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Default Extension="tiff" ContentType="image/tiff"/>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25"/>
  </p:notesMasterIdLst>
  <p:sldIdLst>
    <p:sldId id="256" r:id="rId2"/>
    <p:sldId id="275" r:id="rId3"/>
    <p:sldId id="276" r:id="rId4"/>
    <p:sldId id="277" r:id="rId5"/>
    <p:sldId id="259" r:id="rId6"/>
    <p:sldId id="285" r:id="rId7"/>
    <p:sldId id="260" r:id="rId8"/>
    <p:sldId id="281" r:id="rId9"/>
    <p:sldId id="268" r:id="rId10"/>
    <p:sldId id="263" r:id="rId11"/>
    <p:sldId id="264" r:id="rId12"/>
    <p:sldId id="267" r:id="rId13"/>
    <p:sldId id="284" r:id="rId14"/>
    <p:sldId id="274" r:id="rId15"/>
    <p:sldId id="261" r:id="rId16"/>
    <p:sldId id="272" r:id="rId17"/>
    <p:sldId id="269" r:id="rId18"/>
    <p:sldId id="280" r:id="rId19"/>
    <p:sldId id="283" r:id="rId20"/>
    <p:sldId id="279" r:id="rId21"/>
    <p:sldId id="258" r:id="rId22"/>
    <p:sldId id="282" r:id="rId23"/>
    <p:sldId id="270" r:id="rId24"/>
  </p:sldIdLst>
  <p:sldSz cx="9144000" cy="6858000" type="screen4x3"/>
  <p:notesSz cx="6858000" cy="93138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C9C9C9"/>
    <a:srgbClr val="C0C0C0"/>
    <a:srgbClr val="DDDDDD"/>
    <a:srgbClr val="D5D5D5"/>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615" autoAdjust="0"/>
    <p:restoredTop sz="86379" autoAdjust="0"/>
  </p:normalViewPr>
  <p:slideViewPr>
    <p:cSldViewPr snapToGrid="0" snapToObjects="1">
      <p:cViewPr varScale="1">
        <p:scale>
          <a:sx n="68" d="100"/>
          <a:sy n="68" d="100"/>
        </p:scale>
        <p:origin x="-960" y="-96"/>
      </p:cViewPr>
      <p:guideLst>
        <p:guide orient="horz" pos="2160"/>
        <p:guide pos="2880"/>
      </p:guideLst>
    </p:cSldViewPr>
  </p:slideViewPr>
  <p:outlineViewPr>
    <p:cViewPr>
      <p:scale>
        <a:sx n="33" d="100"/>
        <a:sy n="33" d="100"/>
      </p:scale>
      <p:origin x="0" y="774"/>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69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5693"/>
          </a:xfrm>
          <a:prstGeom prst="rect">
            <a:avLst/>
          </a:prstGeom>
        </p:spPr>
        <p:txBody>
          <a:bodyPr vert="horz" lIns="91440" tIns="45720" rIns="91440" bIns="45720" rtlCol="0"/>
          <a:lstStyle>
            <a:lvl1pPr algn="r">
              <a:defRPr sz="1200"/>
            </a:lvl1pPr>
          </a:lstStyle>
          <a:p>
            <a:fld id="{853566ED-D13F-45A5-9049-EF9CAA8FF19A}" type="datetimeFigureOut">
              <a:rPr lang="en-US" smtClean="0"/>
              <a:pPr/>
              <a:t>4/17/2009</a:t>
            </a:fld>
            <a:endParaRPr lang="en-US"/>
          </a:p>
        </p:txBody>
      </p:sp>
      <p:sp>
        <p:nvSpPr>
          <p:cNvPr id="4" name="Slide Image Placeholder 3"/>
          <p:cNvSpPr>
            <a:spLocks noGrp="1" noRot="1" noChangeAspect="1"/>
          </p:cNvSpPr>
          <p:nvPr>
            <p:ph type="sldImg" idx="2"/>
          </p:nvPr>
        </p:nvSpPr>
        <p:spPr>
          <a:xfrm>
            <a:off x="1101725" y="698500"/>
            <a:ext cx="4654550" cy="34925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24085"/>
            <a:ext cx="5486400" cy="41912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6553"/>
            <a:ext cx="2971800" cy="46569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46553"/>
            <a:ext cx="2971800" cy="465693"/>
          </a:xfrm>
          <a:prstGeom prst="rect">
            <a:avLst/>
          </a:prstGeom>
        </p:spPr>
        <p:txBody>
          <a:bodyPr vert="horz" lIns="91440" tIns="45720" rIns="91440" bIns="45720" rtlCol="0" anchor="b"/>
          <a:lstStyle>
            <a:lvl1pPr algn="r">
              <a:defRPr sz="1200"/>
            </a:lvl1pPr>
          </a:lstStyle>
          <a:p>
            <a:fld id="{03C46C9A-20CC-413C-BC05-DBEEBDE174BC}"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Hello, my name is </a:t>
            </a:r>
            <a:r>
              <a:rPr lang="en-US" dirty="0" err="1" smtClean="0"/>
              <a:t>Rupal</a:t>
            </a:r>
            <a:r>
              <a:rPr lang="en-US" dirty="0" smtClean="0"/>
              <a:t> S.</a:t>
            </a:r>
            <a:r>
              <a:rPr lang="en-US" baseline="0" dirty="0" smtClean="0"/>
              <a:t> </a:t>
            </a:r>
            <a:r>
              <a:rPr lang="en-US" baseline="0" dirty="0" err="1" smtClean="0"/>
              <a:t>Amin</a:t>
            </a:r>
            <a:r>
              <a:rPr lang="en-US" baseline="0" dirty="0" smtClean="0"/>
              <a:t>, Louisiana State University. I am here to talk about Thermal Compensation in LIGO.</a:t>
            </a:r>
            <a:endParaRPr lang="en-US" dirty="0"/>
          </a:p>
        </p:txBody>
      </p:sp>
      <p:sp>
        <p:nvSpPr>
          <p:cNvPr id="4" name="Slide Number Placeholder 3"/>
          <p:cNvSpPr>
            <a:spLocks noGrp="1"/>
          </p:cNvSpPr>
          <p:nvPr>
            <p:ph type="sldNum" sz="quarter" idx="10"/>
          </p:nvPr>
        </p:nvSpPr>
        <p:spPr/>
        <p:txBody>
          <a:bodyPr/>
          <a:lstStyle/>
          <a:p>
            <a:fld id="{03C46C9A-20CC-413C-BC05-DBEEBDE174BC}"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Let</a:t>
            </a:r>
            <a:r>
              <a:rPr lang="en-US" baseline="0" dirty="0" smtClean="0"/>
              <a:t> me elaborate a little by showing  you the primary steps.  Using </a:t>
            </a:r>
            <a:r>
              <a:rPr lang="en-US" baseline="0" dirty="0" err="1" smtClean="0"/>
              <a:t>Comsol</a:t>
            </a:r>
            <a:r>
              <a:rPr lang="en-US" baseline="0" dirty="0" smtClean="0"/>
              <a:t> I simulate the heating of a right cylinder that is the size of the ITM. Absorption coefficients, laser heating profiles, the thermal response of Young’s modulus are all encoded as either constants or parts of the governing equation. A mesh is formed in either 2 or 3-D, and </a:t>
            </a:r>
            <a:r>
              <a:rPr lang="en-US" baseline="0" dirty="0" err="1" smtClean="0"/>
              <a:t>Comsol</a:t>
            </a:r>
            <a:r>
              <a:rPr lang="en-US" baseline="0" dirty="0" smtClean="0"/>
              <a:t> solves for the surface deformation and new values of the index of refraction.</a:t>
            </a:r>
          </a:p>
          <a:p>
            <a:endParaRPr lang="en-US" dirty="0"/>
          </a:p>
        </p:txBody>
      </p:sp>
      <p:sp>
        <p:nvSpPr>
          <p:cNvPr id="4" name="Slide Number Placeholder 3"/>
          <p:cNvSpPr>
            <a:spLocks noGrp="1"/>
          </p:cNvSpPr>
          <p:nvPr>
            <p:ph type="sldNum" sz="quarter" idx="10"/>
          </p:nvPr>
        </p:nvSpPr>
        <p:spPr/>
        <p:txBody>
          <a:bodyPr/>
          <a:lstStyle/>
          <a:p>
            <a:fld id="{03C46C9A-20CC-413C-BC05-DBEEBDE174BC}"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Next comes FINESSE.  This program written</a:t>
            </a:r>
            <a:r>
              <a:rPr lang="en-US" baseline="0" dirty="0" smtClean="0"/>
              <a:t> by Andreas </a:t>
            </a:r>
            <a:r>
              <a:rPr lang="en-US" baseline="0" dirty="0" err="1" smtClean="0"/>
              <a:t>Freise</a:t>
            </a:r>
            <a:r>
              <a:rPr lang="en-US" baseline="0" dirty="0" smtClean="0"/>
              <a:t> uses a </a:t>
            </a:r>
            <a:r>
              <a:rPr lang="en-US" baseline="0" dirty="0" err="1" smtClean="0"/>
              <a:t>userbuilt</a:t>
            </a:r>
            <a:r>
              <a:rPr lang="en-US" baseline="0" dirty="0" smtClean="0"/>
              <a:t> text file to construct an interferometer, its optical parameters, and laser parameters  Here I have used FINESSE’s front end “Luxor” to graphically illustrate a layout representing the LIGO detectors. The box and ellipse enclose the PRM and FP cavities respectively.</a:t>
            </a:r>
          </a:p>
          <a:p>
            <a:r>
              <a:rPr lang="en-US" baseline="0" dirty="0" smtClean="0"/>
              <a:t>Along with configuration instructions, FINESSE requests user input to determine what tests are to be performed and what results are to be plotted.  Such as, for example, a plot of the output beam shape if one of the thermal compensation systems is misaligned on its respective mirror.</a:t>
            </a:r>
            <a:endParaRPr lang="en-US" dirty="0"/>
          </a:p>
        </p:txBody>
      </p:sp>
      <p:sp>
        <p:nvSpPr>
          <p:cNvPr id="4" name="Slide Number Placeholder 3"/>
          <p:cNvSpPr>
            <a:spLocks noGrp="1"/>
          </p:cNvSpPr>
          <p:nvPr>
            <p:ph type="sldNum" sz="quarter" idx="10"/>
          </p:nvPr>
        </p:nvSpPr>
        <p:spPr/>
        <p:txBody>
          <a:bodyPr/>
          <a:lstStyle/>
          <a:p>
            <a:fld id="{03C46C9A-20CC-413C-BC05-DBEEBDE174BC}"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plot on</a:t>
            </a:r>
            <a:r>
              <a:rPr lang="en-US" baseline="0" dirty="0" smtClean="0"/>
              <a:t> you left is an image capture or the output port from Hanford’s detector.  We were aware that the TCS on one of the mirrors was misaligned. On the right, you see my attempt at simulating the thermal offset.  The axes on the plot corresponds to directions transverse to the beam image. So the AS beam is coming towards the audience in this image. The colors on the right plot indicate intensity.</a:t>
            </a:r>
            <a:endParaRPr lang="en-US" dirty="0"/>
          </a:p>
        </p:txBody>
      </p:sp>
      <p:sp>
        <p:nvSpPr>
          <p:cNvPr id="4" name="Slide Number Placeholder 3"/>
          <p:cNvSpPr>
            <a:spLocks noGrp="1"/>
          </p:cNvSpPr>
          <p:nvPr>
            <p:ph type="sldNum" sz="quarter" idx="10"/>
          </p:nvPr>
        </p:nvSpPr>
        <p:spPr/>
        <p:txBody>
          <a:bodyPr/>
          <a:lstStyle/>
          <a:p>
            <a:fld id="{03C46C9A-20CC-413C-BC05-DBEEBDE174BC}"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a:t>
            </a:r>
            <a:r>
              <a:rPr lang="en-US" baseline="0" dirty="0" smtClean="0"/>
              <a:t> closing, we see that high power stability requires the control of thermal </a:t>
            </a:r>
            <a:r>
              <a:rPr lang="en-US" baseline="0" dirty="0" err="1" smtClean="0"/>
              <a:t>abberations</a:t>
            </a:r>
            <a:r>
              <a:rPr lang="en-US" baseline="0" dirty="0" smtClean="0"/>
              <a:t>.</a:t>
            </a:r>
          </a:p>
          <a:p>
            <a:r>
              <a:rPr lang="en-US" baseline="0" dirty="0" smtClean="0"/>
              <a:t>In order to control the TCS, a sensible thermal model can be constructed to find signals indicative of TCS’s effectiveness.</a:t>
            </a:r>
          </a:p>
          <a:p>
            <a:r>
              <a:rPr lang="en-US" baseline="0" dirty="0" smtClean="0"/>
              <a:t>The thermal model continues to evolve and hopefully will be able to simulate the impact of the enhanced TCS on the detector.</a:t>
            </a:r>
            <a:endParaRPr lang="en-US" dirty="0"/>
          </a:p>
        </p:txBody>
      </p:sp>
      <p:sp>
        <p:nvSpPr>
          <p:cNvPr id="4" name="Slide Number Placeholder 3"/>
          <p:cNvSpPr>
            <a:spLocks noGrp="1"/>
          </p:cNvSpPr>
          <p:nvPr>
            <p:ph type="sldNum" sz="quarter" idx="10"/>
          </p:nvPr>
        </p:nvSpPr>
        <p:spPr/>
        <p:txBody>
          <a:bodyPr/>
          <a:lstStyle/>
          <a:p>
            <a:fld id="{03C46C9A-20CC-413C-BC05-DBEEBDE174BC}"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(Walk</a:t>
            </a:r>
            <a:r>
              <a:rPr lang="en-US" baseline="0" dirty="0" smtClean="0"/>
              <a:t> through this slide)</a:t>
            </a:r>
            <a:endParaRPr lang="en-US" dirty="0"/>
          </a:p>
        </p:txBody>
      </p:sp>
      <p:sp>
        <p:nvSpPr>
          <p:cNvPr id="4" name="Slide Number Placeholder 3"/>
          <p:cNvSpPr>
            <a:spLocks noGrp="1"/>
          </p:cNvSpPr>
          <p:nvPr>
            <p:ph type="sldNum" sz="quarter" idx="10"/>
          </p:nvPr>
        </p:nvSpPr>
        <p:spPr/>
        <p:txBody>
          <a:bodyPr/>
          <a:lstStyle/>
          <a:p>
            <a:fld id="{03C46C9A-20CC-413C-BC05-DBEEBDE174BC}"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are a few effects</a:t>
            </a:r>
            <a:r>
              <a:rPr lang="en-US" baseline="0" dirty="0" smtClean="0"/>
              <a:t> to the detector performance. (Walk through)</a:t>
            </a:r>
            <a:endParaRPr lang="en-US" dirty="0"/>
          </a:p>
        </p:txBody>
      </p:sp>
      <p:sp>
        <p:nvSpPr>
          <p:cNvPr id="4" name="Slide Number Placeholder 3"/>
          <p:cNvSpPr>
            <a:spLocks noGrp="1"/>
          </p:cNvSpPr>
          <p:nvPr>
            <p:ph type="sldNum" sz="quarter" idx="10"/>
          </p:nvPr>
        </p:nvSpPr>
        <p:spPr/>
        <p:txBody>
          <a:bodyPr/>
          <a:lstStyle/>
          <a:p>
            <a:fld id="{03C46C9A-20CC-413C-BC05-DBEEBDE174BC}" type="slidenum">
              <a:rPr lang="en-US" smtClean="0"/>
              <a:pPr/>
              <a:t>21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a:t>
            </a:r>
            <a:r>
              <a:rPr lang="en-US" baseline="0" dirty="0" smtClean="0"/>
              <a:t> is a short outline for you to keep up.  (Walk through the outline.)</a:t>
            </a:r>
            <a:endParaRPr lang="en-US" dirty="0"/>
          </a:p>
        </p:txBody>
      </p:sp>
      <p:sp>
        <p:nvSpPr>
          <p:cNvPr id="4" name="Slide Number Placeholder 3"/>
          <p:cNvSpPr>
            <a:spLocks noGrp="1"/>
          </p:cNvSpPr>
          <p:nvPr>
            <p:ph type="sldNum" sz="quarter" idx="10"/>
          </p:nvPr>
        </p:nvSpPr>
        <p:spPr/>
        <p:txBody>
          <a:bodyPr/>
          <a:lstStyle/>
          <a:p>
            <a:fld id="{03C46C9A-20CC-413C-BC05-DBEEBDE174BC}"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Let’s first begin</a:t>
            </a:r>
            <a:r>
              <a:rPr lang="en-US" baseline="0" dirty="0" smtClean="0"/>
              <a:t> with a refresher.  This is the optical layout of the LIGO detectors. This set of six mirrors can be though of as three resonators.  The RM, BS, and 2 ITMs form the Power Recycled Michelson.  The ITMs and ETMs form twin Fabry-Perot cavities.  </a:t>
            </a:r>
          </a:p>
          <a:p>
            <a:r>
              <a:rPr lang="en-US" baseline="0" dirty="0" smtClean="0"/>
              <a:t>The 3 colors represent the three types of phase modulated light that are used. To first order you can think of these as being actual laser colors.  The Carrier laser is the only laser that runs throughout the entire detector and is stored in the arms to interact with the passing gravitational-waves.</a:t>
            </a:r>
          </a:p>
          <a:p>
            <a:r>
              <a:rPr lang="en-US" baseline="0" dirty="0" smtClean="0"/>
              <a:t>The other colors are used to control positions of the mirrors since resonators act like large filters.</a:t>
            </a:r>
          </a:p>
          <a:p>
            <a:r>
              <a:rPr lang="en-US" baseline="0" dirty="0" smtClean="0"/>
              <a:t>I want to call you attention to the four colored mirrors.  These arm mirrors see the highest incident powers and therefore heat up the most.</a:t>
            </a:r>
          </a:p>
        </p:txBody>
      </p:sp>
      <p:sp>
        <p:nvSpPr>
          <p:cNvPr id="4" name="Slide Number Placeholder 3"/>
          <p:cNvSpPr>
            <a:spLocks noGrp="1"/>
          </p:cNvSpPr>
          <p:nvPr>
            <p:ph type="sldNum" sz="quarter" idx="10"/>
          </p:nvPr>
        </p:nvSpPr>
        <p:spPr/>
        <p:txBody>
          <a:bodyPr/>
          <a:lstStyle/>
          <a:p>
            <a:fld id="{03C46C9A-20CC-413C-BC05-DBEEBDE174BC}"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When</a:t>
            </a:r>
            <a:r>
              <a:rPr lang="en-US" baseline="0" dirty="0" smtClean="0"/>
              <a:t> these optics heat up, they do not heat up uniformly.  Rather a thermal gradient is formed. Uniform heat distributions will not cause thermal aberrations.  But thermal gradients differentially change local index of refraction = thermal </a:t>
            </a:r>
            <a:r>
              <a:rPr lang="en-US" baseline="0" dirty="0" err="1" smtClean="0"/>
              <a:t>lensing</a:t>
            </a:r>
            <a:r>
              <a:rPr lang="en-US" baseline="0" dirty="0" smtClean="0"/>
              <a:t>, differentially expand the optic, and can generate differential stresses.</a:t>
            </a:r>
          </a:p>
          <a:p>
            <a:endParaRPr lang="en-US" baseline="0" dirty="0" smtClean="0"/>
          </a:p>
          <a:p>
            <a:r>
              <a:rPr lang="en-US" baseline="0" dirty="0" smtClean="0"/>
              <a:t>Take the second example as a demonstration of the interferometer’s arm cavities can be affected.  As the input test masses differentially expand, their radius of curvature can become larger.  If absorption levels are too high, the curvature can rapidly affect </a:t>
            </a:r>
            <a:r>
              <a:rPr lang="en-US" baseline="0" dirty="0" err="1" smtClean="0"/>
              <a:t>inteferometer</a:t>
            </a:r>
            <a:r>
              <a:rPr lang="en-US" baseline="0" dirty="0" smtClean="0"/>
              <a:t> performance.</a:t>
            </a:r>
          </a:p>
        </p:txBody>
      </p:sp>
      <p:sp>
        <p:nvSpPr>
          <p:cNvPr id="4" name="Slide Number Placeholder 3"/>
          <p:cNvSpPr>
            <a:spLocks noGrp="1"/>
          </p:cNvSpPr>
          <p:nvPr>
            <p:ph type="sldNum" sz="quarter" idx="10"/>
          </p:nvPr>
        </p:nvSpPr>
        <p:spPr/>
        <p:txBody>
          <a:bodyPr/>
          <a:lstStyle/>
          <a:p>
            <a:fld id="{03C46C9A-20CC-413C-BC05-DBEEBDE174BC}"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a:t>
            </a:r>
            <a:r>
              <a:rPr lang="en-US" baseline="0" dirty="0" smtClean="0"/>
              <a:t> are several effects to the initial and enhanced LIGO detectors.  A one of the issues is the power recycled </a:t>
            </a:r>
            <a:r>
              <a:rPr lang="en-US" baseline="0" dirty="0" err="1" smtClean="0"/>
              <a:t>michelson’s</a:t>
            </a:r>
            <a:r>
              <a:rPr lang="en-US" baseline="0" dirty="0" smtClean="0"/>
              <a:t> stability.  The PRM is where the resonant sideband “lives.” The lack of cold stability means that the RSB light fields diffract out of the cavity than stay within.  Additionally the contrast defect or junk light escaping from the AS port grows as  ITMs there must be heated </a:t>
            </a:r>
            <a:endParaRPr lang="en-US" dirty="0"/>
          </a:p>
        </p:txBody>
      </p:sp>
      <p:sp>
        <p:nvSpPr>
          <p:cNvPr id="4" name="Slide Number Placeholder 3"/>
          <p:cNvSpPr>
            <a:spLocks noGrp="1"/>
          </p:cNvSpPr>
          <p:nvPr>
            <p:ph type="sldNum" sz="quarter" idx="10"/>
          </p:nvPr>
        </p:nvSpPr>
        <p:spPr/>
        <p:txBody>
          <a:bodyPr/>
          <a:lstStyle/>
          <a:p>
            <a:fld id="{03C46C9A-20CC-413C-BC05-DBEEBDE174BC}"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a:t>
            </a:r>
            <a:r>
              <a:rPr lang="en-US" baseline="0" dirty="0" smtClean="0"/>
              <a:t> control the thermal </a:t>
            </a:r>
            <a:r>
              <a:rPr lang="en-US" baseline="0" dirty="0" err="1" smtClean="0"/>
              <a:t>lensing</a:t>
            </a:r>
            <a:r>
              <a:rPr lang="en-US" baseline="0" dirty="0" smtClean="0"/>
              <a:t> in initial and enhanced LIGO, a heating system based around CO2 lasers are used to “write” in a counter thermal lens by either heating the center of the optic or heating the edges. Initially TCS used an 8 W laser. The latest version uses a 35 W laser to counter stronger lenses anticipated at higher power levels.</a:t>
            </a:r>
            <a:endParaRPr lang="en-US" dirty="0"/>
          </a:p>
        </p:txBody>
      </p:sp>
      <p:sp>
        <p:nvSpPr>
          <p:cNvPr id="4" name="Slide Number Placeholder 3"/>
          <p:cNvSpPr>
            <a:spLocks noGrp="1"/>
          </p:cNvSpPr>
          <p:nvPr>
            <p:ph type="sldNum" sz="quarter" idx="10"/>
          </p:nvPr>
        </p:nvSpPr>
        <p:spPr/>
        <p:txBody>
          <a:bodyPr/>
          <a:lstStyle/>
          <a:p>
            <a:fld id="{03C46C9A-20CC-413C-BC05-DBEEBDE174BC}"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is a</a:t>
            </a:r>
            <a:r>
              <a:rPr lang="en-US" baseline="0" dirty="0" smtClean="0"/>
              <a:t> pretty picture of some hardware. This is one of two laser boxes that enclose the TCS system at the Livingston detector. You can see the laser head and the associated projection optics.  This box sits roughly 30 m away from its respective ITM.</a:t>
            </a:r>
            <a:endParaRPr lang="en-US" dirty="0"/>
          </a:p>
        </p:txBody>
      </p:sp>
      <p:sp>
        <p:nvSpPr>
          <p:cNvPr id="4" name="Slide Number Placeholder 3"/>
          <p:cNvSpPr>
            <a:spLocks noGrp="1"/>
          </p:cNvSpPr>
          <p:nvPr>
            <p:ph type="sldNum" sz="quarter" idx="10"/>
          </p:nvPr>
        </p:nvSpPr>
        <p:spPr/>
        <p:txBody>
          <a:bodyPr/>
          <a:lstStyle/>
          <a:p>
            <a:fld id="{03C46C9A-20CC-413C-BC05-DBEEBDE174BC}"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control and</a:t>
            </a:r>
            <a:r>
              <a:rPr lang="en-US" baseline="0" dirty="0" smtClean="0"/>
              <a:t> analyze the TCS and its effect on the detectors, we need a thermal model of the detector.  Another part of the motivation is that the control signals, the figures of merit, used in initial LIGO do not make much sense or are going to be removed from the detectors altogether. “We” collectively at the sites hope that a thermal model of the interferometer will point out what optical signals to look at to determine the state of the detector.</a:t>
            </a:r>
            <a:endParaRPr lang="en-US" dirty="0"/>
          </a:p>
        </p:txBody>
      </p:sp>
      <p:sp>
        <p:nvSpPr>
          <p:cNvPr id="4" name="Slide Number Placeholder 3"/>
          <p:cNvSpPr>
            <a:spLocks noGrp="1"/>
          </p:cNvSpPr>
          <p:nvPr>
            <p:ph type="sldNum" sz="quarter" idx="10"/>
          </p:nvPr>
        </p:nvSpPr>
        <p:spPr/>
        <p:txBody>
          <a:bodyPr/>
          <a:lstStyle/>
          <a:p>
            <a:fld id="{03C46C9A-20CC-413C-BC05-DBEEBDE174BC}"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LIG</a:t>
            </a:r>
            <a:r>
              <a:rPr lang="en-US" baseline="0" dirty="0" smtClean="0"/>
              <a:t>O has access to several in-house interferometer models.  I decided to build a model of the interferometer using one of these programs, FINESSE, and combine it with a </a:t>
            </a:r>
            <a:r>
              <a:rPr lang="en-US" baseline="0" dirty="0" err="1" smtClean="0"/>
              <a:t>commerically</a:t>
            </a:r>
            <a:r>
              <a:rPr lang="en-US" baseline="0" dirty="0" smtClean="0"/>
              <a:t> available finite element analysis program, COMSOL. I use </a:t>
            </a:r>
            <a:r>
              <a:rPr lang="en-US" baseline="0" dirty="0" err="1" smtClean="0"/>
              <a:t>Matlab</a:t>
            </a:r>
            <a:r>
              <a:rPr lang="en-US" baseline="0" dirty="0" smtClean="0"/>
              <a:t> as intermediary to invoke the generation of a thermal aberration and the level of correction in </a:t>
            </a:r>
            <a:r>
              <a:rPr lang="en-US" baseline="0" dirty="0" err="1" smtClean="0"/>
              <a:t>Comsol</a:t>
            </a:r>
            <a:r>
              <a:rPr lang="en-US" baseline="0" dirty="0" smtClean="0"/>
              <a:t>. Following this, FINESSE is able to use the phase maps and surface maps from </a:t>
            </a:r>
            <a:r>
              <a:rPr lang="en-US" baseline="0" dirty="0" err="1" smtClean="0"/>
              <a:t>Comsol</a:t>
            </a:r>
            <a:r>
              <a:rPr lang="en-US" baseline="0" dirty="0" smtClean="0"/>
              <a:t> to generate various interferometer related outputs.</a:t>
            </a:r>
            <a:endParaRPr lang="en-US" dirty="0"/>
          </a:p>
        </p:txBody>
      </p:sp>
      <p:sp>
        <p:nvSpPr>
          <p:cNvPr id="4" name="Slide Number Placeholder 3"/>
          <p:cNvSpPr>
            <a:spLocks noGrp="1"/>
          </p:cNvSpPr>
          <p:nvPr>
            <p:ph type="sldNum" sz="quarter" idx="10"/>
          </p:nvPr>
        </p:nvSpPr>
        <p:spPr/>
        <p:txBody>
          <a:bodyPr/>
          <a:lstStyle/>
          <a:p>
            <a:fld id="{03C46C9A-20CC-413C-BC05-DBEEBDE174BC}"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5" name="Rounded Rectangle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Rounded Rectangle 9"/>
          <p:cNvSpPr/>
          <p:nvPr/>
        </p:nvSpPr>
        <p:spPr>
          <a:xfrm>
            <a:off x="418596"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Title 4"/>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kumimoji="0" lang="en-US" smtClean="0"/>
              <a:t>Click to edit Master title style</a:t>
            </a:r>
            <a:endParaRPr kumimoji="0" lang="en-US"/>
          </a:p>
        </p:txBody>
      </p:sp>
      <p:sp>
        <p:nvSpPr>
          <p:cNvPr id="20" name="Subtitle 19"/>
          <p:cNvSpPr>
            <a:spLocks noGrp="1"/>
          </p:cNvSpPr>
          <p:nvPr>
            <p:ph type="subTitle" idx="1"/>
          </p:nvPr>
        </p:nvSpPr>
        <p:spPr>
          <a:xfrm>
            <a:off x="722376" y="3685032"/>
            <a:ext cx="7772400" cy="91440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19" name="Date Placeholder 18"/>
          <p:cNvSpPr>
            <a:spLocks noGrp="1"/>
          </p:cNvSpPr>
          <p:nvPr>
            <p:ph type="dt" sz="half" idx="10"/>
          </p:nvPr>
        </p:nvSpPr>
        <p:spPr/>
        <p:txBody>
          <a:bodyPr/>
          <a:lstStyle>
            <a:extLst/>
          </a:lstStyle>
          <a:p>
            <a:fld id="{074930AB-F25A-4E5A-803B-A662E47B286F}" type="datetime1">
              <a:rPr lang="en-US" smtClean="0"/>
              <a:pPr/>
              <a:t>4/17/2009</a:t>
            </a:fld>
            <a:endParaRPr lang="en-US"/>
          </a:p>
        </p:txBody>
      </p:sp>
      <p:sp>
        <p:nvSpPr>
          <p:cNvPr id="8" name="Footer Placeholder 7"/>
          <p:cNvSpPr>
            <a:spLocks noGrp="1"/>
          </p:cNvSpPr>
          <p:nvPr>
            <p:ph type="ftr" sz="quarter" idx="11"/>
          </p:nvPr>
        </p:nvSpPr>
        <p:spPr/>
        <p:txBody>
          <a:bodyPr/>
          <a:lstStyle>
            <a:extLst/>
          </a:lstStyle>
          <a:p>
            <a:r>
              <a:rPr lang="en-US" smtClean="0"/>
              <a:t>LIGO-G0900159-x0 Rupal S. Amin LVC March 2009</a:t>
            </a:r>
            <a:endParaRPr lang="en-US"/>
          </a:p>
        </p:txBody>
      </p:sp>
      <p:sp>
        <p:nvSpPr>
          <p:cNvPr id="11" name="Slide Number Placeholder 10"/>
          <p:cNvSpPr>
            <a:spLocks noGrp="1"/>
          </p:cNvSpPr>
          <p:nvPr>
            <p:ph type="sldNum" sz="quarter" idx="12"/>
          </p:nvPr>
        </p:nvSpPr>
        <p:spPr/>
        <p:txBody>
          <a:bodyPr/>
          <a:lstStyle>
            <a:extLst/>
          </a:lstStyle>
          <a:p>
            <a:fld id="{18592358-04F0-4603-8C36-0417E508AAA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502920" y="530352"/>
            <a:ext cx="8183880" cy="4187952"/>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4C8D6A55-2DEF-4E6A-B125-D1BE4D684E9B}" type="datetime1">
              <a:rPr lang="en-US" smtClean="0"/>
              <a:pPr/>
              <a:t>4/17/2009</a:t>
            </a:fld>
            <a:endParaRPr lang="en-US"/>
          </a:p>
        </p:txBody>
      </p:sp>
      <p:sp>
        <p:nvSpPr>
          <p:cNvPr id="5" name="Footer Placeholder 4"/>
          <p:cNvSpPr>
            <a:spLocks noGrp="1"/>
          </p:cNvSpPr>
          <p:nvPr>
            <p:ph type="ftr" sz="quarter" idx="11"/>
          </p:nvPr>
        </p:nvSpPr>
        <p:spPr/>
        <p:txBody>
          <a:bodyPr/>
          <a:lstStyle>
            <a:extLst/>
          </a:lstStyle>
          <a:p>
            <a:r>
              <a:rPr lang="en-US" smtClean="0"/>
              <a:t>LIGO-G0900159-x0 Rupal S. Amin LVC March 2009</a:t>
            </a:r>
            <a:endParaRPr lang="en-US"/>
          </a:p>
        </p:txBody>
      </p:sp>
      <p:sp>
        <p:nvSpPr>
          <p:cNvPr id="6" name="Slide Number Placeholder 5"/>
          <p:cNvSpPr>
            <a:spLocks noGrp="1"/>
          </p:cNvSpPr>
          <p:nvPr>
            <p:ph type="sldNum" sz="quarter" idx="12"/>
          </p:nvPr>
        </p:nvSpPr>
        <p:spPr/>
        <p:txBody>
          <a:bodyPr/>
          <a:lstStyle>
            <a:extLst/>
          </a:lstStyle>
          <a:p>
            <a:fld id="{18592358-04F0-4603-8C36-0417E508AAA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4"/>
            <a:ext cx="1981200" cy="5257799"/>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533400" y="533402"/>
            <a:ext cx="5943600" cy="525780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1CB25F8-2CF2-439A-9432-CE4CF62CA7B1}" type="datetime1">
              <a:rPr lang="en-US" smtClean="0"/>
              <a:pPr/>
              <a:t>4/17/2009</a:t>
            </a:fld>
            <a:endParaRPr lang="en-US"/>
          </a:p>
        </p:txBody>
      </p:sp>
      <p:sp>
        <p:nvSpPr>
          <p:cNvPr id="5" name="Footer Placeholder 4"/>
          <p:cNvSpPr>
            <a:spLocks noGrp="1"/>
          </p:cNvSpPr>
          <p:nvPr>
            <p:ph type="ftr" sz="quarter" idx="11"/>
          </p:nvPr>
        </p:nvSpPr>
        <p:spPr/>
        <p:txBody>
          <a:bodyPr/>
          <a:lstStyle>
            <a:extLst/>
          </a:lstStyle>
          <a:p>
            <a:r>
              <a:rPr lang="en-US" smtClean="0"/>
              <a:t>LIGO-G0900159-x0 Rupal S. Amin LVC March 2009</a:t>
            </a:r>
            <a:endParaRPr lang="en-US"/>
          </a:p>
        </p:txBody>
      </p:sp>
      <p:sp>
        <p:nvSpPr>
          <p:cNvPr id="6" name="Slide Number Placeholder 5"/>
          <p:cNvSpPr>
            <a:spLocks noGrp="1"/>
          </p:cNvSpPr>
          <p:nvPr>
            <p:ph type="sldNum" sz="quarter" idx="12"/>
          </p:nvPr>
        </p:nvSpPr>
        <p:spPr/>
        <p:txBody>
          <a:bodyPr/>
          <a:lstStyle>
            <a:extLst/>
          </a:lstStyle>
          <a:p>
            <a:fld id="{18592358-04F0-4603-8C36-0417E508AAA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a:xfrm>
            <a:off x="502920" y="530352"/>
            <a:ext cx="8183880" cy="4187952"/>
          </a:xfrm>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36CF334-E1B5-45CE-893E-C04EEEA7151F}" type="datetime1">
              <a:rPr lang="en-US" smtClean="0"/>
              <a:pPr/>
              <a:t>4/17/2009</a:t>
            </a:fld>
            <a:endParaRPr lang="en-US"/>
          </a:p>
        </p:txBody>
      </p:sp>
      <p:sp>
        <p:nvSpPr>
          <p:cNvPr id="5" name="Footer Placeholder 4"/>
          <p:cNvSpPr>
            <a:spLocks noGrp="1"/>
          </p:cNvSpPr>
          <p:nvPr>
            <p:ph type="ftr" sz="quarter" idx="11"/>
          </p:nvPr>
        </p:nvSpPr>
        <p:spPr/>
        <p:txBody>
          <a:bodyPr/>
          <a:lstStyle>
            <a:extLst/>
          </a:lstStyle>
          <a:p>
            <a:r>
              <a:rPr lang="en-US" smtClean="0"/>
              <a:t>LIGO-G0900159-x0 Rupal S. Amin LVC March 2009</a:t>
            </a:r>
            <a:endParaRPr lang="en-US"/>
          </a:p>
        </p:txBody>
      </p:sp>
      <p:sp>
        <p:nvSpPr>
          <p:cNvPr id="6" name="Slide Number Placeholder 5"/>
          <p:cNvSpPr>
            <a:spLocks noGrp="1"/>
          </p:cNvSpPr>
          <p:nvPr>
            <p:ph type="sldNum" sz="quarter" idx="12"/>
          </p:nvPr>
        </p:nvSpPr>
        <p:spPr/>
        <p:txBody>
          <a:bodyPr/>
          <a:lstStyle>
            <a:extLst/>
          </a:lstStyle>
          <a:p>
            <a:fld id="{18592358-04F0-4603-8C36-0417E508AAA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ounded Rectangle 10"/>
          <p:cNvSpPr/>
          <p:nvPr/>
        </p:nvSpPr>
        <p:spPr>
          <a:xfrm>
            <a:off x="418596" y="434162"/>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468344" y="4928616"/>
            <a:ext cx="8183880" cy="676656"/>
          </a:xfrm>
        </p:spPr>
        <p:txBody>
          <a:bodyPr lIns="91440" bIns="0" anchor="b"/>
          <a:lstStyle>
            <a:lvl1pPr algn="l">
              <a:buNone/>
              <a:defRPr sz="3600" b="0" cap="none" baseline="0">
                <a:solidFill>
                  <a:schemeClr val="bg2">
                    <a:shade val="25000"/>
                  </a:schemeClr>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68344" y="5624484"/>
            <a:ext cx="8183880" cy="420624"/>
          </a:xfrm>
        </p:spPr>
        <p:txBody>
          <a:bodyPr lIns="118872" tIns="0" anchor="t"/>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814B27CB-9D87-40FF-912A-E68025D14752}" type="datetime1">
              <a:rPr lang="en-US" smtClean="0"/>
              <a:pPr/>
              <a:t>4/17/2009</a:t>
            </a:fld>
            <a:endParaRPr lang="en-US"/>
          </a:p>
        </p:txBody>
      </p:sp>
      <p:sp>
        <p:nvSpPr>
          <p:cNvPr id="5" name="Footer Placeholder 4"/>
          <p:cNvSpPr>
            <a:spLocks noGrp="1"/>
          </p:cNvSpPr>
          <p:nvPr>
            <p:ph type="ftr" sz="quarter" idx="11"/>
          </p:nvPr>
        </p:nvSpPr>
        <p:spPr/>
        <p:txBody>
          <a:bodyPr/>
          <a:lstStyle>
            <a:extLst/>
          </a:lstStyle>
          <a:p>
            <a:r>
              <a:rPr lang="en-US" smtClean="0"/>
              <a:t>LIGO-G0900159-x0 Rupal S. Amin LVC March 2009</a:t>
            </a:r>
            <a:endParaRPr lang="en-US"/>
          </a:p>
        </p:txBody>
      </p:sp>
      <p:sp>
        <p:nvSpPr>
          <p:cNvPr id="6" name="Slide Number Placeholder 5"/>
          <p:cNvSpPr>
            <a:spLocks noGrp="1"/>
          </p:cNvSpPr>
          <p:nvPr>
            <p:ph type="sldNum" sz="quarter" idx="12"/>
          </p:nvPr>
        </p:nvSpPr>
        <p:spPr/>
        <p:txBody>
          <a:bodyPr/>
          <a:lstStyle>
            <a:extLst/>
          </a:lstStyle>
          <a:p>
            <a:fld id="{18592358-04F0-4603-8C36-0417E508AAA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66A2172-47C0-4648-8B06-860EFA31990F}" type="datetime1">
              <a:rPr lang="en-US" smtClean="0"/>
              <a:pPr/>
              <a:t>4/17/2009</a:t>
            </a:fld>
            <a:endParaRPr lang="en-US"/>
          </a:p>
        </p:txBody>
      </p:sp>
      <p:sp>
        <p:nvSpPr>
          <p:cNvPr id="6" name="Footer Placeholder 5"/>
          <p:cNvSpPr>
            <a:spLocks noGrp="1"/>
          </p:cNvSpPr>
          <p:nvPr>
            <p:ph type="ftr" sz="quarter" idx="11"/>
          </p:nvPr>
        </p:nvSpPr>
        <p:spPr/>
        <p:txBody>
          <a:bodyPr/>
          <a:lstStyle>
            <a:extLst/>
          </a:lstStyle>
          <a:p>
            <a:r>
              <a:rPr lang="en-US" smtClean="0"/>
              <a:t>LIGO-G0900159-x0 Rupal S. Amin LVC March 2009</a:t>
            </a:r>
            <a:endParaRPr lang="en-US"/>
          </a:p>
        </p:txBody>
      </p:sp>
      <p:sp>
        <p:nvSpPr>
          <p:cNvPr id="7" name="Slide Number Placeholder 6"/>
          <p:cNvSpPr>
            <a:spLocks noGrp="1"/>
          </p:cNvSpPr>
          <p:nvPr>
            <p:ph type="sldNum" sz="quarter" idx="12"/>
          </p:nvPr>
        </p:nvSpPr>
        <p:spPr/>
        <p:txBody>
          <a:bodyPr/>
          <a:lstStyle>
            <a:extLst/>
          </a:lstStyle>
          <a:p>
            <a:fld id="{18592358-04F0-4603-8C36-0417E508AAA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nchor="b"/>
          <a:lstStyle>
            <a:lvl1pPr>
              <a:defRPr b="1"/>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7224"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52169"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A303072F-0B76-473E-84EF-63450AE0C1C4}" type="datetime1">
              <a:rPr lang="en-US" smtClean="0"/>
              <a:pPr/>
              <a:t>4/17/2009</a:t>
            </a:fld>
            <a:endParaRPr lang="en-US"/>
          </a:p>
        </p:txBody>
      </p:sp>
      <p:sp>
        <p:nvSpPr>
          <p:cNvPr id="8" name="Footer Placeholder 7"/>
          <p:cNvSpPr>
            <a:spLocks noGrp="1"/>
          </p:cNvSpPr>
          <p:nvPr>
            <p:ph type="ftr" sz="quarter" idx="11"/>
          </p:nvPr>
        </p:nvSpPr>
        <p:spPr/>
        <p:txBody>
          <a:bodyPr/>
          <a:lstStyle>
            <a:extLst/>
          </a:lstStyle>
          <a:p>
            <a:r>
              <a:rPr lang="en-US" smtClean="0"/>
              <a:t>LIGO-G0900159-x0 Rupal S. Amin LVC March 2009</a:t>
            </a:r>
            <a:endParaRPr lang="en-US"/>
          </a:p>
        </p:txBody>
      </p:sp>
      <p:sp>
        <p:nvSpPr>
          <p:cNvPr id="9" name="Slide Number Placeholder 8"/>
          <p:cNvSpPr>
            <a:spLocks noGrp="1"/>
          </p:cNvSpPr>
          <p:nvPr>
            <p:ph type="sldNum" sz="quarter" idx="12"/>
          </p:nvPr>
        </p:nvSpPr>
        <p:spPr/>
        <p:txBody>
          <a:bodyPr/>
          <a:lstStyle>
            <a:extLst/>
          </a:lstStyle>
          <a:p>
            <a:fld id="{18592358-04F0-4603-8C36-0417E508AAA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F6E7510-00EF-4A39-B20E-4854D13B0B0A}" type="datetime1">
              <a:rPr lang="en-US" smtClean="0"/>
              <a:pPr/>
              <a:t>4/17/2009</a:t>
            </a:fld>
            <a:endParaRPr lang="en-US"/>
          </a:p>
        </p:txBody>
      </p:sp>
      <p:sp>
        <p:nvSpPr>
          <p:cNvPr id="4" name="Footer Placeholder 3"/>
          <p:cNvSpPr>
            <a:spLocks noGrp="1"/>
          </p:cNvSpPr>
          <p:nvPr>
            <p:ph type="ftr" sz="quarter" idx="11"/>
          </p:nvPr>
        </p:nvSpPr>
        <p:spPr/>
        <p:txBody>
          <a:bodyPr/>
          <a:lstStyle>
            <a:extLst/>
          </a:lstStyle>
          <a:p>
            <a:r>
              <a:rPr lang="en-US" smtClean="0"/>
              <a:t>LIGO-G0900159-x0 Rupal S. Amin LVC March 2009</a:t>
            </a:r>
            <a:endParaRPr lang="en-US"/>
          </a:p>
        </p:txBody>
      </p:sp>
      <p:sp>
        <p:nvSpPr>
          <p:cNvPr id="5" name="Slide Number Placeholder 4"/>
          <p:cNvSpPr>
            <a:spLocks noGrp="1"/>
          </p:cNvSpPr>
          <p:nvPr>
            <p:ph type="sldNum" sz="quarter" idx="12"/>
          </p:nvPr>
        </p:nvSpPr>
        <p:spPr/>
        <p:txBody>
          <a:bodyPr/>
          <a:lstStyle>
            <a:extLst/>
          </a:lstStyle>
          <a:p>
            <a:fld id="{18592358-04F0-4603-8C36-0417E508AAA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ounded Rectangle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Date Placeholder 1"/>
          <p:cNvSpPr>
            <a:spLocks noGrp="1"/>
          </p:cNvSpPr>
          <p:nvPr>
            <p:ph type="dt" sz="half" idx="10"/>
          </p:nvPr>
        </p:nvSpPr>
        <p:spPr/>
        <p:txBody>
          <a:bodyPr/>
          <a:lstStyle>
            <a:extLst/>
          </a:lstStyle>
          <a:p>
            <a:fld id="{B88B7AA5-3C5C-4F83-B395-BE49E116D946}" type="datetime1">
              <a:rPr lang="en-US" smtClean="0"/>
              <a:pPr/>
              <a:t>4/17/2009</a:t>
            </a:fld>
            <a:endParaRPr lang="en-US"/>
          </a:p>
        </p:txBody>
      </p:sp>
      <p:sp>
        <p:nvSpPr>
          <p:cNvPr id="3" name="Footer Placeholder 2"/>
          <p:cNvSpPr>
            <a:spLocks noGrp="1"/>
          </p:cNvSpPr>
          <p:nvPr>
            <p:ph type="ftr" sz="quarter" idx="11"/>
          </p:nvPr>
        </p:nvSpPr>
        <p:spPr/>
        <p:txBody>
          <a:bodyPr/>
          <a:lstStyle>
            <a:extLst/>
          </a:lstStyle>
          <a:p>
            <a:r>
              <a:rPr lang="en-US" smtClean="0"/>
              <a:t>LIGO-G0900159-x0 Rupal S. Amin LVC March 2009</a:t>
            </a:r>
            <a:endParaRPr lang="en-US"/>
          </a:p>
        </p:txBody>
      </p:sp>
      <p:sp>
        <p:nvSpPr>
          <p:cNvPr id="4" name="Slide Number Placeholder 3"/>
          <p:cNvSpPr>
            <a:spLocks noGrp="1"/>
          </p:cNvSpPr>
          <p:nvPr>
            <p:ph type="sldNum" sz="quarter" idx="12"/>
          </p:nvPr>
        </p:nvSpPr>
        <p:spPr/>
        <p:txBody>
          <a:bodyPr/>
          <a:lstStyle>
            <a:extLst/>
          </a:lstStyle>
          <a:p>
            <a:fld id="{18592358-04F0-4603-8C36-0417E508AAA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38784" y="533400"/>
            <a:ext cx="2971800" cy="914400"/>
          </a:xfrm>
        </p:spPr>
        <p:txBody>
          <a:bodyPr anchor="b"/>
          <a:lstStyle>
            <a:lvl1pPr algn="l">
              <a:buNone/>
              <a:defRPr sz="2200" b="1">
                <a:solidFill>
                  <a:schemeClr val="accent1"/>
                </a:solidFill>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4A1D2A01-9EC5-43F8-B881-5D9EDD51BF24}" type="datetime1">
              <a:rPr lang="en-US" smtClean="0"/>
              <a:pPr/>
              <a:t>4/17/2009</a:t>
            </a:fld>
            <a:endParaRPr lang="en-US"/>
          </a:p>
        </p:txBody>
      </p:sp>
      <p:sp>
        <p:nvSpPr>
          <p:cNvPr id="6" name="Footer Placeholder 5"/>
          <p:cNvSpPr>
            <a:spLocks noGrp="1"/>
          </p:cNvSpPr>
          <p:nvPr>
            <p:ph type="ftr" sz="quarter" idx="11"/>
          </p:nvPr>
        </p:nvSpPr>
        <p:spPr/>
        <p:txBody>
          <a:bodyPr/>
          <a:lstStyle>
            <a:extLst/>
          </a:lstStyle>
          <a:p>
            <a:r>
              <a:rPr lang="en-US" smtClean="0"/>
              <a:t>LIGO-G0900159-x0 Rupal S. Amin LVC March 2009</a:t>
            </a:r>
            <a:endParaRPr lang="en-US"/>
          </a:p>
        </p:txBody>
      </p:sp>
      <p:sp>
        <p:nvSpPr>
          <p:cNvPr id="7" name="Slide Number Placeholder 6"/>
          <p:cNvSpPr>
            <a:spLocks noGrp="1"/>
          </p:cNvSpPr>
          <p:nvPr>
            <p:ph type="sldNum" sz="quarter" idx="12"/>
          </p:nvPr>
        </p:nvSpPr>
        <p:spPr/>
        <p:txBody>
          <a:bodyPr/>
          <a:lstStyle>
            <a:extLst/>
          </a:lstStyle>
          <a:p>
            <a:fld id="{18592358-04F0-4603-8C36-0417E508AAA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ound Single Corner Rectangle 10"/>
          <p:cNvSpPr/>
          <p:nvPr/>
        </p:nvSpPr>
        <p:spPr>
          <a:xfrm>
            <a:off x="6400800" y="434162"/>
            <a:ext cx="2324605"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extLst/>
          </a:lstStyle>
          <a:p>
            <a:r>
              <a:rPr kumimoji="0" lang="en-US" smtClean="0"/>
              <a:t>Click to edit Master title style</a:t>
            </a:r>
            <a:endParaRPr kumimoji="0" lang="en-US"/>
          </a:p>
        </p:txBody>
      </p:sp>
      <p:sp>
        <p:nvSpPr>
          <p:cNvPr id="4" name="Text Placeholder 3"/>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5D50ADCE-8B00-4DCC-9737-94769ADD6550}" type="datetime1">
              <a:rPr lang="en-US" smtClean="0"/>
              <a:pPr/>
              <a:t>4/17/2009</a:t>
            </a:fld>
            <a:endParaRPr lang="en-US"/>
          </a:p>
        </p:txBody>
      </p:sp>
      <p:sp>
        <p:nvSpPr>
          <p:cNvPr id="6" name="Footer Placeholder 5"/>
          <p:cNvSpPr>
            <a:spLocks noGrp="1"/>
          </p:cNvSpPr>
          <p:nvPr>
            <p:ph type="ftr" sz="quarter" idx="11"/>
          </p:nvPr>
        </p:nvSpPr>
        <p:spPr/>
        <p:txBody>
          <a:bodyPr/>
          <a:lstStyle>
            <a:extLst/>
          </a:lstStyle>
          <a:p>
            <a:r>
              <a:rPr lang="en-US" smtClean="0"/>
              <a:t>LIGO-G0900159-x0 Rupal S. Amin LVC March 2009</a:t>
            </a:r>
            <a:endParaRPr lang="en-US"/>
          </a:p>
        </p:txBody>
      </p:sp>
      <p:sp>
        <p:nvSpPr>
          <p:cNvPr id="7" name="Slide Number Placeholder 6"/>
          <p:cNvSpPr>
            <a:spLocks noGrp="1"/>
          </p:cNvSpPr>
          <p:nvPr>
            <p:ph type="sldNum" sz="quarter" idx="12"/>
          </p:nvPr>
        </p:nvSpPr>
        <p:spPr/>
        <p:txBody>
          <a:bodyPr/>
          <a:lstStyle>
            <a:extLst/>
          </a:lstStyle>
          <a:p>
            <a:fld id="{18592358-04F0-4603-8C36-0417E508AAA1}" type="slidenum">
              <a:rPr lang="en-US" smtClean="0"/>
              <a:pPr/>
              <a:t>‹#›</a:t>
            </a:fld>
            <a:endParaRPr lang="en-US"/>
          </a:p>
        </p:txBody>
      </p:sp>
      <p:sp>
        <p:nvSpPr>
          <p:cNvPr id="3" name="Picture Placeholder 2"/>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lstStyle>
            <a:lvl1pPr marL="0" indent="0">
              <a:buNone/>
              <a:defRPr sz="3200"/>
            </a:lvl1pPr>
            <a:extLst/>
          </a:lstStyle>
          <a:p>
            <a:r>
              <a:rPr kumimoji="0" lang="en-US" smtClean="0"/>
              <a:t>Click icon to add picture</a:t>
            </a:r>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ounded Rectangle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Rounded Rectangle 8"/>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3" name="Title Placeholder 12"/>
          <p:cNvSpPr>
            <a:spLocks noGrp="1"/>
          </p:cNvSpPr>
          <p:nvPr>
            <p:ph type="title"/>
          </p:nvPr>
        </p:nvSpPr>
        <p:spPr>
          <a:xfrm>
            <a:off x="502920" y="4985590"/>
            <a:ext cx="8183880" cy="1051560"/>
          </a:xfrm>
          <a:prstGeom prst="rect">
            <a:avLst/>
          </a:prstGeom>
        </p:spPr>
        <p:txBody>
          <a:bodyPr vert="horz" anchor="b">
            <a:normAutofit/>
          </a:bodyPr>
          <a:lstStyle>
            <a:extLst/>
          </a:lstStyle>
          <a:p>
            <a:r>
              <a:rPr kumimoji="0" lang="en-US" smtClean="0"/>
              <a:t>Click to edit Master title style</a:t>
            </a:r>
            <a:endParaRPr kumimoji="0" lang="en-US"/>
          </a:p>
        </p:txBody>
      </p:sp>
      <p:sp>
        <p:nvSpPr>
          <p:cNvPr id="4" name="Text Placeholder 3"/>
          <p:cNvSpPr>
            <a:spLocks noGrp="1"/>
          </p:cNvSpPr>
          <p:nvPr>
            <p:ph type="body" idx="1"/>
          </p:nvPr>
        </p:nvSpPr>
        <p:spPr>
          <a:xfrm>
            <a:off x="502920" y="530352"/>
            <a:ext cx="8183880" cy="4187952"/>
          </a:xfrm>
          <a:prstGeom prst="rect">
            <a:avLst/>
          </a:prstGeom>
        </p:spPr>
        <p:txBody>
          <a:bodyPr vert="horz" lIns="182880" tIns="9144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5" name="Date Placeholder 24"/>
          <p:cNvSpPr>
            <a:spLocks noGrp="1"/>
          </p:cNvSpPr>
          <p:nvPr>
            <p:ph type="dt" sz="half" idx="2"/>
          </p:nvPr>
        </p:nvSpPr>
        <p:spPr>
          <a:xfrm>
            <a:off x="3776328" y="6111875"/>
            <a:ext cx="22860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8CC6E6B4-2EF0-49EF-BB1E-4E9BEF510CD2}" type="datetime1">
              <a:rPr lang="en-US" smtClean="0"/>
              <a:pPr/>
              <a:t>4/17/2009</a:t>
            </a:fld>
            <a:endParaRPr lang="en-US"/>
          </a:p>
        </p:txBody>
      </p:sp>
      <p:sp>
        <p:nvSpPr>
          <p:cNvPr id="18" name="Footer Placeholder 17"/>
          <p:cNvSpPr>
            <a:spLocks noGrp="1"/>
          </p:cNvSpPr>
          <p:nvPr>
            <p:ph type="ftr" sz="quarter" idx="3"/>
          </p:nvPr>
        </p:nvSpPr>
        <p:spPr>
          <a:xfrm>
            <a:off x="6062328" y="6111875"/>
            <a:ext cx="2286000" cy="365125"/>
          </a:xfrm>
          <a:prstGeom prst="rect">
            <a:avLst/>
          </a:prstGeom>
        </p:spPr>
        <p:txBody>
          <a:bodyPr vert="horz" anchor="b"/>
          <a:lstStyle>
            <a:lvl1pPr algn="l" eaLnBrk="1" latinLnBrk="0" hangingPunct="1">
              <a:defRPr kumimoji="0" sz="1000">
                <a:solidFill>
                  <a:schemeClr val="bg2">
                    <a:shade val="50000"/>
                  </a:schemeClr>
                </a:solidFill>
              </a:defRPr>
            </a:lvl1pPr>
            <a:extLst/>
          </a:lstStyle>
          <a:p>
            <a:r>
              <a:rPr lang="en-US" smtClean="0"/>
              <a:t>LIGO-G0900159-x0 Rupal S. Amin LVC March 2009</a:t>
            </a:r>
            <a:endParaRPr lang="en-US"/>
          </a:p>
        </p:txBody>
      </p:sp>
      <p:sp>
        <p:nvSpPr>
          <p:cNvPr id="5" name="Slide Number Placeholder 4"/>
          <p:cNvSpPr>
            <a:spLocks noGrp="1"/>
          </p:cNvSpPr>
          <p:nvPr>
            <p:ph type="sldNum" sz="quarter" idx="4"/>
          </p:nvPr>
        </p:nvSpPr>
        <p:spPr>
          <a:xfrm>
            <a:off x="8348328" y="6111875"/>
            <a:ext cx="4572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18592358-04F0-4603-8C36-0417E508AAA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dt="0"/>
  <p:txStyles>
    <p:title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p:titleStyle>
    <p:body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7.emf"/><Relationship Id="rId7"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1.emf"/><Relationship Id="rId7"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hyperlink" Target="http://www.aei.mpg.de/~jah/luxor.html" TargetMode="External"/><Relationship Id="rId5" Type="http://schemas.openxmlformats.org/officeDocument/2006/relationships/hyperlink" Target="http://www.rzg.mpg.de/~adf/" TargetMode="External"/><Relationship Id="rId4" Type="http://schemas.openxmlformats.org/officeDocument/2006/relationships/image" Target="../media/image12.tiff"/></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3" name="AutoShape 39"/>
          <p:cNvSpPr>
            <a:spLocks noChangeShapeType="1"/>
          </p:cNvSpPr>
          <p:nvPr/>
        </p:nvSpPr>
        <p:spPr bwMode="auto">
          <a:xfrm flipV="1">
            <a:off x="2686050" y="1343025"/>
            <a:ext cx="0" cy="3895725"/>
          </a:xfrm>
          <a:prstGeom prst="straightConnector1">
            <a:avLst/>
          </a:prstGeom>
          <a:noFill/>
          <a:ln w="38100">
            <a:solidFill>
              <a:srgbClr val="00FF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 name="Subtitle 2"/>
          <p:cNvSpPr>
            <a:spLocks noGrp="1"/>
          </p:cNvSpPr>
          <p:nvPr>
            <p:ph type="subTitle" idx="1"/>
          </p:nvPr>
        </p:nvSpPr>
        <p:spPr/>
        <p:txBody>
          <a:bodyPr/>
          <a:lstStyle/>
          <a:p>
            <a:r>
              <a:rPr lang="en-US" dirty="0" err="1" smtClean="0"/>
              <a:t>Rupal</a:t>
            </a:r>
            <a:r>
              <a:rPr lang="en-US" dirty="0" smtClean="0"/>
              <a:t> S. </a:t>
            </a:r>
            <a:r>
              <a:rPr lang="en-US" dirty="0" err="1" smtClean="0"/>
              <a:t>Amin</a:t>
            </a:r>
            <a:endParaRPr lang="en-US" dirty="0" smtClean="0"/>
          </a:p>
        </p:txBody>
      </p:sp>
      <p:sp>
        <p:nvSpPr>
          <p:cNvPr id="1066" name="AutoShape 42"/>
          <p:cNvSpPr>
            <a:spLocks noChangeArrowheads="1"/>
          </p:cNvSpPr>
          <p:nvPr/>
        </p:nvSpPr>
        <p:spPr bwMode="auto">
          <a:xfrm rot="18900000" flipV="1">
            <a:off x="2450307" y="5160169"/>
            <a:ext cx="731837" cy="295275"/>
          </a:xfrm>
          <a:prstGeom prst="can">
            <a:avLst>
              <a:gd name="adj" fmla="val 25000"/>
            </a:avLst>
          </a:prstGeom>
          <a:solidFill>
            <a:srgbClr val="FFFFFF"/>
          </a:solidFill>
          <a:ln w="9525">
            <a:solidFill>
              <a:srgbClr val="000000"/>
            </a:solidFill>
            <a:round/>
            <a:headEnd/>
            <a:tailEnd/>
          </a:ln>
          <a:effectLst>
            <a:outerShdw dist="107763" dir="13500000" algn="ctr" rotWithShape="0">
              <a:srgbClr val="808080">
                <a:alpha val="50000"/>
              </a:srgbClr>
            </a:outerShdw>
          </a:effectLst>
        </p:spPr>
        <p:txBody>
          <a:bodyPr vert="horz" wrap="square" lIns="91440" tIns="45720" rIns="91440" bIns="45720" numCol="1" anchor="t" anchorCtr="0" compatLnSpc="1">
            <a:prstTxWarp prst="textNoShape">
              <a:avLst/>
            </a:prstTxWarp>
          </a:bodyPr>
          <a:lstStyle/>
          <a:p>
            <a:endParaRPr lang="en-US"/>
          </a:p>
        </p:txBody>
      </p:sp>
      <p:sp>
        <p:nvSpPr>
          <p:cNvPr id="1065" name="AutoShape 41"/>
          <p:cNvSpPr>
            <a:spLocks noChangeArrowheads="1"/>
          </p:cNvSpPr>
          <p:nvPr/>
        </p:nvSpPr>
        <p:spPr bwMode="auto">
          <a:xfrm>
            <a:off x="2292350" y="1042988"/>
            <a:ext cx="731838" cy="295275"/>
          </a:xfrm>
          <a:prstGeom prst="can">
            <a:avLst>
              <a:gd name="adj" fmla="val 25000"/>
            </a:avLst>
          </a:prstGeom>
          <a:gradFill rotWithShape="1">
            <a:gsLst>
              <a:gs pos="0">
                <a:srgbClr val="000000"/>
              </a:gs>
              <a:gs pos="100000">
                <a:srgbClr val="FF0000"/>
              </a:gs>
            </a:gsLst>
            <a:lin ang="5400000" scaled="1"/>
          </a:gradFill>
          <a:ln w="9525">
            <a:solidFill>
              <a:srgbClr val="000000"/>
            </a:solidFill>
            <a:round/>
            <a:headEnd/>
            <a:tailEnd/>
          </a:ln>
          <a:effectLst>
            <a:outerShdw dist="107763" dir="13500000" algn="ctr" rotWithShape="0">
              <a:srgbClr val="808080">
                <a:alpha val="50000"/>
              </a:srgbClr>
            </a:outerShdw>
          </a:effectLst>
        </p:spPr>
        <p:txBody>
          <a:bodyPr vert="horz" wrap="square" lIns="91440" tIns="45720" rIns="91440" bIns="45720" numCol="1" anchor="t" anchorCtr="0" compatLnSpc="1">
            <a:prstTxWarp prst="textNoShape">
              <a:avLst/>
            </a:prstTxWarp>
          </a:bodyPr>
          <a:lstStyle/>
          <a:p>
            <a:endParaRPr lang="en-US"/>
          </a:p>
        </p:txBody>
      </p:sp>
      <p:sp>
        <p:nvSpPr>
          <p:cNvPr id="1064" name="AutoShape 40"/>
          <p:cNvSpPr>
            <a:spLocks noChangeShapeType="1"/>
          </p:cNvSpPr>
          <p:nvPr/>
        </p:nvSpPr>
        <p:spPr bwMode="auto">
          <a:xfrm>
            <a:off x="-407988" y="5240338"/>
            <a:ext cx="3052763" cy="14287"/>
          </a:xfrm>
          <a:prstGeom prst="straightConnector1">
            <a:avLst/>
          </a:prstGeom>
          <a:noFill/>
          <a:ln w="38100">
            <a:solidFill>
              <a:srgbClr val="00FF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1" name="AutoShape 37"/>
          <p:cNvSpPr>
            <a:spLocks noChangeShapeType="1"/>
          </p:cNvSpPr>
          <p:nvPr/>
        </p:nvSpPr>
        <p:spPr bwMode="auto">
          <a:xfrm>
            <a:off x="4305300" y="5351463"/>
            <a:ext cx="2405063" cy="0"/>
          </a:xfrm>
          <a:prstGeom prst="straightConnector1">
            <a:avLst/>
          </a:prstGeom>
          <a:noFill/>
          <a:ln w="127000">
            <a:solidFill>
              <a:srgbClr val="00FF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9" name="AutoShape 35"/>
          <p:cNvSpPr>
            <a:spLocks noChangeArrowheads="1"/>
          </p:cNvSpPr>
          <p:nvPr/>
        </p:nvSpPr>
        <p:spPr bwMode="auto">
          <a:xfrm rot="5400000">
            <a:off x="3825082" y="5190331"/>
            <a:ext cx="731838" cy="295275"/>
          </a:xfrm>
          <a:prstGeom prst="can">
            <a:avLst>
              <a:gd name="adj" fmla="val 25000"/>
            </a:avLst>
          </a:prstGeom>
          <a:gradFill rotWithShape="1">
            <a:gsLst>
              <a:gs pos="0">
                <a:srgbClr val="FFFF00"/>
              </a:gs>
              <a:gs pos="100000">
                <a:srgbClr val="FF0000"/>
              </a:gs>
            </a:gsLst>
            <a:path path="rect">
              <a:fillToRect l="50000" t="50000" r="50000" b="50000"/>
            </a:path>
          </a:gradFill>
          <a:ln w="9525">
            <a:solidFill>
              <a:srgbClr val="000000"/>
            </a:solidFill>
            <a:round/>
            <a:headEnd/>
            <a:tailEnd/>
          </a:ln>
          <a:effectLst>
            <a:outerShdw dist="107763" dir="13500000" algn="ctr" rotWithShape="0">
              <a:srgbClr val="808080">
                <a:alpha val="50000"/>
              </a:srgbClr>
            </a:outerShdw>
          </a:effectLst>
        </p:spPr>
        <p:txBody>
          <a:bodyPr vert="horz" wrap="square" lIns="91440" tIns="45720" rIns="91440" bIns="45720" numCol="1" anchor="t" anchorCtr="0" compatLnSpc="1">
            <a:prstTxWarp prst="textNoShape">
              <a:avLst/>
            </a:prstTxWarp>
          </a:bodyPr>
          <a:lstStyle/>
          <a:p>
            <a:endParaRPr lang="en-US"/>
          </a:p>
        </p:txBody>
      </p:sp>
      <p:sp>
        <p:nvSpPr>
          <p:cNvPr id="1058" name="AutoShape 34"/>
          <p:cNvSpPr>
            <a:spLocks noChangeArrowheads="1"/>
          </p:cNvSpPr>
          <p:nvPr/>
        </p:nvSpPr>
        <p:spPr bwMode="auto">
          <a:xfrm rot="5400000">
            <a:off x="6496844" y="5188744"/>
            <a:ext cx="731837" cy="295275"/>
          </a:xfrm>
          <a:prstGeom prst="can">
            <a:avLst>
              <a:gd name="adj" fmla="val 25000"/>
            </a:avLst>
          </a:prstGeom>
          <a:gradFill rotWithShape="1">
            <a:gsLst>
              <a:gs pos="0">
                <a:srgbClr val="000000"/>
              </a:gs>
              <a:gs pos="100000">
                <a:srgbClr val="FF0000"/>
              </a:gs>
            </a:gsLst>
            <a:lin ang="5400000" scaled="1"/>
          </a:gradFill>
          <a:ln w="9525">
            <a:solidFill>
              <a:srgbClr val="000000"/>
            </a:solidFill>
            <a:round/>
            <a:headEnd/>
            <a:tailEnd/>
          </a:ln>
          <a:effectLst>
            <a:outerShdw dist="107763" dir="13500000" algn="ctr" rotWithShape="0">
              <a:srgbClr val="808080">
                <a:alpha val="50000"/>
              </a:srgbClr>
            </a:outerShdw>
          </a:effectLst>
        </p:spPr>
        <p:txBody>
          <a:bodyPr vert="horz" wrap="square" lIns="91440" tIns="45720" rIns="91440" bIns="45720" numCol="1" anchor="t" anchorCtr="0" compatLnSpc="1">
            <a:prstTxWarp prst="textNoShape">
              <a:avLst/>
            </a:prstTxWarp>
          </a:bodyPr>
          <a:lstStyle/>
          <a:p>
            <a:endParaRPr lang="en-US"/>
          </a:p>
        </p:txBody>
      </p:sp>
      <p:sp>
        <p:nvSpPr>
          <p:cNvPr id="1057" name="AutoShape 33"/>
          <p:cNvSpPr>
            <a:spLocks noChangeShapeType="1"/>
          </p:cNvSpPr>
          <p:nvPr/>
        </p:nvSpPr>
        <p:spPr bwMode="auto">
          <a:xfrm>
            <a:off x="2644775" y="5268913"/>
            <a:ext cx="239713" cy="69850"/>
          </a:xfrm>
          <a:prstGeom prst="straightConnector1">
            <a:avLst/>
          </a:prstGeom>
          <a:noFill/>
          <a:ln w="38100">
            <a:solidFill>
              <a:srgbClr val="00FF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6" name="AutoShape 32"/>
          <p:cNvSpPr>
            <a:spLocks noChangeShapeType="1"/>
          </p:cNvSpPr>
          <p:nvPr/>
        </p:nvSpPr>
        <p:spPr bwMode="auto">
          <a:xfrm>
            <a:off x="2911475" y="5353050"/>
            <a:ext cx="1139825" cy="0"/>
          </a:xfrm>
          <a:prstGeom prst="straightConnector1">
            <a:avLst/>
          </a:prstGeom>
          <a:noFill/>
          <a:ln w="38100">
            <a:solidFill>
              <a:srgbClr val="00FF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2" name="Rectangle 28"/>
          <p:cNvSpPr>
            <a:spLocks noChangeArrowheads="1"/>
          </p:cNvSpPr>
          <p:nvPr/>
        </p:nvSpPr>
        <p:spPr bwMode="auto">
          <a:xfrm>
            <a:off x="3328988" y="4954588"/>
            <a:ext cx="619125" cy="309562"/>
          </a:xfrm>
          <a:prstGeom prst="rect">
            <a:avLst/>
          </a:prstGeom>
          <a:solidFill>
            <a:srgbClr val="FFFFFF"/>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51" name="Rectangle 27"/>
          <p:cNvSpPr>
            <a:spLocks noChangeArrowheads="1"/>
          </p:cNvSpPr>
          <p:nvPr/>
        </p:nvSpPr>
        <p:spPr bwMode="auto">
          <a:xfrm>
            <a:off x="3314700" y="5391150"/>
            <a:ext cx="619125" cy="309563"/>
          </a:xfrm>
          <a:prstGeom prst="rect">
            <a:avLst/>
          </a:prstGeom>
          <a:solidFill>
            <a:srgbClr val="FFFFFF"/>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50" name="Rectangle 26"/>
          <p:cNvSpPr>
            <a:spLocks noChangeArrowheads="1"/>
          </p:cNvSpPr>
          <p:nvPr/>
        </p:nvSpPr>
        <p:spPr bwMode="auto">
          <a:xfrm>
            <a:off x="4356100" y="4940300"/>
            <a:ext cx="619125" cy="309563"/>
          </a:xfrm>
          <a:prstGeom prst="rect">
            <a:avLst/>
          </a:prstGeom>
          <a:solidFill>
            <a:srgbClr val="FFFFFF"/>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49" name="Rectangle 25"/>
          <p:cNvSpPr>
            <a:spLocks noChangeArrowheads="1"/>
          </p:cNvSpPr>
          <p:nvPr/>
        </p:nvSpPr>
        <p:spPr bwMode="auto">
          <a:xfrm>
            <a:off x="6000750" y="5475288"/>
            <a:ext cx="619125" cy="309562"/>
          </a:xfrm>
          <a:prstGeom prst="rect">
            <a:avLst/>
          </a:prstGeom>
          <a:solidFill>
            <a:srgbClr val="FFFFFF"/>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48" name="Rectangle 24"/>
          <p:cNvSpPr>
            <a:spLocks noChangeArrowheads="1"/>
          </p:cNvSpPr>
          <p:nvPr/>
        </p:nvSpPr>
        <p:spPr bwMode="auto">
          <a:xfrm>
            <a:off x="1963738" y="3548063"/>
            <a:ext cx="619125" cy="44450"/>
          </a:xfrm>
          <a:prstGeom prst="rect">
            <a:avLst/>
          </a:prstGeom>
          <a:solidFill>
            <a:srgbClr val="FFFFFF"/>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47" name="Rectangle 23"/>
          <p:cNvSpPr>
            <a:spLocks noChangeArrowheads="1"/>
          </p:cNvSpPr>
          <p:nvPr/>
        </p:nvSpPr>
        <p:spPr bwMode="auto">
          <a:xfrm>
            <a:off x="2778125" y="3573463"/>
            <a:ext cx="619125" cy="44450"/>
          </a:xfrm>
          <a:prstGeom prst="rect">
            <a:avLst/>
          </a:prstGeom>
          <a:solidFill>
            <a:srgbClr val="FFFFFF"/>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2" name="Rectangle 4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67" name="AutoShape 43"/>
          <p:cNvSpPr>
            <a:spLocks noChangeArrowheads="1"/>
          </p:cNvSpPr>
          <p:nvPr/>
        </p:nvSpPr>
        <p:spPr bwMode="auto">
          <a:xfrm rot="5400000">
            <a:off x="991394" y="5106194"/>
            <a:ext cx="731837" cy="295275"/>
          </a:xfrm>
          <a:prstGeom prst="can">
            <a:avLst>
              <a:gd name="adj" fmla="val 25000"/>
            </a:avLst>
          </a:prstGeom>
          <a:solidFill>
            <a:srgbClr val="FFFFFF"/>
          </a:solidFill>
          <a:ln w="9525">
            <a:solidFill>
              <a:srgbClr val="000000"/>
            </a:solidFill>
            <a:round/>
            <a:headEnd/>
            <a:tailEnd/>
          </a:ln>
          <a:effectLst>
            <a:outerShdw dist="107763" dir="13500000" algn="ctr" rotWithShape="0">
              <a:srgbClr val="808080">
                <a:alpha val="50000"/>
              </a:srgbClr>
            </a:outerShdw>
          </a:effectLst>
        </p:spPr>
        <p:txBody>
          <a:bodyPr vert="horz" wrap="square" lIns="91440" tIns="45720" rIns="91440" bIns="45720" numCol="1" anchor="t" anchorCtr="0" compatLnSpc="1">
            <a:prstTxWarp prst="textNoShape">
              <a:avLst/>
            </a:prstTxWarp>
          </a:bodyPr>
          <a:lstStyle/>
          <a:p>
            <a:endParaRPr lang="en-US"/>
          </a:p>
        </p:txBody>
      </p:sp>
      <p:cxnSp>
        <p:nvCxnSpPr>
          <p:cNvPr id="52" name="Straight Connector 51"/>
          <p:cNvCxnSpPr/>
          <p:nvPr/>
        </p:nvCxnSpPr>
        <p:spPr>
          <a:xfrm>
            <a:off x="1066800" y="5257800"/>
            <a:ext cx="838200" cy="1588"/>
          </a:xfrm>
          <a:prstGeom prst="line">
            <a:avLst/>
          </a:prstGeom>
          <a:ln w="38100">
            <a:solidFill>
              <a:srgbClr val="00FF00"/>
            </a:solidFill>
          </a:ln>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1968321" y="1358720"/>
            <a:ext cx="685800" cy="461485"/>
          </a:xfrm>
          <a:prstGeom prst="rect">
            <a:avLst/>
          </a:prstGeom>
          <a:solidFill>
            <a:srgbClr val="C9C9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2743200" y="1345842"/>
            <a:ext cx="685800" cy="474364"/>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0" name="AutoShape 36"/>
          <p:cNvSpPr>
            <a:spLocks noChangeShapeType="1"/>
          </p:cNvSpPr>
          <p:nvPr/>
        </p:nvSpPr>
        <p:spPr bwMode="auto">
          <a:xfrm flipV="1">
            <a:off x="2684463" y="1370013"/>
            <a:ext cx="0" cy="2390775"/>
          </a:xfrm>
          <a:prstGeom prst="straightConnector1">
            <a:avLst/>
          </a:prstGeom>
          <a:noFill/>
          <a:ln w="127000">
            <a:solidFill>
              <a:srgbClr val="00FF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2" name="AutoShape 38"/>
          <p:cNvSpPr>
            <a:spLocks noChangeArrowheads="1"/>
          </p:cNvSpPr>
          <p:nvPr/>
        </p:nvSpPr>
        <p:spPr bwMode="auto">
          <a:xfrm flipV="1">
            <a:off x="2293938" y="3714750"/>
            <a:ext cx="731837" cy="295275"/>
          </a:xfrm>
          <a:prstGeom prst="can">
            <a:avLst>
              <a:gd name="adj" fmla="val 25000"/>
            </a:avLst>
          </a:prstGeom>
          <a:gradFill rotWithShape="1">
            <a:gsLst>
              <a:gs pos="0">
                <a:srgbClr val="FFFF00"/>
              </a:gs>
              <a:gs pos="100000">
                <a:srgbClr val="FF0000"/>
              </a:gs>
            </a:gsLst>
            <a:path path="rect">
              <a:fillToRect l="50000" t="50000" r="50000" b="50000"/>
            </a:path>
          </a:gradFill>
          <a:ln w="9525">
            <a:solidFill>
              <a:srgbClr val="000000"/>
            </a:solidFill>
            <a:round/>
            <a:headEnd/>
            <a:tailEnd/>
          </a:ln>
          <a:effectLst>
            <a:outerShdw dist="107763" dir="13500000" algn="ctr" rotWithShape="0">
              <a:srgbClr val="808080">
                <a:alpha val="50000"/>
              </a:srgbClr>
            </a:outerShdw>
          </a:effectLst>
        </p:spPr>
        <p:txBody>
          <a:bodyPr vert="horz" wrap="square" lIns="91440" tIns="45720" rIns="91440" bIns="45720" numCol="1" anchor="t" anchorCtr="0" compatLnSpc="1">
            <a:prstTxWarp prst="textNoShape">
              <a:avLst/>
            </a:prstTxWarp>
          </a:bodyPr>
          <a:lstStyle/>
          <a:p>
            <a:endParaRPr lang="en-US"/>
          </a:p>
        </p:txBody>
      </p:sp>
      <p:cxnSp>
        <p:nvCxnSpPr>
          <p:cNvPr id="53" name="Straight Connector 52"/>
          <p:cNvCxnSpPr/>
          <p:nvPr/>
        </p:nvCxnSpPr>
        <p:spPr>
          <a:xfrm rot="5400000">
            <a:off x="2305844" y="4390231"/>
            <a:ext cx="762000" cy="1588"/>
          </a:xfrm>
          <a:prstGeom prst="line">
            <a:avLst/>
          </a:prstGeom>
          <a:ln w="38100">
            <a:solidFill>
              <a:srgbClr val="00FF00"/>
            </a:solidFill>
          </a:ln>
        </p:spPr>
        <p:style>
          <a:lnRef idx="1">
            <a:schemeClr val="accent1"/>
          </a:lnRef>
          <a:fillRef idx="0">
            <a:schemeClr val="accent1"/>
          </a:fillRef>
          <a:effectRef idx="0">
            <a:schemeClr val="accent1"/>
          </a:effectRef>
          <a:fontRef idx="minor">
            <a:schemeClr val="tx1"/>
          </a:fontRef>
        </p:style>
      </p:cxnSp>
      <p:sp>
        <p:nvSpPr>
          <p:cNvPr id="1053" name="Rectangle 29"/>
          <p:cNvSpPr>
            <a:spLocks noChangeArrowheads="1"/>
          </p:cNvSpPr>
          <p:nvPr/>
        </p:nvSpPr>
        <p:spPr bwMode="auto">
          <a:xfrm>
            <a:off x="2724150" y="4025900"/>
            <a:ext cx="619125" cy="309563"/>
          </a:xfrm>
          <a:prstGeom prst="rect">
            <a:avLst/>
          </a:prstGeom>
          <a:solidFill>
            <a:srgbClr val="FFFFFF"/>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54" name="Rectangle 30"/>
          <p:cNvSpPr>
            <a:spLocks noChangeArrowheads="1"/>
          </p:cNvSpPr>
          <p:nvPr/>
        </p:nvSpPr>
        <p:spPr bwMode="auto">
          <a:xfrm>
            <a:off x="2022475" y="4029075"/>
            <a:ext cx="619125" cy="309563"/>
          </a:xfrm>
          <a:prstGeom prst="rect">
            <a:avLst/>
          </a:prstGeom>
          <a:solidFill>
            <a:srgbClr val="FFFFFF"/>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ctrTitle"/>
          </p:nvPr>
        </p:nvSpPr>
        <p:spPr/>
        <p:txBody>
          <a:bodyPr>
            <a:normAutofit/>
          </a:bodyPr>
          <a:lstStyle/>
          <a:p>
            <a:pPr algn="ctr"/>
            <a:r>
              <a:rPr lang="en-US" dirty="0" smtClean="0"/>
              <a:t>Thermal Compensation in LIGO</a:t>
            </a:r>
            <a:endParaRPr lang="en-US" dirty="0"/>
          </a:p>
        </p:txBody>
      </p:sp>
      <p:grpSp>
        <p:nvGrpSpPr>
          <p:cNvPr id="36" name="Group 35"/>
          <p:cNvGrpSpPr/>
          <p:nvPr/>
        </p:nvGrpSpPr>
        <p:grpSpPr>
          <a:xfrm>
            <a:off x="412700" y="418406"/>
            <a:ext cx="1447696" cy="1766836"/>
            <a:chOff x="412700" y="418406"/>
            <a:chExt cx="1447696" cy="1766836"/>
          </a:xfrm>
        </p:grpSpPr>
        <p:pic>
          <p:nvPicPr>
            <p:cNvPr id="2050" name="Picture 2"/>
            <p:cNvPicPr>
              <a:picLocks noChangeAspect="1" noChangeArrowheads="1"/>
            </p:cNvPicPr>
            <p:nvPr/>
          </p:nvPicPr>
          <p:blipFill>
            <a:blip r:embed="rId3" cstate="print"/>
            <a:srcRect/>
            <a:stretch>
              <a:fillRect/>
            </a:stretch>
          </p:blipFill>
          <p:spPr bwMode="auto">
            <a:xfrm>
              <a:off x="412701" y="418406"/>
              <a:ext cx="1447695" cy="1042988"/>
            </a:xfrm>
            <a:prstGeom prst="rect">
              <a:avLst/>
            </a:prstGeom>
            <a:noFill/>
            <a:ln w="9525">
              <a:noFill/>
              <a:miter lim="800000"/>
              <a:headEnd/>
              <a:tailEnd/>
            </a:ln>
            <a:effectLst/>
          </p:spPr>
        </p:pic>
        <p:pic>
          <p:nvPicPr>
            <p:cNvPr id="2051" name="Picture 3"/>
            <p:cNvPicPr>
              <a:picLocks noChangeAspect="1" noChangeArrowheads="1"/>
            </p:cNvPicPr>
            <p:nvPr/>
          </p:nvPicPr>
          <p:blipFill>
            <a:blip r:embed="rId4"/>
            <a:srcRect/>
            <a:stretch>
              <a:fillRect/>
            </a:stretch>
          </p:blipFill>
          <p:spPr bwMode="auto">
            <a:xfrm>
              <a:off x="412700" y="1461394"/>
              <a:ext cx="1447695" cy="723848"/>
            </a:xfrm>
            <a:prstGeom prst="rect">
              <a:avLst/>
            </a:prstGeom>
            <a:noFill/>
            <a:ln w="9525">
              <a:noFill/>
              <a:miter lim="800000"/>
              <a:headEnd/>
              <a:tailEnd/>
            </a:ln>
            <a:effectLst/>
          </p:spPr>
        </p:pic>
      </p:grpSp>
      <p:sp>
        <p:nvSpPr>
          <p:cNvPr id="37" name="Slide Number Placeholder 36"/>
          <p:cNvSpPr>
            <a:spLocks noGrp="1"/>
          </p:cNvSpPr>
          <p:nvPr>
            <p:ph type="sldNum" sz="quarter" idx="12"/>
          </p:nvPr>
        </p:nvSpPr>
        <p:spPr/>
        <p:txBody>
          <a:bodyPr/>
          <a:lstStyle/>
          <a:p>
            <a:fld id="{18592358-04F0-4603-8C36-0417E508AAA1}" type="slidenum">
              <a:rPr lang="en-US" smtClean="0"/>
              <a:pPr/>
              <a:t>1</a:t>
            </a:fld>
            <a:endParaRPr lang="en-US"/>
          </a:p>
        </p:txBody>
      </p:sp>
      <p:sp>
        <p:nvSpPr>
          <p:cNvPr id="38" name="Footer Placeholder 37"/>
          <p:cNvSpPr>
            <a:spLocks noGrp="1"/>
          </p:cNvSpPr>
          <p:nvPr>
            <p:ph type="ftr" sz="quarter" idx="11"/>
          </p:nvPr>
        </p:nvSpPr>
        <p:spPr>
          <a:xfrm>
            <a:off x="4356101" y="6111875"/>
            <a:ext cx="3992228" cy="365125"/>
          </a:xfrm>
        </p:spPr>
        <p:txBody>
          <a:bodyPr/>
          <a:lstStyle/>
          <a:p>
            <a:r>
              <a:rPr lang="en-US" b="1" dirty="0" smtClean="0"/>
              <a:t>LIGO-G0900358.</a:t>
            </a:r>
            <a:r>
              <a:rPr lang="en-US" dirty="0" smtClean="0"/>
              <a:t> </a:t>
            </a:r>
            <a:r>
              <a:rPr lang="en-US" dirty="0" err="1" smtClean="0"/>
              <a:t>Rupal</a:t>
            </a:r>
            <a:r>
              <a:rPr lang="en-US" dirty="0" smtClean="0"/>
              <a:t> S. </a:t>
            </a:r>
            <a:r>
              <a:rPr lang="en-US" dirty="0" err="1" smtClean="0"/>
              <a:t>Amin</a:t>
            </a:r>
            <a:r>
              <a:rPr lang="en-US" dirty="0" smtClean="0"/>
              <a:t> </a:t>
            </a:r>
            <a:r>
              <a:rPr lang="en-US" dirty="0" smtClean="0"/>
              <a:t>GCGW 17 April 2009</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omsolAnnulusHeatingSolve.eps"/>
          <p:cNvPicPr>
            <a:picLocks noChangeAspect="1"/>
          </p:cNvPicPr>
          <p:nvPr/>
        </p:nvPicPr>
        <p:blipFill>
          <a:blip r:embed="rId3"/>
          <a:stretch>
            <a:fillRect/>
          </a:stretch>
        </p:blipFill>
        <p:spPr>
          <a:xfrm>
            <a:off x="4446272" y="4146998"/>
            <a:ext cx="3737475" cy="2449170"/>
          </a:xfrm>
          <a:prstGeom prst="rect">
            <a:avLst/>
          </a:prstGeom>
        </p:spPr>
      </p:pic>
      <p:sp>
        <p:nvSpPr>
          <p:cNvPr id="2" name="Title 1"/>
          <p:cNvSpPr>
            <a:spLocks noGrp="1"/>
          </p:cNvSpPr>
          <p:nvPr>
            <p:ph type="title"/>
          </p:nvPr>
        </p:nvSpPr>
        <p:spPr/>
        <p:txBody>
          <a:bodyPr/>
          <a:lstStyle/>
          <a:p>
            <a:r>
              <a:rPr lang="en-US" dirty="0" smtClean="0"/>
              <a:t>Step 1: </a:t>
            </a:r>
            <a:r>
              <a:rPr lang="en-US" dirty="0" smtClean="0">
                <a:latin typeface="Calibri"/>
              </a:rPr>
              <a:t>FEM of ITMs</a:t>
            </a:r>
            <a:endParaRPr lang="en-US" dirty="0"/>
          </a:p>
        </p:txBody>
      </p:sp>
      <p:sp>
        <p:nvSpPr>
          <p:cNvPr id="3" name="Content Placeholder 2"/>
          <p:cNvSpPr>
            <a:spLocks noGrp="1"/>
          </p:cNvSpPr>
          <p:nvPr>
            <p:ph sz="half" idx="1"/>
          </p:nvPr>
        </p:nvSpPr>
        <p:spPr/>
        <p:txBody>
          <a:bodyPr/>
          <a:lstStyle/>
          <a:p>
            <a:r>
              <a:rPr lang="en-US" dirty="0" err="1" smtClean="0"/>
              <a:t>Comsol</a:t>
            </a:r>
            <a:r>
              <a:rPr lang="en-US" dirty="0" smtClean="0"/>
              <a:t> Finite Element Analysis</a:t>
            </a:r>
          </a:p>
        </p:txBody>
      </p:sp>
      <p:sp>
        <p:nvSpPr>
          <p:cNvPr id="4" name="Content Placeholder 3"/>
          <p:cNvSpPr>
            <a:spLocks noGrp="1"/>
          </p:cNvSpPr>
          <p:nvPr>
            <p:ph sz="half" idx="2"/>
          </p:nvPr>
        </p:nvSpPr>
        <p:spPr/>
        <p:txBody>
          <a:bodyPr/>
          <a:lstStyle/>
          <a:p>
            <a:r>
              <a:rPr lang="en-US" sz="1600" dirty="0" smtClean="0"/>
              <a:t>Simulate mirror heating patterns with and without TCS</a:t>
            </a:r>
          </a:p>
          <a:p>
            <a:endParaRPr lang="en-US" dirty="0"/>
          </a:p>
        </p:txBody>
      </p:sp>
      <p:pic>
        <p:nvPicPr>
          <p:cNvPr id="5" name="Picture 4" descr="Comsol3DMesh.eps"/>
          <p:cNvPicPr>
            <a:picLocks noChangeAspect="1"/>
          </p:cNvPicPr>
          <p:nvPr/>
        </p:nvPicPr>
        <p:blipFill>
          <a:blip r:embed="rId4"/>
          <a:stretch>
            <a:fillRect/>
          </a:stretch>
        </p:blipFill>
        <p:spPr>
          <a:xfrm>
            <a:off x="502920" y="1560473"/>
            <a:ext cx="3737475" cy="2449170"/>
          </a:xfrm>
          <a:prstGeom prst="rect">
            <a:avLst/>
          </a:prstGeom>
        </p:spPr>
      </p:pic>
      <p:pic>
        <p:nvPicPr>
          <p:cNvPr id="6" name="Picture 5" descr="Comsol3DSolve.eps"/>
          <p:cNvPicPr>
            <a:picLocks noChangeAspect="1"/>
          </p:cNvPicPr>
          <p:nvPr/>
        </p:nvPicPr>
        <p:blipFill>
          <a:blip r:embed="rId5"/>
          <a:stretch>
            <a:fillRect/>
          </a:stretch>
        </p:blipFill>
        <p:spPr>
          <a:xfrm>
            <a:off x="4446272" y="1697828"/>
            <a:ext cx="3737475" cy="2449170"/>
          </a:xfrm>
          <a:prstGeom prst="rect">
            <a:avLst/>
          </a:prstGeom>
        </p:spPr>
      </p:pic>
      <p:pic>
        <p:nvPicPr>
          <p:cNvPr id="8" name="Picture 7" descr="ComsolCentralHeatingSolve.eps"/>
          <p:cNvPicPr>
            <a:picLocks noChangeAspect="1"/>
          </p:cNvPicPr>
          <p:nvPr/>
        </p:nvPicPr>
        <p:blipFill>
          <a:blip r:embed="rId6"/>
          <a:stretch>
            <a:fillRect/>
          </a:stretch>
        </p:blipFill>
        <p:spPr>
          <a:xfrm>
            <a:off x="5406525" y="4653585"/>
            <a:ext cx="3737475" cy="2449170"/>
          </a:xfrm>
          <a:prstGeom prst="rect">
            <a:avLst/>
          </a:prstGeom>
        </p:spPr>
      </p:pic>
      <p:sp>
        <p:nvSpPr>
          <p:cNvPr id="9" name="TextBox 8"/>
          <p:cNvSpPr txBox="1"/>
          <p:nvPr/>
        </p:nvSpPr>
        <p:spPr>
          <a:xfrm>
            <a:off x="706716" y="4009643"/>
            <a:ext cx="3532057" cy="1477328"/>
          </a:xfrm>
          <a:prstGeom prst="rect">
            <a:avLst/>
          </a:prstGeom>
          <a:noFill/>
        </p:spPr>
        <p:txBody>
          <a:bodyPr wrap="square" rtlCol="0">
            <a:spAutoFit/>
          </a:bodyPr>
          <a:lstStyle/>
          <a:p>
            <a:r>
              <a:rPr lang="en-US" dirty="0" smtClean="0"/>
              <a:t>Inputs: Boundary Conditions</a:t>
            </a:r>
          </a:p>
          <a:p>
            <a:r>
              <a:rPr lang="en-US" dirty="0" smtClean="0"/>
              <a:t>	Substrate Materials</a:t>
            </a:r>
          </a:p>
          <a:p>
            <a:endParaRPr lang="en-US" dirty="0" smtClean="0"/>
          </a:p>
          <a:p>
            <a:r>
              <a:rPr lang="en-US" dirty="0" smtClean="0"/>
              <a:t>Outputs: Deformed Surface</a:t>
            </a:r>
          </a:p>
          <a:p>
            <a:r>
              <a:rPr lang="en-US" dirty="0" smtClean="0"/>
              <a:t>       Thermally Dependent n</a:t>
            </a:r>
          </a:p>
        </p:txBody>
      </p:sp>
      <p:sp>
        <p:nvSpPr>
          <p:cNvPr id="10" name="Right Arrow 9"/>
          <p:cNvSpPr/>
          <p:nvPr/>
        </p:nvSpPr>
        <p:spPr>
          <a:xfrm>
            <a:off x="3825025" y="2614411"/>
            <a:ext cx="930335" cy="4765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Up Arrow 10"/>
          <p:cNvSpPr/>
          <p:nvPr/>
        </p:nvSpPr>
        <p:spPr>
          <a:xfrm>
            <a:off x="2240925" y="3408619"/>
            <a:ext cx="463640" cy="60102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Left Arrow 11"/>
          <p:cNvSpPr/>
          <p:nvPr/>
        </p:nvSpPr>
        <p:spPr>
          <a:xfrm>
            <a:off x="4056845" y="4919472"/>
            <a:ext cx="862885" cy="42785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a:grpSpLocks noChangeAspect="1"/>
          </p:cNvGrpSpPr>
          <p:nvPr/>
        </p:nvGrpSpPr>
        <p:grpSpPr>
          <a:xfrm>
            <a:off x="8183747" y="4009643"/>
            <a:ext cx="579079" cy="706734"/>
            <a:chOff x="412700" y="418406"/>
            <a:chExt cx="1447696" cy="1766836"/>
          </a:xfrm>
        </p:grpSpPr>
        <p:pic>
          <p:nvPicPr>
            <p:cNvPr id="14" name="Picture 2"/>
            <p:cNvPicPr>
              <a:picLocks noChangeAspect="1" noChangeArrowheads="1"/>
            </p:cNvPicPr>
            <p:nvPr/>
          </p:nvPicPr>
          <p:blipFill>
            <a:blip r:embed="rId7" cstate="print"/>
            <a:srcRect/>
            <a:stretch>
              <a:fillRect/>
            </a:stretch>
          </p:blipFill>
          <p:spPr bwMode="auto">
            <a:xfrm>
              <a:off x="412701" y="418406"/>
              <a:ext cx="1447695" cy="1042988"/>
            </a:xfrm>
            <a:prstGeom prst="rect">
              <a:avLst/>
            </a:prstGeom>
            <a:noFill/>
            <a:ln w="9525">
              <a:noFill/>
              <a:miter lim="800000"/>
              <a:headEnd/>
              <a:tailEnd/>
            </a:ln>
            <a:effectLst/>
          </p:spPr>
        </p:pic>
        <p:pic>
          <p:nvPicPr>
            <p:cNvPr id="15" name="Picture 3"/>
            <p:cNvPicPr>
              <a:picLocks noChangeAspect="1" noChangeArrowheads="1"/>
            </p:cNvPicPr>
            <p:nvPr/>
          </p:nvPicPr>
          <p:blipFill>
            <a:blip r:embed="rId8"/>
            <a:srcRect/>
            <a:stretch>
              <a:fillRect/>
            </a:stretch>
          </p:blipFill>
          <p:spPr bwMode="auto">
            <a:xfrm>
              <a:off x="412700" y="1461394"/>
              <a:ext cx="1447695" cy="723848"/>
            </a:xfrm>
            <a:prstGeom prst="rect">
              <a:avLst/>
            </a:prstGeom>
            <a:noFill/>
            <a:ln w="9525">
              <a:noFill/>
              <a:miter lim="800000"/>
              <a:headEnd/>
              <a:tailEnd/>
            </a:ln>
            <a:effectLst/>
          </p:spPr>
        </p:pic>
      </p:grpSp>
      <p:sp>
        <p:nvSpPr>
          <p:cNvPr id="16" name="Slide Number Placeholder 15"/>
          <p:cNvSpPr>
            <a:spLocks noGrp="1"/>
          </p:cNvSpPr>
          <p:nvPr>
            <p:ph type="sldNum" sz="quarter" idx="12"/>
          </p:nvPr>
        </p:nvSpPr>
        <p:spPr/>
        <p:txBody>
          <a:bodyPr/>
          <a:lstStyle/>
          <a:p>
            <a:fld id="{18592358-04F0-4603-8C36-0417E508AAA1}" type="slidenum">
              <a:rPr lang="en-US" smtClean="0"/>
              <a:pPr/>
              <a:t>10</a:t>
            </a:fld>
            <a:endParaRPr lang="en-US"/>
          </a:p>
        </p:txBody>
      </p:sp>
      <p:sp>
        <p:nvSpPr>
          <p:cNvPr id="18" name="Footer Placeholder 37"/>
          <p:cNvSpPr>
            <a:spLocks noGrp="1"/>
          </p:cNvSpPr>
          <p:nvPr>
            <p:ph type="ftr" sz="quarter" idx="11"/>
          </p:nvPr>
        </p:nvSpPr>
        <p:spPr>
          <a:xfrm>
            <a:off x="4356101" y="6111875"/>
            <a:ext cx="3992228" cy="365125"/>
          </a:xfrm>
        </p:spPr>
        <p:txBody>
          <a:bodyPr/>
          <a:lstStyle/>
          <a:p>
            <a:r>
              <a:rPr lang="en-US" b="1" dirty="0" smtClean="0"/>
              <a:t>LIGO-G0900358.</a:t>
            </a:r>
            <a:r>
              <a:rPr lang="en-US" dirty="0" smtClean="0"/>
              <a:t> </a:t>
            </a:r>
            <a:r>
              <a:rPr lang="en-US" dirty="0" err="1" smtClean="0"/>
              <a:t>Rupal</a:t>
            </a:r>
            <a:r>
              <a:rPr lang="en-US" dirty="0" smtClean="0"/>
              <a:t> S. </a:t>
            </a:r>
            <a:r>
              <a:rPr lang="en-US" dirty="0" err="1" smtClean="0"/>
              <a:t>Amin</a:t>
            </a:r>
            <a:r>
              <a:rPr lang="en-US" dirty="0" smtClean="0"/>
              <a:t> </a:t>
            </a:r>
            <a:r>
              <a:rPr lang="en-US" dirty="0" smtClean="0"/>
              <a:t>GCGW 17 April 2009</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Ligov2.eps"/>
          <p:cNvPicPr>
            <a:picLocks noChangeAspect="1"/>
          </p:cNvPicPr>
          <p:nvPr/>
        </p:nvPicPr>
        <p:blipFill>
          <a:blip r:embed="rId3"/>
          <a:stretch>
            <a:fillRect/>
          </a:stretch>
        </p:blipFill>
        <p:spPr>
          <a:xfrm>
            <a:off x="5263744" y="2126624"/>
            <a:ext cx="3875645" cy="2908498"/>
          </a:xfrm>
          <a:prstGeom prst="rect">
            <a:avLst/>
          </a:prstGeom>
        </p:spPr>
      </p:pic>
      <p:sp>
        <p:nvSpPr>
          <p:cNvPr id="2" name="Title 1"/>
          <p:cNvSpPr>
            <a:spLocks noGrp="1"/>
          </p:cNvSpPr>
          <p:nvPr>
            <p:ph type="title"/>
          </p:nvPr>
        </p:nvSpPr>
        <p:spPr/>
        <p:txBody>
          <a:bodyPr>
            <a:normAutofit/>
          </a:bodyPr>
          <a:lstStyle/>
          <a:p>
            <a:r>
              <a:rPr lang="en-US" dirty="0" smtClean="0"/>
              <a:t>Step 2: In-house </a:t>
            </a:r>
            <a:r>
              <a:rPr lang="en-US" dirty="0" err="1" smtClean="0"/>
              <a:t>sim</a:t>
            </a:r>
            <a:r>
              <a:rPr lang="en-US" dirty="0" smtClean="0"/>
              <a:t>. code</a:t>
            </a:r>
            <a:endParaRPr lang="en-US" dirty="0"/>
          </a:p>
        </p:txBody>
      </p:sp>
      <p:pic>
        <p:nvPicPr>
          <p:cNvPr id="6" name="Picture 5" descr="RupLIGOCore.tif"/>
          <p:cNvPicPr>
            <a:picLocks noChangeAspect="1"/>
          </p:cNvPicPr>
          <p:nvPr/>
        </p:nvPicPr>
        <p:blipFill>
          <a:blip r:embed="rId4"/>
          <a:stretch>
            <a:fillRect/>
          </a:stretch>
        </p:blipFill>
        <p:spPr>
          <a:xfrm>
            <a:off x="516029" y="860792"/>
            <a:ext cx="4747715" cy="4147480"/>
          </a:xfrm>
          <a:prstGeom prst="rect">
            <a:avLst/>
          </a:prstGeom>
        </p:spPr>
      </p:pic>
      <p:sp>
        <p:nvSpPr>
          <p:cNvPr id="7" name="Right Arrow 6"/>
          <p:cNvSpPr/>
          <p:nvPr/>
        </p:nvSpPr>
        <p:spPr>
          <a:xfrm>
            <a:off x="3136337" y="3078051"/>
            <a:ext cx="782555" cy="3477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799269" y="2658188"/>
            <a:ext cx="1606144" cy="1200329"/>
          </a:xfrm>
          <a:prstGeom prst="rect">
            <a:avLst/>
          </a:prstGeom>
          <a:noFill/>
        </p:spPr>
        <p:txBody>
          <a:bodyPr wrap="square" rtlCol="0">
            <a:spAutoFit/>
          </a:bodyPr>
          <a:lstStyle/>
          <a:p>
            <a:r>
              <a:rPr lang="en-US" dirty="0" err="1" smtClean="0"/>
              <a:t>Config</a:t>
            </a:r>
            <a:r>
              <a:rPr lang="en-US" dirty="0" smtClean="0"/>
              <a:t> file</a:t>
            </a:r>
          </a:p>
          <a:p>
            <a:r>
              <a:rPr lang="en-US" dirty="0" smtClean="0"/>
              <a:t>With layout and simple instructions</a:t>
            </a:r>
            <a:endParaRPr lang="en-US" dirty="0"/>
          </a:p>
        </p:txBody>
      </p:sp>
      <p:sp>
        <p:nvSpPr>
          <p:cNvPr id="10" name="Right Arrow 9"/>
          <p:cNvSpPr/>
          <p:nvPr/>
        </p:nvSpPr>
        <p:spPr>
          <a:xfrm>
            <a:off x="5263743" y="3078051"/>
            <a:ext cx="737811" cy="3477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02920" y="1603404"/>
            <a:ext cx="1621864" cy="523220"/>
          </a:xfrm>
          <a:prstGeom prst="rect">
            <a:avLst/>
          </a:prstGeom>
          <a:noFill/>
        </p:spPr>
        <p:txBody>
          <a:bodyPr wrap="square" rtlCol="0">
            <a:spAutoFit/>
          </a:bodyPr>
          <a:lstStyle/>
          <a:p>
            <a:pPr algn="ctr"/>
            <a:r>
              <a:rPr lang="en-US" sz="1400" dirty="0" smtClean="0"/>
              <a:t>Luxor GUI </a:t>
            </a:r>
            <a:r>
              <a:rPr lang="en-US" sz="1400" dirty="0" err="1" smtClean="0"/>
              <a:t>config</a:t>
            </a:r>
            <a:r>
              <a:rPr lang="en-US" sz="1400" dirty="0" smtClean="0"/>
              <a:t> builder</a:t>
            </a:r>
            <a:endParaRPr lang="en-US" sz="1400" dirty="0"/>
          </a:p>
        </p:txBody>
      </p:sp>
      <p:sp>
        <p:nvSpPr>
          <p:cNvPr id="12" name="TextBox 11"/>
          <p:cNvSpPr txBox="1"/>
          <p:nvPr/>
        </p:nvSpPr>
        <p:spPr>
          <a:xfrm>
            <a:off x="4755360" y="1468192"/>
            <a:ext cx="3590150" cy="400110"/>
          </a:xfrm>
          <a:prstGeom prst="rect">
            <a:avLst/>
          </a:prstGeom>
          <a:noFill/>
        </p:spPr>
        <p:txBody>
          <a:bodyPr wrap="square" rtlCol="0">
            <a:spAutoFit/>
          </a:bodyPr>
          <a:lstStyle/>
          <a:p>
            <a:r>
              <a:rPr lang="en-US" sz="1000" dirty="0" smtClean="0"/>
              <a:t>Finesse:</a:t>
            </a:r>
            <a:r>
              <a:rPr lang="en-US" sz="1000" dirty="0" smtClean="0">
                <a:hlinkClick r:id="rId5"/>
              </a:rPr>
              <a:t> http://www.rzg.mpg.de/~adf/</a:t>
            </a:r>
            <a:endParaRPr lang="en-US" sz="1000" dirty="0" smtClean="0"/>
          </a:p>
          <a:p>
            <a:r>
              <a:rPr lang="en-US" sz="1000" dirty="0" smtClean="0"/>
              <a:t>Luxor:    </a:t>
            </a:r>
            <a:r>
              <a:rPr lang="en-US" sz="1000" dirty="0" smtClean="0">
                <a:hlinkClick r:id="rId6"/>
              </a:rPr>
              <a:t>http://www.aei.mpg.de/~jah/luxor.html</a:t>
            </a:r>
            <a:endParaRPr lang="en-US" sz="1000" dirty="0" smtClean="0"/>
          </a:p>
        </p:txBody>
      </p:sp>
      <p:grpSp>
        <p:nvGrpSpPr>
          <p:cNvPr id="13" name="Group 12"/>
          <p:cNvGrpSpPr>
            <a:grpSpLocks noChangeAspect="1"/>
          </p:cNvGrpSpPr>
          <p:nvPr/>
        </p:nvGrpSpPr>
        <p:grpSpPr>
          <a:xfrm>
            <a:off x="8133959" y="443597"/>
            <a:ext cx="579079" cy="706734"/>
            <a:chOff x="412700" y="418406"/>
            <a:chExt cx="1447696" cy="1766836"/>
          </a:xfrm>
        </p:grpSpPr>
        <p:pic>
          <p:nvPicPr>
            <p:cNvPr id="14" name="Picture 2"/>
            <p:cNvPicPr>
              <a:picLocks noChangeAspect="1" noChangeArrowheads="1"/>
            </p:cNvPicPr>
            <p:nvPr/>
          </p:nvPicPr>
          <p:blipFill>
            <a:blip r:embed="rId7" cstate="print"/>
            <a:srcRect/>
            <a:stretch>
              <a:fillRect/>
            </a:stretch>
          </p:blipFill>
          <p:spPr bwMode="auto">
            <a:xfrm>
              <a:off x="412701" y="418406"/>
              <a:ext cx="1447695" cy="1042988"/>
            </a:xfrm>
            <a:prstGeom prst="rect">
              <a:avLst/>
            </a:prstGeom>
            <a:noFill/>
            <a:ln w="9525">
              <a:noFill/>
              <a:miter lim="800000"/>
              <a:headEnd/>
              <a:tailEnd/>
            </a:ln>
            <a:effectLst/>
          </p:spPr>
        </p:pic>
        <p:pic>
          <p:nvPicPr>
            <p:cNvPr id="15" name="Picture 3"/>
            <p:cNvPicPr>
              <a:picLocks noChangeAspect="1" noChangeArrowheads="1"/>
            </p:cNvPicPr>
            <p:nvPr/>
          </p:nvPicPr>
          <p:blipFill>
            <a:blip r:embed="rId8"/>
            <a:srcRect/>
            <a:stretch>
              <a:fillRect/>
            </a:stretch>
          </p:blipFill>
          <p:spPr bwMode="auto">
            <a:xfrm>
              <a:off x="412700" y="1461394"/>
              <a:ext cx="1447695" cy="723848"/>
            </a:xfrm>
            <a:prstGeom prst="rect">
              <a:avLst/>
            </a:prstGeom>
            <a:noFill/>
            <a:ln w="9525">
              <a:noFill/>
              <a:miter lim="800000"/>
              <a:headEnd/>
              <a:tailEnd/>
            </a:ln>
            <a:effectLst/>
          </p:spPr>
        </p:pic>
      </p:grpSp>
      <p:sp>
        <p:nvSpPr>
          <p:cNvPr id="16" name="Slide Number Placeholder 15"/>
          <p:cNvSpPr>
            <a:spLocks noGrp="1"/>
          </p:cNvSpPr>
          <p:nvPr>
            <p:ph type="sldNum" sz="quarter" idx="12"/>
          </p:nvPr>
        </p:nvSpPr>
        <p:spPr/>
        <p:txBody>
          <a:bodyPr/>
          <a:lstStyle/>
          <a:p>
            <a:fld id="{18592358-04F0-4603-8C36-0417E508AAA1}" type="slidenum">
              <a:rPr lang="en-US" smtClean="0"/>
              <a:pPr/>
              <a:t>11</a:t>
            </a:fld>
            <a:endParaRPr lang="en-US"/>
          </a:p>
        </p:txBody>
      </p:sp>
      <p:sp>
        <p:nvSpPr>
          <p:cNvPr id="4" name="Content Placeholder 3"/>
          <p:cNvSpPr>
            <a:spLocks noGrp="1"/>
          </p:cNvSpPr>
          <p:nvPr>
            <p:ph sz="half" idx="2"/>
          </p:nvPr>
        </p:nvSpPr>
        <p:spPr/>
        <p:txBody>
          <a:bodyPr>
            <a:normAutofit/>
          </a:bodyPr>
          <a:lstStyle/>
          <a:p>
            <a:r>
              <a:rPr lang="en-US" sz="1600" dirty="0" smtClean="0"/>
              <a:t>Optical interaction only</a:t>
            </a:r>
          </a:p>
          <a:p>
            <a:r>
              <a:rPr lang="en-US" sz="1600" dirty="0" smtClean="0"/>
              <a:t>No mechanical interactions</a:t>
            </a:r>
          </a:p>
          <a:p>
            <a:r>
              <a:rPr lang="en-US" sz="1600" dirty="0" smtClean="0"/>
              <a:t>No radiation pressure</a:t>
            </a:r>
            <a:endParaRPr lang="en-US" sz="1600" dirty="0"/>
          </a:p>
        </p:txBody>
      </p:sp>
      <p:sp>
        <p:nvSpPr>
          <p:cNvPr id="23" name="Rectangle 22"/>
          <p:cNvSpPr/>
          <p:nvPr/>
        </p:nvSpPr>
        <p:spPr>
          <a:xfrm>
            <a:off x="1401097" y="2658188"/>
            <a:ext cx="2109019" cy="1825322"/>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4" name="Oval 23"/>
          <p:cNvSpPr/>
          <p:nvPr/>
        </p:nvSpPr>
        <p:spPr>
          <a:xfrm>
            <a:off x="2137894" y="1150331"/>
            <a:ext cx="782287" cy="2644123"/>
          </a:xfrm>
          <a:prstGeom prst="ellipse">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8" name="Footer Placeholder 37"/>
          <p:cNvSpPr>
            <a:spLocks noGrp="1"/>
          </p:cNvSpPr>
          <p:nvPr>
            <p:ph type="ftr" sz="quarter" idx="11"/>
          </p:nvPr>
        </p:nvSpPr>
        <p:spPr>
          <a:xfrm>
            <a:off x="4356101" y="6111875"/>
            <a:ext cx="3992228" cy="365125"/>
          </a:xfrm>
        </p:spPr>
        <p:txBody>
          <a:bodyPr/>
          <a:lstStyle/>
          <a:p>
            <a:r>
              <a:rPr lang="en-US" b="1" dirty="0" smtClean="0"/>
              <a:t>LIGO-G0900358.</a:t>
            </a:r>
            <a:r>
              <a:rPr lang="en-US" dirty="0" smtClean="0"/>
              <a:t> </a:t>
            </a:r>
            <a:r>
              <a:rPr lang="en-US" dirty="0" err="1" smtClean="0"/>
              <a:t>Rupal</a:t>
            </a:r>
            <a:r>
              <a:rPr lang="en-US" dirty="0" smtClean="0"/>
              <a:t> S. </a:t>
            </a:r>
            <a:r>
              <a:rPr lang="en-US" dirty="0" err="1" smtClean="0"/>
              <a:t>Amin</a:t>
            </a:r>
            <a:r>
              <a:rPr lang="en-US" dirty="0" smtClean="0"/>
              <a:t> </a:t>
            </a:r>
            <a:r>
              <a:rPr lang="en-US" dirty="0" smtClean="0"/>
              <a:t>GCGW 17 April 2009</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3: FEM + Simulation</a:t>
            </a:r>
            <a:endParaRPr lang="en-US" dirty="0"/>
          </a:p>
        </p:txBody>
      </p:sp>
      <p:pic>
        <p:nvPicPr>
          <p:cNvPr id="6" name="Content Placeholder 5" descr="RupMich1WCO2CtrlBothITMs.jpg"/>
          <p:cNvPicPr>
            <a:picLocks noGrp="1" noChangeAspect="1"/>
          </p:cNvPicPr>
          <p:nvPr>
            <p:ph sz="half" idx="2"/>
          </p:nvPr>
        </p:nvPicPr>
        <p:blipFill>
          <a:blip r:embed="rId3"/>
          <a:stretch>
            <a:fillRect/>
          </a:stretch>
        </p:blipFill>
        <p:spPr>
          <a:xfrm>
            <a:off x="4562967" y="1493949"/>
            <a:ext cx="3930650" cy="2947988"/>
          </a:xfrm>
        </p:spPr>
      </p:pic>
      <p:pic>
        <p:nvPicPr>
          <p:cNvPr id="1026" name="Picture 2"/>
          <p:cNvPicPr>
            <a:picLocks noChangeAspect="1" noChangeArrowheads="1"/>
          </p:cNvPicPr>
          <p:nvPr/>
        </p:nvPicPr>
        <p:blipFill>
          <a:blip r:embed="rId4"/>
          <a:srcRect/>
          <a:stretch>
            <a:fillRect/>
          </a:stretch>
        </p:blipFill>
        <p:spPr bwMode="auto">
          <a:xfrm rot="5400000">
            <a:off x="458645" y="1401035"/>
            <a:ext cx="4262469" cy="3157238"/>
          </a:xfrm>
          <a:prstGeom prst="rect">
            <a:avLst/>
          </a:prstGeom>
          <a:noFill/>
          <a:ln w="9525">
            <a:noFill/>
            <a:miter lim="800000"/>
            <a:headEnd/>
            <a:tailEnd/>
          </a:ln>
          <a:effectLst/>
        </p:spPr>
      </p:pic>
      <p:sp>
        <p:nvSpPr>
          <p:cNvPr id="11" name="Right Arrow 10"/>
          <p:cNvSpPr/>
          <p:nvPr/>
        </p:nvSpPr>
        <p:spPr>
          <a:xfrm>
            <a:off x="3917798" y="2611549"/>
            <a:ext cx="879609" cy="4507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a:grpSpLocks noChangeAspect="1"/>
          </p:cNvGrpSpPr>
          <p:nvPr/>
        </p:nvGrpSpPr>
        <p:grpSpPr>
          <a:xfrm>
            <a:off x="412700" y="418406"/>
            <a:ext cx="352341" cy="430013"/>
            <a:chOff x="412700" y="418406"/>
            <a:chExt cx="1447696" cy="1766836"/>
          </a:xfrm>
        </p:grpSpPr>
        <p:pic>
          <p:nvPicPr>
            <p:cNvPr id="14" name="Picture 2"/>
            <p:cNvPicPr>
              <a:picLocks noChangeAspect="1" noChangeArrowheads="1"/>
            </p:cNvPicPr>
            <p:nvPr/>
          </p:nvPicPr>
          <p:blipFill>
            <a:blip r:embed="rId5" cstate="print"/>
            <a:srcRect/>
            <a:stretch>
              <a:fillRect/>
            </a:stretch>
          </p:blipFill>
          <p:spPr bwMode="auto">
            <a:xfrm>
              <a:off x="412701" y="418406"/>
              <a:ext cx="1447695" cy="1042988"/>
            </a:xfrm>
            <a:prstGeom prst="rect">
              <a:avLst/>
            </a:prstGeom>
            <a:noFill/>
            <a:ln w="9525">
              <a:noFill/>
              <a:miter lim="800000"/>
              <a:headEnd/>
              <a:tailEnd/>
            </a:ln>
            <a:effectLst/>
          </p:spPr>
        </p:pic>
        <p:pic>
          <p:nvPicPr>
            <p:cNvPr id="15" name="Picture 3"/>
            <p:cNvPicPr>
              <a:picLocks noChangeAspect="1" noChangeArrowheads="1"/>
            </p:cNvPicPr>
            <p:nvPr/>
          </p:nvPicPr>
          <p:blipFill>
            <a:blip r:embed="rId6" cstate="print"/>
            <a:srcRect/>
            <a:stretch>
              <a:fillRect/>
            </a:stretch>
          </p:blipFill>
          <p:spPr bwMode="auto">
            <a:xfrm>
              <a:off x="412700" y="1461394"/>
              <a:ext cx="1447695" cy="723848"/>
            </a:xfrm>
            <a:prstGeom prst="rect">
              <a:avLst/>
            </a:prstGeom>
            <a:noFill/>
            <a:ln w="9525">
              <a:noFill/>
              <a:miter lim="800000"/>
              <a:headEnd/>
              <a:tailEnd/>
            </a:ln>
            <a:effectLst/>
          </p:spPr>
        </p:pic>
      </p:grpSp>
      <p:sp>
        <p:nvSpPr>
          <p:cNvPr id="16" name="TextBox 15"/>
          <p:cNvSpPr txBox="1"/>
          <p:nvPr/>
        </p:nvSpPr>
        <p:spPr>
          <a:xfrm>
            <a:off x="765041" y="3733800"/>
            <a:ext cx="3592562" cy="923330"/>
          </a:xfrm>
          <a:prstGeom prst="rect">
            <a:avLst/>
          </a:prstGeom>
          <a:noFill/>
        </p:spPr>
        <p:txBody>
          <a:bodyPr wrap="square" rtlCol="0">
            <a:spAutoFit/>
          </a:bodyPr>
          <a:lstStyle/>
          <a:p>
            <a:pPr algn="ctr"/>
            <a:r>
              <a:rPr lang="en-US" b="1" dirty="0" smtClean="0">
                <a:solidFill>
                  <a:srgbClr val="FFFF00"/>
                </a:solidFill>
              </a:rPr>
              <a:t>LHO AS patterns </a:t>
            </a:r>
            <a:r>
              <a:rPr lang="en-US" b="1" dirty="0" err="1" smtClean="0">
                <a:solidFill>
                  <a:srgbClr val="FFFF00"/>
                </a:solidFill>
              </a:rPr>
              <a:t>Mich</a:t>
            </a:r>
            <a:r>
              <a:rPr lang="en-US" b="1" dirty="0" smtClean="0">
                <a:solidFill>
                  <a:srgbClr val="FFFF00"/>
                </a:solidFill>
              </a:rPr>
              <a:t> only</a:t>
            </a:r>
          </a:p>
          <a:p>
            <a:pPr algn="ctr"/>
            <a:r>
              <a:rPr lang="en-US" b="1" dirty="0" smtClean="0">
                <a:solidFill>
                  <a:srgbClr val="FFFF00"/>
                </a:solidFill>
              </a:rPr>
              <a:t>Jan 15, 2009</a:t>
            </a:r>
            <a:endParaRPr lang="en-US" b="1" dirty="0">
              <a:solidFill>
                <a:srgbClr val="FFFF00"/>
              </a:solidFill>
            </a:endParaRPr>
          </a:p>
        </p:txBody>
      </p:sp>
      <p:sp>
        <p:nvSpPr>
          <p:cNvPr id="17" name="TextBox 16"/>
          <p:cNvSpPr txBox="1"/>
          <p:nvPr/>
        </p:nvSpPr>
        <p:spPr>
          <a:xfrm>
            <a:off x="765041" y="4826805"/>
            <a:ext cx="761660" cy="553998"/>
          </a:xfrm>
          <a:prstGeom prst="rect">
            <a:avLst/>
          </a:prstGeom>
          <a:noFill/>
        </p:spPr>
        <p:txBody>
          <a:bodyPr wrap="square" rtlCol="0">
            <a:spAutoFit/>
          </a:bodyPr>
          <a:lstStyle/>
          <a:p>
            <a:r>
              <a:rPr lang="en-US" sz="1000" dirty="0" smtClean="0">
                <a:solidFill>
                  <a:srgbClr val="FFFF00"/>
                </a:solidFill>
              </a:rPr>
              <a:t>K. Dooley </a:t>
            </a:r>
            <a:r>
              <a:rPr lang="en-US" sz="1000" dirty="0" err="1" smtClean="0">
                <a:solidFill>
                  <a:srgbClr val="FFFF00"/>
                </a:solidFill>
              </a:rPr>
              <a:t>ilog</a:t>
            </a:r>
            <a:r>
              <a:rPr lang="en-US" sz="1000" dirty="0" smtClean="0">
                <a:solidFill>
                  <a:srgbClr val="FFFF00"/>
                </a:solidFill>
              </a:rPr>
              <a:t> LHO</a:t>
            </a:r>
            <a:endParaRPr lang="en-US" sz="1000" dirty="0">
              <a:solidFill>
                <a:srgbClr val="FFFF00"/>
              </a:solidFill>
            </a:endParaRPr>
          </a:p>
        </p:txBody>
      </p:sp>
      <p:sp>
        <p:nvSpPr>
          <p:cNvPr id="18" name="Slide Number Placeholder 17"/>
          <p:cNvSpPr>
            <a:spLocks noGrp="1"/>
          </p:cNvSpPr>
          <p:nvPr>
            <p:ph type="sldNum" sz="quarter" idx="12"/>
          </p:nvPr>
        </p:nvSpPr>
        <p:spPr/>
        <p:txBody>
          <a:bodyPr/>
          <a:lstStyle/>
          <a:p>
            <a:fld id="{18592358-04F0-4603-8C36-0417E508AAA1}" type="slidenum">
              <a:rPr lang="en-US" smtClean="0"/>
              <a:pPr/>
              <a:t>12</a:t>
            </a:fld>
            <a:endParaRPr lang="en-US"/>
          </a:p>
        </p:txBody>
      </p:sp>
      <p:sp>
        <p:nvSpPr>
          <p:cNvPr id="21" name="TextBox 20"/>
          <p:cNvSpPr txBox="1"/>
          <p:nvPr/>
        </p:nvSpPr>
        <p:spPr>
          <a:xfrm>
            <a:off x="4797407" y="4441937"/>
            <a:ext cx="3550921" cy="369332"/>
          </a:xfrm>
          <a:prstGeom prst="rect">
            <a:avLst/>
          </a:prstGeom>
          <a:noFill/>
        </p:spPr>
        <p:txBody>
          <a:bodyPr wrap="square" rtlCol="0">
            <a:spAutoFit/>
          </a:bodyPr>
          <a:lstStyle/>
          <a:p>
            <a:pPr algn="ctr"/>
            <a:r>
              <a:rPr lang="en-US" dirty="0" smtClean="0"/>
              <a:t>Simulated </a:t>
            </a:r>
            <a:r>
              <a:rPr lang="en-US" dirty="0" err="1" smtClean="0"/>
              <a:t>Interferogram</a:t>
            </a:r>
            <a:endParaRPr lang="en-US" dirty="0"/>
          </a:p>
        </p:txBody>
      </p:sp>
      <p:sp>
        <p:nvSpPr>
          <p:cNvPr id="20" name="Footer Placeholder 37"/>
          <p:cNvSpPr>
            <a:spLocks noGrp="1"/>
          </p:cNvSpPr>
          <p:nvPr>
            <p:ph type="ftr" sz="quarter" idx="11"/>
          </p:nvPr>
        </p:nvSpPr>
        <p:spPr>
          <a:xfrm>
            <a:off x="4356101" y="6111875"/>
            <a:ext cx="3992228" cy="365125"/>
          </a:xfrm>
        </p:spPr>
        <p:txBody>
          <a:bodyPr/>
          <a:lstStyle/>
          <a:p>
            <a:r>
              <a:rPr lang="en-US" b="1" dirty="0" smtClean="0"/>
              <a:t>LIGO-G0900358.</a:t>
            </a:r>
            <a:r>
              <a:rPr lang="en-US" dirty="0" smtClean="0"/>
              <a:t> </a:t>
            </a:r>
            <a:r>
              <a:rPr lang="en-US" dirty="0" err="1" smtClean="0"/>
              <a:t>Rupal</a:t>
            </a:r>
            <a:r>
              <a:rPr lang="en-US" dirty="0" smtClean="0"/>
              <a:t> S. </a:t>
            </a:r>
            <a:r>
              <a:rPr lang="en-US" dirty="0" err="1" smtClean="0"/>
              <a:t>Amin</a:t>
            </a:r>
            <a:r>
              <a:rPr lang="en-US" dirty="0" smtClean="0"/>
              <a:t> </a:t>
            </a:r>
            <a:r>
              <a:rPr lang="en-US" dirty="0" smtClean="0"/>
              <a:t>GCGW 17 April 2009</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Closing</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Interferometers require thermal compensation to maintain stability at high power</a:t>
            </a:r>
          </a:p>
          <a:p>
            <a:endParaRPr lang="en-US" dirty="0" smtClean="0"/>
          </a:p>
          <a:p>
            <a:r>
              <a:rPr lang="en-US" dirty="0" smtClean="0"/>
              <a:t>Thermal model construction in progress</a:t>
            </a:r>
          </a:p>
          <a:p>
            <a:endParaRPr lang="en-US" dirty="0" smtClean="0"/>
          </a:p>
          <a:p>
            <a:r>
              <a:rPr lang="en-US" dirty="0" smtClean="0"/>
              <a:t>Sensible control signals are needed</a:t>
            </a:r>
          </a:p>
          <a:p>
            <a:endParaRPr lang="en-US" dirty="0" smtClean="0"/>
          </a:p>
          <a:p>
            <a:r>
              <a:rPr lang="en-US" dirty="0" smtClean="0"/>
              <a:t>Cannot assume that new TCS behave exactly like old TCS</a:t>
            </a:r>
          </a:p>
          <a:p>
            <a:endParaRPr lang="en-US" dirty="0" smtClean="0"/>
          </a:p>
        </p:txBody>
      </p:sp>
      <p:sp>
        <p:nvSpPr>
          <p:cNvPr id="5" name="Slide Number Placeholder 4"/>
          <p:cNvSpPr>
            <a:spLocks noGrp="1"/>
          </p:cNvSpPr>
          <p:nvPr>
            <p:ph type="sldNum" sz="quarter" idx="12"/>
          </p:nvPr>
        </p:nvSpPr>
        <p:spPr/>
        <p:txBody>
          <a:bodyPr/>
          <a:lstStyle/>
          <a:p>
            <a:fld id="{18592358-04F0-4603-8C36-0417E508AAA1}" type="slidenum">
              <a:rPr lang="en-US" smtClean="0"/>
              <a:pPr/>
              <a:t>13</a:t>
            </a:fld>
            <a:endParaRPr lang="en-US"/>
          </a:p>
        </p:txBody>
      </p:sp>
      <p:sp>
        <p:nvSpPr>
          <p:cNvPr id="6" name="Footer Placeholder 37"/>
          <p:cNvSpPr>
            <a:spLocks noGrp="1"/>
          </p:cNvSpPr>
          <p:nvPr>
            <p:ph type="ftr" sz="quarter" idx="11"/>
          </p:nvPr>
        </p:nvSpPr>
        <p:spPr>
          <a:xfrm>
            <a:off x="4356101" y="6111875"/>
            <a:ext cx="3992228" cy="365125"/>
          </a:xfrm>
        </p:spPr>
        <p:txBody>
          <a:bodyPr/>
          <a:lstStyle/>
          <a:p>
            <a:r>
              <a:rPr lang="en-US" b="1" dirty="0" smtClean="0"/>
              <a:t>LIGO-G0900358.</a:t>
            </a:r>
            <a:r>
              <a:rPr lang="en-US" dirty="0" smtClean="0"/>
              <a:t> </a:t>
            </a:r>
            <a:r>
              <a:rPr lang="en-US" dirty="0" err="1" smtClean="0"/>
              <a:t>Rupal</a:t>
            </a:r>
            <a:r>
              <a:rPr lang="en-US" dirty="0" smtClean="0"/>
              <a:t> S. </a:t>
            </a:r>
            <a:r>
              <a:rPr lang="en-US" dirty="0" err="1" smtClean="0"/>
              <a:t>Amin</a:t>
            </a:r>
            <a:r>
              <a:rPr lang="en-US" dirty="0" smtClean="0"/>
              <a:t> </a:t>
            </a:r>
            <a:r>
              <a:rPr lang="en-US" dirty="0" smtClean="0"/>
              <a:t>GCGW 17 April 2009</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Thanks to…</a:t>
            </a:r>
            <a:endParaRPr lang="en-US" dirty="0"/>
          </a:p>
        </p:txBody>
      </p:sp>
      <p:sp>
        <p:nvSpPr>
          <p:cNvPr id="3" name="Content Placeholder 2"/>
          <p:cNvSpPr>
            <a:spLocks noGrp="1"/>
          </p:cNvSpPr>
          <p:nvPr>
            <p:ph idx="1"/>
          </p:nvPr>
        </p:nvSpPr>
        <p:spPr/>
        <p:txBody>
          <a:bodyPr>
            <a:normAutofit/>
          </a:bodyPr>
          <a:lstStyle/>
          <a:p>
            <a:r>
              <a:rPr lang="en-US" dirty="0" smtClean="0"/>
              <a:t>Special Thanks to</a:t>
            </a:r>
          </a:p>
          <a:p>
            <a:r>
              <a:rPr lang="en-US" dirty="0" smtClean="0"/>
              <a:t>J. </a:t>
            </a:r>
            <a:r>
              <a:rPr lang="en-US" dirty="0" err="1" smtClean="0"/>
              <a:t>Giaime</a:t>
            </a:r>
            <a:r>
              <a:rPr lang="en-US" sz="1400" dirty="0" smtClean="0"/>
              <a:t> LSU Associate Prof. of Physics</a:t>
            </a:r>
          </a:p>
          <a:p>
            <a:r>
              <a:rPr lang="en-US" dirty="0" smtClean="0"/>
              <a:t>Phil </a:t>
            </a:r>
            <a:r>
              <a:rPr lang="en-US" dirty="0" err="1" smtClean="0"/>
              <a:t>Willems</a:t>
            </a:r>
            <a:r>
              <a:rPr lang="en-US" dirty="0" smtClean="0"/>
              <a:t> </a:t>
            </a:r>
            <a:r>
              <a:rPr lang="en-US" sz="1200" dirty="0" smtClean="0"/>
              <a:t>TCS Group Leader CIT</a:t>
            </a:r>
          </a:p>
          <a:p>
            <a:r>
              <a:rPr lang="en-US" sz="2000" dirty="0" smtClean="0"/>
              <a:t>Aidan Brooks</a:t>
            </a:r>
          </a:p>
          <a:p>
            <a:r>
              <a:rPr lang="en-US" sz="2000" dirty="0" smtClean="0"/>
              <a:t>Cheryl </a:t>
            </a:r>
            <a:r>
              <a:rPr lang="en-US" sz="2000" dirty="0" err="1" smtClean="0"/>
              <a:t>Vorvick</a:t>
            </a:r>
            <a:endParaRPr lang="en-US" sz="2000" dirty="0" smtClean="0"/>
          </a:p>
          <a:p>
            <a:r>
              <a:rPr lang="en-US" sz="2000" dirty="0" smtClean="0"/>
              <a:t>Carl Adams</a:t>
            </a:r>
          </a:p>
          <a:p>
            <a:r>
              <a:rPr lang="en-US" sz="2000" dirty="0" err="1" smtClean="0"/>
              <a:t>Viginio</a:t>
            </a:r>
            <a:r>
              <a:rPr lang="en-US" sz="2000" dirty="0" smtClean="0"/>
              <a:t> </a:t>
            </a:r>
            <a:r>
              <a:rPr lang="en-US" sz="2000" dirty="0" err="1" smtClean="0"/>
              <a:t>Sannibale</a:t>
            </a:r>
            <a:endParaRPr lang="en-US" sz="2000" dirty="0" smtClean="0"/>
          </a:p>
          <a:p>
            <a:r>
              <a:rPr lang="en-US" sz="2000" dirty="0" err="1" smtClean="0"/>
              <a:t>Mohana</a:t>
            </a:r>
            <a:r>
              <a:rPr lang="en-US" sz="2000" dirty="0" smtClean="0"/>
              <a:t> </a:t>
            </a:r>
            <a:r>
              <a:rPr lang="en-US" sz="2000" dirty="0" err="1" smtClean="0"/>
              <a:t>Mageswaran</a:t>
            </a:r>
            <a:endParaRPr lang="en-US" sz="2000" dirty="0" smtClean="0"/>
          </a:p>
          <a:p>
            <a:pPr algn="ctr"/>
            <a:r>
              <a:rPr lang="en-US" dirty="0" smtClean="0"/>
              <a:t>NSF grant number:</a:t>
            </a:r>
          </a:p>
          <a:p>
            <a:pPr lvl="1" algn="ctr"/>
            <a:r>
              <a:rPr lang="en-US" dirty="0" smtClean="0"/>
              <a:t>NSF-PHY-0605496</a:t>
            </a:r>
            <a:endParaRPr lang="en-US" dirty="0"/>
          </a:p>
        </p:txBody>
      </p:sp>
      <p:sp>
        <p:nvSpPr>
          <p:cNvPr id="5" name="Slide Number Placeholder 4"/>
          <p:cNvSpPr>
            <a:spLocks noGrp="1"/>
          </p:cNvSpPr>
          <p:nvPr>
            <p:ph type="sldNum" sz="quarter" idx="12"/>
          </p:nvPr>
        </p:nvSpPr>
        <p:spPr/>
        <p:txBody>
          <a:bodyPr/>
          <a:lstStyle/>
          <a:p>
            <a:fld id="{18592358-04F0-4603-8C36-0417E508AAA1}" type="slidenum">
              <a:rPr lang="en-US" smtClean="0"/>
              <a:pPr/>
              <a:t>14</a:t>
            </a:fld>
            <a:endParaRPr lang="en-US"/>
          </a:p>
        </p:txBody>
      </p:sp>
      <p:sp>
        <p:nvSpPr>
          <p:cNvPr id="6" name="Footer Placeholder 37"/>
          <p:cNvSpPr>
            <a:spLocks noGrp="1"/>
          </p:cNvSpPr>
          <p:nvPr>
            <p:ph type="ftr" sz="quarter" idx="11"/>
          </p:nvPr>
        </p:nvSpPr>
        <p:spPr>
          <a:xfrm>
            <a:off x="4356101" y="6111875"/>
            <a:ext cx="3992228" cy="365125"/>
          </a:xfrm>
        </p:spPr>
        <p:txBody>
          <a:bodyPr/>
          <a:lstStyle/>
          <a:p>
            <a:r>
              <a:rPr lang="en-US" b="1" dirty="0" smtClean="0"/>
              <a:t>LIGO-G0900358.</a:t>
            </a:r>
            <a:r>
              <a:rPr lang="en-US" dirty="0" smtClean="0"/>
              <a:t> </a:t>
            </a:r>
            <a:r>
              <a:rPr lang="en-US" dirty="0" err="1" smtClean="0"/>
              <a:t>Rupal</a:t>
            </a:r>
            <a:r>
              <a:rPr lang="en-US" dirty="0" smtClean="0"/>
              <a:t> S. </a:t>
            </a:r>
            <a:r>
              <a:rPr lang="en-US" dirty="0" err="1" smtClean="0"/>
              <a:t>Amin</a:t>
            </a:r>
            <a:r>
              <a:rPr lang="en-US" dirty="0" smtClean="0"/>
              <a:t> </a:t>
            </a:r>
            <a:r>
              <a:rPr lang="en-US" dirty="0" smtClean="0"/>
              <a:t>GCGW 17 April 2009</a:t>
            </a:r>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Problems with cut and paste</a:t>
            </a:r>
            <a:endParaRPr lang="en-US" dirty="0"/>
          </a:p>
        </p:txBody>
      </p:sp>
      <p:sp>
        <p:nvSpPr>
          <p:cNvPr id="3" name="Content Placeholder 2"/>
          <p:cNvSpPr>
            <a:spLocks noGrp="1"/>
          </p:cNvSpPr>
          <p:nvPr>
            <p:ph idx="1"/>
          </p:nvPr>
        </p:nvSpPr>
        <p:spPr/>
        <p:txBody>
          <a:bodyPr/>
          <a:lstStyle/>
          <a:p>
            <a:r>
              <a:rPr lang="en-US" dirty="0" smtClean="0"/>
              <a:t>Unexpected TCS induced ASC signals</a:t>
            </a:r>
          </a:p>
          <a:p>
            <a:pPr lvl="1"/>
            <a:r>
              <a:rPr lang="en-US" dirty="0" smtClean="0"/>
              <a:t>Due to surface expansion and mirror expansion</a:t>
            </a:r>
            <a:endParaRPr lang="en-US" dirty="0"/>
          </a:p>
        </p:txBody>
      </p:sp>
      <p:sp>
        <p:nvSpPr>
          <p:cNvPr id="4" name="Rectangle 3"/>
          <p:cNvSpPr/>
          <p:nvPr/>
        </p:nvSpPr>
        <p:spPr>
          <a:xfrm>
            <a:off x="1056068" y="2021983"/>
            <a:ext cx="321971" cy="141668"/>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073242" y="2620856"/>
            <a:ext cx="304797" cy="141668"/>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073242" y="3496611"/>
            <a:ext cx="524502" cy="215812"/>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077151" y="4502492"/>
            <a:ext cx="524502" cy="215812"/>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517564" y="2019835"/>
            <a:ext cx="321971" cy="141668"/>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534738" y="2618708"/>
            <a:ext cx="321971" cy="141668"/>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779435" y="3490172"/>
            <a:ext cx="524502" cy="215812"/>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783344" y="4496053"/>
            <a:ext cx="524502" cy="215812"/>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Direct Access Storage 11"/>
          <p:cNvSpPr/>
          <p:nvPr/>
        </p:nvSpPr>
        <p:spPr>
          <a:xfrm>
            <a:off x="2090668" y="3310935"/>
            <a:ext cx="650383" cy="1672545"/>
          </a:xfrm>
          <a:prstGeom prst="flowChartMagneticDru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Direct Access Storage 10"/>
          <p:cNvSpPr/>
          <p:nvPr/>
        </p:nvSpPr>
        <p:spPr>
          <a:xfrm>
            <a:off x="1828802" y="1864214"/>
            <a:ext cx="399244" cy="1097927"/>
          </a:xfrm>
          <a:prstGeom prst="flowChartMagneticDrum">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Left-Right Arrow 16"/>
          <p:cNvSpPr/>
          <p:nvPr/>
        </p:nvSpPr>
        <p:spPr>
          <a:xfrm>
            <a:off x="1788021" y="4405900"/>
            <a:ext cx="880049" cy="412659"/>
          </a:xfrm>
          <a:prstGeom prst="lef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Left-Right Arrow 17"/>
          <p:cNvSpPr/>
          <p:nvPr/>
        </p:nvSpPr>
        <p:spPr>
          <a:xfrm>
            <a:off x="1983731" y="3561004"/>
            <a:ext cx="648230" cy="412659"/>
          </a:xfrm>
          <a:prstGeom prst="lef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5731099" y="1661375"/>
            <a:ext cx="309093" cy="5001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rot="575384">
            <a:off x="5525037" y="2842978"/>
            <a:ext cx="1030310" cy="36919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lzr</a:t>
            </a:r>
            <a:endParaRPr lang="en-US" dirty="0">
              <a:solidFill>
                <a:schemeClr val="tx1"/>
              </a:solidFill>
            </a:endParaRPr>
          </a:p>
        </p:txBody>
      </p:sp>
      <p:cxnSp>
        <p:nvCxnSpPr>
          <p:cNvPr id="25" name="Straight Arrow Connector 24"/>
          <p:cNvCxnSpPr>
            <a:stCxn id="21" idx="1"/>
          </p:cNvCxnSpPr>
          <p:nvPr/>
        </p:nvCxnSpPr>
        <p:spPr>
          <a:xfrm rot="10800000">
            <a:off x="2228046" y="2618708"/>
            <a:ext cx="3304190" cy="32304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2228046" y="1913027"/>
            <a:ext cx="3656806" cy="70568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20" idx="0"/>
            <a:endCxn id="20" idx="4"/>
          </p:cNvCxnSpPr>
          <p:nvPr/>
        </p:nvCxnSpPr>
        <p:spPr>
          <a:xfrm rot="16200000" flipH="1">
            <a:off x="5635582" y="1911439"/>
            <a:ext cx="500128"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endCxn id="20" idx="6"/>
          </p:cNvCxnSpPr>
          <p:nvPr/>
        </p:nvCxnSpPr>
        <p:spPr>
          <a:xfrm>
            <a:off x="5731099" y="1911439"/>
            <a:ext cx="309093"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Oval 37"/>
          <p:cNvSpPr/>
          <p:nvPr/>
        </p:nvSpPr>
        <p:spPr>
          <a:xfrm>
            <a:off x="6113115" y="3352105"/>
            <a:ext cx="309093" cy="5001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rot="575384">
            <a:off x="5907053" y="4533708"/>
            <a:ext cx="1030310" cy="36919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lzr</a:t>
            </a:r>
            <a:endParaRPr lang="en-US" dirty="0"/>
          </a:p>
        </p:txBody>
      </p:sp>
      <p:cxnSp>
        <p:nvCxnSpPr>
          <p:cNvPr id="40" name="Straight Arrow Connector 39"/>
          <p:cNvCxnSpPr>
            <a:stCxn id="39" idx="1"/>
          </p:cNvCxnSpPr>
          <p:nvPr/>
        </p:nvCxnSpPr>
        <p:spPr>
          <a:xfrm rot="10800000">
            <a:off x="2610062" y="4309438"/>
            <a:ext cx="3304190" cy="32304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V="1">
            <a:off x="2741051" y="3490172"/>
            <a:ext cx="3525817" cy="77810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stCxn id="38" idx="0"/>
            <a:endCxn id="38" idx="4"/>
          </p:cNvCxnSpPr>
          <p:nvPr/>
        </p:nvCxnSpPr>
        <p:spPr>
          <a:xfrm rot="16200000" flipH="1">
            <a:off x="6017598" y="3602169"/>
            <a:ext cx="500128"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endCxn id="38" idx="6"/>
          </p:cNvCxnSpPr>
          <p:nvPr/>
        </p:nvCxnSpPr>
        <p:spPr>
          <a:xfrm>
            <a:off x="6113115" y="3602169"/>
            <a:ext cx="309093"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502920" y="1661375"/>
            <a:ext cx="1098733" cy="369332"/>
          </a:xfrm>
          <a:prstGeom prst="rect">
            <a:avLst/>
          </a:prstGeom>
          <a:noFill/>
        </p:spPr>
        <p:txBody>
          <a:bodyPr wrap="square" rtlCol="0">
            <a:spAutoFit/>
          </a:bodyPr>
          <a:lstStyle/>
          <a:p>
            <a:r>
              <a:rPr lang="en-US" dirty="0" smtClean="0"/>
              <a:t>OSEMs</a:t>
            </a:r>
            <a:endParaRPr lang="en-US" dirty="0"/>
          </a:p>
        </p:txBody>
      </p:sp>
      <p:cxnSp>
        <p:nvCxnSpPr>
          <p:cNvPr id="49" name="Straight Connector 48"/>
          <p:cNvCxnSpPr/>
          <p:nvPr/>
        </p:nvCxnSpPr>
        <p:spPr>
          <a:xfrm rot="16200000" flipH="1">
            <a:off x="604299" y="2145855"/>
            <a:ext cx="705681" cy="2400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a:endCxn id="4" idx="2"/>
          </p:cNvCxnSpPr>
          <p:nvPr/>
        </p:nvCxnSpPr>
        <p:spPr>
          <a:xfrm>
            <a:off x="837130" y="1913027"/>
            <a:ext cx="379924" cy="2506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endCxn id="15" idx="1"/>
          </p:cNvCxnSpPr>
          <p:nvPr/>
        </p:nvCxnSpPr>
        <p:spPr>
          <a:xfrm flipV="1">
            <a:off x="1056068" y="3598078"/>
            <a:ext cx="723367" cy="6701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438894" y="4124772"/>
            <a:ext cx="1276515" cy="369332"/>
          </a:xfrm>
          <a:prstGeom prst="rect">
            <a:avLst/>
          </a:prstGeom>
          <a:noFill/>
        </p:spPr>
        <p:txBody>
          <a:bodyPr wrap="square" rtlCol="0">
            <a:spAutoFit/>
          </a:bodyPr>
          <a:lstStyle/>
          <a:p>
            <a:r>
              <a:rPr lang="en-US" dirty="0" smtClean="0"/>
              <a:t>Magnets</a:t>
            </a:r>
            <a:endParaRPr lang="en-US" dirty="0"/>
          </a:p>
        </p:txBody>
      </p:sp>
      <p:cxnSp>
        <p:nvCxnSpPr>
          <p:cNvPr id="57" name="Straight Connector 56"/>
          <p:cNvCxnSpPr/>
          <p:nvPr/>
        </p:nvCxnSpPr>
        <p:spPr>
          <a:xfrm>
            <a:off x="1208468" y="4405900"/>
            <a:ext cx="652534" cy="965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2610061" y="1661375"/>
            <a:ext cx="841477" cy="369332"/>
          </a:xfrm>
          <a:prstGeom prst="rect">
            <a:avLst/>
          </a:prstGeom>
          <a:noFill/>
        </p:spPr>
        <p:txBody>
          <a:bodyPr wrap="square" rtlCol="0">
            <a:spAutoFit/>
          </a:bodyPr>
          <a:lstStyle/>
          <a:p>
            <a:r>
              <a:rPr lang="en-US" dirty="0"/>
              <a:t>C</a:t>
            </a:r>
            <a:r>
              <a:rPr lang="en-US" dirty="0" smtClean="0"/>
              <a:t>old</a:t>
            </a:r>
            <a:endParaRPr lang="en-US" dirty="0"/>
          </a:p>
        </p:txBody>
      </p:sp>
      <p:sp>
        <p:nvSpPr>
          <p:cNvPr id="61" name="TextBox 60"/>
          <p:cNvSpPr txBox="1"/>
          <p:nvPr/>
        </p:nvSpPr>
        <p:spPr>
          <a:xfrm>
            <a:off x="2762461" y="3234425"/>
            <a:ext cx="1487567" cy="646331"/>
          </a:xfrm>
          <a:prstGeom prst="rect">
            <a:avLst/>
          </a:prstGeom>
          <a:noFill/>
        </p:spPr>
        <p:txBody>
          <a:bodyPr wrap="square" rtlCol="0">
            <a:spAutoFit/>
          </a:bodyPr>
          <a:lstStyle/>
          <a:p>
            <a:r>
              <a:rPr lang="en-US" dirty="0" smtClean="0"/>
              <a:t>Heated w/ TCS</a:t>
            </a:r>
            <a:endParaRPr lang="en-US" dirty="0"/>
          </a:p>
        </p:txBody>
      </p:sp>
      <p:sp>
        <p:nvSpPr>
          <p:cNvPr id="62" name="TextBox 61"/>
          <p:cNvSpPr txBox="1"/>
          <p:nvPr/>
        </p:nvSpPr>
        <p:spPr>
          <a:xfrm>
            <a:off x="6960917" y="3352898"/>
            <a:ext cx="1526260" cy="923330"/>
          </a:xfrm>
          <a:prstGeom prst="rect">
            <a:avLst/>
          </a:prstGeom>
          <a:noFill/>
        </p:spPr>
        <p:txBody>
          <a:bodyPr wrap="square" rtlCol="0">
            <a:spAutoFit/>
          </a:bodyPr>
          <a:lstStyle/>
          <a:p>
            <a:r>
              <a:rPr lang="en-US" dirty="0" smtClean="0"/>
              <a:t>Optical lever response</a:t>
            </a:r>
          </a:p>
        </p:txBody>
      </p:sp>
      <p:sp>
        <p:nvSpPr>
          <p:cNvPr id="63" name="TextBox 62"/>
          <p:cNvSpPr txBox="1"/>
          <p:nvPr/>
        </p:nvSpPr>
        <p:spPr>
          <a:xfrm>
            <a:off x="1056068" y="4818559"/>
            <a:ext cx="1390919" cy="646331"/>
          </a:xfrm>
          <a:prstGeom prst="rect">
            <a:avLst/>
          </a:prstGeom>
          <a:noFill/>
        </p:spPr>
        <p:txBody>
          <a:bodyPr wrap="square" rtlCol="0">
            <a:spAutoFit/>
          </a:bodyPr>
          <a:lstStyle/>
          <a:p>
            <a:r>
              <a:rPr lang="en-US" dirty="0" smtClean="0"/>
              <a:t>OSEM response</a:t>
            </a:r>
            <a:endParaRPr lang="en-US" dirty="0"/>
          </a:p>
        </p:txBody>
      </p:sp>
      <p:cxnSp>
        <p:nvCxnSpPr>
          <p:cNvPr id="65" name="Curved Connector 64"/>
          <p:cNvCxnSpPr/>
          <p:nvPr/>
        </p:nvCxnSpPr>
        <p:spPr>
          <a:xfrm rot="16200000" flipH="1">
            <a:off x="2094814" y="3197494"/>
            <a:ext cx="577268" cy="310807"/>
          </a:xfrm>
          <a:prstGeom prst="curvedConnector3">
            <a:avLst>
              <a:gd name="adj1" fmla="val 5223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Curved Connector 68"/>
          <p:cNvCxnSpPr/>
          <p:nvPr/>
        </p:nvCxnSpPr>
        <p:spPr>
          <a:xfrm rot="16200000" flipH="1">
            <a:off x="2224033" y="3046135"/>
            <a:ext cx="577268" cy="310807"/>
          </a:xfrm>
          <a:prstGeom prst="curvedConnector3">
            <a:avLst>
              <a:gd name="adj1" fmla="val 52231"/>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3" name="Group 72"/>
          <p:cNvGrpSpPr/>
          <p:nvPr/>
        </p:nvGrpSpPr>
        <p:grpSpPr>
          <a:xfrm>
            <a:off x="2593324" y="3659055"/>
            <a:ext cx="326643" cy="931434"/>
            <a:chOff x="7830353" y="2030707"/>
            <a:chExt cx="656823" cy="931434"/>
          </a:xfrm>
        </p:grpSpPr>
        <p:sp>
          <p:nvSpPr>
            <p:cNvPr id="71" name="Arc 70"/>
            <p:cNvSpPr/>
            <p:nvPr/>
          </p:nvSpPr>
          <p:spPr>
            <a:xfrm flipH="1" flipV="1">
              <a:off x="7830353" y="2030707"/>
              <a:ext cx="656823" cy="911046"/>
            </a:xfrm>
            <a:prstGeom prst="arc">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 name="Arc 71"/>
            <p:cNvSpPr/>
            <p:nvPr/>
          </p:nvSpPr>
          <p:spPr>
            <a:xfrm flipH="1">
              <a:off x="7830354" y="2051095"/>
              <a:ext cx="656822" cy="911046"/>
            </a:xfrm>
            <a:prstGeom prst="arc">
              <a:avLst>
                <a:gd name="adj1" fmla="val 16200000"/>
                <a:gd name="adj2" fmla="val 0"/>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4" name="Group 73"/>
          <p:cNvGrpSpPr/>
          <p:nvPr/>
        </p:nvGrpSpPr>
        <p:grpSpPr>
          <a:xfrm>
            <a:off x="1986353" y="2044664"/>
            <a:ext cx="448184" cy="728865"/>
            <a:chOff x="7830353" y="2030707"/>
            <a:chExt cx="656823" cy="931434"/>
          </a:xfrm>
        </p:grpSpPr>
        <p:sp>
          <p:nvSpPr>
            <p:cNvPr id="75" name="Arc 74"/>
            <p:cNvSpPr/>
            <p:nvPr/>
          </p:nvSpPr>
          <p:spPr>
            <a:xfrm flipH="1" flipV="1">
              <a:off x="7830353" y="2030707"/>
              <a:ext cx="656823" cy="911046"/>
            </a:xfrm>
            <a:prstGeom prst="arc">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6" name="Arc 75"/>
            <p:cNvSpPr/>
            <p:nvPr/>
          </p:nvSpPr>
          <p:spPr>
            <a:xfrm flipH="1">
              <a:off x="7830354" y="2051095"/>
              <a:ext cx="656822" cy="911046"/>
            </a:xfrm>
            <a:prstGeom prst="arc">
              <a:avLst>
                <a:gd name="adj1" fmla="val 16200000"/>
                <a:gd name="adj2" fmla="val 0"/>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7" name="Oval 76"/>
          <p:cNvSpPr/>
          <p:nvPr/>
        </p:nvSpPr>
        <p:spPr>
          <a:xfrm>
            <a:off x="6578901" y="3234425"/>
            <a:ext cx="1908276" cy="125967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837127" y="4711865"/>
            <a:ext cx="1701726" cy="75302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47"/>
          <p:cNvGrpSpPr>
            <a:grpSpLocks noChangeAspect="1"/>
          </p:cNvGrpSpPr>
          <p:nvPr/>
        </p:nvGrpSpPr>
        <p:grpSpPr>
          <a:xfrm>
            <a:off x="8146121" y="5214555"/>
            <a:ext cx="579079" cy="706734"/>
            <a:chOff x="412700" y="418406"/>
            <a:chExt cx="1447696" cy="1766836"/>
          </a:xfrm>
        </p:grpSpPr>
        <p:pic>
          <p:nvPicPr>
            <p:cNvPr id="51" name="Picture 2"/>
            <p:cNvPicPr>
              <a:picLocks noChangeAspect="1" noChangeArrowheads="1"/>
            </p:cNvPicPr>
            <p:nvPr/>
          </p:nvPicPr>
          <p:blipFill>
            <a:blip r:embed="rId2" cstate="print"/>
            <a:srcRect/>
            <a:stretch>
              <a:fillRect/>
            </a:stretch>
          </p:blipFill>
          <p:spPr bwMode="auto">
            <a:xfrm>
              <a:off x="412701" y="418406"/>
              <a:ext cx="1447695" cy="1042988"/>
            </a:xfrm>
            <a:prstGeom prst="rect">
              <a:avLst/>
            </a:prstGeom>
            <a:noFill/>
            <a:ln w="9525">
              <a:noFill/>
              <a:miter lim="800000"/>
              <a:headEnd/>
              <a:tailEnd/>
            </a:ln>
            <a:effectLst/>
          </p:spPr>
        </p:pic>
        <p:pic>
          <p:nvPicPr>
            <p:cNvPr id="52" name="Picture 3"/>
            <p:cNvPicPr>
              <a:picLocks noChangeAspect="1" noChangeArrowheads="1"/>
            </p:cNvPicPr>
            <p:nvPr/>
          </p:nvPicPr>
          <p:blipFill>
            <a:blip r:embed="rId3"/>
            <a:srcRect/>
            <a:stretch>
              <a:fillRect/>
            </a:stretch>
          </p:blipFill>
          <p:spPr bwMode="auto">
            <a:xfrm>
              <a:off x="412700" y="1461394"/>
              <a:ext cx="1447695" cy="723848"/>
            </a:xfrm>
            <a:prstGeom prst="rect">
              <a:avLst/>
            </a:prstGeom>
            <a:noFill/>
            <a:ln w="9525">
              <a:noFill/>
              <a:miter lim="800000"/>
              <a:headEnd/>
              <a:tailEnd/>
            </a:ln>
            <a:effectLst/>
          </p:spPr>
        </p:pic>
      </p:grpSp>
      <p:sp>
        <p:nvSpPr>
          <p:cNvPr id="53" name="Slide Number Placeholder 52"/>
          <p:cNvSpPr>
            <a:spLocks noGrp="1"/>
          </p:cNvSpPr>
          <p:nvPr>
            <p:ph type="sldNum" sz="quarter" idx="12"/>
          </p:nvPr>
        </p:nvSpPr>
        <p:spPr/>
        <p:txBody>
          <a:bodyPr/>
          <a:lstStyle/>
          <a:p>
            <a:fld id="{18592358-04F0-4603-8C36-0417E508AAA1}" type="slidenum">
              <a:rPr lang="en-US" smtClean="0"/>
              <a:pPr/>
              <a:t>15</a:t>
            </a:fld>
            <a:endParaRPr lang="en-US" dirty="0"/>
          </a:p>
        </p:txBody>
      </p:sp>
      <p:sp>
        <p:nvSpPr>
          <p:cNvPr id="58" name="TextBox 57"/>
          <p:cNvSpPr txBox="1"/>
          <p:nvPr/>
        </p:nvSpPr>
        <p:spPr>
          <a:xfrm>
            <a:off x="6960917" y="4568224"/>
            <a:ext cx="1487510" cy="646331"/>
          </a:xfrm>
          <a:prstGeom prst="rect">
            <a:avLst/>
          </a:prstGeom>
          <a:noFill/>
        </p:spPr>
        <p:txBody>
          <a:bodyPr wrap="square" rtlCol="0">
            <a:spAutoFit/>
          </a:bodyPr>
          <a:lstStyle/>
          <a:p>
            <a:r>
              <a:rPr lang="en-US" dirty="0" smtClean="0"/>
              <a:t>~10 </a:t>
            </a:r>
            <a:r>
              <a:rPr lang="en-US" dirty="0" err="1" smtClean="0">
                <a:latin typeface="Symbol" pitchFamily="18" charset="2"/>
              </a:rPr>
              <a:t>m</a:t>
            </a:r>
            <a:r>
              <a:rPr lang="en-US" dirty="0" err="1" smtClean="0"/>
              <a:t>rad</a:t>
            </a:r>
            <a:endParaRPr lang="en-US" dirty="0" smtClean="0"/>
          </a:p>
          <a:p>
            <a:r>
              <a:rPr lang="en-US" dirty="0" smtClean="0"/>
              <a:t>Half-story</a:t>
            </a:r>
            <a:endParaRPr lang="en-US" dirty="0"/>
          </a:p>
        </p:txBody>
      </p:sp>
      <p:sp>
        <p:nvSpPr>
          <p:cNvPr id="59" name="Footer Placeholder 37"/>
          <p:cNvSpPr>
            <a:spLocks noGrp="1"/>
          </p:cNvSpPr>
          <p:nvPr>
            <p:ph type="ftr" sz="quarter" idx="11"/>
          </p:nvPr>
        </p:nvSpPr>
        <p:spPr>
          <a:xfrm>
            <a:off x="4356101" y="6111875"/>
            <a:ext cx="3992228" cy="365125"/>
          </a:xfrm>
        </p:spPr>
        <p:txBody>
          <a:bodyPr/>
          <a:lstStyle/>
          <a:p>
            <a:r>
              <a:rPr lang="en-US" b="1" dirty="0" smtClean="0"/>
              <a:t>LIGO-G0900358.</a:t>
            </a:r>
            <a:r>
              <a:rPr lang="en-US" dirty="0" smtClean="0"/>
              <a:t> </a:t>
            </a:r>
            <a:r>
              <a:rPr lang="en-US" dirty="0" err="1" smtClean="0"/>
              <a:t>Rupal</a:t>
            </a:r>
            <a:r>
              <a:rPr lang="en-US" dirty="0" smtClean="0"/>
              <a:t> S. </a:t>
            </a:r>
            <a:r>
              <a:rPr lang="en-US" dirty="0" err="1" smtClean="0"/>
              <a:t>Amin</a:t>
            </a:r>
            <a:r>
              <a:rPr lang="en-US" dirty="0" smtClean="0"/>
              <a:t> </a:t>
            </a:r>
            <a:r>
              <a:rPr lang="en-US" dirty="0" smtClean="0"/>
              <a:t>GCGW 17 April 2009</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Problems with cut and paste</a:t>
            </a:r>
            <a:endParaRPr lang="en-US" dirty="0"/>
          </a:p>
        </p:txBody>
      </p:sp>
      <p:sp>
        <p:nvSpPr>
          <p:cNvPr id="5" name="Slide Number Placeholder 4"/>
          <p:cNvSpPr>
            <a:spLocks noGrp="1"/>
          </p:cNvSpPr>
          <p:nvPr>
            <p:ph type="sldNum" sz="quarter" idx="12"/>
          </p:nvPr>
        </p:nvSpPr>
        <p:spPr/>
        <p:txBody>
          <a:bodyPr/>
          <a:lstStyle/>
          <a:p>
            <a:fld id="{18592358-04F0-4603-8C36-0417E508AAA1}" type="slidenum">
              <a:rPr lang="en-US" smtClean="0"/>
              <a:pPr/>
              <a:t>16</a:t>
            </a:fld>
            <a:endParaRPr lang="en-US"/>
          </a:p>
        </p:txBody>
      </p:sp>
      <p:sp>
        <p:nvSpPr>
          <p:cNvPr id="9" name="TextBox 8"/>
          <p:cNvSpPr txBox="1"/>
          <p:nvPr/>
        </p:nvSpPr>
        <p:spPr>
          <a:xfrm>
            <a:off x="2472744" y="534041"/>
            <a:ext cx="2803972" cy="769441"/>
          </a:xfrm>
          <a:prstGeom prst="rect">
            <a:avLst/>
          </a:prstGeom>
          <a:noFill/>
        </p:spPr>
        <p:txBody>
          <a:bodyPr wrap="square" rtlCol="0">
            <a:spAutoFit/>
          </a:bodyPr>
          <a:lstStyle/>
          <a:p>
            <a:r>
              <a:rPr lang="en-US" sz="4400" u="sng" dirty="0" smtClean="0"/>
              <a:t>Common</a:t>
            </a:r>
            <a:endParaRPr lang="en-US" sz="4400" u="sng" dirty="0"/>
          </a:p>
        </p:txBody>
      </p:sp>
      <p:sp>
        <p:nvSpPr>
          <p:cNvPr id="10" name="TextBox 9"/>
          <p:cNvSpPr txBox="1"/>
          <p:nvPr/>
        </p:nvSpPr>
        <p:spPr>
          <a:xfrm>
            <a:off x="5189381" y="534041"/>
            <a:ext cx="3323553" cy="769441"/>
          </a:xfrm>
          <a:prstGeom prst="rect">
            <a:avLst/>
          </a:prstGeom>
          <a:noFill/>
        </p:spPr>
        <p:txBody>
          <a:bodyPr wrap="square" rtlCol="0">
            <a:spAutoFit/>
          </a:bodyPr>
          <a:lstStyle/>
          <a:p>
            <a:r>
              <a:rPr lang="en-US" sz="4400" u="sng" dirty="0" smtClean="0"/>
              <a:t>Differential</a:t>
            </a:r>
            <a:endParaRPr lang="en-US" sz="4400" u="sng" dirty="0"/>
          </a:p>
        </p:txBody>
      </p:sp>
      <p:sp>
        <p:nvSpPr>
          <p:cNvPr id="11" name="TextBox 10"/>
          <p:cNvSpPr txBox="1"/>
          <p:nvPr/>
        </p:nvSpPr>
        <p:spPr>
          <a:xfrm>
            <a:off x="888642" y="1545465"/>
            <a:ext cx="2021983" cy="707886"/>
          </a:xfrm>
          <a:prstGeom prst="rect">
            <a:avLst/>
          </a:prstGeom>
          <a:noFill/>
        </p:spPr>
        <p:txBody>
          <a:bodyPr wrap="square" rtlCol="0">
            <a:spAutoFit/>
          </a:bodyPr>
          <a:lstStyle/>
          <a:p>
            <a:r>
              <a:rPr lang="en-US" sz="4000" b="1" dirty="0" err="1" smtClean="0"/>
              <a:t>iLIGO</a:t>
            </a:r>
            <a:endParaRPr lang="en-US" sz="4000" b="1" dirty="0"/>
          </a:p>
        </p:txBody>
      </p:sp>
      <p:sp>
        <p:nvSpPr>
          <p:cNvPr id="12" name="TextBox 11"/>
          <p:cNvSpPr txBox="1"/>
          <p:nvPr/>
        </p:nvSpPr>
        <p:spPr>
          <a:xfrm>
            <a:off x="888641" y="3155324"/>
            <a:ext cx="2021983" cy="707886"/>
          </a:xfrm>
          <a:prstGeom prst="rect">
            <a:avLst/>
          </a:prstGeom>
          <a:noFill/>
        </p:spPr>
        <p:txBody>
          <a:bodyPr wrap="square" rtlCol="0">
            <a:spAutoFit/>
          </a:bodyPr>
          <a:lstStyle/>
          <a:p>
            <a:r>
              <a:rPr lang="en-US" sz="4000" b="1" dirty="0" err="1" smtClean="0"/>
              <a:t>eLIGO</a:t>
            </a:r>
            <a:endParaRPr lang="en-US" sz="4000" b="1" dirty="0"/>
          </a:p>
        </p:txBody>
      </p:sp>
      <p:sp>
        <p:nvSpPr>
          <p:cNvPr id="13" name="TextBox 12"/>
          <p:cNvSpPr txBox="1"/>
          <p:nvPr/>
        </p:nvSpPr>
        <p:spPr>
          <a:xfrm>
            <a:off x="3258356" y="1331890"/>
            <a:ext cx="2366086" cy="1754326"/>
          </a:xfrm>
          <a:prstGeom prst="rect">
            <a:avLst/>
          </a:prstGeom>
          <a:noFill/>
        </p:spPr>
        <p:txBody>
          <a:bodyPr wrap="square" rtlCol="0">
            <a:spAutoFit/>
          </a:bodyPr>
          <a:lstStyle/>
          <a:p>
            <a:r>
              <a:rPr lang="en-US" sz="3600" dirty="0" smtClean="0"/>
              <a:t>Sideband power build-up</a:t>
            </a:r>
            <a:endParaRPr lang="en-US" sz="3600" dirty="0"/>
          </a:p>
        </p:txBody>
      </p:sp>
      <p:sp>
        <p:nvSpPr>
          <p:cNvPr id="14" name="TextBox 13"/>
          <p:cNvSpPr txBox="1"/>
          <p:nvPr/>
        </p:nvSpPr>
        <p:spPr>
          <a:xfrm>
            <a:off x="5624442" y="3326451"/>
            <a:ext cx="2888492" cy="1446550"/>
          </a:xfrm>
          <a:prstGeom prst="rect">
            <a:avLst/>
          </a:prstGeom>
          <a:noFill/>
        </p:spPr>
        <p:txBody>
          <a:bodyPr wrap="square" rtlCol="0">
            <a:spAutoFit/>
          </a:bodyPr>
          <a:lstStyle/>
          <a:p>
            <a:pPr algn="ctr"/>
            <a:r>
              <a:rPr lang="en-US" sz="4400" b="1" dirty="0" smtClean="0"/>
              <a:t>Working on it</a:t>
            </a:r>
            <a:endParaRPr lang="en-US" sz="4400" b="1" dirty="0"/>
          </a:p>
        </p:txBody>
      </p:sp>
      <p:sp>
        <p:nvSpPr>
          <p:cNvPr id="16" name="TextBox 15"/>
          <p:cNvSpPr txBox="1"/>
          <p:nvPr/>
        </p:nvSpPr>
        <p:spPr>
          <a:xfrm>
            <a:off x="6062328" y="1712890"/>
            <a:ext cx="2286000" cy="1384995"/>
          </a:xfrm>
          <a:prstGeom prst="rect">
            <a:avLst/>
          </a:prstGeom>
          <a:noFill/>
        </p:spPr>
        <p:txBody>
          <a:bodyPr wrap="square" rtlCol="0">
            <a:spAutoFit/>
          </a:bodyPr>
          <a:lstStyle/>
          <a:p>
            <a:r>
              <a:rPr lang="en-US" sz="3600" dirty="0" smtClean="0"/>
              <a:t>AS_I</a:t>
            </a:r>
          </a:p>
          <a:p>
            <a:r>
              <a:rPr lang="en-US" sz="2400" dirty="0" smtClean="0"/>
              <a:t>In-phase demodulation</a:t>
            </a:r>
            <a:endParaRPr lang="en-US" sz="2400" dirty="0"/>
          </a:p>
        </p:txBody>
      </p:sp>
      <p:sp>
        <p:nvSpPr>
          <p:cNvPr id="17" name="TextBox 16"/>
          <p:cNvSpPr txBox="1"/>
          <p:nvPr/>
        </p:nvSpPr>
        <p:spPr>
          <a:xfrm>
            <a:off x="3258356" y="3326451"/>
            <a:ext cx="2366086" cy="1754326"/>
          </a:xfrm>
          <a:prstGeom prst="rect">
            <a:avLst/>
          </a:prstGeom>
          <a:noFill/>
        </p:spPr>
        <p:txBody>
          <a:bodyPr wrap="square" rtlCol="0">
            <a:spAutoFit/>
          </a:bodyPr>
          <a:lstStyle/>
          <a:p>
            <a:r>
              <a:rPr lang="en-US" sz="3600" dirty="0" smtClean="0"/>
              <a:t>Sideband power build-up?</a:t>
            </a:r>
            <a:endParaRPr lang="en-US" sz="3600" dirty="0"/>
          </a:p>
        </p:txBody>
      </p:sp>
      <p:sp>
        <p:nvSpPr>
          <p:cNvPr id="15" name="Footer Placeholder 37"/>
          <p:cNvSpPr>
            <a:spLocks noGrp="1"/>
          </p:cNvSpPr>
          <p:nvPr>
            <p:ph type="ftr" sz="quarter" idx="11"/>
          </p:nvPr>
        </p:nvSpPr>
        <p:spPr>
          <a:xfrm>
            <a:off x="4356101" y="6111875"/>
            <a:ext cx="3992228" cy="365125"/>
          </a:xfrm>
        </p:spPr>
        <p:txBody>
          <a:bodyPr/>
          <a:lstStyle/>
          <a:p>
            <a:r>
              <a:rPr lang="en-US" b="1" dirty="0" smtClean="0"/>
              <a:t>LIGO-G0900358.</a:t>
            </a:r>
            <a:r>
              <a:rPr lang="en-US" dirty="0" smtClean="0"/>
              <a:t> </a:t>
            </a:r>
            <a:r>
              <a:rPr lang="en-US" dirty="0" err="1" smtClean="0"/>
              <a:t>Rupal</a:t>
            </a:r>
            <a:r>
              <a:rPr lang="en-US" dirty="0" smtClean="0"/>
              <a:t> S. </a:t>
            </a:r>
            <a:r>
              <a:rPr lang="en-US" dirty="0" err="1" smtClean="0"/>
              <a:t>Amin</a:t>
            </a:r>
            <a:r>
              <a:rPr lang="en-US" dirty="0" smtClean="0"/>
              <a:t> </a:t>
            </a:r>
            <a:r>
              <a:rPr lang="en-US" dirty="0" smtClean="0"/>
              <a:t>GCGW 17 April 2009</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18592358-04F0-4603-8C36-0417E508AAA1}" type="slidenum">
              <a:rPr lang="en-US" smtClean="0"/>
              <a:pPr/>
              <a:t>17</a:t>
            </a:fld>
            <a:endParaRPr lang="en-US"/>
          </a:p>
        </p:txBody>
      </p:sp>
      <p:pic>
        <p:nvPicPr>
          <p:cNvPr id="4098" name="Picture 2"/>
          <p:cNvPicPr>
            <a:picLocks noChangeAspect="1" noChangeArrowheads="1"/>
          </p:cNvPicPr>
          <p:nvPr/>
        </p:nvPicPr>
        <p:blipFill>
          <a:blip r:embed="rId2"/>
          <a:srcRect/>
          <a:stretch>
            <a:fillRect/>
          </a:stretch>
        </p:blipFill>
        <p:spPr bwMode="auto">
          <a:xfrm>
            <a:off x="5004114" y="530352"/>
            <a:ext cx="3065975" cy="1999559"/>
          </a:xfrm>
          <a:prstGeom prst="rect">
            <a:avLst/>
          </a:prstGeom>
          <a:noFill/>
          <a:ln w="9525">
            <a:noFill/>
            <a:miter lim="800000"/>
            <a:headEnd/>
            <a:tailEnd/>
          </a:ln>
          <a:effectLst/>
        </p:spPr>
      </p:pic>
      <p:pic>
        <p:nvPicPr>
          <p:cNvPr id="4099" name="Picture 3"/>
          <p:cNvPicPr>
            <a:picLocks noChangeAspect="1" noChangeArrowheads="1"/>
          </p:cNvPicPr>
          <p:nvPr/>
        </p:nvPicPr>
        <p:blipFill>
          <a:blip r:embed="rId3"/>
          <a:srcRect/>
          <a:stretch>
            <a:fillRect/>
          </a:stretch>
        </p:blipFill>
        <p:spPr bwMode="auto">
          <a:xfrm>
            <a:off x="3578852" y="3358725"/>
            <a:ext cx="2850524" cy="2137893"/>
          </a:xfrm>
          <a:prstGeom prst="rect">
            <a:avLst/>
          </a:prstGeom>
          <a:noFill/>
          <a:ln w="9525">
            <a:noFill/>
            <a:miter lim="800000"/>
            <a:headEnd/>
            <a:tailEnd/>
          </a:ln>
          <a:effectLst/>
        </p:spPr>
      </p:pic>
      <p:sp>
        <p:nvSpPr>
          <p:cNvPr id="3" name="Content Placeholder 2"/>
          <p:cNvSpPr>
            <a:spLocks noGrp="1"/>
          </p:cNvSpPr>
          <p:nvPr>
            <p:ph sz="half" idx="1"/>
          </p:nvPr>
        </p:nvSpPr>
        <p:spPr>
          <a:xfrm>
            <a:off x="514351" y="530352"/>
            <a:ext cx="4194151" cy="1478341"/>
          </a:xfrm>
        </p:spPr>
        <p:txBody>
          <a:bodyPr>
            <a:normAutofit/>
          </a:bodyPr>
          <a:lstStyle/>
          <a:p>
            <a:r>
              <a:rPr lang="en-US" sz="2400" dirty="0" smtClean="0"/>
              <a:t>Need to measure mirror absorption ratios</a:t>
            </a:r>
            <a:endParaRPr lang="en-US" sz="2400" dirty="0"/>
          </a:p>
        </p:txBody>
      </p:sp>
      <p:grpSp>
        <p:nvGrpSpPr>
          <p:cNvPr id="19" name="Group 18"/>
          <p:cNvGrpSpPr/>
          <p:nvPr/>
        </p:nvGrpSpPr>
        <p:grpSpPr>
          <a:xfrm>
            <a:off x="5950039" y="2529911"/>
            <a:ext cx="3193961" cy="1897761"/>
            <a:chOff x="4945487" y="3438659"/>
            <a:chExt cx="3193961" cy="1897761"/>
          </a:xfrm>
        </p:grpSpPr>
        <p:cxnSp>
          <p:nvCxnSpPr>
            <p:cNvPr id="10" name="Elbow Connector 9"/>
            <p:cNvCxnSpPr/>
            <p:nvPr/>
          </p:nvCxnSpPr>
          <p:spPr>
            <a:xfrm>
              <a:off x="4945487" y="3438659"/>
              <a:ext cx="2253803" cy="1480813"/>
            </a:xfrm>
            <a:prstGeom prst="bentConnector3">
              <a:avLst>
                <a:gd name="adj1" fmla="val -286"/>
              </a:avLst>
            </a:prstGeom>
            <a:ln w="38100">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a:off x="4944775" y="4287695"/>
              <a:ext cx="1237796" cy="2575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5400000">
              <a:off x="5614477" y="4287695"/>
              <a:ext cx="1237796" cy="2575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ight Arrow 14"/>
            <p:cNvSpPr/>
            <p:nvPr/>
          </p:nvSpPr>
          <p:spPr>
            <a:xfrm>
              <a:off x="5550794" y="4146997"/>
              <a:ext cx="669702" cy="103031"/>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7199290" y="4752304"/>
              <a:ext cx="940158" cy="369332"/>
            </a:xfrm>
            <a:prstGeom prst="rect">
              <a:avLst/>
            </a:prstGeom>
            <a:noFill/>
          </p:spPr>
          <p:txBody>
            <a:bodyPr wrap="square" rtlCol="0">
              <a:spAutoFit/>
            </a:bodyPr>
            <a:lstStyle/>
            <a:p>
              <a:r>
                <a:rPr lang="en-US" dirty="0" smtClean="0"/>
                <a:t>f (Hz)</a:t>
              </a:r>
              <a:endParaRPr lang="en-US" dirty="0"/>
            </a:p>
          </p:txBody>
        </p:sp>
        <p:sp>
          <p:nvSpPr>
            <p:cNvPr id="17" name="TextBox 16"/>
            <p:cNvSpPr txBox="1"/>
            <p:nvPr/>
          </p:nvSpPr>
          <p:spPr>
            <a:xfrm>
              <a:off x="5357611" y="4959832"/>
              <a:ext cx="437881" cy="369332"/>
            </a:xfrm>
            <a:prstGeom prst="rect">
              <a:avLst/>
            </a:prstGeom>
            <a:noFill/>
          </p:spPr>
          <p:txBody>
            <a:bodyPr wrap="square" rtlCol="0">
              <a:spAutoFit/>
            </a:bodyPr>
            <a:lstStyle/>
            <a:p>
              <a:r>
                <a:rPr lang="en-US" dirty="0" smtClean="0"/>
                <a:t>f</a:t>
              </a:r>
              <a:r>
                <a:rPr lang="en-US" baseline="-25000" dirty="0" smtClean="0"/>
                <a:t>0</a:t>
              </a:r>
              <a:endParaRPr lang="en-US" baseline="-25000" dirty="0"/>
            </a:p>
          </p:txBody>
        </p:sp>
        <p:sp>
          <p:nvSpPr>
            <p:cNvPr id="18" name="TextBox 17"/>
            <p:cNvSpPr txBox="1"/>
            <p:nvPr/>
          </p:nvSpPr>
          <p:spPr>
            <a:xfrm>
              <a:off x="6001555" y="4967088"/>
              <a:ext cx="643944" cy="369332"/>
            </a:xfrm>
            <a:prstGeom prst="rect">
              <a:avLst/>
            </a:prstGeom>
            <a:noFill/>
          </p:spPr>
          <p:txBody>
            <a:bodyPr wrap="square" rtlCol="0">
              <a:spAutoFit/>
            </a:bodyPr>
            <a:lstStyle/>
            <a:p>
              <a:r>
                <a:rPr lang="en-US" dirty="0" err="1" smtClean="0"/>
                <a:t>f</a:t>
              </a:r>
              <a:r>
                <a:rPr lang="en-US" baseline="-25000" dirty="0" err="1" smtClean="0"/>
                <a:t>hot</a:t>
              </a:r>
              <a:endParaRPr lang="en-US" baseline="-25000" dirty="0"/>
            </a:p>
          </p:txBody>
        </p:sp>
      </p:grpSp>
      <p:pic>
        <p:nvPicPr>
          <p:cNvPr id="4100" name="Picture 4"/>
          <p:cNvPicPr>
            <a:picLocks noChangeAspect="1" noChangeArrowheads="1"/>
          </p:cNvPicPr>
          <p:nvPr/>
        </p:nvPicPr>
        <p:blipFill>
          <a:blip r:embed="rId4"/>
          <a:srcRect/>
          <a:stretch>
            <a:fillRect/>
          </a:stretch>
        </p:blipFill>
        <p:spPr bwMode="auto">
          <a:xfrm>
            <a:off x="502920" y="1507938"/>
            <a:ext cx="2256352" cy="1730311"/>
          </a:xfrm>
          <a:prstGeom prst="rect">
            <a:avLst/>
          </a:prstGeom>
          <a:noFill/>
          <a:ln w="9525">
            <a:noFill/>
            <a:miter lim="800000"/>
            <a:headEnd/>
            <a:tailEnd/>
          </a:ln>
          <a:effectLst/>
        </p:spPr>
      </p:pic>
      <p:pic>
        <p:nvPicPr>
          <p:cNvPr id="4101" name="Picture 5"/>
          <p:cNvPicPr>
            <a:picLocks noChangeAspect="1" noChangeArrowheads="1"/>
          </p:cNvPicPr>
          <p:nvPr/>
        </p:nvPicPr>
        <p:blipFill>
          <a:blip r:embed="rId5" cstate="print"/>
          <a:srcRect/>
          <a:stretch>
            <a:fillRect/>
          </a:stretch>
        </p:blipFill>
        <p:spPr bwMode="auto">
          <a:xfrm>
            <a:off x="502920" y="3341280"/>
            <a:ext cx="2918875" cy="1942326"/>
          </a:xfrm>
          <a:prstGeom prst="rect">
            <a:avLst/>
          </a:prstGeom>
          <a:noFill/>
          <a:ln w="9525">
            <a:noFill/>
            <a:miter lim="800000"/>
            <a:headEnd/>
            <a:tailEnd/>
          </a:ln>
          <a:effectLst/>
        </p:spPr>
      </p:pic>
      <p:sp>
        <p:nvSpPr>
          <p:cNvPr id="24" name="TextBox 23"/>
          <p:cNvSpPr txBox="1"/>
          <p:nvPr/>
        </p:nvSpPr>
        <p:spPr>
          <a:xfrm>
            <a:off x="6800045" y="708338"/>
            <a:ext cx="1886756" cy="923330"/>
          </a:xfrm>
          <a:prstGeom prst="rect">
            <a:avLst/>
          </a:prstGeom>
          <a:noFill/>
        </p:spPr>
        <p:txBody>
          <a:bodyPr wrap="square" rtlCol="0">
            <a:spAutoFit/>
          </a:bodyPr>
          <a:lstStyle/>
          <a:p>
            <a:r>
              <a:rPr lang="en-US" dirty="0" smtClean="0"/>
              <a:t>Heat and cool interferometer mirrors</a:t>
            </a:r>
            <a:endParaRPr lang="en-US" dirty="0"/>
          </a:p>
        </p:txBody>
      </p:sp>
      <p:sp>
        <p:nvSpPr>
          <p:cNvPr id="25" name="TextBox 24"/>
          <p:cNvSpPr txBox="1"/>
          <p:nvPr/>
        </p:nvSpPr>
        <p:spPr>
          <a:xfrm>
            <a:off x="6555346" y="4427672"/>
            <a:ext cx="2131454" cy="646331"/>
          </a:xfrm>
          <a:prstGeom prst="rect">
            <a:avLst/>
          </a:prstGeom>
          <a:noFill/>
        </p:spPr>
        <p:txBody>
          <a:bodyPr wrap="square" rtlCol="0">
            <a:spAutoFit/>
          </a:bodyPr>
          <a:lstStyle/>
          <a:p>
            <a:r>
              <a:rPr lang="en-US" dirty="0" smtClean="0"/>
              <a:t>Results in frequency shifts</a:t>
            </a:r>
            <a:endParaRPr lang="en-US" dirty="0"/>
          </a:p>
        </p:txBody>
      </p:sp>
      <p:sp>
        <p:nvSpPr>
          <p:cNvPr id="26" name="TextBox 25"/>
          <p:cNvSpPr txBox="1"/>
          <p:nvPr/>
        </p:nvSpPr>
        <p:spPr>
          <a:xfrm>
            <a:off x="2624901" y="1791247"/>
            <a:ext cx="1593787" cy="1477328"/>
          </a:xfrm>
          <a:prstGeom prst="rect">
            <a:avLst/>
          </a:prstGeom>
          <a:noFill/>
        </p:spPr>
        <p:txBody>
          <a:bodyPr wrap="square" rtlCol="0">
            <a:spAutoFit/>
          </a:bodyPr>
          <a:lstStyle/>
          <a:p>
            <a:r>
              <a:rPr lang="en-US" dirty="0" smtClean="0"/>
              <a:t>FEM of drumhead mode</a:t>
            </a:r>
          </a:p>
          <a:p>
            <a:r>
              <a:rPr lang="en-US" dirty="0" smtClean="0"/>
              <a:t>freq. evolution</a:t>
            </a:r>
            <a:endParaRPr lang="en-US" dirty="0"/>
          </a:p>
        </p:txBody>
      </p:sp>
      <p:sp>
        <p:nvSpPr>
          <p:cNvPr id="27" name="Right Arrow 26"/>
          <p:cNvSpPr/>
          <p:nvPr/>
        </p:nvSpPr>
        <p:spPr>
          <a:xfrm>
            <a:off x="4708503" y="953037"/>
            <a:ext cx="304800" cy="472225"/>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Arrow 27"/>
          <p:cNvSpPr/>
          <p:nvPr/>
        </p:nvSpPr>
        <p:spPr>
          <a:xfrm rot="8347111">
            <a:off x="5425865" y="3710428"/>
            <a:ext cx="520321" cy="695823"/>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ight Arrow 28"/>
          <p:cNvSpPr/>
          <p:nvPr/>
        </p:nvSpPr>
        <p:spPr>
          <a:xfrm rot="16200000">
            <a:off x="1458951" y="2718420"/>
            <a:ext cx="520321" cy="760289"/>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ight Arrow 29"/>
          <p:cNvSpPr/>
          <p:nvPr/>
        </p:nvSpPr>
        <p:spPr>
          <a:xfrm rot="10800000">
            <a:off x="3161634" y="4058340"/>
            <a:ext cx="520321" cy="660572"/>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ight Arrow 30"/>
          <p:cNvSpPr/>
          <p:nvPr/>
        </p:nvSpPr>
        <p:spPr>
          <a:xfrm rot="5148715">
            <a:off x="6500033" y="2059541"/>
            <a:ext cx="370632" cy="616091"/>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smtClean="0"/>
              <a:t>Step 1: Model actual heating</a:t>
            </a:r>
            <a:endParaRPr lang="en-US" dirty="0"/>
          </a:p>
        </p:txBody>
      </p:sp>
      <p:sp>
        <p:nvSpPr>
          <p:cNvPr id="32" name="Footer Placeholder 37"/>
          <p:cNvSpPr>
            <a:spLocks noGrp="1"/>
          </p:cNvSpPr>
          <p:nvPr>
            <p:ph type="ftr" sz="quarter" idx="11"/>
          </p:nvPr>
        </p:nvSpPr>
        <p:spPr>
          <a:xfrm>
            <a:off x="4356101" y="6111875"/>
            <a:ext cx="3992228" cy="365125"/>
          </a:xfrm>
        </p:spPr>
        <p:txBody>
          <a:bodyPr/>
          <a:lstStyle/>
          <a:p>
            <a:r>
              <a:rPr lang="en-US" b="1" dirty="0" smtClean="0"/>
              <a:t>LIGO-G0900358.</a:t>
            </a:r>
            <a:r>
              <a:rPr lang="en-US" dirty="0" smtClean="0"/>
              <a:t> </a:t>
            </a:r>
            <a:r>
              <a:rPr lang="en-US" dirty="0" err="1" smtClean="0"/>
              <a:t>Rupal</a:t>
            </a:r>
            <a:r>
              <a:rPr lang="en-US" dirty="0" smtClean="0"/>
              <a:t> S. </a:t>
            </a:r>
            <a:r>
              <a:rPr lang="en-US" dirty="0" err="1" smtClean="0"/>
              <a:t>Amin</a:t>
            </a:r>
            <a:r>
              <a:rPr lang="en-US" dirty="0" smtClean="0"/>
              <a:t> </a:t>
            </a:r>
            <a:r>
              <a:rPr lang="en-US" dirty="0" smtClean="0"/>
              <a:t>GCGW 17 April 2009</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smtClean="0"/>
              <a:t>Thermal issues: </a:t>
            </a:r>
            <a:r>
              <a:rPr lang="en-US" dirty="0" err="1" smtClean="0"/>
              <a:t>eLIGO</a:t>
            </a:r>
            <a:endParaRPr lang="en-US" dirty="0"/>
          </a:p>
        </p:txBody>
      </p:sp>
      <p:sp>
        <p:nvSpPr>
          <p:cNvPr id="6" name="Slide Number Placeholder 5"/>
          <p:cNvSpPr>
            <a:spLocks noGrp="1"/>
          </p:cNvSpPr>
          <p:nvPr>
            <p:ph type="sldNum" sz="quarter" idx="12"/>
          </p:nvPr>
        </p:nvSpPr>
        <p:spPr/>
        <p:txBody>
          <a:bodyPr/>
          <a:lstStyle/>
          <a:p>
            <a:fld id="{18592358-04F0-4603-8C36-0417E508AAA1}" type="slidenum">
              <a:rPr lang="en-US" smtClean="0"/>
              <a:pPr/>
              <a:t>18</a:t>
            </a:fld>
            <a:endParaRPr lang="en-US"/>
          </a:p>
        </p:txBody>
      </p:sp>
      <p:pic>
        <p:nvPicPr>
          <p:cNvPr id="8" name="Picture 2" descr="AnalysisJan202007IncoherentLabel"/>
          <p:cNvPicPr>
            <a:picLocks noChangeAspect="1" noChangeArrowheads="1"/>
          </p:cNvPicPr>
          <p:nvPr/>
        </p:nvPicPr>
        <p:blipFill>
          <a:blip r:embed="rId2"/>
          <a:srcRect/>
          <a:stretch>
            <a:fillRect/>
          </a:stretch>
        </p:blipFill>
        <p:spPr bwMode="auto">
          <a:xfrm>
            <a:off x="713883" y="270232"/>
            <a:ext cx="7757017" cy="5315243"/>
          </a:xfrm>
          <a:prstGeom prst="rect">
            <a:avLst/>
          </a:prstGeom>
          <a:noFill/>
          <a:ln w="9525">
            <a:noFill/>
            <a:miter lim="800000"/>
            <a:headEnd/>
            <a:tailEnd/>
          </a:ln>
        </p:spPr>
      </p:pic>
      <p:sp>
        <p:nvSpPr>
          <p:cNvPr id="9" name="Footer Placeholder 37"/>
          <p:cNvSpPr>
            <a:spLocks noGrp="1"/>
          </p:cNvSpPr>
          <p:nvPr>
            <p:ph type="ftr" sz="quarter" idx="11"/>
          </p:nvPr>
        </p:nvSpPr>
        <p:spPr>
          <a:xfrm>
            <a:off x="4356101" y="6111875"/>
            <a:ext cx="3992228" cy="365125"/>
          </a:xfrm>
        </p:spPr>
        <p:txBody>
          <a:bodyPr/>
          <a:lstStyle/>
          <a:p>
            <a:r>
              <a:rPr lang="en-US" b="1" dirty="0" smtClean="0"/>
              <a:t>LIGO-G0900358.</a:t>
            </a:r>
            <a:r>
              <a:rPr lang="en-US" dirty="0" smtClean="0"/>
              <a:t> </a:t>
            </a:r>
            <a:r>
              <a:rPr lang="en-US" dirty="0" err="1" smtClean="0"/>
              <a:t>Rupal</a:t>
            </a:r>
            <a:r>
              <a:rPr lang="en-US" dirty="0" smtClean="0"/>
              <a:t> S. </a:t>
            </a:r>
            <a:r>
              <a:rPr lang="en-US" dirty="0" err="1" smtClean="0"/>
              <a:t>Amin</a:t>
            </a:r>
            <a:r>
              <a:rPr lang="en-US" dirty="0" smtClean="0"/>
              <a:t> </a:t>
            </a:r>
            <a:r>
              <a:rPr lang="en-US" dirty="0" smtClean="0"/>
              <a:t>GCGW 17 April 2009</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Problems with cut and paste</a:t>
            </a:r>
            <a:endParaRPr lang="en-US" dirty="0"/>
          </a:p>
        </p:txBody>
      </p:sp>
      <p:sp>
        <p:nvSpPr>
          <p:cNvPr id="8" name="Slide Number Placeholder 7"/>
          <p:cNvSpPr>
            <a:spLocks noGrp="1"/>
          </p:cNvSpPr>
          <p:nvPr>
            <p:ph type="sldNum" sz="quarter" idx="12"/>
          </p:nvPr>
        </p:nvSpPr>
        <p:spPr/>
        <p:txBody>
          <a:bodyPr/>
          <a:lstStyle/>
          <a:p>
            <a:fld id="{18592358-04F0-4603-8C36-0417E508AAA1}" type="slidenum">
              <a:rPr lang="en-US" smtClean="0"/>
              <a:pPr/>
              <a:t>19</a:t>
            </a:fld>
            <a:endParaRPr lang="en-US"/>
          </a:p>
        </p:txBody>
      </p:sp>
      <p:pic>
        <p:nvPicPr>
          <p:cNvPr id="2050" name="Picture 2"/>
          <p:cNvPicPr>
            <a:picLocks noGrp="1" noChangeAspect="1" noChangeArrowheads="1"/>
          </p:cNvPicPr>
          <p:nvPr>
            <p:ph idx="1"/>
          </p:nvPr>
        </p:nvPicPr>
        <p:blipFill>
          <a:blip r:embed="rId2"/>
          <a:srcRect/>
          <a:stretch>
            <a:fillRect/>
          </a:stretch>
        </p:blipFill>
        <p:spPr bwMode="auto">
          <a:xfrm>
            <a:off x="2094706" y="909637"/>
            <a:ext cx="5610225" cy="3429000"/>
          </a:xfrm>
          <a:prstGeom prst="rect">
            <a:avLst/>
          </a:prstGeom>
          <a:noFill/>
          <a:ln w="9525">
            <a:noFill/>
            <a:miter lim="800000"/>
            <a:headEnd/>
            <a:tailEnd/>
          </a:ln>
          <a:effectLst/>
        </p:spPr>
      </p:pic>
      <p:grpSp>
        <p:nvGrpSpPr>
          <p:cNvPr id="12" name="Group 11"/>
          <p:cNvGrpSpPr>
            <a:grpSpLocks noChangeAspect="1"/>
          </p:cNvGrpSpPr>
          <p:nvPr/>
        </p:nvGrpSpPr>
        <p:grpSpPr>
          <a:xfrm>
            <a:off x="412700" y="418406"/>
            <a:ext cx="1020361" cy="1245294"/>
            <a:chOff x="412700" y="418406"/>
            <a:chExt cx="1447696" cy="1766836"/>
          </a:xfrm>
        </p:grpSpPr>
        <p:pic>
          <p:nvPicPr>
            <p:cNvPr id="13" name="Picture 2"/>
            <p:cNvPicPr>
              <a:picLocks noChangeAspect="1" noChangeArrowheads="1"/>
            </p:cNvPicPr>
            <p:nvPr/>
          </p:nvPicPr>
          <p:blipFill>
            <a:blip r:embed="rId3" cstate="print"/>
            <a:srcRect/>
            <a:stretch>
              <a:fillRect/>
            </a:stretch>
          </p:blipFill>
          <p:spPr bwMode="auto">
            <a:xfrm>
              <a:off x="412701" y="418406"/>
              <a:ext cx="1447695" cy="1042988"/>
            </a:xfrm>
            <a:prstGeom prst="rect">
              <a:avLst/>
            </a:prstGeom>
            <a:noFill/>
            <a:ln w="9525">
              <a:noFill/>
              <a:miter lim="800000"/>
              <a:headEnd/>
              <a:tailEnd/>
            </a:ln>
            <a:effectLst/>
          </p:spPr>
        </p:pic>
        <p:pic>
          <p:nvPicPr>
            <p:cNvPr id="14" name="Picture 3"/>
            <p:cNvPicPr>
              <a:picLocks noChangeAspect="1" noChangeArrowheads="1"/>
            </p:cNvPicPr>
            <p:nvPr/>
          </p:nvPicPr>
          <p:blipFill>
            <a:blip r:embed="rId4"/>
            <a:srcRect/>
            <a:stretch>
              <a:fillRect/>
            </a:stretch>
          </p:blipFill>
          <p:spPr bwMode="auto">
            <a:xfrm>
              <a:off x="412700" y="1461394"/>
              <a:ext cx="1447695" cy="723848"/>
            </a:xfrm>
            <a:prstGeom prst="rect">
              <a:avLst/>
            </a:prstGeom>
            <a:noFill/>
            <a:ln w="9525">
              <a:noFill/>
              <a:miter lim="800000"/>
              <a:headEnd/>
              <a:tailEnd/>
            </a:ln>
            <a:effectLst/>
          </p:spPr>
        </p:pic>
      </p:grpSp>
      <p:sp>
        <p:nvSpPr>
          <p:cNvPr id="15" name="TextBox 14"/>
          <p:cNvSpPr txBox="1"/>
          <p:nvPr/>
        </p:nvSpPr>
        <p:spPr>
          <a:xfrm>
            <a:off x="1181100" y="4622800"/>
            <a:ext cx="6692900" cy="369332"/>
          </a:xfrm>
          <a:prstGeom prst="rect">
            <a:avLst/>
          </a:prstGeom>
          <a:noFill/>
        </p:spPr>
        <p:txBody>
          <a:bodyPr wrap="square" rtlCol="0">
            <a:spAutoFit/>
          </a:bodyPr>
          <a:lstStyle/>
          <a:p>
            <a:pPr algn="ctr"/>
            <a:r>
              <a:rPr lang="en-US" dirty="0" smtClean="0"/>
              <a:t>Resonant Sideband Imbalance Still Here</a:t>
            </a:r>
            <a:endParaRPr lang="en-US" dirty="0"/>
          </a:p>
        </p:txBody>
      </p:sp>
      <p:sp>
        <p:nvSpPr>
          <p:cNvPr id="10" name="Footer Placeholder 37"/>
          <p:cNvSpPr>
            <a:spLocks noGrp="1"/>
          </p:cNvSpPr>
          <p:nvPr>
            <p:ph type="ftr" sz="quarter" idx="11"/>
          </p:nvPr>
        </p:nvSpPr>
        <p:spPr>
          <a:xfrm>
            <a:off x="4356101" y="6111875"/>
            <a:ext cx="3992228" cy="365125"/>
          </a:xfrm>
        </p:spPr>
        <p:txBody>
          <a:bodyPr/>
          <a:lstStyle/>
          <a:p>
            <a:r>
              <a:rPr lang="en-US" b="1" dirty="0" smtClean="0"/>
              <a:t>LIGO-G0900358.</a:t>
            </a:r>
            <a:r>
              <a:rPr lang="en-US" dirty="0" smtClean="0"/>
              <a:t> </a:t>
            </a:r>
            <a:r>
              <a:rPr lang="en-US" dirty="0" err="1" smtClean="0"/>
              <a:t>Rupal</a:t>
            </a:r>
            <a:r>
              <a:rPr lang="en-US" dirty="0" smtClean="0"/>
              <a:t> S. </a:t>
            </a:r>
            <a:r>
              <a:rPr lang="en-US" dirty="0" err="1" smtClean="0"/>
              <a:t>Amin</a:t>
            </a:r>
            <a:r>
              <a:rPr lang="en-US" dirty="0" smtClean="0"/>
              <a:t> </a:t>
            </a:r>
            <a:r>
              <a:rPr lang="en-US" dirty="0" smtClean="0"/>
              <a:t>GCGW 17 April 2009</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LIGO Layout</a:t>
            </a:r>
          </a:p>
          <a:p>
            <a:r>
              <a:rPr lang="en-US" dirty="0" smtClean="0"/>
              <a:t>Thermal Aberrations</a:t>
            </a:r>
          </a:p>
          <a:p>
            <a:r>
              <a:rPr lang="en-US" dirty="0" smtClean="0"/>
              <a:t>Thermal Issues</a:t>
            </a:r>
          </a:p>
          <a:p>
            <a:r>
              <a:rPr lang="en-US" dirty="0" smtClean="0"/>
              <a:t>Compensation Systems</a:t>
            </a:r>
          </a:p>
          <a:p>
            <a:r>
              <a:rPr lang="en-US" dirty="0" smtClean="0"/>
              <a:t>Model</a:t>
            </a:r>
          </a:p>
          <a:p>
            <a:r>
              <a:rPr lang="en-US" dirty="0" smtClean="0"/>
              <a:t>Closing Remarks</a:t>
            </a:r>
            <a:endParaRPr lang="en-US" dirty="0"/>
          </a:p>
        </p:txBody>
      </p:sp>
      <p:sp>
        <p:nvSpPr>
          <p:cNvPr id="5" name="Slide Number Placeholder 4"/>
          <p:cNvSpPr>
            <a:spLocks noGrp="1"/>
          </p:cNvSpPr>
          <p:nvPr>
            <p:ph type="sldNum" sz="quarter" idx="12"/>
          </p:nvPr>
        </p:nvSpPr>
        <p:spPr/>
        <p:txBody>
          <a:bodyPr/>
          <a:lstStyle/>
          <a:p>
            <a:fld id="{18592358-04F0-4603-8C36-0417E508AAA1}" type="slidenum">
              <a:rPr lang="en-US" smtClean="0"/>
              <a:pPr/>
              <a:t>2</a:t>
            </a:fld>
            <a:endParaRPr lang="en-US"/>
          </a:p>
        </p:txBody>
      </p:sp>
      <p:sp>
        <p:nvSpPr>
          <p:cNvPr id="6" name="Footer Placeholder 37"/>
          <p:cNvSpPr>
            <a:spLocks noGrp="1"/>
          </p:cNvSpPr>
          <p:nvPr>
            <p:ph type="ftr" sz="quarter" idx="11"/>
          </p:nvPr>
        </p:nvSpPr>
        <p:spPr>
          <a:xfrm>
            <a:off x="4356101" y="6111875"/>
            <a:ext cx="3992228" cy="365125"/>
          </a:xfrm>
        </p:spPr>
        <p:txBody>
          <a:bodyPr/>
          <a:lstStyle/>
          <a:p>
            <a:r>
              <a:rPr lang="en-US" b="1" dirty="0" smtClean="0"/>
              <a:t>LIGO-G0900358.</a:t>
            </a:r>
            <a:r>
              <a:rPr lang="en-US" dirty="0" smtClean="0"/>
              <a:t> </a:t>
            </a:r>
            <a:r>
              <a:rPr lang="en-US" dirty="0" err="1" smtClean="0"/>
              <a:t>Rupal</a:t>
            </a:r>
            <a:r>
              <a:rPr lang="en-US" dirty="0" smtClean="0"/>
              <a:t> S. </a:t>
            </a:r>
            <a:r>
              <a:rPr lang="en-US" dirty="0" err="1" smtClean="0"/>
              <a:t>Amin</a:t>
            </a:r>
            <a:r>
              <a:rPr lang="en-US" dirty="0" smtClean="0"/>
              <a:t> </a:t>
            </a:r>
            <a:r>
              <a:rPr lang="en-US" dirty="0" smtClean="0"/>
              <a:t>GCGW 17 April 2009</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normAutofit fontScale="90000"/>
          </a:bodyPr>
          <a:lstStyle/>
          <a:p>
            <a:r>
              <a:rPr lang="en-US" dirty="0" smtClean="0"/>
              <a:t>Thermal Issues: </a:t>
            </a:r>
            <a:r>
              <a:rPr lang="en-US" dirty="0" err="1" smtClean="0"/>
              <a:t>iLIGO</a:t>
            </a:r>
            <a:r>
              <a:rPr lang="en-US" dirty="0" smtClean="0"/>
              <a:t/>
            </a:r>
            <a:br>
              <a:rPr lang="en-US" dirty="0" smtClean="0"/>
            </a:br>
            <a:endParaRPr lang="en-US" dirty="0"/>
          </a:p>
        </p:txBody>
      </p:sp>
      <p:sp>
        <p:nvSpPr>
          <p:cNvPr id="6" name="Slide Number Placeholder 5"/>
          <p:cNvSpPr>
            <a:spLocks noGrp="1"/>
          </p:cNvSpPr>
          <p:nvPr>
            <p:ph type="sldNum" sz="quarter" idx="12"/>
          </p:nvPr>
        </p:nvSpPr>
        <p:spPr/>
        <p:txBody>
          <a:bodyPr/>
          <a:lstStyle/>
          <a:p>
            <a:fld id="{18592358-04F0-4603-8C36-0417E508AAA1}" type="slidenum">
              <a:rPr lang="en-US" smtClean="0"/>
              <a:pPr/>
              <a:t>20</a:t>
            </a:fld>
            <a:endParaRPr lang="en-US"/>
          </a:p>
        </p:txBody>
      </p:sp>
      <p:sp>
        <p:nvSpPr>
          <p:cNvPr id="7" name="Text Placeholder 6"/>
          <p:cNvSpPr txBox="1">
            <a:spLocks noGrp="1"/>
          </p:cNvSpPr>
          <p:nvPr>
            <p:ph type="body" idx="4294967295"/>
          </p:nvPr>
        </p:nvSpPr>
        <p:spPr>
          <a:xfrm>
            <a:off x="5715000" y="582275"/>
            <a:ext cx="2971800" cy="2446824"/>
          </a:xfrm>
          <a:prstGeom prst="rect">
            <a:avLst/>
          </a:prstGeom>
          <a:noFill/>
        </p:spPr>
        <p:txBody>
          <a:bodyPr wrap="square" rtlCol="0">
            <a:spAutoFit/>
          </a:bodyPr>
          <a:lstStyle/>
          <a:p>
            <a:r>
              <a:rPr lang="en-US" sz="1400" dirty="0" smtClean="0"/>
              <a:t>-2003-2004 LHO </a:t>
            </a:r>
            <a:r>
              <a:rPr lang="en-US" sz="1400" dirty="0" err="1" smtClean="0"/>
              <a:t>ilog</a:t>
            </a:r>
            <a:endParaRPr lang="en-US" sz="1400" dirty="0" smtClean="0"/>
          </a:p>
          <a:p>
            <a:r>
              <a:rPr lang="en-US" sz="1400" dirty="0" smtClean="0"/>
              <a:t>Indicate poor power build-up PRIOR to mirror replacement</a:t>
            </a:r>
          </a:p>
          <a:p>
            <a:r>
              <a:rPr lang="en-US" sz="1400" dirty="0" smtClean="0"/>
              <a:t>Due to excessive thermal </a:t>
            </a:r>
            <a:r>
              <a:rPr lang="en-US" sz="1400" dirty="0" err="1" smtClean="0"/>
              <a:t>lensing</a:t>
            </a:r>
            <a:endParaRPr lang="en-US" sz="1400" dirty="0" smtClean="0"/>
          </a:p>
          <a:p>
            <a:r>
              <a:rPr lang="en-US" sz="1400" dirty="0" smtClean="0"/>
              <a:t>Sideband overlap and imbalance NOT controlled</a:t>
            </a:r>
          </a:p>
          <a:p>
            <a:r>
              <a:rPr lang="en-US" sz="1400" dirty="0" smtClean="0"/>
              <a:t>-LLO Phase Cam. (A. </a:t>
            </a:r>
            <a:r>
              <a:rPr lang="en-US" sz="1400" dirty="0" err="1" smtClean="0"/>
              <a:t>Gretarsson</a:t>
            </a:r>
            <a:r>
              <a:rPr lang="en-US" sz="1400" dirty="0" smtClean="0"/>
              <a:t> LLO </a:t>
            </a:r>
            <a:r>
              <a:rPr lang="en-US" sz="1400" dirty="0" err="1" smtClean="0"/>
              <a:t>ilog</a:t>
            </a:r>
            <a:r>
              <a:rPr lang="en-US" sz="1400" dirty="0" smtClean="0"/>
              <a:t> 2004)</a:t>
            </a:r>
            <a:endParaRPr lang="en-US" sz="1400" dirty="0"/>
          </a:p>
        </p:txBody>
      </p:sp>
      <p:grpSp>
        <p:nvGrpSpPr>
          <p:cNvPr id="17" name="Group 16"/>
          <p:cNvGrpSpPr/>
          <p:nvPr/>
        </p:nvGrpSpPr>
        <p:grpSpPr>
          <a:xfrm>
            <a:off x="1790072" y="2832101"/>
            <a:ext cx="2820276" cy="2320742"/>
            <a:chOff x="1650372" y="4211927"/>
            <a:chExt cx="2136374" cy="1246303"/>
          </a:xfrm>
        </p:grpSpPr>
        <p:cxnSp>
          <p:nvCxnSpPr>
            <p:cNvPr id="9" name="Straight Connector 8"/>
            <p:cNvCxnSpPr/>
            <p:nvPr/>
          </p:nvCxnSpPr>
          <p:spPr>
            <a:xfrm rot="5400000">
              <a:off x="1397717" y="4694886"/>
              <a:ext cx="978795" cy="12878"/>
            </a:xfrm>
            <a:prstGeom prst="line">
              <a:avLst/>
            </a:prstGeom>
            <a:ln>
              <a:solidFill>
                <a:schemeClr val="tx1"/>
              </a:solidFill>
              <a:headEnd type="stealt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880674" y="5190723"/>
              <a:ext cx="1906072"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Arc 10"/>
            <p:cNvSpPr/>
            <p:nvPr/>
          </p:nvSpPr>
          <p:spPr>
            <a:xfrm>
              <a:off x="1650372" y="4477847"/>
              <a:ext cx="1893193" cy="980383"/>
            </a:xfrm>
            <a:prstGeom prst="arc">
              <a:avLst>
                <a:gd name="adj1" fmla="val 13166834"/>
                <a:gd name="adj2" fmla="val 21586936"/>
              </a:avLst>
            </a:prstGeom>
            <a:ln>
              <a:solidFill>
                <a:srgbClr val="FF0000"/>
              </a:solidFill>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2" name="TextBox 11"/>
          <p:cNvSpPr txBox="1"/>
          <p:nvPr/>
        </p:nvSpPr>
        <p:spPr>
          <a:xfrm>
            <a:off x="4661148" y="4252511"/>
            <a:ext cx="811369" cy="646331"/>
          </a:xfrm>
          <a:prstGeom prst="rect">
            <a:avLst/>
          </a:prstGeom>
          <a:noFill/>
        </p:spPr>
        <p:txBody>
          <a:bodyPr wrap="square" rtlCol="0">
            <a:spAutoFit/>
          </a:bodyPr>
          <a:lstStyle/>
          <a:p>
            <a:r>
              <a:rPr lang="en-US" dirty="0" err="1" smtClean="0"/>
              <a:t>Pwr</a:t>
            </a:r>
            <a:endParaRPr lang="en-US" dirty="0"/>
          </a:p>
          <a:p>
            <a:r>
              <a:rPr lang="en-US" dirty="0" smtClean="0"/>
              <a:t>     </a:t>
            </a:r>
            <a:r>
              <a:rPr lang="en-US" sz="1400" dirty="0" smtClean="0"/>
              <a:t>in</a:t>
            </a:r>
            <a:endParaRPr lang="en-US" sz="1400" dirty="0"/>
          </a:p>
        </p:txBody>
      </p:sp>
      <p:sp>
        <p:nvSpPr>
          <p:cNvPr id="13" name="TextBox 12"/>
          <p:cNvSpPr txBox="1"/>
          <p:nvPr/>
        </p:nvSpPr>
        <p:spPr>
          <a:xfrm>
            <a:off x="1167772" y="2556631"/>
            <a:ext cx="1166762" cy="646331"/>
          </a:xfrm>
          <a:prstGeom prst="rect">
            <a:avLst/>
          </a:prstGeom>
          <a:noFill/>
        </p:spPr>
        <p:txBody>
          <a:bodyPr wrap="square" rtlCol="0">
            <a:spAutoFit/>
          </a:bodyPr>
          <a:lstStyle/>
          <a:p>
            <a:r>
              <a:rPr lang="en-US" dirty="0" err="1" smtClean="0"/>
              <a:t>Pwr</a:t>
            </a:r>
            <a:endParaRPr lang="en-US" dirty="0" smtClean="0"/>
          </a:p>
          <a:p>
            <a:r>
              <a:rPr lang="en-US" dirty="0" smtClean="0"/>
              <a:t>    </a:t>
            </a:r>
            <a:r>
              <a:rPr lang="en-US" sz="1400" dirty="0" smtClean="0"/>
              <a:t> PRM</a:t>
            </a:r>
            <a:endParaRPr lang="en-US" sz="1400" dirty="0"/>
          </a:p>
        </p:txBody>
      </p:sp>
      <p:grpSp>
        <p:nvGrpSpPr>
          <p:cNvPr id="18" name="Group 17"/>
          <p:cNvGrpSpPr>
            <a:grpSpLocks noChangeAspect="1"/>
          </p:cNvGrpSpPr>
          <p:nvPr/>
        </p:nvGrpSpPr>
        <p:grpSpPr>
          <a:xfrm>
            <a:off x="412700" y="418406"/>
            <a:ext cx="1124000" cy="1371780"/>
            <a:chOff x="412700" y="418406"/>
            <a:chExt cx="1447696" cy="1766836"/>
          </a:xfrm>
        </p:grpSpPr>
        <p:pic>
          <p:nvPicPr>
            <p:cNvPr id="19" name="Picture 2"/>
            <p:cNvPicPr>
              <a:picLocks noChangeAspect="1" noChangeArrowheads="1"/>
            </p:cNvPicPr>
            <p:nvPr/>
          </p:nvPicPr>
          <p:blipFill>
            <a:blip r:embed="rId2" cstate="print"/>
            <a:srcRect/>
            <a:stretch>
              <a:fillRect/>
            </a:stretch>
          </p:blipFill>
          <p:spPr bwMode="auto">
            <a:xfrm>
              <a:off x="412701" y="418406"/>
              <a:ext cx="1447695" cy="1042988"/>
            </a:xfrm>
            <a:prstGeom prst="rect">
              <a:avLst/>
            </a:prstGeom>
            <a:noFill/>
            <a:ln w="9525">
              <a:noFill/>
              <a:miter lim="800000"/>
              <a:headEnd/>
              <a:tailEnd/>
            </a:ln>
            <a:effectLst/>
          </p:spPr>
        </p:pic>
        <p:pic>
          <p:nvPicPr>
            <p:cNvPr id="20" name="Picture 3"/>
            <p:cNvPicPr>
              <a:picLocks noChangeAspect="1" noChangeArrowheads="1"/>
            </p:cNvPicPr>
            <p:nvPr/>
          </p:nvPicPr>
          <p:blipFill>
            <a:blip r:embed="rId3"/>
            <a:srcRect/>
            <a:stretch>
              <a:fillRect/>
            </a:stretch>
          </p:blipFill>
          <p:spPr bwMode="auto">
            <a:xfrm>
              <a:off x="412700" y="1461394"/>
              <a:ext cx="1447695" cy="723848"/>
            </a:xfrm>
            <a:prstGeom prst="rect">
              <a:avLst/>
            </a:prstGeom>
            <a:noFill/>
            <a:ln w="9525">
              <a:noFill/>
              <a:miter lim="800000"/>
              <a:headEnd/>
              <a:tailEnd/>
            </a:ln>
            <a:effectLst/>
          </p:spPr>
        </p:pic>
      </p:grpSp>
      <p:sp>
        <p:nvSpPr>
          <p:cNvPr id="21" name="TextBox 20"/>
          <p:cNvSpPr txBox="1"/>
          <p:nvPr/>
        </p:nvSpPr>
        <p:spPr>
          <a:xfrm>
            <a:off x="6062328" y="4519175"/>
            <a:ext cx="2624472" cy="276999"/>
          </a:xfrm>
          <a:prstGeom prst="rect">
            <a:avLst/>
          </a:prstGeom>
          <a:noFill/>
        </p:spPr>
        <p:txBody>
          <a:bodyPr wrap="square" rtlCol="0">
            <a:spAutoFit/>
          </a:bodyPr>
          <a:lstStyle/>
          <a:p>
            <a:r>
              <a:rPr lang="en-US" sz="1200" dirty="0" smtClean="0"/>
              <a:t>S. Ballmer (MIT thesis, 2006)</a:t>
            </a:r>
            <a:endParaRPr lang="en-US" sz="1200" dirty="0"/>
          </a:p>
        </p:txBody>
      </p:sp>
      <p:sp>
        <p:nvSpPr>
          <p:cNvPr id="22" name="TextBox 21"/>
          <p:cNvSpPr txBox="1"/>
          <p:nvPr/>
        </p:nvSpPr>
        <p:spPr>
          <a:xfrm>
            <a:off x="1790072" y="582275"/>
            <a:ext cx="3682445" cy="954107"/>
          </a:xfrm>
          <a:prstGeom prst="rect">
            <a:avLst/>
          </a:prstGeom>
          <a:noFill/>
        </p:spPr>
        <p:txBody>
          <a:bodyPr wrap="square" rtlCol="0">
            <a:spAutoFit/>
          </a:bodyPr>
          <a:lstStyle/>
          <a:p>
            <a:r>
              <a:rPr lang="en-US" sz="2800" dirty="0" smtClean="0"/>
              <a:t>Resonant Sideband Build-up</a:t>
            </a:r>
            <a:endParaRPr lang="en-US" sz="2800" dirty="0"/>
          </a:p>
        </p:txBody>
      </p:sp>
      <p:pic>
        <p:nvPicPr>
          <p:cNvPr id="8" name="Picture 2"/>
          <p:cNvPicPr>
            <a:picLocks noGrp="1" noChangeAspect="1" noChangeArrowheads="1"/>
          </p:cNvPicPr>
          <p:nvPr>
            <p:ph idx="1"/>
          </p:nvPr>
        </p:nvPicPr>
        <p:blipFill>
          <a:blip r:embed="rId4" cstate="print"/>
          <a:stretch>
            <a:fillRect/>
          </a:stretch>
        </p:blipFill>
        <p:spPr bwMode="auto">
          <a:xfrm>
            <a:off x="812836" y="1974852"/>
            <a:ext cx="5249492" cy="1949448"/>
          </a:xfrm>
          <a:prstGeom prst="rect">
            <a:avLst/>
          </a:prstGeom>
          <a:noFill/>
          <a:ln w="9525">
            <a:noFill/>
            <a:miter lim="800000"/>
            <a:headEnd/>
            <a:tailEnd/>
          </a:ln>
          <a:effectLst/>
        </p:spPr>
      </p:pic>
      <p:sp>
        <p:nvSpPr>
          <p:cNvPr id="23" name="Footer Placeholder 37"/>
          <p:cNvSpPr>
            <a:spLocks noGrp="1"/>
          </p:cNvSpPr>
          <p:nvPr>
            <p:ph type="ftr" sz="quarter" idx="11"/>
          </p:nvPr>
        </p:nvSpPr>
        <p:spPr>
          <a:xfrm>
            <a:off x="4356101" y="6111875"/>
            <a:ext cx="3992228" cy="365125"/>
          </a:xfrm>
        </p:spPr>
        <p:txBody>
          <a:bodyPr/>
          <a:lstStyle/>
          <a:p>
            <a:r>
              <a:rPr lang="en-US" b="1" dirty="0" smtClean="0"/>
              <a:t>LIGO-G0900358.</a:t>
            </a:r>
            <a:r>
              <a:rPr lang="en-US" dirty="0" smtClean="0"/>
              <a:t> </a:t>
            </a:r>
            <a:r>
              <a:rPr lang="en-US" dirty="0" err="1" smtClean="0"/>
              <a:t>Rupal</a:t>
            </a:r>
            <a:r>
              <a:rPr lang="en-US" dirty="0" smtClean="0"/>
              <a:t> S. </a:t>
            </a:r>
            <a:r>
              <a:rPr lang="en-US" dirty="0" err="1" smtClean="0"/>
              <a:t>Amin</a:t>
            </a:r>
            <a:r>
              <a:rPr lang="en-US" dirty="0" smtClean="0"/>
              <a:t> </a:t>
            </a:r>
            <a:r>
              <a:rPr lang="en-US" dirty="0" smtClean="0"/>
              <a:t>GCGW 17 April 2009</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Thermal issues: </a:t>
            </a:r>
            <a:r>
              <a:rPr lang="en-US" dirty="0" err="1" smtClean="0"/>
              <a:t>iLIGO</a:t>
            </a:r>
            <a:endParaRPr lang="en-US" dirty="0"/>
          </a:p>
        </p:txBody>
      </p:sp>
      <p:sp>
        <p:nvSpPr>
          <p:cNvPr id="24" name="Content Placeholder 23"/>
          <p:cNvSpPr>
            <a:spLocks noGrp="1"/>
          </p:cNvSpPr>
          <p:nvPr>
            <p:ph idx="1"/>
          </p:nvPr>
        </p:nvSpPr>
        <p:spPr/>
        <p:txBody>
          <a:bodyPr>
            <a:normAutofit lnSpcReduction="10000"/>
          </a:bodyPr>
          <a:lstStyle/>
          <a:p>
            <a:endParaRPr lang="en-US" dirty="0" smtClean="0"/>
          </a:p>
          <a:p>
            <a:endParaRPr lang="en-US" dirty="0" smtClean="0"/>
          </a:p>
          <a:p>
            <a:endParaRPr lang="en-US" dirty="0" smtClean="0"/>
          </a:p>
          <a:p>
            <a:pPr>
              <a:buNone/>
            </a:pPr>
            <a:r>
              <a:rPr lang="en-US" dirty="0" smtClean="0"/>
              <a:t>Effects on Strain Sensitivity</a:t>
            </a:r>
          </a:p>
          <a:p>
            <a:pPr lvl="0"/>
            <a:r>
              <a:rPr lang="en-US" sz="1900" dirty="0" smtClean="0"/>
              <a:t>Decrease arm cavity gain </a:t>
            </a:r>
            <a:r>
              <a:rPr lang="en-US" sz="1900" dirty="0" smtClean="0">
                <a:sym typeface="Wingdings" pitchFamily="2" charset="2"/>
              </a:rPr>
              <a:t> Arm length sensing</a:t>
            </a:r>
            <a:endParaRPr lang="en-US" sz="1900" dirty="0" smtClean="0"/>
          </a:p>
          <a:p>
            <a:pPr lvl="0"/>
            <a:r>
              <a:rPr lang="en-US" sz="1900" dirty="0" smtClean="0"/>
              <a:t>Decrease PRM carrier gain </a:t>
            </a:r>
            <a:r>
              <a:rPr lang="en-US" sz="1900" dirty="0" smtClean="0">
                <a:sym typeface="Wingdings" pitchFamily="2" charset="2"/>
              </a:rPr>
              <a:t> Shot noise</a:t>
            </a:r>
            <a:endParaRPr lang="en-US" sz="1900" dirty="0" smtClean="0"/>
          </a:p>
          <a:p>
            <a:pPr lvl="0"/>
            <a:r>
              <a:rPr lang="en-US" sz="1900" b="1" dirty="0" smtClean="0"/>
              <a:t>Decrease PRM SB gain  </a:t>
            </a:r>
            <a:r>
              <a:rPr lang="en-US" sz="1900" b="1" dirty="0" smtClean="0">
                <a:sym typeface="Wingdings" pitchFamily="2" charset="2"/>
              </a:rPr>
              <a:t> Locking and alignment precision</a:t>
            </a:r>
            <a:endParaRPr lang="en-US" sz="1900" b="1" dirty="0" smtClean="0"/>
          </a:p>
          <a:p>
            <a:pPr lvl="0"/>
            <a:r>
              <a:rPr lang="en-US" sz="1900" dirty="0" smtClean="0"/>
              <a:t>Increase total carrier contrast defect </a:t>
            </a:r>
            <a:r>
              <a:rPr lang="en-US" sz="1900" dirty="0" smtClean="0">
                <a:sym typeface="Wingdings" pitchFamily="2" charset="2"/>
              </a:rPr>
              <a:t> Shot noise</a:t>
            </a:r>
          </a:p>
          <a:p>
            <a:pPr lvl="0"/>
            <a:endParaRPr lang="en-US" sz="1900" dirty="0" smtClean="0">
              <a:sym typeface="Wingdings" pitchFamily="2" charset="2"/>
            </a:endParaRPr>
          </a:p>
          <a:p>
            <a:pPr lvl="0">
              <a:buNone/>
            </a:pPr>
            <a:endParaRPr lang="en-US" sz="1200" dirty="0" smtClean="0">
              <a:sym typeface="Wingdings" pitchFamily="2" charset="2"/>
            </a:endParaRPr>
          </a:p>
          <a:p>
            <a:pPr lvl="0">
              <a:buNone/>
            </a:pPr>
            <a:r>
              <a:rPr lang="en-US" sz="1200" dirty="0" smtClean="0">
                <a:sym typeface="Wingdings" pitchFamily="2" charset="2"/>
              </a:rPr>
              <a:t>R. Lawrence (MIT Thesis, 2003)</a:t>
            </a:r>
            <a:endParaRPr lang="en-US" sz="1200" dirty="0" smtClean="0"/>
          </a:p>
          <a:p>
            <a:endParaRPr lang="en-US" dirty="0"/>
          </a:p>
        </p:txBody>
      </p:sp>
      <p:sp>
        <p:nvSpPr>
          <p:cNvPr id="21" name="Slide Number Placeholder 20"/>
          <p:cNvSpPr>
            <a:spLocks noGrp="1"/>
          </p:cNvSpPr>
          <p:nvPr>
            <p:ph type="sldNum" sz="quarter" idx="12"/>
          </p:nvPr>
        </p:nvSpPr>
        <p:spPr/>
        <p:txBody>
          <a:bodyPr/>
          <a:lstStyle/>
          <a:p>
            <a:fld id="{18592358-04F0-4603-8C36-0417E508AAA1}" type="slidenum">
              <a:rPr lang="en-US" smtClean="0"/>
              <a:pPr/>
              <a:t>21</a:t>
            </a:fld>
            <a:endParaRPr lang="en-US"/>
          </a:p>
        </p:txBody>
      </p:sp>
      <p:sp>
        <p:nvSpPr>
          <p:cNvPr id="8195"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197"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198" name="Rectangle 6"/>
          <p:cNvSpPr>
            <a:spLocks noChangeArrowheads="1"/>
          </p:cNvSpPr>
          <p:nvPr/>
        </p:nvSpPr>
        <p:spPr bwMode="auto">
          <a:xfrm>
            <a:off x="0" y="15906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200"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201" name="Rectangle 9"/>
          <p:cNvSpPr>
            <a:spLocks noChangeArrowheads="1"/>
          </p:cNvSpPr>
          <p:nvPr/>
        </p:nvSpPr>
        <p:spPr bwMode="auto">
          <a:xfrm>
            <a:off x="0" y="19335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nvGrpSpPr>
          <p:cNvPr id="17" name="Group 16"/>
          <p:cNvGrpSpPr>
            <a:grpSpLocks noChangeAspect="1"/>
          </p:cNvGrpSpPr>
          <p:nvPr/>
        </p:nvGrpSpPr>
        <p:grpSpPr>
          <a:xfrm>
            <a:off x="412700" y="418406"/>
            <a:ext cx="1124000" cy="1371780"/>
            <a:chOff x="412700" y="418406"/>
            <a:chExt cx="1447696" cy="1766836"/>
          </a:xfrm>
        </p:grpSpPr>
        <p:pic>
          <p:nvPicPr>
            <p:cNvPr id="18" name="Picture 2"/>
            <p:cNvPicPr>
              <a:picLocks noChangeAspect="1" noChangeArrowheads="1"/>
            </p:cNvPicPr>
            <p:nvPr/>
          </p:nvPicPr>
          <p:blipFill>
            <a:blip r:embed="rId3" cstate="print"/>
            <a:srcRect/>
            <a:stretch>
              <a:fillRect/>
            </a:stretch>
          </p:blipFill>
          <p:spPr bwMode="auto">
            <a:xfrm>
              <a:off x="412701" y="418406"/>
              <a:ext cx="1447695" cy="1042988"/>
            </a:xfrm>
            <a:prstGeom prst="rect">
              <a:avLst/>
            </a:prstGeom>
            <a:noFill/>
            <a:ln w="9525">
              <a:noFill/>
              <a:miter lim="800000"/>
              <a:headEnd/>
              <a:tailEnd/>
            </a:ln>
            <a:effectLst/>
          </p:spPr>
        </p:pic>
        <p:pic>
          <p:nvPicPr>
            <p:cNvPr id="19" name="Picture 3"/>
            <p:cNvPicPr>
              <a:picLocks noChangeAspect="1" noChangeArrowheads="1"/>
            </p:cNvPicPr>
            <p:nvPr/>
          </p:nvPicPr>
          <p:blipFill>
            <a:blip r:embed="rId4"/>
            <a:srcRect/>
            <a:stretch>
              <a:fillRect/>
            </a:stretch>
          </p:blipFill>
          <p:spPr bwMode="auto">
            <a:xfrm>
              <a:off x="412700" y="1461394"/>
              <a:ext cx="1447695" cy="723848"/>
            </a:xfrm>
            <a:prstGeom prst="rect">
              <a:avLst/>
            </a:prstGeom>
            <a:noFill/>
            <a:ln w="9525">
              <a:noFill/>
              <a:miter lim="800000"/>
              <a:headEnd/>
              <a:tailEnd/>
            </a:ln>
            <a:effectLst/>
          </p:spPr>
        </p:pic>
      </p:grpSp>
      <p:sp>
        <p:nvSpPr>
          <p:cNvPr id="14" name="Footer Placeholder 37"/>
          <p:cNvSpPr>
            <a:spLocks noGrp="1"/>
          </p:cNvSpPr>
          <p:nvPr>
            <p:ph type="ftr" sz="quarter" idx="11"/>
          </p:nvPr>
        </p:nvSpPr>
        <p:spPr>
          <a:xfrm>
            <a:off x="4356101" y="6111875"/>
            <a:ext cx="3992228" cy="365125"/>
          </a:xfrm>
        </p:spPr>
        <p:txBody>
          <a:bodyPr/>
          <a:lstStyle/>
          <a:p>
            <a:r>
              <a:rPr lang="en-US" b="1" dirty="0" smtClean="0"/>
              <a:t>LIGO-G0900358.</a:t>
            </a:r>
            <a:r>
              <a:rPr lang="en-US" dirty="0" smtClean="0"/>
              <a:t> </a:t>
            </a:r>
            <a:r>
              <a:rPr lang="en-US" dirty="0" err="1" smtClean="0"/>
              <a:t>Rupal</a:t>
            </a:r>
            <a:r>
              <a:rPr lang="en-US" dirty="0" smtClean="0"/>
              <a:t> S. </a:t>
            </a:r>
            <a:r>
              <a:rPr lang="en-US" dirty="0" err="1" smtClean="0"/>
              <a:t>Amin</a:t>
            </a:r>
            <a:r>
              <a:rPr lang="en-US" dirty="0" smtClean="0"/>
              <a:t> </a:t>
            </a:r>
            <a:r>
              <a:rPr lang="en-US" dirty="0" smtClean="0"/>
              <a:t>GCGW 17 April 2009</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Thermal Compensation System</a:t>
            </a:r>
            <a:endParaRPr lang="en-US" dirty="0"/>
          </a:p>
        </p:txBody>
      </p:sp>
      <p:sp>
        <p:nvSpPr>
          <p:cNvPr id="5" name="Content Placeholder 4"/>
          <p:cNvSpPr>
            <a:spLocks noGrp="1"/>
          </p:cNvSpPr>
          <p:nvPr>
            <p:ph idx="1"/>
          </p:nvPr>
        </p:nvSpPr>
        <p:spPr/>
        <p:txBody>
          <a:bodyPr>
            <a:normAutofit/>
          </a:bodyPr>
          <a:lstStyle/>
          <a:p>
            <a:r>
              <a:rPr lang="en-US" dirty="0" smtClean="0"/>
              <a:t>Objective</a:t>
            </a:r>
          </a:p>
          <a:p>
            <a:endParaRPr lang="en-US" dirty="0" smtClean="0"/>
          </a:p>
          <a:p>
            <a:r>
              <a:rPr lang="en-US" dirty="0" smtClean="0"/>
              <a:t>Control thermal aberrations with auxiliary lasers</a:t>
            </a:r>
          </a:p>
          <a:p>
            <a:pPr>
              <a:buNone/>
            </a:pPr>
            <a:endParaRPr lang="en-US" dirty="0" smtClean="0"/>
          </a:p>
          <a:p>
            <a:pPr lvl="1"/>
            <a:r>
              <a:rPr lang="en-US" dirty="0" smtClean="0"/>
              <a:t>Reduce optical noise </a:t>
            </a:r>
          </a:p>
          <a:p>
            <a:pPr lvl="1"/>
            <a:r>
              <a:rPr lang="en-US" dirty="0" smtClean="0"/>
              <a:t>Improve high frequency sensitivity</a:t>
            </a:r>
          </a:p>
          <a:p>
            <a:pPr lvl="1"/>
            <a:r>
              <a:rPr lang="en-US" dirty="0" smtClean="0"/>
              <a:t>Reduce down time with pre-heating</a:t>
            </a:r>
          </a:p>
        </p:txBody>
      </p:sp>
      <p:sp>
        <p:nvSpPr>
          <p:cNvPr id="4" name="Slide Number Placeholder 3"/>
          <p:cNvSpPr>
            <a:spLocks noGrp="1"/>
          </p:cNvSpPr>
          <p:nvPr>
            <p:ph type="sldNum" sz="quarter" idx="12"/>
          </p:nvPr>
        </p:nvSpPr>
        <p:spPr/>
        <p:txBody>
          <a:bodyPr/>
          <a:lstStyle/>
          <a:p>
            <a:fld id="{18592358-04F0-4603-8C36-0417E508AAA1}" type="slidenum">
              <a:rPr lang="en-US" smtClean="0"/>
              <a:pPr/>
              <a:t>22</a:t>
            </a:fld>
            <a:endParaRPr lang="en-US"/>
          </a:p>
        </p:txBody>
      </p:sp>
      <p:sp>
        <p:nvSpPr>
          <p:cNvPr id="6" name="Footer Placeholder 37"/>
          <p:cNvSpPr>
            <a:spLocks noGrp="1"/>
          </p:cNvSpPr>
          <p:nvPr>
            <p:ph type="ftr" sz="quarter" idx="11"/>
          </p:nvPr>
        </p:nvSpPr>
        <p:spPr>
          <a:xfrm>
            <a:off x="4356101" y="6111875"/>
            <a:ext cx="3992228" cy="365125"/>
          </a:xfrm>
        </p:spPr>
        <p:txBody>
          <a:bodyPr/>
          <a:lstStyle/>
          <a:p>
            <a:r>
              <a:rPr lang="en-US" b="1" dirty="0" smtClean="0"/>
              <a:t>LIGO-G0900358.</a:t>
            </a:r>
            <a:r>
              <a:rPr lang="en-US" dirty="0" smtClean="0"/>
              <a:t> </a:t>
            </a:r>
            <a:r>
              <a:rPr lang="en-US" dirty="0" err="1" smtClean="0"/>
              <a:t>Rupal</a:t>
            </a:r>
            <a:r>
              <a:rPr lang="en-US" dirty="0" smtClean="0"/>
              <a:t> S. </a:t>
            </a:r>
            <a:r>
              <a:rPr lang="en-US" dirty="0" err="1" smtClean="0"/>
              <a:t>Amin</a:t>
            </a:r>
            <a:r>
              <a:rPr lang="en-US" dirty="0" smtClean="0"/>
              <a:t> </a:t>
            </a:r>
            <a:r>
              <a:rPr lang="en-US" dirty="0" smtClean="0"/>
              <a:t>GCGW 17 April 2009</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Step 1: Result</a:t>
            </a:r>
            <a:endParaRPr lang="en-US" dirty="0"/>
          </a:p>
        </p:txBody>
      </p:sp>
      <p:sp>
        <p:nvSpPr>
          <p:cNvPr id="6" name="Slide Number Placeholder 5"/>
          <p:cNvSpPr>
            <a:spLocks noGrp="1"/>
          </p:cNvSpPr>
          <p:nvPr>
            <p:ph type="sldNum" sz="quarter" idx="12"/>
          </p:nvPr>
        </p:nvSpPr>
        <p:spPr/>
        <p:txBody>
          <a:bodyPr/>
          <a:lstStyle/>
          <a:p>
            <a:fld id="{18592358-04F0-4603-8C36-0417E508AAA1}" type="slidenum">
              <a:rPr lang="en-US" smtClean="0"/>
              <a:pPr/>
              <a:t>23</a:t>
            </a:fld>
            <a:endParaRPr lang="en-US"/>
          </a:p>
        </p:txBody>
      </p:sp>
      <p:pic>
        <p:nvPicPr>
          <p:cNvPr id="5122" name="Picture 2"/>
          <p:cNvPicPr>
            <a:picLocks noChangeAspect="1" noChangeArrowheads="1"/>
          </p:cNvPicPr>
          <p:nvPr/>
        </p:nvPicPr>
        <p:blipFill>
          <a:blip r:embed="rId2"/>
          <a:srcRect/>
          <a:stretch>
            <a:fillRect/>
          </a:stretch>
        </p:blipFill>
        <p:spPr bwMode="auto">
          <a:xfrm>
            <a:off x="502920" y="566672"/>
            <a:ext cx="4373786" cy="3687702"/>
          </a:xfrm>
          <a:prstGeom prst="rect">
            <a:avLst/>
          </a:prstGeom>
          <a:noFill/>
          <a:ln w="9525">
            <a:noFill/>
            <a:miter lim="800000"/>
            <a:headEnd/>
            <a:tailEnd/>
          </a:ln>
          <a:effectLst/>
        </p:spPr>
      </p:pic>
      <p:pic>
        <p:nvPicPr>
          <p:cNvPr id="5123" name="Picture 3"/>
          <p:cNvPicPr>
            <a:picLocks noChangeAspect="1" noChangeArrowheads="1"/>
          </p:cNvPicPr>
          <p:nvPr/>
        </p:nvPicPr>
        <p:blipFill>
          <a:blip r:embed="rId3"/>
          <a:srcRect/>
          <a:stretch>
            <a:fillRect/>
          </a:stretch>
        </p:blipFill>
        <p:spPr bwMode="auto">
          <a:xfrm>
            <a:off x="4206087" y="1004555"/>
            <a:ext cx="4599441" cy="3687702"/>
          </a:xfrm>
          <a:prstGeom prst="rect">
            <a:avLst/>
          </a:prstGeom>
          <a:noFill/>
          <a:ln w="9525">
            <a:noFill/>
            <a:miter lim="800000"/>
            <a:headEnd/>
            <a:tailEnd/>
          </a:ln>
          <a:effectLst/>
        </p:spPr>
      </p:pic>
      <p:sp>
        <p:nvSpPr>
          <p:cNvPr id="9" name="TextBox 8"/>
          <p:cNvSpPr txBox="1"/>
          <p:nvPr/>
        </p:nvSpPr>
        <p:spPr>
          <a:xfrm>
            <a:off x="798490" y="4430332"/>
            <a:ext cx="5263838" cy="923330"/>
          </a:xfrm>
          <a:prstGeom prst="rect">
            <a:avLst/>
          </a:prstGeom>
          <a:noFill/>
        </p:spPr>
        <p:txBody>
          <a:bodyPr wrap="square" rtlCol="0">
            <a:spAutoFit/>
          </a:bodyPr>
          <a:lstStyle/>
          <a:p>
            <a:r>
              <a:rPr lang="en-US" dirty="0" smtClean="0"/>
              <a:t>Result:</a:t>
            </a:r>
          </a:p>
          <a:p>
            <a:r>
              <a:rPr lang="en-US" dirty="0" smtClean="0"/>
              <a:t>Absorption ratio for ITMX = 3.5 </a:t>
            </a:r>
            <a:r>
              <a:rPr lang="en-US" dirty="0" err="1" smtClean="0"/>
              <a:t>ppm</a:t>
            </a:r>
            <a:endParaRPr lang="en-US" dirty="0" smtClean="0"/>
          </a:p>
          <a:p>
            <a:r>
              <a:rPr lang="en-US" dirty="0" smtClean="0"/>
              <a:t>		      ITMY = 5 </a:t>
            </a:r>
            <a:r>
              <a:rPr lang="en-US" dirty="0" err="1" smtClean="0"/>
              <a:t>ppm</a:t>
            </a:r>
            <a:r>
              <a:rPr lang="en-US" dirty="0" smtClean="0"/>
              <a:t> +/- 10%</a:t>
            </a:r>
            <a:endParaRPr lang="en-US" dirty="0"/>
          </a:p>
        </p:txBody>
      </p:sp>
      <p:sp>
        <p:nvSpPr>
          <p:cNvPr id="8" name="Footer Placeholder 37"/>
          <p:cNvSpPr>
            <a:spLocks noGrp="1"/>
          </p:cNvSpPr>
          <p:nvPr>
            <p:ph type="ftr" sz="quarter" idx="11"/>
          </p:nvPr>
        </p:nvSpPr>
        <p:spPr>
          <a:xfrm>
            <a:off x="4356101" y="6111875"/>
            <a:ext cx="3992228" cy="365125"/>
          </a:xfrm>
        </p:spPr>
        <p:txBody>
          <a:bodyPr/>
          <a:lstStyle/>
          <a:p>
            <a:r>
              <a:rPr lang="en-US" b="1" dirty="0" smtClean="0"/>
              <a:t>LIGO-G0900358.</a:t>
            </a:r>
            <a:r>
              <a:rPr lang="en-US" dirty="0" smtClean="0"/>
              <a:t> </a:t>
            </a:r>
            <a:r>
              <a:rPr lang="en-US" dirty="0" err="1" smtClean="0"/>
              <a:t>Rupal</a:t>
            </a:r>
            <a:r>
              <a:rPr lang="en-US" dirty="0" smtClean="0"/>
              <a:t> S. </a:t>
            </a:r>
            <a:r>
              <a:rPr lang="en-US" dirty="0" err="1" smtClean="0"/>
              <a:t>Amin</a:t>
            </a:r>
            <a:r>
              <a:rPr lang="en-US" dirty="0" smtClean="0"/>
              <a:t> </a:t>
            </a:r>
            <a:r>
              <a:rPr lang="en-US" dirty="0" smtClean="0"/>
              <a:t>GCGW 17 April 2009</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p:cNvSpPr>
            <a:spLocks noGrp="1"/>
          </p:cNvSpPr>
          <p:nvPr>
            <p:ph type="title"/>
          </p:nvPr>
        </p:nvSpPr>
        <p:spPr/>
        <p:txBody>
          <a:bodyPr/>
          <a:lstStyle/>
          <a:p>
            <a:r>
              <a:rPr lang="en-US" dirty="0" smtClean="0"/>
              <a:t>Optical Layout</a:t>
            </a:r>
            <a:endParaRPr lang="en-US" dirty="0"/>
          </a:p>
        </p:txBody>
      </p:sp>
      <p:sp>
        <p:nvSpPr>
          <p:cNvPr id="5" name="Slide Number Placeholder 4"/>
          <p:cNvSpPr>
            <a:spLocks noGrp="1"/>
          </p:cNvSpPr>
          <p:nvPr>
            <p:ph type="sldNum" sz="quarter" idx="12"/>
          </p:nvPr>
        </p:nvSpPr>
        <p:spPr/>
        <p:txBody>
          <a:bodyPr/>
          <a:lstStyle/>
          <a:p>
            <a:fld id="{18592358-04F0-4603-8C36-0417E508AAA1}" type="slidenum">
              <a:rPr lang="en-US" smtClean="0"/>
              <a:pPr/>
              <a:t>3</a:t>
            </a:fld>
            <a:endParaRPr lang="en-US"/>
          </a:p>
        </p:txBody>
      </p:sp>
      <p:sp>
        <p:nvSpPr>
          <p:cNvPr id="29" name="AutoShape 39"/>
          <p:cNvSpPr>
            <a:spLocks noChangeShapeType="1"/>
          </p:cNvSpPr>
          <p:nvPr/>
        </p:nvSpPr>
        <p:spPr bwMode="auto">
          <a:xfrm flipV="1">
            <a:off x="3891127" y="944563"/>
            <a:ext cx="0" cy="3895725"/>
          </a:xfrm>
          <a:prstGeom prst="straightConnector1">
            <a:avLst/>
          </a:prstGeom>
          <a:noFill/>
          <a:ln w="50800">
            <a:solidFill>
              <a:srgbClr val="00FF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AutoShape 42"/>
          <p:cNvSpPr>
            <a:spLocks noChangeArrowheads="1"/>
          </p:cNvSpPr>
          <p:nvPr/>
        </p:nvSpPr>
        <p:spPr bwMode="auto">
          <a:xfrm rot="18900000" flipV="1">
            <a:off x="3655384" y="4761707"/>
            <a:ext cx="731837" cy="295275"/>
          </a:xfrm>
          <a:prstGeom prst="can">
            <a:avLst>
              <a:gd name="adj" fmla="val 25000"/>
            </a:avLst>
          </a:prstGeom>
          <a:solidFill>
            <a:srgbClr val="FFFFFF"/>
          </a:solidFill>
          <a:ln w="9525">
            <a:solidFill>
              <a:srgbClr val="000000"/>
            </a:solidFill>
            <a:round/>
            <a:headEnd/>
            <a:tailEnd/>
          </a:ln>
          <a:effectLst>
            <a:outerShdw dist="107763" dir="13500000" algn="ctr" rotWithShape="0">
              <a:srgbClr val="808080">
                <a:alpha val="50000"/>
              </a:srgbClr>
            </a:outerShdw>
          </a:effectLst>
        </p:spPr>
        <p:txBody>
          <a:bodyPr vert="horz" wrap="square" lIns="91440" tIns="45720" rIns="91440" bIns="45720" numCol="1" anchor="t" anchorCtr="0" compatLnSpc="1">
            <a:prstTxWarp prst="textNoShape">
              <a:avLst/>
            </a:prstTxWarp>
          </a:bodyPr>
          <a:lstStyle/>
          <a:p>
            <a:endParaRPr lang="en-US"/>
          </a:p>
        </p:txBody>
      </p:sp>
      <p:sp>
        <p:nvSpPr>
          <p:cNvPr id="34" name="AutoShape 41"/>
          <p:cNvSpPr>
            <a:spLocks noChangeArrowheads="1"/>
          </p:cNvSpPr>
          <p:nvPr/>
        </p:nvSpPr>
        <p:spPr bwMode="auto">
          <a:xfrm>
            <a:off x="3497427" y="644526"/>
            <a:ext cx="731838" cy="295275"/>
          </a:xfrm>
          <a:prstGeom prst="can">
            <a:avLst>
              <a:gd name="adj" fmla="val 25000"/>
            </a:avLst>
          </a:prstGeom>
          <a:gradFill rotWithShape="1">
            <a:gsLst>
              <a:gs pos="0">
                <a:srgbClr val="000000"/>
              </a:gs>
              <a:gs pos="100000">
                <a:srgbClr val="FF0000"/>
              </a:gs>
            </a:gsLst>
            <a:lin ang="5400000" scaled="1"/>
          </a:gradFill>
          <a:ln w="9525">
            <a:solidFill>
              <a:srgbClr val="000000"/>
            </a:solidFill>
            <a:round/>
            <a:headEnd/>
            <a:tailEnd/>
          </a:ln>
          <a:effectLst>
            <a:outerShdw dist="107763" dir="13500000" algn="ctr" rotWithShape="0">
              <a:srgbClr val="808080">
                <a:alpha val="50000"/>
              </a:srgbClr>
            </a:outerShdw>
          </a:effectLst>
        </p:spPr>
        <p:txBody>
          <a:bodyPr vert="horz" wrap="square" lIns="91440" tIns="45720" rIns="91440" bIns="45720" numCol="1" anchor="t" anchorCtr="0" compatLnSpc="1">
            <a:prstTxWarp prst="textNoShape">
              <a:avLst/>
            </a:prstTxWarp>
          </a:bodyPr>
          <a:lstStyle/>
          <a:p>
            <a:endParaRPr lang="en-US"/>
          </a:p>
        </p:txBody>
      </p:sp>
      <p:sp>
        <p:nvSpPr>
          <p:cNvPr id="35" name="AutoShape 40"/>
          <p:cNvSpPr>
            <a:spLocks noChangeShapeType="1"/>
          </p:cNvSpPr>
          <p:nvPr/>
        </p:nvSpPr>
        <p:spPr bwMode="auto">
          <a:xfrm>
            <a:off x="797089" y="4841876"/>
            <a:ext cx="3052763" cy="14287"/>
          </a:xfrm>
          <a:prstGeom prst="straightConnector1">
            <a:avLst/>
          </a:prstGeom>
          <a:noFill/>
          <a:ln w="38100">
            <a:solidFill>
              <a:srgbClr val="00FF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AutoShape 37"/>
          <p:cNvSpPr>
            <a:spLocks noChangeShapeType="1"/>
          </p:cNvSpPr>
          <p:nvPr/>
        </p:nvSpPr>
        <p:spPr bwMode="auto">
          <a:xfrm>
            <a:off x="5510377" y="4953001"/>
            <a:ext cx="2405063" cy="0"/>
          </a:xfrm>
          <a:prstGeom prst="straightConnector1">
            <a:avLst/>
          </a:prstGeom>
          <a:noFill/>
          <a:ln w="127000">
            <a:solidFill>
              <a:srgbClr val="00FF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AutoShape 35"/>
          <p:cNvSpPr>
            <a:spLocks noChangeArrowheads="1"/>
          </p:cNvSpPr>
          <p:nvPr/>
        </p:nvSpPr>
        <p:spPr bwMode="auto">
          <a:xfrm rot="5400000">
            <a:off x="5030159" y="4791869"/>
            <a:ext cx="731838" cy="295275"/>
          </a:xfrm>
          <a:prstGeom prst="can">
            <a:avLst>
              <a:gd name="adj" fmla="val 25000"/>
            </a:avLst>
          </a:prstGeom>
          <a:gradFill rotWithShape="1">
            <a:gsLst>
              <a:gs pos="0">
                <a:srgbClr val="FFFF00"/>
              </a:gs>
              <a:gs pos="100000">
                <a:srgbClr val="FF0000"/>
              </a:gs>
            </a:gsLst>
            <a:path path="rect">
              <a:fillToRect l="50000" t="50000" r="50000" b="50000"/>
            </a:path>
          </a:gradFill>
          <a:ln w="9525">
            <a:solidFill>
              <a:srgbClr val="000000"/>
            </a:solidFill>
            <a:round/>
            <a:headEnd/>
            <a:tailEnd/>
          </a:ln>
          <a:effectLst>
            <a:outerShdw dist="107763" dir="13500000" algn="ctr" rotWithShape="0">
              <a:srgbClr val="808080">
                <a:alpha val="50000"/>
              </a:srgbClr>
            </a:outerShdw>
          </a:effectLst>
        </p:spPr>
        <p:txBody>
          <a:bodyPr vert="horz" wrap="square" lIns="91440" tIns="45720" rIns="91440" bIns="45720" numCol="1" anchor="t" anchorCtr="0" compatLnSpc="1">
            <a:prstTxWarp prst="textNoShape">
              <a:avLst/>
            </a:prstTxWarp>
          </a:bodyPr>
          <a:lstStyle/>
          <a:p>
            <a:endParaRPr lang="en-US"/>
          </a:p>
        </p:txBody>
      </p:sp>
      <p:sp>
        <p:nvSpPr>
          <p:cNvPr id="38" name="AutoShape 34"/>
          <p:cNvSpPr>
            <a:spLocks noChangeArrowheads="1"/>
          </p:cNvSpPr>
          <p:nvPr/>
        </p:nvSpPr>
        <p:spPr bwMode="auto">
          <a:xfrm rot="5400000">
            <a:off x="7701921" y="4790282"/>
            <a:ext cx="731837" cy="295275"/>
          </a:xfrm>
          <a:prstGeom prst="can">
            <a:avLst>
              <a:gd name="adj" fmla="val 25000"/>
            </a:avLst>
          </a:prstGeom>
          <a:gradFill rotWithShape="1">
            <a:gsLst>
              <a:gs pos="0">
                <a:srgbClr val="000000"/>
              </a:gs>
              <a:gs pos="100000">
                <a:srgbClr val="FF0000"/>
              </a:gs>
            </a:gsLst>
            <a:lin ang="5400000" scaled="1"/>
          </a:gradFill>
          <a:ln w="9525">
            <a:solidFill>
              <a:srgbClr val="000000"/>
            </a:solidFill>
            <a:round/>
            <a:headEnd/>
            <a:tailEnd/>
          </a:ln>
          <a:effectLst>
            <a:outerShdw dist="107763" dir="13500000" algn="ctr" rotWithShape="0">
              <a:srgbClr val="808080">
                <a:alpha val="50000"/>
              </a:srgbClr>
            </a:outerShdw>
          </a:effectLst>
        </p:spPr>
        <p:txBody>
          <a:bodyPr vert="horz" wrap="square" lIns="91440" tIns="45720" rIns="91440" bIns="45720" numCol="1" anchor="t" anchorCtr="0" compatLnSpc="1">
            <a:prstTxWarp prst="textNoShape">
              <a:avLst/>
            </a:prstTxWarp>
          </a:bodyPr>
          <a:lstStyle/>
          <a:p>
            <a:endParaRPr lang="en-US"/>
          </a:p>
        </p:txBody>
      </p:sp>
      <p:sp>
        <p:nvSpPr>
          <p:cNvPr id="39" name="AutoShape 33"/>
          <p:cNvSpPr>
            <a:spLocks noChangeShapeType="1"/>
          </p:cNvSpPr>
          <p:nvPr/>
        </p:nvSpPr>
        <p:spPr bwMode="auto">
          <a:xfrm>
            <a:off x="3849852" y="4870451"/>
            <a:ext cx="239713" cy="69850"/>
          </a:xfrm>
          <a:prstGeom prst="straightConnector1">
            <a:avLst/>
          </a:prstGeom>
          <a:noFill/>
          <a:ln w="38100">
            <a:solidFill>
              <a:srgbClr val="00FF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AutoShape 32"/>
          <p:cNvSpPr>
            <a:spLocks noChangeShapeType="1"/>
          </p:cNvSpPr>
          <p:nvPr/>
        </p:nvSpPr>
        <p:spPr bwMode="auto">
          <a:xfrm>
            <a:off x="4116552" y="4954588"/>
            <a:ext cx="1139825" cy="0"/>
          </a:xfrm>
          <a:prstGeom prst="straightConnector1">
            <a:avLst/>
          </a:prstGeom>
          <a:noFill/>
          <a:ln w="50800">
            <a:solidFill>
              <a:srgbClr val="00FF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42" name="Straight Connector 41"/>
          <p:cNvCxnSpPr/>
          <p:nvPr/>
        </p:nvCxnSpPr>
        <p:spPr>
          <a:xfrm>
            <a:off x="2271877" y="4846638"/>
            <a:ext cx="838200" cy="1588"/>
          </a:xfrm>
          <a:prstGeom prst="line">
            <a:avLst/>
          </a:prstGeom>
          <a:ln w="38100">
            <a:solidFill>
              <a:srgbClr val="00FF00"/>
            </a:solidFill>
          </a:ln>
        </p:spPr>
        <p:style>
          <a:lnRef idx="1">
            <a:schemeClr val="accent1"/>
          </a:lnRef>
          <a:fillRef idx="0">
            <a:schemeClr val="accent1"/>
          </a:fillRef>
          <a:effectRef idx="0">
            <a:schemeClr val="accent1"/>
          </a:effectRef>
          <a:fontRef idx="minor">
            <a:schemeClr val="tx1"/>
          </a:fontRef>
        </p:style>
      </p:cxnSp>
      <p:sp>
        <p:nvSpPr>
          <p:cNvPr id="43" name="AutoShape 36"/>
          <p:cNvSpPr>
            <a:spLocks noChangeShapeType="1"/>
          </p:cNvSpPr>
          <p:nvPr/>
        </p:nvSpPr>
        <p:spPr bwMode="auto">
          <a:xfrm flipV="1">
            <a:off x="3889540" y="971551"/>
            <a:ext cx="0" cy="2390775"/>
          </a:xfrm>
          <a:prstGeom prst="straightConnector1">
            <a:avLst/>
          </a:prstGeom>
          <a:noFill/>
          <a:ln w="127000">
            <a:solidFill>
              <a:srgbClr val="00FF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AutoShape 38"/>
          <p:cNvSpPr>
            <a:spLocks noChangeArrowheads="1"/>
          </p:cNvSpPr>
          <p:nvPr/>
        </p:nvSpPr>
        <p:spPr bwMode="auto">
          <a:xfrm flipV="1">
            <a:off x="3499015" y="3316288"/>
            <a:ext cx="731837" cy="295275"/>
          </a:xfrm>
          <a:prstGeom prst="can">
            <a:avLst>
              <a:gd name="adj" fmla="val 25000"/>
            </a:avLst>
          </a:prstGeom>
          <a:gradFill rotWithShape="1">
            <a:gsLst>
              <a:gs pos="0">
                <a:srgbClr val="FFFF00"/>
              </a:gs>
              <a:gs pos="100000">
                <a:srgbClr val="FF0000"/>
              </a:gs>
            </a:gsLst>
            <a:path path="rect">
              <a:fillToRect l="50000" t="50000" r="50000" b="50000"/>
            </a:path>
          </a:gradFill>
          <a:ln w="9525">
            <a:solidFill>
              <a:srgbClr val="000000"/>
            </a:solidFill>
            <a:round/>
            <a:headEnd/>
            <a:tailEnd/>
          </a:ln>
          <a:effectLst>
            <a:outerShdw dist="107763" dir="13500000" algn="ctr" rotWithShape="0">
              <a:srgbClr val="808080">
                <a:alpha val="50000"/>
              </a:srgbClr>
            </a:outerShdw>
          </a:effectLst>
        </p:spPr>
        <p:txBody>
          <a:bodyPr vert="horz" wrap="square" lIns="91440" tIns="45720" rIns="91440" bIns="45720" numCol="1" anchor="t" anchorCtr="0" compatLnSpc="1">
            <a:prstTxWarp prst="textNoShape">
              <a:avLst/>
            </a:prstTxWarp>
          </a:bodyPr>
          <a:lstStyle/>
          <a:p>
            <a:endParaRPr lang="en-US"/>
          </a:p>
        </p:txBody>
      </p:sp>
      <p:cxnSp>
        <p:nvCxnSpPr>
          <p:cNvPr id="45" name="Straight Connector 44"/>
          <p:cNvCxnSpPr/>
          <p:nvPr/>
        </p:nvCxnSpPr>
        <p:spPr>
          <a:xfrm rot="5400000">
            <a:off x="3510921" y="3991769"/>
            <a:ext cx="762000" cy="1588"/>
          </a:xfrm>
          <a:prstGeom prst="line">
            <a:avLst/>
          </a:prstGeom>
          <a:ln w="38100">
            <a:solidFill>
              <a:srgbClr val="00FF00"/>
            </a:solidFill>
          </a:ln>
        </p:spPr>
        <p:style>
          <a:lnRef idx="1">
            <a:schemeClr val="accent1"/>
          </a:lnRef>
          <a:fillRef idx="0">
            <a:schemeClr val="accent1"/>
          </a:fillRef>
          <a:effectRef idx="0">
            <a:schemeClr val="accent1"/>
          </a:effectRef>
          <a:fontRef idx="minor">
            <a:schemeClr val="tx1"/>
          </a:fontRef>
        </p:style>
      </p:cxnSp>
      <p:grpSp>
        <p:nvGrpSpPr>
          <p:cNvPr id="46" name="Group 45"/>
          <p:cNvGrpSpPr/>
          <p:nvPr/>
        </p:nvGrpSpPr>
        <p:grpSpPr>
          <a:xfrm>
            <a:off x="426518" y="443708"/>
            <a:ext cx="1447696" cy="1766836"/>
            <a:chOff x="412700" y="418406"/>
            <a:chExt cx="1447696" cy="1766836"/>
          </a:xfrm>
        </p:grpSpPr>
        <p:pic>
          <p:nvPicPr>
            <p:cNvPr id="47" name="Picture 2"/>
            <p:cNvPicPr>
              <a:picLocks noChangeAspect="1" noChangeArrowheads="1"/>
            </p:cNvPicPr>
            <p:nvPr/>
          </p:nvPicPr>
          <p:blipFill>
            <a:blip r:embed="rId3" cstate="print"/>
            <a:srcRect/>
            <a:stretch>
              <a:fillRect/>
            </a:stretch>
          </p:blipFill>
          <p:spPr bwMode="auto">
            <a:xfrm>
              <a:off x="412701" y="418406"/>
              <a:ext cx="1447695" cy="1042988"/>
            </a:xfrm>
            <a:prstGeom prst="rect">
              <a:avLst/>
            </a:prstGeom>
            <a:noFill/>
            <a:ln w="9525">
              <a:noFill/>
              <a:miter lim="800000"/>
              <a:headEnd/>
              <a:tailEnd/>
            </a:ln>
            <a:effectLst/>
          </p:spPr>
        </p:pic>
        <p:pic>
          <p:nvPicPr>
            <p:cNvPr id="48" name="Picture 3"/>
            <p:cNvPicPr>
              <a:picLocks noChangeAspect="1" noChangeArrowheads="1"/>
            </p:cNvPicPr>
            <p:nvPr/>
          </p:nvPicPr>
          <p:blipFill>
            <a:blip r:embed="rId4"/>
            <a:srcRect/>
            <a:stretch>
              <a:fillRect/>
            </a:stretch>
          </p:blipFill>
          <p:spPr bwMode="auto">
            <a:xfrm>
              <a:off x="412700" y="1461394"/>
              <a:ext cx="1447695" cy="723848"/>
            </a:xfrm>
            <a:prstGeom prst="rect">
              <a:avLst/>
            </a:prstGeom>
            <a:noFill/>
            <a:ln w="9525">
              <a:noFill/>
              <a:miter lim="800000"/>
              <a:headEnd/>
              <a:tailEnd/>
            </a:ln>
            <a:effectLst/>
          </p:spPr>
        </p:pic>
      </p:grpSp>
      <p:cxnSp>
        <p:nvCxnSpPr>
          <p:cNvPr id="50" name="Straight Connector 49"/>
          <p:cNvCxnSpPr/>
          <p:nvPr/>
        </p:nvCxnSpPr>
        <p:spPr>
          <a:xfrm>
            <a:off x="1130300" y="4776788"/>
            <a:ext cx="2719552"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1130300" y="4916488"/>
            <a:ext cx="1293977" cy="1588"/>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5400000" flipH="1" flipV="1">
            <a:off x="3381938" y="4200922"/>
            <a:ext cx="1150144" cy="158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41" name="AutoShape 43"/>
          <p:cNvSpPr>
            <a:spLocks noChangeArrowheads="1"/>
          </p:cNvSpPr>
          <p:nvPr/>
        </p:nvSpPr>
        <p:spPr bwMode="auto">
          <a:xfrm rot="5400000">
            <a:off x="2196471" y="4707732"/>
            <a:ext cx="731837" cy="295275"/>
          </a:xfrm>
          <a:prstGeom prst="can">
            <a:avLst>
              <a:gd name="adj" fmla="val 25000"/>
            </a:avLst>
          </a:prstGeom>
          <a:solidFill>
            <a:srgbClr val="FFFFFF"/>
          </a:solidFill>
          <a:ln w="9525">
            <a:solidFill>
              <a:srgbClr val="000000"/>
            </a:solidFill>
            <a:round/>
            <a:headEnd/>
            <a:tailEnd/>
          </a:ln>
          <a:effectLst>
            <a:outerShdw dist="107763" dir="13500000" algn="ctr" rotWithShape="0">
              <a:srgbClr val="808080">
                <a:alpha val="50000"/>
              </a:srgbClr>
            </a:outerShdw>
          </a:effectLst>
        </p:spPr>
        <p:txBody>
          <a:bodyPr vert="horz" wrap="square" lIns="91440" tIns="45720" rIns="91440" bIns="45720" numCol="1" anchor="t" anchorCtr="0" compatLnSpc="1">
            <a:prstTxWarp prst="textNoShape">
              <a:avLst/>
            </a:prstTxWarp>
          </a:bodyPr>
          <a:lstStyle/>
          <a:p>
            <a:endParaRPr lang="en-US"/>
          </a:p>
        </p:txBody>
      </p:sp>
      <p:cxnSp>
        <p:nvCxnSpPr>
          <p:cNvPr id="64" name="Straight Connector 63"/>
          <p:cNvCxnSpPr/>
          <p:nvPr/>
        </p:nvCxnSpPr>
        <p:spPr>
          <a:xfrm rot="10800000" flipV="1">
            <a:off x="4229265" y="4870450"/>
            <a:ext cx="928770" cy="1"/>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a:endCxn id="33" idx="3"/>
          </p:cNvCxnSpPr>
          <p:nvPr/>
        </p:nvCxnSpPr>
        <p:spPr>
          <a:xfrm rot="10800000">
            <a:off x="3916908" y="4804950"/>
            <a:ext cx="313945" cy="86139"/>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92" name="Group 91"/>
          <p:cNvGrpSpPr/>
          <p:nvPr/>
        </p:nvGrpSpPr>
        <p:grpSpPr>
          <a:xfrm>
            <a:off x="5651206" y="1733490"/>
            <a:ext cx="3154322" cy="1169551"/>
            <a:chOff x="792285" y="3316288"/>
            <a:chExt cx="2697122" cy="1169551"/>
          </a:xfrm>
        </p:grpSpPr>
        <p:sp>
          <p:nvSpPr>
            <p:cNvPr id="79" name="TextBox 78"/>
            <p:cNvSpPr txBox="1"/>
            <p:nvPr/>
          </p:nvSpPr>
          <p:spPr>
            <a:xfrm>
              <a:off x="1340096" y="3316288"/>
              <a:ext cx="2149311" cy="1169551"/>
            </a:xfrm>
            <a:prstGeom prst="rect">
              <a:avLst/>
            </a:prstGeom>
            <a:noFill/>
          </p:spPr>
          <p:txBody>
            <a:bodyPr wrap="square" rtlCol="0">
              <a:spAutoFit/>
            </a:bodyPr>
            <a:lstStyle/>
            <a:p>
              <a:r>
                <a:rPr lang="en-US" sz="1400" dirty="0" smtClean="0"/>
                <a:t>Carrier</a:t>
              </a:r>
            </a:p>
            <a:p>
              <a:r>
                <a:rPr lang="en-US" sz="1400" dirty="0" smtClean="0"/>
                <a:t>Resonant Sideband pair</a:t>
              </a:r>
            </a:p>
            <a:p>
              <a:r>
                <a:rPr lang="en-US" sz="1400" dirty="0" smtClean="0"/>
                <a:t>Non-resonant sideband pair</a:t>
              </a:r>
              <a:endParaRPr lang="en-US" sz="1400" dirty="0"/>
            </a:p>
          </p:txBody>
        </p:sp>
        <p:cxnSp>
          <p:nvCxnSpPr>
            <p:cNvPr id="81" name="Straight Connector 80"/>
            <p:cNvCxnSpPr/>
            <p:nvPr/>
          </p:nvCxnSpPr>
          <p:spPr>
            <a:xfrm>
              <a:off x="797089" y="3502026"/>
              <a:ext cx="543007" cy="1588"/>
            </a:xfrm>
            <a:prstGeom prst="line">
              <a:avLst/>
            </a:prstGeom>
            <a:ln w="3810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792285" y="3706814"/>
              <a:ext cx="543007"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792285" y="3910014"/>
              <a:ext cx="543007" cy="1588"/>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grpSp>
      <p:sp>
        <p:nvSpPr>
          <p:cNvPr id="86" name="TextBox 85"/>
          <p:cNvSpPr txBox="1"/>
          <p:nvPr/>
        </p:nvSpPr>
        <p:spPr>
          <a:xfrm>
            <a:off x="2710027" y="4120119"/>
            <a:ext cx="734765" cy="369332"/>
          </a:xfrm>
          <a:prstGeom prst="rect">
            <a:avLst/>
          </a:prstGeom>
          <a:noFill/>
        </p:spPr>
        <p:txBody>
          <a:bodyPr wrap="square" rtlCol="0">
            <a:spAutoFit/>
          </a:bodyPr>
          <a:lstStyle/>
          <a:p>
            <a:r>
              <a:rPr lang="en-US" dirty="0" smtClean="0"/>
              <a:t>RM</a:t>
            </a:r>
            <a:endParaRPr lang="en-US" dirty="0"/>
          </a:p>
        </p:txBody>
      </p:sp>
      <p:sp>
        <p:nvSpPr>
          <p:cNvPr id="87" name="TextBox 86"/>
          <p:cNvSpPr txBox="1"/>
          <p:nvPr/>
        </p:nvSpPr>
        <p:spPr>
          <a:xfrm>
            <a:off x="4229264" y="602219"/>
            <a:ext cx="913730" cy="369332"/>
          </a:xfrm>
          <a:prstGeom prst="rect">
            <a:avLst/>
          </a:prstGeom>
          <a:noFill/>
        </p:spPr>
        <p:txBody>
          <a:bodyPr wrap="square" rtlCol="0">
            <a:spAutoFit/>
          </a:bodyPr>
          <a:lstStyle/>
          <a:p>
            <a:r>
              <a:rPr lang="en-US" dirty="0" err="1" smtClean="0"/>
              <a:t>ETMy</a:t>
            </a:r>
            <a:endParaRPr lang="en-US" dirty="0"/>
          </a:p>
        </p:txBody>
      </p:sp>
      <p:sp>
        <p:nvSpPr>
          <p:cNvPr id="88" name="TextBox 87"/>
          <p:cNvSpPr txBox="1"/>
          <p:nvPr/>
        </p:nvSpPr>
        <p:spPr>
          <a:xfrm>
            <a:off x="4229264" y="4270395"/>
            <a:ext cx="734765" cy="369332"/>
          </a:xfrm>
          <a:prstGeom prst="rect">
            <a:avLst/>
          </a:prstGeom>
          <a:noFill/>
        </p:spPr>
        <p:txBody>
          <a:bodyPr wrap="square" rtlCol="0">
            <a:spAutoFit/>
          </a:bodyPr>
          <a:lstStyle/>
          <a:p>
            <a:r>
              <a:rPr lang="en-US" dirty="0" smtClean="0"/>
              <a:t>BS</a:t>
            </a:r>
            <a:endParaRPr lang="en-US" dirty="0"/>
          </a:p>
        </p:txBody>
      </p:sp>
      <p:sp>
        <p:nvSpPr>
          <p:cNvPr id="89" name="TextBox 88"/>
          <p:cNvSpPr txBox="1"/>
          <p:nvPr/>
        </p:nvSpPr>
        <p:spPr>
          <a:xfrm>
            <a:off x="4229264" y="3242231"/>
            <a:ext cx="913730" cy="369332"/>
          </a:xfrm>
          <a:prstGeom prst="rect">
            <a:avLst/>
          </a:prstGeom>
          <a:noFill/>
        </p:spPr>
        <p:txBody>
          <a:bodyPr wrap="square" rtlCol="0">
            <a:spAutoFit/>
          </a:bodyPr>
          <a:lstStyle/>
          <a:p>
            <a:r>
              <a:rPr lang="en-US" dirty="0" err="1" smtClean="0"/>
              <a:t>ITMy</a:t>
            </a:r>
            <a:endParaRPr lang="en-US" dirty="0"/>
          </a:p>
        </p:txBody>
      </p:sp>
      <p:sp>
        <p:nvSpPr>
          <p:cNvPr id="90" name="TextBox 89"/>
          <p:cNvSpPr txBox="1"/>
          <p:nvPr/>
        </p:nvSpPr>
        <p:spPr>
          <a:xfrm>
            <a:off x="5142994" y="4141232"/>
            <a:ext cx="919334" cy="369332"/>
          </a:xfrm>
          <a:prstGeom prst="rect">
            <a:avLst/>
          </a:prstGeom>
          <a:noFill/>
        </p:spPr>
        <p:txBody>
          <a:bodyPr wrap="square" rtlCol="0">
            <a:spAutoFit/>
          </a:bodyPr>
          <a:lstStyle/>
          <a:p>
            <a:r>
              <a:rPr lang="en-US" dirty="0" err="1" smtClean="0"/>
              <a:t>ITMx</a:t>
            </a:r>
            <a:endParaRPr lang="en-US" dirty="0"/>
          </a:p>
        </p:txBody>
      </p:sp>
      <p:sp>
        <p:nvSpPr>
          <p:cNvPr id="91" name="TextBox 90"/>
          <p:cNvSpPr txBox="1"/>
          <p:nvPr/>
        </p:nvSpPr>
        <p:spPr>
          <a:xfrm>
            <a:off x="7613563" y="4204255"/>
            <a:ext cx="1073237" cy="369332"/>
          </a:xfrm>
          <a:prstGeom prst="rect">
            <a:avLst/>
          </a:prstGeom>
          <a:noFill/>
        </p:spPr>
        <p:txBody>
          <a:bodyPr wrap="square" rtlCol="0">
            <a:spAutoFit/>
          </a:bodyPr>
          <a:lstStyle/>
          <a:p>
            <a:r>
              <a:rPr lang="en-US" dirty="0" err="1" smtClean="0"/>
              <a:t>ETMx</a:t>
            </a:r>
            <a:endParaRPr lang="en-US" dirty="0"/>
          </a:p>
        </p:txBody>
      </p:sp>
      <p:cxnSp>
        <p:nvCxnSpPr>
          <p:cNvPr id="95" name="Straight Connector 94"/>
          <p:cNvCxnSpPr/>
          <p:nvPr/>
        </p:nvCxnSpPr>
        <p:spPr>
          <a:xfrm>
            <a:off x="2710027" y="4776788"/>
            <a:ext cx="1139825" cy="158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2697327" y="4864102"/>
            <a:ext cx="1139825" cy="1588"/>
          </a:xfrm>
          <a:prstGeom prst="line">
            <a:avLst/>
          </a:prstGeom>
          <a:ln w="50800">
            <a:solidFill>
              <a:srgbClr val="00FF00"/>
            </a:solidFill>
          </a:ln>
        </p:spPr>
        <p:style>
          <a:lnRef idx="1">
            <a:schemeClr val="accent1"/>
          </a:lnRef>
          <a:fillRef idx="0">
            <a:schemeClr val="accent1"/>
          </a:fillRef>
          <a:effectRef idx="0">
            <a:schemeClr val="accent1"/>
          </a:effectRef>
          <a:fontRef idx="minor">
            <a:schemeClr val="tx1"/>
          </a:fontRef>
        </p:style>
      </p:cxnSp>
      <p:sp>
        <p:nvSpPr>
          <p:cNvPr id="99" name="Rectangle 98"/>
          <p:cNvSpPr/>
          <p:nvPr/>
        </p:nvSpPr>
        <p:spPr>
          <a:xfrm>
            <a:off x="2271876" y="3035300"/>
            <a:ext cx="3790451" cy="242570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0" name="TextBox 99"/>
          <p:cNvSpPr txBox="1"/>
          <p:nvPr/>
        </p:nvSpPr>
        <p:spPr>
          <a:xfrm>
            <a:off x="2271877" y="2111970"/>
            <a:ext cx="1386287" cy="923330"/>
          </a:xfrm>
          <a:prstGeom prst="rect">
            <a:avLst/>
          </a:prstGeom>
          <a:noFill/>
        </p:spPr>
        <p:txBody>
          <a:bodyPr wrap="square" rtlCol="0">
            <a:spAutoFit/>
          </a:bodyPr>
          <a:lstStyle/>
          <a:p>
            <a:r>
              <a:rPr lang="en-US" b="1" dirty="0" smtClean="0"/>
              <a:t>P</a:t>
            </a:r>
            <a:r>
              <a:rPr lang="en-US" dirty="0" smtClean="0"/>
              <a:t>ower </a:t>
            </a:r>
            <a:r>
              <a:rPr lang="en-US" b="1" dirty="0" smtClean="0"/>
              <a:t>R</a:t>
            </a:r>
            <a:r>
              <a:rPr lang="en-US" dirty="0" smtClean="0"/>
              <a:t>ecycled </a:t>
            </a:r>
            <a:r>
              <a:rPr lang="en-US" b="1" dirty="0" smtClean="0"/>
              <a:t>M</a:t>
            </a:r>
            <a:r>
              <a:rPr lang="en-US" dirty="0" smtClean="0"/>
              <a:t>ichelson</a:t>
            </a:r>
            <a:endParaRPr lang="en-US" dirty="0"/>
          </a:p>
        </p:txBody>
      </p:sp>
      <p:sp>
        <p:nvSpPr>
          <p:cNvPr id="101" name="Oval 100"/>
          <p:cNvSpPr/>
          <p:nvPr/>
        </p:nvSpPr>
        <p:spPr>
          <a:xfrm>
            <a:off x="4913229" y="3848100"/>
            <a:ext cx="3722771" cy="1955800"/>
          </a:xfrm>
          <a:prstGeom prst="ellipse">
            <a:avLst/>
          </a:prstGeom>
          <a:noFill/>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02" name="TextBox 101"/>
          <p:cNvSpPr txBox="1"/>
          <p:nvPr/>
        </p:nvSpPr>
        <p:spPr>
          <a:xfrm>
            <a:off x="6219613" y="3201769"/>
            <a:ext cx="2411583" cy="646331"/>
          </a:xfrm>
          <a:prstGeom prst="rect">
            <a:avLst/>
          </a:prstGeom>
          <a:noFill/>
        </p:spPr>
        <p:txBody>
          <a:bodyPr wrap="square" rtlCol="0">
            <a:spAutoFit/>
          </a:bodyPr>
          <a:lstStyle/>
          <a:p>
            <a:r>
              <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Fabry-Perot Cavity</a:t>
            </a:r>
            <a:endParaRPr lang="en-US"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49" name="Footer Placeholder 37"/>
          <p:cNvSpPr>
            <a:spLocks noGrp="1"/>
          </p:cNvSpPr>
          <p:nvPr>
            <p:ph type="ftr" sz="quarter" idx="11"/>
          </p:nvPr>
        </p:nvSpPr>
        <p:spPr>
          <a:xfrm>
            <a:off x="4356101" y="6111875"/>
            <a:ext cx="3992228" cy="365125"/>
          </a:xfrm>
        </p:spPr>
        <p:txBody>
          <a:bodyPr/>
          <a:lstStyle/>
          <a:p>
            <a:r>
              <a:rPr lang="en-US" b="1" dirty="0" smtClean="0"/>
              <a:t>LIGO-G0900358.</a:t>
            </a:r>
            <a:r>
              <a:rPr lang="en-US" dirty="0" smtClean="0"/>
              <a:t> </a:t>
            </a:r>
            <a:r>
              <a:rPr lang="en-US" dirty="0" err="1" smtClean="0"/>
              <a:t>Rupal</a:t>
            </a:r>
            <a:r>
              <a:rPr lang="en-US" dirty="0" smtClean="0"/>
              <a:t> S. </a:t>
            </a:r>
            <a:r>
              <a:rPr lang="en-US" dirty="0" err="1" smtClean="0"/>
              <a:t>Amin</a:t>
            </a:r>
            <a:r>
              <a:rPr lang="en-US" dirty="0" smtClean="0"/>
              <a:t> </a:t>
            </a:r>
            <a:r>
              <a:rPr lang="en-US" dirty="0" smtClean="0"/>
              <a:t>GCGW 17 April 2009</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wipe(down)">
                                      <p:cBhvr>
                                        <p:cTn id="7" dur="500"/>
                                        <p:tgtEl>
                                          <p:spTgt spid="9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0"/>
                                        </p:tgtEl>
                                        <p:attrNameLst>
                                          <p:attrName>style.visibility</p:attrName>
                                        </p:attrNameLst>
                                      </p:cBhvr>
                                      <p:to>
                                        <p:strVal val="visible"/>
                                      </p:to>
                                    </p:set>
                                    <p:animEffect transition="in" filter="wipe(down)">
                                      <p:cBhvr>
                                        <p:cTn id="10" dur="500"/>
                                        <p:tgtEl>
                                          <p:spTgt spid="10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2"/>
                                        </p:tgtEl>
                                        <p:attrNameLst>
                                          <p:attrName>style.visibility</p:attrName>
                                        </p:attrNameLst>
                                      </p:cBhvr>
                                      <p:to>
                                        <p:strVal val="visible"/>
                                      </p:to>
                                    </p:set>
                                    <p:animEffect transition="in" filter="wipe(down)">
                                      <p:cBhvr>
                                        <p:cTn id="15" dur="500"/>
                                        <p:tgtEl>
                                          <p:spTgt spid="10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1"/>
                                        </p:tgtEl>
                                        <p:attrNameLst>
                                          <p:attrName>style.visibility</p:attrName>
                                        </p:attrNameLst>
                                      </p:cBhvr>
                                      <p:to>
                                        <p:strVal val="visible"/>
                                      </p:to>
                                    </p:set>
                                    <p:animEffect transition="in" filter="wipe(down)">
                                      <p:cBhvr>
                                        <p:cTn id="18"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P spid="100" grpId="0"/>
      <p:bldP spid="101" grpId="0" animBg="1"/>
      <p:bldP spid="10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flipV="1">
            <a:off x="1587500" y="3713412"/>
            <a:ext cx="800100" cy="777377"/>
          </a:xfrm>
          <a:prstGeom prst="rect">
            <a:avLst/>
          </a:prstGeom>
          <a:gradFill flip="none" rotWithShape="1">
            <a:gsLst>
              <a:gs pos="45000">
                <a:srgbClr val="FFF200"/>
              </a:gs>
              <a:gs pos="0">
                <a:srgbClr val="FF7A00"/>
              </a:gs>
              <a:gs pos="70000">
                <a:srgbClr val="FF0300"/>
              </a:gs>
              <a:gs pos="100000">
                <a:srgbClr val="4D0808"/>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Thermal Aberrations</a:t>
            </a:r>
            <a:endParaRPr lang="en-US" dirty="0"/>
          </a:p>
        </p:txBody>
      </p:sp>
      <p:sp>
        <p:nvSpPr>
          <p:cNvPr id="6" name="Content Placeholder 5"/>
          <p:cNvSpPr>
            <a:spLocks noGrp="1"/>
          </p:cNvSpPr>
          <p:nvPr>
            <p:ph sz="half" idx="1"/>
          </p:nvPr>
        </p:nvSpPr>
        <p:spPr/>
        <p:txBody>
          <a:bodyPr/>
          <a:lstStyle/>
          <a:p>
            <a:r>
              <a:rPr lang="en-US" dirty="0" smtClean="0"/>
              <a:t>Causes </a:t>
            </a:r>
          </a:p>
          <a:p>
            <a:r>
              <a:rPr lang="en-US" dirty="0" smtClean="0"/>
              <a:t>HEAT GRADIENT</a:t>
            </a:r>
          </a:p>
          <a:p>
            <a:pPr lvl="1"/>
            <a:r>
              <a:rPr lang="en-US" dirty="0" smtClean="0"/>
              <a:t>Thermal </a:t>
            </a:r>
            <a:r>
              <a:rPr lang="en-US" dirty="0" err="1" smtClean="0"/>
              <a:t>Lensing</a:t>
            </a:r>
            <a:endParaRPr lang="en-US" dirty="0" smtClean="0"/>
          </a:p>
          <a:p>
            <a:pPr lvl="1"/>
            <a:r>
              <a:rPr lang="en-US" dirty="0" smtClean="0"/>
              <a:t>Thermal Expansion</a:t>
            </a:r>
          </a:p>
          <a:p>
            <a:pPr lvl="1"/>
            <a:r>
              <a:rPr lang="en-US" dirty="0" smtClean="0"/>
              <a:t>Induced Birefringence</a:t>
            </a:r>
          </a:p>
          <a:p>
            <a:pPr lvl="1"/>
            <a:r>
              <a:rPr lang="en-US" dirty="0" smtClean="0"/>
              <a:t>…</a:t>
            </a:r>
            <a:endParaRPr lang="en-US" dirty="0"/>
          </a:p>
        </p:txBody>
      </p:sp>
      <p:sp>
        <p:nvSpPr>
          <p:cNvPr id="7" name="Content Placeholder 6"/>
          <p:cNvSpPr>
            <a:spLocks noGrp="1"/>
          </p:cNvSpPr>
          <p:nvPr>
            <p:ph sz="half" idx="2"/>
          </p:nvPr>
        </p:nvSpPr>
        <p:spPr/>
        <p:txBody>
          <a:bodyPr/>
          <a:lstStyle/>
          <a:p>
            <a:r>
              <a:rPr lang="en-US" dirty="0" smtClean="0"/>
              <a:t>Effects</a:t>
            </a:r>
          </a:p>
          <a:p>
            <a:pPr lvl="1"/>
            <a:endParaRPr lang="en-US" dirty="0" smtClean="0"/>
          </a:p>
          <a:p>
            <a:pPr lvl="1"/>
            <a:r>
              <a:rPr lang="en-US" dirty="0" smtClean="0"/>
              <a:t>Differential Expansion</a:t>
            </a:r>
          </a:p>
        </p:txBody>
      </p:sp>
      <p:sp>
        <p:nvSpPr>
          <p:cNvPr id="5" name="Slide Number Placeholder 4"/>
          <p:cNvSpPr>
            <a:spLocks noGrp="1"/>
          </p:cNvSpPr>
          <p:nvPr>
            <p:ph type="sldNum" sz="quarter" idx="12"/>
          </p:nvPr>
        </p:nvSpPr>
        <p:spPr/>
        <p:txBody>
          <a:bodyPr/>
          <a:lstStyle/>
          <a:p>
            <a:fld id="{18592358-04F0-4603-8C36-0417E508AAA1}" type="slidenum">
              <a:rPr lang="en-US" smtClean="0"/>
              <a:pPr/>
              <a:t>4</a:t>
            </a:fld>
            <a:endParaRPr lang="en-US"/>
          </a:p>
        </p:txBody>
      </p:sp>
      <p:sp>
        <p:nvSpPr>
          <p:cNvPr id="10" name="Rectangle 9"/>
          <p:cNvSpPr/>
          <p:nvPr/>
        </p:nvSpPr>
        <p:spPr>
          <a:xfrm>
            <a:off x="1587500" y="4484688"/>
            <a:ext cx="800100" cy="777377"/>
          </a:xfrm>
          <a:prstGeom prst="rect">
            <a:avLst/>
          </a:prstGeom>
          <a:gradFill flip="none" rotWithShape="1">
            <a:gsLst>
              <a:gs pos="45000">
                <a:srgbClr val="FFF200"/>
              </a:gs>
              <a:gs pos="0">
                <a:srgbClr val="FF7A00"/>
              </a:gs>
              <a:gs pos="70000">
                <a:srgbClr val="FF0300"/>
              </a:gs>
              <a:gs pos="100000">
                <a:srgbClr val="4D0808"/>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02920" y="4203700"/>
            <a:ext cx="1084580" cy="558800"/>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387600" y="4203700"/>
            <a:ext cx="1084580" cy="558800"/>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Curved Connector 13"/>
          <p:cNvCxnSpPr/>
          <p:nvPr/>
        </p:nvCxnSpPr>
        <p:spPr>
          <a:xfrm rot="16200000" flipH="1">
            <a:off x="1504950" y="4121150"/>
            <a:ext cx="558800" cy="165100"/>
          </a:xfrm>
          <a:prstGeom prst="curvedConnector3">
            <a:avLst>
              <a:gd name="adj1" fmla="val 50000"/>
            </a:avLst>
          </a:prstGeom>
        </p:spPr>
        <p:style>
          <a:lnRef idx="3">
            <a:schemeClr val="dk1"/>
          </a:lnRef>
          <a:fillRef idx="0">
            <a:schemeClr val="dk1"/>
          </a:fillRef>
          <a:effectRef idx="2">
            <a:schemeClr val="dk1"/>
          </a:effectRef>
          <a:fontRef idx="minor">
            <a:schemeClr val="tx1"/>
          </a:fontRef>
        </p:style>
      </p:cxnSp>
      <p:cxnSp>
        <p:nvCxnSpPr>
          <p:cNvPr id="19" name="Curved Connector 18"/>
          <p:cNvCxnSpPr/>
          <p:nvPr/>
        </p:nvCxnSpPr>
        <p:spPr>
          <a:xfrm rot="16200000" flipH="1">
            <a:off x="1670050" y="4121150"/>
            <a:ext cx="558800" cy="165100"/>
          </a:xfrm>
          <a:prstGeom prst="curvedConnector3">
            <a:avLst>
              <a:gd name="adj1" fmla="val 50000"/>
            </a:avLst>
          </a:prstGeom>
        </p:spPr>
        <p:style>
          <a:lnRef idx="3">
            <a:schemeClr val="dk1"/>
          </a:lnRef>
          <a:fillRef idx="0">
            <a:schemeClr val="dk1"/>
          </a:fillRef>
          <a:effectRef idx="2">
            <a:schemeClr val="dk1"/>
          </a:effectRef>
          <a:fontRef idx="minor">
            <a:schemeClr val="tx1"/>
          </a:fontRef>
        </p:style>
      </p:cxnSp>
      <p:cxnSp>
        <p:nvCxnSpPr>
          <p:cNvPr id="20" name="Curved Connector 19"/>
          <p:cNvCxnSpPr/>
          <p:nvPr/>
        </p:nvCxnSpPr>
        <p:spPr>
          <a:xfrm rot="16200000" flipH="1">
            <a:off x="1885950" y="4121150"/>
            <a:ext cx="558800" cy="165100"/>
          </a:xfrm>
          <a:prstGeom prst="curvedConnector3">
            <a:avLst>
              <a:gd name="adj1" fmla="val 50000"/>
            </a:avLst>
          </a:prstGeom>
        </p:spPr>
        <p:style>
          <a:lnRef idx="3">
            <a:schemeClr val="dk1"/>
          </a:lnRef>
          <a:fillRef idx="0">
            <a:schemeClr val="dk1"/>
          </a:fillRef>
          <a:effectRef idx="2">
            <a:schemeClr val="dk1"/>
          </a:effectRef>
          <a:fontRef idx="minor">
            <a:schemeClr val="tx1"/>
          </a:fontRef>
        </p:style>
      </p:cxnSp>
      <p:cxnSp>
        <p:nvCxnSpPr>
          <p:cNvPr id="22" name="Curved Connector 21"/>
          <p:cNvCxnSpPr/>
          <p:nvPr/>
        </p:nvCxnSpPr>
        <p:spPr>
          <a:xfrm rot="5400000">
            <a:off x="1873250" y="4679950"/>
            <a:ext cx="558800" cy="165100"/>
          </a:xfrm>
          <a:prstGeom prst="curvedConnector3">
            <a:avLst>
              <a:gd name="adj1" fmla="val 50000"/>
            </a:avLst>
          </a:prstGeom>
        </p:spPr>
        <p:style>
          <a:lnRef idx="3">
            <a:schemeClr val="dk1"/>
          </a:lnRef>
          <a:fillRef idx="0">
            <a:schemeClr val="dk1"/>
          </a:fillRef>
          <a:effectRef idx="2">
            <a:schemeClr val="dk1"/>
          </a:effectRef>
          <a:fontRef idx="minor">
            <a:schemeClr val="tx1"/>
          </a:fontRef>
        </p:style>
      </p:cxnSp>
      <p:cxnSp>
        <p:nvCxnSpPr>
          <p:cNvPr id="23" name="Curved Connector 22"/>
          <p:cNvCxnSpPr/>
          <p:nvPr/>
        </p:nvCxnSpPr>
        <p:spPr>
          <a:xfrm rot="5400000">
            <a:off x="1682750" y="4679950"/>
            <a:ext cx="558800" cy="165100"/>
          </a:xfrm>
          <a:prstGeom prst="curvedConnector3">
            <a:avLst>
              <a:gd name="adj1" fmla="val 50000"/>
            </a:avLst>
          </a:prstGeom>
        </p:spPr>
        <p:style>
          <a:lnRef idx="3">
            <a:schemeClr val="dk1"/>
          </a:lnRef>
          <a:fillRef idx="0">
            <a:schemeClr val="dk1"/>
          </a:fillRef>
          <a:effectRef idx="2">
            <a:schemeClr val="dk1"/>
          </a:effectRef>
          <a:fontRef idx="minor">
            <a:schemeClr val="tx1"/>
          </a:fontRef>
        </p:style>
      </p:cxnSp>
      <p:cxnSp>
        <p:nvCxnSpPr>
          <p:cNvPr id="24" name="Curved Connector 23"/>
          <p:cNvCxnSpPr/>
          <p:nvPr/>
        </p:nvCxnSpPr>
        <p:spPr>
          <a:xfrm rot="5400000">
            <a:off x="1492250" y="4679950"/>
            <a:ext cx="558800" cy="165100"/>
          </a:xfrm>
          <a:prstGeom prst="curvedConnector3">
            <a:avLst>
              <a:gd name="adj1" fmla="val 50000"/>
            </a:avLst>
          </a:prstGeom>
        </p:spPr>
        <p:style>
          <a:lnRef idx="3">
            <a:schemeClr val="dk1"/>
          </a:lnRef>
          <a:fillRef idx="0">
            <a:schemeClr val="dk1"/>
          </a:fillRef>
          <a:effectRef idx="2">
            <a:schemeClr val="dk1"/>
          </a:effectRef>
          <a:fontRef idx="minor">
            <a:schemeClr val="tx1"/>
          </a:fontRef>
        </p:style>
      </p:cxnSp>
      <p:sp>
        <p:nvSpPr>
          <p:cNvPr id="26" name="TextBox 25"/>
          <p:cNvSpPr txBox="1"/>
          <p:nvPr/>
        </p:nvSpPr>
        <p:spPr>
          <a:xfrm>
            <a:off x="502920" y="4000500"/>
            <a:ext cx="850900" cy="923330"/>
          </a:xfrm>
          <a:prstGeom prst="rect">
            <a:avLst/>
          </a:prstGeom>
          <a:noFill/>
        </p:spPr>
        <p:txBody>
          <a:bodyPr wrap="square" rtlCol="0">
            <a:spAutoFit/>
          </a:bodyPr>
          <a:lstStyle/>
          <a:p>
            <a:r>
              <a:rPr lang="en-US" dirty="0" smtClean="0"/>
              <a:t>Main</a:t>
            </a:r>
          </a:p>
          <a:p>
            <a:r>
              <a:rPr lang="en-US" dirty="0" smtClean="0"/>
              <a:t>Laser Beam</a:t>
            </a:r>
            <a:endParaRPr lang="en-US" dirty="0"/>
          </a:p>
        </p:txBody>
      </p:sp>
      <p:cxnSp>
        <p:nvCxnSpPr>
          <p:cNvPr id="28" name="Straight Arrow Connector 27"/>
          <p:cNvCxnSpPr/>
          <p:nvPr/>
        </p:nvCxnSpPr>
        <p:spPr>
          <a:xfrm>
            <a:off x="2819400" y="4483100"/>
            <a:ext cx="1219200" cy="1588"/>
          </a:xfrm>
          <a:prstGeom prst="straightConnector1">
            <a:avLst/>
          </a:prstGeom>
          <a:ln w="63500" cmpd="sng">
            <a:solidFill>
              <a:srgbClr val="FF0000"/>
            </a:solidFill>
            <a:tailEnd type="arrow"/>
          </a:ln>
        </p:spPr>
        <p:style>
          <a:lnRef idx="3">
            <a:schemeClr val="accent2"/>
          </a:lnRef>
          <a:fillRef idx="0">
            <a:schemeClr val="accent2"/>
          </a:fillRef>
          <a:effectRef idx="2">
            <a:schemeClr val="accent2"/>
          </a:effectRef>
          <a:fontRef idx="minor">
            <a:schemeClr val="tx1"/>
          </a:fontRef>
        </p:style>
      </p:cxnSp>
      <p:sp>
        <p:nvSpPr>
          <p:cNvPr id="29" name="TextBox 28"/>
          <p:cNvSpPr txBox="1"/>
          <p:nvPr/>
        </p:nvSpPr>
        <p:spPr>
          <a:xfrm>
            <a:off x="2819400" y="3238500"/>
            <a:ext cx="1626872" cy="369332"/>
          </a:xfrm>
          <a:prstGeom prst="rect">
            <a:avLst/>
          </a:prstGeom>
          <a:noFill/>
        </p:spPr>
        <p:txBody>
          <a:bodyPr wrap="square" rtlCol="0">
            <a:spAutoFit/>
          </a:bodyPr>
          <a:lstStyle/>
          <a:p>
            <a:r>
              <a:rPr lang="en-US" dirty="0" smtClean="0"/>
              <a:t>Aberrations</a:t>
            </a:r>
            <a:endParaRPr lang="en-US" dirty="0"/>
          </a:p>
        </p:txBody>
      </p:sp>
      <p:cxnSp>
        <p:nvCxnSpPr>
          <p:cNvPr id="31" name="Straight Arrow Connector 30"/>
          <p:cNvCxnSpPr/>
          <p:nvPr/>
        </p:nvCxnSpPr>
        <p:spPr>
          <a:xfrm rot="10800000" flipV="1">
            <a:off x="2082800" y="3607832"/>
            <a:ext cx="901701" cy="494268"/>
          </a:xfrm>
          <a:prstGeom prst="straightConnector1">
            <a:avLst/>
          </a:prstGeom>
          <a:ln w="63500">
            <a:tailEnd type="arrow"/>
          </a:ln>
        </p:spPr>
        <p:style>
          <a:lnRef idx="1">
            <a:schemeClr val="dk1"/>
          </a:lnRef>
          <a:fillRef idx="0">
            <a:schemeClr val="dk1"/>
          </a:fillRef>
          <a:effectRef idx="0">
            <a:schemeClr val="dk1"/>
          </a:effectRef>
          <a:fontRef idx="minor">
            <a:schemeClr val="tx1"/>
          </a:fontRef>
        </p:style>
      </p:cxnSp>
      <p:grpSp>
        <p:nvGrpSpPr>
          <p:cNvPr id="25" name="Group 24"/>
          <p:cNvGrpSpPr/>
          <p:nvPr/>
        </p:nvGrpSpPr>
        <p:grpSpPr>
          <a:xfrm>
            <a:off x="736600" y="2032000"/>
            <a:ext cx="7934281" cy="3352800"/>
            <a:chOff x="736600" y="2032000"/>
            <a:chExt cx="7934281" cy="3352800"/>
          </a:xfrm>
        </p:grpSpPr>
        <p:sp>
          <p:nvSpPr>
            <p:cNvPr id="27" name="Rectangle 26"/>
            <p:cNvSpPr/>
            <p:nvPr/>
          </p:nvSpPr>
          <p:spPr>
            <a:xfrm>
              <a:off x="736600" y="2032000"/>
              <a:ext cx="7934281" cy="33528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0" name="Rectangle 29"/>
            <p:cNvSpPr/>
            <p:nvPr/>
          </p:nvSpPr>
          <p:spPr>
            <a:xfrm>
              <a:off x="1159099" y="2734256"/>
              <a:ext cx="785611" cy="23439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Left Bracket 31"/>
            <p:cNvSpPr/>
            <p:nvPr/>
          </p:nvSpPr>
          <p:spPr>
            <a:xfrm>
              <a:off x="1648496" y="2592589"/>
              <a:ext cx="643943" cy="2627290"/>
            </a:xfrm>
            <a:prstGeom prst="leftBracket">
              <a:avLst>
                <a:gd name="adj" fmla="val 204000"/>
              </a:avLst>
            </a:pr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3" name="Group 11"/>
            <p:cNvGrpSpPr/>
            <p:nvPr/>
          </p:nvGrpSpPr>
          <p:grpSpPr>
            <a:xfrm>
              <a:off x="5333109" y="2757867"/>
              <a:ext cx="787755" cy="2369713"/>
              <a:chOff x="6231238" y="3951667"/>
              <a:chExt cx="787755" cy="2369713"/>
            </a:xfrm>
          </p:grpSpPr>
          <p:sp>
            <p:nvSpPr>
              <p:cNvPr id="41" name="Rectangle 40"/>
              <p:cNvSpPr/>
              <p:nvPr/>
            </p:nvSpPr>
            <p:spPr>
              <a:xfrm>
                <a:off x="6231238" y="3964546"/>
                <a:ext cx="785611" cy="2343955"/>
              </a:xfrm>
              <a:prstGeom prst="rect">
                <a:avLst/>
              </a:prstGeom>
              <a:gradFill>
                <a:gsLst>
                  <a:gs pos="65000">
                    <a:srgbClr val="FFF200">
                      <a:alpha val="39000"/>
                    </a:srgbClr>
                  </a:gs>
                  <a:gs pos="2000">
                    <a:srgbClr val="FF7A00"/>
                  </a:gs>
                  <a:gs pos="70000">
                    <a:srgbClr val="FF0300"/>
                  </a:gs>
                  <a:gs pos="100000">
                    <a:srgbClr val="4D0808"/>
                  </a:gs>
                </a:gsLst>
                <a:lin ang="108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Left Bracket 41"/>
              <p:cNvSpPr/>
              <p:nvPr/>
            </p:nvSpPr>
            <p:spPr>
              <a:xfrm>
                <a:off x="6527450" y="3951667"/>
                <a:ext cx="491543" cy="2369713"/>
              </a:xfrm>
              <a:prstGeom prst="leftBracket">
                <a:avLst>
                  <a:gd name="adj" fmla="val 162446"/>
                </a:avLst>
              </a:pr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4" name="Right Arrow 33"/>
            <p:cNvSpPr/>
            <p:nvPr/>
          </p:nvSpPr>
          <p:spPr>
            <a:xfrm>
              <a:off x="4005342" y="3622897"/>
              <a:ext cx="1056068" cy="4378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Arrow Connector 34"/>
            <p:cNvCxnSpPr/>
            <p:nvPr/>
          </p:nvCxnSpPr>
          <p:spPr>
            <a:xfrm rot="10800000">
              <a:off x="1609860" y="3841841"/>
              <a:ext cx="2021983" cy="1287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rot="10800000">
              <a:off x="1803042" y="2953198"/>
              <a:ext cx="1828800" cy="90152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rot="10800000">
              <a:off x="5579952" y="3854720"/>
              <a:ext cx="3052292" cy="515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rot="10800000">
              <a:off x="5670106" y="3197899"/>
              <a:ext cx="3000775" cy="69545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2601533" y="3043349"/>
              <a:ext cx="1056067" cy="369332"/>
            </a:xfrm>
            <a:prstGeom prst="rect">
              <a:avLst/>
            </a:prstGeom>
            <a:noFill/>
          </p:spPr>
          <p:txBody>
            <a:bodyPr wrap="square" rtlCol="0">
              <a:spAutoFit/>
            </a:bodyPr>
            <a:lstStyle/>
            <a:p>
              <a:r>
                <a:rPr lang="en-US" dirty="0" smtClean="0">
                  <a:sym typeface="Symbol"/>
                </a:rPr>
                <a:t>Cold </a:t>
              </a:r>
              <a:r>
                <a:rPr lang="en-US" dirty="0" smtClean="0">
                  <a:latin typeface="Symbol" pitchFamily="18" charset="2"/>
                  <a:sym typeface="Symbol"/>
                </a:rPr>
                <a:t></a:t>
              </a:r>
              <a:endParaRPr lang="en-US" dirty="0">
                <a:latin typeface="Symbol" pitchFamily="18" charset="2"/>
              </a:endParaRPr>
            </a:p>
          </p:txBody>
        </p:sp>
        <p:sp>
          <p:nvSpPr>
            <p:cNvPr id="40" name="TextBox 39"/>
            <p:cNvSpPr txBox="1"/>
            <p:nvPr/>
          </p:nvSpPr>
          <p:spPr>
            <a:xfrm>
              <a:off x="6968723" y="3144234"/>
              <a:ext cx="1056067" cy="369332"/>
            </a:xfrm>
            <a:prstGeom prst="rect">
              <a:avLst/>
            </a:prstGeom>
            <a:noFill/>
          </p:spPr>
          <p:txBody>
            <a:bodyPr wrap="square" rtlCol="0">
              <a:spAutoFit/>
            </a:bodyPr>
            <a:lstStyle/>
            <a:p>
              <a:r>
                <a:rPr lang="en-US" dirty="0" smtClean="0">
                  <a:sym typeface="Symbol"/>
                </a:rPr>
                <a:t>Hot </a:t>
              </a:r>
              <a:r>
                <a:rPr lang="en-US" dirty="0" smtClean="0">
                  <a:latin typeface="Symbol" pitchFamily="18" charset="2"/>
                  <a:sym typeface="Symbol"/>
                </a:rPr>
                <a:t></a:t>
              </a:r>
              <a:endParaRPr lang="en-US" dirty="0">
                <a:latin typeface="Symbol" pitchFamily="18" charset="2"/>
              </a:endParaRPr>
            </a:p>
          </p:txBody>
        </p:sp>
      </p:grpSp>
      <p:sp>
        <p:nvSpPr>
          <p:cNvPr id="43" name="Footer Placeholder 37"/>
          <p:cNvSpPr txBox="1">
            <a:spLocks/>
          </p:cNvSpPr>
          <p:nvPr/>
        </p:nvSpPr>
        <p:spPr>
          <a:xfrm>
            <a:off x="4356101" y="6111875"/>
            <a:ext cx="3992228" cy="365125"/>
          </a:xfrm>
          <a:prstGeom prst="rect">
            <a:avLst/>
          </a:prstGeom>
        </p:spPr>
        <p:txBody>
          <a:bodyPr vert="horz" anchor="b"/>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smtClean="0">
                <a:ln>
                  <a:noFill/>
                </a:ln>
                <a:solidFill>
                  <a:schemeClr val="bg2">
                    <a:shade val="50000"/>
                  </a:schemeClr>
                </a:solidFill>
                <a:effectLst/>
                <a:uLnTx/>
                <a:uFillTx/>
                <a:latin typeface="+mn-lt"/>
                <a:ea typeface="+mn-ea"/>
                <a:cs typeface="+mn-cs"/>
              </a:rPr>
              <a:t>LIGO-G0900358.</a:t>
            </a:r>
            <a:r>
              <a:rPr kumimoji="0" lang="en-US" sz="1000" b="0" i="0" u="none" strike="noStrike" kern="1200" cap="none" spc="0" normalizeH="0" baseline="0" noProof="0" smtClean="0">
                <a:ln>
                  <a:noFill/>
                </a:ln>
                <a:solidFill>
                  <a:schemeClr val="bg2">
                    <a:shade val="50000"/>
                  </a:schemeClr>
                </a:solidFill>
                <a:effectLst/>
                <a:uLnTx/>
                <a:uFillTx/>
                <a:latin typeface="+mn-lt"/>
                <a:ea typeface="+mn-ea"/>
                <a:cs typeface="+mn-cs"/>
              </a:rPr>
              <a:t> Rupal S. Amin GCGW 17 April 2009</a:t>
            </a:r>
            <a:endParaRPr kumimoji="0" lang="en-US" sz="1000" b="0" i="0" u="none" strike="noStrike" kern="1200" cap="none" spc="0" normalizeH="0" baseline="0" noProof="0" dirty="0">
              <a:ln>
                <a:noFill/>
              </a:ln>
              <a:solidFill>
                <a:schemeClr val="bg2">
                  <a:shade val="50000"/>
                </a:schemeClr>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slide(fromBottom)">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Thermal Issues: </a:t>
            </a:r>
            <a:r>
              <a:rPr lang="en-US" dirty="0" err="1" smtClean="0"/>
              <a:t>eLIGO</a:t>
            </a:r>
            <a:endParaRPr lang="en-US" dirty="0"/>
          </a:p>
        </p:txBody>
      </p:sp>
      <p:sp>
        <p:nvSpPr>
          <p:cNvPr id="3" name="Content Placeholder 2"/>
          <p:cNvSpPr>
            <a:spLocks noGrp="1"/>
          </p:cNvSpPr>
          <p:nvPr>
            <p:ph sz="half" idx="1"/>
          </p:nvPr>
        </p:nvSpPr>
        <p:spPr/>
        <p:txBody>
          <a:bodyPr/>
          <a:lstStyle/>
          <a:p>
            <a:r>
              <a:rPr lang="en-US" dirty="0" smtClean="0"/>
              <a:t>PRM Stability Issues</a:t>
            </a:r>
          </a:p>
          <a:p>
            <a:endParaRPr lang="en-US" dirty="0" smtClean="0"/>
          </a:p>
          <a:p>
            <a:r>
              <a:rPr lang="en-US" dirty="0" smtClean="0"/>
              <a:t>Not stable for RSB</a:t>
            </a:r>
          </a:p>
          <a:p>
            <a:r>
              <a:rPr lang="en-US" dirty="0" smtClean="0"/>
              <a:t>Cavity g-factor &gt; 1</a:t>
            </a:r>
          </a:p>
          <a:p>
            <a:r>
              <a:rPr lang="en-US" dirty="0" smtClean="0"/>
              <a:t>No containment in cold state</a:t>
            </a:r>
          </a:p>
          <a:p>
            <a:endParaRPr lang="en-US" dirty="0" smtClean="0"/>
          </a:p>
          <a:p>
            <a:endParaRPr lang="en-US" dirty="0" smtClean="0"/>
          </a:p>
        </p:txBody>
      </p:sp>
      <p:sp>
        <p:nvSpPr>
          <p:cNvPr id="4" name="Content Placeholder 3"/>
          <p:cNvSpPr>
            <a:spLocks noGrp="1"/>
          </p:cNvSpPr>
          <p:nvPr>
            <p:ph sz="half" idx="2"/>
          </p:nvPr>
        </p:nvSpPr>
        <p:spPr/>
        <p:txBody>
          <a:bodyPr/>
          <a:lstStyle/>
          <a:p>
            <a:r>
              <a:rPr lang="en-US" dirty="0" smtClean="0"/>
              <a:t>Contrast Defect</a:t>
            </a:r>
          </a:p>
          <a:p>
            <a:endParaRPr lang="en-US" dirty="0" smtClean="0"/>
          </a:p>
          <a:p>
            <a:r>
              <a:rPr lang="en-US" dirty="0" smtClean="0"/>
              <a:t>Imbalanced thermal lenses increases junk light output</a:t>
            </a:r>
          </a:p>
        </p:txBody>
      </p:sp>
      <p:grpSp>
        <p:nvGrpSpPr>
          <p:cNvPr id="5" name="Group 4"/>
          <p:cNvGrpSpPr>
            <a:grpSpLocks noChangeAspect="1"/>
          </p:cNvGrpSpPr>
          <p:nvPr/>
        </p:nvGrpSpPr>
        <p:grpSpPr>
          <a:xfrm>
            <a:off x="8107721" y="5215689"/>
            <a:ext cx="579079" cy="706734"/>
            <a:chOff x="412700" y="418406"/>
            <a:chExt cx="1447696" cy="1766836"/>
          </a:xfrm>
        </p:grpSpPr>
        <p:pic>
          <p:nvPicPr>
            <p:cNvPr id="6" name="Picture 2"/>
            <p:cNvPicPr>
              <a:picLocks noChangeAspect="1" noChangeArrowheads="1"/>
            </p:cNvPicPr>
            <p:nvPr/>
          </p:nvPicPr>
          <p:blipFill>
            <a:blip r:embed="rId3" cstate="print"/>
            <a:srcRect/>
            <a:stretch>
              <a:fillRect/>
            </a:stretch>
          </p:blipFill>
          <p:spPr bwMode="auto">
            <a:xfrm>
              <a:off x="412701" y="418406"/>
              <a:ext cx="1447695" cy="1042988"/>
            </a:xfrm>
            <a:prstGeom prst="rect">
              <a:avLst/>
            </a:prstGeom>
            <a:noFill/>
            <a:ln w="9525">
              <a:noFill/>
              <a:miter lim="800000"/>
              <a:headEnd/>
              <a:tailEnd/>
            </a:ln>
            <a:effectLst/>
          </p:spPr>
        </p:pic>
        <p:pic>
          <p:nvPicPr>
            <p:cNvPr id="7" name="Picture 3"/>
            <p:cNvPicPr>
              <a:picLocks noChangeAspect="1" noChangeArrowheads="1"/>
            </p:cNvPicPr>
            <p:nvPr/>
          </p:nvPicPr>
          <p:blipFill>
            <a:blip r:embed="rId4"/>
            <a:srcRect/>
            <a:stretch>
              <a:fillRect/>
            </a:stretch>
          </p:blipFill>
          <p:spPr bwMode="auto">
            <a:xfrm>
              <a:off x="412700" y="1461394"/>
              <a:ext cx="1447695" cy="723848"/>
            </a:xfrm>
            <a:prstGeom prst="rect">
              <a:avLst/>
            </a:prstGeom>
            <a:noFill/>
            <a:ln w="9525">
              <a:noFill/>
              <a:miter lim="800000"/>
              <a:headEnd/>
              <a:tailEnd/>
            </a:ln>
            <a:effectLst/>
          </p:spPr>
        </p:pic>
      </p:grpSp>
      <p:sp>
        <p:nvSpPr>
          <p:cNvPr id="8" name="Slide Number Placeholder 7"/>
          <p:cNvSpPr>
            <a:spLocks noGrp="1"/>
          </p:cNvSpPr>
          <p:nvPr>
            <p:ph type="sldNum" sz="quarter" idx="12"/>
          </p:nvPr>
        </p:nvSpPr>
        <p:spPr/>
        <p:txBody>
          <a:bodyPr/>
          <a:lstStyle/>
          <a:p>
            <a:fld id="{18592358-04F0-4603-8C36-0417E508AAA1}" type="slidenum">
              <a:rPr lang="en-US" smtClean="0"/>
              <a:pPr/>
              <a:t>5</a:t>
            </a:fld>
            <a:endParaRPr lang="en-US"/>
          </a:p>
        </p:txBody>
      </p:sp>
      <p:pic>
        <p:nvPicPr>
          <p:cNvPr id="10" name="Picture 2"/>
          <p:cNvPicPr>
            <a:picLocks noChangeAspect="1" noChangeArrowheads="1"/>
          </p:cNvPicPr>
          <p:nvPr/>
        </p:nvPicPr>
        <p:blipFill>
          <a:blip r:embed="rId5" cstate="print"/>
          <a:stretch>
            <a:fillRect/>
          </a:stretch>
        </p:blipFill>
        <p:spPr bwMode="auto">
          <a:xfrm>
            <a:off x="2130614" y="3486152"/>
            <a:ext cx="5249492" cy="1949448"/>
          </a:xfrm>
          <a:prstGeom prst="rect">
            <a:avLst/>
          </a:prstGeom>
          <a:noFill/>
          <a:ln w="9525">
            <a:noFill/>
            <a:miter lim="800000"/>
            <a:headEnd/>
            <a:tailEnd/>
          </a:ln>
          <a:effectLst/>
        </p:spPr>
      </p:pic>
      <p:sp>
        <p:nvSpPr>
          <p:cNvPr id="11" name="Footer Placeholder 37"/>
          <p:cNvSpPr>
            <a:spLocks noGrp="1"/>
          </p:cNvSpPr>
          <p:nvPr>
            <p:ph type="ftr" sz="quarter" idx="11"/>
          </p:nvPr>
        </p:nvSpPr>
        <p:spPr>
          <a:xfrm>
            <a:off x="4707801" y="6111875"/>
            <a:ext cx="3992228" cy="365125"/>
          </a:xfrm>
        </p:spPr>
        <p:txBody>
          <a:bodyPr/>
          <a:lstStyle/>
          <a:p>
            <a:r>
              <a:rPr lang="en-US" b="1" dirty="0" smtClean="0"/>
              <a:t>LIGO-G0900358.</a:t>
            </a:r>
            <a:r>
              <a:rPr lang="en-US" dirty="0" smtClean="0"/>
              <a:t> </a:t>
            </a:r>
            <a:r>
              <a:rPr lang="en-US" dirty="0" err="1" smtClean="0"/>
              <a:t>Rupal</a:t>
            </a:r>
            <a:r>
              <a:rPr lang="en-US" dirty="0" smtClean="0"/>
              <a:t> S. </a:t>
            </a:r>
            <a:r>
              <a:rPr lang="en-US" dirty="0" err="1" smtClean="0"/>
              <a:t>Amin</a:t>
            </a:r>
            <a:r>
              <a:rPr lang="en-US" dirty="0" smtClean="0"/>
              <a:t> </a:t>
            </a:r>
            <a:r>
              <a:rPr lang="en-US" dirty="0" smtClean="0"/>
              <a:t>GCGW 17 April 2009</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Thermal Compensation System</a:t>
            </a:r>
            <a:endParaRPr lang="en-US" dirty="0"/>
          </a:p>
        </p:txBody>
      </p:sp>
      <p:sp>
        <p:nvSpPr>
          <p:cNvPr id="6" name="Slide Number Placeholder 5"/>
          <p:cNvSpPr>
            <a:spLocks noGrp="1"/>
          </p:cNvSpPr>
          <p:nvPr>
            <p:ph type="sldNum" sz="quarter" idx="12"/>
          </p:nvPr>
        </p:nvSpPr>
        <p:spPr/>
        <p:txBody>
          <a:bodyPr/>
          <a:lstStyle/>
          <a:p>
            <a:fld id="{18592358-04F0-4603-8C36-0417E508AAA1}" type="slidenum">
              <a:rPr lang="en-US" smtClean="0"/>
              <a:pPr/>
              <a:t>6</a:t>
            </a:fld>
            <a:endParaRPr lang="en-US"/>
          </a:p>
        </p:txBody>
      </p:sp>
      <p:sp>
        <p:nvSpPr>
          <p:cNvPr id="10" name="Rectangle 9"/>
          <p:cNvSpPr/>
          <p:nvPr/>
        </p:nvSpPr>
        <p:spPr>
          <a:xfrm>
            <a:off x="796412" y="4321278"/>
            <a:ext cx="3465871" cy="66431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p:cNvSpPr/>
          <p:nvPr/>
        </p:nvSpPr>
        <p:spPr>
          <a:xfrm flipV="1">
            <a:off x="1034686" y="3215145"/>
            <a:ext cx="263172" cy="1106131"/>
          </a:xfrm>
          <a:prstGeom prst="trapezoid">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5" name="TextBox 14"/>
          <p:cNvSpPr txBox="1"/>
          <p:nvPr/>
        </p:nvSpPr>
        <p:spPr>
          <a:xfrm>
            <a:off x="1270654" y="4164215"/>
            <a:ext cx="2610465" cy="954107"/>
          </a:xfrm>
          <a:prstGeom prst="rect">
            <a:avLst/>
          </a:prstGeom>
          <a:noFill/>
        </p:spPr>
        <p:txBody>
          <a:bodyPr wrap="square" rtlCol="0">
            <a:spAutoFit/>
          </a:bodyPr>
          <a:lstStyle/>
          <a:p>
            <a:pPr algn="ctr"/>
            <a:r>
              <a:rPr lang="en-US" sz="2800" b="1" u="sng" dirty="0" smtClean="0"/>
              <a:t>TCS Laser Box</a:t>
            </a:r>
            <a:endParaRPr lang="en-US" sz="2800" b="1" u="sng" dirty="0"/>
          </a:p>
        </p:txBody>
      </p:sp>
      <p:sp>
        <p:nvSpPr>
          <p:cNvPr id="16" name="TextBox 15"/>
          <p:cNvSpPr txBox="1"/>
          <p:nvPr/>
        </p:nvSpPr>
        <p:spPr>
          <a:xfrm>
            <a:off x="860558" y="2094271"/>
            <a:ext cx="1189468" cy="646331"/>
          </a:xfrm>
          <a:prstGeom prst="rect">
            <a:avLst/>
          </a:prstGeom>
          <a:noFill/>
        </p:spPr>
        <p:txBody>
          <a:bodyPr wrap="square" rtlCol="0">
            <a:spAutoFit/>
          </a:bodyPr>
          <a:lstStyle/>
          <a:p>
            <a:pPr algn="ctr"/>
            <a:r>
              <a:rPr lang="en-US" dirty="0" smtClean="0"/>
              <a:t>Pointing optics</a:t>
            </a:r>
            <a:endParaRPr lang="en-US" dirty="0"/>
          </a:p>
        </p:txBody>
      </p:sp>
      <p:sp>
        <p:nvSpPr>
          <p:cNvPr id="17" name="TextBox 16"/>
          <p:cNvSpPr txBox="1"/>
          <p:nvPr/>
        </p:nvSpPr>
        <p:spPr>
          <a:xfrm>
            <a:off x="6062328" y="914400"/>
            <a:ext cx="1990291" cy="646331"/>
          </a:xfrm>
          <a:prstGeom prst="rect">
            <a:avLst/>
          </a:prstGeom>
          <a:noFill/>
        </p:spPr>
        <p:txBody>
          <a:bodyPr wrap="square" rtlCol="0">
            <a:spAutoFit/>
          </a:bodyPr>
          <a:lstStyle/>
          <a:p>
            <a:pPr algn="ctr"/>
            <a:r>
              <a:rPr lang="en-US" dirty="0" smtClean="0"/>
              <a:t>Initial Test Mass</a:t>
            </a:r>
            <a:endParaRPr lang="en-US" dirty="0"/>
          </a:p>
        </p:txBody>
      </p:sp>
      <p:cxnSp>
        <p:nvCxnSpPr>
          <p:cNvPr id="20" name="Straight Arrow Connector 19"/>
          <p:cNvCxnSpPr/>
          <p:nvPr/>
        </p:nvCxnSpPr>
        <p:spPr>
          <a:xfrm rot="10800000">
            <a:off x="2831691" y="1560731"/>
            <a:ext cx="3524865" cy="158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1" name="TextBox 20"/>
          <p:cNvSpPr txBox="1"/>
          <p:nvPr/>
        </p:nvSpPr>
        <p:spPr>
          <a:xfrm>
            <a:off x="3524493" y="914400"/>
            <a:ext cx="1475580" cy="646331"/>
          </a:xfrm>
          <a:prstGeom prst="rect">
            <a:avLst/>
          </a:prstGeom>
          <a:noFill/>
        </p:spPr>
        <p:txBody>
          <a:bodyPr wrap="square" rtlCol="0">
            <a:spAutoFit/>
          </a:bodyPr>
          <a:lstStyle/>
          <a:p>
            <a:pPr algn="ctr"/>
            <a:r>
              <a:rPr lang="en-US" dirty="0" smtClean="0"/>
              <a:t>Towards </a:t>
            </a:r>
          </a:p>
          <a:p>
            <a:pPr algn="ctr"/>
            <a:r>
              <a:rPr lang="en-US" dirty="0" smtClean="0"/>
              <a:t>4 km arm</a:t>
            </a:r>
            <a:endParaRPr lang="en-US" dirty="0"/>
          </a:p>
        </p:txBody>
      </p:sp>
      <p:cxnSp>
        <p:nvCxnSpPr>
          <p:cNvPr id="23" name="Straight Connector 22"/>
          <p:cNvCxnSpPr>
            <a:stCxn id="17" idx="2"/>
          </p:cNvCxnSpPr>
          <p:nvPr/>
        </p:nvCxnSpPr>
        <p:spPr>
          <a:xfrm rot="16200000" flipH="1">
            <a:off x="6946499" y="1671706"/>
            <a:ext cx="275118" cy="53168"/>
          </a:xfrm>
          <a:prstGeom prst="line">
            <a:avLst/>
          </a:prstGeom>
          <a:ln>
            <a:tailEnd type="stealth" w="lg" len="lg"/>
          </a:ln>
        </p:spPr>
        <p:style>
          <a:lnRef idx="1">
            <a:schemeClr val="dk1"/>
          </a:lnRef>
          <a:fillRef idx="0">
            <a:schemeClr val="dk1"/>
          </a:fillRef>
          <a:effectRef idx="0">
            <a:schemeClr val="dk1"/>
          </a:effectRef>
          <a:fontRef idx="minor">
            <a:schemeClr val="tx1"/>
          </a:fontRef>
        </p:style>
      </p:cxnSp>
      <p:sp>
        <p:nvSpPr>
          <p:cNvPr id="25" name="Rectangle 24"/>
          <p:cNvSpPr/>
          <p:nvPr/>
        </p:nvSpPr>
        <p:spPr>
          <a:xfrm>
            <a:off x="2831691" y="2332504"/>
            <a:ext cx="3878825" cy="483848"/>
          </a:xfrm>
          <a:prstGeom prst="rect">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Left Arrow 25"/>
          <p:cNvSpPr/>
          <p:nvPr/>
        </p:nvSpPr>
        <p:spPr>
          <a:xfrm>
            <a:off x="2377440" y="2222287"/>
            <a:ext cx="1147053" cy="722081"/>
          </a:xfrm>
          <a:prstGeom prst="leftArrow">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p:cNvSpPr/>
          <p:nvPr/>
        </p:nvSpPr>
        <p:spPr>
          <a:xfrm rot="15854996">
            <a:off x="3342469" y="-118899"/>
            <a:ext cx="1460388" cy="5959628"/>
          </a:xfrm>
          <a:prstGeom prst="trapezoid">
            <a:avLst>
              <a:gd name="adj" fmla="val 41981"/>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8" name="TextBox 17"/>
          <p:cNvSpPr txBox="1"/>
          <p:nvPr/>
        </p:nvSpPr>
        <p:spPr>
          <a:xfrm>
            <a:off x="3524493" y="2568814"/>
            <a:ext cx="1475580" cy="646331"/>
          </a:xfrm>
          <a:prstGeom prst="rect">
            <a:avLst/>
          </a:prstGeom>
          <a:noFill/>
        </p:spPr>
        <p:txBody>
          <a:bodyPr wrap="square" rtlCol="0">
            <a:spAutoFit/>
          </a:bodyPr>
          <a:lstStyle/>
          <a:p>
            <a:pPr algn="ctr"/>
            <a:r>
              <a:rPr lang="en-US" dirty="0" smtClean="0"/>
              <a:t>CO</a:t>
            </a:r>
            <a:r>
              <a:rPr lang="en-US" baseline="-25000" dirty="0" smtClean="0"/>
              <a:t>2</a:t>
            </a:r>
            <a:r>
              <a:rPr lang="en-US" dirty="0" smtClean="0"/>
              <a:t> laser light</a:t>
            </a:r>
            <a:endParaRPr lang="en-US" baseline="-25000" dirty="0"/>
          </a:p>
        </p:txBody>
      </p:sp>
      <p:sp>
        <p:nvSpPr>
          <p:cNvPr id="11" name="Flowchart: Direct Access Storage 10"/>
          <p:cNvSpPr/>
          <p:nvPr/>
        </p:nvSpPr>
        <p:spPr>
          <a:xfrm>
            <a:off x="6710516" y="1887794"/>
            <a:ext cx="678426" cy="1401096"/>
          </a:xfrm>
          <a:prstGeom prst="flowChartMagneticDrum">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iagonal Stripe 12"/>
          <p:cNvSpPr/>
          <p:nvPr/>
        </p:nvSpPr>
        <p:spPr>
          <a:xfrm rot="1071928">
            <a:off x="1019938" y="2639962"/>
            <a:ext cx="471948" cy="1209367"/>
          </a:xfrm>
          <a:prstGeom prst="diagStrip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24" name="Rectangle 23"/>
          <p:cNvSpPr/>
          <p:nvPr/>
        </p:nvSpPr>
        <p:spPr>
          <a:xfrm>
            <a:off x="7260926" y="2332504"/>
            <a:ext cx="1297858" cy="483848"/>
          </a:xfrm>
          <a:prstGeom prst="rect">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37"/>
          <p:cNvSpPr>
            <a:spLocks noGrp="1"/>
          </p:cNvSpPr>
          <p:nvPr>
            <p:ph type="ftr" sz="quarter" idx="11"/>
          </p:nvPr>
        </p:nvSpPr>
        <p:spPr>
          <a:xfrm>
            <a:off x="4356101" y="6111875"/>
            <a:ext cx="3992228" cy="365125"/>
          </a:xfrm>
        </p:spPr>
        <p:txBody>
          <a:bodyPr/>
          <a:lstStyle/>
          <a:p>
            <a:r>
              <a:rPr lang="en-US" b="1" dirty="0" smtClean="0"/>
              <a:t>LIGO-G0900358.</a:t>
            </a:r>
            <a:r>
              <a:rPr lang="en-US" dirty="0" smtClean="0"/>
              <a:t> </a:t>
            </a:r>
            <a:r>
              <a:rPr lang="en-US" dirty="0" err="1" smtClean="0"/>
              <a:t>Rupal</a:t>
            </a:r>
            <a:r>
              <a:rPr lang="en-US" dirty="0" smtClean="0"/>
              <a:t> S. </a:t>
            </a:r>
            <a:r>
              <a:rPr lang="en-US" dirty="0" err="1" smtClean="0"/>
              <a:t>Amin</a:t>
            </a:r>
            <a:r>
              <a:rPr lang="en-US" dirty="0" smtClean="0"/>
              <a:t> </a:t>
            </a:r>
            <a:r>
              <a:rPr lang="en-US" dirty="0" smtClean="0"/>
              <a:t>GCGW 17 April 2009</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animBg="1"/>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TCS Hardware</a:t>
            </a:r>
            <a:endParaRPr lang="en-US" dirty="0"/>
          </a:p>
        </p:txBody>
      </p:sp>
      <p:pic>
        <p:nvPicPr>
          <p:cNvPr id="11" name="Picture 10" descr="DSC01711.JPG"/>
          <p:cNvPicPr>
            <a:picLocks noChangeAspect="1"/>
          </p:cNvPicPr>
          <p:nvPr/>
        </p:nvPicPr>
        <p:blipFill>
          <a:blip r:embed="rId3" cstate="print"/>
          <a:stretch>
            <a:fillRect/>
          </a:stretch>
        </p:blipFill>
        <p:spPr>
          <a:xfrm>
            <a:off x="2132064" y="1371600"/>
            <a:ext cx="5040210" cy="3780158"/>
          </a:xfrm>
          <a:prstGeom prst="rect">
            <a:avLst/>
          </a:prstGeom>
        </p:spPr>
      </p:pic>
      <p:grpSp>
        <p:nvGrpSpPr>
          <p:cNvPr id="9" name="Group 8"/>
          <p:cNvGrpSpPr>
            <a:grpSpLocks noChangeAspect="1"/>
          </p:cNvGrpSpPr>
          <p:nvPr/>
        </p:nvGrpSpPr>
        <p:grpSpPr>
          <a:xfrm>
            <a:off x="412700" y="418406"/>
            <a:ext cx="579079" cy="706734"/>
            <a:chOff x="412700" y="418406"/>
            <a:chExt cx="1447696" cy="1766836"/>
          </a:xfrm>
        </p:grpSpPr>
        <p:pic>
          <p:nvPicPr>
            <p:cNvPr id="10" name="Picture 2"/>
            <p:cNvPicPr>
              <a:picLocks noChangeAspect="1" noChangeArrowheads="1"/>
            </p:cNvPicPr>
            <p:nvPr/>
          </p:nvPicPr>
          <p:blipFill>
            <a:blip r:embed="rId4" cstate="print"/>
            <a:srcRect/>
            <a:stretch>
              <a:fillRect/>
            </a:stretch>
          </p:blipFill>
          <p:spPr bwMode="auto">
            <a:xfrm>
              <a:off x="412701" y="418406"/>
              <a:ext cx="1447695" cy="1042988"/>
            </a:xfrm>
            <a:prstGeom prst="rect">
              <a:avLst/>
            </a:prstGeom>
            <a:noFill/>
            <a:ln w="9525">
              <a:noFill/>
              <a:miter lim="800000"/>
              <a:headEnd/>
              <a:tailEnd/>
            </a:ln>
            <a:effectLst/>
          </p:spPr>
        </p:pic>
        <p:pic>
          <p:nvPicPr>
            <p:cNvPr id="13" name="Picture 3"/>
            <p:cNvPicPr>
              <a:picLocks noChangeAspect="1" noChangeArrowheads="1"/>
            </p:cNvPicPr>
            <p:nvPr/>
          </p:nvPicPr>
          <p:blipFill>
            <a:blip r:embed="rId5"/>
            <a:srcRect/>
            <a:stretch>
              <a:fillRect/>
            </a:stretch>
          </p:blipFill>
          <p:spPr bwMode="auto">
            <a:xfrm>
              <a:off x="412700" y="1461394"/>
              <a:ext cx="1447695" cy="723848"/>
            </a:xfrm>
            <a:prstGeom prst="rect">
              <a:avLst/>
            </a:prstGeom>
            <a:noFill/>
            <a:ln w="9525">
              <a:noFill/>
              <a:miter lim="800000"/>
              <a:headEnd/>
              <a:tailEnd/>
            </a:ln>
            <a:effectLst/>
          </p:spPr>
        </p:pic>
      </p:grpSp>
      <p:sp>
        <p:nvSpPr>
          <p:cNvPr id="14" name="Slide Number Placeholder 13"/>
          <p:cNvSpPr>
            <a:spLocks noGrp="1"/>
          </p:cNvSpPr>
          <p:nvPr>
            <p:ph type="sldNum" sz="quarter" idx="12"/>
          </p:nvPr>
        </p:nvSpPr>
        <p:spPr/>
        <p:txBody>
          <a:bodyPr/>
          <a:lstStyle/>
          <a:p>
            <a:fld id="{18592358-04F0-4603-8C36-0417E508AAA1}" type="slidenum">
              <a:rPr lang="en-US" smtClean="0"/>
              <a:pPr/>
              <a:t>7</a:t>
            </a:fld>
            <a:endParaRPr lang="en-US"/>
          </a:p>
        </p:txBody>
      </p:sp>
      <p:sp>
        <p:nvSpPr>
          <p:cNvPr id="12" name="Footer Placeholder 37"/>
          <p:cNvSpPr>
            <a:spLocks noGrp="1"/>
          </p:cNvSpPr>
          <p:nvPr>
            <p:ph type="ftr" sz="quarter" idx="11"/>
          </p:nvPr>
        </p:nvSpPr>
        <p:spPr>
          <a:xfrm>
            <a:off x="4356101" y="6111875"/>
            <a:ext cx="3992228" cy="365125"/>
          </a:xfrm>
        </p:spPr>
        <p:txBody>
          <a:bodyPr/>
          <a:lstStyle/>
          <a:p>
            <a:r>
              <a:rPr lang="en-US" b="1" dirty="0" smtClean="0"/>
              <a:t>LIGO-G0900358.</a:t>
            </a:r>
            <a:r>
              <a:rPr lang="en-US" dirty="0" smtClean="0"/>
              <a:t> </a:t>
            </a:r>
            <a:r>
              <a:rPr lang="en-US" dirty="0" err="1" smtClean="0"/>
              <a:t>Rupal</a:t>
            </a:r>
            <a:r>
              <a:rPr lang="en-US" dirty="0" smtClean="0"/>
              <a:t> S. </a:t>
            </a:r>
            <a:r>
              <a:rPr lang="en-US" dirty="0" err="1" smtClean="0"/>
              <a:t>Amin</a:t>
            </a:r>
            <a:r>
              <a:rPr lang="en-US" dirty="0" smtClean="0"/>
              <a:t> </a:t>
            </a:r>
            <a:r>
              <a:rPr lang="en-US" dirty="0" smtClean="0"/>
              <a:t>GCGW 17 April 2009</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 y="4927600"/>
            <a:ext cx="8183880" cy="1109550"/>
          </a:xfrm>
        </p:spPr>
        <p:txBody>
          <a:bodyPr>
            <a:normAutofit/>
          </a:bodyPr>
          <a:lstStyle/>
          <a:p>
            <a:r>
              <a:rPr lang="en-US" sz="4800" dirty="0" smtClean="0"/>
              <a:t>Solution for </a:t>
            </a:r>
            <a:r>
              <a:rPr lang="en-US" sz="4800" dirty="0" err="1" smtClean="0"/>
              <a:t>eLIGO</a:t>
            </a:r>
            <a:endParaRPr lang="en-US" sz="4800" dirty="0"/>
          </a:p>
        </p:txBody>
      </p:sp>
      <p:sp>
        <p:nvSpPr>
          <p:cNvPr id="4" name="Slide Number Placeholder 3"/>
          <p:cNvSpPr>
            <a:spLocks noGrp="1"/>
          </p:cNvSpPr>
          <p:nvPr>
            <p:ph type="sldNum" sz="quarter" idx="12"/>
          </p:nvPr>
        </p:nvSpPr>
        <p:spPr/>
        <p:txBody>
          <a:bodyPr/>
          <a:lstStyle/>
          <a:p>
            <a:fld id="{18592358-04F0-4603-8C36-0417E508AAA1}" type="slidenum">
              <a:rPr lang="en-US" smtClean="0"/>
              <a:pPr/>
              <a:t>8</a:t>
            </a:fld>
            <a:endParaRPr lang="en-US"/>
          </a:p>
        </p:txBody>
      </p:sp>
      <p:sp>
        <p:nvSpPr>
          <p:cNvPr id="5" name="Rectangle 4"/>
          <p:cNvSpPr/>
          <p:nvPr/>
        </p:nvSpPr>
        <p:spPr>
          <a:xfrm>
            <a:off x="356017" y="561702"/>
            <a:ext cx="8330783" cy="3416320"/>
          </a:xfrm>
          <a:prstGeom prst="rect">
            <a:avLst/>
          </a:prstGeom>
          <a:noFill/>
        </p:spPr>
        <p:txBody>
          <a:bodyPr wrap="square" lIns="91440" tIns="45720" rIns="91440" bIns="45720">
            <a:prstTxWarp prst="textFadeUp">
              <a:avLst/>
            </a:prstTxWarp>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5400" b="1" cap="none" spc="0" dirty="0" smtClean="0">
                <a:ln/>
                <a:solidFill>
                  <a:schemeClr val="accent3"/>
                </a:solidFill>
                <a:effectLst/>
              </a:rPr>
              <a:t>Need a thermal model</a:t>
            </a:r>
          </a:p>
          <a:p>
            <a:pPr algn="ctr"/>
            <a:r>
              <a:rPr lang="en-US" sz="5400" b="1" dirty="0" smtClean="0">
                <a:ln/>
                <a:solidFill>
                  <a:schemeClr val="accent3"/>
                </a:solidFill>
              </a:rPr>
              <a:t>of the</a:t>
            </a:r>
          </a:p>
          <a:p>
            <a:pPr algn="ctr"/>
            <a:r>
              <a:rPr lang="en-US" sz="5400" b="1" cap="none" spc="0" dirty="0" smtClean="0">
                <a:ln/>
                <a:solidFill>
                  <a:schemeClr val="accent3"/>
                </a:solidFill>
                <a:effectLst/>
              </a:rPr>
              <a:t>INTERFEROMETER</a:t>
            </a:r>
            <a:endParaRPr lang="en-US" sz="5400" b="1" cap="none" spc="0" dirty="0">
              <a:ln/>
              <a:solidFill>
                <a:schemeClr val="accent3"/>
              </a:solidFill>
              <a:effectLst/>
            </a:endParaRPr>
          </a:p>
        </p:txBody>
      </p:sp>
      <p:sp>
        <p:nvSpPr>
          <p:cNvPr id="7" name="TextBox 6"/>
          <p:cNvSpPr txBox="1"/>
          <p:nvPr/>
        </p:nvSpPr>
        <p:spPr>
          <a:xfrm>
            <a:off x="2882900" y="4178300"/>
            <a:ext cx="3479800" cy="369332"/>
          </a:xfrm>
          <a:prstGeom prst="rect">
            <a:avLst/>
          </a:prstGeom>
          <a:noFill/>
        </p:spPr>
        <p:txBody>
          <a:bodyPr wrap="square" rtlCol="0">
            <a:spAutoFit/>
          </a:bodyPr>
          <a:lstStyle/>
          <a:p>
            <a:pPr algn="ctr"/>
            <a:r>
              <a:rPr lang="en-US" dirty="0" smtClean="0"/>
              <a:t>(Dramatic music)</a:t>
            </a:r>
            <a:endParaRPr lang="en-US" dirty="0"/>
          </a:p>
        </p:txBody>
      </p:sp>
      <p:sp>
        <p:nvSpPr>
          <p:cNvPr id="8" name="Footer Placeholder 37"/>
          <p:cNvSpPr>
            <a:spLocks noGrp="1"/>
          </p:cNvSpPr>
          <p:nvPr>
            <p:ph type="ftr" sz="quarter" idx="11"/>
          </p:nvPr>
        </p:nvSpPr>
        <p:spPr>
          <a:xfrm>
            <a:off x="4665597" y="6111875"/>
            <a:ext cx="3992228" cy="365125"/>
          </a:xfrm>
        </p:spPr>
        <p:txBody>
          <a:bodyPr/>
          <a:lstStyle/>
          <a:p>
            <a:r>
              <a:rPr lang="en-US" b="1" dirty="0" smtClean="0"/>
              <a:t>LIGO-G0900358.</a:t>
            </a:r>
            <a:r>
              <a:rPr lang="en-US" dirty="0" smtClean="0"/>
              <a:t> </a:t>
            </a:r>
            <a:r>
              <a:rPr lang="en-US" dirty="0" err="1" smtClean="0"/>
              <a:t>Rupal</a:t>
            </a:r>
            <a:r>
              <a:rPr lang="en-US" dirty="0" smtClean="0"/>
              <a:t> S. </a:t>
            </a:r>
            <a:r>
              <a:rPr lang="en-US" dirty="0" err="1" smtClean="0"/>
              <a:t>Amin</a:t>
            </a:r>
            <a:r>
              <a:rPr lang="en-US" dirty="0" smtClean="0"/>
              <a:t> </a:t>
            </a:r>
            <a:r>
              <a:rPr lang="en-US" dirty="0" smtClean="0"/>
              <a:t>GCGW 17 April 2009</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5228822" y="2561460"/>
            <a:ext cx="3013657"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2) </a:t>
            </a:r>
            <a:r>
              <a:rPr lang="en-US" sz="2400" b="1" i="1" dirty="0" err="1" smtClean="0"/>
              <a:t>Matlab</a:t>
            </a:r>
            <a:endParaRPr lang="en-US" sz="2400" b="1" i="1" dirty="0"/>
          </a:p>
        </p:txBody>
      </p:sp>
      <p:sp>
        <p:nvSpPr>
          <p:cNvPr id="7" name="Rectangle 6"/>
          <p:cNvSpPr/>
          <p:nvPr/>
        </p:nvSpPr>
        <p:spPr>
          <a:xfrm>
            <a:off x="1232859" y="835601"/>
            <a:ext cx="3013657"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0) </a:t>
            </a:r>
            <a:r>
              <a:rPr lang="en-US" sz="2400" b="1" i="1" dirty="0" err="1" smtClean="0"/>
              <a:t>Matlab</a:t>
            </a:r>
            <a:endParaRPr lang="en-US" sz="2400" b="1" i="1" dirty="0"/>
          </a:p>
        </p:txBody>
      </p:sp>
      <p:sp>
        <p:nvSpPr>
          <p:cNvPr id="8" name="Regular Pentagon 7"/>
          <p:cNvSpPr/>
          <p:nvPr/>
        </p:nvSpPr>
        <p:spPr>
          <a:xfrm>
            <a:off x="5228823" y="187272"/>
            <a:ext cx="2794714" cy="2125555"/>
          </a:xfrm>
          <a:prstGeom prst="pentagon">
            <a:avLst/>
          </a:prstGeom>
          <a:gradFill>
            <a:gsLst>
              <a:gs pos="0">
                <a:srgbClr val="03D4A8"/>
              </a:gs>
              <a:gs pos="25000">
                <a:srgbClr val="21D6E0"/>
              </a:gs>
              <a:gs pos="75000">
                <a:srgbClr val="0087E6"/>
              </a:gs>
              <a:gs pos="100000">
                <a:srgbClr val="005CB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1)</a:t>
            </a:r>
            <a:r>
              <a:rPr lang="en-US" sz="2400" dirty="0" err="1" smtClean="0"/>
              <a:t>Comsol</a:t>
            </a:r>
            <a:endParaRPr lang="en-US" sz="2400" dirty="0" smtClean="0"/>
          </a:p>
          <a:p>
            <a:pPr algn="ctr"/>
            <a:r>
              <a:rPr lang="en-US" sz="2400" dirty="0" smtClean="0"/>
              <a:t>FEM</a:t>
            </a:r>
          </a:p>
          <a:p>
            <a:pPr algn="ctr"/>
            <a:r>
              <a:rPr lang="en-US" sz="2400" dirty="0" smtClean="0"/>
              <a:t>of</a:t>
            </a:r>
          </a:p>
          <a:p>
            <a:pPr algn="ctr"/>
            <a:r>
              <a:rPr lang="en-US" sz="2400" dirty="0" smtClean="0"/>
              <a:t>ITMs</a:t>
            </a:r>
            <a:endParaRPr lang="en-US" sz="2400" dirty="0"/>
          </a:p>
        </p:txBody>
      </p:sp>
      <p:sp>
        <p:nvSpPr>
          <p:cNvPr id="10" name="Vertical Scroll 9"/>
          <p:cNvSpPr/>
          <p:nvPr/>
        </p:nvSpPr>
        <p:spPr>
          <a:xfrm>
            <a:off x="5466468" y="3632601"/>
            <a:ext cx="1966719" cy="1635617"/>
          </a:xfrm>
          <a:prstGeom prst="verticalScroll">
            <a:avLst>
              <a:gd name="adj" fmla="val 18011"/>
            </a:avLst>
          </a:prstGeom>
          <a:gradFill>
            <a:gsLst>
              <a:gs pos="0">
                <a:srgbClr val="FFF200"/>
              </a:gs>
              <a:gs pos="45000">
                <a:srgbClr val="FF7A00"/>
              </a:gs>
              <a:gs pos="70000">
                <a:srgbClr val="FF0300"/>
              </a:gs>
              <a:gs pos="100000">
                <a:srgbClr val="4D0808"/>
              </a:gs>
            </a:gsLst>
            <a:lin ang="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smtClean="0"/>
              <a:t>FINESSE</a:t>
            </a:r>
          </a:p>
        </p:txBody>
      </p:sp>
      <p:sp>
        <p:nvSpPr>
          <p:cNvPr id="11" name="Explosion 1 10"/>
          <p:cNvSpPr/>
          <p:nvPr/>
        </p:nvSpPr>
        <p:spPr>
          <a:xfrm>
            <a:off x="412700" y="2064193"/>
            <a:ext cx="4191603" cy="3861997"/>
          </a:xfrm>
          <a:prstGeom prst="irregularSeal1">
            <a:avLst/>
          </a:prstGeom>
          <a:gradFill flip="none" rotWithShape="1">
            <a:gsLst>
              <a:gs pos="0">
                <a:srgbClr val="FFF200"/>
              </a:gs>
              <a:gs pos="45000">
                <a:srgbClr val="FF7A00"/>
              </a:gs>
              <a:gs pos="70000">
                <a:srgbClr val="FF0300"/>
              </a:gs>
              <a:gs pos="100000">
                <a:srgbClr val="4D0808"/>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chemeClr val="bg1"/>
                </a:solidFill>
              </a:rPr>
              <a:t>Interferograms</a:t>
            </a:r>
            <a:r>
              <a:rPr lang="en-US" b="1" dirty="0" smtClean="0">
                <a:solidFill>
                  <a:schemeClr val="bg1"/>
                </a:solidFill>
              </a:rPr>
              <a:t>,</a:t>
            </a:r>
          </a:p>
          <a:p>
            <a:pPr algn="ctr"/>
            <a:r>
              <a:rPr lang="en-US" b="1" dirty="0" smtClean="0">
                <a:solidFill>
                  <a:schemeClr val="bg1"/>
                </a:solidFill>
              </a:rPr>
              <a:t>t(f) results,</a:t>
            </a:r>
          </a:p>
          <a:p>
            <a:pPr algn="ctr"/>
            <a:r>
              <a:rPr lang="en-US" b="1" dirty="0" smtClean="0">
                <a:solidFill>
                  <a:schemeClr val="bg1"/>
                </a:solidFill>
              </a:rPr>
              <a:t>Power build up,</a:t>
            </a:r>
          </a:p>
          <a:p>
            <a:pPr algn="ctr"/>
            <a:r>
              <a:rPr lang="en-US" b="1" dirty="0" smtClean="0">
                <a:solidFill>
                  <a:schemeClr val="bg1"/>
                </a:solidFill>
              </a:rPr>
              <a:t>Beam </a:t>
            </a:r>
            <a:r>
              <a:rPr lang="en-US" b="1" i="1" dirty="0" smtClean="0">
                <a:solidFill>
                  <a:schemeClr val="bg1"/>
                </a:solidFill>
              </a:rPr>
              <a:t>paramete</a:t>
            </a:r>
            <a:r>
              <a:rPr lang="en-US" b="1" dirty="0" smtClean="0">
                <a:solidFill>
                  <a:schemeClr val="bg1"/>
                </a:solidFill>
              </a:rPr>
              <a:t>rs</a:t>
            </a:r>
            <a:endParaRPr lang="en-US" b="1" dirty="0">
              <a:solidFill>
                <a:schemeClr val="bg1"/>
              </a:solidFill>
            </a:endParaRPr>
          </a:p>
        </p:txBody>
      </p:sp>
      <p:sp>
        <p:nvSpPr>
          <p:cNvPr id="12" name="Left Arrow 11"/>
          <p:cNvSpPr/>
          <p:nvPr/>
        </p:nvSpPr>
        <p:spPr>
          <a:xfrm rot="10994580" flipV="1">
            <a:off x="4113465" y="1138069"/>
            <a:ext cx="819815" cy="553792"/>
          </a:xfrm>
          <a:prstGeom prst="leftArrow">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13" name="Left Arrow 12"/>
          <p:cNvSpPr/>
          <p:nvPr/>
        </p:nvSpPr>
        <p:spPr>
          <a:xfrm>
            <a:off x="4604303" y="4263843"/>
            <a:ext cx="780496" cy="457541"/>
          </a:xfrm>
          <a:prstGeom prst="leftArrow">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b="1" dirty="0" smtClean="0"/>
              <a:t>4</a:t>
            </a:r>
            <a:endParaRPr lang="en-US" b="1" dirty="0"/>
          </a:p>
        </p:txBody>
      </p:sp>
      <p:sp>
        <p:nvSpPr>
          <p:cNvPr id="14" name="Left Arrow 13"/>
          <p:cNvSpPr/>
          <p:nvPr/>
        </p:nvSpPr>
        <p:spPr>
          <a:xfrm rot="16200000" flipV="1">
            <a:off x="5276953" y="3091687"/>
            <a:ext cx="492783" cy="589044"/>
          </a:xfrm>
          <a:prstGeom prst="leftArrow">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b="1" dirty="0" smtClean="0"/>
              <a:t>3</a:t>
            </a:r>
            <a:endParaRPr lang="en-US" b="1" dirty="0"/>
          </a:p>
        </p:txBody>
      </p:sp>
      <p:sp>
        <p:nvSpPr>
          <p:cNvPr id="15" name="Left Arrow 14"/>
          <p:cNvSpPr/>
          <p:nvPr/>
        </p:nvSpPr>
        <p:spPr>
          <a:xfrm rot="16200000">
            <a:off x="5326746" y="1966271"/>
            <a:ext cx="497266" cy="693112"/>
          </a:xfrm>
          <a:prstGeom prst="leftArrow">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b="1" dirty="0" smtClean="0"/>
              <a:t>2</a:t>
            </a:r>
            <a:endParaRPr lang="en-US" b="1" dirty="0"/>
          </a:p>
        </p:txBody>
      </p:sp>
      <p:sp>
        <p:nvSpPr>
          <p:cNvPr id="5" name="Title 4"/>
          <p:cNvSpPr>
            <a:spLocks noGrp="1"/>
          </p:cNvSpPr>
          <p:nvPr>
            <p:ph type="title"/>
          </p:nvPr>
        </p:nvSpPr>
        <p:spPr/>
        <p:txBody>
          <a:bodyPr>
            <a:normAutofit fontScale="90000"/>
          </a:bodyPr>
          <a:lstStyle/>
          <a:p>
            <a:r>
              <a:rPr lang="en-US" dirty="0" smtClean="0"/>
              <a:t>Model: </a:t>
            </a:r>
            <a:r>
              <a:rPr lang="en-US" dirty="0" err="1" smtClean="0"/>
              <a:t>Matlab+Comsol+Finesse</a:t>
            </a:r>
            <a:endParaRPr lang="en-US" dirty="0"/>
          </a:p>
        </p:txBody>
      </p:sp>
      <p:grpSp>
        <p:nvGrpSpPr>
          <p:cNvPr id="19" name="Group 18"/>
          <p:cNvGrpSpPr>
            <a:grpSpLocks noChangeAspect="1"/>
          </p:cNvGrpSpPr>
          <p:nvPr/>
        </p:nvGrpSpPr>
        <p:grpSpPr>
          <a:xfrm>
            <a:off x="412700" y="418406"/>
            <a:ext cx="579079" cy="706734"/>
            <a:chOff x="412700" y="418406"/>
            <a:chExt cx="1447696" cy="1766836"/>
          </a:xfrm>
        </p:grpSpPr>
        <p:pic>
          <p:nvPicPr>
            <p:cNvPr id="20" name="Picture 2"/>
            <p:cNvPicPr>
              <a:picLocks noChangeAspect="1" noChangeArrowheads="1"/>
            </p:cNvPicPr>
            <p:nvPr/>
          </p:nvPicPr>
          <p:blipFill>
            <a:blip r:embed="rId3" cstate="print"/>
            <a:srcRect/>
            <a:stretch>
              <a:fillRect/>
            </a:stretch>
          </p:blipFill>
          <p:spPr bwMode="auto">
            <a:xfrm>
              <a:off x="412701" y="418406"/>
              <a:ext cx="1447695" cy="1042988"/>
            </a:xfrm>
            <a:prstGeom prst="rect">
              <a:avLst/>
            </a:prstGeom>
            <a:noFill/>
            <a:ln w="9525">
              <a:noFill/>
              <a:miter lim="800000"/>
              <a:headEnd/>
              <a:tailEnd/>
            </a:ln>
            <a:effectLst/>
          </p:spPr>
        </p:pic>
        <p:pic>
          <p:nvPicPr>
            <p:cNvPr id="21" name="Picture 3"/>
            <p:cNvPicPr>
              <a:picLocks noChangeAspect="1" noChangeArrowheads="1"/>
            </p:cNvPicPr>
            <p:nvPr/>
          </p:nvPicPr>
          <p:blipFill>
            <a:blip r:embed="rId4"/>
            <a:srcRect/>
            <a:stretch>
              <a:fillRect/>
            </a:stretch>
          </p:blipFill>
          <p:spPr bwMode="auto">
            <a:xfrm>
              <a:off x="412700" y="1461394"/>
              <a:ext cx="1447695" cy="723848"/>
            </a:xfrm>
            <a:prstGeom prst="rect">
              <a:avLst/>
            </a:prstGeom>
            <a:noFill/>
            <a:ln w="9525">
              <a:noFill/>
              <a:miter lim="800000"/>
              <a:headEnd/>
              <a:tailEnd/>
            </a:ln>
            <a:effectLst/>
          </p:spPr>
        </p:pic>
      </p:grpSp>
      <p:sp>
        <p:nvSpPr>
          <p:cNvPr id="22" name="Slide Number Placeholder 21"/>
          <p:cNvSpPr>
            <a:spLocks noGrp="1"/>
          </p:cNvSpPr>
          <p:nvPr>
            <p:ph type="sldNum" sz="quarter" idx="12"/>
          </p:nvPr>
        </p:nvSpPr>
        <p:spPr/>
        <p:txBody>
          <a:bodyPr/>
          <a:lstStyle/>
          <a:p>
            <a:fld id="{18592358-04F0-4603-8C36-0417E508AAA1}" type="slidenum">
              <a:rPr lang="en-US" smtClean="0"/>
              <a:pPr/>
              <a:t>9</a:t>
            </a:fld>
            <a:endParaRPr lang="en-US"/>
          </a:p>
        </p:txBody>
      </p:sp>
      <p:sp>
        <p:nvSpPr>
          <p:cNvPr id="17" name="Footer Placeholder 37"/>
          <p:cNvSpPr>
            <a:spLocks noGrp="1"/>
          </p:cNvSpPr>
          <p:nvPr>
            <p:ph type="ftr" sz="quarter" idx="11"/>
          </p:nvPr>
        </p:nvSpPr>
        <p:spPr>
          <a:xfrm>
            <a:off x="4356101" y="6111875"/>
            <a:ext cx="3992228" cy="365125"/>
          </a:xfrm>
        </p:spPr>
        <p:txBody>
          <a:bodyPr/>
          <a:lstStyle/>
          <a:p>
            <a:r>
              <a:rPr lang="en-US" b="1" dirty="0" smtClean="0"/>
              <a:t>LIGO-G0900358.</a:t>
            </a:r>
            <a:r>
              <a:rPr lang="en-US" dirty="0" smtClean="0"/>
              <a:t> </a:t>
            </a:r>
            <a:r>
              <a:rPr lang="en-US" dirty="0" err="1" smtClean="0"/>
              <a:t>Rupal</a:t>
            </a:r>
            <a:r>
              <a:rPr lang="en-US" dirty="0" smtClean="0"/>
              <a:t> S. </a:t>
            </a:r>
            <a:r>
              <a:rPr lang="en-US" dirty="0" err="1" smtClean="0"/>
              <a:t>Amin</a:t>
            </a:r>
            <a:r>
              <a:rPr lang="en-US" dirty="0" smtClean="0"/>
              <a:t> </a:t>
            </a:r>
            <a:r>
              <a:rPr lang="en-US" dirty="0" smtClean="0"/>
              <a:t>GCGW 17 April 2009</a:t>
            </a:r>
            <a:endParaRPr lang="en-US"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spect">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2375</TotalTime>
  <Words>1839</Words>
  <Application>Microsoft Office PowerPoint</Application>
  <PresentationFormat>On-screen Show (4:3)</PresentationFormat>
  <Paragraphs>270</Paragraphs>
  <Slides>23</Slides>
  <Notes>15</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Aspect</vt:lpstr>
      <vt:lpstr>Thermal Compensation in LIGO</vt:lpstr>
      <vt:lpstr>Outline</vt:lpstr>
      <vt:lpstr>Optical Layout</vt:lpstr>
      <vt:lpstr>Thermal Aberrations</vt:lpstr>
      <vt:lpstr>Thermal Issues: eLIGO</vt:lpstr>
      <vt:lpstr>Thermal Compensation System</vt:lpstr>
      <vt:lpstr>TCS Hardware</vt:lpstr>
      <vt:lpstr>Solution for eLIGO</vt:lpstr>
      <vt:lpstr>Model: Matlab+Comsol+Finesse</vt:lpstr>
      <vt:lpstr>Step 1: FEM of ITMs</vt:lpstr>
      <vt:lpstr>Step 2: In-house sim. code</vt:lpstr>
      <vt:lpstr>Step 3: FEM + Simulation</vt:lpstr>
      <vt:lpstr>Closing</vt:lpstr>
      <vt:lpstr>Thanks to…</vt:lpstr>
      <vt:lpstr>Problems with cut and paste</vt:lpstr>
      <vt:lpstr>Problems with cut and paste</vt:lpstr>
      <vt:lpstr>Step 1: Model actual heating</vt:lpstr>
      <vt:lpstr>Thermal issues: eLIGO</vt:lpstr>
      <vt:lpstr>Problems with cut and paste</vt:lpstr>
      <vt:lpstr>Thermal Issues: iLIGO </vt:lpstr>
      <vt:lpstr>Thermal issues: iLIGO</vt:lpstr>
      <vt:lpstr>Thermal Compensation System</vt:lpstr>
      <vt:lpstr>Step 1: Result</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a Model of LIGO with Thermal Aberrations</dc:title>
  <dc:creator>Rupal S. Amin</dc:creator>
  <cp:lastModifiedBy>Rupal S. Amin</cp:lastModifiedBy>
  <cp:revision>228</cp:revision>
  <dcterms:created xsi:type="dcterms:W3CDTF">2009-03-12T18:09:29Z</dcterms:created>
  <dcterms:modified xsi:type="dcterms:W3CDTF">2009-04-17T16:19:48Z</dcterms:modified>
</cp:coreProperties>
</file>