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310" r:id="rId2"/>
    <p:sldId id="257" r:id="rId3"/>
    <p:sldId id="267" r:id="rId4"/>
    <p:sldId id="295" r:id="rId5"/>
    <p:sldId id="268" r:id="rId6"/>
    <p:sldId id="259" r:id="rId7"/>
    <p:sldId id="260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312" r:id="rId17"/>
    <p:sldId id="315" r:id="rId18"/>
    <p:sldId id="316" r:id="rId19"/>
    <p:sldId id="317" r:id="rId20"/>
    <p:sldId id="318" r:id="rId21"/>
    <p:sldId id="280" r:id="rId22"/>
    <p:sldId id="282" r:id="rId23"/>
    <p:sldId id="283" r:id="rId24"/>
    <p:sldId id="285" r:id="rId25"/>
    <p:sldId id="309" r:id="rId26"/>
    <p:sldId id="286" r:id="rId27"/>
    <p:sldId id="287" r:id="rId28"/>
    <p:sldId id="288" r:id="rId29"/>
    <p:sldId id="311" r:id="rId30"/>
    <p:sldId id="314" r:id="rId31"/>
    <p:sldId id="313" r:id="rId32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5E7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55" autoAdjust="0"/>
  </p:normalViewPr>
  <p:slideViewPr>
    <p:cSldViewPr>
      <p:cViewPr varScale="1">
        <p:scale>
          <a:sx n="77" d="100"/>
          <a:sy n="77" d="100"/>
        </p:scale>
        <p:origin x="-54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872" y="-62"/>
      </p:cViewPr>
      <p:guideLst>
        <p:guide orient="horz" pos="2832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86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4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0" y="8534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674805-248B-489B-86E1-A328BC20A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258B53-B66C-4FA3-95BF-3947525C5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38EF4-4AF3-49FA-9551-65D35F515E9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92E61-DCCC-41D0-9CC4-2CAA94CE5FB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D82EB-5070-4075-9085-144B68EF2DF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16820-9F55-416E-9859-52B4842ABCB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095F5-48AB-436F-A5FB-B05963C9027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B008C-1FE4-4E37-BE53-B7936A832DF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F957A-3A5D-4CF7-8774-C784A4E8CCE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48349-1740-4F20-9B1C-1B045D0E174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B58EE-8D79-4722-B11E-501FBF5A650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FF131-36CA-4A9A-A248-54A1E10B9B9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4F933-A3AA-4691-9AE9-98E6F825E05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9F166-6CAC-450B-BF1E-7A4614D20ED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F86CB-CDDE-46D4-9FDD-1E56C12EA56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F1F1C-28F5-4F88-BA85-E04F9730BAB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9F32B-2F6A-4325-B1F6-BDD9FA44438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999D4-861B-4C7F-8BA7-D27B493CD5B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DEBA0-BDF8-4434-95BD-68C8C1C045A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970B1-30FB-4F5B-B3E0-973FF5BF507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6863-FDD8-49AA-ADF5-E64DFE2360D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AA5F5-E4C4-48D4-A0EF-A0F7A3A5661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D7132-796E-4570-9456-C7AA2D34FCF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15E4D-BC44-425F-915E-44003F7A001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B3C45-598B-4265-A022-2DAD9C826D9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0A494-49B3-47A0-A81D-97699B0087A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5C209-6B85-4A47-9FAD-BEB6046B3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169E-697D-4514-975B-BC33515A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6B84A-6449-4476-8432-38DC48C99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62000" y="6256338"/>
            <a:ext cx="6649256" cy="49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</a:rPr>
              <a:t>G0900551-v1 </a:t>
            </a:r>
            <a:endParaRPr lang="en-US" sz="12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chemeClr val="tx2"/>
                </a:solidFill>
                <a:latin typeface="Helvetica" pitchFamily="34" charset="0"/>
              </a:rPr>
              <a:t>			 				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72706" name="Photo Editor Photo" r:id="rId3" imgW="4409524" imgH="3219899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5D6BBAC0-8C25-4229-BB1A-13DE83F10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7D43-F4E5-4B8F-B2E4-6A105F1C8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61C0-2DD3-4DF2-8B25-77E09F5DE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F4912-D145-40E4-8CF6-178FFA472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EE7C1-73CF-4429-8BB3-B5AB7C39F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9AE84-1592-4061-A4A4-25F129343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A0AD5-04B7-4717-97C3-41C0148AE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27A08-ADED-4E59-8A4D-8E7EF3F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99F22A2-2A9A-44EC-B9F9-A41645C50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6256338"/>
            <a:ext cx="65849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tx2"/>
                </a:solidFill>
                <a:latin typeface="Verdana" pitchFamily="34" charset="0"/>
              </a:rPr>
              <a:t>LIGO-G060287-00-A </a:t>
            </a:r>
          </a:p>
          <a:p>
            <a:pPr>
              <a:defRPr/>
            </a:pPr>
            <a:r>
              <a:rPr lang="en-US" sz="1400">
                <a:solidFill>
                  <a:schemeClr val="tx2"/>
                </a:solidFill>
                <a:latin typeface="Helvetica" pitchFamily="34" charset="0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26" name="Photo Editor Photo" r:id="rId14" imgW="4409524" imgH="321989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l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wright@ligo.caltech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indy@ligo.caltech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C156DD-6231-4105-B098-6047807F153C}" type="slidenum">
              <a:rPr lang="en-US"/>
              <a:pPr/>
              <a:t>1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z="5400" b="1" smtClean="0"/>
              <a:t>SURF </a:t>
            </a:r>
          </a:p>
          <a:p>
            <a:pPr algn="ctr">
              <a:buFont typeface="Monotype Sorts" pitchFamily="2" charset="2"/>
              <a:buNone/>
            </a:pPr>
            <a:r>
              <a:rPr lang="en-US" sz="5400" b="1" smtClean="0"/>
              <a:t>ORIENTATION</a:t>
            </a:r>
          </a:p>
          <a:p>
            <a:pPr algn="ctr">
              <a:buFont typeface="Monotype Sorts" pitchFamily="2" charset="2"/>
              <a:buNone/>
            </a:pPr>
            <a:endParaRPr lang="en-US" sz="5400" b="1" smtClean="0"/>
          </a:p>
          <a:p>
            <a:pPr algn="ctr">
              <a:buFont typeface="Monotype Sorts" pitchFamily="2" charset="2"/>
              <a:buNone/>
            </a:pPr>
            <a:r>
              <a:rPr lang="en-US" sz="3600" b="1" smtClean="0"/>
              <a:t>17 JUNE 2009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AD6F04-C15D-4544-A6D6-5EE66A579FE8}" type="slidenum">
              <a:rPr lang="en-US"/>
              <a:pPr/>
              <a:t>10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Human Resources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Cindy Akutagawa</a:t>
            </a:r>
          </a:p>
          <a:p>
            <a:pPr>
              <a:buFont typeface="Monotype Sorts" pitchFamily="2" charset="2"/>
              <a:buNone/>
            </a:pPr>
            <a:r>
              <a:rPr lang="en-US" sz="1200" smtClean="0"/>
              <a:t>	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		</a:t>
            </a:r>
            <a:r>
              <a:rPr lang="en-US" smtClean="0">
                <a:solidFill>
                  <a:srgbClr val="CC00CC"/>
                </a:solidFill>
              </a:rPr>
              <a:t>Exit Form must be completed before leaving.</a:t>
            </a:r>
          </a:p>
          <a:p>
            <a:pPr>
              <a:buFont typeface="Monotype Sorts" pitchFamily="2" charset="2"/>
              <a:buNone/>
            </a:pPr>
            <a:endParaRPr lang="en-US" sz="1200" smtClean="0">
              <a:solidFill>
                <a:srgbClr val="CC00CC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mtClean="0">
                <a:solidFill>
                  <a:srgbClr val="FD260F"/>
                </a:solidFill>
              </a:rPr>
              <a:t>	</a:t>
            </a:r>
            <a:r>
              <a:rPr lang="en-US" smtClean="0">
                <a:solidFill>
                  <a:srgbClr val="CC00CC"/>
                </a:solidFill>
              </a:rPr>
              <a:t>	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solidFill>
                  <a:srgbClr val="CC00CC"/>
                </a:solidFill>
              </a:rPr>
              <a:t>		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</a:t>
            </a:r>
            <a:r>
              <a:rPr lang="en-US" dirty="0">
                <a:latin typeface="Calibri" pitchFamily="34" charset="0"/>
              </a:rPr>
              <a:t>Laboratory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5B5F7-3C3A-46E6-BF2B-73D9DA5C2BC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3316" name="Picture 2" descr="Exit Form_fr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0104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196D22-EF5E-4813-A2F2-4F0416F891D6}" type="slidenum">
              <a:rPr lang="en-US"/>
              <a:pPr/>
              <a:t>12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Property Accountability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Rod Luna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		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		</a:t>
            </a:r>
            <a:endParaRPr lang="en-US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AD72DE-0289-4C39-A084-CFD498537EB0}" type="slidenum">
              <a:rPr lang="en-US"/>
              <a:pPr/>
              <a:t>13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Property Accountability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Rod Luna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z="1200" smtClean="0"/>
              <a:t>		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		</a:t>
            </a:r>
            <a:r>
              <a:rPr lang="en-US" smtClean="0">
                <a:solidFill>
                  <a:srgbClr val="CC00CC"/>
                </a:solidFill>
              </a:rPr>
              <a:t>Why is equipment tagged?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z="1200" smtClean="0">
                <a:solidFill>
                  <a:srgbClr val="CC00CC"/>
                </a:solidFill>
              </a:rPr>
              <a:t>		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mtClean="0">
                <a:solidFill>
                  <a:srgbClr val="CC00CC"/>
                </a:solidFill>
              </a:rPr>
              <a:t>		What constitutes Tagged Equipment?</a:t>
            </a:r>
          </a:p>
          <a:p>
            <a:pPr marL="457200" indent="-457200">
              <a:buFont typeface="Monotype Sorts" pitchFamily="2" charset="2"/>
              <a:buNone/>
            </a:pPr>
            <a:endParaRPr lang="en-US" sz="1200" smtClean="0">
              <a:solidFill>
                <a:srgbClr val="CC00CC"/>
              </a:solidFill>
            </a:endParaRPr>
          </a:p>
          <a:p>
            <a:pPr marL="457200" indent="-457200">
              <a:buFont typeface="Monotype Sorts" pitchFamily="2" charset="2"/>
              <a:buNone/>
            </a:pPr>
            <a:r>
              <a:rPr lang="en-US" smtClean="0">
                <a:solidFill>
                  <a:srgbClr val="CC00CC"/>
                </a:solidFill>
              </a:rPr>
              <a:t>		What is Caltech’s Policy concerning property 		accountability?</a:t>
            </a:r>
          </a:p>
          <a:p>
            <a:pPr marL="457200" indent="-457200">
              <a:buFont typeface="Monotype Sorts" pitchFamily="2" charset="2"/>
              <a:buNone/>
            </a:pPr>
            <a:endParaRPr lang="en-US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1BD4B1-9847-4352-9BF8-2921DF6AEE14}" type="slidenum">
              <a:rPr lang="en-US"/>
              <a:pPr/>
              <a:t>14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Property Accountability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Rod Luna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z="1200" smtClean="0"/>
              <a:t>		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		</a:t>
            </a:r>
            <a:r>
              <a:rPr lang="en-US" smtClean="0">
                <a:solidFill>
                  <a:srgbClr val="CC00CC"/>
                </a:solidFill>
              </a:rPr>
              <a:t>What is the Government Policy concerning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mtClean="0">
                <a:solidFill>
                  <a:srgbClr val="CC00CC"/>
                </a:solidFill>
              </a:rPr>
              <a:t>		property accountability?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z="1200" smtClean="0">
                <a:solidFill>
                  <a:srgbClr val="CC00CC"/>
                </a:solidFill>
              </a:rPr>
              <a:t>		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mtClean="0">
                <a:solidFill>
                  <a:srgbClr val="CC00CC"/>
                </a:solidFill>
              </a:rPr>
              <a:t>		How to dispose of Government property.</a:t>
            </a:r>
          </a:p>
          <a:p>
            <a:pPr marL="457200" indent="-457200">
              <a:buFont typeface="Monotype Sorts" pitchFamily="2" charset="2"/>
              <a:buNone/>
            </a:pPr>
            <a:endParaRPr lang="en-US" sz="1200" smtClean="0">
              <a:solidFill>
                <a:srgbClr val="CC00CC"/>
              </a:solidFill>
            </a:endParaRPr>
          </a:p>
          <a:p>
            <a:pPr marL="457200" indent="-457200">
              <a:buFont typeface="Monotype Sorts" pitchFamily="2" charset="2"/>
              <a:buNone/>
            </a:pPr>
            <a:r>
              <a:rPr lang="en-US" smtClean="0">
                <a:solidFill>
                  <a:srgbClr val="CC00CC"/>
                </a:solidFill>
              </a:rPr>
              <a:t>		Who has overall responsibility for property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mtClean="0">
                <a:solidFill>
                  <a:srgbClr val="CC00CC"/>
                </a:solidFill>
              </a:rPr>
              <a:t>		accountability and maintainability?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765EF6-9893-47F0-98BF-F26C16C220E1}" type="slidenum">
              <a:rPr lang="en-US"/>
              <a:pPr/>
              <a:t>15</a:t>
            </a:fld>
            <a:endParaRPr lang="en-US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sz="3600" b="1" smtClean="0"/>
              <a:t>THE</a:t>
            </a:r>
          </a:p>
          <a:p>
            <a:pPr algn="ctr">
              <a:buFont typeface="Monotype Sorts" pitchFamily="2" charset="2"/>
              <a:buNone/>
            </a:pPr>
            <a:r>
              <a:rPr lang="en-US" sz="5400" b="1" smtClean="0">
                <a:solidFill>
                  <a:srgbClr val="CC0000"/>
                </a:solidFill>
              </a:rPr>
              <a:t>D</a:t>
            </a:r>
            <a:r>
              <a:rPr lang="en-US" sz="3600" b="1" smtClean="0"/>
              <a:t>OCUMENT </a:t>
            </a:r>
            <a:r>
              <a:rPr lang="en-US" sz="5400" b="1" smtClean="0">
                <a:solidFill>
                  <a:srgbClr val="CC0000"/>
                </a:solidFill>
              </a:rPr>
              <a:t>C</a:t>
            </a:r>
            <a:r>
              <a:rPr lang="en-US" sz="3600" b="1" smtClean="0"/>
              <a:t>ONTROL </a:t>
            </a:r>
            <a:r>
              <a:rPr lang="en-US" sz="5400" b="1" smtClean="0">
                <a:solidFill>
                  <a:srgbClr val="CC0000"/>
                </a:solidFill>
              </a:rPr>
              <a:t>C</a:t>
            </a:r>
            <a:r>
              <a:rPr lang="en-US" sz="3600" b="1" smtClean="0"/>
              <a:t>ENTER</a:t>
            </a:r>
          </a:p>
          <a:p>
            <a:pPr algn="ctr">
              <a:buFont typeface="Monotype Sorts" pitchFamily="2" charset="2"/>
              <a:buNone/>
            </a:pPr>
            <a:endParaRPr lang="en-US" sz="3600" b="1" smtClean="0"/>
          </a:p>
          <a:p>
            <a:pPr algn="ctr">
              <a:buFont typeface="Monotype Sorts" pitchFamily="2" charset="2"/>
              <a:buNone/>
            </a:pPr>
            <a:r>
              <a:rPr lang="en-US" b="1" smtClean="0"/>
              <a:t>Cleveland Mak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AD1C26-5D7A-47B7-9F08-E00AC34855F6}" type="slidenum">
              <a:rPr lang="en-US"/>
              <a:pPr/>
              <a:t>16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Document Control Center (DCC)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What is the DCC:</a:t>
            </a:r>
          </a:p>
          <a:p>
            <a:pPr marL="457200" indent="-457200"/>
            <a:endParaRPr lang="en-US" sz="1200" smtClean="0"/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A web-based document management system</a:t>
            </a:r>
          </a:p>
          <a:p>
            <a:pPr marL="857250" lvl="1" indent="-457200"/>
            <a:r>
              <a:rPr lang="en-US" sz="1200" smtClean="0">
                <a:solidFill>
                  <a:srgbClr val="CC00CC"/>
                </a:solidFill>
              </a:rPr>
              <a:t> </a:t>
            </a: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The central repository for all electronic documents related to LIGO</a:t>
            </a:r>
          </a:p>
          <a:p>
            <a:pPr marL="857250" lvl="1" indent="-457200"/>
            <a:endParaRPr lang="en-US" sz="12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A convenient and secure location for colleagues to share documents</a:t>
            </a: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254A655-CAA7-48FF-BE26-3E0379D69456}" type="slidenum">
              <a:rPr lang="en-US"/>
              <a:pPr/>
              <a:t>17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Document Control Center (DCC)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What is a document?</a:t>
            </a:r>
          </a:p>
          <a:p>
            <a:pPr marL="457200" indent="-457200"/>
            <a:endParaRPr lang="en-US" sz="1200" smtClean="0"/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Contract/Proposal/Quote</a:t>
            </a: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Drawing</a:t>
            </a: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Email/Fax/Letter</a:t>
            </a: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Report/Policy</a:t>
            </a: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Meeting minutes/informal notes</a:t>
            </a: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Presentation slides/movie files/photos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E47F8A-A1A5-4861-8E3F-E909DF32C059}" type="slidenum">
              <a:rPr lang="en-US"/>
              <a:pPr/>
              <a:t>18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Document Control Center (DCC)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You will be responsible for submitting two types of documentation to the DCC at the end of your term:</a:t>
            </a:r>
          </a:p>
          <a:p>
            <a:pPr marL="457200" indent="-457200"/>
            <a:endParaRPr lang="en-US" sz="1200" smtClean="0"/>
          </a:p>
          <a:p>
            <a:pPr marL="857250" lvl="1" indent="-457200"/>
            <a:r>
              <a:rPr lang="en-US" smtClean="0">
                <a:solidFill>
                  <a:srgbClr val="CC00CC"/>
                </a:solidFill>
              </a:rPr>
              <a:t>A “T” classification type of document.  This is a final report of your research/work performed.</a:t>
            </a:r>
          </a:p>
          <a:p>
            <a:pPr marL="457200" indent="-457200"/>
            <a:endParaRPr lang="en-US" sz="1200" smtClean="0"/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A “G” classification type of document.  This will be the slides from your presentation you will be giving during your final week.</a:t>
            </a: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  <a:p>
            <a:pPr marL="857250" lvl="1" indent="-457200"/>
            <a:endParaRPr lang="en-US" sz="2200" smtClean="0">
              <a:solidFill>
                <a:srgbClr val="CC00CC"/>
              </a:solidFill>
            </a:endParaRP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9CC364-AD1C-4F76-B7FC-E658E4557080}" type="slidenum">
              <a:rPr lang="en-US"/>
              <a:pPr/>
              <a:t>19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Document Control Center (DCC)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How to access the DCC</a:t>
            </a:r>
          </a:p>
          <a:p>
            <a:pPr marL="457200" indent="-457200"/>
            <a:endParaRPr lang="en-US" sz="1200" smtClean="0"/>
          </a:p>
          <a:p>
            <a:pPr marL="857250" lvl="1" indent="-457200"/>
            <a:r>
              <a:rPr lang="en-US" smtClean="0">
                <a:solidFill>
                  <a:srgbClr val="CC00CC"/>
                </a:solidFill>
              </a:rPr>
              <a:t>DCC homepage:  </a:t>
            </a:r>
            <a:r>
              <a:rPr lang="en-US" smtClean="0">
                <a:solidFill>
                  <a:srgbClr val="CC00CC"/>
                </a:solidFill>
                <a:hlinkClick r:id="rId3"/>
              </a:rPr>
              <a:t>https://dcc.ligo.org</a:t>
            </a:r>
            <a:endParaRPr lang="en-US" smtClean="0">
              <a:solidFill>
                <a:srgbClr val="CC00CC"/>
              </a:solidFill>
            </a:endParaRPr>
          </a:p>
          <a:p>
            <a:pPr marL="857250" lvl="1" indent="-457200"/>
            <a:endParaRPr lang="en-US" sz="12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mtClean="0">
                <a:solidFill>
                  <a:srgbClr val="CC00CC"/>
                </a:solidFill>
              </a:rPr>
              <a:t>A LIGO user account and password is required to upload documents and access non-public documents.</a:t>
            </a:r>
          </a:p>
          <a:p>
            <a:pPr marL="457200" indent="-457200"/>
            <a:endParaRPr lang="en-US" sz="1200" smtClean="0"/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Access to public documents do not require a username and password.</a:t>
            </a: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  <a:p>
            <a:pPr marL="857250" lvl="1" indent="-457200"/>
            <a:endParaRPr lang="en-US" sz="2200" smtClean="0">
              <a:solidFill>
                <a:srgbClr val="CC00CC"/>
              </a:solidFill>
            </a:endParaRP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375350C-C49F-46E6-A951-2A24BC58B5DF}" type="slidenum">
              <a:rPr lang="en-US"/>
              <a:pPr/>
              <a:t>2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WELCOME!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Dr. Ken Libbrecht</a:t>
            </a:r>
          </a:p>
        </p:txBody>
      </p:sp>
      <p:pic>
        <p:nvPicPr>
          <p:cNvPr id="4102" name="Picture 4" descr="BHColl-Purpur-schra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590800"/>
            <a:ext cx="62484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BAB159-1796-47EB-806A-A306E1344D8A}" type="slidenum">
              <a:rPr lang="en-US"/>
              <a:pPr/>
              <a:t>20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Document Control Center (DCC)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Contact information</a:t>
            </a:r>
          </a:p>
          <a:p>
            <a:pPr marL="457200" indent="-457200"/>
            <a:endParaRPr lang="en-US" sz="1200" smtClean="0"/>
          </a:p>
          <a:p>
            <a:pPr marL="857250" lvl="1" indent="-457200"/>
            <a:r>
              <a:rPr lang="en-US" smtClean="0">
                <a:solidFill>
                  <a:srgbClr val="CC00CC"/>
                </a:solidFill>
              </a:rPr>
              <a:t>Email:  mak@ligo.caltech.edu</a:t>
            </a:r>
          </a:p>
          <a:p>
            <a:pPr marL="857250" lvl="1" indent="-457200"/>
            <a:endParaRPr lang="en-US" sz="12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mtClean="0">
                <a:solidFill>
                  <a:srgbClr val="CC00CC"/>
                </a:solidFill>
              </a:rPr>
              <a:t>Ext:  3314</a:t>
            </a:r>
          </a:p>
          <a:p>
            <a:pPr marL="457200" indent="-457200"/>
            <a:endParaRPr lang="en-US" sz="1200" smtClean="0"/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Office:  Bridge Annex, Room 21 (basement)</a:t>
            </a:r>
          </a:p>
          <a:p>
            <a:pPr marL="857250" lvl="1" indent="-457200"/>
            <a:endParaRPr lang="en-US" sz="12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If you have any questions, please don’t hesitate to contact me.</a:t>
            </a: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  <a:p>
            <a:pPr marL="857250" lvl="1" indent="-457200"/>
            <a:endParaRPr lang="en-US" sz="2200" smtClean="0">
              <a:solidFill>
                <a:srgbClr val="CC00CC"/>
              </a:solidFill>
            </a:endParaRP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028127-D920-4D23-AE32-645DA69104D4}" type="slidenum">
              <a:rPr lang="en-US"/>
              <a:pPr/>
              <a:t>21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General Computing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457200" indent="-457200"/>
            <a:r>
              <a:rPr lang="en-US" smtClean="0"/>
              <a:t>Larry Wallace</a:t>
            </a:r>
          </a:p>
          <a:p>
            <a:pPr marL="457200" indent="-457200"/>
            <a:endParaRPr lang="en-US" sz="900" smtClean="0"/>
          </a:p>
          <a:p>
            <a:pPr marL="857250" lvl="1" indent="-457200"/>
            <a:r>
              <a:rPr lang="en-US" smtClean="0">
                <a:solidFill>
                  <a:srgbClr val="CC00CC"/>
                </a:solidFill>
              </a:rPr>
              <a:t>Computer accounts</a:t>
            </a: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mtClean="0">
                <a:solidFill>
                  <a:srgbClr val="CC00CC"/>
                </a:solidFill>
              </a:rPr>
              <a:t>Passwords</a:t>
            </a: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mtClean="0">
                <a:solidFill>
                  <a:srgbClr val="CC00CC"/>
                </a:solidFill>
              </a:rPr>
              <a:t>Computer/SW Use Policies/Constraints</a:t>
            </a: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mtClean="0">
                <a:solidFill>
                  <a:srgbClr val="CC00CC"/>
                </a:solidFill>
              </a:rPr>
              <a:t>Office vs. Lab and Observatories</a:t>
            </a: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mtClean="0">
                <a:solidFill>
                  <a:srgbClr val="CC00CC"/>
                </a:solidFill>
              </a:rPr>
              <a:t>Engineering/Data Analysis</a:t>
            </a:r>
          </a:p>
          <a:p>
            <a:pPr marL="857250" lvl="1" indent="-457200"/>
            <a:endParaRPr lang="en-US" sz="9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mtClean="0">
                <a:solidFill>
                  <a:srgbClr val="CC00CC"/>
                </a:solidFill>
              </a:rPr>
              <a:t>Loan of equipment</a:t>
            </a:r>
          </a:p>
          <a:p>
            <a:pPr marL="857250" lvl="1" indent="-457200">
              <a:buFontTx/>
              <a:buNone/>
            </a:pPr>
            <a:endParaRPr lang="en-US" sz="3200" smtClean="0"/>
          </a:p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		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		</a:t>
            </a:r>
            <a:endParaRPr lang="en-US" smtClean="0">
              <a:solidFill>
                <a:srgbClr val="CC00CC"/>
              </a:solidFill>
            </a:endParaRPr>
          </a:p>
          <a:p>
            <a:pPr marL="457200" indent="-457200">
              <a:buFont typeface="Monotype Sorts" pitchFamily="2" charset="2"/>
              <a:buNone/>
            </a:pPr>
            <a:endParaRPr lang="en-US" smtClean="0">
              <a:solidFill>
                <a:srgbClr val="CC00CC"/>
              </a:solidFill>
            </a:endParaRPr>
          </a:p>
          <a:p>
            <a:pPr marL="457200" indent="-457200">
              <a:buFont typeface="Monotype Sorts" pitchFamily="2" charset="2"/>
              <a:buNone/>
            </a:pPr>
            <a:r>
              <a:rPr lang="en-US" smtClean="0">
                <a:solidFill>
                  <a:srgbClr val="CC00CC"/>
                </a:solidFill>
              </a:rPr>
              <a:t>		</a:t>
            </a:r>
            <a:endParaRPr lang="en-US" smtClean="0">
              <a:solidFill>
                <a:srgbClr val="65E737"/>
              </a:solidFill>
            </a:endParaRPr>
          </a:p>
          <a:p>
            <a:pPr marL="457200" indent="-457200">
              <a:buFont typeface="Monotype Sorts" pitchFamily="2" charset="2"/>
              <a:buNone/>
            </a:pPr>
            <a:endParaRPr lang="en-US" smtClean="0">
              <a:solidFill>
                <a:srgbClr val="65E737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9459D1B-BEAC-4756-AB59-983C9B153C22}" type="slidenum">
              <a:rPr lang="en-US"/>
              <a:pPr/>
              <a:t>22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Travel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Marilyn Wright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z="1200" smtClean="0"/>
              <a:t>		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		</a:t>
            </a:r>
            <a:r>
              <a:rPr lang="en-US" smtClean="0">
                <a:solidFill>
                  <a:srgbClr val="CC00CC"/>
                </a:solidFill>
              </a:rPr>
              <a:t>Contact me for all travel related issues.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mtClean="0">
                <a:solidFill>
                  <a:srgbClr val="CC00CC"/>
                </a:solidFill>
              </a:rPr>
              <a:t>		</a:t>
            </a:r>
            <a:r>
              <a:rPr lang="en-US" smtClean="0">
                <a:solidFill>
                  <a:srgbClr val="CC00CC"/>
                </a:solidFill>
                <a:hlinkClick r:id="rId3"/>
              </a:rPr>
              <a:t>mwright@ligo.caltech.edu</a:t>
            </a:r>
            <a:endParaRPr lang="en-US" smtClean="0">
              <a:solidFill>
                <a:srgbClr val="CC00CC"/>
              </a:solidFill>
            </a:endParaRPr>
          </a:p>
          <a:p>
            <a:pPr marL="457200" indent="-457200">
              <a:buFont typeface="Monotype Sorts" pitchFamily="2" charset="2"/>
              <a:buNone/>
            </a:pPr>
            <a:endParaRPr lang="en-US" smtClean="0">
              <a:solidFill>
                <a:srgbClr val="CC00CC"/>
              </a:solidFill>
            </a:endParaRPr>
          </a:p>
          <a:p>
            <a:pPr marL="457200" indent="-457200">
              <a:buFont typeface="Monotype Sorts" pitchFamily="2" charset="2"/>
              <a:buNone/>
            </a:pPr>
            <a:r>
              <a:rPr lang="en-US" sz="1200" smtClean="0">
                <a:solidFill>
                  <a:srgbClr val="CC00CC"/>
                </a:solidFill>
              </a:rPr>
              <a:t>		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mtClean="0">
                <a:solidFill>
                  <a:srgbClr val="CC00CC"/>
                </a:solidFill>
              </a:rPr>
              <a:t>	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75A9F6-9317-4F20-8D7B-C1D8EA8E3917}" type="slidenum">
              <a:rPr lang="en-US"/>
              <a:pPr/>
              <a:t>23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Travel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457200" indent="-457200"/>
            <a:r>
              <a:rPr lang="en-US" smtClean="0"/>
              <a:t>Marilyn Wright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z="1200" smtClean="0"/>
              <a:t>		</a:t>
            </a:r>
          </a:p>
          <a:p>
            <a:pPr marL="857250" lvl="1" indent="-457200"/>
            <a:r>
              <a:rPr lang="en-US" sz="1800" smtClean="0"/>
              <a:t>	</a:t>
            </a:r>
            <a:r>
              <a:rPr lang="en-US" sz="2200" smtClean="0">
                <a:solidFill>
                  <a:srgbClr val="CC00CC"/>
                </a:solidFill>
              </a:rPr>
              <a:t>Contact me for all travel related issues.</a:t>
            </a:r>
          </a:p>
          <a:p>
            <a:pPr marL="857250" lvl="1" indent="-457200">
              <a:buFontTx/>
              <a:buNone/>
            </a:pPr>
            <a:r>
              <a:rPr lang="en-US" sz="1200" smtClean="0">
                <a:solidFill>
                  <a:srgbClr val="CC00CC"/>
                </a:solidFill>
              </a:rPr>
              <a:t>	</a:t>
            </a: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	Turn in all airline and ground transportation receipts.</a:t>
            </a:r>
          </a:p>
          <a:p>
            <a:pPr marL="857250" lvl="1" indent="-457200"/>
            <a:endParaRPr lang="en-US" sz="12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	You can email or fax receipts to me for return trip.</a:t>
            </a:r>
          </a:p>
          <a:p>
            <a:pPr marL="457200" indent="-457200">
              <a:buFont typeface="Monotype Sorts" pitchFamily="2" charset="2"/>
              <a:buNone/>
            </a:pPr>
            <a:endParaRPr lang="en-US" sz="1200" smtClean="0">
              <a:solidFill>
                <a:srgbClr val="CC00CC"/>
              </a:solidFill>
            </a:endParaRPr>
          </a:p>
          <a:p>
            <a:pPr marL="457200" indent="-457200">
              <a:buFont typeface="Monotype Sorts" pitchFamily="2" charset="2"/>
              <a:buNone/>
            </a:pPr>
            <a:r>
              <a:rPr lang="en-US" smtClean="0">
                <a:solidFill>
                  <a:srgbClr val="CC00CC"/>
                </a:solidFill>
              </a:rPr>
              <a:t>		</a:t>
            </a:r>
          </a:p>
          <a:p>
            <a:pPr marL="457200" indent="-457200">
              <a:buFont typeface="Monotype Sorts" pitchFamily="2" charset="2"/>
              <a:buNone/>
            </a:pPr>
            <a:endParaRPr lang="en-US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C9A99B-51D4-41DA-907A-34CDEB6B8831}" type="slidenum">
              <a:rPr lang="en-US"/>
              <a:pPr/>
              <a:t>24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Safety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Bill Tyler</a:t>
            </a:r>
          </a:p>
          <a:p>
            <a:pPr marL="457200" indent="-457200">
              <a:buFont typeface="Monotype Sorts" pitchFamily="2" charset="2"/>
              <a:buNone/>
            </a:pPr>
            <a:endParaRPr lang="en-US" smtClean="0"/>
          </a:p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	The general safety philosophy of the laboratory may be simply stated as: </a:t>
            </a:r>
          </a:p>
          <a:p>
            <a:pPr marL="457200" indent="-457200">
              <a:buFont typeface="Monotype Sorts" pitchFamily="2" charset="2"/>
              <a:buNone/>
            </a:pPr>
            <a:endParaRPr lang="en-US" sz="1200" smtClean="0"/>
          </a:p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		</a:t>
            </a:r>
            <a:r>
              <a:rPr lang="en-US" i="1" smtClean="0">
                <a:solidFill>
                  <a:srgbClr val="CC00CC"/>
                </a:solidFill>
              </a:rPr>
              <a:t>“It is each person’s responsibility to ensure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i="1" smtClean="0">
                <a:solidFill>
                  <a:srgbClr val="CC00CC"/>
                </a:solidFill>
              </a:rPr>
              <a:t>		his/her own personal safety, as well as that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i="1" smtClean="0">
                <a:solidFill>
                  <a:srgbClr val="CC00CC"/>
                </a:solidFill>
              </a:rPr>
              <a:t>		of all others in the vicinity.”</a:t>
            </a:r>
            <a:r>
              <a:rPr lang="en-US" smtClean="0"/>
              <a:t>	</a:t>
            </a:r>
            <a:endParaRPr lang="en-US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D08835-BB1D-4579-BD76-49234700B2A3}" type="slidenum">
              <a:rPr lang="en-US"/>
              <a:pPr/>
              <a:t>25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Safety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LIGO SURF task/work RESTRICTIONS</a:t>
            </a:r>
            <a:endParaRPr lang="en-US" sz="2000" smtClean="0">
              <a:solidFill>
                <a:srgbClr val="CC00CC"/>
              </a:solidFill>
            </a:endParaRPr>
          </a:p>
          <a:p>
            <a:pPr marL="457200" indent="-457200">
              <a:buFont typeface="Monotype Sorts" pitchFamily="2" charset="2"/>
              <a:buNone/>
            </a:pPr>
            <a:endParaRPr lang="en-US" sz="12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z="2000" smtClean="0">
                <a:solidFill>
                  <a:srgbClr val="CC00CC"/>
                </a:solidFill>
              </a:rPr>
              <a:t>Any person or SURF student under the age of 18 years is NEVER permitted to work alone at any time.</a:t>
            </a:r>
          </a:p>
          <a:p>
            <a:pPr marL="857250" lvl="1" indent="-457200"/>
            <a:endParaRPr lang="en-US" sz="12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z="2000" smtClean="0">
                <a:solidFill>
                  <a:srgbClr val="CC00CC"/>
                </a:solidFill>
              </a:rPr>
              <a:t>SURF, INTERNS &amp; UNDERGRADUATE students may never work along whenever engaged in a hazardous task (i.e. work involving Class 3 or Class 4 lasers, or the use of certain kinds of equipment, areas of exposed energized lines, etc.</a:t>
            </a:r>
          </a:p>
          <a:p>
            <a:pPr marL="857250" lvl="1" indent="-457200"/>
            <a:endParaRPr lang="en-US" sz="1200" smtClean="0">
              <a:solidFill>
                <a:srgbClr val="CC00CC"/>
              </a:solidFill>
            </a:endParaRPr>
          </a:p>
          <a:p>
            <a:pPr marL="857250" lvl="1" indent="-457200"/>
            <a:r>
              <a:rPr lang="en-US" sz="2000" smtClean="0">
                <a:solidFill>
                  <a:srgbClr val="CC00CC"/>
                </a:solidFill>
              </a:rPr>
              <a:t>SURF students may NOT act as visitor escorts for SURF students in any “LASER HAZARD AREA.”</a:t>
            </a:r>
            <a:r>
              <a:rPr lang="en-US" sz="1800" smtClean="0">
                <a:solidFill>
                  <a:srgbClr val="CC00CC"/>
                </a:solidFill>
              </a:rPr>
              <a:t>		</a:t>
            </a: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F3B706-9841-41C1-AACC-DF41457AD3E8}" type="slidenum">
              <a:rPr lang="en-US"/>
              <a:pPr/>
              <a:t>26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Safety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Monotype Sorts" pitchFamily="2" charset="2"/>
              <a:buNone/>
            </a:pPr>
            <a:r>
              <a:rPr lang="en-US" sz="1000" smtClean="0"/>
              <a:t>		</a:t>
            </a:r>
          </a:p>
          <a:p>
            <a:pPr marL="457200" indent="-457200">
              <a:lnSpc>
                <a:spcPct val="90000"/>
              </a:lnSpc>
            </a:pPr>
            <a:r>
              <a:rPr lang="en-US" smtClean="0"/>
              <a:t>LIGO CAMPUS SAFETY</a:t>
            </a:r>
          </a:p>
          <a:p>
            <a:pPr marL="457200" indent="-457200">
              <a:lnSpc>
                <a:spcPct val="90000"/>
              </a:lnSpc>
            </a:pPr>
            <a:endParaRPr lang="en-US" sz="1200" smtClean="0">
              <a:solidFill>
                <a:srgbClr val="CC00CC"/>
              </a:solidFill>
            </a:endParaRPr>
          </a:p>
          <a:p>
            <a:pPr marL="857250" lvl="1" indent="-457200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SAFETY OFFICER</a:t>
            </a:r>
          </a:p>
          <a:p>
            <a:pPr marL="857250" lvl="1" indent="-457200">
              <a:lnSpc>
                <a:spcPct val="90000"/>
              </a:lnSpc>
            </a:pPr>
            <a:endParaRPr lang="en-US" sz="1400" smtClean="0">
              <a:solidFill>
                <a:srgbClr val="CC00CC"/>
              </a:solidFill>
            </a:endParaRPr>
          </a:p>
          <a:p>
            <a:pPr marL="1257300" lvl="2" indent="-457200">
              <a:lnSpc>
                <a:spcPct val="90000"/>
              </a:lnSpc>
            </a:pPr>
            <a:r>
              <a:rPr lang="en-US" smtClean="0"/>
              <a:t>Peter King, extension 3099</a:t>
            </a:r>
          </a:p>
          <a:p>
            <a:pPr marL="1257300" lvl="2" indent="-457200">
              <a:lnSpc>
                <a:spcPct val="90000"/>
              </a:lnSpc>
            </a:pPr>
            <a:r>
              <a:rPr lang="en-US" smtClean="0"/>
              <a:t>Alternate: Bill Tyler, extension 2976</a:t>
            </a:r>
          </a:p>
          <a:p>
            <a:pPr marL="1257300" lvl="2" indent="-457200">
              <a:lnSpc>
                <a:spcPct val="90000"/>
              </a:lnSpc>
            </a:pPr>
            <a:endParaRPr lang="en-US" sz="1800" smtClean="0">
              <a:solidFill>
                <a:srgbClr val="CC00CC"/>
              </a:solidFill>
            </a:endParaRPr>
          </a:p>
          <a:p>
            <a:pPr marL="1257300" lvl="2" indent="-457200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LASER SAFETY OFFICER (LSO)</a:t>
            </a:r>
          </a:p>
          <a:p>
            <a:pPr marL="1257300" lvl="2" indent="-457200">
              <a:lnSpc>
                <a:spcPct val="90000"/>
              </a:lnSpc>
            </a:pPr>
            <a:r>
              <a:rPr lang="en-US" smtClean="0"/>
              <a:t>Garilynn Billingsley, extension 2184</a:t>
            </a:r>
          </a:p>
          <a:p>
            <a:pPr marL="457200" indent="-457200">
              <a:lnSpc>
                <a:spcPct val="90000"/>
              </a:lnSpc>
              <a:buFont typeface="Monotype Sorts" pitchFamily="2" charset="2"/>
              <a:buNone/>
            </a:pPr>
            <a:r>
              <a:rPr lang="en-US" sz="2000" smtClean="0">
                <a:solidFill>
                  <a:srgbClr val="CC00CC"/>
                </a:solidFill>
              </a:rPr>
              <a:t>		</a:t>
            </a:r>
          </a:p>
          <a:p>
            <a:pPr marL="457200" indent="-457200">
              <a:lnSpc>
                <a:spcPct val="90000"/>
              </a:lnSpc>
              <a:buFont typeface="Monotype Sorts" pitchFamily="2" charset="2"/>
              <a:buNone/>
            </a:pPr>
            <a:r>
              <a:rPr lang="en-US" sz="2000" smtClean="0">
                <a:solidFill>
                  <a:srgbClr val="CC00CC"/>
                </a:solidFill>
              </a:rPr>
              <a:t>		</a:t>
            </a:r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B12318-54E4-4090-A502-E10CCCFA38C5}" type="slidenum">
              <a:rPr lang="en-US"/>
              <a:pPr/>
              <a:t>27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Safety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mtClean="0"/>
              <a:t>Review Caltech Emergency Response Guide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For any emergency</a:t>
            </a:r>
          </a:p>
          <a:p>
            <a:pPr marL="1257300" lvl="2" indent="-457200">
              <a:lnSpc>
                <a:spcPct val="90000"/>
              </a:lnSpc>
            </a:pPr>
            <a:r>
              <a:rPr lang="en-US" smtClean="0"/>
              <a:t>Campus Phone:  dial 5000</a:t>
            </a:r>
          </a:p>
          <a:p>
            <a:pPr marL="1257300" lvl="2" indent="-457200">
              <a:lnSpc>
                <a:spcPct val="90000"/>
              </a:lnSpc>
            </a:pPr>
            <a:r>
              <a:rPr lang="en-US" smtClean="0"/>
              <a:t>Other Phone:  dial 626.395.5000</a:t>
            </a:r>
          </a:p>
          <a:p>
            <a:pPr marL="1257300" lvl="2" indent="-457200">
              <a:lnSpc>
                <a:spcPct val="90000"/>
              </a:lnSpc>
            </a:pPr>
            <a:r>
              <a:rPr lang="en-US" smtClean="0"/>
              <a:t>Indicate situation and location to operator</a:t>
            </a:r>
          </a:p>
          <a:p>
            <a:pPr marL="457200" indent="-457200">
              <a:lnSpc>
                <a:spcPct val="90000"/>
              </a:lnSpc>
            </a:pPr>
            <a:r>
              <a:rPr lang="en-US" smtClean="0"/>
              <a:t>Fire Alarm Sounds – Must Evacuate!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Use stairs for Fire or Earthquake – Do not use elevator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Assemble at the designated evacuation assembly area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Evacuation information is posted near stairwells on each floor</a:t>
            </a:r>
          </a:p>
          <a:p>
            <a:pPr marL="457200" indent="-457200"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>
                <a:solidFill>
                  <a:srgbClr val="65E737"/>
                </a:solidFill>
              </a:rPr>
              <a:t>		</a:t>
            </a:r>
            <a:endParaRPr lang="en-US" smtClean="0">
              <a:solidFill>
                <a:srgbClr val="CC00CC"/>
              </a:solidFill>
            </a:endParaRPr>
          </a:p>
          <a:p>
            <a:pPr marL="457200" indent="-457200">
              <a:lnSpc>
                <a:spcPct val="90000"/>
              </a:lnSpc>
              <a:buFont typeface="Monotype Sorts" pitchFamily="2" charset="2"/>
              <a:buNone/>
            </a:pPr>
            <a:endParaRPr lang="en-US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BCAE33-BBAB-4FAF-8402-2023BB4B64D2}" type="slidenum">
              <a:rPr lang="en-US"/>
              <a:pPr/>
              <a:t>28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Safety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mtClean="0"/>
              <a:t>In case of earthquake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“Duck-Cover-Hold”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Stay in place until motion stops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200" smtClean="0">
                <a:solidFill>
                  <a:srgbClr val="CC00CC"/>
                </a:solidFill>
              </a:rPr>
              <a:t>Beware of falling items and fire hazards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z="1200" smtClean="0"/>
              <a:t>		</a:t>
            </a:r>
            <a:endParaRPr lang="en-US" sz="1200" smtClean="0">
              <a:solidFill>
                <a:srgbClr val="CC00CC"/>
              </a:solidFill>
            </a:endParaRPr>
          </a:p>
          <a:p>
            <a:pPr marL="457200" indent="-457200">
              <a:buFont typeface="Monotype Sorts" pitchFamily="2" charset="2"/>
              <a:buNone/>
            </a:pPr>
            <a:r>
              <a:rPr lang="en-US" smtClean="0">
                <a:solidFill>
                  <a:srgbClr val="CC00CC"/>
                </a:solidFill>
              </a:rPr>
              <a:t>		</a:t>
            </a:r>
          </a:p>
        </p:txBody>
      </p: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4306F3-64C0-412B-A869-F75F6578BDE5}" type="slidenum">
              <a:rPr lang="en-US"/>
              <a:pPr/>
              <a:t>29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Safety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Reminders:</a:t>
            </a: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Caltech is an “Open Campus”</a:t>
            </a:r>
          </a:p>
          <a:p>
            <a:pPr marL="1257300" lvl="2" indent="-457200"/>
            <a:r>
              <a:rPr lang="en-US" smtClean="0"/>
              <a:t>Maintain an awareness of surroundings</a:t>
            </a:r>
          </a:p>
          <a:p>
            <a:pPr marL="1257300" lvl="2" indent="-457200"/>
            <a:r>
              <a:rPr lang="en-US" smtClean="0"/>
              <a:t>Use buddy-system for work and play</a:t>
            </a:r>
          </a:p>
          <a:p>
            <a:pPr marL="1257300" lvl="2" indent="-457200"/>
            <a:r>
              <a:rPr lang="en-US" smtClean="0"/>
              <a:t>Walk with group</a:t>
            </a:r>
          </a:p>
          <a:p>
            <a:pPr marL="1257300" lvl="2" indent="-457200"/>
            <a:r>
              <a:rPr lang="en-US" smtClean="0"/>
              <a:t>If working late at night, contact Caltech Security for escort</a:t>
            </a:r>
            <a:endParaRPr lang="en-US" sz="2200" smtClean="0"/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Ask questions – insist that Mentor provides adequate safety information (potential hazards)</a:t>
            </a: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If you have residual concerns or questions, contact LIGO Campus Safety Officer (Peter King)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193D4E7-7B2D-4073-93C7-4AFBB2481C33}" type="slidenum">
              <a:rPr lang="en-US"/>
              <a:pPr/>
              <a:t>3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Ice Breaker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Name, School, Mentor and SURF Project</a:t>
            </a:r>
          </a:p>
        </p:txBody>
      </p:sp>
      <p:pic>
        <p:nvPicPr>
          <p:cNvPr id="5126" name="Picture 4" descr="BHColl-Purpur-schra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590800"/>
            <a:ext cx="62484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9C73676-5B90-426D-87AE-4D06CF298A20}" type="slidenum">
              <a:rPr lang="en-US"/>
              <a:pPr/>
              <a:t>30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Safety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Reminders:</a:t>
            </a: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See Mentor or Supervisor for safety items: </a:t>
            </a:r>
          </a:p>
          <a:p>
            <a:pPr marL="1257300" lvl="2" indent="-457200"/>
            <a:r>
              <a:rPr lang="en-US" smtClean="0"/>
              <a:t>Hard hats, steel-toed shoes, and gloves</a:t>
            </a:r>
          </a:p>
          <a:p>
            <a:pPr marL="1257300" lvl="2" indent="-457200"/>
            <a:r>
              <a:rPr lang="en-US" smtClean="0"/>
              <a:t>Face shields &amp; aprons for chemical and machine shop work</a:t>
            </a:r>
          </a:p>
          <a:p>
            <a:pPr marL="1257300" lvl="2" indent="-457200"/>
            <a:r>
              <a:rPr lang="en-US" smtClean="0"/>
              <a:t>Laser safety goggles</a:t>
            </a:r>
            <a:endParaRPr lang="en-US" sz="2200" smtClean="0"/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Put away/secure valuable items</a:t>
            </a: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Make sure you have required keys for building access</a:t>
            </a: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No open-toe shoes or sandals are allowed in the labs.</a:t>
            </a: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Check out LIGO &amp; Caltech websites</a:t>
            </a:r>
          </a:p>
          <a:p>
            <a:pPr marL="1257300" lvl="2" indent="-457200"/>
            <a:r>
              <a:rPr lang="en-US" smtClean="0"/>
              <a:t>Safety classes are offered</a:t>
            </a:r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1E0B6C-5A3C-4C23-AD55-85FE91F85926}" type="slidenum">
              <a:rPr lang="en-US"/>
              <a:pPr/>
              <a:t>31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Safety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SURFers working with/near lasers must attend Laser Safety Class.</a:t>
            </a:r>
          </a:p>
          <a:p>
            <a:pPr marL="857250" lvl="1" indent="-457200"/>
            <a:r>
              <a:rPr lang="en-US" sz="2200" smtClean="0">
                <a:solidFill>
                  <a:srgbClr val="CC00CC"/>
                </a:solidFill>
              </a:rPr>
              <a:t>Laser Safety Class “TBD”</a:t>
            </a:r>
          </a:p>
          <a:p>
            <a:pPr marL="857250" lvl="1" indent="-457200">
              <a:buFontTx/>
              <a:buNone/>
            </a:pPr>
            <a:r>
              <a:rPr lang="en-US" sz="2200" smtClean="0">
                <a:solidFill>
                  <a:srgbClr val="CC00CC"/>
                </a:solidFill>
              </a:rPr>
              <a:t>			</a:t>
            </a:r>
            <a:r>
              <a:rPr lang="en-US" sz="2000" smtClean="0"/>
              <a:t>Monday, June 22</a:t>
            </a:r>
            <a:r>
              <a:rPr lang="en-US" sz="2000" baseline="30000" smtClean="0"/>
              <a:t>nd</a:t>
            </a:r>
            <a:r>
              <a:rPr lang="en-US" sz="2000" smtClean="0"/>
              <a:t> @ 10:00 a.m.</a:t>
            </a:r>
          </a:p>
          <a:p>
            <a:pPr marL="857250" lvl="1" indent="-457200">
              <a:buFontTx/>
              <a:buNone/>
            </a:pPr>
            <a:r>
              <a:rPr lang="en-US" sz="2000" smtClean="0"/>
              <a:t>			Room 39, Bridge Annex (ECR)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540D58-6152-4BBD-9F90-2790E761B84C}" type="slidenum">
              <a:rPr lang="en-US"/>
              <a:pPr/>
              <a:t>4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LIGO Administration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Jullie Hiroto</a:t>
            </a:r>
          </a:p>
          <a:p>
            <a:pPr marL="457200" indent="-457200">
              <a:buFont typeface="Monotype Sorts" pitchFamily="2" charset="2"/>
              <a:buNone/>
            </a:pPr>
            <a:endParaRPr lang="en-US" sz="1200" smtClean="0"/>
          </a:p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	</a:t>
            </a:r>
            <a:r>
              <a:rPr lang="en-US" smtClean="0">
                <a:solidFill>
                  <a:srgbClr val="CC00CC"/>
                </a:solidFill>
              </a:rPr>
              <a:t>If you have any questions or need help, stop by the LAB office, 102 E. Bridge.  </a:t>
            </a:r>
          </a:p>
          <a:p>
            <a:pPr marL="457200" indent="-457200">
              <a:buFont typeface="Monotype Sorts" pitchFamily="2" charset="2"/>
              <a:buNone/>
            </a:pPr>
            <a:endParaRPr lang="en-US" smtClean="0">
              <a:solidFill>
                <a:srgbClr val="CC00CC"/>
              </a:solidFill>
            </a:endParaRPr>
          </a:p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	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		</a:t>
            </a:r>
            <a:endParaRPr lang="en-US" smtClean="0">
              <a:solidFill>
                <a:srgbClr val="65E737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9E7014-5E8A-47AD-8CAF-28F284D88A0B}" type="slidenum">
              <a:rPr lang="en-US"/>
              <a:pPr/>
              <a:t>5</a:t>
            </a:fld>
            <a:endParaRPr lang="en-US"/>
          </a:p>
        </p:txBody>
      </p:sp>
      <p:sp>
        <p:nvSpPr>
          <p:cNvPr id="717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Human Resources</a:t>
            </a:r>
          </a:p>
        </p:txBody>
      </p:sp>
      <p:sp>
        <p:nvSpPr>
          <p:cNvPr id="717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Cindy Akutagawa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z="900" smtClean="0"/>
              <a:t>		</a:t>
            </a:r>
          </a:p>
          <a:p>
            <a:pPr marL="457200" indent="-457200">
              <a:buFont typeface="Monotype Sorts" pitchFamily="2" charset="2"/>
              <a:buNone/>
            </a:pPr>
            <a:r>
              <a:rPr lang="en-US" smtClean="0"/>
              <a:t>		</a:t>
            </a:r>
            <a:r>
              <a:rPr lang="en-US" smtClean="0">
                <a:solidFill>
                  <a:srgbClr val="CC00CC"/>
                </a:solidFill>
              </a:rPr>
              <a:t>Incoming Form</a:t>
            </a:r>
          </a:p>
          <a:p>
            <a:pPr marL="457200" indent="-457200">
              <a:buFont typeface="Monotype Sorts" pitchFamily="2" charset="2"/>
              <a:buNone/>
            </a:pPr>
            <a:endParaRPr lang="en-US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LIGO Laboratory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35EAA-3992-4BA3-B4B2-63FDD2468C40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8196" name="Picture 2" descr="Incoming Form_fr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68580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LIGO Laboratory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839D9-4A55-4697-B74F-2C3EC99BF659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9220" name="Picture 2" descr="Incoming Form_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67056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BC160D-29DF-4270-89A8-65C0159B32E2}" type="slidenum">
              <a:rPr lang="en-US"/>
              <a:pPr/>
              <a:t>8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Human Resources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Cindy </a:t>
            </a:r>
            <a:r>
              <a:rPr lang="en-US" dirty="0" err="1" smtClean="0"/>
              <a:t>Akutagawa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	</a:t>
            </a:r>
            <a:endParaRPr lang="en-US" dirty="0" smtClean="0">
              <a:solidFill>
                <a:srgbClr val="CC00CC"/>
              </a:solidFill>
            </a:endParaRPr>
          </a:p>
          <a:p>
            <a:pPr>
              <a:buFont typeface="Monotype Sorts" pitchFamily="2" charset="2"/>
              <a:buNone/>
            </a:pPr>
            <a:endParaRPr lang="en-US" dirty="0" smtClean="0">
              <a:solidFill>
                <a:srgbClr val="CC00CC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dirty="0" smtClean="0">
                <a:solidFill>
                  <a:srgbClr val="CC00CC"/>
                </a:solidFill>
              </a:rPr>
              <a:t>		Email me at </a:t>
            </a:r>
            <a:r>
              <a:rPr lang="en-US" dirty="0" smtClean="0">
                <a:solidFill>
                  <a:srgbClr val="CC00CC"/>
                </a:solidFill>
                <a:hlinkClick r:id="rId2"/>
              </a:rPr>
              <a:t>cindy@ligo.caltech.edu</a:t>
            </a:r>
            <a:r>
              <a:rPr lang="en-US" dirty="0" smtClean="0">
                <a:solidFill>
                  <a:srgbClr val="CC00CC"/>
                </a:solidFill>
              </a:rPr>
              <a:t>  with </a:t>
            </a:r>
            <a:r>
              <a:rPr lang="en-US" dirty="0" smtClean="0">
                <a:solidFill>
                  <a:srgbClr val="CC00CC"/>
                </a:solidFill>
              </a:rPr>
              <a:t>your phone extension </a:t>
            </a:r>
            <a:r>
              <a:rPr lang="en-US" dirty="0" smtClean="0">
                <a:solidFill>
                  <a:srgbClr val="CC00CC"/>
                </a:solidFill>
              </a:rPr>
              <a:t>so I know where to call you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>
                <a:solidFill>
                  <a:srgbClr val="CC00CC"/>
                </a:solidFill>
              </a:rPr>
              <a:t>		and which email  address to use.</a:t>
            </a:r>
          </a:p>
          <a:p>
            <a:pPr>
              <a:buFont typeface="Monotype Sorts" pitchFamily="2" charset="2"/>
              <a:buNone/>
            </a:pPr>
            <a:endParaRPr lang="en-US" sz="1200" dirty="0" smtClean="0">
              <a:solidFill>
                <a:srgbClr val="CC00CC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dirty="0" smtClean="0">
                <a:solidFill>
                  <a:srgbClr val="CC00CC"/>
                </a:solidFill>
              </a:rPr>
              <a:t>		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	</a:t>
            </a: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LIGO Laboratory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87270F0-2F19-40B1-B3EB-6504A84750F1}" type="slidenum">
              <a:rPr lang="en-US"/>
              <a:pPr/>
              <a:t>9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Human Resources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Cindy Akutagawa</a:t>
            </a:r>
          </a:p>
          <a:p>
            <a:pPr>
              <a:buFont typeface="Monotype Sorts" pitchFamily="2" charset="2"/>
              <a:buNone/>
            </a:pPr>
            <a:r>
              <a:rPr lang="en-US" sz="1200" smtClean="0"/>
              <a:t>	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		</a:t>
            </a:r>
            <a:endParaRPr lang="en-US" sz="1200" smtClean="0">
              <a:solidFill>
                <a:srgbClr val="CC00CC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mtClean="0">
                <a:solidFill>
                  <a:srgbClr val="CC00CC"/>
                </a:solidFill>
              </a:rPr>
              <a:t>		Take the cards provided to the 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solidFill>
                  <a:srgbClr val="CC00CC"/>
                </a:solidFill>
              </a:rPr>
              <a:t>		lock shop to get your keys.  </a:t>
            </a:r>
            <a:br>
              <a:rPr lang="en-US" smtClean="0">
                <a:solidFill>
                  <a:srgbClr val="CC00CC"/>
                </a:solidFill>
              </a:rPr>
            </a:br>
            <a:endParaRPr lang="en-US" smtClean="0">
              <a:solidFill>
                <a:srgbClr val="CC00CC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mtClean="0">
                <a:solidFill>
                  <a:srgbClr val="FD260F"/>
                </a:solidFill>
              </a:rPr>
              <a:t>		</a:t>
            </a:r>
            <a:r>
              <a:rPr lang="en-US" smtClean="0"/>
              <a:t>		</a:t>
            </a: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737</Words>
  <Application>Microsoft PowerPoint</Application>
  <PresentationFormat>On-screen Show (4:3)</PresentationFormat>
  <Paragraphs>313</Paragraphs>
  <Slides>31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Photo Editor Photo</vt:lpstr>
      <vt:lpstr>.</vt:lpstr>
      <vt:lpstr>WELCOME!</vt:lpstr>
      <vt:lpstr>Ice Breaker</vt:lpstr>
      <vt:lpstr>LIGO Administration</vt:lpstr>
      <vt:lpstr>Human Resources</vt:lpstr>
      <vt:lpstr>Slide 6</vt:lpstr>
      <vt:lpstr>Slide 7</vt:lpstr>
      <vt:lpstr>Human Resources</vt:lpstr>
      <vt:lpstr>Human Resources</vt:lpstr>
      <vt:lpstr>Human Resources</vt:lpstr>
      <vt:lpstr>Slide 11</vt:lpstr>
      <vt:lpstr>Property Accountability</vt:lpstr>
      <vt:lpstr>Property Accountability</vt:lpstr>
      <vt:lpstr>Property Accountability</vt:lpstr>
      <vt:lpstr>Slide 15</vt:lpstr>
      <vt:lpstr>Document Control Center (DCC)</vt:lpstr>
      <vt:lpstr>Document Control Center (DCC)</vt:lpstr>
      <vt:lpstr>Document Control Center (DCC)</vt:lpstr>
      <vt:lpstr>Document Control Center (DCC)</vt:lpstr>
      <vt:lpstr>Document Control Center (DCC)</vt:lpstr>
      <vt:lpstr>General Computing</vt:lpstr>
      <vt:lpstr>Travel</vt:lpstr>
      <vt:lpstr>Travel</vt:lpstr>
      <vt:lpstr>Safety</vt:lpstr>
      <vt:lpstr>Safety</vt:lpstr>
      <vt:lpstr>Safety</vt:lpstr>
      <vt:lpstr>Safety</vt:lpstr>
      <vt:lpstr>Safety</vt:lpstr>
      <vt:lpstr>Safety</vt:lpstr>
      <vt:lpstr>Safety</vt:lpstr>
      <vt:lpstr>Safety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H. Sanders</dc:creator>
  <cp:lastModifiedBy>turner</cp:lastModifiedBy>
  <cp:revision>74</cp:revision>
  <cp:lastPrinted>1999-10-01T21:59:04Z</cp:lastPrinted>
  <dcterms:created xsi:type="dcterms:W3CDTF">2002-09-05T00:08:29Z</dcterms:created>
  <dcterms:modified xsi:type="dcterms:W3CDTF">2009-06-16T22:40:27Z</dcterms:modified>
</cp:coreProperties>
</file>