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08" r:id="rId1"/>
    <p:sldMasterId id="2147483720" r:id="rId2"/>
  </p:sldMasterIdLst>
  <p:notesMasterIdLst>
    <p:notesMasterId r:id="rId32"/>
  </p:notesMasterIdLst>
  <p:sldIdLst>
    <p:sldId id="256" r:id="rId3"/>
    <p:sldId id="270" r:id="rId4"/>
    <p:sldId id="280" r:id="rId5"/>
    <p:sldId id="258" r:id="rId6"/>
    <p:sldId id="259" r:id="rId7"/>
    <p:sldId id="269" r:id="rId8"/>
    <p:sldId id="263" r:id="rId9"/>
    <p:sldId id="261" r:id="rId10"/>
    <p:sldId id="264" r:id="rId11"/>
    <p:sldId id="262" r:id="rId12"/>
    <p:sldId id="283" r:id="rId13"/>
    <p:sldId id="284" r:id="rId14"/>
    <p:sldId id="285" r:id="rId15"/>
    <p:sldId id="286" r:id="rId16"/>
    <p:sldId id="287" r:id="rId17"/>
    <p:sldId id="276" r:id="rId18"/>
    <p:sldId id="282" r:id="rId19"/>
    <p:sldId id="281" r:id="rId20"/>
    <p:sldId id="265" r:id="rId21"/>
    <p:sldId id="288" r:id="rId22"/>
    <p:sldId id="289" r:id="rId23"/>
    <p:sldId id="290" r:id="rId24"/>
    <p:sldId id="278" r:id="rId25"/>
    <p:sldId id="273" r:id="rId26"/>
    <p:sldId id="279" r:id="rId27"/>
    <p:sldId id="277" r:id="rId28"/>
    <p:sldId id="291" r:id="rId29"/>
    <p:sldId id="292" r:id="rId30"/>
    <p:sldId id="293" r:id="rId31"/>
  </p:sldIdLst>
  <p:sldSz cx="9144000" cy="6858000" type="screen4x3"/>
  <p:notesSz cx="6858000" cy="9144000"/>
  <p:embeddedFontLst>
    <p:embeddedFont>
      <p:font typeface="Corbel" pitchFamily="34" charset="0"/>
      <p:regular r:id="rId33"/>
      <p:bold r:id="rId34"/>
      <p:italic r:id="rId35"/>
      <p:boldItalic r:id="rId36"/>
    </p:embeddedFont>
    <p:embeddedFont>
      <p:font typeface="Consolas" pitchFamily="49" charset="0"/>
      <p:regular r:id="rId37"/>
      <p:bold r:id="rId38"/>
      <p:italic r:id="rId39"/>
      <p:boldItalic r:id="rId40"/>
    </p:embeddedFont>
    <p:embeddedFont>
      <p:font typeface="Wingdings 2" pitchFamily="18" charset="2"/>
      <p:regular r:id="rId41"/>
    </p:embeddedFont>
    <p:embeddedFont>
      <p:font typeface="Wingdings 3" pitchFamily="18" charset="2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Verdana" pitchFamily="34" charset="0"/>
      <p:regular r:id="rId47"/>
      <p:bold r:id="rId48"/>
      <p:italic r:id="rId49"/>
      <p:boldItalic r:id="rId50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595"/>
    <a:srgbClr val="253A75"/>
    <a:srgbClr val="1C599C"/>
    <a:srgbClr val="283F80"/>
    <a:srgbClr val="2A4286"/>
    <a:srgbClr val="26328E"/>
    <a:srgbClr val="1E5FA6"/>
    <a:srgbClr val="2D478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D13F77-76B4-4D11-88E5-027949B8C73C}" type="datetimeFigureOut">
              <a:rPr lang="de-DE"/>
              <a:pPr>
                <a:defRPr/>
              </a:pPr>
              <a:t>24.06.2009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CAECC4-ADF8-4B93-B40E-4596797A58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48C910-A636-4D13-B69A-07BDFD71EB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Cross sections of these gratings look like this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Here we have a rectangular pattern etched in the top layer of a multilayer stack which is the conventional approach to produce gratings with high diffraction efficency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The others images show grating where the sructure is etched in the substrate first and are then overcoated.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On the right hand side we see same groove depth (150nm) but different fill factors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On the left hand side we see a very shallow grating with a groove depth of 40-50 nm which is useful if low diffraction efficencies are desired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DBB1DF-D538-4F90-8555-42C489E3FB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1st order Littrow mounting is much simpler because only two ports couple and we have the analog to a normal mirror.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But to reach high finesse values one needs very high diffraction efficiency which is hard to obtain.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We designed a grating with high diffraction efficency.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This setup was used to investigate our cavity in 1st order Littrow mount: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Laser light is phase modulated and spatially filtered via a triangular ring cavity before it is sent to the grating.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(PZT mirror allows for cavity length control and the reflected and transmitted light can be monitored with photodiodes.)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Here one sees the transmitted light as a function of cavity length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0F7D80-F9E1-49A1-8E71-6C565B8925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36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We used sidebands as frequency markers and measured the linewidth of the transmission peak.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From the macroscopic cavity length we could calculate the Finesse and hence the diffraction efficnecy of the grating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The finesse had a value of 1580 corresponding to the remarkable value for the 1st order diffractin efficiency of 99.6% and and an overall loss smaller than 0.2 %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These values look very promising.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65BF27-D597-42E8-B589-FE97800C14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That brings me to the question of where we are in terms of diffraction efficiency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Here I have plotted 1-the highest published values for diffraction gratings against time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So zero would be the perfect grating.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It is a logarithmic plot since it gets harder the closer you come to 0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de-DE" smtClean="0"/>
              <a:t>The trend is clear and we hope to get down soon.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de-DE" smtClean="0"/>
          </a:p>
          <a:p>
            <a:pPr>
              <a:spcBef>
                <a:spcPct val="0"/>
              </a:spcBef>
            </a:pPr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A571BC-56D6-4FD4-AD7B-470B6DF3AB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4301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40AA0-8E8E-4D64-98A8-4A497B2C1D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8713" y="703263"/>
            <a:ext cx="4586287" cy="3438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2338" y="4351338"/>
            <a:ext cx="4997450" cy="41417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0690" tIns="45345" rIns="90690" bIns="4534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small and large fillfactors differ also in the scattering, so we again performed ARS measurement</a:t>
            </a:r>
          </a:p>
          <a:p>
            <a:pPr>
              <a:spcBef>
                <a:spcPct val="0"/>
              </a:spcBef>
            </a:pPr>
            <a:r>
              <a:rPr lang="de-DE" smtClean="0"/>
              <a:t>here: groove depth 40nm, ff 50%</a:t>
            </a:r>
          </a:p>
          <a:p>
            <a:pPr>
              <a:spcBef>
                <a:spcPct val="0"/>
              </a:spcBef>
            </a:pPr>
            <a:r>
              <a:rPr lang="de-DE" smtClean="0"/>
              <a:t>compared to the grating on top of the multilayer</a:t>
            </a:r>
          </a:p>
          <a:p>
            <a:pPr>
              <a:spcBef>
                <a:spcPct val="0"/>
              </a:spcBef>
            </a:pPr>
            <a:r>
              <a:rPr lang="de-DE" smtClean="0"/>
              <a:t>same diffraction efficiency but with significantly reduced scattering</a:t>
            </a:r>
          </a:p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04ED57-D605-4B67-9798-3835D5A22E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959693-D61B-4E46-9C81-1018E9F16ABD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de-DE"/>
          </a:p>
        </p:txBody>
      </p:sp>
      <p:sp>
        <p:nvSpPr>
          <p:cNvPr id="6349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DAD943-8AE8-410F-9CFD-A178295DDBB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de-DE"/>
          </a:p>
        </p:txBody>
      </p:sp>
      <p:sp>
        <p:nvSpPr>
          <p:cNvPr id="6553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3"/>
          <p:cNvSpPr txBox="1">
            <a:spLocks/>
          </p:cNvSpPr>
          <p:nvPr userDrawn="1"/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FF8BDD-796B-4DD9-BE67-1B90850BF36E}" type="datetimeFigureOut">
              <a:rPr lang="de-DE" smtClean="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24.06.2009</a:t>
            </a:fld>
            <a:endParaRPr lang="de-DE">
              <a:latin typeface="+mn-lt"/>
            </a:endParaRPr>
          </a:p>
        </p:txBody>
      </p:sp>
      <p:sp>
        <p:nvSpPr>
          <p:cNvPr id="5" name="Foliennummernplatzhalter 22"/>
          <p:cNvSpPr txBox="1">
            <a:spLocks/>
          </p:cNvSpPr>
          <p:nvPr userDrawn="1"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D122F2E-7569-4E14-BFE9-690094A53155}" type="slidenum">
              <a:rPr lang="de-DE" smtClean="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>
              <a:latin typeface="+mn-lt"/>
            </a:endParaRPr>
          </a:p>
        </p:txBody>
      </p:sp>
      <p:sp>
        <p:nvSpPr>
          <p:cNvPr id="6" name="Footer Placeholder 21"/>
          <p:cNvSpPr txBox="1">
            <a:spLocks/>
          </p:cNvSpPr>
          <p:nvPr userDrawn="1"/>
        </p:nvSpPr>
        <p:spPr>
          <a:xfrm>
            <a:off x="2981325" y="6356350"/>
            <a:ext cx="2895600" cy="365125"/>
          </a:xfrm>
          <a:prstGeom prst="rect">
            <a:avLst/>
          </a:prstGeom>
        </p:spPr>
        <p:txBody>
          <a:bodyPr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GWADW - May, 10-15, 2009</a:t>
            </a:r>
            <a:endParaRPr lang="en-US" dirty="0">
              <a:latin typeface="+mn-lt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7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732CCC-5185-4EF3-B5DF-ADA6F078C2D3}" type="datetimeFigureOut">
              <a:rPr lang="de-DE"/>
              <a:pPr>
                <a:defRPr/>
              </a:pPr>
              <a:t>24.06.2009</a:t>
            </a:fld>
            <a:endParaRPr lang="de-DE"/>
          </a:p>
        </p:txBody>
      </p:sp>
      <p:sp>
        <p:nvSpPr>
          <p:cNvPr id="10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AE3FAC-33E3-4218-ACE5-909C8FAB251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31703-A723-40AF-ACE5-2E2890B27133}" type="datetimeFigureOut">
              <a:rPr lang="de-DE"/>
              <a:pPr>
                <a:defRPr/>
              </a:pPr>
              <a:t>24.06.2009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EAC5C-F37A-4959-8413-E85B6EE5D1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C3250-9F19-49A5-8C33-57FFD001B54F}" type="datetimeFigureOut">
              <a:rPr lang="de-DE"/>
              <a:pPr>
                <a:defRPr/>
              </a:pPr>
              <a:t>24.06.2009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579C-5F51-4336-BA2F-00388F39A3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 userDrawn="1"/>
        </p:nvGrpSpPr>
        <p:grpSpPr bwMode="auto">
          <a:xfrm>
            <a:off x="71438" y="6000750"/>
            <a:ext cx="1109662" cy="576263"/>
            <a:chOff x="4816" y="162"/>
            <a:chExt cx="912" cy="558"/>
          </a:xfrm>
        </p:grpSpPr>
        <p:pic>
          <p:nvPicPr>
            <p:cNvPr id="5" name="Picture 16" descr="gravwave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2000"/>
            </a:blip>
            <a:srcRect/>
            <a:stretch>
              <a:fillRect/>
            </a:stretch>
          </p:blipFill>
          <p:spPr bwMode="auto">
            <a:xfrm>
              <a:off x="4816" y="162"/>
              <a:ext cx="912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5183" y="486"/>
              <a:ext cx="36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>
                  <a:solidFill>
                    <a:schemeClr val="bg1"/>
                  </a:solidFill>
                  <a:latin typeface="+mn-lt"/>
                </a:rPr>
                <a:t>TR7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A0F31-B4B6-4DA2-BB96-7A852E6597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 userDrawn="1"/>
        </p:nvGrpSpPr>
        <p:grpSpPr bwMode="auto">
          <a:xfrm>
            <a:off x="71438" y="6000750"/>
            <a:ext cx="1109662" cy="576263"/>
            <a:chOff x="4816" y="162"/>
            <a:chExt cx="912" cy="558"/>
          </a:xfrm>
        </p:grpSpPr>
        <p:pic>
          <p:nvPicPr>
            <p:cNvPr id="5" name="Picture 16" descr="gravwave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2000"/>
            </a:blip>
            <a:srcRect/>
            <a:stretch>
              <a:fillRect/>
            </a:stretch>
          </p:blipFill>
          <p:spPr bwMode="auto">
            <a:xfrm>
              <a:off x="4816" y="162"/>
              <a:ext cx="912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5183" y="486"/>
              <a:ext cx="36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>
                  <a:solidFill>
                    <a:schemeClr val="bg1"/>
                  </a:solidFill>
                  <a:latin typeface="+mn-lt"/>
                </a:rPr>
                <a:t>TR7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30348-60C8-4B4F-A626-DAE3F13FBA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0703F-C41E-40E4-B35C-8F5C2F316B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00E5-F6E3-4154-962D-A40494E2E9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AAEA1-E4F4-4911-9177-1234B973C9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 userDrawn="1"/>
        </p:nvGrpSpPr>
        <p:grpSpPr bwMode="auto">
          <a:xfrm>
            <a:off x="71438" y="6000750"/>
            <a:ext cx="1109662" cy="576263"/>
            <a:chOff x="4816" y="162"/>
            <a:chExt cx="912" cy="558"/>
          </a:xfrm>
        </p:grpSpPr>
        <p:pic>
          <p:nvPicPr>
            <p:cNvPr id="4" name="Picture 16" descr="gravwave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2000"/>
            </a:blip>
            <a:srcRect/>
            <a:stretch>
              <a:fillRect/>
            </a:stretch>
          </p:blipFill>
          <p:spPr bwMode="auto">
            <a:xfrm>
              <a:off x="4816" y="162"/>
              <a:ext cx="912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5183" y="486"/>
              <a:ext cx="36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>
                  <a:solidFill>
                    <a:schemeClr val="bg1"/>
                  </a:solidFill>
                  <a:latin typeface="+mn-lt"/>
                </a:rPr>
                <a:t>TR7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6FF8-A16D-4BDF-96BC-254D6BB85A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 userDrawn="1"/>
        </p:nvGrpSpPr>
        <p:grpSpPr bwMode="auto">
          <a:xfrm>
            <a:off x="71438" y="6000750"/>
            <a:ext cx="1109662" cy="576263"/>
            <a:chOff x="4816" y="162"/>
            <a:chExt cx="912" cy="558"/>
          </a:xfrm>
        </p:grpSpPr>
        <p:pic>
          <p:nvPicPr>
            <p:cNvPr id="3" name="Picture 16" descr="gravwave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2000"/>
            </a:blip>
            <a:srcRect/>
            <a:stretch>
              <a:fillRect/>
            </a:stretch>
          </p:blipFill>
          <p:spPr bwMode="auto">
            <a:xfrm>
              <a:off x="4816" y="162"/>
              <a:ext cx="912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5183" y="486"/>
              <a:ext cx="36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>
                  <a:solidFill>
                    <a:schemeClr val="bg1"/>
                  </a:solidFill>
                  <a:latin typeface="+mn-lt"/>
                </a:rPr>
                <a:t>TR7</a:t>
              </a:r>
            </a:p>
          </p:txBody>
        </p:sp>
      </p:grp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EE90-38B7-4D74-8137-2411EB1CE05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70DEA-F87C-451A-BD2C-C1A775B145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2949A-E9F2-4518-BB13-1133A9C72C4F}" type="datetimeFigureOut">
              <a:rPr lang="de-DE"/>
              <a:pPr>
                <a:defRPr/>
              </a:pPr>
              <a:t>24.06.2009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8AA30-2D28-436C-9CF8-0C4418E5559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80E52-B0B9-4C3D-B2A8-A9D291D68A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139E7-E2AB-4033-AFD2-160CBDF12A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3E3F5-363F-44B3-BF69-58AB0A7DD1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ihandform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ihandform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ihand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ihand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ihand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ihand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ihand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ihand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ihand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ihand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ihand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ihandform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ihandform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ihand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hteck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hteck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hteck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hteck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hteck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hteck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2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38CA7E-A93A-46AC-98D8-3A7A8E8A7C63}" type="datetimeFigureOut">
              <a:rPr lang="de-DE"/>
              <a:pPr>
                <a:defRPr/>
              </a:pPr>
              <a:t>24.06.2009</a:t>
            </a:fld>
            <a:endParaRPr lang="de-DE"/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029DCC-9FFF-47BA-B85C-F145D7977B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AB7D23-2568-4D46-A4CD-7D866919FFB4}" type="datetimeFigureOut">
              <a:rPr lang="de-DE"/>
              <a:pPr>
                <a:defRPr/>
              </a:pPr>
              <a:t>24.06.2009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2AE8E-FF1A-402B-B2D9-372AF83FFBD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eck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hteck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hteck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hteck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hteck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hteck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hteck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hteck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hteck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86F1E0-9B2F-497A-84E6-B696848C5128}" type="datetimeFigureOut">
              <a:rPr lang="de-DE"/>
              <a:pPr>
                <a:defRPr/>
              </a:pPr>
              <a:t>24.06.2009</a:t>
            </a:fld>
            <a:endParaRPr lang="de-DE"/>
          </a:p>
        </p:txBody>
      </p:sp>
      <p:sp>
        <p:nvSpPr>
          <p:cNvPr id="1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0D6912-395C-4EFA-B201-ACDB81966B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F173-6329-4902-88AE-CF1E1C580409}" type="datetimeFigureOut">
              <a:rPr lang="de-DE"/>
              <a:pPr>
                <a:defRPr/>
              </a:pPr>
              <a:t>24.06.2009</a:t>
            </a:fld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BD634-7E21-4584-937C-B822A811FD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9694C9-053B-4B3B-ADED-C1E53DE2C0A5}" type="datetimeFigureOut">
              <a:rPr lang="de-DE"/>
              <a:pPr>
                <a:defRPr/>
              </a:pPr>
              <a:t>24.06.2009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70F0DA-7E15-46D2-BB2C-9C6F528ED74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B5B8-C0DD-4566-B8EC-1A5A842DFC1D}" type="datetimeFigureOut">
              <a:rPr lang="de-DE"/>
              <a:pPr>
                <a:defRPr/>
              </a:pPr>
              <a:t>24.06.2009</a:t>
            </a:fld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C2D7-4698-4FF0-B393-F0095E5B84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Gerade Verbindung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Gerade Verbindung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Gerade Verbindung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en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Gerade Verbindung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Datumsplatzhalt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3926D-055E-4FFB-9655-FC94EB12D2FA}" type="datetimeFigureOut">
              <a:rPr lang="de-DE"/>
              <a:pPr>
                <a:defRPr/>
              </a:pPr>
              <a:t>24.06.2009</a:t>
            </a:fld>
            <a:endParaRPr lang="de-DE"/>
          </a:p>
        </p:txBody>
      </p:sp>
      <p:sp>
        <p:nvSpPr>
          <p:cNvPr id="2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21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5C9E75-622B-4B8F-A366-32E522F3D0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30E3F91-D3EF-4BB7-8174-6B46E98DC8E2}" type="datetimeFigureOut">
              <a:rPr lang="de-DE"/>
              <a:pPr>
                <a:defRPr/>
              </a:pPr>
              <a:t>24.06.2009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dirty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D3283D9-0419-4E96-8FEA-1DBA6D7C10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6" name="Footer Placeholder 21"/>
          <p:cNvSpPr txBox="1">
            <a:spLocks/>
          </p:cNvSpPr>
          <p:nvPr userDrawn="1"/>
        </p:nvSpPr>
        <p:spPr>
          <a:xfrm>
            <a:off x="2981325" y="6356350"/>
            <a:ext cx="2895600" cy="365125"/>
          </a:xfrm>
          <a:prstGeom prst="rect">
            <a:avLst/>
          </a:prstGeom>
        </p:spPr>
        <p:txBody>
          <a:bodyPr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GWADW - May, 10-15, 2009</a:t>
            </a:r>
            <a:endParaRPr lang="en-US" dirty="0">
              <a:latin typeface="+mn-lt"/>
            </a:endParaRPr>
          </a:p>
        </p:txBody>
      </p:sp>
      <p:pic>
        <p:nvPicPr>
          <p:cNvPr id="1032" name="Picture 7" descr="AEI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358188" y="0"/>
            <a:ext cx="785812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863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35" r:id="rId2"/>
    <p:sldLayoutId id="2147483744" r:id="rId3"/>
    <p:sldLayoutId id="2147483745" r:id="rId4"/>
    <p:sldLayoutId id="2147483746" r:id="rId5"/>
    <p:sldLayoutId id="2147483734" r:id="rId6"/>
    <p:sldLayoutId id="2147483747" r:id="rId7"/>
    <p:sldLayoutId id="2147483733" r:id="rId8"/>
    <p:sldLayoutId id="2147483748" r:id="rId9"/>
    <p:sldLayoutId id="2147483732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556125" y="6634163"/>
            <a:ext cx="4587875" cy="228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4556125" y="6629400"/>
            <a:ext cx="4587875" cy="228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+mn-lt"/>
              </a:rPr>
              <a:t>H. Lück</a:t>
            </a:r>
            <a:endParaRPr lang="de-DE" sz="1400" dirty="0">
              <a:latin typeface="+mn-lt"/>
            </a:endParaRP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0" y="1066800"/>
            <a:ext cx="9144000" cy="5562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-7938" y="-7938"/>
            <a:ext cx="4572001" cy="6096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4564063" y="-7938"/>
            <a:ext cx="4579937" cy="60960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-7938" y="6629400"/>
            <a:ext cx="4572001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GWADW - May, 10-15, 2009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07175"/>
            <a:ext cx="501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F1D52D2-3425-4316-89B0-9AB6CD7B92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495800" y="6588125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598488"/>
            <a:ext cx="9144000" cy="142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grpSp>
        <p:nvGrpSpPr>
          <p:cNvPr id="13324" name="Group 21"/>
          <p:cNvGrpSpPr>
            <a:grpSpLocks/>
          </p:cNvGrpSpPr>
          <p:nvPr userDrawn="1"/>
        </p:nvGrpSpPr>
        <p:grpSpPr bwMode="auto">
          <a:xfrm>
            <a:off x="-22225" y="0"/>
            <a:ext cx="9166225" cy="990600"/>
            <a:chOff x="-14" y="377"/>
            <a:chExt cx="5774" cy="422"/>
          </a:xfrm>
        </p:grpSpPr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-14" y="377"/>
              <a:ext cx="5774" cy="343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>
                <a:solidFill>
                  <a:schemeClr val="bg1"/>
                </a:solidFill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0" y="709"/>
              <a:ext cx="5760" cy="9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pic>
        <p:nvPicPr>
          <p:cNvPr id="13325" name="Picture 20" descr="C:\Dokumente und Einstellungen\sichel\Desktop\DPG und LSC\DPG Vortrag\Resources\Bilder\AEI-Logo.gif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26425" y="0"/>
            <a:ext cx="917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>
            <a:off x="974725" y="10795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133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</a:t>
            </a:r>
          </a:p>
        </p:txBody>
      </p:sp>
      <p:pic>
        <p:nvPicPr>
          <p:cNvPr id="13328" name="Picture 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863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42" r:id="rId3"/>
    <p:sldLayoutId id="2147483741" r:id="rId4"/>
    <p:sldLayoutId id="2147483740" r:id="rId5"/>
    <p:sldLayoutId id="2147483751" r:id="rId6"/>
    <p:sldLayoutId id="2147483752" r:id="rId7"/>
    <p:sldLayoutId id="2147483739" r:id="rId8"/>
    <p:sldLayoutId id="2147483738" r:id="rId9"/>
    <p:sldLayoutId id="2147483737" r:id="rId10"/>
    <p:sldLayoutId id="214748373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find/gr-qc/1/au:+Hallam_J/0/1/0/all/0/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9.png"/><Relationship Id="rId2" Type="http://schemas.openxmlformats.org/officeDocument/2006/relationships/tags" Target="../tags/tag3.xml"/><Relationship Id="rId16" Type="http://schemas.openxmlformats.org/officeDocument/2006/relationships/image" Target="../media/image3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8.png"/><Relationship Id="rId5" Type="http://schemas.openxmlformats.org/officeDocument/2006/relationships/tags" Target="../tags/tag6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tags" Target="../tags/tag5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wmf"/><Relationship Id="rId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wmf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5929313"/>
            <a:ext cx="9286875" cy="928687"/>
          </a:xfrm>
          <a:prstGeom prst="rect">
            <a:avLst/>
          </a:prstGeom>
          <a:solidFill>
            <a:srgbClr val="1B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1566" y="1142984"/>
            <a:ext cx="7772400" cy="19751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Nanostructured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Optics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6627" name="Untertitel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800975" cy="2214563"/>
          </a:xfrm>
        </p:spPr>
        <p:txBody>
          <a:bodyPr/>
          <a:lstStyle/>
          <a:p>
            <a:pPr lvl="1"/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						       Harald Lück, AEI</a:t>
            </a:r>
            <a:endParaRPr lang="de-DE" smtClean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5929313"/>
            <a:ext cx="97155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Footer Placeholder 21"/>
          <p:cNvSpPr txBox="1">
            <a:spLocks/>
          </p:cNvSpPr>
          <p:nvPr/>
        </p:nvSpPr>
        <p:spPr bwMode="auto">
          <a:xfrm>
            <a:off x="2981325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b"/>
          <a:lstStyle/>
          <a:p>
            <a:r>
              <a:rPr lang="en-US" sz="1200" b="1">
                <a:solidFill>
                  <a:srgbClr val="9DADBC"/>
                </a:solidFill>
                <a:latin typeface="Corbel" pitchFamily="34" charset="0"/>
              </a:rPr>
              <a:t>GWADW - May, 10-15, 2009</a:t>
            </a:r>
          </a:p>
        </p:txBody>
      </p:sp>
      <p:pic>
        <p:nvPicPr>
          <p:cNvPr id="26630" name="Picture 7" descr="AEI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5967413"/>
            <a:ext cx="78581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7413"/>
            <a:ext cx="863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feld 13"/>
          <p:cNvSpPr txBox="1">
            <a:spLocks noChangeArrowheads="1"/>
          </p:cNvSpPr>
          <p:nvPr/>
        </p:nvSpPr>
        <p:spPr bwMode="auto">
          <a:xfrm>
            <a:off x="857250" y="2928938"/>
            <a:ext cx="292258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rbel" pitchFamily="34" charset="0"/>
              </a:rPr>
              <a:t>With transparencies  from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orbel" pitchFamily="34" charset="0"/>
              </a:rPr>
              <a:t>Bryan Barr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orbel" pitchFamily="34" charset="0"/>
              </a:rPr>
              <a:t>Michael Britzger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orbel" pitchFamily="34" charset="0"/>
              </a:rPr>
              <a:t>Frank Brückner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orbel" pitchFamily="34" charset="0"/>
              </a:rPr>
              <a:t>Alexander Bunkowski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orbel" pitchFamily="34" charset="0"/>
              </a:rPr>
              <a:t>Oliver Burmeister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orbel" pitchFamily="34" charset="0"/>
              </a:rPr>
              <a:t>Daniel Friedrich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orbel" pitchFamily="34" charset="0"/>
              </a:rPr>
              <a:t>Bernard Kley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orbel" pitchFamily="34" charset="0"/>
              </a:rPr>
              <a:t>Roman Schnabel</a:t>
            </a:r>
          </a:p>
          <a:p>
            <a:pPr>
              <a:buFont typeface="Arial" charset="0"/>
              <a:buChar char="•"/>
            </a:pPr>
            <a:endParaRPr lang="en-US">
              <a:latin typeface="Corbel" pitchFamily="34" charset="0"/>
            </a:endParaRPr>
          </a:p>
          <a:p>
            <a:pPr>
              <a:buFont typeface="Arial" charset="0"/>
              <a:buChar char="•"/>
            </a:pPr>
            <a:endParaRPr lang="de-DE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61AC30-E26D-4B93-8FF1-1555DA3293A8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00188"/>
            <a:ext cx="3929062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1219200" y="76200"/>
            <a:ext cx="67056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Problem: Lateral </a:t>
            </a:r>
            <a:r>
              <a:rPr lang="de-DE" sz="32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motion</a:t>
            </a:r>
            <a:endParaRPr lang="de-DE" sz="32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940" name="Textfeld 4"/>
          <p:cNvSpPr txBox="1">
            <a:spLocks noChangeArrowheads="1"/>
          </p:cNvSpPr>
          <p:nvPr/>
        </p:nvSpPr>
        <p:spPr bwMode="auto">
          <a:xfrm>
            <a:off x="5143500" y="1571625"/>
            <a:ext cx="27146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Verdana" pitchFamily="34" charset="0"/>
              </a:rPr>
              <a:t>Well known effect, e.g.  in acousto-optic Modulators</a:t>
            </a:r>
          </a:p>
          <a:p>
            <a:endParaRPr lang="de-DE">
              <a:latin typeface="Verdana" pitchFamily="34" charset="0"/>
            </a:endParaRPr>
          </a:p>
          <a:p>
            <a:r>
              <a:rPr lang="de-DE">
                <a:latin typeface="Verdana" pitchFamily="34" charset="0"/>
              </a:rPr>
              <a:t>Phase of diffracted beam changes with lateral motion between the beam and the grating</a:t>
            </a:r>
          </a:p>
        </p:txBody>
      </p:sp>
      <p:sp>
        <p:nvSpPr>
          <p:cNvPr id="39941" name="Rechteck 5"/>
          <p:cNvSpPr>
            <a:spLocks noChangeArrowheads="1"/>
          </p:cNvSpPr>
          <p:nvPr/>
        </p:nvSpPr>
        <p:spPr bwMode="auto">
          <a:xfrm>
            <a:off x="4357688" y="5500688"/>
            <a:ext cx="457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Discussed in: </a:t>
            </a:r>
            <a:r>
              <a:rPr lang="de-DE">
                <a:latin typeface="Verdana" pitchFamily="34" charset="0"/>
                <a:hlinkClick r:id="rId3"/>
              </a:rPr>
              <a:t>J. Hallam J. Hallam </a:t>
            </a:r>
            <a:r>
              <a:rPr lang="de-DE" sz="1400">
                <a:latin typeface="Verdana" pitchFamily="34" charset="0"/>
              </a:rPr>
              <a:t>Hallam et al., </a:t>
            </a:r>
            <a:r>
              <a:rPr lang="en-US" sz="1400">
                <a:latin typeface="Verdana" pitchFamily="34" charset="0"/>
              </a:rPr>
              <a:t>arXiv:0903.3324v2 [gr-qc] 5 May 2009</a:t>
            </a:r>
            <a:endParaRPr lang="de-DE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CE6656-6299-4A30-9FBF-706647A83B3F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smtClean="0"/>
          </a:p>
        </p:txBody>
      </p:sp>
      <p:sp>
        <p:nvSpPr>
          <p:cNvPr id="436254" name="AutoShape 30"/>
          <p:cNvSpPr>
            <a:spLocks noChangeArrowheads="1"/>
          </p:cNvSpPr>
          <p:nvPr/>
        </p:nvSpPr>
        <p:spPr bwMode="auto">
          <a:xfrm>
            <a:off x="250825" y="3141663"/>
            <a:ext cx="8713788" cy="1079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pic>
        <p:nvPicPr>
          <p:cNvPr id="436255" name="Picture 3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3286125"/>
            <a:ext cx="15843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56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843213" y="3429000"/>
            <a:ext cx="10810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57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843213" y="3717925"/>
            <a:ext cx="345757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58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308850" y="3429000"/>
            <a:ext cx="14398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245" name="AutoShape 21"/>
          <p:cNvSpPr>
            <a:spLocks noChangeArrowheads="1"/>
          </p:cNvSpPr>
          <p:nvPr/>
        </p:nvSpPr>
        <p:spPr bwMode="auto">
          <a:xfrm>
            <a:off x="2555875" y="3141663"/>
            <a:ext cx="6408738" cy="2159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latin typeface="+mn-lt"/>
            </a:endParaRPr>
          </a:p>
        </p:txBody>
      </p:sp>
      <p:sp>
        <p:nvSpPr>
          <p:cNvPr id="409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Three-port-grating</a:t>
            </a:r>
          </a:p>
        </p:txBody>
      </p:sp>
      <p:sp>
        <p:nvSpPr>
          <p:cNvPr id="436228" name="AutoShape 4"/>
          <p:cNvSpPr>
            <a:spLocks noChangeArrowheads="1"/>
          </p:cNvSpPr>
          <p:nvPr/>
        </p:nvSpPr>
        <p:spPr bwMode="auto">
          <a:xfrm>
            <a:off x="250825" y="1052513"/>
            <a:ext cx="1944688" cy="1728787"/>
          </a:xfrm>
          <a:prstGeom prst="roundRect">
            <a:avLst>
              <a:gd name="adj" fmla="val 1313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pic>
        <p:nvPicPr>
          <p:cNvPr id="40970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5288" y="1268413"/>
            <a:ext cx="165735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230" name="AutoShape 6"/>
          <p:cNvSpPr>
            <a:spLocks noChangeArrowheads="1"/>
          </p:cNvSpPr>
          <p:nvPr/>
        </p:nvSpPr>
        <p:spPr bwMode="auto">
          <a:xfrm>
            <a:off x="2555875" y="1125538"/>
            <a:ext cx="6408738" cy="16557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latin typeface="+mn-lt"/>
            </a:endParaRPr>
          </a:p>
        </p:txBody>
      </p:sp>
      <p:pic>
        <p:nvPicPr>
          <p:cNvPr id="40972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372225" y="1277938"/>
            <a:ext cx="7921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771775" y="1268413"/>
            <a:ext cx="3600450" cy="13684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de-DE" sz="1400" smtClean="0"/>
              <a:t>Scattering-matrix-formalism</a:t>
            </a:r>
          </a:p>
          <a:p>
            <a:pPr eaLnBrk="1" hangingPunct="1">
              <a:lnSpc>
                <a:spcPct val="120000"/>
              </a:lnSpc>
            </a:pPr>
            <a:r>
              <a:rPr lang="de-DE" sz="1400" smtClean="0"/>
              <a:t>Phases depend on diffraction efficiencies</a:t>
            </a:r>
          </a:p>
          <a:p>
            <a:pPr eaLnBrk="1" hangingPunct="1">
              <a:lnSpc>
                <a:spcPct val="120000"/>
              </a:lnSpc>
            </a:pPr>
            <a:r>
              <a:rPr lang="de-DE" sz="1400" smtClean="0"/>
              <a:t>Non vanishing matrix elements</a:t>
            </a:r>
            <a:endParaRPr lang="el-GR" sz="1400" smtClean="0"/>
          </a:p>
        </p:txBody>
      </p:sp>
      <p:sp>
        <p:nvSpPr>
          <p:cNvPr id="436236" name="Text Box 12"/>
          <p:cNvSpPr txBox="1">
            <a:spLocks noChangeArrowheads="1"/>
          </p:cNvSpPr>
          <p:nvPr/>
        </p:nvSpPr>
        <p:spPr bwMode="auto">
          <a:xfrm>
            <a:off x="3203575" y="5516563"/>
            <a:ext cx="52276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latin typeface="Verdana" pitchFamily="34" charset="0"/>
              </a:rPr>
              <a:t>Opt. Lett. 29, 2342 (2004), Opt. Lett. 30, 1183 (2005),</a:t>
            </a:r>
          </a:p>
          <a:p>
            <a:r>
              <a:rPr lang="de-DE" sz="1400">
                <a:latin typeface="Verdana" pitchFamily="34" charset="0"/>
              </a:rPr>
              <a:t>Opt. Lett. 31, 658 (2006), Opt. Lett. 31, 2384 (2006)</a:t>
            </a:r>
            <a:endParaRPr lang="de-DE" sz="2400">
              <a:latin typeface="Verdana" pitchFamily="34" charset="0"/>
            </a:endParaRPr>
          </a:p>
        </p:txBody>
      </p:sp>
      <p:sp>
        <p:nvSpPr>
          <p:cNvPr id="436239" name="Rectangle 15"/>
          <p:cNvSpPr>
            <a:spLocks noChangeArrowheads="1"/>
          </p:cNvSpPr>
          <p:nvPr/>
        </p:nvSpPr>
        <p:spPr bwMode="auto">
          <a:xfrm>
            <a:off x="2700338" y="3213100"/>
            <a:ext cx="36718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de-DE" sz="1400">
                <a:latin typeface="Verdana" pitchFamily="34" charset="0"/>
              </a:rPr>
              <a:t>Coupling to an optical resonator via 1st diffraction order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de-DE" sz="1400">
                <a:latin typeface="Verdana" pitchFamily="34" charset="0"/>
              </a:rPr>
              <a:t>Low diffraction efficiency </a:t>
            </a:r>
            <a:r>
              <a:rPr lang="el-GR" sz="1400">
                <a:latin typeface="Verdana" pitchFamily="34" charset="0"/>
              </a:rPr>
              <a:t>η</a:t>
            </a:r>
            <a:r>
              <a:rPr lang="de-DE" sz="1400">
                <a:latin typeface="Verdana" pitchFamily="34" charset="0"/>
              </a:rPr>
              <a:t>  / high reflectivity </a:t>
            </a:r>
            <a:r>
              <a:rPr lang="el-GR" sz="1400">
                <a:latin typeface="Verdana" pitchFamily="34" charset="0"/>
              </a:rPr>
              <a:t>ρ</a:t>
            </a:r>
            <a:r>
              <a:rPr lang="de-DE" sz="1400">
                <a:latin typeface="Verdana" pitchFamily="34" charset="0"/>
              </a:rPr>
              <a:t>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de-DE" sz="1400">
                <a:latin typeface="Verdana" pitchFamily="34" charset="0"/>
              </a:rPr>
              <a:t>Two reflection ports c  /c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de-DE" sz="1400">
                <a:latin typeface="Verdana" pitchFamily="34" charset="0"/>
              </a:rPr>
              <a:t>Grating design defines ratio of the radiation at the output ports</a:t>
            </a:r>
            <a:endParaRPr lang="el-GR" sz="1400">
              <a:latin typeface="Verdana" pitchFamily="34" charset="0"/>
            </a:endParaRPr>
          </a:p>
        </p:txBody>
      </p:sp>
      <p:sp>
        <p:nvSpPr>
          <p:cNvPr id="436237" name="Text Box 13"/>
          <p:cNvSpPr txBox="1">
            <a:spLocks noChangeArrowheads="1"/>
          </p:cNvSpPr>
          <p:nvPr/>
        </p:nvSpPr>
        <p:spPr bwMode="auto">
          <a:xfrm>
            <a:off x="5364163" y="3905250"/>
            <a:ext cx="309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>
                <a:latin typeface="Verdana" pitchFamily="34" charset="0"/>
              </a:rPr>
              <a:t> 1</a:t>
            </a:r>
          </a:p>
        </p:txBody>
      </p:sp>
      <p:sp>
        <p:nvSpPr>
          <p:cNvPr id="436238" name="Text Box 14"/>
          <p:cNvSpPr txBox="1">
            <a:spLocks noChangeArrowheads="1"/>
          </p:cNvSpPr>
          <p:nvPr/>
        </p:nvSpPr>
        <p:spPr bwMode="auto">
          <a:xfrm>
            <a:off x="4140200" y="4149725"/>
            <a:ext cx="265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>
                <a:latin typeface="Verdana" pitchFamily="34" charset="0"/>
              </a:rPr>
              <a:t>0</a:t>
            </a:r>
          </a:p>
        </p:txBody>
      </p:sp>
      <p:pic>
        <p:nvPicPr>
          <p:cNvPr id="40978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300788" y="2395538"/>
            <a:ext cx="57626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244" name="AutoShape 20"/>
          <p:cNvSpPr>
            <a:spLocks noChangeArrowheads="1"/>
          </p:cNvSpPr>
          <p:nvPr/>
        </p:nvSpPr>
        <p:spPr bwMode="auto">
          <a:xfrm>
            <a:off x="250825" y="3141663"/>
            <a:ext cx="2017713" cy="2159000"/>
          </a:xfrm>
          <a:prstGeom prst="roundRect">
            <a:avLst>
              <a:gd name="adj" fmla="val 1313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pic>
        <p:nvPicPr>
          <p:cNvPr id="436246" name="Picture 22" descr="eta2minmax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27763" y="3284538"/>
            <a:ext cx="26638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47" name="Picture 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8313" y="3284538"/>
            <a:ext cx="17033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248" name="Text Box 24"/>
          <p:cNvSpPr txBox="1">
            <a:spLocks noChangeArrowheads="1"/>
          </p:cNvSpPr>
          <p:nvPr/>
        </p:nvSpPr>
        <p:spPr bwMode="auto">
          <a:xfrm>
            <a:off x="4932363" y="4437063"/>
            <a:ext cx="309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>
                <a:latin typeface="Verdana" pitchFamily="34" charset="0"/>
              </a:rPr>
              <a:t> 1</a:t>
            </a:r>
          </a:p>
        </p:txBody>
      </p:sp>
      <p:sp>
        <p:nvSpPr>
          <p:cNvPr id="436249" name="Text Box 25"/>
          <p:cNvSpPr txBox="1">
            <a:spLocks noChangeArrowheads="1"/>
          </p:cNvSpPr>
          <p:nvPr/>
        </p:nvSpPr>
        <p:spPr bwMode="auto">
          <a:xfrm>
            <a:off x="5219700" y="4437063"/>
            <a:ext cx="309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>
                <a:latin typeface="Verdana" pitchFamily="34" charset="0"/>
              </a:rPr>
              <a:t> 3</a:t>
            </a:r>
          </a:p>
        </p:txBody>
      </p:sp>
      <p:pic>
        <p:nvPicPr>
          <p:cNvPr id="40984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197600" y="1570038"/>
            <a:ext cx="2682875" cy="671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6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6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6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6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6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6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6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6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6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6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6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6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6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6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6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6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6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6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36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36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36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36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36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6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36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6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6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3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36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6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6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6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54" grpId="0" animBg="1"/>
      <p:bldP spid="436245" grpId="0" animBg="1"/>
      <p:bldP spid="436236" grpId="0"/>
      <p:bldP spid="436239" grpId="0"/>
      <p:bldP spid="436237" grpId="0"/>
      <p:bldP spid="436238" grpId="0"/>
      <p:bldP spid="436244" grpId="0" animBg="1"/>
      <p:bldP spid="436248" grpId="0"/>
      <p:bldP spid="4362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92BB04-5FF7-4C12-AF8B-6B8DA1B78A2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smtClean="0"/>
          </a:p>
        </p:txBody>
      </p:sp>
      <p:grpSp>
        <p:nvGrpSpPr>
          <p:cNvPr id="41986" name="Group 72"/>
          <p:cNvGrpSpPr>
            <a:grpSpLocks/>
          </p:cNvGrpSpPr>
          <p:nvPr/>
        </p:nvGrpSpPr>
        <p:grpSpPr bwMode="auto">
          <a:xfrm>
            <a:off x="4716463" y="908050"/>
            <a:ext cx="4248150" cy="3675063"/>
            <a:chOff x="2971" y="572"/>
            <a:chExt cx="2676" cy="2315"/>
          </a:xfrm>
        </p:grpSpPr>
        <p:sp>
          <p:nvSpPr>
            <p:cNvPr id="456770" name="AutoShape 66"/>
            <p:cNvSpPr>
              <a:spLocks noChangeArrowheads="1"/>
            </p:cNvSpPr>
            <p:nvPr/>
          </p:nvSpPr>
          <p:spPr bwMode="auto">
            <a:xfrm>
              <a:off x="2971" y="572"/>
              <a:ext cx="2676" cy="2315"/>
            </a:xfrm>
            <a:prstGeom prst="roundRect">
              <a:avLst>
                <a:gd name="adj" fmla="val 10949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42015" name="Rectangle 70"/>
            <p:cNvSpPr>
              <a:spLocks noChangeArrowheads="1"/>
            </p:cNvSpPr>
            <p:nvPr/>
          </p:nvSpPr>
          <p:spPr bwMode="auto">
            <a:xfrm>
              <a:off x="3061" y="1071"/>
              <a:ext cx="2495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120000"/>
                </a:lnSpc>
                <a:spcBef>
                  <a:spcPct val="20000"/>
                </a:spcBef>
                <a:buFontTx/>
                <a:buChar char="•"/>
              </a:pPr>
              <a:r>
                <a:rPr lang="de-DE" sz="1400">
                  <a:latin typeface="Verdana" pitchFamily="34" charset="0"/>
                </a:rPr>
                <a:t>Three orders of diffraction (m=0,1,2)</a:t>
              </a:r>
            </a:p>
            <a:p>
              <a:pPr marL="342900" indent="-342900">
                <a:lnSpc>
                  <a:spcPct val="120000"/>
                </a:lnSpc>
                <a:spcBef>
                  <a:spcPct val="20000"/>
                </a:spcBef>
                <a:buFontTx/>
                <a:buChar char="•"/>
              </a:pPr>
              <a:r>
                <a:rPr lang="de-DE" sz="1400">
                  <a:latin typeface="Verdana" pitchFamily="34" charset="0"/>
                </a:rPr>
                <a:t>2nd order Littrow</a:t>
              </a:r>
            </a:p>
            <a:p>
              <a:pPr marL="342900" indent="-342900">
                <a:lnSpc>
                  <a:spcPct val="120000"/>
                </a:lnSpc>
                <a:spcBef>
                  <a:spcPct val="20000"/>
                </a:spcBef>
                <a:buFontTx/>
                <a:buChar char="•"/>
              </a:pPr>
              <a:r>
                <a:rPr lang="de-DE" sz="1400">
                  <a:latin typeface="Verdana" pitchFamily="34" charset="0"/>
                </a:rPr>
                <a:t>Additional port C3</a:t>
              </a:r>
            </a:p>
            <a:p>
              <a:pPr marL="342900" indent="-342900">
                <a:lnSpc>
                  <a:spcPct val="120000"/>
                </a:lnSpc>
                <a:spcBef>
                  <a:spcPct val="20000"/>
                </a:spcBef>
                <a:buFontTx/>
                <a:buChar char="•"/>
              </a:pPr>
              <a:r>
                <a:rPr lang="de-DE" sz="1400">
                  <a:latin typeface="Verdana" pitchFamily="34" charset="0"/>
                </a:rPr>
                <a:t>Coupling to an optical resonator via 1st diffraction order</a:t>
              </a:r>
            </a:p>
            <a:p>
              <a:pPr marL="342900" indent="-342900">
                <a:lnSpc>
                  <a:spcPct val="120000"/>
                </a:lnSpc>
                <a:spcBef>
                  <a:spcPct val="20000"/>
                </a:spcBef>
                <a:buFontTx/>
                <a:buChar char="•"/>
              </a:pPr>
              <a:r>
                <a:rPr lang="de-DE" sz="1400">
                  <a:latin typeface="Verdana" pitchFamily="34" charset="0"/>
                </a:rPr>
                <a:t>Grating design defines ratio of the radiation at the output ports</a:t>
              </a:r>
            </a:p>
          </p:txBody>
        </p:sp>
        <p:sp>
          <p:nvSpPr>
            <p:cNvPr id="42016" name="Text Box 71"/>
            <p:cNvSpPr txBox="1">
              <a:spLocks noChangeArrowheads="1"/>
            </p:cNvSpPr>
            <p:nvPr/>
          </p:nvSpPr>
          <p:spPr bwMode="auto">
            <a:xfrm>
              <a:off x="3152" y="663"/>
              <a:ext cx="164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>
                  <a:latin typeface="Verdana" pitchFamily="34" charset="0"/>
                </a:rPr>
                <a:t>Three-port-grating</a:t>
              </a:r>
            </a:p>
          </p:txBody>
        </p:sp>
      </p:grpSp>
      <p:sp>
        <p:nvSpPr>
          <p:cNvPr id="456709" name="AutoShape 5"/>
          <p:cNvSpPr>
            <a:spLocks noChangeArrowheads="1"/>
          </p:cNvSpPr>
          <p:nvPr/>
        </p:nvSpPr>
        <p:spPr bwMode="auto">
          <a:xfrm>
            <a:off x="250825" y="908050"/>
            <a:ext cx="4176713" cy="3671888"/>
          </a:xfrm>
          <a:prstGeom prst="roundRect">
            <a:avLst>
              <a:gd name="adj" fmla="val 10949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de-DE" sz="1400">
              <a:latin typeface="+mn-lt"/>
            </a:endParaRPr>
          </a:p>
        </p:txBody>
      </p:sp>
      <p:sp>
        <p:nvSpPr>
          <p:cNvPr id="456706" name="AutoShape 2"/>
          <p:cNvSpPr>
            <a:spLocks noChangeArrowheads="1"/>
          </p:cNvSpPr>
          <p:nvPr/>
        </p:nvSpPr>
        <p:spPr bwMode="auto">
          <a:xfrm>
            <a:off x="4716463" y="4797425"/>
            <a:ext cx="4248150" cy="1584325"/>
          </a:xfrm>
          <a:prstGeom prst="roundRect">
            <a:avLst>
              <a:gd name="adj" fmla="val 10949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870450"/>
            <a:ext cx="2736850" cy="139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90" name="Text Box 34"/>
          <p:cNvSpPr txBox="1">
            <a:spLocks noChangeArrowheads="1"/>
          </p:cNvSpPr>
          <p:nvPr/>
        </p:nvSpPr>
        <p:spPr bwMode="auto">
          <a:xfrm>
            <a:off x="6875463" y="6021388"/>
            <a:ext cx="576262" cy="3111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l-GR" sz="1200">
                <a:latin typeface="Verdana" pitchFamily="34" charset="0"/>
              </a:rPr>
              <a:t>Φ</a:t>
            </a:r>
            <a:r>
              <a:rPr lang="de-DE" sz="800">
                <a:latin typeface="Verdana" pitchFamily="34" charset="0"/>
              </a:rPr>
              <a:t>EM</a:t>
            </a:r>
          </a:p>
        </p:txBody>
      </p:sp>
      <p:pic>
        <p:nvPicPr>
          <p:cNvPr id="41991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6983413" y="5049838"/>
            <a:ext cx="215900" cy="187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6708" name="AutoShape 4"/>
          <p:cNvSpPr>
            <a:spLocks noChangeArrowheads="1"/>
          </p:cNvSpPr>
          <p:nvPr/>
        </p:nvSpPr>
        <p:spPr bwMode="auto">
          <a:xfrm>
            <a:off x="250825" y="4797425"/>
            <a:ext cx="4176713" cy="1584325"/>
          </a:xfrm>
          <a:prstGeom prst="roundRect">
            <a:avLst>
              <a:gd name="adj" fmla="val 10949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4199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Three-port-grating resonator</a:t>
            </a:r>
          </a:p>
        </p:txBody>
      </p:sp>
      <p:sp>
        <p:nvSpPr>
          <p:cNvPr id="456711" name="AutoShape 7"/>
          <p:cNvSpPr>
            <a:spLocks noChangeArrowheads="1"/>
          </p:cNvSpPr>
          <p:nvPr/>
        </p:nvSpPr>
        <p:spPr bwMode="auto">
          <a:xfrm>
            <a:off x="4716463" y="908050"/>
            <a:ext cx="4248150" cy="3675063"/>
          </a:xfrm>
          <a:prstGeom prst="roundRect">
            <a:avLst>
              <a:gd name="adj" fmla="val 10949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456715" name="Text Box 11"/>
          <p:cNvSpPr txBox="1">
            <a:spLocks noChangeArrowheads="1"/>
          </p:cNvSpPr>
          <p:nvPr/>
        </p:nvSpPr>
        <p:spPr bwMode="auto">
          <a:xfrm>
            <a:off x="5435600" y="1052513"/>
            <a:ext cx="766763" cy="38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de-DE">
                <a:latin typeface="Verdana" pitchFamily="34" charset="0"/>
              </a:rPr>
              <a:t> 2min</a:t>
            </a:r>
          </a:p>
        </p:txBody>
      </p:sp>
      <p:pic>
        <p:nvPicPr>
          <p:cNvPr id="41996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5086350"/>
            <a:ext cx="2519363" cy="776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97" name="Text Box 22"/>
          <p:cNvSpPr txBox="1">
            <a:spLocks noChangeArrowheads="1"/>
          </p:cNvSpPr>
          <p:nvPr/>
        </p:nvSpPr>
        <p:spPr bwMode="auto">
          <a:xfrm>
            <a:off x="1476375" y="4767263"/>
            <a:ext cx="1804988" cy="38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de-DE">
                <a:latin typeface="Verdana" pitchFamily="34" charset="0"/>
              </a:rPr>
              <a:t>linear resonator</a:t>
            </a:r>
          </a:p>
        </p:txBody>
      </p:sp>
      <p:sp>
        <p:nvSpPr>
          <p:cNvPr id="41998" name="Text Box 24"/>
          <p:cNvSpPr txBox="1">
            <a:spLocks noChangeArrowheads="1"/>
          </p:cNvSpPr>
          <p:nvPr/>
        </p:nvSpPr>
        <p:spPr bwMode="auto">
          <a:xfrm>
            <a:off x="2916238" y="1341438"/>
            <a:ext cx="811212" cy="604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l-GR" sz="2800">
                <a:latin typeface="Verdana" pitchFamily="34" charset="0"/>
              </a:rPr>
              <a:t>Φ</a:t>
            </a:r>
            <a:r>
              <a:rPr lang="de-DE">
                <a:latin typeface="Verdana" pitchFamily="34" charset="0"/>
              </a:rPr>
              <a:t>EM</a:t>
            </a:r>
          </a:p>
        </p:txBody>
      </p:sp>
      <p:sp>
        <p:nvSpPr>
          <p:cNvPr id="41999" name="Text Box 36"/>
          <p:cNvSpPr txBox="1">
            <a:spLocks noChangeArrowheads="1"/>
          </p:cNvSpPr>
          <p:nvPr/>
        </p:nvSpPr>
        <p:spPr bwMode="auto">
          <a:xfrm>
            <a:off x="3779838" y="6021388"/>
            <a:ext cx="576262" cy="3111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l-GR" sz="1200">
                <a:latin typeface="Verdana" pitchFamily="34" charset="0"/>
              </a:rPr>
              <a:t>Φ</a:t>
            </a:r>
            <a:r>
              <a:rPr lang="de-DE" sz="800">
                <a:latin typeface="Verdana" pitchFamily="34" charset="0"/>
              </a:rPr>
              <a:t>EM</a:t>
            </a:r>
          </a:p>
        </p:txBody>
      </p:sp>
      <p:sp>
        <p:nvSpPr>
          <p:cNvPr id="456760" name="Text Box 56"/>
          <p:cNvSpPr txBox="1">
            <a:spLocks noChangeArrowheads="1"/>
          </p:cNvSpPr>
          <p:nvPr/>
        </p:nvSpPr>
        <p:spPr bwMode="auto">
          <a:xfrm>
            <a:off x="4859338" y="2540000"/>
            <a:ext cx="1449387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de-DE" sz="2400">
                <a:solidFill>
                  <a:schemeClr val="accent2"/>
                </a:solidFill>
                <a:latin typeface="Verdana" pitchFamily="34" charset="0"/>
              </a:rPr>
              <a:t>Port C3</a:t>
            </a:r>
          </a:p>
        </p:txBody>
      </p:sp>
      <p:sp>
        <p:nvSpPr>
          <p:cNvPr id="456762" name="Text Box 58"/>
          <p:cNvSpPr txBox="1">
            <a:spLocks noChangeArrowheads="1"/>
          </p:cNvSpPr>
          <p:nvPr/>
        </p:nvSpPr>
        <p:spPr bwMode="auto">
          <a:xfrm>
            <a:off x="4859338" y="1628775"/>
            <a:ext cx="1449387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de-DE" sz="2400">
                <a:solidFill>
                  <a:srgbClr val="006600"/>
                </a:solidFill>
                <a:latin typeface="Verdana" pitchFamily="34" charset="0"/>
              </a:rPr>
              <a:t>Port C1</a:t>
            </a:r>
          </a:p>
        </p:txBody>
      </p:sp>
      <p:sp>
        <p:nvSpPr>
          <p:cNvPr id="456763" name="Text Box 59"/>
          <p:cNvSpPr txBox="1">
            <a:spLocks noChangeArrowheads="1"/>
          </p:cNvSpPr>
          <p:nvPr/>
        </p:nvSpPr>
        <p:spPr bwMode="auto">
          <a:xfrm>
            <a:off x="5318125" y="908050"/>
            <a:ext cx="29257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l-GR" sz="2000">
                <a:latin typeface="Verdana" pitchFamily="34" charset="0"/>
              </a:rPr>
              <a:t>η</a:t>
            </a:r>
            <a:r>
              <a:rPr lang="de-DE" sz="2000">
                <a:latin typeface="Verdana" pitchFamily="34" charset="0"/>
              </a:rPr>
              <a:t>      -configuration</a:t>
            </a:r>
          </a:p>
        </p:txBody>
      </p:sp>
      <p:pic>
        <p:nvPicPr>
          <p:cNvPr id="42003" name="Picture 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3908425" y="5605463"/>
            <a:ext cx="266700" cy="66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2004" name="Picture 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1182688"/>
            <a:ext cx="3165475" cy="2894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2005" name="Text Box 41"/>
          <p:cNvSpPr txBox="1">
            <a:spLocks noChangeArrowheads="1"/>
          </p:cNvSpPr>
          <p:nvPr/>
        </p:nvSpPr>
        <p:spPr bwMode="auto">
          <a:xfrm>
            <a:off x="1331913" y="2178050"/>
            <a:ext cx="6223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de-DE" sz="2400">
                <a:solidFill>
                  <a:srgbClr val="006600"/>
                </a:solidFill>
                <a:latin typeface="Verdana" pitchFamily="34" charset="0"/>
              </a:rPr>
              <a:t>C1</a:t>
            </a:r>
          </a:p>
        </p:txBody>
      </p:sp>
      <p:sp>
        <p:nvSpPr>
          <p:cNvPr id="42006" name="Text Box 57"/>
          <p:cNvSpPr txBox="1">
            <a:spLocks noChangeArrowheads="1"/>
          </p:cNvSpPr>
          <p:nvPr/>
        </p:nvSpPr>
        <p:spPr bwMode="auto">
          <a:xfrm>
            <a:off x="3419475" y="2178050"/>
            <a:ext cx="6223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de-DE" sz="2400">
                <a:solidFill>
                  <a:schemeClr val="accent2"/>
                </a:solidFill>
                <a:latin typeface="Verdana" pitchFamily="34" charset="0"/>
              </a:rPr>
              <a:t>C3</a:t>
            </a:r>
          </a:p>
        </p:txBody>
      </p:sp>
      <p:sp>
        <p:nvSpPr>
          <p:cNvPr id="42007" name="Text Box 28"/>
          <p:cNvSpPr txBox="1">
            <a:spLocks noChangeArrowheads="1"/>
          </p:cNvSpPr>
          <p:nvPr/>
        </p:nvSpPr>
        <p:spPr bwMode="auto">
          <a:xfrm>
            <a:off x="2916238" y="1341438"/>
            <a:ext cx="811212" cy="604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l-GR" sz="2800">
                <a:latin typeface="Verdana" pitchFamily="34" charset="0"/>
              </a:rPr>
              <a:t>Φ</a:t>
            </a:r>
            <a:r>
              <a:rPr lang="de-DE">
                <a:latin typeface="Verdana" pitchFamily="34" charset="0"/>
              </a:rPr>
              <a:t>EM</a:t>
            </a:r>
          </a:p>
        </p:txBody>
      </p:sp>
      <p:pic>
        <p:nvPicPr>
          <p:cNvPr id="456777" name="Picture 7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1420813"/>
            <a:ext cx="2520950" cy="1287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6714" name="Rectangle 10"/>
          <p:cNvSpPr>
            <a:spLocks noChangeArrowheads="1"/>
          </p:cNvSpPr>
          <p:nvPr/>
        </p:nvSpPr>
        <p:spPr bwMode="auto">
          <a:xfrm>
            <a:off x="4859338" y="3644900"/>
            <a:ext cx="39608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de-DE" sz="1400">
                <a:latin typeface="Verdana" pitchFamily="34" charset="0"/>
              </a:rPr>
              <a:t>Resonant light reflected towards laser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de-DE" sz="1400">
                <a:latin typeface="Verdana" pitchFamily="34" charset="0"/>
              </a:rPr>
              <a:t>Modeselective mirror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de-DE" sz="1400">
                <a:latin typeface="Verdana" pitchFamily="34" charset="0"/>
              </a:rPr>
              <a:t>One degree of freedom (</a:t>
            </a:r>
            <a:r>
              <a:rPr lang="el-GR" sz="1400">
                <a:latin typeface="Verdana" pitchFamily="34" charset="0"/>
              </a:rPr>
              <a:t>Φ</a:t>
            </a:r>
            <a:r>
              <a:rPr lang="de-DE" sz="900">
                <a:latin typeface="Verdana" pitchFamily="34" charset="0"/>
              </a:rPr>
              <a:t>EM</a:t>
            </a:r>
            <a:r>
              <a:rPr lang="de-DE" sz="1400">
                <a:latin typeface="Verdana" pitchFamily="34" charset="0"/>
              </a:rPr>
              <a:t>)</a:t>
            </a:r>
            <a:endParaRPr lang="el-GR" sz="1400">
              <a:latin typeface="Verdana" pitchFamily="34" charset="0"/>
            </a:endParaRPr>
          </a:p>
        </p:txBody>
      </p:sp>
      <p:pic>
        <p:nvPicPr>
          <p:cNvPr id="456756" name="Picture 5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2349500"/>
            <a:ext cx="2519363" cy="1285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6875463" y="3286125"/>
            <a:ext cx="1800225" cy="454025"/>
            <a:chOff x="3969" y="2523"/>
            <a:chExt cx="1134" cy="286"/>
          </a:xfrm>
        </p:grpSpPr>
        <p:sp>
          <p:nvSpPr>
            <p:cNvPr id="42012" name="Text Box 48"/>
            <p:cNvSpPr txBox="1">
              <a:spLocks noChangeArrowheads="1"/>
            </p:cNvSpPr>
            <p:nvPr/>
          </p:nvSpPr>
          <p:spPr bwMode="auto">
            <a:xfrm>
              <a:off x="4377" y="2613"/>
              <a:ext cx="363" cy="19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lnSpc>
                  <a:spcPct val="120000"/>
                </a:lnSpc>
                <a:spcBef>
                  <a:spcPct val="20000"/>
                </a:spcBef>
              </a:pPr>
              <a:r>
                <a:rPr lang="el-GR" sz="1200">
                  <a:latin typeface="Verdana" pitchFamily="34" charset="0"/>
                </a:rPr>
                <a:t>Φ</a:t>
              </a:r>
              <a:r>
                <a:rPr lang="de-DE" sz="800">
                  <a:latin typeface="Verdana" pitchFamily="34" charset="0"/>
                </a:rPr>
                <a:t>EM</a:t>
              </a:r>
            </a:p>
          </p:txBody>
        </p:sp>
        <p:pic>
          <p:nvPicPr>
            <p:cNvPr id="42013" name="Picture 4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V="1">
              <a:off x="4470" y="2022"/>
              <a:ext cx="131" cy="1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6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6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6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6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6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6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6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6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6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6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1" grpId="0" animBg="1"/>
      <p:bldP spid="456715" grpId="0"/>
      <p:bldP spid="456760" grpId="0"/>
      <p:bldP spid="456762" grpId="0"/>
      <p:bldP spid="456763" grpId="0"/>
      <p:bldP spid="4567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7CD5E8-F17E-4D87-9BE9-F35510D7CA08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Grating resonator with PR</a:t>
            </a:r>
          </a:p>
        </p:txBody>
      </p:sp>
      <p:sp>
        <p:nvSpPr>
          <p:cNvPr id="468996" name="AutoShape 4"/>
          <p:cNvSpPr>
            <a:spLocks noChangeArrowheads="1"/>
          </p:cNvSpPr>
          <p:nvPr/>
        </p:nvSpPr>
        <p:spPr bwMode="auto">
          <a:xfrm>
            <a:off x="4716463" y="1052513"/>
            <a:ext cx="4248150" cy="5329237"/>
          </a:xfrm>
          <a:prstGeom prst="roundRect">
            <a:avLst>
              <a:gd name="adj" fmla="val 4111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468997" name="AutoShape 5"/>
          <p:cNvSpPr>
            <a:spLocks noChangeArrowheads="1"/>
          </p:cNvSpPr>
          <p:nvPr/>
        </p:nvSpPr>
        <p:spPr bwMode="auto">
          <a:xfrm>
            <a:off x="4716463" y="981075"/>
            <a:ext cx="4248150" cy="904875"/>
          </a:xfrm>
          <a:prstGeom prst="roundRect">
            <a:avLst>
              <a:gd name="adj" fmla="val 35264"/>
            </a:avLst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468998" name="AutoShape 6"/>
          <p:cNvSpPr>
            <a:spLocks noChangeArrowheads="1"/>
          </p:cNvSpPr>
          <p:nvPr/>
        </p:nvSpPr>
        <p:spPr bwMode="auto">
          <a:xfrm>
            <a:off x="4716463" y="1246188"/>
            <a:ext cx="4248150" cy="639762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5076825" y="1125538"/>
            <a:ext cx="37449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de-DE" sz="2800">
                <a:solidFill>
                  <a:schemeClr val="bg1"/>
                </a:solidFill>
                <a:latin typeface="Verdana" pitchFamily="34" charset="0"/>
              </a:rPr>
              <a:t>Power-recycling</a:t>
            </a: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4932363" y="2060575"/>
            <a:ext cx="38877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de-DE" sz="1400">
                <a:latin typeface="Verdana" pitchFamily="34" charset="0"/>
              </a:rPr>
              <a:t>Power-recycling mirror (M</a:t>
            </a:r>
            <a:r>
              <a:rPr lang="de-DE" sz="900">
                <a:latin typeface="Verdana" pitchFamily="34" charset="0"/>
              </a:rPr>
              <a:t>PR</a:t>
            </a:r>
            <a:r>
              <a:rPr lang="de-DE" sz="1400">
                <a:latin typeface="Verdana" pitchFamily="34" charset="0"/>
              </a:rPr>
              <a:t>) in reflection port C1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de-DE" sz="1400">
                <a:latin typeface="Verdana" pitchFamily="34" charset="0"/>
              </a:rPr>
              <a:t>Additional power build-up in the grating cavity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de-DE" sz="1400">
                <a:latin typeface="Verdana" pitchFamily="34" charset="0"/>
              </a:rPr>
              <a:t>Grating-coupled double-resonator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de-DE" sz="1400">
                <a:latin typeface="Verdana" pitchFamily="34" charset="0"/>
              </a:rPr>
              <a:t>Two degrees of freedom (</a:t>
            </a:r>
            <a:r>
              <a:rPr lang="el-GR" sz="1400">
                <a:latin typeface="Verdana" pitchFamily="34" charset="0"/>
              </a:rPr>
              <a:t>Φ</a:t>
            </a:r>
            <a:r>
              <a:rPr lang="de-DE" sz="900">
                <a:latin typeface="Verdana" pitchFamily="34" charset="0"/>
              </a:rPr>
              <a:t>EM</a:t>
            </a:r>
            <a:r>
              <a:rPr lang="de-DE" sz="1400">
                <a:latin typeface="Verdana" pitchFamily="34" charset="0"/>
              </a:rPr>
              <a:t>, </a:t>
            </a:r>
            <a:r>
              <a:rPr lang="el-GR" sz="1400">
                <a:latin typeface="Verdana" pitchFamily="34" charset="0"/>
              </a:rPr>
              <a:t>Φ</a:t>
            </a:r>
            <a:r>
              <a:rPr lang="de-DE" sz="900">
                <a:latin typeface="Verdana" pitchFamily="34" charset="0"/>
              </a:rPr>
              <a:t>PR</a:t>
            </a:r>
            <a:r>
              <a:rPr lang="de-DE" sz="1400">
                <a:latin typeface="Verdana" pitchFamily="34" charset="0"/>
              </a:rPr>
              <a:t>)</a:t>
            </a:r>
            <a:endParaRPr lang="el-GR" sz="1400">
              <a:latin typeface="Verdana" pitchFamily="34" charset="0"/>
            </a:endParaRPr>
          </a:p>
        </p:txBody>
      </p:sp>
      <p:sp>
        <p:nvSpPr>
          <p:cNvPr id="469001" name="AutoShape 9"/>
          <p:cNvSpPr>
            <a:spLocks noChangeArrowheads="1"/>
          </p:cNvSpPr>
          <p:nvPr/>
        </p:nvSpPr>
        <p:spPr bwMode="auto">
          <a:xfrm>
            <a:off x="250825" y="4797425"/>
            <a:ext cx="4176713" cy="1584325"/>
          </a:xfrm>
          <a:prstGeom prst="roundRect">
            <a:avLst>
              <a:gd name="adj" fmla="val 10949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de-DE" sz="1400">
              <a:latin typeface="+mn-lt"/>
            </a:endParaRPr>
          </a:p>
        </p:txBody>
      </p:sp>
      <p:pic>
        <p:nvPicPr>
          <p:cNvPr id="4404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095875"/>
            <a:ext cx="3887787" cy="782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404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956050"/>
            <a:ext cx="24479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Oval 12"/>
          <p:cNvSpPr>
            <a:spLocks noChangeArrowheads="1"/>
          </p:cNvSpPr>
          <p:nvPr/>
        </p:nvSpPr>
        <p:spPr bwMode="auto">
          <a:xfrm>
            <a:off x="5795963" y="4957763"/>
            <a:ext cx="2663825" cy="649287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grpSp>
        <p:nvGrpSpPr>
          <p:cNvPr id="44044" name="Group 13"/>
          <p:cNvGrpSpPr>
            <a:grpSpLocks/>
          </p:cNvGrpSpPr>
          <p:nvPr/>
        </p:nvGrpSpPr>
        <p:grpSpPr bwMode="auto">
          <a:xfrm>
            <a:off x="250825" y="981075"/>
            <a:ext cx="4176713" cy="3598863"/>
            <a:chOff x="158" y="618"/>
            <a:chExt cx="2631" cy="2267"/>
          </a:xfrm>
        </p:grpSpPr>
        <p:sp>
          <p:nvSpPr>
            <p:cNvPr id="469006" name="AutoShape 14"/>
            <p:cNvSpPr>
              <a:spLocks noChangeArrowheads="1"/>
            </p:cNvSpPr>
            <p:nvPr/>
          </p:nvSpPr>
          <p:spPr bwMode="auto">
            <a:xfrm>
              <a:off x="158" y="618"/>
              <a:ext cx="2631" cy="2267"/>
            </a:xfrm>
            <a:prstGeom prst="roundRect">
              <a:avLst>
                <a:gd name="adj" fmla="val 10949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pic>
          <p:nvPicPr>
            <p:cNvPr id="44053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" y="758"/>
              <a:ext cx="1993" cy="18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44045" name="Text Box 16"/>
          <p:cNvSpPr txBox="1">
            <a:spLocks noChangeArrowheads="1"/>
          </p:cNvSpPr>
          <p:nvPr/>
        </p:nvSpPr>
        <p:spPr bwMode="auto">
          <a:xfrm>
            <a:off x="2916238" y="1341438"/>
            <a:ext cx="811212" cy="604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l-GR" sz="2800">
                <a:latin typeface="Verdana" pitchFamily="34" charset="0"/>
              </a:rPr>
              <a:t>Φ</a:t>
            </a:r>
            <a:r>
              <a:rPr lang="de-DE">
                <a:latin typeface="Verdana" pitchFamily="34" charset="0"/>
              </a:rPr>
              <a:t>EM</a:t>
            </a:r>
          </a:p>
        </p:txBody>
      </p:sp>
      <p:sp>
        <p:nvSpPr>
          <p:cNvPr id="44046" name="Text Box 17"/>
          <p:cNvSpPr txBox="1">
            <a:spLocks noChangeArrowheads="1"/>
          </p:cNvSpPr>
          <p:nvPr/>
        </p:nvSpPr>
        <p:spPr bwMode="auto">
          <a:xfrm>
            <a:off x="395288" y="2997200"/>
            <a:ext cx="771525" cy="604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l-GR" sz="2800">
                <a:latin typeface="Verdana" pitchFamily="34" charset="0"/>
              </a:rPr>
              <a:t>Φ</a:t>
            </a:r>
            <a:r>
              <a:rPr lang="de-DE">
                <a:latin typeface="Verdana" pitchFamily="34" charset="0"/>
              </a:rPr>
              <a:t>PR</a:t>
            </a:r>
          </a:p>
        </p:txBody>
      </p:sp>
      <p:sp>
        <p:nvSpPr>
          <p:cNvPr id="44047" name="Text Box 18"/>
          <p:cNvSpPr txBox="1">
            <a:spLocks noChangeArrowheads="1"/>
          </p:cNvSpPr>
          <p:nvPr/>
        </p:nvSpPr>
        <p:spPr bwMode="auto">
          <a:xfrm>
            <a:off x="3779838" y="6021388"/>
            <a:ext cx="576262" cy="3111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l-GR" sz="1200">
                <a:latin typeface="Verdana" pitchFamily="34" charset="0"/>
              </a:rPr>
              <a:t>Φ</a:t>
            </a:r>
            <a:r>
              <a:rPr lang="de-DE" sz="800">
                <a:latin typeface="Verdana" pitchFamily="34" charset="0"/>
              </a:rPr>
              <a:t>EM</a:t>
            </a:r>
          </a:p>
        </p:txBody>
      </p:sp>
      <p:sp>
        <p:nvSpPr>
          <p:cNvPr id="44048" name="Text Box 19"/>
          <p:cNvSpPr txBox="1">
            <a:spLocks noChangeArrowheads="1"/>
          </p:cNvSpPr>
          <p:nvPr/>
        </p:nvSpPr>
        <p:spPr bwMode="auto">
          <a:xfrm>
            <a:off x="1187450" y="6021388"/>
            <a:ext cx="576263" cy="3111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l-GR" sz="1200">
                <a:latin typeface="Verdana" pitchFamily="34" charset="0"/>
              </a:rPr>
              <a:t>Φ</a:t>
            </a:r>
            <a:r>
              <a:rPr lang="de-DE" sz="800">
                <a:latin typeface="Verdana" pitchFamily="34" charset="0"/>
              </a:rPr>
              <a:t>PR</a:t>
            </a:r>
          </a:p>
        </p:txBody>
      </p:sp>
      <p:pic>
        <p:nvPicPr>
          <p:cNvPr id="44049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316038" y="5605463"/>
            <a:ext cx="266700" cy="66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4050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3908425" y="5605463"/>
            <a:ext cx="266700" cy="66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4051" name="Text Box 22"/>
          <p:cNvSpPr txBox="1">
            <a:spLocks noChangeArrowheads="1"/>
          </p:cNvSpPr>
          <p:nvPr/>
        </p:nvSpPr>
        <p:spPr bwMode="auto">
          <a:xfrm>
            <a:off x="3276600" y="2771775"/>
            <a:ext cx="1204913" cy="728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de-DE">
                <a:latin typeface="Verdana" pitchFamily="34" charset="0"/>
              </a:rPr>
              <a:t>Mode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de-DE">
                <a:latin typeface="Verdana" pitchFamily="34" charset="0"/>
              </a:rPr>
              <a:t>selectivity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3794D5-8189-445F-9BAD-536847DC0AF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Facts I</a:t>
            </a:r>
          </a:p>
        </p:txBody>
      </p:sp>
      <p:pic>
        <p:nvPicPr>
          <p:cNvPr id="439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052513"/>
            <a:ext cx="15890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439301" name="Picture 5" descr="1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6950" y="2133600"/>
            <a:ext cx="1800225" cy="14446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393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938588"/>
            <a:ext cx="2952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39303" name="AutoShape 7"/>
          <p:cNvSpPr>
            <a:spLocks noChangeArrowheads="1"/>
          </p:cNvSpPr>
          <p:nvPr/>
        </p:nvSpPr>
        <p:spPr bwMode="auto">
          <a:xfrm>
            <a:off x="4572000" y="1196975"/>
            <a:ext cx="4321175" cy="4895850"/>
          </a:xfrm>
          <a:prstGeom prst="roundRect">
            <a:avLst>
              <a:gd name="adj" fmla="val 763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439304" name="AutoShape 8"/>
          <p:cNvSpPr>
            <a:spLocks noChangeArrowheads="1"/>
          </p:cNvSpPr>
          <p:nvPr/>
        </p:nvSpPr>
        <p:spPr bwMode="auto">
          <a:xfrm>
            <a:off x="4572000" y="1196975"/>
            <a:ext cx="4322763" cy="5334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439305" name="AutoShape 9"/>
          <p:cNvSpPr>
            <a:spLocks noChangeArrowheads="1"/>
          </p:cNvSpPr>
          <p:nvPr/>
        </p:nvSpPr>
        <p:spPr bwMode="auto">
          <a:xfrm>
            <a:off x="4572000" y="1485900"/>
            <a:ext cx="4322763" cy="28733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pic>
        <p:nvPicPr>
          <p:cNvPr id="45065" name="Picture 10" descr="_home_head_sm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1341438"/>
            <a:ext cx="13684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645025" y="1989138"/>
            <a:ext cx="3887788" cy="15843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de-DE" sz="1400" smtClean="0"/>
              <a:t>Fused silica substrate</a:t>
            </a:r>
          </a:p>
          <a:p>
            <a:pPr eaLnBrk="1" hangingPunct="1">
              <a:lnSpc>
                <a:spcPct val="120000"/>
              </a:lnSpc>
            </a:pPr>
            <a:r>
              <a:rPr lang="de-DE" sz="1400" smtClean="0"/>
              <a:t>HR-coating beneath grating structure</a:t>
            </a:r>
          </a:p>
          <a:p>
            <a:pPr eaLnBrk="1" hangingPunct="1">
              <a:lnSpc>
                <a:spcPct val="120000"/>
              </a:lnSpc>
            </a:pPr>
            <a:r>
              <a:rPr lang="de-DE" sz="1400" smtClean="0"/>
              <a:t>d=1450nm / fill factor 0.47</a:t>
            </a:r>
          </a:p>
          <a:p>
            <a:pPr eaLnBrk="1" hangingPunct="1">
              <a:lnSpc>
                <a:spcPct val="120000"/>
              </a:lnSpc>
            </a:pPr>
            <a:r>
              <a:rPr lang="de-DE" sz="1400" smtClean="0"/>
              <a:t>Efficiencies:</a:t>
            </a:r>
          </a:p>
        </p:txBody>
      </p:sp>
      <p:sp>
        <p:nvSpPr>
          <p:cNvPr id="45067" name="Text Box 13"/>
          <p:cNvSpPr txBox="1">
            <a:spLocks noChangeArrowheads="1"/>
          </p:cNvSpPr>
          <p:nvPr/>
        </p:nvSpPr>
        <p:spPr bwMode="auto">
          <a:xfrm>
            <a:off x="4787900" y="1277938"/>
            <a:ext cx="1911350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Grating GEO42</a:t>
            </a:r>
          </a:p>
        </p:txBody>
      </p:sp>
      <p:pic>
        <p:nvPicPr>
          <p:cNvPr id="45068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5238" y="4802188"/>
            <a:ext cx="3457575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5069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367463" y="3071813"/>
            <a:ext cx="1517650" cy="143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DE1812-973C-4841-A45D-F18214B85FC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 smtClean="0"/>
          </a:p>
        </p:txBody>
      </p:sp>
      <p:sp>
        <p:nvSpPr>
          <p:cNvPr id="440338" name="AutoShape 18"/>
          <p:cNvSpPr>
            <a:spLocks noChangeArrowheads="1"/>
          </p:cNvSpPr>
          <p:nvPr/>
        </p:nvSpPr>
        <p:spPr bwMode="auto">
          <a:xfrm>
            <a:off x="395288" y="1125538"/>
            <a:ext cx="3600450" cy="5040312"/>
          </a:xfrm>
          <a:prstGeom prst="roundRect">
            <a:avLst>
              <a:gd name="adj" fmla="val 763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Facts II</a:t>
            </a:r>
          </a:p>
        </p:txBody>
      </p:sp>
      <p:sp>
        <p:nvSpPr>
          <p:cNvPr id="440336" name="AutoShape 16"/>
          <p:cNvSpPr>
            <a:spLocks noChangeArrowheads="1"/>
          </p:cNvSpPr>
          <p:nvPr/>
        </p:nvSpPr>
        <p:spPr bwMode="auto">
          <a:xfrm>
            <a:off x="4427538" y="1412875"/>
            <a:ext cx="4392612" cy="3168650"/>
          </a:xfrm>
          <a:prstGeom prst="roundRect">
            <a:avLst>
              <a:gd name="adj" fmla="val 763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460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645025" y="1989138"/>
            <a:ext cx="3887788" cy="251936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de-DE" sz="1400" smtClean="0"/>
              <a:t>Elliptical beam profile due to different diffraction angles</a:t>
            </a:r>
          </a:p>
          <a:p>
            <a:pPr eaLnBrk="1" hangingPunct="1">
              <a:lnSpc>
                <a:spcPct val="120000"/>
              </a:lnSpc>
            </a:pPr>
            <a:r>
              <a:rPr lang="de-DE" sz="1400" smtClean="0"/>
              <a:t>Modematching in two dimensions (cylindrical lenses)</a:t>
            </a:r>
          </a:p>
          <a:p>
            <a:pPr eaLnBrk="1" hangingPunct="1">
              <a:lnSpc>
                <a:spcPct val="120000"/>
              </a:lnSpc>
            </a:pPr>
            <a:r>
              <a:rPr lang="de-DE" sz="1400" smtClean="0"/>
              <a:t>PR-mirror with two different radii of curvature (toroidal mirror)</a:t>
            </a:r>
          </a:p>
        </p:txBody>
      </p:sp>
      <p:pic>
        <p:nvPicPr>
          <p:cNvPr id="46086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325" y="1125538"/>
            <a:ext cx="2017713" cy="223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40340" name="Picture 20" descr="100_0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650" y="3573463"/>
            <a:ext cx="1812925" cy="24161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4420F6-C1B3-4879-9F5D-031466516227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7763" y="76200"/>
            <a:ext cx="7067550" cy="609600"/>
          </a:xfrm>
        </p:spPr>
        <p:txBody>
          <a:bodyPr/>
          <a:lstStyle/>
          <a:p>
            <a:pPr eaLnBrk="1" hangingPunct="1"/>
            <a:r>
              <a:rPr lang="de-DE" smtClean="0"/>
              <a:t>Grating Cavity + Power Recycling</a:t>
            </a:r>
          </a:p>
        </p:txBody>
      </p:sp>
      <p:pic>
        <p:nvPicPr>
          <p:cNvPr id="4433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1068388"/>
            <a:ext cx="7947025" cy="472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7108" name="Textfeld 4"/>
          <p:cNvSpPr txBox="1">
            <a:spLocks noChangeArrowheads="1"/>
          </p:cNvSpPr>
          <p:nvPr/>
        </p:nvSpPr>
        <p:spPr bwMode="auto">
          <a:xfrm>
            <a:off x="1571625" y="6000750"/>
            <a:ext cx="6434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Power build-up in arm w.r.t. input : ca. 300 (Britzger)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FD2E34-2D91-45CD-86F3-27633C5FA79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 smtClean="0"/>
          </a:p>
        </p:txBody>
      </p:sp>
      <p:sp>
        <p:nvSpPr>
          <p:cNvPr id="8197" name="Rectangle 83"/>
          <p:cNvSpPr>
            <a:spLocks noChangeArrowheads="1"/>
          </p:cNvSpPr>
          <p:nvPr/>
        </p:nvSpPr>
        <p:spPr bwMode="auto">
          <a:xfrm>
            <a:off x="2209800" y="1143000"/>
            <a:ext cx="6934200" cy="487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graphicFrame>
        <p:nvGraphicFramePr>
          <p:cNvPr id="238592" name="Object 2"/>
          <p:cNvGraphicFramePr>
            <a:graphicFrameLocks noChangeAspect="1"/>
          </p:cNvGraphicFramePr>
          <p:nvPr/>
        </p:nvGraphicFramePr>
        <p:xfrm>
          <a:off x="3086100" y="1570038"/>
          <a:ext cx="5164138" cy="3789362"/>
        </p:xfrm>
        <a:graphic>
          <a:graphicData uri="http://schemas.openxmlformats.org/presentationml/2006/ole">
            <p:oleObj spid="_x0000_s8194" name="Graph" r:id="rId4" imgW="3248640" imgH="2498400" progId="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241550" y="1320800"/>
          <a:ext cx="6202363" cy="4719638"/>
        </p:xfrm>
        <a:graphic>
          <a:graphicData uri="http://schemas.openxmlformats.org/presentationml/2006/ole">
            <p:oleObj spid="_x0000_s8195" name="Graph" r:id="rId5" imgW="4039200" imgH="3143520" progId="">
              <p:embed/>
            </p:oleObj>
          </a:graphicData>
        </a:graphic>
      </p:graphicFrame>
      <p:sp>
        <p:nvSpPr>
          <p:cNvPr id="819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17475"/>
            <a:ext cx="6553200" cy="568325"/>
          </a:xfrm>
        </p:spPr>
        <p:txBody>
          <a:bodyPr/>
          <a:lstStyle/>
          <a:p>
            <a:pPr eaLnBrk="1" hangingPunct="1"/>
            <a:r>
              <a:rPr lang="de-DE" sz="2800" smtClean="0"/>
              <a:t>Reduced scattering by over-coating</a:t>
            </a:r>
          </a:p>
        </p:txBody>
      </p:sp>
      <p:sp>
        <p:nvSpPr>
          <p:cNvPr id="8199" name="Rectangle 5"/>
          <p:cNvSpPr>
            <a:spLocks noChangeAspect="1" noChangeArrowheads="1"/>
          </p:cNvSpPr>
          <p:nvPr/>
        </p:nvSpPr>
        <p:spPr bwMode="auto">
          <a:xfrm>
            <a:off x="314325" y="4054475"/>
            <a:ext cx="1544638" cy="1190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200" name="Rectangle 6"/>
          <p:cNvSpPr>
            <a:spLocks noChangeAspect="1" noChangeArrowheads="1"/>
          </p:cNvSpPr>
          <p:nvPr/>
        </p:nvSpPr>
        <p:spPr bwMode="auto">
          <a:xfrm>
            <a:off x="314325" y="4132263"/>
            <a:ext cx="1544638" cy="968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201" name="Rectangle 7"/>
          <p:cNvSpPr>
            <a:spLocks noChangeAspect="1" noChangeArrowheads="1"/>
          </p:cNvSpPr>
          <p:nvPr/>
        </p:nvSpPr>
        <p:spPr bwMode="auto">
          <a:xfrm>
            <a:off x="314325" y="4198938"/>
            <a:ext cx="1544638" cy="1111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202" name="Rectangle 8"/>
          <p:cNvSpPr>
            <a:spLocks noChangeAspect="1" noChangeArrowheads="1"/>
          </p:cNvSpPr>
          <p:nvPr/>
        </p:nvSpPr>
        <p:spPr bwMode="auto">
          <a:xfrm>
            <a:off x="314325" y="4273550"/>
            <a:ext cx="1544638" cy="88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203" name="Rectangle 9"/>
          <p:cNvSpPr>
            <a:spLocks noChangeAspect="1" noChangeArrowheads="1"/>
          </p:cNvSpPr>
          <p:nvPr/>
        </p:nvSpPr>
        <p:spPr bwMode="auto">
          <a:xfrm>
            <a:off x="314325" y="4338638"/>
            <a:ext cx="1544638" cy="984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204" name="Rectangle 10"/>
          <p:cNvSpPr>
            <a:spLocks noChangeAspect="1" noChangeArrowheads="1"/>
          </p:cNvSpPr>
          <p:nvPr/>
        </p:nvSpPr>
        <p:spPr bwMode="auto">
          <a:xfrm>
            <a:off x="314325" y="4402138"/>
            <a:ext cx="1544638" cy="857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205" name="Rectangle 11"/>
          <p:cNvSpPr>
            <a:spLocks noChangeAspect="1" noChangeArrowheads="1"/>
          </p:cNvSpPr>
          <p:nvPr/>
        </p:nvSpPr>
        <p:spPr bwMode="auto">
          <a:xfrm>
            <a:off x="314325" y="4464050"/>
            <a:ext cx="1544638" cy="984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206" name="Rectangle 12"/>
          <p:cNvSpPr>
            <a:spLocks noChangeAspect="1" noChangeArrowheads="1"/>
          </p:cNvSpPr>
          <p:nvPr/>
        </p:nvSpPr>
        <p:spPr bwMode="auto">
          <a:xfrm>
            <a:off x="314325" y="4535488"/>
            <a:ext cx="1544638" cy="79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207" name="Rectangle 13"/>
          <p:cNvSpPr>
            <a:spLocks noChangeAspect="1" noChangeArrowheads="1"/>
          </p:cNvSpPr>
          <p:nvPr/>
        </p:nvSpPr>
        <p:spPr bwMode="auto">
          <a:xfrm>
            <a:off x="314325" y="4591050"/>
            <a:ext cx="1544638" cy="968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208" name="Rectangle 14"/>
          <p:cNvSpPr>
            <a:spLocks noChangeAspect="1" noChangeArrowheads="1"/>
          </p:cNvSpPr>
          <p:nvPr/>
        </p:nvSpPr>
        <p:spPr bwMode="auto">
          <a:xfrm>
            <a:off x="314325" y="4724400"/>
            <a:ext cx="1549400" cy="2000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209" name="Rectangle 15"/>
          <p:cNvSpPr>
            <a:spLocks noChangeAspect="1" noChangeArrowheads="1"/>
          </p:cNvSpPr>
          <p:nvPr/>
        </p:nvSpPr>
        <p:spPr bwMode="auto">
          <a:xfrm>
            <a:off x="317500" y="4675188"/>
            <a:ext cx="1543050" cy="714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grpSp>
        <p:nvGrpSpPr>
          <p:cNvPr id="8210" name="Group 16"/>
          <p:cNvGrpSpPr>
            <a:grpSpLocks/>
          </p:cNvGrpSpPr>
          <p:nvPr/>
        </p:nvGrpSpPr>
        <p:grpSpPr bwMode="auto">
          <a:xfrm>
            <a:off x="396875" y="4049713"/>
            <a:ext cx="1355725" cy="700087"/>
            <a:chOff x="250" y="2382"/>
            <a:chExt cx="474" cy="441"/>
          </a:xfrm>
        </p:grpSpPr>
        <p:sp>
          <p:nvSpPr>
            <p:cNvPr id="8233" name="Rectangle 17"/>
            <p:cNvSpPr>
              <a:spLocks noChangeAspect="1" noChangeArrowheads="1"/>
            </p:cNvSpPr>
            <p:nvPr/>
          </p:nvSpPr>
          <p:spPr bwMode="auto">
            <a:xfrm>
              <a:off x="250" y="2382"/>
              <a:ext cx="68" cy="2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34" name="Rectangle 18"/>
            <p:cNvSpPr>
              <a:spLocks noChangeAspect="1" noChangeArrowheads="1"/>
            </p:cNvSpPr>
            <p:nvPr/>
          </p:nvSpPr>
          <p:spPr bwMode="auto">
            <a:xfrm>
              <a:off x="384" y="2382"/>
              <a:ext cx="69" cy="2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35" name="Rectangle 19"/>
            <p:cNvSpPr>
              <a:spLocks noChangeAspect="1" noChangeArrowheads="1"/>
            </p:cNvSpPr>
            <p:nvPr/>
          </p:nvSpPr>
          <p:spPr bwMode="auto">
            <a:xfrm>
              <a:off x="654" y="2382"/>
              <a:ext cx="68" cy="2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36" name="Rectangle 20"/>
            <p:cNvSpPr>
              <a:spLocks noChangeAspect="1" noChangeArrowheads="1"/>
            </p:cNvSpPr>
            <p:nvPr/>
          </p:nvSpPr>
          <p:spPr bwMode="auto">
            <a:xfrm>
              <a:off x="519" y="2382"/>
              <a:ext cx="69" cy="2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37" name="Rectangle 21"/>
            <p:cNvSpPr>
              <a:spLocks noChangeAspect="1" noChangeArrowheads="1"/>
            </p:cNvSpPr>
            <p:nvPr/>
          </p:nvSpPr>
          <p:spPr bwMode="auto">
            <a:xfrm>
              <a:off x="250" y="2428"/>
              <a:ext cx="68" cy="2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38" name="Rectangle 22"/>
            <p:cNvSpPr>
              <a:spLocks noChangeAspect="1" noChangeArrowheads="1"/>
            </p:cNvSpPr>
            <p:nvPr/>
          </p:nvSpPr>
          <p:spPr bwMode="auto">
            <a:xfrm>
              <a:off x="384" y="2428"/>
              <a:ext cx="69" cy="2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39" name="Rectangle 23"/>
            <p:cNvSpPr>
              <a:spLocks noChangeAspect="1" noChangeArrowheads="1"/>
            </p:cNvSpPr>
            <p:nvPr/>
          </p:nvSpPr>
          <p:spPr bwMode="auto">
            <a:xfrm>
              <a:off x="654" y="2428"/>
              <a:ext cx="68" cy="2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40" name="Rectangle 24"/>
            <p:cNvSpPr>
              <a:spLocks noChangeAspect="1" noChangeArrowheads="1"/>
            </p:cNvSpPr>
            <p:nvPr/>
          </p:nvSpPr>
          <p:spPr bwMode="auto">
            <a:xfrm>
              <a:off x="519" y="2428"/>
              <a:ext cx="69" cy="2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41" name="Rectangle 25"/>
            <p:cNvSpPr>
              <a:spLocks noChangeAspect="1" noChangeArrowheads="1"/>
            </p:cNvSpPr>
            <p:nvPr/>
          </p:nvSpPr>
          <p:spPr bwMode="auto">
            <a:xfrm>
              <a:off x="250" y="2468"/>
              <a:ext cx="68" cy="2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42" name="Rectangle 26"/>
            <p:cNvSpPr>
              <a:spLocks noChangeAspect="1" noChangeArrowheads="1"/>
            </p:cNvSpPr>
            <p:nvPr/>
          </p:nvSpPr>
          <p:spPr bwMode="auto">
            <a:xfrm>
              <a:off x="384" y="2468"/>
              <a:ext cx="69" cy="2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43" name="Rectangle 27"/>
            <p:cNvSpPr>
              <a:spLocks noChangeAspect="1" noChangeArrowheads="1"/>
            </p:cNvSpPr>
            <p:nvPr/>
          </p:nvSpPr>
          <p:spPr bwMode="auto">
            <a:xfrm>
              <a:off x="654" y="2468"/>
              <a:ext cx="68" cy="2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44" name="Rectangle 28"/>
            <p:cNvSpPr>
              <a:spLocks noChangeAspect="1" noChangeArrowheads="1"/>
            </p:cNvSpPr>
            <p:nvPr/>
          </p:nvSpPr>
          <p:spPr bwMode="auto">
            <a:xfrm>
              <a:off x="519" y="2468"/>
              <a:ext cx="69" cy="2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45" name="Rectangle 29"/>
            <p:cNvSpPr>
              <a:spLocks noChangeAspect="1" noChangeArrowheads="1"/>
            </p:cNvSpPr>
            <p:nvPr/>
          </p:nvSpPr>
          <p:spPr bwMode="auto">
            <a:xfrm>
              <a:off x="250" y="2512"/>
              <a:ext cx="68" cy="2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46" name="Rectangle 30"/>
            <p:cNvSpPr>
              <a:spLocks noChangeAspect="1" noChangeArrowheads="1"/>
            </p:cNvSpPr>
            <p:nvPr/>
          </p:nvSpPr>
          <p:spPr bwMode="auto">
            <a:xfrm>
              <a:off x="384" y="2512"/>
              <a:ext cx="69" cy="2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47" name="Rectangle 31"/>
            <p:cNvSpPr>
              <a:spLocks noChangeAspect="1" noChangeArrowheads="1"/>
            </p:cNvSpPr>
            <p:nvPr/>
          </p:nvSpPr>
          <p:spPr bwMode="auto">
            <a:xfrm>
              <a:off x="654" y="2512"/>
              <a:ext cx="68" cy="2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48" name="Rectangle 32"/>
            <p:cNvSpPr>
              <a:spLocks noChangeAspect="1" noChangeArrowheads="1"/>
            </p:cNvSpPr>
            <p:nvPr/>
          </p:nvSpPr>
          <p:spPr bwMode="auto">
            <a:xfrm>
              <a:off x="519" y="2512"/>
              <a:ext cx="69" cy="2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49" name="Rectangle 33"/>
            <p:cNvSpPr>
              <a:spLocks noChangeAspect="1" noChangeArrowheads="1"/>
            </p:cNvSpPr>
            <p:nvPr/>
          </p:nvSpPr>
          <p:spPr bwMode="auto">
            <a:xfrm>
              <a:off x="250" y="2549"/>
              <a:ext cx="68" cy="2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50" name="Rectangle 34"/>
            <p:cNvSpPr>
              <a:spLocks noChangeAspect="1" noChangeArrowheads="1"/>
            </p:cNvSpPr>
            <p:nvPr/>
          </p:nvSpPr>
          <p:spPr bwMode="auto">
            <a:xfrm>
              <a:off x="384" y="2549"/>
              <a:ext cx="69" cy="2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51" name="Rectangle 35"/>
            <p:cNvSpPr>
              <a:spLocks noChangeAspect="1" noChangeArrowheads="1"/>
            </p:cNvSpPr>
            <p:nvPr/>
          </p:nvSpPr>
          <p:spPr bwMode="auto">
            <a:xfrm>
              <a:off x="654" y="2549"/>
              <a:ext cx="68" cy="2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52" name="Rectangle 36"/>
            <p:cNvSpPr>
              <a:spLocks noChangeAspect="1" noChangeArrowheads="1"/>
            </p:cNvSpPr>
            <p:nvPr/>
          </p:nvSpPr>
          <p:spPr bwMode="auto">
            <a:xfrm>
              <a:off x="519" y="2549"/>
              <a:ext cx="69" cy="2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53" name="Rectangle 37"/>
            <p:cNvSpPr>
              <a:spLocks noChangeAspect="1" noChangeArrowheads="1"/>
            </p:cNvSpPr>
            <p:nvPr/>
          </p:nvSpPr>
          <p:spPr bwMode="auto">
            <a:xfrm>
              <a:off x="250" y="2591"/>
              <a:ext cx="68" cy="2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54" name="Rectangle 38"/>
            <p:cNvSpPr>
              <a:spLocks noChangeAspect="1" noChangeArrowheads="1"/>
            </p:cNvSpPr>
            <p:nvPr/>
          </p:nvSpPr>
          <p:spPr bwMode="auto">
            <a:xfrm>
              <a:off x="384" y="2591"/>
              <a:ext cx="69" cy="2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55" name="Rectangle 39"/>
            <p:cNvSpPr>
              <a:spLocks noChangeAspect="1" noChangeArrowheads="1"/>
            </p:cNvSpPr>
            <p:nvPr/>
          </p:nvSpPr>
          <p:spPr bwMode="auto">
            <a:xfrm>
              <a:off x="654" y="2591"/>
              <a:ext cx="68" cy="2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56" name="Rectangle 40"/>
            <p:cNvSpPr>
              <a:spLocks noChangeAspect="1" noChangeArrowheads="1"/>
            </p:cNvSpPr>
            <p:nvPr/>
          </p:nvSpPr>
          <p:spPr bwMode="auto">
            <a:xfrm>
              <a:off x="519" y="2591"/>
              <a:ext cx="69" cy="2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57" name="Rectangle 41"/>
            <p:cNvSpPr>
              <a:spLocks noChangeAspect="1" noChangeArrowheads="1"/>
            </p:cNvSpPr>
            <p:nvPr/>
          </p:nvSpPr>
          <p:spPr bwMode="auto">
            <a:xfrm>
              <a:off x="250" y="2627"/>
              <a:ext cx="68" cy="2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58" name="Rectangle 42"/>
            <p:cNvSpPr>
              <a:spLocks noChangeAspect="1" noChangeArrowheads="1"/>
            </p:cNvSpPr>
            <p:nvPr/>
          </p:nvSpPr>
          <p:spPr bwMode="auto">
            <a:xfrm>
              <a:off x="384" y="2627"/>
              <a:ext cx="69" cy="2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59" name="Rectangle 43"/>
            <p:cNvSpPr>
              <a:spLocks noChangeAspect="1" noChangeArrowheads="1"/>
            </p:cNvSpPr>
            <p:nvPr/>
          </p:nvSpPr>
          <p:spPr bwMode="auto">
            <a:xfrm>
              <a:off x="654" y="2627"/>
              <a:ext cx="68" cy="2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60" name="Rectangle 44"/>
            <p:cNvSpPr>
              <a:spLocks noChangeAspect="1" noChangeArrowheads="1"/>
            </p:cNvSpPr>
            <p:nvPr/>
          </p:nvSpPr>
          <p:spPr bwMode="auto">
            <a:xfrm>
              <a:off x="519" y="2627"/>
              <a:ext cx="69" cy="2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61" name="Rectangle 45"/>
            <p:cNvSpPr>
              <a:spLocks noChangeAspect="1" noChangeArrowheads="1"/>
            </p:cNvSpPr>
            <p:nvPr/>
          </p:nvSpPr>
          <p:spPr bwMode="auto">
            <a:xfrm>
              <a:off x="250" y="2671"/>
              <a:ext cx="68" cy="2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62" name="Rectangle 46"/>
            <p:cNvSpPr>
              <a:spLocks noChangeAspect="1" noChangeArrowheads="1"/>
            </p:cNvSpPr>
            <p:nvPr/>
          </p:nvSpPr>
          <p:spPr bwMode="auto">
            <a:xfrm>
              <a:off x="384" y="2671"/>
              <a:ext cx="69" cy="2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63" name="Rectangle 47"/>
            <p:cNvSpPr>
              <a:spLocks noChangeAspect="1" noChangeArrowheads="1"/>
            </p:cNvSpPr>
            <p:nvPr/>
          </p:nvSpPr>
          <p:spPr bwMode="auto">
            <a:xfrm>
              <a:off x="654" y="2671"/>
              <a:ext cx="68" cy="2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64" name="Rectangle 48"/>
            <p:cNvSpPr>
              <a:spLocks noChangeAspect="1" noChangeArrowheads="1"/>
            </p:cNvSpPr>
            <p:nvPr/>
          </p:nvSpPr>
          <p:spPr bwMode="auto">
            <a:xfrm>
              <a:off x="519" y="2671"/>
              <a:ext cx="69" cy="2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65" name="Rectangle 49"/>
            <p:cNvSpPr>
              <a:spLocks noChangeAspect="1" noChangeArrowheads="1"/>
            </p:cNvSpPr>
            <p:nvPr/>
          </p:nvSpPr>
          <p:spPr bwMode="auto">
            <a:xfrm>
              <a:off x="250" y="2706"/>
              <a:ext cx="68" cy="2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66" name="Rectangle 50"/>
            <p:cNvSpPr>
              <a:spLocks noChangeAspect="1" noChangeArrowheads="1"/>
            </p:cNvSpPr>
            <p:nvPr/>
          </p:nvSpPr>
          <p:spPr bwMode="auto">
            <a:xfrm>
              <a:off x="384" y="2706"/>
              <a:ext cx="69" cy="2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67" name="Rectangle 51"/>
            <p:cNvSpPr>
              <a:spLocks noChangeAspect="1" noChangeArrowheads="1"/>
            </p:cNvSpPr>
            <p:nvPr/>
          </p:nvSpPr>
          <p:spPr bwMode="auto">
            <a:xfrm>
              <a:off x="654" y="2706"/>
              <a:ext cx="68" cy="2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68" name="Rectangle 52"/>
            <p:cNvSpPr>
              <a:spLocks noChangeAspect="1" noChangeArrowheads="1"/>
            </p:cNvSpPr>
            <p:nvPr/>
          </p:nvSpPr>
          <p:spPr bwMode="auto">
            <a:xfrm>
              <a:off x="519" y="2706"/>
              <a:ext cx="69" cy="2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69" name="Rectangle 53"/>
            <p:cNvSpPr>
              <a:spLocks noChangeAspect="1" noChangeArrowheads="1"/>
            </p:cNvSpPr>
            <p:nvPr/>
          </p:nvSpPr>
          <p:spPr bwMode="auto">
            <a:xfrm>
              <a:off x="251" y="2755"/>
              <a:ext cx="69" cy="2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70" name="Rectangle 54"/>
            <p:cNvSpPr>
              <a:spLocks noChangeAspect="1" noChangeArrowheads="1"/>
            </p:cNvSpPr>
            <p:nvPr/>
          </p:nvSpPr>
          <p:spPr bwMode="auto">
            <a:xfrm>
              <a:off x="386" y="2755"/>
              <a:ext cx="68" cy="2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71" name="Rectangle 55"/>
            <p:cNvSpPr>
              <a:spLocks noChangeAspect="1" noChangeArrowheads="1"/>
            </p:cNvSpPr>
            <p:nvPr/>
          </p:nvSpPr>
          <p:spPr bwMode="auto">
            <a:xfrm>
              <a:off x="655" y="2755"/>
              <a:ext cx="69" cy="2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72" name="Rectangle 56"/>
            <p:cNvSpPr>
              <a:spLocks noChangeAspect="1" noChangeArrowheads="1"/>
            </p:cNvSpPr>
            <p:nvPr/>
          </p:nvSpPr>
          <p:spPr bwMode="auto">
            <a:xfrm>
              <a:off x="521" y="2755"/>
              <a:ext cx="68" cy="2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73" name="Rectangle 57"/>
            <p:cNvSpPr>
              <a:spLocks noChangeAspect="1" noChangeArrowheads="1"/>
            </p:cNvSpPr>
            <p:nvPr/>
          </p:nvSpPr>
          <p:spPr bwMode="auto">
            <a:xfrm>
              <a:off x="250" y="2796"/>
              <a:ext cx="68" cy="2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74" name="Rectangle 58"/>
            <p:cNvSpPr>
              <a:spLocks noChangeAspect="1" noChangeArrowheads="1"/>
            </p:cNvSpPr>
            <p:nvPr/>
          </p:nvSpPr>
          <p:spPr bwMode="auto">
            <a:xfrm>
              <a:off x="384" y="2796"/>
              <a:ext cx="69" cy="2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75" name="Rectangle 59"/>
            <p:cNvSpPr>
              <a:spLocks noChangeAspect="1" noChangeArrowheads="1"/>
            </p:cNvSpPr>
            <p:nvPr/>
          </p:nvSpPr>
          <p:spPr bwMode="auto">
            <a:xfrm>
              <a:off x="654" y="2796"/>
              <a:ext cx="68" cy="2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276" name="Rectangle 60"/>
            <p:cNvSpPr>
              <a:spLocks noChangeAspect="1" noChangeArrowheads="1"/>
            </p:cNvSpPr>
            <p:nvPr/>
          </p:nvSpPr>
          <p:spPr bwMode="auto">
            <a:xfrm>
              <a:off x="519" y="2796"/>
              <a:ext cx="69" cy="2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</p:grpSp>
      <p:sp>
        <p:nvSpPr>
          <p:cNvPr id="8211" name="Arc 61"/>
          <p:cNvSpPr>
            <a:spLocks/>
          </p:cNvSpPr>
          <p:nvPr/>
        </p:nvSpPr>
        <p:spPr bwMode="auto">
          <a:xfrm>
            <a:off x="560388" y="3411538"/>
            <a:ext cx="1092200" cy="568325"/>
          </a:xfrm>
          <a:custGeom>
            <a:avLst/>
            <a:gdLst>
              <a:gd name="T0" fmla="*/ 0 w 43130"/>
              <a:gd name="T1" fmla="*/ 528490 h 21600"/>
              <a:gd name="T2" fmla="*/ 1092200 w 43130"/>
              <a:gd name="T3" fmla="*/ 545881 h 21600"/>
              <a:gd name="T4" fmla="*/ 545644 w 43130"/>
              <a:gd name="T5" fmla="*/ 568325 h 21600"/>
              <a:gd name="T6" fmla="*/ 0 60000 65536"/>
              <a:gd name="T7" fmla="*/ 0 60000 65536"/>
              <a:gd name="T8" fmla="*/ 0 60000 65536"/>
              <a:gd name="T9" fmla="*/ 0 w 43130"/>
              <a:gd name="T10" fmla="*/ 0 h 21600"/>
              <a:gd name="T11" fmla="*/ 43130 w 4313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30" h="21600" fill="none" extrusionOk="0">
                <a:moveTo>
                  <a:pt x="0" y="20086"/>
                </a:moveTo>
                <a:cubicBezTo>
                  <a:pt x="795" y="8772"/>
                  <a:pt x="10205" y="-1"/>
                  <a:pt x="21547" y="0"/>
                </a:cubicBezTo>
                <a:cubicBezTo>
                  <a:pt x="33144" y="0"/>
                  <a:pt x="42672" y="9158"/>
                  <a:pt x="43130" y="20746"/>
                </a:cubicBezTo>
              </a:path>
              <a:path w="43130" h="21600" stroke="0" extrusionOk="0">
                <a:moveTo>
                  <a:pt x="0" y="20086"/>
                </a:moveTo>
                <a:cubicBezTo>
                  <a:pt x="795" y="8772"/>
                  <a:pt x="10205" y="-1"/>
                  <a:pt x="21547" y="0"/>
                </a:cubicBezTo>
                <a:cubicBezTo>
                  <a:pt x="33144" y="0"/>
                  <a:pt x="42672" y="9158"/>
                  <a:pt x="43130" y="20746"/>
                </a:cubicBezTo>
                <a:lnTo>
                  <a:pt x="21547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212" name="Line 62"/>
          <p:cNvSpPr>
            <a:spLocks noChangeShapeType="1"/>
          </p:cNvSpPr>
          <p:nvPr/>
        </p:nvSpPr>
        <p:spPr bwMode="auto">
          <a:xfrm>
            <a:off x="1104900" y="2819400"/>
            <a:ext cx="0" cy="59531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63"/>
          <p:cNvSpPr>
            <a:spLocks noChangeShapeType="1"/>
          </p:cNvSpPr>
          <p:nvPr/>
        </p:nvSpPr>
        <p:spPr bwMode="auto">
          <a:xfrm flipV="1">
            <a:off x="1092200" y="3514725"/>
            <a:ext cx="0" cy="5207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64"/>
          <p:cNvSpPr>
            <a:spLocks noChangeShapeType="1"/>
          </p:cNvSpPr>
          <p:nvPr/>
        </p:nvSpPr>
        <p:spPr bwMode="auto">
          <a:xfrm flipV="1">
            <a:off x="1092200" y="3700463"/>
            <a:ext cx="355600" cy="334962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65"/>
          <p:cNvSpPr>
            <a:spLocks noChangeShapeType="1"/>
          </p:cNvSpPr>
          <p:nvPr/>
        </p:nvSpPr>
        <p:spPr bwMode="auto">
          <a:xfrm flipH="1" flipV="1">
            <a:off x="738188" y="3700463"/>
            <a:ext cx="355600" cy="334962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Text Box 66"/>
          <p:cNvSpPr txBox="1">
            <a:spLocks noChangeArrowheads="1"/>
          </p:cNvSpPr>
          <p:nvPr/>
        </p:nvSpPr>
        <p:spPr bwMode="auto">
          <a:xfrm>
            <a:off x="228600" y="1035050"/>
            <a:ext cx="192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Small fill factor</a:t>
            </a:r>
          </a:p>
        </p:txBody>
      </p:sp>
      <p:sp>
        <p:nvSpPr>
          <p:cNvPr id="8217" name="Rectangle 67"/>
          <p:cNvSpPr>
            <a:spLocks noChangeAspect="1" noChangeArrowheads="1"/>
          </p:cNvSpPr>
          <p:nvPr/>
        </p:nvSpPr>
        <p:spPr bwMode="auto">
          <a:xfrm>
            <a:off x="160338" y="1892300"/>
            <a:ext cx="2022475" cy="2270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218" name="Rectangle 68"/>
          <p:cNvSpPr>
            <a:spLocks noChangeArrowheads="1"/>
          </p:cNvSpPr>
          <p:nvPr/>
        </p:nvSpPr>
        <p:spPr bwMode="auto">
          <a:xfrm>
            <a:off x="409575" y="1755775"/>
            <a:ext cx="255588" cy="1508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219" name="Rectangle 69"/>
          <p:cNvSpPr>
            <a:spLocks noChangeArrowheads="1"/>
          </p:cNvSpPr>
          <p:nvPr/>
        </p:nvSpPr>
        <p:spPr bwMode="auto">
          <a:xfrm>
            <a:off x="1041400" y="1752600"/>
            <a:ext cx="255588" cy="1508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220" name="Rectangle 70"/>
          <p:cNvSpPr>
            <a:spLocks noChangeArrowheads="1"/>
          </p:cNvSpPr>
          <p:nvPr/>
        </p:nvSpPr>
        <p:spPr bwMode="auto">
          <a:xfrm>
            <a:off x="1673225" y="1752600"/>
            <a:ext cx="255588" cy="1508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4437063" y="1404938"/>
            <a:ext cx="4660900" cy="769937"/>
            <a:chOff x="2886" y="794"/>
            <a:chExt cx="2936" cy="485"/>
          </a:xfrm>
        </p:grpSpPr>
        <p:sp>
          <p:nvSpPr>
            <p:cNvPr id="8230" name="Line 72"/>
            <p:cNvSpPr>
              <a:spLocks noChangeShapeType="1"/>
            </p:cNvSpPr>
            <p:nvPr/>
          </p:nvSpPr>
          <p:spPr bwMode="auto">
            <a:xfrm flipH="1">
              <a:off x="2886" y="1031"/>
              <a:ext cx="928" cy="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Line 73"/>
            <p:cNvSpPr>
              <a:spLocks noChangeShapeType="1"/>
            </p:cNvSpPr>
            <p:nvPr/>
          </p:nvSpPr>
          <p:spPr bwMode="auto">
            <a:xfrm>
              <a:off x="3802" y="1025"/>
              <a:ext cx="770" cy="25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Rectangle 74"/>
            <p:cNvSpPr>
              <a:spLocks noChangeArrowheads="1"/>
            </p:cNvSpPr>
            <p:nvPr/>
          </p:nvSpPr>
          <p:spPr bwMode="auto">
            <a:xfrm>
              <a:off x="3808" y="794"/>
              <a:ext cx="2014" cy="231"/>
            </a:xfrm>
            <a:prstGeom prst="rect">
              <a:avLst/>
            </a:prstGeom>
            <a:solidFill>
              <a:srgbClr val="A6DED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Verdana" pitchFamily="34" charset="0"/>
                </a:rPr>
                <a:t>same diffraction efficiency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5105400" y="2782888"/>
            <a:ext cx="3340100" cy="1255712"/>
            <a:chOff x="3216" y="1753"/>
            <a:chExt cx="2104" cy="791"/>
          </a:xfrm>
        </p:grpSpPr>
        <p:sp>
          <p:nvSpPr>
            <p:cNvPr id="8227" name="Rectangle 76"/>
            <p:cNvSpPr>
              <a:spLocks noChangeArrowheads="1"/>
            </p:cNvSpPr>
            <p:nvPr/>
          </p:nvSpPr>
          <p:spPr bwMode="auto">
            <a:xfrm>
              <a:off x="3820" y="1753"/>
              <a:ext cx="1500" cy="404"/>
            </a:xfrm>
            <a:prstGeom prst="rect">
              <a:avLst/>
            </a:prstGeom>
            <a:solidFill>
              <a:srgbClr val="A6DED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>
                  <a:latin typeface="Verdana" pitchFamily="34" charset="0"/>
                </a:rPr>
                <a:t>systematical errors</a:t>
              </a:r>
            </a:p>
            <a:p>
              <a:pPr algn="ctr"/>
              <a:r>
                <a:rPr lang="de-DE">
                  <a:latin typeface="Verdana" pitchFamily="34" charset="0"/>
                </a:rPr>
                <a:t>reduced</a:t>
              </a:r>
            </a:p>
          </p:txBody>
        </p:sp>
        <p:sp>
          <p:nvSpPr>
            <p:cNvPr id="8228" name="Line 77"/>
            <p:cNvSpPr>
              <a:spLocks noChangeShapeType="1"/>
            </p:cNvSpPr>
            <p:nvPr/>
          </p:nvSpPr>
          <p:spPr bwMode="auto">
            <a:xfrm flipH="1">
              <a:off x="3216" y="2160"/>
              <a:ext cx="692" cy="3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Line 78"/>
            <p:cNvSpPr>
              <a:spLocks noChangeShapeType="1"/>
            </p:cNvSpPr>
            <p:nvPr/>
          </p:nvSpPr>
          <p:spPr bwMode="auto">
            <a:xfrm>
              <a:off x="3908" y="2160"/>
              <a:ext cx="172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5791200" y="4167188"/>
            <a:ext cx="3408363" cy="785812"/>
            <a:chOff x="3648" y="2625"/>
            <a:chExt cx="2147" cy="495"/>
          </a:xfrm>
        </p:grpSpPr>
        <p:sp>
          <p:nvSpPr>
            <p:cNvPr id="8225" name="Rectangle 80"/>
            <p:cNvSpPr>
              <a:spLocks noChangeArrowheads="1"/>
            </p:cNvSpPr>
            <p:nvPr/>
          </p:nvSpPr>
          <p:spPr bwMode="auto">
            <a:xfrm>
              <a:off x="4094" y="2625"/>
              <a:ext cx="1701" cy="404"/>
            </a:xfrm>
            <a:prstGeom prst="rect">
              <a:avLst/>
            </a:prstGeom>
            <a:solidFill>
              <a:srgbClr val="A6DED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>
                  <a:latin typeface="Verdana" pitchFamily="34" charset="0"/>
                </a:rPr>
                <a:t>statistical background</a:t>
              </a:r>
            </a:p>
            <a:p>
              <a:pPr algn="ctr"/>
              <a:r>
                <a:rPr lang="de-DE">
                  <a:latin typeface="Verdana" pitchFamily="34" charset="0"/>
                  <a:cs typeface="Arial" charset="0"/>
                </a:rPr>
                <a:t>reduced</a:t>
              </a:r>
              <a:endParaRPr lang="de-DE">
                <a:latin typeface="Verdana" pitchFamily="34" charset="0"/>
              </a:endParaRPr>
            </a:p>
          </p:txBody>
        </p:sp>
        <p:sp>
          <p:nvSpPr>
            <p:cNvPr id="8226" name="Line 81"/>
            <p:cNvSpPr>
              <a:spLocks noChangeShapeType="1"/>
            </p:cNvSpPr>
            <p:nvPr/>
          </p:nvSpPr>
          <p:spPr bwMode="auto">
            <a:xfrm flipH="1">
              <a:off x="3648" y="2867"/>
              <a:ext cx="536" cy="25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4" name="Text Box 82"/>
          <p:cNvSpPr txBox="1">
            <a:spLocks noChangeArrowheads="1"/>
          </p:cNvSpPr>
          <p:nvPr/>
        </p:nvSpPr>
        <p:spPr bwMode="auto">
          <a:xfrm>
            <a:off x="228600" y="2133600"/>
            <a:ext cx="1944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latin typeface="Verdana" pitchFamily="34" charset="0"/>
              </a:rPr>
              <a:t>groove depth 40nm</a:t>
            </a:r>
          </a:p>
          <a:p>
            <a:r>
              <a:rPr lang="de-DE" sz="1400">
                <a:latin typeface="Verdana" pitchFamily="34" charset="0"/>
              </a:rPr>
              <a:t>fill factor 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Reducing scattering by over-coating</a:t>
            </a:r>
          </a:p>
        </p:txBody>
      </p:sp>
      <p:sp>
        <p:nvSpPr>
          <p:cNvPr id="51202" name="Inhaltsplatzhalter 2"/>
          <p:cNvSpPr>
            <a:spLocks noGrp="1"/>
          </p:cNvSpPr>
          <p:nvPr>
            <p:ph idx="1"/>
          </p:nvPr>
        </p:nvSpPr>
        <p:spPr>
          <a:xfrm>
            <a:off x="685800" y="1528763"/>
            <a:ext cx="7772400" cy="4114800"/>
          </a:xfrm>
        </p:spPr>
        <p:txBody>
          <a:bodyPr/>
          <a:lstStyle/>
          <a:p>
            <a:pPr eaLnBrk="1" hangingPunct="1"/>
            <a:r>
              <a:rPr lang="de-DE" smtClean="0"/>
              <a:t>Grating changes dielectric stack performance. Hard to predict</a:t>
            </a:r>
          </a:p>
          <a:p>
            <a:pPr eaLnBrk="1" hangingPunct="1"/>
            <a:r>
              <a:rPr lang="de-DE" smtClean="0"/>
              <a:t>Stack changes grating performance hard to predict</a:t>
            </a:r>
          </a:p>
          <a:p>
            <a:pPr eaLnBrk="1" hangingPunct="1"/>
            <a:r>
              <a:rPr lang="de-DE" smtClean="0"/>
              <a:t>Grating manufacturing process improvements -&gt; less scattering -&gt; over coating will probably not be used in the future</a:t>
            </a:r>
          </a:p>
          <a:p>
            <a:pPr eaLnBrk="1" hangingPunct="1"/>
            <a:endParaRPr lang="de-DE" smtClean="0"/>
          </a:p>
        </p:txBody>
      </p:sp>
      <p:sp>
        <p:nvSpPr>
          <p:cNvPr id="51203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D793FC-36C9-45A8-ADF6-CB702F295AEC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B0AEAC-ABD9-48A7-A2CE-B10205E4D1DE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50/50 beamsplitter</a:t>
            </a:r>
          </a:p>
        </p:txBody>
      </p:sp>
      <p:sp>
        <p:nvSpPr>
          <p:cNvPr id="52227" name="Rectangle 334"/>
          <p:cNvSpPr>
            <a:spLocks noGrp="1" noChangeArrowheads="1"/>
          </p:cNvSpPr>
          <p:nvPr>
            <p:ph type="body" idx="1"/>
          </p:nvPr>
        </p:nvSpPr>
        <p:spPr>
          <a:xfrm>
            <a:off x="357188" y="1428750"/>
            <a:ext cx="7772400" cy="4114800"/>
          </a:xfrm>
        </p:spPr>
        <p:txBody>
          <a:bodyPr/>
          <a:lstStyle/>
          <a:p>
            <a:pPr eaLnBrk="1" hangingPunct="1"/>
            <a:r>
              <a:rPr lang="de-DE" smtClean="0">
                <a:solidFill>
                  <a:schemeClr val="accent2"/>
                </a:solidFill>
              </a:rPr>
              <a:t>Interesting for GEO-like ifos,</a:t>
            </a:r>
          </a:p>
          <a:p>
            <a:pPr eaLnBrk="1" hangingPunct="1"/>
            <a:r>
              <a:rPr lang="de-DE" smtClean="0">
                <a:solidFill>
                  <a:schemeClr val="accent2"/>
                </a:solidFill>
              </a:rPr>
              <a:t> since full power at BS</a:t>
            </a:r>
          </a:p>
          <a:p>
            <a:pPr eaLnBrk="1" hangingPunct="1">
              <a:buFontTx/>
              <a:buNone/>
            </a:pPr>
            <a:endParaRPr lang="de-DE" smtClean="0">
              <a:solidFill>
                <a:schemeClr val="accent2"/>
              </a:solidFill>
            </a:endParaRPr>
          </a:p>
        </p:txBody>
      </p:sp>
      <p:grpSp>
        <p:nvGrpSpPr>
          <p:cNvPr id="52228" name="Group 335"/>
          <p:cNvGrpSpPr>
            <a:grpSpLocks/>
          </p:cNvGrpSpPr>
          <p:nvPr/>
        </p:nvGrpSpPr>
        <p:grpSpPr bwMode="auto">
          <a:xfrm>
            <a:off x="6477000" y="4298950"/>
            <a:ext cx="2667000" cy="1752600"/>
            <a:chOff x="3264" y="576"/>
            <a:chExt cx="1920" cy="1228"/>
          </a:xfrm>
        </p:grpSpPr>
        <p:pic>
          <p:nvPicPr>
            <p:cNvPr id="52233" name="Picture 33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64" y="576"/>
              <a:ext cx="1920" cy="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4" name="Rectangle 337"/>
            <p:cNvSpPr>
              <a:spLocks noChangeArrowheads="1"/>
            </p:cNvSpPr>
            <p:nvPr/>
          </p:nvSpPr>
          <p:spPr bwMode="auto">
            <a:xfrm>
              <a:off x="3264" y="62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</p:grpSp>
      <p:sp>
        <p:nvSpPr>
          <p:cNvPr id="52229" name="Rechteck 21"/>
          <p:cNvSpPr>
            <a:spLocks noChangeArrowheads="1"/>
          </p:cNvSpPr>
          <p:nvPr/>
        </p:nvSpPr>
        <p:spPr bwMode="auto">
          <a:xfrm>
            <a:off x="4572000" y="600075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Verdana" pitchFamily="34" charset="0"/>
              </a:rPr>
              <a:t>Friedrich et al., Journal of Physics: Conference Series </a:t>
            </a:r>
            <a:r>
              <a:rPr lang="en-US" sz="1600" b="1">
                <a:latin typeface="Verdana" pitchFamily="34" charset="0"/>
              </a:rPr>
              <a:t>122 (2008) 012018</a:t>
            </a:r>
            <a:endParaRPr lang="de-DE" sz="1600">
              <a:latin typeface="Verdana" pitchFamily="34" charset="0"/>
            </a:endParaRPr>
          </a:p>
        </p:txBody>
      </p:sp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643188"/>
            <a:ext cx="635793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857250"/>
            <a:ext cx="223202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Rechteck 24"/>
          <p:cNvSpPr>
            <a:spLocks noChangeArrowheads="1"/>
          </p:cNvSpPr>
          <p:nvPr/>
        </p:nvSpPr>
        <p:spPr bwMode="auto">
          <a:xfrm>
            <a:off x="6429375" y="2643188"/>
            <a:ext cx="2714625" cy="16430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2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214313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Gratings</a:t>
            </a:r>
            <a:r>
              <a:rPr lang="de-DE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 in Interferometers</a:t>
            </a:r>
            <a:endParaRPr lang="de-DE" dirty="0">
              <a:solidFill>
                <a:schemeClr val="tx2">
                  <a:satMod val="20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Inhaltsplatzhalter 3"/>
          <p:cNvSpPr>
            <a:spLocks noGrp="1"/>
          </p:cNvSpPr>
          <p:nvPr>
            <p:ph idx="1"/>
          </p:nvPr>
        </p:nvSpPr>
        <p:spPr/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mtClean="0"/>
              <a:t>Gratings as cavitiy mirrors</a:t>
            </a:r>
            <a:br>
              <a:rPr lang="en-US" smtClean="0"/>
            </a:br>
            <a:r>
              <a:rPr lang="en-US" smtClean="0"/>
              <a:t>	1</a:t>
            </a:r>
            <a:r>
              <a:rPr lang="en-US" baseline="30000" smtClean="0"/>
              <a:t>st</a:t>
            </a:r>
            <a:r>
              <a:rPr lang="en-US" smtClean="0"/>
              <a:t> order Litrow</a:t>
            </a:r>
            <a:br>
              <a:rPr lang="en-US" smtClean="0"/>
            </a:br>
            <a:r>
              <a:rPr lang="en-US" smtClean="0"/>
              <a:t>	2</a:t>
            </a:r>
            <a:r>
              <a:rPr lang="en-US" baseline="30000" smtClean="0"/>
              <a:t>nd</a:t>
            </a:r>
            <a:r>
              <a:rPr lang="en-US" smtClean="0"/>
              <a:t> order Litrow</a:t>
            </a:r>
          </a:p>
          <a:p>
            <a:pPr>
              <a:buFont typeface="Arial" charset="0"/>
              <a:buChar char="•"/>
            </a:pPr>
            <a:r>
              <a:rPr lang="en-US" smtClean="0"/>
              <a:t> Gratings as Beam Splitter</a:t>
            </a:r>
          </a:p>
          <a:p>
            <a:pPr>
              <a:buFont typeface="Arial" charset="0"/>
              <a:buChar char="•"/>
            </a:pPr>
            <a:r>
              <a:rPr lang="en-US" smtClean="0"/>
              <a:t>Waveguide Coatings</a:t>
            </a:r>
          </a:p>
          <a:p>
            <a:pPr>
              <a:buFont typeface="Arial" charset="0"/>
              <a:buChar char="•"/>
            </a:pP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Grating BS Experiment</a:t>
            </a:r>
          </a:p>
        </p:txBody>
      </p:sp>
      <p:sp>
        <p:nvSpPr>
          <p:cNvPr id="5427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AEF64A-1C65-4F18-B4B9-9B25B919DB1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e-DE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85875"/>
            <a:ext cx="407193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286125"/>
            <a:ext cx="4462462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feld 6"/>
          <p:cNvSpPr txBox="1">
            <a:spLocks noChangeArrowheads="1"/>
          </p:cNvSpPr>
          <p:nvPr/>
        </p:nvSpPr>
        <p:spPr bwMode="auto">
          <a:xfrm>
            <a:off x="571500" y="4929188"/>
            <a:ext cx="3155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Finesse PRC ~880</a:t>
            </a:r>
          </a:p>
          <a:p>
            <a:r>
              <a:rPr lang="de-DE">
                <a:latin typeface="Verdana" pitchFamily="34" charset="0"/>
              </a:rPr>
              <a:t>Intra cavity losses 0.46%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Waveguide coatings</a:t>
            </a:r>
          </a:p>
        </p:txBody>
      </p:sp>
      <p:sp>
        <p:nvSpPr>
          <p:cNvPr id="55298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3A9445-03EB-4741-9619-3157F26F632C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e-DE" smtClean="0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428750"/>
            <a:ext cx="50038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4643438"/>
            <a:ext cx="59817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hteck 6"/>
          <p:cNvSpPr>
            <a:spLocks noChangeArrowheads="1"/>
          </p:cNvSpPr>
          <p:nvPr/>
        </p:nvSpPr>
        <p:spPr bwMode="auto">
          <a:xfrm>
            <a:off x="3143250" y="6221413"/>
            <a:ext cx="59293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de-DE" sz="1400">
                <a:solidFill>
                  <a:schemeClr val="accent2"/>
                </a:solidFill>
                <a:latin typeface="Verdana" pitchFamily="34" charset="0"/>
              </a:rPr>
              <a:t>Brückner </a:t>
            </a:r>
            <a:r>
              <a:rPr lang="de-DE" sz="1400" i="1">
                <a:solidFill>
                  <a:schemeClr val="accent2"/>
                </a:solidFill>
                <a:latin typeface="Verdana" pitchFamily="34" charset="0"/>
              </a:rPr>
              <a:t>et al.</a:t>
            </a:r>
            <a:r>
              <a:rPr lang="de-DE" sz="1400">
                <a:solidFill>
                  <a:schemeClr val="accent2"/>
                </a:solidFill>
                <a:latin typeface="Verdana" pitchFamily="34" charset="0"/>
              </a:rPr>
              <a:t>, </a:t>
            </a:r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OPTICS EXPRESS, </a:t>
            </a:r>
            <a:r>
              <a:rPr lang="en-US" sz="1400" b="1">
                <a:solidFill>
                  <a:schemeClr val="accent2"/>
                </a:solidFill>
                <a:latin typeface="Verdana" pitchFamily="34" charset="0"/>
              </a:rPr>
              <a:t>17</a:t>
            </a:r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, No. 1, pp. 163--, (2009)</a:t>
            </a:r>
            <a:endParaRPr lang="de-DE" sz="1400">
              <a:solidFill>
                <a:schemeClr val="accent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D3813B-E7ED-4879-B1A4-FE25E1567A6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Nanostructured Surfaces</a:t>
            </a:r>
          </a:p>
        </p:txBody>
      </p:sp>
      <p:sp>
        <p:nvSpPr>
          <p:cNvPr id="56323" name="Rectangle 23"/>
          <p:cNvSpPr>
            <a:spLocks noChangeArrowheads="1"/>
          </p:cNvSpPr>
          <p:nvPr/>
        </p:nvSpPr>
        <p:spPr bwMode="auto">
          <a:xfrm>
            <a:off x="4786313" y="5643563"/>
            <a:ext cx="395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>
                <a:latin typeface="Verdana" pitchFamily="34" charset="0"/>
              </a:rPr>
              <a:t>Monolithic 100% reflection “coating”</a:t>
            </a:r>
          </a:p>
          <a:p>
            <a:pPr algn="ctr">
              <a:lnSpc>
                <a:spcPct val="120000"/>
              </a:lnSpc>
            </a:pPr>
            <a:r>
              <a:rPr lang="en-GB" sz="1400">
                <a:solidFill>
                  <a:srgbClr val="323232"/>
                </a:solidFill>
                <a:latin typeface="Verdana" pitchFamily="34" charset="0"/>
              </a:rPr>
              <a:t>[</a:t>
            </a:r>
            <a:r>
              <a:rPr lang="de-DE" sz="1400">
                <a:solidFill>
                  <a:srgbClr val="323232"/>
                </a:solidFill>
                <a:latin typeface="Verdana" pitchFamily="34" charset="0"/>
              </a:rPr>
              <a:t>Brückner </a:t>
            </a:r>
            <a:r>
              <a:rPr lang="de-DE" sz="1400" i="1">
                <a:solidFill>
                  <a:srgbClr val="323232"/>
                </a:solidFill>
                <a:latin typeface="Verdana" pitchFamily="34" charset="0"/>
              </a:rPr>
              <a:t>et al.</a:t>
            </a:r>
            <a:r>
              <a:rPr lang="de-DE" sz="1400">
                <a:solidFill>
                  <a:srgbClr val="323232"/>
                </a:solidFill>
                <a:latin typeface="Verdana" pitchFamily="34" charset="0"/>
              </a:rPr>
              <a:t>, Opt. Lett., </a:t>
            </a:r>
            <a:r>
              <a:rPr lang="de-DE" sz="1400">
                <a:solidFill>
                  <a:srgbClr val="323232"/>
                </a:solidFill>
                <a:latin typeface="Lucida Grande"/>
              </a:rPr>
              <a:t>33, 264 (2008)</a:t>
            </a:r>
            <a:r>
              <a:rPr lang="de-DE" sz="1400">
                <a:solidFill>
                  <a:srgbClr val="323232"/>
                </a:solidFill>
                <a:latin typeface="Verdana" pitchFamily="34" charset="0"/>
              </a:rPr>
              <a:t>]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500313"/>
            <a:ext cx="80121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hteck 5"/>
          <p:cNvSpPr>
            <a:spLocks noChangeArrowheads="1"/>
          </p:cNvSpPr>
          <p:nvPr/>
        </p:nvSpPr>
        <p:spPr bwMode="auto">
          <a:xfrm>
            <a:off x="5643563" y="2500313"/>
            <a:ext cx="3143250" cy="20002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2400">
              <a:latin typeface="Verdana" pitchFamily="34" charset="0"/>
            </a:endParaRPr>
          </a:p>
        </p:txBody>
      </p:sp>
      <p:sp>
        <p:nvSpPr>
          <p:cNvPr id="56326" name="Textfeld 6"/>
          <p:cNvSpPr txBox="1">
            <a:spLocks noChangeArrowheads="1"/>
          </p:cNvSpPr>
          <p:nvPr/>
        </p:nvSpPr>
        <p:spPr bwMode="auto">
          <a:xfrm>
            <a:off x="785813" y="1285875"/>
            <a:ext cx="6215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de-DE">
                <a:latin typeface="Verdana" pitchFamily="34" charset="0"/>
              </a:rPr>
              <a:t>Reduce the waveguide to the grating itself and still fullfil conditions for waveguiding</a:t>
            </a:r>
          </a:p>
          <a:p>
            <a:pPr>
              <a:buFont typeface="Arial" charset="0"/>
              <a:buChar char="•"/>
            </a:pPr>
            <a:r>
              <a:rPr lang="de-DE">
                <a:latin typeface="Verdana" pitchFamily="34" charset="0"/>
              </a:rPr>
              <a:t>Replace intuition by solving Maxwell equations for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Experimental realization</a:t>
            </a:r>
          </a:p>
        </p:txBody>
      </p:sp>
      <p:sp>
        <p:nvSpPr>
          <p:cNvPr id="57346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939C73-5976-423A-833A-F85BE3F3635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de-DE" smtClean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428875"/>
            <a:ext cx="7500937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feld 4"/>
          <p:cNvSpPr txBox="1">
            <a:spLocks noChangeArrowheads="1"/>
          </p:cNvSpPr>
          <p:nvPr/>
        </p:nvSpPr>
        <p:spPr bwMode="auto">
          <a:xfrm>
            <a:off x="714375" y="1357313"/>
            <a:ext cx="5072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Verdana" pitchFamily="34" charset="0"/>
              </a:rPr>
              <a:t>Compound structure SIO</a:t>
            </a:r>
            <a:r>
              <a:rPr lang="de-DE" baseline="-25000">
                <a:latin typeface="Verdana" pitchFamily="34" charset="0"/>
              </a:rPr>
              <a:t>2</a:t>
            </a:r>
            <a:r>
              <a:rPr lang="de-DE">
                <a:latin typeface="Verdana" pitchFamily="34" charset="0"/>
              </a:rPr>
              <a:t> / Ta</a:t>
            </a:r>
            <a:r>
              <a:rPr lang="de-DE" baseline="-25000">
                <a:latin typeface="Verdana" pitchFamily="34" charset="0"/>
              </a:rPr>
              <a:t>2</a:t>
            </a:r>
            <a:r>
              <a:rPr lang="de-DE">
                <a:latin typeface="Verdana" pitchFamily="34" charset="0"/>
              </a:rPr>
              <a:t>O</a:t>
            </a:r>
            <a:r>
              <a:rPr lang="de-DE" baseline="-25000">
                <a:latin typeface="Verdana" pitchFamily="34" charset="0"/>
              </a:rPr>
              <a:t>5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500063" y="5318125"/>
            <a:ext cx="513873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b="1">
                <a:solidFill>
                  <a:srgbClr val="0000C0"/>
                </a:solidFill>
                <a:latin typeface="Verdana" pitchFamily="34" charset="0"/>
              </a:rPr>
              <a:t>99.1% reflectivity </a:t>
            </a:r>
            <a:r>
              <a:rPr lang="en-GB" sz="2000">
                <a:solidFill>
                  <a:srgbClr val="0000C0"/>
                </a:solidFill>
                <a:latin typeface="Verdana" pitchFamily="34" charset="0"/>
              </a:rPr>
              <a:t>realized:</a:t>
            </a:r>
            <a:endParaRPr lang="en-GB" sz="1600">
              <a:solidFill>
                <a:srgbClr val="5B5B5B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1200">
                <a:solidFill>
                  <a:srgbClr val="323232"/>
                </a:solidFill>
                <a:latin typeface="Verdana" pitchFamily="34" charset="0"/>
              </a:rPr>
              <a:t>Brückner </a:t>
            </a:r>
            <a:r>
              <a:rPr lang="de-DE" sz="1200" i="1">
                <a:solidFill>
                  <a:srgbClr val="323232"/>
                </a:solidFill>
                <a:latin typeface="Verdana" pitchFamily="34" charset="0"/>
              </a:rPr>
              <a:t>et al.</a:t>
            </a:r>
            <a:r>
              <a:rPr lang="de-DE" sz="1200">
                <a:solidFill>
                  <a:srgbClr val="323232"/>
                </a:solidFill>
                <a:latin typeface="Verdana" pitchFamily="34" charset="0"/>
              </a:rPr>
              <a:t>, </a:t>
            </a:r>
            <a:r>
              <a:rPr lang="en-US" sz="1200">
                <a:latin typeface="Verdana" pitchFamily="34" charset="0"/>
              </a:rPr>
              <a:t>OPTICS EXPRESS, </a:t>
            </a:r>
            <a:r>
              <a:rPr lang="en-US" sz="1200" b="1">
                <a:latin typeface="Verdana" pitchFamily="34" charset="0"/>
              </a:rPr>
              <a:t>17</a:t>
            </a:r>
            <a:r>
              <a:rPr lang="en-US" sz="1200">
                <a:latin typeface="Verdana" pitchFamily="34" charset="0"/>
              </a:rPr>
              <a:t>, No. 1, pp. 163--, (2009)</a:t>
            </a:r>
            <a:endParaRPr lang="de-DE" sz="1200">
              <a:solidFill>
                <a:srgbClr val="5B5B5B"/>
              </a:solidFill>
              <a:latin typeface="Verdana" pitchFamily="34" charset="0"/>
            </a:endParaRPr>
          </a:p>
        </p:txBody>
      </p:sp>
      <p:pic>
        <p:nvPicPr>
          <p:cNvPr id="57350" name="Grafik 6" descr="waveguide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428875"/>
            <a:ext cx="371475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Grafik 7" descr="waveguide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428875"/>
            <a:ext cx="37449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feld 8"/>
          <p:cNvSpPr txBox="1">
            <a:spLocks noChangeArrowheads="1"/>
          </p:cNvSpPr>
          <p:nvPr/>
        </p:nvSpPr>
        <p:spPr bwMode="auto">
          <a:xfrm>
            <a:off x="5715000" y="5214938"/>
            <a:ext cx="24288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Verdana" pitchFamily="34" charset="0"/>
              </a:rPr>
              <a:t>Contrast enhanced for better visibility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856B06-E3EA-4140-BB9C-64ED9F72427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Nanostructured Surfaces</a:t>
            </a:r>
          </a:p>
        </p:txBody>
      </p:sp>
      <p:sp>
        <p:nvSpPr>
          <p:cNvPr id="58371" name="Rectangle 23"/>
          <p:cNvSpPr>
            <a:spLocks noChangeArrowheads="1"/>
          </p:cNvSpPr>
          <p:nvPr/>
        </p:nvSpPr>
        <p:spPr bwMode="auto">
          <a:xfrm>
            <a:off x="4786313" y="5643563"/>
            <a:ext cx="395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>
                <a:latin typeface="Verdana" pitchFamily="34" charset="0"/>
              </a:rPr>
              <a:t>Monolithic 100% reflection “coating”</a:t>
            </a:r>
          </a:p>
          <a:p>
            <a:pPr algn="ctr">
              <a:lnSpc>
                <a:spcPct val="120000"/>
              </a:lnSpc>
            </a:pPr>
            <a:r>
              <a:rPr lang="en-GB" sz="1400">
                <a:solidFill>
                  <a:srgbClr val="323232"/>
                </a:solidFill>
                <a:latin typeface="Verdana" pitchFamily="34" charset="0"/>
              </a:rPr>
              <a:t>[</a:t>
            </a:r>
            <a:r>
              <a:rPr lang="de-DE" sz="1400">
                <a:solidFill>
                  <a:srgbClr val="323232"/>
                </a:solidFill>
                <a:latin typeface="Verdana" pitchFamily="34" charset="0"/>
              </a:rPr>
              <a:t>Brückner </a:t>
            </a:r>
            <a:r>
              <a:rPr lang="de-DE" sz="1400" i="1">
                <a:solidFill>
                  <a:srgbClr val="323232"/>
                </a:solidFill>
                <a:latin typeface="Verdana" pitchFamily="34" charset="0"/>
              </a:rPr>
              <a:t>et al.</a:t>
            </a:r>
            <a:r>
              <a:rPr lang="de-DE" sz="1400">
                <a:solidFill>
                  <a:srgbClr val="323232"/>
                </a:solidFill>
                <a:latin typeface="Verdana" pitchFamily="34" charset="0"/>
              </a:rPr>
              <a:t>, Opt. Lett., </a:t>
            </a:r>
            <a:r>
              <a:rPr lang="de-DE" sz="1400">
                <a:solidFill>
                  <a:srgbClr val="323232"/>
                </a:solidFill>
                <a:latin typeface="Lucida Grande"/>
              </a:rPr>
              <a:t>33, 264 (2008)</a:t>
            </a:r>
            <a:r>
              <a:rPr lang="de-DE" sz="1400">
                <a:solidFill>
                  <a:srgbClr val="323232"/>
                </a:solidFill>
                <a:latin typeface="Verdana" pitchFamily="34" charset="0"/>
              </a:rPr>
              <a:t>]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500313"/>
            <a:ext cx="80121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Promising new results</a:t>
            </a:r>
          </a:p>
        </p:txBody>
      </p:sp>
      <p:sp>
        <p:nvSpPr>
          <p:cNvPr id="5939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10BB50-7255-4FBD-AFE8-956722C0EB4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de-DE" smtClean="0"/>
          </a:p>
        </p:txBody>
      </p:sp>
      <p:grpSp>
        <p:nvGrpSpPr>
          <p:cNvPr id="59395" name="Group 14"/>
          <p:cNvGrpSpPr>
            <a:grpSpLocks/>
          </p:cNvGrpSpPr>
          <p:nvPr/>
        </p:nvGrpSpPr>
        <p:grpSpPr bwMode="auto">
          <a:xfrm>
            <a:off x="1295400" y="1600200"/>
            <a:ext cx="4991100" cy="4043363"/>
            <a:chOff x="3792" y="1008"/>
            <a:chExt cx="1728" cy="1296"/>
          </a:xfrm>
        </p:grpSpPr>
        <p:pic>
          <p:nvPicPr>
            <p:cNvPr id="59397" name="Picture 15" descr="FBR003a_4_4_ICP-ID-3328_700-250_q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92" y="1008"/>
              <a:ext cx="1728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398" name="Text Box 16"/>
            <p:cNvSpPr txBox="1">
              <a:spLocks noChangeArrowheads="1"/>
            </p:cNvSpPr>
            <p:nvPr/>
          </p:nvSpPr>
          <p:spPr bwMode="auto">
            <a:xfrm>
              <a:off x="4887" y="1845"/>
              <a:ext cx="183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>
                  <a:solidFill>
                    <a:schemeClr val="bg1"/>
                  </a:solidFill>
                  <a:latin typeface="Verdana" pitchFamily="34" charset="0"/>
                </a:rPr>
                <a:t>Si</a:t>
              </a:r>
            </a:p>
          </p:txBody>
        </p:sp>
        <p:sp>
          <p:nvSpPr>
            <p:cNvPr id="59399" name="Line 17"/>
            <p:cNvSpPr>
              <a:spLocks noChangeShapeType="1"/>
            </p:cNvSpPr>
            <p:nvPr/>
          </p:nvSpPr>
          <p:spPr bwMode="auto">
            <a:xfrm>
              <a:off x="5203" y="2160"/>
              <a:ext cx="26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0" name="Text Box 18"/>
            <p:cNvSpPr txBox="1">
              <a:spLocks noChangeArrowheads="1"/>
            </p:cNvSpPr>
            <p:nvPr/>
          </p:nvSpPr>
          <p:spPr bwMode="auto">
            <a:xfrm>
              <a:off x="5195" y="2052"/>
              <a:ext cx="30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bg1"/>
                  </a:solidFill>
                  <a:latin typeface="Verdana" pitchFamily="34" charset="0"/>
                </a:rPr>
                <a:t>500 nm</a:t>
              </a:r>
            </a:p>
          </p:txBody>
        </p:sp>
      </p:grpSp>
      <p:sp>
        <p:nvSpPr>
          <p:cNvPr id="59396" name="Textfeld 8"/>
          <p:cNvSpPr txBox="1">
            <a:spLocks noChangeArrowheads="1"/>
          </p:cNvSpPr>
          <p:nvPr/>
        </p:nvSpPr>
        <p:spPr bwMode="auto">
          <a:xfrm>
            <a:off x="1285875" y="5857875"/>
            <a:ext cx="6000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Verdana" pitchFamily="34" charset="0"/>
              </a:rPr>
              <a:t>R &gt; 99.8%, </a:t>
            </a:r>
            <a:r>
              <a:rPr lang="de-DE" sz="1400">
                <a:latin typeface="Verdana" pitchFamily="34" charset="0"/>
              </a:rPr>
              <a:t>private communication, Brückner via Schnabel</a:t>
            </a:r>
            <a:endParaRPr lang="de-DE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Numbers</a:t>
            </a:r>
          </a:p>
        </p:txBody>
      </p:sp>
      <p:sp>
        <p:nvSpPr>
          <p:cNvPr id="60418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13FD33-F36E-4622-BA54-5FE442E47BAB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de-DE" smtClean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Application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Performance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Littrow</a:t>
                      </a:r>
                      <a:r>
                        <a:rPr lang="de-DE" dirty="0" smtClean="0"/>
                        <a:t> 1st order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Efficiency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99.6%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Littrow</a:t>
                      </a:r>
                      <a:r>
                        <a:rPr lang="de-DE" dirty="0" smtClean="0"/>
                        <a:t> 2nd order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Finesse 1580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Losses</a:t>
                      </a:r>
                      <a:r>
                        <a:rPr lang="de-DE" dirty="0" smtClean="0"/>
                        <a:t> 0.46%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Wave-</a:t>
                      </a:r>
                      <a:r>
                        <a:rPr lang="de-DE" dirty="0" err="1" smtClean="0"/>
                        <a:t>guide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coating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Reflectivity</a:t>
                      </a:r>
                      <a:r>
                        <a:rPr lang="de-DE" dirty="0" smtClean="0"/>
                        <a:t> &gt;99.8%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el 1"/>
          <p:cNvSpPr>
            <a:spLocks noGrp="1"/>
          </p:cNvSpPr>
          <p:nvPr>
            <p:ph type="title"/>
          </p:nvPr>
        </p:nvSpPr>
        <p:spPr>
          <a:xfrm>
            <a:off x="1000125" y="76200"/>
            <a:ext cx="7286625" cy="609600"/>
          </a:xfrm>
        </p:spPr>
        <p:txBody>
          <a:bodyPr/>
          <a:lstStyle/>
          <a:p>
            <a:pPr eaLnBrk="1" hangingPunct="1"/>
            <a:r>
              <a:rPr lang="de-DE" sz="2400" smtClean="0"/>
              <a:t>Lateral motion of the wave-guide structure</a:t>
            </a:r>
          </a:p>
        </p:txBody>
      </p:sp>
      <p:sp>
        <p:nvSpPr>
          <p:cNvPr id="61442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EBA89-B9FC-4F2D-BC19-881A7ED2DA1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de-DE" smtClean="0"/>
          </a:p>
        </p:txBody>
      </p:sp>
      <p:sp>
        <p:nvSpPr>
          <p:cNvPr id="61443" name="Textfeld 3"/>
          <p:cNvSpPr txBox="1">
            <a:spLocks noChangeArrowheads="1"/>
          </p:cNvSpPr>
          <p:nvPr/>
        </p:nvSpPr>
        <p:spPr bwMode="auto">
          <a:xfrm>
            <a:off x="1428750" y="1571625"/>
            <a:ext cx="54530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The arguments:</a:t>
            </a:r>
          </a:p>
          <a:p>
            <a:endParaRPr lang="de-DE"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de-DE">
                <a:latin typeface="Verdana" pitchFamily="34" charset="0"/>
              </a:rPr>
              <a:t> Symmetry of the problem</a:t>
            </a:r>
          </a:p>
          <a:p>
            <a:pPr>
              <a:buFont typeface="Arial" charset="0"/>
              <a:buChar char="•"/>
            </a:pPr>
            <a:endParaRPr lang="de-DE"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de-DE">
                <a:latin typeface="Verdana" pitchFamily="34" charset="0"/>
              </a:rPr>
              <a:t> rigorous calculation shows no phase change</a:t>
            </a:r>
          </a:p>
          <a:p>
            <a:pPr>
              <a:buFont typeface="Arial" charset="0"/>
              <a:buChar char="•"/>
            </a:pPr>
            <a:endParaRPr lang="de-DE"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de-DE">
                <a:latin typeface="Verdana" pitchFamily="34" charset="0"/>
              </a:rPr>
              <a:t> Diffraction order changes sign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4"/>
          <p:cNvSpPr>
            <a:spLocks noChangeArrowheads="1"/>
          </p:cNvSpPr>
          <p:nvPr/>
        </p:nvSpPr>
        <p:spPr bwMode="auto">
          <a:xfrm>
            <a:off x="539750" y="4005263"/>
            <a:ext cx="8208963" cy="259238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62466" name="Text Box 5"/>
          <p:cNvSpPr txBox="1">
            <a:spLocks noChangeArrowheads="1"/>
          </p:cNvSpPr>
          <p:nvPr/>
        </p:nvSpPr>
        <p:spPr bwMode="auto">
          <a:xfrm>
            <a:off x="4144963" y="2219325"/>
            <a:ext cx="368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Refl.:  n1*sin(out)+n1*sin(in)=mL/d</a:t>
            </a:r>
          </a:p>
        </p:txBody>
      </p:sp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4068763" y="5368925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Refl.:   n2*sin(out)+n2*sin(in)=mL/d</a:t>
            </a:r>
          </a:p>
        </p:txBody>
      </p:sp>
      <p:grpSp>
        <p:nvGrpSpPr>
          <p:cNvPr id="62468" name="Group 7"/>
          <p:cNvGrpSpPr>
            <a:grpSpLocks/>
          </p:cNvGrpSpPr>
          <p:nvPr/>
        </p:nvGrpSpPr>
        <p:grpSpPr bwMode="auto">
          <a:xfrm>
            <a:off x="971550" y="1327150"/>
            <a:ext cx="2017713" cy="2101850"/>
            <a:chOff x="657" y="251"/>
            <a:chExt cx="1271" cy="1324"/>
          </a:xfrm>
        </p:grpSpPr>
        <p:grpSp>
          <p:nvGrpSpPr>
            <p:cNvPr id="62495" name="Group 8"/>
            <p:cNvGrpSpPr>
              <a:grpSpLocks/>
            </p:cNvGrpSpPr>
            <p:nvPr/>
          </p:nvGrpSpPr>
          <p:grpSpPr bwMode="auto">
            <a:xfrm>
              <a:off x="657" y="709"/>
              <a:ext cx="1271" cy="544"/>
              <a:chOff x="1292" y="2341"/>
              <a:chExt cx="1271" cy="771"/>
            </a:xfrm>
          </p:grpSpPr>
          <p:sp>
            <p:nvSpPr>
              <p:cNvPr id="62501" name="Rectangle 9"/>
              <p:cNvSpPr>
                <a:spLocks noChangeArrowheads="1"/>
              </p:cNvSpPr>
              <p:nvPr/>
            </p:nvSpPr>
            <p:spPr bwMode="auto">
              <a:xfrm>
                <a:off x="1292" y="2341"/>
                <a:ext cx="137" cy="1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2502" name="Rectangle 10"/>
              <p:cNvSpPr>
                <a:spLocks noChangeArrowheads="1"/>
              </p:cNvSpPr>
              <p:nvPr/>
            </p:nvSpPr>
            <p:spPr bwMode="auto">
              <a:xfrm>
                <a:off x="1519" y="2341"/>
                <a:ext cx="137" cy="1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2503" name="Rectangle 11"/>
              <p:cNvSpPr>
                <a:spLocks noChangeArrowheads="1"/>
              </p:cNvSpPr>
              <p:nvPr/>
            </p:nvSpPr>
            <p:spPr bwMode="auto">
              <a:xfrm>
                <a:off x="1746" y="2341"/>
                <a:ext cx="137" cy="1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2504" name="Rectangle 12"/>
              <p:cNvSpPr>
                <a:spLocks noChangeArrowheads="1"/>
              </p:cNvSpPr>
              <p:nvPr/>
            </p:nvSpPr>
            <p:spPr bwMode="auto">
              <a:xfrm>
                <a:off x="1973" y="2341"/>
                <a:ext cx="137" cy="1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2505" name="Rectangle 13"/>
              <p:cNvSpPr>
                <a:spLocks noChangeArrowheads="1"/>
              </p:cNvSpPr>
              <p:nvPr/>
            </p:nvSpPr>
            <p:spPr bwMode="auto">
              <a:xfrm>
                <a:off x="2199" y="2341"/>
                <a:ext cx="137" cy="1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2506" name="Rectangle 14"/>
              <p:cNvSpPr>
                <a:spLocks noChangeArrowheads="1"/>
              </p:cNvSpPr>
              <p:nvPr/>
            </p:nvSpPr>
            <p:spPr bwMode="auto">
              <a:xfrm>
                <a:off x="2426" y="2341"/>
                <a:ext cx="137" cy="1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2507" name="Rectangle 15"/>
              <p:cNvSpPr>
                <a:spLocks noChangeArrowheads="1"/>
              </p:cNvSpPr>
              <p:nvPr/>
            </p:nvSpPr>
            <p:spPr bwMode="auto">
              <a:xfrm>
                <a:off x="1292" y="2432"/>
                <a:ext cx="1270" cy="68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  <p:sp>
          <p:nvSpPr>
            <p:cNvPr id="62496" name="Line 16"/>
            <p:cNvSpPr>
              <a:spLocks noChangeShapeType="1"/>
            </p:cNvSpPr>
            <p:nvPr/>
          </p:nvSpPr>
          <p:spPr bwMode="auto">
            <a:xfrm>
              <a:off x="1292" y="255"/>
              <a:ext cx="0" cy="1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7" name="Text Box 17"/>
            <p:cNvSpPr txBox="1">
              <a:spLocks noChangeArrowheads="1"/>
            </p:cNvSpPr>
            <p:nvPr/>
          </p:nvSpPr>
          <p:spPr bwMode="auto">
            <a:xfrm>
              <a:off x="975" y="251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Verdana" pitchFamily="34" charset="0"/>
                </a:rPr>
                <a:t>+</a:t>
              </a:r>
            </a:p>
          </p:txBody>
        </p:sp>
        <p:sp>
          <p:nvSpPr>
            <p:cNvPr id="62498" name="Text Box 18"/>
            <p:cNvSpPr txBox="1">
              <a:spLocks noChangeArrowheads="1"/>
            </p:cNvSpPr>
            <p:nvPr/>
          </p:nvSpPr>
          <p:spPr bwMode="auto">
            <a:xfrm>
              <a:off x="975" y="1344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Verdana" pitchFamily="34" charset="0"/>
                </a:rPr>
                <a:t>+</a:t>
              </a:r>
            </a:p>
          </p:txBody>
        </p:sp>
        <p:sp>
          <p:nvSpPr>
            <p:cNvPr id="62499" name="Text Box 19"/>
            <p:cNvSpPr txBox="1">
              <a:spLocks noChangeArrowheads="1"/>
            </p:cNvSpPr>
            <p:nvPr/>
          </p:nvSpPr>
          <p:spPr bwMode="auto">
            <a:xfrm>
              <a:off x="1429" y="1344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Verdana" pitchFamily="34" charset="0"/>
                </a:rPr>
                <a:t>-</a:t>
              </a:r>
            </a:p>
          </p:txBody>
        </p:sp>
        <p:sp>
          <p:nvSpPr>
            <p:cNvPr id="62500" name="Text Box 20"/>
            <p:cNvSpPr txBox="1">
              <a:spLocks noChangeArrowheads="1"/>
            </p:cNvSpPr>
            <p:nvPr/>
          </p:nvSpPr>
          <p:spPr bwMode="auto">
            <a:xfrm>
              <a:off x="1383" y="251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Verdana" pitchFamily="34" charset="0"/>
                </a:rPr>
                <a:t>-</a:t>
              </a:r>
            </a:p>
          </p:txBody>
        </p:sp>
      </p:grpSp>
      <p:sp>
        <p:nvSpPr>
          <p:cNvPr id="62469" name="Text Box 21"/>
          <p:cNvSpPr txBox="1">
            <a:spLocks noChangeArrowheads="1"/>
          </p:cNvSpPr>
          <p:nvPr/>
        </p:nvSpPr>
        <p:spPr bwMode="auto">
          <a:xfrm>
            <a:off x="857250" y="188913"/>
            <a:ext cx="742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Verdana" pitchFamily="34" charset="0"/>
              </a:rPr>
              <a:t>Sign convention and corresponding grating equation</a:t>
            </a:r>
          </a:p>
        </p:txBody>
      </p:sp>
      <p:grpSp>
        <p:nvGrpSpPr>
          <p:cNvPr id="62470" name="Group 22"/>
          <p:cNvGrpSpPr>
            <a:grpSpLocks/>
          </p:cNvGrpSpPr>
          <p:nvPr/>
        </p:nvGrpSpPr>
        <p:grpSpPr bwMode="auto">
          <a:xfrm>
            <a:off x="971550" y="4292600"/>
            <a:ext cx="2017713" cy="2101850"/>
            <a:chOff x="657" y="251"/>
            <a:chExt cx="1271" cy="1324"/>
          </a:xfrm>
        </p:grpSpPr>
        <p:grpSp>
          <p:nvGrpSpPr>
            <p:cNvPr id="62482" name="Group 23"/>
            <p:cNvGrpSpPr>
              <a:grpSpLocks/>
            </p:cNvGrpSpPr>
            <p:nvPr/>
          </p:nvGrpSpPr>
          <p:grpSpPr bwMode="auto">
            <a:xfrm>
              <a:off x="657" y="709"/>
              <a:ext cx="1271" cy="544"/>
              <a:chOff x="1292" y="2341"/>
              <a:chExt cx="1271" cy="771"/>
            </a:xfrm>
          </p:grpSpPr>
          <p:sp>
            <p:nvSpPr>
              <p:cNvPr id="62488" name="Rectangle 24"/>
              <p:cNvSpPr>
                <a:spLocks noChangeArrowheads="1"/>
              </p:cNvSpPr>
              <p:nvPr/>
            </p:nvSpPr>
            <p:spPr bwMode="auto">
              <a:xfrm>
                <a:off x="1292" y="2341"/>
                <a:ext cx="137" cy="1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2489" name="Rectangle 25"/>
              <p:cNvSpPr>
                <a:spLocks noChangeArrowheads="1"/>
              </p:cNvSpPr>
              <p:nvPr/>
            </p:nvSpPr>
            <p:spPr bwMode="auto">
              <a:xfrm>
                <a:off x="1519" y="2341"/>
                <a:ext cx="137" cy="1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2490" name="Rectangle 26"/>
              <p:cNvSpPr>
                <a:spLocks noChangeArrowheads="1"/>
              </p:cNvSpPr>
              <p:nvPr/>
            </p:nvSpPr>
            <p:spPr bwMode="auto">
              <a:xfrm>
                <a:off x="1746" y="2341"/>
                <a:ext cx="137" cy="1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2491" name="Rectangle 27"/>
              <p:cNvSpPr>
                <a:spLocks noChangeArrowheads="1"/>
              </p:cNvSpPr>
              <p:nvPr/>
            </p:nvSpPr>
            <p:spPr bwMode="auto">
              <a:xfrm>
                <a:off x="1973" y="2341"/>
                <a:ext cx="137" cy="1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2492" name="Rectangle 28"/>
              <p:cNvSpPr>
                <a:spLocks noChangeArrowheads="1"/>
              </p:cNvSpPr>
              <p:nvPr/>
            </p:nvSpPr>
            <p:spPr bwMode="auto">
              <a:xfrm>
                <a:off x="2199" y="2341"/>
                <a:ext cx="137" cy="1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2493" name="Rectangle 29"/>
              <p:cNvSpPr>
                <a:spLocks noChangeArrowheads="1"/>
              </p:cNvSpPr>
              <p:nvPr/>
            </p:nvSpPr>
            <p:spPr bwMode="auto">
              <a:xfrm>
                <a:off x="2426" y="2341"/>
                <a:ext cx="137" cy="1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2494" name="Rectangle 30"/>
              <p:cNvSpPr>
                <a:spLocks noChangeArrowheads="1"/>
              </p:cNvSpPr>
              <p:nvPr/>
            </p:nvSpPr>
            <p:spPr bwMode="auto">
              <a:xfrm>
                <a:off x="1292" y="2432"/>
                <a:ext cx="1270" cy="68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  <p:sp>
          <p:nvSpPr>
            <p:cNvPr id="62483" name="Line 31"/>
            <p:cNvSpPr>
              <a:spLocks noChangeShapeType="1"/>
            </p:cNvSpPr>
            <p:nvPr/>
          </p:nvSpPr>
          <p:spPr bwMode="auto">
            <a:xfrm>
              <a:off x="1292" y="255"/>
              <a:ext cx="0" cy="1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4" name="Text Box 32"/>
            <p:cNvSpPr txBox="1">
              <a:spLocks noChangeArrowheads="1"/>
            </p:cNvSpPr>
            <p:nvPr/>
          </p:nvSpPr>
          <p:spPr bwMode="auto">
            <a:xfrm>
              <a:off x="975" y="251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Verdana" pitchFamily="34" charset="0"/>
                </a:rPr>
                <a:t>+</a:t>
              </a:r>
            </a:p>
          </p:txBody>
        </p:sp>
        <p:sp>
          <p:nvSpPr>
            <p:cNvPr id="62485" name="Text Box 33"/>
            <p:cNvSpPr txBox="1">
              <a:spLocks noChangeArrowheads="1"/>
            </p:cNvSpPr>
            <p:nvPr/>
          </p:nvSpPr>
          <p:spPr bwMode="auto">
            <a:xfrm>
              <a:off x="975" y="1344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Verdana" pitchFamily="34" charset="0"/>
                </a:rPr>
                <a:t>+</a:t>
              </a:r>
            </a:p>
          </p:txBody>
        </p:sp>
        <p:sp>
          <p:nvSpPr>
            <p:cNvPr id="62486" name="Text Box 34"/>
            <p:cNvSpPr txBox="1">
              <a:spLocks noChangeArrowheads="1"/>
            </p:cNvSpPr>
            <p:nvPr/>
          </p:nvSpPr>
          <p:spPr bwMode="auto">
            <a:xfrm>
              <a:off x="1429" y="1344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Verdana" pitchFamily="34" charset="0"/>
                </a:rPr>
                <a:t>-</a:t>
              </a:r>
            </a:p>
          </p:txBody>
        </p:sp>
        <p:sp>
          <p:nvSpPr>
            <p:cNvPr id="62487" name="Text Box 35"/>
            <p:cNvSpPr txBox="1">
              <a:spLocks noChangeArrowheads="1"/>
            </p:cNvSpPr>
            <p:nvPr/>
          </p:nvSpPr>
          <p:spPr bwMode="auto">
            <a:xfrm>
              <a:off x="1383" y="251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Verdana" pitchFamily="34" charset="0"/>
                </a:rPr>
                <a:t>-</a:t>
              </a:r>
            </a:p>
          </p:txBody>
        </p:sp>
      </p:grpSp>
      <p:sp>
        <p:nvSpPr>
          <p:cNvPr id="62471" name="Text Box 36"/>
          <p:cNvSpPr txBox="1">
            <a:spLocks noChangeArrowheads="1"/>
          </p:cNvSpPr>
          <p:nvPr/>
        </p:nvSpPr>
        <p:spPr bwMode="auto">
          <a:xfrm>
            <a:off x="2484438" y="15382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n1</a:t>
            </a:r>
          </a:p>
        </p:txBody>
      </p:sp>
      <p:sp>
        <p:nvSpPr>
          <p:cNvPr id="62472" name="Text Box 37"/>
          <p:cNvSpPr txBox="1">
            <a:spLocks noChangeArrowheads="1"/>
          </p:cNvSpPr>
          <p:nvPr/>
        </p:nvSpPr>
        <p:spPr bwMode="auto">
          <a:xfrm>
            <a:off x="2484438" y="22574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n2</a:t>
            </a:r>
          </a:p>
        </p:txBody>
      </p:sp>
      <p:sp>
        <p:nvSpPr>
          <p:cNvPr id="62473" name="Line 38"/>
          <p:cNvSpPr>
            <a:spLocks noChangeShapeType="1"/>
          </p:cNvSpPr>
          <p:nvPr/>
        </p:nvSpPr>
        <p:spPr bwMode="auto">
          <a:xfrm>
            <a:off x="1187450" y="1196975"/>
            <a:ext cx="5048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4" name="Line 39"/>
          <p:cNvSpPr>
            <a:spLocks noChangeShapeType="1"/>
          </p:cNvSpPr>
          <p:nvPr/>
        </p:nvSpPr>
        <p:spPr bwMode="auto">
          <a:xfrm flipV="1">
            <a:off x="1331913" y="5229225"/>
            <a:ext cx="5762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5" name="Text Box 40"/>
          <p:cNvSpPr txBox="1">
            <a:spLocks noChangeArrowheads="1"/>
          </p:cNvSpPr>
          <p:nvPr/>
        </p:nvSpPr>
        <p:spPr bwMode="auto">
          <a:xfrm>
            <a:off x="4216400" y="1643063"/>
            <a:ext cx="3275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Light coming from Superstrate</a:t>
            </a:r>
          </a:p>
        </p:txBody>
      </p:sp>
      <p:sp>
        <p:nvSpPr>
          <p:cNvPr id="62476" name="Text Box 41"/>
          <p:cNvSpPr txBox="1">
            <a:spLocks noChangeArrowheads="1"/>
          </p:cNvSpPr>
          <p:nvPr/>
        </p:nvSpPr>
        <p:spPr bwMode="auto">
          <a:xfrm>
            <a:off x="4216400" y="4786313"/>
            <a:ext cx="307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Light coming from Substrate</a:t>
            </a:r>
          </a:p>
        </p:txBody>
      </p:sp>
      <p:sp>
        <p:nvSpPr>
          <p:cNvPr id="62477" name="Text Box 42"/>
          <p:cNvSpPr txBox="1">
            <a:spLocks noChangeArrowheads="1"/>
          </p:cNvSpPr>
          <p:nvPr/>
        </p:nvSpPr>
        <p:spPr bwMode="auto">
          <a:xfrm>
            <a:off x="2484438" y="45815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n1</a:t>
            </a:r>
          </a:p>
        </p:txBody>
      </p:sp>
      <p:sp>
        <p:nvSpPr>
          <p:cNvPr id="62478" name="Text Box 43"/>
          <p:cNvSpPr txBox="1">
            <a:spLocks noChangeArrowheads="1"/>
          </p:cNvSpPr>
          <p:nvPr/>
        </p:nvSpPr>
        <p:spPr bwMode="auto">
          <a:xfrm>
            <a:off x="2484438" y="53006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n2</a:t>
            </a:r>
          </a:p>
        </p:txBody>
      </p:sp>
      <p:sp>
        <p:nvSpPr>
          <p:cNvPr id="62479" name="Rectangle 44"/>
          <p:cNvSpPr>
            <a:spLocks noChangeArrowheads="1"/>
          </p:cNvSpPr>
          <p:nvPr/>
        </p:nvSpPr>
        <p:spPr bwMode="auto">
          <a:xfrm>
            <a:off x="539750" y="1052513"/>
            <a:ext cx="8208963" cy="259238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62480" name="Text Box 45"/>
          <p:cNvSpPr txBox="1">
            <a:spLocks noChangeArrowheads="1"/>
          </p:cNvSpPr>
          <p:nvPr/>
        </p:nvSpPr>
        <p:spPr bwMode="auto">
          <a:xfrm>
            <a:off x="3929063" y="2728913"/>
            <a:ext cx="386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Trans.:  n2*sin(out)+n1*sin(in)=mL/d</a:t>
            </a:r>
          </a:p>
        </p:txBody>
      </p:sp>
      <p:sp>
        <p:nvSpPr>
          <p:cNvPr id="62481" name="Text Box 46"/>
          <p:cNvSpPr txBox="1">
            <a:spLocks noChangeArrowheads="1"/>
          </p:cNvSpPr>
          <p:nvPr/>
        </p:nvSpPr>
        <p:spPr bwMode="auto">
          <a:xfrm>
            <a:off x="3857625" y="5872163"/>
            <a:ext cx="393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Trans.:   n1*sin(out)+n2*sin(in)=mL/d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Oval 65"/>
          <p:cNvSpPr>
            <a:spLocks noChangeArrowheads="1"/>
          </p:cNvSpPr>
          <p:nvPr/>
        </p:nvSpPr>
        <p:spPr bwMode="auto">
          <a:xfrm>
            <a:off x="6156325" y="2924175"/>
            <a:ext cx="576263" cy="4318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64514" name="Oval 63"/>
          <p:cNvSpPr>
            <a:spLocks noChangeArrowheads="1"/>
          </p:cNvSpPr>
          <p:nvPr/>
        </p:nvSpPr>
        <p:spPr bwMode="auto">
          <a:xfrm>
            <a:off x="2771775" y="4581525"/>
            <a:ext cx="576263" cy="4318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grpSp>
        <p:nvGrpSpPr>
          <p:cNvPr id="64515" name="Group 2"/>
          <p:cNvGrpSpPr>
            <a:grpSpLocks/>
          </p:cNvGrpSpPr>
          <p:nvPr/>
        </p:nvGrpSpPr>
        <p:grpSpPr bwMode="auto">
          <a:xfrm>
            <a:off x="1552575" y="3646488"/>
            <a:ext cx="2017713" cy="863600"/>
            <a:chOff x="1292" y="2341"/>
            <a:chExt cx="1271" cy="771"/>
          </a:xfrm>
        </p:grpSpPr>
        <p:sp>
          <p:nvSpPr>
            <p:cNvPr id="64556" name="Rectangle 3"/>
            <p:cNvSpPr>
              <a:spLocks noChangeArrowheads="1"/>
            </p:cNvSpPr>
            <p:nvPr/>
          </p:nvSpPr>
          <p:spPr bwMode="auto">
            <a:xfrm>
              <a:off x="1292" y="2341"/>
              <a:ext cx="137" cy="1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4557" name="Rectangle 4"/>
            <p:cNvSpPr>
              <a:spLocks noChangeArrowheads="1"/>
            </p:cNvSpPr>
            <p:nvPr/>
          </p:nvSpPr>
          <p:spPr bwMode="auto">
            <a:xfrm>
              <a:off x="1519" y="2341"/>
              <a:ext cx="137" cy="1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4558" name="Rectangle 5"/>
            <p:cNvSpPr>
              <a:spLocks noChangeArrowheads="1"/>
            </p:cNvSpPr>
            <p:nvPr/>
          </p:nvSpPr>
          <p:spPr bwMode="auto">
            <a:xfrm>
              <a:off x="1746" y="2341"/>
              <a:ext cx="137" cy="1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4559" name="Rectangle 6"/>
            <p:cNvSpPr>
              <a:spLocks noChangeArrowheads="1"/>
            </p:cNvSpPr>
            <p:nvPr/>
          </p:nvSpPr>
          <p:spPr bwMode="auto">
            <a:xfrm>
              <a:off x="1973" y="2341"/>
              <a:ext cx="137" cy="1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4560" name="Rectangle 7"/>
            <p:cNvSpPr>
              <a:spLocks noChangeArrowheads="1"/>
            </p:cNvSpPr>
            <p:nvPr/>
          </p:nvSpPr>
          <p:spPr bwMode="auto">
            <a:xfrm>
              <a:off x="2199" y="2341"/>
              <a:ext cx="137" cy="1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4561" name="Rectangle 8"/>
            <p:cNvSpPr>
              <a:spLocks noChangeArrowheads="1"/>
            </p:cNvSpPr>
            <p:nvPr/>
          </p:nvSpPr>
          <p:spPr bwMode="auto">
            <a:xfrm>
              <a:off x="2426" y="2341"/>
              <a:ext cx="137" cy="1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4562" name="Rectangle 9"/>
            <p:cNvSpPr>
              <a:spLocks noChangeArrowheads="1"/>
            </p:cNvSpPr>
            <p:nvPr/>
          </p:nvSpPr>
          <p:spPr bwMode="auto">
            <a:xfrm>
              <a:off x="1292" y="2432"/>
              <a:ext cx="1270" cy="68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</p:grpSp>
      <p:sp>
        <p:nvSpPr>
          <p:cNvPr id="64516" name="Line 10"/>
          <p:cNvSpPr>
            <a:spLocks noChangeShapeType="1"/>
          </p:cNvSpPr>
          <p:nvPr/>
        </p:nvSpPr>
        <p:spPr bwMode="auto">
          <a:xfrm>
            <a:off x="2489200" y="2782888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17" name="Line 12"/>
          <p:cNvSpPr>
            <a:spLocks noChangeShapeType="1"/>
          </p:cNvSpPr>
          <p:nvPr/>
        </p:nvSpPr>
        <p:spPr bwMode="auto">
          <a:xfrm>
            <a:off x="2489200" y="3862388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18" name="Line 13"/>
          <p:cNvSpPr>
            <a:spLocks noChangeShapeType="1"/>
          </p:cNvSpPr>
          <p:nvPr/>
        </p:nvSpPr>
        <p:spPr bwMode="auto">
          <a:xfrm rot="-3209914">
            <a:off x="2884488" y="3756025"/>
            <a:ext cx="1587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19" name="Line 14"/>
          <p:cNvSpPr>
            <a:spLocks noChangeShapeType="1"/>
          </p:cNvSpPr>
          <p:nvPr/>
        </p:nvSpPr>
        <p:spPr bwMode="auto">
          <a:xfrm rot="3209914" flipH="1">
            <a:off x="2092325" y="3756026"/>
            <a:ext cx="1587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20" name="Text Box 15"/>
          <p:cNvSpPr txBox="1">
            <a:spLocks noChangeArrowheads="1"/>
          </p:cNvSpPr>
          <p:nvPr/>
        </p:nvSpPr>
        <p:spPr bwMode="auto">
          <a:xfrm>
            <a:off x="2778125" y="45831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-1T</a:t>
            </a:r>
          </a:p>
        </p:txBody>
      </p:sp>
      <p:sp>
        <p:nvSpPr>
          <p:cNvPr id="64521" name="Text Box 16"/>
          <p:cNvSpPr txBox="1">
            <a:spLocks noChangeArrowheads="1"/>
          </p:cNvSpPr>
          <p:nvPr/>
        </p:nvSpPr>
        <p:spPr bwMode="auto">
          <a:xfrm>
            <a:off x="1481138" y="4583113"/>
            <a:ext cx="58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+1T</a:t>
            </a:r>
          </a:p>
        </p:txBody>
      </p:sp>
      <p:sp>
        <p:nvSpPr>
          <p:cNvPr id="64522" name="Text Box 17"/>
          <p:cNvSpPr txBox="1">
            <a:spLocks noChangeArrowheads="1"/>
          </p:cNvSpPr>
          <p:nvPr/>
        </p:nvSpPr>
        <p:spPr bwMode="auto">
          <a:xfrm>
            <a:off x="2560638" y="292576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in</a:t>
            </a:r>
          </a:p>
        </p:txBody>
      </p:sp>
      <p:sp>
        <p:nvSpPr>
          <p:cNvPr id="64523" name="Text Box 18"/>
          <p:cNvSpPr txBox="1">
            <a:spLocks noChangeArrowheads="1"/>
          </p:cNvSpPr>
          <p:nvPr/>
        </p:nvSpPr>
        <p:spPr bwMode="auto">
          <a:xfrm>
            <a:off x="2273300" y="4583113"/>
            <a:ext cx="45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0T</a:t>
            </a:r>
          </a:p>
        </p:txBody>
      </p:sp>
      <p:sp>
        <p:nvSpPr>
          <p:cNvPr id="64524" name="Line 19"/>
          <p:cNvSpPr>
            <a:spLocks noChangeShapeType="1"/>
          </p:cNvSpPr>
          <p:nvPr/>
        </p:nvSpPr>
        <p:spPr bwMode="auto">
          <a:xfrm rot="3209914" flipV="1">
            <a:off x="3605213" y="3756025"/>
            <a:ext cx="1587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25" name="Line 20"/>
          <p:cNvSpPr>
            <a:spLocks noChangeShapeType="1"/>
          </p:cNvSpPr>
          <p:nvPr/>
        </p:nvSpPr>
        <p:spPr bwMode="auto">
          <a:xfrm flipH="1">
            <a:off x="4857750" y="1050925"/>
            <a:ext cx="1588" cy="439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4526" name="Group 21"/>
          <p:cNvGrpSpPr>
            <a:grpSpLocks/>
          </p:cNvGrpSpPr>
          <p:nvPr/>
        </p:nvGrpSpPr>
        <p:grpSpPr bwMode="auto">
          <a:xfrm>
            <a:off x="5867400" y="3573463"/>
            <a:ext cx="2017713" cy="863600"/>
            <a:chOff x="1292" y="2341"/>
            <a:chExt cx="1271" cy="771"/>
          </a:xfrm>
        </p:grpSpPr>
        <p:sp>
          <p:nvSpPr>
            <p:cNvPr id="64549" name="Rectangle 22"/>
            <p:cNvSpPr>
              <a:spLocks noChangeArrowheads="1"/>
            </p:cNvSpPr>
            <p:nvPr/>
          </p:nvSpPr>
          <p:spPr bwMode="auto">
            <a:xfrm>
              <a:off x="1292" y="2341"/>
              <a:ext cx="137" cy="1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4550" name="Rectangle 23"/>
            <p:cNvSpPr>
              <a:spLocks noChangeArrowheads="1"/>
            </p:cNvSpPr>
            <p:nvPr/>
          </p:nvSpPr>
          <p:spPr bwMode="auto">
            <a:xfrm>
              <a:off x="1519" y="2341"/>
              <a:ext cx="137" cy="1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4551" name="Rectangle 24"/>
            <p:cNvSpPr>
              <a:spLocks noChangeArrowheads="1"/>
            </p:cNvSpPr>
            <p:nvPr/>
          </p:nvSpPr>
          <p:spPr bwMode="auto">
            <a:xfrm>
              <a:off x="1746" y="2341"/>
              <a:ext cx="137" cy="1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4552" name="Rectangle 25"/>
            <p:cNvSpPr>
              <a:spLocks noChangeArrowheads="1"/>
            </p:cNvSpPr>
            <p:nvPr/>
          </p:nvSpPr>
          <p:spPr bwMode="auto">
            <a:xfrm>
              <a:off x="1973" y="2341"/>
              <a:ext cx="137" cy="1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4553" name="Rectangle 26"/>
            <p:cNvSpPr>
              <a:spLocks noChangeArrowheads="1"/>
            </p:cNvSpPr>
            <p:nvPr/>
          </p:nvSpPr>
          <p:spPr bwMode="auto">
            <a:xfrm>
              <a:off x="2199" y="2341"/>
              <a:ext cx="137" cy="1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4554" name="Rectangle 27"/>
            <p:cNvSpPr>
              <a:spLocks noChangeArrowheads="1"/>
            </p:cNvSpPr>
            <p:nvPr/>
          </p:nvSpPr>
          <p:spPr bwMode="auto">
            <a:xfrm>
              <a:off x="2426" y="2341"/>
              <a:ext cx="137" cy="1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4555" name="Rectangle 28"/>
            <p:cNvSpPr>
              <a:spLocks noChangeArrowheads="1"/>
            </p:cNvSpPr>
            <p:nvPr/>
          </p:nvSpPr>
          <p:spPr bwMode="auto">
            <a:xfrm>
              <a:off x="1292" y="2432"/>
              <a:ext cx="1270" cy="68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</p:grpSp>
      <p:sp>
        <p:nvSpPr>
          <p:cNvPr id="64527" name="Line 29"/>
          <p:cNvSpPr>
            <a:spLocks noChangeShapeType="1"/>
          </p:cNvSpPr>
          <p:nvPr/>
        </p:nvSpPr>
        <p:spPr bwMode="auto">
          <a:xfrm flipV="1">
            <a:off x="6802438" y="292576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28" name="Text Box 30"/>
          <p:cNvSpPr txBox="1">
            <a:spLocks noChangeArrowheads="1"/>
          </p:cNvSpPr>
          <p:nvPr/>
        </p:nvSpPr>
        <p:spPr bwMode="auto">
          <a:xfrm>
            <a:off x="6515100" y="4510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+1R</a:t>
            </a:r>
          </a:p>
        </p:txBody>
      </p:sp>
      <p:sp>
        <p:nvSpPr>
          <p:cNvPr id="64529" name="Text Box 31"/>
          <p:cNvSpPr txBox="1">
            <a:spLocks noChangeArrowheads="1"/>
          </p:cNvSpPr>
          <p:nvPr/>
        </p:nvSpPr>
        <p:spPr bwMode="auto">
          <a:xfrm>
            <a:off x="6154738" y="2997200"/>
            <a:ext cx="58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+1T</a:t>
            </a:r>
          </a:p>
        </p:txBody>
      </p:sp>
      <p:sp>
        <p:nvSpPr>
          <p:cNvPr id="64530" name="Text Box 32"/>
          <p:cNvSpPr txBox="1">
            <a:spLocks noChangeArrowheads="1"/>
          </p:cNvSpPr>
          <p:nvPr/>
        </p:nvSpPr>
        <p:spPr bwMode="auto">
          <a:xfrm>
            <a:off x="5938838" y="371792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in</a:t>
            </a:r>
          </a:p>
        </p:txBody>
      </p:sp>
      <p:sp>
        <p:nvSpPr>
          <p:cNvPr id="64531" name="Text Box 33"/>
          <p:cNvSpPr txBox="1">
            <a:spLocks noChangeArrowheads="1"/>
          </p:cNvSpPr>
          <p:nvPr/>
        </p:nvSpPr>
        <p:spPr bwMode="auto">
          <a:xfrm>
            <a:off x="7307263" y="45100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0R</a:t>
            </a:r>
          </a:p>
        </p:txBody>
      </p:sp>
      <p:sp>
        <p:nvSpPr>
          <p:cNvPr id="64532" name="Line 34"/>
          <p:cNvSpPr>
            <a:spLocks noChangeShapeType="1"/>
          </p:cNvSpPr>
          <p:nvPr/>
        </p:nvSpPr>
        <p:spPr bwMode="auto">
          <a:xfrm rot="3209914" flipV="1">
            <a:off x="6405563" y="3609975"/>
            <a:ext cx="1587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33" name="Line 35"/>
          <p:cNvSpPr>
            <a:spLocks noChangeShapeType="1"/>
          </p:cNvSpPr>
          <p:nvPr/>
        </p:nvSpPr>
        <p:spPr bwMode="auto">
          <a:xfrm>
            <a:off x="6802438" y="378936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34" name="Line 36"/>
          <p:cNvSpPr>
            <a:spLocks noChangeShapeType="1"/>
          </p:cNvSpPr>
          <p:nvPr/>
        </p:nvSpPr>
        <p:spPr bwMode="auto">
          <a:xfrm rot="-3209914">
            <a:off x="7197725" y="3609976"/>
            <a:ext cx="1587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35" name="Text Box 37"/>
          <p:cNvSpPr txBox="1">
            <a:spLocks noChangeArrowheads="1"/>
          </p:cNvSpPr>
          <p:nvPr/>
        </p:nvSpPr>
        <p:spPr bwMode="auto">
          <a:xfrm>
            <a:off x="5867400" y="4510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+2R</a:t>
            </a:r>
          </a:p>
        </p:txBody>
      </p:sp>
      <p:sp>
        <p:nvSpPr>
          <p:cNvPr id="64536" name="Line 38"/>
          <p:cNvSpPr>
            <a:spLocks noChangeShapeType="1"/>
          </p:cNvSpPr>
          <p:nvPr/>
        </p:nvSpPr>
        <p:spPr bwMode="auto">
          <a:xfrm rot="3209914" flipH="1">
            <a:off x="6405563" y="3681412"/>
            <a:ext cx="1588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37" name="Text Box 40"/>
          <p:cNvSpPr txBox="1">
            <a:spLocks noChangeArrowheads="1"/>
          </p:cNvSpPr>
          <p:nvPr/>
        </p:nvSpPr>
        <p:spPr bwMode="auto">
          <a:xfrm>
            <a:off x="971550" y="32146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n1</a:t>
            </a:r>
          </a:p>
        </p:txBody>
      </p:sp>
      <p:sp>
        <p:nvSpPr>
          <p:cNvPr id="64538" name="Text Box 41"/>
          <p:cNvSpPr txBox="1">
            <a:spLocks noChangeArrowheads="1"/>
          </p:cNvSpPr>
          <p:nvPr/>
        </p:nvSpPr>
        <p:spPr bwMode="auto">
          <a:xfrm>
            <a:off x="971550" y="39338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n2</a:t>
            </a:r>
          </a:p>
        </p:txBody>
      </p:sp>
      <p:sp>
        <p:nvSpPr>
          <p:cNvPr id="64539" name="Text Box 42"/>
          <p:cNvSpPr txBox="1">
            <a:spLocks noChangeArrowheads="1"/>
          </p:cNvSpPr>
          <p:nvPr/>
        </p:nvSpPr>
        <p:spPr bwMode="auto">
          <a:xfrm>
            <a:off x="5292725" y="31337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n1</a:t>
            </a:r>
          </a:p>
        </p:txBody>
      </p:sp>
      <p:sp>
        <p:nvSpPr>
          <p:cNvPr id="64540" name="Text Box 43"/>
          <p:cNvSpPr txBox="1">
            <a:spLocks noChangeArrowheads="1"/>
          </p:cNvSpPr>
          <p:nvPr/>
        </p:nvSpPr>
        <p:spPr bwMode="auto">
          <a:xfrm>
            <a:off x="5292725" y="38608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n2</a:t>
            </a:r>
          </a:p>
        </p:txBody>
      </p:sp>
      <p:sp>
        <p:nvSpPr>
          <p:cNvPr id="64541" name="Text Box 59"/>
          <p:cNvSpPr txBox="1">
            <a:spLocks noChangeArrowheads="1"/>
          </p:cNvSpPr>
          <p:nvPr/>
        </p:nvSpPr>
        <p:spPr bwMode="auto">
          <a:xfrm>
            <a:off x="611188" y="1773238"/>
            <a:ext cx="386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Trans.:  n2*sin(out)+n1*sin(in)=mL/d</a:t>
            </a:r>
          </a:p>
        </p:txBody>
      </p:sp>
      <p:sp>
        <p:nvSpPr>
          <p:cNvPr id="64542" name="Text Box 60"/>
          <p:cNvSpPr txBox="1">
            <a:spLocks noChangeArrowheads="1"/>
          </p:cNvSpPr>
          <p:nvPr/>
        </p:nvSpPr>
        <p:spPr bwMode="auto">
          <a:xfrm>
            <a:off x="5148263" y="1268413"/>
            <a:ext cx="375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Refl.:   n2*sin(out)+n2*sin(in)=mL/d</a:t>
            </a:r>
          </a:p>
        </p:txBody>
      </p:sp>
      <p:sp>
        <p:nvSpPr>
          <p:cNvPr id="64543" name="Text Box 61"/>
          <p:cNvSpPr txBox="1">
            <a:spLocks noChangeArrowheads="1"/>
          </p:cNvSpPr>
          <p:nvPr/>
        </p:nvSpPr>
        <p:spPr bwMode="auto">
          <a:xfrm>
            <a:off x="4937125" y="1771650"/>
            <a:ext cx="393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Trans.:   n1*sin(out)+n2*sin(in)=mL/d</a:t>
            </a:r>
          </a:p>
        </p:txBody>
      </p:sp>
      <p:sp>
        <p:nvSpPr>
          <p:cNvPr id="64544" name="Text Box 62"/>
          <p:cNvSpPr txBox="1">
            <a:spLocks noChangeArrowheads="1"/>
          </p:cNvSpPr>
          <p:nvPr/>
        </p:nvSpPr>
        <p:spPr bwMode="auto">
          <a:xfrm>
            <a:off x="539750" y="5969000"/>
            <a:ext cx="748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Verdana" pitchFamily="34" charset="0"/>
              </a:rPr>
              <a:t>-&gt; Between coupling in and out the sign of the diffraction order switches</a:t>
            </a:r>
          </a:p>
        </p:txBody>
      </p:sp>
      <p:sp>
        <p:nvSpPr>
          <p:cNvPr id="64545" name="Text Box 66"/>
          <p:cNvSpPr txBox="1">
            <a:spLocks noChangeArrowheads="1"/>
          </p:cNvSpPr>
          <p:nvPr/>
        </p:nvSpPr>
        <p:spPr bwMode="auto">
          <a:xfrm>
            <a:off x="1958975" y="24209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+</a:t>
            </a:r>
          </a:p>
        </p:txBody>
      </p:sp>
      <p:sp>
        <p:nvSpPr>
          <p:cNvPr id="64546" name="Text Box 67"/>
          <p:cNvSpPr txBox="1">
            <a:spLocks noChangeArrowheads="1"/>
          </p:cNvSpPr>
          <p:nvPr/>
        </p:nvSpPr>
        <p:spPr bwMode="auto">
          <a:xfrm>
            <a:off x="2679700" y="2439988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-</a:t>
            </a:r>
          </a:p>
        </p:txBody>
      </p:sp>
      <p:sp>
        <p:nvSpPr>
          <p:cNvPr id="64547" name="Text Box 68"/>
          <p:cNvSpPr txBox="1">
            <a:spLocks noChangeArrowheads="1"/>
          </p:cNvSpPr>
          <p:nvPr/>
        </p:nvSpPr>
        <p:spPr bwMode="auto">
          <a:xfrm>
            <a:off x="6227763" y="24209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+</a:t>
            </a:r>
          </a:p>
        </p:txBody>
      </p:sp>
      <p:sp>
        <p:nvSpPr>
          <p:cNvPr id="64548" name="Text Box 69"/>
          <p:cNvSpPr txBox="1">
            <a:spLocks noChangeArrowheads="1"/>
          </p:cNvSpPr>
          <p:nvPr/>
        </p:nvSpPr>
        <p:spPr bwMode="auto">
          <a:xfrm>
            <a:off x="6948488" y="2439988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-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025F11-CAAA-47A2-A513-1FF04B1EAABB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71438"/>
            <a:ext cx="7772400" cy="914400"/>
          </a:xfrm>
        </p:spPr>
        <p:txBody>
          <a:bodyPr/>
          <a:lstStyle/>
          <a:p>
            <a:pPr eaLnBrk="1" hangingPunct="1"/>
            <a:r>
              <a:rPr lang="de-DE" smtClean="0"/>
              <a:t>Gratings: Why?</a:t>
            </a:r>
          </a:p>
        </p:txBody>
      </p:sp>
      <p:sp>
        <p:nvSpPr>
          <p:cNvPr id="374811" name="AutoShape 27"/>
          <p:cNvSpPr>
            <a:spLocks noChangeArrowheads="1"/>
          </p:cNvSpPr>
          <p:nvPr/>
        </p:nvSpPr>
        <p:spPr bwMode="auto">
          <a:xfrm>
            <a:off x="3419475" y="4292600"/>
            <a:ext cx="5040313" cy="1223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28676" name="Text Box 12"/>
          <p:cNvSpPr txBox="1">
            <a:spLocks noChangeArrowheads="1"/>
          </p:cNvSpPr>
          <p:nvPr/>
        </p:nvSpPr>
        <p:spPr bwMode="auto">
          <a:xfrm>
            <a:off x="395288" y="1125538"/>
            <a:ext cx="2441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Verdana" pitchFamily="34" charset="0"/>
              </a:rPr>
              <a:t>transmissive Optics</a:t>
            </a:r>
          </a:p>
        </p:txBody>
      </p:sp>
      <p:grpSp>
        <p:nvGrpSpPr>
          <p:cNvPr id="28677" name="Group 13"/>
          <p:cNvGrpSpPr>
            <a:grpSpLocks/>
          </p:cNvGrpSpPr>
          <p:nvPr/>
        </p:nvGrpSpPr>
        <p:grpSpPr bwMode="auto">
          <a:xfrm>
            <a:off x="3419475" y="1773238"/>
            <a:ext cx="4968875" cy="2232025"/>
            <a:chOff x="2744" y="2697"/>
            <a:chExt cx="3130" cy="1842"/>
          </a:xfrm>
        </p:grpSpPr>
        <p:sp>
          <p:nvSpPr>
            <p:cNvPr id="374798" name="AutoShape 14"/>
            <p:cNvSpPr>
              <a:spLocks noChangeArrowheads="1"/>
            </p:cNvSpPr>
            <p:nvPr/>
          </p:nvSpPr>
          <p:spPr bwMode="auto">
            <a:xfrm>
              <a:off x="2744" y="2704"/>
              <a:ext cx="3130" cy="183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grpSp>
          <p:nvGrpSpPr>
            <p:cNvPr id="28686" name="Group 15"/>
            <p:cNvGrpSpPr>
              <a:grpSpLocks/>
            </p:cNvGrpSpPr>
            <p:nvPr/>
          </p:nvGrpSpPr>
          <p:grpSpPr bwMode="auto">
            <a:xfrm>
              <a:off x="2744" y="2697"/>
              <a:ext cx="3130" cy="393"/>
              <a:chOff x="3216" y="864"/>
              <a:chExt cx="2256" cy="336"/>
            </a:xfrm>
          </p:grpSpPr>
          <p:sp>
            <p:nvSpPr>
              <p:cNvPr id="374800" name="AutoShape 16"/>
              <p:cNvSpPr>
                <a:spLocks noChangeArrowheads="1"/>
              </p:cNvSpPr>
              <p:nvPr/>
            </p:nvSpPr>
            <p:spPr bwMode="auto">
              <a:xfrm>
                <a:off x="3216" y="864"/>
                <a:ext cx="2256" cy="336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4801" name="AutoShape 17"/>
              <p:cNvSpPr>
                <a:spLocks noChangeArrowheads="1"/>
              </p:cNvSpPr>
              <p:nvPr/>
            </p:nvSpPr>
            <p:spPr bwMode="auto">
              <a:xfrm>
                <a:off x="3216" y="1008"/>
                <a:ext cx="2256" cy="192"/>
              </a:xfrm>
              <a:prstGeom prst="roundRect">
                <a:avLst>
                  <a:gd name="adj" fmla="val 0"/>
                </a:avLst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</a:endParaRPr>
              </a:p>
            </p:txBody>
          </p:sp>
        </p:grpSp>
      </p:grpSp>
      <p:sp>
        <p:nvSpPr>
          <p:cNvPr id="28678" name="Text Box 18"/>
          <p:cNvSpPr txBox="1">
            <a:spLocks noChangeArrowheads="1"/>
          </p:cNvSpPr>
          <p:nvPr/>
        </p:nvSpPr>
        <p:spPr bwMode="auto">
          <a:xfrm>
            <a:off x="3851275" y="1844675"/>
            <a:ext cx="3533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bg1"/>
                </a:solidFill>
                <a:latin typeface="Verdana" pitchFamily="34" charset="0"/>
              </a:rPr>
              <a:t>Thermal Effects from Absorption</a:t>
            </a:r>
          </a:p>
        </p:txBody>
      </p:sp>
      <p:sp>
        <p:nvSpPr>
          <p:cNvPr id="28679" name="Text Box 22"/>
          <p:cNvSpPr txBox="1">
            <a:spLocks noChangeArrowheads="1"/>
          </p:cNvSpPr>
          <p:nvPr/>
        </p:nvSpPr>
        <p:spPr bwMode="auto">
          <a:xfrm>
            <a:off x="4211638" y="4581525"/>
            <a:ext cx="3646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latin typeface="Verdana" pitchFamily="34" charset="0"/>
              </a:rPr>
              <a:t>Avoid Transmission using reflective optics</a:t>
            </a:r>
          </a:p>
        </p:txBody>
      </p:sp>
      <p:sp>
        <p:nvSpPr>
          <p:cNvPr id="374807" name="AutoShape 23"/>
          <p:cNvSpPr>
            <a:spLocks noChangeArrowheads="1"/>
          </p:cNvSpPr>
          <p:nvPr/>
        </p:nvSpPr>
        <p:spPr bwMode="auto">
          <a:xfrm>
            <a:off x="250825" y="1700213"/>
            <a:ext cx="2808288" cy="38163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pic>
        <p:nvPicPr>
          <p:cNvPr id="28681" name="Picture 24" descr="hot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860800"/>
            <a:ext cx="22796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25" descr="hotb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2060575"/>
            <a:ext cx="1646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635375" y="4652963"/>
            <a:ext cx="431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3606800" y="2428875"/>
            <a:ext cx="4608513" cy="1584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1600" smtClean="0"/>
              <a:t>Thermal Lensing</a:t>
            </a:r>
          </a:p>
          <a:p>
            <a:pPr eaLnBrk="1" hangingPunct="1">
              <a:lnSpc>
                <a:spcPct val="80000"/>
              </a:lnSpc>
            </a:pPr>
            <a:endParaRPr lang="de-DE" sz="1600" smtClean="0"/>
          </a:p>
          <a:p>
            <a:pPr eaLnBrk="1" hangingPunct="1">
              <a:lnSpc>
                <a:spcPct val="80000"/>
              </a:lnSpc>
            </a:pPr>
            <a:r>
              <a:rPr lang="de-DE" sz="1600" smtClean="0"/>
              <a:t>Thermal deformation</a:t>
            </a:r>
          </a:p>
          <a:p>
            <a:pPr eaLnBrk="1" hangingPunct="1">
              <a:lnSpc>
                <a:spcPct val="80000"/>
              </a:lnSpc>
            </a:pPr>
            <a:endParaRPr lang="de-DE" sz="1600" smtClean="0"/>
          </a:p>
          <a:p>
            <a:pPr eaLnBrk="1" hangingPunct="1">
              <a:lnSpc>
                <a:spcPct val="80000"/>
              </a:lnSpc>
            </a:pPr>
            <a:r>
              <a:rPr lang="de-DE" sz="1600" smtClean="0"/>
              <a:t>Thermal effects limit power</a:t>
            </a:r>
          </a:p>
          <a:p>
            <a:pPr eaLnBrk="1" hangingPunct="1">
              <a:lnSpc>
                <a:spcPct val="80000"/>
              </a:lnSpc>
            </a:pPr>
            <a:endParaRPr lang="de-DE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8AF64C-DD18-471E-8466-6145234209D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2871788" cy="914400"/>
          </a:xfrm>
        </p:spPr>
        <p:txBody>
          <a:bodyPr/>
          <a:lstStyle/>
          <a:p>
            <a:pPr eaLnBrk="1" hangingPunct="1"/>
            <a:r>
              <a:rPr lang="de-DE" sz="4400" smtClean="0"/>
              <a:t>Examples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733800"/>
            <a:ext cx="27495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066800"/>
            <a:ext cx="27432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733800"/>
            <a:ext cx="27432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2" descr="R:\Archiv_2004\Clausnitzer\Geo05\1_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1066800"/>
            <a:ext cx="2743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A62582-ED96-4161-ADF3-AE8BC8E0CA3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71438"/>
            <a:ext cx="7772400" cy="914400"/>
          </a:xfrm>
        </p:spPr>
        <p:txBody>
          <a:bodyPr/>
          <a:lstStyle/>
          <a:p>
            <a:pPr eaLnBrk="1" hangingPunct="1"/>
            <a:r>
              <a:rPr lang="de-DE" smtClean="0"/>
              <a:t>Basic Ideas</a:t>
            </a:r>
          </a:p>
        </p:txBody>
      </p:sp>
      <p:sp>
        <p:nvSpPr>
          <p:cNvPr id="435215" name="AutoShape 15"/>
          <p:cNvSpPr>
            <a:spLocks noChangeArrowheads="1"/>
          </p:cNvSpPr>
          <p:nvPr/>
        </p:nvSpPr>
        <p:spPr bwMode="auto">
          <a:xfrm>
            <a:off x="250825" y="3716338"/>
            <a:ext cx="8640763" cy="2233612"/>
          </a:xfrm>
          <a:prstGeom prst="roundRect">
            <a:avLst>
              <a:gd name="adj" fmla="val 763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435212" name="AutoShape 12"/>
          <p:cNvSpPr>
            <a:spLocks noChangeArrowheads="1"/>
          </p:cNvSpPr>
          <p:nvPr/>
        </p:nvSpPr>
        <p:spPr bwMode="auto">
          <a:xfrm>
            <a:off x="250825" y="908050"/>
            <a:ext cx="8569325" cy="2665413"/>
          </a:xfrm>
          <a:prstGeom prst="roundRect">
            <a:avLst>
              <a:gd name="adj" fmla="val 763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latin typeface="+mn-lt"/>
            </a:endParaRP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4675"/>
            <a:ext cx="22320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239838"/>
            <a:ext cx="2192338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052513"/>
            <a:ext cx="1871662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003675"/>
            <a:ext cx="252095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0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4003675"/>
            <a:ext cx="223202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AutoShape 21"/>
          <p:cNvSpPr>
            <a:spLocks noChangeArrowheads="1"/>
          </p:cNvSpPr>
          <p:nvPr/>
        </p:nvSpPr>
        <p:spPr bwMode="auto">
          <a:xfrm>
            <a:off x="611188" y="3284538"/>
            <a:ext cx="2303462" cy="649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Verdana" pitchFamily="34" charset="0"/>
              </a:rPr>
              <a:t>conventional</a:t>
            </a:r>
          </a:p>
          <a:p>
            <a:pPr algn="ctr"/>
            <a:r>
              <a:rPr lang="de-DE" sz="1200">
                <a:latin typeface="Verdana" pitchFamily="34" charset="0"/>
              </a:rPr>
              <a:t>transmissive optics</a:t>
            </a:r>
          </a:p>
        </p:txBody>
      </p:sp>
      <p:sp>
        <p:nvSpPr>
          <p:cNvPr id="31755" name="AutoShape 22"/>
          <p:cNvSpPr>
            <a:spLocks noChangeArrowheads="1"/>
          </p:cNvSpPr>
          <p:nvPr/>
        </p:nvSpPr>
        <p:spPr bwMode="auto">
          <a:xfrm>
            <a:off x="5003800" y="3284538"/>
            <a:ext cx="2303463" cy="649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Verdana" pitchFamily="34" charset="0"/>
              </a:rPr>
              <a:t>diffractive</a:t>
            </a:r>
          </a:p>
          <a:p>
            <a:pPr algn="ctr"/>
            <a:r>
              <a:rPr lang="de-DE" sz="1200">
                <a:latin typeface="Verdana" pitchFamily="34" charset="0"/>
              </a:rPr>
              <a:t>optics</a:t>
            </a:r>
          </a:p>
        </p:txBody>
      </p:sp>
      <p:sp>
        <p:nvSpPr>
          <p:cNvPr id="435223" name="Text Box 23"/>
          <p:cNvSpPr txBox="1">
            <a:spLocks noChangeArrowheads="1"/>
          </p:cNvSpPr>
          <p:nvPr/>
        </p:nvSpPr>
        <p:spPr bwMode="auto">
          <a:xfrm>
            <a:off x="3830638" y="2708275"/>
            <a:ext cx="16779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400">
                <a:latin typeface="Verdana" pitchFamily="34" charset="0"/>
              </a:rPr>
              <a:t>2-port-grating</a:t>
            </a:r>
          </a:p>
          <a:p>
            <a:pPr>
              <a:lnSpc>
                <a:spcPct val="120000"/>
              </a:lnSpc>
            </a:pPr>
            <a:r>
              <a:rPr lang="de-DE" sz="1400">
                <a:latin typeface="Verdana" pitchFamily="34" charset="0"/>
              </a:rPr>
              <a:t>1st order Littrow</a:t>
            </a:r>
          </a:p>
        </p:txBody>
      </p:sp>
      <p:sp>
        <p:nvSpPr>
          <p:cNvPr id="435224" name="Text Box 24"/>
          <p:cNvSpPr txBox="1">
            <a:spLocks noChangeArrowheads="1"/>
          </p:cNvSpPr>
          <p:nvPr/>
        </p:nvSpPr>
        <p:spPr bwMode="auto">
          <a:xfrm>
            <a:off x="6588125" y="2681288"/>
            <a:ext cx="17399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400">
                <a:latin typeface="Verdana" pitchFamily="34" charset="0"/>
              </a:rPr>
              <a:t>3-port-grating</a:t>
            </a:r>
          </a:p>
          <a:p>
            <a:pPr>
              <a:lnSpc>
                <a:spcPct val="120000"/>
              </a:lnSpc>
            </a:pPr>
            <a:r>
              <a:rPr lang="de-DE" sz="1400">
                <a:latin typeface="Verdana" pitchFamily="34" charset="0"/>
              </a:rPr>
              <a:t>2nd order Littrow</a:t>
            </a:r>
          </a:p>
        </p:txBody>
      </p:sp>
      <p:sp>
        <p:nvSpPr>
          <p:cNvPr id="31758" name="AutoShape 25"/>
          <p:cNvSpPr>
            <a:spLocks noChangeArrowheads="1"/>
          </p:cNvSpPr>
          <p:nvPr/>
        </p:nvSpPr>
        <p:spPr bwMode="auto">
          <a:xfrm>
            <a:off x="2916238" y="1052513"/>
            <a:ext cx="863600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Verdana" pitchFamily="34" charset="0"/>
              </a:rPr>
              <a:t>cavity</a:t>
            </a:r>
          </a:p>
          <a:p>
            <a:pPr algn="ctr"/>
            <a:r>
              <a:rPr lang="de-DE" sz="1200">
                <a:latin typeface="Verdana" pitchFamily="34" charset="0"/>
              </a:rPr>
              <a:t>coupler</a:t>
            </a:r>
          </a:p>
        </p:txBody>
      </p:sp>
      <p:pic>
        <p:nvPicPr>
          <p:cNvPr id="435227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4795838"/>
            <a:ext cx="719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28" name="Picture 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1989138"/>
            <a:ext cx="719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1" name="AutoShape 29"/>
          <p:cNvSpPr>
            <a:spLocks noChangeArrowheads="1"/>
          </p:cNvSpPr>
          <p:nvPr/>
        </p:nvSpPr>
        <p:spPr bwMode="auto">
          <a:xfrm>
            <a:off x="2916238" y="3932238"/>
            <a:ext cx="863600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Verdana" pitchFamily="34" charset="0"/>
              </a:rPr>
              <a:t>50/50</a:t>
            </a:r>
          </a:p>
          <a:p>
            <a:pPr algn="ctr"/>
            <a:r>
              <a:rPr lang="de-DE" sz="1200">
                <a:latin typeface="Verdana" pitchFamily="34" charset="0"/>
              </a:rPr>
              <a:t>beam</a:t>
            </a:r>
          </a:p>
          <a:p>
            <a:pPr algn="ctr"/>
            <a:r>
              <a:rPr lang="de-DE" sz="1200">
                <a:latin typeface="Verdana" pitchFamily="34" charset="0"/>
              </a:rPr>
              <a:t>splitter</a:t>
            </a:r>
          </a:p>
        </p:txBody>
      </p:sp>
      <p:sp>
        <p:nvSpPr>
          <p:cNvPr id="435231" name="Text Box 31"/>
          <p:cNvSpPr txBox="1">
            <a:spLocks noChangeArrowheads="1"/>
          </p:cNvSpPr>
          <p:nvPr/>
        </p:nvSpPr>
        <p:spPr bwMode="auto">
          <a:xfrm>
            <a:off x="3348038" y="6165850"/>
            <a:ext cx="5256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>
                <a:latin typeface="Verdana" pitchFamily="34" charset="0"/>
              </a:rPr>
              <a:t>Appl. Opt. 46, 24 (2007); Opt. Lett. 33, 101 (2008)</a:t>
            </a:r>
            <a:endParaRPr lang="de-DE" sz="2400">
              <a:latin typeface="Verdana" pitchFamily="34" charset="0"/>
            </a:endParaRPr>
          </a:p>
        </p:txBody>
      </p:sp>
      <p:sp>
        <p:nvSpPr>
          <p:cNvPr id="435233" name="Text Box 33"/>
          <p:cNvSpPr txBox="1">
            <a:spLocks noChangeArrowheads="1"/>
          </p:cNvSpPr>
          <p:nvPr/>
        </p:nvSpPr>
        <p:spPr bwMode="auto">
          <a:xfrm>
            <a:off x="684213" y="6165850"/>
            <a:ext cx="2808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>
                <a:latin typeface="Verdana" pitchFamily="34" charset="0"/>
              </a:rPr>
              <a:t>Appl. Opt. 45, 5795 (2006);</a:t>
            </a:r>
            <a:endParaRPr lang="de-DE" sz="2400"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5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5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5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5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5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5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5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5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5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5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23" grpId="0"/>
      <p:bldP spid="435224" grpId="0"/>
      <p:bldP spid="435231" grpId="0"/>
      <p:bldP spid="4352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31E428-2273-4B68-9E2B-A9026CADF1E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43000"/>
            <a:ext cx="9132887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1219200" y="76200"/>
            <a:ext cx="67056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32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Cavity</a:t>
            </a:r>
            <a:r>
              <a:rPr lang="de-DE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2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couplers</a:t>
            </a:r>
            <a:endParaRPr lang="de-DE" sz="32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EB4E65-46FC-4F3C-91D8-A1721E35CCBB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1st order Littrow cavity</a:t>
            </a:r>
          </a:p>
        </p:txBody>
      </p:sp>
      <p:grpSp>
        <p:nvGrpSpPr>
          <p:cNvPr id="33795" name="Group 24"/>
          <p:cNvGrpSpPr>
            <a:grpSpLocks/>
          </p:cNvGrpSpPr>
          <p:nvPr/>
        </p:nvGrpSpPr>
        <p:grpSpPr bwMode="auto">
          <a:xfrm>
            <a:off x="228600" y="2392363"/>
            <a:ext cx="3733800" cy="3124200"/>
            <a:chOff x="144" y="1152"/>
            <a:chExt cx="2352" cy="1968"/>
          </a:xfrm>
        </p:grpSpPr>
        <p:sp>
          <p:nvSpPr>
            <p:cNvPr id="33799" name="AutoShape 21"/>
            <p:cNvSpPr>
              <a:spLocks noChangeArrowheads="1"/>
            </p:cNvSpPr>
            <p:nvPr/>
          </p:nvSpPr>
          <p:spPr bwMode="auto">
            <a:xfrm>
              <a:off x="144" y="1152"/>
              <a:ext cx="2352" cy="196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pic>
          <p:nvPicPr>
            <p:cNvPr id="3380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392"/>
              <a:ext cx="2256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6" name="Group 23"/>
          <p:cNvGrpSpPr>
            <a:grpSpLocks/>
          </p:cNvGrpSpPr>
          <p:nvPr/>
        </p:nvGrpSpPr>
        <p:grpSpPr bwMode="auto">
          <a:xfrm>
            <a:off x="4572000" y="2392363"/>
            <a:ext cx="4114800" cy="3124200"/>
            <a:chOff x="2880" y="1152"/>
            <a:chExt cx="2592" cy="1968"/>
          </a:xfrm>
        </p:grpSpPr>
        <p:sp>
          <p:nvSpPr>
            <p:cNvPr id="33797" name="AutoShape 22"/>
            <p:cNvSpPr>
              <a:spLocks noChangeArrowheads="1"/>
            </p:cNvSpPr>
            <p:nvPr/>
          </p:nvSpPr>
          <p:spPr bwMode="auto">
            <a:xfrm>
              <a:off x="2880" y="1152"/>
              <a:ext cx="2592" cy="196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pic>
          <p:nvPicPr>
            <p:cNvPr id="33798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4" y="1381"/>
              <a:ext cx="2256" cy="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49165C-9525-44F8-8D2E-D07A7DA3F701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14288"/>
            <a:ext cx="7772400" cy="914400"/>
          </a:xfrm>
        </p:spPr>
        <p:txBody>
          <a:bodyPr/>
          <a:lstStyle/>
          <a:p>
            <a:pPr eaLnBrk="1" hangingPunct="1"/>
            <a:r>
              <a:rPr lang="de-DE" smtClean="0"/>
              <a:t>1st order Littrow cavity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4786313" y="5500688"/>
            <a:ext cx="1670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latin typeface="Verdana" pitchFamily="34" charset="0"/>
              </a:rPr>
              <a:t>Bunkowski et al.</a:t>
            </a:r>
          </a:p>
        </p:txBody>
      </p:sp>
      <p:sp>
        <p:nvSpPr>
          <p:cNvPr id="35844" name="AutoShape 14"/>
          <p:cNvSpPr>
            <a:spLocks noChangeArrowheads="1"/>
          </p:cNvSpPr>
          <p:nvPr/>
        </p:nvSpPr>
        <p:spPr bwMode="auto">
          <a:xfrm>
            <a:off x="228600" y="1905000"/>
            <a:ext cx="3886200" cy="3124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pic>
        <p:nvPicPr>
          <p:cNvPr id="3584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3" y="2136775"/>
            <a:ext cx="348615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6" name="Group 27"/>
          <p:cNvGrpSpPr>
            <a:grpSpLocks/>
          </p:cNvGrpSpPr>
          <p:nvPr/>
        </p:nvGrpSpPr>
        <p:grpSpPr bwMode="auto">
          <a:xfrm>
            <a:off x="4343400" y="1925638"/>
            <a:ext cx="4630738" cy="3016250"/>
            <a:chOff x="2736" y="1213"/>
            <a:chExt cx="2917" cy="1900"/>
          </a:xfrm>
        </p:grpSpPr>
        <p:sp>
          <p:nvSpPr>
            <p:cNvPr id="152594" name="AutoShape 18"/>
            <p:cNvSpPr>
              <a:spLocks noChangeArrowheads="1"/>
            </p:cNvSpPr>
            <p:nvPr/>
          </p:nvSpPr>
          <p:spPr bwMode="auto">
            <a:xfrm>
              <a:off x="2736" y="1261"/>
              <a:ext cx="2832" cy="18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grpSp>
          <p:nvGrpSpPr>
            <p:cNvPr id="35848" name="Group 19"/>
            <p:cNvGrpSpPr>
              <a:grpSpLocks/>
            </p:cNvGrpSpPr>
            <p:nvPr/>
          </p:nvGrpSpPr>
          <p:grpSpPr bwMode="auto">
            <a:xfrm>
              <a:off x="2736" y="1213"/>
              <a:ext cx="2832" cy="324"/>
              <a:chOff x="3216" y="864"/>
              <a:chExt cx="2256" cy="336"/>
            </a:xfrm>
          </p:grpSpPr>
          <p:sp>
            <p:nvSpPr>
              <p:cNvPr id="152596" name="AutoShape 20"/>
              <p:cNvSpPr>
                <a:spLocks noChangeArrowheads="1"/>
              </p:cNvSpPr>
              <p:nvPr/>
            </p:nvSpPr>
            <p:spPr bwMode="auto">
              <a:xfrm>
                <a:off x="3216" y="864"/>
                <a:ext cx="2256" cy="336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152597" name="AutoShape 21"/>
              <p:cNvSpPr>
                <a:spLocks noChangeArrowheads="1"/>
              </p:cNvSpPr>
              <p:nvPr/>
            </p:nvSpPr>
            <p:spPr bwMode="auto">
              <a:xfrm>
                <a:off x="3216" y="1008"/>
                <a:ext cx="2256" cy="192"/>
              </a:xfrm>
              <a:prstGeom prst="roundRect">
                <a:avLst>
                  <a:gd name="adj" fmla="val 0"/>
                </a:avLst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</a:endParaRPr>
              </a:p>
            </p:txBody>
          </p:sp>
        </p:grpSp>
        <p:grpSp>
          <p:nvGrpSpPr>
            <p:cNvPr id="35849" name="Group 26"/>
            <p:cNvGrpSpPr>
              <a:grpSpLocks/>
            </p:cNvGrpSpPr>
            <p:nvPr/>
          </p:nvGrpSpPr>
          <p:grpSpPr bwMode="auto">
            <a:xfrm>
              <a:off x="2811" y="1653"/>
              <a:ext cx="2842" cy="1208"/>
              <a:chOff x="2805" y="1629"/>
              <a:chExt cx="2842" cy="1208"/>
            </a:xfrm>
          </p:grpSpPr>
          <p:grpSp>
            <p:nvGrpSpPr>
              <p:cNvPr id="35851" name="Group 6"/>
              <p:cNvGrpSpPr>
                <a:grpSpLocks/>
              </p:cNvGrpSpPr>
              <p:nvPr/>
            </p:nvGrpSpPr>
            <p:grpSpPr bwMode="auto">
              <a:xfrm>
                <a:off x="2805" y="1629"/>
                <a:ext cx="2842" cy="1208"/>
                <a:chOff x="706" y="3332"/>
                <a:chExt cx="2842" cy="1288"/>
              </a:xfrm>
            </p:grpSpPr>
            <p:sp>
              <p:nvSpPr>
                <p:cNvPr id="3585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06" y="3332"/>
                  <a:ext cx="2842" cy="1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>
                      <a:solidFill>
                        <a:schemeClr val="accent2"/>
                      </a:solidFill>
                      <a:latin typeface="Verdana" pitchFamily="34" charset="0"/>
                    </a:rPr>
                    <a:t>Finesse: 1580 </a:t>
                  </a:r>
                  <a:r>
                    <a:rPr lang="de-DE" baseline="30000">
                      <a:solidFill>
                        <a:schemeClr val="accent2"/>
                      </a:solidFill>
                      <a:latin typeface="Verdana" pitchFamily="34" charset="0"/>
                    </a:rPr>
                    <a:t>+ </a:t>
                  </a:r>
                  <a:r>
                    <a:rPr lang="de-DE">
                      <a:solidFill>
                        <a:schemeClr val="accent2"/>
                      </a:solidFill>
                      <a:latin typeface="Verdana" pitchFamily="34" charset="0"/>
                    </a:rPr>
                    <a:t>60</a:t>
                  </a:r>
                </a:p>
                <a:p>
                  <a:endParaRPr lang="de-DE">
                    <a:solidFill>
                      <a:schemeClr val="accent2"/>
                    </a:solidFill>
                    <a:latin typeface="Verdana" pitchFamily="34" charset="0"/>
                  </a:endParaRPr>
                </a:p>
                <a:p>
                  <a:r>
                    <a:rPr lang="de-DE">
                      <a:solidFill>
                        <a:schemeClr val="accent2"/>
                      </a:solidFill>
                      <a:latin typeface="Verdana" pitchFamily="34" charset="0"/>
                    </a:rPr>
                    <a:t>Diffr. eff.: </a:t>
                  </a:r>
                  <a:r>
                    <a:rPr lang="de-DE">
                      <a:solidFill>
                        <a:srgbClr val="FF0000"/>
                      </a:solidFill>
                      <a:latin typeface="Verdana" pitchFamily="34" charset="0"/>
                    </a:rPr>
                    <a:t>99.63%</a:t>
                  </a:r>
                  <a:r>
                    <a:rPr lang="de-DE">
                      <a:solidFill>
                        <a:schemeClr val="accent2"/>
                      </a:solidFill>
                      <a:latin typeface="Verdana" pitchFamily="34" charset="0"/>
                    </a:rPr>
                    <a:t> </a:t>
                  </a:r>
                  <a:r>
                    <a:rPr lang="de-DE" baseline="30000">
                      <a:solidFill>
                        <a:schemeClr val="accent2"/>
                      </a:solidFill>
                      <a:latin typeface="Verdana" pitchFamily="34" charset="0"/>
                    </a:rPr>
                    <a:t>+ </a:t>
                  </a:r>
                  <a:r>
                    <a:rPr lang="de-DE">
                      <a:solidFill>
                        <a:schemeClr val="accent2"/>
                      </a:solidFill>
                      <a:latin typeface="Verdana" pitchFamily="34" charset="0"/>
                    </a:rPr>
                    <a:t>0.02% </a:t>
                  </a:r>
                </a:p>
                <a:p>
                  <a:endParaRPr lang="de-DE">
                    <a:solidFill>
                      <a:schemeClr val="accent2"/>
                    </a:solidFill>
                    <a:latin typeface="Verdana" pitchFamily="34" charset="0"/>
                  </a:endParaRPr>
                </a:p>
                <a:p>
                  <a:r>
                    <a:rPr lang="de-DE">
                      <a:solidFill>
                        <a:schemeClr val="accent2"/>
                      </a:solidFill>
                      <a:latin typeface="Verdana" pitchFamily="34" charset="0"/>
                    </a:rPr>
                    <a:t>Loss: 0.19 %</a:t>
                  </a:r>
                </a:p>
              </p:txBody>
            </p:sp>
            <p:sp>
              <p:nvSpPr>
                <p:cNvPr id="3585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54" y="3396"/>
                  <a:ext cx="174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baseline="-25000">
                      <a:solidFill>
                        <a:schemeClr val="accent2"/>
                      </a:solidFill>
                      <a:latin typeface="Verdana" pitchFamily="34" charset="0"/>
                    </a:rPr>
                    <a:t>-</a:t>
                  </a:r>
                </a:p>
              </p:txBody>
            </p:sp>
          </p:grpSp>
          <p:sp>
            <p:nvSpPr>
              <p:cNvPr id="35852" name="Text Box 23"/>
              <p:cNvSpPr txBox="1">
                <a:spLocks noChangeArrowheads="1"/>
              </p:cNvSpPr>
              <p:nvPr/>
            </p:nvSpPr>
            <p:spPr bwMode="auto">
              <a:xfrm>
                <a:off x="4686" y="2134"/>
                <a:ext cx="17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aseline="-25000">
                    <a:solidFill>
                      <a:schemeClr val="accent2"/>
                    </a:solidFill>
                    <a:latin typeface="Verdana" pitchFamily="34" charset="0"/>
                  </a:rPr>
                  <a:t>-</a:t>
                </a:r>
              </a:p>
            </p:txBody>
          </p:sp>
        </p:grpSp>
        <p:sp>
          <p:nvSpPr>
            <p:cNvPr id="35850" name="Text Box 22"/>
            <p:cNvSpPr txBox="1">
              <a:spLocks noChangeArrowheads="1"/>
            </p:cNvSpPr>
            <p:nvPr/>
          </p:nvSpPr>
          <p:spPr bwMode="auto">
            <a:xfrm>
              <a:off x="2960" y="1248"/>
              <a:ext cx="9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solidFill>
                    <a:schemeClr val="bg1"/>
                  </a:solidFill>
                  <a:latin typeface="Verdana" pitchFamily="34" charset="0"/>
                </a:rPr>
                <a:t>Results: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0BAD0B-F854-42AE-87EE-00D644C9143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smtClean="0"/>
          </a:p>
        </p:txBody>
      </p:sp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Diffraction efficiency evolution</a:t>
            </a:r>
          </a:p>
        </p:txBody>
      </p:sp>
      <p:grpSp>
        <p:nvGrpSpPr>
          <p:cNvPr id="37891" name="Group 1032"/>
          <p:cNvGrpSpPr>
            <a:grpSpLocks/>
          </p:cNvGrpSpPr>
          <p:nvPr/>
        </p:nvGrpSpPr>
        <p:grpSpPr bwMode="auto">
          <a:xfrm>
            <a:off x="838200" y="1143000"/>
            <a:ext cx="7239000" cy="5257800"/>
            <a:chOff x="624" y="720"/>
            <a:chExt cx="4560" cy="3312"/>
          </a:xfrm>
        </p:grpSpPr>
        <p:sp>
          <p:nvSpPr>
            <p:cNvPr id="37893" name="AutoShape 1031"/>
            <p:cNvSpPr>
              <a:spLocks noChangeArrowheads="1"/>
            </p:cNvSpPr>
            <p:nvPr/>
          </p:nvSpPr>
          <p:spPr bwMode="auto">
            <a:xfrm>
              <a:off x="624" y="720"/>
              <a:ext cx="4560" cy="33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pic>
          <p:nvPicPr>
            <p:cNvPr id="37894" name="Picture 103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" y="768"/>
              <a:ext cx="4080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3970338" y="4824413"/>
            <a:ext cx="1601787" cy="184150"/>
          </a:xfrm>
          <a:prstGeom prst="rect">
            <a:avLst/>
          </a:prstGeom>
          <a:solidFill>
            <a:srgbClr val="FAFAF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200">
                <a:latin typeface="Verdana" pitchFamily="34" charset="0"/>
              </a:rPr>
              <a:t>Appl. Opt. 45, 5795</a:t>
            </a:r>
            <a:endParaRPr lang="de-DE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Rightarrow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610"/>
  <p:tag name="BOXHEIGHT" val="380"/>
  <p:tag name="BOXFONT" val="10"/>
  <p:tag name="BOXWRAP" val="Falsch"/>
  <p:tag name="WORKAROUNDTRANSPARENCYBUG" val="Falsch"/>
  <p:tag name="ALLOWFONTSUBSTITUTION" val="Falsch"/>
  <p:tag name="BITMAPFORMAT" val="pngmono"/>
  <p:tag name="ORIGWIDTH" val="20"/>
  <p:tag name="PICTUREFILESIZE" val="7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b}=\mathbf{S}\times \mathbf{a}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85"/>
  <p:tag name="BOXFONT" val="10"/>
  <p:tag name="BOXWRAP" val="Falsch"/>
  <p:tag name="WORKAROUNDTRANSPARENCYBUG" val="Falsch"/>
  <p:tag name="ALLOWFONTSUBSTITUTION" val="Falsch"/>
  <p:tag name="BITMAPFORMAT" val="pngmono"/>
  <p:tag name="ORIGWIDTH" val="94"/>
  <p:tag name="PICTUREFILESIZE" val="37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_{in}=P_{out}\quad\Rightarrow\quad\mathbf{S^\dag&#10;S}=\mathbf{I}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455"/>
  <p:tag name="BOXHEIGHT" val="292"/>
  <p:tag name="BOXFONT" val="10"/>
  <p:tag name="BOXWRAP" val="Falsch"/>
  <p:tag name="WORKAROUNDTRANSPARENCYBUG" val="Falsch"/>
  <p:tag name="ALLOWFONTSUBSTITUTION" val="Falsch"/>
  <p:tag name="BITMAPFORMAT" val="pngmono"/>
  <p:tag name="ORIGWIDTH" val="256"/>
  <p:tag name="PICTUREFILESIZE" val="90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S}_{2p}=$$\left( \begin{array}{cc}&#10;\rho &amp; \tau\\&#10;\tau &amp; -\rho&#10;\end{array} \right)&#10;$&#10;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455"/>
  <p:tag name="BOXHEIGHT" val="292"/>
  <p:tag name="BOXFONT" val="10"/>
  <p:tag name="BOXWRAP" val="Falsch"/>
  <p:tag name="WORKAROUNDTRANSPARENCYBUG" val="Falsch"/>
  <p:tag name="ALLOWFONTSUBSTITUTION" val="Falsch"/>
  <p:tag name="BITMAPFORMAT" val="pngmono"/>
  <p:tag name="ORIGWIDTH" val="151"/>
  <p:tag name="PICTUREFILESIZE" val="97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b}=\mathbf{S}\times \mathbf{a}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85"/>
  <p:tag name="BOXFONT" val="10"/>
  <p:tag name="BOXWRAP" val="Falsch"/>
  <p:tag name="WORKAROUNDTRANSPARENCYBUG" val="Falsch"/>
  <p:tag name="ALLOWFONTSUBSTITUTION" val="Falsch"/>
  <p:tag name="BITMAPFORMAT" val="pngmono"/>
  <p:tag name="ORIGWIDTH" val="94"/>
  <p:tag name="PICTUREFILESIZE" val="37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ta_{n}\neq0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85"/>
  <p:tag name="BOXFONT" val="10"/>
  <p:tag name="BOXWRAP" val="Falsch"/>
  <p:tag name="WORKAROUNDTRANSPARENCYBUG" val="Falsch"/>
  <p:tag name="ALLOWFONTSUBSTITUTION" val="Falsch"/>
  <p:tag name="BITMAPFORMAT" val="pngmono"/>
  <p:tag name="ORIGWIDTH" val="65"/>
  <p:tag name="PICTUREFILESIZE" val="31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S}_{\mathrm{3p}}=$$\left( \begin{array}{ccc}&#10;\eta_2{e^{\mathrm{i}\phi_{2}}} &amp; \eta_1{e^{\mathrm{i}\phi_{1}}} &amp; \eta_0{e^{\mathrm{i}\phi_{2}}}\\&#10;\eta_1{e^{\mathrm{i}\phi_{1}}} &amp; \rho_0{e^{\mathrm{i}\phi_{0}}} &amp; \eta_1{e^{\mathrm{i}\phi_{1}}}\\&#10;\eta_0{e^{\mathrm{i}\phi_{0}}} &amp; \eta_1{e^{\mathrm{i}\phi_{1}}} &amp; \eta_2{e^{\mathrm{i}\phi_{0}}}&#10;\end{array} \right)&#10;$&#10;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509"/>
  <p:tag name="BOXHEIGHT" val="315"/>
  <p:tag name="BOXFONT" val="10"/>
  <p:tag name="BOXWRAP" val="Falsch"/>
  <p:tag name="WORKAROUNDTRANSPARENCYBUG" val="Falsch"/>
  <p:tag name="ALLOWFONTSUBSTITUTION" val="Falsch"/>
  <p:tag name="BITMAPFORMAT" val="pngmono"/>
  <p:tag name="ORIGWIDTH" val="300"/>
  <p:tag name="PICTUREFILESIZE" val="407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eta_0^2&amp;=&amp;92.368\,\%\\&#10;\eta_1^2&amp;=&amp;5.914\,\%\\&#10;\eta_2^2&amp;=&amp;0.096\,\%\\&#10;\rho_0^2&amp;=&amp;87.904\,\%\\&#10;\tau_0^2&amp;=&amp;0.013\,\%\\&#10;\mathrm{Loss}&amp;=&amp;0.268\,\%&#10;\end{eqnarray*}&#10;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509"/>
  <p:tag name="BOXHEIGHT" val="315"/>
  <p:tag name="BOXFONT" val="10"/>
  <p:tag name="BOXWRAP" val="Falsch"/>
  <p:tag name="WORKAROUNDTRANSPARENCYBUG" val="Falsch"/>
  <p:tag name="ALLOWFONTSUBSTITUTION" val="Falsch"/>
  <p:tag name="BITMAPFORMAT" val="pngmono"/>
  <p:tag name="ORIGWIDTH" val="186"/>
  <p:tag name="PICTUREFILESIZE" val="5242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apetus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</TotalTime>
  <Words>1103</Words>
  <Application>Microsoft Office PowerPoint</Application>
  <PresentationFormat>On-screen Show (4:3)</PresentationFormat>
  <Paragraphs>282</Paragraphs>
  <Slides>29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53" baseType="lpstr">
      <vt:lpstr>Corbel</vt:lpstr>
      <vt:lpstr>Arial</vt:lpstr>
      <vt:lpstr>Consolas</vt:lpstr>
      <vt:lpstr>Wingdings</vt:lpstr>
      <vt:lpstr>Wingdings 2</vt:lpstr>
      <vt:lpstr>Wingdings 3</vt:lpstr>
      <vt:lpstr>Calibri</vt:lpstr>
      <vt:lpstr>Verdana</vt:lpstr>
      <vt:lpstr>Lucida Grande</vt:lpstr>
      <vt:lpstr>System</vt:lpstr>
      <vt:lpstr>Symbol</vt:lpstr>
      <vt:lpstr>Iapetus</vt:lpstr>
      <vt:lpstr>Standarddesign</vt:lpstr>
      <vt:lpstr>Iapetus</vt:lpstr>
      <vt:lpstr>Iapetus</vt:lpstr>
      <vt:lpstr>Iapetus</vt:lpstr>
      <vt:lpstr>Iapetus</vt:lpstr>
      <vt:lpstr>Iapetus</vt:lpstr>
      <vt:lpstr>Iapetus</vt:lpstr>
      <vt:lpstr>Standarddesign</vt:lpstr>
      <vt:lpstr>Standarddesign</vt:lpstr>
      <vt:lpstr>Standarddesign</vt:lpstr>
      <vt:lpstr>Standarddesign</vt:lpstr>
      <vt:lpstr>Graph</vt:lpstr>
      <vt:lpstr>Slide 1</vt:lpstr>
      <vt:lpstr>Gratings in Interferometers</vt:lpstr>
      <vt:lpstr>Gratings: Why?</vt:lpstr>
      <vt:lpstr>Examples</vt:lpstr>
      <vt:lpstr>Basic Ideas</vt:lpstr>
      <vt:lpstr>Slide 6</vt:lpstr>
      <vt:lpstr>1st order Littrow cavity</vt:lpstr>
      <vt:lpstr>1st order Littrow cavity</vt:lpstr>
      <vt:lpstr>Diffraction efficiency evolution</vt:lpstr>
      <vt:lpstr>Slide 10</vt:lpstr>
      <vt:lpstr>Three-port-grating</vt:lpstr>
      <vt:lpstr>Three-port-grating resonator</vt:lpstr>
      <vt:lpstr>Grating resonator with PR</vt:lpstr>
      <vt:lpstr>Facts I</vt:lpstr>
      <vt:lpstr>Facts II</vt:lpstr>
      <vt:lpstr>Grating Cavity + Power Recycling</vt:lpstr>
      <vt:lpstr>Reduced scattering by over-coating</vt:lpstr>
      <vt:lpstr>Reducing scattering by over-coating</vt:lpstr>
      <vt:lpstr>50/50 beamsplitter</vt:lpstr>
      <vt:lpstr>Grating BS Experiment</vt:lpstr>
      <vt:lpstr>Waveguide coatings</vt:lpstr>
      <vt:lpstr>Nanostructured Surfaces</vt:lpstr>
      <vt:lpstr>Experimental realization</vt:lpstr>
      <vt:lpstr>Nanostructured Surfaces</vt:lpstr>
      <vt:lpstr>Promising new results</vt:lpstr>
      <vt:lpstr>Numbers</vt:lpstr>
      <vt:lpstr>Lateral motion of the wave-guide structure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Generation Gravitational Wave Observatories</dc:title>
  <dc:creator>Harald Lück</dc:creator>
  <cp:lastModifiedBy>mak</cp:lastModifiedBy>
  <cp:revision>224</cp:revision>
  <dcterms:created xsi:type="dcterms:W3CDTF">2008-05-20T11:37:11Z</dcterms:created>
  <dcterms:modified xsi:type="dcterms:W3CDTF">2009-06-24T16:05:22Z</dcterms:modified>
</cp:coreProperties>
</file>