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32" r:id="rId4"/>
    <p:sldId id="261" r:id="rId5"/>
    <p:sldId id="340" r:id="rId6"/>
    <p:sldId id="280" r:id="rId7"/>
    <p:sldId id="333" r:id="rId8"/>
    <p:sldId id="334" r:id="rId9"/>
    <p:sldId id="336" r:id="rId10"/>
    <p:sldId id="321" r:id="rId11"/>
    <p:sldId id="273" r:id="rId12"/>
    <p:sldId id="341" r:id="rId13"/>
    <p:sldId id="343" r:id="rId14"/>
    <p:sldId id="342" r:id="rId15"/>
    <p:sldId id="309" r:id="rId16"/>
    <p:sldId id="335" r:id="rId17"/>
    <p:sldId id="331" r:id="rId18"/>
    <p:sldId id="279" r:id="rId1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F63A1"/>
    <a:srgbClr val="000000"/>
    <a:srgbClr val="000099"/>
    <a:srgbClr val="6666FF"/>
    <a:srgbClr val="FFFFFF"/>
    <a:srgbClr val="2B51A7"/>
    <a:srgbClr val="284C9C"/>
    <a:srgbClr val="284B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353" autoAdjust="0"/>
  </p:normalViewPr>
  <p:slideViewPr>
    <p:cSldViewPr>
      <p:cViewPr varScale="1">
        <p:scale>
          <a:sx n="77" d="100"/>
          <a:sy n="77" d="100"/>
        </p:scale>
        <p:origin x="-9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5" Type="http://schemas.openxmlformats.org/officeDocument/2006/relationships/slide" Target="slides/slide16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1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1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1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1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 sz="12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015B2D15-0E47-45CD-9932-A85BBFECAA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5413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33CE2618-EC0B-4621-84B0-043992F9D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CF2374-5DB6-4DCF-BD9B-97B1D4B6863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mtClean="0">
              <a:latin typeface="Tahom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4F42A3-B551-413C-A18D-C6050A099785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107908-1795-403F-9C2B-52AE3F176B2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</p:spPr>
        <p:txBody>
          <a:bodyPr wrap="none" anchor="ctr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488E2C-F4B3-4178-9CEB-CE30C0316A01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</p:spPr>
        <p:txBody>
          <a:bodyPr wrap="none" anchor="ctr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54E096-CEB1-4B84-8259-989EAF5BF9E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</p:spPr>
        <p:txBody>
          <a:bodyPr wrap="none" anchor="ctr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1EE138-0461-46D8-A87F-49CBECACF3ED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207000" cy="4606925"/>
          </a:xfrm>
          <a:noFill/>
          <a:ln/>
        </p:spPr>
        <p:txBody>
          <a:bodyPr wrap="none" anchor="ctr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531E21-A5AF-45C9-ADFA-2A1566C879CD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967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207000" cy="4606925"/>
          </a:xfrm>
          <a:noFill/>
          <a:ln/>
        </p:spPr>
        <p:txBody>
          <a:bodyPr wrap="none" anchor="ctr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33F045-D52D-4B72-B5EA-E1FEF422570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1B175B-4A70-447F-8B63-F2065529D93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770185-7893-4CA2-B17F-0EA3BBB651EC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80C89B-B7DF-47A3-880E-0C940A2C6898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EEA8A3-FF29-4FDC-BC84-2391F7DBDED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7D8524-5F8C-4577-A237-76B237DE0D3D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207000" cy="4606925"/>
          </a:xfrm>
          <a:noFill/>
          <a:ln/>
        </p:spPr>
        <p:txBody>
          <a:bodyPr wrap="none" anchor="ctr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666699"/>
            </a:gs>
            <a:gs pos="100000">
              <a:srgbClr val="33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a typeface="Lucida Sans Unicode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</p:grpSp>
      <p:sp>
        <p:nvSpPr>
          <p:cNvPr id="1138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38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DF2C03-8AD8-466F-940B-C901E024E970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 The AEI 10 m prototype interferometer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83D3F34-AA81-4521-AE3E-601DC7FC99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E77E-0A28-4A15-B01B-39DCC0ED35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0E28-8873-4C1A-A7BE-4B5A6BD5B51C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AD3C-ADD0-4E1D-9212-4795C1B3DF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0547-E888-4C89-82FE-0D7C8FFB950E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B59D-66C5-4919-961D-ECD672D5C7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CD98-780A-4945-A6C3-8903E50E845B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170B-155B-4468-AAB2-F05444F04C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5E23-39A1-4C49-B8A9-60EE6D73219C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6CED-3B6C-4724-95AB-4B5530FEF1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490B-00A7-4623-82DF-59F13A077C9F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CD30-B584-446E-81B2-6DBF494603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DD6F-D06C-4D97-9FFD-AE95A0E4352A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AAD-FC21-40BC-8385-EDAB2145A4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C560-B2C8-4866-AE17-D7382D75F892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5775-AF98-4504-BAC2-58386C0286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5F41-1CB2-4332-9519-8A8F413D558F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60B50-A7E6-4B25-BF56-216D5D2080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02C9-96CE-4D63-9F2D-DE6B6A687BB8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184B-956B-4206-A280-E70B8E1D20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E5CF-3A4B-4659-8AEE-43170DCE8CC3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2" name="Rectangle 232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chemeClr val="accent1">
                  <a:alpha val="21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  <p:sp>
        <p:nvSpPr>
          <p:cNvPr id="112868" name="Rectangle 228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">
                <a:srgbClr val="000040">
                  <a:alpha val="13400"/>
                </a:srgbClr>
              </a:gs>
              <a:gs pos="25000">
                <a:srgbClr val="400040">
                  <a:alpha val="33500"/>
                </a:srgbClr>
              </a:gs>
              <a:gs pos="37500">
                <a:srgbClr val="8F0040">
                  <a:alpha val="50250"/>
                </a:srgbClr>
              </a:gs>
              <a:gs pos="45000">
                <a:srgbClr val="F27300">
                  <a:alpha val="60299"/>
                </a:srgbClr>
              </a:gs>
              <a:gs pos="50000">
                <a:srgbClr val="FFBF00">
                  <a:alpha val="67000"/>
                </a:srgbClr>
              </a:gs>
              <a:gs pos="55001">
                <a:srgbClr val="F27300">
                  <a:alpha val="60299"/>
                </a:srgbClr>
              </a:gs>
              <a:gs pos="62500">
                <a:srgbClr val="8F0040">
                  <a:alpha val="50250"/>
                </a:srgbClr>
              </a:gs>
              <a:gs pos="75000">
                <a:srgbClr val="400040">
                  <a:alpha val="33500"/>
                </a:srgbClr>
              </a:gs>
              <a:gs pos="90000">
                <a:srgbClr val="000040">
                  <a:alpha val="134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-457200" y="1265238"/>
            <a:ext cx="10429875" cy="5908675"/>
            <a:chOff x="-313" y="824"/>
            <a:chExt cx="6570" cy="3722"/>
          </a:xfrm>
        </p:grpSpPr>
        <p:sp>
          <p:nvSpPr>
            <p:cNvPr id="1126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2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5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AU"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endParaRPr>
            </a:p>
          </p:txBody>
        </p:sp>
        <p:sp>
          <p:nvSpPr>
            <p:cNvPr id="1126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6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7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  <p:sp>
          <p:nvSpPr>
            <p:cNvPr id="1128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Lucida Sans Unicode" pitchFamily="34" charset="0"/>
              </a:endParaRPr>
            </a:p>
          </p:txBody>
        </p:sp>
      </p:grpSp>
      <p:sp>
        <p:nvSpPr>
          <p:cNvPr id="1128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087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B073D211-CEBE-4AD4-822F-2710A6C614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28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3087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31FEB9F8-B7B9-423B-B97A-BF7336A742D0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1128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defRPr>
            </a:lvl1pPr>
          </a:lstStyle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sp>
        <p:nvSpPr>
          <p:cNvPr id="1128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128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</a:t>
            </a:r>
          </a:p>
        </p:txBody>
      </p:sp>
      <p:sp>
        <p:nvSpPr>
          <p:cNvPr id="112863" name="Line 223"/>
          <p:cNvSpPr>
            <a:spLocks noChangeShapeType="1"/>
          </p:cNvSpPr>
          <p:nvPr userDrawn="1"/>
        </p:nvSpPr>
        <p:spPr bwMode="auto">
          <a:xfrm>
            <a:off x="1042988" y="908050"/>
            <a:ext cx="810101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  <p:sp>
        <p:nvSpPr>
          <p:cNvPr id="112864" name="Line 224"/>
          <p:cNvSpPr>
            <a:spLocks noChangeShapeType="1"/>
          </p:cNvSpPr>
          <p:nvPr userDrawn="1"/>
        </p:nvSpPr>
        <p:spPr bwMode="auto">
          <a:xfrm>
            <a:off x="684213" y="981075"/>
            <a:ext cx="8459787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  <p:pic>
        <p:nvPicPr>
          <p:cNvPr id="1038" name="Picture 22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115888"/>
            <a:ext cx="76358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67" name="Picture 22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43888" y="115888"/>
            <a:ext cx="76993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19578596" algn="ctr" rotWithShape="0">
              <a:srgbClr val="14141E">
                <a:alpha val="50000"/>
              </a:srgbClr>
            </a:outerShdw>
          </a:effectLst>
        </p:spPr>
      </p:pic>
      <p:sp>
        <p:nvSpPr>
          <p:cNvPr id="112869" name="AutoShape 229"/>
          <p:cNvSpPr>
            <a:spLocks noChangeArrowheads="1"/>
          </p:cNvSpPr>
          <p:nvPr userDrawn="1"/>
        </p:nvSpPr>
        <p:spPr bwMode="auto">
          <a:xfrm>
            <a:off x="-107950" y="942975"/>
            <a:ext cx="71437" cy="71438"/>
          </a:xfrm>
          <a:prstGeom prst="star4">
            <a:avLst>
              <a:gd name="adj" fmla="val 12500"/>
            </a:avLst>
          </a:prstGeom>
          <a:solidFill>
            <a:srgbClr val="D6A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  <p:sp>
        <p:nvSpPr>
          <p:cNvPr id="112873" name="Line 23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Lucida Sans Unicode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9" grpId="0" animBg="1"/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E2FFFF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1484313"/>
            <a:ext cx="9144000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>
                <a:solidFill>
                  <a:srgbClr val="B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Lucida Sans Unicode" pitchFamily="34" charset="0"/>
              </a:rPr>
              <a:t>The AEI</a:t>
            </a:r>
          </a:p>
          <a:p>
            <a:pPr algn="ctr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>
                <a:solidFill>
                  <a:srgbClr val="B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Lucida Sans Unicode" pitchFamily="34" charset="0"/>
              </a:rPr>
              <a:t>10</a:t>
            </a:r>
            <a:r>
              <a:rPr lang="en-GB" sz="1200" dirty="0">
                <a:solidFill>
                  <a:srgbClr val="B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Lucida Sans Unicode" pitchFamily="34" charset="0"/>
              </a:rPr>
              <a:t> </a:t>
            </a:r>
            <a:r>
              <a:rPr lang="en-GB" sz="4400" dirty="0">
                <a:solidFill>
                  <a:srgbClr val="B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Lucida Sans Unicode" pitchFamily="34" charset="0"/>
              </a:rPr>
              <a:t>m prototype interferometer</a:t>
            </a:r>
            <a:r>
              <a:rPr lang="en-GB" sz="3200" dirty="0">
                <a:solidFill>
                  <a:srgbClr val="B80000"/>
                </a:solidFill>
                <a:latin typeface="Tahoma" pitchFamily="34" charset="0"/>
                <a:ea typeface="Lucida Sans Unicode" pitchFamily="34" charset="0"/>
              </a:rPr>
              <a:t/>
            </a:r>
            <a:br>
              <a:rPr lang="en-GB" sz="3200" dirty="0">
                <a:solidFill>
                  <a:srgbClr val="B80000"/>
                </a:solidFill>
                <a:latin typeface="Tahoma" pitchFamily="34" charset="0"/>
                <a:ea typeface="Lucida Sans Unicode" pitchFamily="34" charset="0"/>
              </a:rPr>
            </a:br>
            <a:endParaRPr lang="en-GB" sz="3200" dirty="0">
              <a:solidFill>
                <a:srgbClr val="B80000"/>
              </a:solidFill>
              <a:latin typeface="Tahoma" pitchFamily="34" charset="0"/>
              <a:ea typeface="Lucida Sans Unicode" pitchFamily="34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331913" y="5229225"/>
            <a:ext cx="6775450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Tahoma" pitchFamily="34" charset="0"/>
              </a:rPr>
              <a:t>Stefan Goßler for the 10</a:t>
            </a:r>
            <a:r>
              <a:rPr lang="en-GB" sz="8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Tahoma" pitchFamily="34" charset="0"/>
              </a:rPr>
              <a:t>m prototype team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41388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88913"/>
            <a:ext cx="24479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uni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166688"/>
            <a:ext cx="25923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86263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714750" y="6143625"/>
            <a:ext cx="571500" cy="642938"/>
          </a:xfrm>
          <a:prstGeom prst="rect">
            <a:avLst/>
          </a:prstGeom>
          <a:solidFill>
            <a:srgbClr val="2B5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42875" y="6000750"/>
            <a:ext cx="1441450" cy="230188"/>
          </a:xfrm>
          <a:prstGeom prst="rect">
            <a:avLst/>
          </a:prstGeom>
          <a:solidFill>
            <a:srgbClr val="2F63A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00">
                <a:solidFill>
                  <a:srgbClr val="FFC000"/>
                </a:solidFill>
              </a:rPr>
              <a:t>QUEST Project Partners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E6C3F-B8F2-4A54-8AA8-8EEE870DBBCB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1DE55ED-15AB-4540-BDC4-16F6C12EFA94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</a:t>
            </a:r>
            <a:r>
              <a:rPr lang="de-DE" dirty="0" err="1">
                <a:latin typeface="Times New Roman" pitchFamily="18" charset="0"/>
              </a:rPr>
              <a:t>The</a:t>
            </a:r>
            <a:r>
              <a:rPr lang="de-DE" dirty="0">
                <a:latin typeface="Times New Roman" pitchFamily="18" charset="0"/>
              </a:rPr>
              <a:t> AEI 10</a:t>
            </a:r>
            <a:r>
              <a:rPr lang="de-DE" sz="800" dirty="0"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m </a:t>
            </a:r>
            <a:r>
              <a:rPr lang="de-DE" dirty="0" err="1">
                <a:latin typeface="Times New Roman" pitchFamily="18" charset="0"/>
              </a:rPr>
              <a:t>prototype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interferometer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Mirror suspensions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928813" y="1501775"/>
            <a:ext cx="4714875" cy="4356100"/>
            <a:chOff x="142844" y="1129466"/>
            <a:chExt cx="4714890" cy="4355794"/>
          </a:xfrm>
        </p:grpSpPr>
        <p:pic>
          <p:nvPicPr>
            <p:cNvPr id="31756" name="Picture 20" descr="111-1156_IMG.JPG"/>
            <p:cNvPicPr>
              <a:picLocks noChangeAspect="1"/>
            </p:cNvPicPr>
            <p:nvPr/>
          </p:nvPicPr>
          <p:blipFill>
            <a:blip r:embed="rId3"/>
            <a:srcRect l="19402" b="14285"/>
            <a:stretch>
              <a:fillRect/>
            </a:stretch>
          </p:blipFill>
          <p:spPr bwMode="auto">
            <a:xfrm>
              <a:off x="1785918" y="1129466"/>
              <a:ext cx="3071816" cy="435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142844" y="2000240"/>
              <a:ext cx="157163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>
                  <a:solidFill>
                    <a:srgbClr val="FFFF99"/>
                  </a:solidFill>
                </a:rPr>
                <a:t>Upper mass with 2nd vertical stage</a:t>
              </a:r>
            </a:p>
          </p:txBody>
        </p:sp>
        <p:sp>
          <p:nvSpPr>
            <p:cNvPr id="31758" name="TextBox 10"/>
            <p:cNvSpPr txBox="1">
              <a:spLocks noChangeArrowheads="1"/>
            </p:cNvSpPr>
            <p:nvPr/>
          </p:nvSpPr>
          <p:spPr bwMode="auto">
            <a:xfrm>
              <a:off x="194140" y="3214686"/>
              <a:ext cx="8643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solidFill>
                    <a:srgbClr val="FFFF99"/>
                  </a:solidFill>
                </a:rPr>
                <a:t>Middle</a:t>
              </a:r>
            </a:p>
            <a:p>
              <a:pPr algn="ctr"/>
              <a:r>
                <a:rPr lang="de-DE">
                  <a:solidFill>
                    <a:srgbClr val="FFFF99"/>
                  </a:solidFill>
                </a:rPr>
                <a:t>mass</a:t>
              </a:r>
            </a:p>
          </p:txBody>
        </p:sp>
        <p:sp>
          <p:nvSpPr>
            <p:cNvPr id="31759" name="TextBox 12"/>
            <p:cNvSpPr txBox="1">
              <a:spLocks noChangeArrowheads="1"/>
            </p:cNvSpPr>
            <p:nvPr/>
          </p:nvSpPr>
          <p:spPr bwMode="auto">
            <a:xfrm>
              <a:off x="357158" y="4572008"/>
              <a:ext cx="7873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FFF99"/>
                  </a:solidFill>
                </a:rPr>
                <a:t>Mirror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214409" y="4572512"/>
              <a:ext cx="1571630" cy="214297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142972" y="3358159"/>
              <a:ext cx="1500192" cy="214298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500160" y="2215240"/>
              <a:ext cx="1285879" cy="214298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70013" y="2571750"/>
            <a:ext cx="3914775" cy="3678238"/>
            <a:chOff x="1370627" y="2571744"/>
            <a:chExt cx="3914919" cy="3677504"/>
          </a:xfrm>
        </p:grpSpPr>
        <p:sp>
          <p:nvSpPr>
            <p:cNvPr id="28" name="Oval 27"/>
            <p:cNvSpPr/>
            <p:nvPr/>
          </p:nvSpPr>
          <p:spPr>
            <a:xfrm>
              <a:off x="2572408" y="2571744"/>
              <a:ext cx="1143042" cy="2499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755" name="TextBox 28"/>
            <p:cNvSpPr txBox="1">
              <a:spLocks noChangeArrowheads="1"/>
            </p:cNvSpPr>
            <p:nvPr/>
          </p:nvSpPr>
          <p:spPr bwMode="auto">
            <a:xfrm>
              <a:off x="1370627" y="5572140"/>
              <a:ext cx="39149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>
                  <a:solidFill>
                    <a:srgbClr val="FFFF99"/>
                  </a:solidFill>
                </a:rPr>
                <a:t>Monolithic last stage</a:t>
              </a:r>
            </a:p>
            <a:p>
              <a:pPr algn="ctr"/>
              <a:r>
                <a:rPr lang="de-DE">
                  <a:solidFill>
                    <a:srgbClr val="FFFF99"/>
                  </a:solidFill>
                </a:rPr>
                <a:t>100</a:t>
              </a:r>
              <a:r>
                <a:rPr lang="de-DE" sz="800">
                  <a:solidFill>
                    <a:srgbClr val="FFFF99"/>
                  </a:solidFill>
                </a:rPr>
                <a:t> </a:t>
              </a:r>
              <a:r>
                <a:rPr lang="de-DE">
                  <a:solidFill>
                    <a:srgbClr val="FFFF99"/>
                  </a:solidFill>
                </a:rPr>
                <a:t>g mirror, four 28</a:t>
              </a:r>
              <a:r>
                <a:rPr lang="de-DE" sz="800">
                  <a:solidFill>
                    <a:srgbClr val="FFFF99"/>
                  </a:solidFill>
                </a:rPr>
                <a:t> </a:t>
              </a:r>
              <a:r>
                <a:rPr lang="de-DE">
                  <a:solidFill>
                    <a:srgbClr val="FFFF99"/>
                  </a:solidFill>
                </a:rPr>
                <a:t>µm silica fibres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572125" y="1357313"/>
            <a:ext cx="3160713" cy="4860925"/>
            <a:chOff x="5572132" y="1357298"/>
            <a:chExt cx="3161114" cy="4861173"/>
          </a:xfrm>
        </p:grpSpPr>
        <p:sp>
          <p:nvSpPr>
            <p:cNvPr id="31752" name="TextBox 26"/>
            <p:cNvSpPr txBox="1">
              <a:spLocks noChangeArrowheads="1"/>
            </p:cNvSpPr>
            <p:nvPr/>
          </p:nvSpPr>
          <p:spPr bwMode="auto">
            <a:xfrm>
              <a:off x="5857884" y="5572140"/>
              <a:ext cx="26981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solidFill>
                    <a:srgbClr val="FFFF99"/>
                  </a:solidFill>
                </a:rPr>
                <a:t>Pre-installed suspension</a:t>
              </a:r>
            </a:p>
            <a:p>
              <a:pPr algn="ctr"/>
              <a:r>
                <a:rPr lang="de-DE">
                  <a:solidFill>
                    <a:srgbClr val="FFFF99"/>
                  </a:solidFill>
                </a:rPr>
                <a:t>cartridge</a:t>
              </a:r>
            </a:p>
          </p:txBody>
        </p:sp>
        <p:pic>
          <p:nvPicPr>
            <p:cNvPr id="31753" name="Picture 19" descr="111-1153_IMG.JPG"/>
            <p:cNvPicPr>
              <a:picLocks noChangeAspect="1"/>
            </p:cNvPicPr>
            <p:nvPr/>
          </p:nvPicPr>
          <p:blipFill>
            <a:blip r:embed="rId4"/>
            <a:srcRect b="3389"/>
            <a:stretch>
              <a:fillRect/>
            </a:stretch>
          </p:blipFill>
          <p:spPr bwMode="auto">
            <a:xfrm>
              <a:off x="5572132" y="1357298"/>
              <a:ext cx="3161114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C -0.08247 -0.02453 -0.16441 -0.04907 -0.19705 -0.05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415EE-0C76-4653-AD79-D4FF864EB730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3BAD2F3-C3EB-4E3A-9EB2-817104DCEB34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5000625" y="3500438"/>
            <a:ext cx="3816350" cy="2808287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Crystals: </a:t>
            </a:r>
            <a:br>
              <a:rPr lang="en-GB" sz="1600"/>
            </a:br>
            <a:r>
              <a:rPr lang="en-GB" sz="1600"/>
              <a:t>3 x 3 x 10 mm</a:t>
            </a:r>
            <a:r>
              <a:rPr lang="en-GB" sz="1600" baseline="30000"/>
              <a:t>3</a:t>
            </a:r>
            <a:r>
              <a:rPr lang="en-GB" sz="1600"/>
              <a:t> Nd:YVO</a:t>
            </a:r>
            <a:r>
              <a:rPr lang="en-GB" sz="1600" baseline="-25000"/>
              <a:t>4</a:t>
            </a:r>
            <a:r>
              <a:rPr lang="en-GB" sz="1600"/>
              <a:t> 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	8 mm 0,3 % dot.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	2 mm undoped endcap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endParaRPr lang="en-GB" sz="1600"/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Pump diode: 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	808</a:t>
            </a:r>
            <a:r>
              <a:rPr lang="en-GB" sz="800"/>
              <a:t> </a:t>
            </a:r>
            <a:r>
              <a:rPr lang="en-GB" sz="1600"/>
              <a:t>nm,  45</a:t>
            </a:r>
            <a:r>
              <a:rPr lang="en-GB" sz="800"/>
              <a:t> </a:t>
            </a:r>
            <a:r>
              <a:rPr lang="en-GB" sz="1600"/>
              <a:t>W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	400</a:t>
            </a:r>
            <a:r>
              <a:rPr lang="en-GB" sz="800"/>
              <a:t> </a:t>
            </a:r>
            <a:r>
              <a:rPr lang="en-GB" sz="1600"/>
              <a:t>µm fiber diameter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	NA=0,22</a:t>
            </a:r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endParaRPr lang="en-GB" sz="1600"/>
          </a:p>
          <a:p>
            <a:pPr marL="177800" indent="-177800">
              <a:lnSpc>
                <a:spcPct val="90000"/>
              </a:lnSpc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747713" algn="l"/>
                <a:tab pos="1662113" algn="l"/>
                <a:tab pos="2576513" algn="l"/>
                <a:tab pos="3490913" algn="l"/>
                <a:tab pos="4405313" algn="l"/>
                <a:tab pos="5319713" algn="l"/>
                <a:tab pos="6234113" algn="l"/>
                <a:tab pos="7148513" algn="l"/>
                <a:tab pos="8062913" algn="l"/>
                <a:tab pos="8977313" algn="l"/>
                <a:tab pos="9891713" algn="l"/>
              </a:tabLst>
            </a:pPr>
            <a:r>
              <a:rPr lang="en-GB" sz="1600"/>
              <a:t>Amplifier: </a:t>
            </a:r>
            <a:br>
              <a:rPr lang="en-GB" sz="1600"/>
            </a:br>
            <a:r>
              <a:rPr lang="en-GB" b="1"/>
              <a:t>38</a:t>
            </a:r>
            <a:r>
              <a:rPr lang="en-GB" sz="900" b="1"/>
              <a:t> </a:t>
            </a:r>
            <a:r>
              <a:rPr lang="en-GB" b="1"/>
              <a:t>W </a:t>
            </a:r>
            <a:r>
              <a:rPr lang="en-GB" sz="1600"/>
              <a:t>for 2</a:t>
            </a:r>
            <a:r>
              <a:rPr lang="en-GB" sz="800"/>
              <a:t> </a:t>
            </a:r>
            <a:r>
              <a:rPr lang="en-GB" sz="1600"/>
              <a:t>W seed and 150</a:t>
            </a:r>
            <a:r>
              <a:rPr lang="en-GB" sz="800"/>
              <a:t> </a:t>
            </a:r>
            <a:r>
              <a:rPr lang="en-GB" sz="1600"/>
              <a:t>W pump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23850" y="4292600"/>
            <a:ext cx="41767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4" charset="0"/>
              </a:rPr>
              <a:t>  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06488"/>
            <a:ext cx="3311525" cy="2106612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143000"/>
            <a:ext cx="3214687" cy="24114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0489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Light </a:t>
            </a:r>
            <a:r>
              <a:rPr lang="de-DE" dirty="0" err="1" smtClean="0"/>
              <a:t>source</a:t>
            </a:r>
            <a:r>
              <a:rPr lang="de-DE" dirty="0" smtClean="0"/>
              <a:t>: 35</a:t>
            </a:r>
            <a:r>
              <a:rPr lang="de-DE" sz="1600" dirty="0" smtClean="0"/>
              <a:t> </a:t>
            </a:r>
            <a:r>
              <a:rPr lang="de-DE" dirty="0" smtClean="0"/>
              <a:t>W @ 1064</a:t>
            </a:r>
            <a:r>
              <a:rPr lang="de-DE" sz="1600" dirty="0" smtClean="0"/>
              <a:t> </a:t>
            </a:r>
            <a:r>
              <a:rPr lang="de-DE" dirty="0" smtClean="0"/>
              <a:t>nm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786188"/>
            <a:ext cx="3929063" cy="2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coupling/modecleaning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7FFA4-4077-49E2-8C27-6D14731857C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6531A77-2320-4B5C-B468-E9A2605F98F1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r>
              <a:rPr lang="de-DE" smtClean="0">
                <a:latin typeface="Times New Roman" pitchFamily="18" charset="0"/>
              </a:rPr>
              <a:t>The AEI 10</a:t>
            </a:r>
            <a:r>
              <a:rPr lang="de-DE" sz="800" smtClean="0">
                <a:latin typeface="Times New Roman" pitchFamily="18" charset="0"/>
              </a:rPr>
              <a:t> </a:t>
            </a:r>
            <a:r>
              <a:rPr lang="de-DE" smtClean="0">
                <a:latin typeface="Times New Roman" pitchFamily="18" charset="0"/>
              </a:rPr>
              <a:t>m prototype interferometer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857250" y="2357438"/>
            <a:ext cx="4929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Fibre coupling via </a:t>
            </a:r>
            <a:r>
              <a:rPr lang="de-DE" b="1"/>
              <a:t>PCF</a:t>
            </a:r>
          </a:p>
          <a:p>
            <a:r>
              <a:rPr lang="de-DE"/>
              <a:t>is promising:</a:t>
            </a:r>
          </a:p>
          <a:p>
            <a:endParaRPr lang="de-DE"/>
          </a:p>
          <a:p>
            <a:r>
              <a:rPr lang="de-DE"/>
              <a:t>24</a:t>
            </a:r>
            <a:r>
              <a:rPr lang="de-DE" sz="800"/>
              <a:t> </a:t>
            </a:r>
            <a:r>
              <a:rPr lang="de-DE"/>
              <a:t>W with 3</a:t>
            </a:r>
            <a:r>
              <a:rPr lang="de-DE" sz="800"/>
              <a:t> </a:t>
            </a:r>
            <a:r>
              <a:rPr lang="de-DE"/>
              <a:t>m fibre</a:t>
            </a:r>
          </a:p>
          <a:p>
            <a:r>
              <a:rPr lang="de-DE"/>
              <a:t>TEM</a:t>
            </a:r>
            <a:r>
              <a:rPr lang="de-DE" baseline="-25000"/>
              <a:t>00</a:t>
            </a:r>
            <a:r>
              <a:rPr lang="de-DE"/>
              <a:t> &gt; 99%</a:t>
            </a:r>
          </a:p>
          <a:p>
            <a:r>
              <a:rPr lang="de-DE"/>
              <a:t>High degree of modecleaning</a:t>
            </a:r>
          </a:p>
          <a:p>
            <a:r>
              <a:rPr lang="de-DE"/>
              <a:t>Well defined polarisation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1000125" y="1214438"/>
            <a:ext cx="600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Conventional single-mode fibre</a:t>
            </a:r>
            <a:r>
              <a:rPr lang="de-DE"/>
              <a:t> was found to be limited by SBS to about 30</a:t>
            </a:r>
            <a:r>
              <a:rPr lang="de-DE" sz="800"/>
              <a:t> </a:t>
            </a:r>
            <a:r>
              <a:rPr lang="de-DE"/>
              <a:t>W transmission at a length of 1.7</a:t>
            </a:r>
            <a:r>
              <a:rPr lang="de-DE" sz="800"/>
              <a:t> </a:t>
            </a:r>
            <a:r>
              <a:rPr lang="de-DE"/>
              <a:t>m</a:t>
            </a:r>
          </a:p>
        </p:txBody>
      </p:sp>
      <p:pic>
        <p:nvPicPr>
          <p:cNvPr id="1027" name="Picture 3" descr="D:\463px-Symbol_thumbs_u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93713" cy="509361"/>
          </a:xfrm>
          <a:prstGeom prst="rect">
            <a:avLst/>
          </a:prstGeom>
          <a:noFill/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11" name="Picture 3" descr="D:\463px-Symbol_thumbs_u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93713" cy="50936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714375" y="54292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To be solved:</a:t>
            </a:r>
          </a:p>
          <a:p>
            <a:r>
              <a:rPr lang="de-DE"/>
              <a:t>UHV compatible cladding and feed through</a:t>
            </a:r>
          </a:p>
          <a:p>
            <a:r>
              <a:rPr lang="de-DE"/>
              <a:t>Thermal drift at incoupler</a:t>
            </a:r>
          </a:p>
        </p:txBody>
      </p:sp>
      <p:grpSp>
        <p:nvGrpSpPr>
          <p:cNvPr id="35850" name="Group 16"/>
          <p:cNvGrpSpPr>
            <a:grpSpLocks/>
          </p:cNvGrpSpPr>
          <p:nvPr/>
        </p:nvGrpSpPr>
        <p:grpSpPr bwMode="auto">
          <a:xfrm>
            <a:off x="4143375" y="2357438"/>
            <a:ext cx="4722813" cy="3214687"/>
            <a:chOff x="4492867" y="2500306"/>
            <a:chExt cx="4508289" cy="3071835"/>
          </a:xfrm>
        </p:grpSpPr>
        <p:grpSp>
          <p:nvGrpSpPr>
            <p:cNvPr id="35851" name="Group 13"/>
            <p:cNvGrpSpPr>
              <a:grpSpLocks/>
            </p:cNvGrpSpPr>
            <p:nvPr/>
          </p:nvGrpSpPr>
          <p:grpSpPr bwMode="auto">
            <a:xfrm>
              <a:off x="4714876" y="2500306"/>
              <a:ext cx="4284217" cy="2902085"/>
              <a:chOff x="4714876" y="2500306"/>
              <a:chExt cx="4284217" cy="2902085"/>
            </a:xfrm>
          </p:grpSpPr>
          <p:pic>
            <p:nvPicPr>
              <p:cNvPr id="3585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14876" y="2500306"/>
                <a:ext cx="4284217" cy="2902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5" name="TextBox 12"/>
              <p:cNvSpPr txBox="1">
                <a:spLocks noChangeArrowheads="1"/>
              </p:cNvSpPr>
              <p:nvPr/>
            </p:nvSpPr>
            <p:spPr bwMode="auto">
              <a:xfrm>
                <a:off x="5643570" y="2700331"/>
                <a:ext cx="2571768" cy="3385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800" b="1">
                    <a:solidFill>
                      <a:srgbClr val="000000"/>
                    </a:solidFill>
                  </a:rPr>
                  <a:t>		              24 W measurement</a:t>
                </a:r>
              </a:p>
              <a:p>
                <a:r>
                  <a:rPr lang="de-DE" sz="800" b="1">
                    <a:solidFill>
                      <a:srgbClr val="000000"/>
                    </a:solidFill>
                  </a:rPr>
                  <a:t>			          TEM</a:t>
                </a:r>
                <a:r>
                  <a:rPr lang="de-DE" sz="800" b="1" baseline="-25000">
                    <a:solidFill>
                      <a:srgbClr val="000000"/>
                    </a:solidFill>
                  </a:rPr>
                  <a:t>00</a:t>
                </a:r>
                <a:r>
                  <a:rPr lang="de-DE" sz="800" b="1">
                    <a:solidFill>
                      <a:srgbClr val="000000"/>
                    </a:solidFill>
                  </a:rPr>
                  <a:t> model</a:t>
                </a:r>
              </a:p>
            </p:txBody>
          </p:sp>
        </p:grpSp>
        <p:sp>
          <p:nvSpPr>
            <p:cNvPr id="35852" name="TextBox 14"/>
            <p:cNvSpPr txBox="1">
              <a:spLocks noChangeArrowheads="1"/>
            </p:cNvSpPr>
            <p:nvPr/>
          </p:nvSpPr>
          <p:spPr bwMode="auto">
            <a:xfrm>
              <a:off x="4714876" y="5324485"/>
              <a:ext cx="4286280" cy="246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</a:rPr>
                <a:t>			       Frequency [FSR]</a:t>
              </a:r>
            </a:p>
          </p:txBody>
        </p:sp>
        <p:sp>
          <p:nvSpPr>
            <p:cNvPr id="35853" name="TextBox 15"/>
            <p:cNvSpPr txBox="1">
              <a:spLocks noChangeArrowheads="1"/>
            </p:cNvSpPr>
            <p:nvPr/>
          </p:nvSpPr>
          <p:spPr bwMode="auto">
            <a:xfrm rot="-5400000">
              <a:off x="3080061" y="3913113"/>
              <a:ext cx="3071834" cy="246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900" b="1">
                  <a:solidFill>
                    <a:srgbClr val="000000"/>
                  </a:solidFill>
                </a:rPr>
                <a:t>		  N</a:t>
              </a:r>
              <a:r>
                <a:rPr lang="de-DE" sz="1000" b="1">
                  <a:solidFill>
                    <a:srgbClr val="000000"/>
                  </a:solidFill>
                </a:rPr>
                <a:t>ormalised power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4438"/>
            <a:ext cx="9144000" cy="507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Frequency-reference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ED5A5D-F59E-4FF6-9548-6370F8ADAC8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C19A0D2-9FA1-4976-8CD2-12179244CE0A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r>
              <a:rPr lang="de-DE" smtClean="0">
                <a:latin typeface="Times New Roman" pitchFamily="18" charset="0"/>
              </a:rPr>
              <a:t>The AEI 10</a:t>
            </a:r>
            <a:r>
              <a:rPr lang="de-DE" sz="800" smtClean="0">
                <a:latin typeface="Times New Roman" pitchFamily="18" charset="0"/>
              </a:rPr>
              <a:t> </a:t>
            </a:r>
            <a:r>
              <a:rPr lang="de-DE" smtClean="0">
                <a:latin typeface="Times New Roman" pitchFamily="18" charset="0"/>
              </a:rPr>
              <a:t>m prototype interferometer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6870" name="Oval 53"/>
          <p:cNvSpPr>
            <a:spLocks noChangeArrowheads="1"/>
          </p:cNvSpPr>
          <p:nvPr/>
        </p:nvSpPr>
        <p:spPr bwMode="auto">
          <a:xfrm>
            <a:off x="1576388" y="2132013"/>
            <a:ext cx="2741612" cy="2741612"/>
          </a:xfrm>
          <a:prstGeom prst="ellipse">
            <a:avLst/>
          </a:prstGeom>
          <a:solidFill>
            <a:schemeClr val="tx1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54"/>
          <p:cNvSpPr>
            <a:spLocks noChangeArrowheads="1"/>
          </p:cNvSpPr>
          <p:nvPr/>
        </p:nvSpPr>
        <p:spPr bwMode="auto">
          <a:xfrm>
            <a:off x="107950" y="1974850"/>
            <a:ext cx="1143000" cy="1828800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6872" name="Rectangle 55"/>
          <p:cNvSpPr>
            <a:spLocks noChangeArrowheads="1"/>
          </p:cNvSpPr>
          <p:nvPr/>
        </p:nvSpPr>
        <p:spPr bwMode="auto">
          <a:xfrm>
            <a:off x="2139950" y="2703513"/>
            <a:ext cx="1600200" cy="1600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3" name="Rectangle 56"/>
          <p:cNvSpPr>
            <a:spLocks noChangeArrowheads="1"/>
          </p:cNvSpPr>
          <p:nvPr/>
        </p:nvSpPr>
        <p:spPr bwMode="auto">
          <a:xfrm>
            <a:off x="2198688" y="2763838"/>
            <a:ext cx="420687" cy="512762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4" name="Rectangle 57"/>
          <p:cNvSpPr>
            <a:spLocks noChangeArrowheads="1"/>
          </p:cNvSpPr>
          <p:nvPr/>
        </p:nvSpPr>
        <p:spPr bwMode="auto">
          <a:xfrm rot="8238123">
            <a:off x="3162300" y="3319463"/>
            <a:ext cx="257175" cy="236537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5" name="Rectangle 58"/>
          <p:cNvSpPr>
            <a:spLocks noChangeArrowheads="1"/>
          </p:cNvSpPr>
          <p:nvPr/>
        </p:nvSpPr>
        <p:spPr bwMode="auto">
          <a:xfrm rot="2838123">
            <a:off x="3180556" y="2928144"/>
            <a:ext cx="257175" cy="23653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6876" name="Group 59"/>
          <p:cNvGrpSpPr>
            <a:grpSpLocks/>
          </p:cNvGrpSpPr>
          <p:nvPr/>
        </p:nvGrpSpPr>
        <p:grpSpPr bwMode="auto">
          <a:xfrm>
            <a:off x="1211263" y="2549525"/>
            <a:ext cx="739775" cy="357188"/>
            <a:chOff x="459" y="3355"/>
            <a:chExt cx="466" cy="225"/>
          </a:xfrm>
        </p:grpSpPr>
        <p:sp>
          <p:nvSpPr>
            <p:cNvPr id="36936" name="Freeform 60"/>
            <p:cNvSpPr>
              <a:spLocks/>
            </p:cNvSpPr>
            <p:nvPr/>
          </p:nvSpPr>
          <p:spPr bwMode="auto">
            <a:xfrm>
              <a:off x="459" y="3355"/>
              <a:ext cx="395" cy="225"/>
            </a:xfrm>
            <a:custGeom>
              <a:avLst/>
              <a:gdLst>
                <a:gd name="T0" fmla="*/ 7 w 395"/>
                <a:gd name="T1" fmla="*/ 205 h 225"/>
                <a:gd name="T2" fmla="*/ 123 w 395"/>
                <a:gd name="T3" fmla="*/ 205 h 225"/>
                <a:gd name="T4" fmla="*/ 162 w 395"/>
                <a:gd name="T5" fmla="*/ 172 h 225"/>
                <a:gd name="T6" fmla="*/ 182 w 395"/>
                <a:gd name="T7" fmla="*/ 114 h 225"/>
                <a:gd name="T8" fmla="*/ 104 w 395"/>
                <a:gd name="T9" fmla="*/ 17 h 225"/>
                <a:gd name="T10" fmla="*/ 1 w 395"/>
                <a:gd name="T11" fmla="*/ 107 h 225"/>
                <a:gd name="T12" fmla="*/ 98 w 395"/>
                <a:gd name="T13" fmla="*/ 185 h 225"/>
                <a:gd name="T14" fmla="*/ 227 w 395"/>
                <a:gd name="T15" fmla="*/ 211 h 225"/>
                <a:gd name="T16" fmla="*/ 292 w 395"/>
                <a:gd name="T17" fmla="*/ 101 h 225"/>
                <a:gd name="T18" fmla="*/ 214 w 395"/>
                <a:gd name="T19" fmla="*/ 4 h 225"/>
                <a:gd name="T20" fmla="*/ 91 w 395"/>
                <a:gd name="T21" fmla="*/ 82 h 225"/>
                <a:gd name="T22" fmla="*/ 201 w 395"/>
                <a:gd name="T23" fmla="*/ 198 h 225"/>
                <a:gd name="T24" fmla="*/ 311 w 395"/>
                <a:gd name="T25" fmla="*/ 198 h 225"/>
                <a:gd name="T26" fmla="*/ 382 w 395"/>
                <a:gd name="T27" fmla="*/ 159 h 225"/>
                <a:gd name="T28" fmla="*/ 356 w 395"/>
                <a:gd name="T29" fmla="*/ 23 h 225"/>
                <a:gd name="T30" fmla="*/ 227 w 395"/>
                <a:gd name="T31" fmla="*/ 23 h 225"/>
                <a:gd name="T32" fmla="*/ 201 w 395"/>
                <a:gd name="T33" fmla="*/ 146 h 225"/>
                <a:gd name="T34" fmla="*/ 331 w 395"/>
                <a:gd name="T35" fmla="*/ 198 h 225"/>
                <a:gd name="T36" fmla="*/ 395 w 395"/>
                <a:gd name="T37" fmla="*/ 205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"/>
                <a:gd name="T58" fmla="*/ 0 h 225"/>
                <a:gd name="T59" fmla="*/ 395 w 395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" h="225">
                  <a:moveTo>
                    <a:pt x="7" y="205"/>
                  </a:moveTo>
                  <a:cubicBezTo>
                    <a:pt x="52" y="207"/>
                    <a:pt x="97" y="210"/>
                    <a:pt x="123" y="205"/>
                  </a:cubicBezTo>
                  <a:cubicBezTo>
                    <a:pt x="149" y="200"/>
                    <a:pt x="152" y="187"/>
                    <a:pt x="162" y="172"/>
                  </a:cubicBezTo>
                  <a:cubicBezTo>
                    <a:pt x="172" y="157"/>
                    <a:pt x="192" y="140"/>
                    <a:pt x="182" y="114"/>
                  </a:cubicBezTo>
                  <a:cubicBezTo>
                    <a:pt x="172" y="88"/>
                    <a:pt x="134" y="18"/>
                    <a:pt x="104" y="17"/>
                  </a:cubicBezTo>
                  <a:cubicBezTo>
                    <a:pt x="74" y="16"/>
                    <a:pt x="2" y="79"/>
                    <a:pt x="1" y="107"/>
                  </a:cubicBezTo>
                  <a:cubicBezTo>
                    <a:pt x="0" y="135"/>
                    <a:pt x="60" y="168"/>
                    <a:pt x="98" y="185"/>
                  </a:cubicBezTo>
                  <a:cubicBezTo>
                    <a:pt x="136" y="202"/>
                    <a:pt x="195" y="225"/>
                    <a:pt x="227" y="211"/>
                  </a:cubicBezTo>
                  <a:cubicBezTo>
                    <a:pt x="259" y="197"/>
                    <a:pt x="294" y="135"/>
                    <a:pt x="292" y="101"/>
                  </a:cubicBezTo>
                  <a:cubicBezTo>
                    <a:pt x="290" y="67"/>
                    <a:pt x="247" y="7"/>
                    <a:pt x="214" y="4"/>
                  </a:cubicBezTo>
                  <a:cubicBezTo>
                    <a:pt x="181" y="1"/>
                    <a:pt x="93" y="50"/>
                    <a:pt x="91" y="82"/>
                  </a:cubicBezTo>
                  <a:cubicBezTo>
                    <a:pt x="89" y="114"/>
                    <a:pt x="164" y="179"/>
                    <a:pt x="201" y="198"/>
                  </a:cubicBezTo>
                  <a:cubicBezTo>
                    <a:pt x="238" y="217"/>
                    <a:pt x="281" y="204"/>
                    <a:pt x="311" y="198"/>
                  </a:cubicBezTo>
                  <a:cubicBezTo>
                    <a:pt x="341" y="192"/>
                    <a:pt x="375" y="188"/>
                    <a:pt x="382" y="159"/>
                  </a:cubicBezTo>
                  <a:cubicBezTo>
                    <a:pt x="389" y="130"/>
                    <a:pt x="382" y="46"/>
                    <a:pt x="356" y="23"/>
                  </a:cubicBezTo>
                  <a:cubicBezTo>
                    <a:pt x="330" y="0"/>
                    <a:pt x="253" y="3"/>
                    <a:pt x="227" y="23"/>
                  </a:cubicBezTo>
                  <a:cubicBezTo>
                    <a:pt x="201" y="43"/>
                    <a:pt x="184" y="117"/>
                    <a:pt x="201" y="146"/>
                  </a:cubicBezTo>
                  <a:cubicBezTo>
                    <a:pt x="218" y="175"/>
                    <a:pt x="299" y="188"/>
                    <a:pt x="331" y="198"/>
                  </a:cubicBezTo>
                  <a:cubicBezTo>
                    <a:pt x="363" y="208"/>
                    <a:pt x="379" y="206"/>
                    <a:pt x="395" y="20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6937" name="Line 61"/>
            <p:cNvSpPr>
              <a:spLocks noChangeShapeType="1"/>
            </p:cNvSpPr>
            <p:nvPr/>
          </p:nvSpPr>
          <p:spPr bwMode="auto">
            <a:xfrm>
              <a:off x="841" y="3560"/>
              <a:ext cx="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7" name="Line 62"/>
          <p:cNvSpPr>
            <a:spLocks noChangeShapeType="1"/>
          </p:cNvSpPr>
          <p:nvPr/>
        </p:nvSpPr>
        <p:spPr bwMode="auto">
          <a:xfrm flipH="1">
            <a:off x="330200" y="2873375"/>
            <a:ext cx="8937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63"/>
          <p:cNvSpPr>
            <a:spLocks noChangeShapeType="1"/>
          </p:cNvSpPr>
          <p:nvPr/>
        </p:nvSpPr>
        <p:spPr bwMode="auto">
          <a:xfrm flipH="1" flipV="1">
            <a:off x="319088" y="2360613"/>
            <a:ext cx="0" cy="522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64"/>
          <p:cNvSpPr>
            <a:spLocks noChangeShapeType="1"/>
          </p:cNvSpPr>
          <p:nvPr/>
        </p:nvSpPr>
        <p:spPr bwMode="auto">
          <a:xfrm>
            <a:off x="1931988" y="2876550"/>
            <a:ext cx="1147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65"/>
          <p:cNvSpPr>
            <a:spLocks noChangeShapeType="1"/>
          </p:cNvSpPr>
          <p:nvPr/>
        </p:nvSpPr>
        <p:spPr bwMode="auto">
          <a:xfrm>
            <a:off x="2289175" y="2874963"/>
            <a:ext cx="107950" cy="312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66"/>
          <p:cNvSpPr>
            <a:spLocks noChangeShapeType="1"/>
          </p:cNvSpPr>
          <p:nvPr/>
        </p:nvSpPr>
        <p:spPr bwMode="auto">
          <a:xfrm flipV="1">
            <a:off x="2401888" y="2865438"/>
            <a:ext cx="134937" cy="33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67"/>
          <p:cNvSpPr>
            <a:spLocks noChangeShapeType="1"/>
          </p:cNvSpPr>
          <p:nvPr/>
        </p:nvSpPr>
        <p:spPr bwMode="auto">
          <a:xfrm flipV="1">
            <a:off x="3071813" y="2870200"/>
            <a:ext cx="3175" cy="201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68"/>
          <p:cNvSpPr>
            <a:spLocks noChangeShapeType="1"/>
          </p:cNvSpPr>
          <p:nvPr/>
        </p:nvSpPr>
        <p:spPr bwMode="auto">
          <a:xfrm flipV="1">
            <a:off x="3355975" y="3105150"/>
            <a:ext cx="3175" cy="2905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Line 69"/>
          <p:cNvSpPr>
            <a:spLocks noChangeShapeType="1"/>
          </p:cNvSpPr>
          <p:nvPr/>
        </p:nvSpPr>
        <p:spPr bwMode="auto">
          <a:xfrm flipV="1">
            <a:off x="3359150" y="2765425"/>
            <a:ext cx="6350" cy="328613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Rectangle 70"/>
          <p:cNvSpPr>
            <a:spLocks noChangeArrowheads="1"/>
          </p:cNvSpPr>
          <p:nvPr/>
        </p:nvSpPr>
        <p:spPr bwMode="auto">
          <a:xfrm rot="-2472929">
            <a:off x="2228850" y="2843213"/>
            <a:ext cx="92075" cy="49212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86" name="Rectangle 71"/>
          <p:cNvSpPr>
            <a:spLocks noChangeArrowheads="1"/>
          </p:cNvSpPr>
          <p:nvPr/>
        </p:nvSpPr>
        <p:spPr bwMode="auto">
          <a:xfrm rot="2927071">
            <a:off x="2497931" y="2839245"/>
            <a:ext cx="92075" cy="49212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87" name="Rectangle 72"/>
          <p:cNvSpPr>
            <a:spLocks noChangeArrowheads="1"/>
          </p:cNvSpPr>
          <p:nvPr/>
        </p:nvSpPr>
        <p:spPr bwMode="auto">
          <a:xfrm flipH="1" flipV="1">
            <a:off x="2355850" y="3181350"/>
            <a:ext cx="92075" cy="492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88" name="Line 73"/>
          <p:cNvSpPr>
            <a:spLocks noChangeShapeType="1"/>
          </p:cNvSpPr>
          <p:nvPr/>
        </p:nvSpPr>
        <p:spPr bwMode="auto">
          <a:xfrm flipH="1" flipV="1">
            <a:off x="3074988" y="3086100"/>
            <a:ext cx="280987" cy="15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Rectangle 74"/>
          <p:cNvSpPr>
            <a:spLocks noChangeArrowheads="1"/>
          </p:cNvSpPr>
          <p:nvPr/>
        </p:nvSpPr>
        <p:spPr bwMode="auto">
          <a:xfrm rot="-7872929">
            <a:off x="3261519" y="3375819"/>
            <a:ext cx="142875" cy="52387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90" name="Rectangle 75"/>
          <p:cNvSpPr>
            <a:spLocks noChangeArrowheads="1"/>
          </p:cNvSpPr>
          <p:nvPr/>
        </p:nvSpPr>
        <p:spPr bwMode="auto">
          <a:xfrm rot="-2472929">
            <a:off x="3284538" y="3063875"/>
            <a:ext cx="142875" cy="5238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91" name="Rectangle 76"/>
          <p:cNvSpPr>
            <a:spLocks noChangeArrowheads="1"/>
          </p:cNvSpPr>
          <p:nvPr/>
        </p:nvSpPr>
        <p:spPr bwMode="auto">
          <a:xfrm>
            <a:off x="234950" y="2092325"/>
            <a:ext cx="166688" cy="2778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6892" name="Line 77"/>
          <p:cNvSpPr>
            <a:spLocks noChangeShapeType="1"/>
          </p:cNvSpPr>
          <p:nvPr/>
        </p:nvSpPr>
        <p:spPr bwMode="auto">
          <a:xfrm>
            <a:off x="4062413" y="2714625"/>
            <a:ext cx="2451100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78"/>
          <p:cNvSpPr>
            <a:spLocks noChangeShapeType="1"/>
          </p:cNvSpPr>
          <p:nvPr/>
        </p:nvSpPr>
        <p:spPr bwMode="auto">
          <a:xfrm>
            <a:off x="4071938" y="4295775"/>
            <a:ext cx="2451100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Oval 79"/>
          <p:cNvSpPr>
            <a:spLocks noChangeArrowheads="1"/>
          </p:cNvSpPr>
          <p:nvPr/>
        </p:nvSpPr>
        <p:spPr bwMode="auto">
          <a:xfrm>
            <a:off x="6242050" y="2132013"/>
            <a:ext cx="2741613" cy="2741612"/>
          </a:xfrm>
          <a:prstGeom prst="ellipse">
            <a:avLst/>
          </a:prstGeom>
          <a:solidFill>
            <a:schemeClr val="tx1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95" name="Rectangle 80"/>
          <p:cNvSpPr>
            <a:spLocks noChangeArrowheads="1"/>
          </p:cNvSpPr>
          <p:nvPr/>
        </p:nvSpPr>
        <p:spPr bwMode="auto">
          <a:xfrm>
            <a:off x="6805613" y="2703513"/>
            <a:ext cx="1600200" cy="1600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7030A0"/>
              </a:solidFill>
            </a:endParaRPr>
          </a:p>
        </p:txBody>
      </p:sp>
      <p:sp>
        <p:nvSpPr>
          <p:cNvPr id="36896" name="Rectangle 81"/>
          <p:cNvSpPr>
            <a:spLocks noChangeArrowheads="1"/>
          </p:cNvSpPr>
          <p:nvPr/>
        </p:nvSpPr>
        <p:spPr bwMode="auto">
          <a:xfrm rot="10800000">
            <a:off x="8072438" y="3143250"/>
            <a:ext cx="257175" cy="23653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97" name="Rectangle 82"/>
          <p:cNvSpPr>
            <a:spLocks noChangeArrowheads="1"/>
          </p:cNvSpPr>
          <p:nvPr/>
        </p:nvSpPr>
        <p:spPr bwMode="auto">
          <a:xfrm rot="5400000">
            <a:off x="8057356" y="3239294"/>
            <a:ext cx="142875" cy="5238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98" name="Line 83"/>
          <p:cNvSpPr>
            <a:spLocks noChangeShapeType="1"/>
          </p:cNvSpPr>
          <p:nvPr/>
        </p:nvSpPr>
        <p:spPr bwMode="auto">
          <a:xfrm>
            <a:off x="3365500" y="3103563"/>
            <a:ext cx="4737100" cy="157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Line 84"/>
          <p:cNvSpPr>
            <a:spLocks noChangeShapeType="1"/>
          </p:cNvSpPr>
          <p:nvPr/>
        </p:nvSpPr>
        <p:spPr bwMode="auto">
          <a:xfrm flipV="1">
            <a:off x="3360738" y="3263900"/>
            <a:ext cx="4741862" cy="125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Text Box 87"/>
          <p:cNvSpPr txBox="1">
            <a:spLocks noChangeArrowheads="1"/>
          </p:cNvSpPr>
          <p:nvPr/>
        </p:nvSpPr>
        <p:spPr bwMode="auto">
          <a:xfrm>
            <a:off x="6286500" y="1285875"/>
            <a:ext cx="2625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Mirror mass: 850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Triple cascaded suspension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4 steel wires of 30µm diameter</a:t>
            </a:r>
          </a:p>
        </p:txBody>
      </p:sp>
      <p:sp>
        <p:nvSpPr>
          <p:cNvPr id="36901" name="AutoShape 89"/>
          <p:cNvSpPr>
            <a:spLocks noChangeArrowheads="1"/>
          </p:cNvSpPr>
          <p:nvPr/>
        </p:nvSpPr>
        <p:spPr bwMode="auto">
          <a:xfrm rot="-5400000">
            <a:off x="5313363" y="593725"/>
            <a:ext cx="844550" cy="5286375"/>
          </a:xfrm>
          <a:custGeom>
            <a:avLst/>
            <a:gdLst>
              <a:gd name="T0" fmla="*/ 738981 w 21600"/>
              <a:gd name="T1" fmla="*/ 2643188 h 21600"/>
              <a:gd name="T2" fmla="*/ 422275 w 21600"/>
              <a:gd name="T3" fmla="*/ 5286375 h 21600"/>
              <a:gd name="T4" fmla="*/ 105569 w 21600"/>
              <a:gd name="T5" fmla="*/ 2643188 h 21600"/>
              <a:gd name="T6" fmla="*/ 4222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02" name="Text Box 90"/>
          <p:cNvSpPr txBox="1">
            <a:spLocks noChangeArrowheads="1"/>
          </p:cNvSpPr>
          <p:nvPr/>
        </p:nvSpPr>
        <p:spPr bwMode="auto">
          <a:xfrm>
            <a:off x="357188" y="2046288"/>
            <a:ext cx="881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Laser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35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W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1064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nm</a:t>
            </a:r>
          </a:p>
        </p:txBody>
      </p:sp>
      <p:sp>
        <p:nvSpPr>
          <p:cNvPr id="36903" name="Text Box 91"/>
          <p:cNvSpPr txBox="1">
            <a:spLocks noChangeArrowheads="1"/>
          </p:cNvSpPr>
          <p:nvPr/>
        </p:nvSpPr>
        <p:spPr bwMode="auto">
          <a:xfrm>
            <a:off x="2097088" y="1428750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Pre-modecleaner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(optional)</a:t>
            </a:r>
          </a:p>
        </p:txBody>
      </p:sp>
      <p:sp>
        <p:nvSpPr>
          <p:cNvPr id="36904" name="Line 93"/>
          <p:cNvSpPr>
            <a:spLocks noChangeShapeType="1"/>
          </p:cNvSpPr>
          <p:nvPr/>
        </p:nvSpPr>
        <p:spPr bwMode="auto">
          <a:xfrm flipV="1">
            <a:off x="2155825" y="4624388"/>
            <a:ext cx="1588" cy="1022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94"/>
          <p:cNvSpPr>
            <a:spLocks noChangeShapeType="1"/>
          </p:cNvSpPr>
          <p:nvPr/>
        </p:nvSpPr>
        <p:spPr bwMode="auto">
          <a:xfrm flipV="1">
            <a:off x="3711575" y="4637088"/>
            <a:ext cx="1588" cy="1022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95"/>
          <p:cNvSpPr>
            <a:spLocks noChangeShapeType="1"/>
          </p:cNvSpPr>
          <p:nvPr/>
        </p:nvSpPr>
        <p:spPr bwMode="auto">
          <a:xfrm flipV="1">
            <a:off x="2814638" y="2881313"/>
            <a:ext cx="6350" cy="2673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Rectangle 97"/>
          <p:cNvSpPr>
            <a:spLocks noChangeArrowheads="1"/>
          </p:cNvSpPr>
          <p:nvPr/>
        </p:nvSpPr>
        <p:spPr bwMode="auto">
          <a:xfrm rot="2927071">
            <a:off x="2801144" y="2837656"/>
            <a:ext cx="92075" cy="492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08" name="Rectangle 98"/>
          <p:cNvSpPr>
            <a:spLocks noChangeArrowheads="1"/>
          </p:cNvSpPr>
          <p:nvPr/>
        </p:nvSpPr>
        <p:spPr bwMode="auto">
          <a:xfrm rot="2927071">
            <a:off x="3048794" y="2829719"/>
            <a:ext cx="92075" cy="492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09" name="Rectangle 99"/>
          <p:cNvSpPr>
            <a:spLocks noChangeArrowheads="1"/>
          </p:cNvSpPr>
          <p:nvPr/>
        </p:nvSpPr>
        <p:spPr bwMode="auto">
          <a:xfrm rot="2927071">
            <a:off x="3007519" y="3077369"/>
            <a:ext cx="92075" cy="492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10" name="Rectangle 100"/>
          <p:cNvSpPr>
            <a:spLocks noChangeArrowheads="1"/>
          </p:cNvSpPr>
          <p:nvPr/>
        </p:nvSpPr>
        <p:spPr bwMode="auto">
          <a:xfrm rot="2927071">
            <a:off x="248444" y="2864644"/>
            <a:ext cx="92075" cy="492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6911" name="Text Box 101"/>
          <p:cNvSpPr txBox="1">
            <a:spLocks noChangeArrowheads="1"/>
          </p:cNvSpPr>
          <p:nvPr/>
        </p:nvSpPr>
        <p:spPr bwMode="auto">
          <a:xfrm>
            <a:off x="1285875" y="1928813"/>
            <a:ext cx="85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Fibre 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coupling</a:t>
            </a:r>
          </a:p>
        </p:txBody>
      </p:sp>
      <p:sp>
        <p:nvSpPr>
          <p:cNvPr id="36912" name="Rectangle 102"/>
          <p:cNvSpPr>
            <a:spLocks noChangeArrowheads="1"/>
          </p:cNvSpPr>
          <p:nvPr/>
        </p:nvSpPr>
        <p:spPr bwMode="auto">
          <a:xfrm rot="2927071">
            <a:off x="2767806" y="3740945"/>
            <a:ext cx="92075" cy="49212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13" name="Line 103"/>
          <p:cNvSpPr>
            <a:spLocks noChangeShapeType="1"/>
          </p:cNvSpPr>
          <p:nvPr/>
        </p:nvSpPr>
        <p:spPr bwMode="auto">
          <a:xfrm flipH="1" flipV="1">
            <a:off x="2824163" y="3762375"/>
            <a:ext cx="4560887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914" name="Group 123"/>
          <p:cNvGrpSpPr>
            <a:grpSpLocks/>
          </p:cNvGrpSpPr>
          <p:nvPr/>
        </p:nvGrpSpPr>
        <p:grpSpPr bwMode="auto">
          <a:xfrm>
            <a:off x="204788" y="4675188"/>
            <a:ext cx="985837" cy="977900"/>
            <a:chOff x="-17" y="660"/>
            <a:chExt cx="621" cy="616"/>
          </a:xfrm>
        </p:grpSpPr>
        <p:sp>
          <p:nvSpPr>
            <p:cNvPr id="36929" name="Text Box 106"/>
            <p:cNvSpPr txBox="1">
              <a:spLocks noChangeArrowheads="1"/>
            </p:cNvSpPr>
            <p:nvPr/>
          </p:nvSpPr>
          <p:spPr bwMode="auto">
            <a:xfrm>
              <a:off x="-17" y="955"/>
              <a:ext cx="2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Imprint MT Shadow"/>
                </a:rPr>
                <a:t>N</a:t>
              </a:r>
            </a:p>
          </p:txBody>
        </p:sp>
        <p:sp>
          <p:nvSpPr>
            <p:cNvPr id="36930" name="Text Box 107"/>
            <p:cNvSpPr txBox="1">
              <a:spLocks noChangeArrowheads="1"/>
            </p:cNvSpPr>
            <p:nvPr/>
          </p:nvSpPr>
          <p:spPr bwMode="auto">
            <a:xfrm>
              <a:off x="304" y="660"/>
              <a:ext cx="2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Imprint MT Shadow"/>
                </a:rPr>
                <a:t>E</a:t>
              </a:r>
            </a:p>
          </p:txBody>
        </p:sp>
        <p:sp>
          <p:nvSpPr>
            <p:cNvPr id="126" name="AutoShape 112"/>
            <p:cNvSpPr>
              <a:spLocks noChangeArrowheads="1"/>
            </p:cNvSpPr>
            <p:nvPr/>
          </p:nvSpPr>
          <p:spPr bwMode="auto">
            <a:xfrm rot="-2426403">
              <a:off x="287" y="958"/>
              <a:ext cx="230" cy="23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2">
                    <a:alpha val="7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FF0000"/>
                </a:solidFill>
                <a:ea typeface="Lucida Sans Unicode" pitchFamily="34" charset="0"/>
              </a:endParaRPr>
            </a:p>
          </p:txBody>
        </p:sp>
        <p:sp>
          <p:nvSpPr>
            <p:cNvPr id="36932" name="Oval 119"/>
            <p:cNvSpPr>
              <a:spLocks noChangeArrowheads="1"/>
            </p:cNvSpPr>
            <p:nvPr/>
          </p:nvSpPr>
          <p:spPr bwMode="auto">
            <a:xfrm>
              <a:off x="232" y="896"/>
              <a:ext cx="345" cy="34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6933" name="Oval 120"/>
            <p:cNvSpPr>
              <a:spLocks noChangeArrowheads="1"/>
            </p:cNvSpPr>
            <p:nvPr/>
          </p:nvSpPr>
          <p:spPr bwMode="auto">
            <a:xfrm>
              <a:off x="275" y="944"/>
              <a:ext cx="259" cy="259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6934" name="AutoShape 121"/>
            <p:cNvSpPr>
              <a:spLocks noChangeArrowheads="1"/>
            </p:cNvSpPr>
            <p:nvPr/>
          </p:nvSpPr>
          <p:spPr bwMode="auto">
            <a:xfrm>
              <a:off x="201" y="873"/>
              <a:ext cx="403" cy="403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70195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357" y="1030"/>
              <a:ext cx="92" cy="9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70000"/>
                  </a:schemeClr>
                </a:gs>
                <a:gs pos="100000">
                  <a:schemeClr val="bg2">
                    <a:gamma/>
                    <a:tint val="4823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FF0000"/>
                </a:solidFill>
                <a:ea typeface="Lucida Sans Unicode" pitchFamily="34" charset="0"/>
              </a:endParaRPr>
            </a:p>
          </p:txBody>
        </p:sp>
      </p:grpSp>
      <p:sp>
        <p:nvSpPr>
          <p:cNvPr id="36915" name="Rectangle 125"/>
          <p:cNvSpPr>
            <a:spLocks noChangeArrowheads="1"/>
          </p:cNvSpPr>
          <p:nvPr/>
        </p:nvSpPr>
        <p:spPr bwMode="auto">
          <a:xfrm>
            <a:off x="7462838" y="3714750"/>
            <a:ext cx="53975" cy="9366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16" name="Rectangle 128"/>
          <p:cNvSpPr>
            <a:spLocks noChangeArrowheads="1"/>
          </p:cNvSpPr>
          <p:nvPr/>
        </p:nvSpPr>
        <p:spPr bwMode="auto">
          <a:xfrm>
            <a:off x="7375525" y="3714750"/>
            <a:ext cx="53975" cy="9366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17" name="Rectangle 129"/>
          <p:cNvSpPr>
            <a:spLocks noChangeArrowheads="1"/>
          </p:cNvSpPr>
          <p:nvPr/>
        </p:nvSpPr>
        <p:spPr bwMode="auto">
          <a:xfrm>
            <a:off x="3040063" y="3716338"/>
            <a:ext cx="53975" cy="93662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18" name="Text Box 130"/>
          <p:cNvSpPr txBox="1">
            <a:spLocks noChangeArrowheads="1"/>
          </p:cNvSpPr>
          <p:nvPr/>
        </p:nvSpPr>
        <p:spPr bwMode="auto">
          <a:xfrm>
            <a:off x="2349500" y="3643313"/>
            <a:ext cx="47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BS</a:t>
            </a:r>
          </a:p>
        </p:txBody>
      </p:sp>
      <p:sp>
        <p:nvSpPr>
          <p:cNvPr id="36919" name="Text Box 133"/>
          <p:cNvSpPr txBox="1">
            <a:spLocks noChangeArrowheads="1"/>
          </p:cNvSpPr>
          <p:nvPr/>
        </p:nvSpPr>
        <p:spPr bwMode="auto">
          <a:xfrm>
            <a:off x="4506913" y="1857375"/>
            <a:ext cx="13366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Length: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12.3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m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Finesse: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7300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Input: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133</a:t>
            </a:r>
            <a:r>
              <a:rPr lang="en-US" sz="800">
                <a:solidFill>
                  <a:srgbClr val="000000"/>
                </a:solidFill>
              </a:rPr>
              <a:t>  </a:t>
            </a:r>
            <a:r>
              <a:rPr lang="en-US" sz="1400">
                <a:solidFill>
                  <a:srgbClr val="000000"/>
                </a:solidFill>
              </a:rPr>
              <a:t>mW</a:t>
            </a:r>
          </a:p>
        </p:txBody>
      </p:sp>
      <p:sp>
        <p:nvSpPr>
          <p:cNvPr id="36920" name="Text Box 135"/>
          <p:cNvSpPr txBox="1">
            <a:spLocks noChangeArrowheads="1"/>
          </p:cNvSpPr>
          <p:nvPr/>
        </p:nvSpPr>
        <p:spPr bwMode="auto">
          <a:xfrm>
            <a:off x="4714875" y="3857625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Main IFO</a:t>
            </a:r>
          </a:p>
        </p:txBody>
      </p:sp>
      <p:sp>
        <p:nvSpPr>
          <p:cNvPr id="36921" name="Text Box 136"/>
          <p:cNvSpPr txBox="1">
            <a:spLocks noChangeArrowheads="1"/>
          </p:cNvSpPr>
          <p:nvPr/>
        </p:nvSpPr>
        <p:spPr bwMode="auto">
          <a:xfrm>
            <a:off x="2214563" y="5857875"/>
            <a:ext cx="121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To West tank</a:t>
            </a:r>
          </a:p>
        </p:txBody>
      </p:sp>
      <p:sp>
        <p:nvSpPr>
          <p:cNvPr id="36922" name="Rectangle 137"/>
          <p:cNvSpPr>
            <a:spLocks noChangeArrowheads="1"/>
          </p:cNvSpPr>
          <p:nvPr/>
        </p:nvSpPr>
        <p:spPr bwMode="auto">
          <a:xfrm rot="-5400000">
            <a:off x="2239169" y="4761706"/>
            <a:ext cx="1285875" cy="906463"/>
          </a:xfrm>
          <a:prstGeom prst="rect">
            <a:avLst/>
          </a:prstGeom>
          <a:solidFill>
            <a:srgbClr val="993366">
              <a:alpha val="1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23" name="Rectangle 138"/>
          <p:cNvSpPr>
            <a:spLocks noChangeArrowheads="1"/>
          </p:cNvSpPr>
          <p:nvPr/>
        </p:nvSpPr>
        <p:spPr bwMode="auto">
          <a:xfrm>
            <a:off x="3357563" y="3429000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99.965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36924" name="Rectangle 139"/>
          <p:cNvSpPr>
            <a:spLocks noChangeArrowheads="1"/>
          </p:cNvSpPr>
          <p:nvPr/>
        </p:nvSpPr>
        <p:spPr bwMode="auto">
          <a:xfrm>
            <a:off x="3357563" y="2714625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99.945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36925" name="Rectangle 140"/>
          <p:cNvSpPr>
            <a:spLocks noChangeArrowheads="1"/>
          </p:cNvSpPr>
          <p:nvPr/>
        </p:nvSpPr>
        <p:spPr bwMode="auto">
          <a:xfrm>
            <a:off x="7197725" y="2662238"/>
            <a:ext cx="118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99.994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%</a:t>
            </a:r>
          </a:p>
          <a:p>
            <a:r>
              <a:rPr lang="en-US" sz="1400">
                <a:solidFill>
                  <a:srgbClr val="000000"/>
                </a:solidFill>
              </a:rPr>
              <a:t>ROC: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37.5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6926" name="Rectangle 142"/>
          <p:cNvSpPr>
            <a:spLocks noChangeArrowheads="1"/>
          </p:cNvSpPr>
          <p:nvPr/>
        </p:nvSpPr>
        <p:spPr bwMode="auto">
          <a:xfrm rot="-5400000">
            <a:off x="2788444" y="3909219"/>
            <a:ext cx="53975" cy="93663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927" name="Rectangle 143"/>
          <p:cNvSpPr>
            <a:spLocks noChangeArrowheads="1"/>
          </p:cNvSpPr>
          <p:nvPr/>
        </p:nvSpPr>
        <p:spPr bwMode="auto">
          <a:xfrm>
            <a:off x="2424113" y="3665538"/>
            <a:ext cx="5291137" cy="906462"/>
          </a:xfrm>
          <a:prstGeom prst="rect">
            <a:avLst/>
          </a:prstGeom>
          <a:solidFill>
            <a:srgbClr val="993366">
              <a:alpha val="1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 rot="5400000">
            <a:off x="2178844" y="2178844"/>
            <a:ext cx="714375" cy="21431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0" y="1471613"/>
            <a:ext cx="800100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ref.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71EBB-0DAE-4BFE-A921-6F620E13400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B7FC447-BADA-4E3D-943D-4B73EB49733E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r>
              <a:rPr lang="de-DE" smtClean="0">
                <a:latin typeface="Times New Roman" pitchFamily="18" charset="0"/>
              </a:rPr>
              <a:t>The AEI 10</a:t>
            </a:r>
            <a:r>
              <a:rPr lang="de-DE" sz="800" smtClean="0">
                <a:latin typeface="Times New Roman" pitchFamily="18" charset="0"/>
              </a:rPr>
              <a:t> </a:t>
            </a:r>
            <a:r>
              <a:rPr lang="de-DE" smtClean="0">
                <a:latin typeface="Times New Roman" pitchFamily="18" charset="0"/>
              </a:rPr>
              <a:t>m prototype interferometer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 rot="-5400000">
            <a:off x="-938212" y="3481388"/>
            <a:ext cx="3500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Displacement eq. noise [m/ sqrt Hz]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111625" y="5664200"/>
            <a:ext cx="189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Frequency [Hz]</a:t>
            </a:r>
          </a:p>
        </p:txBody>
      </p:sp>
      <p:pic>
        <p:nvPicPr>
          <p:cNvPr id="37896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42875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408613" y="4227513"/>
            <a:ext cx="220662" cy="404812"/>
          </a:xfrm>
          <a:prstGeom prst="downArrow">
            <a:avLst>
              <a:gd name="adj1" fmla="val 50000"/>
              <a:gd name="adj2" fmla="val 4586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786563" y="3971925"/>
            <a:ext cx="1876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With safety Factor 10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786563" y="3257550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Requirement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065588" y="509905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Seismic longitudinal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310063" y="4681538"/>
            <a:ext cx="141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Seismic vertical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785938" y="1857375"/>
            <a:ext cx="1169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Suspension 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Thermal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816100" y="4052888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Coating Thermal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360488" y="3552825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Radiation pressure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017713" y="4668838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Shot noise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357563" y="2143125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Total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3929063" y="1785938"/>
            <a:ext cx="2913062" cy="3695700"/>
          </a:xfrm>
          <a:prstGeom prst="rect">
            <a:avLst/>
          </a:prstGeom>
          <a:solidFill>
            <a:srgbClr val="FF0000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Hz – 1</a:t>
            </a:r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kHz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500813" y="3614738"/>
            <a:ext cx="571500" cy="5715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786562" y="4257676"/>
            <a:ext cx="500063" cy="50006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5188-01A3-41C5-82C3-88F8DBF54EF0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101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DB1A620-0586-4BBA-BCF3-35F175F6A9E4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10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sp>
        <p:nvSpPr>
          <p:cNvPr id="38916" name="Line 39"/>
          <p:cNvSpPr>
            <a:spLocks noChangeShapeType="1"/>
          </p:cNvSpPr>
          <p:nvPr/>
        </p:nvSpPr>
        <p:spPr bwMode="auto">
          <a:xfrm>
            <a:off x="5148263" y="2638425"/>
            <a:ext cx="2736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38"/>
          <p:cNvSpPr>
            <a:spLocks noChangeShapeType="1"/>
          </p:cNvSpPr>
          <p:nvPr/>
        </p:nvSpPr>
        <p:spPr bwMode="auto">
          <a:xfrm>
            <a:off x="3203575" y="2638425"/>
            <a:ext cx="7921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18" name="Group 37"/>
          <p:cNvGrpSpPr>
            <a:grpSpLocks/>
          </p:cNvGrpSpPr>
          <p:nvPr/>
        </p:nvGrpSpPr>
        <p:grpSpPr bwMode="auto">
          <a:xfrm>
            <a:off x="1403350" y="2374900"/>
            <a:ext cx="720725" cy="550863"/>
            <a:chOff x="884" y="1223"/>
            <a:chExt cx="499" cy="347"/>
          </a:xfrm>
        </p:grpSpPr>
        <p:sp>
          <p:nvSpPr>
            <p:cNvPr id="39008" name="Line 20"/>
            <p:cNvSpPr>
              <a:spLocks noChangeShapeType="1"/>
            </p:cNvSpPr>
            <p:nvPr/>
          </p:nvSpPr>
          <p:spPr bwMode="auto">
            <a:xfrm>
              <a:off x="884" y="1389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9" name="Line 21"/>
            <p:cNvSpPr>
              <a:spLocks noChangeShapeType="1"/>
            </p:cNvSpPr>
            <p:nvPr/>
          </p:nvSpPr>
          <p:spPr bwMode="auto">
            <a:xfrm>
              <a:off x="884" y="148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Line 22"/>
            <p:cNvSpPr>
              <a:spLocks noChangeShapeType="1"/>
            </p:cNvSpPr>
            <p:nvPr/>
          </p:nvSpPr>
          <p:spPr bwMode="auto">
            <a:xfrm>
              <a:off x="884" y="157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Line 23"/>
            <p:cNvSpPr>
              <a:spLocks noChangeShapeType="1"/>
            </p:cNvSpPr>
            <p:nvPr/>
          </p:nvSpPr>
          <p:spPr bwMode="auto">
            <a:xfrm>
              <a:off x="884" y="1223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Line 24"/>
            <p:cNvSpPr>
              <a:spLocks noChangeShapeType="1"/>
            </p:cNvSpPr>
            <p:nvPr/>
          </p:nvSpPr>
          <p:spPr bwMode="auto">
            <a:xfrm>
              <a:off x="884" y="1313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9" name="Freeform 33"/>
          <p:cNvSpPr>
            <a:spLocks/>
          </p:cNvSpPr>
          <p:nvPr/>
        </p:nvSpPr>
        <p:spPr bwMode="auto">
          <a:xfrm rot="10366914">
            <a:off x="6683375" y="2997200"/>
            <a:ext cx="768350" cy="865188"/>
          </a:xfrm>
          <a:custGeom>
            <a:avLst/>
            <a:gdLst>
              <a:gd name="T0" fmla="*/ 348935 w 665"/>
              <a:gd name="T1" fmla="*/ 865188 h 1179"/>
              <a:gd name="T2" fmla="*/ 348935 w 665"/>
              <a:gd name="T3" fmla="*/ 698608 h 1179"/>
              <a:gd name="T4" fmla="*/ 191799 w 665"/>
              <a:gd name="T5" fmla="*/ 598807 h 1179"/>
              <a:gd name="T6" fmla="*/ 34662 w 665"/>
              <a:gd name="T7" fmla="*/ 665586 h 1179"/>
              <a:gd name="T8" fmla="*/ 34662 w 665"/>
              <a:gd name="T9" fmla="*/ 765387 h 1179"/>
              <a:gd name="T10" fmla="*/ 243792 w 665"/>
              <a:gd name="T11" fmla="*/ 799143 h 1179"/>
              <a:gd name="T12" fmla="*/ 506071 w 665"/>
              <a:gd name="T13" fmla="*/ 698608 h 1179"/>
              <a:gd name="T14" fmla="*/ 506071 w 665"/>
              <a:gd name="T15" fmla="*/ 532762 h 1179"/>
              <a:gd name="T16" fmla="*/ 348935 w 665"/>
              <a:gd name="T17" fmla="*/ 432961 h 1179"/>
              <a:gd name="T18" fmla="*/ 191799 w 665"/>
              <a:gd name="T19" fmla="*/ 465983 h 1179"/>
              <a:gd name="T20" fmla="*/ 191799 w 665"/>
              <a:gd name="T21" fmla="*/ 598807 h 1179"/>
              <a:gd name="T22" fmla="*/ 454077 w 665"/>
              <a:gd name="T23" fmla="*/ 632563 h 1179"/>
              <a:gd name="T24" fmla="*/ 611214 w 665"/>
              <a:gd name="T25" fmla="*/ 532762 h 1179"/>
              <a:gd name="T26" fmla="*/ 663207 w 665"/>
              <a:gd name="T27" fmla="*/ 266381 h 1179"/>
              <a:gd name="T28" fmla="*/ 402084 w 665"/>
              <a:gd name="T29" fmla="*/ 199602 h 1179"/>
              <a:gd name="T30" fmla="*/ 348935 w 665"/>
              <a:gd name="T31" fmla="*/ 299403 h 1179"/>
              <a:gd name="T32" fmla="*/ 506071 w 665"/>
              <a:gd name="T33" fmla="*/ 366182 h 1179"/>
              <a:gd name="T34" fmla="*/ 716356 w 665"/>
              <a:gd name="T35" fmla="*/ 299403 h 1179"/>
              <a:gd name="T36" fmla="*/ 768350 w 665"/>
              <a:gd name="T37" fmla="*/ 0 h 11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5"/>
              <a:gd name="T58" fmla="*/ 0 h 1179"/>
              <a:gd name="T59" fmla="*/ 665 w 665"/>
              <a:gd name="T60" fmla="*/ 1179 h 11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5" h="1179">
                <a:moveTo>
                  <a:pt x="302" y="1179"/>
                </a:moveTo>
                <a:cubicBezTo>
                  <a:pt x="313" y="1096"/>
                  <a:pt x="325" y="1013"/>
                  <a:pt x="302" y="952"/>
                </a:cubicBezTo>
                <a:cubicBezTo>
                  <a:pt x="279" y="891"/>
                  <a:pt x="211" y="823"/>
                  <a:pt x="166" y="816"/>
                </a:cubicBezTo>
                <a:cubicBezTo>
                  <a:pt x="121" y="809"/>
                  <a:pt x="53" y="869"/>
                  <a:pt x="30" y="907"/>
                </a:cubicBezTo>
                <a:cubicBezTo>
                  <a:pt x="7" y="945"/>
                  <a:pt x="0" y="1013"/>
                  <a:pt x="30" y="1043"/>
                </a:cubicBezTo>
                <a:cubicBezTo>
                  <a:pt x="60" y="1073"/>
                  <a:pt x="143" y="1104"/>
                  <a:pt x="211" y="1089"/>
                </a:cubicBezTo>
                <a:cubicBezTo>
                  <a:pt x="279" y="1074"/>
                  <a:pt x="400" y="1012"/>
                  <a:pt x="438" y="952"/>
                </a:cubicBezTo>
                <a:cubicBezTo>
                  <a:pt x="476" y="892"/>
                  <a:pt x="461" y="786"/>
                  <a:pt x="438" y="726"/>
                </a:cubicBezTo>
                <a:cubicBezTo>
                  <a:pt x="415" y="666"/>
                  <a:pt x="347" y="605"/>
                  <a:pt x="302" y="590"/>
                </a:cubicBezTo>
                <a:cubicBezTo>
                  <a:pt x="257" y="575"/>
                  <a:pt x="189" y="598"/>
                  <a:pt x="166" y="635"/>
                </a:cubicBezTo>
                <a:cubicBezTo>
                  <a:pt x="143" y="672"/>
                  <a:pt x="128" y="778"/>
                  <a:pt x="166" y="816"/>
                </a:cubicBezTo>
                <a:cubicBezTo>
                  <a:pt x="204" y="854"/>
                  <a:pt x="333" y="877"/>
                  <a:pt x="393" y="862"/>
                </a:cubicBezTo>
                <a:cubicBezTo>
                  <a:pt x="453" y="847"/>
                  <a:pt x="499" y="809"/>
                  <a:pt x="529" y="726"/>
                </a:cubicBezTo>
                <a:cubicBezTo>
                  <a:pt x="559" y="643"/>
                  <a:pt x="604" y="439"/>
                  <a:pt x="574" y="363"/>
                </a:cubicBezTo>
                <a:cubicBezTo>
                  <a:pt x="544" y="287"/>
                  <a:pt x="393" y="265"/>
                  <a:pt x="348" y="272"/>
                </a:cubicBezTo>
                <a:cubicBezTo>
                  <a:pt x="303" y="279"/>
                  <a:pt x="287" y="370"/>
                  <a:pt x="302" y="408"/>
                </a:cubicBezTo>
                <a:cubicBezTo>
                  <a:pt x="317" y="446"/>
                  <a:pt x="385" y="499"/>
                  <a:pt x="438" y="499"/>
                </a:cubicBezTo>
                <a:cubicBezTo>
                  <a:pt x="491" y="499"/>
                  <a:pt x="582" y="491"/>
                  <a:pt x="620" y="408"/>
                </a:cubicBezTo>
                <a:cubicBezTo>
                  <a:pt x="658" y="325"/>
                  <a:pt x="658" y="68"/>
                  <a:pt x="66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Digital control</a:t>
            </a: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107950" y="1052513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de-DE" b="1" u="sng"/>
              <a:t>Based on real-time Linux system and EPICS software</a:t>
            </a:r>
          </a:p>
        </p:txBody>
      </p:sp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179388" y="1917700"/>
            <a:ext cx="1223962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Experiment</a:t>
            </a:r>
            <a:endParaRPr lang="en-AU" sz="800">
              <a:solidFill>
                <a:srgbClr val="000000"/>
              </a:solidFill>
            </a:endParaRPr>
          </a:p>
          <a:p>
            <a:pPr algn="ctr" defTabSz="914400"/>
            <a:endParaRPr lang="en-AU" sz="800">
              <a:solidFill>
                <a:srgbClr val="000000"/>
              </a:solidFill>
            </a:endParaRPr>
          </a:p>
          <a:p>
            <a:pPr algn="ctr" defTabSz="914400"/>
            <a:r>
              <a:rPr lang="en-AU" sz="1400">
                <a:solidFill>
                  <a:srgbClr val="000000"/>
                </a:solidFill>
              </a:rPr>
              <a:t>sensors </a:t>
            </a:r>
          </a:p>
          <a:p>
            <a:pPr algn="ctr" defTabSz="914400"/>
            <a:r>
              <a:rPr lang="en-AU" sz="1400">
                <a:solidFill>
                  <a:srgbClr val="000000"/>
                </a:solidFill>
              </a:rPr>
              <a:t>&amp; </a:t>
            </a:r>
          </a:p>
          <a:p>
            <a:pPr algn="ctr" defTabSz="914400"/>
            <a:r>
              <a:rPr lang="en-AU" sz="1400">
                <a:solidFill>
                  <a:srgbClr val="000000"/>
                </a:solidFill>
              </a:rPr>
              <a:t>actuators</a:t>
            </a:r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2124075" y="2349500"/>
            <a:ext cx="10810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Field box</a:t>
            </a:r>
          </a:p>
        </p:txBody>
      </p:sp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5867400" y="2349500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Front end</a:t>
            </a:r>
          </a:p>
        </p:txBody>
      </p:sp>
      <p:sp>
        <p:nvSpPr>
          <p:cNvPr id="38925" name="Rectangle 11"/>
          <p:cNvSpPr>
            <a:spLocks noChangeArrowheads="1"/>
          </p:cNvSpPr>
          <p:nvPr/>
        </p:nvSpPr>
        <p:spPr bwMode="auto">
          <a:xfrm>
            <a:off x="7572375" y="2278063"/>
            <a:ext cx="14636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Workstation</a:t>
            </a:r>
          </a:p>
        </p:txBody>
      </p:sp>
      <p:sp>
        <p:nvSpPr>
          <p:cNvPr id="38926" name="Line 18"/>
          <p:cNvSpPr>
            <a:spLocks noChangeShapeType="1"/>
          </p:cNvSpPr>
          <p:nvPr/>
        </p:nvSpPr>
        <p:spPr bwMode="auto">
          <a:xfrm flipV="1">
            <a:off x="4572000" y="2997200"/>
            <a:ext cx="0" cy="2881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Rectangle 8"/>
          <p:cNvSpPr>
            <a:spLocks noChangeArrowheads="1"/>
          </p:cNvSpPr>
          <p:nvPr/>
        </p:nvSpPr>
        <p:spPr bwMode="auto">
          <a:xfrm>
            <a:off x="3924300" y="2349500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Expansion</a:t>
            </a:r>
          </a:p>
          <a:p>
            <a:pPr algn="ctr" defTabSz="914400"/>
            <a:r>
              <a:rPr lang="en-AU">
                <a:solidFill>
                  <a:srgbClr val="000000"/>
                </a:solidFill>
              </a:rPr>
              <a:t>chassis</a:t>
            </a:r>
          </a:p>
        </p:txBody>
      </p:sp>
      <p:sp>
        <p:nvSpPr>
          <p:cNvPr id="38928" name="Rectangle 12"/>
          <p:cNvSpPr>
            <a:spLocks noChangeArrowheads="1"/>
          </p:cNvSpPr>
          <p:nvPr/>
        </p:nvSpPr>
        <p:spPr bwMode="auto">
          <a:xfrm>
            <a:off x="3852863" y="3429000"/>
            <a:ext cx="15128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Timing slave</a:t>
            </a:r>
          </a:p>
        </p:txBody>
      </p:sp>
      <p:sp>
        <p:nvSpPr>
          <p:cNvPr id="38929" name="Rectangle 13"/>
          <p:cNvSpPr>
            <a:spLocks noChangeArrowheads="1"/>
          </p:cNvSpPr>
          <p:nvPr/>
        </p:nvSpPr>
        <p:spPr bwMode="auto">
          <a:xfrm>
            <a:off x="3852863" y="4510088"/>
            <a:ext cx="15128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Timing master</a:t>
            </a:r>
          </a:p>
        </p:txBody>
      </p:sp>
      <p:sp>
        <p:nvSpPr>
          <p:cNvPr id="38930" name="Rectangle 14"/>
          <p:cNvSpPr>
            <a:spLocks noChangeArrowheads="1"/>
          </p:cNvSpPr>
          <p:nvPr/>
        </p:nvSpPr>
        <p:spPr bwMode="auto">
          <a:xfrm>
            <a:off x="3852863" y="5518150"/>
            <a:ext cx="15128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GPS clock</a:t>
            </a:r>
          </a:p>
        </p:txBody>
      </p:sp>
      <p:sp>
        <p:nvSpPr>
          <p:cNvPr id="38931" name="Text Box 16"/>
          <p:cNvSpPr txBox="1">
            <a:spLocks noChangeArrowheads="1"/>
          </p:cNvSpPr>
          <p:nvPr/>
        </p:nvSpPr>
        <p:spPr bwMode="auto">
          <a:xfrm>
            <a:off x="3321050" y="1701800"/>
            <a:ext cx="216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1600"/>
              <a:t>6 x 32 channel PCI-X </a:t>
            </a:r>
          </a:p>
          <a:p>
            <a:pPr algn="ctr" defTabSz="914400"/>
            <a:r>
              <a:rPr lang="en-AU" sz="1600"/>
              <a:t>DA/AD &amp; DIO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5565775" y="1701800"/>
            <a:ext cx="2012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1600"/>
              <a:t>Opteron based,</a:t>
            </a:r>
          </a:p>
          <a:p>
            <a:pPr algn="ctr" defTabSz="914400"/>
            <a:r>
              <a:rPr lang="en-AU" sz="1600"/>
              <a:t>64bit real-time Linux</a:t>
            </a:r>
          </a:p>
        </p:txBody>
      </p:sp>
      <p:sp>
        <p:nvSpPr>
          <p:cNvPr id="38933" name="Rectangle 30"/>
          <p:cNvSpPr>
            <a:spLocks noChangeArrowheads="1"/>
          </p:cNvSpPr>
          <p:nvPr/>
        </p:nvSpPr>
        <p:spPr bwMode="auto">
          <a:xfrm>
            <a:off x="6372225" y="386238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AU">
                <a:solidFill>
                  <a:srgbClr val="000000"/>
                </a:solidFill>
              </a:rPr>
              <a:t>Frame</a:t>
            </a:r>
          </a:p>
          <a:p>
            <a:pPr algn="ctr" defTabSz="914400"/>
            <a:r>
              <a:rPr lang="en-AU">
                <a:solidFill>
                  <a:srgbClr val="000000"/>
                </a:solidFill>
              </a:rPr>
              <a:t>builder</a:t>
            </a:r>
          </a:p>
        </p:txBody>
      </p:sp>
      <p:sp>
        <p:nvSpPr>
          <p:cNvPr id="38934" name="Text Box 40"/>
          <p:cNvSpPr txBox="1">
            <a:spLocks noChangeArrowheads="1"/>
          </p:cNvSpPr>
          <p:nvPr/>
        </p:nvSpPr>
        <p:spPr bwMode="auto">
          <a:xfrm>
            <a:off x="5724525" y="3141663"/>
            <a:ext cx="1223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AU" sz="1400"/>
              <a:t>Fibre link for</a:t>
            </a:r>
          </a:p>
          <a:p>
            <a:pPr defTabSz="914400"/>
            <a:r>
              <a:rPr lang="en-AU" sz="1400"/>
              <a:t>real-time network</a:t>
            </a:r>
          </a:p>
        </p:txBody>
      </p:sp>
      <p:sp>
        <p:nvSpPr>
          <p:cNvPr id="38935" name="Text Box 41"/>
          <p:cNvSpPr txBox="1">
            <a:spLocks noChangeArrowheads="1"/>
          </p:cNvSpPr>
          <p:nvPr/>
        </p:nvSpPr>
        <p:spPr bwMode="auto">
          <a:xfrm>
            <a:off x="1763713" y="2997200"/>
            <a:ext cx="1884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1600"/>
              <a:t>Signal conditioning</a:t>
            </a:r>
          </a:p>
          <a:p>
            <a:pPr algn="ctr" defTabSz="914400"/>
            <a:r>
              <a:rPr lang="en-AU" sz="1600"/>
              <a:t>AA/AI</a:t>
            </a:r>
          </a:p>
        </p:txBody>
      </p:sp>
      <p:sp>
        <p:nvSpPr>
          <p:cNvPr id="38936" name="Text Box 42"/>
          <p:cNvSpPr txBox="1">
            <a:spLocks noChangeArrowheads="1"/>
          </p:cNvSpPr>
          <p:nvPr/>
        </p:nvSpPr>
        <p:spPr bwMode="auto">
          <a:xfrm>
            <a:off x="7812088" y="2997200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1600"/>
              <a:t>Linux,</a:t>
            </a:r>
          </a:p>
          <a:p>
            <a:pPr algn="ctr" defTabSz="914400"/>
            <a:r>
              <a:rPr lang="en-AU" sz="1600"/>
              <a:t>Simulink</a:t>
            </a:r>
          </a:p>
          <a:p>
            <a:pPr algn="ctr" defTabSz="914400"/>
            <a:r>
              <a:rPr lang="en-AU" sz="1600"/>
              <a:t>based input</a:t>
            </a:r>
          </a:p>
        </p:txBody>
      </p:sp>
      <p:grpSp>
        <p:nvGrpSpPr>
          <p:cNvPr id="38937" name="Group 141"/>
          <p:cNvGrpSpPr>
            <a:grpSpLocks/>
          </p:cNvGrpSpPr>
          <p:nvPr/>
        </p:nvGrpSpPr>
        <p:grpSpPr bwMode="auto">
          <a:xfrm>
            <a:off x="107950" y="3502025"/>
            <a:ext cx="1655763" cy="1008063"/>
            <a:chOff x="68" y="2115"/>
            <a:chExt cx="1043" cy="635"/>
          </a:xfrm>
        </p:grpSpPr>
        <p:sp>
          <p:nvSpPr>
            <p:cNvPr id="38943" name="Rectangle 140"/>
            <p:cNvSpPr>
              <a:spLocks noChangeArrowheads="1"/>
            </p:cNvSpPr>
            <p:nvPr/>
          </p:nvSpPr>
          <p:spPr bwMode="auto">
            <a:xfrm>
              <a:off x="68" y="2115"/>
              <a:ext cx="1043" cy="6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8944" name="Group 135"/>
            <p:cNvGrpSpPr>
              <a:grpSpLocks/>
            </p:cNvGrpSpPr>
            <p:nvPr/>
          </p:nvGrpSpPr>
          <p:grpSpPr bwMode="auto">
            <a:xfrm>
              <a:off x="113" y="2160"/>
              <a:ext cx="953" cy="559"/>
              <a:chOff x="288" y="806"/>
              <a:chExt cx="5424" cy="3181"/>
            </a:xfrm>
          </p:grpSpPr>
          <p:grpSp>
            <p:nvGrpSpPr>
              <p:cNvPr id="38945" name="Group 72"/>
              <p:cNvGrpSpPr>
                <a:grpSpLocks/>
              </p:cNvGrpSpPr>
              <p:nvPr/>
            </p:nvGrpSpPr>
            <p:grpSpPr bwMode="auto">
              <a:xfrm>
                <a:off x="3072" y="1104"/>
                <a:ext cx="2640" cy="2464"/>
                <a:chOff x="3072" y="1104"/>
                <a:chExt cx="2640" cy="2464"/>
              </a:xfrm>
            </p:grpSpPr>
            <p:sp>
              <p:nvSpPr>
                <p:cNvPr id="38982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4486" y="1216"/>
                  <a:ext cx="162" cy="2247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983" name="Group 74"/>
                <p:cNvGrpSpPr>
                  <a:grpSpLocks/>
                </p:cNvGrpSpPr>
                <p:nvPr/>
              </p:nvGrpSpPr>
              <p:grpSpPr bwMode="auto">
                <a:xfrm rot="2700000">
                  <a:off x="4240" y="1048"/>
                  <a:ext cx="96" cy="336"/>
                  <a:chOff x="3216" y="912"/>
                  <a:chExt cx="96" cy="336"/>
                </a:xfrm>
              </p:grpSpPr>
              <p:sp>
                <p:nvSpPr>
                  <p:cNvPr id="3900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912"/>
                    <a:ext cx="96" cy="33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00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9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4" name="Group 77"/>
                <p:cNvGrpSpPr>
                  <a:grpSpLocks/>
                </p:cNvGrpSpPr>
                <p:nvPr/>
              </p:nvGrpSpPr>
              <p:grpSpPr bwMode="auto">
                <a:xfrm rot="-5400000">
                  <a:off x="4444" y="3352"/>
                  <a:ext cx="96" cy="336"/>
                  <a:chOff x="3216" y="912"/>
                  <a:chExt cx="96" cy="336"/>
                </a:xfrm>
              </p:grpSpPr>
              <p:sp>
                <p:nvSpPr>
                  <p:cNvPr id="3900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912"/>
                    <a:ext cx="96" cy="33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00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9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5" name="Group 80"/>
                <p:cNvGrpSpPr>
                  <a:grpSpLocks/>
                </p:cNvGrpSpPr>
                <p:nvPr/>
              </p:nvGrpSpPr>
              <p:grpSpPr bwMode="auto">
                <a:xfrm rot="18900000" flipH="1">
                  <a:off x="4648" y="1048"/>
                  <a:ext cx="96" cy="336"/>
                  <a:chOff x="3216" y="912"/>
                  <a:chExt cx="96" cy="336"/>
                </a:xfrm>
              </p:grpSpPr>
              <p:sp>
                <p:nvSpPr>
                  <p:cNvPr id="3900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912"/>
                    <a:ext cx="96" cy="33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00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9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86" name="Line 83"/>
                <p:cNvSpPr>
                  <a:spLocks noChangeShapeType="1"/>
                </p:cNvSpPr>
                <p:nvPr/>
              </p:nvSpPr>
              <p:spPr bwMode="auto">
                <a:xfrm>
                  <a:off x="4321" y="1246"/>
                  <a:ext cx="162" cy="2223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3" y="1240"/>
                  <a:ext cx="306" cy="3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8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651" y="1183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9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4222" y="119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990" name="Group 87"/>
                <p:cNvGrpSpPr>
                  <a:grpSpLocks/>
                </p:cNvGrpSpPr>
                <p:nvPr/>
              </p:nvGrpSpPr>
              <p:grpSpPr bwMode="auto">
                <a:xfrm>
                  <a:off x="4736" y="1186"/>
                  <a:ext cx="976" cy="0"/>
                  <a:chOff x="4496" y="1042"/>
                  <a:chExt cx="976" cy="0"/>
                </a:xfrm>
              </p:grpSpPr>
              <p:sp>
                <p:nvSpPr>
                  <p:cNvPr id="39000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496" y="1042"/>
                    <a:ext cx="67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01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6" y="1042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91" name="Line 90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624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992" name="Group 91"/>
                <p:cNvGrpSpPr>
                  <a:grpSpLocks/>
                </p:cNvGrpSpPr>
                <p:nvPr/>
              </p:nvGrpSpPr>
              <p:grpSpPr bwMode="auto">
                <a:xfrm rot="2700000">
                  <a:off x="3528" y="1032"/>
                  <a:ext cx="96" cy="240"/>
                  <a:chOff x="3216" y="912"/>
                  <a:chExt cx="96" cy="336"/>
                </a:xfrm>
              </p:grpSpPr>
              <p:sp>
                <p:nvSpPr>
                  <p:cNvPr id="3899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912"/>
                    <a:ext cx="96" cy="33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9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9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3" name="Group 94"/>
                <p:cNvGrpSpPr>
                  <a:grpSpLocks/>
                </p:cNvGrpSpPr>
                <p:nvPr/>
              </p:nvGrpSpPr>
              <p:grpSpPr bwMode="auto">
                <a:xfrm rot="-8100000">
                  <a:off x="3576" y="1608"/>
                  <a:ext cx="96" cy="240"/>
                  <a:chOff x="3216" y="912"/>
                  <a:chExt cx="96" cy="336"/>
                </a:xfrm>
              </p:grpSpPr>
              <p:sp>
                <p:nvSpPr>
                  <p:cNvPr id="38996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912"/>
                    <a:ext cx="96" cy="33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9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9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94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5" name="Line 98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0" cy="48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46" name="Group 99"/>
              <p:cNvGrpSpPr>
                <a:grpSpLocks/>
              </p:cNvGrpSpPr>
              <p:nvPr/>
            </p:nvGrpSpPr>
            <p:grpSpPr bwMode="auto">
              <a:xfrm>
                <a:off x="288" y="1464"/>
                <a:ext cx="2880" cy="2523"/>
                <a:chOff x="288" y="1464"/>
                <a:chExt cx="2880" cy="2523"/>
              </a:xfrm>
            </p:grpSpPr>
            <p:grpSp>
              <p:nvGrpSpPr>
                <p:cNvPr id="38955" name="Group 100"/>
                <p:cNvGrpSpPr>
                  <a:grpSpLocks/>
                </p:cNvGrpSpPr>
                <p:nvPr/>
              </p:nvGrpSpPr>
              <p:grpSpPr bwMode="auto">
                <a:xfrm rot="5400000" flipH="1">
                  <a:off x="2952" y="1626"/>
                  <a:ext cx="336" cy="96"/>
                  <a:chOff x="3216" y="2304"/>
                  <a:chExt cx="336" cy="96"/>
                </a:xfrm>
              </p:grpSpPr>
              <p:sp>
                <p:nvSpPr>
                  <p:cNvPr id="38980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304"/>
                    <a:ext cx="336" cy="9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81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400"/>
                    <a:ext cx="33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6" name="Group 103"/>
                <p:cNvGrpSpPr>
                  <a:grpSpLocks/>
                </p:cNvGrpSpPr>
                <p:nvPr/>
              </p:nvGrpSpPr>
              <p:grpSpPr bwMode="auto">
                <a:xfrm>
                  <a:off x="2472" y="2115"/>
                  <a:ext cx="336" cy="1872"/>
                  <a:chOff x="2544" y="1968"/>
                  <a:chExt cx="336" cy="1872"/>
                </a:xfrm>
              </p:grpSpPr>
              <p:grpSp>
                <p:nvGrpSpPr>
                  <p:cNvPr id="38974" name="Group 10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664" y="3624"/>
                    <a:ext cx="96" cy="336"/>
                    <a:chOff x="3216" y="912"/>
                    <a:chExt cx="96" cy="336"/>
                  </a:xfrm>
                </p:grpSpPr>
                <p:sp>
                  <p:nvSpPr>
                    <p:cNvPr id="38978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912"/>
                      <a:ext cx="96" cy="3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979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912"/>
                      <a:ext cx="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4141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975" name="Group 10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664" y="1848"/>
                    <a:ext cx="96" cy="336"/>
                    <a:chOff x="3216" y="912"/>
                    <a:chExt cx="96" cy="336"/>
                  </a:xfrm>
                </p:grpSpPr>
                <p:sp>
                  <p:nvSpPr>
                    <p:cNvPr id="38976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912"/>
                      <a:ext cx="96" cy="3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977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912"/>
                      <a:ext cx="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4141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957" name="Group 110"/>
                <p:cNvGrpSpPr>
                  <a:grpSpLocks/>
                </p:cNvGrpSpPr>
                <p:nvPr/>
              </p:nvGrpSpPr>
              <p:grpSpPr bwMode="auto">
                <a:xfrm rot="2700000">
                  <a:off x="2562" y="1404"/>
                  <a:ext cx="96" cy="480"/>
                  <a:chOff x="3216" y="912"/>
                  <a:chExt cx="96" cy="336"/>
                </a:xfrm>
              </p:grpSpPr>
              <p:sp>
                <p:nvSpPr>
                  <p:cNvPr id="3897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912"/>
                    <a:ext cx="96" cy="336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7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9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8" name="Group 113"/>
                <p:cNvGrpSpPr>
                  <a:grpSpLocks/>
                </p:cNvGrpSpPr>
                <p:nvPr/>
              </p:nvGrpSpPr>
              <p:grpSpPr bwMode="auto">
                <a:xfrm rot="-5400000">
                  <a:off x="1056" y="696"/>
                  <a:ext cx="336" cy="1872"/>
                  <a:chOff x="3792" y="2064"/>
                  <a:chExt cx="336" cy="1872"/>
                </a:xfrm>
              </p:grpSpPr>
              <p:grpSp>
                <p:nvGrpSpPr>
                  <p:cNvPr id="38966" name="Group 11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912" y="3720"/>
                    <a:ext cx="96" cy="336"/>
                    <a:chOff x="3216" y="912"/>
                    <a:chExt cx="96" cy="336"/>
                  </a:xfrm>
                </p:grpSpPr>
                <p:sp>
                  <p:nvSpPr>
                    <p:cNvPr id="38970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912"/>
                      <a:ext cx="96" cy="3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971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912"/>
                      <a:ext cx="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4141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967" name="Group 11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912" y="1944"/>
                    <a:ext cx="96" cy="336"/>
                    <a:chOff x="3216" y="912"/>
                    <a:chExt cx="96" cy="336"/>
                  </a:xfrm>
                </p:grpSpPr>
                <p:sp>
                  <p:nvSpPr>
                    <p:cNvPr id="38968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912"/>
                      <a:ext cx="96" cy="33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969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912"/>
                      <a:ext cx="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4141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8959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544" y="1632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0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064" y="1632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1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1680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2" name="Line 123"/>
                <p:cNvSpPr>
                  <a:spLocks noChangeShapeType="1"/>
                </p:cNvSpPr>
                <p:nvPr/>
              </p:nvSpPr>
              <p:spPr bwMode="auto">
                <a:xfrm>
                  <a:off x="2640" y="2208"/>
                  <a:ext cx="0" cy="168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3" name="Line 124"/>
                <p:cNvSpPr>
                  <a:spLocks noChangeShapeType="1"/>
                </p:cNvSpPr>
                <p:nvPr/>
              </p:nvSpPr>
              <p:spPr bwMode="auto">
                <a:xfrm rot="5400000">
                  <a:off x="1224" y="792"/>
                  <a:ext cx="0" cy="168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4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1680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5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10" y="1574"/>
                  <a:ext cx="30" cy="10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47" name="Group 127"/>
              <p:cNvGrpSpPr>
                <a:grpSpLocks/>
              </p:cNvGrpSpPr>
              <p:nvPr/>
            </p:nvGrpSpPr>
            <p:grpSpPr bwMode="auto">
              <a:xfrm>
                <a:off x="2442" y="806"/>
                <a:ext cx="336" cy="770"/>
                <a:chOff x="2442" y="806"/>
                <a:chExt cx="336" cy="770"/>
              </a:xfrm>
            </p:grpSpPr>
            <p:grpSp>
              <p:nvGrpSpPr>
                <p:cNvPr id="38948" name="Group 128"/>
                <p:cNvGrpSpPr>
                  <a:grpSpLocks/>
                </p:cNvGrpSpPr>
                <p:nvPr/>
              </p:nvGrpSpPr>
              <p:grpSpPr bwMode="auto">
                <a:xfrm>
                  <a:off x="2442" y="1152"/>
                  <a:ext cx="336" cy="96"/>
                  <a:chOff x="2442" y="1008"/>
                  <a:chExt cx="336" cy="96"/>
                </a:xfrm>
              </p:grpSpPr>
              <p:sp>
                <p:nvSpPr>
                  <p:cNvPr id="38953" name="Rectangle 1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42" y="1008"/>
                    <a:ext cx="33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54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2" y="1104"/>
                    <a:ext cx="33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1414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49" name="Line 131"/>
                <p:cNvSpPr>
                  <a:spLocks noChangeShapeType="1"/>
                </p:cNvSpPr>
                <p:nvPr/>
              </p:nvSpPr>
              <p:spPr bwMode="auto">
                <a:xfrm>
                  <a:off x="2612" y="119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0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612" y="864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1" name="Line 133"/>
                <p:cNvSpPr>
                  <a:spLocks noChangeShapeType="1"/>
                </p:cNvSpPr>
                <p:nvPr/>
              </p:nvSpPr>
              <p:spPr bwMode="auto">
                <a:xfrm>
                  <a:off x="2612" y="1056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2" name="Line 134"/>
                <p:cNvSpPr>
                  <a:spLocks noChangeShapeType="1"/>
                </p:cNvSpPr>
                <p:nvPr/>
              </p:nvSpPr>
              <p:spPr bwMode="auto">
                <a:xfrm>
                  <a:off x="2612" y="806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8938" name="Picture 136" descr="Festplatte 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654550"/>
            <a:ext cx="6413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9" name="Picture 137" descr="navst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363" y="5518150"/>
            <a:ext cx="61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139" descr="user-1-norm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414463"/>
            <a:ext cx="1033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1" name="Text Box 143"/>
          <p:cNvSpPr txBox="1">
            <a:spLocks noChangeArrowheads="1"/>
          </p:cNvSpPr>
          <p:nvPr/>
        </p:nvSpPr>
        <p:spPr bwMode="auto">
          <a:xfrm>
            <a:off x="5108575" y="2606675"/>
            <a:ext cx="76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1400"/>
              <a:t>10</a:t>
            </a:r>
            <a:r>
              <a:rPr lang="en-AU" sz="800"/>
              <a:t> </a:t>
            </a:r>
            <a:r>
              <a:rPr lang="en-AU" sz="1400"/>
              <a:t>GHz</a:t>
            </a:r>
          </a:p>
        </p:txBody>
      </p:sp>
      <p:pic>
        <p:nvPicPr>
          <p:cNvPr id="105" name="Picture 104" descr="DSC_0265.JPG"/>
          <p:cNvPicPr>
            <a:picLocks noChangeAspect="1"/>
          </p:cNvPicPr>
          <p:nvPr/>
        </p:nvPicPr>
        <p:blipFill>
          <a:blip r:embed="rId6"/>
          <a:srcRect l="28011" t="5013" r="8191" b="12857"/>
          <a:stretch>
            <a:fillRect/>
          </a:stretch>
        </p:blipFill>
        <p:spPr bwMode="auto">
          <a:xfrm>
            <a:off x="2571750" y="0"/>
            <a:ext cx="35718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E2E1-58F7-41A1-A115-6ACCC5746294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EE850E6-4CFB-4EE3-B2DD-0E94113D1339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Times New Roman" pitchFamily="18" charset="0"/>
              </a:rPr>
              <a:t> The AEI 10 m prototype interferometer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9112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Design of sub-SQL  IFO</a:t>
            </a:r>
          </a:p>
        </p:txBody>
      </p:sp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6572250" y="1428750"/>
            <a:ext cx="1755775" cy="3760788"/>
            <a:chOff x="6456731" y="1849593"/>
            <a:chExt cx="1755335" cy="3760647"/>
          </a:xfrm>
        </p:grpSpPr>
        <p:sp>
          <p:nvSpPr>
            <p:cNvPr id="41031" name="Rectangle 51"/>
            <p:cNvSpPr>
              <a:spLocks noChangeArrowheads="1"/>
            </p:cNvSpPr>
            <p:nvPr/>
          </p:nvSpPr>
          <p:spPr bwMode="auto">
            <a:xfrm rot="2700000">
              <a:off x="7887444" y="1752713"/>
              <a:ext cx="56588" cy="2503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grpSp>
          <p:nvGrpSpPr>
            <p:cNvPr id="41032" name="Group 4"/>
            <p:cNvGrpSpPr>
              <a:grpSpLocks/>
            </p:cNvGrpSpPr>
            <p:nvPr/>
          </p:nvGrpSpPr>
          <p:grpSpPr bwMode="auto">
            <a:xfrm rot="2700000">
              <a:off x="6567726" y="2508169"/>
              <a:ext cx="150531" cy="372521"/>
              <a:chOff x="3177" y="921"/>
              <a:chExt cx="101" cy="342"/>
            </a:xfrm>
          </p:grpSpPr>
          <p:sp>
            <p:nvSpPr>
              <p:cNvPr id="41050" name="Rectangle 5"/>
              <p:cNvSpPr>
                <a:spLocks noChangeArrowheads="1"/>
              </p:cNvSpPr>
              <p:nvPr/>
            </p:nvSpPr>
            <p:spPr bwMode="auto">
              <a:xfrm>
                <a:off x="3177" y="927"/>
                <a:ext cx="96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FFFFCC"/>
                  </a:solidFill>
                </a:endParaRPr>
              </a:p>
            </p:txBody>
          </p:sp>
          <p:sp>
            <p:nvSpPr>
              <p:cNvPr id="41051" name="Line 6"/>
              <p:cNvSpPr>
                <a:spLocks noChangeShapeType="1"/>
              </p:cNvSpPr>
              <p:nvPr/>
            </p:nvSpPr>
            <p:spPr bwMode="auto">
              <a:xfrm>
                <a:off x="3278" y="921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1414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3" name="Group 13"/>
            <p:cNvGrpSpPr>
              <a:grpSpLocks/>
            </p:cNvGrpSpPr>
            <p:nvPr/>
          </p:nvGrpSpPr>
          <p:grpSpPr bwMode="auto">
            <a:xfrm rot="-5400000">
              <a:off x="6839188" y="5355708"/>
              <a:ext cx="143079" cy="365985"/>
              <a:chOff x="3639" y="909"/>
              <a:chExt cx="96" cy="336"/>
            </a:xfrm>
          </p:grpSpPr>
          <p:sp>
            <p:nvSpPr>
              <p:cNvPr id="41048" name="Rectangle 14"/>
              <p:cNvSpPr>
                <a:spLocks noChangeArrowheads="1"/>
              </p:cNvSpPr>
              <p:nvPr/>
            </p:nvSpPr>
            <p:spPr bwMode="auto">
              <a:xfrm>
                <a:off x="3639" y="909"/>
                <a:ext cx="96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FFFFCC"/>
                  </a:solidFill>
                </a:endParaRPr>
              </a:p>
            </p:txBody>
          </p:sp>
          <p:sp>
            <p:nvSpPr>
              <p:cNvPr id="41049" name="Line 15"/>
              <p:cNvSpPr>
                <a:spLocks noChangeShapeType="1"/>
              </p:cNvSpPr>
              <p:nvPr/>
            </p:nvSpPr>
            <p:spPr bwMode="auto">
              <a:xfrm>
                <a:off x="3735" y="909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1414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4" name="Group 28"/>
            <p:cNvGrpSpPr>
              <a:grpSpLocks/>
            </p:cNvGrpSpPr>
            <p:nvPr/>
          </p:nvGrpSpPr>
          <p:grpSpPr bwMode="auto">
            <a:xfrm rot="18900000" flipH="1">
              <a:off x="7075405" y="2510549"/>
              <a:ext cx="143079" cy="365985"/>
              <a:chOff x="3216" y="912"/>
              <a:chExt cx="96" cy="336"/>
            </a:xfrm>
          </p:grpSpPr>
          <p:sp>
            <p:nvSpPr>
              <p:cNvPr id="41046" name="Rectangle 29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96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FFFFCC"/>
                  </a:solidFill>
                </a:endParaRPr>
              </a:p>
            </p:txBody>
          </p:sp>
          <p:sp>
            <p:nvSpPr>
              <p:cNvPr id="41047" name="Line 30"/>
              <p:cNvSpPr>
                <a:spLocks noChangeShapeType="1"/>
              </p:cNvSpPr>
              <p:nvPr/>
            </p:nvSpPr>
            <p:spPr bwMode="auto">
              <a:xfrm>
                <a:off x="3312" y="91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1414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35" name="Line 33"/>
            <p:cNvSpPr>
              <a:spLocks noChangeShapeType="1"/>
            </p:cNvSpPr>
            <p:nvPr/>
          </p:nvSpPr>
          <p:spPr bwMode="auto">
            <a:xfrm>
              <a:off x="6715125" y="2728913"/>
              <a:ext cx="194525" cy="273676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Line 35"/>
            <p:cNvSpPr>
              <a:spLocks noChangeShapeType="1"/>
            </p:cNvSpPr>
            <p:nvPr/>
          </p:nvSpPr>
          <p:spPr bwMode="auto">
            <a:xfrm flipV="1">
              <a:off x="6718210" y="2738837"/>
              <a:ext cx="333308" cy="44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Line 36"/>
            <p:cNvSpPr>
              <a:spLocks noChangeShapeType="1"/>
            </p:cNvSpPr>
            <p:nvPr/>
          </p:nvSpPr>
          <p:spPr bwMode="auto">
            <a:xfrm flipV="1">
              <a:off x="7088403" y="2653885"/>
              <a:ext cx="104567" cy="715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38" name="Group 109"/>
            <p:cNvGrpSpPr>
              <a:grpSpLocks/>
            </p:cNvGrpSpPr>
            <p:nvPr/>
          </p:nvGrpSpPr>
          <p:grpSpPr bwMode="auto">
            <a:xfrm>
              <a:off x="7777184" y="2628896"/>
              <a:ext cx="434882" cy="152400"/>
              <a:chOff x="8445294" y="2469814"/>
              <a:chExt cx="434882" cy="152400"/>
            </a:xfrm>
          </p:grpSpPr>
          <p:sp>
            <p:nvSpPr>
              <p:cNvPr id="41044" name="Rectangle 51"/>
              <p:cNvSpPr>
                <a:spLocks noChangeArrowheads="1"/>
              </p:cNvSpPr>
              <p:nvPr/>
            </p:nvSpPr>
            <p:spPr bwMode="auto">
              <a:xfrm rot="-8100000">
                <a:off x="8613476" y="2355514"/>
                <a:ext cx="152400" cy="3810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FFFFCC"/>
                  </a:solidFill>
                </a:endParaRPr>
              </a:p>
            </p:txBody>
          </p:sp>
          <p:sp>
            <p:nvSpPr>
              <p:cNvPr id="41045" name="Line 52"/>
              <p:cNvSpPr>
                <a:spLocks noChangeShapeType="1"/>
              </p:cNvSpPr>
              <p:nvPr/>
            </p:nvSpPr>
            <p:spPr bwMode="auto">
              <a:xfrm rot="-8100000">
                <a:off x="8635794" y="2301633"/>
                <a:ext cx="0" cy="381000"/>
              </a:xfrm>
              <a:prstGeom prst="line">
                <a:avLst/>
              </a:prstGeom>
              <a:noFill/>
              <a:ln w="28575">
                <a:solidFill>
                  <a:srgbClr val="1414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39" name="Line 54"/>
            <p:cNvSpPr>
              <a:spLocks noChangeShapeType="1"/>
            </p:cNvSpPr>
            <p:nvPr/>
          </p:nvSpPr>
          <p:spPr bwMode="auto">
            <a:xfrm>
              <a:off x="7948638" y="1895464"/>
              <a:ext cx="0" cy="7620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Line 54"/>
            <p:cNvSpPr>
              <a:spLocks noChangeShapeType="1"/>
            </p:cNvSpPr>
            <p:nvPr/>
          </p:nvSpPr>
          <p:spPr bwMode="auto">
            <a:xfrm rot="-5400000">
              <a:off x="7577154" y="2276467"/>
              <a:ext cx="0" cy="7620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7023289" y="2482982"/>
              <a:ext cx="357174" cy="1587"/>
            </a:xfrm>
            <a:prstGeom prst="line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42" name="Line 19"/>
            <p:cNvSpPr>
              <a:spLocks noChangeShapeType="1"/>
            </p:cNvSpPr>
            <p:nvPr/>
          </p:nvSpPr>
          <p:spPr bwMode="auto">
            <a:xfrm flipH="1">
              <a:off x="6909651" y="2717358"/>
              <a:ext cx="161195" cy="27483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7059007" y="2342494"/>
              <a:ext cx="285739" cy="1587"/>
            </a:xfrm>
            <a:prstGeom prst="line">
              <a:avLst/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6572250" y="5214938"/>
            <a:ext cx="24161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Frequency</a:t>
            </a: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-</a:t>
            </a: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reference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cavity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:</a:t>
            </a:r>
          </a:p>
          <a:p>
            <a:pPr algn="ctr">
              <a:defRPr/>
            </a:pP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Length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: 12.3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</a:t>
            </a:r>
          </a:p>
          <a:p>
            <a:pPr algn="ctr">
              <a:defRPr/>
            </a:pP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Finesse: 7300</a:t>
            </a:r>
          </a:p>
          <a:p>
            <a:pPr algn="ctr">
              <a:defRPr/>
            </a:pP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Triple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pendulum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suspension</a:t>
            </a:r>
            <a:endParaRPr lang="de-DE" sz="14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Mirror </a:t>
            </a:r>
            <a:r>
              <a:rPr lang="de-DE" sz="14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mass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: 850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4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g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14313" y="1928813"/>
            <a:ext cx="2776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10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Fabry-Perot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arm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cavity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Finesse ca. 670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-58738" y="3636963"/>
            <a:ext cx="37734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100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g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mirrors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triple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cascaded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pendulum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suspensions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with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 err="1">
                <a:solidFill>
                  <a:srgbClr val="FFFFCC"/>
                </a:solidFill>
                <a:ea typeface="Lucida Sans Unicode" pitchFamily="34" charset="0"/>
              </a:rPr>
              <a:t>monolithic</a:t>
            </a:r>
            <a:r>
              <a:rPr lang="de-DE" sz="1600" dirty="0">
                <a:solidFill>
                  <a:srgbClr val="FFFFCC"/>
                </a:solidFill>
                <a:ea typeface="Lucida Sans Unicode" pitchFamily="34" charset="0"/>
              </a:rPr>
              <a:t> </a:t>
            </a:r>
            <a:r>
              <a:rPr lang="de-DE" sz="1600" dirty="0" err="1">
                <a:solidFill>
                  <a:srgbClr val="FFFFCC"/>
                </a:solidFill>
                <a:ea typeface="Lucida Sans Unicode" pitchFamily="34" charset="0"/>
              </a:rPr>
              <a:t>all-silica</a:t>
            </a:r>
            <a:r>
              <a:rPr lang="de-DE" sz="1600" dirty="0">
                <a:solidFill>
                  <a:srgbClr val="FFFFCC"/>
                </a:solidFill>
                <a:ea typeface="Lucida Sans Unicode" pitchFamily="34" charset="0"/>
              </a:rPr>
              <a:t> last </a:t>
            </a:r>
            <a:r>
              <a:rPr lang="de-DE" sz="1600" dirty="0" err="1">
                <a:solidFill>
                  <a:srgbClr val="FFFFCC"/>
                </a:solidFill>
                <a:ea typeface="Lucida Sans Unicode" pitchFamily="34" charset="0"/>
              </a:rPr>
              <a:t>stage</a:t>
            </a:r>
            <a:endParaRPr lang="de-DE" sz="1600" dirty="0">
              <a:solidFill>
                <a:srgbClr val="FFFFCC"/>
              </a:solidFill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four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filaments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of 28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µm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diameter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4071938" y="1928813"/>
            <a:ext cx="1630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Optional:</a:t>
            </a:r>
          </a:p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Power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recycling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6692900" y="1019175"/>
            <a:ext cx="2295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~ 5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W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input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@ 1064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nm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grpSp>
        <p:nvGrpSpPr>
          <p:cNvPr id="40971" name="Group 79"/>
          <p:cNvGrpSpPr>
            <a:grpSpLocks/>
          </p:cNvGrpSpPr>
          <p:nvPr/>
        </p:nvGrpSpPr>
        <p:grpSpPr bwMode="auto">
          <a:xfrm rot="5400000" flipH="1">
            <a:off x="4471988" y="2678113"/>
            <a:ext cx="488950" cy="139700"/>
            <a:chOff x="3216" y="2304"/>
            <a:chExt cx="336" cy="96"/>
          </a:xfrm>
        </p:grpSpPr>
        <p:sp>
          <p:nvSpPr>
            <p:cNvPr id="63" name="Rectangle 80"/>
            <p:cNvSpPr>
              <a:spLocks noChangeArrowheads="1"/>
            </p:cNvSpPr>
            <p:nvPr/>
          </p:nvSpPr>
          <p:spPr bwMode="auto">
            <a:xfrm>
              <a:off x="3216" y="2304"/>
              <a:ext cx="336" cy="9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64" name="Line 81"/>
            <p:cNvSpPr>
              <a:spLocks noChangeShapeType="1"/>
            </p:cNvSpPr>
            <p:nvPr/>
          </p:nvSpPr>
          <p:spPr bwMode="auto">
            <a:xfrm>
              <a:off x="3216" y="2400"/>
              <a:ext cx="336" cy="0"/>
            </a:xfrm>
            <a:prstGeom prst="line">
              <a:avLst/>
            </a:prstGeom>
            <a:noFill/>
            <a:ln w="28575">
              <a:solidFill>
                <a:srgbClr val="14141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</p:grpSp>
      <p:sp>
        <p:nvSpPr>
          <p:cNvPr id="43" name="Line 82"/>
          <p:cNvSpPr>
            <a:spLocks noChangeShapeType="1"/>
          </p:cNvSpPr>
          <p:nvPr/>
        </p:nvSpPr>
        <p:spPr bwMode="auto">
          <a:xfrm>
            <a:off x="3805238" y="2755900"/>
            <a:ext cx="8382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grpSp>
        <p:nvGrpSpPr>
          <p:cNvPr id="40973" name="Group 95"/>
          <p:cNvGrpSpPr>
            <a:grpSpLocks/>
          </p:cNvGrpSpPr>
          <p:nvPr/>
        </p:nvGrpSpPr>
        <p:grpSpPr bwMode="auto">
          <a:xfrm>
            <a:off x="3495675" y="1071563"/>
            <a:ext cx="533400" cy="1500187"/>
            <a:chOff x="3495667" y="1071546"/>
            <a:chExt cx="533400" cy="1500197"/>
          </a:xfrm>
        </p:grpSpPr>
        <p:grpSp>
          <p:nvGrpSpPr>
            <p:cNvPr id="41022" name="Group 78"/>
            <p:cNvGrpSpPr>
              <a:grpSpLocks/>
            </p:cNvGrpSpPr>
            <p:nvPr/>
          </p:nvGrpSpPr>
          <p:grpSpPr bwMode="auto">
            <a:xfrm>
              <a:off x="3495667" y="1620821"/>
              <a:ext cx="533400" cy="152400"/>
              <a:chOff x="2442" y="1008"/>
              <a:chExt cx="336" cy="96"/>
            </a:xfrm>
          </p:grpSpPr>
          <p:sp>
            <p:nvSpPr>
              <p:cNvPr id="71" name="Rectangle 76"/>
              <p:cNvSpPr>
                <a:spLocks noChangeArrowheads="1"/>
              </p:cNvSpPr>
              <p:nvPr/>
            </p:nvSpPr>
            <p:spPr bwMode="auto">
              <a:xfrm flipH="1">
                <a:off x="2442" y="1008"/>
                <a:ext cx="33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 sz="1600">
                  <a:solidFill>
                    <a:srgbClr val="FFFFCC"/>
                  </a:solidFill>
                  <a:latin typeface="+mn-lt"/>
                  <a:ea typeface="Lucida Sans Unicode" pitchFamily="34" charset="0"/>
                </a:endParaRPr>
              </a:p>
            </p:txBody>
          </p:sp>
          <p:sp>
            <p:nvSpPr>
              <p:cNvPr id="72" name="Line 77"/>
              <p:cNvSpPr>
                <a:spLocks noChangeShapeType="1"/>
              </p:cNvSpPr>
              <p:nvPr/>
            </p:nvSpPr>
            <p:spPr bwMode="auto">
              <a:xfrm flipH="1">
                <a:off x="2442" y="11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1414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FFFFCC"/>
                  </a:solidFill>
                  <a:latin typeface="+mn-lt"/>
                  <a:ea typeface="Lucida Sans Unicode" pitchFamily="34" charset="0"/>
                </a:endParaRPr>
              </a:p>
            </p:txBody>
          </p:sp>
        </p:grp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3765542" y="1684325"/>
              <a:ext cx="20638" cy="88741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3765542" y="1163622"/>
              <a:ext cx="0" cy="30480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69" name="Line 71"/>
            <p:cNvSpPr>
              <a:spLocks noChangeShapeType="1"/>
            </p:cNvSpPr>
            <p:nvPr/>
          </p:nvSpPr>
          <p:spPr bwMode="auto">
            <a:xfrm>
              <a:off x="3765542" y="1468424"/>
              <a:ext cx="0" cy="22860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70" name="Line 89"/>
            <p:cNvSpPr>
              <a:spLocks noChangeShapeType="1"/>
            </p:cNvSpPr>
            <p:nvPr/>
          </p:nvSpPr>
          <p:spPr bwMode="auto">
            <a:xfrm>
              <a:off x="3765542" y="1071546"/>
              <a:ext cx="0" cy="22860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</p:grpSp>
      <p:sp>
        <p:nvSpPr>
          <p:cNvPr id="73" name="Text Box 97"/>
          <p:cNvSpPr txBox="1">
            <a:spLocks noChangeArrowheads="1"/>
          </p:cNvSpPr>
          <p:nvPr/>
        </p:nvSpPr>
        <p:spPr bwMode="auto">
          <a:xfrm>
            <a:off x="3786188" y="1000125"/>
            <a:ext cx="1617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Optional:</a:t>
            </a:r>
          </a:p>
          <a:p>
            <a:pPr algn="ctr" defTabSz="914400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Signal </a:t>
            </a: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recycling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grpSp>
        <p:nvGrpSpPr>
          <p:cNvPr id="40975" name="Group 97"/>
          <p:cNvGrpSpPr>
            <a:grpSpLocks/>
          </p:cNvGrpSpPr>
          <p:nvPr/>
        </p:nvGrpSpPr>
        <p:grpSpPr bwMode="auto">
          <a:xfrm>
            <a:off x="168275" y="2427288"/>
            <a:ext cx="3941763" cy="3689350"/>
            <a:chOff x="167729" y="2427915"/>
            <a:chExt cx="3942041" cy="3689123"/>
          </a:xfrm>
        </p:grpSpPr>
        <p:grpSp>
          <p:nvGrpSpPr>
            <p:cNvPr id="40993" name="Group 49"/>
            <p:cNvGrpSpPr>
              <a:grpSpLocks/>
            </p:cNvGrpSpPr>
            <p:nvPr/>
          </p:nvGrpSpPr>
          <p:grpSpPr bwMode="auto">
            <a:xfrm>
              <a:off x="3553058" y="3407611"/>
              <a:ext cx="505837" cy="2709427"/>
              <a:chOff x="2539" y="1981"/>
              <a:chExt cx="348" cy="1864"/>
            </a:xfrm>
          </p:grpSpPr>
          <p:grpSp>
            <p:nvGrpSpPr>
              <p:cNvPr id="41014" name="Group 7"/>
              <p:cNvGrpSpPr>
                <a:grpSpLocks/>
              </p:cNvGrpSpPr>
              <p:nvPr/>
            </p:nvGrpSpPr>
            <p:grpSpPr bwMode="auto">
              <a:xfrm rot="-5400000">
                <a:off x="2592" y="3549"/>
                <a:ext cx="252" cy="339"/>
                <a:chOff x="3216" y="912"/>
                <a:chExt cx="252" cy="339"/>
              </a:xfrm>
            </p:grpSpPr>
            <p:sp>
              <p:nvSpPr>
                <p:cNvPr id="59" name="Rectangle 8"/>
                <p:cNvSpPr>
                  <a:spLocks noChangeArrowheads="1"/>
                </p:cNvSpPr>
                <p:nvPr/>
              </p:nvSpPr>
              <p:spPr bwMode="auto">
                <a:xfrm>
                  <a:off x="3214" y="911"/>
                  <a:ext cx="96" cy="3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>
                  <a:off x="3311" y="911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1414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61" name="Rectangle 8"/>
                <p:cNvSpPr>
                  <a:spLocks noChangeArrowheads="1"/>
                </p:cNvSpPr>
                <p:nvPr/>
              </p:nvSpPr>
              <p:spPr bwMode="auto">
                <a:xfrm>
                  <a:off x="3371" y="914"/>
                  <a:ext cx="96" cy="3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62" name="Line 9"/>
                <p:cNvSpPr>
                  <a:spLocks noChangeShapeType="1"/>
                </p:cNvSpPr>
                <p:nvPr/>
              </p:nvSpPr>
              <p:spPr bwMode="auto">
                <a:xfrm>
                  <a:off x="3467" y="914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1414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</p:grpSp>
          <p:grpSp>
            <p:nvGrpSpPr>
              <p:cNvPr id="41015" name="Group 10"/>
              <p:cNvGrpSpPr>
                <a:grpSpLocks/>
              </p:cNvGrpSpPr>
              <p:nvPr/>
            </p:nvGrpSpPr>
            <p:grpSpPr bwMode="auto">
              <a:xfrm rot="5400000">
                <a:off x="2658" y="1862"/>
                <a:ext cx="97" cy="336"/>
                <a:chOff x="3223" y="924"/>
                <a:chExt cx="97" cy="336"/>
              </a:xfrm>
            </p:grpSpPr>
            <p:sp>
              <p:nvSpPr>
                <p:cNvPr id="57" name="Rectangle 11"/>
                <p:cNvSpPr>
                  <a:spLocks noChangeArrowheads="1"/>
                </p:cNvSpPr>
                <p:nvPr/>
              </p:nvSpPr>
              <p:spPr bwMode="auto">
                <a:xfrm>
                  <a:off x="3222" y="923"/>
                  <a:ext cx="96" cy="3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58" name="Line 12"/>
                <p:cNvSpPr>
                  <a:spLocks noChangeShapeType="1"/>
                </p:cNvSpPr>
                <p:nvPr/>
              </p:nvSpPr>
              <p:spPr bwMode="auto">
                <a:xfrm>
                  <a:off x="3320" y="923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1414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</p:grpSp>
        </p:grpSp>
        <p:grpSp>
          <p:nvGrpSpPr>
            <p:cNvPr id="40994" name="Group 16"/>
            <p:cNvGrpSpPr>
              <a:grpSpLocks/>
            </p:cNvGrpSpPr>
            <p:nvPr/>
          </p:nvGrpSpPr>
          <p:grpSpPr bwMode="auto">
            <a:xfrm rot="2700000">
              <a:off x="3691146" y="2355237"/>
              <a:ext cx="139541" cy="697706"/>
              <a:chOff x="3216" y="912"/>
              <a:chExt cx="96" cy="336"/>
            </a:xfrm>
          </p:grpSpPr>
          <p:sp>
            <p:nvSpPr>
              <p:cNvPr id="53" name="Rectangle 17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96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 sz="1600">
                  <a:solidFill>
                    <a:srgbClr val="FFFFCC"/>
                  </a:solidFill>
                  <a:latin typeface="+mn-lt"/>
                  <a:ea typeface="Lucida Sans Unicode" pitchFamily="34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312" y="912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1414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FFFFCC"/>
                  </a:solidFill>
                  <a:latin typeface="+mn-lt"/>
                  <a:ea typeface="Lucida Sans Unicode" pitchFamily="34" charset="0"/>
                </a:endParaRPr>
              </a:p>
            </p:txBody>
          </p:sp>
        </p:grpSp>
        <p:grpSp>
          <p:nvGrpSpPr>
            <p:cNvPr id="40995" name="Group 21"/>
            <p:cNvGrpSpPr>
              <a:grpSpLocks/>
            </p:cNvGrpSpPr>
            <p:nvPr/>
          </p:nvGrpSpPr>
          <p:grpSpPr bwMode="auto">
            <a:xfrm rot="-5400000">
              <a:off x="1385808" y="1209836"/>
              <a:ext cx="504384" cy="2940541"/>
              <a:chOff x="3792" y="1913"/>
              <a:chExt cx="347" cy="2023"/>
            </a:xfrm>
          </p:grpSpPr>
          <p:grpSp>
            <p:nvGrpSpPr>
              <p:cNvPr id="41004" name="Group 22"/>
              <p:cNvGrpSpPr>
                <a:grpSpLocks/>
              </p:cNvGrpSpPr>
              <p:nvPr/>
            </p:nvGrpSpPr>
            <p:grpSpPr bwMode="auto">
              <a:xfrm rot="-5400000">
                <a:off x="3912" y="3720"/>
                <a:ext cx="96" cy="336"/>
                <a:chOff x="3216" y="912"/>
                <a:chExt cx="96" cy="336"/>
              </a:xfrm>
            </p:grpSpPr>
            <p:sp>
              <p:nvSpPr>
                <p:cNvPr id="51" name="Rectangle 23"/>
                <p:cNvSpPr>
                  <a:spLocks noChangeArrowheads="1"/>
                </p:cNvSpPr>
                <p:nvPr/>
              </p:nvSpPr>
              <p:spPr bwMode="auto">
                <a:xfrm>
                  <a:off x="3216" y="912"/>
                  <a:ext cx="96" cy="3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52" name="Line 24"/>
                <p:cNvSpPr>
                  <a:spLocks noChangeShapeType="1"/>
                </p:cNvSpPr>
                <p:nvPr/>
              </p:nvSpPr>
              <p:spPr bwMode="auto">
                <a:xfrm>
                  <a:off x="3312" y="913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1414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</p:grpSp>
          <p:grpSp>
            <p:nvGrpSpPr>
              <p:cNvPr id="41005" name="Group 25"/>
              <p:cNvGrpSpPr>
                <a:grpSpLocks/>
              </p:cNvGrpSpPr>
              <p:nvPr/>
            </p:nvGrpSpPr>
            <p:grpSpPr bwMode="auto">
              <a:xfrm rot="5400000">
                <a:off x="3841" y="1873"/>
                <a:ext cx="257" cy="338"/>
                <a:chOff x="3055" y="912"/>
                <a:chExt cx="257" cy="338"/>
              </a:xfrm>
            </p:grpSpPr>
            <p:sp>
              <p:nvSpPr>
                <p:cNvPr id="47" name="Rectangle 26"/>
                <p:cNvSpPr>
                  <a:spLocks noChangeArrowheads="1"/>
                </p:cNvSpPr>
                <p:nvPr/>
              </p:nvSpPr>
              <p:spPr bwMode="auto">
                <a:xfrm>
                  <a:off x="3215" y="912"/>
                  <a:ext cx="96" cy="3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48" name="Line 27"/>
                <p:cNvSpPr>
                  <a:spLocks noChangeShapeType="1"/>
                </p:cNvSpPr>
                <p:nvPr/>
              </p:nvSpPr>
              <p:spPr bwMode="auto">
                <a:xfrm>
                  <a:off x="3311" y="91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1414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49" name="Rectangle 26"/>
                <p:cNvSpPr>
                  <a:spLocks noChangeArrowheads="1"/>
                </p:cNvSpPr>
                <p:nvPr/>
              </p:nvSpPr>
              <p:spPr bwMode="auto">
                <a:xfrm>
                  <a:off x="3054" y="914"/>
                  <a:ext cx="96" cy="3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  <p:sp>
              <p:nvSpPr>
                <p:cNvPr id="50" name="Line 27"/>
                <p:cNvSpPr>
                  <a:spLocks noChangeShapeType="1"/>
                </p:cNvSpPr>
                <p:nvPr/>
              </p:nvSpPr>
              <p:spPr bwMode="auto">
                <a:xfrm>
                  <a:off x="3151" y="914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1414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FFFFCC"/>
                    </a:solidFill>
                    <a:latin typeface="+mn-lt"/>
                    <a:ea typeface="Lucida Sans Unicode" pitchFamily="34" charset="0"/>
                  </a:endParaRPr>
                </a:p>
              </p:txBody>
            </p:sp>
          </p:grpSp>
        </p:grp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 flipH="1" flipV="1">
              <a:off x="3665239" y="2686661"/>
              <a:ext cx="139710" cy="6984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 flipH="1">
              <a:off x="2966689" y="2686661"/>
              <a:ext cx="69854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rot="5400000">
              <a:off x="1745816" y="1465787"/>
              <a:ext cx="0" cy="244174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44" name="Line 67"/>
            <p:cNvSpPr>
              <a:spLocks noChangeShapeType="1"/>
            </p:cNvSpPr>
            <p:nvPr/>
          </p:nvSpPr>
          <p:spPr bwMode="auto">
            <a:xfrm flipH="1" flipV="1">
              <a:off x="3760495" y="2602529"/>
              <a:ext cx="44453" cy="15397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2677890" y="4651865"/>
              <a:ext cx="2217602" cy="15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3393809" y="3153357"/>
              <a:ext cx="785764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3679542" y="5855116"/>
              <a:ext cx="214299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309027" y="2685074"/>
              <a:ext cx="214327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3"/>
          <p:cNvSpPr txBox="1">
            <a:spLocks noChangeArrowheads="1"/>
          </p:cNvSpPr>
          <p:nvPr/>
        </p:nvSpPr>
        <p:spPr bwMode="auto">
          <a:xfrm>
            <a:off x="285750" y="5500688"/>
            <a:ext cx="3214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Anti-resonant</a:t>
            </a: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Fabry-Perot</a:t>
            </a: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cavity</a:t>
            </a: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as compound end </a:t>
            </a: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mirror</a:t>
            </a: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  <a:p>
            <a:pPr algn="ctr">
              <a:defRPr/>
            </a:pP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t</a:t>
            </a: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o </a:t>
            </a: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minimise</a:t>
            </a: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coating</a:t>
            </a: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thermal </a:t>
            </a:r>
            <a:r>
              <a:rPr lang="de-DE" sz="160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noise</a:t>
            </a: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grpSp>
        <p:nvGrpSpPr>
          <p:cNvPr id="40977" name="Group 46"/>
          <p:cNvGrpSpPr>
            <a:grpSpLocks/>
          </p:cNvGrpSpPr>
          <p:nvPr/>
        </p:nvGrpSpPr>
        <p:grpSpPr bwMode="auto">
          <a:xfrm rot="2700000">
            <a:off x="5867400" y="1243013"/>
            <a:ext cx="152400" cy="381000"/>
            <a:chOff x="3216" y="912"/>
            <a:chExt cx="96" cy="336"/>
          </a:xfrm>
        </p:grpSpPr>
        <p:sp>
          <p:nvSpPr>
            <p:cNvPr id="85" name="Rectangle 47"/>
            <p:cNvSpPr>
              <a:spLocks noChangeArrowheads="1"/>
            </p:cNvSpPr>
            <p:nvPr/>
          </p:nvSpPr>
          <p:spPr bwMode="auto">
            <a:xfrm>
              <a:off x="3216" y="912"/>
              <a:ext cx="96" cy="33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86" name="Line 48"/>
            <p:cNvSpPr>
              <a:spLocks noChangeShapeType="1"/>
            </p:cNvSpPr>
            <p:nvPr/>
          </p:nvSpPr>
          <p:spPr bwMode="auto">
            <a:xfrm>
              <a:off x="3311" y="912"/>
              <a:ext cx="0" cy="336"/>
            </a:xfrm>
            <a:prstGeom prst="line">
              <a:avLst/>
            </a:prstGeom>
            <a:noFill/>
            <a:ln w="28575">
              <a:solidFill>
                <a:srgbClr val="14141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</p:grpSp>
      <p:grpSp>
        <p:nvGrpSpPr>
          <p:cNvPr id="40978" name="Group 94"/>
          <p:cNvGrpSpPr>
            <a:grpSpLocks/>
          </p:cNvGrpSpPr>
          <p:nvPr/>
        </p:nvGrpSpPr>
        <p:grpSpPr bwMode="auto">
          <a:xfrm>
            <a:off x="5822950" y="2757488"/>
            <a:ext cx="434975" cy="152400"/>
            <a:chOff x="5775423" y="2271698"/>
            <a:chExt cx="434881" cy="152400"/>
          </a:xfrm>
        </p:grpSpPr>
        <p:sp>
          <p:nvSpPr>
            <p:cNvPr id="81" name="Rectangle 51"/>
            <p:cNvSpPr>
              <a:spLocks noChangeArrowheads="1"/>
            </p:cNvSpPr>
            <p:nvPr/>
          </p:nvSpPr>
          <p:spPr bwMode="auto">
            <a:xfrm rot="13500000">
              <a:off x="5943645" y="2157439"/>
              <a:ext cx="152400" cy="38091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  <p:sp>
          <p:nvSpPr>
            <p:cNvPr id="82" name="Line 52"/>
            <p:cNvSpPr>
              <a:spLocks noChangeShapeType="1"/>
            </p:cNvSpPr>
            <p:nvPr/>
          </p:nvSpPr>
          <p:spPr bwMode="auto">
            <a:xfrm rot="13500000">
              <a:off x="5965882" y="2103464"/>
              <a:ext cx="0" cy="380918"/>
            </a:xfrm>
            <a:prstGeom prst="line">
              <a:avLst/>
            </a:prstGeom>
            <a:noFill/>
            <a:ln w="28575">
              <a:solidFill>
                <a:srgbClr val="14141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endParaRPr>
            </a:p>
          </p:txBody>
        </p:sp>
      </p:grpSp>
      <p:sp>
        <p:nvSpPr>
          <p:cNvPr id="83" name="Line 54"/>
          <p:cNvSpPr>
            <a:spLocks noChangeShapeType="1"/>
          </p:cNvSpPr>
          <p:nvPr/>
        </p:nvSpPr>
        <p:spPr bwMode="auto">
          <a:xfrm>
            <a:off x="5995988" y="1497013"/>
            <a:ext cx="19050" cy="1276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84" name="Line 53"/>
          <p:cNvSpPr>
            <a:spLocks noChangeShapeType="1"/>
          </p:cNvSpPr>
          <p:nvPr/>
        </p:nvSpPr>
        <p:spPr bwMode="auto">
          <a:xfrm>
            <a:off x="4586288" y="2762250"/>
            <a:ext cx="14287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6000750" y="1500188"/>
            <a:ext cx="3143250" cy="1587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91"/>
          <p:cNvSpPr txBox="1">
            <a:spLocks noChangeArrowheads="1"/>
          </p:cNvSpPr>
          <p:nvPr/>
        </p:nvSpPr>
        <p:spPr bwMode="auto">
          <a:xfrm>
            <a:off x="8074025" y="1558925"/>
            <a:ext cx="1069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Tap off</a:t>
            </a:r>
          </a:p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~135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mW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3829050" y="2805113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BS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90" name="Text Box 88"/>
          <p:cNvSpPr txBox="1">
            <a:spLocks noChangeArrowheads="1"/>
          </p:cNvSpPr>
          <p:nvPr/>
        </p:nvSpPr>
        <p:spPr bwMode="auto">
          <a:xfrm>
            <a:off x="4143375" y="5643563"/>
            <a:ext cx="674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IETM</a:t>
            </a: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4143375" y="585787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E</a:t>
            </a:r>
            <a:r>
              <a:rPr lang="de-DE" sz="160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ETM</a:t>
            </a:r>
            <a:endParaRPr lang="de-DE" sz="160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92" name="Text Box 88"/>
          <p:cNvSpPr txBox="1">
            <a:spLocks noChangeArrowheads="1"/>
          </p:cNvSpPr>
          <p:nvPr/>
        </p:nvSpPr>
        <p:spPr bwMode="auto">
          <a:xfrm>
            <a:off x="4105275" y="3305175"/>
            <a:ext cx="53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ITM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40987" name="Right Brace 92"/>
          <p:cNvSpPr>
            <a:spLocks/>
          </p:cNvSpPr>
          <p:nvPr/>
        </p:nvSpPr>
        <p:spPr bwMode="auto">
          <a:xfrm>
            <a:off x="4857750" y="5643563"/>
            <a:ext cx="214313" cy="500062"/>
          </a:xfrm>
          <a:prstGeom prst="rightBrace">
            <a:avLst>
              <a:gd name="adj1" fmla="val 8329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de-DE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5143500" y="5715000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cETM</a:t>
            </a:r>
            <a:endParaRPr lang="de-DE" sz="16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1C733-DC74-472D-81B6-99416E87763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BCC699F-DD24-40B0-A9C6-031FBA9AB954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r>
              <a:rPr lang="de-DE" smtClean="0">
                <a:latin typeface="Times New Roman" pitchFamily="18" charset="0"/>
              </a:rPr>
              <a:t>The AEI 10</a:t>
            </a:r>
            <a:r>
              <a:rPr lang="de-DE" sz="800" smtClean="0">
                <a:latin typeface="Times New Roman" pitchFamily="18" charset="0"/>
              </a:rPr>
              <a:t> </a:t>
            </a:r>
            <a:r>
              <a:rPr lang="de-DE" smtClean="0">
                <a:latin typeface="Times New Roman" pitchFamily="18" charset="0"/>
              </a:rPr>
              <a:t>m prototype interferometer</a:t>
            </a:r>
            <a:endParaRPr lang="de-DE">
              <a:latin typeface="Times New Roman" pitchFamily="18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71563"/>
            <a:ext cx="7278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951D2-B2BF-466D-84F6-DF9E92CC13FF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356ECA8-8968-4E91-957A-742DE67A81D8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9112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The 10</a:t>
            </a:r>
            <a:r>
              <a:rPr lang="en-GB" sz="1600" dirty="0" smtClean="0"/>
              <a:t> </a:t>
            </a:r>
            <a:r>
              <a:rPr lang="en-GB" dirty="0" smtClean="0"/>
              <a:t>m team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100138"/>
            <a:ext cx="7848600" cy="554355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Ken Strain</a:t>
            </a:r>
            <a:r>
              <a:rPr lang="en-GB" sz="1400" dirty="0" smtClean="0"/>
              <a:t>: Scientific leader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Stefan </a:t>
            </a:r>
            <a:r>
              <a:rPr lang="en-GB" sz="1400" dirty="0" err="1" smtClean="0">
                <a:solidFill>
                  <a:srgbClr val="FFFF00"/>
                </a:solidFill>
              </a:rPr>
              <a:t>Goßler</a:t>
            </a:r>
            <a:r>
              <a:rPr lang="en-GB" sz="1400" dirty="0" smtClean="0">
                <a:solidFill>
                  <a:srgbClr val="FFFF00"/>
                </a:solidFill>
              </a:rPr>
              <a:t>: </a:t>
            </a:r>
            <a:r>
              <a:rPr lang="en-GB" sz="1400" dirty="0" smtClean="0"/>
              <a:t>Coordinator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Kasem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err="1" smtClean="0">
                <a:solidFill>
                  <a:srgbClr val="FFFF00"/>
                </a:solidFill>
              </a:rPr>
              <a:t>Mossavi</a:t>
            </a:r>
            <a:r>
              <a:rPr lang="en-GB" sz="1400" dirty="0" smtClean="0">
                <a:solidFill>
                  <a:srgbClr val="FFFF00"/>
                </a:solidFill>
              </a:rPr>
              <a:t>: </a:t>
            </a:r>
            <a:r>
              <a:rPr lang="en-GB" sz="1400" dirty="0" smtClean="0"/>
              <a:t>Vacuum system and pumps control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Jens </a:t>
            </a:r>
            <a:r>
              <a:rPr lang="en-GB" sz="1400" dirty="0" err="1" smtClean="0">
                <a:solidFill>
                  <a:srgbClr val="FFFF00"/>
                </a:solidFill>
              </a:rPr>
              <a:t>Breyer</a:t>
            </a:r>
            <a:r>
              <a:rPr lang="en-GB" sz="1400" dirty="0" smtClean="0"/>
              <a:t>: Mechanical design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Benno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err="1" smtClean="0">
                <a:solidFill>
                  <a:srgbClr val="FFFF00"/>
                </a:solidFill>
              </a:rPr>
              <a:t>Willke</a:t>
            </a:r>
            <a:r>
              <a:rPr lang="en-GB" sz="1400" dirty="0" smtClean="0"/>
              <a:t>: High power laser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Gerhard </a:t>
            </a:r>
            <a:r>
              <a:rPr lang="en-GB" sz="1400" dirty="0" err="1" smtClean="0">
                <a:solidFill>
                  <a:srgbClr val="FFFF00"/>
                </a:solidFill>
              </a:rPr>
              <a:t>Heinzel</a:t>
            </a:r>
            <a:r>
              <a:rPr lang="en-GB" sz="1400" dirty="0" smtClean="0"/>
              <a:t>: LISA/LPF related experiments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Yanbei</a:t>
            </a:r>
            <a:r>
              <a:rPr lang="en-GB" sz="1400" dirty="0" smtClean="0">
                <a:solidFill>
                  <a:srgbClr val="FFFF00"/>
                </a:solidFill>
              </a:rPr>
              <a:t> Chen</a:t>
            </a:r>
            <a:r>
              <a:rPr lang="en-GB" sz="1400" dirty="0" smtClean="0"/>
              <a:t>, </a:t>
            </a:r>
            <a:r>
              <a:rPr lang="en-GB" sz="1400" dirty="0" err="1" smtClean="0">
                <a:solidFill>
                  <a:srgbClr val="FFFF00"/>
                </a:solidFill>
              </a:rPr>
              <a:t>Kentaro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err="1" smtClean="0">
                <a:solidFill>
                  <a:srgbClr val="FFFF00"/>
                </a:solidFill>
              </a:rPr>
              <a:t>Somiya</a:t>
            </a:r>
            <a:r>
              <a:rPr lang="en-GB" sz="1400" dirty="0" smtClean="0">
                <a:solidFill>
                  <a:srgbClr val="FFFF00"/>
                </a:solidFill>
              </a:rPr>
              <a:t>, Stefan </a:t>
            </a:r>
            <a:r>
              <a:rPr lang="en-GB" sz="1400" dirty="0" err="1" smtClean="0">
                <a:solidFill>
                  <a:srgbClr val="FFFF00"/>
                </a:solidFill>
              </a:rPr>
              <a:t>Danilishin</a:t>
            </a:r>
            <a:r>
              <a:rPr lang="en-GB" sz="1400" dirty="0" smtClean="0">
                <a:solidFill>
                  <a:srgbClr val="FFFF00"/>
                </a:solidFill>
              </a:rPr>
              <a:t>, </a:t>
            </a:r>
            <a:r>
              <a:rPr lang="en-GB" sz="1400" dirty="0" err="1" smtClean="0">
                <a:solidFill>
                  <a:srgbClr val="FFFF00"/>
                </a:solidFill>
              </a:rPr>
              <a:t>Helge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err="1" smtClean="0">
                <a:solidFill>
                  <a:srgbClr val="FFFF00"/>
                </a:solidFill>
              </a:rPr>
              <a:t>Müller-Ebhardt</a:t>
            </a:r>
            <a:r>
              <a:rPr lang="en-GB" sz="1400" dirty="0" smtClean="0"/>
              <a:t>: Noise analysis, experiment design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Roman Schnabel</a:t>
            </a:r>
            <a:r>
              <a:rPr lang="en-GB" sz="1400" dirty="0" smtClean="0"/>
              <a:t>: Squeezing and QND experiments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Harald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err="1" smtClean="0">
                <a:solidFill>
                  <a:srgbClr val="FFFF00"/>
                </a:solidFill>
              </a:rPr>
              <a:t>Lück</a:t>
            </a:r>
            <a:r>
              <a:rPr lang="en-GB" sz="1400" dirty="0" smtClean="0"/>
              <a:t>: Vacuum system and GEO 600 related experiments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Hartmut</a:t>
            </a:r>
            <a:r>
              <a:rPr lang="en-GB" sz="1400" dirty="0" smtClean="0">
                <a:solidFill>
                  <a:srgbClr val="FFFF00"/>
                </a:solidFill>
              </a:rPr>
              <a:t> Grote</a:t>
            </a:r>
            <a:r>
              <a:rPr lang="en-GB" sz="1400" dirty="0" smtClean="0"/>
              <a:t>: Electronics and GEO 600 related experiments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Gerrit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err="1" smtClean="0">
                <a:solidFill>
                  <a:srgbClr val="FFFF00"/>
                </a:solidFill>
              </a:rPr>
              <a:t>Kühn</a:t>
            </a:r>
            <a:r>
              <a:rPr lang="en-GB" sz="1400" dirty="0" smtClean="0">
                <a:solidFill>
                  <a:srgbClr val="FFFF00"/>
                </a:solidFill>
              </a:rPr>
              <a:t>, Michael Born, Martin </a:t>
            </a:r>
            <a:r>
              <a:rPr lang="en-GB" sz="1400" dirty="0" err="1" smtClean="0">
                <a:solidFill>
                  <a:srgbClr val="FFFF00"/>
                </a:solidFill>
              </a:rPr>
              <a:t>Hewitson</a:t>
            </a:r>
            <a:r>
              <a:rPr lang="en-GB" sz="1400" dirty="0" smtClean="0"/>
              <a:t>: Real time control system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GEO operators</a:t>
            </a:r>
            <a:r>
              <a:rPr lang="en-GB" sz="1400" dirty="0" smtClean="0"/>
              <a:t>: Filter design and construction, environmental monitoring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Andreas Weidner: </a:t>
            </a:r>
            <a:r>
              <a:rPr lang="en-GB" sz="1400" dirty="0" smtClean="0"/>
              <a:t>Electronics design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Henning </a:t>
            </a:r>
            <a:r>
              <a:rPr lang="en-GB" sz="1400" dirty="0" err="1" smtClean="0">
                <a:solidFill>
                  <a:srgbClr val="FFFF00"/>
                </a:solidFill>
              </a:rPr>
              <a:t>Ryll</a:t>
            </a:r>
            <a:r>
              <a:rPr lang="en-GB" sz="1400" dirty="0" smtClean="0"/>
              <a:t>: Laser and fibre-</a:t>
            </a:r>
            <a:r>
              <a:rPr lang="en-GB" sz="1400" dirty="0" err="1" smtClean="0"/>
              <a:t>modecleaner</a:t>
            </a:r>
            <a:endParaRPr lang="en-GB" sz="14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Katrin</a:t>
            </a:r>
            <a:r>
              <a:rPr lang="en-GB" sz="1400" dirty="0" smtClean="0">
                <a:solidFill>
                  <a:srgbClr val="FFFF00"/>
                </a:solidFill>
              </a:rPr>
              <a:t> Dahl </a:t>
            </a:r>
            <a:r>
              <a:rPr lang="en-GB" sz="1400" dirty="0" smtClean="0"/>
              <a:t>(PhD), </a:t>
            </a:r>
            <a:r>
              <a:rPr lang="en-GB" sz="1400" dirty="0" smtClean="0">
                <a:solidFill>
                  <a:srgbClr val="FFFF00"/>
                </a:solidFill>
              </a:rPr>
              <a:t>Oliver </a:t>
            </a:r>
            <a:r>
              <a:rPr lang="en-GB" sz="1400" dirty="0" err="1" smtClean="0">
                <a:solidFill>
                  <a:srgbClr val="FFFF00"/>
                </a:solidFill>
              </a:rPr>
              <a:t>Kranz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smtClean="0"/>
              <a:t>(diploma): Suspension platform interferometer 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Bob Taylor </a:t>
            </a:r>
            <a:r>
              <a:rPr lang="en-GB" sz="1400" dirty="0" smtClean="0"/>
              <a:t>(</a:t>
            </a:r>
            <a:r>
              <a:rPr lang="en-GB" sz="1400" dirty="0" err="1" smtClean="0"/>
              <a:t>postdoc</a:t>
            </a:r>
            <a:r>
              <a:rPr lang="en-GB" sz="1400" dirty="0" smtClean="0"/>
              <a:t>): Seismic isolation and control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Alexander </a:t>
            </a:r>
            <a:r>
              <a:rPr lang="en-GB" sz="1400" dirty="0" err="1" smtClean="0">
                <a:solidFill>
                  <a:srgbClr val="FFFF00"/>
                </a:solidFill>
              </a:rPr>
              <a:t>Wanner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smtClean="0"/>
              <a:t>(PhD): Inertial control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err="1" smtClean="0">
                <a:solidFill>
                  <a:srgbClr val="FFFF00"/>
                </a:solidFill>
              </a:rPr>
              <a:t>Fumiko</a:t>
            </a:r>
            <a:r>
              <a:rPr lang="en-GB" sz="1400" dirty="0" smtClean="0">
                <a:solidFill>
                  <a:srgbClr val="FFFF00"/>
                </a:solidFill>
              </a:rPr>
              <a:t> Kawazoe </a:t>
            </a:r>
            <a:r>
              <a:rPr lang="en-GB" sz="1400" dirty="0" smtClean="0"/>
              <a:t>(</a:t>
            </a:r>
            <a:r>
              <a:rPr lang="en-GB" sz="1400" dirty="0" err="1" smtClean="0"/>
              <a:t>postdoc</a:t>
            </a:r>
            <a:r>
              <a:rPr lang="en-GB" sz="1400" dirty="0" smtClean="0"/>
              <a:t>): Frequency reference cavity and global control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Alessandro </a:t>
            </a:r>
            <a:r>
              <a:rPr lang="en-GB" sz="1400" dirty="0" err="1" smtClean="0">
                <a:solidFill>
                  <a:srgbClr val="FFFF00"/>
                </a:solidFill>
              </a:rPr>
              <a:t>Bertolini</a:t>
            </a:r>
            <a:r>
              <a:rPr lang="en-GB" sz="1400" dirty="0" smtClean="0"/>
              <a:t>: Seismic isolation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Tobias </a:t>
            </a:r>
            <a:r>
              <a:rPr lang="en-GB" sz="1400" dirty="0" err="1" smtClean="0">
                <a:solidFill>
                  <a:srgbClr val="FFFF00"/>
                </a:solidFill>
              </a:rPr>
              <a:t>Westphal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smtClean="0"/>
              <a:t>(PhD): Monolithic suspensions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Christian </a:t>
            </a:r>
            <a:r>
              <a:rPr lang="en-GB" sz="1400" dirty="0" err="1" smtClean="0">
                <a:solidFill>
                  <a:srgbClr val="FFFF00"/>
                </a:solidFill>
              </a:rPr>
              <a:t>Gräf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smtClean="0"/>
              <a:t>(PhD): RT control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Thomas </a:t>
            </a:r>
            <a:r>
              <a:rPr lang="en-GB" sz="1400" dirty="0" err="1" smtClean="0">
                <a:solidFill>
                  <a:srgbClr val="FFFF00"/>
                </a:solidFill>
              </a:rPr>
              <a:t>Brockt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r>
              <a:rPr lang="en-GB" sz="1400" dirty="0" smtClean="0"/>
              <a:t>(Diploma): DC-Power supplies and voltage distribution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 smtClean="0">
                <a:solidFill>
                  <a:srgbClr val="FFFF00"/>
                </a:solidFill>
              </a:rPr>
              <a:t>Daniel Gering </a:t>
            </a:r>
            <a:r>
              <a:rPr lang="en-GB" sz="1400" dirty="0" smtClean="0"/>
              <a:t>(Diploma): Interface SPI - CDS</a:t>
            </a:r>
          </a:p>
          <a:p>
            <a:pPr lvl="1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BDCF2-CF87-4B47-81D3-46B86DA6C0F4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A23C109-5553-46DD-8411-6E8C8FFAC2EB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9112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Purpose of our prototype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4038600"/>
            <a:ext cx="9036050" cy="1728788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smtClean="0">
                <a:solidFill>
                  <a:srgbClr val="FFFF99"/>
                </a:solidFill>
              </a:rPr>
              <a:t>Ultra-low displacement noise test environment</a:t>
            </a:r>
          </a:p>
          <a:p>
            <a:pPr lvl="1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solidFill>
                  <a:srgbClr val="FFFF99"/>
                </a:solidFill>
              </a:rPr>
              <a:t>to probe at and beyond the </a:t>
            </a:r>
            <a:r>
              <a:rPr lang="en-GB" sz="2400" i="1" dirty="0" smtClean="0">
                <a:solidFill>
                  <a:srgbClr val="FFFF99"/>
                </a:solidFill>
              </a:rPr>
              <a:t>Standard Quantum Limit</a:t>
            </a:r>
            <a:r>
              <a:rPr lang="en-GB" sz="2400" dirty="0" smtClean="0">
                <a:solidFill>
                  <a:srgbClr val="FFFF99"/>
                </a:solidFill>
              </a:rPr>
              <a:t> (</a:t>
            </a:r>
            <a:r>
              <a:rPr lang="en-GB" sz="2400" b="1" dirty="0" smtClean="0">
                <a:solidFill>
                  <a:srgbClr val="FFFF99"/>
                </a:solidFill>
              </a:rPr>
              <a:t>SQL</a:t>
            </a:r>
            <a:r>
              <a:rPr lang="en-GB" sz="2400" dirty="0" smtClean="0">
                <a:solidFill>
                  <a:srgbClr val="FFFF99"/>
                </a:solidFill>
              </a:rPr>
              <a:t>) for of order 100</a:t>
            </a:r>
            <a:r>
              <a:rPr lang="en-GB" sz="1200" dirty="0" smtClean="0">
                <a:solidFill>
                  <a:srgbClr val="FFFF99"/>
                </a:solidFill>
              </a:rPr>
              <a:t> </a:t>
            </a:r>
            <a:r>
              <a:rPr lang="en-GB" sz="2400" dirty="0" smtClean="0">
                <a:solidFill>
                  <a:srgbClr val="FFFF99"/>
                </a:solidFill>
              </a:rPr>
              <a:t>g to kilogram scale masses</a:t>
            </a:r>
          </a:p>
          <a:p>
            <a:pPr lvl="1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800" dirty="0" smtClean="0">
              <a:solidFill>
                <a:srgbClr val="FFFF99"/>
              </a:solidFill>
            </a:endParaRPr>
          </a:p>
          <a:p>
            <a:pPr lvl="1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smtClean="0">
                <a:solidFill>
                  <a:srgbClr val="FFFF99"/>
                </a:solidFill>
              </a:rPr>
              <a:t>Entanglement of macroscopic test masses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200" dirty="0" smtClean="0">
              <a:solidFill>
                <a:srgbClr val="FFFF99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7950" y="1484313"/>
            <a:ext cx="9036050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Maximal overlap with GEO-HF subsystems</a:t>
            </a:r>
          </a:p>
          <a:p>
            <a:pPr marL="741363" lvl="1" indent="-284163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develop and prove as many of the techniques needed for </a:t>
            </a:r>
            <a:r>
              <a:rPr lang="en-GB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GEO</a:t>
            </a:r>
            <a:r>
              <a:rPr lang="en-GB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 </a:t>
            </a:r>
            <a:r>
              <a:rPr lang="en-GB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600 </a:t>
            </a:r>
            <a:r>
              <a:rPr lang="en-GB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upgrades as possible (e.g. laser, digital control infrastructure)</a:t>
            </a:r>
          </a:p>
          <a:p>
            <a:pPr marL="741363" lvl="1" indent="-284163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provide training for people who will install and run GEO-HF</a:t>
            </a:r>
            <a:endParaRPr lang="de-DE" sz="2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Lucida Sans Unicode" pitchFamily="34" charset="0"/>
            </a:endParaRPr>
          </a:p>
          <a:p>
            <a:pPr marL="741363" lvl="1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Lucida Sans Unicode" pitchFamily="34" charset="0"/>
            </a:endParaRPr>
          </a:p>
          <a:p>
            <a:pPr marL="741363" lvl="1" indent="-284163">
              <a:spcBef>
                <a:spcPts val="45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6A8B2-8B60-4194-8BAD-9EE444C8F297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14B45AF-E54A-4403-9EF9-68CA5498C06B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Times New Roman" pitchFamily="18" charset="0"/>
              </a:rPr>
              <a:t> The AEI 10 m prototype interferometer</a:t>
            </a:r>
            <a:endParaRPr lang="de-DE">
              <a:latin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143000"/>
            <a:ext cx="7380287" cy="518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9112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Layout vacuum system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4786313"/>
            <a:ext cx="1527175" cy="1525587"/>
          </a:xfrm>
          <a:prstGeom prst="rect">
            <a:avLst/>
          </a:prstGeom>
          <a:solidFill>
            <a:schemeClr val="tx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5743575" y="2290763"/>
            <a:ext cx="226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600">
                <a:solidFill>
                  <a:srgbClr val="000000"/>
                </a:solidFill>
              </a:rPr>
              <a:t>Tanks:</a:t>
            </a:r>
            <a:endParaRPr lang="en-GB" sz="1600"/>
          </a:p>
          <a:p>
            <a:pPr algn="ctr" defTabSz="914400"/>
            <a:r>
              <a:rPr lang="en-GB" sz="1600">
                <a:solidFill>
                  <a:srgbClr val="000000"/>
                </a:solidFill>
              </a:rPr>
              <a:t>3</a:t>
            </a:r>
            <a:r>
              <a:rPr lang="en-GB" sz="8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m diameter, 3.4</a:t>
            </a:r>
            <a:r>
              <a:rPr lang="en-GB" sz="8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m tall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2644775" y="1946275"/>
            <a:ext cx="1527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600">
                <a:solidFill>
                  <a:srgbClr val="000000"/>
                </a:solidFill>
              </a:rPr>
              <a:t>Tubes:</a:t>
            </a:r>
          </a:p>
          <a:p>
            <a:pPr algn="ctr" defTabSz="914400"/>
            <a:r>
              <a:rPr lang="en-GB" sz="1600">
                <a:solidFill>
                  <a:srgbClr val="000000"/>
                </a:solidFill>
              </a:rPr>
              <a:t>1.5</a:t>
            </a:r>
            <a:r>
              <a:rPr lang="en-GB" sz="8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m diameter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6315075" y="1160463"/>
            <a:ext cx="1973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600">
                <a:solidFill>
                  <a:srgbClr val="000000"/>
                </a:solidFill>
              </a:rPr>
              <a:t>Volume ca. 100</a:t>
            </a:r>
            <a:r>
              <a:rPr lang="en-GB" sz="8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m</a:t>
            </a:r>
            <a:r>
              <a:rPr lang="en-GB" sz="1600" baseline="30000">
                <a:solidFill>
                  <a:srgbClr val="000000"/>
                </a:solidFill>
              </a:rPr>
              <a:t>3</a:t>
            </a:r>
            <a:r>
              <a:rPr lang="en-GB" sz="1600">
                <a:solidFill>
                  <a:srgbClr val="000000"/>
                </a:solidFill>
              </a:rPr>
              <a:t> </a:t>
            </a:r>
          </a:p>
          <a:p>
            <a:pPr algn="ctr" defTabSz="914400"/>
            <a:r>
              <a:rPr lang="en-GB" sz="1600">
                <a:solidFill>
                  <a:srgbClr val="000000"/>
                </a:solidFill>
              </a:rPr>
              <a:t>22</a:t>
            </a:r>
            <a:r>
              <a:rPr lang="en-GB" sz="8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t stainless steel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0" y="4772025"/>
            <a:ext cx="6215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de-DE" sz="1600">
                <a:solidFill>
                  <a:srgbClr val="000000"/>
                </a:solidFill>
              </a:rPr>
              <a:t>Roughing: One 170</a:t>
            </a:r>
            <a:r>
              <a:rPr lang="de-DE" sz="8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l/s screw pump</a:t>
            </a:r>
          </a:p>
          <a:p>
            <a:pPr defTabSz="914400"/>
            <a:r>
              <a:rPr lang="de-DE" sz="1600">
                <a:solidFill>
                  <a:srgbClr val="000000"/>
                </a:solidFill>
              </a:rPr>
              <a:t>Main pumps: Two 2000</a:t>
            </a:r>
            <a:r>
              <a:rPr lang="de-DE" sz="8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l/s turbo-molecular pumps</a:t>
            </a:r>
          </a:p>
          <a:p>
            <a:pPr defTabSz="914400"/>
            <a:r>
              <a:rPr lang="de-DE" sz="1600">
                <a:solidFill>
                  <a:srgbClr val="000000"/>
                </a:solidFill>
              </a:rPr>
              <a:t>Backing and differential pumping: Two scroll pumps </a:t>
            </a:r>
          </a:p>
          <a:p>
            <a:pPr defTabSz="914400"/>
            <a:r>
              <a:rPr lang="de-DE" sz="1600">
                <a:solidFill>
                  <a:srgbClr val="000000"/>
                </a:solidFill>
              </a:rPr>
              <a:t>All-metal gaskets for flanges up to 600</a:t>
            </a:r>
            <a:r>
              <a:rPr lang="de-DE" sz="8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mm</a:t>
            </a:r>
          </a:p>
          <a:p>
            <a:pPr defTabSz="914400"/>
            <a:r>
              <a:rPr lang="de-DE" sz="1600">
                <a:solidFill>
                  <a:srgbClr val="000000"/>
                </a:solidFill>
              </a:rPr>
              <a:t>Differential pumping system with viton O-rings at all bigger flanges</a:t>
            </a:r>
          </a:p>
          <a:p>
            <a:pPr defTabSz="914400"/>
            <a:r>
              <a:rPr lang="de-DE" sz="1600">
                <a:solidFill>
                  <a:srgbClr val="000000"/>
                </a:solidFill>
              </a:rPr>
              <a:t>10</a:t>
            </a:r>
            <a:r>
              <a:rPr lang="de-DE" sz="1600" baseline="30000">
                <a:solidFill>
                  <a:srgbClr val="000000"/>
                </a:solidFill>
              </a:rPr>
              <a:t>-6</a:t>
            </a:r>
            <a:r>
              <a:rPr lang="de-DE" sz="1600">
                <a:solidFill>
                  <a:srgbClr val="000000"/>
                </a:solidFill>
              </a:rPr>
              <a:t> mbar after about 12 hours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26BAF-3D10-445A-915C-1EF6DE04B523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70E75D-EA14-47B0-BBFB-5D753EDFD34A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9112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The prototype hall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640763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72188" y="2428875"/>
            <a:ext cx="1428750" cy="2143125"/>
            <a:chOff x="6072198" y="2428868"/>
            <a:chExt cx="1428760" cy="2143140"/>
          </a:xfrm>
        </p:grpSpPr>
        <p:sp>
          <p:nvSpPr>
            <p:cNvPr id="8" name="Rectangle 7"/>
            <p:cNvSpPr/>
            <p:nvPr/>
          </p:nvSpPr>
          <p:spPr>
            <a:xfrm>
              <a:off x="6072198" y="2428868"/>
              <a:ext cx="1428760" cy="2143140"/>
            </a:xfrm>
            <a:prstGeom prst="rect">
              <a:avLst/>
            </a:prstGeom>
            <a:solidFill>
              <a:srgbClr val="6666FF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524" name="TextBox 6"/>
            <p:cNvSpPr txBox="1">
              <a:spLocks noChangeArrowheads="1"/>
            </p:cNvSpPr>
            <p:nvPr/>
          </p:nvSpPr>
          <p:spPr bwMode="auto">
            <a:xfrm>
              <a:off x="6143636" y="3214686"/>
              <a:ext cx="12858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/>
                <a:t>Assembly area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143250" y="3786188"/>
            <a:ext cx="1500188" cy="928687"/>
            <a:chOff x="3143240" y="3786190"/>
            <a:chExt cx="1500198" cy="928694"/>
          </a:xfrm>
        </p:grpSpPr>
        <p:sp>
          <p:nvSpPr>
            <p:cNvPr id="11" name="Rectangle 10"/>
            <p:cNvSpPr/>
            <p:nvPr/>
          </p:nvSpPr>
          <p:spPr>
            <a:xfrm>
              <a:off x="3143240" y="3786190"/>
              <a:ext cx="1428760" cy="928694"/>
            </a:xfrm>
            <a:prstGeom prst="rect">
              <a:avLst/>
            </a:prstGeom>
            <a:solidFill>
              <a:srgbClr val="6666FF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522" name="TextBox 11"/>
            <p:cNvSpPr txBox="1">
              <a:spLocks noChangeArrowheads="1"/>
            </p:cNvSpPr>
            <p:nvPr/>
          </p:nvSpPr>
          <p:spPr bwMode="auto">
            <a:xfrm>
              <a:off x="3143240" y="3786190"/>
              <a:ext cx="150019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/>
                <a:t>SPI laser &amp; modulation bench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632325" y="3786188"/>
            <a:ext cx="1389063" cy="1071562"/>
            <a:chOff x="6072198" y="2428868"/>
            <a:chExt cx="1428760" cy="2143140"/>
          </a:xfrm>
        </p:grpSpPr>
        <p:sp>
          <p:nvSpPr>
            <p:cNvPr id="14" name="Rectangle 13"/>
            <p:cNvSpPr/>
            <p:nvPr/>
          </p:nvSpPr>
          <p:spPr>
            <a:xfrm>
              <a:off x="6072198" y="2428868"/>
              <a:ext cx="1428760" cy="2143140"/>
            </a:xfrm>
            <a:prstGeom prst="rect">
              <a:avLst/>
            </a:prstGeom>
            <a:solidFill>
              <a:srgbClr val="6666FF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520" name="TextBox 14"/>
            <p:cNvSpPr txBox="1">
              <a:spLocks noChangeArrowheads="1"/>
            </p:cNvSpPr>
            <p:nvPr/>
          </p:nvSpPr>
          <p:spPr bwMode="auto">
            <a:xfrm>
              <a:off x="6143636" y="3143248"/>
              <a:ext cx="128588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/>
                <a:t>LISA lab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143250" y="2357438"/>
            <a:ext cx="1428750" cy="1285875"/>
            <a:chOff x="3143240" y="2357430"/>
            <a:chExt cx="1428760" cy="1285884"/>
          </a:xfrm>
        </p:grpSpPr>
        <p:sp>
          <p:nvSpPr>
            <p:cNvPr id="17" name="Rectangle 16"/>
            <p:cNvSpPr/>
            <p:nvPr/>
          </p:nvSpPr>
          <p:spPr>
            <a:xfrm>
              <a:off x="3143240" y="2357430"/>
              <a:ext cx="1428760" cy="1285884"/>
            </a:xfrm>
            <a:prstGeom prst="rect">
              <a:avLst/>
            </a:prstGeom>
            <a:solidFill>
              <a:srgbClr val="6666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518" name="TextBox 17"/>
            <p:cNvSpPr txBox="1">
              <a:spLocks noChangeArrowheads="1"/>
            </p:cNvSpPr>
            <p:nvPr/>
          </p:nvSpPr>
          <p:spPr bwMode="auto">
            <a:xfrm>
              <a:off x="3214678" y="2500306"/>
              <a:ext cx="128588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/>
                <a:t>Prelimn.</a:t>
              </a:r>
            </a:p>
            <a:p>
              <a:pPr algn="ctr"/>
              <a:r>
                <a:rPr lang="de-DE" b="1"/>
                <a:t>control room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071813" y="4857750"/>
            <a:ext cx="1428750" cy="1214438"/>
            <a:chOff x="6072198" y="2428868"/>
            <a:chExt cx="1428760" cy="2143140"/>
          </a:xfrm>
        </p:grpSpPr>
        <p:sp>
          <p:nvSpPr>
            <p:cNvPr id="21" name="Rectangle 20"/>
            <p:cNvSpPr/>
            <p:nvPr/>
          </p:nvSpPr>
          <p:spPr>
            <a:xfrm>
              <a:off x="6072198" y="2428868"/>
              <a:ext cx="1428760" cy="2143140"/>
            </a:xfrm>
            <a:prstGeom prst="rect">
              <a:avLst/>
            </a:prstGeom>
            <a:solidFill>
              <a:srgbClr val="6666FF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516" name="TextBox 21"/>
            <p:cNvSpPr txBox="1">
              <a:spLocks noChangeArrowheads="1"/>
            </p:cNvSpPr>
            <p:nvPr/>
          </p:nvSpPr>
          <p:spPr bwMode="auto">
            <a:xfrm>
              <a:off x="6143636" y="2807069"/>
              <a:ext cx="1285884" cy="162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/>
                <a:t>CDS test &amp; training setup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3200" dirty="0" err="1" smtClean="0"/>
              <a:t>Vacuum</a:t>
            </a:r>
            <a:r>
              <a:rPr lang="de-DE" sz="3200" dirty="0" smtClean="0"/>
              <a:t> </a:t>
            </a:r>
            <a:r>
              <a:rPr lang="de-DE" sz="3200" dirty="0" err="1" smtClean="0"/>
              <a:t>system</a:t>
            </a:r>
            <a:r>
              <a:rPr lang="de-DE" sz="3200" dirty="0" smtClean="0"/>
              <a:t> 180° </a:t>
            </a:r>
            <a:r>
              <a:rPr lang="de-DE" sz="3200" dirty="0" err="1" smtClean="0"/>
              <a:t>view</a:t>
            </a:r>
            <a:endParaRPr lang="de-DE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3C09-64AA-4EB6-B76B-DCE6101C6F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BBC9ECC-30A1-4DEF-B1A4-B44AE389D192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pic>
        <p:nvPicPr>
          <p:cNvPr id="7" name="Picture 6" descr="panokorr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938"/>
            <a:ext cx="9144000" cy="35401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43000" y="5357813"/>
            <a:ext cx="671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FFFFCC"/>
                </a:solidFill>
              </a:rPr>
              <a:t>100</a:t>
            </a:r>
            <a:r>
              <a:rPr lang="de-DE" sz="800">
                <a:solidFill>
                  <a:srgbClr val="FFFFCC"/>
                </a:solidFill>
              </a:rPr>
              <a:t> </a:t>
            </a:r>
            <a:r>
              <a:rPr lang="de-DE">
                <a:solidFill>
                  <a:srgbClr val="FFFFCC"/>
                </a:solidFill>
              </a:rPr>
              <a:t>m</a:t>
            </a:r>
            <a:r>
              <a:rPr lang="de-DE" baseline="30000">
                <a:solidFill>
                  <a:srgbClr val="FFFFCC"/>
                </a:solidFill>
              </a:rPr>
              <a:t>3</a:t>
            </a:r>
            <a:r>
              <a:rPr lang="de-DE">
                <a:solidFill>
                  <a:srgbClr val="FFFFCC"/>
                </a:solidFill>
              </a:rPr>
              <a:t> volume @10</a:t>
            </a:r>
            <a:r>
              <a:rPr lang="de-DE" baseline="30000">
                <a:solidFill>
                  <a:srgbClr val="FFFFCC"/>
                </a:solidFill>
              </a:rPr>
              <a:t>-7</a:t>
            </a:r>
            <a:r>
              <a:rPr lang="de-DE">
                <a:solidFill>
                  <a:srgbClr val="FFFFCC"/>
                </a:solidFill>
              </a:rPr>
              <a:t>mbar after about 2 weeks of pumping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63" y="5857875"/>
            <a:ext cx="8797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i="1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He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leak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check: 1500</a:t>
            </a:r>
            <a:r>
              <a:rPr lang="de-DE" sz="800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mm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flanges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are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leaky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,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thicker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O-rings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are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installed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as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we</a:t>
            </a:r>
            <a:r>
              <a:rPr lang="de-DE" dirty="0">
                <a:solidFill>
                  <a:srgbClr val="FFFFCC"/>
                </a:solidFill>
                <a:latin typeface="+mn-lt"/>
                <a:ea typeface="Lucida Sans Unicode" pitchFamily="34" charset="0"/>
              </a:rPr>
              <a:t> </a:t>
            </a:r>
            <a:r>
              <a:rPr lang="de-DE" dirty="0" err="1">
                <a:solidFill>
                  <a:srgbClr val="FFFFCC"/>
                </a:solidFill>
                <a:latin typeface="+mn-lt"/>
                <a:ea typeface="Lucida Sans Unicode" pitchFamily="34" charset="0"/>
              </a:rPr>
              <a:t>speak</a:t>
            </a:r>
            <a:endParaRPr lang="de-DE" baseline="30000" dirty="0">
              <a:solidFill>
                <a:srgbClr val="FFFFCC"/>
              </a:solidFill>
              <a:latin typeface="+mn-lt"/>
              <a:ea typeface="Lucida Sans Unicode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r>
              <a:rPr lang="de-DE" smtClean="0">
                <a:latin typeface="Times New Roman" pitchFamily="18" charset="0"/>
              </a:rPr>
              <a:t>The AEI 10</a:t>
            </a:r>
            <a:r>
              <a:rPr lang="de-DE" sz="800" smtClean="0">
                <a:latin typeface="Times New Roman" pitchFamily="18" charset="0"/>
              </a:rPr>
              <a:t> </a:t>
            </a:r>
            <a:r>
              <a:rPr lang="de-DE" smtClean="0">
                <a:latin typeface="Times New Roman" pitchFamily="18" charset="0"/>
              </a:rPr>
              <a:t>m prototype interferometer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6D44D-C98A-4A82-B805-4FDABBF61C30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ED850F9-0B61-4F81-8468-C203134A6A5B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r>
              <a:rPr lang="de-DE">
                <a:latin typeface="Times New Roman" pitchFamily="18" charset="0"/>
              </a:rPr>
              <a:t>The AEI 10</a:t>
            </a:r>
            <a:r>
              <a:rPr lang="de-DE" sz="800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m prototype interferometer</a:t>
            </a:r>
          </a:p>
        </p:txBody>
      </p:sp>
      <p:pic>
        <p:nvPicPr>
          <p:cNvPr id="24580" name="Picture 7" descr="131-3156_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195388"/>
            <a:ext cx="372745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Walk-in tanks</a:t>
            </a:r>
            <a:endParaRPr lang="de-DE" smtClean="0"/>
          </a:p>
        </p:txBody>
      </p:sp>
      <p:pic>
        <p:nvPicPr>
          <p:cNvPr id="20" name="Picture 19" descr="IMG_39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143000"/>
            <a:ext cx="56435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0" y="1928813"/>
            <a:ext cx="3571875" cy="4289425"/>
            <a:chOff x="0" y="1928802"/>
            <a:chExt cx="3571868" cy="4289669"/>
          </a:xfrm>
        </p:grpSpPr>
        <p:sp>
          <p:nvSpPr>
            <p:cNvPr id="24584" name="TextBox 21"/>
            <p:cNvSpPr txBox="1">
              <a:spLocks noChangeArrowheads="1"/>
            </p:cNvSpPr>
            <p:nvPr/>
          </p:nvSpPr>
          <p:spPr bwMode="auto">
            <a:xfrm>
              <a:off x="142844" y="4357694"/>
              <a:ext cx="18261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solidFill>
                    <a:srgbClr val="FFFF99"/>
                  </a:solidFill>
                </a:rPr>
                <a:t>600</a:t>
              </a:r>
              <a:r>
                <a:rPr lang="de-DE" sz="800">
                  <a:solidFill>
                    <a:srgbClr val="FFFF99"/>
                  </a:solidFill>
                </a:rPr>
                <a:t> </a:t>
              </a:r>
              <a:r>
                <a:rPr lang="de-DE">
                  <a:solidFill>
                    <a:srgbClr val="FFFF99"/>
                  </a:solidFill>
                </a:rPr>
                <a:t>mm flanges</a:t>
              </a:r>
            </a:p>
            <a:p>
              <a:pPr algn="ctr"/>
              <a:r>
                <a:rPr lang="de-DE">
                  <a:solidFill>
                    <a:srgbClr val="FFFF99"/>
                  </a:solidFill>
                </a:rPr>
                <a:t>to fit viewports</a:t>
              </a:r>
            </a:p>
          </p:txBody>
        </p:sp>
        <p:sp>
          <p:nvSpPr>
            <p:cNvPr id="24585" name="TextBox 22"/>
            <p:cNvSpPr txBox="1">
              <a:spLocks noChangeArrowheads="1"/>
            </p:cNvSpPr>
            <p:nvPr/>
          </p:nvSpPr>
          <p:spPr bwMode="auto">
            <a:xfrm>
              <a:off x="0" y="1928802"/>
              <a:ext cx="20954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solidFill>
                    <a:srgbClr val="FFFF99"/>
                  </a:solidFill>
                </a:rPr>
                <a:t>100</a:t>
              </a:r>
              <a:r>
                <a:rPr lang="de-DE" sz="800">
                  <a:solidFill>
                    <a:srgbClr val="FFFF99"/>
                  </a:solidFill>
                </a:rPr>
                <a:t> </a:t>
              </a:r>
              <a:r>
                <a:rPr lang="de-DE">
                  <a:solidFill>
                    <a:srgbClr val="FFFF99"/>
                  </a:solidFill>
                </a:rPr>
                <a:t>mm flanges</a:t>
              </a:r>
            </a:p>
            <a:p>
              <a:pPr algn="ctr"/>
              <a:r>
                <a:rPr lang="de-DE">
                  <a:solidFill>
                    <a:srgbClr val="FFFF99"/>
                  </a:solidFill>
                </a:rPr>
                <a:t>to fit feed throughs</a:t>
              </a:r>
            </a:p>
          </p:txBody>
        </p:sp>
        <p:sp>
          <p:nvSpPr>
            <p:cNvPr id="24586" name="TextBox 23"/>
            <p:cNvSpPr txBox="1">
              <a:spLocks noChangeArrowheads="1"/>
            </p:cNvSpPr>
            <p:nvPr/>
          </p:nvSpPr>
          <p:spPr bwMode="auto">
            <a:xfrm>
              <a:off x="142844" y="5572140"/>
              <a:ext cx="20954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solidFill>
                    <a:srgbClr val="FFFF99"/>
                  </a:solidFill>
                </a:rPr>
                <a:t>100</a:t>
              </a:r>
              <a:r>
                <a:rPr lang="de-DE" sz="800">
                  <a:solidFill>
                    <a:srgbClr val="FFFF99"/>
                  </a:solidFill>
                </a:rPr>
                <a:t> </a:t>
              </a:r>
              <a:r>
                <a:rPr lang="de-DE">
                  <a:solidFill>
                    <a:srgbClr val="FFFF99"/>
                  </a:solidFill>
                </a:rPr>
                <a:t>mm flanges</a:t>
              </a:r>
            </a:p>
            <a:p>
              <a:pPr algn="ctr"/>
              <a:r>
                <a:rPr lang="de-DE">
                  <a:solidFill>
                    <a:srgbClr val="FFFF99"/>
                  </a:solidFill>
                </a:rPr>
                <a:t>to fit feed throughs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785934" y="2643218"/>
              <a:ext cx="857248" cy="7144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000246" y="4715022"/>
              <a:ext cx="642937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214559" y="5929530"/>
              <a:ext cx="1357309" cy="14288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4C3F5-5311-4BB6-93E6-F2A3FADFF76E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E140BB1-16B0-4389-A5F2-E74F77FE533C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Times New Roman" pitchFamily="18" charset="0"/>
              </a:rPr>
              <a:t> The AEI 10 m prototype interferometer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Soft </a:t>
            </a:r>
            <a:r>
              <a:rPr lang="de-DE" dirty="0" err="1" smtClean="0"/>
              <a:t>isolation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 smtClean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929438" y="257175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99"/>
                </a:solidFill>
              </a:rPr>
              <a:t>GAS Filters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6357938" y="4071938"/>
            <a:ext cx="2582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99"/>
                </a:solidFill>
              </a:rPr>
              <a:t>Inverted pendulum legs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6572250" y="164306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99"/>
                </a:solidFill>
              </a:rPr>
              <a:t>Experimental platform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28688" y="1500188"/>
            <a:ext cx="5929312" cy="2714625"/>
            <a:chOff x="928662" y="1500174"/>
            <a:chExt cx="5929354" cy="271464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2" y="1500174"/>
              <a:ext cx="4413105" cy="2714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8" name="Straight Arrow Connector 17"/>
            <p:cNvCxnSpPr/>
            <p:nvPr/>
          </p:nvCxnSpPr>
          <p:spPr>
            <a:xfrm rot="10800000">
              <a:off x="5500694" y="2714619"/>
              <a:ext cx="1357322" cy="71439"/>
            </a:xfrm>
            <a:prstGeom prst="straightConnector1">
              <a:avLst/>
            </a:prstGeom>
            <a:ln w="50800">
              <a:solidFill>
                <a:srgbClr val="FFFF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Table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C185E-2485-4976-83AF-38444D30E89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AC44CB2-1414-4787-A3A4-913D707FE846}" type="datetime1">
              <a:rPr lang="de-DE"/>
              <a:pPr>
                <a:defRPr/>
              </a:pPr>
              <a:t>24.06.2009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r>
              <a:rPr lang="de-DE" smtClean="0">
                <a:latin typeface="Times New Roman" pitchFamily="18" charset="0"/>
              </a:rPr>
              <a:t>The AEI 10</a:t>
            </a:r>
            <a:r>
              <a:rPr lang="de-DE" sz="800" smtClean="0">
                <a:latin typeface="Times New Roman" pitchFamily="18" charset="0"/>
              </a:rPr>
              <a:t> </a:t>
            </a:r>
            <a:r>
              <a:rPr lang="de-DE" smtClean="0">
                <a:latin typeface="Times New Roman" pitchFamily="18" charset="0"/>
              </a:rPr>
              <a:t>m prototype interferometer</a:t>
            </a:r>
            <a:endParaRPr lang="de-DE">
              <a:latin typeface="Times New Roman" pitchFamily="18" charset="0"/>
            </a:endParaRPr>
          </a:p>
        </p:txBody>
      </p:sp>
      <p:pic>
        <p:nvPicPr>
          <p:cNvPr id="28677" name="Picture 5" descr="0000-Gr.0-General assemblig-internal view.jpg"/>
          <p:cNvPicPr>
            <a:picLocks noChangeAspect="1"/>
          </p:cNvPicPr>
          <p:nvPr/>
        </p:nvPicPr>
        <p:blipFill>
          <a:blip r:embed="rId2"/>
          <a:srcRect t="11330" b="21127"/>
          <a:stretch>
            <a:fillRect/>
          </a:stretch>
        </p:blipFill>
        <p:spPr bwMode="auto">
          <a:xfrm>
            <a:off x="1350963" y="714375"/>
            <a:ext cx="64262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7F48-EAC9-49B8-AA7E-1EEC9491BA3E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7C1B86F-9859-4A84-B5BF-E10EB9C671F3}" type="datetime1">
              <a:rPr lang="de-DE"/>
              <a:pPr>
                <a:defRPr/>
              </a:pPr>
              <a:t>24.06.2009</a:t>
            </a:fld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Times New Roman" pitchFamily="18" charset="0"/>
              </a:rPr>
              <a:t> The AEI 10 m prototype interferometer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err="1" smtClean="0"/>
              <a:t>Interferometric</a:t>
            </a:r>
            <a:r>
              <a:rPr lang="de-DE" sz="2800" dirty="0" smtClean="0"/>
              <a:t> link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</a:t>
            </a:r>
            <a:r>
              <a:rPr lang="de-DE" sz="2800" dirty="0" err="1" smtClean="0"/>
              <a:t>tables</a:t>
            </a:r>
            <a:r>
              <a:rPr lang="de-DE" sz="2800" dirty="0" smtClean="0"/>
              <a:t>: SPI</a:t>
            </a: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142875" y="5027613"/>
            <a:ext cx="2663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FF99"/>
                </a:solidFill>
              </a:rPr>
              <a:t>Designed custom interface between </a:t>
            </a:r>
          </a:p>
          <a:p>
            <a:r>
              <a:rPr lang="de-DE" sz="1600" b="1">
                <a:solidFill>
                  <a:srgbClr val="FFC000"/>
                </a:solidFill>
              </a:rPr>
              <a:t>FPGA based phasemeter </a:t>
            </a:r>
            <a:r>
              <a:rPr lang="de-DE" sz="1600">
                <a:solidFill>
                  <a:srgbClr val="FFFF99"/>
                </a:solidFill>
              </a:rPr>
              <a:t>and digital control system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301625" y="1052513"/>
            <a:ext cx="848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u="sng">
                <a:solidFill>
                  <a:srgbClr val="FFFFFF"/>
                </a:solidFill>
              </a:rPr>
              <a:t>S</a:t>
            </a:r>
            <a:r>
              <a:rPr lang="en-AU" b="1" u="sng">
                <a:solidFill>
                  <a:srgbClr val="FFFF99"/>
                </a:solidFill>
              </a:rPr>
              <a:t>uspension </a:t>
            </a:r>
            <a:r>
              <a:rPr lang="en-AU" sz="2400" b="1" u="sng">
                <a:solidFill>
                  <a:srgbClr val="FFFFFF"/>
                </a:solidFill>
              </a:rPr>
              <a:t>P</a:t>
            </a:r>
            <a:r>
              <a:rPr lang="en-AU" b="1" u="sng">
                <a:solidFill>
                  <a:srgbClr val="FFFF99"/>
                </a:solidFill>
              </a:rPr>
              <a:t>latform </a:t>
            </a:r>
            <a:r>
              <a:rPr lang="en-AU" sz="2400" b="1" u="sng">
                <a:solidFill>
                  <a:srgbClr val="FFFFFF"/>
                </a:solidFill>
              </a:rPr>
              <a:t>I</a:t>
            </a:r>
            <a:r>
              <a:rPr lang="en-AU" b="1" u="sng">
                <a:solidFill>
                  <a:srgbClr val="FFFF99"/>
                </a:solidFill>
              </a:rPr>
              <a:t>nterferometer based on LISA Pathfinder phasemeter</a:t>
            </a: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142875" y="1684338"/>
            <a:ext cx="2663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AU" sz="1600">
                <a:solidFill>
                  <a:srgbClr val="FFFF99"/>
                </a:solidFill>
              </a:rPr>
              <a:t>Mach-Zehnder interferometer with unequal arm length (by 20</a:t>
            </a:r>
            <a:r>
              <a:rPr lang="en-AU" sz="800">
                <a:solidFill>
                  <a:srgbClr val="FFFF99"/>
                </a:solidFill>
              </a:rPr>
              <a:t> </a:t>
            </a:r>
            <a:r>
              <a:rPr lang="en-AU" sz="1600">
                <a:solidFill>
                  <a:srgbClr val="FFFF99"/>
                </a:solidFill>
              </a:rPr>
              <a:t>m), requires stable laser to reach design sensitivity of 100</a:t>
            </a:r>
            <a:r>
              <a:rPr lang="en-AU" sz="800">
                <a:solidFill>
                  <a:srgbClr val="FFFF99"/>
                </a:solidFill>
              </a:rPr>
              <a:t> </a:t>
            </a:r>
            <a:r>
              <a:rPr lang="en-AU" sz="1600">
                <a:solidFill>
                  <a:srgbClr val="FFFF99"/>
                </a:solidFill>
              </a:rPr>
              <a:t>pm/sqrt(Hz) @ 10</a:t>
            </a:r>
            <a:r>
              <a:rPr lang="en-AU" sz="800">
                <a:solidFill>
                  <a:srgbClr val="FFFF99"/>
                </a:solidFill>
              </a:rPr>
              <a:t> </a:t>
            </a:r>
            <a:r>
              <a:rPr lang="en-AU" sz="1600">
                <a:solidFill>
                  <a:srgbClr val="FFFF99"/>
                </a:solidFill>
              </a:rPr>
              <a:t>mHz: Iodine-stabilised Nd:YAG</a:t>
            </a:r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142875" y="3884613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AU" sz="1600">
                <a:solidFill>
                  <a:srgbClr val="FFFF99"/>
                </a:solidFill>
              </a:rPr>
              <a:t>Thermal drift requires components to be bonded onto plate with low CTE</a:t>
            </a:r>
          </a:p>
        </p:txBody>
      </p:sp>
      <p:pic>
        <p:nvPicPr>
          <p:cNvPr id="17717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655763"/>
            <a:ext cx="61928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357688"/>
            <a:ext cx="1752600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57438" y="5286375"/>
            <a:ext cx="714375" cy="2857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e Punkte">
  <a:themeElements>
    <a:clrScheme name="Digitale Punkte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kt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kt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</TotalTime>
  <Words>942</Words>
  <Application>Microsoft Office PowerPoint</Application>
  <PresentationFormat>On-screen Show (4:3)</PresentationFormat>
  <Paragraphs>273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Lucida Sans Unicode</vt:lpstr>
      <vt:lpstr>Arial Rounded MT Bold</vt:lpstr>
      <vt:lpstr>Wingdings</vt:lpstr>
      <vt:lpstr>Times New Roman</vt:lpstr>
      <vt:lpstr>Tahoma</vt:lpstr>
      <vt:lpstr>Verdana</vt:lpstr>
      <vt:lpstr>Imprint MT Shadow</vt:lpstr>
      <vt:lpstr>Calibri</vt:lpstr>
      <vt:lpstr>Digitale Punkte</vt:lpstr>
      <vt:lpstr>Digitale Punkte</vt:lpstr>
      <vt:lpstr>Slide 1</vt:lpstr>
      <vt:lpstr>Purpose of our prototype</vt:lpstr>
      <vt:lpstr>Layout vacuum system</vt:lpstr>
      <vt:lpstr>The prototype hall</vt:lpstr>
      <vt:lpstr>Vacuum system 180° view</vt:lpstr>
      <vt:lpstr>Walk-in tanks</vt:lpstr>
      <vt:lpstr>Soft isolation tables</vt:lpstr>
      <vt:lpstr>Table assembly</vt:lpstr>
      <vt:lpstr>Interferometric link between tables: SPI</vt:lpstr>
      <vt:lpstr>Mirror suspensions</vt:lpstr>
      <vt:lpstr>Light source: 35 W @ 1064 nm</vt:lpstr>
      <vt:lpstr>Fibre coupling/modecleaning</vt:lpstr>
      <vt:lpstr>Frequency-reference cavity</vt:lpstr>
      <vt:lpstr>Noise budget ref. cavity</vt:lpstr>
      <vt:lpstr>Digital control</vt:lpstr>
      <vt:lpstr>Design of sub-SQL  IFO</vt:lpstr>
      <vt:lpstr>Noise budget</vt:lpstr>
      <vt:lpstr>The 10 m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Gravitationswellendetektor GEO600</dc:title>
  <dc:creator>Benno Willke</dc:creator>
  <cp:lastModifiedBy>mak</cp:lastModifiedBy>
  <cp:revision>420</cp:revision>
  <dcterms:modified xsi:type="dcterms:W3CDTF">2009-06-24T18:36:01Z</dcterms:modified>
</cp:coreProperties>
</file>