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2" r:id="rId3"/>
    <p:sldId id="258" r:id="rId4"/>
    <p:sldId id="259" r:id="rId5"/>
    <p:sldId id="260" r:id="rId6"/>
    <p:sldId id="261" r:id="rId7"/>
    <p:sldId id="262" r:id="rId8"/>
    <p:sldId id="290" r:id="rId9"/>
    <p:sldId id="263" r:id="rId10"/>
    <p:sldId id="305" r:id="rId11"/>
    <p:sldId id="264" r:id="rId12"/>
    <p:sldId id="265" r:id="rId13"/>
    <p:sldId id="291" r:id="rId14"/>
    <p:sldId id="266" r:id="rId15"/>
    <p:sldId id="267" r:id="rId16"/>
    <p:sldId id="268" r:id="rId17"/>
    <p:sldId id="292" r:id="rId18"/>
    <p:sldId id="293" r:id="rId19"/>
    <p:sldId id="294" r:id="rId20"/>
    <p:sldId id="295" r:id="rId21"/>
    <p:sldId id="270" r:id="rId22"/>
    <p:sldId id="273" r:id="rId23"/>
    <p:sldId id="296" r:id="rId24"/>
    <p:sldId id="304" r:id="rId25"/>
    <p:sldId id="298" r:id="rId26"/>
    <p:sldId id="299" r:id="rId27"/>
    <p:sldId id="287" r:id="rId28"/>
    <p:sldId id="300" r:id="rId29"/>
    <p:sldId id="303" r:id="rId30"/>
    <p:sldId id="301" r:id="rId31"/>
    <p:sldId id="297" r:id="rId3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0" y="-8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29253-F7A0-48E0-A9FD-37D0939D2A93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53F7D-454A-4572-A894-42B747993B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B673A-8E72-41AF-8B75-320EABA72BB7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94693E-60B1-4F2C-B6C0-1E14D2066D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A5378-13E4-469D-8F8C-B10FFB5ADB9A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6F303-5D1C-4D4D-964A-7DA253FE9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F0AB8-2FEF-4838-9F82-F5AF31706D01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5241E-C865-49CA-850C-A11338A6F3C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F2E4E-ECDD-4B3E-8424-2D01CDE71497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AD66-5565-4C8E-96A7-9B4D046A95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339D8-766C-479A-B6C0-A0D52D9C7905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C7FD3-3FDC-4E3C-81B1-403C1F6208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AB577-B818-4F72-A39E-15A8269FC1AB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C90F0-A622-4C89-AEE2-6B662D94D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06D6D-E0C7-4299-BBAC-2AD6A65A273F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30393-9060-483E-A7A0-9486E674E7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54779-EC1F-4F83-9B10-542049F05B0C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81188-0D7E-492D-8B7B-90A5821DAE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2D79F-02BF-4921-99A5-5678FAB01F61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0C323-4C1B-4ACA-8F01-9F5EC63468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BC6-9091-4727-90E3-44D47BF067D6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B820DF-5CA7-498D-9C27-7B3EEFDF7A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E8341E-9613-483D-A99E-76C687BC10CB}" type="datetimeFigureOut">
              <a:rPr lang="en-US"/>
              <a:pPr>
                <a:defRPr/>
              </a:pPr>
              <a:t>6/25/2009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D1D75E0-A669-4712-99CA-D8AE07448D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ChangeArrowheads="1"/>
          </p:cNvSpPr>
          <p:nvPr/>
        </p:nvSpPr>
        <p:spPr bwMode="auto">
          <a:xfrm>
            <a:off x="0" y="457200"/>
            <a:ext cx="9144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    Coating thermal noise </a:t>
            </a:r>
          </a:p>
          <a:p>
            <a:r>
              <a:rPr lang="en-US" sz="3200" b="1" i="1">
                <a:latin typeface="Times New Roman" pitchFamily="18" charset="0"/>
                <a:cs typeface="Times New Roman" pitchFamily="18" charset="0"/>
              </a:rPr>
              <a:t>                               of a finite-size cylindrical mirror </a:t>
            </a:r>
          </a:p>
        </p:txBody>
      </p:sp>
      <p:sp>
        <p:nvSpPr>
          <p:cNvPr id="13314" name="Rectangle 6"/>
          <p:cNvSpPr>
            <a:spLocks noChangeArrowheads="1"/>
          </p:cNvSpPr>
          <p:nvPr/>
        </p:nvSpPr>
        <p:spPr bwMode="auto">
          <a:xfrm>
            <a:off x="1828800" y="2209800"/>
            <a:ext cx="6553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Max-Planck Institute for Gravitational Physics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Albert Einstein Institute </a:t>
            </a:r>
          </a:p>
        </p:txBody>
      </p:sp>
      <p:sp>
        <p:nvSpPr>
          <p:cNvPr id="13315" name="Rectangle 7"/>
          <p:cNvSpPr>
            <a:spLocks noChangeArrowheads="1"/>
          </p:cNvSpPr>
          <p:nvPr/>
        </p:nvSpPr>
        <p:spPr bwMode="auto">
          <a:xfrm>
            <a:off x="1828800" y="5334000"/>
            <a:ext cx="7086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14 May 2009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Gravitational-Wave Advanced Detector Workshop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@Lago Mar Resort, Ft  Lauderdale, Florida, U.S.A.</a:t>
            </a: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533400" y="1752600"/>
            <a:ext cx="2911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u="sng">
                <a:latin typeface="Times New Roman" pitchFamily="18" charset="0"/>
                <a:cs typeface="Times New Roman" pitchFamily="18" charset="0"/>
              </a:rPr>
              <a:t>Kazuhiro Yamamoto</a:t>
            </a:r>
          </a:p>
        </p:txBody>
      </p:sp>
      <p:sp>
        <p:nvSpPr>
          <p:cNvPr id="13317" name="Rectangle 9"/>
          <p:cNvSpPr>
            <a:spLocks noChangeArrowheads="1"/>
          </p:cNvSpPr>
          <p:nvPr/>
        </p:nvSpPr>
        <p:spPr bwMode="auto">
          <a:xfrm>
            <a:off x="533400" y="3048000"/>
            <a:ext cx="2324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Kentaro Somiya</a:t>
            </a:r>
          </a:p>
        </p:txBody>
      </p:sp>
      <p:sp>
        <p:nvSpPr>
          <p:cNvPr id="13318" name="Rectangle 10"/>
          <p:cNvSpPr>
            <a:spLocks noChangeArrowheads="1"/>
          </p:cNvSpPr>
          <p:nvPr/>
        </p:nvSpPr>
        <p:spPr bwMode="auto">
          <a:xfrm>
            <a:off x="1828800" y="3581400"/>
            <a:ext cx="46212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California Institute of Technology</a:t>
            </a:r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53200" y="3886200"/>
            <a:ext cx="2590800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0400" y="2819400"/>
            <a:ext cx="1504950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2"/>
          <p:cNvSpPr>
            <a:spLocks noChangeArrowheads="1"/>
          </p:cNvSpPr>
          <p:nvPr/>
        </p:nvSpPr>
        <p:spPr bwMode="auto">
          <a:xfrm>
            <a:off x="304800" y="1066800"/>
            <a:ext cx="8839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thermoelastic noise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2530" name="Rectangle 8"/>
          <p:cNvSpPr>
            <a:spLocks noChangeArrowheads="1"/>
          </p:cNvSpPr>
          <p:nvPr/>
        </p:nvSpPr>
        <p:spPr bwMode="auto">
          <a:xfrm>
            <a:off x="0" y="152400"/>
            <a:ext cx="870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2-4. Correlation between substrate and coating thermoelastic noise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2531" name="Rectangle 10"/>
          <p:cNvSpPr>
            <a:spLocks noChangeArrowheads="1"/>
          </p:cNvSpPr>
          <p:nvPr/>
        </p:nvSpPr>
        <p:spPr bwMode="auto">
          <a:xfrm>
            <a:off x="457200" y="1981200"/>
            <a:ext cx="8086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(1) If 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expansion is not as well as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expansion. </a:t>
            </a:r>
            <a:endParaRPr lang="en-US">
              <a:latin typeface="Calibri" pitchFamily="34" charset="0"/>
            </a:endParaRPr>
          </a:p>
        </p:txBody>
      </p:sp>
      <p:sp>
        <p:nvSpPr>
          <p:cNvPr id="22532" name="Rectangle 16"/>
          <p:cNvSpPr>
            <a:spLocks noChangeArrowheads="1"/>
          </p:cNvSpPr>
          <p:nvPr/>
        </p:nvSpPr>
        <p:spPr bwMode="auto">
          <a:xfrm>
            <a:off x="5181600" y="2743200"/>
            <a:ext cx="285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correlation</a:t>
            </a:r>
            <a:endParaRPr lang="en-US">
              <a:latin typeface="Calibri" pitchFamily="34" charset="0"/>
            </a:endParaRPr>
          </a:p>
        </p:txBody>
      </p:sp>
      <p:sp>
        <p:nvSpPr>
          <p:cNvPr id="22533" name="Rectangle 17"/>
          <p:cNvSpPr>
            <a:spLocks noChangeArrowheads="1"/>
          </p:cNvSpPr>
          <p:nvPr/>
        </p:nvSpPr>
        <p:spPr bwMode="auto">
          <a:xfrm>
            <a:off x="990600" y="4038600"/>
            <a:ext cx="7085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: Fused silica,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than typical value </a:t>
            </a:r>
            <a:endParaRPr lang="en-US">
              <a:latin typeface="Calibri" pitchFamily="34" charset="0"/>
            </a:endParaRPr>
          </a:p>
        </p:txBody>
      </p:sp>
      <p:sp>
        <p:nvSpPr>
          <p:cNvPr id="22534" name="Rectangle 18"/>
          <p:cNvSpPr>
            <a:spLocks noChangeArrowheads="1"/>
          </p:cNvSpPr>
          <p:nvPr/>
        </p:nvSpPr>
        <p:spPr bwMode="auto">
          <a:xfrm>
            <a:off x="457200" y="3200400"/>
            <a:ext cx="80756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(2)If 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than 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correlation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  <a:endParaRPr lang="en-US">
              <a:latin typeface="Calibri" pitchFamily="34" charset="0"/>
            </a:endParaRPr>
          </a:p>
        </p:txBody>
      </p:sp>
      <p:sp>
        <p:nvSpPr>
          <p:cNvPr id="22535" name="Rectangle 19"/>
          <p:cNvSpPr>
            <a:spLocks noChangeArrowheads="1"/>
          </p:cNvSpPr>
          <p:nvPr/>
        </p:nvSpPr>
        <p:spPr bwMode="auto">
          <a:xfrm>
            <a:off x="609600" y="4579938"/>
            <a:ext cx="80454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thermoelastic noise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positive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pic>
        <p:nvPicPr>
          <p:cNvPr id="2253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2895600"/>
            <a:ext cx="914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/>
          <p:cNvCxnSpPr/>
          <p:nvPr/>
        </p:nvCxnSpPr>
        <p:spPr>
          <a:xfrm>
            <a:off x="8382000" y="2879725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54" name="Rectangle 12"/>
          <p:cNvSpPr>
            <a:spLocks noChangeArrowheads="1"/>
          </p:cNvSpPr>
          <p:nvPr/>
        </p:nvSpPr>
        <p:spPr bwMode="auto">
          <a:xfrm>
            <a:off x="0" y="152400"/>
            <a:ext cx="36814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2-5. Thermorefractive noise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3555" name="Rectangle 16"/>
          <p:cNvSpPr>
            <a:spLocks noChangeArrowheads="1"/>
          </p:cNvSpPr>
          <p:nvPr/>
        </p:nvSpPr>
        <p:spPr bwMode="auto">
          <a:xfrm>
            <a:off x="304800" y="685800"/>
            <a:ext cx="382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3556" name="Rectangle 17"/>
          <p:cNvSpPr>
            <a:spLocks noChangeArrowheads="1"/>
          </p:cNvSpPr>
          <p:nvPr/>
        </p:nvSpPr>
        <p:spPr bwMode="auto">
          <a:xfrm>
            <a:off x="914400" y="1143000"/>
            <a:ext cx="692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fluctuation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and thermal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3557" name="Rectangle 18"/>
          <p:cNvSpPr>
            <a:spLocks noChangeArrowheads="1"/>
          </p:cNvSpPr>
          <p:nvPr/>
        </p:nvSpPr>
        <p:spPr bwMode="auto">
          <a:xfrm>
            <a:off x="228600" y="2362200"/>
            <a:ext cx="3262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8" name="Rectangle 19"/>
          <p:cNvSpPr>
            <a:spLocks noChangeArrowheads="1"/>
          </p:cNvSpPr>
          <p:nvPr/>
        </p:nvSpPr>
        <p:spPr bwMode="auto">
          <a:xfrm>
            <a:off x="1447800" y="2895600"/>
            <a:ext cx="3406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fluctuation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3559" name="Rectangle 21"/>
          <p:cNvSpPr>
            <a:spLocks noChangeArrowheads="1"/>
          </p:cNvSpPr>
          <p:nvPr/>
        </p:nvSpPr>
        <p:spPr bwMode="auto">
          <a:xfrm>
            <a:off x="0" y="6027738"/>
            <a:ext cx="44926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V.B. Braginsky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Physics Letters A 271 (2000) 303.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3560" name="Rectangle 22"/>
          <p:cNvSpPr>
            <a:spLocks noChangeArrowheads="1"/>
          </p:cNvSpPr>
          <p:nvPr/>
        </p:nvSpPr>
        <p:spPr bwMode="auto">
          <a:xfrm>
            <a:off x="6477000" y="2286000"/>
            <a:ext cx="122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  <a:endParaRPr lang="en-US" sz="24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rot="16200000" flipH="1">
            <a:off x="8229600" y="2819400"/>
            <a:ext cx="7620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62" name="Rectangle 26"/>
          <p:cNvSpPr>
            <a:spLocks noChangeArrowheads="1"/>
          </p:cNvSpPr>
          <p:nvPr/>
        </p:nvSpPr>
        <p:spPr bwMode="auto">
          <a:xfrm>
            <a:off x="1905000" y="1905000"/>
            <a:ext cx="44402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Fluctuation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surface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 coating</a:t>
            </a:r>
          </a:p>
        </p:txBody>
      </p:sp>
      <p:sp>
        <p:nvSpPr>
          <p:cNvPr id="23563" name="Rectangle 27"/>
          <p:cNvSpPr>
            <a:spLocks noChangeArrowheads="1"/>
          </p:cNvSpPr>
          <p:nvPr/>
        </p:nvSpPr>
        <p:spPr bwMode="auto">
          <a:xfrm>
            <a:off x="1600200" y="3733800"/>
            <a:ext cx="3200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Thermal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Thermal coefficient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refractive index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3564" name="Rectangle 28"/>
          <p:cNvSpPr>
            <a:spLocks noChangeArrowheads="1"/>
          </p:cNvSpPr>
          <p:nvPr/>
        </p:nvSpPr>
        <p:spPr bwMode="auto">
          <a:xfrm>
            <a:off x="1066800" y="5334000"/>
            <a:ext cx="4699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Fluctuation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thickness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 coating</a:t>
            </a:r>
          </a:p>
        </p:txBody>
      </p:sp>
      <p:sp>
        <p:nvSpPr>
          <p:cNvPr id="23565" name="Rectangle 29"/>
          <p:cNvSpPr>
            <a:spLocks noChangeArrowheads="1"/>
          </p:cNvSpPr>
          <p:nvPr/>
        </p:nvSpPr>
        <p:spPr bwMode="auto">
          <a:xfrm>
            <a:off x="4495800" y="5791200"/>
            <a:ext cx="17256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Laser beam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 rot="5400000">
            <a:off x="3774281" y="1788319"/>
            <a:ext cx="377825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2972594" y="35044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3048794" y="51046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56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57500"/>
            <a:ext cx="22002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2" name="Straight Arrow Connector 41"/>
          <p:cNvCxnSpPr/>
          <p:nvPr/>
        </p:nvCxnSpPr>
        <p:spPr>
          <a:xfrm>
            <a:off x="4343400" y="6248400"/>
            <a:ext cx="2438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343400" y="6400800"/>
            <a:ext cx="2438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248400" y="6019800"/>
            <a:ext cx="533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3" name="Rectangle 44"/>
          <p:cNvSpPr>
            <a:spLocks noChangeArrowheads="1"/>
          </p:cNvSpPr>
          <p:nvPr/>
        </p:nvSpPr>
        <p:spPr bwMode="auto">
          <a:xfrm>
            <a:off x="7693025" y="2057400"/>
            <a:ext cx="1450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</a:t>
            </a:r>
            <a:endParaRPr lang="en-US" sz="24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rot="16200000" flipH="1">
            <a:off x="6858000" y="2819400"/>
            <a:ext cx="457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10800000">
            <a:off x="6248400" y="3352800"/>
            <a:ext cx="1066800" cy="457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6" name="Rectangle 50"/>
          <p:cNvSpPr>
            <a:spLocks noChangeArrowheads="1"/>
          </p:cNvSpPr>
          <p:nvPr/>
        </p:nvSpPr>
        <p:spPr bwMode="auto">
          <a:xfrm>
            <a:off x="6337300" y="3657600"/>
            <a:ext cx="2806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Fluctuation: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 rot="5400000">
            <a:off x="6324600" y="5638800"/>
            <a:ext cx="457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78" name="Rectangle 55"/>
          <p:cNvSpPr>
            <a:spLocks noChangeArrowheads="1"/>
          </p:cNvSpPr>
          <p:nvPr/>
        </p:nvSpPr>
        <p:spPr bwMode="auto">
          <a:xfrm>
            <a:off x="5881688" y="4724400"/>
            <a:ext cx="3262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Fluctuation: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8"/>
          <p:cNvSpPr>
            <a:spLocks noChangeArrowheads="1"/>
          </p:cNvSpPr>
          <p:nvPr/>
        </p:nvSpPr>
        <p:spPr bwMode="auto">
          <a:xfrm>
            <a:off x="0" y="152400"/>
            <a:ext cx="3217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2-6. Thermo-optic noise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4578" name="Rectangle 9"/>
          <p:cNvSpPr>
            <a:spLocks noChangeArrowheads="1"/>
          </p:cNvSpPr>
          <p:nvPr/>
        </p:nvSpPr>
        <p:spPr bwMode="auto">
          <a:xfrm>
            <a:off x="457200" y="685800"/>
            <a:ext cx="2740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Thermo-optic noise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79" name="Rectangle 10"/>
          <p:cNvSpPr>
            <a:spLocks noChangeArrowheads="1"/>
          </p:cNvSpPr>
          <p:nvPr/>
        </p:nvSpPr>
        <p:spPr bwMode="auto">
          <a:xfrm>
            <a:off x="590550" y="1295400"/>
            <a:ext cx="8553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coating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4580" name="Rectangle 11"/>
          <p:cNvSpPr>
            <a:spLocks noChangeArrowheads="1"/>
          </p:cNvSpPr>
          <p:nvPr/>
        </p:nvSpPr>
        <p:spPr bwMode="auto">
          <a:xfrm>
            <a:off x="533400" y="2895600"/>
            <a:ext cx="4564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Sign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correlation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(in usual case)</a:t>
            </a:r>
          </a:p>
        </p:txBody>
      </p:sp>
      <p:sp>
        <p:nvSpPr>
          <p:cNvPr id="24581" name="Rectangle 12"/>
          <p:cNvSpPr>
            <a:spLocks noChangeArrowheads="1"/>
          </p:cNvSpPr>
          <p:nvPr/>
        </p:nvSpPr>
        <p:spPr bwMode="auto">
          <a:xfrm>
            <a:off x="762000" y="3429000"/>
            <a:ext cx="762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Thermal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 : positive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Thermal coefficient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refractive index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b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 : positive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4582" name="Rectangle 17"/>
          <p:cNvSpPr>
            <a:spLocks noChangeArrowheads="1"/>
          </p:cNvSpPr>
          <p:nvPr/>
        </p:nvSpPr>
        <p:spPr bwMode="auto">
          <a:xfrm>
            <a:off x="1447800" y="1905000"/>
            <a:ext cx="6931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same origin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temperature fluctuation)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8382000" y="2879725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52400"/>
            <a:ext cx="32178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2-6. Thermo-optic noise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5603" name="Rectangle 7"/>
          <p:cNvSpPr>
            <a:spLocks noChangeArrowheads="1"/>
          </p:cNvSpPr>
          <p:nvPr/>
        </p:nvSpPr>
        <p:spPr bwMode="auto">
          <a:xfrm>
            <a:off x="228600" y="2895600"/>
            <a:ext cx="487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M. Evans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Physical Review D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                               78 (2008) 102003.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6553200" y="2057400"/>
            <a:ext cx="122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  <a:endParaRPr lang="en-US" sz="24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8229600" y="2819400"/>
            <a:ext cx="7620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381000" y="685800"/>
            <a:ext cx="45402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If temperature becomes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higher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...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838200" y="1219200"/>
            <a:ext cx="6300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noise :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Shorter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cavity length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noise :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Longer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cavity length</a:t>
            </a:r>
          </a:p>
        </p:txBody>
      </p:sp>
      <p:sp>
        <p:nvSpPr>
          <p:cNvPr id="25608" name="Rectangle 13"/>
          <p:cNvSpPr>
            <a:spLocks noChangeArrowheads="1"/>
          </p:cNvSpPr>
          <p:nvPr/>
        </p:nvSpPr>
        <p:spPr bwMode="auto">
          <a:xfrm>
            <a:off x="3810000" y="6396038"/>
            <a:ext cx="17256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Laser beam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9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2857500"/>
            <a:ext cx="2200275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>
            <a:off x="4343400" y="6248400"/>
            <a:ext cx="2438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343400" y="6400800"/>
            <a:ext cx="24384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248400" y="6019800"/>
            <a:ext cx="838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3" name="Rectangle 18"/>
          <p:cNvSpPr>
            <a:spLocks noChangeArrowheads="1"/>
          </p:cNvSpPr>
          <p:nvPr/>
        </p:nvSpPr>
        <p:spPr bwMode="auto">
          <a:xfrm>
            <a:off x="7693025" y="2057400"/>
            <a:ext cx="1450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</a:t>
            </a:r>
            <a:endParaRPr lang="en-US" sz="24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6934200" y="2590800"/>
            <a:ext cx="457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0800000">
            <a:off x="5486400" y="3352800"/>
            <a:ext cx="29718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6400800" y="5638800"/>
            <a:ext cx="4572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17" name="Rectangle 25"/>
          <p:cNvSpPr>
            <a:spLocks noChangeArrowheads="1"/>
          </p:cNvSpPr>
          <p:nvPr/>
        </p:nvSpPr>
        <p:spPr bwMode="auto">
          <a:xfrm>
            <a:off x="457200" y="4724400"/>
            <a:ext cx="48085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with substrate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 noise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is a topic in this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talk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must be taken into account).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8" name="Rectangle 26"/>
          <p:cNvSpPr>
            <a:spLocks noChangeArrowheads="1"/>
          </p:cNvSpPr>
          <p:nvPr/>
        </p:nvSpPr>
        <p:spPr bwMode="auto">
          <a:xfrm>
            <a:off x="457200" y="3657600"/>
            <a:ext cx="51609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substrate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 noise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9" name="Rectangle 27"/>
          <p:cNvSpPr>
            <a:spLocks noChangeArrowheads="1"/>
          </p:cNvSpPr>
          <p:nvPr/>
        </p:nvSpPr>
        <p:spPr bwMode="auto">
          <a:xfrm>
            <a:off x="2057400" y="2209800"/>
            <a:ext cx="2851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Negative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correlation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-5400000">
            <a:off x="5097462" y="4868863"/>
            <a:ext cx="3978275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-5400000">
            <a:off x="3497262" y="4868863"/>
            <a:ext cx="3978275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22" name="Rectangle 21"/>
          <p:cNvSpPr>
            <a:spLocks noChangeArrowheads="1"/>
          </p:cNvSpPr>
          <p:nvPr/>
        </p:nvSpPr>
        <p:spPr bwMode="auto">
          <a:xfrm>
            <a:off x="5638800" y="3505200"/>
            <a:ext cx="28067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881688" y="4724400"/>
            <a:ext cx="32623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ChangeArrowheads="1"/>
          </p:cNvSpPr>
          <p:nvPr/>
        </p:nvSpPr>
        <p:spPr bwMode="auto">
          <a:xfrm>
            <a:off x="0" y="0"/>
            <a:ext cx="4403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3. Calculation method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838200" y="5791200"/>
            <a:ext cx="495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But, in this talk, mirror size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9701" name="Rectangle 6"/>
          <p:cNvSpPr>
            <a:spLocks noChangeArrowheads="1"/>
          </p:cNvSpPr>
          <p:nvPr/>
        </p:nvSpPr>
        <p:spPr bwMode="auto">
          <a:xfrm>
            <a:off x="4419600" y="6248400"/>
            <a:ext cx="4191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Complex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boundary condition</a:t>
            </a:r>
          </a:p>
        </p:txBody>
      </p:sp>
      <p:sp>
        <p:nvSpPr>
          <p:cNvPr id="29702" name="Rectangle 7"/>
          <p:cNvSpPr>
            <a:spLocks noChangeArrowheads="1"/>
          </p:cNvSpPr>
          <p:nvPr/>
        </p:nvSpPr>
        <p:spPr bwMode="auto">
          <a:xfrm>
            <a:off x="0" y="9144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Fluctuation Dissipation Theorem</a:t>
            </a:r>
          </a:p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Relation between (Brownian and thermoelastic) noise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and loss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(beam profile) pressure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on mirror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</a:p>
          <a:p>
            <a:pPr>
              <a:spcBef>
                <a:spcPts val="600"/>
              </a:spcBef>
            </a:pP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3" name="Rectangle 8"/>
          <p:cNvSpPr>
            <a:spLocks noChangeArrowheads="1"/>
          </p:cNvSpPr>
          <p:nvPr/>
        </p:nvSpPr>
        <p:spPr bwMode="auto">
          <a:xfrm>
            <a:off x="4479925" y="0"/>
            <a:ext cx="46640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Y. Levin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Physical Review D 271 (1998) 303.</a:t>
            </a:r>
          </a:p>
        </p:txBody>
      </p:sp>
      <p:sp>
        <p:nvSpPr>
          <p:cNvPr id="29704" name="Rectangle 9"/>
          <p:cNvSpPr>
            <a:spLocks noChangeArrowheads="1"/>
          </p:cNvSpPr>
          <p:nvPr/>
        </p:nvSpPr>
        <p:spPr bwMode="auto">
          <a:xfrm>
            <a:off x="838200" y="5334000"/>
            <a:ext cx="76073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approximation 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boundary condition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5" name="Rectangle 11"/>
          <p:cNvSpPr>
            <a:spLocks noChangeArrowheads="1"/>
          </p:cNvSpPr>
          <p:nvPr/>
        </p:nvSpPr>
        <p:spPr bwMode="auto">
          <a:xfrm>
            <a:off x="381000" y="2362200"/>
            <a:ext cx="8763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Levin method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Direct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calculation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dissipation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under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(beam profile) pressure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with equation of motion</a:t>
            </a:r>
            <a:endParaRPr lang="en-US">
              <a:latin typeface="Calibri" pitchFamily="34" charset="0"/>
            </a:endParaRPr>
          </a:p>
        </p:txBody>
      </p:sp>
      <p:sp>
        <p:nvSpPr>
          <p:cNvPr id="29706" name="Rectangle 12"/>
          <p:cNvSpPr>
            <a:spLocks noChangeArrowheads="1"/>
          </p:cNvSpPr>
          <p:nvPr/>
        </p:nvSpPr>
        <p:spPr bwMode="auto">
          <a:xfrm>
            <a:off x="4495800" y="3810000"/>
            <a:ext cx="21955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Gaussian beam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5334000" y="2438400"/>
          <a:ext cx="3619500" cy="2733675"/>
        </p:xfrm>
        <a:graphic>
          <a:graphicData uri="http://schemas.openxmlformats.org/presentationml/2006/ole">
            <p:oleObj spid="_x0000_s29698" name="Drawing" r:id="rId3" imgW="4007520" imgH="3026880" progId="">
              <p:embed/>
            </p:oleObj>
          </a:graphicData>
        </a:graphic>
      </p:graphicFrame>
      <p:sp>
        <p:nvSpPr>
          <p:cNvPr id="29707" name="Rectangle 14"/>
          <p:cNvSpPr>
            <a:spLocks noChangeArrowheads="1"/>
          </p:cNvSpPr>
          <p:nvPr/>
        </p:nvSpPr>
        <p:spPr bwMode="auto">
          <a:xfrm>
            <a:off x="228600" y="533400"/>
            <a:ext cx="24812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3-1. Levin method</a:t>
            </a:r>
          </a:p>
        </p:txBody>
      </p:sp>
      <p:sp>
        <p:nvSpPr>
          <p:cNvPr id="29708" name="Rectangle 15"/>
          <p:cNvSpPr>
            <a:spLocks noChangeArrowheads="1"/>
          </p:cNvSpPr>
          <p:nvPr/>
        </p:nvSpPr>
        <p:spPr bwMode="auto">
          <a:xfrm>
            <a:off x="5638800" y="2362200"/>
            <a:ext cx="122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9709" name="Rectangle 16"/>
          <p:cNvSpPr>
            <a:spLocks noChangeArrowheads="1"/>
          </p:cNvSpPr>
          <p:nvPr/>
        </p:nvSpPr>
        <p:spPr bwMode="auto">
          <a:xfrm>
            <a:off x="7315200" y="3581400"/>
            <a:ext cx="1450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172200" y="2743200"/>
            <a:ext cx="914400" cy="152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7"/>
          <p:cNvSpPr>
            <a:spLocks noChangeArrowheads="1"/>
          </p:cNvSpPr>
          <p:nvPr/>
        </p:nvSpPr>
        <p:spPr bwMode="auto">
          <a:xfrm>
            <a:off x="228600" y="914400"/>
            <a:ext cx="89154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Frequency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gravitational wave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(100Hz)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than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resonant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frequencies (10kHz) of mirror elastic modes.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381000" y="3657600"/>
            <a:ext cx="62404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has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strain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dissipation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Brownian and thermoelastic noise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28677" name="Rectangle 10"/>
          <p:cNvSpPr>
            <a:spLocks noChangeArrowheads="1"/>
          </p:cNvSpPr>
          <p:nvPr/>
        </p:nvSpPr>
        <p:spPr bwMode="auto">
          <a:xfrm>
            <a:off x="381000" y="53340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Thinner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softer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and has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 Brownian and thermoelastic noise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than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approximation.</a:t>
            </a:r>
            <a:endParaRPr lang="en-US">
              <a:latin typeface="Calibri" pitchFamily="34" charset="0"/>
            </a:endParaRPr>
          </a:p>
        </p:txBody>
      </p:sp>
      <p:sp>
        <p:nvSpPr>
          <p:cNvPr id="28678" name="Rectangle 11"/>
          <p:cNvSpPr>
            <a:spLocks noChangeArrowheads="1"/>
          </p:cNvSpPr>
          <p:nvPr/>
        </p:nvSpPr>
        <p:spPr bwMode="auto">
          <a:xfrm>
            <a:off x="4419600" y="2819400"/>
            <a:ext cx="2187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Slow</a:t>
            </a:r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Gaussian </a:t>
            </a:r>
          </a:p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beam pressure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8679" name="Rectangle 13"/>
          <p:cNvSpPr>
            <a:spLocks noChangeArrowheads="1"/>
          </p:cNvSpPr>
          <p:nvPr/>
        </p:nvSpPr>
        <p:spPr bwMode="auto">
          <a:xfrm>
            <a:off x="152400" y="152400"/>
            <a:ext cx="7681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3-2. Brownian noise and thermoelastic noise of thin mirror</a:t>
            </a:r>
          </a:p>
        </p:txBody>
      </p:sp>
      <p:sp>
        <p:nvSpPr>
          <p:cNvPr id="28680" name="Rectangle 20"/>
          <p:cNvSpPr>
            <a:spLocks noChangeArrowheads="1"/>
          </p:cNvSpPr>
          <p:nvPr/>
        </p:nvSpPr>
        <p:spPr bwMode="auto">
          <a:xfrm>
            <a:off x="7772400" y="5562600"/>
            <a:ext cx="1228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  <a:endParaRPr lang="en-US" sz="2400">
              <a:latin typeface="Calibri" pitchFamily="34" charset="0"/>
            </a:endParaRPr>
          </a:p>
        </p:txBody>
      </p:sp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5334000" y="2438400"/>
          <a:ext cx="3619500" cy="2733675"/>
        </p:xfrm>
        <a:graphic>
          <a:graphicData uri="http://schemas.openxmlformats.org/presentationml/2006/ole">
            <p:oleObj spid="_x0000_s28674" name="Drawing" r:id="rId3" imgW="4007520" imgH="3026880" progId="">
              <p:embed/>
            </p:oleObj>
          </a:graphicData>
        </a:graphic>
      </p:graphicFrame>
      <p:sp>
        <p:nvSpPr>
          <p:cNvPr id="28681" name="Rectangle 16"/>
          <p:cNvSpPr>
            <a:spLocks noChangeArrowheads="1"/>
          </p:cNvSpPr>
          <p:nvPr/>
        </p:nvSpPr>
        <p:spPr bwMode="auto">
          <a:xfrm>
            <a:off x="7315200" y="3581400"/>
            <a:ext cx="14509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10800000">
            <a:off x="7010400" y="5029200"/>
            <a:ext cx="762000" cy="685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7" name="Rectangle 5"/>
          <p:cNvSpPr>
            <a:spLocks noChangeArrowheads="1"/>
          </p:cNvSpPr>
          <p:nvPr/>
        </p:nvSpPr>
        <p:spPr bwMode="auto">
          <a:xfrm>
            <a:off x="381000" y="762000"/>
            <a:ext cx="36576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 noise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fluctuation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</a:p>
        </p:txBody>
      </p:sp>
      <p:sp>
        <p:nvSpPr>
          <p:cNvPr id="27658" name="Rectangle 6"/>
          <p:cNvSpPr>
            <a:spLocks noChangeArrowheads="1"/>
          </p:cNvSpPr>
          <p:nvPr/>
        </p:nvSpPr>
        <p:spPr bwMode="auto">
          <a:xfrm>
            <a:off x="228600" y="5410200"/>
            <a:ext cx="4521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Strain (of coating and substrate)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and thermoelastic noise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depend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on the substrate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659" name="Rectangle 7"/>
          <p:cNvSpPr>
            <a:spLocks noChangeArrowheads="1"/>
          </p:cNvSpPr>
          <p:nvPr/>
        </p:nvSpPr>
        <p:spPr bwMode="auto">
          <a:xfrm>
            <a:off x="5029200" y="5486400"/>
            <a:ext cx="4114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Thermorefractive noise is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the substrate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size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>
              <a:latin typeface="Calibri" pitchFamily="34" charset="0"/>
            </a:endParaRPr>
          </a:p>
        </p:txBody>
      </p:sp>
      <p:sp>
        <p:nvSpPr>
          <p:cNvPr id="27660" name="Rectangle 8"/>
          <p:cNvSpPr>
            <a:spLocks noChangeArrowheads="1"/>
          </p:cNvSpPr>
          <p:nvPr/>
        </p:nvSpPr>
        <p:spPr bwMode="auto">
          <a:xfrm>
            <a:off x="381000" y="2743200"/>
            <a:ext cx="131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7661" name="Rectangle 10"/>
          <p:cNvSpPr>
            <a:spLocks noChangeArrowheads="1"/>
          </p:cNvSpPr>
          <p:nvPr/>
        </p:nvSpPr>
        <p:spPr bwMode="auto">
          <a:xfrm>
            <a:off x="152400" y="152400"/>
            <a:ext cx="555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3-3. Thermorefractive noise of thin mirror</a:t>
            </a:r>
          </a:p>
        </p:txBody>
      </p:sp>
      <p:sp>
        <p:nvSpPr>
          <p:cNvPr id="27662" name="Rectangle 11"/>
          <p:cNvSpPr>
            <a:spLocks noChangeArrowheads="1"/>
          </p:cNvSpPr>
          <p:nvPr/>
        </p:nvSpPr>
        <p:spPr bwMode="auto">
          <a:xfrm>
            <a:off x="304800" y="4495800"/>
            <a:ext cx="1228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(strain)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7663" name="Rectangle 12"/>
          <p:cNvSpPr>
            <a:spLocks noChangeArrowheads="1"/>
          </p:cNvSpPr>
          <p:nvPr/>
        </p:nvSpPr>
        <p:spPr bwMode="auto">
          <a:xfrm>
            <a:off x="2209800" y="4800600"/>
            <a:ext cx="2501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(strain)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7664" name="Rectangle 14"/>
          <p:cNvSpPr>
            <a:spLocks noChangeArrowheads="1"/>
          </p:cNvSpPr>
          <p:nvPr/>
        </p:nvSpPr>
        <p:spPr bwMode="auto">
          <a:xfrm>
            <a:off x="4191000" y="762000"/>
            <a:ext cx="4953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Thermorefractive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 :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fluctuation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 thickness</a:t>
            </a:r>
          </a:p>
        </p:txBody>
      </p:sp>
      <p:graphicFrame>
        <p:nvGraphicFramePr>
          <p:cNvPr id="27654" name="Object 6"/>
          <p:cNvGraphicFramePr>
            <a:graphicFrameLocks noChangeAspect="1"/>
          </p:cNvGraphicFramePr>
          <p:nvPr/>
        </p:nvGraphicFramePr>
        <p:xfrm>
          <a:off x="990600" y="1981200"/>
          <a:ext cx="2714625" cy="2781300"/>
        </p:xfrm>
        <a:graphic>
          <a:graphicData uri="http://schemas.openxmlformats.org/presentationml/2006/ole">
            <p:oleObj spid="_x0000_s27654" name="Drawing" r:id="rId3" imgW="3005640" imgH="3079440" progId="">
              <p:embed/>
            </p:oleObj>
          </a:graphicData>
        </a:graphic>
      </p:graphicFrame>
      <p:graphicFrame>
        <p:nvGraphicFramePr>
          <p:cNvPr id="27656" name="Object 8"/>
          <p:cNvGraphicFramePr>
            <a:graphicFrameLocks noChangeAspect="1"/>
          </p:cNvGraphicFramePr>
          <p:nvPr/>
        </p:nvGraphicFramePr>
        <p:xfrm>
          <a:off x="5334000" y="1981200"/>
          <a:ext cx="2714625" cy="2781300"/>
        </p:xfrm>
        <a:graphic>
          <a:graphicData uri="http://schemas.openxmlformats.org/presentationml/2006/ole">
            <p:oleObj spid="_x0000_s27656" name="Drawing" r:id="rId4" imgW="3005640" imgH="3079440" progId="">
              <p:embed/>
            </p:oleObj>
          </a:graphicData>
        </a:graphic>
      </p:graphicFrame>
      <p:sp>
        <p:nvSpPr>
          <p:cNvPr id="27665" name="Rectangle 18"/>
          <p:cNvSpPr>
            <a:spLocks noChangeArrowheads="1"/>
          </p:cNvSpPr>
          <p:nvPr/>
        </p:nvSpPr>
        <p:spPr bwMode="auto">
          <a:xfrm>
            <a:off x="6324600" y="2819400"/>
            <a:ext cx="131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7666" name="Rectangle 19"/>
          <p:cNvSpPr>
            <a:spLocks noChangeArrowheads="1"/>
          </p:cNvSpPr>
          <p:nvPr/>
        </p:nvSpPr>
        <p:spPr bwMode="auto">
          <a:xfrm>
            <a:off x="4648200" y="2819400"/>
            <a:ext cx="131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3314700" y="4457700"/>
            <a:ext cx="3810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295400" y="4343400"/>
            <a:ext cx="457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5715000" y="4495800"/>
            <a:ext cx="4572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0" name="Rectangle 27"/>
          <p:cNvSpPr>
            <a:spLocks noChangeArrowheads="1"/>
          </p:cNvSpPr>
          <p:nvPr/>
        </p:nvSpPr>
        <p:spPr bwMode="auto">
          <a:xfrm>
            <a:off x="4648200" y="4267200"/>
            <a:ext cx="1228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(strain)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 rot="16200000" flipV="1">
            <a:off x="6743700" y="4533900"/>
            <a:ext cx="38100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2" name="Rectangle 29"/>
          <p:cNvSpPr>
            <a:spLocks noChangeArrowheads="1"/>
          </p:cNvSpPr>
          <p:nvPr/>
        </p:nvSpPr>
        <p:spPr bwMode="auto">
          <a:xfrm>
            <a:off x="6096000" y="4953000"/>
            <a:ext cx="2905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 strain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152400" y="152400"/>
            <a:ext cx="22796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3-4. Cross check</a:t>
            </a:r>
          </a:p>
        </p:txBody>
      </p:sp>
      <p:sp>
        <p:nvSpPr>
          <p:cNvPr id="32770" name="Rectangle 5"/>
          <p:cNvSpPr>
            <a:spLocks noChangeArrowheads="1"/>
          </p:cNvSpPr>
          <p:nvPr/>
        </p:nvSpPr>
        <p:spPr bwMode="auto">
          <a:xfrm>
            <a:off x="0" y="472440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If our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result (Levin method)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consistent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with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approximation, it is a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strong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evidence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validity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2771" name="Rectangle 6"/>
          <p:cNvSpPr>
            <a:spLocks noChangeArrowheads="1"/>
          </p:cNvSpPr>
          <p:nvPr/>
        </p:nvSpPr>
        <p:spPr bwMode="auto">
          <a:xfrm>
            <a:off x="1295400" y="3810000"/>
            <a:ext cx="7848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Calculation method 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Modal expansion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not Levin method</a:t>
            </a:r>
          </a:p>
        </p:txBody>
      </p:sp>
      <p:sp>
        <p:nvSpPr>
          <p:cNvPr id="32772" name="Rectangle 7"/>
          <p:cNvSpPr>
            <a:spLocks noChangeArrowheads="1"/>
          </p:cNvSpPr>
          <p:nvPr/>
        </p:nvSpPr>
        <p:spPr bwMode="auto">
          <a:xfrm>
            <a:off x="304800" y="3352800"/>
            <a:ext cx="8534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plate approximation : Thickness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than radius.</a:t>
            </a:r>
          </a:p>
        </p:txBody>
      </p:sp>
      <p:sp>
        <p:nvSpPr>
          <p:cNvPr id="32773" name="Rectangle 8"/>
          <p:cNvSpPr>
            <a:spLocks noChangeArrowheads="1"/>
          </p:cNvSpPr>
          <p:nvPr/>
        </p:nvSpPr>
        <p:spPr bwMode="auto">
          <a:xfrm>
            <a:off x="0" y="213360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If mirror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enough thin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our result must agree with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approximation.</a:t>
            </a:r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1219200"/>
            <a:ext cx="89916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If mirror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enough large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our result must agree with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approximation.</a:t>
            </a:r>
          </a:p>
        </p:txBody>
      </p:sp>
      <p:sp>
        <p:nvSpPr>
          <p:cNvPr id="32775" name="Rectangle 10"/>
          <p:cNvSpPr>
            <a:spLocks noChangeArrowheads="1"/>
          </p:cNvSpPr>
          <p:nvPr/>
        </p:nvSpPr>
        <p:spPr bwMode="auto">
          <a:xfrm>
            <a:off x="228600" y="685800"/>
            <a:ext cx="502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Our calculation 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52400" y="152400"/>
            <a:ext cx="679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3-5. Thin plate approximation and modal expansion</a:t>
            </a:r>
          </a:p>
        </p:txBody>
      </p:sp>
      <p:sp>
        <p:nvSpPr>
          <p:cNvPr id="33794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Modal expansion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: popular method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long long time ago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...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P.R. Saulson, Physical Review D 42 (1990) 2437.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(1) Thermal motion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each resonant mode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(2)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152400" y="152400"/>
            <a:ext cx="679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3-5. Thin plate approximation and modal expansion</a:t>
            </a: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464820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K. Yamamoto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Physics Letters A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280 (2001) 289; 305 (2002) 18; 321 (2004) 79.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K. Yamamoto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Physical Review D 75 (2007) 082002.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" y="914400"/>
            <a:ext cx="8991600" cy="358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modal expansion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(a)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Many modes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must be taken into account.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The order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100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modes in the case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thick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A. Gillespie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Physical Review D 52 (1995) 577.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F. Bondu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Physics Letters A 198 (1995) 74.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(b)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Inhomogeneously distributed loss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Modal expansion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invalid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because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between modes.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6"/>
          <p:cNvSpPr>
            <a:spLocks noChangeArrowheads="1"/>
          </p:cNvSpPr>
          <p:nvPr/>
        </p:nvSpPr>
        <p:spPr bwMode="auto">
          <a:xfrm>
            <a:off x="0" y="838200"/>
            <a:ext cx="9144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</a:pPr>
            <a:r>
              <a:rPr lang="en-US" sz="6600" b="1">
                <a:latin typeface="Times New Roman" pitchFamily="18" charset="0"/>
                <a:cs typeface="Times New Roman" pitchFamily="18" charset="0"/>
              </a:rPr>
              <a:t>Our paper of this topic</a:t>
            </a:r>
          </a:p>
          <a:p>
            <a:pPr algn="ctr">
              <a:spcBef>
                <a:spcPts val="600"/>
              </a:spcBef>
            </a:pPr>
            <a:r>
              <a:rPr lang="en-US" sz="6600" b="1">
                <a:latin typeface="Times New Roman" pitchFamily="18" charset="0"/>
                <a:cs typeface="Times New Roman" pitchFamily="18" charset="0"/>
              </a:rPr>
              <a:t>coming soon</a:t>
            </a:r>
          </a:p>
          <a:p>
            <a:pPr algn="ctr">
              <a:spcBef>
                <a:spcPts val="600"/>
              </a:spcBef>
            </a:pPr>
            <a:r>
              <a:rPr lang="en-US" sz="6600" b="1">
                <a:latin typeface="Times New Roman" pitchFamily="18" charset="0"/>
                <a:cs typeface="Times New Roman" pitchFamily="18" charset="0"/>
              </a:rPr>
              <a:t>in Physical Review D</a:t>
            </a:r>
          </a:p>
        </p:txBody>
      </p:sp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2819400" y="5638800"/>
            <a:ext cx="5867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… or gr-qc/</a:t>
            </a:r>
            <a:r>
              <a:rPr lang="ja-JP" altLang="en-US" sz="4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4400" b="1">
                <a:latin typeface="Times New Roman" pitchFamily="18" charset="0"/>
                <a:cs typeface="Times New Roman" pitchFamily="18" charset="0"/>
              </a:rPr>
              <a:t>0903.2902</a:t>
            </a:r>
            <a:endParaRPr lang="en-US" sz="4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152400" y="152400"/>
            <a:ext cx="6791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3-5. Thin plate approximation and modal expansion</a:t>
            </a: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0" y="10668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How about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modal expansion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 ?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182880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fundamental mode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dominates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thermal noise.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(a)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fundamental mode must be taken into account.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(b)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between other modes are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negligible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373380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Calculation using modal expansion for thin plate is 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(a)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hard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and</a:t>
            </a:r>
          </a:p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(b)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correct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even if loss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inhomogeneous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96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Rectangle 1"/>
          <p:cNvSpPr>
            <a:spLocks noChangeArrowheads="1"/>
          </p:cNvSpPr>
          <p:nvPr/>
        </p:nvSpPr>
        <p:spPr bwMode="auto">
          <a:xfrm>
            <a:off x="0" y="0"/>
            <a:ext cx="203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4. Results</a:t>
            </a: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57200" y="685800"/>
            <a:ext cx="38449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4-1. Coating Brownian noise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5105400" y="3657600"/>
            <a:ext cx="304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69" name="Rectangle 11"/>
          <p:cNvSpPr>
            <a:spLocks noChangeArrowheads="1"/>
          </p:cNvSpPr>
          <p:nvPr/>
        </p:nvSpPr>
        <p:spPr bwMode="auto">
          <a:xfrm>
            <a:off x="5257800" y="2971800"/>
            <a:ext cx="2017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~(Diameter)/3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6870" name="Rectangle 12"/>
          <p:cNvSpPr>
            <a:spLocks noChangeArrowheads="1"/>
          </p:cNvSpPr>
          <p:nvPr/>
        </p:nvSpPr>
        <p:spPr bwMode="auto">
          <a:xfrm>
            <a:off x="4267200" y="3429000"/>
            <a:ext cx="960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~30%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 rot="5400000">
            <a:off x="5029994" y="32758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72" name="Rectangle 19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Our result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agrees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those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approximations.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96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Rectangle 14"/>
          <p:cNvSpPr>
            <a:spLocks noChangeArrowheads="1"/>
          </p:cNvSpPr>
          <p:nvPr/>
        </p:nvSpPr>
        <p:spPr bwMode="auto">
          <a:xfrm>
            <a:off x="457200" y="228600"/>
            <a:ext cx="759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4-2. Thermoelastic noise (substrate and coating) at 10 kHz</a:t>
            </a:r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4953000" y="2971800"/>
            <a:ext cx="152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2" name="Rectangle 17"/>
          <p:cNvSpPr>
            <a:spLocks noChangeArrowheads="1"/>
          </p:cNvSpPr>
          <p:nvPr/>
        </p:nvSpPr>
        <p:spPr bwMode="auto">
          <a:xfrm>
            <a:off x="3429000" y="2057400"/>
            <a:ext cx="2017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~(Diameter)/3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7893" name="Rectangle 18"/>
          <p:cNvSpPr>
            <a:spLocks noChangeArrowheads="1"/>
          </p:cNvSpPr>
          <p:nvPr/>
        </p:nvSpPr>
        <p:spPr bwMode="auto">
          <a:xfrm>
            <a:off x="5105400" y="2590800"/>
            <a:ext cx="960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~50%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4801394" y="2666206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895" name="Rectangle 24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Our result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agrees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those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approximations.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96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457200" y="228600"/>
            <a:ext cx="759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4-3. Thermoelastic noise (substrate and coating) at 100 Hz</a:t>
            </a:r>
          </a:p>
        </p:txBody>
      </p:sp>
      <p:sp>
        <p:nvSpPr>
          <p:cNvPr id="38915" name="正方形/長方形 4"/>
          <p:cNvSpPr>
            <a:spLocks noChangeArrowheads="1"/>
          </p:cNvSpPr>
          <p:nvPr/>
        </p:nvSpPr>
        <p:spPr bwMode="auto">
          <a:xfrm>
            <a:off x="0" y="58674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   Our result includes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thermoelastic noise </a:t>
            </a:r>
          </a:p>
          <a:p>
            <a:pPr algn="ctr"/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(between substrate and coating thermoelastic noise). </a:t>
            </a:r>
            <a:endParaRPr lang="ja-JP" alt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96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457200" y="228600"/>
            <a:ext cx="8632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4-4. Thermo-optic noise with substrate thermoelastic noise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                                                     (advanced LIGO front mirror)</a:t>
            </a: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thermo-optic noise (thermoelastic and thermorefractive      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noises cancel each other well).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Our result (thermo-optic) includes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thermoelastic noise. </a:t>
            </a:r>
          </a:p>
        </p:txBody>
      </p:sp>
      <p:sp>
        <p:nvSpPr>
          <p:cNvPr id="39940" name="Rectangle 5"/>
          <p:cNvSpPr>
            <a:spLocks noChangeArrowheads="1"/>
          </p:cNvSpPr>
          <p:nvPr/>
        </p:nvSpPr>
        <p:spPr bwMode="auto">
          <a:xfrm>
            <a:off x="4343400" y="1295400"/>
            <a:ext cx="251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Thermorefractive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9941" name="Rectangle 6"/>
          <p:cNvSpPr>
            <a:spLocks noChangeArrowheads="1"/>
          </p:cNvSpPr>
          <p:nvPr/>
        </p:nvSpPr>
        <p:spPr bwMode="auto">
          <a:xfrm>
            <a:off x="3200400" y="3581400"/>
            <a:ext cx="1960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7" name="Straight Arrow Connector 7"/>
          <p:cNvCxnSpPr/>
          <p:nvPr/>
        </p:nvCxnSpPr>
        <p:spPr>
          <a:xfrm rot="5400000">
            <a:off x="4229100" y="2019300"/>
            <a:ext cx="1066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3" name="Rectangle 6"/>
          <p:cNvSpPr>
            <a:spLocks noChangeArrowheads="1"/>
          </p:cNvSpPr>
          <p:nvPr/>
        </p:nvSpPr>
        <p:spPr bwMode="auto">
          <a:xfrm>
            <a:off x="5486400" y="1752600"/>
            <a:ext cx="3284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coating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coating+substrate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9944" name="Rectangle 6"/>
          <p:cNvSpPr>
            <a:spLocks noChangeArrowheads="1"/>
          </p:cNvSpPr>
          <p:nvPr/>
        </p:nvSpPr>
        <p:spPr bwMode="auto">
          <a:xfrm>
            <a:off x="5322888" y="3810000"/>
            <a:ext cx="3821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Thermo-optic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substrate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thermoelastic)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39945" name="正方形/長方形 9"/>
          <p:cNvSpPr>
            <a:spLocks noChangeArrowheads="1"/>
          </p:cNvSpPr>
          <p:nvPr/>
        </p:nvSpPr>
        <p:spPr bwMode="auto">
          <a:xfrm>
            <a:off x="1828800" y="3048000"/>
            <a:ext cx="1660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Evans </a:t>
            </a:r>
            <a:r>
              <a:rPr lang="en-US" altLang="ja-JP" sz="24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altLang="ja-JP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ja-JP" altLang="en-US">
              <a:solidFill>
                <a:srgbClr val="FF0000"/>
              </a:solidFill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9946" name="正方形/長方形 10"/>
          <p:cNvSpPr>
            <a:spLocks noChangeArrowheads="1"/>
          </p:cNvSpPr>
          <p:nvPr/>
        </p:nvSpPr>
        <p:spPr bwMode="auto">
          <a:xfrm>
            <a:off x="3581400" y="2667000"/>
            <a:ext cx="850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Ours</a:t>
            </a:r>
            <a:endParaRPr lang="ja-JP" altLang="en-US" sz="2400">
              <a:solidFill>
                <a:srgbClr val="0070C0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23238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457200" y="228600"/>
            <a:ext cx="83327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4-5. Thermo-optic noise with substrate thermoelastic noise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                                                      (advanced LIGO end mirror)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565785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Coating thermoelastic noise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than thermorefractive noise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because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thick coating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 Thermo-optic noise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0964" name="Rectangle 5"/>
          <p:cNvSpPr>
            <a:spLocks noChangeArrowheads="1"/>
          </p:cNvSpPr>
          <p:nvPr/>
        </p:nvSpPr>
        <p:spPr bwMode="auto">
          <a:xfrm>
            <a:off x="3505200" y="3276600"/>
            <a:ext cx="251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Thermorefractive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0965" name="Rectangle 6"/>
          <p:cNvSpPr>
            <a:spLocks noChangeArrowheads="1"/>
          </p:cNvSpPr>
          <p:nvPr/>
        </p:nvSpPr>
        <p:spPr bwMode="auto">
          <a:xfrm>
            <a:off x="3124200" y="3733800"/>
            <a:ext cx="1960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7" name="Straight Arrow Connector 7"/>
          <p:cNvCxnSpPr/>
          <p:nvPr/>
        </p:nvCxnSpPr>
        <p:spPr>
          <a:xfrm rot="16200000" flipH="1">
            <a:off x="3810000" y="2133600"/>
            <a:ext cx="7620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67" name="Rectangle 6"/>
          <p:cNvSpPr>
            <a:spLocks noChangeArrowheads="1"/>
          </p:cNvSpPr>
          <p:nvPr/>
        </p:nvSpPr>
        <p:spPr bwMode="auto">
          <a:xfrm>
            <a:off x="5486400" y="1752600"/>
            <a:ext cx="3284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coating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coating+substrate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0968" name="Rectangle 6"/>
          <p:cNvSpPr>
            <a:spLocks noChangeArrowheads="1"/>
          </p:cNvSpPr>
          <p:nvPr/>
        </p:nvSpPr>
        <p:spPr bwMode="auto">
          <a:xfrm>
            <a:off x="2209800" y="914400"/>
            <a:ext cx="38211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Thermo-optic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substrate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thermoelastic)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5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51813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57200" y="228600"/>
            <a:ext cx="84836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4-6. Optimum mirror for quantum optics experiment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                                          (10m prototype, Hannover, Germany)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58674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Thickness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optimum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is a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the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diameter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1988" name="正方形/長方形 4"/>
          <p:cNvSpPr>
            <a:spLocks noChangeArrowheads="1"/>
          </p:cNvSpPr>
          <p:nvPr/>
        </p:nvSpPr>
        <p:spPr bwMode="auto">
          <a:xfrm>
            <a:off x="6858000" y="6172200"/>
            <a:ext cx="1404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(~4.8 cm)</a:t>
            </a:r>
            <a:endParaRPr lang="ja-JP" altLang="en-US" sz="2400">
              <a:latin typeface="Calibri" pitchFamily="34" charset="0"/>
            </a:endParaRPr>
          </a:p>
        </p:txBody>
      </p:sp>
      <p:sp>
        <p:nvSpPr>
          <p:cNvPr id="41989" name="正方形/長方形 5"/>
          <p:cNvSpPr>
            <a:spLocks noChangeArrowheads="1"/>
          </p:cNvSpPr>
          <p:nvPr/>
        </p:nvSpPr>
        <p:spPr bwMode="auto">
          <a:xfrm>
            <a:off x="2438400" y="1371600"/>
            <a:ext cx="37258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Times New Roman" pitchFamily="18" charset="0"/>
                <a:cs typeface="Times New Roman" pitchFamily="18" charset="0"/>
              </a:rPr>
              <a:t>Mirror mass : 100 g</a:t>
            </a:r>
          </a:p>
          <a:p>
            <a:r>
              <a:rPr lang="en-US" altLang="ja-JP" b="1">
                <a:latin typeface="Times New Roman" pitchFamily="18" charset="0"/>
                <a:cs typeface="Times New Roman" pitchFamily="18" charset="0"/>
              </a:rPr>
              <a:t>(Beam radius) = (Mirror radius)/2.5</a:t>
            </a:r>
            <a:endParaRPr lang="ja-JP" alt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2492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5. Summary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85800"/>
            <a:ext cx="9144000" cy="53705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fontAlgn="auto">
              <a:spcBef>
                <a:spcPts val="60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We calculated thermal noise of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cylindrical mirror 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and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summation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 thermoelastic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noise 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thremorefractive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noise with their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correlations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(2) Our results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agree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with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0" indent="-457200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          and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 plate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approximation formulae.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Half infinite approximation : (Thickness) &gt; (Diameter)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Thin plate approximation : (Thickness) &lt; (Diameter)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/3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Optimum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specification of mirror for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quantum optics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experiment</a:t>
            </a:r>
          </a:p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                                 (Thickness) ~ (Diameter)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096250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457200" y="228600"/>
            <a:ext cx="759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4-3. Thermoelastic noise (substrate and coating) at 100 Hz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565785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so strong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4762500" y="3086100"/>
            <a:ext cx="2286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3505200" y="1752600"/>
            <a:ext cx="2017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~(Diameter)/3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4953000" y="2667000"/>
            <a:ext cx="960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~50%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534694" y="2628106"/>
            <a:ext cx="6858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23238" cy="432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457200" y="228600"/>
            <a:ext cx="75930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4-3. Thermoelastic noise (substrate and coating) at 100 Hz</a:t>
            </a:r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0" y="57912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Our result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is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below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summation with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perfect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correlation. 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28600" y="228600"/>
            <a:ext cx="22193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0. Abstract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04800" y="12192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Mirror thermal noise related to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coating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33400" y="1981200"/>
            <a:ext cx="80010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14350" indent="-514350"/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-size mirror</a:t>
            </a:r>
          </a:p>
          <a:p>
            <a:pPr marL="514350" indent="-514350"/>
            <a:endParaRPr lang="en-US" sz="2400" b="1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 half-infinite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approximation</a:t>
            </a:r>
          </a:p>
          <a:p>
            <a:pPr marL="514350" indent="-514350"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Applicable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to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Quantum experiment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14350" indent="-514350"/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105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57200" y="228600"/>
            <a:ext cx="8632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4-4. Thermo-optic noise with substrate thermoelastic noise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                                                     (advanced LIGO front mirror)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thermo-optic noise (thermoelastic and thermorefractive      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noises cancel each other well).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so strong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6084" name="Rectangle 5"/>
          <p:cNvSpPr>
            <a:spLocks noChangeArrowheads="1"/>
          </p:cNvSpPr>
          <p:nvPr/>
        </p:nvSpPr>
        <p:spPr bwMode="auto">
          <a:xfrm>
            <a:off x="3200400" y="3581400"/>
            <a:ext cx="1960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rot="10800000" flipV="1">
            <a:off x="4038600" y="2133600"/>
            <a:ext cx="1981200" cy="914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6" name="Rectangle 6"/>
          <p:cNvSpPr>
            <a:spLocks noChangeArrowheads="1"/>
          </p:cNvSpPr>
          <p:nvPr/>
        </p:nvSpPr>
        <p:spPr bwMode="auto">
          <a:xfrm>
            <a:off x="5322888" y="3810000"/>
            <a:ext cx="3821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Thermo-optic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substrate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thermoelastic)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10" name="Straight Arrow Connector 7"/>
          <p:cNvCxnSpPr/>
          <p:nvPr/>
        </p:nvCxnSpPr>
        <p:spPr>
          <a:xfrm rot="16200000" flipH="1">
            <a:off x="2933700" y="2400300"/>
            <a:ext cx="9144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088" name="Rectangle 5"/>
          <p:cNvSpPr>
            <a:spLocks noChangeArrowheads="1"/>
          </p:cNvSpPr>
          <p:nvPr/>
        </p:nvSpPr>
        <p:spPr bwMode="auto">
          <a:xfrm>
            <a:off x="1981200" y="1295400"/>
            <a:ext cx="2716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Summation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correlation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6089" name="Rectangle 12"/>
          <p:cNvSpPr>
            <a:spLocks noChangeArrowheads="1"/>
          </p:cNvSpPr>
          <p:nvPr/>
        </p:nvSpPr>
        <p:spPr bwMode="auto">
          <a:xfrm>
            <a:off x="4800600" y="1371600"/>
            <a:ext cx="3810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Summation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perfect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correlation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219200"/>
            <a:ext cx="8110538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457200" y="228600"/>
            <a:ext cx="8632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4-4. Thermo-optic noise with substrate thermoelastic noise </a:t>
            </a:r>
          </a:p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                                                         (advanced LIGO front mirror)</a:t>
            </a: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565785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thermo-optic noise (thermoelastic and thermorefractive      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           noises cancel each other well).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Our result includes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thermoelastic noise. </a:t>
            </a:r>
          </a:p>
        </p:txBody>
      </p:sp>
      <p:sp>
        <p:nvSpPr>
          <p:cNvPr id="47108" name="Rectangle 5"/>
          <p:cNvSpPr>
            <a:spLocks noChangeArrowheads="1"/>
          </p:cNvSpPr>
          <p:nvPr/>
        </p:nvSpPr>
        <p:spPr bwMode="auto">
          <a:xfrm>
            <a:off x="4343400" y="1295400"/>
            <a:ext cx="2517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Thermorefractive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7109" name="Rectangle 6"/>
          <p:cNvSpPr>
            <a:spLocks noChangeArrowheads="1"/>
          </p:cNvSpPr>
          <p:nvPr/>
        </p:nvSpPr>
        <p:spPr bwMode="auto">
          <a:xfrm>
            <a:off x="3200400" y="3581400"/>
            <a:ext cx="19605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  <a:endParaRPr lang="en-US" sz="2400">
              <a:latin typeface="Calibri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229100" y="2019300"/>
            <a:ext cx="1066800" cy="533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111" name="Rectangle 6"/>
          <p:cNvSpPr>
            <a:spLocks noChangeArrowheads="1"/>
          </p:cNvSpPr>
          <p:nvPr/>
        </p:nvSpPr>
        <p:spPr bwMode="auto">
          <a:xfrm>
            <a:off x="5486400" y="1752600"/>
            <a:ext cx="32845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only coating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coating+substrate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47112" name="Rectangle 6"/>
          <p:cNvSpPr>
            <a:spLocks noChangeArrowheads="1"/>
          </p:cNvSpPr>
          <p:nvPr/>
        </p:nvSpPr>
        <p:spPr bwMode="auto">
          <a:xfrm>
            <a:off x="5322888" y="3810000"/>
            <a:ext cx="38211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Thermo-optic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without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with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substrate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thermoelastic)</a:t>
            </a:r>
            <a:endParaRPr lang="en-US" sz="24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1371600"/>
            <a:ext cx="8305800" cy="414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1. Introduction</a:t>
            </a:r>
          </a:p>
          <a:p>
            <a:pPr>
              <a:lnSpc>
                <a:spcPct val="150000"/>
              </a:lnSpc>
            </a:pP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2. Review of coating thermal noise </a:t>
            </a:r>
          </a:p>
          <a:p>
            <a:pPr>
              <a:lnSpc>
                <a:spcPct val="150000"/>
              </a:lnSpc>
            </a:pP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3. Calculation method</a:t>
            </a:r>
          </a:p>
          <a:p>
            <a:pPr>
              <a:lnSpc>
                <a:spcPct val="150000"/>
              </a:lnSpc>
            </a:pP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4. Results</a:t>
            </a:r>
          </a:p>
          <a:p>
            <a:pPr>
              <a:lnSpc>
                <a:spcPct val="150000"/>
              </a:lnSpc>
            </a:pPr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5. Summary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2400" y="304800"/>
            <a:ext cx="18780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Contents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31511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1. Introduction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752600" y="1524000"/>
            <a:ext cx="579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Calculation :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approximation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981200" y="3657600"/>
            <a:ext cx="480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Larger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radiation pressure noise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332288" y="4648200"/>
            <a:ext cx="4811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Mirror radius &gt; Laser beam radius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28600" y="609600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Mirror thermal noise 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04800" y="2362200"/>
            <a:ext cx="7924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Quantum optics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experiment with mechanical oscillators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828800" y="2819400"/>
            <a:ext cx="73152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ex.. 10 m prototype at Hannover, Germany</a:t>
            </a:r>
          </a:p>
          <a:p>
            <a:pPr>
              <a:spcBef>
                <a:spcPts val="600"/>
              </a:spcBef>
            </a:pPr>
            <a:r>
              <a:rPr lang="en-US" sz="2000" b="1">
                <a:latin typeface="Times New Roman" pitchFamily="18" charset="0"/>
                <a:cs typeface="Times New Roman" pitchFamily="18" charset="0"/>
              </a:rPr>
              <a:t>(Talks of Stefan Gossler, Fumiko Kawazoe, Kentaro Somiya)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4953000" y="1905000"/>
            <a:ext cx="3352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Mirror &gt; Laser beam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457200" y="990600"/>
            <a:ext cx="868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Fundamental limit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interferometric gravitational wave detector</a:t>
            </a:r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3048000" y="5105400"/>
            <a:ext cx="259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Thinner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743200" y="4267200"/>
            <a:ext cx="4572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mass</a:t>
            </a: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1295400" y="5562600"/>
            <a:ext cx="63357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Half-infinite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approximation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appropriate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914400" y="6396038"/>
            <a:ext cx="7423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(Accurate calculation for gravitational wave detection)</a:t>
            </a: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2286000" y="5943600"/>
            <a:ext cx="46545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Calculation with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 size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mirror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5400000">
            <a:off x="3924301" y="4229100"/>
            <a:ext cx="3810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>
            <a:off x="3810794" y="4952206"/>
            <a:ext cx="6096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ChangeArrowheads="1"/>
          </p:cNvSpPr>
          <p:nvPr/>
        </p:nvSpPr>
        <p:spPr bwMode="auto">
          <a:xfrm>
            <a:off x="0" y="0"/>
            <a:ext cx="6750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 i="1">
                <a:latin typeface="Times New Roman" pitchFamily="18" charset="0"/>
                <a:cs typeface="Times New Roman" pitchFamily="18" charset="0"/>
              </a:rPr>
              <a:t>2. Review of coating thermal noise</a:t>
            </a:r>
          </a:p>
        </p:txBody>
      </p:sp>
      <p:sp>
        <p:nvSpPr>
          <p:cNvPr id="18434" name="Rectangle 8"/>
          <p:cNvSpPr>
            <a:spLocks noChangeArrowheads="1"/>
          </p:cNvSpPr>
          <p:nvPr/>
        </p:nvSpPr>
        <p:spPr bwMode="auto">
          <a:xfrm>
            <a:off x="533400" y="4462463"/>
            <a:ext cx="579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latin typeface="Times New Roman" pitchFamily="18" charset="0"/>
                <a:cs typeface="Times New Roman" pitchFamily="18" charset="0"/>
              </a:rPr>
              <a:t>(2)Thermoelastic damping</a:t>
            </a:r>
          </a:p>
        </p:txBody>
      </p:sp>
      <p:sp>
        <p:nvSpPr>
          <p:cNvPr id="18435" name="Rectangle 9"/>
          <p:cNvSpPr>
            <a:spLocks noChangeArrowheads="1"/>
          </p:cNvSpPr>
          <p:nvPr/>
        </p:nvSpPr>
        <p:spPr bwMode="auto">
          <a:xfrm>
            <a:off x="1295400" y="4919663"/>
            <a:ext cx="59436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Mechanism : well known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(i)  Inhomogeneous strain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(ii) Thermal gradient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(iii)Thermal relaxation 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Frequency depend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dissipation</a:t>
            </a:r>
          </a:p>
        </p:txBody>
      </p:sp>
      <p:sp>
        <p:nvSpPr>
          <p:cNvPr id="18436" name="Rectangle 11"/>
          <p:cNvSpPr>
            <a:spLocks noChangeArrowheads="1"/>
          </p:cNvSpPr>
          <p:nvPr/>
        </p:nvSpPr>
        <p:spPr bwMode="auto">
          <a:xfrm>
            <a:off x="0" y="609600"/>
            <a:ext cx="91440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Fluctuation Dissipation Theorem</a:t>
            </a:r>
          </a:p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Relation between thermal noise and loss</a:t>
            </a:r>
          </a:p>
          <a:p>
            <a:pPr>
              <a:spcBef>
                <a:spcPts val="600"/>
              </a:spcBef>
            </a:pP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</a:t>
            </a:r>
          </a:p>
        </p:txBody>
      </p:sp>
      <p:sp>
        <p:nvSpPr>
          <p:cNvPr id="18437" name="Rectangle 19"/>
          <p:cNvSpPr>
            <a:spLocks noChangeArrowheads="1"/>
          </p:cNvSpPr>
          <p:nvPr/>
        </p:nvSpPr>
        <p:spPr bwMode="auto">
          <a:xfrm>
            <a:off x="1600200" y="2286000"/>
            <a:ext cx="72977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Structure damping (Brownian noise)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 damping (Thermoelastic noise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and thermorefractive noise)</a:t>
            </a:r>
          </a:p>
        </p:txBody>
      </p:sp>
      <p:sp>
        <p:nvSpPr>
          <p:cNvPr id="18438" name="Rectangle 20"/>
          <p:cNvSpPr>
            <a:spLocks noChangeArrowheads="1"/>
          </p:cNvSpPr>
          <p:nvPr/>
        </p:nvSpPr>
        <p:spPr bwMode="auto">
          <a:xfrm>
            <a:off x="1295400" y="3700463"/>
            <a:ext cx="700087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Mechanism : unknown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Frequency independent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dissipation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strain energy </a:t>
            </a:r>
          </a:p>
        </p:txBody>
      </p:sp>
      <p:sp>
        <p:nvSpPr>
          <p:cNvPr id="18439" name="Rectangle 23"/>
          <p:cNvSpPr>
            <a:spLocks noChangeArrowheads="1"/>
          </p:cNvSpPr>
          <p:nvPr/>
        </p:nvSpPr>
        <p:spPr bwMode="auto">
          <a:xfrm>
            <a:off x="304800" y="1828800"/>
            <a:ext cx="3367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2-1. Kinds of dissipation</a:t>
            </a:r>
          </a:p>
        </p:txBody>
      </p:sp>
      <p:sp>
        <p:nvSpPr>
          <p:cNvPr id="18440" name="Rectangle 24"/>
          <p:cNvSpPr>
            <a:spLocks noChangeArrowheads="1"/>
          </p:cNvSpPr>
          <p:nvPr/>
        </p:nvSpPr>
        <p:spPr bwMode="auto">
          <a:xfrm>
            <a:off x="533400" y="3319463"/>
            <a:ext cx="3505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(1) Structure damping</a:t>
            </a: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9"/>
          <p:cNvSpPr>
            <a:spLocks noChangeArrowheads="1"/>
          </p:cNvSpPr>
          <p:nvPr/>
        </p:nvSpPr>
        <p:spPr bwMode="auto">
          <a:xfrm>
            <a:off x="0" y="152400"/>
            <a:ext cx="293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2-2. Brownian noise </a:t>
            </a:r>
            <a:endParaRPr lang="en-US" i="1">
              <a:latin typeface="Calibri" pitchFamily="34" charset="0"/>
            </a:endParaRPr>
          </a:p>
        </p:txBody>
      </p:sp>
      <p:sp>
        <p:nvSpPr>
          <p:cNvPr id="19458" name="Rectangle 5"/>
          <p:cNvSpPr>
            <a:spLocks noChangeArrowheads="1"/>
          </p:cNvSpPr>
          <p:nvPr/>
        </p:nvSpPr>
        <p:spPr bwMode="auto">
          <a:xfrm>
            <a:off x="228600" y="685800"/>
            <a:ext cx="4002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(1) Substrate Brownian noise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533400" y="1143000"/>
            <a:ext cx="248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 size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mirror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762000" y="1676400"/>
            <a:ext cx="546893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F. Bondu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Physics Letters A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                                           246 (1998) 227.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Y. Liu </a:t>
            </a:r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., Physical Review D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62 (2000) 122002.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304800" y="4191000"/>
            <a:ext cx="37798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(2) Coating Brownian noise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762000" y="3276600"/>
            <a:ext cx="40671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This is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 topic in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talk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3" name="Rectangle 10"/>
          <p:cNvSpPr>
            <a:spLocks noChangeArrowheads="1"/>
          </p:cNvSpPr>
          <p:nvPr/>
        </p:nvSpPr>
        <p:spPr bwMode="auto">
          <a:xfrm>
            <a:off x="2133600" y="6096000"/>
            <a:ext cx="45831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mirror is a topic in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this talk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4" name="Rectangle 11"/>
          <p:cNvSpPr>
            <a:spLocks noChangeArrowheads="1"/>
          </p:cNvSpPr>
          <p:nvPr/>
        </p:nvSpPr>
        <p:spPr bwMode="auto">
          <a:xfrm>
            <a:off x="914400" y="4876800"/>
            <a:ext cx="7002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K. Yamamoto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Physics Letters A 305 (2002) 18.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5" name="Rectangle 12"/>
          <p:cNvSpPr>
            <a:spLocks noChangeArrowheads="1"/>
          </p:cNvSpPr>
          <p:nvPr/>
        </p:nvSpPr>
        <p:spPr bwMode="auto">
          <a:xfrm>
            <a:off x="2438400" y="5486400"/>
            <a:ext cx="38719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 size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not thin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 mirror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9466" name="Rectangle 14"/>
          <p:cNvSpPr>
            <a:spLocks noChangeArrowheads="1"/>
          </p:cNvSpPr>
          <p:nvPr/>
        </p:nvSpPr>
        <p:spPr bwMode="auto">
          <a:xfrm>
            <a:off x="7315200" y="3886200"/>
            <a:ext cx="14509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Substrate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Q ~ 10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8</a:t>
            </a:r>
            <a:endParaRPr lang="en-US" sz="2400" baseline="30000">
              <a:latin typeface="Calibri" pitchFamily="34" charset="0"/>
            </a:endParaRPr>
          </a:p>
        </p:txBody>
      </p:sp>
      <p:sp>
        <p:nvSpPr>
          <p:cNvPr id="19467" name="Rectangle 15"/>
          <p:cNvSpPr>
            <a:spLocks noChangeArrowheads="1"/>
          </p:cNvSpPr>
          <p:nvPr/>
        </p:nvSpPr>
        <p:spPr bwMode="auto">
          <a:xfrm>
            <a:off x="5486400" y="3200400"/>
            <a:ext cx="12287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Coating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Q ~ 10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4</a:t>
            </a:r>
            <a:endParaRPr lang="en-US" sz="2400" baseline="30000">
              <a:latin typeface="Calibri" pitchFamily="34" charset="0"/>
            </a:endParaRPr>
          </a:p>
        </p:txBody>
      </p:sp>
      <p:pic>
        <p:nvPicPr>
          <p:cNvPr id="19468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758825"/>
            <a:ext cx="20193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rot="5400000" flipH="1" flipV="1">
            <a:off x="7620000" y="3505200"/>
            <a:ext cx="762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H="1" flipV="1">
            <a:off x="6057900" y="2476500"/>
            <a:ext cx="9906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4975" y="758825"/>
            <a:ext cx="2019300" cy="273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0" y="152400"/>
            <a:ext cx="3462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2-3. Thermoelastic noise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228600" y="685800"/>
            <a:ext cx="5929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(1) Substrate thermoelastic noise (damping)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533400" y="1143000"/>
            <a:ext cx="4706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Temperature gradient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substrate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990600" y="2057400"/>
            <a:ext cx="5083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Y. Liu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Physical Review D </a:t>
            </a:r>
          </a:p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                                 62 (2000) 122002. </a:t>
            </a:r>
            <a:endParaRPr lang="en-US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6" name="Rectangle 5"/>
          <p:cNvSpPr>
            <a:spLocks noChangeArrowheads="1"/>
          </p:cNvSpPr>
          <p:nvPr/>
        </p:nvSpPr>
        <p:spPr bwMode="auto">
          <a:xfrm>
            <a:off x="228600" y="3657600"/>
            <a:ext cx="5707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(2) Coating thermoelastic noise (damping)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6027738"/>
            <a:ext cx="9144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Summation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substrate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coating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thermoelastic noise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 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correlation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is a topic in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this talk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066800" y="5562600"/>
            <a:ext cx="7326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2400" b="1">
                <a:latin typeface="Times New Roman" pitchFamily="18" charset="0"/>
                <a:cs typeface="Times New Roman" pitchFamily="18" charset="0"/>
              </a:rPr>
              <a:t>V.B. Braginsky </a:t>
            </a:r>
            <a:r>
              <a:rPr lang="fr-FR" sz="2400" b="1" i="1">
                <a:latin typeface="Times New Roman" pitchFamily="18" charset="0"/>
                <a:cs typeface="Times New Roman" pitchFamily="18" charset="0"/>
              </a:rPr>
              <a:t>et al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., Physics Letters A 312 (2003) 244.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89" name="Rectangle 10"/>
          <p:cNvSpPr>
            <a:spLocks noChangeArrowheads="1"/>
          </p:cNvSpPr>
          <p:nvPr/>
        </p:nvSpPr>
        <p:spPr bwMode="auto">
          <a:xfrm>
            <a:off x="5986463" y="3505200"/>
            <a:ext cx="31575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gradient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substrate</a:t>
            </a:r>
            <a:endParaRPr lang="en-US" sz="2400" baseline="30000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20490" name="Rectangle 11"/>
          <p:cNvSpPr>
            <a:spLocks noChangeArrowheads="1"/>
          </p:cNvSpPr>
          <p:nvPr/>
        </p:nvSpPr>
        <p:spPr bwMode="auto">
          <a:xfrm>
            <a:off x="5334000" y="1600200"/>
            <a:ext cx="1317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Pressure</a:t>
            </a:r>
            <a:endParaRPr lang="en-US" sz="2400" baseline="30000">
              <a:latin typeface="Calibri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V="1">
            <a:off x="6819900" y="2705100"/>
            <a:ext cx="1371600" cy="381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019800" y="2130425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93" name="Rectangle 14"/>
          <p:cNvSpPr>
            <a:spLocks noChangeArrowheads="1"/>
          </p:cNvSpPr>
          <p:nvPr/>
        </p:nvSpPr>
        <p:spPr bwMode="auto">
          <a:xfrm>
            <a:off x="762000" y="1600200"/>
            <a:ext cx="248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 size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mirror</a:t>
            </a:r>
          </a:p>
        </p:txBody>
      </p:sp>
      <p:sp>
        <p:nvSpPr>
          <p:cNvPr id="20494" name="Rectangle 15"/>
          <p:cNvSpPr>
            <a:spLocks noChangeArrowheads="1"/>
          </p:cNvSpPr>
          <p:nvPr/>
        </p:nvSpPr>
        <p:spPr bwMode="auto">
          <a:xfrm>
            <a:off x="533400" y="4419600"/>
            <a:ext cx="81343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difference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between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substrate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coating</a:t>
            </a:r>
          </a:p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due to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material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0495" name="Rectangle 16"/>
          <p:cNvSpPr>
            <a:spLocks noChangeArrowheads="1"/>
          </p:cNvSpPr>
          <p:nvPr/>
        </p:nvSpPr>
        <p:spPr bwMode="auto">
          <a:xfrm>
            <a:off x="609600" y="5105400"/>
            <a:ext cx="24828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Finite size 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mirror</a:t>
            </a:r>
          </a:p>
        </p:txBody>
      </p:sp>
      <p:sp>
        <p:nvSpPr>
          <p:cNvPr id="20496" name="Rectangle 19"/>
          <p:cNvSpPr>
            <a:spLocks noChangeArrowheads="1"/>
          </p:cNvSpPr>
          <p:nvPr/>
        </p:nvSpPr>
        <p:spPr bwMode="auto">
          <a:xfrm>
            <a:off x="5257800" y="0"/>
            <a:ext cx="32797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difference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6823075" y="569913"/>
            <a:ext cx="376237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8"/>
          <p:cNvSpPr>
            <a:spLocks noChangeArrowheads="1"/>
          </p:cNvSpPr>
          <p:nvPr/>
        </p:nvSpPr>
        <p:spPr bwMode="auto">
          <a:xfrm>
            <a:off x="0" y="152400"/>
            <a:ext cx="87010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  <a:cs typeface="Times New Roman" pitchFamily="18" charset="0"/>
              </a:rPr>
              <a:t>2-4. Correlation between substrate and coating thermoelastic noise</a:t>
            </a:r>
            <a:r>
              <a:rPr lang="en-US" b="1" i="1">
                <a:latin typeface="Times New Roman" pitchFamily="18" charset="0"/>
                <a:cs typeface="Times New Roman" pitchFamily="18" charset="0"/>
              </a:rPr>
              <a:t> </a:t>
            </a:r>
            <a:endParaRPr lang="en-US" i="1">
              <a:latin typeface="Calibri" pitchFamily="34" charset="0"/>
            </a:endParaRPr>
          </a:p>
        </p:txBody>
      </p:sp>
      <p:sp>
        <p:nvSpPr>
          <p:cNvPr id="21506" name="Rectangle 9"/>
          <p:cNvSpPr>
            <a:spLocks noChangeArrowheads="1"/>
          </p:cNvSpPr>
          <p:nvPr/>
        </p:nvSpPr>
        <p:spPr bwMode="auto">
          <a:xfrm>
            <a:off x="381000" y="685800"/>
            <a:ext cx="594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Another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explanation for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thermoelastic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noise</a:t>
            </a:r>
            <a:endParaRPr lang="en-US">
              <a:latin typeface="Calibri" pitchFamily="34" charset="0"/>
            </a:endParaRPr>
          </a:p>
        </p:txBody>
      </p:sp>
      <p:sp>
        <p:nvSpPr>
          <p:cNvPr id="21507" name="Rectangle 10"/>
          <p:cNvSpPr>
            <a:spLocks noChangeArrowheads="1"/>
          </p:cNvSpPr>
          <p:nvPr/>
        </p:nvSpPr>
        <p:spPr bwMode="auto">
          <a:xfrm>
            <a:off x="457200" y="2667000"/>
            <a:ext cx="787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If temperature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near beam spot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becomes higher, </a:t>
            </a:r>
          </a:p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both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substrate and coating expand.</a:t>
            </a:r>
          </a:p>
        </p:txBody>
      </p:sp>
      <p:sp>
        <p:nvSpPr>
          <p:cNvPr id="21508" name="Rectangle 14"/>
          <p:cNvSpPr>
            <a:spLocks noChangeArrowheads="1"/>
          </p:cNvSpPr>
          <p:nvPr/>
        </p:nvSpPr>
        <p:spPr bwMode="auto">
          <a:xfrm>
            <a:off x="2057400" y="1981200"/>
            <a:ext cx="45180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Fluctuation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of coating </a:t>
            </a:r>
            <a:endParaRPr lang="en-US">
              <a:latin typeface="Calibri" pitchFamily="34" charset="0"/>
            </a:endParaRPr>
          </a:p>
        </p:txBody>
      </p:sp>
      <p:sp>
        <p:nvSpPr>
          <p:cNvPr id="21509" name="Rectangle 15"/>
          <p:cNvSpPr>
            <a:spLocks noChangeArrowheads="1"/>
          </p:cNvSpPr>
          <p:nvPr/>
        </p:nvSpPr>
        <p:spPr bwMode="auto">
          <a:xfrm>
            <a:off x="838200" y="1219200"/>
            <a:ext cx="69294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Temperature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fluctuation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and thermal </a:t>
            </a:r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expansion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i="1">
                <a:latin typeface="Symbol" pitchFamily="18" charset="2"/>
                <a:cs typeface="Times New Roman" pitchFamily="18" charset="0"/>
              </a:rPr>
              <a:t>a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)</a:t>
            </a:r>
            <a:endParaRPr lang="en-US">
              <a:latin typeface="Calibri" pitchFamily="34" charset="0"/>
            </a:endParaRPr>
          </a:p>
        </p:txBody>
      </p:sp>
      <p:sp>
        <p:nvSpPr>
          <p:cNvPr id="21510" name="Rectangle 16"/>
          <p:cNvSpPr>
            <a:spLocks noChangeArrowheads="1"/>
          </p:cNvSpPr>
          <p:nvPr/>
        </p:nvSpPr>
        <p:spPr bwMode="auto">
          <a:xfrm>
            <a:off x="6477000" y="3733800"/>
            <a:ext cx="1793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Correlation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pic>
        <p:nvPicPr>
          <p:cNvPr id="2151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600200"/>
            <a:ext cx="2000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3886200"/>
            <a:ext cx="9144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2042</TotalTime>
  <Words>1399</Words>
  <Application>Microsoft Office PowerPoint</Application>
  <PresentationFormat>On-screen Show (4:3)</PresentationFormat>
  <Paragraphs>338</Paragraphs>
  <Slides>31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Calibri</vt:lpstr>
      <vt:lpstr>Arial</vt:lpstr>
      <vt:lpstr>Times New Roman</vt:lpstr>
      <vt:lpstr>ＭＳ Ｐゴシック</vt:lpstr>
      <vt:lpstr>Symbol</vt:lpstr>
      <vt:lpstr>Office Theme</vt:lpstr>
      <vt:lpstr>Drawing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Company>Max-Planck-Gesellschaft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kayama</dc:creator>
  <cp:lastModifiedBy>mak</cp:lastModifiedBy>
  <cp:revision>212</cp:revision>
  <dcterms:created xsi:type="dcterms:W3CDTF">2009-05-01T11:37:00Z</dcterms:created>
  <dcterms:modified xsi:type="dcterms:W3CDTF">2009-06-25T20:48:59Z</dcterms:modified>
</cp:coreProperties>
</file>