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78" r:id="rId5"/>
    <p:sldId id="268" r:id="rId6"/>
    <p:sldId id="259" r:id="rId7"/>
    <p:sldId id="260" r:id="rId8"/>
    <p:sldId id="261" r:id="rId9"/>
    <p:sldId id="263" r:id="rId10"/>
    <p:sldId id="264" r:id="rId11"/>
    <p:sldId id="269" r:id="rId12"/>
    <p:sldId id="272" r:id="rId13"/>
    <p:sldId id="270" r:id="rId14"/>
    <p:sldId id="265" r:id="rId15"/>
    <p:sldId id="271" r:id="rId16"/>
    <p:sldId id="273" r:id="rId17"/>
    <p:sldId id="266" r:id="rId18"/>
    <p:sldId id="282" r:id="rId19"/>
    <p:sldId id="274" r:id="rId20"/>
    <p:sldId id="275" r:id="rId21"/>
    <p:sldId id="280" r:id="rId22"/>
    <p:sldId id="276" r:id="rId23"/>
    <p:sldId id="284" r:id="rId24"/>
    <p:sldId id="281" r:id="rId25"/>
    <p:sldId id="283" r:id="rId26"/>
    <p:sldId id="285" r:id="rId27"/>
    <p:sldId id="279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nnIpaxH3xH810dTe+daDpQ==" hashData="2TePK38V8wxRakTlkRvo/SMOrNk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BA1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969" autoAdjust="0"/>
  </p:normalViewPr>
  <p:slideViewPr>
    <p:cSldViewPr>
      <p:cViewPr varScale="1">
        <p:scale>
          <a:sx n="68" d="100"/>
          <a:sy n="68" d="100"/>
        </p:scale>
        <p:origin x="-36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516FF-C667-4426-AC12-14825FDF297E}" type="datetimeFigureOut">
              <a:rPr lang="it-IT" smtClean="0"/>
              <a:pPr/>
              <a:t>19/06/2009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58886-EFBA-4692-B550-CA891278BD7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58886-EFBA-4692-B550-CA891278BD78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apply_all_mfC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58886-EFBA-4692-B550-CA891278BD78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58886-EFBA-4692-B550-CA891278BD78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crea_4matfil_coheC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58886-EFBA-4692-B550-CA891278BD78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58886-EFBA-4692-B550-CA891278BD78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58886-EFBA-4692-B550-CA891278BD78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58886-EFBA-4692-B550-CA891278BD78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aseline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58886-EFBA-4692-B550-CA891278BD78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58886-EFBA-4692-B550-CA891278BD78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58886-EFBA-4692-B550-CA891278BD78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58886-EFBA-4692-B550-CA891278BD78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compute_mat_matfiltC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58886-EFBA-4692-B550-CA891278BD78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58886-EFBA-4692-B550-CA891278BD78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FEA9-EF92-474B-BE13-050D5DD544C1}" type="datetime1">
              <a:rPr lang="it-IT" smtClean="0"/>
              <a:pPr/>
              <a:t>19/06/2009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C86EC35-E031-4784-8485-EB8A8AC6E7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6A06-79A9-4072-BB1A-D35A606BEDEB}" type="datetime1">
              <a:rPr lang="it-IT" smtClean="0"/>
              <a:pPr/>
              <a:t>19/06/2009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EC35-E031-4784-8485-EB8A8AC6E7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0FF8-1768-4222-9C67-842416AB290E}" type="datetime1">
              <a:rPr lang="it-IT" smtClean="0"/>
              <a:pPr/>
              <a:t>19/06/2009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EC35-E031-4784-8485-EB8A8AC6E7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lang="it-IT" dirty="0" smtClean="0"/>
              <a:t>Secondo livello</a:t>
            </a:r>
          </a:p>
          <a:p>
            <a:pPr lvl="2" eaLnBrk="1" latinLnBrk="0" hangingPunct="1"/>
            <a:r>
              <a:rPr lang="it-IT" dirty="0" smtClean="0"/>
              <a:t>Terzo livello</a:t>
            </a:r>
          </a:p>
          <a:p>
            <a:pPr lvl="3" eaLnBrk="1" latinLnBrk="0" hangingPunct="1"/>
            <a:r>
              <a:rPr lang="it-IT" dirty="0" smtClean="0"/>
              <a:t>Quarto livello</a:t>
            </a:r>
          </a:p>
          <a:p>
            <a:pPr lvl="4" eaLnBrk="1" latinLnBrk="0" hangingPunct="1"/>
            <a:r>
              <a:rPr lang="it-IT" dirty="0" smtClean="0"/>
              <a:t>Quinto livello</a:t>
            </a:r>
            <a:endParaRPr kumimoji="0" lang="en-US" dirty="0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90E7-DDD8-4081-ADFE-653DC2DA2DAF}" type="datetime1">
              <a:rPr lang="it-IT" smtClean="0"/>
              <a:pPr/>
              <a:t>19/06/2009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>
            <a:lvl1pPr>
              <a:defRPr sz="1400" baseline="0">
                <a:solidFill>
                  <a:srgbClr val="7030A0"/>
                </a:solidFill>
              </a:defRPr>
            </a:lvl1pPr>
          </a:lstStyle>
          <a:p>
            <a:fld id="{6C86EC35-E031-4784-8485-EB8A8AC6E7F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927F-C474-4B16-A381-66C87963F5E3}" type="datetime1">
              <a:rPr lang="it-IT" smtClean="0"/>
              <a:pPr/>
              <a:t>19/06/2009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EC35-E031-4784-8485-EB8A8AC6E7F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B1EE-7D13-4275-94BC-4D989210A349}" type="datetime1">
              <a:rPr lang="it-IT" smtClean="0"/>
              <a:pPr/>
              <a:t>19/06/2009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EC35-E031-4784-8485-EB8A8AC6E7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8070-5CF9-49B9-8059-437BA70AF5DC}" type="datetime1">
              <a:rPr lang="it-IT" smtClean="0"/>
              <a:pPr/>
              <a:t>19/06/2009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C86EC35-E031-4784-8485-EB8A8AC6E7F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AFF5-B07F-4F5B-9009-F02E9024FBA2}" type="datetime1">
              <a:rPr lang="it-IT" smtClean="0"/>
              <a:pPr/>
              <a:t>19/06/2009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EC35-E031-4784-8485-EB8A8AC6E7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3FF7-851D-49A3-B349-B265CFCA484D}" type="datetime1">
              <a:rPr lang="it-IT" smtClean="0"/>
              <a:pPr/>
              <a:t>19/06/2009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EC35-E031-4784-8485-EB8A8AC6E7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7AF5-1341-4DB6-B4B6-8547535ABCB0}" type="datetime1">
              <a:rPr lang="it-IT" smtClean="0"/>
              <a:pPr/>
              <a:t>19/06/2009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EC35-E031-4784-8485-EB8A8AC6E7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768F-07BC-4E16-9470-B66D5C764EDE}" type="datetime1">
              <a:rPr lang="it-IT" smtClean="0"/>
              <a:pPr/>
              <a:t>19/06/2009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EC35-E031-4784-8485-EB8A8AC6E7F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F46B9AB-BED8-45CC-AB4A-EE6C2FB555ED}" type="datetime1">
              <a:rPr lang="it-IT" smtClean="0"/>
              <a:pPr/>
              <a:t>19/06/2009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C86EC35-E031-4784-8485-EB8A8AC6E7F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2844" y="2857496"/>
            <a:ext cx="8458200" cy="1222375"/>
          </a:xfrm>
        </p:spPr>
        <p:txBody>
          <a:bodyPr/>
          <a:lstStyle/>
          <a:p>
            <a:r>
              <a:rPr lang="en-US" dirty="0" smtClean="0"/>
              <a:t>The search for Vela pulsar in Virgo VSR1 data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S.Frasca</a:t>
            </a:r>
            <a:r>
              <a:rPr lang="en-US" dirty="0" smtClean="0"/>
              <a:t> on behalf of LSC-Virgo collaboration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57158" y="5715016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York, </a:t>
            </a:r>
            <a:r>
              <a:rPr lang="en-US" dirty="0"/>
              <a:t>J</a:t>
            </a:r>
            <a:r>
              <a:rPr lang="en-US" dirty="0" smtClean="0"/>
              <a:t>une 23</a:t>
            </a:r>
            <a:r>
              <a:rPr lang="en-US" baseline="30000" dirty="0" smtClean="0"/>
              <a:t>rd</a:t>
            </a:r>
            <a:r>
              <a:rPr lang="en-US" dirty="0" smtClean="0"/>
              <a:t>, 2009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EC35-E031-4784-8485-EB8A8AC6E7FE}" type="slidenum">
              <a:rPr lang="it-IT" sz="1300" smtClean="0">
                <a:solidFill>
                  <a:srgbClr val="7030A0"/>
                </a:solidFill>
              </a:rPr>
              <a:pPr/>
              <a:t>1</a:t>
            </a:fld>
            <a:endParaRPr lang="it-IT" sz="13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“Noise Wiener Filter”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The data are not stationary, so the sensitivity of the antenna is not constant in the observation period. To optimize for this feature we introduced the “Noise Wiener Filter” as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   </a:t>
            </a:r>
          </a:p>
          <a:p>
            <a:pPr>
              <a:buNone/>
            </a:pPr>
            <a:r>
              <a:rPr lang="en-US" sz="2400" b="1" dirty="0" smtClean="0"/>
              <a:t>where </a:t>
            </a:r>
            <a:r>
              <a:rPr lang="el-GR" sz="2400" b="1" dirty="0" smtClean="0"/>
              <a:t>σ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(t) is the slowly varying variance of the data. 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W(t) multiplies the time data.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/>
        </p:nvGraphicFramePr>
        <p:xfrm>
          <a:off x="2643174" y="2928934"/>
          <a:ext cx="3445061" cy="1214446"/>
        </p:xfrm>
        <a:graphic>
          <a:graphicData uri="http://schemas.openxmlformats.org/presentationml/2006/ole">
            <p:oleObj spid="_x0000_s2050" name="Equation" r:id="rId3" imgW="1765080" imgH="622080" progId="Equation.DSMT4">
              <p:embed/>
            </p:oleObj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EC35-E031-4784-8485-EB8A8AC6E7FE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Wiener Filter</a:t>
            </a:r>
            <a:endParaRPr lang="it-IT" dirty="0"/>
          </a:p>
        </p:txBody>
      </p:sp>
      <p:pic>
        <p:nvPicPr>
          <p:cNvPr id="8" name="Segnaposto contenuto 7" descr="wienno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7880" y="1896904"/>
            <a:ext cx="5120640" cy="3840480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EC35-E031-4784-8485-EB8A8AC6E7FE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Wiener filtered data </a:t>
            </a:r>
            <a:r>
              <a:rPr lang="en-US" sz="3200" dirty="0" smtClean="0"/>
              <a:t>(clipped)</a:t>
            </a:r>
            <a:endParaRPr lang="it-IT" dirty="0"/>
          </a:p>
        </p:txBody>
      </p:sp>
      <p:pic>
        <p:nvPicPr>
          <p:cNvPr id="3" name="Immagine 2" descr="gw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4267200" cy="3200400"/>
          </a:xfrm>
          <a:prstGeom prst="rect">
            <a:avLst/>
          </a:prstGeom>
        </p:spPr>
      </p:pic>
      <p:pic>
        <p:nvPicPr>
          <p:cNvPr id="4" name="Immagine 3" descr="gwC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286124"/>
            <a:ext cx="4267200" cy="320040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EC35-E031-4784-8485-EB8A8AC6E7FE}" type="slidenum">
              <a:rPr lang="it-IT" smtClean="0"/>
              <a:pPr/>
              <a:t>12</a:t>
            </a:fld>
            <a:endParaRPr 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Spectrum of the selected data </a:t>
            </a:r>
            <a:br>
              <a:rPr lang="en-US" dirty="0" smtClean="0"/>
            </a:br>
            <a:r>
              <a:rPr lang="en-US" sz="2700" dirty="0" smtClean="0"/>
              <a:t>(after the NWF)</a:t>
            </a:r>
            <a:endParaRPr lang="it-IT" sz="27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57158" y="4714884"/>
            <a:ext cx="38576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 band (1 Hz), selected part and histogram of the Wiener filtered data power spectrum.</a:t>
            </a:r>
          </a:p>
          <a:p>
            <a:endParaRPr lang="en-US" dirty="0" smtClean="0"/>
          </a:p>
          <a:p>
            <a:r>
              <a:rPr lang="en-US" dirty="0" smtClean="0"/>
              <a:t>Spectrum : µ = 2.0063, </a:t>
            </a:r>
            <a:r>
              <a:rPr lang="el-GR" dirty="0" smtClean="0"/>
              <a:t>σ</a:t>
            </a:r>
            <a:r>
              <a:rPr lang="en-US" dirty="0" smtClean="0"/>
              <a:t> = 2.0070</a:t>
            </a:r>
          </a:p>
          <a:p>
            <a:r>
              <a:rPr lang="en-US" dirty="0" smtClean="0"/>
              <a:t>selected about 2 million spectral data</a:t>
            </a:r>
          </a:p>
          <a:p>
            <a:r>
              <a:rPr lang="en-US" dirty="0" smtClean="0"/>
              <a:t>(resolution=2)</a:t>
            </a:r>
            <a:endParaRPr lang="it-IT" dirty="0"/>
          </a:p>
        </p:txBody>
      </p:sp>
      <p:pic>
        <p:nvPicPr>
          <p:cNvPr id="13" name="Segnaposto contenuto 12" descr="spwie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428736"/>
            <a:ext cx="4071966" cy="3053975"/>
          </a:xfrm>
        </p:spPr>
      </p:pic>
      <p:pic>
        <p:nvPicPr>
          <p:cNvPr id="15" name="Immagine 14" descr="spwie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357298"/>
            <a:ext cx="3785028" cy="2243142"/>
          </a:xfrm>
          <a:prstGeom prst="rect">
            <a:avLst/>
          </a:prstGeom>
        </p:spPr>
      </p:pic>
      <p:pic>
        <p:nvPicPr>
          <p:cNvPr id="16" name="Immagine 15" descr="wsphis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714752"/>
            <a:ext cx="3929090" cy="2946818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EC35-E031-4784-8485-EB8A8AC6E7FE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Signal and the simulations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same band extraction function is used to simulate the basic signals from Vela.</a:t>
            </a:r>
          </a:p>
          <a:p>
            <a:r>
              <a:rPr lang="en-US" dirty="0" smtClean="0"/>
              <a:t>The same Doppler and spin-down correction, the same cuts and the same Wiener filter, that we applied to the Virgo data, have been applied to the signals data.</a:t>
            </a:r>
          </a:p>
          <a:p>
            <a:r>
              <a:rPr lang="en-US" dirty="0" smtClean="0"/>
              <a:t>The simulated signals were the 2 linearly polarized signals and the 2 circularly polarized signals in both left and right rotation. </a:t>
            </a:r>
          </a:p>
          <a:p>
            <a:r>
              <a:rPr lang="en-US" dirty="0" smtClean="0"/>
              <a:t>The amplitude was h</a:t>
            </a:r>
            <a:r>
              <a:rPr lang="en-US" baseline="-25000" dirty="0" smtClean="0"/>
              <a:t>0</a:t>
            </a:r>
            <a:r>
              <a:rPr lang="en-US" dirty="0" smtClean="0"/>
              <a:t>=10</a:t>
            </a:r>
            <a:r>
              <a:rPr lang="en-US" baseline="30000" dirty="0" smtClean="0"/>
              <a:t>-20</a:t>
            </a:r>
            <a:r>
              <a:rPr lang="en-US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EC35-E031-4784-8485-EB8A8AC6E7FE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Simulated signals</a:t>
            </a:r>
            <a:br>
              <a:rPr lang="en-US" dirty="0" smtClean="0"/>
            </a:br>
            <a:r>
              <a:rPr lang="en-US" sz="2700" dirty="0" smtClean="0"/>
              <a:t>(linearly polarized signal, </a:t>
            </a:r>
            <a:r>
              <a:rPr lang="el-GR" sz="2700" dirty="0" smtClean="0"/>
              <a:t>ψ</a:t>
            </a:r>
            <a:r>
              <a:rPr lang="en-US" sz="2700" dirty="0" smtClean="0"/>
              <a:t>=0)</a:t>
            </a:r>
            <a:endParaRPr lang="it-IT" dirty="0"/>
          </a:p>
        </p:txBody>
      </p:sp>
      <p:pic>
        <p:nvPicPr>
          <p:cNvPr id="4" name="Segnaposto contenuto 3" descr="pL0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585922"/>
            <a:ext cx="4267200" cy="3200400"/>
          </a:xfrm>
        </p:spPr>
      </p:pic>
      <p:pic>
        <p:nvPicPr>
          <p:cNvPr id="5" name="Immagine 4" descr="pL0w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1428737"/>
            <a:ext cx="3429024" cy="2571768"/>
          </a:xfrm>
          <a:prstGeom prst="rect">
            <a:avLst/>
          </a:prstGeom>
        </p:spPr>
      </p:pic>
      <p:pic>
        <p:nvPicPr>
          <p:cNvPr id="6" name="Immagine 5" descr="sL0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4473" y="4286256"/>
            <a:ext cx="3333741" cy="2500306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EC35-E031-4784-8485-EB8A8AC6E7FE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Simulated signals</a:t>
            </a:r>
            <a:br>
              <a:rPr lang="en-US" dirty="0" smtClean="0"/>
            </a:br>
            <a:r>
              <a:rPr lang="en-US" sz="2700" dirty="0" smtClean="0"/>
              <a:t>(circularly polarized signal)</a:t>
            </a:r>
            <a:endParaRPr lang="it-IT" dirty="0"/>
          </a:p>
        </p:txBody>
      </p:sp>
      <p:pic>
        <p:nvPicPr>
          <p:cNvPr id="3" name="Immagine 2" descr="pC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4267200" cy="3200400"/>
          </a:xfrm>
          <a:prstGeom prst="rect">
            <a:avLst/>
          </a:prstGeom>
        </p:spPr>
      </p:pic>
      <p:pic>
        <p:nvPicPr>
          <p:cNvPr id="4" name="Immagine 3" descr="pCAw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500174"/>
            <a:ext cx="3429024" cy="2571768"/>
          </a:xfrm>
          <a:prstGeom prst="rect">
            <a:avLst/>
          </a:prstGeom>
        </p:spPr>
      </p:pic>
      <p:pic>
        <p:nvPicPr>
          <p:cNvPr id="6" name="Immagine 5" descr="sC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98" y="4214818"/>
            <a:ext cx="3428992" cy="2571744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EC35-E031-4784-8485-EB8A8AC6E7FE}" type="slidenum">
              <a:rPr lang="it-IT" smtClean="0"/>
              <a:pPr/>
              <a:t>16</a:t>
            </a:fld>
            <a:endParaRPr lang="it-IT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Matched filter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428736"/>
            <a:ext cx="8686800" cy="500066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As it is well known, the signal contains only the 5 frequencies f</a:t>
            </a:r>
            <a:r>
              <a:rPr lang="en-US" baseline="-25000" dirty="0" smtClean="0"/>
              <a:t>0</a:t>
            </a:r>
            <a:r>
              <a:rPr lang="en-US" dirty="0" smtClean="0"/>
              <a:t>, f</a:t>
            </a:r>
            <a:r>
              <a:rPr lang="en-US" baseline="-25000" dirty="0" smtClean="0"/>
              <a:t>0</a:t>
            </a:r>
            <a:r>
              <a:rPr lang="en-US" dirty="0" smtClean="0"/>
              <a:t>±F</a:t>
            </a:r>
            <a:r>
              <a:rPr lang="en-US" baseline="-25000" dirty="0" smtClean="0"/>
              <a:t>s</a:t>
            </a:r>
            <a:r>
              <a:rPr lang="en-US" dirty="0" smtClean="0"/>
              <a:t> and f</a:t>
            </a:r>
            <a:r>
              <a:rPr lang="en-US" baseline="-25000" dirty="0" smtClean="0"/>
              <a:t>0</a:t>
            </a:r>
            <a:r>
              <a:rPr lang="en-US" dirty="0" smtClean="0"/>
              <a:t>±2F</a:t>
            </a:r>
            <a:r>
              <a:rPr lang="en-US" baseline="-25000" dirty="0" smtClean="0"/>
              <a:t>s </a:t>
            </a:r>
            <a:r>
              <a:rPr lang="en-US" dirty="0" smtClean="0"/>
              <a:t>, where f</a:t>
            </a:r>
            <a:r>
              <a:rPr lang="en-US" baseline="-25000" dirty="0" smtClean="0"/>
              <a:t>0</a:t>
            </a:r>
            <a:r>
              <a:rPr lang="en-US" dirty="0" smtClean="0"/>
              <a:t> is the (apparent) frequency of the signal and F</a:t>
            </a:r>
            <a:r>
              <a:rPr lang="en-US" baseline="-25000" dirty="0" smtClean="0"/>
              <a:t>s</a:t>
            </a:r>
            <a:r>
              <a:rPr lang="en-US" dirty="0" smtClean="0"/>
              <a:t> is the sidereal frequency. So we can consider only the components of the signal and of the noise at that frequencies, that means 5 complex numbers. For two signal that differ only in phase, these 5 numbers are all multiplied for the same complex coefficient </a:t>
            </a:r>
            <a:r>
              <a:rPr lang="en-US" dirty="0" err="1" smtClean="0"/>
              <a:t>e</a:t>
            </a:r>
            <a:r>
              <a:rPr lang="en-US" baseline="30000" dirty="0" err="1" smtClean="0"/>
              <a:t>j</a:t>
            </a:r>
            <a:r>
              <a:rPr lang="el-GR" baseline="30000" dirty="0" smtClean="0"/>
              <a:t>φ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basic idea of the 5-components matched filter  is that the best way to detect a signal </a:t>
            </a:r>
            <a:r>
              <a:rPr lang="en-US" b="1" dirty="0" smtClean="0"/>
              <a:t>s</a:t>
            </a:r>
            <a:r>
              <a:rPr lang="en-US" dirty="0" smtClean="0"/>
              <a:t> (bold means a quintuplet of complex numbers) in a </a:t>
            </a:r>
            <a:r>
              <a:rPr lang="en-US" dirty="0" err="1" smtClean="0"/>
              <a:t>signal+noise</a:t>
            </a:r>
            <a:r>
              <a:rPr lang="en-US" dirty="0" smtClean="0"/>
              <a:t> combination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                     </a:t>
            </a:r>
            <a:r>
              <a:rPr lang="en-US" b="1" dirty="0" smtClean="0"/>
              <a:t>d </a:t>
            </a:r>
            <a:r>
              <a:rPr lang="en-US" dirty="0" smtClean="0"/>
              <a:t>= A </a:t>
            </a:r>
            <a:r>
              <a:rPr lang="en-US" b="1" dirty="0" smtClean="0"/>
              <a:t>s</a:t>
            </a:r>
            <a:r>
              <a:rPr lang="en-US" dirty="0" smtClean="0"/>
              <a:t> + </a:t>
            </a:r>
            <a:r>
              <a:rPr lang="en-US" b="1" dirty="0" smtClean="0"/>
              <a:t>n</a:t>
            </a: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    </a:t>
            </a:r>
          </a:p>
          <a:p>
            <a:pPr>
              <a:buNone/>
            </a:pPr>
            <a:r>
              <a:rPr lang="en-US" dirty="0" smtClean="0"/>
              <a:t>       we do the estimation of the complex number  A=A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 err="1" smtClean="0"/>
              <a:t>j</a:t>
            </a:r>
            <a:r>
              <a:rPr lang="el-GR" baseline="30000" dirty="0" smtClean="0"/>
              <a:t>φ</a:t>
            </a:r>
            <a:r>
              <a:rPr lang="en-US" dirty="0" smtClean="0"/>
              <a:t>  as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where </a:t>
            </a:r>
            <a:r>
              <a:rPr lang="en-US" b="1" dirty="0" smtClean="0"/>
              <a:t>s</a:t>
            </a:r>
            <a:r>
              <a:rPr lang="en-US" dirty="0" smtClean="0"/>
              <a:t>’ is the complex conjugate.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We obtain the 5-components for any signal from the simulated basic signals, that has been treated exactly as the data.</a:t>
            </a:r>
          </a:p>
          <a:p>
            <a:pPr>
              <a:buNone/>
            </a:pPr>
            <a:r>
              <a:rPr lang="en-US" dirty="0" smtClean="0"/>
              <a:t>      It is convenient  to consider the squared value of the estimated A</a:t>
            </a:r>
            <a:r>
              <a:rPr lang="en-US" baseline="-25000" dirty="0" smtClean="0"/>
              <a:t>0</a:t>
            </a:r>
            <a:r>
              <a:rPr lang="en-US" dirty="0" smtClean="0"/>
              <a:t>; in this case, in absence of signal, we have an exponential distribution.</a:t>
            </a:r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/>
        </p:nvGraphicFramePr>
        <p:xfrm>
          <a:off x="3879854" y="3835409"/>
          <a:ext cx="1192212" cy="808037"/>
        </p:xfrm>
        <a:graphic>
          <a:graphicData uri="http://schemas.openxmlformats.org/presentationml/2006/ole">
            <p:oleObj spid="_x0000_s24578" name="Equation" r:id="rId3" imgW="672840" imgH="457200" progId="Equation.DSMT4">
              <p:embed/>
            </p:oleObj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EC35-E031-4784-8485-EB8A8AC6E7FE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Coherence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evaluation of the matched filter we compute also the squared coherence of the estimated signal with the data as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where s and d are the signal and data quintuplets, as in the previous slide. </a:t>
            </a:r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/>
        </p:nvGraphicFramePr>
        <p:xfrm>
          <a:off x="3214688" y="3335338"/>
          <a:ext cx="1530350" cy="1379537"/>
        </p:xfrm>
        <a:graphic>
          <a:graphicData uri="http://schemas.openxmlformats.org/presentationml/2006/ole">
            <p:oleObj spid="_x0000_s70658" name="Equation" r:id="rId3" imgW="647640" imgH="583920" progId="Equation.DSMT4">
              <p:embed/>
            </p:oleObj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EC35-E031-4784-8485-EB8A8AC6E7FE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Application of the 4 basic matched filters</a:t>
            </a:r>
            <a:endParaRPr lang="it-IT" sz="2800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928662" y="1643050"/>
          <a:ext cx="7286677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1214446"/>
                <a:gridCol w="1210451"/>
                <a:gridCol w="1218442"/>
                <a:gridCol w="1214446"/>
                <a:gridCol w="1214446"/>
              </a:tblGrid>
              <a:tr h="333377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Lin0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Lin45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CircCCW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CircCW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data</a:t>
                      </a:r>
                      <a:endParaRPr lang="it-IT" sz="1600" dirty="0"/>
                    </a:p>
                  </a:txBody>
                  <a:tcPr/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Lin0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0.002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0.454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0.454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2.70e-6</a:t>
                      </a:r>
                      <a:endParaRPr lang="it-IT" sz="1600" dirty="0"/>
                    </a:p>
                  </a:txBody>
                  <a:tcPr/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Lin45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0.550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0.550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10.72e-6</a:t>
                      </a:r>
                      <a:endParaRPr lang="it-IT" sz="1600" dirty="0"/>
                    </a:p>
                  </a:txBody>
                  <a:tcPr/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CircCCW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0.004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5.12e-6</a:t>
                      </a:r>
                      <a:endParaRPr lang="it-IT" sz="1600" dirty="0"/>
                    </a:p>
                  </a:txBody>
                  <a:tcPr/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CirdCW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9.13e-6</a:t>
                      </a:r>
                      <a:endParaRPr lang="it-IT" sz="1600" dirty="0"/>
                    </a:p>
                  </a:txBody>
                  <a:tcPr/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it-IT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071538" y="4214818"/>
          <a:ext cx="7286676" cy="2018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1214446"/>
                <a:gridCol w="1214446"/>
                <a:gridCol w="1214446"/>
                <a:gridCol w="1214446"/>
                <a:gridCol w="1214446"/>
              </a:tblGrid>
              <a:tr h="336409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Lin0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Lin45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CircCCW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CircCW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data</a:t>
                      </a:r>
                      <a:endParaRPr lang="it-IT" sz="1600" dirty="0"/>
                    </a:p>
                  </a:txBody>
                  <a:tcPr/>
                </a:tc>
              </a:tr>
              <a:tr h="3364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Lin0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0.002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0.478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0.476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0.098</a:t>
                      </a:r>
                      <a:endParaRPr lang="it-IT" sz="1600" dirty="0"/>
                    </a:p>
                  </a:txBody>
                  <a:tcPr/>
                </a:tc>
              </a:tr>
              <a:tr h="3364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Lin45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0.526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0.524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0.429</a:t>
                      </a:r>
                      <a:endParaRPr lang="it-IT" sz="1600" dirty="0"/>
                    </a:p>
                  </a:txBody>
                  <a:tcPr/>
                </a:tc>
              </a:tr>
              <a:tr h="33640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CircCCW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0.005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0.196</a:t>
                      </a:r>
                      <a:endParaRPr lang="it-IT" sz="1600" dirty="0"/>
                    </a:p>
                  </a:txBody>
                  <a:tcPr/>
                </a:tc>
              </a:tr>
              <a:tr h="33640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CirdCW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0.348</a:t>
                      </a:r>
                      <a:endParaRPr lang="it-IT" sz="1600" dirty="0"/>
                    </a:p>
                  </a:txBody>
                  <a:tcPr/>
                </a:tc>
              </a:tr>
              <a:tr h="3364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it-IT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714348" y="1285860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Squared output of the matched filter applied to the data and to all the signals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857488" y="385762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Coherences for the above filters</a:t>
            </a:r>
            <a:endParaRPr lang="it-IT" b="1" dirty="0"/>
          </a:p>
        </p:txBody>
      </p:sp>
      <p:sp>
        <p:nvSpPr>
          <p:cNvPr id="9" name="Rettangolo arrotondato 8"/>
          <p:cNvSpPr/>
          <p:nvPr/>
        </p:nvSpPr>
        <p:spPr>
          <a:xfrm>
            <a:off x="7072330" y="2000240"/>
            <a:ext cx="1071570" cy="1357322"/>
          </a:xfrm>
          <a:prstGeom prst="roundRect">
            <a:avLst/>
          </a:prstGeom>
          <a:solidFill>
            <a:srgbClr val="1EBA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7224730" y="4572008"/>
            <a:ext cx="1071570" cy="1357322"/>
          </a:xfrm>
          <a:prstGeom prst="roundRect">
            <a:avLst/>
          </a:prstGeom>
          <a:solidFill>
            <a:srgbClr val="1EBA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EC35-E031-4784-8485-EB8A8AC6E7FE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Vela Pulsar</a:t>
            </a:r>
            <a:endParaRPr lang="it-IT" dirty="0"/>
          </a:p>
        </p:txBody>
      </p:sp>
      <p:pic>
        <p:nvPicPr>
          <p:cNvPr id="4" name="Segnaposto contenuto 3" descr="571px-Vela_Pulsar_j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3270824" cy="3436943"/>
          </a:xfrm>
        </p:spPr>
      </p:pic>
      <p:sp>
        <p:nvSpPr>
          <p:cNvPr id="5" name="CasellaDiTesto 4"/>
          <p:cNvSpPr txBox="1"/>
          <p:nvPr/>
        </p:nvSpPr>
        <p:spPr>
          <a:xfrm>
            <a:off x="4000496" y="1643050"/>
            <a:ext cx="4857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Right ascension:   8h 35m 20.61149 s </a:t>
            </a:r>
          </a:p>
          <a:p>
            <a:r>
              <a:rPr lang="en-US" dirty="0" smtClean="0"/>
              <a:t>Declination:         -45º 10’ 34.8751 s</a:t>
            </a:r>
          </a:p>
          <a:p>
            <a:r>
              <a:rPr lang="en-US" dirty="0" smtClean="0"/>
              <a:t>Period:                 ~89.36 ms</a:t>
            </a:r>
          </a:p>
          <a:p>
            <a:r>
              <a:rPr lang="en-US" dirty="0" smtClean="0"/>
              <a:t>Distance:             290 pc </a:t>
            </a:r>
          </a:p>
          <a:p>
            <a:endParaRPr lang="en-US" dirty="0" smtClean="0"/>
          </a:p>
          <a:p>
            <a:r>
              <a:rPr lang="en-US" dirty="0" smtClean="0"/>
              <a:t>Glitch occurred between day 24 July and 13 August of 2007</a:t>
            </a:r>
          </a:p>
          <a:p>
            <a:endParaRPr lang="en-US" dirty="0" smtClean="0"/>
          </a:p>
          <a:p>
            <a:r>
              <a:rPr lang="en-US" i="1" dirty="0" smtClean="0"/>
              <a:t>Ephemerides supplied by </a:t>
            </a:r>
            <a:r>
              <a:rPr lang="it-IT" i="1" dirty="0" err="1" smtClean="0"/>
              <a:t>Aidan</a:t>
            </a:r>
            <a:r>
              <a:rPr lang="it-IT" i="1" dirty="0" smtClean="0"/>
              <a:t> Hotan and Jim </a:t>
            </a:r>
            <a:r>
              <a:rPr lang="it-IT" i="1" dirty="0" err="1" smtClean="0"/>
              <a:t>Palfreyman</a:t>
            </a:r>
            <a:r>
              <a:rPr lang="it-IT" i="1" dirty="0" smtClean="0"/>
              <a:t> </a:t>
            </a:r>
            <a:r>
              <a:rPr lang="it-IT" i="1" dirty="0" err="1" smtClean="0"/>
              <a:t>using</a:t>
            </a:r>
            <a:r>
              <a:rPr lang="it-IT" i="1" dirty="0" smtClean="0"/>
              <a:t> the Mt. </a:t>
            </a:r>
            <a:r>
              <a:rPr lang="it-IT" i="1" dirty="0" err="1" smtClean="0"/>
              <a:t>Pleasant</a:t>
            </a:r>
            <a:r>
              <a:rPr lang="it-IT" i="1" dirty="0" smtClean="0"/>
              <a:t> </a:t>
            </a:r>
            <a:r>
              <a:rPr lang="it-IT" i="1" dirty="0" err="1" smtClean="0"/>
              <a:t>Radiotelscope</a:t>
            </a:r>
            <a:r>
              <a:rPr lang="it-IT" i="1" dirty="0" smtClean="0"/>
              <a:t>  (</a:t>
            </a:r>
            <a:r>
              <a:rPr lang="it-IT" i="1" dirty="0" err="1" smtClean="0"/>
              <a:t>Hobart</a:t>
            </a:r>
            <a:r>
              <a:rPr lang="it-IT" i="1" dirty="0" smtClean="0"/>
              <a:t>, Tasmania) (</a:t>
            </a:r>
            <a:r>
              <a:rPr lang="it-IT" i="1" dirty="0" err="1" smtClean="0"/>
              <a:t>period</a:t>
            </a:r>
            <a:r>
              <a:rPr lang="it-IT" i="1" dirty="0" smtClean="0"/>
              <a:t> 25 </a:t>
            </a:r>
            <a:r>
              <a:rPr lang="it-IT" i="1" dirty="0" err="1" smtClean="0"/>
              <a:t>Aug</a:t>
            </a:r>
            <a:r>
              <a:rPr lang="it-IT" i="1" dirty="0" smtClean="0"/>
              <a:t> – 6 </a:t>
            </a:r>
            <a:r>
              <a:rPr lang="it-IT" i="1" dirty="0" err="1" smtClean="0"/>
              <a:t>Sept</a:t>
            </a:r>
            <a:r>
              <a:rPr lang="it-IT" i="1" dirty="0" smtClean="0"/>
              <a:t>)</a:t>
            </a:r>
            <a:endParaRPr lang="it-IT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71472" y="5429264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Spin-down limit: 3.3e-24</a:t>
            </a:r>
          </a:p>
          <a:p>
            <a:r>
              <a:rPr lang="en-US" dirty="0" smtClean="0"/>
              <a:t>Presumed  </a:t>
            </a:r>
            <a:r>
              <a:rPr lang="el-GR" dirty="0" smtClean="0"/>
              <a:t>ψ</a:t>
            </a:r>
            <a:r>
              <a:rPr lang="en-US" dirty="0" smtClean="0"/>
              <a:t>=131º, </a:t>
            </a:r>
            <a:r>
              <a:rPr lang="el-GR" dirty="0" smtClean="0"/>
              <a:t>ι</a:t>
            </a:r>
            <a:r>
              <a:rPr lang="en-US" dirty="0" smtClean="0"/>
              <a:t>=61º (</a:t>
            </a:r>
            <a:r>
              <a:rPr lang="el-GR" dirty="0" smtClean="0"/>
              <a:t>ε</a:t>
            </a:r>
            <a:r>
              <a:rPr lang="en-US" dirty="0" smtClean="0"/>
              <a:t>=0.51)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EC35-E031-4784-8485-EB8A8AC6E7FE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of the 4 basic matched filters: background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000760" y="2071678"/>
            <a:ext cx="30003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Blue: Linear </a:t>
            </a:r>
            <a:r>
              <a:rPr lang="el-GR" dirty="0" smtClean="0"/>
              <a:t>ψ</a:t>
            </a:r>
            <a:r>
              <a:rPr lang="en-US" dirty="0" smtClean="0"/>
              <a:t>=0</a:t>
            </a:r>
          </a:p>
          <a:p>
            <a:r>
              <a:rPr lang="en-US" dirty="0" smtClean="0"/>
              <a:t>Green: Linear </a:t>
            </a:r>
            <a:r>
              <a:rPr lang="el-GR" dirty="0" smtClean="0"/>
              <a:t>ψ</a:t>
            </a:r>
            <a:r>
              <a:rPr lang="en-US" dirty="0" smtClean="0"/>
              <a:t>=45</a:t>
            </a:r>
          </a:p>
          <a:p>
            <a:r>
              <a:rPr lang="en-US" dirty="0" smtClean="0"/>
              <a:t>Red: Circular CCW</a:t>
            </a:r>
          </a:p>
          <a:p>
            <a:r>
              <a:rPr lang="en-US" dirty="0" smtClean="0"/>
              <a:t>Cyan: Circular CW</a:t>
            </a:r>
          </a:p>
          <a:p>
            <a:endParaRPr lang="en-US" dirty="0" smtClean="0"/>
          </a:p>
          <a:p>
            <a:r>
              <a:rPr lang="it-IT" dirty="0" err="1" smtClean="0"/>
              <a:t>Mean</a:t>
            </a:r>
            <a:r>
              <a:rPr lang="it-IT" dirty="0" smtClean="0"/>
              <a:t>         </a:t>
            </a:r>
            <a:r>
              <a:rPr lang="it-IT" dirty="0" err="1" smtClean="0"/>
              <a:t>Std</a:t>
            </a:r>
            <a:r>
              <a:rPr lang="it-IT" dirty="0" smtClean="0"/>
              <a:t>           </a:t>
            </a:r>
            <a:r>
              <a:rPr lang="it-IT" dirty="0" err="1" smtClean="0"/>
              <a:t>Signal</a:t>
            </a:r>
            <a:endParaRPr lang="it-IT" dirty="0" smtClean="0"/>
          </a:p>
          <a:p>
            <a:r>
              <a:rPr lang="it-IT" dirty="0" smtClean="0"/>
              <a:t> 4.67e-6  </a:t>
            </a:r>
            <a:r>
              <a:rPr lang="it-IT" dirty="0" err="1" smtClean="0"/>
              <a:t>4.67e-6</a:t>
            </a:r>
            <a:r>
              <a:rPr lang="it-IT" dirty="0" smtClean="0"/>
              <a:t>   2.78e-6</a:t>
            </a:r>
          </a:p>
          <a:p>
            <a:r>
              <a:rPr lang="it-IT" dirty="0" smtClean="0"/>
              <a:t> 4.39e-6  </a:t>
            </a:r>
            <a:r>
              <a:rPr lang="it-IT" dirty="0" err="1" smtClean="0"/>
              <a:t>4.39e-6</a:t>
            </a:r>
            <a:r>
              <a:rPr lang="it-IT" dirty="0" smtClean="0"/>
              <a:t>   1.064e-5</a:t>
            </a:r>
          </a:p>
          <a:p>
            <a:r>
              <a:rPr lang="it-IT" dirty="0" smtClean="0"/>
              <a:t> 4.53e-6  4.52e-6    5.15e-6</a:t>
            </a:r>
          </a:p>
          <a:p>
            <a:r>
              <a:rPr lang="it-IT" dirty="0" smtClean="0"/>
              <a:t> 4.53e-6  </a:t>
            </a:r>
            <a:r>
              <a:rPr lang="it-IT" dirty="0" err="1" smtClean="0"/>
              <a:t>4.53e-6</a:t>
            </a:r>
            <a:r>
              <a:rPr lang="it-IT" dirty="0" smtClean="0"/>
              <a:t>    9.08e-6</a:t>
            </a:r>
          </a:p>
          <a:p>
            <a:r>
              <a:rPr lang="en-US" dirty="0" smtClean="0"/>
              <a:t> (the signal is estimated by linear approximation)</a:t>
            </a:r>
            <a:endParaRPr lang="it-IT" dirty="0"/>
          </a:p>
        </p:txBody>
      </p:sp>
      <p:sp>
        <p:nvSpPr>
          <p:cNvPr id="6" name="Rettangolo arrotondato 5"/>
          <p:cNvSpPr/>
          <p:nvPr/>
        </p:nvSpPr>
        <p:spPr>
          <a:xfrm>
            <a:off x="5857884" y="3786190"/>
            <a:ext cx="3143272" cy="2143140"/>
          </a:xfrm>
          <a:prstGeom prst="roundRect">
            <a:avLst/>
          </a:prstGeom>
          <a:solidFill>
            <a:srgbClr val="1EBA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8" descr="arbit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0054" y="2000240"/>
            <a:ext cx="5120640" cy="3840480"/>
          </a:xfrm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EC35-E031-4784-8485-EB8A8AC6E7FE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of the 4 basic matched filters: background</a:t>
            </a:r>
            <a:endParaRPr lang="it-IT" dirty="0"/>
          </a:p>
        </p:txBody>
      </p:sp>
      <p:pic>
        <p:nvPicPr>
          <p:cNvPr id="6" name="Segnaposto contenuto 5" descr="4filthi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785926"/>
            <a:ext cx="6215106" cy="3639477"/>
          </a:xfrm>
        </p:spPr>
      </p:pic>
      <p:sp>
        <p:nvSpPr>
          <p:cNvPr id="7" name="CasellaDiTesto 6"/>
          <p:cNvSpPr txBox="1"/>
          <p:nvPr/>
        </p:nvSpPr>
        <p:spPr>
          <a:xfrm>
            <a:off x="428596" y="5786454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Histograms of the squared modulus of the 4 matched filters applied to the sub-band</a:t>
            </a:r>
            <a:r>
              <a:rPr lang="en-US" dirty="0" smtClean="0"/>
              <a:t>.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EC35-E031-4784-8485-EB8A8AC6E7FE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of the 4 basic matched filters: results for all the signals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42910" y="5072074"/>
            <a:ext cx="7572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maximum is for </a:t>
            </a:r>
            <a:r>
              <a:rPr lang="el-GR" dirty="0" smtClean="0"/>
              <a:t>ε</a:t>
            </a:r>
            <a:r>
              <a:rPr lang="en-US" dirty="0" smtClean="0"/>
              <a:t>=0.78, </a:t>
            </a:r>
            <a:r>
              <a:rPr lang="el-GR" dirty="0" smtClean="0"/>
              <a:t>ψ</a:t>
            </a:r>
            <a:r>
              <a:rPr lang="en-US" dirty="0" smtClean="0"/>
              <a:t>=57º, CW ; here the value of the map is about 12.6e-6. This means amplitude 3.6 10</a:t>
            </a:r>
            <a:r>
              <a:rPr lang="en-US" baseline="30000" dirty="0" smtClean="0"/>
              <a:t>-23</a:t>
            </a:r>
            <a:r>
              <a:rPr lang="en-US" dirty="0" smtClean="0"/>
              <a:t> .</a:t>
            </a:r>
          </a:p>
          <a:p>
            <a:endParaRPr lang="en-US" baseline="30000" dirty="0" smtClean="0"/>
          </a:p>
          <a:p>
            <a:r>
              <a:rPr lang="en-US" baseline="30000" dirty="0" smtClean="0"/>
              <a:t> </a:t>
            </a:r>
            <a:r>
              <a:rPr lang="en-US" dirty="0" smtClean="0"/>
              <a:t>The squared SNR is about 2.8 and </a:t>
            </a:r>
            <a:r>
              <a:rPr lang="en-US" dirty="0" err="1" smtClean="0"/>
              <a:t>Prob</a:t>
            </a:r>
            <a:r>
              <a:rPr lang="en-US" dirty="0" smtClean="0"/>
              <a:t>=exp(-2.8) ~ 0.061 . So the upper limit is 3.6 10</a:t>
            </a:r>
            <a:r>
              <a:rPr lang="en-US" baseline="30000" dirty="0" smtClean="0"/>
              <a:t>-23</a:t>
            </a:r>
            <a:r>
              <a:rPr lang="en-US" dirty="0" smtClean="0"/>
              <a:t> .</a:t>
            </a:r>
            <a:endParaRPr lang="it-IT" dirty="0"/>
          </a:p>
        </p:txBody>
      </p:sp>
      <p:sp>
        <p:nvSpPr>
          <p:cNvPr id="7" name="Rettangolo arrotondato 6"/>
          <p:cNvSpPr/>
          <p:nvPr/>
        </p:nvSpPr>
        <p:spPr>
          <a:xfrm>
            <a:off x="428596" y="4929198"/>
            <a:ext cx="8072494" cy="1571636"/>
          </a:xfrm>
          <a:prstGeom prst="roundRect">
            <a:avLst/>
          </a:prstGeom>
          <a:solidFill>
            <a:srgbClr val="1EBA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Segnaposto contenuto 12" descr="false_mfcc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785926"/>
            <a:ext cx="3841442" cy="2881082"/>
          </a:xfrm>
        </p:spPr>
      </p:pic>
      <p:pic>
        <p:nvPicPr>
          <p:cNvPr id="14" name="Immagine 13" descr="false_mfc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6324" y="1785926"/>
            <a:ext cx="3846204" cy="2884653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1643042" y="5286388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Fake signal</a:t>
            </a:r>
            <a:endParaRPr lang="it-IT" sz="3600" b="1" dirty="0">
              <a:solidFill>
                <a:srgbClr val="FFFF00"/>
              </a:solidFill>
            </a:endParaRP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EC35-E031-4784-8485-EB8A8AC6E7FE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of the 4 basic matched filters: Coherence for all the signals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57158" y="5500702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the maximum, the coherence is about 0.51 .</a:t>
            </a:r>
            <a:endParaRPr lang="it-IT" dirty="0"/>
          </a:p>
        </p:txBody>
      </p:sp>
      <p:sp>
        <p:nvSpPr>
          <p:cNvPr id="7" name="Rettangolo arrotondato 6"/>
          <p:cNvSpPr/>
          <p:nvPr/>
        </p:nvSpPr>
        <p:spPr>
          <a:xfrm>
            <a:off x="4510086" y="5429264"/>
            <a:ext cx="776294" cy="500066"/>
          </a:xfrm>
          <a:prstGeom prst="roundRect">
            <a:avLst/>
          </a:prstGeom>
          <a:solidFill>
            <a:srgbClr val="1EBA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Segnaposto contenuto 9" descr="false_cocc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3368" y="1785926"/>
            <a:ext cx="4127194" cy="3095396"/>
          </a:xfrm>
        </p:spPr>
      </p:pic>
      <p:pic>
        <p:nvPicPr>
          <p:cNvPr id="11" name="Immagine 10" descr="false_coc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501" y="1785926"/>
            <a:ext cx="4095779" cy="3071834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3071802" y="4857760"/>
            <a:ext cx="3500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Fake signal</a:t>
            </a:r>
            <a:endParaRPr lang="it-IT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EC35-E031-4784-8485-EB8A8AC6E7FE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Browsing around</a:t>
            </a:r>
            <a:br>
              <a:rPr lang="en-US" dirty="0" smtClean="0"/>
            </a:br>
            <a:r>
              <a:rPr lang="en-US" sz="2700" dirty="0" smtClean="0"/>
              <a:t>(about 8 million frequencies in 0.24 Hz)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00034" y="6000768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Coherence (crosses) with normalized quadratic response of the 4 matched filters</a:t>
            </a:r>
            <a:endParaRPr lang="it-IT" dirty="0"/>
          </a:p>
        </p:txBody>
      </p:sp>
      <p:pic>
        <p:nvPicPr>
          <p:cNvPr id="9" name="Segnaposto contenuto 8" descr="mfcohe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57290" y="1857364"/>
            <a:ext cx="6215106" cy="3840480"/>
          </a:xfrm>
        </p:spPr>
      </p:pic>
      <p:sp>
        <p:nvSpPr>
          <p:cNvPr id="6" name="Rettangolo arrotondato 5"/>
          <p:cNvSpPr/>
          <p:nvPr/>
        </p:nvSpPr>
        <p:spPr>
          <a:xfrm>
            <a:off x="3786182" y="2143116"/>
            <a:ext cx="2357454" cy="3071834"/>
          </a:xfrm>
          <a:prstGeom prst="roundRect">
            <a:avLst/>
          </a:prstGeom>
          <a:solidFill>
            <a:srgbClr val="1EBA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EC35-E031-4784-8485-EB8A8AC6E7FE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Coherence distribution</a:t>
            </a:r>
            <a:endParaRPr lang="it-IT" dirty="0"/>
          </a:p>
        </p:txBody>
      </p:sp>
      <p:pic>
        <p:nvPicPr>
          <p:cNvPr id="4" name="Segnaposto contenuto 3" descr="cohehis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87880" y="1896904"/>
            <a:ext cx="5120640" cy="3840480"/>
          </a:xfr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EC35-E031-4784-8485-EB8A8AC6E7FE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Coherence probability</a:t>
            </a:r>
            <a:endParaRPr lang="it-IT" dirty="0"/>
          </a:p>
        </p:txBody>
      </p:sp>
      <p:pic>
        <p:nvPicPr>
          <p:cNvPr id="4" name="Segnaposto contenuto 3" descr="cohepro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1783" y="1428736"/>
            <a:ext cx="7273555" cy="4123051"/>
          </a:xfrm>
        </p:spPr>
      </p:pic>
      <p:sp>
        <p:nvSpPr>
          <p:cNvPr id="5" name="CasellaDiTesto 4"/>
          <p:cNvSpPr txBox="1"/>
          <p:nvPr/>
        </p:nvSpPr>
        <p:spPr>
          <a:xfrm>
            <a:off x="285720" y="5929330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Probability to have a coherence bigger than a certain value.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EC35-E031-4784-8485-EB8A8AC6E7FE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Browsing around</a:t>
            </a:r>
            <a:endParaRPr lang="it-IT" dirty="0"/>
          </a:p>
        </p:txBody>
      </p:sp>
      <p:pic>
        <p:nvPicPr>
          <p:cNvPr id="4" name="Segnaposto contenuto 3" descr="brows_lo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571612"/>
            <a:ext cx="4030352" cy="3022764"/>
          </a:xfrm>
        </p:spPr>
      </p:pic>
      <p:pic>
        <p:nvPicPr>
          <p:cNvPr id="5" name="Immagine 4" descr="browshig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571611"/>
            <a:ext cx="4071966" cy="305397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85720" y="5072074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graph shows the maximum of the normalized absolute square of the 4 basic matched filters applied at frequencies near the apparent frequency. The abscissa is the distance from the apparent frequency. 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EC35-E031-4784-8485-EB8A8AC6E7FE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 used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selected Virgo data are from 13 Aug 2007 6:38 to the end of the run (1 October)</a:t>
            </a:r>
          </a:p>
          <a:p>
            <a:r>
              <a:rPr lang="en-US" dirty="0" smtClean="0"/>
              <a:t>Ephemerides, given for the </a:t>
            </a:r>
            <a:r>
              <a:rPr lang="it-IT" dirty="0" err="1" smtClean="0"/>
              <a:t>period</a:t>
            </a:r>
            <a:r>
              <a:rPr lang="it-IT" dirty="0" smtClean="0"/>
              <a:t> 25 August – 6 </a:t>
            </a:r>
            <a:r>
              <a:rPr lang="it-IT" dirty="0" err="1" smtClean="0"/>
              <a:t>September</a:t>
            </a:r>
            <a:r>
              <a:rPr lang="it-IT" dirty="0" smtClean="0"/>
              <a:t>,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extrapolated</a:t>
            </a:r>
            <a:endParaRPr lang="it-IT" dirty="0" smtClean="0"/>
          </a:p>
          <a:p>
            <a:endParaRPr lang="en-US" dirty="0" smtClean="0"/>
          </a:p>
          <a:p>
            <a:r>
              <a:rPr lang="en-US" dirty="0" smtClean="0"/>
              <a:t>The same data have been used also for a similar search by the POLGRAW group led by </a:t>
            </a:r>
            <a:r>
              <a:rPr lang="en-US" dirty="0" err="1" smtClean="0"/>
              <a:t>A.Krolak</a:t>
            </a:r>
            <a:endParaRPr lang="en-US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EC35-E031-4784-8485-EB8A8AC6E7FE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source and the antenna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For a gravitational wave described by </a:t>
            </a:r>
          </a:p>
          <a:p>
            <a:pPr>
              <a:buNone/>
            </a:pPr>
            <a:r>
              <a:rPr lang="en-US" sz="2000" dirty="0" smtClean="0"/>
              <a:t>            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where the two </a:t>
            </a:r>
            <a:r>
              <a:rPr lang="el-GR" sz="2000" dirty="0" smtClean="0"/>
              <a:t>κ</a:t>
            </a:r>
            <a:r>
              <a:rPr lang="en-US" sz="2000" dirty="0" smtClean="0"/>
              <a:t> are real positive constants. The response of the antenna is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with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where the constants </a:t>
            </a:r>
            <a:r>
              <a:rPr lang="en-US" sz="2000" i="1" dirty="0" smtClean="0"/>
              <a:t>a</a:t>
            </a:r>
            <a:r>
              <a:rPr lang="en-US" sz="2000" dirty="0" smtClean="0"/>
              <a:t> and </a:t>
            </a:r>
            <a:r>
              <a:rPr lang="en-US" sz="2000" i="1" dirty="0" smtClean="0"/>
              <a:t>b</a:t>
            </a:r>
            <a:r>
              <a:rPr lang="en-US" sz="2000" dirty="0" smtClean="0"/>
              <a:t> depend on the position of the source and of the antenna.</a:t>
            </a:r>
          </a:p>
          <a:p>
            <a:pPr>
              <a:buNone/>
            </a:pPr>
            <a:r>
              <a:rPr lang="en-US" sz="2000" b="1" dirty="0" smtClean="0"/>
              <a:t>So the whole information on a signal (and on the noise) is in 5 complex numbers.</a:t>
            </a:r>
            <a:endParaRPr lang="it-IT" sz="2000" b="1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/>
        </p:nvGraphicFramePr>
        <p:xfrm>
          <a:off x="2466987" y="1714488"/>
          <a:ext cx="3890963" cy="673100"/>
        </p:xfrm>
        <a:graphic>
          <a:graphicData uri="http://schemas.openxmlformats.org/presentationml/2006/ole">
            <p:oleObj spid="_x0000_s36866" name="Equation" r:id="rId3" imgW="2933640" imgH="507960" progId="Equation.DSMT4">
              <p:embed/>
            </p:oleObj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/>
        </p:nvGraphicFramePr>
        <p:xfrm>
          <a:off x="2357422" y="2928934"/>
          <a:ext cx="4357718" cy="418645"/>
        </p:xfrm>
        <a:graphic>
          <a:graphicData uri="http://schemas.openxmlformats.org/presentationml/2006/ole">
            <p:oleObj spid="_x0000_s36867" name="Equation" r:id="rId4" imgW="2908080" imgH="279360" progId="Equation.DSMT4">
              <p:embed/>
            </p:oleObj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/>
        </p:nvGraphicFramePr>
        <p:xfrm>
          <a:off x="1142976" y="3929066"/>
          <a:ext cx="7209880" cy="785818"/>
        </p:xfrm>
        <a:graphic>
          <a:graphicData uri="http://schemas.openxmlformats.org/presentationml/2006/ole">
            <p:oleObj spid="_x0000_s36868" name="Equation" r:id="rId5" imgW="4660560" imgH="507960" progId="Equation.DSMT4">
              <p:embed/>
            </p:oleObj>
          </a:graphicData>
        </a:graphic>
      </p:graphicFrame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EC35-E031-4784-8485-EB8A8AC6E7FE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source and the antenna</a:t>
            </a:r>
            <a:endParaRPr lang="it-IT" dirty="0"/>
          </a:p>
        </p:txBody>
      </p:sp>
      <p:pic>
        <p:nvPicPr>
          <p:cNvPr id="4" name="Immagine 3" descr="max_pol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7158" y="2566051"/>
            <a:ext cx="4293870" cy="322040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28596" y="1785926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of the wave that goes into the antenna, for all types of waves from Vela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000628" y="2285992"/>
            <a:ext cx="3786214" cy="3365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If we describe the wave with an elliptical polarization of semi-axes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r>
              <a:rPr lang="en-US" dirty="0" smtClean="0"/>
              <a:t> normalized such that 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we have (being </a:t>
            </a:r>
            <a:r>
              <a:rPr lang="en-US" i="1" dirty="0" smtClean="0"/>
              <a:t>a ≥ b 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l-GR" dirty="0" smtClean="0"/>
              <a:t>ψ</a:t>
            </a:r>
            <a:r>
              <a:rPr lang="en-US" dirty="0" smtClean="0"/>
              <a:t> is the polarization angle of the linearly polarized part.</a:t>
            </a:r>
            <a:endParaRPr lang="it-IT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/>
        </p:nvGraphicFramePr>
        <p:xfrm>
          <a:off x="7786710" y="3143248"/>
          <a:ext cx="1107289" cy="357190"/>
        </p:xfrm>
        <a:graphic>
          <a:graphicData uri="http://schemas.openxmlformats.org/presentationml/2006/ole">
            <p:oleObj spid="_x0000_s1026" name="Equation" r:id="rId5" imgW="787320" imgH="253800" progId="Equation.DSMT4">
              <p:embed/>
            </p:oleObj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/>
        </p:nvGraphicFramePr>
        <p:xfrm>
          <a:off x="6143636" y="4143380"/>
          <a:ext cx="1173624" cy="357190"/>
        </p:xfrm>
        <a:graphic>
          <a:graphicData uri="http://schemas.openxmlformats.org/presentationml/2006/ole">
            <p:oleObj spid="_x0000_s1027" name="Equation" r:id="rId6" imgW="583920" imgH="177480" progId="Equation.DSMT4">
              <p:embed/>
            </p:oleObj>
          </a:graphicData>
        </a:graphic>
      </p:graphicFrame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EC35-E031-4784-8485-EB8A8AC6E7FE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Scheme of the procedure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 smtClean="0"/>
              <a:t>Create the (cleaned) SFT data base </a:t>
            </a:r>
            <a:r>
              <a:rPr lang="en-US" sz="2400" b="1" dirty="0" smtClean="0">
                <a:solidFill>
                  <a:srgbClr val="0070C0"/>
                </a:solidFill>
              </a:rPr>
              <a:t>(after this step all the analysis is done on a workstation with </a:t>
            </a:r>
            <a:r>
              <a:rPr lang="en-US" sz="2400" b="1" dirty="0" err="1" smtClean="0">
                <a:solidFill>
                  <a:srgbClr val="0070C0"/>
                </a:solidFill>
              </a:rPr>
              <a:t>Matlab</a:t>
            </a:r>
            <a:r>
              <a:rPr lang="en-US" sz="2400" b="1" dirty="0" smtClean="0">
                <a:solidFill>
                  <a:srgbClr val="0070C0"/>
                </a:solidFill>
              </a:rPr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 smtClean="0"/>
              <a:t>Extract a 0.25 Hz band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 smtClean="0"/>
              <a:t>Reconstruct the time signal with the Doppler and spin-down correction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 smtClean="0"/>
              <a:t>Eliminate bad periods and disturbances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 smtClean="0"/>
              <a:t>Apply the “Noise Wiener filter”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 smtClean="0"/>
              <a:t>Simulate four basic signals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 smtClean="0"/>
              <a:t>Apply the 5 components matched filter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 smtClean="0"/>
              <a:t>Find the best source for the data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 smtClean="0"/>
              <a:t>Enlarge the analysis to the near frequencies</a:t>
            </a:r>
            <a:endParaRPr lang="it-IT" sz="24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EC35-E031-4784-8485-EB8A8AC6E7FE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SFT data base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Short FFTs are computed on the length of 1024 s and interlaced</a:t>
            </a:r>
          </a:p>
          <a:p>
            <a:r>
              <a:rPr lang="en-US" dirty="0" smtClean="0"/>
              <a:t>In our period we have about 7000 FFTs</a:t>
            </a:r>
          </a:p>
          <a:p>
            <a:r>
              <a:rPr lang="en-US" b="1" dirty="0" smtClean="0"/>
              <a:t>Our h data are multiplied by 10</a:t>
            </a:r>
            <a:r>
              <a:rPr lang="en-US" b="1" baseline="30000" dirty="0" smtClean="0"/>
              <a:t>20</a:t>
            </a:r>
            <a:endParaRPr lang="it-IT" b="1" baseline="30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EC35-E031-4784-8485-EB8A8AC6E7FE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Band extraction and Time data reconstruction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data of the SFTs in the band 22.25~22.50 are extracted in a single file of about 15 MB</a:t>
            </a:r>
          </a:p>
          <a:p>
            <a:r>
              <a:rPr lang="en-US" dirty="0" smtClean="0"/>
              <a:t>From these we reconstruct a time series with 1 Hz sampling time (and zero where there are holes), correcting for the Doppler effect and the spin-down. We obtain data with “apparent frequency” </a:t>
            </a:r>
            <a:r>
              <a:rPr lang="it-IT" dirty="0" smtClean="0"/>
              <a:t>22.38194046 Hz.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EC35-E031-4784-8485-EB8A8AC6E7FE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selection</a:t>
            </a:r>
            <a:endParaRPr lang="it-IT" dirty="0"/>
          </a:p>
        </p:txBody>
      </p:sp>
      <p:pic>
        <p:nvPicPr>
          <p:cNvPr id="4" name="Segnaposto contenuto 3" descr="data_s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7880" y="1896904"/>
            <a:ext cx="5120640" cy="3840480"/>
          </a:xfr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EC35-E031-4784-8485-EB8A8AC6E7FE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2111</TotalTime>
  <Words>1248</Words>
  <Application>Microsoft Office PowerPoint</Application>
  <PresentationFormat>Presentazione su schermo (4:3)</PresentationFormat>
  <Paragraphs>229</Paragraphs>
  <Slides>27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9" baseType="lpstr">
      <vt:lpstr>Terra</vt:lpstr>
      <vt:lpstr>Equation</vt:lpstr>
      <vt:lpstr>The search for Vela pulsar in Virgo VSR1 data</vt:lpstr>
      <vt:lpstr>The Vela Pulsar</vt:lpstr>
      <vt:lpstr>The data used</vt:lpstr>
      <vt:lpstr>The source and the antenna</vt:lpstr>
      <vt:lpstr>The source and the antenna</vt:lpstr>
      <vt:lpstr>Scheme of the procedure</vt:lpstr>
      <vt:lpstr>The SFT data base</vt:lpstr>
      <vt:lpstr>Band extraction and Time data reconstruction </vt:lpstr>
      <vt:lpstr>Data selection</vt:lpstr>
      <vt:lpstr>“Noise Wiener Filter”</vt:lpstr>
      <vt:lpstr>Noise Wiener Filter</vt:lpstr>
      <vt:lpstr>Wiener filtered data (clipped)</vt:lpstr>
      <vt:lpstr>Spectrum of the selected data  (after the NWF)</vt:lpstr>
      <vt:lpstr>The Signal and the simulations</vt:lpstr>
      <vt:lpstr>Simulated signals (linearly polarized signal, ψ=0)</vt:lpstr>
      <vt:lpstr>Simulated signals (circularly polarized signal)</vt:lpstr>
      <vt:lpstr>The Matched filter</vt:lpstr>
      <vt:lpstr>The Coherence</vt:lpstr>
      <vt:lpstr>Application of the 4 basic matched filters</vt:lpstr>
      <vt:lpstr>Application of the 4 basic matched filters: background</vt:lpstr>
      <vt:lpstr>Application of the 4 basic matched filters: background</vt:lpstr>
      <vt:lpstr>Application of the 4 basic matched filters: results for all the signals</vt:lpstr>
      <vt:lpstr>Application of the 4 basic matched filters: Coherence for all the signals</vt:lpstr>
      <vt:lpstr>Browsing around (about 8 million frequencies in 0.24 Hz)</vt:lpstr>
      <vt:lpstr>Coherence distribution</vt:lpstr>
      <vt:lpstr>Coherence probability</vt:lpstr>
      <vt:lpstr>Browsing around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search for Vela pulsar in Virgo VSR1 data</dc:title>
  <dc:creator>Sergio Frasca</dc:creator>
  <cp:lastModifiedBy>Sergio Frasca</cp:lastModifiedBy>
  <cp:revision>181</cp:revision>
  <dcterms:created xsi:type="dcterms:W3CDTF">2009-06-03T16:00:56Z</dcterms:created>
  <dcterms:modified xsi:type="dcterms:W3CDTF">2009-06-19T13:05:53Z</dcterms:modified>
</cp:coreProperties>
</file>