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9" r:id="rId3"/>
    <p:sldId id="292" r:id="rId4"/>
    <p:sldId id="293" r:id="rId5"/>
    <p:sldId id="294" r:id="rId6"/>
    <p:sldId id="295" r:id="rId7"/>
    <p:sldId id="297" r:id="rId8"/>
    <p:sldId id="296" r:id="rId9"/>
    <p:sldId id="298" r:id="rId10"/>
    <p:sldId id="291" r:id="rId11"/>
    <p:sldId id="274" r:id="rId12"/>
    <p:sldId id="283" r:id="rId13"/>
    <p:sldId id="290" r:id="rId14"/>
    <p:sldId id="284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D0D"/>
    <a:srgbClr val="660033"/>
    <a:srgbClr val="FF3300"/>
    <a:srgbClr val="168037"/>
    <a:srgbClr val="8D8E54"/>
    <a:srgbClr val="ED8217"/>
    <a:srgbClr val="B15BA5"/>
    <a:srgbClr val="DCEEF2"/>
    <a:srgbClr val="FAFE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72" autoAdjust="0"/>
    <p:restoredTop sz="94600" autoAdjust="0"/>
  </p:normalViewPr>
  <p:slideViewPr>
    <p:cSldViewPr>
      <p:cViewPr varScale="1">
        <p:scale>
          <a:sx n="117" d="100"/>
          <a:sy n="117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8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882-D821-40A3-B638-D74376809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FFA2-BDFB-4742-8A06-660E20ACC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1D47-4874-4CF7-9D0D-FCA83242C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D957-18D9-47D6-9157-6AF3C0584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G1000099-v1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29698" name="Photo Editor Photo" r:id="rId3" imgW="4409524" imgH="3219899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1905000" cy="4572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5386-DB31-420F-A707-31D9D0A0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50B-DB24-4C2F-9DB1-EB670D926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CBE1-1733-413A-B081-8D4AB42E8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1517-D78C-4D5C-9F03-D90503E4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996A-1B4B-452C-BCC4-63C46B0CF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27E8-EC2F-4DCC-A9A2-26A51F4CE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7646-DE85-470C-B504-742BE9A5E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A982-9545-4EB9-998C-96419FD5C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9BAE43-33BA-4F3B-AB00-8B9E3616B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G1000099-v1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5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Squeezer Update Review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February 9, 2010</a:t>
            </a:r>
          </a:p>
          <a:p>
            <a:r>
              <a:rPr lang="en-US" dirty="0" smtClean="0"/>
              <a:t>H1 Squeezer Experiment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ANU, AEI, MIT, CIT and LHO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Grad. students Sheila D. (MIT), </a:t>
            </a:r>
            <a:r>
              <a:rPr lang="en-US" dirty="0" err="1" smtClean="0"/>
              <a:t>Sheon</a:t>
            </a:r>
            <a:r>
              <a:rPr lang="en-US" dirty="0" smtClean="0"/>
              <a:t> C. (ANU) and Michael S. (ANU)</a:t>
            </a:r>
          </a:p>
          <a:p>
            <a:r>
              <a:rPr lang="en-US" dirty="0" smtClean="0"/>
              <a:t>OPO development at ANU</a:t>
            </a:r>
          </a:p>
          <a:p>
            <a:pPr lvl="1"/>
            <a:r>
              <a:rPr lang="en-US" dirty="0" smtClean="0"/>
              <a:t>6 dB of squeezing observed, traveling wave bowtie design works</a:t>
            </a:r>
          </a:p>
          <a:p>
            <a:r>
              <a:rPr lang="en-US" dirty="0" smtClean="0"/>
              <a:t>AEI loaner SHG at MIT</a:t>
            </a:r>
          </a:p>
          <a:p>
            <a:r>
              <a:rPr lang="en-US" dirty="0" smtClean="0"/>
              <a:t>Noise model and simulation completed</a:t>
            </a:r>
          </a:p>
          <a:p>
            <a:pPr lvl="1"/>
            <a:r>
              <a:rPr lang="en-US" dirty="0" smtClean="0"/>
              <a:t>Showed we can eliminate fiber stabilization</a:t>
            </a:r>
          </a:p>
          <a:p>
            <a:pPr lvl="1"/>
            <a:r>
              <a:rPr lang="en-US" dirty="0" smtClean="0"/>
              <a:t>All network compensation filters are designed</a:t>
            </a:r>
          </a:p>
          <a:p>
            <a:pPr lvl="1"/>
            <a:r>
              <a:rPr lang="en-US" dirty="0" smtClean="0"/>
              <a:t>No show stopper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1143000"/>
          </a:xfrm>
        </p:spPr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019800" cy="1143000"/>
          </a:xfrm>
        </p:spPr>
        <p:txBody>
          <a:bodyPr/>
          <a:lstStyle/>
          <a:p>
            <a:r>
              <a:rPr lang="en-US" dirty="0" smtClean="0"/>
              <a:t>Schedule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OPO development at ANU basically completed on schedule</a:t>
            </a:r>
          </a:p>
          <a:p>
            <a:r>
              <a:rPr lang="en-US" dirty="0" smtClean="0"/>
              <a:t>AEI homodyne detector at ANU</a:t>
            </a:r>
          </a:p>
          <a:p>
            <a:r>
              <a:rPr lang="en-US" dirty="0" smtClean="0"/>
              <a:t>Noise model completed</a:t>
            </a:r>
          </a:p>
          <a:p>
            <a:r>
              <a:rPr lang="en-US" dirty="0" smtClean="0"/>
              <a:t>Assembly at MIT</a:t>
            </a:r>
          </a:p>
          <a:p>
            <a:pPr lvl="1"/>
            <a:r>
              <a:rPr lang="en-US" dirty="0" smtClean="0"/>
              <a:t>Lasers, laser locking done</a:t>
            </a:r>
          </a:p>
          <a:p>
            <a:pPr lvl="1"/>
            <a:r>
              <a:rPr lang="en-US" dirty="0" smtClean="0"/>
              <a:t>Optics procurement about ~2 months late</a:t>
            </a:r>
          </a:p>
          <a:p>
            <a:pPr lvl="1"/>
            <a:r>
              <a:rPr lang="en-US" dirty="0" smtClean="0"/>
              <a:t>OPO integration will be about ~2 months late (will start May 2010)</a:t>
            </a:r>
          </a:p>
          <a:p>
            <a:r>
              <a:rPr lang="en-US" dirty="0" smtClean="0"/>
              <a:t>Electronics production at LHO</a:t>
            </a:r>
          </a:p>
          <a:p>
            <a:pPr lvl="1"/>
            <a:r>
              <a:rPr lang="en-US" dirty="0" smtClean="0"/>
              <a:t>About 80% complete, on schedule to complete May 2010</a:t>
            </a:r>
          </a:p>
        </p:txBody>
      </p:sp>
      <p:sp>
        <p:nvSpPr>
          <p:cNvPr id="13316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E396E1-B7CA-413B-BB2D-88DC64B0CB26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H1 Squeezer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 to test AEI SHG</a:t>
            </a:r>
            <a:br>
              <a:rPr lang="en-US" dirty="0" smtClean="0"/>
            </a:br>
            <a:r>
              <a:rPr lang="en-US" dirty="0" smtClean="0"/>
              <a:t>Built our own when we get the optics</a:t>
            </a:r>
          </a:p>
          <a:p>
            <a:r>
              <a:rPr lang="en-US" dirty="0" smtClean="0"/>
              <a:t>OPO to arrive in May 2010</a:t>
            </a:r>
          </a:p>
          <a:p>
            <a:pPr lvl="1"/>
            <a:r>
              <a:rPr lang="en-US" dirty="0" smtClean="0"/>
              <a:t>OPO integration will start immediately afterwards</a:t>
            </a:r>
          </a:p>
          <a:p>
            <a:r>
              <a:rPr lang="en-US" dirty="0" smtClean="0"/>
              <a:t>Electronics production will wrap up in May 2010</a:t>
            </a:r>
          </a:p>
          <a:p>
            <a:r>
              <a:rPr lang="en-US" dirty="0" smtClean="0"/>
              <a:t>Advanced LIGO Faraday isolator (Mike S.) assembled by June 2010</a:t>
            </a:r>
          </a:p>
          <a:p>
            <a:r>
              <a:rPr lang="en-US" dirty="0" smtClean="0"/>
              <a:t>Need to start thinking about in-vacuum work</a:t>
            </a:r>
          </a:p>
          <a:p>
            <a:r>
              <a:rPr lang="en-US" dirty="0" smtClean="0"/>
              <a:t>Initial funding (210k) is exhausted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4863"/>
                <a:gridCol w="1578769"/>
                <a:gridCol w="15787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Remainder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FY10: Q3/Q4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55k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Remote beam 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optics (e.g., lenses)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OPO super polished optics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In-vacuum stuff (excl. Faraday)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225k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160k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77000" cy="1143000"/>
          </a:xfrm>
        </p:spPr>
        <p:txBody>
          <a:bodyPr/>
          <a:lstStyle/>
          <a:p>
            <a:r>
              <a:rPr lang="en-US" dirty="0" smtClean="0"/>
              <a:t>Budget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latin typeface="+mj-lt"/>
              </a:rPr>
              <a:t>Past request: 210k (all spent and committed by end of January)</a:t>
            </a:r>
          </a:p>
          <a:p>
            <a:r>
              <a:rPr lang="en-US" sz="1800" b="0" i="0" dirty="0" smtClean="0">
                <a:latin typeface="+mj-lt"/>
              </a:rPr>
              <a:t>Original request: 430k total</a:t>
            </a:r>
            <a:endParaRPr lang="en-US" sz="1800" b="0" i="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Lasers and OPO ready</a:t>
            </a:r>
          </a:p>
          <a:p>
            <a:r>
              <a:rPr lang="en-US" dirty="0" smtClean="0"/>
              <a:t>Electronics is nearing completion</a:t>
            </a:r>
          </a:p>
          <a:p>
            <a:r>
              <a:rPr lang="en-US" dirty="0" smtClean="0"/>
              <a:t>No major roadblocks so far</a:t>
            </a:r>
          </a:p>
          <a:p>
            <a:r>
              <a:rPr lang="en-US" dirty="0" smtClean="0"/>
              <a:t>More funding is required now</a:t>
            </a:r>
          </a:p>
          <a:p>
            <a:r>
              <a:rPr lang="en-US" dirty="0" smtClean="0"/>
              <a:t>On budget &amp; on schedule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486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postdoc</a:t>
            </a:r>
            <a:r>
              <a:rPr lang="en-US" dirty="0" smtClean="0"/>
              <a:t>: Lisa B.</a:t>
            </a:r>
          </a:p>
          <a:p>
            <a:r>
              <a:rPr lang="en-US" dirty="0" smtClean="0"/>
              <a:t>ANU OPO development</a:t>
            </a:r>
          </a:p>
          <a:p>
            <a:pPr lvl="1"/>
            <a:r>
              <a:rPr lang="en-US" dirty="0" smtClean="0"/>
              <a:t>Ready to ship (schedule says March 2010).</a:t>
            </a:r>
          </a:p>
          <a:p>
            <a:pPr lvl="1"/>
            <a:r>
              <a:rPr lang="en-US" dirty="0" smtClean="0"/>
              <a:t>Traveling wave bowtie design works.</a:t>
            </a:r>
          </a:p>
          <a:p>
            <a:pPr lvl="1"/>
            <a:r>
              <a:rPr lang="en-US" dirty="0" smtClean="0"/>
              <a:t>Grad. students will travel to MIT to set it up.</a:t>
            </a:r>
          </a:p>
          <a:p>
            <a:r>
              <a:rPr lang="en-US" dirty="0" smtClean="0"/>
              <a:t>LHO</a:t>
            </a:r>
          </a:p>
          <a:p>
            <a:pPr lvl="1"/>
            <a:r>
              <a:rPr lang="en-US" dirty="0" smtClean="0"/>
              <a:t>RF electronics: built, 50% installed, working.</a:t>
            </a:r>
          </a:p>
          <a:p>
            <a:pPr lvl="1"/>
            <a:r>
              <a:rPr lang="en-US" dirty="0" smtClean="0"/>
              <a:t>TTFSS for laser locking: built, installed, working.</a:t>
            </a:r>
          </a:p>
          <a:p>
            <a:pPr lvl="1"/>
            <a:r>
              <a:rPr lang="en-US" dirty="0" smtClean="0"/>
              <a:t>Demodulator design by Rich A., 1</a:t>
            </a:r>
            <a:r>
              <a:rPr lang="en-US" baseline="30000" dirty="0" smtClean="0"/>
              <a:t>st</a:t>
            </a:r>
            <a:r>
              <a:rPr lang="en-US" dirty="0" smtClean="0"/>
              <a:t> unit in hand, working.</a:t>
            </a:r>
          </a:p>
          <a:p>
            <a:pPr lvl="1"/>
            <a:r>
              <a:rPr lang="en-US" dirty="0" smtClean="0"/>
              <a:t>Servo board (CM): 2 units built, ready for testing.</a:t>
            </a:r>
          </a:p>
          <a:p>
            <a:pPr lvl="1"/>
            <a:r>
              <a:rPr lang="en-US" dirty="0" smtClean="0"/>
              <a:t>Slow controls (</a:t>
            </a:r>
            <a:r>
              <a:rPr lang="en-US" dirty="0" err="1" smtClean="0"/>
              <a:t>Beckhoff</a:t>
            </a:r>
            <a:r>
              <a:rPr lang="en-US" dirty="0" smtClean="0"/>
              <a:t>): 1 unit built, working.</a:t>
            </a:r>
          </a:p>
          <a:p>
            <a:pPr lvl="1">
              <a:buNone/>
            </a:pPr>
            <a:r>
              <a:rPr lang="en-US" dirty="0" smtClean="0"/>
              <a:t>Completion expected: May 2010.</a:t>
            </a:r>
          </a:p>
          <a:p>
            <a:r>
              <a:rPr lang="en-US" dirty="0" smtClean="0"/>
              <a:t>MIT</a:t>
            </a:r>
          </a:p>
          <a:p>
            <a:pPr lvl="1"/>
            <a:r>
              <a:rPr lang="en-US" dirty="0" smtClean="0"/>
              <a:t>Lasers fully operational, locked with 1MHz bandwidth.</a:t>
            </a:r>
          </a:p>
          <a:p>
            <a:pPr lvl="1"/>
            <a:r>
              <a:rPr lang="en-US" dirty="0" smtClean="0"/>
              <a:t>Optics ordered for SHG mirrors, HR mirrors, beam splitters, </a:t>
            </a:r>
            <a:r>
              <a:rPr lang="en-US" dirty="0" err="1" smtClean="0"/>
              <a:t>dichroics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400800" cy="1143000"/>
          </a:xfrm>
        </p:spPr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10Feb9_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 descr="10Feb9_Main_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 descr="10Feb9_Aux_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 descr="10Feb9_Electron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0"/>
            <a:ext cx="54864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 Traveling wave OPO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 descr="OPO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781800" cy="1143000"/>
          </a:xfrm>
        </p:spPr>
        <p:txBody>
          <a:bodyPr/>
          <a:lstStyle/>
          <a:p>
            <a:r>
              <a:rPr lang="en-US" dirty="0" smtClean="0"/>
              <a:t>OPO Performance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 descr="OPO_comparisonfigure_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199"/>
            <a:ext cx="9144000" cy="46690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4996A-1B4B-452C-BCC4-63C46B0CF7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LaserFreqNo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624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O_II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12331</TotalTime>
  <Words>415</Words>
  <Application>Microsoft Office PowerPoint</Application>
  <PresentationFormat>On-screen Show (4:3)</PresentationFormat>
  <Paragraphs>109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LIGO_II</vt:lpstr>
      <vt:lpstr>Photo Editor Photo</vt:lpstr>
      <vt:lpstr>Squeezer Update Review</vt:lpstr>
      <vt:lpstr>Highlights</vt:lpstr>
      <vt:lpstr>Slide 3</vt:lpstr>
      <vt:lpstr>Slide 4</vt:lpstr>
      <vt:lpstr>Slide 5</vt:lpstr>
      <vt:lpstr>Slide 6</vt:lpstr>
      <vt:lpstr>ANU Traveling wave OPO</vt:lpstr>
      <vt:lpstr>OPO Performance</vt:lpstr>
      <vt:lpstr>Slide 9</vt:lpstr>
      <vt:lpstr>Previously</vt:lpstr>
      <vt:lpstr>Schedule</vt:lpstr>
      <vt:lpstr>Plan</vt:lpstr>
      <vt:lpstr>Budget Request</vt:lpstr>
      <vt:lpstr>Summary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Squeezer Update Review</dc:title>
  <dc:subject>Review Meeting</dc:subject>
  <dc:creator>Ping Koy Lam, Nergis Mavalvala, David McClelland, Roman Schnabel, Daniel Sigg, Henning Vahlbruch and Stan Whitcomb</dc:creator>
  <cp:keywords>interferometer, LIGO, optics, squeezer</cp:keywords>
  <cp:lastModifiedBy>daniel</cp:lastModifiedBy>
  <cp:revision>1849</cp:revision>
  <cp:lastPrinted>1999-10-01T21:59:04Z</cp:lastPrinted>
  <dcterms:created xsi:type="dcterms:W3CDTF">1999-10-14T15:47:11Z</dcterms:created>
  <dcterms:modified xsi:type="dcterms:W3CDTF">2010-02-09T00:03:39Z</dcterms:modified>
</cp:coreProperties>
</file>