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2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17C0"/>
    <a:srgbClr val="00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704" autoAdjust="0"/>
    <p:restoredTop sz="94660"/>
  </p:normalViewPr>
  <p:slideViewPr>
    <p:cSldViewPr snapToGrid="0">
      <p:cViewPr>
        <p:scale>
          <a:sx n="90" d="100"/>
          <a:sy n="90" d="100"/>
        </p:scale>
        <p:origin x="-118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C251F-46C9-4686-B451-7E91F72281C7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73A3A-79EB-4131-99E9-9D2E26CF7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7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9D424-5162-4552-9658-8BD72E8516C2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E63DF-208B-4536-B22C-76FD5C36E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7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0DCC0-A631-4224-AFA8-DF29E24EEB1C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A7CAC-0C46-450D-9703-D82B58806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90FAC-1972-4F75-B2A6-E4024C66E291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A3AC-253C-417A-B765-D79D5BA73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0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267AC-AC6D-4465-A4A7-E144B9964DAF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FE1BB-3D06-44DA-97AB-1B82D8EDB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8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8CAAD-BAE0-402D-BF47-D6E095B1FB00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CD771-8338-4F8D-A4FE-AD97D5A50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76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F7497-33A0-4E0D-92E2-386D93A8268B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9E48E-F019-4D9C-85E7-400B1B90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0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1CD28-0A22-46A4-A719-D4D1C57C54CA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F1742-A2F3-4684-B189-D5C49FA82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9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6AC3-AB8E-4CEB-8491-FD3699C799E3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9373F-7D73-408C-B7E2-4216C042E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9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F7BAA-3DC4-46DD-AAE1-90DA4DD96573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980F-4EBB-4A06-B02B-8CF30EFAB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3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2060-CAA4-4D13-878A-FDC4F7BF0D6B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546E1-AC77-4613-AE5C-AC1FB8AD0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0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65" charset="0"/>
              </a:defRPr>
            </a:lvl1pPr>
          </a:lstStyle>
          <a:p>
            <a:pPr>
              <a:defRPr/>
            </a:pPr>
            <a:fld id="{859332EF-75B2-41D8-BC43-ED4A15B89E2F}" type="datetime1">
              <a:rPr lang="en-US"/>
              <a:pPr>
                <a:defRPr/>
              </a:pPr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65" charset="0"/>
              </a:defRPr>
            </a:lvl1pPr>
          </a:lstStyle>
          <a:p>
            <a:pPr>
              <a:defRPr/>
            </a:pPr>
            <a:fld id="{55F745EE-A38E-4E94-A688-27F8F93BC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6" t="35419" r="29495" b="34744"/>
          <a:stretch>
            <a:fillRect/>
          </a:stretch>
        </p:blipFill>
        <p:spPr bwMode="auto">
          <a:xfrm>
            <a:off x="1966913" y="806450"/>
            <a:ext cx="5078412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Isosceles Triangle 19"/>
          <p:cNvSpPr>
            <a:spLocks noChangeArrowheads="1"/>
          </p:cNvSpPr>
          <p:nvPr/>
        </p:nvSpPr>
        <p:spPr bwMode="auto">
          <a:xfrm rot="5400000" flipH="1">
            <a:off x="3108325" y="1801813"/>
            <a:ext cx="3624263" cy="3208337"/>
          </a:xfrm>
          <a:prstGeom prst="triangle">
            <a:avLst>
              <a:gd name="adj" fmla="val 49699"/>
            </a:avLst>
          </a:prstGeom>
          <a:solidFill>
            <a:srgbClr val="D9D9D9">
              <a:alpha val="58823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1458913" y="90488"/>
            <a:ext cx="6205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We define the orientation of the BSC ISI using the grey isosceles triangle below. </a:t>
            </a: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404938" y="6211888"/>
            <a:ext cx="6205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The base of the triangle spans the support tubes; the rest of the triangle follows the shape of the keel plate</a:t>
            </a:r>
          </a:p>
        </p:txBody>
      </p:sp>
      <p:sp>
        <p:nvSpPr>
          <p:cNvPr id="9" name="Donut 8"/>
          <p:cNvSpPr>
            <a:spLocks noChangeArrowheads="1"/>
          </p:cNvSpPr>
          <p:nvPr/>
        </p:nvSpPr>
        <p:spPr bwMode="auto">
          <a:xfrm rot="-7472787">
            <a:off x="1473994" y="3036094"/>
            <a:ext cx="3232150" cy="1947862"/>
          </a:xfrm>
          <a:custGeom>
            <a:avLst/>
            <a:gdLst>
              <a:gd name="T0" fmla="*/ 1615795 w 3231590"/>
              <a:gd name="T1" fmla="*/ 0 h 1946686"/>
              <a:gd name="T2" fmla="*/ 473255 w 3231590"/>
              <a:gd name="T3" fmla="*/ 285086 h 1946686"/>
              <a:gd name="T4" fmla="*/ 0 w 3231590"/>
              <a:gd name="T5" fmla="*/ 973343 h 1946686"/>
              <a:gd name="T6" fmla="*/ 473255 w 3231590"/>
              <a:gd name="T7" fmla="*/ 1661600 h 1946686"/>
              <a:gd name="T8" fmla="*/ 1615795 w 3231590"/>
              <a:gd name="T9" fmla="*/ 1946686 h 1946686"/>
              <a:gd name="T10" fmla="*/ 2758335 w 3231590"/>
              <a:gd name="T11" fmla="*/ 1661600 h 1946686"/>
              <a:gd name="T12" fmla="*/ 3231590 w 3231590"/>
              <a:gd name="T13" fmla="*/ 973343 h 1946686"/>
              <a:gd name="T14" fmla="*/ 2758335 w 3231590"/>
              <a:gd name="T15" fmla="*/ 285086 h 1946686"/>
              <a:gd name="T16" fmla="*/ 3 60000 65536"/>
              <a:gd name="T17" fmla="*/ 3 60000 65536"/>
              <a:gd name="T18" fmla="*/ 2 60000 65536"/>
              <a:gd name="T19" fmla="*/ 1 60000 65536"/>
              <a:gd name="T20" fmla="*/ 1 60000 65536"/>
              <a:gd name="T21" fmla="*/ 1 60000 65536"/>
              <a:gd name="T22" fmla="*/ 0 60000 65536"/>
              <a:gd name="T23" fmla="*/ 3 60000 65536"/>
              <a:gd name="T24" fmla="*/ 473255 w 3231590"/>
              <a:gd name="T25" fmla="*/ 285086 h 1946686"/>
              <a:gd name="T26" fmla="*/ 2758335 w 3231590"/>
              <a:gd name="T27" fmla="*/ 1661600 h 19466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31590" h="1946686">
                <a:moveTo>
                  <a:pt x="0" y="973343"/>
                </a:moveTo>
                <a:lnTo>
                  <a:pt x="0" y="973343"/>
                </a:lnTo>
                <a:cubicBezTo>
                  <a:pt x="0" y="435780"/>
                  <a:pt x="723416" y="0"/>
                  <a:pt x="1615794" y="0"/>
                </a:cubicBezTo>
                <a:cubicBezTo>
                  <a:pt x="2508173" y="0"/>
                  <a:pt x="3231590" y="435780"/>
                  <a:pt x="3231590" y="973343"/>
                </a:cubicBezTo>
                <a:cubicBezTo>
                  <a:pt x="3231590" y="1510905"/>
                  <a:pt x="2508173" y="1946685"/>
                  <a:pt x="1615795" y="1946686"/>
                </a:cubicBezTo>
                <a:cubicBezTo>
                  <a:pt x="723416" y="1946686"/>
                  <a:pt x="0" y="1510905"/>
                  <a:pt x="0" y="973343"/>
                </a:cubicBezTo>
                <a:close/>
                <a:moveTo>
                  <a:pt x="47110" y="973343"/>
                </a:moveTo>
                <a:lnTo>
                  <a:pt x="47110" y="973343"/>
                </a:lnTo>
                <a:cubicBezTo>
                  <a:pt x="47110" y="1484887"/>
                  <a:pt x="749434" y="1899575"/>
                  <a:pt x="1615794" y="1899576"/>
                </a:cubicBezTo>
                <a:lnTo>
                  <a:pt x="1615795" y="1899576"/>
                </a:lnTo>
                <a:cubicBezTo>
                  <a:pt x="2482155" y="1899575"/>
                  <a:pt x="3184480" y="1484887"/>
                  <a:pt x="3184480" y="973343"/>
                </a:cubicBezTo>
                <a:cubicBezTo>
                  <a:pt x="3184480" y="461798"/>
                  <a:pt x="2482155" y="47110"/>
                  <a:pt x="1615795" y="47110"/>
                </a:cubicBezTo>
                <a:lnTo>
                  <a:pt x="1615794" y="47110"/>
                </a:lnTo>
                <a:cubicBezTo>
                  <a:pt x="749434" y="47110"/>
                  <a:pt x="47110" y="461798"/>
                  <a:pt x="47110" y="973342"/>
                </a:cubicBezTo>
                <a:close/>
              </a:path>
            </a:pathLst>
          </a:custGeom>
          <a:gradFill rotWithShape="1">
            <a:gsLst>
              <a:gs pos="0">
                <a:srgbClr val="D9D9D9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10188" y="3122613"/>
            <a:ext cx="904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2700000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+mn-lt"/>
                <a:ea typeface="+mn-ea"/>
              </a:rPr>
              <a:t>V2</a:t>
            </a:r>
          </a:p>
        </p:txBody>
      </p:sp>
      <p:sp>
        <p:nvSpPr>
          <p:cNvPr id="2056" name="TextBox 38"/>
          <p:cNvSpPr txBox="1">
            <a:spLocks noChangeArrowheads="1"/>
          </p:cNvSpPr>
          <p:nvPr/>
        </p:nvSpPr>
        <p:spPr bwMode="auto">
          <a:xfrm>
            <a:off x="6845300" y="3181350"/>
            <a:ext cx="1306513" cy="461963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chemeClr val="bg1">
                <a:alpha val="70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 sz="2400" b="1">
                <a:latin typeface="Calibri" pitchFamily="-65" charset="0"/>
              </a:rPr>
              <a:t>Corner 2</a:t>
            </a:r>
          </a:p>
        </p:txBody>
      </p:sp>
      <p:sp>
        <p:nvSpPr>
          <p:cNvPr id="14" name="Donut 13"/>
          <p:cNvSpPr>
            <a:spLocks noChangeArrowheads="1"/>
          </p:cNvSpPr>
          <p:nvPr/>
        </p:nvSpPr>
        <p:spPr bwMode="auto">
          <a:xfrm rot="7288869">
            <a:off x="4057651" y="3254375"/>
            <a:ext cx="3232150" cy="1946275"/>
          </a:xfrm>
          <a:custGeom>
            <a:avLst/>
            <a:gdLst>
              <a:gd name="T0" fmla="*/ 1615795 w 3231590"/>
              <a:gd name="T1" fmla="*/ 0 h 1946686"/>
              <a:gd name="T2" fmla="*/ 473255 w 3231590"/>
              <a:gd name="T3" fmla="*/ 285086 h 1946686"/>
              <a:gd name="T4" fmla="*/ 0 w 3231590"/>
              <a:gd name="T5" fmla="*/ 973343 h 1946686"/>
              <a:gd name="T6" fmla="*/ 473255 w 3231590"/>
              <a:gd name="T7" fmla="*/ 1661600 h 1946686"/>
              <a:gd name="T8" fmla="*/ 1615795 w 3231590"/>
              <a:gd name="T9" fmla="*/ 1946686 h 1946686"/>
              <a:gd name="T10" fmla="*/ 2758335 w 3231590"/>
              <a:gd name="T11" fmla="*/ 1661600 h 1946686"/>
              <a:gd name="T12" fmla="*/ 3231590 w 3231590"/>
              <a:gd name="T13" fmla="*/ 973343 h 1946686"/>
              <a:gd name="T14" fmla="*/ 2758335 w 3231590"/>
              <a:gd name="T15" fmla="*/ 285086 h 1946686"/>
              <a:gd name="T16" fmla="*/ 3 60000 65536"/>
              <a:gd name="T17" fmla="*/ 3 60000 65536"/>
              <a:gd name="T18" fmla="*/ 2 60000 65536"/>
              <a:gd name="T19" fmla="*/ 1 60000 65536"/>
              <a:gd name="T20" fmla="*/ 1 60000 65536"/>
              <a:gd name="T21" fmla="*/ 1 60000 65536"/>
              <a:gd name="T22" fmla="*/ 0 60000 65536"/>
              <a:gd name="T23" fmla="*/ 3 60000 65536"/>
              <a:gd name="T24" fmla="*/ 473255 w 3231590"/>
              <a:gd name="T25" fmla="*/ 285086 h 1946686"/>
              <a:gd name="T26" fmla="*/ 2758335 w 3231590"/>
              <a:gd name="T27" fmla="*/ 1661600 h 19466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31590" h="1946686">
                <a:moveTo>
                  <a:pt x="0" y="973343"/>
                </a:moveTo>
                <a:lnTo>
                  <a:pt x="0" y="973343"/>
                </a:lnTo>
                <a:cubicBezTo>
                  <a:pt x="0" y="435780"/>
                  <a:pt x="723416" y="0"/>
                  <a:pt x="1615794" y="0"/>
                </a:cubicBezTo>
                <a:cubicBezTo>
                  <a:pt x="2508173" y="0"/>
                  <a:pt x="3231590" y="435780"/>
                  <a:pt x="3231590" y="973343"/>
                </a:cubicBezTo>
                <a:cubicBezTo>
                  <a:pt x="3231590" y="1510905"/>
                  <a:pt x="2508173" y="1946685"/>
                  <a:pt x="1615795" y="1946686"/>
                </a:cubicBezTo>
                <a:cubicBezTo>
                  <a:pt x="723416" y="1946686"/>
                  <a:pt x="0" y="1510905"/>
                  <a:pt x="0" y="973343"/>
                </a:cubicBezTo>
                <a:close/>
                <a:moveTo>
                  <a:pt x="47110" y="973343"/>
                </a:moveTo>
                <a:lnTo>
                  <a:pt x="47110" y="973343"/>
                </a:lnTo>
                <a:cubicBezTo>
                  <a:pt x="47110" y="1484887"/>
                  <a:pt x="749434" y="1899575"/>
                  <a:pt x="1615794" y="1899576"/>
                </a:cubicBezTo>
                <a:lnTo>
                  <a:pt x="1615795" y="1899576"/>
                </a:lnTo>
                <a:cubicBezTo>
                  <a:pt x="2482155" y="1899575"/>
                  <a:pt x="3184480" y="1484887"/>
                  <a:pt x="3184480" y="973343"/>
                </a:cubicBezTo>
                <a:cubicBezTo>
                  <a:pt x="3184480" y="461798"/>
                  <a:pt x="2482155" y="47110"/>
                  <a:pt x="1615795" y="47110"/>
                </a:cubicBezTo>
                <a:lnTo>
                  <a:pt x="1615794" y="47110"/>
                </a:lnTo>
                <a:cubicBezTo>
                  <a:pt x="749434" y="47110"/>
                  <a:pt x="47110" y="461798"/>
                  <a:pt x="47110" y="973342"/>
                </a:cubicBezTo>
                <a:close/>
              </a:path>
            </a:pathLst>
          </a:custGeom>
          <a:gradFill rotWithShape="1">
            <a:gsLst>
              <a:gs pos="0">
                <a:srgbClr val="D9D9D9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5" name="Donut 14"/>
          <p:cNvSpPr>
            <a:spLocks noChangeArrowheads="1"/>
          </p:cNvSpPr>
          <p:nvPr/>
        </p:nvSpPr>
        <p:spPr bwMode="auto">
          <a:xfrm>
            <a:off x="2995613" y="920750"/>
            <a:ext cx="3230562" cy="1946275"/>
          </a:xfrm>
          <a:custGeom>
            <a:avLst/>
            <a:gdLst>
              <a:gd name="T0" fmla="*/ 1615795 w 3231590"/>
              <a:gd name="T1" fmla="*/ 0 h 1946686"/>
              <a:gd name="T2" fmla="*/ 473255 w 3231590"/>
              <a:gd name="T3" fmla="*/ 285086 h 1946686"/>
              <a:gd name="T4" fmla="*/ 0 w 3231590"/>
              <a:gd name="T5" fmla="*/ 973343 h 1946686"/>
              <a:gd name="T6" fmla="*/ 473255 w 3231590"/>
              <a:gd name="T7" fmla="*/ 1661600 h 1946686"/>
              <a:gd name="T8" fmla="*/ 1615795 w 3231590"/>
              <a:gd name="T9" fmla="*/ 1946686 h 1946686"/>
              <a:gd name="T10" fmla="*/ 2758335 w 3231590"/>
              <a:gd name="T11" fmla="*/ 1661600 h 1946686"/>
              <a:gd name="T12" fmla="*/ 3231590 w 3231590"/>
              <a:gd name="T13" fmla="*/ 973343 h 1946686"/>
              <a:gd name="T14" fmla="*/ 2758335 w 3231590"/>
              <a:gd name="T15" fmla="*/ 285086 h 1946686"/>
              <a:gd name="T16" fmla="*/ 3 60000 65536"/>
              <a:gd name="T17" fmla="*/ 3 60000 65536"/>
              <a:gd name="T18" fmla="*/ 2 60000 65536"/>
              <a:gd name="T19" fmla="*/ 1 60000 65536"/>
              <a:gd name="T20" fmla="*/ 1 60000 65536"/>
              <a:gd name="T21" fmla="*/ 1 60000 65536"/>
              <a:gd name="T22" fmla="*/ 0 60000 65536"/>
              <a:gd name="T23" fmla="*/ 3 60000 65536"/>
              <a:gd name="T24" fmla="*/ 473255 w 3231590"/>
              <a:gd name="T25" fmla="*/ 285086 h 1946686"/>
              <a:gd name="T26" fmla="*/ 2758335 w 3231590"/>
              <a:gd name="T27" fmla="*/ 1661600 h 19466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31590" h="1946686">
                <a:moveTo>
                  <a:pt x="0" y="973343"/>
                </a:moveTo>
                <a:lnTo>
                  <a:pt x="0" y="973343"/>
                </a:lnTo>
                <a:cubicBezTo>
                  <a:pt x="0" y="435780"/>
                  <a:pt x="723416" y="0"/>
                  <a:pt x="1615794" y="0"/>
                </a:cubicBezTo>
                <a:cubicBezTo>
                  <a:pt x="2508173" y="0"/>
                  <a:pt x="3231590" y="435780"/>
                  <a:pt x="3231590" y="973343"/>
                </a:cubicBezTo>
                <a:cubicBezTo>
                  <a:pt x="3231590" y="1510905"/>
                  <a:pt x="2508173" y="1946685"/>
                  <a:pt x="1615795" y="1946686"/>
                </a:cubicBezTo>
                <a:cubicBezTo>
                  <a:pt x="723416" y="1946686"/>
                  <a:pt x="0" y="1510905"/>
                  <a:pt x="0" y="973343"/>
                </a:cubicBezTo>
                <a:close/>
                <a:moveTo>
                  <a:pt x="47110" y="973343"/>
                </a:moveTo>
                <a:lnTo>
                  <a:pt x="47110" y="973343"/>
                </a:lnTo>
                <a:cubicBezTo>
                  <a:pt x="47110" y="1484887"/>
                  <a:pt x="749434" y="1899575"/>
                  <a:pt x="1615794" y="1899576"/>
                </a:cubicBezTo>
                <a:lnTo>
                  <a:pt x="1615795" y="1899576"/>
                </a:lnTo>
                <a:cubicBezTo>
                  <a:pt x="2482155" y="1899575"/>
                  <a:pt x="3184480" y="1484887"/>
                  <a:pt x="3184480" y="973343"/>
                </a:cubicBezTo>
                <a:cubicBezTo>
                  <a:pt x="3184480" y="461798"/>
                  <a:pt x="2482155" y="47110"/>
                  <a:pt x="1615795" y="47110"/>
                </a:cubicBezTo>
                <a:lnTo>
                  <a:pt x="1615794" y="47110"/>
                </a:lnTo>
                <a:cubicBezTo>
                  <a:pt x="749434" y="47110"/>
                  <a:pt x="47110" y="461798"/>
                  <a:pt x="47110" y="973342"/>
                </a:cubicBezTo>
                <a:close/>
              </a:path>
            </a:pathLst>
          </a:custGeom>
          <a:gradFill rotWithShape="1">
            <a:gsLst>
              <a:gs pos="0">
                <a:srgbClr val="D9D9D9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059" name="TextBox 38"/>
          <p:cNvSpPr txBox="1">
            <a:spLocks noChangeArrowheads="1"/>
          </p:cNvSpPr>
          <p:nvPr/>
        </p:nvSpPr>
        <p:spPr bwMode="auto">
          <a:xfrm>
            <a:off x="2438400" y="685800"/>
            <a:ext cx="1306513" cy="460375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chemeClr val="bg1">
                <a:alpha val="70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 sz="2400" b="1">
                <a:latin typeface="Calibri" pitchFamily="-65" charset="0"/>
              </a:rPr>
              <a:t>Corner 3</a:t>
            </a:r>
          </a:p>
        </p:txBody>
      </p:sp>
      <p:sp>
        <p:nvSpPr>
          <p:cNvPr id="2060" name="TextBox 38"/>
          <p:cNvSpPr txBox="1">
            <a:spLocks noChangeArrowheads="1"/>
          </p:cNvSpPr>
          <p:nvPr/>
        </p:nvSpPr>
        <p:spPr bwMode="auto">
          <a:xfrm>
            <a:off x="2319338" y="5364163"/>
            <a:ext cx="1306512" cy="461962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chemeClr val="bg1">
                <a:alpha val="70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 sz="2400" b="1">
                <a:latin typeface="Calibri" pitchFamily="-65" charset="0"/>
              </a:rPr>
              <a:t>Corner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50"/>
          <p:cNvGrpSpPr>
            <a:grpSpLocks/>
          </p:cNvGrpSpPr>
          <p:nvPr/>
        </p:nvGrpSpPr>
        <p:grpSpPr bwMode="auto">
          <a:xfrm>
            <a:off x="1508125" y="815975"/>
            <a:ext cx="5753100" cy="5470525"/>
            <a:chOff x="1693110" y="892074"/>
            <a:chExt cx="5448291" cy="5161539"/>
          </a:xfrm>
        </p:grpSpPr>
        <p:pic>
          <p:nvPicPr>
            <p:cNvPr id="3088" name="Picture 3" descr="aLIGO_HAMISI_NoOpticsTab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Isosceles Triangle 33"/>
            <p:cNvSpPr>
              <a:spLocks noChangeArrowheads="1"/>
            </p:cNvSpPr>
            <p:nvPr/>
          </p:nvSpPr>
          <p:spPr bwMode="auto">
            <a:xfrm rot="5400000" flipH="1">
              <a:off x="2869092" y="1441814"/>
              <a:ext cx="3419558" cy="4033600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58823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6116088" y="3150809"/>
              <a:ext cx="856933" cy="61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63500" dir="2700000" rotWithShape="0">
                <a:srgbClr val="808080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FFFF"/>
                  </a:solidFill>
                  <a:latin typeface="+mn-lt"/>
                  <a:ea typeface="+mn-ea"/>
                </a:rPr>
                <a:t>V1</a:t>
              </a:r>
            </a:p>
          </p:txBody>
        </p:sp>
      </p:grpSp>
      <p:sp>
        <p:nvSpPr>
          <p:cNvPr id="3075" name="TextBox 36"/>
          <p:cNvSpPr txBox="1">
            <a:spLocks noChangeArrowheads="1"/>
          </p:cNvSpPr>
          <p:nvPr/>
        </p:nvSpPr>
        <p:spPr bwMode="auto">
          <a:xfrm>
            <a:off x="1458913" y="-6350"/>
            <a:ext cx="6205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We define the orientation of the HAM ISI using the grey isosceles triangle below. </a:t>
            </a:r>
          </a:p>
        </p:txBody>
      </p:sp>
      <p:sp>
        <p:nvSpPr>
          <p:cNvPr id="3076" name="TextBox 37"/>
          <p:cNvSpPr txBox="1">
            <a:spLocks noChangeArrowheads="1"/>
          </p:cNvSpPr>
          <p:nvPr/>
        </p:nvSpPr>
        <p:spPr bwMode="auto">
          <a:xfrm>
            <a:off x="261938" y="6169025"/>
            <a:ext cx="8594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From a top-down view, the base of the triangle is formed by the two exposed L4-C pods, and the tip of the triangle is formed by the V1 GS-13 pod.</a:t>
            </a:r>
          </a:p>
        </p:txBody>
      </p:sp>
      <p:sp>
        <p:nvSpPr>
          <p:cNvPr id="3077" name="TextBox 38"/>
          <p:cNvSpPr txBox="1">
            <a:spLocks noChangeArrowheads="1"/>
          </p:cNvSpPr>
          <p:nvPr/>
        </p:nvSpPr>
        <p:spPr bwMode="auto">
          <a:xfrm>
            <a:off x="244475" y="3105150"/>
            <a:ext cx="121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Exposed L4-C Pods</a:t>
            </a:r>
          </a:p>
        </p:txBody>
      </p:sp>
      <p:sp>
        <p:nvSpPr>
          <p:cNvPr id="3078" name="TextBox 43"/>
          <p:cNvSpPr txBox="1">
            <a:spLocks noChangeArrowheads="1"/>
          </p:cNvSpPr>
          <p:nvPr/>
        </p:nvSpPr>
        <p:spPr bwMode="auto">
          <a:xfrm>
            <a:off x="7550150" y="3095625"/>
            <a:ext cx="1214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V1 GS-13 pod</a:t>
            </a:r>
          </a:p>
        </p:txBody>
      </p:sp>
      <p:cxnSp>
        <p:nvCxnSpPr>
          <p:cNvPr id="3079" name="Straight Arrow Connector 44"/>
          <p:cNvCxnSpPr>
            <a:cxnSpLocks noChangeShapeType="1"/>
            <a:stCxn id="3078" idx="1"/>
          </p:cNvCxnSpPr>
          <p:nvPr/>
        </p:nvCxnSpPr>
        <p:spPr bwMode="auto">
          <a:xfrm rot="10800000" flipV="1">
            <a:off x="7083425" y="3417888"/>
            <a:ext cx="466725" cy="1143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Donut 17"/>
          <p:cNvSpPr>
            <a:spLocks noChangeArrowheads="1"/>
          </p:cNvSpPr>
          <p:nvPr/>
        </p:nvSpPr>
        <p:spPr bwMode="auto">
          <a:xfrm rot="-3238985">
            <a:off x="734219" y="1410494"/>
            <a:ext cx="4057650" cy="2182812"/>
          </a:xfrm>
          <a:custGeom>
            <a:avLst/>
            <a:gdLst>
              <a:gd name="T0" fmla="*/ 2028446 w 4056892"/>
              <a:gd name="T1" fmla="*/ 0 h 2182527"/>
              <a:gd name="T2" fmla="*/ 594118 w 4056892"/>
              <a:gd name="T3" fmla="*/ 319624 h 2182527"/>
              <a:gd name="T4" fmla="*/ 0 w 4056892"/>
              <a:gd name="T5" fmla="*/ 1091264 h 2182527"/>
              <a:gd name="T6" fmla="*/ 594118 w 4056892"/>
              <a:gd name="T7" fmla="*/ 1862903 h 2182527"/>
              <a:gd name="T8" fmla="*/ 2028446 w 4056892"/>
              <a:gd name="T9" fmla="*/ 2182527 h 2182527"/>
              <a:gd name="T10" fmla="*/ 3462774 w 4056892"/>
              <a:gd name="T11" fmla="*/ 1862903 h 2182527"/>
              <a:gd name="T12" fmla="*/ 4056892 w 4056892"/>
              <a:gd name="T13" fmla="*/ 1091264 h 2182527"/>
              <a:gd name="T14" fmla="*/ 3462774 w 4056892"/>
              <a:gd name="T15" fmla="*/ 319624 h 2182527"/>
              <a:gd name="T16" fmla="*/ 3 60000 65536"/>
              <a:gd name="T17" fmla="*/ 3 60000 65536"/>
              <a:gd name="T18" fmla="*/ 2 60000 65536"/>
              <a:gd name="T19" fmla="*/ 1 60000 65536"/>
              <a:gd name="T20" fmla="*/ 1 60000 65536"/>
              <a:gd name="T21" fmla="*/ 1 60000 65536"/>
              <a:gd name="T22" fmla="*/ 0 60000 65536"/>
              <a:gd name="T23" fmla="*/ 3 60000 65536"/>
              <a:gd name="T24" fmla="*/ 594118 w 4056892"/>
              <a:gd name="T25" fmla="*/ 319624 h 2182527"/>
              <a:gd name="T26" fmla="*/ 3462774 w 4056892"/>
              <a:gd name="T27" fmla="*/ 1862903 h 21825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56892" h="2182527">
                <a:moveTo>
                  <a:pt x="0" y="1091264"/>
                </a:moveTo>
                <a:lnTo>
                  <a:pt x="0" y="1091264"/>
                </a:lnTo>
                <a:cubicBezTo>
                  <a:pt x="0" y="488575"/>
                  <a:pt x="908166" y="0"/>
                  <a:pt x="2028445" y="0"/>
                </a:cubicBezTo>
                <a:cubicBezTo>
                  <a:pt x="3148725" y="0"/>
                  <a:pt x="4056892" y="488575"/>
                  <a:pt x="4056892" y="1091264"/>
                </a:cubicBezTo>
                <a:cubicBezTo>
                  <a:pt x="4056892" y="1693952"/>
                  <a:pt x="3148725" y="2182527"/>
                  <a:pt x="2028446" y="2182528"/>
                </a:cubicBezTo>
                <a:cubicBezTo>
                  <a:pt x="908166" y="2182528"/>
                  <a:pt x="0" y="1693952"/>
                  <a:pt x="0" y="1091264"/>
                </a:cubicBezTo>
                <a:close/>
                <a:moveTo>
                  <a:pt x="52817" y="1091264"/>
                </a:moveTo>
                <a:lnTo>
                  <a:pt x="52817" y="1091264"/>
                </a:lnTo>
                <a:cubicBezTo>
                  <a:pt x="52817" y="1664781"/>
                  <a:pt x="937336" y="2129709"/>
                  <a:pt x="2028445" y="2129710"/>
                </a:cubicBezTo>
                <a:lnTo>
                  <a:pt x="2028446" y="2129710"/>
                </a:lnTo>
                <a:cubicBezTo>
                  <a:pt x="3119555" y="2129709"/>
                  <a:pt x="4004075" y="1664781"/>
                  <a:pt x="4004075" y="1091264"/>
                </a:cubicBezTo>
                <a:cubicBezTo>
                  <a:pt x="4004075" y="517746"/>
                  <a:pt x="3119555" y="52818"/>
                  <a:pt x="2028446" y="52818"/>
                </a:cubicBezTo>
                <a:lnTo>
                  <a:pt x="2028445" y="52818"/>
                </a:lnTo>
                <a:cubicBezTo>
                  <a:pt x="937336" y="52818"/>
                  <a:pt x="52817" y="517746"/>
                  <a:pt x="52817" y="1091263"/>
                </a:cubicBezTo>
                <a:close/>
              </a:path>
            </a:pathLst>
          </a:custGeom>
          <a:gradFill rotWithShape="1">
            <a:gsLst>
              <a:gs pos="0">
                <a:srgbClr val="D9D9D9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0" name="Donut 19"/>
          <p:cNvSpPr>
            <a:spLocks noChangeArrowheads="1"/>
          </p:cNvSpPr>
          <p:nvPr/>
        </p:nvSpPr>
        <p:spPr bwMode="auto">
          <a:xfrm rot="10800000">
            <a:off x="2027238" y="4049713"/>
            <a:ext cx="4506912" cy="2181225"/>
          </a:xfrm>
          <a:custGeom>
            <a:avLst/>
            <a:gdLst>
              <a:gd name="T0" fmla="*/ 2253661 w 4507321"/>
              <a:gd name="T1" fmla="*/ 0 h 2182527"/>
              <a:gd name="T2" fmla="*/ 660082 w 4507321"/>
              <a:gd name="T3" fmla="*/ 319624 h 2182527"/>
              <a:gd name="T4" fmla="*/ 0 w 4507321"/>
              <a:gd name="T5" fmla="*/ 1091264 h 2182527"/>
              <a:gd name="T6" fmla="*/ 660082 w 4507321"/>
              <a:gd name="T7" fmla="*/ 1862903 h 2182527"/>
              <a:gd name="T8" fmla="*/ 2253661 w 4507321"/>
              <a:gd name="T9" fmla="*/ 2182527 h 2182527"/>
              <a:gd name="T10" fmla="*/ 3847239 w 4507321"/>
              <a:gd name="T11" fmla="*/ 1862903 h 2182527"/>
              <a:gd name="T12" fmla="*/ 4507321 w 4507321"/>
              <a:gd name="T13" fmla="*/ 1091264 h 2182527"/>
              <a:gd name="T14" fmla="*/ 3847239 w 4507321"/>
              <a:gd name="T15" fmla="*/ 319624 h 2182527"/>
              <a:gd name="T16" fmla="*/ 3 60000 65536"/>
              <a:gd name="T17" fmla="*/ 3 60000 65536"/>
              <a:gd name="T18" fmla="*/ 2 60000 65536"/>
              <a:gd name="T19" fmla="*/ 1 60000 65536"/>
              <a:gd name="T20" fmla="*/ 1 60000 65536"/>
              <a:gd name="T21" fmla="*/ 1 60000 65536"/>
              <a:gd name="T22" fmla="*/ 0 60000 65536"/>
              <a:gd name="T23" fmla="*/ 3 60000 65536"/>
              <a:gd name="T24" fmla="*/ 660082 w 4507321"/>
              <a:gd name="T25" fmla="*/ 319624 h 2182527"/>
              <a:gd name="T26" fmla="*/ 3847239 w 4507321"/>
              <a:gd name="T27" fmla="*/ 1862903 h 21825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507321" h="2182527">
                <a:moveTo>
                  <a:pt x="0" y="1091264"/>
                </a:moveTo>
                <a:lnTo>
                  <a:pt x="0" y="1091264"/>
                </a:lnTo>
                <a:cubicBezTo>
                  <a:pt x="0" y="488575"/>
                  <a:pt x="1008998" y="0"/>
                  <a:pt x="2253660" y="0"/>
                </a:cubicBezTo>
                <a:cubicBezTo>
                  <a:pt x="3498323" y="0"/>
                  <a:pt x="4507322" y="488575"/>
                  <a:pt x="4507322" y="1091264"/>
                </a:cubicBezTo>
                <a:cubicBezTo>
                  <a:pt x="4507322" y="1693952"/>
                  <a:pt x="3498323" y="2182527"/>
                  <a:pt x="2253661" y="2182528"/>
                </a:cubicBezTo>
                <a:cubicBezTo>
                  <a:pt x="1008998" y="2182528"/>
                  <a:pt x="0" y="1693952"/>
                  <a:pt x="0" y="1091264"/>
                </a:cubicBezTo>
                <a:close/>
                <a:moveTo>
                  <a:pt x="52817" y="1091264"/>
                </a:moveTo>
                <a:lnTo>
                  <a:pt x="52817" y="1091264"/>
                </a:lnTo>
                <a:cubicBezTo>
                  <a:pt x="52817" y="1664781"/>
                  <a:pt x="1038167" y="2129709"/>
                  <a:pt x="2253659" y="2129710"/>
                </a:cubicBezTo>
                <a:lnTo>
                  <a:pt x="2253660" y="2129710"/>
                </a:lnTo>
                <a:cubicBezTo>
                  <a:pt x="3469152" y="2129709"/>
                  <a:pt x="4454503" y="1664781"/>
                  <a:pt x="4454503" y="1091264"/>
                </a:cubicBezTo>
                <a:cubicBezTo>
                  <a:pt x="4454503" y="517746"/>
                  <a:pt x="3469152" y="52818"/>
                  <a:pt x="2253660" y="52818"/>
                </a:cubicBezTo>
                <a:lnTo>
                  <a:pt x="2253659" y="52818"/>
                </a:lnTo>
                <a:cubicBezTo>
                  <a:pt x="1038167" y="52818"/>
                  <a:pt x="52817" y="517746"/>
                  <a:pt x="52817" y="1091263"/>
                </a:cubicBezTo>
                <a:close/>
              </a:path>
            </a:pathLst>
          </a:custGeom>
          <a:gradFill rotWithShape="1">
            <a:gsLst>
              <a:gs pos="0">
                <a:srgbClr val="D9D9D9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1" name="Donut 20"/>
          <p:cNvSpPr>
            <a:spLocks noChangeArrowheads="1"/>
          </p:cNvSpPr>
          <p:nvPr/>
        </p:nvSpPr>
        <p:spPr bwMode="auto">
          <a:xfrm rot="3329072">
            <a:off x="3981451" y="1433512"/>
            <a:ext cx="4057650" cy="2181225"/>
          </a:xfrm>
          <a:custGeom>
            <a:avLst/>
            <a:gdLst>
              <a:gd name="T0" fmla="*/ 2028446 w 4056892"/>
              <a:gd name="T1" fmla="*/ 0 h 2182527"/>
              <a:gd name="T2" fmla="*/ 594118 w 4056892"/>
              <a:gd name="T3" fmla="*/ 319624 h 2182527"/>
              <a:gd name="T4" fmla="*/ 0 w 4056892"/>
              <a:gd name="T5" fmla="*/ 1091264 h 2182527"/>
              <a:gd name="T6" fmla="*/ 594118 w 4056892"/>
              <a:gd name="T7" fmla="*/ 1862903 h 2182527"/>
              <a:gd name="T8" fmla="*/ 2028446 w 4056892"/>
              <a:gd name="T9" fmla="*/ 2182527 h 2182527"/>
              <a:gd name="T10" fmla="*/ 3462774 w 4056892"/>
              <a:gd name="T11" fmla="*/ 1862903 h 2182527"/>
              <a:gd name="T12" fmla="*/ 4056892 w 4056892"/>
              <a:gd name="T13" fmla="*/ 1091264 h 2182527"/>
              <a:gd name="T14" fmla="*/ 3462774 w 4056892"/>
              <a:gd name="T15" fmla="*/ 319624 h 2182527"/>
              <a:gd name="T16" fmla="*/ 3 60000 65536"/>
              <a:gd name="T17" fmla="*/ 3 60000 65536"/>
              <a:gd name="T18" fmla="*/ 2 60000 65536"/>
              <a:gd name="T19" fmla="*/ 1 60000 65536"/>
              <a:gd name="T20" fmla="*/ 1 60000 65536"/>
              <a:gd name="T21" fmla="*/ 1 60000 65536"/>
              <a:gd name="T22" fmla="*/ 0 60000 65536"/>
              <a:gd name="T23" fmla="*/ 3 60000 65536"/>
              <a:gd name="T24" fmla="*/ 594118 w 4056892"/>
              <a:gd name="T25" fmla="*/ 319624 h 2182527"/>
              <a:gd name="T26" fmla="*/ 3462774 w 4056892"/>
              <a:gd name="T27" fmla="*/ 1862903 h 21825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56892" h="2182527">
                <a:moveTo>
                  <a:pt x="0" y="1091264"/>
                </a:moveTo>
                <a:lnTo>
                  <a:pt x="0" y="1091264"/>
                </a:lnTo>
                <a:cubicBezTo>
                  <a:pt x="0" y="488575"/>
                  <a:pt x="908166" y="0"/>
                  <a:pt x="2028445" y="0"/>
                </a:cubicBezTo>
                <a:cubicBezTo>
                  <a:pt x="3148725" y="0"/>
                  <a:pt x="4056892" y="488575"/>
                  <a:pt x="4056892" y="1091264"/>
                </a:cubicBezTo>
                <a:cubicBezTo>
                  <a:pt x="4056892" y="1693952"/>
                  <a:pt x="3148725" y="2182527"/>
                  <a:pt x="2028446" y="2182528"/>
                </a:cubicBezTo>
                <a:cubicBezTo>
                  <a:pt x="908166" y="2182528"/>
                  <a:pt x="0" y="1693952"/>
                  <a:pt x="0" y="1091264"/>
                </a:cubicBezTo>
                <a:close/>
                <a:moveTo>
                  <a:pt x="52817" y="1091264"/>
                </a:moveTo>
                <a:lnTo>
                  <a:pt x="52817" y="1091264"/>
                </a:lnTo>
                <a:cubicBezTo>
                  <a:pt x="52817" y="1664781"/>
                  <a:pt x="937336" y="2129709"/>
                  <a:pt x="2028445" y="2129710"/>
                </a:cubicBezTo>
                <a:lnTo>
                  <a:pt x="2028446" y="2129710"/>
                </a:lnTo>
                <a:cubicBezTo>
                  <a:pt x="3119555" y="2129709"/>
                  <a:pt x="4004075" y="1664781"/>
                  <a:pt x="4004075" y="1091264"/>
                </a:cubicBezTo>
                <a:cubicBezTo>
                  <a:pt x="4004075" y="517746"/>
                  <a:pt x="3119555" y="52818"/>
                  <a:pt x="2028446" y="52818"/>
                </a:cubicBezTo>
                <a:lnTo>
                  <a:pt x="2028445" y="52818"/>
                </a:lnTo>
                <a:cubicBezTo>
                  <a:pt x="937336" y="52818"/>
                  <a:pt x="52817" y="517746"/>
                  <a:pt x="52817" y="1091263"/>
                </a:cubicBezTo>
                <a:close/>
              </a:path>
            </a:pathLst>
          </a:custGeom>
          <a:gradFill rotWithShape="1">
            <a:gsLst>
              <a:gs pos="0">
                <a:srgbClr val="D9D9D9"/>
              </a:gs>
              <a:gs pos="100000">
                <a:srgbClr val="7F7F7F"/>
              </a:gs>
            </a:gsLst>
            <a:lin ang="5400000"/>
          </a:gradFill>
          <a:ln w="9525">
            <a:solidFill>
              <a:srgbClr val="59595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cxnSp>
        <p:nvCxnSpPr>
          <p:cNvPr id="3083" name="Straight Arrow Connector 40"/>
          <p:cNvCxnSpPr>
            <a:cxnSpLocks noChangeShapeType="1"/>
            <a:stCxn id="3077" idx="0"/>
          </p:cNvCxnSpPr>
          <p:nvPr/>
        </p:nvCxnSpPr>
        <p:spPr bwMode="auto">
          <a:xfrm rot="5400000" flipH="1" flipV="1">
            <a:off x="925513" y="1849438"/>
            <a:ext cx="1182687" cy="1328737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4" name="Straight Arrow Connector 42"/>
          <p:cNvCxnSpPr>
            <a:cxnSpLocks noChangeShapeType="1"/>
            <a:stCxn id="3077" idx="2"/>
          </p:cNvCxnSpPr>
          <p:nvPr/>
        </p:nvCxnSpPr>
        <p:spPr bwMode="auto">
          <a:xfrm rot="16200000" flipH="1">
            <a:off x="819944" y="3783807"/>
            <a:ext cx="1416050" cy="1350962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5" name="TextBox 38"/>
          <p:cNvSpPr txBox="1">
            <a:spLocks noChangeArrowheads="1"/>
          </p:cNvSpPr>
          <p:nvPr/>
        </p:nvSpPr>
        <p:spPr bwMode="auto">
          <a:xfrm>
            <a:off x="2005013" y="434975"/>
            <a:ext cx="1306512" cy="461963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chemeClr val="bg1">
                <a:alpha val="70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 sz="2400" b="1">
                <a:latin typeface="Calibri" pitchFamily="-65" charset="0"/>
              </a:rPr>
              <a:t>Corner 2</a:t>
            </a:r>
          </a:p>
        </p:txBody>
      </p:sp>
      <p:sp>
        <p:nvSpPr>
          <p:cNvPr id="3086" name="TextBox 38"/>
          <p:cNvSpPr txBox="1">
            <a:spLocks noChangeArrowheads="1"/>
          </p:cNvSpPr>
          <p:nvPr/>
        </p:nvSpPr>
        <p:spPr bwMode="auto">
          <a:xfrm>
            <a:off x="1201738" y="5646738"/>
            <a:ext cx="1306512" cy="460375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chemeClr val="bg1">
                <a:alpha val="70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 sz="2400" b="1">
                <a:latin typeface="Calibri" pitchFamily="-65" charset="0"/>
              </a:rPr>
              <a:t>Corner 3</a:t>
            </a:r>
          </a:p>
        </p:txBody>
      </p:sp>
      <p:sp>
        <p:nvSpPr>
          <p:cNvPr id="3087" name="TextBox 38"/>
          <p:cNvSpPr txBox="1">
            <a:spLocks noChangeArrowheads="1"/>
          </p:cNvSpPr>
          <p:nvPr/>
        </p:nvSpPr>
        <p:spPr bwMode="auto">
          <a:xfrm>
            <a:off x="7215188" y="4060825"/>
            <a:ext cx="1306512" cy="461963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chemeClr val="bg1">
                <a:alpha val="70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 sz="2400" b="1">
                <a:latin typeface="Calibri" pitchFamily="-65" charset="0"/>
              </a:rPr>
              <a:t>Corner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2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2206625"/>
            <a:ext cx="839788" cy="9874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9" name="Group 650"/>
          <p:cNvGrpSpPr>
            <a:grpSpLocks/>
          </p:cNvGrpSpPr>
          <p:nvPr/>
        </p:nvGrpSpPr>
        <p:grpSpPr bwMode="auto">
          <a:xfrm>
            <a:off x="1922463" y="1981200"/>
            <a:ext cx="1081087" cy="1122363"/>
            <a:chOff x="2762371" y="3736466"/>
            <a:chExt cx="1081266" cy="1121284"/>
          </a:xfrm>
        </p:grpSpPr>
        <p:grpSp>
          <p:nvGrpSpPr>
            <p:cNvPr id="4690" name="Group 341"/>
            <p:cNvGrpSpPr>
              <a:grpSpLocks/>
            </p:cNvGrpSpPr>
            <p:nvPr/>
          </p:nvGrpSpPr>
          <p:grpSpPr bwMode="auto">
            <a:xfrm>
              <a:off x="2815187" y="3790388"/>
              <a:ext cx="342584" cy="359995"/>
              <a:chOff x="3313870" y="6077886"/>
              <a:chExt cx="290058" cy="287810"/>
            </a:xfrm>
          </p:grpSpPr>
          <p:sp>
            <p:nvSpPr>
              <p:cNvPr id="667" name="Oval 666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14" name="TextBox 208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691" name="Group 347"/>
            <p:cNvGrpSpPr>
              <a:grpSpLocks/>
            </p:cNvGrpSpPr>
            <p:nvPr/>
          </p:nvGrpSpPr>
          <p:grpSpPr bwMode="auto">
            <a:xfrm>
              <a:off x="3502728" y="3785310"/>
              <a:ext cx="336210" cy="359995"/>
              <a:chOff x="3300701" y="6092879"/>
              <a:chExt cx="284662" cy="287810"/>
            </a:xfrm>
          </p:grpSpPr>
          <p:sp>
            <p:nvSpPr>
              <p:cNvPr id="665" name="Oval 664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10" name="TextBox 206"/>
              <p:cNvSpPr txBox="1">
                <a:spLocks noChangeArrowheads="1"/>
              </p:cNvSpPr>
              <p:nvPr/>
            </p:nvSpPr>
            <p:spPr bwMode="auto">
              <a:xfrm>
                <a:off x="3300701" y="6092879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692" name="Group 344"/>
            <p:cNvGrpSpPr>
              <a:grpSpLocks/>
            </p:cNvGrpSpPr>
            <p:nvPr/>
          </p:nvGrpSpPr>
          <p:grpSpPr bwMode="auto">
            <a:xfrm>
              <a:off x="3501395" y="4497757"/>
              <a:ext cx="342230" cy="359993"/>
              <a:chOff x="3313870" y="6095751"/>
              <a:chExt cx="289760" cy="287809"/>
            </a:xfrm>
          </p:grpSpPr>
          <p:sp>
            <p:nvSpPr>
              <p:cNvPr id="663" name="Oval 662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06" name="TextBox 204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693" name="Group 322"/>
            <p:cNvGrpSpPr>
              <a:grpSpLocks/>
            </p:cNvGrpSpPr>
            <p:nvPr/>
          </p:nvGrpSpPr>
          <p:grpSpPr bwMode="auto">
            <a:xfrm>
              <a:off x="2823432" y="4488926"/>
              <a:ext cx="336210" cy="359995"/>
              <a:chOff x="3311338" y="6088673"/>
              <a:chExt cx="284662" cy="287810"/>
            </a:xfrm>
          </p:grpSpPr>
          <p:sp>
            <p:nvSpPr>
              <p:cNvPr id="661" name="Oval 660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02" name="TextBox 202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694" name="Group 277"/>
            <p:cNvGrpSpPr>
              <a:grpSpLocks/>
            </p:cNvGrpSpPr>
            <p:nvPr/>
          </p:nvGrpSpPr>
          <p:grpSpPr bwMode="auto">
            <a:xfrm>
              <a:off x="2762371" y="3736466"/>
              <a:ext cx="1054968" cy="1117930"/>
              <a:chOff x="2762371" y="3736466"/>
              <a:chExt cx="1054968" cy="1117930"/>
            </a:xfrm>
          </p:grpSpPr>
          <p:cxnSp>
            <p:nvCxnSpPr>
              <p:cNvPr id="657" name="Straight Arrow Connector 656"/>
              <p:cNvCxnSpPr/>
              <p:nvPr/>
            </p:nvCxnSpPr>
            <p:spPr bwMode="auto">
              <a:xfrm>
                <a:off x="2763958" y="4548484"/>
                <a:ext cx="277859" cy="30609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58" name="Straight Arrow Connector 657"/>
              <p:cNvCxnSpPr/>
              <p:nvPr/>
            </p:nvCxnSpPr>
            <p:spPr bwMode="auto">
              <a:xfrm flipV="1">
                <a:off x="2762371" y="3749154"/>
                <a:ext cx="306438" cy="2918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59" name="Straight Arrow Connector 658"/>
              <p:cNvCxnSpPr/>
              <p:nvPr/>
            </p:nvCxnSpPr>
            <p:spPr bwMode="auto">
              <a:xfrm flipH="1" flipV="1">
                <a:off x="3551489" y="3736466"/>
                <a:ext cx="242928" cy="3140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60" name="Straight Arrow Connector 659"/>
              <p:cNvCxnSpPr/>
              <p:nvPr/>
            </p:nvCxnSpPr>
            <p:spPr bwMode="auto">
              <a:xfrm flipH="1">
                <a:off x="3543551" y="4554828"/>
                <a:ext cx="273095" cy="2870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3114675" y="5454650"/>
            <a:ext cx="55832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Using these triangles, we define the orientation with respect to the IFO global coordinate system</a:t>
            </a:r>
          </a:p>
          <a:p>
            <a:pPr algn="ctr" eaLnBrk="1" hangingPunct="1"/>
            <a:r>
              <a:rPr lang="en-US">
                <a:latin typeface="Calibri" pitchFamily="-65" charset="0"/>
              </a:rPr>
              <a:t>For </a:t>
            </a:r>
            <a:r>
              <a:rPr lang="en-US">
                <a:solidFill>
                  <a:srgbClr val="FF0000"/>
                </a:solidFill>
                <a:latin typeface="Calibri" pitchFamily="-65" charset="0"/>
              </a:rPr>
              <a:t>H1</a:t>
            </a:r>
            <a:r>
              <a:rPr lang="en-US">
                <a:latin typeface="Calibri" pitchFamily="-65" charset="0"/>
              </a:rPr>
              <a:t> and </a:t>
            </a:r>
            <a:r>
              <a:rPr lang="en-US">
                <a:solidFill>
                  <a:srgbClr val="0000FF"/>
                </a:solidFill>
                <a:latin typeface="Calibri" pitchFamily="-65" charset="0"/>
              </a:rPr>
              <a:t>H2</a:t>
            </a:r>
          </a:p>
        </p:txBody>
      </p:sp>
      <p:pic>
        <p:nvPicPr>
          <p:cNvPr id="4101" name="Picture 51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3106738"/>
            <a:ext cx="949325" cy="8080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54" descr="aLIGO_BSCISI_NoOpticsTab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3852863"/>
            <a:ext cx="989012" cy="8413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55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854450"/>
            <a:ext cx="839787" cy="895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4" name="Group 65"/>
          <p:cNvGrpSpPr>
            <a:grpSpLocks/>
          </p:cNvGrpSpPr>
          <p:nvPr/>
        </p:nvGrpSpPr>
        <p:grpSpPr bwMode="auto">
          <a:xfrm>
            <a:off x="2166938" y="5556250"/>
            <a:ext cx="625475" cy="674688"/>
            <a:chOff x="1693110" y="892074"/>
            <a:chExt cx="5448291" cy="5161539"/>
          </a:xfrm>
        </p:grpSpPr>
        <p:pic>
          <p:nvPicPr>
            <p:cNvPr id="4688" name="Picture 66" descr="aLIGO_HAMISI_NoOpticsTabl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Isosceles Triangle 67"/>
            <p:cNvSpPr>
              <a:spLocks noChangeArrowheads="1"/>
            </p:cNvSpPr>
            <p:nvPr/>
          </p:nvSpPr>
          <p:spPr bwMode="auto">
            <a:xfrm rot="5400000" flipH="1">
              <a:off x="2876844" y="1441793"/>
              <a:ext cx="3412682" cy="4037820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4105" name="Picture 69" descr="aLIGO_HAMISI_NoOpticsTab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4695825"/>
            <a:ext cx="627062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Isosceles Triangle 70"/>
          <p:cNvSpPr>
            <a:spLocks noChangeArrowheads="1"/>
          </p:cNvSpPr>
          <p:nvPr/>
        </p:nvSpPr>
        <p:spPr bwMode="auto">
          <a:xfrm rot="5400000" flipH="1">
            <a:off x="2285206" y="4799807"/>
            <a:ext cx="446087" cy="463550"/>
          </a:xfrm>
          <a:prstGeom prst="triangle">
            <a:avLst>
              <a:gd name="adj" fmla="val 50000"/>
            </a:avLst>
          </a:prstGeom>
          <a:solidFill>
            <a:srgbClr val="D9D9D9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4107" name="Group 71"/>
          <p:cNvGrpSpPr>
            <a:grpSpLocks/>
          </p:cNvGrpSpPr>
          <p:nvPr/>
        </p:nvGrpSpPr>
        <p:grpSpPr bwMode="auto">
          <a:xfrm rot="-5400000">
            <a:off x="1370806" y="3979069"/>
            <a:ext cx="627063" cy="676275"/>
            <a:chOff x="1693110" y="892074"/>
            <a:chExt cx="5448291" cy="5161539"/>
          </a:xfrm>
        </p:grpSpPr>
        <p:pic>
          <p:nvPicPr>
            <p:cNvPr id="4686" name="Picture 72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Isosceles Triangle 73"/>
            <p:cNvSpPr>
              <a:spLocks noChangeArrowheads="1"/>
            </p:cNvSpPr>
            <p:nvPr/>
          </p:nvSpPr>
          <p:spPr bwMode="auto">
            <a:xfrm rot="5400000" flipH="1">
              <a:off x="2812309" y="1374236"/>
              <a:ext cx="3416793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08" name="Group 74"/>
          <p:cNvGrpSpPr>
            <a:grpSpLocks/>
          </p:cNvGrpSpPr>
          <p:nvPr/>
        </p:nvGrpSpPr>
        <p:grpSpPr bwMode="auto">
          <a:xfrm rot="-5400000">
            <a:off x="346075" y="3979863"/>
            <a:ext cx="627063" cy="674687"/>
            <a:chOff x="1693110" y="892074"/>
            <a:chExt cx="5448291" cy="5161539"/>
          </a:xfrm>
        </p:grpSpPr>
        <p:pic>
          <p:nvPicPr>
            <p:cNvPr id="4684" name="Picture 75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Isosceles Triangle 76"/>
            <p:cNvSpPr>
              <a:spLocks noChangeArrowheads="1"/>
            </p:cNvSpPr>
            <p:nvPr/>
          </p:nvSpPr>
          <p:spPr bwMode="auto">
            <a:xfrm rot="5400000" flipH="1">
              <a:off x="2814359" y="1374033"/>
              <a:ext cx="3412694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09" name="Group 77"/>
          <p:cNvGrpSpPr>
            <a:grpSpLocks/>
          </p:cNvGrpSpPr>
          <p:nvPr/>
        </p:nvGrpSpPr>
        <p:grpSpPr bwMode="auto">
          <a:xfrm>
            <a:off x="3913188" y="1519238"/>
            <a:ext cx="627062" cy="674687"/>
            <a:chOff x="1693110" y="892074"/>
            <a:chExt cx="5448291" cy="5161539"/>
          </a:xfrm>
        </p:grpSpPr>
        <p:pic>
          <p:nvPicPr>
            <p:cNvPr id="4682" name="Picture 78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Isosceles Triangle 79"/>
            <p:cNvSpPr>
              <a:spLocks noChangeArrowheads="1"/>
            </p:cNvSpPr>
            <p:nvPr/>
          </p:nvSpPr>
          <p:spPr bwMode="auto">
            <a:xfrm rot="5400000" flipH="1">
              <a:off x="2869527" y="1446898"/>
              <a:ext cx="3412694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10" name="Group 80"/>
          <p:cNvGrpSpPr>
            <a:grpSpLocks/>
          </p:cNvGrpSpPr>
          <p:nvPr/>
        </p:nvGrpSpPr>
        <p:grpSpPr bwMode="auto">
          <a:xfrm>
            <a:off x="3910013" y="601663"/>
            <a:ext cx="627062" cy="676275"/>
            <a:chOff x="1693110" y="892074"/>
            <a:chExt cx="5448291" cy="5161539"/>
          </a:xfrm>
        </p:grpSpPr>
        <p:pic>
          <p:nvPicPr>
            <p:cNvPr id="4680" name="Picture 81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Isosceles Triangle 82"/>
            <p:cNvSpPr>
              <a:spLocks noChangeArrowheads="1"/>
            </p:cNvSpPr>
            <p:nvPr/>
          </p:nvSpPr>
          <p:spPr bwMode="auto">
            <a:xfrm rot="5400000" flipH="1">
              <a:off x="2867474" y="1446927"/>
              <a:ext cx="3416793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11" name="Group 83"/>
          <p:cNvGrpSpPr>
            <a:grpSpLocks/>
          </p:cNvGrpSpPr>
          <p:nvPr/>
        </p:nvGrpSpPr>
        <p:grpSpPr bwMode="auto">
          <a:xfrm>
            <a:off x="3910013" y="-22225"/>
            <a:ext cx="627062" cy="676275"/>
            <a:chOff x="1693110" y="892074"/>
            <a:chExt cx="5448291" cy="5161539"/>
          </a:xfrm>
        </p:grpSpPr>
        <p:pic>
          <p:nvPicPr>
            <p:cNvPr id="4678" name="Picture 84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Isosceles Triangle 85"/>
            <p:cNvSpPr>
              <a:spLocks noChangeArrowheads="1"/>
            </p:cNvSpPr>
            <p:nvPr/>
          </p:nvSpPr>
          <p:spPr bwMode="auto">
            <a:xfrm rot="5400000" flipH="1">
              <a:off x="2867474" y="1446935"/>
              <a:ext cx="3416793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12" name="Group 86"/>
          <p:cNvGrpSpPr>
            <a:grpSpLocks/>
          </p:cNvGrpSpPr>
          <p:nvPr/>
        </p:nvGrpSpPr>
        <p:grpSpPr bwMode="auto">
          <a:xfrm rot="-5400000">
            <a:off x="5745162" y="2195513"/>
            <a:ext cx="627063" cy="674688"/>
            <a:chOff x="1693110" y="892074"/>
            <a:chExt cx="5448291" cy="5161539"/>
          </a:xfrm>
        </p:grpSpPr>
        <p:pic>
          <p:nvPicPr>
            <p:cNvPr id="4676" name="Picture 87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Isosceles Triangle 88"/>
            <p:cNvSpPr>
              <a:spLocks noChangeArrowheads="1"/>
            </p:cNvSpPr>
            <p:nvPr/>
          </p:nvSpPr>
          <p:spPr bwMode="auto">
            <a:xfrm rot="5400000" flipH="1">
              <a:off x="2814370" y="1374037"/>
              <a:ext cx="3412682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13" name="Group 89"/>
          <p:cNvGrpSpPr>
            <a:grpSpLocks/>
          </p:cNvGrpSpPr>
          <p:nvPr/>
        </p:nvGrpSpPr>
        <p:grpSpPr bwMode="auto">
          <a:xfrm rot="-5400000">
            <a:off x="4687094" y="2194719"/>
            <a:ext cx="627063" cy="676275"/>
            <a:chOff x="1693110" y="892074"/>
            <a:chExt cx="5448291" cy="5161539"/>
          </a:xfrm>
        </p:grpSpPr>
        <p:pic>
          <p:nvPicPr>
            <p:cNvPr id="4674" name="Picture 90" descr="aLIGO_HAMISI_NoOpticsTabl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Isosceles Triangle 91"/>
            <p:cNvSpPr>
              <a:spLocks noChangeArrowheads="1"/>
            </p:cNvSpPr>
            <p:nvPr/>
          </p:nvSpPr>
          <p:spPr bwMode="auto">
            <a:xfrm rot="5400000" flipH="1">
              <a:off x="2812309" y="1374229"/>
              <a:ext cx="3416793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4114" name="Straight Arrow Connector 93"/>
          <p:cNvCxnSpPr>
            <a:cxnSpLocks noChangeShapeType="1"/>
          </p:cNvCxnSpPr>
          <p:nvPr/>
        </p:nvCxnSpPr>
        <p:spPr bwMode="auto">
          <a:xfrm rot="5400000" flipH="1" flipV="1">
            <a:off x="2691606" y="2972594"/>
            <a:ext cx="1127125" cy="15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5" name="Straight Arrow Connector 94"/>
          <p:cNvCxnSpPr>
            <a:cxnSpLocks noChangeShapeType="1"/>
          </p:cNvCxnSpPr>
          <p:nvPr/>
        </p:nvCxnSpPr>
        <p:spPr bwMode="auto">
          <a:xfrm>
            <a:off x="3243263" y="3536950"/>
            <a:ext cx="1258887" cy="15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116" name="Group 4"/>
          <p:cNvGrpSpPr>
            <a:grpSpLocks/>
          </p:cNvGrpSpPr>
          <p:nvPr/>
        </p:nvGrpSpPr>
        <p:grpSpPr bwMode="auto">
          <a:xfrm>
            <a:off x="2170113" y="6194425"/>
            <a:ext cx="627062" cy="674688"/>
            <a:chOff x="1693110" y="892074"/>
            <a:chExt cx="5448291" cy="5161539"/>
          </a:xfrm>
        </p:grpSpPr>
        <p:pic>
          <p:nvPicPr>
            <p:cNvPr id="4672" name="Picture 5" descr="aLIGO_HAMISI_NoOpticsTabl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Isosceles Triangle 6"/>
            <p:cNvSpPr>
              <a:spLocks noChangeArrowheads="1"/>
            </p:cNvSpPr>
            <p:nvPr/>
          </p:nvSpPr>
          <p:spPr bwMode="auto"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117" name="TextBox 103"/>
          <p:cNvSpPr txBox="1">
            <a:spLocks noChangeArrowheads="1"/>
          </p:cNvSpPr>
          <p:nvPr/>
        </p:nvSpPr>
        <p:spPr bwMode="auto">
          <a:xfrm>
            <a:off x="234950" y="3640138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HAM2</a:t>
            </a:r>
          </a:p>
        </p:txBody>
      </p:sp>
      <p:sp>
        <p:nvSpPr>
          <p:cNvPr id="4118" name="TextBox 104"/>
          <p:cNvSpPr txBox="1">
            <a:spLocks noChangeArrowheads="1"/>
          </p:cNvSpPr>
          <p:nvPr/>
        </p:nvSpPr>
        <p:spPr bwMode="auto">
          <a:xfrm>
            <a:off x="1266825" y="3636963"/>
            <a:ext cx="776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HAM3</a:t>
            </a:r>
          </a:p>
        </p:txBody>
      </p:sp>
      <p:sp>
        <p:nvSpPr>
          <p:cNvPr id="4119" name="TextBox 105"/>
          <p:cNvSpPr txBox="1">
            <a:spLocks noChangeArrowheads="1"/>
          </p:cNvSpPr>
          <p:nvPr/>
        </p:nvSpPr>
        <p:spPr bwMode="auto">
          <a:xfrm>
            <a:off x="1425575" y="4922838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HAM4</a:t>
            </a:r>
          </a:p>
        </p:txBody>
      </p:sp>
      <p:sp>
        <p:nvSpPr>
          <p:cNvPr id="4120" name="TextBox 106"/>
          <p:cNvSpPr txBox="1">
            <a:spLocks noChangeArrowheads="1"/>
          </p:cNvSpPr>
          <p:nvPr/>
        </p:nvSpPr>
        <p:spPr bwMode="auto">
          <a:xfrm>
            <a:off x="1385888" y="5707063"/>
            <a:ext cx="77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HAM5</a:t>
            </a:r>
          </a:p>
        </p:txBody>
      </p:sp>
      <p:sp>
        <p:nvSpPr>
          <p:cNvPr id="4121" name="TextBox 107"/>
          <p:cNvSpPr txBox="1">
            <a:spLocks noChangeArrowheads="1"/>
          </p:cNvSpPr>
          <p:nvPr/>
        </p:nvSpPr>
        <p:spPr bwMode="auto">
          <a:xfrm>
            <a:off x="1431925" y="6386513"/>
            <a:ext cx="776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HAM6</a:t>
            </a:r>
          </a:p>
        </p:txBody>
      </p:sp>
      <p:sp>
        <p:nvSpPr>
          <p:cNvPr id="4122" name="TextBox 108"/>
          <p:cNvSpPr txBox="1">
            <a:spLocks noChangeArrowheads="1"/>
          </p:cNvSpPr>
          <p:nvPr/>
        </p:nvSpPr>
        <p:spPr bwMode="auto">
          <a:xfrm>
            <a:off x="5688013" y="1846263"/>
            <a:ext cx="77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HAM8</a:t>
            </a:r>
          </a:p>
        </p:txBody>
      </p:sp>
      <p:sp>
        <p:nvSpPr>
          <p:cNvPr id="4123" name="TextBox 109"/>
          <p:cNvSpPr txBox="1">
            <a:spLocks noChangeArrowheads="1"/>
          </p:cNvSpPr>
          <p:nvPr/>
        </p:nvSpPr>
        <p:spPr bwMode="auto">
          <a:xfrm>
            <a:off x="4659313" y="1854200"/>
            <a:ext cx="77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HAM9</a:t>
            </a:r>
          </a:p>
        </p:txBody>
      </p:sp>
      <p:sp>
        <p:nvSpPr>
          <p:cNvPr id="4124" name="TextBox 110"/>
          <p:cNvSpPr txBox="1">
            <a:spLocks noChangeArrowheads="1"/>
          </p:cNvSpPr>
          <p:nvPr/>
        </p:nvSpPr>
        <p:spPr bwMode="auto">
          <a:xfrm>
            <a:off x="3073400" y="1638300"/>
            <a:ext cx="893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HAM10</a:t>
            </a:r>
          </a:p>
        </p:txBody>
      </p:sp>
      <p:sp>
        <p:nvSpPr>
          <p:cNvPr id="4125" name="TextBox 111"/>
          <p:cNvSpPr txBox="1">
            <a:spLocks noChangeArrowheads="1"/>
          </p:cNvSpPr>
          <p:nvPr/>
        </p:nvSpPr>
        <p:spPr bwMode="auto">
          <a:xfrm>
            <a:off x="3070225" y="98425"/>
            <a:ext cx="893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HAM12</a:t>
            </a:r>
          </a:p>
        </p:txBody>
      </p:sp>
      <p:sp>
        <p:nvSpPr>
          <p:cNvPr id="4126" name="TextBox 112"/>
          <p:cNvSpPr txBox="1">
            <a:spLocks noChangeArrowheads="1"/>
          </p:cNvSpPr>
          <p:nvPr/>
        </p:nvSpPr>
        <p:spPr bwMode="auto">
          <a:xfrm>
            <a:off x="3081338" y="785813"/>
            <a:ext cx="893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HAM11</a:t>
            </a:r>
          </a:p>
        </p:txBody>
      </p:sp>
      <p:sp>
        <p:nvSpPr>
          <p:cNvPr id="114" name="Frame 113"/>
          <p:cNvSpPr>
            <a:spLocks noChangeArrowheads="1"/>
          </p:cNvSpPr>
          <p:nvPr/>
        </p:nvSpPr>
        <p:spPr bwMode="auto">
          <a:xfrm>
            <a:off x="3886200" y="1527175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5" name="Frame 114"/>
          <p:cNvSpPr>
            <a:spLocks noChangeArrowheads="1"/>
          </p:cNvSpPr>
          <p:nvPr/>
        </p:nvSpPr>
        <p:spPr bwMode="auto">
          <a:xfrm>
            <a:off x="3886200" y="625475"/>
            <a:ext cx="669925" cy="641350"/>
          </a:xfrm>
          <a:custGeom>
            <a:avLst/>
            <a:gdLst>
              <a:gd name="T0" fmla="*/ 334963 w 669925"/>
              <a:gd name="T1" fmla="*/ 0 h 641350"/>
              <a:gd name="T2" fmla="*/ 0 w 669925"/>
              <a:gd name="T3" fmla="*/ 320675 h 641350"/>
              <a:gd name="T4" fmla="*/ 334963 w 669925"/>
              <a:gd name="T5" fmla="*/ 641350 h 641350"/>
              <a:gd name="T6" fmla="*/ 669925 w 669925"/>
              <a:gd name="T7" fmla="*/ 320675 h 641350"/>
              <a:gd name="T8" fmla="*/ 3 60000 65536"/>
              <a:gd name="T9" fmla="*/ 2 60000 65536"/>
              <a:gd name="T10" fmla="*/ 1 60000 65536"/>
              <a:gd name="T11" fmla="*/ 0 60000 65536"/>
              <a:gd name="T12" fmla="*/ 13962 w 669925"/>
              <a:gd name="T13" fmla="*/ 13962 h 641350"/>
              <a:gd name="T14" fmla="*/ 655963 w 669925"/>
              <a:gd name="T15" fmla="*/ 627388 h 6413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41350">
                <a:moveTo>
                  <a:pt x="0" y="0"/>
                </a:moveTo>
                <a:lnTo>
                  <a:pt x="669925" y="0"/>
                </a:lnTo>
                <a:lnTo>
                  <a:pt x="669925" y="641350"/>
                </a:lnTo>
                <a:lnTo>
                  <a:pt x="0" y="641350"/>
                </a:lnTo>
                <a:close/>
                <a:moveTo>
                  <a:pt x="13962" y="13962"/>
                </a:moveTo>
                <a:lnTo>
                  <a:pt x="13962" y="627388"/>
                </a:lnTo>
                <a:lnTo>
                  <a:pt x="655963" y="627388"/>
                </a:lnTo>
                <a:lnTo>
                  <a:pt x="655963" y="13962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6" name="Frame 115"/>
          <p:cNvSpPr>
            <a:spLocks noChangeArrowheads="1"/>
          </p:cNvSpPr>
          <p:nvPr/>
        </p:nvSpPr>
        <p:spPr bwMode="auto">
          <a:xfrm>
            <a:off x="3886200" y="-3175"/>
            <a:ext cx="669925" cy="641350"/>
          </a:xfrm>
          <a:custGeom>
            <a:avLst/>
            <a:gdLst>
              <a:gd name="T0" fmla="*/ 334963 w 669925"/>
              <a:gd name="T1" fmla="*/ 0 h 641350"/>
              <a:gd name="T2" fmla="*/ 0 w 669925"/>
              <a:gd name="T3" fmla="*/ 320675 h 641350"/>
              <a:gd name="T4" fmla="*/ 334963 w 669925"/>
              <a:gd name="T5" fmla="*/ 641350 h 641350"/>
              <a:gd name="T6" fmla="*/ 669925 w 669925"/>
              <a:gd name="T7" fmla="*/ 320675 h 641350"/>
              <a:gd name="T8" fmla="*/ 3 60000 65536"/>
              <a:gd name="T9" fmla="*/ 2 60000 65536"/>
              <a:gd name="T10" fmla="*/ 1 60000 65536"/>
              <a:gd name="T11" fmla="*/ 0 60000 65536"/>
              <a:gd name="T12" fmla="*/ 13962 w 669925"/>
              <a:gd name="T13" fmla="*/ 13962 h 641350"/>
              <a:gd name="T14" fmla="*/ 655963 w 669925"/>
              <a:gd name="T15" fmla="*/ 627388 h 6413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41350">
                <a:moveTo>
                  <a:pt x="0" y="0"/>
                </a:moveTo>
                <a:lnTo>
                  <a:pt x="669925" y="0"/>
                </a:lnTo>
                <a:lnTo>
                  <a:pt x="669925" y="641350"/>
                </a:lnTo>
                <a:lnTo>
                  <a:pt x="0" y="641350"/>
                </a:lnTo>
                <a:close/>
                <a:moveTo>
                  <a:pt x="13962" y="13962"/>
                </a:moveTo>
                <a:lnTo>
                  <a:pt x="13962" y="627388"/>
                </a:lnTo>
                <a:lnTo>
                  <a:pt x="655963" y="627388"/>
                </a:lnTo>
                <a:lnTo>
                  <a:pt x="655963" y="13962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7" name="Frame 116"/>
          <p:cNvSpPr>
            <a:spLocks noChangeArrowheads="1"/>
          </p:cNvSpPr>
          <p:nvPr/>
        </p:nvSpPr>
        <p:spPr bwMode="auto">
          <a:xfrm>
            <a:off x="4657725" y="2201863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8" name="Frame 117"/>
          <p:cNvSpPr>
            <a:spLocks noChangeArrowheads="1"/>
          </p:cNvSpPr>
          <p:nvPr/>
        </p:nvSpPr>
        <p:spPr bwMode="auto">
          <a:xfrm>
            <a:off x="5732463" y="2201863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4132" name="Picture 45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3908425"/>
            <a:ext cx="941388" cy="8016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Frame 118"/>
          <p:cNvSpPr>
            <a:spLocks noChangeArrowheads="1"/>
          </p:cNvSpPr>
          <p:nvPr/>
        </p:nvSpPr>
        <p:spPr bwMode="auto">
          <a:xfrm>
            <a:off x="1347788" y="3970338"/>
            <a:ext cx="668337" cy="660400"/>
          </a:xfrm>
          <a:custGeom>
            <a:avLst/>
            <a:gdLst>
              <a:gd name="T0" fmla="*/ 334169 w 668337"/>
              <a:gd name="T1" fmla="*/ 0 h 660400"/>
              <a:gd name="T2" fmla="*/ 0 w 668337"/>
              <a:gd name="T3" fmla="*/ 330200 h 660400"/>
              <a:gd name="T4" fmla="*/ 334169 w 668337"/>
              <a:gd name="T5" fmla="*/ 660400 h 660400"/>
              <a:gd name="T6" fmla="*/ 668337 w 668337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8337"/>
              <a:gd name="T13" fmla="*/ 14377 h 660400"/>
              <a:gd name="T14" fmla="*/ 653960 w 668337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8337" h="660400">
                <a:moveTo>
                  <a:pt x="0" y="0"/>
                </a:moveTo>
                <a:lnTo>
                  <a:pt x="668337" y="0"/>
                </a:lnTo>
                <a:lnTo>
                  <a:pt x="668337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3960" y="646023"/>
                </a:lnTo>
                <a:lnTo>
                  <a:pt x="653960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0" name="Frame 119"/>
          <p:cNvSpPr>
            <a:spLocks noChangeArrowheads="1"/>
          </p:cNvSpPr>
          <p:nvPr/>
        </p:nvSpPr>
        <p:spPr bwMode="auto">
          <a:xfrm>
            <a:off x="315913" y="3970338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1" name="Frame 120"/>
          <p:cNvSpPr>
            <a:spLocks noChangeArrowheads="1"/>
          </p:cNvSpPr>
          <p:nvPr/>
        </p:nvSpPr>
        <p:spPr bwMode="auto">
          <a:xfrm>
            <a:off x="2151063" y="4719638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2" name="Frame 121"/>
          <p:cNvSpPr>
            <a:spLocks noChangeArrowheads="1"/>
          </p:cNvSpPr>
          <p:nvPr/>
        </p:nvSpPr>
        <p:spPr bwMode="auto">
          <a:xfrm>
            <a:off x="2151063" y="5556250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3" name="Frame 122"/>
          <p:cNvSpPr>
            <a:spLocks noChangeArrowheads="1"/>
          </p:cNvSpPr>
          <p:nvPr/>
        </p:nvSpPr>
        <p:spPr bwMode="auto">
          <a:xfrm>
            <a:off x="2151063" y="6197600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4138" name="Picture 53" descr="aLIGO_BSCISI_NoOpticsTabl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28850"/>
            <a:ext cx="885825" cy="7556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9" name="Picture 124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868363"/>
            <a:ext cx="814388" cy="850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126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11113"/>
            <a:ext cx="803275" cy="8270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1" name="Picture 127" descr="aLIGO_BSCISI_NoOpticsTabl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3862388"/>
            <a:ext cx="868362" cy="8318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2" name="Picture 128" descr="aLIGO_BSCISI_NoOpticsTabl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3868738"/>
            <a:ext cx="844550" cy="8207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3" name="TextBox 129"/>
          <p:cNvSpPr txBox="1">
            <a:spLocks noChangeArrowheads="1"/>
          </p:cNvSpPr>
          <p:nvPr/>
        </p:nvSpPr>
        <p:spPr bwMode="auto">
          <a:xfrm>
            <a:off x="1327150" y="3257550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BSC1</a:t>
            </a:r>
          </a:p>
        </p:txBody>
      </p:sp>
      <p:sp>
        <p:nvSpPr>
          <p:cNvPr id="4144" name="TextBox 130"/>
          <p:cNvSpPr txBox="1">
            <a:spLocks noChangeArrowheads="1"/>
          </p:cNvSpPr>
          <p:nvPr/>
        </p:nvSpPr>
        <p:spPr bwMode="auto">
          <a:xfrm>
            <a:off x="2998788" y="4713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BSC3</a:t>
            </a:r>
          </a:p>
        </p:txBody>
      </p:sp>
      <p:sp>
        <p:nvSpPr>
          <p:cNvPr id="4145" name="TextBox 131"/>
          <p:cNvSpPr txBox="1">
            <a:spLocks noChangeArrowheads="1"/>
          </p:cNvSpPr>
          <p:nvPr/>
        </p:nvSpPr>
        <p:spPr bwMode="auto">
          <a:xfrm>
            <a:off x="1484313" y="4646613"/>
            <a:ext cx="65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BSC2</a:t>
            </a:r>
          </a:p>
        </p:txBody>
      </p:sp>
      <p:sp>
        <p:nvSpPr>
          <p:cNvPr id="4146" name="TextBox 132"/>
          <p:cNvSpPr txBox="1">
            <a:spLocks noChangeArrowheads="1"/>
          </p:cNvSpPr>
          <p:nvPr/>
        </p:nvSpPr>
        <p:spPr bwMode="auto">
          <a:xfrm>
            <a:off x="1389063" y="2344738"/>
            <a:ext cx="65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BSC8</a:t>
            </a:r>
          </a:p>
        </p:txBody>
      </p:sp>
      <p:sp>
        <p:nvSpPr>
          <p:cNvPr id="4147" name="TextBox 133"/>
          <p:cNvSpPr txBox="1">
            <a:spLocks noChangeArrowheads="1"/>
          </p:cNvSpPr>
          <p:nvPr/>
        </p:nvSpPr>
        <p:spPr bwMode="auto">
          <a:xfrm>
            <a:off x="3890963" y="4703763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BSC7</a:t>
            </a:r>
          </a:p>
        </p:txBody>
      </p:sp>
      <p:sp>
        <p:nvSpPr>
          <p:cNvPr id="4148" name="TextBox 134"/>
          <p:cNvSpPr txBox="1">
            <a:spLocks noChangeArrowheads="1"/>
          </p:cNvSpPr>
          <p:nvPr/>
        </p:nvSpPr>
        <p:spPr bwMode="auto">
          <a:xfrm>
            <a:off x="3646488" y="2932113"/>
            <a:ext cx="65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BSC4</a:t>
            </a:r>
          </a:p>
        </p:txBody>
      </p:sp>
      <p:sp>
        <p:nvSpPr>
          <p:cNvPr id="4149" name="TextBox 135"/>
          <p:cNvSpPr txBox="1">
            <a:spLocks noChangeArrowheads="1"/>
          </p:cNvSpPr>
          <p:nvPr/>
        </p:nvSpPr>
        <p:spPr bwMode="auto">
          <a:xfrm>
            <a:off x="1290638" y="1100138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BSC10</a:t>
            </a:r>
          </a:p>
        </p:txBody>
      </p:sp>
      <p:sp>
        <p:nvSpPr>
          <p:cNvPr id="4150" name="TextBox 136"/>
          <p:cNvSpPr txBox="1">
            <a:spLocks noChangeArrowheads="1"/>
          </p:cNvSpPr>
          <p:nvPr/>
        </p:nvSpPr>
        <p:spPr bwMode="auto">
          <a:xfrm>
            <a:off x="1395413" y="190500"/>
            <a:ext cx="657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BSC6</a:t>
            </a:r>
          </a:p>
        </p:txBody>
      </p:sp>
      <p:sp>
        <p:nvSpPr>
          <p:cNvPr id="4151" name="TextBox 137"/>
          <p:cNvSpPr txBox="1">
            <a:spLocks noChangeArrowheads="1"/>
          </p:cNvSpPr>
          <p:nvPr/>
        </p:nvSpPr>
        <p:spPr bwMode="auto">
          <a:xfrm>
            <a:off x="5721350" y="4694238"/>
            <a:ext cx="65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BSC9</a:t>
            </a:r>
          </a:p>
        </p:txBody>
      </p:sp>
      <p:sp>
        <p:nvSpPr>
          <p:cNvPr id="4152" name="TextBox 138"/>
          <p:cNvSpPr txBox="1">
            <a:spLocks noChangeArrowheads="1"/>
          </p:cNvSpPr>
          <p:nvPr/>
        </p:nvSpPr>
        <p:spPr bwMode="auto">
          <a:xfrm>
            <a:off x="6680200" y="4675188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BSC5</a:t>
            </a:r>
          </a:p>
        </p:txBody>
      </p:sp>
      <p:sp>
        <p:nvSpPr>
          <p:cNvPr id="4153" name="TextBox 141"/>
          <p:cNvSpPr txBox="1">
            <a:spLocks noChangeArrowheads="1"/>
          </p:cNvSpPr>
          <p:nvPr/>
        </p:nvSpPr>
        <p:spPr bwMode="auto">
          <a:xfrm>
            <a:off x="4483100" y="3213100"/>
            <a:ext cx="398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3200">
                <a:latin typeface="Calibri" pitchFamily="-65" charset="0"/>
              </a:rPr>
              <a:t>X</a:t>
            </a:r>
          </a:p>
        </p:txBody>
      </p:sp>
      <p:sp>
        <p:nvSpPr>
          <p:cNvPr id="4154" name="TextBox 142"/>
          <p:cNvSpPr txBox="1">
            <a:spLocks noChangeArrowheads="1"/>
          </p:cNvSpPr>
          <p:nvPr/>
        </p:nvSpPr>
        <p:spPr bwMode="auto">
          <a:xfrm>
            <a:off x="3071813" y="1878013"/>
            <a:ext cx="3857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3200">
                <a:latin typeface="Calibri" pitchFamily="-65" charset="0"/>
              </a:rPr>
              <a:t>Y</a:t>
            </a:r>
          </a:p>
        </p:txBody>
      </p:sp>
      <p:grpSp>
        <p:nvGrpSpPr>
          <p:cNvPr id="4155" name="Group 107"/>
          <p:cNvGrpSpPr>
            <a:grpSpLocks/>
          </p:cNvGrpSpPr>
          <p:nvPr/>
        </p:nvGrpSpPr>
        <p:grpSpPr bwMode="auto">
          <a:xfrm>
            <a:off x="184150" y="3843338"/>
            <a:ext cx="920750" cy="885825"/>
            <a:chOff x="112937" y="3750060"/>
            <a:chExt cx="1082451" cy="1105256"/>
          </a:xfrm>
        </p:grpSpPr>
        <p:grpSp>
          <p:nvGrpSpPr>
            <p:cNvPr id="4648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71" name="TextBox 78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649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67" name="TextBox 84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650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63" name="TextBox 89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651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59" name="TextBox 9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98" name="Straight Arrow Connector 97"/>
            <p:cNvCxnSpPr/>
            <p:nvPr/>
          </p:nvCxnSpPr>
          <p:spPr>
            <a:xfrm>
              <a:off x="909845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891183" y="4538397"/>
              <a:ext cx="304205" cy="2911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 flipV="1">
              <a:off x="148397" y="4490859"/>
              <a:ext cx="240751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H="1">
              <a:off x="114804" y="3853059"/>
              <a:ext cx="270612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56" name="Group 186"/>
          <p:cNvGrpSpPr>
            <a:grpSpLocks/>
          </p:cNvGrpSpPr>
          <p:nvPr/>
        </p:nvGrpSpPr>
        <p:grpSpPr bwMode="auto">
          <a:xfrm>
            <a:off x="1212850" y="3857625"/>
            <a:ext cx="920750" cy="885825"/>
            <a:chOff x="112937" y="3750060"/>
            <a:chExt cx="1082451" cy="1105256"/>
          </a:xfrm>
        </p:grpSpPr>
        <p:grpSp>
          <p:nvGrpSpPr>
            <p:cNvPr id="4624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202" name="Oval 20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47" name="TextBox 202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625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200" name="Oval 199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43" name="TextBox 200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626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39" name="TextBox 198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627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35" name="TextBox 196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192" name="Straight Arrow Connector 191"/>
            <p:cNvCxnSpPr/>
            <p:nvPr/>
          </p:nvCxnSpPr>
          <p:spPr>
            <a:xfrm>
              <a:off x="909845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/>
            <p:cNvCxnSpPr/>
            <p:nvPr/>
          </p:nvCxnSpPr>
          <p:spPr>
            <a:xfrm flipV="1">
              <a:off x="891183" y="4538397"/>
              <a:ext cx="304205" cy="2911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>
            <a:xfrm flipH="1" flipV="1">
              <a:off x="148397" y="4490859"/>
              <a:ext cx="240751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/>
            <p:nvPr/>
          </p:nvCxnSpPr>
          <p:spPr>
            <a:xfrm flipH="1">
              <a:off x="114804" y="3853059"/>
              <a:ext cx="270612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57" name="Group 203"/>
          <p:cNvGrpSpPr>
            <a:grpSpLocks/>
          </p:cNvGrpSpPr>
          <p:nvPr/>
        </p:nvGrpSpPr>
        <p:grpSpPr bwMode="auto">
          <a:xfrm>
            <a:off x="5603875" y="2090738"/>
            <a:ext cx="920750" cy="885825"/>
            <a:chOff x="112937" y="3750060"/>
            <a:chExt cx="1082451" cy="1105256"/>
          </a:xfrm>
        </p:grpSpPr>
        <p:grpSp>
          <p:nvGrpSpPr>
            <p:cNvPr id="4600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219" name="Oval 218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23" name="TextBox 219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601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19" name="TextBox 217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602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215" name="Oval 214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15" name="TextBox 215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603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213" name="Oval 21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11" name="TextBox 213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09" name="Straight Arrow Connector 208"/>
            <p:cNvCxnSpPr/>
            <p:nvPr/>
          </p:nvCxnSpPr>
          <p:spPr>
            <a:xfrm>
              <a:off x="909845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 flipV="1">
              <a:off x="891183" y="4538397"/>
              <a:ext cx="304205" cy="2911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>
            <a:xfrm flipH="1" flipV="1">
              <a:off x="148397" y="4490859"/>
              <a:ext cx="240751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>
            <a:xfrm flipH="1">
              <a:off x="114804" y="3853059"/>
              <a:ext cx="270612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58" name="Group 254"/>
          <p:cNvGrpSpPr>
            <a:grpSpLocks/>
          </p:cNvGrpSpPr>
          <p:nvPr/>
        </p:nvGrpSpPr>
        <p:grpSpPr bwMode="auto">
          <a:xfrm>
            <a:off x="4522788" y="2066925"/>
            <a:ext cx="920750" cy="885825"/>
            <a:chOff x="112937" y="3750060"/>
            <a:chExt cx="1082451" cy="1105256"/>
          </a:xfrm>
        </p:grpSpPr>
        <p:grpSp>
          <p:nvGrpSpPr>
            <p:cNvPr id="4576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270" name="Oval 269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99" name="TextBox 270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577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268" name="Oval 26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95" name="TextBox 268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578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266" name="Oval 265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91" name="TextBox 266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579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264" name="Oval 263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87" name="TextBox 264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60" name="Straight Arrow Connector 259"/>
            <p:cNvCxnSpPr/>
            <p:nvPr/>
          </p:nvCxnSpPr>
          <p:spPr>
            <a:xfrm>
              <a:off x="909844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/>
            <p:nvPr/>
          </p:nvCxnSpPr>
          <p:spPr>
            <a:xfrm flipV="1">
              <a:off x="891181" y="4538397"/>
              <a:ext cx="304207" cy="2911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/>
            <p:nvPr/>
          </p:nvCxnSpPr>
          <p:spPr>
            <a:xfrm flipH="1" flipV="1">
              <a:off x="148396" y="4490859"/>
              <a:ext cx="240753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/>
            <p:nvPr/>
          </p:nvCxnSpPr>
          <p:spPr>
            <a:xfrm flipH="1">
              <a:off x="114803" y="3853059"/>
              <a:ext cx="270613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59" name="Group 288"/>
          <p:cNvGrpSpPr>
            <a:grpSpLocks/>
          </p:cNvGrpSpPr>
          <p:nvPr/>
        </p:nvGrpSpPr>
        <p:grpSpPr bwMode="auto">
          <a:xfrm>
            <a:off x="1212850" y="3852863"/>
            <a:ext cx="920750" cy="885825"/>
            <a:chOff x="112937" y="3750060"/>
            <a:chExt cx="1082451" cy="1105256"/>
          </a:xfrm>
        </p:grpSpPr>
        <p:grpSp>
          <p:nvGrpSpPr>
            <p:cNvPr id="4552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304" name="Oval 303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75" name="TextBox 304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553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302" name="Oval 30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71" name="TextBox 302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554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300" name="Oval 299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67" name="TextBox 300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555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298" name="Oval 29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63" name="TextBox 298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94" name="Straight Arrow Connector 293"/>
            <p:cNvCxnSpPr/>
            <p:nvPr/>
          </p:nvCxnSpPr>
          <p:spPr>
            <a:xfrm>
              <a:off x="909845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/>
            <p:cNvCxnSpPr/>
            <p:nvPr/>
          </p:nvCxnSpPr>
          <p:spPr>
            <a:xfrm flipV="1">
              <a:off x="891183" y="4538397"/>
              <a:ext cx="304205" cy="2911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/>
            <p:nvPr/>
          </p:nvCxnSpPr>
          <p:spPr>
            <a:xfrm flipH="1" flipV="1">
              <a:off x="148397" y="4490859"/>
              <a:ext cx="240751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/>
            <p:cNvCxnSpPr/>
            <p:nvPr/>
          </p:nvCxnSpPr>
          <p:spPr>
            <a:xfrm flipH="1">
              <a:off x="114804" y="3853059"/>
              <a:ext cx="270612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60" name="Group 460"/>
          <p:cNvGrpSpPr>
            <a:grpSpLocks/>
          </p:cNvGrpSpPr>
          <p:nvPr/>
        </p:nvGrpSpPr>
        <p:grpSpPr bwMode="auto">
          <a:xfrm>
            <a:off x="3686175" y="3740150"/>
            <a:ext cx="1085850" cy="1081088"/>
            <a:chOff x="3271634" y="5519246"/>
            <a:chExt cx="919367" cy="864313"/>
          </a:xfrm>
        </p:grpSpPr>
        <p:grpSp>
          <p:nvGrpSpPr>
            <p:cNvPr id="4527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477" name="Oval 476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51" name="TextBox 477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528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475" name="Oval 474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47" name="TextBox 475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529" name="Group 344"/>
            <p:cNvGrpSpPr>
              <a:grpSpLocks/>
            </p:cNvGrpSpPr>
            <p:nvPr/>
          </p:nvGrpSpPr>
          <p:grpSpPr bwMode="auto">
            <a:xfrm>
              <a:off x="3885365" y="6095750"/>
              <a:ext cx="289760" cy="287809"/>
              <a:chOff x="3313870" y="6095751"/>
              <a:chExt cx="289760" cy="287809"/>
            </a:xfrm>
          </p:grpSpPr>
          <p:sp>
            <p:nvSpPr>
              <p:cNvPr id="473" name="Oval 472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43" name="TextBox 473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530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471" name="Oval 470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39" name="TextBox 471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531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467" name="Straight Arrow Connector 466"/>
              <p:cNvCxnSpPr/>
              <p:nvPr/>
            </p:nvCxnSpPr>
            <p:spPr>
              <a:xfrm>
                <a:off x="3947719" y="5549706"/>
                <a:ext cx="235218" cy="24495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68" name="Straight Arrow Connector 467"/>
              <p:cNvCxnSpPr/>
              <p:nvPr/>
            </p:nvCxnSpPr>
            <p:spPr>
              <a:xfrm flipV="1">
                <a:off x="3931589" y="6118300"/>
                <a:ext cx="259412" cy="23352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69" name="Straight Arrow Connector 468"/>
              <p:cNvCxnSpPr/>
              <p:nvPr/>
            </p:nvCxnSpPr>
            <p:spPr>
              <a:xfrm flipH="1" flipV="1">
                <a:off x="3299861" y="6080224"/>
                <a:ext cx="205647" cy="251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70" name="Straight Arrow Connector 469"/>
              <p:cNvCxnSpPr/>
              <p:nvPr/>
            </p:nvCxnSpPr>
            <p:spPr>
              <a:xfrm flipH="1">
                <a:off x="3271634" y="5568744"/>
                <a:ext cx="231186" cy="22972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61" name="Group 478"/>
          <p:cNvGrpSpPr>
            <a:grpSpLocks/>
          </p:cNvGrpSpPr>
          <p:nvPr/>
        </p:nvGrpSpPr>
        <p:grpSpPr bwMode="auto">
          <a:xfrm>
            <a:off x="6492875" y="3770313"/>
            <a:ext cx="1085850" cy="1081087"/>
            <a:chOff x="3271634" y="5519246"/>
            <a:chExt cx="919367" cy="864313"/>
          </a:xfrm>
        </p:grpSpPr>
        <p:grpSp>
          <p:nvGrpSpPr>
            <p:cNvPr id="4502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495" name="Oval 494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26" name="TextBox 495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503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493" name="Oval 492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22" name="TextBox 493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504" name="Group 344"/>
            <p:cNvGrpSpPr>
              <a:grpSpLocks/>
            </p:cNvGrpSpPr>
            <p:nvPr/>
          </p:nvGrpSpPr>
          <p:grpSpPr bwMode="auto">
            <a:xfrm>
              <a:off x="3885365" y="6095750"/>
              <a:ext cx="289760" cy="287809"/>
              <a:chOff x="3313870" y="6095751"/>
              <a:chExt cx="289760" cy="287809"/>
            </a:xfrm>
          </p:grpSpPr>
          <p:sp>
            <p:nvSpPr>
              <p:cNvPr id="491" name="Oval 490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18" name="TextBox 491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505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489" name="Oval 488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14" name="TextBox 489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506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485" name="Straight Arrow Connector 484"/>
              <p:cNvCxnSpPr/>
              <p:nvPr/>
            </p:nvCxnSpPr>
            <p:spPr>
              <a:xfrm>
                <a:off x="3947719" y="5549706"/>
                <a:ext cx="235218" cy="2449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86" name="Straight Arrow Connector 485"/>
              <p:cNvCxnSpPr/>
              <p:nvPr/>
            </p:nvCxnSpPr>
            <p:spPr>
              <a:xfrm flipV="1">
                <a:off x="3931589" y="6118300"/>
                <a:ext cx="259412" cy="2335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87" name="Straight Arrow Connector 486"/>
              <p:cNvCxnSpPr/>
              <p:nvPr/>
            </p:nvCxnSpPr>
            <p:spPr>
              <a:xfrm flipH="1" flipV="1">
                <a:off x="3299861" y="6080225"/>
                <a:ext cx="205647" cy="251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88" name="Straight Arrow Connector 487"/>
              <p:cNvCxnSpPr/>
              <p:nvPr/>
            </p:nvCxnSpPr>
            <p:spPr>
              <a:xfrm flipH="1">
                <a:off x="3271634" y="5568744"/>
                <a:ext cx="231186" cy="229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62" name="Group 442"/>
          <p:cNvGrpSpPr>
            <a:grpSpLocks/>
          </p:cNvGrpSpPr>
          <p:nvPr/>
        </p:nvGrpSpPr>
        <p:grpSpPr bwMode="auto">
          <a:xfrm>
            <a:off x="1952625" y="2933700"/>
            <a:ext cx="1085850" cy="1081088"/>
            <a:chOff x="3271634" y="5519246"/>
            <a:chExt cx="919367" cy="864313"/>
          </a:xfrm>
        </p:grpSpPr>
        <p:grpSp>
          <p:nvGrpSpPr>
            <p:cNvPr id="4477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459" name="Oval 458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01" name="TextBox 459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478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457" name="Oval 456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97" name="TextBox 457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479" name="Group 344"/>
            <p:cNvGrpSpPr>
              <a:grpSpLocks/>
            </p:cNvGrpSpPr>
            <p:nvPr/>
          </p:nvGrpSpPr>
          <p:grpSpPr bwMode="auto">
            <a:xfrm>
              <a:off x="3885365" y="6095750"/>
              <a:ext cx="289760" cy="287809"/>
              <a:chOff x="3313870" y="6095751"/>
              <a:chExt cx="289760" cy="287809"/>
            </a:xfrm>
          </p:grpSpPr>
          <p:sp>
            <p:nvSpPr>
              <p:cNvPr id="455" name="Oval 454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93" name="TextBox 455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480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453" name="Oval 452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89" name="TextBox 453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481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449" name="Straight Arrow Connector 448"/>
              <p:cNvCxnSpPr/>
              <p:nvPr/>
            </p:nvCxnSpPr>
            <p:spPr>
              <a:xfrm>
                <a:off x="3947719" y="5549706"/>
                <a:ext cx="235218" cy="24495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0" name="Straight Arrow Connector 449"/>
              <p:cNvCxnSpPr/>
              <p:nvPr/>
            </p:nvCxnSpPr>
            <p:spPr>
              <a:xfrm flipV="1">
                <a:off x="3931589" y="6118300"/>
                <a:ext cx="259412" cy="23352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1" name="Straight Arrow Connector 450"/>
              <p:cNvCxnSpPr/>
              <p:nvPr/>
            </p:nvCxnSpPr>
            <p:spPr>
              <a:xfrm flipH="1" flipV="1">
                <a:off x="3299861" y="6080224"/>
                <a:ext cx="205647" cy="251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2" name="Straight Arrow Connector 451"/>
              <p:cNvCxnSpPr/>
              <p:nvPr/>
            </p:nvCxnSpPr>
            <p:spPr>
              <a:xfrm flipH="1">
                <a:off x="3271634" y="5568744"/>
                <a:ext cx="231186" cy="22972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63" name="Group 496"/>
          <p:cNvGrpSpPr>
            <a:grpSpLocks/>
          </p:cNvGrpSpPr>
          <p:nvPr/>
        </p:nvGrpSpPr>
        <p:grpSpPr bwMode="auto">
          <a:xfrm>
            <a:off x="5537200" y="3763963"/>
            <a:ext cx="1085850" cy="1081087"/>
            <a:chOff x="3271634" y="5519246"/>
            <a:chExt cx="919367" cy="864313"/>
          </a:xfrm>
        </p:grpSpPr>
        <p:grpSp>
          <p:nvGrpSpPr>
            <p:cNvPr id="4452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513" name="Oval 512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76" name="TextBox 513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453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511" name="Oval 510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72" name="TextBox 511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454" name="Group 344"/>
            <p:cNvGrpSpPr>
              <a:grpSpLocks/>
            </p:cNvGrpSpPr>
            <p:nvPr/>
          </p:nvGrpSpPr>
          <p:grpSpPr bwMode="auto">
            <a:xfrm>
              <a:off x="3885365" y="6095750"/>
              <a:ext cx="289760" cy="287809"/>
              <a:chOff x="3313870" y="6095751"/>
              <a:chExt cx="289760" cy="287809"/>
            </a:xfrm>
          </p:grpSpPr>
          <p:sp>
            <p:nvSpPr>
              <p:cNvPr id="509" name="Oval 508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68" name="TextBox 509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455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507" name="Oval 506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64" name="TextBox 507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456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503" name="Straight Arrow Connector 502"/>
              <p:cNvCxnSpPr/>
              <p:nvPr/>
            </p:nvCxnSpPr>
            <p:spPr>
              <a:xfrm>
                <a:off x="3947719" y="5549706"/>
                <a:ext cx="235218" cy="2449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04" name="Straight Arrow Connector 503"/>
              <p:cNvCxnSpPr/>
              <p:nvPr/>
            </p:nvCxnSpPr>
            <p:spPr>
              <a:xfrm flipV="1">
                <a:off x="3931589" y="6118300"/>
                <a:ext cx="259412" cy="2335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05" name="Straight Arrow Connector 504"/>
              <p:cNvCxnSpPr/>
              <p:nvPr/>
            </p:nvCxnSpPr>
            <p:spPr>
              <a:xfrm flipH="1" flipV="1">
                <a:off x="3299861" y="6080225"/>
                <a:ext cx="205647" cy="251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06" name="Straight Arrow Connector 505"/>
              <p:cNvCxnSpPr/>
              <p:nvPr/>
            </p:nvCxnSpPr>
            <p:spPr>
              <a:xfrm flipH="1">
                <a:off x="3271634" y="5568744"/>
                <a:ext cx="231186" cy="229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64" name="Group 552"/>
          <p:cNvGrpSpPr>
            <a:grpSpLocks/>
          </p:cNvGrpSpPr>
          <p:nvPr/>
        </p:nvGrpSpPr>
        <p:grpSpPr bwMode="auto">
          <a:xfrm>
            <a:off x="0" y="5924550"/>
            <a:ext cx="2571750" cy="504825"/>
            <a:chOff x="0" y="5924549"/>
            <a:chExt cx="2571752" cy="504528"/>
          </a:xfrm>
        </p:grpSpPr>
        <p:cxnSp>
          <p:nvCxnSpPr>
            <p:cNvPr id="515" name="Straight Arrow Connector 514"/>
            <p:cNvCxnSpPr/>
            <p:nvPr/>
          </p:nvCxnSpPr>
          <p:spPr>
            <a:xfrm>
              <a:off x="0" y="6149841"/>
              <a:ext cx="234950" cy="2443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46" name="TextBox 515"/>
            <p:cNvSpPr txBox="1">
              <a:spLocks noChangeArrowheads="1"/>
            </p:cNvSpPr>
            <p:nvPr/>
          </p:nvSpPr>
          <p:spPr bwMode="auto">
            <a:xfrm>
              <a:off x="185740" y="5967412"/>
              <a:ext cx="23860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/>
              <a:r>
                <a:rPr lang="en-US" sz="1200"/>
                <a:t>HEPI Pier #</a:t>
              </a:r>
            </a:p>
            <a:p>
              <a:pPr eaLnBrk="1" hangingPunct="1"/>
              <a:r>
                <a:rPr lang="en-US" sz="1200"/>
                <a:t>HEPI Actuator Orientation</a:t>
              </a:r>
            </a:p>
          </p:txBody>
        </p:sp>
        <p:grpSp>
          <p:nvGrpSpPr>
            <p:cNvPr id="4447" name="Group 80"/>
            <p:cNvGrpSpPr>
              <a:grpSpLocks/>
            </p:cNvGrpSpPr>
            <p:nvPr/>
          </p:nvGrpSpPr>
          <p:grpSpPr bwMode="auto">
            <a:xfrm>
              <a:off x="0" y="5924549"/>
              <a:ext cx="273093" cy="307777"/>
              <a:chOff x="789212" y="535376"/>
              <a:chExt cx="321131" cy="383766"/>
            </a:xfrm>
          </p:grpSpPr>
          <p:sp>
            <p:nvSpPr>
              <p:cNvPr id="533" name="Oval 53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51" name="TextBox 533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4165" name="Group 457"/>
          <p:cNvGrpSpPr>
            <a:grpSpLocks/>
          </p:cNvGrpSpPr>
          <p:nvPr/>
        </p:nvGrpSpPr>
        <p:grpSpPr bwMode="auto">
          <a:xfrm>
            <a:off x="2005013" y="6110288"/>
            <a:ext cx="928687" cy="885825"/>
            <a:chOff x="1985085" y="4610100"/>
            <a:chExt cx="927742" cy="885825"/>
          </a:xfrm>
        </p:grpSpPr>
        <p:grpSp>
          <p:nvGrpSpPr>
            <p:cNvPr id="4421" name="Group 80"/>
            <p:cNvGrpSpPr>
              <a:grpSpLocks/>
            </p:cNvGrpSpPr>
            <p:nvPr/>
          </p:nvGrpSpPr>
          <p:grpSpPr bwMode="auto">
            <a:xfrm>
              <a:off x="2618472" y="4610102"/>
              <a:ext cx="273160" cy="307576"/>
              <a:chOff x="789212" y="535376"/>
              <a:chExt cx="321133" cy="383766"/>
            </a:xfrm>
          </p:grpSpPr>
          <p:sp>
            <p:nvSpPr>
              <p:cNvPr id="482" name="Oval 481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44" name="TextBox 151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461" name="Straight Arrow Connector 460"/>
            <p:cNvCxnSpPr/>
            <p:nvPr/>
          </p:nvCxnSpPr>
          <p:spPr bwMode="auto">
            <a:xfrm flipH="1" flipV="1">
              <a:off x="2690803" y="4645025"/>
              <a:ext cx="204580" cy="2508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423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480" name="Oval 479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40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424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478" name="Oval 47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36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425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474" name="Oval 473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32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465" name="Straight Arrow Connector 464"/>
            <p:cNvCxnSpPr/>
            <p:nvPr/>
          </p:nvCxnSpPr>
          <p:spPr bwMode="auto">
            <a:xfrm>
              <a:off x="2027903" y="5219700"/>
              <a:ext cx="234711" cy="2444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6" name="Straight Arrow Connector 465"/>
            <p:cNvCxnSpPr/>
            <p:nvPr/>
          </p:nvCxnSpPr>
          <p:spPr bwMode="auto">
            <a:xfrm flipV="1">
              <a:off x="1985085" y="4654550"/>
              <a:ext cx="258499" cy="2333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2" name="Straight Arrow Connector 471"/>
            <p:cNvCxnSpPr/>
            <p:nvPr/>
          </p:nvCxnSpPr>
          <p:spPr bwMode="auto">
            <a:xfrm flipH="1">
              <a:off x="2682874" y="5251450"/>
              <a:ext cx="229953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66" name="Group 483"/>
          <p:cNvGrpSpPr>
            <a:grpSpLocks/>
          </p:cNvGrpSpPr>
          <p:nvPr/>
        </p:nvGrpSpPr>
        <p:grpSpPr bwMode="auto">
          <a:xfrm>
            <a:off x="2016125" y="5414963"/>
            <a:ext cx="927100" cy="893762"/>
            <a:chOff x="1985085" y="4601981"/>
            <a:chExt cx="927742" cy="893947"/>
          </a:xfrm>
        </p:grpSpPr>
        <p:grpSp>
          <p:nvGrpSpPr>
            <p:cNvPr id="4397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516" name="Oval 515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20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492" name="Straight Arrow Connector 491"/>
            <p:cNvCxnSpPr/>
            <p:nvPr/>
          </p:nvCxnSpPr>
          <p:spPr bwMode="auto">
            <a:xfrm rot="16200000" flipV="1">
              <a:off x="2647597" y="4613035"/>
              <a:ext cx="271518" cy="249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399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512" name="Oval 51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16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400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508" name="Oval 50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12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401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501" name="Oval 500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08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498" name="Straight Arrow Connector 497"/>
            <p:cNvCxnSpPr/>
            <p:nvPr/>
          </p:nvCxnSpPr>
          <p:spPr bwMode="auto">
            <a:xfrm>
              <a:off x="2027978" y="5219646"/>
              <a:ext cx="235113" cy="2445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9" name="Straight Arrow Connector 498"/>
            <p:cNvCxnSpPr/>
            <p:nvPr/>
          </p:nvCxnSpPr>
          <p:spPr bwMode="auto">
            <a:xfrm flipV="1">
              <a:off x="1985085" y="4654379"/>
              <a:ext cx="258942" cy="233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0" name="Straight Arrow Connector 499"/>
            <p:cNvCxnSpPr/>
            <p:nvPr/>
          </p:nvCxnSpPr>
          <p:spPr bwMode="auto">
            <a:xfrm flipH="1">
              <a:off x="2682481" y="5252991"/>
              <a:ext cx="230346" cy="2270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67" name="Group 519"/>
          <p:cNvGrpSpPr>
            <a:grpSpLocks/>
          </p:cNvGrpSpPr>
          <p:nvPr/>
        </p:nvGrpSpPr>
        <p:grpSpPr bwMode="auto">
          <a:xfrm>
            <a:off x="1998663" y="4605338"/>
            <a:ext cx="928687" cy="893762"/>
            <a:chOff x="1985085" y="4601981"/>
            <a:chExt cx="927742" cy="893947"/>
          </a:xfrm>
        </p:grpSpPr>
        <p:grpSp>
          <p:nvGrpSpPr>
            <p:cNvPr id="4373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536" name="Oval 535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96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522" name="Straight Arrow Connector 521"/>
            <p:cNvCxnSpPr/>
            <p:nvPr/>
          </p:nvCxnSpPr>
          <p:spPr bwMode="auto">
            <a:xfrm rot="16200000" flipV="1">
              <a:off x="2647819" y="4613248"/>
              <a:ext cx="271518" cy="2489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375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534" name="Oval 533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92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376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531" name="Oval 530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88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377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529" name="Oval 528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84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526" name="Straight Arrow Connector 525"/>
            <p:cNvCxnSpPr/>
            <p:nvPr/>
          </p:nvCxnSpPr>
          <p:spPr bwMode="auto">
            <a:xfrm>
              <a:off x="2027903" y="5219646"/>
              <a:ext cx="234711" cy="2445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7" name="Straight Arrow Connector 526"/>
            <p:cNvCxnSpPr/>
            <p:nvPr/>
          </p:nvCxnSpPr>
          <p:spPr bwMode="auto">
            <a:xfrm flipV="1">
              <a:off x="1985085" y="4654379"/>
              <a:ext cx="258499" cy="233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8" name="Straight Arrow Connector 527"/>
            <p:cNvCxnSpPr/>
            <p:nvPr/>
          </p:nvCxnSpPr>
          <p:spPr bwMode="auto">
            <a:xfrm flipH="1">
              <a:off x="2682874" y="5252991"/>
              <a:ext cx="229953" cy="2270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68" name="Group 537"/>
          <p:cNvGrpSpPr>
            <a:grpSpLocks/>
          </p:cNvGrpSpPr>
          <p:nvPr/>
        </p:nvGrpSpPr>
        <p:grpSpPr bwMode="auto">
          <a:xfrm>
            <a:off x="3736975" y="-173038"/>
            <a:ext cx="928688" cy="893763"/>
            <a:chOff x="1985085" y="4601981"/>
            <a:chExt cx="927742" cy="893947"/>
          </a:xfrm>
        </p:grpSpPr>
        <p:grpSp>
          <p:nvGrpSpPr>
            <p:cNvPr id="4349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561" name="Oval 560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72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540" name="Straight Arrow Connector 539"/>
            <p:cNvCxnSpPr/>
            <p:nvPr/>
          </p:nvCxnSpPr>
          <p:spPr bwMode="auto">
            <a:xfrm rot="16200000" flipV="1">
              <a:off x="2647818" y="4613249"/>
              <a:ext cx="271519" cy="2489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351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559" name="Oval 558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68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352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557" name="Oval 556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64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353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555" name="Oval 554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60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552" name="Straight Arrow Connector 551"/>
            <p:cNvCxnSpPr/>
            <p:nvPr/>
          </p:nvCxnSpPr>
          <p:spPr bwMode="auto">
            <a:xfrm>
              <a:off x="2027904" y="5219646"/>
              <a:ext cx="234711" cy="2445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3" name="Straight Arrow Connector 552"/>
            <p:cNvCxnSpPr/>
            <p:nvPr/>
          </p:nvCxnSpPr>
          <p:spPr bwMode="auto">
            <a:xfrm flipV="1">
              <a:off x="1985085" y="4654380"/>
              <a:ext cx="258499" cy="233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4" name="Straight Arrow Connector 553"/>
            <p:cNvCxnSpPr/>
            <p:nvPr/>
          </p:nvCxnSpPr>
          <p:spPr bwMode="auto">
            <a:xfrm flipH="1">
              <a:off x="2682873" y="5252991"/>
              <a:ext cx="229954" cy="2270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69" name="Group 562"/>
          <p:cNvGrpSpPr>
            <a:grpSpLocks/>
          </p:cNvGrpSpPr>
          <p:nvPr/>
        </p:nvGrpSpPr>
        <p:grpSpPr bwMode="auto">
          <a:xfrm>
            <a:off x="3757613" y="528638"/>
            <a:ext cx="927100" cy="893762"/>
            <a:chOff x="1985085" y="4601981"/>
            <a:chExt cx="927742" cy="893947"/>
          </a:xfrm>
        </p:grpSpPr>
        <p:grpSp>
          <p:nvGrpSpPr>
            <p:cNvPr id="4325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578" name="Oval 577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48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565" name="Straight Arrow Connector 564"/>
            <p:cNvCxnSpPr/>
            <p:nvPr/>
          </p:nvCxnSpPr>
          <p:spPr bwMode="auto">
            <a:xfrm rot="16200000" flipV="1">
              <a:off x="2647597" y="4613035"/>
              <a:ext cx="271518" cy="2494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327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576" name="Oval 575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44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328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574" name="Oval 573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40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329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572" name="Oval 57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36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569" name="Straight Arrow Connector 568"/>
            <p:cNvCxnSpPr/>
            <p:nvPr/>
          </p:nvCxnSpPr>
          <p:spPr bwMode="auto">
            <a:xfrm>
              <a:off x="2027977" y="5219646"/>
              <a:ext cx="235113" cy="2445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0" name="Straight Arrow Connector 569"/>
            <p:cNvCxnSpPr/>
            <p:nvPr/>
          </p:nvCxnSpPr>
          <p:spPr bwMode="auto">
            <a:xfrm flipV="1">
              <a:off x="1985085" y="4654379"/>
              <a:ext cx="258941" cy="233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1" name="Straight Arrow Connector 570"/>
            <p:cNvCxnSpPr/>
            <p:nvPr/>
          </p:nvCxnSpPr>
          <p:spPr bwMode="auto">
            <a:xfrm flipH="1">
              <a:off x="2682480" y="5252991"/>
              <a:ext cx="230347" cy="2270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70" name="Group 579"/>
          <p:cNvGrpSpPr>
            <a:grpSpLocks/>
          </p:cNvGrpSpPr>
          <p:nvPr/>
        </p:nvGrpSpPr>
        <p:grpSpPr bwMode="auto">
          <a:xfrm>
            <a:off x="3730625" y="1390650"/>
            <a:ext cx="928688" cy="893763"/>
            <a:chOff x="1985085" y="4601981"/>
            <a:chExt cx="927742" cy="893947"/>
          </a:xfrm>
        </p:grpSpPr>
        <p:grpSp>
          <p:nvGrpSpPr>
            <p:cNvPr id="4301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595" name="Oval 594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24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582" name="Straight Arrow Connector 581"/>
            <p:cNvCxnSpPr/>
            <p:nvPr/>
          </p:nvCxnSpPr>
          <p:spPr bwMode="auto">
            <a:xfrm rot="16200000" flipV="1">
              <a:off x="2647818" y="4613249"/>
              <a:ext cx="271519" cy="2489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303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593" name="Oval 59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20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304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591" name="Oval 590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16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305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589" name="Oval 588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12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586" name="Straight Arrow Connector 585"/>
            <p:cNvCxnSpPr/>
            <p:nvPr/>
          </p:nvCxnSpPr>
          <p:spPr bwMode="auto">
            <a:xfrm>
              <a:off x="2027904" y="5219646"/>
              <a:ext cx="234711" cy="2445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7" name="Straight Arrow Connector 586"/>
            <p:cNvCxnSpPr/>
            <p:nvPr/>
          </p:nvCxnSpPr>
          <p:spPr bwMode="auto">
            <a:xfrm flipV="1">
              <a:off x="1985085" y="4654380"/>
              <a:ext cx="258499" cy="2334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8" name="Straight Arrow Connector 587"/>
            <p:cNvCxnSpPr/>
            <p:nvPr/>
          </p:nvCxnSpPr>
          <p:spPr bwMode="auto">
            <a:xfrm flipH="1">
              <a:off x="2682873" y="5252990"/>
              <a:ext cx="229954" cy="2270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71" name="Group 596"/>
          <p:cNvGrpSpPr>
            <a:grpSpLocks/>
          </p:cNvGrpSpPr>
          <p:nvPr/>
        </p:nvGrpSpPr>
        <p:grpSpPr bwMode="auto">
          <a:xfrm>
            <a:off x="2762250" y="3736975"/>
            <a:ext cx="1081088" cy="1120775"/>
            <a:chOff x="2762371" y="3736466"/>
            <a:chExt cx="1081266" cy="1121284"/>
          </a:xfrm>
        </p:grpSpPr>
        <p:grpSp>
          <p:nvGrpSpPr>
            <p:cNvPr id="4276" name="Group 341"/>
            <p:cNvGrpSpPr>
              <a:grpSpLocks/>
            </p:cNvGrpSpPr>
            <p:nvPr/>
          </p:nvGrpSpPr>
          <p:grpSpPr bwMode="auto">
            <a:xfrm>
              <a:off x="2815187" y="3790388"/>
              <a:ext cx="342584" cy="359995"/>
              <a:chOff x="3313870" y="6077886"/>
              <a:chExt cx="290058" cy="287810"/>
            </a:xfrm>
          </p:grpSpPr>
          <p:sp>
            <p:nvSpPr>
              <p:cNvPr id="613" name="Oval 612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00" name="TextBox 208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277" name="Group 347"/>
            <p:cNvGrpSpPr>
              <a:grpSpLocks/>
            </p:cNvGrpSpPr>
            <p:nvPr/>
          </p:nvGrpSpPr>
          <p:grpSpPr bwMode="auto">
            <a:xfrm>
              <a:off x="3502728" y="3785310"/>
              <a:ext cx="336210" cy="359995"/>
              <a:chOff x="3300701" y="6092879"/>
              <a:chExt cx="284662" cy="287810"/>
            </a:xfrm>
          </p:grpSpPr>
          <p:sp>
            <p:nvSpPr>
              <p:cNvPr id="611" name="Oval 610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96" name="TextBox 206"/>
              <p:cNvSpPr txBox="1">
                <a:spLocks noChangeArrowheads="1"/>
              </p:cNvSpPr>
              <p:nvPr/>
            </p:nvSpPr>
            <p:spPr bwMode="auto">
              <a:xfrm>
                <a:off x="3300701" y="6092879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278" name="Group 344"/>
            <p:cNvGrpSpPr>
              <a:grpSpLocks/>
            </p:cNvGrpSpPr>
            <p:nvPr/>
          </p:nvGrpSpPr>
          <p:grpSpPr bwMode="auto">
            <a:xfrm>
              <a:off x="3501395" y="4497757"/>
              <a:ext cx="342230" cy="359993"/>
              <a:chOff x="3313870" y="6095751"/>
              <a:chExt cx="289760" cy="287809"/>
            </a:xfrm>
          </p:grpSpPr>
          <p:sp>
            <p:nvSpPr>
              <p:cNvPr id="609" name="Oval 608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92" name="TextBox 204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279" name="Group 322"/>
            <p:cNvGrpSpPr>
              <a:grpSpLocks/>
            </p:cNvGrpSpPr>
            <p:nvPr/>
          </p:nvGrpSpPr>
          <p:grpSpPr bwMode="auto">
            <a:xfrm>
              <a:off x="2823432" y="4488926"/>
              <a:ext cx="336210" cy="359995"/>
              <a:chOff x="3311338" y="6088673"/>
              <a:chExt cx="284662" cy="287810"/>
            </a:xfrm>
          </p:grpSpPr>
          <p:sp>
            <p:nvSpPr>
              <p:cNvPr id="607" name="Oval 606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88" name="TextBox 202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280" name="Group 277"/>
            <p:cNvGrpSpPr>
              <a:grpSpLocks/>
            </p:cNvGrpSpPr>
            <p:nvPr/>
          </p:nvGrpSpPr>
          <p:grpSpPr bwMode="auto">
            <a:xfrm>
              <a:off x="2762371" y="3736466"/>
              <a:ext cx="1054968" cy="1117930"/>
              <a:chOff x="2762371" y="3736466"/>
              <a:chExt cx="1054968" cy="1117930"/>
            </a:xfrm>
          </p:grpSpPr>
          <p:cxnSp>
            <p:nvCxnSpPr>
              <p:cNvPr id="603" name="Straight Arrow Connector 602"/>
              <p:cNvCxnSpPr/>
              <p:nvPr/>
            </p:nvCxnSpPr>
            <p:spPr bwMode="auto">
              <a:xfrm>
                <a:off x="2763959" y="4548047"/>
                <a:ext cx="277858" cy="3065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4" name="Straight Arrow Connector 603"/>
              <p:cNvCxnSpPr/>
              <p:nvPr/>
            </p:nvCxnSpPr>
            <p:spPr bwMode="auto">
              <a:xfrm flipV="1">
                <a:off x="2762371" y="3749172"/>
                <a:ext cx="306439" cy="292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5" name="Straight Arrow Connector 604"/>
              <p:cNvCxnSpPr/>
              <p:nvPr/>
            </p:nvCxnSpPr>
            <p:spPr bwMode="auto">
              <a:xfrm flipH="1" flipV="1">
                <a:off x="3551489" y="3736466"/>
                <a:ext cx="242927" cy="314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6" name="Straight Arrow Connector 605"/>
              <p:cNvCxnSpPr/>
              <p:nvPr/>
            </p:nvCxnSpPr>
            <p:spPr bwMode="auto">
              <a:xfrm flipH="1">
                <a:off x="3543550" y="4554400"/>
                <a:ext cx="273095" cy="2874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72" name="Group 632"/>
          <p:cNvGrpSpPr>
            <a:grpSpLocks/>
          </p:cNvGrpSpPr>
          <p:nvPr/>
        </p:nvGrpSpPr>
        <p:grpSpPr bwMode="auto">
          <a:xfrm>
            <a:off x="1931988" y="-149225"/>
            <a:ext cx="1081087" cy="1122363"/>
            <a:chOff x="2762371" y="3736466"/>
            <a:chExt cx="1081266" cy="1121284"/>
          </a:xfrm>
        </p:grpSpPr>
        <p:grpSp>
          <p:nvGrpSpPr>
            <p:cNvPr id="4251" name="Group 341"/>
            <p:cNvGrpSpPr>
              <a:grpSpLocks/>
            </p:cNvGrpSpPr>
            <p:nvPr/>
          </p:nvGrpSpPr>
          <p:grpSpPr bwMode="auto">
            <a:xfrm>
              <a:off x="2815187" y="3790388"/>
              <a:ext cx="342584" cy="359995"/>
              <a:chOff x="3313870" y="6077886"/>
              <a:chExt cx="290058" cy="287810"/>
            </a:xfrm>
          </p:grpSpPr>
          <p:sp>
            <p:nvSpPr>
              <p:cNvPr id="649" name="Oval 648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75" name="TextBox 208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252" name="Group 347"/>
            <p:cNvGrpSpPr>
              <a:grpSpLocks/>
            </p:cNvGrpSpPr>
            <p:nvPr/>
          </p:nvGrpSpPr>
          <p:grpSpPr bwMode="auto">
            <a:xfrm>
              <a:off x="3502728" y="3785310"/>
              <a:ext cx="336210" cy="359995"/>
              <a:chOff x="3300701" y="6092879"/>
              <a:chExt cx="284662" cy="287810"/>
            </a:xfrm>
          </p:grpSpPr>
          <p:sp>
            <p:nvSpPr>
              <p:cNvPr id="647" name="Oval 646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71" name="TextBox 206"/>
              <p:cNvSpPr txBox="1">
                <a:spLocks noChangeArrowheads="1"/>
              </p:cNvSpPr>
              <p:nvPr/>
            </p:nvSpPr>
            <p:spPr bwMode="auto">
              <a:xfrm>
                <a:off x="3300701" y="6092879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253" name="Group 344"/>
            <p:cNvGrpSpPr>
              <a:grpSpLocks/>
            </p:cNvGrpSpPr>
            <p:nvPr/>
          </p:nvGrpSpPr>
          <p:grpSpPr bwMode="auto">
            <a:xfrm>
              <a:off x="3501395" y="4497757"/>
              <a:ext cx="342230" cy="359993"/>
              <a:chOff x="3313870" y="6095751"/>
              <a:chExt cx="289760" cy="287809"/>
            </a:xfrm>
          </p:grpSpPr>
          <p:sp>
            <p:nvSpPr>
              <p:cNvPr id="645" name="Oval 644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67" name="TextBox 204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254" name="Group 322"/>
            <p:cNvGrpSpPr>
              <a:grpSpLocks/>
            </p:cNvGrpSpPr>
            <p:nvPr/>
          </p:nvGrpSpPr>
          <p:grpSpPr bwMode="auto">
            <a:xfrm>
              <a:off x="2823432" y="4488926"/>
              <a:ext cx="336210" cy="359995"/>
              <a:chOff x="3311338" y="6088673"/>
              <a:chExt cx="284662" cy="287810"/>
            </a:xfrm>
          </p:grpSpPr>
          <p:sp>
            <p:nvSpPr>
              <p:cNvPr id="643" name="Oval 642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63" name="TextBox 202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255" name="Group 277"/>
            <p:cNvGrpSpPr>
              <a:grpSpLocks/>
            </p:cNvGrpSpPr>
            <p:nvPr/>
          </p:nvGrpSpPr>
          <p:grpSpPr bwMode="auto">
            <a:xfrm>
              <a:off x="2762371" y="3736466"/>
              <a:ext cx="1054968" cy="1117930"/>
              <a:chOff x="2762371" y="3736466"/>
              <a:chExt cx="1054968" cy="1117930"/>
            </a:xfrm>
          </p:grpSpPr>
          <p:cxnSp>
            <p:nvCxnSpPr>
              <p:cNvPr id="639" name="Straight Arrow Connector 638"/>
              <p:cNvCxnSpPr/>
              <p:nvPr/>
            </p:nvCxnSpPr>
            <p:spPr bwMode="auto">
              <a:xfrm>
                <a:off x="2763958" y="4548484"/>
                <a:ext cx="277859" cy="30609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0" name="Straight Arrow Connector 639"/>
              <p:cNvCxnSpPr/>
              <p:nvPr/>
            </p:nvCxnSpPr>
            <p:spPr bwMode="auto">
              <a:xfrm flipV="1">
                <a:off x="2762371" y="3749154"/>
                <a:ext cx="306438" cy="2918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1" name="Straight Arrow Connector 640"/>
              <p:cNvCxnSpPr/>
              <p:nvPr/>
            </p:nvCxnSpPr>
            <p:spPr bwMode="auto">
              <a:xfrm flipH="1" flipV="1">
                <a:off x="3551489" y="3736466"/>
                <a:ext cx="242928" cy="3140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2" name="Straight Arrow Connector 641"/>
              <p:cNvCxnSpPr/>
              <p:nvPr/>
            </p:nvCxnSpPr>
            <p:spPr bwMode="auto">
              <a:xfrm flipH="1">
                <a:off x="3543551" y="4554828"/>
                <a:ext cx="273095" cy="2870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73" name="Group 424"/>
          <p:cNvGrpSpPr>
            <a:grpSpLocks/>
          </p:cNvGrpSpPr>
          <p:nvPr/>
        </p:nvGrpSpPr>
        <p:grpSpPr bwMode="auto">
          <a:xfrm>
            <a:off x="1981200" y="3824288"/>
            <a:ext cx="1000125" cy="930275"/>
            <a:chOff x="3271634" y="5519246"/>
            <a:chExt cx="919367" cy="857237"/>
          </a:xfrm>
        </p:grpSpPr>
        <p:grpSp>
          <p:nvGrpSpPr>
            <p:cNvPr id="4226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441" name="Oval 440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50" name="TextBox 441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227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439" name="Oval 438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46" name="TextBox 439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228" name="Group 344"/>
            <p:cNvGrpSpPr>
              <a:grpSpLocks/>
            </p:cNvGrpSpPr>
            <p:nvPr/>
          </p:nvGrpSpPr>
          <p:grpSpPr bwMode="auto">
            <a:xfrm>
              <a:off x="3868573" y="6069426"/>
              <a:ext cx="284662" cy="287809"/>
              <a:chOff x="3297078" y="6069427"/>
              <a:chExt cx="284662" cy="287809"/>
            </a:xfrm>
          </p:grpSpPr>
          <p:sp>
            <p:nvSpPr>
              <p:cNvPr id="437" name="Oval 436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42" name="TextBox 437"/>
              <p:cNvSpPr txBox="1">
                <a:spLocks noChangeArrowheads="1"/>
              </p:cNvSpPr>
              <p:nvPr/>
            </p:nvSpPr>
            <p:spPr bwMode="auto">
              <a:xfrm>
                <a:off x="3297078" y="6069427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229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435" name="Oval 434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38" name="TextBox 435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230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431" name="Straight Arrow Connector 430"/>
              <p:cNvCxnSpPr/>
              <p:nvPr/>
            </p:nvCxnSpPr>
            <p:spPr>
              <a:xfrm>
                <a:off x="3947296" y="5549965"/>
                <a:ext cx="234949" cy="244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2" name="Straight Arrow Connector 431"/>
              <p:cNvCxnSpPr/>
              <p:nvPr/>
            </p:nvCxnSpPr>
            <p:spPr>
              <a:xfrm flipV="1">
                <a:off x="3931243" y="6119019"/>
                <a:ext cx="259758" cy="23259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3" name="Straight Arrow Connector 432"/>
              <p:cNvCxnSpPr/>
              <p:nvPr/>
            </p:nvCxnSpPr>
            <p:spPr>
              <a:xfrm flipH="1" flipV="1">
                <a:off x="3299361" y="6080985"/>
                <a:ext cx="207222" cy="2501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4" name="Straight Arrow Connector 433"/>
              <p:cNvCxnSpPr/>
              <p:nvPr/>
            </p:nvCxnSpPr>
            <p:spPr>
              <a:xfrm flipH="1">
                <a:off x="3271634" y="5568983"/>
                <a:ext cx="230571" cy="22966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74" name="Group 614"/>
          <p:cNvGrpSpPr>
            <a:grpSpLocks/>
          </p:cNvGrpSpPr>
          <p:nvPr/>
        </p:nvGrpSpPr>
        <p:grpSpPr bwMode="auto">
          <a:xfrm>
            <a:off x="1930400" y="722313"/>
            <a:ext cx="1082675" cy="1120775"/>
            <a:chOff x="2762371" y="3736466"/>
            <a:chExt cx="1081266" cy="1121284"/>
          </a:xfrm>
        </p:grpSpPr>
        <p:grpSp>
          <p:nvGrpSpPr>
            <p:cNvPr id="4201" name="Group 341"/>
            <p:cNvGrpSpPr>
              <a:grpSpLocks/>
            </p:cNvGrpSpPr>
            <p:nvPr/>
          </p:nvGrpSpPr>
          <p:grpSpPr bwMode="auto">
            <a:xfrm>
              <a:off x="2815187" y="3790388"/>
              <a:ext cx="342584" cy="359995"/>
              <a:chOff x="3313870" y="6077886"/>
              <a:chExt cx="290058" cy="287810"/>
            </a:xfrm>
          </p:grpSpPr>
          <p:sp>
            <p:nvSpPr>
              <p:cNvPr id="631" name="Oval 630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25" name="TextBox 208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202" name="Group 347"/>
            <p:cNvGrpSpPr>
              <a:grpSpLocks/>
            </p:cNvGrpSpPr>
            <p:nvPr/>
          </p:nvGrpSpPr>
          <p:grpSpPr bwMode="auto">
            <a:xfrm>
              <a:off x="3502728" y="3785310"/>
              <a:ext cx="336210" cy="359995"/>
              <a:chOff x="3300701" y="6092879"/>
              <a:chExt cx="284662" cy="287810"/>
            </a:xfrm>
          </p:grpSpPr>
          <p:sp>
            <p:nvSpPr>
              <p:cNvPr id="629" name="Oval 628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21" name="TextBox 206"/>
              <p:cNvSpPr txBox="1">
                <a:spLocks noChangeArrowheads="1"/>
              </p:cNvSpPr>
              <p:nvPr/>
            </p:nvSpPr>
            <p:spPr bwMode="auto">
              <a:xfrm>
                <a:off x="3300701" y="6092879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203" name="Group 344"/>
            <p:cNvGrpSpPr>
              <a:grpSpLocks/>
            </p:cNvGrpSpPr>
            <p:nvPr/>
          </p:nvGrpSpPr>
          <p:grpSpPr bwMode="auto">
            <a:xfrm>
              <a:off x="3501395" y="4497757"/>
              <a:ext cx="342230" cy="359993"/>
              <a:chOff x="3313870" y="6095751"/>
              <a:chExt cx="289760" cy="287809"/>
            </a:xfrm>
          </p:grpSpPr>
          <p:sp>
            <p:nvSpPr>
              <p:cNvPr id="627" name="Oval 626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17" name="TextBox 204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204" name="Group 322"/>
            <p:cNvGrpSpPr>
              <a:grpSpLocks/>
            </p:cNvGrpSpPr>
            <p:nvPr/>
          </p:nvGrpSpPr>
          <p:grpSpPr bwMode="auto">
            <a:xfrm>
              <a:off x="2823432" y="4488926"/>
              <a:ext cx="336210" cy="359995"/>
              <a:chOff x="3311338" y="6088673"/>
              <a:chExt cx="284662" cy="287810"/>
            </a:xfrm>
          </p:grpSpPr>
          <p:sp>
            <p:nvSpPr>
              <p:cNvPr id="625" name="Oval 624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13" name="TextBox 202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205" name="Group 277"/>
            <p:cNvGrpSpPr>
              <a:grpSpLocks/>
            </p:cNvGrpSpPr>
            <p:nvPr/>
          </p:nvGrpSpPr>
          <p:grpSpPr bwMode="auto">
            <a:xfrm>
              <a:off x="2762371" y="3736466"/>
              <a:ext cx="1054968" cy="1117930"/>
              <a:chOff x="2762371" y="3736466"/>
              <a:chExt cx="1054968" cy="1117930"/>
            </a:xfrm>
          </p:grpSpPr>
          <p:cxnSp>
            <p:nvCxnSpPr>
              <p:cNvPr id="621" name="Straight Arrow Connector 620"/>
              <p:cNvCxnSpPr/>
              <p:nvPr/>
            </p:nvCxnSpPr>
            <p:spPr bwMode="auto">
              <a:xfrm>
                <a:off x="2763957" y="4548046"/>
                <a:ext cx="277450" cy="3065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2" name="Straight Arrow Connector 621"/>
              <p:cNvCxnSpPr/>
              <p:nvPr/>
            </p:nvCxnSpPr>
            <p:spPr bwMode="auto">
              <a:xfrm flipV="1">
                <a:off x="2762371" y="3749172"/>
                <a:ext cx="305989" cy="292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3" name="Straight Arrow Connector 622"/>
              <p:cNvCxnSpPr/>
              <p:nvPr/>
            </p:nvCxnSpPr>
            <p:spPr bwMode="auto">
              <a:xfrm flipH="1" flipV="1">
                <a:off x="3551917" y="3736466"/>
                <a:ext cx="242572" cy="314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4" name="Straight Arrow Connector 623"/>
              <p:cNvCxnSpPr/>
              <p:nvPr/>
            </p:nvCxnSpPr>
            <p:spPr bwMode="auto">
              <a:xfrm flipH="1">
                <a:off x="3543990" y="4554399"/>
                <a:ext cx="272695" cy="287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75" name="Group 424"/>
          <p:cNvGrpSpPr>
            <a:grpSpLocks/>
          </p:cNvGrpSpPr>
          <p:nvPr/>
        </p:nvGrpSpPr>
        <p:grpSpPr bwMode="auto">
          <a:xfrm>
            <a:off x="3686175" y="2139950"/>
            <a:ext cx="1000125" cy="930275"/>
            <a:chOff x="3271634" y="5519246"/>
            <a:chExt cx="919367" cy="857237"/>
          </a:xfrm>
        </p:grpSpPr>
        <p:grpSp>
          <p:nvGrpSpPr>
            <p:cNvPr id="4176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685" name="Oval 684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0" name="TextBox 441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4177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683" name="Oval 682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96" name="TextBox 439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4178" name="Group 344"/>
            <p:cNvGrpSpPr>
              <a:grpSpLocks/>
            </p:cNvGrpSpPr>
            <p:nvPr/>
          </p:nvGrpSpPr>
          <p:grpSpPr bwMode="auto">
            <a:xfrm>
              <a:off x="3868573" y="6069426"/>
              <a:ext cx="284662" cy="287809"/>
              <a:chOff x="3297078" y="6069427"/>
              <a:chExt cx="284662" cy="287809"/>
            </a:xfrm>
          </p:grpSpPr>
          <p:sp>
            <p:nvSpPr>
              <p:cNvPr id="681" name="Oval 680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92" name="TextBox 437"/>
              <p:cNvSpPr txBox="1">
                <a:spLocks noChangeArrowheads="1"/>
              </p:cNvSpPr>
              <p:nvPr/>
            </p:nvSpPr>
            <p:spPr bwMode="auto">
              <a:xfrm>
                <a:off x="3297078" y="6069427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4179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679" name="Oval 678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88" name="TextBox 435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180" name="Group 350"/>
            <p:cNvGrpSpPr>
              <a:grpSpLocks/>
            </p:cNvGrpSpPr>
            <p:nvPr/>
          </p:nvGrpSpPr>
          <p:grpSpPr bwMode="auto">
            <a:xfrm>
              <a:off x="3271634" y="5549965"/>
              <a:ext cx="919367" cy="801649"/>
              <a:chOff x="3271634" y="5549965"/>
              <a:chExt cx="919367" cy="801649"/>
            </a:xfrm>
          </p:grpSpPr>
          <p:cxnSp>
            <p:nvCxnSpPr>
              <p:cNvPr id="675" name="Straight Arrow Connector 674"/>
              <p:cNvCxnSpPr/>
              <p:nvPr/>
            </p:nvCxnSpPr>
            <p:spPr>
              <a:xfrm>
                <a:off x="3947296" y="5549967"/>
                <a:ext cx="234949" cy="2442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76" name="Straight Arrow Connector 675"/>
              <p:cNvCxnSpPr/>
              <p:nvPr/>
            </p:nvCxnSpPr>
            <p:spPr>
              <a:xfrm flipV="1">
                <a:off x="3931243" y="6119019"/>
                <a:ext cx="259758" cy="23259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77" name="Straight Arrow Connector 676"/>
              <p:cNvCxnSpPr/>
              <p:nvPr/>
            </p:nvCxnSpPr>
            <p:spPr>
              <a:xfrm flipH="1" flipV="1">
                <a:off x="3299361" y="6080985"/>
                <a:ext cx="207222" cy="2501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78" name="Straight Arrow Connector 677"/>
              <p:cNvCxnSpPr/>
              <p:nvPr/>
            </p:nvCxnSpPr>
            <p:spPr>
              <a:xfrm flipH="1">
                <a:off x="3271634" y="5568984"/>
                <a:ext cx="230571" cy="2296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8"/>
          <p:cNvSpPr txBox="1">
            <a:spLocks noChangeArrowheads="1"/>
          </p:cNvSpPr>
          <p:nvPr/>
        </p:nvSpPr>
        <p:spPr bwMode="auto">
          <a:xfrm>
            <a:off x="3228975" y="5292725"/>
            <a:ext cx="55832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Using these triangles, we define the orientation with respect to the IFO global coordinate system</a:t>
            </a:r>
          </a:p>
          <a:p>
            <a:pPr algn="ctr" eaLnBrk="1" hangingPunct="1"/>
            <a:r>
              <a:rPr lang="en-US">
                <a:latin typeface="Calibri" pitchFamily="-65" charset="0"/>
              </a:rPr>
              <a:t>For </a:t>
            </a:r>
            <a:r>
              <a:rPr lang="en-US">
                <a:solidFill>
                  <a:srgbClr val="00C200"/>
                </a:solidFill>
                <a:latin typeface="Calibri" pitchFamily="-65" charset="0"/>
              </a:rPr>
              <a:t>L1</a:t>
            </a:r>
          </a:p>
        </p:txBody>
      </p:sp>
      <p:pic>
        <p:nvPicPr>
          <p:cNvPr id="5123" name="Picture 51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3106738"/>
            <a:ext cx="949325" cy="808037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55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854450"/>
            <a:ext cx="839787" cy="895350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65"/>
          <p:cNvGrpSpPr>
            <a:grpSpLocks/>
          </p:cNvGrpSpPr>
          <p:nvPr/>
        </p:nvGrpSpPr>
        <p:grpSpPr bwMode="auto">
          <a:xfrm>
            <a:off x="2166938" y="5556250"/>
            <a:ext cx="625475" cy="674688"/>
            <a:chOff x="1693110" y="892074"/>
            <a:chExt cx="5448291" cy="5161539"/>
          </a:xfrm>
        </p:grpSpPr>
        <p:pic>
          <p:nvPicPr>
            <p:cNvPr id="5423" name="Picture 66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Isosceles Triangle 67"/>
            <p:cNvSpPr>
              <a:spLocks noChangeArrowheads="1"/>
            </p:cNvSpPr>
            <p:nvPr/>
          </p:nvSpPr>
          <p:spPr bwMode="auto">
            <a:xfrm rot="5400000" flipH="1">
              <a:off x="2876844" y="1441793"/>
              <a:ext cx="3412682" cy="4037820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126" name="Group 68"/>
          <p:cNvGrpSpPr>
            <a:grpSpLocks/>
          </p:cNvGrpSpPr>
          <p:nvPr/>
        </p:nvGrpSpPr>
        <p:grpSpPr bwMode="auto">
          <a:xfrm>
            <a:off x="2176463" y="4695825"/>
            <a:ext cx="627062" cy="674688"/>
            <a:chOff x="1693110" y="892074"/>
            <a:chExt cx="5448291" cy="5161539"/>
          </a:xfrm>
        </p:grpSpPr>
        <p:pic>
          <p:nvPicPr>
            <p:cNvPr id="5421" name="Picture 69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Isosceles Triangle 70"/>
            <p:cNvSpPr>
              <a:spLocks noChangeArrowheads="1"/>
            </p:cNvSpPr>
            <p:nvPr/>
          </p:nvSpPr>
          <p:spPr bwMode="auto"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127" name="Group 71"/>
          <p:cNvGrpSpPr>
            <a:grpSpLocks/>
          </p:cNvGrpSpPr>
          <p:nvPr/>
        </p:nvGrpSpPr>
        <p:grpSpPr bwMode="auto">
          <a:xfrm rot="-5400000">
            <a:off x="1370806" y="3979069"/>
            <a:ext cx="627063" cy="676275"/>
            <a:chOff x="1693110" y="892074"/>
            <a:chExt cx="5448291" cy="5161539"/>
          </a:xfrm>
        </p:grpSpPr>
        <p:pic>
          <p:nvPicPr>
            <p:cNvPr id="5419" name="Picture 72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Isosceles Triangle 73"/>
            <p:cNvSpPr>
              <a:spLocks noChangeArrowheads="1"/>
            </p:cNvSpPr>
            <p:nvPr/>
          </p:nvSpPr>
          <p:spPr bwMode="auto">
            <a:xfrm rot="5400000" flipH="1">
              <a:off x="2812309" y="1374236"/>
              <a:ext cx="3416793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128" name="Group 74"/>
          <p:cNvGrpSpPr>
            <a:grpSpLocks/>
          </p:cNvGrpSpPr>
          <p:nvPr/>
        </p:nvGrpSpPr>
        <p:grpSpPr bwMode="auto">
          <a:xfrm rot="-5400000">
            <a:off x="346075" y="3979863"/>
            <a:ext cx="627063" cy="674687"/>
            <a:chOff x="1693110" y="892074"/>
            <a:chExt cx="5448291" cy="5161539"/>
          </a:xfrm>
        </p:grpSpPr>
        <p:pic>
          <p:nvPicPr>
            <p:cNvPr id="5417" name="Picture 75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Isosceles Triangle 76"/>
            <p:cNvSpPr>
              <a:spLocks noChangeArrowheads="1"/>
            </p:cNvSpPr>
            <p:nvPr/>
          </p:nvSpPr>
          <p:spPr bwMode="auto">
            <a:xfrm rot="5400000" flipH="1">
              <a:off x="2814359" y="1374033"/>
              <a:ext cx="3412694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5129" name="Straight Arrow Connector 93"/>
          <p:cNvCxnSpPr>
            <a:cxnSpLocks noChangeShapeType="1"/>
          </p:cNvCxnSpPr>
          <p:nvPr/>
        </p:nvCxnSpPr>
        <p:spPr bwMode="auto">
          <a:xfrm rot="5400000" flipH="1" flipV="1">
            <a:off x="2691606" y="2972594"/>
            <a:ext cx="1127125" cy="15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0" name="Straight Arrow Connector 94"/>
          <p:cNvCxnSpPr>
            <a:cxnSpLocks noChangeShapeType="1"/>
          </p:cNvCxnSpPr>
          <p:nvPr/>
        </p:nvCxnSpPr>
        <p:spPr bwMode="auto">
          <a:xfrm>
            <a:off x="3243263" y="3536950"/>
            <a:ext cx="1258887" cy="15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31" name="Group 4"/>
          <p:cNvGrpSpPr>
            <a:grpSpLocks/>
          </p:cNvGrpSpPr>
          <p:nvPr/>
        </p:nvGrpSpPr>
        <p:grpSpPr bwMode="auto">
          <a:xfrm>
            <a:off x="2170113" y="6194425"/>
            <a:ext cx="627062" cy="674688"/>
            <a:chOff x="1693110" y="892074"/>
            <a:chExt cx="5448291" cy="5161539"/>
          </a:xfrm>
        </p:grpSpPr>
        <p:pic>
          <p:nvPicPr>
            <p:cNvPr id="5415" name="Picture 5" descr="aLIGO_HAMISI_NoOpticsTabl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Isosceles Triangle 6"/>
            <p:cNvSpPr>
              <a:spLocks noChangeArrowheads="1"/>
            </p:cNvSpPr>
            <p:nvPr/>
          </p:nvSpPr>
          <p:spPr bwMode="auto"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132" name="TextBox 103"/>
          <p:cNvSpPr txBox="1">
            <a:spLocks noChangeArrowheads="1"/>
          </p:cNvSpPr>
          <p:nvPr/>
        </p:nvSpPr>
        <p:spPr bwMode="auto">
          <a:xfrm>
            <a:off x="234950" y="3640138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HAM2</a:t>
            </a:r>
          </a:p>
        </p:txBody>
      </p:sp>
      <p:sp>
        <p:nvSpPr>
          <p:cNvPr id="5133" name="TextBox 104"/>
          <p:cNvSpPr txBox="1">
            <a:spLocks noChangeArrowheads="1"/>
          </p:cNvSpPr>
          <p:nvPr/>
        </p:nvSpPr>
        <p:spPr bwMode="auto">
          <a:xfrm>
            <a:off x="1266825" y="3636963"/>
            <a:ext cx="776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HAM3</a:t>
            </a:r>
          </a:p>
        </p:txBody>
      </p:sp>
      <p:sp>
        <p:nvSpPr>
          <p:cNvPr id="5134" name="TextBox 105"/>
          <p:cNvSpPr txBox="1">
            <a:spLocks noChangeArrowheads="1"/>
          </p:cNvSpPr>
          <p:nvPr/>
        </p:nvSpPr>
        <p:spPr bwMode="auto">
          <a:xfrm>
            <a:off x="1444625" y="4903788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HAM4</a:t>
            </a:r>
          </a:p>
        </p:txBody>
      </p:sp>
      <p:sp>
        <p:nvSpPr>
          <p:cNvPr id="5135" name="TextBox 106"/>
          <p:cNvSpPr txBox="1">
            <a:spLocks noChangeArrowheads="1"/>
          </p:cNvSpPr>
          <p:nvPr/>
        </p:nvSpPr>
        <p:spPr bwMode="auto">
          <a:xfrm>
            <a:off x="1428750" y="5664200"/>
            <a:ext cx="776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HAM5</a:t>
            </a:r>
          </a:p>
        </p:txBody>
      </p:sp>
      <p:sp>
        <p:nvSpPr>
          <p:cNvPr id="5136" name="TextBox 107"/>
          <p:cNvSpPr txBox="1">
            <a:spLocks noChangeArrowheads="1"/>
          </p:cNvSpPr>
          <p:nvPr/>
        </p:nvSpPr>
        <p:spPr bwMode="auto">
          <a:xfrm>
            <a:off x="1446213" y="6410325"/>
            <a:ext cx="77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HAM6</a:t>
            </a:r>
          </a:p>
        </p:txBody>
      </p:sp>
      <p:pic>
        <p:nvPicPr>
          <p:cNvPr id="5137" name="Picture 45" descr="aLIGO_BSCISI_NoOpticsTab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3908425"/>
            <a:ext cx="941388" cy="801688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Frame 118"/>
          <p:cNvSpPr>
            <a:spLocks noChangeArrowheads="1"/>
          </p:cNvSpPr>
          <p:nvPr/>
        </p:nvSpPr>
        <p:spPr bwMode="auto">
          <a:xfrm>
            <a:off x="1347788" y="3970338"/>
            <a:ext cx="668337" cy="660400"/>
          </a:xfrm>
          <a:custGeom>
            <a:avLst/>
            <a:gdLst>
              <a:gd name="T0" fmla="*/ 334169 w 668337"/>
              <a:gd name="T1" fmla="*/ 0 h 660400"/>
              <a:gd name="T2" fmla="*/ 0 w 668337"/>
              <a:gd name="T3" fmla="*/ 330200 h 660400"/>
              <a:gd name="T4" fmla="*/ 334169 w 668337"/>
              <a:gd name="T5" fmla="*/ 660400 h 660400"/>
              <a:gd name="T6" fmla="*/ 668337 w 668337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8337"/>
              <a:gd name="T13" fmla="*/ 14377 h 660400"/>
              <a:gd name="T14" fmla="*/ 653960 w 668337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8337" h="660400">
                <a:moveTo>
                  <a:pt x="0" y="0"/>
                </a:moveTo>
                <a:lnTo>
                  <a:pt x="668337" y="0"/>
                </a:lnTo>
                <a:lnTo>
                  <a:pt x="668337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3960" y="646023"/>
                </a:lnTo>
                <a:lnTo>
                  <a:pt x="653960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0" name="Frame 119"/>
          <p:cNvSpPr>
            <a:spLocks noChangeArrowheads="1"/>
          </p:cNvSpPr>
          <p:nvPr/>
        </p:nvSpPr>
        <p:spPr bwMode="auto">
          <a:xfrm>
            <a:off x="315913" y="3970338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1" name="Frame 120"/>
          <p:cNvSpPr>
            <a:spLocks noChangeArrowheads="1"/>
          </p:cNvSpPr>
          <p:nvPr/>
        </p:nvSpPr>
        <p:spPr bwMode="auto">
          <a:xfrm>
            <a:off x="2151063" y="4719638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2" name="Frame 121"/>
          <p:cNvSpPr>
            <a:spLocks noChangeArrowheads="1"/>
          </p:cNvSpPr>
          <p:nvPr/>
        </p:nvSpPr>
        <p:spPr bwMode="auto">
          <a:xfrm>
            <a:off x="2151063" y="5556250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3" name="Frame 122"/>
          <p:cNvSpPr>
            <a:spLocks noChangeArrowheads="1"/>
          </p:cNvSpPr>
          <p:nvPr/>
        </p:nvSpPr>
        <p:spPr bwMode="auto">
          <a:xfrm>
            <a:off x="2151063" y="6197600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5143" name="Picture 126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11113"/>
            <a:ext cx="803275" cy="827087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128" descr="aLIGO_BSCISI_NoOpticsTabl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3868738"/>
            <a:ext cx="844550" cy="820737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5" name="TextBox 129"/>
          <p:cNvSpPr txBox="1">
            <a:spLocks noChangeArrowheads="1"/>
          </p:cNvSpPr>
          <p:nvPr/>
        </p:nvSpPr>
        <p:spPr bwMode="auto">
          <a:xfrm>
            <a:off x="1403350" y="3195638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BSC1</a:t>
            </a:r>
          </a:p>
        </p:txBody>
      </p:sp>
      <p:sp>
        <p:nvSpPr>
          <p:cNvPr id="5146" name="TextBox 130"/>
          <p:cNvSpPr txBox="1">
            <a:spLocks noChangeArrowheads="1"/>
          </p:cNvSpPr>
          <p:nvPr/>
        </p:nvSpPr>
        <p:spPr bwMode="auto">
          <a:xfrm>
            <a:off x="2994025" y="4694238"/>
            <a:ext cx="655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BSC3</a:t>
            </a:r>
          </a:p>
        </p:txBody>
      </p:sp>
      <p:sp>
        <p:nvSpPr>
          <p:cNvPr id="5147" name="TextBox 131"/>
          <p:cNvSpPr txBox="1">
            <a:spLocks noChangeArrowheads="1"/>
          </p:cNvSpPr>
          <p:nvPr/>
        </p:nvSpPr>
        <p:spPr bwMode="auto">
          <a:xfrm>
            <a:off x="1484313" y="4646613"/>
            <a:ext cx="65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BSC2</a:t>
            </a:r>
          </a:p>
        </p:txBody>
      </p:sp>
      <p:sp>
        <p:nvSpPr>
          <p:cNvPr id="5148" name="TextBox 136"/>
          <p:cNvSpPr txBox="1">
            <a:spLocks noChangeArrowheads="1"/>
          </p:cNvSpPr>
          <p:nvPr/>
        </p:nvSpPr>
        <p:spPr bwMode="auto">
          <a:xfrm>
            <a:off x="1447800" y="290513"/>
            <a:ext cx="65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BSC5</a:t>
            </a:r>
          </a:p>
        </p:txBody>
      </p:sp>
      <p:sp>
        <p:nvSpPr>
          <p:cNvPr id="5149" name="TextBox 138"/>
          <p:cNvSpPr txBox="1">
            <a:spLocks noChangeArrowheads="1"/>
          </p:cNvSpPr>
          <p:nvPr/>
        </p:nvSpPr>
        <p:spPr bwMode="auto">
          <a:xfrm>
            <a:off x="6684963" y="4637088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BSC5</a:t>
            </a:r>
          </a:p>
        </p:txBody>
      </p:sp>
      <p:sp>
        <p:nvSpPr>
          <p:cNvPr id="5150" name="TextBox 74"/>
          <p:cNvSpPr txBox="1">
            <a:spLocks noChangeArrowheads="1"/>
          </p:cNvSpPr>
          <p:nvPr/>
        </p:nvSpPr>
        <p:spPr bwMode="auto">
          <a:xfrm>
            <a:off x="4483100" y="3213100"/>
            <a:ext cx="398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3200">
                <a:latin typeface="Calibri" pitchFamily="-65" charset="0"/>
              </a:rPr>
              <a:t>X</a:t>
            </a:r>
          </a:p>
        </p:txBody>
      </p:sp>
      <p:sp>
        <p:nvSpPr>
          <p:cNvPr id="5151" name="TextBox 77"/>
          <p:cNvSpPr txBox="1">
            <a:spLocks noChangeArrowheads="1"/>
          </p:cNvSpPr>
          <p:nvPr/>
        </p:nvSpPr>
        <p:spPr bwMode="auto">
          <a:xfrm>
            <a:off x="3071813" y="1878013"/>
            <a:ext cx="3857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3200">
                <a:latin typeface="Calibri" pitchFamily="-65" charset="0"/>
              </a:rPr>
              <a:t>Y</a:t>
            </a:r>
          </a:p>
        </p:txBody>
      </p:sp>
      <p:grpSp>
        <p:nvGrpSpPr>
          <p:cNvPr id="5152" name="Group 41"/>
          <p:cNvGrpSpPr>
            <a:grpSpLocks/>
          </p:cNvGrpSpPr>
          <p:nvPr/>
        </p:nvGrpSpPr>
        <p:grpSpPr bwMode="auto">
          <a:xfrm>
            <a:off x="160338" y="3848100"/>
            <a:ext cx="920750" cy="885825"/>
            <a:chOff x="112937" y="3750060"/>
            <a:chExt cx="1082451" cy="1105256"/>
          </a:xfrm>
        </p:grpSpPr>
        <p:grpSp>
          <p:nvGrpSpPr>
            <p:cNvPr id="5391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14" name="TextBox 57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392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10" name="TextBox 55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393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06" name="TextBox 53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394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02" name="TextBox 51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>
              <a:off x="909844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891181" y="4538397"/>
              <a:ext cx="304207" cy="2911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148396" y="4490859"/>
              <a:ext cx="240753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114803" y="3853059"/>
              <a:ext cx="270613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53" name="Group 58"/>
          <p:cNvGrpSpPr>
            <a:grpSpLocks/>
          </p:cNvGrpSpPr>
          <p:nvPr/>
        </p:nvGrpSpPr>
        <p:grpSpPr bwMode="auto">
          <a:xfrm>
            <a:off x="1212850" y="3852863"/>
            <a:ext cx="920750" cy="885825"/>
            <a:chOff x="112937" y="3750060"/>
            <a:chExt cx="1082451" cy="1105256"/>
          </a:xfrm>
        </p:grpSpPr>
        <p:grpSp>
          <p:nvGrpSpPr>
            <p:cNvPr id="5367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90" name="TextBox 78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368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86" name="TextBox 75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369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82" name="TextBox 72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370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78" name="TextBox 69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64" name="Straight Arrow Connector 63"/>
            <p:cNvCxnSpPr/>
            <p:nvPr/>
          </p:nvCxnSpPr>
          <p:spPr>
            <a:xfrm>
              <a:off x="909845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891183" y="4538397"/>
              <a:ext cx="304205" cy="2911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148397" y="4490859"/>
              <a:ext cx="240751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114804" y="3853059"/>
              <a:ext cx="270612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54" name="Group 137"/>
          <p:cNvGrpSpPr>
            <a:grpSpLocks/>
          </p:cNvGrpSpPr>
          <p:nvPr/>
        </p:nvGrpSpPr>
        <p:grpSpPr bwMode="auto">
          <a:xfrm>
            <a:off x="6496050" y="3738563"/>
            <a:ext cx="1085850" cy="1081087"/>
            <a:chOff x="3271634" y="5519246"/>
            <a:chExt cx="919367" cy="864313"/>
          </a:xfrm>
        </p:grpSpPr>
        <p:grpSp>
          <p:nvGrpSpPr>
            <p:cNvPr id="5342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66" name="TextBox 154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343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62" name="TextBox 152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344" name="Group 344"/>
            <p:cNvGrpSpPr>
              <a:grpSpLocks/>
            </p:cNvGrpSpPr>
            <p:nvPr/>
          </p:nvGrpSpPr>
          <p:grpSpPr bwMode="auto">
            <a:xfrm>
              <a:off x="3885365" y="6095750"/>
              <a:ext cx="289760" cy="287809"/>
              <a:chOff x="3313870" y="6095751"/>
              <a:chExt cx="289760" cy="287809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58" name="TextBox 150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5345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54" name="TextBox 148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346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144" name="Straight Arrow Connector 143"/>
              <p:cNvCxnSpPr/>
              <p:nvPr/>
            </p:nvCxnSpPr>
            <p:spPr>
              <a:xfrm>
                <a:off x="3947719" y="5549706"/>
                <a:ext cx="235218" cy="2449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3931589" y="6118300"/>
                <a:ext cx="259412" cy="2335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H="1" flipV="1">
                <a:off x="3299861" y="6080225"/>
                <a:ext cx="205647" cy="251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3271634" y="5568744"/>
                <a:ext cx="231186" cy="229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55" name="Group 155"/>
          <p:cNvGrpSpPr>
            <a:grpSpLocks/>
          </p:cNvGrpSpPr>
          <p:nvPr/>
        </p:nvGrpSpPr>
        <p:grpSpPr bwMode="auto">
          <a:xfrm>
            <a:off x="1924050" y="2876550"/>
            <a:ext cx="1085850" cy="1081088"/>
            <a:chOff x="3271634" y="5519246"/>
            <a:chExt cx="919367" cy="864313"/>
          </a:xfrm>
        </p:grpSpPr>
        <p:grpSp>
          <p:nvGrpSpPr>
            <p:cNvPr id="5317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41" name="TextBox 172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318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37" name="TextBox 170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319" name="Group 344"/>
            <p:cNvGrpSpPr>
              <a:grpSpLocks/>
            </p:cNvGrpSpPr>
            <p:nvPr/>
          </p:nvGrpSpPr>
          <p:grpSpPr bwMode="auto">
            <a:xfrm>
              <a:off x="3885365" y="6095750"/>
              <a:ext cx="289760" cy="287809"/>
              <a:chOff x="3313870" y="6095751"/>
              <a:chExt cx="289760" cy="287809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33" name="TextBox 168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5320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29" name="TextBox 166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321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162" name="Straight Arrow Connector 161"/>
              <p:cNvCxnSpPr/>
              <p:nvPr/>
            </p:nvCxnSpPr>
            <p:spPr>
              <a:xfrm>
                <a:off x="3947719" y="5549706"/>
                <a:ext cx="235218" cy="24495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 flipV="1">
                <a:off x="3931589" y="6118300"/>
                <a:ext cx="259412" cy="23352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 flipH="1" flipV="1">
                <a:off x="3299861" y="6080224"/>
                <a:ext cx="205647" cy="251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flipH="1">
                <a:off x="3271634" y="5568744"/>
                <a:ext cx="231186" cy="22972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56" name="Group 278"/>
          <p:cNvGrpSpPr>
            <a:grpSpLocks/>
          </p:cNvGrpSpPr>
          <p:nvPr/>
        </p:nvGrpSpPr>
        <p:grpSpPr bwMode="auto">
          <a:xfrm>
            <a:off x="2762250" y="3736975"/>
            <a:ext cx="1081088" cy="1120775"/>
            <a:chOff x="2762371" y="3736466"/>
            <a:chExt cx="1081266" cy="1121284"/>
          </a:xfrm>
        </p:grpSpPr>
        <p:grpSp>
          <p:nvGrpSpPr>
            <p:cNvPr id="5292" name="Group 341"/>
            <p:cNvGrpSpPr>
              <a:grpSpLocks/>
            </p:cNvGrpSpPr>
            <p:nvPr/>
          </p:nvGrpSpPr>
          <p:grpSpPr bwMode="auto">
            <a:xfrm>
              <a:off x="2815176" y="3790366"/>
              <a:ext cx="342583" cy="359994"/>
              <a:chOff x="3313870" y="6077886"/>
              <a:chExt cx="290058" cy="287810"/>
            </a:xfrm>
          </p:grpSpPr>
          <p:sp>
            <p:nvSpPr>
              <p:cNvPr id="208" name="Oval 207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16" name="TextBox 208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293" name="Group 347"/>
            <p:cNvGrpSpPr>
              <a:grpSpLocks/>
            </p:cNvGrpSpPr>
            <p:nvPr/>
          </p:nvGrpSpPr>
          <p:grpSpPr bwMode="auto">
            <a:xfrm>
              <a:off x="3502728" y="3785289"/>
              <a:ext cx="336210" cy="359994"/>
              <a:chOff x="3300701" y="6092879"/>
              <a:chExt cx="284662" cy="287810"/>
            </a:xfrm>
          </p:grpSpPr>
          <p:sp>
            <p:nvSpPr>
              <p:cNvPr id="206" name="Oval 205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12" name="TextBox 206"/>
              <p:cNvSpPr txBox="1">
                <a:spLocks noChangeArrowheads="1"/>
              </p:cNvSpPr>
              <p:nvPr/>
            </p:nvSpPr>
            <p:spPr bwMode="auto">
              <a:xfrm>
                <a:off x="3300701" y="6092879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294" name="Group 344"/>
            <p:cNvGrpSpPr>
              <a:grpSpLocks/>
            </p:cNvGrpSpPr>
            <p:nvPr/>
          </p:nvGrpSpPr>
          <p:grpSpPr bwMode="auto">
            <a:xfrm>
              <a:off x="3501406" y="4497757"/>
              <a:ext cx="342231" cy="359993"/>
              <a:chOff x="3313870" y="6095751"/>
              <a:chExt cx="289760" cy="287809"/>
            </a:xfrm>
          </p:grpSpPr>
          <p:sp>
            <p:nvSpPr>
              <p:cNvPr id="204" name="Oval 203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08" name="TextBox 204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5295" name="Group 322"/>
            <p:cNvGrpSpPr>
              <a:grpSpLocks/>
            </p:cNvGrpSpPr>
            <p:nvPr/>
          </p:nvGrpSpPr>
          <p:grpSpPr bwMode="auto">
            <a:xfrm>
              <a:off x="2823432" y="4488905"/>
              <a:ext cx="336210" cy="359994"/>
              <a:chOff x="3311338" y="6088673"/>
              <a:chExt cx="284662" cy="287810"/>
            </a:xfrm>
          </p:grpSpPr>
          <p:sp>
            <p:nvSpPr>
              <p:cNvPr id="202" name="Oval 20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04" name="TextBox 202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296" name="Group 277"/>
            <p:cNvGrpSpPr>
              <a:grpSpLocks/>
            </p:cNvGrpSpPr>
            <p:nvPr/>
          </p:nvGrpSpPr>
          <p:grpSpPr bwMode="auto">
            <a:xfrm>
              <a:off x="2762371" y="3736466"/>
              <a:ext cx="1054968" cy="1117930"/>
              <a:chOff x="2762371" y="3736466"/>
              <a:chExt cx="1054968" cy="1117930"/>
            </a:xfrm>
          </p:grpSpPr>
          <p:cxnSp>
            <p:nvCxnSpPr>
              <p:cNvPr id="198" name="Straight Arrow Connector 197"/>
              <p:cNvCxnSpPr/>
              <p:nvPr/>
            </p:nvCxnSpPr>
            <p:spPr bwMode="auto">
              <a:xfrm>
                <a:off x="2763959" y="4548047"/>
                <a:ext cx="277858" cy="3065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 bwMode="auto">
              <a:xfrm flipV="1">
                <a:off x="2762371" y="3749172"/>
                <a:ext cx="306439" cy="292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 bwMode="auto">
              <a:xfrm flipH="1" flipV="1">
                <a:off x="3551489" y="3736466"/>
                <a:ext cx="242927" cy="314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 bwMode="auto">
              <a:xfrm flipH="1">
                <a:off x="3543550" y="4554400"/>
                <a:ext cx="273095" cy="2874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57" name="Group 209"/>
          <p:cNvGrpSpPr>
            <a:grpSpLocks/>
          </p:cNvGrpSpPr>
          <p:nvPr/>
        </p:nvGrpSpPr>
        <p:grpSpPr bwMode="auto">
          <a:xfrm>
            <a:off x="1985963" y="3862388"/>
            <a:ext cx="966787" cy="846137"/>
            <a:chOff x="3271634" y="5495100"/>
            <a:chExt cx="919367" cy="857240"/>
          </a:xfrm>
        </p:grpSpPr>
        <p:grpSp>
          <p:nvGrpSpPr>
            <p:cNvPr id="5267" name="Group 341"/>
            <p:cNvGrpSpPr>
              <a:grpSpLocks/>
            </p:cNvGrpSpPr>
            <p:nvPr/>
          </p:nvGrpSpPr>
          <p:grpSpPr bwMode="auto">
            <a:xfrm>
              <a:off x="3287105" y="5506058"/>
              <a:ext cx="284662" cy="292631"/>
              <a:chOff x="3296627" y="6053743"/>
              <a:chExt cx="284662" cy="292631"/>
            </a:xfrm>
          </p:grpSpPr>
          <p:sp>
            <p:nvSpPr>
              <p:cNvPr id="226" name="Oval 225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91" name="TextBox 226"/>
              <p:cNvSpPr txBox="1">
                <a:spLocks noChangeArrowheads="1"/>
              </p:cNvSpPr>
              <p:nvPr/>
            </p:nvSpPr>
            <p:spPr bwMode="auto">
              <a:xfrm>
                <a:off x="3296627" y="605374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268" name="Group 347"/>
            <p:cNvGrpSpPr>
              <a:grpSpLocks/>
            </p:cNvGrpSpPr>
            <p:nvPr/>
          </p:nvGrpSpPr>
          <p:grpSpPr bwMode="auto">
            <a:xfrm>
              <a:off x="3882979" y="5495100"/>
              <a:ext cx="284662" cy="287810"/>
              <a:chOff x="3297192" y="6061837"/>
              <a:chExt cx="284662" cy="287810"/>
            </a:xfrm>
          </p:grpSpPr>
          <p:sp>
            <p:nvSpPr>
              <p:cNvPr id="224" name="Oval 223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87" name="TextBox 224"/>
              <p:cNvSpPr txBox="1">
                <a:spLocks noChangeArrowheads="1"/>
              </p:cNvSpPr>
              <p:nvPr/>
            </p:nvSpPr>
            <p:spPr bwMode="auto">
              <a:xfrm>
                <a:off x="3297192" y="6061837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269" name="Group 344"/>
            <p:cNvGrpSpPr>
              <a:grpSpLocks/>
            </p:cNvGrpSpPr>
            <p:nvPr/>
          </p:nvGrpSpPr>
          <p:grpSpPr bwMode="auto">
            <a:xfrm>
              <a:off x="3858767" y="6057119"/>
              <a:ext cx="284662" cy="289254"/>
              <a:chOff x="3287272" y="6057120"/>
              <a:chExt cx="284662" cy="289254"/>
            </a:xfrm>
          </p:grpSpPr>
          <p:sp>
            <p:nvSpPr>
              <p:cNvPr id="222" name="Oval 22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83" name="TextBox 222"/>
              <p:cNvSpPr txBox="1">
                <a:spLocks noChangeArrowheads="1"/>
              </p:cNvSpPr>
              <p:nvPr/>
            </p:nvSpPr>
            <p:spPr bwMode="auto">
              <a:xfrm>
                <a:off x="3287272" y="6057120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5270" name="Group 322"/>
            <p:cNvGrpSpPr>
              <a:grpSpLocks/>
            </p:cNvGrpSpPr>
            <p:nvPr/>
          </p:nvGrpSpPr>
          <p:grpSpPr bwMode="auto">
            <a:xfrm>
              <a:off x="3306811" y="6064530"/>
              <a:ext cx="284662" cy="287810"/>
              <a:chOff x="3306811" y="6064530"/>
              <a:chExt cx="284662" cy="287810"/>
            </a:xfrm>
          </p:grpSpPr>
          <p:sp>
            <p:nvSpPr>
              <p:cNvPr id="220" name="Oval 219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79" name="TextBox 220"/>
              <p:cNvSpPr txBox="1">
                <a:spLocks noChangeArrowheads="1"/>
              </p:cNvSpPr>
              <p:nvPr/>
            </p:nvSpPr>
            <p:spPr bwMode="auto">
              <a:xfrm>
                <a:off x="3306811" y="6064530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271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216" name="Straight Arrow Connector 215"/>
              <p:cNvCxnSpPr/>
              <p:nvPr/>
            </p:nvCxnSpPr>
            <p:spPr>
              <a:xfrm>
                <a:off x="3947950" y="5549783"/>
                <a:ext cx="235503" cy="2444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/>
              <p:cNvCxnSpPr/>
              <p:nvPr/>
            </p:nvCxnSpPr>
            <p:spPr>
              <a:xfrm flipV="1">
                <a:off x="3931344" y="6119133"/>
                <a:ext cx="259657" cy="2332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/>
              <p:cNvCxnSpPr/>
              <p:nvPr/>
            </p:nvCxnSpPr>
            <p:spPr>
              <a:xfrm flipH="1" flipV="1">
                <a:off x="3300317" y="6080533"/>
                <a:ext cx="205310" cy="250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flipH="1">
                <a:off x="3271634" y="5569083"/>
                <a:ext cx="230974" cy="22838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58" name="Group 227"/>
          <p:cNvGrpSpPr>
            <a:grpSpLocks/>
          </p:cNvGrpSpPr>
          <p:nvPr/>
        </p:nvGrpSpPr>
        <p:grpSpPr bwMode="auto">
          <a:xfrm>
            <a:off x="0" y="5924550"/>
            <a:ext cx="2571750" cy="504825"/>
            <a:chOff x="0" y="5924549"/>
            <a:chExt cx="2571752" cy="504528"/>
          </a:xfrm>
        </p:grpSpPr>
        <p:cxnSp>
          <p:nvCxnSpPr>
            <p:cNvPr id="229" name="Straight Arrow Connector 228"/>
            <p:cNvCxnSpPr/>
            <p:nvPr/>
          </p:nvCxnSpPr>
          <p:spPr>
            <a:xfrm>
              <a:off x="0" y="6149841"/>
              <a:ext cx="234950" cy="2443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61" name="TextBox 229"/>
            <p:cNvSpPr txBox="1">
              <a:spLocks noChangeArrowheads="1"/>
            </p:cNvSpPr>
            <p:nvPr/>
          </p:nvSpPr>
          <p:spPr bwMode="auto">
            <a:xfrm>
              <a:off x="185740" y="5967412"/>
              <a:ext cx="23860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/>
              <a:r>
                <a:rPr lang="en-US" sz="1200"/>
                <a:t>HEPI Pier #</a:t>
              </a:r>
            </a:p>
            <a:p>
              <a:pPr eaLnBrk="1" hangingPunct="1"/>
              <a:r>
                <a:rPr lang="en-US" sz="1200"/>
                <a:t>HEPI Actuator Orientation</a:t>
              </a:r>
            </a:p>
          </p:txBody>
        </p:sp>
        <p:grpSp>
          <p:nvGrpSpPr>
            <p:cNvPr id="5262" name="Group 80"/>
            <p:cNvGrpSpPr>
              <a:grpSpLocks/>
            </p:cNvGrpSpPr>
            <p:nvPr/>
          </p:nvGrpSpPr>
          <p:grpSpPr bwMode="auto">
            <a:xfrm>
              <a:off x="0" y="5924549"/>
              <a:ext cx="273093" cy="307777"/>
              <a:chOff x="789212" y="535376"/>
              <a:chExt cx="321131" cy="383766"/>
            </a:xfrm>
          </p:grpSpPr>
          <p:sp>
            <p:nvSpPr>
              <p:cNvPr id="232" name="Oval 23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66" name="TextBox 232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159" name="Group 222"/>
          <p:cNvGrpSpPr>
            <a:grpSpLocks/>
          </p:cNvGrpSpPr>
          <p:nvPr/>
        </p:nvGrpSpPr>
        <p:grpSpPr bwMode="auto">
          <a:xfrm>
            <a:off x="1990725" y="4605338"/>
            <a:ext cx="927100" cy="893762"/>
            <a:chOff x="1985085" y="4601981"/>
            <a:chExt cx="927742" cy="893947"/>
          </a:xfrm>
        </p:grpSpPr>
        <p:grpSp>
          <p:nvGrpSpPr>
            <p:cNvPr id="5236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242" name="Oval 241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59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227" name="Straight Arrow Connector 226"/>
            <p:cNvCxnSpPr/>
            <p:nvPr/>
          </p:nvCxnSpPr>
          <p:spPr bwMode="auto">
            <a:xfrm rot="16200000" flipV="1">
              <a:off x="2647597" y="4613035"/>
              <a:ext cx="271518" cy="249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238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240" name="Oval 239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55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239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238" name="Oval 23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51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240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236" name="Oval 235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47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33" name="Straight Arrow Connector 232"/>
            <p:cNvCxnSpPr/>
            <p:nvPr/>
          </p:nvCxnSpPr>
          <p:spPr bwMode="auto">
            <a:xfrm>
              <a:off x="2027978" y="5219646"/>
              <a:ext cx="235113" cy="2445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 bwMode="auto">
            <a:xfrm flipV="1">
              <a:off x="1985085" y="4654379"/>
              <a:ext cx="258942" cy="233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 bwMode="auto">
            <a:xfrm flipH="1">
              <a:off x="2682481" y="5252991"/>
              <a:ext cx="230346" cy="2270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60" name="Group 243"/>
          <p:cNvGrpSpPr>
            <a:grpSpLocks/>
          </p:cNvGrpSpPr>
          <p:nvPr/>
        </p:nvGrpSpPr>
        <p:grpSpPr bwMode="auto">
          <a:xfrm>
            <a:off x="1987550" y="6111875"/>
            <a:ext cx="927100" cy="893763"/>
            <a:chOff x="1985085" y="4601981"/>
            <a:chExt cx="927742" cy="893947"/>
          </a:xfrm>
        </p:grpSpPr>
        <p:grpSp>
          <p:nvGrpSpPr>
            <p:cNvPr id="5212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259" name="Oval 258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35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246" name="Straight Arrow Connector 245"/>
            <p:cNvCxnSpPr/>
            <p:nvPr/>
          </p:nvCxnSpPr>
          <p:spPr bwMode="auto">
            <a:xfrm rot="16200000" flipV="1">
              <a:off x="2647596" y="4613036"/>
              <a:ext cx="271519" cy="249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214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257" name="Oval 256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31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215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255" name="Oval 254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27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216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253" name="Oval 25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23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50" name="Straight Arrow Connector 249"/>
            <p:cNvCxnSpPr/>
            <p:nvPr/>
          </p:nvCxnSpPr>
          <p:spPr bwMode="auto">
            <a:xfrm>
              <a:off x="2027978" y="5219646"/>
              <a:ext cx="235113" cy="2445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/>
            <p:nvPr/>
          </p:nvCxnSpPr>
          <p:spPr bwMode="auto">
            <a:xfrm flipV="1">
              <a:off x="1985085" y="4654380"/>
              <a:ext cx="258942" cy="2334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/>
            <p:nvPr/>
          </p:nvCxnSpPr>
          <p:spPr bwMode="auto">
            <a:xfrm flipH="1">
              <a:off x="2682481" y="5252990"/>
              <a:ext cx="230346" cy="2270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61" name="Group 260"/>
          <p:cNvGrpSpPr>
            <a:grpSpLocks/>
          </p:cNvGrpSpPr>
          <p:nvPr/>
        </p:nvGrpSpPr>
        <p:grpSpPr bwMode="auto">
          <a:xfrm>
            <a:off x="1987550" y="5430838"/>
            <a:ext cx="927100" cy="893762"/>
            <a:chOff x="1985085" y="4601981"/>
            <a:chExt cx="927742" cy="893947"/>
          </a:xfrm>
        </p:grpSpPr>
        <p:grpSp>
          <p:nvGrpSpPr>
            <p:cNvPr id="5188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276" name="Oval 275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11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263" name="Straight Arrow Connector 262"/>
            <p:cNvCxnSpPr/>
            <p:nvPr/>
          </p:nvCxnSpPr>
          <p:spPr bwMode="auto">
            <a:xfrm rot="16200000" flipV="1">
              <a:off x="2647597" y="4613035"/>
              <a:ext cx="271518" cy="249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190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274" name="Oval 273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07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191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272" name="Oval 27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03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192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270" name="Oval 269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99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67" name="Straight Arrow Connector 266"/>
            <p:cNvCxnSpPr/>
            <p:nvPr/>
          </p:nvCxnSpPr>
          <p:spPr bwMode="auto">
            <a:xfrm>
              <a:off x="2027978" y="5219646"/>
              <a:ext cx="235113" cy="2445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8" name="Straight Arrow Connector 267"/>
            <p:cNvCxnSpPr/>
            <p:nvPr/>
          </p:nvCxnSpPr>
          <p:spPr bwMode="auto">
            <a:xfrm flipV="1">
              <a:off x="1985085" y="4654379"/>
              <a:ext cx="258942" cy="233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9" name="Straight Arrow Connector 268"/>
            <p:cNvCxnSpPr/>
            <p:nvPr/>
          </p:nvCxnSpPr>
          <p:spPr bwMode="auto">
            <a:xfrm flipH="1">
              <a:off x="2682481" y="5252991"/>
              <a:ext cx="230346" cy="2270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62" name="Group 279"/>
          <p:cNvGrpSpPr>
            <a:grpSpLocks/>
          </p:cNvGrpSpPr>
          <p:nvPr/>
        </p:nvGrpSpPr>
        <p:grpSpPr bwMode="auto">
          <a:xfrm>
            <a:off x="1939925" y="-122238"/>
            <a:ext cx="1081088" cy="1120776"/>
            <a:chOff x="2762371" y="3736466"/>
            <a:chExt cx="1081266" cy="1121284"/>
          </a:xfrm>
        </p:grpSpPr>
        <p:grpSp>
          <p:nvGrpSpPr>
            <p:cNvPr id="5163" name="Group 341"/>
            <p:cNvGrpSpPr>
              <a:grpSpLocks/>
            </p:cNvGrpSpPr>
            <p:nvPr/>
          </p:nvGrpSpPr>
          <p:grpSpPr bwMode="auto">
            <a:xfrm>
              <a:off x="2815187" y="3790388"/>
              <a:ext cx="342584" cy="359995"/>
              <a:chOff x="3313870" y="6077886"/>
              <a:chExt cx="290058" cy="287810"/>
            </a:xfrm>
          </p:grpSpPr>
          <p:sp>
            <p:nvSpPr>
              <p:cNvPr id="296" name="Oval 295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87" name="TextBox 208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5164" name="Group 347"/>
            <p:cNvGrpSpPr>
              <a:grpSpLocks/>
            </p:cNvGrpSpPr>
            <p:nvPr/>
          </p:nvGrpSpPr>
          <p:grpSpPr bwMode="auto">
            <a:xfrm>
              <a:off x="3502728" y="3785310"/>
              <a:ext cx="336210" cy="359995"/>
              <a:chOff x="3300701" y="6092879"/>
              <a:chExt cx="284662" cy="287810"/>
            </a:xfrm>
          </p:grpSpPr>
          <p:sp>
            <p:nvSpPr>
              <p:cNvPr id="294" name="Oval 293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83" name="TextBox 206"/>
              <p:cNvSpPr txBox="1">
                <a:spLocks noChangeArrowheads="1"/>
              </p:cNvSpPr>
              <p:nvPr/>
            </p:nvSpPr>
            <p:spPr bwMode="auto">
              <a:xfrm>
                <a:off x="3300701" y="6092879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165" name="Group 344"/>
            <p:cNvGrpSpPr>
              <a:grpSpLocks/>
            </p:cNvGrpSpPr>
            <p:nvPr/>
          </p:nvGrpSpPr>
          <p:grpSpPr bwMode="auto">
            <a:xfrm>
              <a:off x="3501395" y="4497757"/>
              <a:ext cx="342230" cy="359993"/>
              <a:chOff x="3313870" y="6095751"/>
              <a:chExt cx="289760" cy="287809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79" name="TextBox 204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5166" name="Group 322"/>
            <p:cNvGrpSpPr>
              <a:grpSpLocks/>
            </p:cNvGrpSpPr>
            <p:nvPr/>
          </p:nvGrpSpPr>
          <p:grpSpPr bwMode="auto">
            <a:xfrm>
              <a:off x="2823432" y="4488926"/>
              <a:ext cx="336210" cy="359995"/>
              <a:chOff x="3311338" y="6088673"/>
              <a:chExt cx="284662" cy="287810"/>
            </a:xfrm>
          </p:grpSpPr>
          <p:sp>
            <p:nvSpPr>
              <p:cNvPr id="290" name="Oval 289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75" name="TextBox 202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5167" name="Group 277"/>
            <p:cNvGrpSpPr>
              <a:grpSpLocks/>
            </p:cNvGrpSpPr>
            <p:nvPr/>
          </p:nvGrpSpPr>
          <p:grpSpPr bwMode="auto">
            <a:xfrm>
              <a:off x="2762371" y="3736466"/>
              <a:ext cx="1054968" cy="1117930"/>
              <a:chOff x="2762371" y="3736466"/>
              <a:chExt cx="1054968" cy="1117930"/>
            </a:xfrm>
          </p:grpSpPr>
          <p:cxnSp>
            <p:nvCxnSpPr>
              <p:cNvPr id="286" name="Straight Arrow Connector 285"/>
              <p:cNvCxnSpPr/>
              <p:nvPr/>
            </p:nvCxnSpPr>
            <p:spPr bwMode="auto">
              <a:xfrm>
                <a:off x="2763959" y="4548046"/>
                <a:ext cx="277858" cy="3065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7" name="Straight Arrow Connector 286"/>
              <p:cNvCxnSpPr/>
              <p:nvPr/>
            </p:nvCxnSpPr>
            <p:spPr bwMode="auto">
              <a:xfrm flipV="1">
                <a:off x="2762371" y="3749172"/>
                <a:ext cx="306439" cy="292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/>
              <p:cNvCxnSpPr/>
              <p:nvPr/>
            </p:nvCxnSpPr>
            <p:spPr bwMode="auto">
              <a:xfrm flipH="1" flipV="1">
                <a:off x="3551489" y="3736466"/>
                <a:ext cx="242927" cy="314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 bwMode="auto">
              <a:xfrm flipH="1">
                <a:off x="3543550" y="4554399"/>
                <a:ext cx="273095" cy="287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8"/>
          <p:cNvSpPr txBox="1">
            <a:spLocks noChangeArrowheads="1"/>
          </p:cNvSpPr>
          <p:nvPr/>
        </p:nvSpPr>
        <p:spPr bwMode="auto">
          <a:xfrm>
            <a:off x="4706938" y="858838"/>
            <a:ext cx="3830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HEPI Cross Beams </a:t>
            </a:r>
          </a:p>
          <a:p>
            <a:pPr algn="ctr" eaLnBrk="1" hangingPunct="1"/>
            <a:r>
              <a:rPr lang="en-US">
                <a:solidFill>
                  <a:srgbClr val="0017C0"/>
                </a:solidFill>
                <a:latin typeface="Calibri" pitchFamily="-65" charset="0"/>
              </a:rPr>
              <a:t>Orientation</a:t>
            </a:r>
          </a:p>
          <a:p>
            <a:pPr algn="ctr" eaLnBrk="1" hangingPunct="1"/>
            <a:r>
              <a:rPr lang="en-US">
                <a:solidFill>
                  <a:srgbClr val="0017C0"/>
                </a:solidFill>
                <a:latin typeface="Calibri" pitchFamily="-65" charset="0"/>
              </a:rPr>
              <a:t>L1&amp;H1</a:t>
            </a:r>
          </a:p>
        </p:txBody>
      </p:sp>
      <p:pic>
        <p:nvPicPr>
          <p:cNvPr id="6147" name="Picture 51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2787650"/>
            <a:ext cx="949325" cy="808038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55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3535363"/>
            <a:ext cx="839787" cy="895350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65"/>
          <p:cNvGrpSpPr>
            <a:grpSpLocks/>
          </p:cNvGrpSpPr>
          <p:nvPr/>
        </p:nvGrpSpPr>
        <p:grpSpPr bwMode="auto">
          <a:xfrm>
            <a:off x="2995613" y="5280025"/>
            <a:ext cx="625475" cy="674688"/>
            <a:chOff x="1693110" y="892074"/>
            <a:chExt cx="5448291" cy="5161539"/>
          </a:xfrm>
        </p:grpSpPr>
        <p:pic>
          <p:nvPicPr>
            <p:cNvPr id="6532" name="Picture 66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Isosceles Triangle 67"/>
            <p:cNvSpPr>
              <a:spLocks noChangeArrowheads="1"/>
            </p:cNvSpPr>
            <p:nvPr/>
          </p:nvSpPr>
          <p:spPr bwMode="auto">
            <a:xfrm rot="5400000" flipH="1">
              <a:off x="2876844" y="1441793"/>
              <a:ext cx="3412682" cy="4037820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150" name="Group 68"/>
          <p:cNvGrpSpPr>
            <a:grpSpLocks/>
          </p:cNvGrpSpPr>
          <p:nvPr/>
        </p:nvGrpSpPr>
        <p:grpSpPr bwMode="auto">
          <a:xfrm>
            <a:off x="3005138" y="4419600"/>
            <a:ext cx="627062" cy="674688"/>
            <a:chOff x="1693110" y="892074"/>
            <a:chExt cx="5448291" cy="5161539"/>
          </a:xfrm>
        </p:grpSpPr>
        <p:pic>
          <p:nvPicPr>
            <p:cNvPr id="6530" name="Picture 69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Isosceles Triangle 70"/>
            <p:cNvSpPr>
              <a:spLocks noChangeArrowheads="1"/>
            </p:cNvSpPr>
            <p:nvPr/>
          </p:nvSpPr>
          <p:spPr bwMode="auto"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151" name="Group 71"/>
          <p:cNvGrpSpPr>
            <a:grpSpLocks/>
          </p:cNvGrpSpPr>
          <p:nvPr/>
        </p:nvGrpSpPr>
        <p:grpSpPr bwMode="auto">
          <a:xfrm rot="-5400000">
            <a:off x="2199482" y="3659981"/>
            <a:ext cx="627062" cy="676275"/>
            <a:chOff x="1693110" y="892074"/>
            <a:chExt cx="5448291" cy="5161539"/>
          </a:xfrm>
        </p:grpSpPr>
        <p:pic>
          <p:nvPicPr>
            <p:cNvPr id="6528" name="Picture 72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Isosceles Triangle 73"/>
            <p:cNvSpPr>
              <a:spLocks noChangeArrowheads="1"/>
            </p:cNvSpPr>
            <p:nvPr/>
          </p:nvSpPr>
          <p:spPr bwMode="auto">
            <a:xfrm rot="5400000" flipH="1">
              <a:off x="2812301" y="1374229"/>
              <a:ext cx="3416793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152" name="Group 74"/>
          <p:cNvGrpSpPr>
            <a:grpSpLocks/>
          </p:cNvGrpSpPr>
          <p:nvPr/>
        </p:nvGrpSpPr>
        <p:grpSpPr bwMode="auto">
          <a:xfrm rot="-5400000">
            <a:off x="1174751" y="3660775"/>
            <a:ext cx="627062" cy="674687"/>
            <a:chOff x="1693110" y="892074"/>
            <a:chExt cx="5448291" cy="5161539"/>
          </a:xfrm>
        </p:grpSpPr>
        <p:pic>
          <p:nvPicPr>
            <p:cNvPr id="6526" name="Picture 75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Isosceles Triangle 76"/>
            <p:cNvSpPr>
              <a:spLocks noChangeArrowheads="1"/>
            </p:cNvSpPr>
            <p:nvPr/>
          </p:nvSpPr>
          <p:spPr bwMode="auto">
            <a:xfrm rot="5400000" flipH="1">
              <a:off x="2814350" y="1374026"/>
              <a:ext cx="3412694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6153" name="Straight Arrow Connector 93"/>
          <p:cNvCxnSpPr>
            <a:cxnSpLocks noChangeShapeType="1"/>
          </p:cNvCxnSpPr>
          <p:nvPr/>
        </p:nvCxnSpPr>
        <p:spPr bwMode="auto">
          <a:xfrm rot="5400000" flipH="1" flipV="1">
            <a:off x="3520281" y="2653507"/>
            <a:ext cx="1127125" cy="1588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4" name="Straight Arrow Connector 94"/>
          <p:cNvCxnSpPr>
            <a:cxnSpLocks noChangeShapeType="1"/>
          </p:cNvCxnSpPr>
          <p:nvPr/>
        </p:nvCxnSpPr>
        <p:spPr bwMode="auto">
          <a:xfrm>
            <a:off x="4071938" y="3217863"/>
            <a:ext cx="1258887" cy="1587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155" name="Group 4"/>
          <p:cNvGrpSpPr>
            <a:grpSpLocks/>
          </p:cNvGrpSpPr>
          <p:nvPr/>
        </p:nvGrpSpPr>
        <p:grpSpPr bwMode="auto">
          <a:xfrm>
            <a:off x="2998788" y="5918200"/>
            <a:ext cx="627062" cy="674688"/>
            <a:chOff x="1693110" y="892074"/>
            <a:chExt cx="5448291" cy="5161539"/>
          </a:xfrm>
        </p:grpSpPr>
        <p:pic>
          <p:nvPicPr>
            <p:cNvPr id="6524" name="Picture 5" descr="aLIGO_HAMISI_NoOpticsTabl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Isosceles Triangle 6"/>
            <p:cNvSpPr>
              <a:spLocks noChangeArrowheads="1"/>
            </p:cNvSpPr>
            <p:nvPr/>
          </p:nvSpPr>
          <p:spPr bwMode="auto"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6156" name="TextBox 103"/>
          <p:cNvSpPr txBox="1">
            <a:spLocks noChangeArrowheads="1"/>
          </p:cNvSpPr>
          <p:nvPr/>
        </p:nvSpPr>
        <p:spPr bwMode="auto">
          <a:xfrm>
            <a:off x="1063625" y="3321050"/>
            <a:ext cx="776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HAM2</a:t>
            </a:r>
          </a:p>
        </p:txBody>
      </p:sp>
      <p:sp>
        <p:nvSpPr>
          <p:cNvPr id="6157" name="TextBox 104"/>
          <p:cNvSpPr txBox="1">
            <a:spLocks noChangeArrowheads="1"/>
          </p:cNvSpPr>
          <p:nvPr/>
        </p:nvSpPr>
        <p:spPr bwMode="auto">
          <a:xfrm>
            <a:off x="2095500" y="3317875"/>
            <a:ext cx="776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HAM3</a:t>
            </a:r>
          </a:p>
        </p:txBody>
      </p:sp>
      <p:sp>
        <p:nvSpPr>
          <p:cNvPr id="6158" name="TextBox 105"/>
          <p:cNvSpPr txBox="1">
            <a:spLocks noChangeArrowheads="1"/>
          </p:cNvSpPr>
          <p:nvPr/>
        </p:nvSpPr>
        <p:spPr bwMode="auto">
          <a:xfrm>
            <a:off x="2273300" y="4627563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HAM4</a:t>
            </a:r>
          </a:p>
        </p:txBody>
      </p:sp>
      <p:sp>
        <p:nvSpPr>
          <p:cNvPr id="6159" name="TextBox 106"/>
          <p:cNvSpPr txBox="1">
            <a:spLocks noChangeArrowheads="1"/>
          </p:cNvSpPr>
          <p:nvPr/>
        </p:nvSpPr>
        <p:spPr bwMode="auto">
          <a:xfrm>
            <a:off x="2257425" y="5387975"/>
            <a:ext cx="776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HAM5</a:t>
            </a:r>
          </a:p>
        </p:txBody>
      </p:sp>
      <p:sp>
        <p:nvSpPr>
          <p:cNvPr id="6160" name="TextBox 107"/>
          <p:cNvSpPr txBox="1">
            <a:spLocks noChangeArrowheads="1"/>
          </p:cNvSpPr>
          <p:nvPr/>
        </p:nvSpPr>
        <p:spPr bwMode="auto">
          <a:xfrm>
            <a:off x="2274888" y="6134100"/>
            <a:ext cx="77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HAM6</a:t>
            </a:r>
          </a:p>
        </p:txBody>
      </p:sp>
      <p:pic>
        <p:nvPicPr>
          <p:cNvPr id="6161" name="Picture 45" descr="aLIGO_BSCISI_NoOpticsTab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3589338"/>
            <a:ext cx="941388" cy="801687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Frame 118"/>
          <p:cNvSpPr>
            <a:spLocks noChangeArrowheads="1"/>
          </p:cNvSpPr>
          <p:nvPr/>
        </p:nvSpPr>
        <p:spPr bwMode="auto">
          <a:xfrm>
            <a:off x="2176463" y="3651250"/>
            <a:ext cx="668337" cy="660400"/>
          </a:xfrm>
          <a:custGeom>
            <a:avLst/>
            <a:gdLst>
              <a:gd name="T0" fmla="*/ 334169 w 668337"/>
              <a:gd name="T1" fmla="*/ 0 h 660400"/>
              <a:gd name="T2" fmla="*/ 0 w 668337"/>
              <a:gd name="T3" fmla="*/ 330200 h 660400"/>
              <a:gd name="T4" fmla="*/ 334169 w 668337"/>
              <a:gd name="T5" fmla="*/ 660400 h 660400"/>
              <a:gd name="T6" fmla="*/ 668337 w 668337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8337"/>
              <a:gd name="T13" fmla="*/ 14377 h 660400"/>
              <a:gd name="T14" fmla="*/ 653960 w 668337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8337" h="660400">
                <a:moveTo>
                  <a:pt x="0" y="0"/>
                </a:moveTo>
                <a:lnTo>
                  <a:pt x="668337" y="0"/>
                </a:lnTo>
                <a:lnTo>
                  <a:pt x="668337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3960" y="646023"/>
                </a:lnTo>
                <a:lnTo>
                  <a:pt x="653960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0" name="Frame 119"/>
          <p:cNvSpPr>
            <a:spLocks noChangeArrowheads="1"/>
          </p:cNvSpPr>
          <p:nvPr/>
        </p:nvSpPr>
        <p:spPr bwMode="auto">
          <a:xfrm>
            <a:off x="1144588" y="3651250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1" name="Frame 120"/>
          <p:cNvSpPr>
            <a:spLocks noChangeArrowheads="1"/>
          </p:cNvSpPr>
          <p:nvPr/>
        </p:nvSpPr>
        <p:spPr bwMode="auto">
          <a:xfrm>
            <a:off x="2979738" y="4443413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2" name="Frame 121"/>
          <p:cNvSpPr>
            <a:spLocks noChangeArrowheads="1"/>
          </p:cNvSpPr>
          <p:nvPr/>
        </p:nvSpPr>
        <p:spPr bwMode="auto">
          <a:xfrm>
            <a:off x="2979738" y="5280025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3" name="Frame 122"/>
          <p:cNvSpPr>
            <a:spLocks noChangeArrowheads="1"/>
          </p:cNvSpPr>
          <p:nvPr/>
        </p:nvSpPr>
        <p:spPr bwMode="auto">
          <a:xfrm>
            <a:off x="2979738" y="5921375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6167" name="Picture 126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207963"/>
            <a:ext cx="803275" cy="827087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128" descr="aLIGO_BSCISI_NoOpticsTabl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549650"/>
            <a:ext cx="844550" cy="820738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9" name="TextBox 129"/>
          <p:cNvSpPr txBox="1">
            <a:spLocks noChangeArrowheads="1"/>
          </p:cNvSpPr>
          <p:nvPr/>
        </p:nvSpPr>
        <p:spPr bwMode="auto">
          <a:xfrm>
            <a:off x="2232025" y="2876550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BSC1</a:t>
            </a:r>
          </a:p>
        </p:txBody>
      </p:sp>
      <p:sp>
        <p:nvSpPr>
          <p:cNvPr id="6170" name="TextBox 130"/>
          <p:cNvSpPr txBox="1">
            <a:spLocks noChangeArrowheads="1"/>
          </p:cNvSpPr>
          <p:nvPr/>
        </p:nvSpPr>
        <p:spPr bwMode="auto">
          <a:xfrm>
            <a:off x="3822700" y="4375150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BSC3</a:t>
            </a:r>
          </a:p>
        </p:txBody>
      </p:sp>
      <p:sp>
        <p:nvSpPr>
          <p:cNvPr id="6171" name="TextBox 131"/>
          <p:cNvSpPr txBox="1">
            <a:spLocks noChangeArrowheads="1"/>
          </p:cNvSpPr>
          <p:nvPr/>
        </p:nvSpPr>
        <p:spPr bwMode="auto">
          <a:xfrm>
            <a:off x="2312988" y="4327525"/>
            <a:ext cx="657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BSC2</a:t>
            </a:r>
          </a:p>
        </p:txBody>
      </p:sp>
      <p:sp>
        <p:nvSpPr>
          <p:cNvPr id="6172" name="TextBox 136"/>
          <p:cNvSpPr txBox="1">
            <a:spLocks noChangeArrowheads="1"/>
          </p:cNvSpPr>
          <p:nvPr/>
        </p:nvSpPr>
        <p:spPr bwMode="auto">
          <a:xfrm>
            <a:off x="2276475" y="487363"/>
            <a:ext cx="65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BSC5</a:t>
            </a:r>
          </a:p>
        </p:txBody>
      </p:sp>
      <p:sp>
        <p:nvSpPr>
          <p:cNvPr id="6173" name="TextBox 138"/>
          <p:cNvSpPr txBox="1">
            <a:spLocks noChangeArrowheads="1"/>
          </p:cNvSpPr>
          <p:nvPr/>
        </p:nvSpPr>
        <p:spPr bwMode="auto">
          <a:xfrm>
            <a:off x="7513638" y="4318000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  <a:latin typeface="Calibri" pitchFamily="-65" charset="0"/>
              </a:rPr>
              <a:t>BSC5</a:t>
            </a:r>
          </a:p>
        </p:txBody>
      </p:sp>
      <p:sp>
        <p:nvSpPr>
          <p:cNvPr id="6174" name="TextBox 74"/>
          <p:cNvSpPr txBox="1">
            <a:spLocks noChangeArrowheads="1"/>
          </p:cNvSpPr>
          <p:nvPr/>
        </p:nvSpPr>
        <p:spPr bwMode="auto">
          <a:xfrm>
            <a:off x="5311775" y="2894013"/>
            <a:ext cx="398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3200">
                <a:latin typeface="Calibri" pitchFamily="-65" charset="0"/>
              </a:rPr>
              <a:t>X</a:t>
            </a:r>
          </a:p>
        </p:txBody>
      </p:sp>
      <p:sp>
        <p:nvSpPr>
          <p:cNvPr id="6175" name="TextBox 77"/>
          <p:cNvSpPr txBox="1">
            <a:spLocks noChangeArrowheads="1"/>
          </p:cNvSpPr>
          <p:nvPr/>
        </p:nvSpPr>
        <p:spPr bwMode="auto">
          <a:xfrm>
            <a:off x="3900488" y="1558925"/>
            <a:ext cx="385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3200">
                <a:latin typeface="Calibri" pitchFamily="-65" charset="0"/>
              </a:rPr>
              <a:t>Y</a:t>
            </a:r>
          </a:p>
        </p:txBody>
      </p:sp>
      <p:grpSp>
        <p:nvGrpSpPr>
          <p:cNvPr id="6176" name="Group 41"/>
          <p:cNvGrpSpPr>
            <a:grpSpLocks/>
          </p:cNvGrpSpPr>
          <p:nvPr/>
        </p:nvGrpSpPr>
        <p:grpSpPr bwMode="auto">
          <a:xfrm>
            <a:off x="989013" y="3529013"/>
            <a:ext cx="920750" cy="885825"/>
            <a:chOff x="112937" y="3750060"/>
            <a:chExt cx="1082451" cy="1105256"/>
          </a:xfrm>
        </p:grpSpPr>
        <p:grpSp>
          <p:nvGrpSpPr>
            <p:cNvPr id="6500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23" name="TextBox 57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501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19" name="TextBox 55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502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15" name="TextBox 53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503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11" name="TextBox 51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>
              <a:off x="909844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891181" y="4538397"/>
              <a:ext cx="304207" cy="2911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148396" y="4490859"/>
              <a:ext cx="240753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114803" y="3853059"/>
              <a:ext cx="270613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77" name="Group 58"/>
          <p:cNvGrpSpPr>
            <a:grpSpLocks/>
          </p:cNvGrpSpPr>
          <p:nvPr/>
        </p:nvGrpSpPr>
        <p:grpSpPr bwMode="auto">
          <a:xfrm>
            <a:off x="2041525" y="3533775"/>
            <a:ext cx="920750" cy="885825"/>
            <a:chOff x="112937" y="3750060"/>
            <a:chExt cx="1082451" cy="1105256"/>
          </a:xfrm>
        </p:grpSpPr>
        <p:grpSp>
          <p:nvGrpSpPr>
            <p:cNvPr id="6476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99" name="TextBox 78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477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95" name="TextBox 75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478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91" name="TextBox 72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479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87" name="TextBox 69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64" name="Straight Arrow Connector 63"/>
            <p:cNvCxnSpPr/>
            <p:nvPr/>
          </p:nvCxnSpPr>
          <p:spPr>
            <a:xfrm>
              <a:off x="909845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891183" y="4538397"/>
              <a:ext cx="304205" cy="2911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148397" y="4490859"/>
              <a:ext cx="240751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114804" y="3853059"/>
              <a:ext cx="270612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78" name="Group 137"/>
          <p:cNvGrpSpPr>
            <a:grpSpLocks/>
          </p:cNvGrpSpPr>
          <p:nvPr/>
        </p:nvGrpSpPr>
        <p:grpSpPr bwMode="auto">
          <a:xfrm>
            <a:off x="7324725" y="3419475"/>
            <a:ext cx="1085850" cy="1081088"/>
            <a:chOff x="3271634" y="5519246"/>
            <a:chExt cx="919367" cy="864313"/>
          </a:xfrm>
        </p:grpSpPr>
        <p:grpSp>
          <p:nvGrpSpPr>
            <p:cNvPr id="6451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75" name="TextBox 154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452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71" name="TextBox 152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453" name="Group 344"/>
            <p:cNvGrpSpPr>
              <a:grpSpLocks/>
            </p:cNvGrpSpPr>
            <p:nvPr/>
          </p:nvGrpSpPr>
          <p:grpSpPr bwMode="auto">
            <a:xfrm>
              <a:off x="3885365" y="6095750"/>
              <a:ext cx="289760" cy="287809"/>
              <a:chOff x="3313870" y="6095751"/>
              <a:chExt cx="289760" cy="287809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67" name="TextBox 150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6454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63" name="TextBox 148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455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144" name="Straight Arrow Connector 143"/>
              <p:cNvCxnSpPr/>
              <p:nvPr/>
            </p:nvCxnSpPr>
            <p:spPr>
              <a:xfrm>
                <a:off x="3947719" y="5549706"/>
                <a:ext cx="235218" cy="24495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3931589" y="6118300"/>
                <a:ext cx="259412" cy="23352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H="1" flipV="1">
                <a:off x="3299861" y="6080224"/>
                <a:ext cx="205647" cy="251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3271634" y="5568744"/>
                <a:ext cx="231186" cy="22972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79" name="Group 155"/>
          <p:cNvGrpSpPr>
            <a:grpSpLocks/>
          </p:cNvGrpSpPr>
          <p:nvPr/>
        </p:nvGrpSpPr>
        <p:grpSpPr bwMode="auto">
          <a:xfrm>
            <a:off x="2752725" y="2557463"/>
            <a:ext cx="1085850" cy="1081087"/>
            <a:chOff x="3271634" y="5519246"/>
            <a:chExt cx="919367" cy="864313"/>
          </a:xfrm>
        </p:grpSpPr>
        <p:grpSp>
          <p:nvGrpSpPr>
            <p:cNvPr id="6426" name="Group 341"/>
            <p:cNvGrpSpPr>
              <a:grpSpLocks/>
            </p:cNvGrpSpPr>
            <p:nvPr/>
          </p:nvGrpSpPr>
          <p:grpSpPr bwMode="auto">
            <a:xfrm>
              <a:off x="3304348" y="5530201"/>
              <a:ext cx="290058" cy="287810"/>
              <a:chOff x="3313870" y="6077886"/>
              <a:chExt cx="290058" cy="287810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50" name="TextBox 172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427" name="Group 347"/>
            <p:cNvGrpSpPr>
              <a:grpSpLocks/>
            </p:cNvGrpSpPr>
            <p:nvPr/>
          </p:nvGrpSpPr>
          <p:grpSpPr bwMode="auto">
            <a:xfrm>
              <a:off x="3899657" y="5519246"/>
              <a:ext cx="286096" cy="287810"/>
              <a:chOff x="3313870" y="6085983"/>
              <a:chExt cx="286096" cy="287810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46" name="TextBox 170"/>
              <p:cNvSpPr txBox="1">
                <a:spLocks noChangeArrowheads="1"/>
              </p:cNvSpPr>
              <p:nvPr/>
            </p:nvSpPr>
            <p:spPr bwMode="auto">
              <a:xfrm>
                <a:off x="3315304" y="608598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428" name="Group 344"/>
            <p:cNvGrpSpPr>
              <a:grpSpLocks/>
            </p:cNvGrpSpPr>
            <p:nvPr/>
          </p:nvGrpSpPr>
          <p:grpSpPr bwMode="auto">
            <a:xfrm>
              <a:off x="3885365" y="6095750"/>
              <a:ext cx="289760" cy="287809"/>
              <a:chOff x="3313870" y="6095751"/>
              <a:chExt cx="289760" cy="287809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42" name="TextBox 168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6429" name="Group 322"/>
            <p:cNvGrpSpPr>
              <a:grpSpLocks/>
            </p:cNvGrpSpPr>
            <p:nvPr/>
          </p:nvGrpSpPr>
          <p:grpSpPr bwMode="auto">
            <a:xfrm>
              <a:off x="3311338" y="6088673"/>
              <a:ext cx="284662" cy="287810"/>
              <a:chOff x="3311338" y="6088673"/>
              <a:chExt cx="284662" cy="287810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38" name="TextBox 166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430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162" name="Straight Arrow Connector 161"/>
              <p:cNvCxnSpPr/>
              <p:nvPr/>
            </p:nvCxnSpPr>
            <p:spPr>
              <a:xfrm>
                <a:off x="3947719" y="5549706"/>
                <a:ext cx="235218" cy="2449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 flipV="1">
                <a:off x="3931589" y="6118300"/>
                <a:ext cx="259412" cy="23353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 flipH="1" flipV="1">
                <a:off x="3299861" y="6080225"/>
                <a:ext cx="205647" cy="251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flipH="1">
                <a:off x="3271634" y="5568744"/>
                <a:ext cx="231186" cy="2297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80" name="Group 278"/>
          <p:cNvGrpSpPr>
            <a:grpSpLocks/>
          </p:cNvGrpSpPr>
          <p:nvPr/>
        </p:nvGrpSpPr>
        <p:grpSpPr bwMode="auto">
          <a:xfrm>
            <a:off x="3590925" y="3417888"/>
            <a:ext cx="1081088" cy="1120775"/>
            <a:chOff x="2762371" y="3736466"/>
            <a:chExt cx="1081266" cy="1121284"/>
          </a:xfrm>
        </p:grpSpPr>
        <p:grpSp>
          <p:nvGrpSpPr>
            <p:cNvPr id="6401" name="Group 341"/>
            <p:cNvGrpSpPr>
              <a:grpSpLocks/>
            </p:cNvGrpSpPr>
            <p:nvPr/>
          </p:nvGrpSpPr>
          <p:grpSpPr bwMode="auto">
            <a:xfrm>
              <a:off x="2815176" y="3790366"/>
              <a:ext cx="342583" cy="359994"/>
              <a:chOff x="3313870" y="6077886"/>
              <a:chExt cx="290058" cy="287810"/>
            </a:xfrm>
          </p:grpSpPr>
          <p:sp>
            <p:nvSpPr>
              <p:cNvPr id="208" name="Oval 207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25" name="TextBox 208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402" name="Group 347"/>
            <p:cNvGrpSpPr>
              <a:grpSpLocks/>
            </p:cNvGrpSpPr>
            <p:nvPr/>
          </p:nvGrpSpPr>
          <p:grpSpPr bwMode="auto">
            <a:xfrm>
              <a:off x="3502728" y="3785289"/>
              <a:ext cx="336210" cy="359994"/>
              <a:chOff x="3300701" y="6092879"/>
              <a:chExt cx="284662" cy="287810"/>
            </a:xfrm>
          </p:grpSpPr>
          <p:sp>
            <p:nvSpPr>
              <p:cNvPr id="206" name="Oval 205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21" name="TextBox 206"/>
              <p:cNvSpPr txBox="1">
                <a:spLocks noChangeArrowheads="1"/>
              </p:cNvSpPr>
              <p:nvPr/>
            </p:nvSpPr>
            <p:spPr bwMode="auto">
              <a:xfrm>
                <a:off x="3300701" y="6092879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403" name="Group 344"/>
            <p:cNvGrpSpPr>
              <a:grpSpLocks/>
            </p:cNvGrpSpPr>
            <p:nvPr/>
          </p:nvGrpSpPr>
          <p:grpSpPr bwMode="auto">
            <a:xfrm>
              <a:off x="3501406" y="4497757"/>
              <a:ext cx="342231" cy="359993"/>
              <a:chOff x="3313870" y="6095751"/>
              <a:chExt cx="289760" cy="287809"/>
            </a:xfrm>
          </p:grpSpPr>
          <p:sp>
            <p:nvSpPr>
              <p:cNvPr id="204" name="Oval 203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17" name="TextBox 204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6404" name="Group 322"/>
            <p:cNvGrpSpPr>
              <a:grpSpLocks/>
            </p:cNvGrpSpPr>
            <p:nvPr/>
          </p:nvGrpSpPr>
          <p:grpSpPr bwMode="auto">
            <a:xfrm>
              <a:off x="2823432" y="4488905"/>
              <a:ext cx="336210" cy="359994"/>
              <a:chOff x="3311338" y="6088673"/>
              <a:chExt cx="284662" cy="287810"/>
            </a:xfrm>
          </p:grpSpPr>
          <p:sp>
            <p:nvSpPr>
              <p:cNvPr id="202" name="Oval 20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13" name="TextBox 202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405" name="Group 277"/>
            <p:cNvGrpSpPr>
              <a:grpSpLocks/>
            </p:cNvGrpSpPr>
            <p:nvPr/>
          </p:nvGrpSpPr>
          <p:grpSpPr bwMode="auto">
            <a:xfrm>
              <a:off x="2762371" y="3736466"/>
              <a:ext cx="1054968" cy="1117930"/>
              <a:chOff x="2762371" y="3736466"/>
              <a:chExt cx="1054968" cy="1117930"/>
            </a:xfrm>
          </p:grpSpPr>
          <p:cxnSp>
            <p:nvCxnSpPr>
              <p:cNvPr id="198" name="Straight Arrow Connector 197"/>
              <p:cNvCxnSpPr/>
              <p:nvPr/>
            </p:nvCxnSpPr>
            <p:spPr bwMode="auto">
              <a:xfrm>
                <a:off x="2763959" y="4548046"/>
                <a:ext cx="277858" cy="3065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 bwMode="auto">
              <a:xfrm flipV="1">
                <a:off x="2762371" y="3749172"/>
                <a:ext cx="306439" cy="292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 bwMode="auto">
              <a:xfrm flipH="1" flipV="1">
                <a:off x="3551489" y="3736466"/>
                <a:ext cx="242927" cy="314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 bwMode="auto">
              <a:xfrm flipH="1">
                <a:off x="3543550" y="4554399"/>
                <a:ext cx="273095" cy="287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81" name="Group 209"/>
          <p:cNvGrpSpPr>
            <a:grpSpLocks/>
          </p:cNvGrpSpPr>
          <p:nvPr/>
        </p:nvGrpSpPr>
        <p:grpSpPr bwMode="auto">
          <a:xfrm>
            <a:off x="2814638" y="3543300"/>
            <a:ext cx="966787" cy="846138"/>
            <a:chOff x="3271634" y="5495100"/>
            <a:chExt cx="919367" cy="857240"/>
          </a:xfrm>
        </p:grpSpPr>
        <p:grpSp>
          <p:nvGrpSpPr>
            <p:cNvPr id="6376" name="Group 341"/>
            <p:cNvGrpSpPr>
              <a:grpSpLocks/>
            </p:cNvGrpSpPr>
            <p:nvPr/>
          </p:nvGrpSpPr>
          <p:grpSpPr bwMode="auto">
            <a:xfrm>
              <a:off x="3287105" y="5506058"/>
              <a:ext cx="284662" cy="292631"/>
              <a:chOff x="3296627" y="6053743"/>
              <a:chExt cx="284662" cy="292631"/>
            </a:xfrm>
          </p:grpSpPr>
          <p:sp>
            <p:nvSpPr>
              <p:cNvPr id="226" name="Oval 225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00" name="TextBox 226"/>
              <p:cNvSpPr txBox="1">
                <a:spLocks noChangeArrowheads="1"/>
              </p:cNvSpPr>
              <p:nvPr/>
            </p:nvSpPr>
            <p:spPr bwMode="auto">
              <a:xfrm>
                <a:off x="3296627" y="605374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377" name="Group 347"/>
            <p:cNvGrpSpPr>
              <a:grpSpLocks/>
            </p:cNvGrpSpPr>
            <p:nvPr/>
          </p:nvGrpSpPr>
          <p:grpSpPr bwMode="auto">
            <a:xfrm>
              <a:off x="3882979" y="5495100"/>
              <a:ext cx="284662" cy="287810"/>
              <a:chOff x="3297192" y="6061837"/>
              <a:chExt cx="284662" cy="287810"/>
            </a:xfrm>
          </p:grpSpPr>
          <p:sp>
            <p:nvSpPr>
              <p:cNvPr id="224" name="Oval 223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96" name="TextBox 224"/>
              <p:cNvSpPr txBox="1">
                <a:spLocks noChangeArrowheads="1"/>
              </p:cNvSpPr>
              <p:nvPr/>
            </p:nvSpPr>
            <p:spPr bwMode="auto">
              <a:xfrm>
                <a:off x="3297192" y="6061837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378" name="Group 344"/>
            <p:cNvGrpSpPr>
              <a:grpSpLocks/>
            </p:cNvGrpSpPr>
            <p:nvPr/>
          </p:nvGrpSpPr>
          <p:grpSpPr bwMode="auto">
            <a:xfrm>
              <a:off x="3858767" y="6057119"/>
              <a:ext cx="284662" cy="289254"/>
              <a:chOff x="3287272" y="6057120"/>
              <a:chExt cx="284662" cy="289254"/>
            </a:xfrm>
          </p:grpSpPr>
          <p:sp>
            <p:nvSpPr>
              <p:cNvPr id="222" name="Oval 22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92" name="TextBox 222"/>
              <p:cNvSpPr txBox="1">
                <a:spLocks noChangeArrowheads="1"/>
              </p:cNvSpPr>
              <p:nvPr/>
            </p:nvSpPr>
            <p:spPr bwMode="auto">
              <a:xfrm>
                <a:off x="3287272" y="6057120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6379" name="Group 322"/>
            <p:cNvGrpSpPr>
              <a:grpSpLocks/>
            </p:cNvGrpSpPr>
            <p:nvPr/>
          </p:nvGrpSpPr>
          <p:grpSpPr bwMode="auto">
            <a:xfrm>
              <a:off x="3306811" y="6064530"/>
              <a:ext cx="284662" cy="287810"/>
              <a:chOff x="3306811" y="6064530"/>
              <a:chExt cx="284662" cy="287810"/>
            </a:xfrm>
          </p:grpSpPr>
          <p:sp>
            <p:nvSpPr>
              <p:cNvPr id="220" name="Oval 219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88" name="TextBox 220"/>
              <p:cNvSpPr txBox="1">
                <a:spLocks noChangeArrowheads="1"/>
              </p:cNvSpPr>
              <p:nvPr/>
            </p:nvSpPr>
            <p:spPr bwMode="auto">
              <a:xfrm>
                <a:off x="3306811" y="6064530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380" name="Group 350"/>
            <p:cNvGrpSpPr>
              <a:grpSpLocks/>
            </p:cNvGrpSpPr>
            <p:nvPr/>
          </p:nvGrpSpPr>
          <p:grpSpPr bwMode="auto">
            <a:xfrm>
              <a:off x="3271634" y="5549747"/>
              <a:ext cx="919367" cy="802091"/>
              <a:chOff x="3271634" y="5549747"/>
              <a:chExt cx="919367" cy="802091"/>
            </a:xfrm>
          </p:grpSpPr>
          <p:cxnSp>
            <p:nvCxnSpPr>
              <p:cNvPr id="216" name="Straight Arrow Connector 215"/>
              <p:cNvCxnSpPr/>
              <p:nvPr/>
            </p:nvCxnSpPr>
            <p:spPr>
              <a:xfrm>
                <a:off x="3947950" y="5549783"/>
                <a:ext cx="235503" cy="2444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/>
              <p:cNvCxnSpPr/>
              <p:nvPr/>
            </p:nvCxnSpPr>
            <p:spPr>
              <a:xfrm flipV="1">
                <a:off x="3931344" y="6119132"/>
                <a:ext cx="259657" cy="2332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/>
              <p:cNvCxnSpPr/>
              <p:nvPr/>
            </p:nvCxnSpPr>
            <p:spPr>
              <a:xfrm flipH="1" flipV="1">
                <a:off x="3300317" y="6080532"/>
                <a:ext cx="205310" cy="2508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flipH="1">
                <a:off x="3271634" y="5569083"/>
                <a:ext cx="230974" cy="22838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82" name="Group 227"/>
          <p:cNvGrpSpPr>
            <a:grpSpLocks/>
          </p:cNvGrpSpPr>
          <p:nvPr/>
        </p:nvGrpSpPr>
        <p:grpSpPr bwMode="auto">
          <a:xfrm>
            <a:off x="828675" y="5605463"/>
            <a:ext cx="2571750" cy="504825"/>
            <a:chOff x="0" y="5924549"/>
            <a:chExt cx="2571752" cy="504528"/>
          </a:xfrm>
        </p:grpSpPr>
        <p:cxnSp>
          <p:nvCxnSpPr>
            <p:cNvPr id="229" name="Straight Arrow Connector 228"/>
            <p:cNvCxnSpPr/>
            <p:nvPr/>
          </p:nvCxnSpPr>
          <p:spPr>
            <a:xfrm>
              <a:off x="0" y="6149841"/>
              <a:ext cx="234950" cy="2443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70" name="TextBox 229"/>
            <p:cNvSpPr txBox="1">
              <a:spLocks noChangeArrowheads="1"/>
            </p:cNvSpPr>
            <p:nvPr/>
          </p:nvSpPr>
          <p:spPr bwMode="auto">
            <a:xfrm>
              <a:off x="185740" y="5967412"/>
              <a:ext cx="23860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/>
              <a:r>
                <a:rPr lang="en-US" sz="1200"/>
                <a:t>HEPI Pier #</a:t>
              </a:r>
            </a:p>
            <a:p>
              <a:pPr eaLnBrk="1" hangingPunct="1"/>
              <a:r>
                <a:rPr lang="en-US" sz="1200"/>
                <a:t>HEPI Actuator Orientation</a:t>
              </a:r>
            </a:p>
          </p:txBody>
        </p:sp>
        <p:grpSp>
          <p:nvGrpSpPr>
            <p:cNvPr id="6371" name="Group 80"/>
            <p:cNvGrpSpPr>
              <a:grpSpLocks/>
            </p:cNvGrpSpPr>
            <p:nvPr/>
          </p:nvGrpSpPr>
          <p:grpSpPr bwMode="auto">
            <a:xfrm>
              <a:off x="0" y="5924549"/>
              <a:ext cx="273093" cy="307777"/>
              <a:chOff x="789212" y="535376"/>
              <a:chExt cx="321131" cy="383766"/>
            </a:xfrm>
          </p:grpSpPr>
          <p:sp>
            <p:nvSpPr>
              <p:cNvPr id="232" name="Oval 23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75" name="TextBox 232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6183" name="Group 222"/>
          <p:cNvGrpSpPr>
            <a:grpSpLocks/>
          </p:cNvGrpSpPr>
          <p:nvPr/>
        </p:nvGrpSpPr>
        <p:grpSpPr bwMode="auto">
          <a:xfrm>
            <a:off x="2819400" y="4286250"/>
            <a:ext cx="927100" cy="893763"/>
            <a:chOff x="1985085" y="4601981"/>
            <a:chExt cx="927742" cy="893947"/>
          </a:xfrm>
        </p:grpSpPr>
        <p:grpSp>
          <p:nvGrpSpPr>
            <p:cNvPr id="6345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242" name="Oval 241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68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227" name="Straight Arrow Connector 226"/>
            <p:cNvCxnSpPr/>
            <p:nvPr/>
          </p:nvCxnSpPr>
          <p:spPr bwMode="auto">
            <a:xfrm rot="16200000" flipV="1">
              <a:off x="2647596" y="4613036"/>
              <a:ext cx="271519" cy="249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347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240" name="Oval 239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64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348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238" name="Oval 237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60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349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236" name="Oval 235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56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33" name="Straight Arrow Connector 232"/>
            <p:cNvCxnSpPr/>
            <p:nvPr/>
          </p:nvCxnSpPr>
          <p:spPr bwMode="auto">
            <a:xfrm>
              <a:off x="2027978" y="5219646"/>
              <a:ext cx="235113" cy="2445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 bwMode="auto">
            <a:xfrm flipV="1">
              <a:off x="1985085" y="4654380"/>
              <a:ext cx="258942" cy="2334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 bwMode="auto">
            <a:xfrm flipH="1">
              <a:off x="2682481" y="5252990"/>
              <a:ext cx="230346" cy="2270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84" name="Group 243"/>
          <p:cNvGrpSpPr>
            <a:grpSpLocks/>
          </p:cNvGrpSpPr>
          <p:nvPr/>
        </p:nvGrpSpPr>
        <p:grpSpPr bwMode="auto">
          <a:xfrm>
            <a:off x="2816225" y="5835650"/>
            <a:ext cx="927100" cy="893763"/>
            <a:chOff x="1985085" y="4601981"/>
            <a:chExt cx="927742" cy="893947"/>
          </a:xfrm>
        </p:grpSpPr>
        <p:grpSp>
          <p:nvGrpSpPr>
            <p:cNvPr id="6321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259" name="Oval 258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44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246" name="Straight Arrow Connector 245"/>
            <p:cNvCxnSpPr/>
            <p:nvPr/>
          </p:nvCxnSpPr>
          <p:spPr bwMode="auto">
            <a:xfrm rot="16200000" flipV="1">
              <a:off x="2647596" y="4613036"/>
              <a:ext cx="271519" cy="249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323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257" name="Oval 256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40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324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255" name="Oval 254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36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325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253" name="Oval 25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32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50" name="Straight Arrow Connector 249"/>
            <p:cNvCxnSpPr/>
            <p:nvPr/>
          </p:nvCxnSpPr>
          <p:spPr bwMode="auto">
            <a:xfrm>
              <a:off x="2027978" y="5219646"/>
              <a:ext cx="235113" cy="2445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/>
            <p:nvPr/>
          </p:nvCxnSpPr>
          <p:spPr bwMode="auto">
            <a:xfrm flipV="1">
              <a:off x="1985085" y="4654380"/>
              <a:ext cx="258942" cy="2334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/>
            <p:nvPr/>
          </p:nvCxnSpPr>
          <p:spPr bwMode="auto">
            <a:xfrm flipH="1">
              <a:off x="2682481" y="5252990"/>
              <a:ext cx="230346" cy="2270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85" name="Group 260"/>
          <p:cNvGrpSpPr>
            <a:grpSpLocks/>
          </p:cNvGrpSpPr>
          <p:nvPr/>
        </p:nvGrpSpPr>
        <p:grpSpPr bwMode="auto">
          <a:xfrm>
            <a:off x="2816225" y="5154613"/>
            <a:ext cx="927100" cy="893762"/>
            <a:chOff x="1985085" y="4601981"/>
            <a:chExt cx="927742" cy="893947"/>
          </a:xfrm>
        </p:grpSpPr>
        <p:grpSp>
          <p:nvGrpSpPr>
            <p:cNvPr id="6297" name="Group 80"/>
            <p:cNvGrpSpPr>
              <a:grpSpLocks/>
            </p:cNvGrpSpPr>
            <p:nvPr/>
          </p:nvGrpSpPr>
          <p:grpSpPr bwMode="auto">
            <a:xfrm>
              <a:off x="2602615" y="4636530"/>
              <a:ext cx="289017" cy="307576"/>
              <a:chOff x="770570" y="568351"/>
              <a:chExt cx="339775" cy="383766"/>
            </a:xfrm>
          </p:grpSpPr>
          <p:sp>
            <p:nvSpPr>
              <p:cNvPr id="276" name="Oval 275"/>
              <p:cNvSpPr/>
              <p:nvPr/>
            </p:nvSpPr>
            <p:spPr>
              <a:xfrm>
                <a:off x="816430" y="612321"/>
                <a:ext cx="293915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20" name="TextBox 151"/>
              <p:cNvSpPr txBox="1">
                <a:spLocks noChangeArrowheads="1"/>
              </p:cNvSpPr>
              <p:nvPr/>
            </p:nvSpPr>
            <p:spPr bwMode="auto">
              <a:xfrm>
                <a:off x="770570" y="568351"/>
                <a:ext cx="30898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cxnSp>
          <p:nvCxnSpPr>
            <p:cNvPr id="263" name="Straight Arrow Connector 262"/>
            <p:cNvCxnSpPr/>
            <p:nvPr/>
          </p:nvCxnSpPr>
          <p:spPr bwMode="auto">
            <a:xfrm rot="16200000" flipV="1">
              <a:off x="2647597" y="4613035"/>
              <a:ext cx="271518" cy="249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299" name="Group 81"/>
            <p:cNvGrpSpPr>
              <a:grpSpLocks/>
            </p:cNvGrpSpPr>
            <p:nvPr/>
          </p:nvGrpSpPr>
          <p:grpSpPr bwMode="auto">
            <a:xfrm>
              <a:off x="1998663" y="4650118"/>
              <a:ext cx="284731" cy="307576"/>
              <a:chOff x="789212" y="571012"/>
              <a:chExt cx="334735" cy="383766"/>
            </a:xfrm>
          </p:grpSpPr>
          <p:sp>
            <p:nvSpPr>
              <p:cNvPr id="274" name="Oval 273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16" name="TextBox 149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300" name="Group 86"/>
            <p:cNvGrpSpPr>
              <a:grpSpLocks/>
            </p:cNvGrpSpPr>
            <p:nvPr/>
          </p:nvGrpSpPr>
          <p:grpSpPr bwMode="auto">
            <a:xfrm>
              <a:off x="2009391" y="5178832"/>
              <a:ext cx="284731" cy="307576"/>
              <a:chOff x="778012" y="535381"/>
              <a:chExt cx="334735" cy="383766"/>
            </a:xfrm>
          </p:grpSpPr>
          <p:sp>
            <p:nvSpPr>
              <p:cNvPr id="272" name="Oval 271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12" name="TextBox 147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301" name="Group 90"/>
            <p:cNvGrpSpPr>
              <a:grpSpLocks/>
            </p:cNvGrpSpPr>
            <p:nvPr/>
          </p:nvGrpSpPr>
          <p:grpSpPr bwMode="auto">
            <a:xfrm>
              <a:off x="2604181" y="5188352"/>
              <a:ext cx="287450" cy="307576"/>
              <a:chOff x="772411" y="547258"/>
              <a:chExt cx="337932" cy="383766"/>
            </a:xfrm>
          </p:grpSpPr>
          <p:sp>
            <p:nvSpPr>
              <p:cNvPr id="270" name="Oval 269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08" name="TextBox 145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67" name="Straight Arrow Connector 266"/>
            <p:cNvCxnSpPr/>
            <p:nvPr/>
          </p:nvCxnSpPr>
          <p:spPr bwMode="auto">
            <a:xfrm>
              <a:off x="2027978" y="5219646"/>
              <a:ext cx="235113" cy="2445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8" name="Straight Arrow Connector 267"/>
            <p:cNvCxnSpPr/>
            <p:nvPr/>
          </p:nvCxnSpPr>
          <p:spPr bwMode="auto">
            <a:xfrm flipV="1">
              <a:off x="1985085" y="4654379"/>
              <a:ext cx="258942" cy="2334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9" name="Straight Arrow Connector 268"/>
            <p:cNvCxnSpPr/>
            <p:nvPr/>
          </p:nvCxnSpPr>
          <p:spPr bwMode="auto">
            <a:xfrm flipH="1">
              <a:off x="2682481" y="5252991"/>
              <a:ext cx="230346" cy="2270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86" name="Group 279"/>
          <p:cNvGrpSpPr>
            <a:grpSpLocks/>
          </p:cNvGrpSpPr>
          <p:nvPr/>
        </p:nvGrpSpPr>
        <p:grpSpPr bwMode="auto">
          <a:xfrm>
            <a:off x="2716213" y="0"/>
            <a:ext cx="1081087" cy="1120775"/>
            <a:chOff x="2762371" y="3736466"/>
            <a:chExt cx="1081266" cy="1121284"/>
          </a:xfrm>
        </p:grpSpPr>
        <p:grpSp>
          <p:nvGrpSpPr>
            <p:cNvPr id="6272" name="Group 341"/>
            <p:cNvGrpSpPr>
              <a:grpSpLocks/>
            </p:cNvGrpSpPr>
            <p:nvPr/>
          </p:nvGrpSpPr>
          <p:grpSpPr bwMode="auto">
            <a:xfrm>
              <a:off x="2815187" y="3790388"/>
              <a:ext cx="342584" cy="359995"/>
              <a:chOff x="3313870" y="6077886"/>
              <a:chExt cx="290058" cy="287810"/>
            </a:xfrm>
          </p:grpSpPr>
          <p:sp>
            <p:nvSpPr>
              <p:cNvPr id="296" name="Oval 295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96" name="TextBox 208"/>
              <p:cNvSpPr txBox="1">
                <a:spLocks noChangeArrowheads="1"/>
              </p:cNvSpPr>
              <p:nvPr/>
            </p:nvSpPr>
            <p:spPr bwMode="auto">
              <a:xfrm>
                <a:off x="3319266" y="6077886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273" name="Group 347"/>
            <p:cNvGrpSpPr>
              <a:grpSpLocks/>
            </p:cNvGrpSpPr>
            <p:nvPr/>
          </p:nvGrpSpPr>
          <p:grpSpPr bwMode="auto">
            <a:xfrm>
              <a:off x="3502728" y="3785310"/>
              <a:ext cx="336210" cy="359995"/>
              <a:chOff x="3300701" y="6092879"/>
              <a:chExt cx="284662" cy="287810"/>
            </a:xfrm>
          </p:grpSpPr>
          <p:sp>
            <p:nvSpPr>
              <p:cNvPr id="294" name="Oval 293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92" name="TextBox 206"/>
              <p:cNvSpPr txBox="1">
                <a:spLocks noChangeArrowheads="1"/>
              </p:cNvSpPr>
              <p:nvPr/>
            </p:nvSpPr>
            <p:spPr bwMode="auto">
              <a:xfrm>
                <a:off x="3300701" y="6092879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274" name="Group 344"/>
            <p:cNvGrpSpPr>
              <a:grpSpLocks/>
            </p:cNvGrpSpPr>
            <p:nvPr/>
          </p:nvGrpSpPr>
          <p:grpSpPr bwMode="auto">
            <a:xfrm>
              <a:off x="3501395" y="4497757"/>
              <a:ext cx="342230" cy="359993"/>
              <a:chOff x="3313870" y="6095751"/>
              <a:chExt cx="289760" cy="287809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88" name="TextBox 204"/>
              <p:cNvSpPr txBox="1">
                <a:spLocks noChangeArrowheads="1"/>
              </p:cNvSpPr>
              <p:nvPr/>
            </p:nvSpPr>
            <p:spPr bwMode="auto">
              <a:xfrm>
                <a:off x="3318968" y="6095751"/>
                <a:ext cx="284662" cy="287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6275" name="Group 322"/>
            <p:cNvGrpSpPr>
              <a:grpSpLocks/>
            </p:cNvGrpSpPr>
            <p:nvPr/>
          </p:nvGrpSpPr>
          <p:grpSpPr bwMode="auto">
            <a:xfrm>
              <a:off x="2823432" y="4488926"/>
              <a:ext cx="336210" cy="359995"/>
              <a:chOff x="3311338" y="6088673"/>
              <a:chExt cx="284662" cy="287810"/>
            </a:xfrm>
          </p:grpSpPr>
          <p:sp>
            <p:nvSpPr>
              <p:cNvPr id="290" name="Oval 289"/>
              <p:cNvSpPr/>
              <p:nvPr/>
            </p:nvSpPr>
            <p:spPr>
              <a:xfrm>
                <a:off x="3313870" y="6117205"/>
                <a:ext cx="249947" cy="229169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84" name="TextBox 202"/>
              <p:cNvSpPr txBox="1">
                <a:spLocks noChangeArrowheads="1"/>
              </p:cNvSpPr>
              <p:nvPr/>
            </p:nvSpPr>
            <p:spPr bwMode="auto">
              <a:xfrm>
                <a:off x="3311338" y="6088673"/>
                <a:ext cx="284662" cy="28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276" name="Group 277"/>
            <p:cNvGrpSpPr>
              <a:grpSpLocks/>
            </p:cNvGrpSpPr>
            <p:nvPr/>
          </p:nvGrpSpPr>
          <p:grpSpPr bwMode="auto">
            <a:xfrm>
              <a:off x="2762371" y="3736466"/>
              <a:ext cx="1054968" cy="1117930"/>
              <a:chOff x="2762371" y="3736466"/>
              <a:chExt cx="1054968" cy="1117930"/>
            </a:xfrm>
          </p:grpSpPr>
          <p:cxnSp>
            <p:nvCxnSpPr>
              <p:cNvPr id="286" name="Straight Arrow Connector 285"/>
              <p:cNvCxnSpPr/>
              <p:nvPr/>
            </p:nvCxnSpPr>
            <p:spPr bwMode="auto">
              <a:xfrm>
                <a:off x="2763958" y="4548047"/>
                <a:ext cx="277859" cy="3065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7" name="Straight Arrow Connector 286"/>
              <p:cNvCxnSpPr/>
              <p:nvPr/>
            </p:nvCxnSpPr>
            <p:spPr bwMode="auto">
              <a:xfrm flipV="1">
                <a:off x="2762371" y="3749172"/>
                <a:ext cx="306438" cy="2922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/>
              <p:cNvCxnSpPr/>
              <p:nvPr/>
            </p:nvCxnSpPr>
            <p:spPr bwMode="auto">
              <a:xfrm flipH="1" flipV="1">
                <a:off x="3551489" y="3736466"/>
                <a:ext cx="242928" cy="314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 bwMode="auto">
              <a:xfrm flipH="1">
                <a:off x="3543551" y="4554400"/>
                <a:ext cx="273095" cy="2874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87" name="Group 74"/>
          <p:cNvGrpSpPr>
            <a:grpSpLocks/>
          </p:cNvGrpSpPr>
          <p:nvPr/>
        </p:nvGrpSpPr>
        <p:grpSpPr bwMode="auto">
          <a:xfrm rot="-5400000">
            <a:off x="185738" y="3660775"/>
            <a:ext cx="627062" cy="674688"/>
            <a:chOff x="1693110" y="892074"/>
            <a:chExt cx="5448291" cy="5161539"/>
          </a:xfrm>
        </p:grpSpPr>
        <p:pic>
          <p:nvPicPr>
            <p:cNvPr id="6270" name="Picture 75" descr="aLIGO_HAMISI_NoOptic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Isosceles Triangle 253"/>
            <p:cNvSpPr>
              <a:spLocks noChangeArrowheads="1"/>
            </p:cNvSpPr>
            <p:nvPr/>
          </p:nvSpPr>
          <p:spPr bwMode="auto">
            <a:xfrm rot="5400000" flipH="1">
              <a:off x="2814361" y="1374030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6188" name="TextBox 103"/>
          <p:cNvSpPr txBox="1">
            <a:spLocks noChangeArrowheads="1"/>
          </p:cNvSpPr>
          <p:nvPr/>
        </p:nvSpPr>
        <p:spPr bwMode="auto">
          <a:xfrm>
            <a:off x="74613" y="3321050"/>
            <a:ext cx="776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>
                <a:solidFill>
                  <a:srgbClr val="FF6600"/>
                </a:solidFill>
                <a:latin typeface="Calibri" pitchFamily="-65" charset="0"/>
              </a:rPr>
              <a:t>HAM1</a:t>
            </a:r>
          </a:p>
        </p:txBody>
      </p:sp>
      <p:sp>
        <p:nvSpPr>
          <p:cNvPr id="258" name="Frame 119"/>
          <p:cNvSpPr>
            <a:spLocks noChangeArrowheads="1"/>
          </p:cNvSpPr>
          <p:nvPr/>
        </p:nvSpPr>
        <p:spPr bwMode="auto">
          <a:xfrm>
            <a:off x="155575" y="3651250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C2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grpSp>
        <p:nvGrpSpPr>
          <p:cNvPr id="6190" name="Group 41"/>
          <p:cNvGrpSpPr>
            <a:grpSpLocks/>
          </p:cNvGrpSpPr>
          <p:nvPr/>
        </p:nvGrpSpPr>
        <p:grpSpPr bwMode="auto">
          <a:xfrm>
            <a:off x="0" y="3529013"/>
            <a:ext cx="920750" cy="885825"/>
            <a:chOff x="112937" y="3750060"/>
            <a:chExt cx="1082451" cy="1105256"/>
          </a:xfrm>
        </p:grpSpPr>
        <p:grpSp>
          <p:nvGrpSpPr>
            <p:cNvPr id="6246" name="Group 80"/>
            <p:cNvGrpSpPr>
              <a:grpSpLocks/>
            </p:cNvGrpSpPr>
            <p:nvPr/>
          </p:nvGrpSpPr>
          <p:grpSpPr bwMode="auto">
            <a:xfrm>
              <a:off x="841599" y="3750060"/>
              <a:ext cx="321131" cy="383766"/>
              <a:chOff x="789212" y="535376"/>
              <a:chExt cx="321131" cy="383766"/>
            </a:xfrm>
          </p:grpSpPr>
          <p:sp>
            <p:nvSpPr>
              <p:cNvPr id="283" name="Oval 282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69" name="TextBox 57"/>
              <p:cNvSpPr txBox="1">
                <a:spLocks noChangeArrowheads="1"/>
              </p:cNvSpPr>
              <p:nvPr/>
            </p:nvSpPr>
            <p:spPr bwMode="auto">
              <a:xfrm>
                <a:off x="789212" y="535376"/>
                <a:ext cx="308984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247" name="Group 81"/>
            <p:cNvGrpSpPr>
              <a:grpSpLocks/>
            </p:cNvGrpSpPr>
            <p:nvPr/>
          </p:nvGrpSpPr>
          <p:grpSpPr bwMode="auto">
            <a:xfrm>
              <a:off x="112937" y="3799989"/>
              <a:ext cx="334735" cy="383766"/>
              <a:chOff x="789212" y="571012"/>
              <a:chExt cx="334735" cy="383766"/>
            </a:xfrm>
          </p:grpSpPr>
          <p:sp>
            <p:nvSpPr>
              <p:cNvPr id="281" name="Oval 280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65" name="TextBox 55"/>
              <p:cNvSpPr txBox="1">
                <a:spLocks noChangeArrowheads="1"/>
              </p:cNvSpPr>
              <p:nvPr/>
            </p:nvSpPr>
            <p:spPr bwMode="auto">
              <a:xfrm>
                <a:off x="789212" y="571012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248" name="Group 86"/>
            <p:cNvGrpSpPr>
              <a:grpSpLocks/>
            </p:cNvGrpSpPr>
            <p:nvPr/>
          </p:nvGrpSpPr>
          <p:grpSpPr bwMode="auto">
            <a:xfrm>
              <a:off x="125549" y="4459672"/>
              <a:ext cx="334735" cy="383766"/>
              <a:chOff x="778012" y="535381"/>
              <a:chExt cx="334735" cy="383766"/>
            </a:xfrm>
          </p:grpSpPr>
          <p:sp>
            <p:nvSpPr>
              <p:cNvPr id="279" name="Oval 278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61" name="TextBox 53"/>
              <p:cNvSpPr txBox="1">
                <a:spLocks noChangeArrowheads="1"/>
              </p:cNvSpPr>
              <p:nvPr/>
            </p:nvSpPr>
            <p:spPr bwMode="auto">
              <a:xfrm>
                <a:off x="778012" y="535381"/>
                <a:ext cx="334735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249" name="Group 90"/>
            <p:cNvGrpSpPr>
              <a:grpSpLocks/>
            </p:cNvGrpSpPr>
            <p:nvPr/>
          </p:nvGrpSpPr>
          <p:grpSpPr bwMode="auto">
            <a:xfrm>
              <a:off x="824795" y="4471550"/>
              <a:ext cx="337932" cy="383766"/>
              <a:chOff x="772411" y="547258"/>
              <a:chExt cx="337932" cy="383766"/>
            </a:xfrm>
          </p:grpSpPr>
          <p:sp>
            <p:nvSpPr>
              <p:cNvPr id="277" name="Oval 276"/>
              <p:cNvSpPr/>
              <p:nvPr/>
            </p:nvSpPr>
            <p:spPr>
              <a:xfrm>
                <a:off x="816429" y="612321"/>
                <a:ext cx="293914" cy="285750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57" name="TextBox 51"/>
              <p:cNvSpPr txBox="1">
                <a:spLocks noChangeArrowheads="1"/>
              </p:cNvSpPr>
              <p:nvPr/>
            </p:nvSpPr>
            <p:spPr bwMode="auto">
              <a:xfrm>
                <a:off x="772411" y="547258"/>
                <a:ext cx="334736" cy="383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-65" charset="-128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cxnSp>
          <p:nvCxnSpPr>
            <p:cNvPr id="266" name="Straight Arrow Connector 265"/>
            <p:cNvCxnSpPr/>
            <p:nvPr/>
          </p:nvCxnSpPr>
          <p:spPr>
            <a:xfrm>
              <a:off x="909845" y="3829290"/>
              <a:ext cx="276212" cy="305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/>
            <p:nvPr/>
          </p:nvCxnSpPr>
          <p:spPr>
            <a:xfrm flipV="1">
              <a:off x="891183" y="4538397"/>
              <a:ext cx="304205" cy="2911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/>
            <p:nvPr/>
          </p:nvCxnSpPr>
          <p:spPr>
            <a:xfrm flipH="1" flipV="1">
              <a:off x="148397" y="4490859"/>
              <a:ext cx="240751" cy="312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Arrow Connector 274"/>
            <p:cNvCxnSpPr/>
            <p:nvPr/>
          </p:nvCxnSpPr>
          <p:spPr>
            <a:xfrm flipH="1">
              <a:off x="114804" y="3853059"/>
              <a:ext cx="270612" cy="285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1" name="Group 284"/>
          <p:cNvGrpSpPr>
            <a:grpSpLocks/>
          </p:cNvGrpSpPr>
          <p:nvPr/>
        </p:nvGrpSpPr>
        <p:grpSpPr bwMode="auto">
          <a:xfrm>
            <a:off x="88900" y="3706813"/>
            <a:ext cx="773113" cy="627062"/>
            <a:chOff x="5692705" y="1101342"/>
            <a:chExt cx="771890" cy="627797"/>
          </a:xfrm>
        </p:grpSpPr>
        <p:cxnSp>
          <p:nvCxnSpPr>
            <p:cNvPr id="291" name="Straight Connector 290"/>
            <p:cNvCxnSpPr/>
            <p:nvPr/>
          </p:nvCxnSpPr>
          <p:spPr>
            <a:xfrm>
              <a:off x="5760860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6402780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flipH="1">
              <a:off x="5692705" y="1284118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flipH="1">
              <a:off x="5692705" y="1560667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2" name="Group 297"/>
          <p:cNvGrpSpPr>
            <a:grpSpLocks/>
          </p:cNvGrpSpPr>
          <p:nvPr/>
        </p:nvGrpSpPr>
        <p:grpSpPr bwMode="auto">
          <a:xfrm>
            <a:off x="1066800" y="3706813"/>
            <a:ext cx="773113" cy="627062"/>
            <a:chOff x="5692705" y="1101342"/>
            <a:chExt cx="771890" cy="627797"/>
          </a:xfrm>
        </p:grpSpPr>
        <p:cxnSp>
          <p:nvCxnSpPr>
            <p:cNvPr id="299" name="Straight Connector 298"/>
            <p:cNvCxnSpPr/>
            <p:nvPr/>
          </p:nvCxnSpPr>
          <p:spPr>
            <a:xfrm>
              <a:off x="5760860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6402780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H="1">
              <a:off x="5692705" y="1284118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5692705" y="1560667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3" name="Group 302"/>
          <p:cNvGrpSpPr>
            <a:grpSpLocks/>
          </p:cNvGrpSpPr>
          <p:nvPr/>
        </p:nvGrpSpPr>
        <p:grpSpPr bwMode="auto">
          <a:xfrm>
            <a:off x="2109788" y="3706813"/>
            <a:ext cx="771525" cy="627062"/>
            <a:chOff x="5692705" y="1101342"/>
            <a:chExt cx="771890" cy="627797"/>
          </a:xfrm>
        </p:grpSpPr>
        <p:cxnSp>
          <p:nvCxnSpPr>
            <p:cNvPr id="304" name="Straight Connector 303"/>
            <p:cNvCxnSpPr/>
            <p:nvPr/>
          </p:nvCxnSpPr>
          <p:spPr>
            <a:xfrm>
              <a:off x="5760999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6402653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5692705" y="1284118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flipH="1">
              <a:off x="5692705" y="1560667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4" name="Group 307"/>
          <p:cNvGrpSpPr>
            <a:grpSpLocks/>
          </p:cNvGrpSpPr>
          <p:nvPr/>
        </p:nvGrpSpPr>
        <p:grpSpPr bwMode="auto">
          <a:xfrm rot="5400000">
            <a:off x="2928144" y="5258594"/>
            <a:ext cx="771525" cy="627063"/>
            <a:chOff x="5692705" y="1101342"/>
            <a:chExt cx="771890" cy="627797"/>
          </a:xfrm>
        </p:grpSpPr>
        <p:cxnSp>
          <p:nvCxnSpPr>
            <p:cNvPr id="309" name="Straight Connector 308"/>
            <p:cNvCxnSpPr/>
            <p:nvPr/>
          </p:nvCxnSpPr>
          <p:spPr>
            <a:xfrm>
              <a:off x="5760999" y="1101341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>
              <a:off x="6402652" y="1101341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flipH="1">
              <a:off x="5692706" y="1282529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>
              <a:off x="5692706" y="1559078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5" name="Group 312"/>
          <p:cNvGrpSpPr>
            <a:grpSpLocks/>
          </p:cNvGrpSpPr>
          <p:nvPr/>
        </p:nvGrpSpPr>
        <p:grpSpPr bwMode="auto">
          <a:xfrm rot="5400000">
            <a:off x="2928144" y="4472781"/>
            <a:ext cx="771525" cy="627063"/>
            <a:chOff x="5692705" y="1101342"/>
            <a:chExt cx="771890" cy="627797"/>
          </a:xfrm>
        </p:grpSpPr>
        <p:cxnSp>
          <p:nvCxnSpPr>
            <p:cNvPr id="314" name="Straight Connector 313"/>
            <p:cNvCxnSpPr/>
            <p:nvPr/>
          </p:nvCxnSpPr>
          <p:spPr>
            <a:xfrm>
              <a:off x="5761000" y="1101341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>
              <a:off x="6402653" y="1101341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flipH="1">
              <a:off x="5692706" y="1282529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H="1">
              <a:off x="5692706" y="1559078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6" name="Group 317"/>
          <p:cNvGrpSpPr>
            <a:grpSpLocks/>
          </p:cNvGrpSpPr>
          <p:nvPr/>
        </p:nvGrpSpPr>
        <p:grpSpPr bwMode="auto">
          <a:xfrm rot="5400000">
            <a:off x="2917032" y="6055519"/>
            <a:ext cx="773112" cy="628650"/>
            <a:chOff x="5692705" y="1101342"/>
            <a:chExt cx="771890" cy="627797"/>
          </a:xfrm>
        </p:grpSpPr>
        <p:cxnSp>
          <p:nvCxnSpPr>
            <p:cNvPr id="319" name="Straight Connector 318"/>
            <p:cNvCxnSpPr/>
            <p:nvPr/>
          </p:nvCxnSpPr>
          <p:spPr>
            <a:xfrm>
              <a:off x="5760859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6402781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 flipH="1">
              <a:off x="5692705" y="1283657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H="1">
              <a:off x="5692705" y="1561092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7" name="Group 322"/>
          <p:cNvGrpSpPr>
            <a:grpSpLocks/>
          </p:cNvGrpSpPr>
          <p:nvPr/>
        </p:nvGrpSpPr>
        <p:grpSpPr bwMode="auto">
          <a:xfrm rot="10800000">
            <a:off x="2970213" y="3706813"/>
            <a:ext cx="773112" cy="627062"/>
            <a:chOff x="5692705" y="1101342"/>
            <a:chExt cx="771890" cy="627797"/>
          </a:xfrm>
        </p:grpSpPr>
        <p:cxnSp>
          <p:nvCxnSpPr>
            <p:cNvPr id="324" name="Straight Connector 323"/>
            <p:cNvCxnSpPr/>
            <p:nvPr/>
          </p:nvCxnSpPr>
          <p:spPr>
            <a:xfrm>
              <a:off x="5760859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6402781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H="1">
              <a:off x="5694289" y="1282529"/>
              <a:ext cx="771891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H="1">
              <a:off x="5694289" y="1559078"/>
              <a:ext cx="771891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8" name="Group 327"/>
          <p:cNvGrpSpPr>
            <a:grpSpLocks/>
          </p:cNvGrpSpPr>
          <p:nvPr/>
        </p:nvGrpSpPr>
        <p:grpSpPr bwMode="auto">
          <a:xfrm rot="10800000">
            <a:off x="7500938" y="3675063"/>
            <a:ext cx="771525" cy="627062"/>
            <a:chOff x="5692705" y="1101342"/>
            <a:chExt cx="771890" cy="627797"/>
          </a:xfrm>
        </p:grpSpPr>
        <p:cxnSp>
          <p:nvCxnSpPr>
            <p:cNvPr id="329" name="Straight Connector 328"/>
            <p:cNvCxnSpPr/>
            <p:nvPr/>
          </p:nvCxnSpPr>
          <p:spPr>
            <a:xfrm>
              <a:off x="5761000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6402654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H="1">
              <a:off x="5692705" y="1282529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5692705" y="1559078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9" name="Group 332"/>
          <p:cNvGrpSpPr>
            <a:grpSpLocks/>
          </p:cNvGrpSpPr>
          <p:nvPr/>
        </p:nvGrpSpPr>
        <p:grpSpPr bwMode="auto">
          <a:xfrm rot="10800000">
            <a:off x="2970213" y="2813050"/>
            <a:ext cx="773112" cy="628650"/>
            <a:chOff x="5692705" y="1101342"/>
            <a:chExt cx="771890" cy="627797"/>
          </a:xfrm>
        </p:grpSpPr>
        <p:cxnSp>
          <p:nvCxnSpPr>
            <p:cNvPr id="334" name="Straight Connector 333"/>
            <p:cNvCxnSpPr/>
            <p:nvPr/>
          </p:nvCxnSpPr>
          <p:spPr>
            <a:xfrm>
              <a:off x="5760859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6402781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H="1">
              <a:off x="5694289" y="1283656"/>
              <a:ext cx="771891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 flipH="1">
              <a:off x="5694289" y="1561092"/>
              <a:ext cx="771891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00" name="Group 337"/>
          <p:cNvGrpSpPr>
            <a:grpSpLocks/>
          </p:cNvGrpSpPr>
          <p:nvPr/>
        </p:nvGrpSpPr>
        <p:grpSpPr bwMode="auto">
          <a:xfrm rot="-5400000">
            <a:off x="3778251" y="3770312"/>
            <a:ext cx="773112" cy="627063"/>
            <a:chOff x="5692705" y="1101342"/>
            <a:chExt cx="771890" cy="627797"/>
          </a:xfrm>
        </p:grpSpPr>
        <p:cxnSp>
          <p:nvCxnSpPr>
            <p:cNvPr id="339" name="Straight Connector 338"/>
            <p:cNvCxnSpPr/>
            <p:nvPr/>
          </p:nvCxnSpPr>
          <p:spPr>
            <a:xfrm>
              <a:off x="5759275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>
              <a:off x="6401195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H="1">
              <a:off x="5692705" y="1284118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H="1">
              <a:off x="5692705" y="1560667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01" name="Group 347"/>
          <p:cNvGrpSpPr>
            <a:grpSpLocks/>
          </p:cNvGrpSpPr>
          <p:nvPr/>
        </p:nvGrpSpPr>
        <p:grpSpPr bwMode="auto">
          <a:xfrm rot="-5400000">
            <a:off x="2917825" y="282576"/>
            <a:ext cx="771525" cy="628650"/>
            <a:chOff x="5692705" y="1101342"/>
            <a:chExt cx="771890" cy="627797"/>
          </a:xfrm>
        </p:grpSpPr>
        <p:cxnSp>
          <p:nvCxnSpPr>
            <p:cNvPr id="349" name="Straight Connector 348"/>
            <p:cNvCxnSpPr/>
            <p:nvPr/>
          </p:nvCxnSpPr>
          <p:spPr>
            <a:xfrm>
              <a:off x="5761001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>
              <a:off x="6402654" y="1101342"/>
              <a:ext cx="0" cy="627797"/>
            </a:xfrm>
            <a:prstGeom prst="line">
              <a:avLst/>
            </a:prstGeom>
            <a:ln w="127000">
              <a:solidFill>
                <a:srgbClr val="0017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 flipH="1">
              <a:off x="5692705" y="1283656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5692705" y="1561092"/>
              <a:ext cx="771890" cy="0"/>
            </a:xfrm>
            <a:prstGeom prst="line">
              <a:avLst/>
            </a:prstGeom>
            <a:ln w="127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2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2206625"/>
            <a:ext cx="839788" cy="9874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Box 8"/>
          <p:cNvSpPr txBox="1">
            <a:spLocks noChangeArrowheads="1"/>
          </p:cNvSpPr>
          <p:nvPr/>
        </p:nvSpPr>
        <p:spPr bwMode="auto">
          <a:xfrm>
            <a:off x="5789613" y="0"/>
            <a:ext cx="3679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 sz="1600">
                <a:latin typeface="Calibri" pitchFamily="-65" charset="0"/>
              </a:rPr>
              <a:t>We define the naming with</a:t>
            </a:r>
          </a:p>
          <a:p>
            <a:pPr algn="ctr" eaLnBrk="1" hangingPunct="1"/>
            <a:r>
              <a:rPr lang="en-US" sz="1600">
                <a:latin typeface="Calibri" pitchFamily="-65" charset="0"/>
              </a:rPr>
              <a:t> respect to the chambers as follows:</a:t>
            </a:r>
          </a:p>
          <a:p>
            <a:pPr algn="ctr" eaLnBrk="1" hangingPunct="1"/>
            <a:r>
              <a:rPr lang="en-US" sz="1600">
                <a:latin typeface="Calibri" pitchFamily="-65" charset="0"/>
              </a:rPr>
              <a:t>CHAMBER NAME</a:t>
            </a:r>
          </a:p>
          <a:p>
            <a:pPr algn="ctr" eaLnBrk="1" hangingPunct="1"/>
            <a:r>
              <a:rPr lang="en-US" sz="1600">
                <a:latin typeface="Calibri" pitchFamily="-65" charset="0"/>
              </a:rPr>
              <a:t>CHANNEL PREFIX</a:t>
            </a:r>
          </a:p>
          <a:p>
            <a:pPr algn="ctr" eaLnBrk="1" hangingPunct="1"/>
            <a:r>
              <a:rPr lang="en-US" sz="1600">
                <a:latin typeface="Calibri" pitchFamily="-65" charset="0"/>
              </a:rPr>
              <a:t>MODEL NAME</a:t>
            </a:r>
          </a:p>
          <a:p>
            <a:pPr algn="ctr" eaLnBrk="1" hangingPunct="1"/>
            <a:r>
              <a:rPr lang="en-US" sz="1600">
                <a:latin typeface="Calibri" pitchFamily="-65" charset="0"/>
              </a:rPr>
              <a:t>~/SeismicSVN/seismic/ Folder</a:t>
            </a:r>
          </a:p>
        </p:txBody>
      </p:sp>
      <p:pic>
        <p:nvPicPr>
          <p:cNvPr id="7172" name="Picture 51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3106738"/>
            <a:ext cx="949325" cy="8080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4" descr="aLIGO_BSCISI_NoOpticsTab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3852863"/>
            <a:ext cx="989012" cy="8413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55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854450"/>
            <a:ext cx="839787" cy="895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5" name="Group 65"/>
          <p:cNvGrpSpPr>
            <a:grpSpLocks/>
          </p:cNvGrpSpPr>
          <p:nvPr/>
        </p:nvGrpSpPr>
        <p:grpSpPr bwMode="auto">
          <a:xfrm>
            <a:off x="2166938" y="5556250"/>
            <a:ext cx="625475" cy="674688"/>
            <a:chOff x="1693110" y="892074"/>
            <a:chExt cx="5448291" cy="5161539"/>
          </a:xfrm>
        </p:grpSpPr>
        <p:pic>
          <p:nvPicPr>
            <p:cNvPr id="7249" name="Picture 66" descr="aLIGO_HAMISI_NoOpticsTabl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Isosceles Triangle 67"/>
            <p:cNvSpPr>
              <a:spLocks noChangeArrowheads="1"/>
            </p:cNvSpPr>
            <p:nvPr/>
          </p:nvSpPr>
          <p:spPr bwMode="auto">
            <a:xfrm rot="5400000" flipH="1">
              <a:off x="2876844" y="1441793"/>
              <a:ext cx="3412682" cy="4037820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76" name="Group 68"/>
          <p:cNvGrpSpPr>
            <a:grpSpLocks/>
          </p:cNvGrpSpPr>
          <p:nvPr/>
        </p:nvGrpSpPr>
        <p:grpSpPr bwMode="auto">
          <a:xfrm>
            <a:off x="2176463" y="4695825"/>
            <a:ext cx="627062" cy="674688"/>
            <a:chOff x="1693110" y="892074"/>
            <a:chExt cx="5448291" cy="5161539"/>
          </a:xfrm>
        </p:grpSpPr>
        <p:pic>
          <p:nvPicPr>
            <p:cNvPr id="7247" name="Picture 69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Isosceles Triangle 70"/>
            <p:cNvSpPr>
              <a:spLocks noChangeArrowheads="1"/>
            </p:cNvSpPr>
            <p:nvPr/>
          </p:nvSpPr>
          <p:spPr bwMode="auto"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77" name="Group 71"/>
          <p:cNvGrpSpPr>
            <a:grpSpLocks/>
          </p:cNvGrpSpPr>
          <p:nvPr/>
        </p:nvGrpSpPr>
        <p:grpSpPr bwMode="auto">
          <a:xfrm rot="-5400000">
            <a:off x="1370806" y="3979069"/>
            <a:ext cx="627063" cy="676275"/>
            <a:chOff x="1693110" y="892074"/>
            <a:chExt cx="5448291" cy="5161539"/>
          </a:xfrm>
        </p:grpSpPr>
        <p:pic>
          <p:nvPicPr>
            <p:cNvPr id="7245" name="Picture 72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Isosceles Triangle 73"/>
            <p:cNvSpPr>
              <a:spLocks noChangeArrowheads="1"/>
            </p:cNvSpPr>
            <p:nvPr/>
          </p:nvSpPr>
          <p:spPr bwMode="auto">
            <a:xfrm rot="5400000" flipH="1">
              <a:off x="2812309" y="1374236"/>
              <a:ext cx="3416793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78" name="Group 74"/>
          <p:cNvGrpSpPr>
            <a:grpSpLocks/>
          </p:cNvGrpSpPr>
          <p:nvPr/>
        </p:nvGrpSpPr>
        <p:grpSpPr bwMode="auto">
          <a:xfrm rot="-5400000">
            <a:off x="346075" y="3979863"/>
            <a:ext cx="627063" cy="674687"/>
            <a:chOff x="1693110" y="892074"/>
            <a:chExt cx="5448291" cy="5161539"/>
          </a:xfrm>
        </p:grpSpPr>
        <p:pic>
          <p:nvPicPr>
            <p:cNvPr id="7243" name="Picture 75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Isosceles Triangle 76"/>
            <p:cNvSpPr>
              <a:spLocks noChangeArrowheads="1"/>
            </p:cNvSpPr>
            <p:nvPr/>
          </p:nvSpPr>
          <p:spPr bwMode="auto">
            <a:xfrm rot="5400000" flipH="1">
              <a:off x="2814359" y="1374033"/>
              <a:ext cx="3412694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79" name="Group 77"/>
          <p:cNvGrpSpPr>
            <a:grpSpLocks/>
          </p:cNvGrpSpPr>
          <p:nvPr/>
        </p:nvGrpSpPr>
        <p:grpSpPr bwMode="auto">
          <a:xfrm>
            <a:off x="3913188" y="1519238"/>
            <a:ext cx="627062" cy="674687"/>
            <a:chOff x="1693110" y="892074"/>
            <a:chExt cx="5448291" cy="5161539"/>
          </a:xfrm>
        </p:grpSpPr>
        <p:pic>
          <p:nvPicPr>
            <p:cNvPr id="7241" name="Picture 78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Isosceles Triangle 79"/>
            <p:cNvSpPr>
              <a:spLocks noChangeArrowheads="1"/>
            </p:cNvSpPr>
            <p:nvPr/>
          </p:nvSpPr>
          <p:spPr bwMode="auto">
            <a:xfrm rot="5400000" flipH="1">
              <a:off x="2869527" y="1446898"/>
              <a:ext cx="3412694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80" name="Group 80"/>
          <p:cNvGrpSpPr>
            <a:grpSpLocks/>
          </p:cNvGrpSpPr>
          <p:nvPr/>
        </p:nvGrpSpPr>
        <p:grpSpPr bwMode="auto">
          <a:xfrm>
            <a:off x="3910013" y="601663"/>
            <a:ext cx="627062" cy="676275"/>
            <a:chOff x="1693110" y="892074"/>
            <a:chExt cx="5448291" cy="5161539"/>
          </a:xfrm>
        </p:grpSpPr>
        <p:pic>
          <p:nvPicPr>
            <p:cNvPr id="7239" name="Picture 81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Isosceles Triangle 82"/>
            <p:cNvSpPr>
              <a:spLocks noChangeArrowheads="1"/>
            </p:cNvSpPr>
            <p:nvPr/>
          </p:nvSpPr>
          <p:spPr bwMode="auto">
            <a:xfrm rot="5400000" flipH="1">
              <a:off x="2867474" y="1446927"/>
              <a:ext cx="3416793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81" name="Group 83"/>
          <p:cNvGrpSpPr>
            <a:grpSpLocks/>
          </p:cNvGrpSpPr>
          <p:nvPr/>
        </p:nvGrpSpPr>
        <p:grpSpPr bwMode="auto">
          <a:xfrm>
            <a:off x="3910013" y="-22225"/>
            <a:ext cx="627062" cy="676275"/>
            <a:chOff x="1693110" y="892074"/>
            <a:chExt cx="5448291" cy="5161539"/>
          </a:xfrm>
        </p:grpSpPr>
        <p:pic>
          <p:nvPicPr>
            <p:cNvPr id="7237" name="Picture 84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Isosceles Triangle 85"/>
            <p:cNvSpPr>
              <a:spLocks noChangeArrowheads="1"/>
            </p:cNvSpPr>
            <p:nvPr/>
          </p:nvSpPr>
          <p:spPr bwMode="auto">
            <a:xfrm rot="5400000" flipH="1">
              <a:off x="2867474" y="1446935"/>
              <a:ext cx="3416793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82" name="Group 86"/>
          <p:cNvGrpSpPr>
            <a:grpSpLocks/>
          </p:cNvGrpSpPr>
          <p:nvPr/>
        </p:nvGrpSpPr>
        <p:grpSpPr bwMode="auto">
          <a:xfrm rot="-5400000">
            <a:off x="5745162" y="2195513"/>
            <a:ext cx="627063" cy="674688"/>
            <a:chOff x="1693110" y="892074"/>
            <a:chExt cx="5448291" cy="5161539"/>
          </a:xfrm>
        </p:grpSpPr>
        <p:pic>
          <p:nvPicPr>
            <p:cNvPr id="7235" name="Picture 87" descr="aLIGO_HAMISI_NoOpticsTable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Isosceles Triangle 88"/>
            <p:cNvSpPr>
              <a:spLocks noChangeArrowheads="1"/>
            </p:cNvSpPr>
            <p:nvPr/>
          </p:nvSpPr>
          <p:spPr bwMode="auto">
            <a:xfrm rot="5400000" flipH="1">
              <a:off x="2814370" y="1374037"/>
              <a:ext cx="3412682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83" name="Group 89"/>
          <p:cNvGrpSpPr>
            <a:grpSpLocks/>
          </p:cNvGrpSpPr>
          <p:nvPr/>
        </p:nvGrpSpPr>
        <p:grpSpPr bwMode="auto">
          <a:xfrm rot="-5400000">
            <a:off x="4687094" y="2194719"/>
            <a:ext cx="627063" cy="676275"/>
            <a:chOff x="1693110" y="892074"/>
            <a:chExt cx="5448291" cy="5161539"/>
          </a:xfrm>
        </p:grpSpPr>
        <p:pic>
          <p:nvPicPr>
            <p:cNvPr id="7233" name="Picture 90" descr="aLIGO_HAMISI_NoOpticsTabl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Isosceles Triangle 91"/>
            <p:cNvSpPr>
              <a:spLocks noChangeArrowheads="1"/>
            </p:cNvSpPr>
            <p:nvPr/>
          </p:nvSpPr>
          <p:spPr bwMode="auto">
            <a:xfrm rot="5400000" flipH="1">
              <a:off x="2812309" y="1374229"/>
              <a:ext cx="3416793" cy="4027594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184" name="Group 4"/>
          <p:cNvGrpSpPr>
            <a:grpSpLocks/>
          </p:cNvGrpSpPr>
          <p:nvPr/>
        </p:nvGrpSpPr>
        <p:grpSpPr bwMode="auto">
          <a:xfrm>
            <a:off x="2170113" y="6194425"/>
            <a:ext cx="627062" cy="674688"/>
            <a:chOff x="1693110" y="892074"/>
            <a:chExt cx="5448291" cy="5161539"/>
          </a:xfrm>
        </p:grpSpPr>
        <p:pic>
          <p:nvPicPr>
            <p:cNvPr id="7231" name="Picture 5" descr="aLIGO_HAMISI_NoOpticsTabl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110" y="892074"/>
              <a:ext cx="5448291" cy="516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Isosceles Triangle 6"/>
            <p:cNvSpPr>
              <a:spLocks noChangeArrowheads="1"/>
            </p:cNvSpPr>
            <p:nvPr/>
          </p:nvSpPr>
          <p:spPr bwMode="auto">
            <a:xfrm rot="5400000" flipH="1">
              <a:off x="2869529" y="1446902"/>
              <a:ext cx="3412682" cy="4027601"/>
            </a:xfrm>
            <a:prstGeom prst="triangle">
              <a:avLst>
                <a:gd name="adj" fmla="val 50000"/>
              </a:avLst>
            </a:prstGeom>
            <a:solidFill>
              <a:srgbClr val="D9D9D9">
                <a:alpha val="78038"/>
              </a:srgbClr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7185" name="TextBox 103"/>
          <p:cNvSpPr txBox="1">
            <a:spLocks noChangeArrowheads="1"/>
          </p:cNvSpPr>
          <p:nvPr/>
        </p:nvSpPr>
        <p:spPr bwMode="auto">
          <a:xfrm>
            <a:off x="-76200" y="3173413"/>
            <a:ext cx="1454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HAM2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H1:ISI-HAM2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h1isiham2.mdl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HAM-ISI/H1/HAM2/</a:t>
            </a:r>
          </a:p>
        </p:txBody>
      </p:sp>
      <p:sp>
        <p:nvSpPr>
          <p:cNvPr id="7186" name="TextBox 104"/>
          <p:cNvSpPr txBox="1">
            <a:spLocks noChangeArrowheads="1"/>
          </p:cNvSpPr>
          <p:nvPr/>
        </p:nvSpPr>
        <p:spPr bwMode="auto">
          <a:xfrm>
            <a:off x="-87313" y="5026025"/>
            <a:ext cx="145415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HAM3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H1:ISI-HAM3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h1isiham3.mdl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HAM-ISI/H1/HAM3/</a:t>
            </a:r>
          </a:p>
        </p:txBody>
      </p:sp>
      <p:sp>
        <p:nvSpPr>
          <p:cNvPr id="114" name="Frame 113"/>
          <p:cNvSpPr>
            <a:spLocks noChangeArrowheads="1"/>
          </p:cNvSpPr>
          <p:nvPr/>
        </p:nvSpPr>
        <p:spPr bwMode="auto">
          <a:xfrm>
            <a:off x="3886200" y="1527175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5" name="Frame 114"/>
          <p:cNvSpPr>
            <a:spLocks noChangeArrowheads="1"/>
          </p:cNvSpPr>
          <p:nvPr/>
        </p:nvSpPr>
        <p:spPr bwMode="auto">
          <a:xfrm>
            <a:off x="3886200" y="625475"/>
            <a:ext cx="669925" cy="641350"/>
          </a:xfrm>
          <a:custGeom>
            <a:avLst/>
            <a:gdLst>
              <a:gd name="T0" fmla="*/ 334963 w 669925"/>
              <a:gd name="T1" fmla="*/ 0 h 641350"/>
              <a:gd name="T2" fmla="*/ 0 w 669925"/>
              <a:gd name="T3" fmla="*/ 320675 h 641350"/>
              <a:gd name="T4" fmla="*/ 334963 w 669925"/>
              <a:gd name="T5" fmla="*/ 641350 h 641350"/>
              <a:gd name="T6" fmla="*/ 669925 w 669925"/>
              <a:gd name="T7" fmla="*/ 320675 h 641350"/>
              <a:gd name="T8" fmla="*/ 3 60000 65536"/>
              <a:gd name="T9" fmla="*/ 2 60000 65536"/>
              <a:gd name="T10" fmla="*/ 1 60000 65536"/>
              <a:gd name="T11" fmla="*/ 0 60000 65536"/>
              <a:gd name="T12" fmla="*/ 13962 w 669925"/>
              <a:gd name="T13" fmla="*/ 13962 h 641350"/>
              <a:gd name="T14" fmla="*/ 655963 w 669925"/>
              <a:gd name="T15" fmla="*/ 627388 h 6413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41350">
                <a:moveTo>
                  <a:pt x="0" y="0"/>
                </a:moveTo>
                <a:lnTo>
                  <a:pt x="669925" y="0"/>
                </a:lnTo>
                <a:lnTo>
                  <a:pt x="669925" y="641350"/>
                </a:lnTo>
                <a:lnTo>
                  <a:pt x="0" y="641350"/>
                </a:lnTo>
                <a:close/>
                <a:moveTo>
                  <a:pt x="13962" y="13962"/>
                </a:moveTo>
                <a:lnTo>
                  <a:pt x="13962" y="627388"/>
                </a:lnTo>
                <a:lnTo>
                  <a:pt x="655963" y="627388"/>
                </a:lnTo>
                <a:lnTo>
                  <a:pt x="655963" y="13962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6" name="Frame 115"/>
          <p:cNvSpPr>
            <a:spLocks noChangeArrowheads="1"/>
          </p:cNvSpPr>
          <p:nvPr/>
        </p:nvSpPr>
        <p:spPr bwMode="auto">
          <a:xfrm>
            <a:off x="3886200" y="-3175"/>
            <a:ext cx="669925" cy="641350"/>
          </a:xfrm>
          <a:custGeom>
            <a:avLst/>
            <a:gdLst>
              <a:gd name="T0" fmla="*/ 334963 w 669925"/>
              <a:gd name="T1" fmla="*/ 0 h 641350"/>
              <a:gd name="T2" fmla="*/ 0 w 669925"/>
              <a:gd name="T3" fmla="*/ 320675 h 641350"/>
              <a:gd name="T4" fmla="*/ 334963 w 669925"/>
              <a:gd name="T5" fmla="*/ 641350 h 641350"/>
              <a:gd name="T6" fmla="*/ 669925 w 669925"/>
              <a:gd name="T7" fmla="*/ 320675 h 641350"/>
              <a:gd name="T8" fmla="*/ 3 60000 65536"/>
              <a:gd name="T9" fmla="*/ 2 60000 65536"/>
              <a:gd name="T10" fmla="*/ 1 60000 65536"/>
              <a:gd name="T11" fmla="*/ 0 60000 65536"/>
              <a:gd name="T12" fmla="*/ 13962 w 669925"/>
              <a:gd name="T13" fmla="*/ 13962 h 641350"/>
              <a:gd name="T14" fmla="*/ 655963 w 669925"/>
              <a:gd name="T15" fmla="*/ 627388 h 6413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41350">
                <a:moveTo>
                  <a:pt x="0" y="0"/>
                </a:moveTo>
                <a:lnTo>
                  <a:pt x="669925" y="0"/>
                </a:lnTo>
                <a:lnTo>
                  <a:pt x="669925" y="641350"/>
                </a:lnTo>
                <a:lnTo>
                  <a:pt x="0" y="641350"/>
                </a:lnTo>
                <a:close/>
                <a:moveTo>
                  <a:pt x="13962" y="13962"/>
                </a:moveTo>
                <a:lnTo>
                  <a:pt x="13962" y="627388"/>
                </a:lnTo>
                <a:lnTo>
                  <a:pt x="655963" y="627388"/>
                </a:lnTo>
                <a:lnTo>
                  <a:pt x="655963" y="13962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7" name="Frame 116"/>
          <p:cNvSpPr>
            <a:spLocks noChangeArrowheads="1"/>
          </p:cNvSpPr>
          <p:nvPr/>
        </p:nvSpPr>
        <p:spPr bwMode="auto">
          <a:xfrm>
            <a:off x="4657725" y="2201863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8" name="Frame 117"/>
          <p:cNvSpPr>
            <a:spLocks noChangeArrowheads="1"/>
          </p:cNvSpPr>
          <p:nvPr/>
        </p:nvSpPr>
        <p:spPr bwMode="auto">
          <a:xfrm>
            <a:off x="5732463" y="2201863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7192" name="Picture 45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3908425"/>
            <a:ext cx="941388" cy="8016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Frame 118"/>
          <p:cNvSpPr>
            <a:spLocks noChangeArrowheads="1"/>
          </p:cNvSpPr>
          <p:nvPr/>
        </p:nvSpPr>
        <p:spPr bwMode="auto">
          <a:xfrm>
            <a:off x="1347788" y="3970338"/>
            <a:ext cx="668337" cy="660400"/>
          </a:xfrm>
          <a:custGeom>
            <a:avLst/>
            <a:gdLst>
              <a:gd name="T0" fmla="*/ 334169 w 668337"/>
              <a:gd name="T1" fmla="*/ 0 h 660400"/>
              <a:gd name="T2" fmla="*/ 0 w 668337"/>
              <a:gd name="T3" fmla="*/ 330200 h 660400"/>
              <a:gd name="T4" fmla="*/ 334169 w 668337"/>
              <a:gd name="T5" fmla="*/ 660400 h 660400"/>
              <a:gd name="T6" fmla="*/ 668337 w 668337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8337"/>
              <a:gd name="T13" fmla="*/ 14377 h 660400"/>
              <a:gd name="T14" fmla="*/ 653960 w 668337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8337" h="660400">
                <a:moveTo>
                  <a:pt x="0" y="0"/>
                </a:moveTo>
                <a:lnTo>
                  <a:pt x="668337" y="0"/>
                </a:lnTo>
                <a:lnTo>
                  <a:pt x="668337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3960" y="646023"/>
                </a:lnTo>
                <a:lnTo>
                  <a:pt x="653960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0" name="Frame 119"/>
          <p:cNvSpPr>
            <a:spLocks noChangeArrowheads="1"/>
          </p:cNvSpPr>
          <p:nvPr/>
        </p:nvSpPr>
        <p:spPr bwMode="auto">
          <a:xfrm>
            <a:off x="315913" y="3970338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1" name="Frame 120"/>
          <p:cNvSpPr>
            <a:spLocks noChangeArrowheads="1"/>
          </p:cNvSpPr>
          <p:nvPr/>
        </p:nvSpPr>
        <p:spPr bwMode="auto">
          <a:xfrm>
            <a:off x="2151063" y="4719638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2" name="Frame 121"/>
          <p:cNvSpPr>
            <a:spLocks noChangeArrowheads="1"/>
          </p:cNvSpPr>
          <p:nvPr/>
        </p:nvSpPr>
        <p:spPr bwMode="auto">
          <a:xfrm>
            <a:off x="2151063" y="5556250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3" name="Frame 122"/>
          <p:cNvSpPr>
            <a:spLocks noChangeArrowheads="1"/>
          </p:cNvSpPr>
          <p:nvPr/>
        </p:nvSpPr>
        <p:spPr bwMode="auto">
          <a:xfrm>
            <a:off x="2151063" y="6197600"/>
            <a:ext cx="669925" cy="660400"/>
          </a:xfrm>
          <a:custGeom>
            <a:avLst/>
            <a:gdLst>
              <a:gd name="T0" fmla="*/ 334963 w 669925"/>
              <a:gd name="T1" fmla="*/ 0 h 660400"/>
              <a:gd name="T2" fmla="*/ 0 w 669925"/>
              <a:gd name="T3" fmla="*/ 330200 h 660400"/>
              <a:gd name="T4" fmla="*/ 334963 w 669925"/>
              <a:gd name="T5" fmla="*/ 660400 h 660400"/>
              <a:gd name="T6" fmla="*/ 669925 w 669925"/>
              <a:gd name="T7" fmla="*/ 330200 h 660400"/>
              <a:gd name="T8" fmla="*/ 3 60000 65536"/>
              <a:gd name="T9" fmla="*/ 2 60000 65536"/>
              <a:gd name="T10" fmla="*/ 1 60000 65536"/>
              <a:gd name="T11" fmla="*/ 0 60000 65536"/>
              <a:gd name="T12" fmla="*/ 14377 w 669925"/>
              <a:gd name="T13" fmla="*/ 14377 h 660400"/>
              <a:gd name="T14" fmla="*/ 655548 w 669925"/>
              <a:gd name="T15" fmla="*/ 646023 h 660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925" h="660400">
                <a:moveTo>
                  <a:pt x="0" y="0"/>
                </a:moveTo>
                <a:lnTo>
                  <a:pt x="669925" y="0"/>
                </a:lnTo>
                <a:lnTo>
                  <a:pt x="669925" y="660400"/>
                </a:lnTo>
                <a:lnTo>
                  <a:pt x="0" y="660400"/>
                </a:lnTo>
                <a:close/>
                <a:moveTo>
                  <a:pt x="14377" y="14377"/>
                </a:moveTo>
                <a:lnTo>
                  <a:pt x="14377" y="646023"/>
                </a:lnTo>
                <a:lnTo>
                  <a:pt x="655548" y="646023"/>
                </a:lnTo>
                <a:lnTo>
                  <a:pt x="655548" y="14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7198" name="Picture 53" descr="aLIGO_BSCISI_NoOpticsTabl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28850"/>
            <a:ext cx="885825" cy="7556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9" name="TextBox 131"/>
          <p:cNvSpPr txBox="1">
            <a:spLocks noChangeArrowheads="1"/>
          </p:cNvSpPr>
          <p:nvPr/>
        </p:nvSpPr>
        <p:spPr bwMode="auto">
          <a:xfrm>
            <a:off x="1104900" y="4657725"/>
            <a:ext cx="1133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BSC2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H1:ISI-BS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h1isibs.mdl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BSC-ISI/H1/BS/</a:t>
            </a:r>
          </a:p>
        </p:txBody>
      </p:sp>
      <p:pic>
        <p:nvPicPr>
          <p:cNvPr id="7200" name="Picture 124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163"/>
            <a:ext cx="814388" cy="8509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126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944563"/>
            <a:ext cx="803275" cy="8270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127" descr="aLIGO_BSCISI_NoOpticsTabl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3862388"/>
            <a:ext cx="868362" cy="8318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128" descr="aLIGO_BSCISI_NoOpticsTabl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3868738"/>
            <a:ext cx="844550" cy="8207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04" name="Group 77"/>
          <p:cNvGrpSpPr>
            <a:grpSpLocks/>
          </p:cNvGrpSpPr>
          <p:nvPr/>
        </p:nvGrpSpPr>
        <p:grpSpPr bwMode="auto">
          <a:xfrm>
            <a:off x="5568950" y="4938713"/>
            <a:ext cx="1809750" cy="1919287"/>
            <a:chOff x="3071813" y="1878013"/>
            <a:chExt cx="1809750" cy="1919287"/>
          </a:xfrm>
        </p:grpSpPr>
        <p:cxnSp>
          <p:nvCxnSpPr>
            <p:cNvPr id="7227" name="Straight Arrow Connector 93"/>
            <p:cNvCxnSpPr>
              <a:cxnSpLocks noChangeShapeType="1"/>
            </p:cNvCxnSpPr>
            <p:nvPr/>
          </p:nvCxnSpPr>
          <p:spPr bwMode="auto">
            <a:xfrm rot="5400000" flipH="1" flipV="1">
              <a:off x="2691607" y="2972594"/>
              <a:ext cx="1127125" cy="1587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28" name="Straight Arrow Connector 94"/>
            <p:cNvCxnSpPr>
              <a:cxnSpLocks noChangeShapeType="1"/>
            </p:cNvCxnSpPr>
            <p:nvPr/>
          </p:nvCxnSpPr>
          <p:spPr bwMode="auto">
            <a:xfrm>
              <a:off x="3243263" y="3536950"/>
              <a:ext cx="1258888" cy="1588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29" name="TextBox 141"/>
            <p:cNvSpPr txBox="1">
              <a:spLocks noChangeArrowheads="1"/>
            </p:cNvSpPr>
            <p:nvPr/>
          </p:nvSpPr>
          <p:spPr bwMode="auto">
            <a:xfrm>
              <a:off x="4483100" y="3213100"/>
              <a:ext cx="398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/>
              <a:r>
                <a:rPr lang="en-US" sz="3200">
                  <a:latin typeface="Calibri" pitchFamily="-65" charset="0"/>
                </a:rPr>
                <a:t>X</a:t>
              </a:r>
            </a:p>
          </p:txBody>
        </p:sp>
        <p:sp>
          <p:nvSpPr>
            <p:cNvPr id="7230" name="TextBox 142"/>
            <p:cNvSpPr txBox="1">
              <a:spLocks noChangeArrowheads="1"/>
            </p:cNvSpPr>
            <p:nvPr/>
          </p:nvSpPr>
          <p:spPr bwMode="auto">
            <a:xfrm>
              <a:off x="3071813" y="1878013"/>
              <a:ext cx="38576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/>
              <a:r>
                <a:rPr lang="en-US" sz="3200">
                  <a:latin typeface="Calibri" pitchFamily="-65" charset="0"/>
                </a:rPr>
                <a:t>Y</a:t>
              </a:r>
            </a:p>
          </p:txBody>
        </p:sp>
      </p:grpSp>
      <p:sp>
        <p:nvSpPr>
          <p:cNvPr id="7205" name="TextBox 104"/>
          <p:cNvSpPr txBox="1">
            <a:spLocks noChangeArrowheads="1"/>
          </p:cNvSpPr>
          <p:nvPr/>
        </p:nvSpPr>
        <p:spPr bwMode="auto">
          <a:xfrm>
            <a:off x="3995738" y="5548313"/>
            <a:ext cx="1454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HAM4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H1:ISI-HAM4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h1isiham4.mdl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HAM-ISI/H1/HAM4/</a:t>
            </a:r>
          </a:p>
        </p:txBody>
      </p:sp>
      <p:sp>
        <p:nvSpPr>
          <p:cNvPr id="7206" name="TextBox 104"/>
          <p:cNvSpPr txBox="1">
            <a:spLocks noChangeArrowheads="1"/>
          </p:cNvSpPr>
          <p:nvPr/>
        </p:nvSpPr>
        <p:spPr bwMode="auto">
          <a:xfrm>
            <a:off x="2932113" y="6081713"/>
            <a:ext cx="1454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HAM5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H1:ISI-HAM5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h1isiham5.mdl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HAM-ISI/H1/HAM5/</a:t>
            </a:r>
          </a:p>
        </p:txBody>
      </p:sp>
      <p:sp>
        <p:nvSpPr>
          <p:cNvPr id="7207" name="TextBox 104"/>
          <p:cNvSpPr txBox="1">
            <a:spLocks noChangeArrowheads="1"/>
          </p:cNvSpPr>
          <p:nvPr/>
        </p:nvSpPr>
        <p:spPr bwMode="auto">
          <a:xfrm>
            <a:off x="620713" y="6048375"/>
            <a:ext cx="1454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HAM6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H1:ISI-HAM6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h1isiham6.mdl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HAM-ISI/H1/HAM6/</a:t>
            </a:r>
          </a:p>
        </p:txBody>
      </p:sp>
      <p:sp>
        <p:nvSpPr>
          <p:cNvPr id="7208" name="TextBox 131"/>
          <p:cNvSpPr txBox="1">
            <a:spLocks noChangeArrowheads="1"/>
          </p:cNvSpPr>
          <p:nvPr/>
        </p:nvSpPr>
        <p:spPr bwMode="auto">
          <a:xfrm>
            <a:off x="790575" y="2833688"/>
            <a:ext cx="1287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BSC1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H1:ISI-ITMY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h1isiitmy.mdl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BSC-ISI/H1/ITMY/</a:t>
            </a:r>
          </a:p>
        </p:txBody>
      </p:sp>
      <p:sp>
        <p:nvSpPr>
          <p:cNvPr id="7209" name="TextBox 131"/>
          <p:cNvSpPr txBox="1">
            <a:spLocks noChangeArrowheads="1"/>
          </p:cNvSpPr>
          <p:nvPr/>
        </p:nvSpPr>
        <p:spPr bwMode="auto">
          <a:xfrm>
            <a:off x="3243263" y="4722813"/>
            <a:ext cx="1300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BSC3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H1:ISI-ITMX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h1isiitmx.mdl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BSC-ISI/H1/ITMX/</a:t>
            </a:r>
          </a:p>
        </p:txBody>
      </p:sp>
      <p:sp>
        <p:nvSpPr>
          <p:cNvPr id="7210" name="TextBox 131"/>
          <p:cNvSpPr txBox="1">
            <a:spLocks noChangeArrowheads="1"/>
          </p:cNvSpPr>
          <p:nvPr/>
        </p:nvSpPr>
        <p:spPr bwMode="auto">
          <a:xfrm>
            <a:off x="4687888" y="3952875"/>
            <a:ext cx="1300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BSC7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H2:ISI-ITMX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h2isiitmx.mdl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BSC-ISI/H2/ITMX/</a:t>
            </a:r>
          </a:p>
        </p:txBody>
      </p:sp>
      <p:sp>
        <p:nvSpPr>
          <p:cNvPr id="7211" name="TextBox 131"/>
          <p:cNvSpPr txBox="1">
            <a:spLocks noChangeArrowheads="1"/>
          </p:cNvSpPr>
          <p:nvPr/>
        </p:nvSpPr>
        <p:spPr bwMode="auto">
          <a:xfrm>
            <a:off x="7629525" y="4767263"/>
            <a:ext cx="133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BSC5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H2:ISI-ETMX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h2isietmx.mdl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BSC-ISI/H2/ETMX/</a:t>
            </a:r>
          </a:p>
        </p:txBody>
      </p:sp>
      <p:sp>
        <p:nvSpPr>
          <p:cNvPr id="7212" name="TextBox 131"/>
          <p:cNvSpPr txBox="1">
            <a:spLocks noChangeArrowheads="1"/>
          </p:cNvSpPr>
          <p:nvPr/>
        </p:nvSpPr>
        <p:spPr bwMode="auto">
          <a:xfrm>
            <a:off x="6110288" y="4768850"/>
            <a:ext cx="1339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BSC9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H1:ISI-ETMX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h1isietmx.mdl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BSC-ISI/H1/ETMX/</a:t>
            </a:r>
          </a:p>
        </p:txBody>
      </p:sp>
      <p:sp>
        <p:nvSpPr>
          <p:cNvPr id="7213" name="TextBox 131"/>
          <p:cNvSpPr txBox="1">
            <a:spLocks noChangeArrowheads="1"/>
          </p:cNvSpPr>
          <p:nvPr/>
        </p:nvSpPr>
        <p:spPr bwMode="auto">
          <a:xfrm>
            <a:off x="790575" y="2020888"/>
            <a:ext cx="1289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BSC8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H2:ISI-ITMY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h2isiitmy.mdl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BSC-ISI/H2/ITMY/</a:t>
            </a:r>
          </a:p>
        </p:txBody>
      </p:sp>
      <p:sp>
        <p:nvSpPr>
          <p:cNvPr id="7214" name="TextBox 131"/>
          <p:cNvSpPr txBox="1">
            <a:spLocks noChangeArrowheads="1"/>
          </p:cNvSpPr>
          <p:nvPr/>
        </p:nvSpPr>
        <p:spPr bwMode="auto">
          <a:xfrm>
            <a:off x="781050" y="925513"/>
            <a:ext cx="1325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BSC10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H1:ISI-ETMY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h1isietmy.mdl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BSC-ISI/H1/ETMY/</a:t>
            </a:r>
          </a:p>
        </p:txBody>
      </p:sp>
      <p:sp>
        <p:nvSpPr>
          <p:cNvPr id="7215" name="TextBox 131"/>
          <p:cNvSpPr txBox="1">
            <a:spLocks noChangeArrowheads="1"/>
          </p:cNvSpPr>
          <p:nvPr/>
        </p:nvSpPr>
        <p:spPr bwMode="auto">
          <a:xfrm>
            <a:off x="792163" y="36513"/>
            <a:ext cx="1327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BSC6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H2:ISI-ETMY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h2isietmy.mdl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BSC-ISI/H2/ETMY/</a:t>
            </a:r>
          </a:p>
        </p:txBody>
      </p:sp>
      <p:cxnSp>
        <p:nvCxnSpPr>
          <p:cNvPr id="7216" name="Straight Arrow Connector 101"/>
          <p:cNvCxnSpPr>
            <a:cxnSpLocks noChangeShapeType="1"/>
            <a:stCxn id="7186" idx="0"/>
          </p:cNvCxnSpPr>
          <p:nvPr/>
        </p:nvCxnSpPr>
        <p:spPr bwMode="auto">
          <a:xfrm rot="5400000" flipH="1" flipV="1">
            <a:off x="710407" y="4401344"/>
            <a:ext cx="554037" cy="6953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7" name="Straight Arrow Connector 105"/>
          <p:cNvCxnSpPr>
            <a:cxnSpLocks noChangeShapeType="1"/>
          </p:cNvCxnSpPr>
          <p:nvPr/>
        </p:nvCxnSpPr>
        <p:spPr bwMode="auto">
          <a:xfrm rot="10800000">
            <a:off x="2844800" y="5351463"/>
            <a:ext cx="1171575" cy="45561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8" name="Straight Arrow Connector 110"/>
          <p:cNvCxnSpPr>
            <a:cxnSpLocks noChangeShapeType="1"/>
            <a:endCxn id="122" idx="3"/>
          </p:cNvCxnSpPr>
          <p:nvPr/>
        </p:nvCxnSpPr>
        <p:spPr bwMode="auto">
          <a:xfrm rot="16200000" flipV="1">
            <a:off x="2730500" y="5976938"/>
            <a:ext cx="388938" cy="2079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19" name="TextBox 131"/>
          <p:cNvSpPr txBox="1">
            <a:spLocks noChangeArrowheads="1"/>
          </p:cNvSpPr>
          <p:nvPr/>
        </p:nvSpPr>
        <p:spPr bwMode="auto">
          <a:xfrm>
            <a:off x="3148013" y="2781300"/>
            <a:ext cx="1133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BSC4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H2:ISI-BS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h2isibs.mdl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BSC-ISI/H2/BS/</a:t>
            </a:r>
          </a:p>
        </p:txBody>
      </p:sp>
      <p:sp>
        <p:nvSpPr>
          <p:cNvPr id="7220" name="TextBox 103"/>
          <p:cNvSpPr txBox="1">
            <a:spLocks noChangeArrowheads="1"/>
          </p:cNvSpPr>
          <p:nvPr/>
        </p:nvSpPr>
        <p:spPr bwMode="auto">
          <a:xfrm>
            <a:off x="6632575" y="2109788"/>
            <a:ext cx="13525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HAM8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H2:ISI-HAM8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h2isiham8.mdl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HAM-ISI/H2/HAM8/</a:t>
            </a:r>
          </a:p>
        </p:txBody>
      </p:sp>
      <p:sp>
        <p:nvSpPr>
          <p:cNvPr id="7221" name="TextBox 103"/>
          <p:cNvSpPr txBox="1">
            <a:spLocks noChangeArrowheads="1"/>
          </p:cNvSpPr>
          <p:nvPr/>
        </p:nvSpPr>
        <p:spPr bwMode="auto">
          <a:xfrm>
            <a:off x="4722813" y="2914650"/>
            <a:ext cx="13525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HAM9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H2:ISI-HAM9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h2isiham9.mdl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HAM-ISI/H2/HAM9/</a:t>
            </a:r>
          </a:p>
        </p:txBody>
      </p:sp>
      <p:sp>
        <p:nvSpPr>
          <p:cNvPr id="7222" name="TextBox 103"/>
          <p:cNvSpPr txBox="1">
            <a:spLocks noChangeArrowheads="1"/>
          </p:cNvSpPr>
          <p:nvPr/>
        </p:nvSpPr>
        <p:spPr bwMode="auto">
          <a:xfrm>
            <a:off x="4538663" y="1393825"/>
            <a:ext cx="1416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HAM10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H2:ISI-HAM10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h2isiham10.mdl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HAM-ISI/H2/HAM10/</a:t>
            </a:r>
          </a:p>
        </p:txBody>
      </p:sp>
      <p:sp>
        <p:nvSpPr>
          <p:cNvPr id="7223" name="TextBox 103"/>
          <p:cNvSpPr txBox="1">
            <a:spLocks noChangeArrowheads="1"/>
          </p:cNvSpPr>
          <p:nvPr/>
        </p:nvSpPr>
        <p:spPr bwMode="auto">
          <a:xfrm>
            <a:off x="4951413" y="623888"/>
            <a:ext cx="14144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HAM11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H2:ISI-HAM11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h2isiham11.mdl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HAM-ISI/H2/HAM11/</a:t>
            </a:r>
          </a:p>
        </p:txBody>
      </p:sp>
      <p:sp>
        <p:nvSpPr>
          <p:cNvPr id="7224" name="TextBox 103"/>
          <p:cNvSpPr txBox="1">
            <a:spLocks noChangeArrowheads="1"/>
          </p:cNvSpPr>
          <p:nvPr/>
        </p:nvSpPr>
        <p:spPr bwMode="auto">
          <a:xfrm>
            <a:off x="4529138" y="-65088"/>
            <a:ext cx="1416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HAM12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H2:ISI-HAM12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h2isiham12.mdl</a:t>
            </a:r>
          </a:p>
          <a:p>
            <a:pPr eaLnBrk="1" hangingPunct="1"/>
            <a:r>
              <a:rPr lang="en-US" sz="1100">
                <a:solidFill>
                  <a:srgbClr val="FF6600"/>
                </a:solidFill>
                <a:latin typeface="Calibri" pitchFamily="-65" charset="0"/>
              </a:rPr>
              <a:t>HAM-ISI/H2/HAM12/</a:t>
            </a:r>
          </a:p>
        </p:txBody>
      </p:sp>
      <p:cxnSp>
        <p:nvCxnSpPr>
          <p:cNvPr id="7225" name="Straight Arrow Connector 80"/>
          <p:cNvCxnSpPr>
            <a:cxnSpLocks noChangeShapeType="1"/>
            <a:endCxn id="7207" idx="3"/>
          </p:cNvCxnSpPr>
          <p:nvPr/>
        </p:nvCxnSpPr>
        <p:spPr bwMode="auto">
          <a:xfrm>
            <a:off x="1704975" y="6338888"/>
            <a:ext cx="369888" cy="12541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6" name="Straight Arrow Connector 81"/>
          <p:cNvCxnSpPr>
            <a:cxnSpLocks noChangeShapeType="1"/>
            <a:stCxn id="7223" idx="1"/>
          </p:cNvCxnSpPr>
          <p:nvPr/>
        </p:nvCxnSpPr>
        <p:spPr bwMode="auto">
          <a:xfrm rot="10800000">
            <a:off x="4635500" y="955675"/>
            <a:ext cx="315913" cy="523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8"/>
          <p:cNvSpPr txBox="1">
            <a:spLocks noChangeArrowheads="1"/>
          </p:cNvSpPr>
          <p:nvPr/>
        </p:nvSpPr>
        <p:spPr bwMode="auto">
          <a:xfrm>
            <a:off x="5594350" y="0"/>
            <a:ext cx="36798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>
                <a:latin typeface="Calibri" pitchFamily="-65" charset="0"/>
              </a:rPr>
              <a:t>We define the naming with respect to the chambers as follows:</a:t>
            </a:r>
          </a:p>
          <a:p>
            <a:pPr algn="ctr" eaLnBrk="1" hangingPunct="1"/>
            <a:r>
              <a:rPr lang="en-US">
                <a:latin typeface="Calibri" pitchFamily="-65" charset="0"/>
              </a:rPr>
              <a:t>CHAMBER NAME</a:t>
            </a:r>
          </a:p>
          <a:p>
            <a:pPr algn="ctr" eaLnBrk="1" hangingPunct="1"/>
            <a:r>
              <a:rPr lang="en-US">
                <a:latin typeface="Calibri" pitchFamily="-65" charset="0"/>
              </a:rPr>
              <a:t>CHANNEL PREFIX</a:t>
            </a:r>
          </a:p>
          <a:p>
            <a:pPr algn="ctr" eaLnBrk="1" hangingPunct="1"/>
            <a:r>
              <a:rPr lang="en-US">
                <a:latin typeface="Calibri" pitchFamily="-65" charset="0"/>
              </a:rPr>
              <a:t>MODEL NAME</a:t>
            </a:r>
          </a:p>
          <a:p>
            <a:pPr algn="ctr" eaLnBrk="1" hangingPunct="1"/>
            <a:r>
              <a:rPr lang="en-US">
                <a:latin typeface="Calibri" pitchFamily="-65" charset="0"/>
              </a:rPr>
              <a:t>~/SeismicSVN/seismic/ Folder</a:t>
            </a:r>
          </a:p>
        </p:txBody>
      </p:sp>
      <p:pic>
        <p:nvPicPr>
          <p:cNvPr id="8195" name="Picture 51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3106738"/>
            <a:ext cx="949325" cy="808037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55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854450"/>
            <a:ext cx="839787" cy="895350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66" descr="aLIGO_HAMISI_NoOpticsTab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5556250"/>
            <a:ext cx="625475" cy="674688"/>
          </a:xfrm>
          <a:prstGeom prst="rect">
            <a:avLst/>
          </a:prstGeom>
          <a:noFill/>
          <a:ln w="3175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Isosceles Triangle 67"/>
          <p:cNvSpPr>
            <a:spLocks noChangeArrowheads="1"/>
          </p:cNvSpPr>
          <p:nvPr/>
        </p:nvSpPr>
        <p:spPr bwMode="auto">
          <a:xfrm rot="5400000" flipH="1">
            <a:off x="2275681" y="5660232"/>
            <a:ext cx="446087" cy="463550"/>
          </a:xfrm>
          <a:prstGeom prst="triangle">
            <a:avLst>
              <a:gd name="adj" fmla="val 50000"/>
            </a:avLst>
          </a:prstGeom>
          <a:solidFill>
            <a:srgbClr val="D9D9D9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8199" name="Picture 69" descr="aLIGO_HAMISI_NoOpticsTab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4695825"/>
            <a:ext cx="627062" cy="674688"/>
          </a:xfrm>
          <a:prstGeom prst="rect">
            <a:avLst/>
          </a:prstGeom>
          <a:noFill/>
          <a:ln w="3175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Isosceles Triangle 70"/>
          <p:cNvSpPr>
            <a:spLocks noChangeArrowheads="1"/>
          </p:cNvSpPr>
          <p:nvPr/>
        </p:nvSpPr>
        <p:spPr bwMode="auto">
          <a:xfrm rot="5400000" flipH="1">
            <a:off x="2285206" y="4799807"/>
            <a:ext cx="446087" cy="463550"/>
          </a:xfrm>
          <a:prstGeom prst="triangle">
            <a:avLst>
              <a:gd name="adj" fmla="val 50000"/>
            </a:avLst>
          </a:prstGeom>
          <a:solidFill>
            <a:srgbClr val="D9D9D9">
              <a:alpha val="78038"/>
            </a:srgbClr>
          </a:solidFill>
          <a:ln w="0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8201" name="Picture 72" descr="aLIGO_HAMISI_NoOpticsTab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4003675"/>
            <a:ext cx="676275" cy="627063"/>
          </a:xfrm>
          <a:prstGeom prst="rect">
            <a:avLst/>
          </a:prstGeom>
          <a:noFill/>
          <a:ln w="3175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Isosceles Triangle 73"/>
          <p:cNvSpPr>
            <a:spLocks noChangeArrowheads="1"/>
          </p:cNvSpPr>
          <p:nvPr/>
        </p:nvSpPr>
        <p:spPr bwMode="auto">
          <a:xfrm flipH="1">
            <a:off x="1457325" y="4067175"/>
            <a:ext cx="447675" cy="463550"/>
          </a:xfrm>
          <a:prstGeom prst="triangle">
            <a:avLst>
              <a:gd name="adj" fmla="val 50000"/>
            </a:avLst>
          </a:prstGeom>
          <a:solidFill>
            <a:srgbClr val="D9D9D9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8203" name="Picture 75" descr="aLIGO_HAMISI_NoOpticsTab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003675"/>
            <a:ext cx="674687" cy="627063"/>
          </a:xfrm>
          <a:prstGeom prst="rect">
            <a:avLst/>
          </a:prstGeom>
          <a:noFill/>
          <a:ln w="3175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Isosceles Triangle 76"/>
          <p:cNvSpPr>
            <a:spLocks noChangeArrowheads="1"/>
          </p:cNvSpPr>
          <p:nvPr/>
        </p:nvSpPr>
        <p:spPr bwMode="auto">
          <a:xfrm flipH="1">
            <a:off x="433388" y="4067175"/>
            <a:ext cx="446087" cy="463550"/>
          </a:xfrm>
          <a:prstGeom prst="triangle">
            <a:avLst>
              <a:gd name="adj" fmla="val 50000"/>
            </a:avLst>
          </a:prstGeom>
          <a:solidFill>
            <a:srgbClr val="D9D9D9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8205" name="Picture 5" descr="aLIGO_HAMISI_NoOpticsTabl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6194425"/>
            <a:ext cx="627062" cy="674688"/>
          </a:xfrm>
          <a:prstGeom prst="rect">
            <a:avLst/>
          </a:prstGeom>
          <a:noFill/>
          <a:ln w="3175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sosceles Triangle 6"/>
          <p:cNvSpPr>
            <a:spLocks noChangeArrowheads="1"/>
          </p:cNvSpPr>
          <p:nvPr/>
        </p:nvSpPr>
        <p:spPr bwMode="auto">
          <a:xfrm rot="5400000" flipH="1">
            <a:off x="2278856" y="6298407"/>
            <a:ext cx="446087" cy="463550"/>
          </a:xfrm>
          <a:prstGeom prst="triangle">
            <a:avLst>
              <a:gd name="adj" fmla="val 50000"/>
            </a:avLst>
          </a:prstGeom>
          <a:solidFill>
            <a:srgbClr val="D9D9D9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207" name="TextBox 103"/>
          <p:cNvSpPr txBox="1">
            <a:spLocks noChangeArrowheads="1"/>
          </p:cNvSpPr>
          <p:nvPr/>
        </p:nvSpPr>
        <p:spPr bwMode="auto">
          <a:xfrm>
            <a:off x="-76200" y="3173413"/>
            <a:ext cx="1416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HAM2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L1:ISI-HAM2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l1isiham2.mdl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HAM-ISI/L1/HAM2/</a:t>
            </a:r>
          </a:p>
        </p:txBody>
      </p:sp>
      <p:sp>
        <p:nvSpPr>
          <p:cNvPr id="8208" name="TextBox 104"/>
          <p:cNvSpPr txBox="1">
            <a:spLocks noChangeArrowheads="1"/>
          </p:cNvSpPr>
          <p:nvPr/>
        </p:nvSpPr>
        <p:spPr bwMode="auto">
          <a:xfrm>
            <a:off x="-87313" y="5026025"/>
            <a:ext cx="141605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HAM3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L1:ISI-HAM3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l1isiham3.mdl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HAM-ISI/L1/HAM3/</a:t>
            </a:r>
          </a:p>
        </p:txBody>
      </p:sp>
      <p:pic>
        <p:nvPicPr>
          <p:cNvPr id="8209" name="Picture 45" descr="aLIGO_BSCISI_NoOpticsTab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3908425"/>
            <a:ext cx="941388" cy="801688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0" name="TextBox 131"/>
          <p:cNvSpPr txBox="1">
            <a:spLocks noChangeArrowheads="1"/>
          </p:cNvSpPr>
          <p:nvPr/>
        </p:nvSpPr>
        <p:spPr bwMode="auto">
          <a:xfrm>
            <a:off x="1104900" y="4657725"/>
            <a:ext cx="1095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BSC2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L1:ISI-BS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l1isibs.mdl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BSC-ISI/L1/BS/</a:t>
            </a:r>
          </a:p>
        </p:txBody>
      </p:sp>
      <p:pic>
        <p:nvPicPr>
          <p:cNvPr id="8211" name="Picture 124" descr="aLIGO_BSCISI_NoOpticsTab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163"/>
            <a:ext cx="814388" cy="850900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127" descr="aLIGO_BSCISI_NoOpticsTabl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3862388"/>
            <a:ext cx="868362" cy="831850"/>
          </a:xfrm>
          <a:prstGeom prst="rect">
            <a:avLst/>
          </a:prstGeom>
          <a:noFill/>
          <a:ln w="38100">
            <a:solidFill>
              <a:srgbClr val="00C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13" name="Group 77"/>
          <p:cNvGrpSpPr>
            <a:grpSpLocks/>
          </p:cNvGrpSpPr>
          <p:nvPr/>
        </p:nvGrpSpPr>
        <p:grpSpPr bwMode="auto">
          <a:xfrm>
            <a:off x="5568950" y="4938713"/>
            <a:ext cx="1809750" cy="1919287"/>
            <a:chOff x="3071813" y="1878013"/>
            <a:chExt cx="1809750" cy="1919287"/>
          </a:xfrm>
        </p:grpSpPr>
        <p:cxnSp>
          <p:nvCxnSpPr>
            <p:cNvPr id="8225" name="Straight Arrow Connector 93"/>
            <p:cNvCxnSpPr>
              <a:cxnSpLocks noChangeShapeType="1"/>
            </p:cNvCxnSpPr>
            <p:nvPr/>
          </p:nvCxnSpPr>
          <p:spPr bwMode="auto">
            <a:xfrm rot="5400000" flipH="1" flipV="1">
              <a:off x="2691607" y="2972594"/>
              <a:ext cx="1127125" cy="1587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6" name="Straight Arrow Connector 94"/>
            <p:cNvCxnSpPr>
              <a:cxnSpLocks noChangeShapeType="1"/>
            </p:cNvCxnSpPr>
            <p:nvPr/>
          </p:nvCxnSpPr>
          <p:spPr bwMode="auto">
            <a:xfrm>
              <a:off x="3243263" y="3536950"/>
              <a:ext cx="1258888" cy="1588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27" name="TextBox 141"/>
            <p:cNvSpPr txBox="1">
              <a:spLocks noChangeArrowheads="1"/>
            </p:cNvSpPr>
            <p:nvPr/>
          </p:nvSpPr>
          <p:spPr bwMode="auto">
            <a:xfrm>
              <a:off x="4483100" y="3213100"/>
              <a:ext cx="398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/>
              <a:r>
                <a:rPr lang="en-US" sz="3200">
                  <a:latin typeface="Calibri" pitchFamily="-65" charset="0"/>
                </a:rPr>
                <a:t>X</a:t>
              </a:r>
            </a:p>
          </p:txBody>
        </p:sp>
        <p:sp>
          <p:nvSpPr>
            <p:cNvPr id="8228" name="TextBox 142"/>
            <p:cNvSpPr txBox="1">
              <a:spLocks noChangeArrowheads="1"/>
            </p:cNvSpPr>
            <p:nvPr/>
          </p:nvSpPr>
          <p:spPr bwMode="auto">
            <a:xfrm>
              <a:off x="3071813" y="1878013"/>
              <a:ext cx="38576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/>
              <a:r>
                <a:rPr lang="en-US" sz="3200">
                  <a:latin typeface="Calibri" pitchFamily="-65" charset="0"/>
                </a:rPr>
                <a:t>Y</a:t>
              </a:r>
            </a:p>
          </p:txBody>
        </p:sp>
      </p:grpSp>
      <p:sp>
        <p:nvSpPr>
          <p:cNvPr id="8214" name="TextBox 104"/>
          <p:cNvSpPr txBox="1">
            <a:spLocks noChangeArrowheads="1"/>
          </p:cNvSpPr>
          <p:nvPr/>
        </p:nvSpPr>
        <p:spPr bwMode="auto">
          <a:xfrm>
            <a:off x="3995738" y="5548313"/>
            <a:ext cx="1416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HAM4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L1:ISI-HAM4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l1isiham4.mdl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HAM-ISI/L1/HAM4/</a:t>
            </a:r>
          </a:p>
        </p:txBody>
      </p:sp>
      <p:sp>
        <p:nvSpPr>
          <p:cNvPr id="8215" name="TextBox 104"/>
          <p:cNvSpPr txBox="1">
            <a:spLocks noChangeArrowheads="1"/>
          </p:cNvSpPr>
          <p:nvPr/>
        </p:nvSpPr>
        <p:spPr bwMode="auto">
          <a:xfrm>
            <a:off x="3028950" y="6027738"/>
            <a:ext cx="1416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HAM5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L1:ISI-HAM5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l1isiham5.mdl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HAM-ISI/L1/HAM5/</a:t>
            </a:r>
          </a:p>
        </p:txBody>
      </p:sp>
      <p:sp>
        <p:nvSpPr>
          <p:cNvPr id="8216" name="TextBox 104"/>
          <p:cNvSpPr txBox="1">
            <a:spLocks noChangeArrowheads="1"/>
          </p:cNvSpPr>
          <p:nvPr/>
        </p:nvSpPr>
        <p:spPr bwMode="auto">
          <a:xfrm>
            <a:off x="620713" y="6048375"/>
            <a:ext cx="14144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HAM6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L1:ISI-HAM6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l1isiham6.mdl</a:t>
            </a:r>
          </a:p>
          <a:p>
            <a:pPr eaLnBrk="1" hangingPunct="1"/>
            <a:r>
              <a:rPr lang="en-US" sz="1200">
                <a:solidFill>
                  <a:srgbClr val="FF6600"/>
                </a:solidFill>
                <a:latin typeface="Calibri" pitchFamily="-65" charset="0"/>
              </a:rPr>
              <a:t>HAM-ISI/L1/HAM6/</a:t>
            </a:r>
          </a:p>
        </p:txBody>
      </p:sp>
      <p:sp>
        <p:nvSpPr>
          <p:cNvPr id="8217" name="TextBox 131"/>
          <p:cNvSpPr txBox="1">
            <a:spLocks noChangeArrowheads="1"/>
          </p:cNvSpPr>
          <p:nvPr/>
        </p:nvSpPr>
        <p:spPr bwMode="auto">
          <a:xfrm>
            <a:off x="1951038" y="2182813"/>
            <a:ext cx="12493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BSC1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L1:ISI-ITMY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l1isiitmy.mdl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BSC-ISI/L1/ITMY/</a:t>
            </a:r>
          </a:p>
        </p:txBody>
      </p:sp>
      <p:sp>
        <p:nvSpPr>
          <p:cNvPr id="8218" name="TextBox 131"/>
          <p:cNvSpPr txBox="1">
            <a:spLocks noChangeArrowheads="1"/>
          </p:cNvSpPr>
          <p:nvPr/>
        </p:nvSpPr>
        <p:spPr bwMode="auto">
          <a:xfrm>
            <a:off x="3895725" y="3910013"/>
            <a:ext cx="1262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BSC3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L1:ISI-ITMX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l1isiitmx.mdl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BSC-ISI/L1/ITMX/</a:t>
            </a:r>
          </a:p>
        </p:txBody>
      </p:sp>
      <p:sp>
        <p:nvSpPr>
          <p:cNvPr id="8219" name="TextBox 131"/>
          <p:cNvSpPr txBox="1">
            <a:spLocks noChangeArrowheads="1"/>
          </p:cNvSpPr>
          <p:nvPr/>
        </p:nvSpPr>
        <p:spPr bwMode="auto">
          <a:xfrm>
            <a:off x="7629525" y="4767263"/>
            <a:ext cx="1300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BSC4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L1:ISI-ETMX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l1isietmx.mdl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BSC-ISI/L1/ETMX/</a:t>
            </a:r>
          </a:p>
        </p:txBody>
      </p:sp>
      <p:sp>
        <p:nvSpPr>
          <p:cNvPr id="8220" name="TextBox 131"/>
          <p:cNvSpPr txBox="1">
            <a:spLocks noChangeArrowheads="1"/>
          </p:cNvSpPr>
          <p:nvPr/>
        </p:nvSpPr>
        <p:spPr bwMode="auto">
          <a:xfrm>
            <a:off x="792163" y="36513"/>
            <a:ext cx="1287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BSC5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L1:ISI-ETMY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l1isietmy.mdl</a:t>
            </a:r>
          </a:p>
          <a:p>
            <a:pPr eaLnBrk="1" hangingPunct="1"/>
            <a:r>
              <a:rPr lang="en-US" sz="1200">
                <a:solidFill>
                  <a:srgbClr val="660066"/>
                </a:solidFill>
                <a:latin typeface="Calibri" pitchFamily="-65" charset="0"/>
              </a:rPr>
              <a:t>BSC-ISI/L1/ETMY/</a:t>
            </a:r>
          </a:p>
        </p:txBody>
      </p:sp>
      <p:cxnSp>
        <p:nvCxnSpPr>
          <p:cNvPr id="8221" name="Straight Arrow Connector 101"/>
          <p:cNvCxnSpPr>
            <a:cxnSpLocks noChangeShapeType="1"/>
            <a:stCxn id="8208" idx="0"/>
          </p:cNvCxnSpPr>
          <p:nvPr/>
        </p:nvCxnSpPr>
        <p:spPr bwMode="auto">
          <a:xfrm rot="5400000" flipH="1" flipV="1">
            <a:off x="700882" y="4391819"/>
            <a:ext cx="554037" cy="714375"/>
          </a:xfrm>
          <a:prstGeom prst="straightConnector1">
            <a:avLst/>
          </a:prstGeom>
          <a:noFill/>
          <a:ln w="25400">
            <a:solidFill>
              <a:srgbClr val="00C2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22" name="Straight Arrow Connector 105"/>
          <p:cNvCxnSpPr>
            <a:cxnSpLocks noChangeShapeType="1"/>
          </p:cNvCxnSpPr>
          <p:nvPr/>
        </p:nvCxnSpPr>
        <p:spPr bwMode="auto">
          <a:xfrm rot="10800000">
            <a:off x="2844800" y="5351463"/>
            <a:ext cx="1171575" cy="455612"/>
          </a:xfrm>
          <a:prstGeom prst="straightConnector1">
            <a:avLst/>
          </a:prstGeom>
          <a:noFill/>
          <a:ln w="25400">
            <a:solidFill>
              <a:srgbClr val="00C2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23" name="Straight Arrow Connector 110"/>
          <p:cNvCxnSpPr>
            <a:cxnSpLocks noChangeShapeType="1"/>
          </p:cNvCxnSpPr>
          <p:nvPr/>
        </p:nvCxnSpPr>
        <p:spPr bwMode="auto">
          <a:xfrm rot="16200000" flipV="1">
            <a:off x="2730500" y="5976938"/>
            <a:ext cx="388938" cy="207962"/>
          </a:xfrm>
          <a:prstGeom prst="straightConnector1">
            <a:avLst/>
          </a:prstGeom>
          <a:noFill/>
          <a:ln w="25400">
            <a:solidFill>
              <a:srgbClr val="00C2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24" name="Straight Arrow Connector 35"/>
          <p:cNvCxnSpPr>
            <a:cxnSpLocks noChangeShapeType="1"/>
          </p:cNvCxnSpPr>
          <p:nvPr/>
        </p:nvCxnSpPr>
        <p:spPr bwMode="auto">
          <a:xfrm>
            <a:off x="1704975" y="6338888"/>
            <a:ext cx="369888" cy="125412"/>
          </a:xfrm>
          <a:prstGeom prst="straightConnector1">
            <a:avLst/>
          </a:prstGeom>
          <a:noFill/>
          <a:ln w="25400">
            <a:solidFill>
              <a:srgbClr val="00C200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583</Words>
  <Application>Microsoft Office PowerPoint</Application>
  <PresentationFormat>On-screen Show (4:3)</PresentationFormat>
  <Paragraphs>380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ＭＳ Ｐゴシック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Louisiana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Kissel</dc:creator>
  <cp:lastModifiedBy>fabrice</cp:lastModifiedBy>
  <cp:revision>39</cp:revision>
  <cp:lastPrinted>2010-05-13T19:44:11Z</cp:lastPrinted>
  <dcterms:created xsi:type="dcterms:W3CDTF">2011-11-23T01:06:36Z</dcterms:created>
  <dcterms:modified xsi:type="dcterms:W3CDTF">2013-10-29T23:14:46Z</dcterms:modified>
</cp:coreProperties>
</file>