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329" r:id="rId3"/>
    <p:sldId id="320" r:id="rId4"/>
    <p:sldId id="328" r:id="rId5"/>
    <p:sldId id="338" r:id="rId6"/>
    <p:sldId id="339" r:id="rId7"/>
    <p:sldId id="340" r:id="rId8"/>
    <p:sldId id="341" r:id="rId9"/>
    <p:sldId id="342" r:id="rId10"/>
    <p:sldId id="347" r:id="rId11"/>
    <p:sldId id="331" r:id="rId12"/>
    <p:sldId id="332" r:id="rId13"/>
    <p:sldId id="333" r:id="rId14"/>
    <p:sldId id="336" r:id="rId15"/>
    <p:sldId id="337" r:id="rId16"/>
    <p:sldId id="334" r:id="rId17"/>
    <p:sldId id="335" r:id="rId18"/>
    <p:sldId id="343" r:id="rId19"/>
    <p:sldId id="346" r:id="rId20"/>
    <p:sldId id="348" r:id="rId21"/>
    <p:sldId id="345" r:id="rId22"/>
    <p:sldId id="315" r:id="rId23"/>
    <p:sldId id="303" r:id="rId24"/>
    <p:sldId id="305" r:id="rId25"/>
    <p:sldId id="349" r:id="rId26"/>
    <p:sldId id="293" r:id="rId27"/>
    <p:sldId id="297" r:id="rId28"/>
    <p:sldId id="298" r:id="rId29"/>
    <p:sldId id="301" r:id="rId30"/>
    <p:sldId id="302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9" autoAdjust="0"/>
    <p:restoredTop sz="94660"/>
  </p:normalViewPr>
  <p:slideViewPr>
    <p:cSldViewPr>
      <p:cViewPr varScale="1">
        <p:scale>
          <a:sx n="101" d="100"/>
          <a:sy n="101" d="100"/>
        </p:scale>
        <p:origin x="-76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image" Target="../media/image3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CF315-1F98-4926-B7F0-7F0AB107AA41}" type="datetimeFigureOut">
              <a:rPr lang="en-US" smtClean="0"/>
              <a:pPr/>
              <a:t>7/6/2010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705BC1-8CE6-4901-BE07-6492AF0671F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05BC1-8CE6-4901-BE07-6492AF0671F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Bebout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Gutiérrez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(1983). Series: Miocene (23-5.3Myr), Pliocene (5.3-2.6Myr), Pleistocene (2.6Myr – 12kyr).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05BC1-8CE6-4901-BE07-6492AF0671F7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Rhyolite</a:t>
            </a:r>
            <a:r>
              <a:rPr lang="en-US" dirty="0" smtClean="0"/>
              <a:t>: </a:t>
            </a:r>
            <a:r>
              <a:rPr lang="en-US" dirty="0" err="1" smtClean="0"/>
              <a:t>felsic</a:t>
            </a:r>
            <a:r>
              <a:rPr lang="en-US" dirty="0" smtClean="0"/>
              <a:t> volcanic</a:t>
            </a:r>
            <a:r>
              <a:rPr lang="en-US" baseline="0" dirty="0" smtClean="0"/>
              <a:t> rock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05BC1-8CE6-4901-BE07-6492AF0671F7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Data from 1995. Woodward</a:t>
            </a:r>
            <a:r>
              <a:rPr lang="en-US" baseline="0" dirty="0" smtClean="0"/>
              <a:t> for LIGO.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05BC1-8CE6-4901-BE07-6492AF0671F7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Holography (Dennis Gabor). </a:t>
            </a:r>
            <a:r>
              <a:rPr lang="en-US" dirty="0" err="1" smtClean="0"/>
              <a:t>Rg</a:t>
            </a:r>
            <a:r>
              <a:rPr lang="en-US" dirty="0" smtClean="0"/>
              <a:t>: short period Rayleigh waves</a:t>
            </a:r>
            <a:r>
              <a:rPr lang="en-US" baseline="0" dirty="0" smtClean="0"/>
              <a:t> from </a:t>
            </a:r>
            <a:r>
              <a:rPr lang="en-US" baseline="0" smtClean="0"/>
              <a:t>near-surface explosions and rock burst.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05BC1-8CE6-4901-BE07-6492AF0671F7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05BC1-8CE6-4901-BE07-6492AF0671F7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05BC1-8CE6-4901-BE07-6492AF0671F7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Assumes that all the</a:t>
            </a:r>
            <a:r>
              <a:rPr lang="en-US" baseline="0" dirty="0" smtClean="0"/>
              <a:t> vertical displacement comes from </a:t>
            </a:r>
            <a:r>
              <a:rPr lang="en-US" baseline="0" dirty="0" err="1" smtClean="0"/>
              <a:t>Rf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05BC1-8CE6-4901-BE07-6492AF0671F7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05BC1-8CE6-4901-BE07-6492AF0671F7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05BC1-8CE6-4901-BE07-6492AF0671F7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05BC1-8CE6-4901-BE07-6492AF0671F7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NN subtraction for Adv LIGO will be a piece-of-cake or a complete disaster.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05BC1-8CE6-4901-BE07-6492AF0671F7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05BC1-8CE6-4901-BE07-6492AF0671F7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05BC1-8CE6-4901-BE07-6492AF0671F7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05BC1-8CE6-4901-BE07-6492AF0671F7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05BC1-8CE6-4901-BE07-6492AF0671F7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05BC1-8CE6-4901-BE07-6492AF0671F7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05BC1-8CE6-4901-BE07-6492AF0671F7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05BC1-8CE6-4901-BE07-6492AF0671F7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05BC1-8CE6-4901-BE07-6492AF0671F7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05BC1-8CE6-4901-BE07-6492AF0671F7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05BC1-8CE6-4901-BE07-6492AF0671F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05BC1-8CE6-4901-BE07-6492AF0671F7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05BC1-8CE6-4901-BE07-6492AF0671F7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05BC1-8CE6-4901-BE07-6492AF0671F7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05BC1-8CE6-4901-BE07-6492AF0671F7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Proterozoic</a:t>
            </a:r>
            <a:r>
              <a:rPr lang="en-US" dirty="0" smtClean="0"/>
              <a:t> (</a:t>
            </a:r>
            <a:r>
              <a:rPr lang="en-US" i="1" dirty="0" smtClean="0"/>
              <a:t>2500 - 542 </a:t>
            </a:r>
            <a:r>
              <a:rPr lang="en-US" i="1" dirty="0" err="1" smtClean="0"/>
              <a:t>Myr</a:t>
            </a:r>
            <a:r>
              <a:rPr lang="en-US" dirty="0" smtClean="0"/>
              <a:t>), Trans-Hudson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Orogeny</a:t>
            </a:r>
            <a:r>
              <a:rPr lang="en-US" baseline="0" dirty="0" smtClean="0"/>
              <a:t> (2 </a:t>
            </a:r>
            <a:r>
              <a:rPr lang="en-US" baseline="0" dirty="0" err="1" smtClean="0"/>
              <a:t>Gyr</a:t>
            </a:r>
            <a:r>
              <a:rPr lang="en-US" baseline="0" dirty="0" smtClean="0"/>
              <a:t>), </a:t>
            </a:r>
            <a:r>
              <a:rPr lang="en-US" dirty="0" err="1" smtClean="0"/>
              <a:t>Laramide</a:t>
            </a:r>
            <a:r>
              <a:rPr lang="en-US" dirty="0" smtClean="0"/>
              <a:t> </a:t>
            </a:r>
            <a:r>
              <a:rPr lang="en-US" dirty="0" err="1" smtClean="0"/>
              <a:t>orogeny</a:t>
            </a:r>
            <a:r>
              <a:rPr lang="en-US" baseline="0" dirty="0" smtClean="0"/>
              <a:t> (Homestake: 65-60 </a:t>
            </a:r>
            <a:r>
              <a:rPr lang="en-US" baseline="0" dirty="0" err="1" smtClean="0"/>
              <a:t>Myr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05BC1-8CE6-4901-BE07-6492AF0671F7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07/06/2010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8F2C4-6E10-4971-B022-9891F921EC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07/06/2010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8F2C4-6E10-4971-B022-9891F921EC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07/06/2010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8F2C4-6E10-4971-B022-9891F921EC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07/06/2010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8F2C4-6E10-4971-B022-9891F921EC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07/06/2010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8F2C4-6E10-4971-B022-9891F921EC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07/06/2010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8F2C4-6E10-4971-B022-9891F921EC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07/06/2010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8F2C4-6E10-4971-B022-9891F921EC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07/06/2010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8F2C4-6E10-4971-B022-9891F921EC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07/06/2010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8F2C4-6E10-4971-B022-9891F921EC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07/06/2010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8F2C4-6E10-4971-B022-9891F921EC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07/06/2010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8F2C4-6E10-4971-B022-9891F921EC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07/06/2010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Caltech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8F2C4-6E10-4971-B022-9891F921EC5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5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153400" y="152400"/>
            <a:ext cx="914399" cy="91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www.gravitationalwaves.org/LSC/MEMBERSHIP/LOGO/LSC_slide/details/LIGO_logo.pn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1"/>
            <a:ext cx="1158334" cy="8382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9.png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8.bin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10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11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1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13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Speculations about Newtonian-Noise Filtering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07/06/2010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8F2C4-6E10-4971-B022-9891F921EC59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57400" y="4114800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Jan Harms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657600" y="5334000"/>
            <a:ext cx="17844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/>
              <a:t>LIGO-G1000673-v2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SurfacevUG</a:t>
            </a:r>
            <a:r>
              <a:rPr lang="en-US" dirty="0" smtClean="0"/>
              <a:t>::</a:t>
            </a:r>
            <a:r>
              <a:rPr lang="en-US" dirty="0" err="1" smtClean="0"/>
              <a:t>Surface.NN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570D-A1E7-41B1-AC9A-DB5960E49DD9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07/06/2010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</a:t>
            </a:r>
            <a:endParaRPr lang="en-US"/>
          </a:p>
        </p:txBody>
      </p:sp>
      <p:graphicFrame>
        <p:nvGraphicFramePr>
          <p:cNvPr id="303109" name="Object 5"/>
          <p:cNvGraphicFramePr>
            <a:graphicFrameLocks noChangeAspect="1"/>
          </p:cNvGraphicFramePr>
          <p:nvPr/>
        </p:nvGraphicFramePr>
        <p:xfrm>
          <a:off x="6248399" y="4267201"/>
          <a:ext cx="1905001" cy="411892"/>
        </p:xfrm>
        <a:graphic>
          <a:graphicData uri="http://schemas.openxmlformats.org/presentationml/2006/ole">
            <p:oleObj spid="_x0000_s384002" name="Equation" r:id="rId4" imgW="939600" imgH="203040" progId="Equation.3">
              <p:embed/>
            </p:oleObj>
          </a:graphicData>
        </a:graphic>
      </p:graphicFrame>
      <p:pic>
        <p:nvPicPr>
          <p:cNvPr id="303110" name="Picture 6" descr="C:\MyStuff\matlabs\Seismic\plots\SurfaceG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752600"/>
            <a:ext cx="6197601" cy="46482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990600" y="1447800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Surface NN (acc) normalized by vertical ground displacement (test mass height h=0).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096000" y="2286000"/>
            <a:ext cx="2743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Calculation is for Rayleigh waves.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Frequency dependence: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1905000" y="2819400"/>
          <a:ext cx="533400" cy="394252"/>
        </p:xfrm>
        <a:graphic>
          <a:graphicData uri="http://schemas.openxmlformats.org/presentationml/2006/ole">
            <p:oleObj spid="_x0000_s384003" name="Equation" r:id="rId6" imgW="291960" imgH="215640" progId="Equation.3">
              <p:embed/>
            </p:oleObj>
          </a:graphicData>
        </a:graphic>
      </p:graphicFrame>
      <p:graphicFrame>
        <p:nvGraphicFramePr>
          <p:cNvPr id="384004" name="Object 4"/>
          <p:cNvGraphicFramePr>
            <a:graphicFrameLocks noChangeAspect="1"/>
          </p:cNvGraphicFramePr>
          <p:nvPr/>
        </p:nvGraphicFramePr>
        <p:xfrm>
          <a:off x="1143000" y="2503488"/>
          <a:ext cx="533400" cy="417512"/>
        </p:xfrm>
        <a:graphic>
          <a:graphicData uri="http://schemas.openxmlformats.org/presentationml/2006/ole">
            <p:oleObj spid="_x0000_s384004" name="Equation" r:id="rId7" imgW="291960" imgH="2286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Geology::</a:t>
            </a:r>
            <a:r>
              <a:rPr lang="en-US" dirty="0" err="1" smtClean="0"/>
              <a:t>UG.Homestake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570D-A1E7-41B1-AC9A-DB5960E49DD9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07/06/2010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</a:t>
            </a:r>
            <a:endParaRPr lang="en-US"/>
          </a:p>
        </p:txBody>
      </p:sp>
      <p:pic>
        <p:nvPicPr>
          <p:cNvPr id="3092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524000"/>
            <a:ext cx="348791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2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1981200"/>
            <a:ext cx="4150002" cy="3291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Geology::UG.LLO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570D-A1E7-41B1-AC9A-DB5960E49DD9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07/06/2010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</a:t>
            </a:r>
            <a:endParaRPr lang="en-US"/>
          </a:p>
        </p:txBody>
      </p:sp>
      <p:pic>
        <p:nvPicPr>
          <p:cNvPr id="310275" name="Picture 3" descr="C:\MyStuff\PostDoc2\figures\LLOcros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371600"/>
            <a:ext cx="8467726" cy="46802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Geology::</a:t>
            </a:r>
            <a:r>
              <a:rPr lang="en-US" dirty="0" err="1" smtClean="0"/>
              <a:t>Surface.Homestake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570D-A1E7-41B1-AC9A-DB5960E49DD9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07/06/2010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</a:t>
            </a:r>
            <a:endParaRPr lang="en-US"/>
          </a:p>
        </p:txBody>
      </p:sp>
      <p:pic>
        <p:nvPicPr>
          <p:cNvPr id="311298" name="Picture 2" descr="C:\MyStuff\Bilder\Bilder 2010\Homestake\DSC021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524000"/>
            <a:ext cx="6858000" cy="4572000"/>
          </a:xfrm>
          <a:prstGeom prst="rect">
            <a:avLst/>
          </a:prstGeom>
          <a:noFill/>
        </p:spPr>
      </p:pic>
      <p:pic>
        <p:nvPicPr>
          <p:cNvPr id="311299" name="Picture 3" descr="C:\MyStuff\Bilder\Bilder 2008\Homestake\100_2292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1524000"/>
            <a:ext cx="6858000" cy="4572000"/>
          </a:xfrm>
          <a:prstGeom prst="rect">
            <a:avLst/>
          </a:prstGeom>
          <a:noFill/>
        </p:spPr>
      </p:pic>
      <p:pic>
        <p:nvPicPr>
          <p:cNvPr id="311300" name="Picture 4" descr="C:\MyStuff\Bilder\Bilder 2008\Homestake\DSCN6273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1524000"/>
            <a:ext cx="6858000" cy="4572000"/>
          </a:xfrm>
          <a:prstGeom prst="rect">
            <a:avLst/>
          </a:prstGeom>
          <a:noFill/>
        </p:spPr>
      </p:pic>
      <p:pic>
        <p:nvPicPr>
          <p:cNvPr id="311301" name="Picture 5" descr="C:\MyStuff\Bilder\Bilder 2008\SouthDakota\100_2444.JPG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6800" y="1524000"/>
            <a:ext cx="6858000" cy="4572000"/>
          </a:xfrm>
          <a:prstGeom prst="rect">
            <a:avLst/>
          </a:prstGeom>
          <a:noFill/>
        </p:spPr>
      </p:pic>
      <p:pic>
        <p:nvPicPr>
          <p:cNvPr id="311304" name="Picture 8" descr="C:\MyStuff\Bilder\Bilder 2008\Yellowstone\DSC00307.JPG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66800" y="1524000"/>
            <a:ext cx="6858000" cy="4572000"/>
          </a:xfrm>
          <a:prstGeom prst="rect">
            <a:avLst/>
          </a:prstGeom>
          <a:noFill/>
        </p:spPr>
      </p:pic>
      <p:pic>
        <p:nvPicPr>
          <p:cNvPr id="15" name="Picture 7" descr="C:\MyStuff\Bilder\Bilder 2008\Homestake\DSC00785.JPG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66800" y="1524000"/>
            <a:ext cx="6858000" cy="4572000"/>
          </a:xfrm>
          <a:prstGeom prst="rect">
            <a:avLst/>
          </a:prstGeom>
          <a:noFill/>
        </p:spPr>
      </p:pic>
      <p:sp>
        <p:nvSpPr>
          <p:cNvPr id="16" name="Oval 15"/>
          <p:cNvSpPr/>
          <p:nvPr/>
        </p:nvSpPr>
        <p:spPr>
          <a:xfrm>
            <a:off x="5486400" y="3124200"/>
            <a:ext cx="685800" cy="533400"/>
          </a:xfrm>
          <a:prstGeom prst="ellipse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1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11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11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11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Geology::Surface.LLO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570D-A1E7-41B1-AC9A-DB5960E49DD9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07/06/2010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</a:t>
            </a:r>
            <a:endParaRPr lang="en-US"/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482963" y="2387962"/>
            <a:ext cx="401392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43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202865" y="2369135"/>
            <a:ext cx="397627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43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036174" y="2355226"/>
            <a:ext cx="4100851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447800" y="1371600"/>
            <a:ext cx="5732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Borehole measurements at different points along LIGO arm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Geology::</a:t>
            </a:r>
            <a:r>
              <a:rPr lang="en-US" dirty="0" err="1" smtClean="0"/>
              <a:t>Surface.WhyItMatters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570D-A1E7-41B1-AC9A-DB5960E49DD9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07/06/2010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</a:t>
            </a:r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62000" y="2057400"/>
            <a:ext cx="21336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/>
          <p:cNvSpPr/>
          <p:nvPr/>
        </p:nvSpPr>
        <p:spPr>
          <a:xfrm>
            <a:off x="4876800" y="1905000"/>
            <a:ext cx="3250194" cy="213789"/>
          </a:xfrm>
          <a:custGeom>
            <a:avLst/>
            <a:gdLst>
              <a:gd name="connsiteX0" fmla="*/ 0 w 3250194"/>
              <a:gd name="connsiteY0" fmla="*/ 159468 h 213789"/>
              <a:gd name="connsiteX1" fmla="*/ 36213 w 3250194"/>
              <a:gd name="connsiteY1" fmla="*/ 177575 h 213789"/>
              <a:gd name="connsiteX2" fmla="*/ 135802 w 3250194"/>
              <a:gd name="connsiteY2" fmla="*/ 204736 h 213789"/>
              <a:gd name="connsiteX3" fmla="*/ 253497 w 3250194"/>
              <a:gd name="connsiteY3" fmla="*/ 186629 h 213789"/>
              <a:gd name="connsiteX4" fmla="*/ 280657 w 3250194"/>
              <a:gd name="connsiteY4" fmla="*/ 168522 h 213789"/>
              <a:gd name="connsiteX5" fmla="*/ 307817 w 3250194"/>
              <a:gd name="connsiteY5" fmla="*/ 159468 h 213789"/>
              <a:gd name="connsiteX6" fmla="*/ 325924 w 3250194"/>
              <a:gd name="connsiteY6" fmla="*/ 132308 h 213789"/>
              <a:gd name="connsiteX7" fmla="*/ 380245 w 3250194"/>
              <a:gd name="connsiteY7" fmla="*/ 105148 h 213789"/>
              <a:gd name="connsiteX8" fmla="*/ 443619 w 3250194"/>
              <a:gd name="connsiteY8" fmla="*/ 68934 h 213789"/>
              <a:gd name="connsiteX9" fmla="*/ 470780 w 3250194"/>
              <a:gd name="connsiteY9" fmla="*/ 50827 h 213789"/>
              <a:gd name="connsiteX10" fmla="*/ 525101 w 3250194"/>
              <a:gd name="connsiteY10" fmla="*/ 32720 h 213789"/>
              <a:gd name="connsiteX11" fmla="*/ 552261 w 3250194"/>
              <a:gd name="connsiteY11" fmla="*/ 23667 h 213789"/>
              <a:gd name="connsiteX12" fmla="*/ 615635 w 3250194"/>
              <a:gd name="connsiteY12" fmla="*/ 14613 h 213789"/>
              <a:gd name="connsiteX13" fmla="*/ 751437 w 3250194"/>
              <a:gd name="connsiteY13" fmla="*/ 23667 h 213789"/>
              <a:gd name="connsiteX14" fmla="*/ 778598 w 3250194"/>
              <a:gd name="connsiteY14" fmla="*/ 32720 h 213789"/>
              <a:gd name="connsiteX15" fmla="*/ 814811 w 3250194"/>
              <a:gd name="connsiteY15" fmla="*/ 41773 h 213789"/>
              <a:gd name="connsiteX16" fmla="*/ 869132 w 3250194"/>
              <a:gd name="connsiteY16" fmla="*/ 50827 h 213789"/>
              <a:gd name="connsiteX17" fmla="*/ 896293 w 3250194"/>
              <a:gd name="connsiteY17" fmla="*/ 59880 h 213789"/>
              <a:gd name="connsiteX18" fmla="*/ 1122629 w 3250194"/>
              <a:gd name="connsiteY18" fmla="*/ 68934 h 213789"/>
              <a:gd name="connsiteX19" fmla="*/ 1195057 w 3250194"/>
              <a:gd name="connsiteY19" fmla="*/ 87041 h 213789"/>
              <a:gd name="connsiteX20" fmla="*/ 1258431 w 3250194"/>
              <a:gd name="connsiteY20" fmla="*/ 114201 h 213789"/>
              <a:gd name="connsiteX21" fmla="*/ 1339912 w 3250194"/>
              <a:gd name="connsiteY21" fmla="*/ 168522 h 213789"/>
              <a:gd name="connsiteX22" fmla="*/ 1367073 w 3250194"/>
              <a:gd name="connsiteY22" fmla="*/ 186629 h 213789"/>
              <a:gd name="connsiteX23" fmla="*/ 1421394 w 3250194"/>
              <a:gd name="connsiteY23" fmla="*/ 204736 h 213789"/>
              <a:gd name="connsiteX24" fmla="*/ 1448554 w 3250194"/>
              <a:gd name="connsiteY24" fmla="*/ 213789 h 213789"/>
              <a:gd name="connsiteX25" fmla="*/ 1530035 w 3250194"/>
              <a:gd name="connsiteY25" fmla="*/ 195682 h 213789"/>
              <a:gd name="connsiteX26" fmla="*/ 1584356 w 3250194"/>
              <a:gd name="connsiteY26" fmla="*/ 168522 h 213789"/>
              <a:gd name="connsiteX27" fmla="*/ 1611516 w 3250194"/>
              <a:gd name="connsiteY27" fmla="*/ 141362 h 213789"/>
              <a:gd name="connsiteX28" fmla="*/ 1692998 w 3250194"/>
              <a:gd name="connsiteY28" fmla="*/ 132308 h 213789"/>
              <a:gd name="connsiteX29" fmla="*/ 1738265 w 3250194"/>
              <a:gd name="connsiteY29" fmla="*/ 123255 h 213789"/>
              <a:gd name="connsiteX30" fmla="*/ 1846907 w 3250194"/>
              <a:gd name="connsiteY30" fmla="*/ 114201 h 213789"/>
              <a:gd name="connsiteX31" fmla="*/ 1901227 w 3250194"/>
              <a:gd name="connsiteY31" fmla="*/ 77987 h 213789"/>
              <a:gd name="connsiteX32" fmla="*/ 1928388 w 3250194"/>
              <a:gd name="connsiteY32" fmla="*/ 50827 h 213789"/>
              <a:gd name="connsiteX33" fmla="*/ 1982708 w 3250194"/>
              <a:gd name="connsiteY33" fmla="*/ 32720 h 213789"/>
              <a:gd name="connsiteX34" fmla="*/ 2000815 w 3250194"/>
              <a:gd name="connsiteY34" fmla="*/ 5560 h 213789"/>
              <a:gd name="connsiteX35" fmla="*/ 2218099 w 3250194"/>
              <a:gd name="connsiteY35" fmla="*/ 14613 h 213789"/>
              <a:gd name="connsiteX36" fmla="*/ 2263366 w 3250194"/>
              <a:gd name="connsiteY36" fmla="*/ 23667 h 213789"/>
              <a:gd name="connsiteX37" fmla="*/ 2335794 w 3250194"/>
              <a:gd name="connsiteY37" fmla="*/ 32720 h 213789"/>
              <a:gd name="connsiteX38" fmla="*/ 2399168 w 3250194"/>
              <a:gd name="connsiteY38" fmla="*/ 50827 h 213789"/>
              <a:gd name="connsiteX39" fmla="*/ 2534970 w 3250194"/>
              <a:gd name="connsiteY39" fmla="*/ 68934 h 213789"/>
              <a:gd name="connsiteX40" fmla="*/ 2562130 w 3250194"/>
              <a:gd name="connsiteY40" fmla="*/ 77987 h 213789"/>
              <a:gd name="connsiteX41" fmla="*/ 2670772 w 3250194"/>
              <a:gd name="connsiteY41" fmla="*/ 105148 h 213789"/>
              <a:gd name="connsiteX42" fmla="*/ 2706986 w 3250194"/>
              <a:gd name="connsiteY42" fmla="*/ 123255 h 213789"/>
              <a:gd name="connsiteX43" fmla="*/ 2761307 w 3250194"/>
              <a:gd name="connsiteY43" fmla="*/ 159468 h 213789"/>
              <a:gd name="connsiteX44" fmla="*/ 2860895 w 3250194"/>
              <a:gd name="connsiteY44" fmla="*/ 168522 h 213789"/>
              <a:gd name="connsiteX45" fmla="*/ 2942376 w 3250194"/>
              <a:gd name="connsiteY45" fmla="*/ 159468 h 213789"/>
              <a:gd name="connsiteX46" fmla="*/ 2996697 w 3250194"/>
              <a:gd name="connsiteY46" fmla="*/ 114201 h 213789"/>
              <a:gd name="connsiteX47" fmla="*/ 3087231 w 3250194"/>
              <a:gd name="connsiteY47" fmla="*/ 77987 h 213789"/>
              <a:gd name="connsiteX48" fmla="*/ 3250194 w 3250194"/>
              <a:gd name="connsiteY48" fmla="*/ 77987 h 21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250194" h="213789">
                <a:moveTo>
                  <a:pt x="0" y="159468"/>
                </a:moveTo>
                <a:cubicBezTo>
                  <a:pt x="12071" y="165504"/>
                  <a:pt x="23682" y="172563"/>
                  <a:pt x="36213" y="177575"/>
                </a:cubicBezTo>
                <a:cubicBezTo>
                  <a:pt x="82157" y="195953"/>
                  <a:pt x="90342" y="195644"/>
                  <a:pt x="135802" y="204736"/>
                </a:cubicBezTo>
                <a:cubicBezTo>
                  <a:pt x="146984" y="203338"/>
                  <a:pt x="232764" y="194404"/>
                  <a:pt x="253497" y="186629"/>
                </a:cubicBezTo>
                <a:cubicBezTo>
                  <a:pt x="263685" y="182809"/>
                  <a:pt x="270925" y="173388"/>
                  <a:pt x="280657" y="168522"/>
                </a:cubicBezTo>
                <a:cubicBezTo>
                  <a:pt x="289193" y="164254"/>
                  <a:pt x="298764" y="162486"/>
                  <a:pt x="307817" y="159468"/>
                </a:cubicBezTo>
                <a:cubicBezTo>
                  <a:pt x="313853" y="150415"/>
                  <a:pt x="318230" y="140002"/>
                  <a:pt x="325924" y="132308"/>
                </a:cubicBezTo>
                <a:cubicBezTo>
                  <a:pt x="343475" y="114757"/>
                  <a:pt x="358154" y="112511"/>
                  <a:pt x="380245" y="105148"/>
                </a:cubicBezTo>
                <a:cubicBezTo>
                  <a:pt x="446419" y="61033"/>
                  <a:pt x="363213" y="114881"/>
                  <a:pt x="443619" y="68934"/>
                </a:cubicBezTo>
                <a:cubicBezTo>
                  <a:pt x="453066" y="63535"/>
                  <a:pt x="460837" y="55246"/>
                  <a:pt x="470780" y="50827"/>
                </a:cubicBezTo>
                <a:cubicBezTo>
                  <a:pt x="488221" y="43075"/>
                  <a:pt x="506994" y="38756"/>
                  <a:pt x="525101" y="32720"/>
                </a:cubicBezTo>
                <a:cubicBezTo>
                  <a:pt x="534154" y="29702"/>
                  <a:pt x="542814" y="25017"/>
                  <a:pt x="552261" y="23667"/>
                </a:cubicBezTo>
                <a:lnTo>
                  <a:pt x="615635" y="14613"/>
                </a:lnTo>
                <a:cubicBezTo>
                  <a:pt x="660902" y="17631"/>
                  <a:pt x="706347" y="18657"/>
                  <a:pt x="751437" y="23667"/>
                </a:cubicBezTo>
                <a:cubicBezTo>
                  <a:pt x="760922" y="24721"/>
                  <a:pt x="769422" y="30098"/>
                  <a:pt x="778598" y="32720"/>
                </a:cubicBezTo>
                <a:cubicBezTo>
                  <a:pt x="790562" y="36138"/>
                  <a:pt x="802610" y="39333"/>
                  <a:pt x="814811" y="41773"/>
                </a:cubicBezTo>
                <a:cubicBezTo>
                  <a:pt x="832811" y="45373"/>
                  <a:pt x="851212" y="46845"/>
                  <a:pt x="869132" y="50827"/>
                </a:cubicBezTo>
                <a:cubicBezTo>
                  <a:pt x="878448" y="52897"/>
                  <a:pt x="886774" y="59200"/>
                  <a:pt x="896293" y="59880"/>
                </a:cubicBezTo>
                <a:cubicBezTo>
                  <a:pt x="971607" y="65260"/>
                  <a:pt x="1047184" y="65916"/>
                  <a:pt x="1122629" y="68934"/>
                </a:cubicBezTo>
                <a:cubicBezTo>
                  <a:pt x="1146772" y="74970"/>
                  <a:pt x="1172799" y="75912"/>
                  <a:pt x="1195057" y="87041"/>
                </a:cubicBezTo>
                <a:cubicBezTo>
                  <a:pt x="1239807" y="109416"/>
                  <a:pt x="1218467" y="100880"/>
                  <a:pt x="1258431" y="114201"/>
                </a:cubicBezTo>
                <a:lnTo>
                  <a:pt x="1339912" y="168522"/>
                </a:lnTo>
                <a:cubicBezTo>
                  <a:pt x="1348966" y="174558"/>
                  <a:pt x="1356750" y="183188"/>
                  <a:pt x="1367073" y="186629"/>
                </a:cubicBezTo>
                <a:lnTo>
                  <a:pt x="1421394" y="204736"/>
                </a:lnTo>
                <a:lnTo>
                  <a:pt x="1448554" y="213789"/>
                </a:lnTo>
                <a:cubicBezTo>
                  <a:pt x="1469424" y="210311"/>
                  <a:pt x="1507744" y="206827"/>
                  <a:pt x="1530035" y="195682"/>
                </a:cubicBezTo>
                <a:cubicBezTo>
                  <a:pt x="1600229" y="160585"/>
                  <a:pt x="1516096" y="191274"/>
                  <a:pt x="1584356" y="168522"/>
                </a:cubicBezTo>
                <a:cubicBezTo>
                  <a:pt x="1593409" y="159469"/>
                  <a:pt x="1599370" y="145411"/>
                  <a:pt x="1611516" y="141362"/>
                </a:cubicBezTo>
                <a:cubicBezTo>
                  <a:pt x="1637441" y="132720"/>
                  <a:pt x="1665945" y="136173"/>
                  <a:pt x="1692998" y="132308"/>
                </a:cubicBezTo>
                <a:cubicBezTo>
                  <a:pt x="1708231" y="130132"/>
                  <a:pt x="1722983" y="125053"/>
                  <a:pt x="1738265" y="123255"/>
                </a:cubicBezTo>
                <a:cubicBezTo>
                  <a:pt x="1774356" y="119009"/>
                  <a:pt x="1810693" y="117219"/>
                  <a:pt x="1846907" y="114201"/>
                </a:cubicBezTo>
                <a:cubicBezTo>
                  <a:pt x="1865014" y="102130"/>
                  <a:pt x="1885839" y="93375"/>
                  <a:pt x="1901227" y="77987"/>
                </a:cubicBezTo>
                <a:cubicBezTo>
                  <a:pt x="1910281" y="68934"/>
                  <a:pt x="1917196" y="57045"/>
                  <a:pt x="1928388" y="50827"/>
                </a:cubicBezTo>
                <a:cubicBezTo>
                  <a:pt x="1945072" y="41558"/>
                  <a:pt x="1982708" y="32720"/>
                  <a:pt x="1982708" y="32720"/>
                </a:cubicBezTo>
                <a:cubicBezTo>
                  <a:pt x="1988744" y="23667"/>
                  <a:pt x="1989966" y="6395"/>
                  <a:pt x="2000815" y="5560"/>
                </a:cubicBezTo>
                <a:cubicBezTo>
                  <a:pt x="2073092" y="0"/>
                  <a:pt x="2145780" y="9625"/>
                  <a:pt x="2218099" y="14613"/>
                </a:cubicBezTo>
                <a:cubicBezTo>
                  <a:pt x="2233450" y="15672"/>
                  <a:pt x="2248157" y="21327"/>
                  <a:pt x="2263366" y="23667"/>
                </a:cubicBezTo>
                <a:cubicBezTo>
                  <a:pt x="2287414" y="27367"/>
                  <a:pt x="2311651" y="29702"/>
                  <a:pt x="2335794" y="32720"/>
                </a:cubicBezTo>
                <a:cubicBezTo>
                  <a:pt x="2361676" y="41347"/>
                  <a:pt x="2370754" y="45144"/>
                  <a:pt x="2399168" y="50827"/>
                </a:cubicBezTo>
                <a:cubicBezTo>
                  <a:pt x="2449955" y="60984"/>
                  <a:pt x="2480634" y="62896"/>
                  <a:pt x="2534970" y="68934"/>
                </a:cubicBezTo>
                <a:cubicBezTo>
                  <a:pt x="2544023" y="71952"/>
                  <a:pt x="2552814" y="75917"/>
                  <a:pt x="2562130" y="77987"/>
                </a:cubicBezTo>
                <a:cubicBezTo>
                  <a:pt x="2608509" y="88294"/>
                  <a:pt x="2626869" y="83196"/>
                  <a:pt x="2670772" y="105148"/>
                </a:cubicBezTo>
                <a:cubicBezTo>
                  <a:pt x="2682843" y="111184"/>
                  <a:pt x="2695413" y="116311"/>
                  <a:pt x="2706986" y="123255"/>
                </a:cubicBezTo>
                <a:cubicBezTo>
                  <a:pt x="2725647" y="134451"/>
                  <a:pt x="2739635" y="157498"/>
                  <a:pt x="2761307" y="159468"/>
                </a:cubicBezTo>
                <a:lnTo>
                  <a:pt x="2860895" y="168522"/>
                </a:lnTo>
                <a:cubicBezTo>
                  <a:pt x="2888055" y="165504"/>
                  <a:pt x="2915864" y="166096"/>
                  <a:pt x="2942376" y="159468"/>
                </a:cubicBezTo>
                <a:cubicBezTo>
                  <a:pt x="2964483" y="153941"/>
                  <a:pt x="2980325" y="125896"/>
                  <a:pt x="2996697" y="114201"/>
                </a:cubicBezTo>
                <a:cubicBezTo>
                  <a:pt x="3011847" y="103379"/>
                  <a:pt x="3074037" y="77987"/>
                  <a:pt x="3087231" y="77987"/>
                </a:cubicBezTo>
                <a:lnTo>
                  <a:pt x="3250194" y="77987"/>
                </a:lnTo>
              </a:path>
            </a:pathLst>
          </a:cu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rot="5400000" flipH="1" flipV="1">
            <a:off x="571500" y="2171700"/>
            <a:ext cx="1371600" cy="11430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1400000" flipH="1" flipV="1">
            <a:off x="1704111" y="2194966"/>
            <a:ext cx="1371600" cy="11430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2000000" flipH="1" flipV="1">
            <a:off x="1556638" y="2275598"/>
            <a:ext cx="1371600" cy="11430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14400" y="2514600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590800" y="2514600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905000" y="2895600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SV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990600" y="1905000"/>
            <a:ext cx="1676400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600200" y="1447800"/>
            <a:ext cx="38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Rf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6248400" y="1600200"/>
            <a:ext cx="838200" cy="838200"/>
          </a:xfrm>
          <a:prstGeom prst="ellipse">
            <a:avLst/>
          </a:prstGeom>
          <a:solidFill>
            <a:schemeClr val="accent1">
              <a:alpha val="7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M</a:t>
            </a:r>
            <a:endParaRPr lang="en-US" sz="2400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5334000" y="1828800"/>
            <a:ext cx="914400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7086600" y="1828800"/>
            <a:ext cx="914400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5400000" flipH="1" flipV="1">
            <a:off x="5562600" y="2362200"/>
            <a:ext cx="838200" cy="6858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6200000" flipH="1">
            <a:off x="6842940" y="2423339"/>
            <a:ext cx="762001" cy="63972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16200000" flipH="1">
            <a:off x="6616549" y="2603650"/>
            <a:ext cx="857384" cy="526883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315200" y="2362200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5638800" y="2286000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705600" y="2819400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5638800" y="1371600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7391400" y="1371600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4876801" y="4038600"/>
            <a:ext cx="3733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Matrix M depends on amplitudes of spatial spectrum of surface topography.</a:t>
            </a:r>
          </a:p>
          <a:p>
            <a:endParaRPr lang="en-US" dirty="0" smtClean="0"/>
          </a:p>
          <a:p>
            <a:r>
              <a:rPr lang="en-US" dirty="0" smtClean="0"/>
              <a:t>Negligible effects if spatial amplitudes are small for 	          .</a:t>
            </a:r>
            <a:endParaRPr lang="en-US" dirty="0"/>
          </a:p>
        </p:txBody>
      </p:sp>
      <p:graphicFrame>
        <p:nvGraphicFramePr>
          <p:cNvPr id="41" name="Object 40"/>
          <p:cNvGraphicFramePr>
            <a:graphicFrameLocks noChangeAspect="1"/>
          </p:cNvGraphicFramePr>
          <p:nvPr/>
        </p:nvGraphicFramePr>
        <p:xfrm>
          <a:off x="6172200" y="5410200"/>
          <a:ext cx="1143000" cy="388188"/>
        </p:xfrm>
        <a:graphic>
          <a:graphicData uri="http://schemas.openxmlformats.org/presentationml/2006/ole">
            <p:oleObj spid="_x0000_s315394" name="Equation" r:id="rId4" imgW="672840" imgH="228600" progId="Equation.3">
              <p:embed/>
            </p:oleObj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381000" y="4038600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Pressure-wave to shear-wave (vertical polarization) conversion and vice versa happens at reflection from all interfaces and free surfaces.</a:t>
            </a:r>
            <a:endParaRPr lang="en-US" dirty="0"/>
          </a:p>
        </p:txBody>
      </p:sp>
      <p:graphicFrame>
        <p:nvGraphicFramePr>
          <p:cNvPr id="315395" name="Object 3"/>
          <p:cNvGraphicFramePr>
            <a:graphicFrameLocks noChangeAspect="1"/>
          </p:cNvGraphicFramePr>
          <p:nvPr/>
        </p:nvGraphicFramePr>
        <p:xfrm>
          <a:off x="2590800" y="3581400"/>
          <a:ext cx="3703638" cy="2862263"/>
        </p:xfrm>
        <a:graphic>
          <a:graphicData uri="http://schemas.openxmlformats.org/presentationml/2006/ole">
            <p:oleObj spid="_x0000_s315395" name="Acrobat Document" r:id="rId5" imgW="5238688" imgH="4048057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5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5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Geology::Seismicity.(10Hz)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570D-A1E7-41B1-AC9A-DB5960E49DD9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07/06/2010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</a:t>
            </a:r>
            <a:endParaRPr lang="en-US"/>
          </a:p>
        </p:txBody>
      </p:sp>
      <p:pic>
        <p:nvPicPr>
          <p:cNvPr id="3123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0"/>
            <a:ext cx="8829675" cy="4266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Geology::Seismicity.(0.2Hz)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570D-A1E7-41B1-AC9A-DB5960E49DD9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07/06/2010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</a:t>
            </a:r>
            <a:endParaRPr lang="en-US"/>
          </a:p>
        </p:txBody>
      </p:sp>
      <p:pic>
        <p:nvPicPr>
          <p:cNvPr id="3133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828800"/>
            <a:ext cx="7991475" cy="375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Seismometers::</a:t>
            </a:r>
            <a:br>
              <a:rPr lang="en-US" dirty="0" smtClean="0"/>
            </a:br>
            <a:r>
              <a:rPr lang="en-US" dirty="0" err="1" smtClean="0"/>
              <a:t>InstrumentalNoise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570D-A1E7-41B1-AC9A-DB5960E49DD9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07/06/2010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</a:t>
            </a:r>
            <a:endParaRPr lang="en-US"/>
          </a:p>
        </p:txBody>
      </p:sp>
      <p:pic>
        <p:nvPicPr>
          <p:cNvPr id="381954" name="Picture 2" descr="C:\MyStuff\matlabs\Filtering\plots\SeismicGW_N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905000"/>
            <a:ext cx="5791200" cy="43434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447800" y="1828800"/>
            <a:ext cx="3884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GWD sensitivity &gt; NN &gt; ground motion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43600" y="2133600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Instrumental noise of GS-13 lies well below target curves for ET-C and LIGO 2.5.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43600" y="3429000"/>
            <a:ext cx="2895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Better version of ET-C (extending slope between 7Hz-100Hz down to 1Hz) would require improvement of GS-13.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Seismometers::GS-13.Noise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570D-A1E7-41B1-AC9A-DB5960E49DD9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07/06/2010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</a:t>
            </a:r>
            <a:endParaRPr lang="en-US"/>
          </a:p>
        </p:txBody>
      </p:sp>
      <p:pic>
        <p:nvPicPr>
          <p:cNvPr id="8" name="Picture 2" descr="C:\MyStuff\matlabs\Filtering\plots\GS13_Nois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828800"/>
            <a:ext cx="6794500" cy="40767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539889" y="2362200"/>
            <a:ext cx="23755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Sensitivity of GS-13 at low frequencies is limited by amplifier-voltage noise (in combination with LT1012 amplifier).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Newtonian Noise in a Nutshell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570D-A1E7-41B1-AC9A-DB5960E49DD9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07/06/2010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2000" y="1524000"/>
            <a:ext cx="914399" cy="64633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Seismic sources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6" idx="3"/>
          </p:cNvCxnSpPr>
          <p:nvPr/>
        </p:nvCxnSpPr>
        <p:spPr>
          <a:xfrm>
            <a:off x="1676399" y="1847166"/>
            <a:ext cx="838201" cy="1588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038600" y="1830388"/>
            <a:ext cx="762001" cy="1588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318564" y="1846908"/>
            <a:ext cx="691836" cy="258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6" idx="2"/>
          </p:cNvCxnSpPr>
          <p:nvPr/>
        </p:nvCxnSpPr>
        <p:spPr>
          <a:xfrm rot="5400000">
            <a:off x="-400735" y="3790266"/>
            <a:ext cx="3239871" cy="0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62000" y="2438400"/>
            <a:ext cx="1371600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Transient v. stationary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762000" y="3276600"/>
            <a:ext cx="1295400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Gutenberg Richter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762000" y="4114800"/>
            <a:ext cx="1143000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Distant v. local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762000" y="4953000"/>
            <a:ext cx="1447800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Surface v. underground</a:t>
            </a:r>
            <a:endParaRPr lang="en-US" dirty="0"/>
          </a:p>
        </p:txBody>
      </p:sp>
      <p:cxnSp>
        <p:nvCxnSpPr>
          <p:cNvPr id="36" name="Straight Connector 35"/>
          <p:cNvCxnSpPr/>
          <p:nvPr/>
        </p:nvCxnSpPr>
        <p:spPr>
          <a:xfrm rot="5400000">
            <a:off x="1580464" y="3753536"/>
            <a:ext cx="3239871" cy="0"/>
          </a:xfrm>
          <a:prstGeom prst="line">
            <a:avLst/>
          </a:prstGeom>
          <a:ln w="31750"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514600" y="1524000"/>
            <a:ext cx="1524000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Displacement field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2514600" y="2438400"/>
            <a:ext cx="1447800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Pressure and shear waves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2514600" y="3276600"/>
            <a:ext cx="1447800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Fundamental Rayleigh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2514600" y="4114800"/>
            <a:ext cx="2057400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Rayleigh overtones and Love waves</a:t>
            </a:r>
            <a:endParaRPr lang="en-US" dirty="0"/>
          </a:p>
        </p:txBody>
      </p:sp>
      <p:cxnSp>
        <p:nvCxnSpPr>
          <p:cNvPr id="45" name="Straight Connector 44"/>
          <p:cNvCxnSpPr/>
          <p:nvPr/>
        </p:nvCxnSpPr>
        <p:spPr>
          <a:xfrm>
            <a:off x="4495800" y="5562600"/>
            <a:ext cx="3276600" cy="0"/>
          </a:xfrm>
          <a:prstGeom prst="line">
            <a:avLst/>
          </a:prstGeom>
          <a:ln w="31750"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514600" y="4953000"/>
            <a:ext cx="2057400" cy="120032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Reflection from free surface and underground interfaces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4800600" y="5257800"/>
            <a:ext cx="2057400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Mie and Rayleigh scattering</a:t>
            </a:r>
            <a:endParaRPr lang="en-US" dirty="0"/>
          </a:p>
        </p:txBody>
      </p:sp>
      <p:cxnSp>
        <p:nvCxnSpPr>
          <p:cNvPr id="49" name="Straight Connector 48"/>
          <p:cNvCxnSpPr/>
          <p:nvPr/>
        </p:nvCxnSpPr>
        <p:spPr>
          <a:xfrm rot="5400000">
            <a:off x="4914900" y="2628900"/>
            <a:ext cx="1295400" cy="0"/>
          </a:xfrm>
          <a:prstGeom prst="line">
            <a:avLst/>
          </a:prstGeom>
          <a:ln w="31750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800600" y="1524000"/>
            <a:ext cx="1524000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Density perturbations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4800600" y="2438400"/>
            <a:ext cx="1447800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Atmospheric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4794564" y="3023103"/>
            <a:ext cx="1676400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Anthropogenic</a:t>
            </a:r>
            <a:endParaRPr lang="en-US" dirty="0"/>
          </a:p>
        </p:txBody>
      </p:sp>
      <p:cxnSp>
        <p:nvCxnSpPr>
          <p:cNvPr id="57" name="Straight Connector 56"/>
          <p:cNvCxnSpPr/>
          <p:nvPr/>
        </p:nvCxnSpPr>
        <p:spPr>
          <a:xfrm rot="5400000">
            <a:off x="6972300" y="2705100"/>
            <a:ext cx="1447800" cy="0"/>
          </a:xfrm>
          <a:prstGeom prst="line">
            <a:avLst/>
          </a:prstGeom>
          <a:ln w="317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7010400" y="1524000"/>
            <a:ext cx="1524000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Gravity perturbations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7010400" y="3276600"/>
            <a:ext cx="1143000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Zone of influence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7010400" y="2438400"/>
            <a:ext cx="1143000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Integral effects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7095654" y="5373986"/>
            <a:ext cx="1219200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Refraction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SeismicArrays</a:t>
            </a:r>
            <a:r>
              <a:rPr lang="en-US" dirty="0" smtClean="0"/>
              <a:t>::</a:t>
            </a:r>
            <a:br>
              <a:rPr lang="en-US" dirty="0" smtClean="0"/>
            </a:br>
            <a:r>
              <a:rPr lang="en-US" dirty="0" smtClean="0"/>
              <a:t>Configurations.2D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570D-A1E7-41B1-AC9A-DB5960E49DD9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07/06/2010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</a:t>
            </a:r>
            <a:endParaRPr lang="en-US"/>
          </a:p>
        </p:txBody>
      </p:sp>
      <p:pic>
        <p:nvPicPr>
          <p:cNvPr id="386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524000"/>
            <a:ext cx="5334000" cy="4860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172200" y="1981200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Optimize configuration for anti-aliasing and spatial </a:t>
            </a:r>
            <a:r>
              <a:rPr lang="en-US" dirty="0" smtClean="0"/>
              <a:t>resolution.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53000" y="6019800"/>
            <a:ext cx="2245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Marc </a:t>
            </a:r>
            <a:r>
              <a:rPr lang="en-US" dirty="0" err="1" smtClean="0"/>
              <a:t>Wathelet</a:t>
            </a:r>
            <a:r>
              <a:rPr lang="en-US" dirty="0" smtClean="0"/>
              <a:t> (2005)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72200" y="3200400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There may be better methods to calculate spatial spectra (plane-wave templates for MLE).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SeismicArrays</a:t>
            </a:r>
            <a:r>
              <a:rPr lang="en-US" dirty="0" smtClean="0"/>
              <a:t>::</a:t>
            </a:r>
            <a:br>
              <a:rPr lang="en-US" dirty="0" smtClean="0"/>
            </a:br>
            <a:r>
              <a:rPr lang="en-US" dirty="0" err="1" smtClean="0"/>
              <a:t>NumberofSeismometers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570D-A1E7-41B1-AC9A-DB5960E49DD9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07/06/2010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66800" y="2819400"/>
            <a:ext cx="6414577" cy="73866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Ideal, deep underground: </a:t>
            </a:r>
          </a:p>
          <a:p>
            <a:r>
              <a:rPr lang="en-US" dirty="0" smtClean="0"/>
              <a:t>One 3-axes seismometer and one 3-axes strainmeter per test mass.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66800" y="1752600"/>
            <a:ext cx="4812408" cy="73866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Brain-free, interpolation: </a:t>
            </a:r>
          </a:p>
          <a:p>
            <a:r>
              <a:rPr lang="en-US" dirty="0" smtClean="0"/>
              <a:t>Thousands of 3-axes seismometers per test mass.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66800" y="3886200"/>
            <a:ext cx="5867400" cy="101566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Ideal, near surface: </a:t>
            </a:r>
          </a:p>
          <a:p>
            <a:r>
              <a:rPr lang="en-US" dirty="0" smtClean="0"/>
              <a:t>About 100 seismometers for surface and underground arrays (needs more research before final answer can be given).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66800" y="5181600"/>
            <a:ext cx="7432740" cy="73866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Non-ideal: </a:t>
            </a:r>
          </a:p>
          <a:p>
            <a:r>
              <a:rPr lang="en-US" dirty="0" smtClean="0"/>
              <a:t>Add seismometers to monitor seismic field near large-scale scattering centers.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570D-A1E7-41B1-AC9A-DB5960E49DD9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07/06/2010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</a:t>
            </a:r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SeismicArrays</a:t>
            </a:r>
            <a:r>
              <a:rPr lang="en-US" dirty="0" smtClean="0"/>
              <a:t>::</a:t>
            </a:r>
            <a:br>
              <a:rPr lang="en-US" dirty="0" smtClean="0"/>
            </a:br>
            <a:r>
              <a:rPr lang="en-US" dirty="0" err="1" smtClean="0"/>
              <a:t>Homestake.DUGL</a:t>
            </a:r>
            <a:endParaRPr 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0"/>
            <a:ext cx="2514600" cy="240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447800"/>
            <a:ext cx="208804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200" y="3124200"/>
            <a:ext cx="2883877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2514600"/>
            <a:ext cx="25908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 11"/>
          <p:cNvSpPr/>
          <p:nvPr/>
        </p:nvSpPr>
        <p:spPr>
          <a:xfrm>
            <a:off x="762000" y="5410200"/>
            <a:ext cx="2286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66801" y="51816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Current extent of seismic array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295400" y="1676400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300ft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67400" y="1828800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800ft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657600" y="3505200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2000ft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858000" y="3200400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4100ft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NoiseSubtraction</a:t>
            </a:r>
            <a:r>
              <a:rPr lang="en-US" dirty="0" smtClean="0"/>
              <a:t>::</a:t>
            </a:r>
            <a:br>
              <a:rPr lang="en-US" dirty="0" smtClean="0"/>
            </a:br>
            <a:r>
              <a:rPr lang="en-US" dirty="0" err="1" smtClean="0"/>
              <a:t>AdaptiveFilter.FeedForward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570D-A1E7-41B1-AC9A-DB5960E49DD9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07/06/2010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</a:t>
            </a:r>
            <a:endParaRPr lang="en-US"/>
          </a:p>
        </p:txBody>
      </p:sp>
      <p:pic>
        <p:nvPicPr>
          <p:cNvPr id="168964" name="Picture 4" descr="C:\MyStuff\ResearchFellow\pictures\FeedForwar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600200"/>
            <a:ext cx="4992415" cy="43434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5867400" y="4419600"/>
            <a:ext cx="2971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FIR is easy, IIR is not so easy</a:t>
            </a:r>
          </a:p>
          <a:p>
            <a:endParaRPr lang="en-US" dirty="0" smtClean="0"/>
          </a:p>
          <a:p>
            <a:r>
              <a:rPr lang="en-US" dirty="0" smtClean="0"/>
              <a:t>Adaptive-filter algorithms are related to</a:t>
            </a:r>
          </a:p>
          <a:p>
            <a:pPr marL="168275" indent="-115888">
              <a:buFont typeface="Arial" pitchFamily="34" charset="0"/>
              <a:buChar char="•"/>
            </a:pPr>
            <a:r>
              <a:rPr lang="en-US" dirty="0" smtClean="0"/>
              <a:t>MCMC</a:t>
            </a:r>
          </a:p>
          <a:p>
            <a:pPr marL="168275" indent="-115888">
              <a:buFont typeface="Arial" pitchFamily="34" charset="0"/>
              <a:buChar char="•"/>
            </a:pPr>
            <a:r>
              <a:rPr lang="en-US" dirty="0" smtClean="0"/>
              <a:t>Machine learning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410200" y="1295400"/>
            <a:ext cx="2194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                            IIR</a:t>
            </a:r>
            <a:endParaRPr lang="en-US" dirty="0"/>
          </a:p>
        </p:txBody>
      </p:sp>
      <p:pic>
        <p:nvPicPr>
          <p:cNvPr id="168968" name="Picture 8" descr="http://upload.wikimedia.org/wikipedia/commons/d/d5/IIR-filt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600200"/>
            <a:ext cx="3276600" cy="2703194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228600" y="1828800"/>
            <a:ext cx="2057400" cy="2057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Wiener or adaptive filters are established technology and indispensable in modern industry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NoiseSubtraction</a:t>
            </a:r>
            <a:r>
              <a:rPr lang="en-US" dirty="0" smtClean="0"/>
              <a:t>::Example.LLO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570D-A1E7-41B1-AC9A-DB5960E49DD9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07/06/2010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</a:t>
            </a:r>
            <a:endParaRPr lang="en-US"/>
          </a:p>
        </p:txBody>
      </p:sp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19200"/>
            <a:ext cx="4800600" cy="3365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58723" name="Object 3"/>
          <p:cNvGraphicFramePr>
            <a:graphicFrameLocks noChangeAspect="1"/>
          </p:cNvGraphicFramePr>
          <p:nvPr/>
        </p:nvGraphicFramePr>
        <p:xfrm>
          <a:off x="4572000" y="1447800"/>
          <a:ext cx="4280388" cy="2902233"/>
        </p:xfrm>
        <a:graphic>
          <a:graphicData uri="http://schemas.openxmlformats.org/presentationml/2006/ole">
            <p:oleObj spid="_x0000_s180226" name="Acrobat Document" r:id="rId5" imgW="7543732" imgH="5114857" progId="AcroExch.Document.7">
              <p:embed/>
            </p:oleObj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85800" y="5029200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DARM_CTRL quantifies the force on test masses. DARM_CTRL is smaller with feed-forward (FF).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876800" y="5029200"/>
            <a:ext cx="403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PRC-CTRL spectra prove that FF substantially decreases noise over many frequencies.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NoiseSubtraction</a:t>
            </a:r>
            <a:r>
              <a:rPr lang="en-US" dirty="0" smtClean="0"/>
              <a:t>::</a:t>
            </a:r>
            <a:br>
              <a:rPr lang="en-US" dirty="0" smtClean="0"/>
            </a:br>
            <a:r>
              <a:rPr lang="en-US" dirty="0" err="1" smtClean="0"/>
              <a:t>Algorithms.Optimization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570D-A1E7-41B1-AC9A-DB5960E49DD9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07/06/2010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</a:t>
            </a:r>
            <a:endParaRPr lang="en-US"/>
          </a:p>
        </p:txBody>
      </p:sp>
      <p:pic>
        <p:nvPicPr>
          <p:cNvPr id="385027" name="Picture 3" descr="C:\MyStuff\matlabs\Filtering\plots\P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600200"/>
            <a:ext cx="3810000" cy="2286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419601" y="1981200"/>
            <a:ext cx="4343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Principle-component analysis: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dirty="0" smtClean="0"/>
              <a:t>Avoids redundant information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dirty="0" smtClean="0"/>
              <a:t>Projects data onto subspace that contains all useful information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95800" y="4572000"/>
            <a:ext cx="43772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yet known if useful: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dirty="0" smtClean="0"/>
              <a:t>Clustering algorithm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dirty="0" smtClean="0"/>
              <a:t>Pattern recognition (unsupervised learning)</a:t>
            </a:r>
            <a:endParaRPr lang="en-US" dirty="0"/>
          </a:p>
        </p:txBody>
      </p:sp>
      <p:pic>
        <p:nvPicPr>
          <p:cNvPr id="385028" name="Picture 4" descr="C:\MyStuff\matlabs\Filtering\plots\Pic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4038600"/>
            <a:ext cx="3810000" cy="2286000"/>
          </a:xfrm>
          <a:prstGeom prst="rect">
            <a:avLst/>
          </a:prstGeom>
          <a:noFill/>
        </p:spPr>
      </p:pic>
      <p:pic>
        <p:nvPicPr>
          <p:cNvPr id="385029" name="Picture 5" descr="C:\MyStuff\matlabs\Filtering\plots\Pic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4038600"/>
            <a:ext cx="3810000" cy="2286000"/>
          </a:xfrm>
          <a:prstGeom prst="rect">
            <a:avLst/>
          </a:prstGeom>
          <a:noFill/>
        </p:spPr>
      </p:pic>
      <p:pic>
        <p:nvPicPr>
          <p:cNvPr id="385030" name="Picture 6" descr="C:\MyStuff\matlabs\Filtering\plots\Pic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4038600"/>
            <a:ext cx="3810000" cy="2286000"/>
          </a:xfrm>
          <a:prstGeom prst="rect">
            <a:avLst/>
          </a:prstGeom>
          <a:noFill/>
        </p:spPr>
      </p:pic>
      <p:pic>
        <p:nvPicPr>
          <p:cNvPr id="385031" name="Picture 7" descr="C:\MyStuff\matlabs\Filtering\plots\Pic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" y="4038600"/>
            <a:ext cx="3810000" cy="2286000"/>
          </a:xfrm>
          <a:prstGeom prst="rect">
            <a:avLst/>
          </a:prstGeom>
          <a:noFill/>
        </p:spPr>
      </p:pic>
      <p:pic>
        <p:nvPicPr>
          <p:cNvPr id="385032" name="Picture 8" descr="C:\MyStuff\matlabs\Filtering\plots\Pic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800" y="4038600"/>
            <a:ext cx="3810000" cy="2286000"/>
          </a:xfrm>
          <a:prstGeom prst="rect">
            <a:avLst/>
          </a:prstGeom>
          <a:noFill/>
        </p:spPr>
      </p:pic>
      <p:pic>
        <p:nvPicPr>
          <p:cNvPr id="385033" name="Picture 9" descr="C:\MyStuff\matlabs\Filtering\plots\Pic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800" y="4038600"/>
            <a:ext cx="3810000" cy="228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NoiseSubtraction</a:t>
            </a:r>
            <a:r>
              <a:rPr lang="en-US" dirty="0" smtClean="0"/>
              <a:t>::</a:t>
            </a:r>
            <a:br>
              <a:rPr lang="en-US" dirty="0" smtClean="0"/>
            </a:br>
            <a:r>
              <a:rPr lang="en-US" dirty="0" err="1" smtClean="0"/>
              <a:t>Gedankenexperiment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570D-A1E7-41B1-AC9A-DB5960E49DD9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07/06/2010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</a:t>
            </a:r>
            <a:endParaRPr lang="en-US" dirty="0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8001000" y="2743200"/>
          <a:ext cx="558800" cy="330200"/>
        </p:xfrm>
        <a:graphic>
          <a:graphicData uri="http://schemas.openxmlformats.org/presentationml/2006/ole">
            <p:oleObj spid="_x0000_s155650" name="Equation" r:id="rId3" imgW="342720" imgH="203040" progId="Equation.3">
              <p:embed/>
            </p:oleObj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6248400" y="3429000"/>
            <a:ext cx="2590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15888" algn="l"/>
              </a:tabLst>
            </a:pPr>
            <a:r>
              <a:rPr lang="en-US" dirty="0" smtClean="0"/>
              <a:t>Correlation between test masses is taken into account (based on estimate of Rayleigh-wave speed).</a:t>
            </a:r>
          </a:p>
        </p:txBody>
      </p:sp>
      <p:pic>
        <p:nvPicPr>
          <p:cNvPr id="3" name="Picture 4" descr="C:\MyStuff\talks\Homestake\GWADW10\Newton_LIGO_90p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905000"/>
            <a:ext cx="5943600" cy="4457700"/>
          </a:xfrm>
          <a:prstGeom prst="rect">
            <a:avLst/>
          </a:prstGeom>
          <a:noFill/>
        </p:spPr>
      </p:pic>
      <p:cxnSp>
        <p:nvCxnSpPr>
          <p:cNvPr id="15" name="Straight Arrow Connector 14"/>
          <p:cNvCxnSpPr/>
          <p:nvPr/>
        </p:nvCxnSpPr>
        <p:spPr>
          <a:xfrm rot="5400000">
            <a:off x="-76200" y="4343400"/>
            <a:ext cx="2895600" cy="1588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447800" y="4343400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Will we ever be able to mitigate</a:t>
            </a:r>
          </a:p>
          <a:p>
            <a:r>
              <a:rPr lang="en-US" dirty="0" smtClean="0"/>
              <a:t>99.99999% of the Newtonian noise…?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981200" y="1524000"/>
            <a:ext cx="3428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Seismic spectra measured in April/May 2010 (30 days), 10am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248400" y="2209800"/>
            <a:ext cx="26270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 orders of magnitude noise mitigation required at 3Hz to achieve 	      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NoiseSubtraction</a:t>
            </a:r>
            <a:r>
              <a:rPr lang="en-US" dirty="0" smtClean="0"/>
              <a:t>::</a:t>
            </a:r>
            <a:br>
              <a:rPr lang="en-US" dirty="0" smtClean="0"/>
            </a:br>
            <a:r>
              <a:rPr lang="en-US" dirty="0" err="1" smtClean="0"/>
              <a:t>Gedankenexperiment.Assumptions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570D-A1E7-41B1-AC9A-DB5960E49DD9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07/06/2010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4400" y="1676400"/>
            <a:ext cx="7543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800" dirty="0" smtClean="0"/>
              <a:t>Detector site is underground </a:t>
            </a:r>
            <a:br>
              <a:rPr lang="en-US" sz="2800" dirty="0" smtClean="0"/>
            </a:br>
            <a:r>
              <a:rPr lang="en-US" sz="2800" dirty="0" smtClean="0"/>
              <a:t>	neglect atmospheric NN above 1Hz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 smtClean="0"/>
              <a:t>Detector site is chosen wisely</a:t>
            </a:r>
            <a:br>
              <a:rPr lang="en-US" sz="2800" dirty="0" smtClean="0"/>
            </a:br>
            <a:r>
              <a:rPr lang="en-US" sz="2800" dirty="0" smtClean="0"/>
              <a:t>	no large-scale scattering centers</a:t>
            </a:r>
            <a:br>
              <a:rPr lang="en-US" sz="2800" dirty="0" smtClean="0"/>
            </a:br>
            <a:r>
              <a:rPr lang="en-US" sz="2800" dirty="0" smtClean="0"/>
              <a:t>	below average seismic-noise spectra</a:t>
            </a:r>
            <a:br>
              <a:rPr lang="en-US" sz="2800" dirty="0" smtClean="0"/>
            </a:br>
            <a:r>
              <a:rPr lang="en-US" sz="2800" dirty="0" smtClean="0"/>
              <a:t>	plane surface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 smtClean="0"/>
              <a:t>Sensitivity target is 	   per </a:t>
            </a:r>
            <a:r>
              <a:rPr lang="en-US" sz="2800" dirty="0" err="1" smtClean="0"/>
              <a:t>rtHz</a:t>
            </a:r>
            <a:endParaRPr lang="en-US" sz="28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2800" dirty="0" smtClean="0"/>
              <a:t>Surface seismicity model from LIGO sites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082336" y="2426563"/>
            <a:ext cx="762000" cy="1588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066800" y="3276600"/>
            <a:ext cx="762000" cy="1588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063101" y="3693850"/>
            <a:ext cx="762000" cy="1588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065319" y="4125897"/>
            <a:ext cx="762000" cy="1588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4112581" y="4243527"/>
          <a:ext cx="742950" cy="457200"/>
        </p:xfrm>
        <a:graphic>
          <a:graphicData uri="http://schemas.openxmlformats.org/presentationml/2006/ole">
            <p:oleObj spid="_x0000_s160770" name="Equation" r:id="rId4" imgW="330120" imgH="2030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NoiseSubtraction</a:t>
            </a:r>
            <a:r>
              <a:rPr lang="en-US" dirty="0" smtClean="0"/>
              <a:t>::</a:t>
            </a:r>
            <a:br>
              <a:rPr lang="en-US" dirty="0" smtClean="0"/>
            </a:br>
            <a:r>
              <a:rPr lang="en-US" dirty="0" err="1" smtClean="0"/>
              <a:t>Gedankenexperiment</a:t>
            </a:r>
            <a:r>
              <a:rPr lang="en-US" dirty="0" smtClean="0"/>
              <a:t>.(10Hz)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570D-A1E7-41B1-AC9A-DB5960E49DD9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07/06/2010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1600200"/>
            <a:ext cx="714208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 mystery.  </a:t>
            </a:r>
          </a:p>
          <a:p>
            <a:r>
              <a:rPr lang="en-US" dirty="0" smtClean="0"/>
              <a:t>Easy to mitigate. </a:t>
            </a:r>
          </a:p>
          <a:p>
            <a:r>
              <a:rPr lang="en-US" dirty="0" smtClean="0"/>
              <a:t>Seismometers already exist.</a:t>
            </a:r>
          </a:p>
          <a:p>
            <a:r>
              <a:rPr lang="en-US" dirty="0" smtClean="0"/>
              <a:t>Zone of influence: about 200m</a:t>
            </a:r>
          </a:p>
          <a:p>
            <a:endParaRPr lang="en-US" dirty="0" smtClean="0"/>
          </a:p>
          <a:p>
            <a:r>
              <a:rPr lang="en-US" dirty="0" smtClean="0"/>
              <a:t>Seismic filter = local filter</a:t>
            </a:r>
          </a:p>
          <a:p>
            <a:r>
              <a:rPr lang="en-US" dirty="0" smtClean="0"/>
              <a:t>Gravity filter = global filter</a:t>
            </a:r>
          </a:p>
          <a:p>
            <a:r>
              <a:rPr lang="en-US" dirty="0" smtClean="0"/>
              <a:t>Zone of influence = distance to most distant significant density fluctuations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09600" y="4724400"/>
            <a:ext cx="7010400" cy="1219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620000" y="4724400"/>
            <a:ext cx="838200" cy="1219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09600" y="4267200"/>
            <a:ext cx="3755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1/100 by site selection + underground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172200" y="4267200"/>
            <a:ext cx="2304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1/5 by seismic filtering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09600" y="4724400"/>
            <a:ext cx="7848600" cy="1219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3649462" y="2479828"/>
          <a:ext cx="617738" cy="308869"/>
        </p:xfrm>
        <a:graphic>
          <a:graphicData uri="http://schemas.openxmlformats.org/presentationml/2006/ole">
            <p:oleObj spid="_x0000_s166914" name="Equation" r:id="rId4" imgW="406080" imgH="2030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NoiseSubtraction</a:t>
            </a:r>
            <a:r>
              <a:rPr lang="en-US" dirty="0" smtClean="0"/>
              <a:t>::</a:t>
            </a:r>
            <a:br>
              <a:rPr lang="en-US" dirty="0" smtClean="0"/>
            </a:br>
            <a:r>
              <a:rPr lang="en-US" dirty="0" err="1" smtClean="0"/>
              <a:t>Gedankenexperiment</a:t>
            </a:r>
            <a:r>
              <a:rPr lang="en-US" dirty="0" smtClean="0"/>
              <a:t>.(1Hz)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570D-A1E7-41B1-AC9A-DB5960E49DD9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07/06/2010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1752600"/>
            <a:ext cx="459818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source mystery.</a:t>
            </a:r>
          </a:p>
          <a:p>
            <a:r>
              <a:rPr lang="en-US" dirty="0" smtClean="0"/>
              <a:t>Difficult to filter due to residual surface effects.</a:t>
            </a:r>
          </a:p>
          <a:p>
            <a:r>
              <a:rPr lang="en-US" dirty="0" smtClean="0"/>
              <a:t>Seismometers already exist. </a:t>
            </a:r>
          </a:p>
          <a:p>
            <a:r>
              <a:rPr lang="en-US" dirty="0" smtClean="0"/>
              <a:t>Zone of influence: about 12km</a:t>
            </a:r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486400" y="4724400"/>
            <a:ext cx="2971800" cy="121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09600" y="4724400"/>
            <a:ext cx="3048000" cy="1219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657600" y="4724400"/>
            <a:ext cx="914400" cy="1219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572000" y="4724400"/>
            <a:ext cx="914400" cy="1219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09600" y="4724400"/>
            <a:ext cx="7848600" cy="1219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09600" y="4267200"/>
            <a:ext cx="2227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1/20 by site sel. + </a:t>
            </a:r>
            <a:r>
              <a:rPr lang="en-US" dirty="0" err="1" smtClean="0"/>
              <a:t>u.g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505200" y="4038600"/>
            <a:ext cx="11384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1/5 by </a:t>
            </a:r>
          </a:p>
          <a:p>
            <a:r>
              <a:rPr lang="en-US" dirty="0" smtClean="0"/>
              <a:t>seism. </a:t>
            </a:r>
            <a:r>
              <a:rPr lang="en-US" dirty="0" err="1" smtClean="0"/>
              <a:t>filt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572000" y="4038600"/>
            <a:ext cx="13342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1/5 using</a:t>
            </a:r>
          </a:p>
          <a:p>
            <a:r>
              <a:rPr lang="en-US" dirty="0" smtClean="0"/>
              <a:t>surface data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629400" y="4267200"/>
            <a:ext cx="1754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1/20 by </a:t>
            </a:r>
            <a:r>
              <a:rPr lang="en-US" dirty="0" err="1" smtClean="0"/>
              <a:t>grav</a:t>
            </a:r>
            <a:r>
              <a:rPr lang="en-US" dirty="0" smtClean="0"/>
              <a:t>. </a:t>
            </a:r>
            <a:r>
              <a:rPr lang="en-US" dirty="0" err="1" smtClean="0"/>
              <a:t>filt</a:t>
            </a:r>
            <a:r>
              <a:rPr lang="en-US" dirty="0" smtClean="0"/>
              <a:t>.</a:t>
            </a:r>
            <a:endParaRPr lang="en-US" dirty="0"/>
          </a:p>
        </p:txBody>
      </p:sp>
      <p:graphicFrame>
        <p:nvGraphicFramePr>
          <p:cNvPr id="167938" name="Object 2"/>
          <p:cNvGraphicFramePr>
            <a:graphicFrameLocks noChangeAspect="1"/>
          </p:cNvGraphicFramePr>
          <p:nvPr/>
        </p:nvGraphicFramePr>
        <p:xfrm>
          <a:off x="3709988" y="2632075"/>
          <a:ext cx="481012" cy="307848"/>
        </p:xfrm>
        <a:graphic>
          <a:graphicData uri="http://schemas.openxmlformats.org/presentationml/2006/ole">
            <p:oleObj spid="_x0000_s167938" name="Equation" r:id="rId4" imgW="317160" imgH="2030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07/06/2010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8F2C4-6E10-4971-B022-9891F921EC59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</a:t>
            </a:r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Challenge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54978" name="Object 2"/>
          <p:cNvGraphicFramePr>
            <a:graphicFrameLocks noChangeAspect="1"/>
          </p:cNvGraphicFramePr>
          <p:nvPr/>
        </p:nvGraphicFramePr>
        <p:xfrm>
          <a:off x="990600" y="1752600"/>
          <a:ext cx="6858000" cy="4114800"/>
        </p:xfrm>
        <a:graphic>
          <a:graphicData uri="http://schemas.openxmlformats.org/presentationml/2006/ole">
            <p:oleObj spid="_x0000_s254978" name="Acrobat Document" r:id="rId4" imgW="6857865" imgH="4114800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NoiseSubtraction</a:t>
            </a:r>
            <a:r>
              <a:rPr lang="en-US" dirty="0" smtClean="0"/>
              <a:t>::</a:t>
            </a:r>
            <a:br>
              <a:rPr lang="en-US" dirty="0" smtClean="0"/>
            </a:br>
            <a:r>
              <a:rPr lang="en-US" dirty="0" err="1" smtClean="0"/>
              <a:t>Gedankenexperiment</a:t>
            </a:r>
            <a:r>
              <a:rPr lang="en-US" dirty="0" smtClean="0"/>
              <a:t>.(0.1Hz)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570D-A1E7-41B1-AC9A-DB5960E49DD9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07/06/2010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1447800"/>
            <a:ext cx="79909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need to go (deep) underground.</a:t>
            </a:r>
          </a:p>
          <a:p>
            <a:r>
              <a:rPr lang="en-US" dirty="0" smtClean="0"/>
              <a:t>Atmospheric Newtonian noise </a:t>
            </a:r>
            <a:r>
              <a:rPr lang="en-US" dirty="0" smtClean="0"/>
              <a:t>may be</a:t>
            </a:r>
            <a:r>
              <a:rPr lang="en-US" dirty="0" smtClean="0"/>
              <a:t> </a:t>
            </a:r>
            <a:r>
              <a:rPr lang="en-US" dirty="0" smtClean="0"/>
              <a:t>relevant.</a:t>
            </a:r>
          </a:p>
          <a:p>
            <a:r>
              <a:rPr lang="en-US" dirty="0" smtClean="0"/>
              <a:t>Seismometers need to be developed. </a:t>
            </a:r>
          </a:p>
          <a:p>
            <a:r>
              <a:rPr lang="en-US" dirty="0" smtClean="0"/>
              <a:t>Zone of influence: the whole Earth             ; does NN average out to some extent?)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09600" y="5029200"/>
            <a:ext cx="76200" cy="1219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85800" y="5029200"/>
            <a:ext cx="76200" cy="1219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2000" y="5029200"/>
            <a:ext cx="7696200" cy="1219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09600" y="5029200"/>
            <a:ext cx="7848600" cy="1219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33400" y="4648200"/>
            <a:ext cx="1540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1/5 by site sel.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248400" y="4648200"/>
            <a:ext cx="2222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1/100000 by </a:t>
            </a:r>
            <a:r>
              <a:rPr lang="en-US" dirty="0" err="1" smtClean="0"/>
              <a:t>grav</a:t>
            </a:r>
            <a:r>
              <a:rPr lang="en-US" dirty="0" smtClean="0"/>
              <a:t>. </a:t>
            </a:r>
            <a:r>
              <a:rPr lang="en-US" dirty="0" err="1" smtClean="0"/>
              <a:t>filt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057400" y="46482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1/10 by seism. </a:t>
            </a:r>
            <a:r>
              <a:rPr lang="en-US" dirty="0" err="1" smtClean="0"/>
              <a:t>filt</a:t>
            </a:r>
            <a:r>
              <a:rPr lang="en-US" dirty="0" smtClean="0"/>
              <a:t>.</a:t>
            </a:r>
            <a:endParaRPr lang="en-US" dirty="0"/>
          </a:p>
        </p:txBody>
      </p:sp>
      <p:graphicFrame>
        <p:nvGraphicFramePr>
          <p:cNvPr id="176129" name="Object 1"/>
          <p:cNvGraphicFramePr>
            <a:graphicFrameLocks noChangeAspect="1"/>
          </p:cNvGraphicFramePr>
          <p:nvPr/>
        </p:nvGraphicFramePr>
        <p:xfrm>
          <a:off x="3962951" y="2322324"/>
          <a:ext cx="628650" cy="304800"/>
        </p:xfrm>
        <a:graphic>
          <a:graphicData uri="http://schemas.openxmlformats.org/presentationml/2006/ole">
            <p:oleObj spid="_x0000_s176129" name="Equation" r:id="rId4" imgW="419040" imgH="203040" progId="Equation.3">
              <p:embed/>
            </p:oleObj>
          </a:graphicData>
        </a:graphic>
      </p:graphicFrame>
      <p:sp>
        <p:nvSpPr>
          <p:cNvPr id="17" name="Rectangle 16"/>
          <p:cNvSpPr/>
          <p:nvPr/>
        </p:nvSpPr>
        <p:spPr>
          <a:xfrm>
            <a:off x="609600" y="3352800"/>
            <a:ext cx="76200" cy="1219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85800" y="3352800"/>
            <a:ext cx="3581400" cy="1219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267200" y="3352800"/>
            <a:ext cx="4191000" cy="1219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09600" y="3352800"/>
            <a:ext cx="7848600" cy="1219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09600" y="2971800"/>
            <a:ext cx="1540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1/5 by site sel.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495800" y="2971800"/>
            <a:ext cx="3946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1/1000 by higher-order noise projection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438400" y="2667000"/>
            <a:ext cx="17914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1/1000 by </a:t>
            </a:r>
          </a:p>
          <a:p>
            <a:r>
              <a:rPr lang="en-US" dirty="0" smtClean="0"/>
              <a:t>matched filtering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1257503" y="3505200"/>
            <a:ext cx="61986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Seismic=1,000 x Instr.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38200" y="5181600"/>
            <a:ext cx="74249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Seismic=1,000,000 x Instr.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570D-A1E7-41B1-AC9A-DB5960E49DD9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07/06/2010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1905000"/>
            <a:ext cx="571675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8925" indent="-288925">
              <a:buFont typeface="Arial" pitchFamily="34" charset="0"/>
              <a:buChar char="•"/>
            </a:pPr>
            <a:r>
              <a:rPr lang="en-US" sz="3600" dirty="0" smtClean="0"/>
              <a:t>Surface versus underground</a:t>
            </a:r>
          </a:p>
          <a:p>
            <a:pPr marL="288925" indent="-288925">
              <a:buFont typeface="Arial" pitchFamily="34" charset="0"/>
              <a:buChar char="•"/>
            </a:pPr>
            <a:r>
              <a:rPr lang="en-US" sz="3600" dirty="0" smtClean="0"/>
              <a:t>Geology</a:t>
            </a:r>
            <a:endParaRPr lang="en-US" sz="3600" dirty="0" smtClean="0"/>
          </a:p>
          <a:p>
            <a:pPr marL="288925" indent="-288925">
              <a:buFont typeface="Arial" pitchFamily="34" charset="0"/>
              <a:buChar char="•"/>
            </a:pPr>
            <a:r>
              <a:rPr lang="en-US" sz="3600" dirty="0" smtClean="0"/>
              <a:t>Seismometers</a:t>
            </a:r>
            <a:endParaRPr lang="en-US" sz="3600" dirty="0" smtClean="0"/>
          </a:p>
          <a:p>
            <a:pPr marL="288925" indent="-288925">
              <a:buFont typeface="Arial" pitchFamily="34" charset="0"/>
              <a:buChar char="•"/>
            </a:pPr>
            <a:r>
              <a:rPr lang="en-US" sz="3600" dirty="0" smtClean="0"/>
              <a:t>Seismic arrays</a:t>
            </a:r>
          </a:p>
          <a:p>
            <a:pPr marL="288925" indent="-288925">
              <a:buFont typeface="Arial" pitchFamily="34" charset="0"/>
              <a:buChar char="•"/>
            </a:pPr>
            <a:r>
              <a:rPr lang="en-US" sz="3600" dirty="0" smtClean="0"/>
              <a:t>Noise subtraction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SurfacevUG</a:t>
            </a:r>
            <a:r>
              <a:rPr lang="en-US" dirty="0" smtClean="0"/>
              <a:t>::Problems.3G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570D-A1E7-41B1-AC9A-DB5960E49DD9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07/06/2010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</a:t>
            </a:r>
            <a:endParaRPr lang="en-US"/>
          </a:p>
        </p:txBody>
      </p:sp>
      <p:pic>
        <p:nvPicPr>
          <p:cNvPr id="368642" name="Picture 2" descr="http://school.discoveryeducation.com/clipart/images/stk-fgr5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895600"/>
            <a:ext cx="1763331" cy="3095625"/>
          </a:xfrm>
          <a:prstGeom prst="rect">
            <a:avLst/>
          </a:prstGeom>
          <a:noFill/>
        </p:spPr>
      </p:pic>
      <p:pic>
        <p:nvPicPr>
          <p:cNvPr id="368644" name="Picture 4" descr="http://www.familyfuncartoons.com/images/dinosaur-coloring-page-1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4038600"/>
            <a:ext cx="2286000" cy="1700893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143000" y="6019800"/>
            <a:ext cx="2028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Jan (UG proponent)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477000" y="5791200"/>
            <a:ext cx="2498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Valli</a:t>
            </a:r>
            <a:r>
              <a:rPr lang="en-US" dirty="0" smtClean="0"/>
              <a:t> (surface proponent)</a:t>
            </a:r>
            <a:endParaRPr lang="en-US" dirty="0"/>
          </a:p>
        </p:txBody>
      </p:sp>
      <p:sp>
        <p:nvSpPr>
          <p:cNvPr id="12" name="Rounded Rectangular Callout 11"/>
          <p:cNvSpPr/>
          <p:nvPr/>
        </p:nvSpPr>
        <p:spPr>
          <a:xfrm>
            <a:off x="1981200" y="1447800"/>
            <a:ext cx="3429000" cy="3124200"/>
          </a:xfrm>
          <a:prstGeom prst="wedgeRoundRectCallout">
            <a:avLst>
              <a:gd name="adj1" fmla="val -72385"/>
              <a:gd name="adj2" fmla="val -632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ular Callout 12"/>
          <p:cNvSpPr/>
          <p:nvPr/>
        </p:nvSpPr>
        <p:spPr>
          <a:xfrm>
            <a:off x="5791200" y="1447800"/>
            <a:ext cx="3124200" cy="2209800"/>
          </a:xfrm>
          <a:prstGeom prst="wedgeRoundRect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867400" y="22860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Restrictive transportation of materials.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67400" y="16002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People don’t want to work underground.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867400" y="30480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Higher costs.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057400" y="1600200"/>
            <a:ext cx="3072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Atmospheric Newtonian noise.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057400" y="2057400"/>
            <a:ext cx="2543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Strong surface seismicity.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057400" y="2514600"/>
            <a:ext cx="342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 would expect seismic surface field to be less stationary (definitely true for Homestake v. LIGO sites).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57400" y="37338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Need cost estimate for surface detector (boreholes + domes).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SurfacevUG</a:t>
            </a:r>
            <a:r>
              <a:rPr lang="en-US" dirty="0" smtClean="0"/>
              <a:t>::</a:t>
            </a:r>
            <a:r>
              <a:rPr lang="en-US" dirty="0" err="1" smtClean="0"/>
              <a:t>Surface.Design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570D-A1E7-41B1-AC9A-DB5960E49DD9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07/06/2010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</a:t>
            </a:r>
            <a:endParaRPr lang="en-US"/>
          </a:p>
        </p:txBody>
      </p:sp>
      <p:pic>
        <p:nvPicPr>
          <p:cNvPr id="366593" name="Picture 1" descr="C:\MyStuff\talks\WienerFilter\Caltech10\Deser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447800"/>
            <a:ext cx="6248400" cy="4686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SurfacevUG</a:t>
            </a:r>
            <a:r>
              <a:rPr lang="en-US" dirty="0" smtClean="0"/>
              <a:t>::</a:t>
            </a:r>
            <a:r>
              <a:rPr lang="en-US" dirty="0" err="1" smtClean="0"/>
              <a:t>UG.Design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570D-A1E7-41B1-AC9A-DB5960E49DD9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07/06/2010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</a:t>
            </a:r>
            <a:endParaRPr lang="en-US"/>
          </a:p>
        </p:txBody>
      </p:sp>
      <p:pic>
        <p:nvPicPr>
          <p:cNvPr id="302082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371600"/>
            <a:ext cx="6400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2083" name="Picture 3" descr="C:\MyStuff\Bilder\Bilder 2008\100ft\DSCN6322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1371600"/>
            <a:ext cx="6400800" cy="4572000"/>
          </a:xfrm>
          <a:prstGeom prst="rect">
            <a:avLst/>
          </a:prstGeom>
          <a:noFill/>
        </p:spPr>
      </p:pic>
      <p:pic>
        <p:nvPicPr>
          <p:cNvPr id="379906" name="Picture 2" descr="C:\MyStuff\Bilder\Bilder 2008\800ft\DSC00719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1371600"/>
            <a:ext cx="6400800" cy="4572000"/>
          </a:xfrm>
          <a:prstGeom prst="rect">
            <a:avLst/>
          </a:prstGeom>
          <a:noFill/>
        </p:spPr>
      </p:pic>
      <p:pic>
        <p:nvPicPr>
          <p:cNvPr id="379907" name="Picture 3" descr="C:\MyStuff\Bilder\Bilder 2008\800ft\DSCN1153.JPG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0" y="1371600"/>
            <a:ext cx="6400800" cy="4572000"/>
          </a:xfrm>
          <a:prstGeom prst="rect">
            <a:avLst/>
          </a:prstGeom>
          <a:noFill/>
        </p:spPr>
      </p:pic>
      <p:pic>
        <p:nvPicPr>
          <p:cNvPr id="379908" name="Picture 4" descr="C:\MyStuff\Bilder\Bilder 2008\800ft\DSCN7028.JPG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9200" y="1371600"/>
            <a:ext cx="6400800" cy="4572000"/>
          </a:xfrm>
          <a:prstGeom prst="rect">
            <a:avLst/>
          </a:prstGeom>
          <a:noFill/>
        </p:spPr>
      </p:pic>
      <p:pic>
        <p:nvPicPr>
          <p:cNvPr id="379909" name="Picture 5" descr="C:\MyStuff\Bilder\Bilder 2009\Homestake\DSC01678.JPG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19200" y="1371600"/>
            <a:ext cx="64008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2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79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79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79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79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SurfacevUG</a:t>
            </a:r>
            <a:r>
              <a:rPr lang="en-US" dirty="0" smtClean="0"/>
              <a:t>::</a:t>
            </a:r>
            <a:br>
              <a:rPr lang="en-US" dirty="0" smtClean="0"/>
            </a:br>
            <a:r>
              <a:rPr lang="en-US" dirty="0" err="1" smtClean="0"/>
              <a:t>Surface.Atmosphere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570D-A1E7-41B1-AC9A-DB5960E49DD9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07/06/2010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</a:t>
            </a:r>
            <a:endParaRPr lang="en-US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600200"/>
            <a:ext cx="4343400" cy="4348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90600" y="5867400"/>
            <a:ext cx="1962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T. Creighton (2008)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29200" y="1828800"/>
            <a:ext cx="3429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indent="-168275">
              <a:buFont typeface="Arial" pitchFamily="34" charset="0"/>
              <a:buChar char="•"/>
            </a:pPr>
            <a:r>
              <a:rPr lang="en-US" dirty="0" smtClean="0"/>
              <a:t>Temperature fluctuations </a:t>
            </a:r>
            <a:r>
              <a:rPr lang="en-US" dirty="0" err="1" smtClean="0"/>
              <a:t>advected</a:t>
            </a:r>
            <a:r>
              <a:rPr lang="en-US" dirty="0" smtClean="0"/>
              <a:t> along smooth streamlines (dotted lines in graph)</a:t>
            </a:r>
          </a:p>
          <a:p>
            <a:pPr marL="168275" indent="-168275">
              <a:buFont typeface="Arial" pitchFamily="34" charset="0"/>
              <a:buChar char="•"/>
            </a:pPr>
            <a:r>
              <a:rPr lang="en-US" dirty="0" smtClean="0"/>
              <a:t>Temperature fluctuations </a:t>
            </a:r>
            <a:r>
              <a:rPr lang="en-US" dirty="0" err="1" smtClean="0"/>
              <a:t>advected</a:t>
            </a:r>
            <a:r>
              <a:rPr lang="en-US" dirty="0" smtClean="0"/>
              <a:t> by turbulent vortices around buildings (dashed lines in graph)</a:t>
            </a:r>
          </a:p>
          <a:p>
            <a:pPr marL="168275" indent="-168275">
              <a:buFont typeface="Arial" pitchFamily="34" charset="0"/>
              <a:buChar char="•"/>
            </a:pPr>
            <a:r>
              <a:rPr lang="en-US" dirty="0" smtClean="0"/>
              <a:t>Atmospheric pressure fluctuations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SurfacevUG</a:t>
            </a:r>
            <a:r>
              <a:rPr lang="en-US" dirty="0" smtClean="0"/>
              <a:t>::</a:t>
            </a:r>
            <a:r>
              <a:rPr lang="en-US" dirty="0" err="1" smtClean="0"/>
              <a:t>SeismicNoise</a:t>
            </a:r>
            <a:endParaRPr lang="en-US" dirty="0"/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381000" y="1600200"/>
          <a:ext cx="3904968" cy="3124200"/>
        </p:xfrm>
        <a:graphic>
          <a:graphicData uri="http://schemas.openxmlformats.org/presentationml/2006/ole">
            <p:oleObj spid="_x0000_s380930" name="Acrobat Document" r:id="rId3" imgW="6857865" imgH="5486400" progId="AcroExch.Document.7">
              <p:embed/>
            </p:oleObj>
          </a:graphicData>
        </a:graphic>
      </p:graphicFrame>
      <p:pic>
        <p:nvPicPr>
          <p:cNvPr id="8195" name="Picture 3" descr="C:\MyStuff\ResearchFellow\matlab\GWINC\LHO_10am_Z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2971800"/>
            <a:ext cx="4191000" cy="3352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43000" y="1371600"/>
            <a:ext cx="2163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4100ft below surface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38800" y="2590800"/>
            <a:ext cx="1452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LIGO Hanford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6/21/2010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20474-BA85-4142-9E29-2718D8056CBE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LIGO-G1000648-v1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23788</TotalTime>
  <Words>1009</Words>
  <Application>Microsoft Office PowerPoint</Application>
  <PresentationFormat>On-screen Show (4:3)</PresentationFormat>
  <Paragraphs>293</Paragraphs>
  <Slides>30</Slides>
  <Notes>27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Office Theme</vt:lpstr>
      <vt:lpstr>Acrobat Document</vt:lpstr>
      <vt:lpstr>Equation</vt:lpstr>
      <vt:lpstr>Speculations about Newtonian-Noise Filtering</vt:lpstr>
      <vt:lpstr>Newtonian Noise in a Nutshell</vt:lpstr>
      <vt:lpstr>Slide 3</vt:lpstr>
      <vt:lpstr>Outline</vt:lpstr>
      <vt:lpstr>SurfacevUG::Problems.3G</vt:lpstr>
      <vt:lpstr>SurfacevUG::Surface.Design</vt:lpstr>
      <vt:lpstr>SurfacevUG::UG.Design</vt:lpstr>
      <vt:lpstr>SurfacevUG:: Surface.Atmosphere</vt:lpstr>
      <vt:lpstr>SurfacevUG::SeismicNoise</vt:lpstr>
      <vt:lpstr>SurfacevUG::Surface.NN</vt:lpstr>
      <vt:lpstr>Geology::UG.Homestake</vt:lpstr>
      <vt:lpstr>Geology::UG.LLO</vt:lpstr>
      <vt:lpstr>Geology::Surface.Homestake</vt:lpstr>
      <vt:lpstr>Geology::Surface.LLO</vt:lpstr>
      <vt:lpstr>Geology::Surface.WhyItMatters</vt:lpstr>
      <vt:lpstr>Geology::Seismicity.(10Hz)</vt:lpstr>
      <vt:lpstr>Geology::Seismicity.(0.2Hz)</vt:lpstr>
      <vt:lpstr>Seismometers:: InstrumentalNoise</vt:lpstr>
      <vt:lpstr>Seismometers::GS-13.Noise</vt:lpstr>
      <vt:lpstr>SeismicArrays:: Configurations.2D</vt:lpstr>
      <vt:lpstr>SeismicArrays:: NumberofSeismometers</vt:lpstr>
      <vt:lpstr>SeismicArrays:: Homestake.DUGL</vt:lpstr>
      <vt:lpstr>NoiseSubtraction:: AdaptiveFilter.FeedForward</vt:lpstr>
      <vt:lpstr>NoiseSubtraction::Example.LLO</vt:lpstr>
      <vt:lpstr>NoiseSubtraction:: Algorithms.Optimization</vt:lpstr>
      <vt:lpstr>NoiseSubtraction:: Gedankenexperiment</vt:lpstr>
      <vt:lpstr>NoiseSubtraction:: Gedankenexperiment.Assumptions</vt:lpstr>
      <vt:lpstr>NoiseSubtraction:: Gedankenexperiment.(10Hz)</vt:lpstr>
      <vt:lpstr>NoiseSubtraction:: Gedankenexperiment.(1Hz)</vt:lpstr>
      <vt:lpstr>NoiseSubtraction:: Gedankenexperiment.(0.1Hz)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Build an Underground Seismic Array</dc:title>
  <dc:creator>ifonaut</dc:creator>
  <cp:lastModifiedBy>ifonaut</cp:lastModifiedBy>
  <cp:revision>867</cp:revision>
  <dcterms:created xsi:type="dcterms:W3CDTF">2010-02-24T19:34:19Z</dcterms:created>
  <dcterms:modified xsi:type="dcterms:W3CDTF">2010-07-06T21:25:49Z</dcterms:modified>
</cp:coreProperties>
</file>