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handoutMasterIdLst>
    <p:handoutMasterId r:id="rId68"/>
  </p:handoutMasterIdLst>
  <p:sldIdLst>
    <p:sldId id="264" r:id="rId2"/>
    <p:sldId id="381" r:id="rId3"/>
    <p:sldId id="265" r:id="rId4"/>
    <p:sldId id="280" r:id="rId5"/>
    <p:sldId id="382" r:id="rId6"/>
    <p:sldId id="383" r:id="rId7"/>
    <p:sldId id="314" r:id="rId8"/>
    <p:sldId id="387" r:id="rId9"/>
    <p:sldId id="260" r:id="rId10"/>
    <p:sldId id="304" r:id="rId11"/>
    <p:sldId id="301" r:id="rId12"/>
    <p:sldId id="266" r:id="rId13"/>
    <p:sldId id="283" r:id="rId14"/>
    <p:sldId id="308" r:id="rId15"/>
    <p:sldId id="306" r:id="rId16"/>
    <p:sldId id="309" r:id="rId17"/>
    <p:sldId id="310" r:id="rId18"/>
    <p:sldId id="313" r:id="rId19"/>
    <p:sldId id="356" r:id="rId20"/>
    <p:sldId id="357" r:id="rId21"/>
    <p:sldId id="358" r:id="rId22"/>
    <p:sldId id="293" r:id="rId23"/>
    <p:sldId id="294" r:id="rId24"/>
    <p:sldId id="296" r:id="rId25"/>
    <p:sldId id="298" r:id="rId26"/>
    <p:sldId id="297" r:id="rId27"/>
    <p:sldId id="300" r:id="rId28"/>
    <p:sldId id="269" r:id="rId29"/>
    <p:sldId id="271" r:id="rId30"/>
    <p:sldId id="359" r:id="rId31"/>
    <p:sldId id="360" r:id="rId32"/>
    <p:sldId id="361" r:id="rId33"/>
    <p:sldId id="362" r:id="rId34"/>
    <p:sldId id="317" r:id="rId35"/>
    <p:sldId id="292" r:id="rId36"/>
    <p:sldId id="364" r:id="rId37"/>
    <p:sldId id="365" r:id="rId38"/>
    <p:sldId id="273" r:id="rId39"/>
    <p:sldId id="329" r:id="rId40"/>
    <p:sldId id="332" r:id="rId41"/>
    <p:sldId id="333" r:id="rId42"/>
    <p:sldId id="334" r:id="rId43"/>
    <p:sldId id="335" r:id="rId44"/>
    <p:sldId id="274" r:id="rId45"/>
    <p:sldId id="336" r:id="rId46"/>
    <p:sldId id="385" r:id="rId47"/>
    <p:sldId id="388" r:id="rId48"/>
    <p:sldId id="338" r:id="rId49"/>
    <p:sldId id="340" r:id="rId50"/>
    <p:sldId id="350" r:id="rId51"/>
    <p:sldId id="352" r:id="rId52"/>
    <p:sldId id="354" r:id="rId53"/>
    <p:sldId id="295" r:id="rId54"/>
    <p:sldId id="384" r:id="rId55"/>
    <p:sldId id="369" r:id="rId56"/>
    <p:sldId id="370" r:id="rId57"/>
    <p:sldId id="371" r:id="rId58"/>
    <p:sldId id="373" r:id="rId59"/>
    <p:sldId id="374" r:id="rId60"/>
    <p:sldId id="375" r:id="rId61"/>
    <p:sldId id="376" r:id="rId62"/>
    <p:sldId id="377" r:id="rId63"/>
    <p:sldId id="378" r:id="rId64"/>
    <p:sldId id="379" r:id="rId65"/>
    <p:sldId id="380" r:id="rId66"/>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DFF"/>
    <a:srgbClr val="003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36" autoAdjust="0"/>
    <p:restoredTop sz="94966" autoAdjust="0"/>
  </p:normalViewPr>
  <p:slideViewPr>
    <p:cSldViewPr snapToGrid="0">
      <p:cViewPr varScale="1">
        <p:scale>
          <a:sx n="121" d="100"/>
          <a:sy n="121" d="100"/>
        </p:scale>
        <p:origin x="2160" y="184"/>
      </p:cViewPr>
      <p:guideLst>
        <p:guide orient="horz" pos="2160"/>
        <p:guide pos="2880"/>
      </p:guideLst>
    </p:cSldViewPr>
  </p:slideViewPr>
  <p:notesTextViewPr>
    <p:cViewPr>
      <p:scale>
        <a:sx n="100" d="100"/>
        <a:sy n="100" d="100"/>
      </p:scale>
      <p:origin x="0" y="0"/>
    </p:cViewPr>
  </p:notesTextViewPr>
  <p:gridSpacing cx="38405" cy="3840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26833" cy="464185"/>
          </a:xfrm>
          <a:prstGeom prst="rect">
            <a:avLst/>
          </a:prstGeom>
        </p:spPr>
        <p:txBody>
          <a:bodyPr vert="horz" lIns="92956" tIns="46478" rIns="92956" bIns="46478" rtlCol="0"/>
          <a:lstStyle>
            <a:lvl1pPr algn="l">
              <a:defRPr sz="1200"/>
            </a:lvl1pPr>
          </a:lstStyle>
          <a:p>
            <a:endParaRPr lang="en-US"/>
          </a:p>
        </p:txBody>
      </p:sp>
      <p:sp>
        <p:nvSpPr>
          <p:cNvPr id="3" name="Date Placeholder 2"/>
          <p:cNvSpPr>
            <a:spLocks noGrp="1"/>
          </p:cNvSpPr>
          <p:nvPr>
            <p:ph type="dt" sz="quarter" idx="1"/>
          </p:nvPr>
        </p:nvSpPr>
        <p:spPr>
          <a:xfrm>
            <a:off x="3956550" y="1"/>
            <a:ext cx="3026833" cy="464185"/>
          </a:xfrm>
          <a:prstGeom prst="rect">
            <a:avLst/>
          </a:prstGeom>
        </p:spPr>
        <p:txBody>
          <a:bodyPr vert="horz" lIns="92956" tIns="46478" rIns="92956" bIns="46478" rtlCol="0"/>
          <a:lstStyle>
            <a:lvl1pPr algn="r">
              <a:defRPr sz="1200"/>
            </a:lvl1pPr>
          </a:lstStyle>
          <a:p>
            <a:fld id="{83CA8047-6235-466F-AB22-6F261256D0B8}" type="datetimeFigureOut">
              <a:rPr lang="en-US" smtClean="0"/>
              <a:pPr/>
              <a:t>8/29/24</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6" tIns="46478" rIns="92956" bIns="46478" rtlCol="0" anchor="b"/>
          <a:lstStyle>
            <a:lvl1pPr algn="l">
              <a:defRPr sz="1200"/>
            </a:lvl1pPr>
          </a:lstStyle>
          <a:p>
            <a:r>
              <a:rPr lang="en-US"/>
              <a:t>T1000388-v1</a:t>
            </a:r>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6" tIns="46478" rIns="92956" bIns="46478" rtlCol="0" anchor="b"/>
          <a:lstStyle>
            <a:lvl1pPr algn="r">
              <a:defRPr sz="1200"/>
            </a:lvl1pPr>
          </a:lstStyle>
          <a:p>
            <a:fld id="{1521077A-1622-4ACF-892F-9E745B566529}" type="slidenum">
              <a:rPr lang="en-US" smtClean="0"/>
              <a:pPr/>
              <a:t>‹#›</a:t>
            </a:fld>
            <a:endParaRPr lang="en-US"/>
          </a:p>
        </p:txBody>
      </p:sp>
    </p:spTree>
    <p:extLst>
      <p:ext uri="{BB962C8B-B14F-4D97-AF65-F5344CB8AC3E}">
        <p14:creationId xmlns:p14="http://schemas.microsoft.com/office/powerpoint/2010/main" val="33716904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26833" cy="464185"/>
          </a:xfrm>
          <a:prstGeom prst="rect">
            <a:avLst/>
          </a:prstGeom>
        </p:spPr>
        <p:txBody>
          <a:bodyPr vert="horz" lIns="92956" tIns="46478" rIns="92956" bIns="46478" rtlCol="0"/>
          <a:lstStyle>
            <a:lvl1pPr algn="l">
              <a:defRPr sz="1200"/>
            </a:lvl1pPr>
          </a:lstStyle>
          <a:p>
            <a:endParaRPr lang="en-US"/>
          </a:p>
        </p:txBody>
      </p:sp>
      <p:sp>
        <p:nvSpPr>
          <p:cNvPr id="3" name="Date Placeholder 2"/>
          <p:cNvSpPr>
            <a:spLocks noGrp="1"/>
          </p:cNvSpPr>
          <p:nvPr>
            <p:ph type="dt" idx="1"/>
          </p:nvPr>
        </p:nvSpPr>
        <p:spPr>
          <a:xfrm>
            <a:off x="3956550" y="1"/>
            <a:ext cx="3026833" cy="464185"/>
          </a:xfrm>
          <a:prstGeom prst="rect">
            <a:avLst/>
          </a:prstGeom>
        </p:spPr>
        <p:txBody>
          <a:bodyPr vert="horz" lIns="92956" tIns="46478" rIns="92956" bIns="46478" rtlCol="0"/>
          <a:lstStyle>
            <a:lvl1pPr algn="r">
              <a:defRPr sz="1200"/>
            </a:lvl1pPr>
          </a:lstStyle>
          <a:p>
            <a:fld id="{C744095A-FF4A-4BAF-9EE4-2FB51B1629DC}" type="datetimeFigureOut">
              <a:rPr lang="en-US" smtClean="0"/>
              <a:pPr/>
              <a:t>8/29/24</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6" tIns="46478" rIns="92956" bIns="46478"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6" tIns="46478" rIns="92956" bIns="464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6" tIns="46478" rIns="92956" bIns="46478" rtlCol="0" anchor="b"/>
          <a:lstStyle>
            <a:lvl1pPr algn="l">
              <a:defRPr sz="1200"/>
            </a:lvl1pPr>
          </a:lstStyle>
          <a:p>
            <a:r>
              <a:rPr lang="en-US"/>
              <a:t>T1000388-v1</a:t>
            </a:r>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6" tIns="46478" rIns="92956" bIns="46478" rtlCol="0" anchor="b"/>
          <a:lstStyle>
            <a:lvl1pPr algn="r">
              <a:defRPr sz="1200"/>
            </a:lvl1pPr>
          </a:lstStyle>
          <a:p>
            <a:fld id="{3D6BDF3A-6214-477C-A1EC-0F54896754DA}" type="slidenum">
              <a:rPr lang="en-US" smtClean="0"/>
              <a:pPr/>
              <a:t>‹#›</a:t>
            </a:fld>
            <a:endParaRPr lang="en-US"/>
          </a:p>
        </p:txBody>
      </p:sp>
    </p:spTree>
    <p:extLst>
      <p:ext uri="{BB962C8B-B14F-4D97-AF65-F5344CB8AC3E}">
        <p14:creationId xmlns:p14="http://schemas.microsoft.com/office/powerpoint/2010/main" val="8327645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6BDF3A-6214-477C-A1EC-0F54896754DA}" type="slidenum">
              <a:rPr lang="en-US" smtClean="0"/>
              <a:pPr/>
              <a:t>4</a:t>
            </a:fld>
            <a:endParaRPr lang="en-US"/>
          </a:p>
        </p:txBody>
      </p:sp>
    </p:spTree>
    <p:extLst>
      <p:ext uri="{BB962C8B-B14F-4D97-AF65-F5344CB8AC3E}">
        <p14:creationId xmlns:p14="http://schemas.microsoft.com/office/powerpoint/2010/main" val="3548903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6BDF3A-6214-477C-A1EC-0F54896754DA}" type="slidenum">
              <a:rPr lang="en-US" smtClean="0"/>
              <a:pPr/>
              <a:t>41</a:t>
            </a:fld>
            <a:endParaRPr lang="en-US"/>
          </a:p>
        </p:txBody>
      </p:sp>
    </p:spTree>
    <p:extLst>
      <p:ext uri="{BB962C8B-B14F-4D97-AF65-F5344CB8AC3E}">
        <p14:creationId xmlns:p14="http://schemas.microsoft.com/office/powerpoint/2010/main" val="4264271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6BDF3A-6214-477C-A1EC-0F54896754DA}" type="slidenum">
              <a:rPr lang="en-US" smtClean="0"/>
              <a:pPr/>
              <a:t>42</a:t>
            </a:fld>
            <a:endParaRPr lang="en-US"/>
          </a:p>
        </p:txBody>
      </p:sp>
    </p:spTree>
    <p:extLst>
      <p:ext uri="{BB962C8B-B14F-4D97-AF65-F5344CB8AC3E}">
        <p14:creationId xmlns:p14="http://schemas.microsoft.com/office/powerpoint/2010/main" val="4264271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6BDF3A-6214-477C-A1EC-0F54896754DA}" type="slidenum">
              <a:rPr lang="en-US" smtClean="0"/>
              <a:pPr/>
              <a:t>43</a:t>
            </a:fld>
            <a:endParaRPr lang="en-US"/>
          </a:p>
        </p:txBody>
      </p:sp>
    </p:spTree>
    <p:extLst>
      <p:ext uri="{BB962C8B-B14F-4D97-AF65-F5344CB8AC3E}">
        <p14:creationId xmlns:p14="http://schemas.microsoft.com/office/powerpoint/2010/main" val="4264271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71575" y="704850"/>
            <a:ext cx="4641850" cy="3481388"/>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71575" y="704850"/>
            <a:ext cx="4641850" cy="3481388"/>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71575" y="704850"/>
            <a:ext cx="4641850" cy="3481388"/>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71575" y="704850"/>
            <a:ext cx="4641850" cy="3481388"/>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71575" y="704850"/>
            <a:ext cx="4641850" cy="3481388"/>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71575" y="704850"/>
            <a:ext cx="4641850" cy="3481388"/>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71575" y="704850"/>
            <a:ext cx="4641850" cy="3481388"/>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6BDF3A-6214-477C-A1EC-0F54896754DA}" type="slidenum">
              <a:rPr lang="en-US" smtClean="0"/>
              <a:pPr/>
              <a:t>7</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71575" y="704850"/>
            <a:ext cx="4641850" cy="3481388"/>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71575" y="704850"/>
            <a:ext cx="4641850" cy="3481388"/>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71575" y="704850"/>
            <a:ext cx="4641850" cy="3481388"/>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71575" y="704850"/>
            <a:ext cx="4641850" cy="3481388"/>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71575" y="704850"/>
            <a:ext cx="4641850" cy="3481388"/>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6BDF3A-6214-477C-A1EC-0F54896754DA}" type="slidenum">
              <a:rPr lang="en-US" smtClean="0"/>
              <a:pPr/>
              <a:t>20</a:t>
            </a:fld>
            <a:endParaRPr lang="en-US"/>
          </a:p>
        </p:txBody>
      </p:sp>
    </p:spTree>
    <p:extLst>
      <p:ext uri="{BB962C8B-B14F-4D97-AF65-F5344CB8AC3E}">
        <p14:creationId xmlns:p14="http://schemas.microsoft.com/office/powerpoint/2010/main" val="3319968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6BDF3A-6214-477C-A1EC-0F54896754DA}" type="slidenum">
              <a:rPr lang="en-US" smtClean="0"/>
              <a:pPr/>
              <a:t>29</a:t>
            </a:fld>
            <a:endParaRPr lang="en-US"/>
          </a:p>
        </p:txBody>
      </p:sp>
    </p:spTree>
    <p:extLst>
      <p:ext uri="{BB962C8B-B14F-4D97-AF65-F5344CB8AC3E}">
        <p14:creationId xmlns:p14="http://schemas.microsoft.com/office/powerpoint/2010/main" val="1517044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6BDF3A-6214-477C-A1EC-0F54896754DA}" type="slidenum">
              <a:rPr lang="en-US" smtClean="0"/>
              <a:pPr/>
              <a:t>35</a:t>
            </a:fld>
            <a:endParaRPr lang="en-US"/>
          </a:p>
        </p:txBody>
      </p:sp>
    </p:spTree>
    <p:extLst>
      <p:ext uri="{BB962C8B-B14F-4D97-AF65-F5344CB8AC3E}">
        <p14:creationId xmlns:p14="http://schemas.microsoft.com/office/powerpoint/2010/main" val="4264271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6BDF3A-6214-477C-A1EC-0F54896754DA}" type="slidenum">
              <a:rPr lang="en-US" smtClean="0"/>
              <a:pPr/>
              <a:t>36</a:t>
            </a:fld>
            <a:endParaRPr lang="en-US"/>
          </a:p>
        </p:txBody>
      </p:sp>
    </p:spTree>
    <p:extLst>
      <p:ext uri="{BB962C8B-B14F-4D97-AF65-F5344CB8AC3E}">
        <p14:creationId xmlns:p14="http://schemas.microsoft.com/office/powerpoint/2010/main" val="4264271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6BDF3A-6214-477C-A1EC-0F54896754DA}" type="slidenum">
              <a:rPr lang="en-US" smtClean="0"/>
              <a:pPr/>
              <a:t>37</a:t>
            </a:fld>
            <a:endParaRPr lang="en-US"/>
          </a:p>
        </p:txBody>
      </p:sp>
    </p:spTree>
    <p:extLst>
      <p:ext uri="{BB962C8B-B14F-4D97-AF65-F5344CB8AC3E}">
        <p14:creationId xmlns:p14="http://schemas.microsoft.com/office/powerpoint/2010/main" val="4264271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6BDF3A-6214-477C-A1EC-0F54896754DA}" type="slidenum">
              <a:rPr lang="en-US" smtClean="0"/>
              <a:pPr/>
              <a:t>39</a:t>
            </a:fld>
            <a:endParaRPr lang="en-US"/>
          </a:p>
        </p:txBody>
      </p:sp>
    </p:spTree>
    <p:extLst>
      <p:ext uri="{BB962C8B-B14F-4D97-AF65-F5344CB8AC3E}">
        <p14:creationId xmlns:p14="http://schemas.microsoft.com/office/powerpoint/2010/main" val="4264271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6BDF3A-6214-477C-A1EC-0F54896754DA}" type="slidenum">
              <a:rPr lang="en-US" smtClean="0"/>
              <a:pPr/>
              <a:t>40</a:t>
            </a:fld>
            <a:endParaRPr lang="en-US"/>
          </a:p>
        </p:txBody>
      </p:sp>
    </p:spTree>
    <p:extLst>
      <p:ext uri="{BB962C8B-B14F-4D97-AF65-F5344CB8AC3E}">
        <p14:creationId xmlns:p14="http://schemas.microsoft.com/office/powerpoint/2010/main" val="4264271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E7DA707-92EC-4855-8BCC-0C744DEBB2AB}" type="datetime1">
              <a:rPr lang="en-US" smtClean="0"/>
              <a:pPr/>
              <a:t>8/29/24</a:t>
            </a:fld>
            <a:endParaRPr lang="en-US"/>
          </a:p>
        </p:txBody>
      </p:sp>
      <p:sp>
        <p:nvSpPr>
          <p:cNvPr id="5" name="Footer Placeholder 4"/>
          <p:cNvSpPr>
            <a:spLocks noGrp="1"/>
          </p:cNvSpPr>
          <p:nvPr>
            <p:ph type="ftr" sz="quarter" idx="11"/>
          </p:nvPr>
        </p:nvSpPr>
        <p:spPr/>
        <p:txBody>
          <a:bodyPr/>
          <a:lstStyle/>
          <a:p>
            <a:r>
              <a:rPr lang="en-US"/>
              <a:t>T1000388-v1</a:t>
            </a:r>
          </a:p>
        </p:txBody>
      </p:sp>
      <p:sp>
        <p:nvSpPr>
          <p:cNvPr id="6" name="Slide Number Placeholder 5"/>
          <p:cNvSpPr>
            <a:spLocks noGrp="1"/>
          </p:cNvSpPr>
          <p:nvPr>
            <p:ph type="sldNum" sz="quarter" idx="12"/>
          </p:nvPr>
        </p:nvSpPr>
        <p:spPr/>
        <p:txBody>
          <a:bodyPr/>
          <a:lstStyle/>
          <a:p>
            <a:fld id="{F32EA9E1-667D-4AA4-B181-91E43F1A687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D67B72-C569-47E2-A2B9-B1717B6F29D3}" type="datetime1">
              <a:rPr lang="en-US" smtClean="0"/>
              <a:pPr/>
              <a:t>8/29/24</a:t>
            </a:fld>
            <a:endParaRPr lang="en-US"/>
          </a:p>
        </p:txBody>
      </p:sp>
      <p:sp>
        <p:nvSpPr>
          <p:cNvPr id="5" name="Footer Placeholder 4"/>
          <p:cNvSpPr>
            <a:spLocks noGrp="1"/>
          </p:cNvSpPr>
          <p:nvPr>
            <p:ph type="ftr" sz="quarter" idx="11"/>
          </p:nvPr>
        </p:nvSpPr>
        <p:spPr/>
        <p:txBody>
          <a:bodyPr/>
          <a:lstStyle/>
          <a:p>
            <a:r>
              <a:rPr lang="en-US"/>
              <a:t>T1000388-v1</a:t>
            </a:r>
          </a:p>
        </p:txBody>
      </p:sp>
      <p:sp>
        <p:nvSpPr>
          <p:cNvPr id="6" name="Slide Number Placeholder 5"/>
          <p:cNvSpPr>
            <a:spLocks noGrp="1"/>
          </p:cNvSpPr>
          <p:nvPr>
            <p:ph type="sldNum" sz="quarter" idx="12"/>
          </p:nvPr>
        </p:nvSpPr>
        <p:spPr/>
        <p:txBody>
          <a:bodyPr/>
          <a:lstStyle/>
          <a:p>
            <a:fld id="{F32EA9E1-667D-4AA4-B181-91E43F1A687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3B1BFB-4564-4C29-8563-AB33FE6C102B}" type="datetime1">
              <a:rPr lang="en-US" smtClean="0"/>
              <a:pPr/>
              <a:t>8/29/24</a:t>
            </a:fld>
            <a:endParaRPr lang="en-US"/>
          </a:p>
        </p:txBody>
      </p:sp>
      <p:sp>
        <p:nvSpPr>
          <p:cNvPr id="5" name="Footer Placeholder 4"/>
          <p:cNvSpPr>
            <a:spLocks noGrp="1"/>
          </p:cNvSpPr>
          <p:nvPr>
            <p:ph type="ftr" sz="quarter" idx="11"/>
          </p:nvPr>
        </p:nvSpPr>
        <p:spPr/>
        <p:txBody>
          <a:bodyPr/>
          <a:lstStyle/>
          <a:p>
            <a:r>
              <a:rPr lang="en-US"/>
              <a:t>T1000388-v1</a:t>
            </a:r>
          </a:p>
        </p:txBody>
      </p:sp>
      <p:sp>
        <p:nvSpPr>
          <p:cNvPr id="6" name="Slide Number Placeholder 5"/>
          <p:cNvSpPr>
            <a:spLocks noGrp="1"/>
          </p:cNvSpPr>
          <p:nvPr>
            <p:ph type="sldNum" sz="quarter" idx="12"/>
          </p:nvPr>
        </p:nvSpPr>
        <p:spPr/>
        <p:txBody>
          <a:bodyPr/>
          <a:lstStyle/>
          <a:p>
            <a:fld id="{F32EA9E1-667D-4AA4-B181-91E43F1A687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0592E9-75FE-4722-B2A5-7765E0059062}" type="datetime1">
              <a:rPr lang="en-US" smtClean="0"/>
              <a:pPr/>
              <a:t>8/29/24</a:t>
            </a:fld>
            <a:endParaRPr lang="en-US"/>
          </a:p>
        </p:txBody>
      </p:sp>
      <p:sp>
        <p:nvSpPr>
          <p:cNvPr id="5" name="Footer Placeholder 4"/>
          <p:cNvSpPr>
            <a:spLocks noGrp="1"/>
          </p:cNvSpPr>
          <p:nvPr>
            <p:ph type="ftr" sz="quarter" idx="11"/>
          </p:nvPr>
        </p:nvSpPr>
        <p:spPr/>
        <p:txBody>
          <a:bodyPr/>
          <a:lstStyle/>
          <a:p>
            <a:r>
              <a:rPr lang="en-US"/>
              <a:t>T1000388-v1</a:t>
            </a:r>
          </a:p>
        </p:txBody>
      </p:sp>
      <p:sp>
        <p:nvSpPr>
          <p:cNvPr id="6" name="Slide Number Placeholder 5"/>
          <p:cNvSpPr>
            <a:spLocks noGrp="1"/>
          </p:cNvSpPr>
          <p:nvPr>
            <p:ph type="sldNum" sz="quarter" idx="12"/>
          </p:nvPr>
        </p:nvSpPr>
        <p:spPr/>
        <p:txBody>
          <a:bodyPr/>
          <a:lstStyle/>
          <a:p>
            <a:fld id="{F32EA9E1-667D-4AA4-B181-91E43F1A687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CE7C5F-4D55-4B66-9734-4ABB67653E5C}" type="datetime1">
              <a:rPr lang="en-US" smtClean="0"/>
              <a:pPr/>
              <a:t>8/29/24</a:t>
            </a:fld>
            <a:endParaRPr lang="en-US"/>
          </a:p>
        </p:txBody>
      </p:sp>
      <p:sp>
        <p:nvSpPr>
          <p:cNvPr id="5" name="Footer Placeholder 4"/>
          <p:cNvSpPr>
            <a:spLocks noGrp="1"/>
          </p:cNvSpPr>
          <p:nvPr>
            <p:ph type="ftr" sz="quarter" idx="11"/>
          </p:nvPr>
        </p:nvSpPr>
        <p:spPr/>
        <p:txBody>
          <a:bodyPr/>
          <a:lstStyle/>
          <a:p>
            <a:r>
              <a:rPr lang="en-US"/>
              <a:t>T1000388-v1</a:t>
            </a:r>
          </a:p>
        </p:txBody>
      </p:sp>
      <p:sp>
        <p:nvSpPr>
          <p:cNvPr id="6" name="Slide Number Placeholder 5"/>
          <p:cNvSpPr>
            <a:spLocks noGrp="1"/>
          </p:cNvSpPr>
          <p:nvPr>
            <p:ph type="sldNum" sz="quarter" idx="12"/>
          </p:nvPr>
        </p:nvSpPr>
        <p:spPr/>
        <p:txBody>
          <a:bodyPr/>
          <a:lstStyle/>
          <a:p>
            <a:fld id="{F32EA9E1-667D-4AA4-B181-91E43F1A687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9D4588-D195-4706-A6F8-996D15583F0A}" type="datetime1">
              <a:rPr lang="en-US" smtClean="0"/>
              <a:pPr/>
              <a:t>8/29/24</a:t>
            </a:fld>
            <a:endParaRPr lang="en-US"/>
          </a:p>
        </p:txBody>
      </p:sp>
      <p:sp>
        <p:nvSpPr>
          <p:cNvPr id="6" name="Footer Placeholder 5"/>
          <p:cNvSpPr>
            <a:spLocks noGrp="1"/>
          </p:cNvSpPr>
          <p:nvPr>
            <p:ph type="ftr" sz="quarter" idx="11"/>
          </p:nvPr>
        </p:nvSpPr>
        <p:spPr/>
        <p:txBody>
          <a:bodyPr/>
          <a:lstStyle/>
          <a:p>
            <a:r>
              <a:rPr lang="en-US"/>
              <a:t>T1000388-v1</a:t>
            </a:r>
          </a:p>
        </p:txBody>
      </p:sp>
      <p:sp>
        <p:nvSpPr>
          <p:cNvPr id="7" name="Slide Number Placeholder 6"/>
          <p:cNvSpPr>
            <a:spLocks noGrp="1"/>
          </p:cNvSpPr>
          <p:nvPr>
            <p:ph type="sldNum" sz="quarter" idx="12"/>
          </p:nvPr>
        </p:nvSpPr>
        <p:spPr/>
        <p:txBody>
          <a:bodyPr/>
          <a:lstStyle/>
          <a:p>
            <a:fld id="{F32EA9E1-667D-4AA4-B181-91E43F1A687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4CF04E-6F0E-4D37-88B2-892E32B4BB57}" type="datetime1">
              <a:rPr lang="en-US" smtClean="0"/>
              <a:pPr/>
              <a:t>8/29/24</a:t>
            </a:fld>
            <a:endParaRPr lang="en-US"/>
          </a:p>
        </p:txBody>
      </p:sp>
      <p:sp>
        <p:nvSpPr>
          <p:cNvPr id="8" name="Footer Placeholder 7"/>
          <p:cNvSpPr>
            <a:spLocks noGrp="1"/>
          </p:cNvSpPr>
          <p:nvPr>
            <p:ph type="ftr" sz="quarter" idx="11"/>
          </p:nvPr>
        </p:nvSpPr>
        <p:spPr/>
        <p:txBody>
          <a:bodyPr/>
          <a:lstStyle/>
          <a:p>
            <a:r>
              <a:rPr lang="en-US"/>
              <a:t>T1000388-v1</a:t>
            </a:r>
          </a:p>
        </p:txBody>
      </p:sp>
      <p:sp>
        <p:nvSpPr>
          <p:cNvPr id="9" name="Slide Number Placeholder 8"/>
          <p:cNvSpPr>
            <a:spLocks noGrp="1"/>
          </p:cNvSpPr>
          <p:nvPr>
            <p:ph type="sldNum" sz="quarter" idx="12"/>
          </p:nvPr>
        </p:nvSpPr>
        <p:spPr/>
        <p:txBody>
          <a:bodyPr/>
          <a:lstStyle/>
          <a:p>
            <a:fld id="{F32EA9E1-667D-4AA4-B181-91E43F1A687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54EA9A-2DE9-4443-A309-CA39C1030C58}" type="datetime1">
              <a:rPr lang="en-US" smtClean="0"/>
              <a:pPr/>
              <a:t>8/29/24</a:t>
            </a:fld>
            <a:endParaRPr lang="en-US"/>
          </a:p>
        </p:txBody>
      </p:sp>
      <p:sp>
        <p:nvSpPr>
          <p:cNvPr id="4" name="Footer Placeholder 3"/>
          <p:cNvSpPr>
            <a:spLocks noGrp="1"/>
          </p:cNvSpPr>
          <p:nvPr>
            <p:ph type="ftr" sz="quarter" idx="11"/>
          </p:nvPr>
        </p:nvSpPr>
        <p:spPr/>
        <p:txBody>
          <a:bodyPr/>
          <a:lstStyle/>
          <a:p>
            <a:r>
              <a:rPr lang="en-US"/>
              <a:t>T1000388-v1</a:t>
            </a:r>
          </a:p>
        </p:txBody>
      </p:sp>
      <p:sp>
        <p:nvSpPr>
          <p:cNvPr id="5" name="Slide Number Placeholder 4"/>
          <p:cNvSpPr>
            <a:spLocks noGrp="1"/>
          </p:cNvSpPr>
          <p:nvPr>
            <p:ph type="sldNum" sz="quarter" idx="12"/>
          </p:nvPr>
        </p:nvSpPr>
        <p:spPr/>
        <p:txBody>
          <a:bodyPr/>
          <a:lstStyle/>
          <a:p>
            <a:fld id="{F32EA9E1-667D-4AA4-B181-91E43F1A687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27113D-FCD2-4033-968A-6E13C406FD9A}" type="datetime1">
              <a:rPr lang="en-US" smtClean="0"/>
              <a:pPr/>
              <a:t>8/29/24</a:t>
            </a:fld>
            <a:endParaRPr lang="en-US"/>
          </a:p>
        </p:txBody>
      </p:sp>
      <p:sp>
        <p:nvSpPr>
          <p:cNvPr id="3" name="Footer Placeholder 2"/>
          <p:cNvSpPr>
            <a:spLocks noGrp="1"/>
          </p:cNvSpPr>
          <p:nvPr>
            <p:ph type="ftr" sz="quarter" idx="11"/>
          </p:nvPr>
        </p:nvSpPr>
        <p:spPr/>
        <p:txBody>
          <a:bodyPr/>
          <a:lstStyle/>
          <a:p>
            <a:r>
              <a:rPr lang="en-US"/>
              <a:t>T1000388-v1</a:t>
            </a:r>
          </a:p>
        </p:txBody>
      </p:sp>
      <p:sp>
        <p:nvSpPr>
          <p:cNvPr id="4" name="Slide Number Placeholder 3"/>
          <p:cNvSpPr>
            <a:spLocks noGrp="1"/>
          </p:cNvSpPr>
          <p:nvPr>
            <p:ph type="sldNum" sz="quarter" idx="12"/>
          </p:nvPr>
        </p:nvSpPr>
        <p:spPr/>
        <p:txBody>
          <a:bodyPr/>
          <a:lstStyle/>
          <a:p>
            <a:fld id="{F32EA9E1-667D-4AA4-B181-91E43F1A687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E57F97-ACD6-4FDD-A1FE-8C35B314992A}" type="datetime1">
              <a:rPr lang="en-US" smtClean="0"/>
              <a:pPr/>
              <a:t>8/29/24</a:t>
            </a:fld>
            <a:endParaRPr lang="en-US"/>
          </a:p>
        </p:txBody>
      </p:sp>
      <p:sp>
        <p:nvSpPr>
          <p:cNvPr id="6" name="Footer Placeholder 5"/>
          <p:cNvSpPr>
            <a:spLocks noGrp="1"/>
          </p:cNvSpPr>
          <p:nvPr>
            <p:ph type="ftr" sz="quarter" idx="11"/>
          </p:nvPr>
        </p:nvSpPr>
        <p:spPr/>
        <p:txBody>
          <a:bodyPr/>
          <a:lstStyle/>
          <a:p>
            <a:r>
              <a:rPr lang="en-US"/>
              <a:t>T1000388-v1</a:t>
            </a:r>
          </a:p>
        </p:txBody>
      </p:sp>
      <p:sp>
        <p:nvSpPr>
          <p:cNvPr id="7" name="Slide Number Placeholder 6"/>
          <p:cNvSpPr>
            <a:spLocks noGrp="1"/>
          </p:cNvSpPr>
          <p:nvPr>
            <p:ph type="sldNum" sz="quarter" idx="12"/>
          </p:nvPr>
        </p:nvSpPr>
        <p:spPr/>
        <p:txBody>
          <a:bodyPr/>
          <a:lstStyle/>
          <a:p>
            <a:fld id="{F32EA9E1-667D-4AA4-B181-91E43F1A687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E754AF-9107-45C2-9FEC-5A9997A0AB46}" type="datetime1">
              <a:rPr lang="en-US" smtClean="0"/>
              <a:pPr/>
              <a:t>8/29/24</a:t>
            </a:fld>
            <a:endParaRPr lang="en-US"/>
          </a:p>
        </p:txBody>
      </p:sp>
      <p:sp>
        <p:nvSpPr>
          <p:cNvPr id="6" name="Footer Placeholder 5"/>
          <p:cNvSpPr>
            <a:spLocks noGrp="1"/>
          </p:cNvSpPr>
          <p:nvPr>
            <p:ph type="ftr" sz="quarter" idx="11"/>
          </p:nvPr>
        </p:nvSpPr>
        <p:spPr/>
        <p:txBody>
          <a:bodyPr/>
          <a:lstStyle/>
          <a:p>
            <a:r>
              <a:rPr lang="en-US"/>
              <a:t>T1000388-v1</a:t>
            </a:r>
          </a:p>
        </p:txBody>
      </p:sp>
      <p:sp>
        <p:nvSpPr>
          <p:cNvPr id="7" name="Slide Number Placeholder 6"/>
          <p:cNvSpPr>
            <a:spLocks noGrp="1"/>
          </p:cNvSpPr>
          <p:nvPr>
            <p:ph type="sldNum" sz="quarter" idx="12"/>
          </p:nvPr>
        </p:nvSpPr>
        <p:spPr/>
        <p:txBody>
          <a:bodyPr/>
          <a:lstStyle/>
          <a:p>
            <a:fld id="{F32EA9E1-667D-4AA4-B181-91E43F1A687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981EAE-FBAF-4209-8486-E73B98D10DB7}" type="datetime1">
              <a:rPr lang="en-US" smtClean="0"/>
              <a:pPr/>
              <a:t>8/29/24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T1000388-v1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2EA9E1-667D-4AA4-B181-91E43F1A687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0.png"/><Relationship Id="rId7" Type="http://schemas.openxmlformats.org/officeDocument/2006/relationships/image" Target="../media/image32.png"/><Relationship Id="rId2" Type="http://schemas.openxmlformats.org/officeDocument/2006/relationships/image" Target="../media/image270.png"/><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0.png"/><Relationship Id="rId9"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1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4.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58.png"/></Relationships>
</file>

<file path=ppt/slides/_rels/slide1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4.xml"/><Relationship Id="rId4" Type="http://schemas.openxmlformats.org/officeDocument/2006/relationships/image" Target="../media/image61.png"/></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5.png"/><Relationship Id="rId1" Type="http://schemas.openxmlformats.org/officeDocument/2006/relationships/slideLayout" Target="../slideLayouts/slideLayout4.xml"/><Relationship Id="rId5" Type="http://schemas.openxmlformats.org/officeDocument/2006/relationships/image" Target="../media/image6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4.png"/><Relationship Id="rId4" Type="http://schemas.openxmlformats.org/officeDocument/2006/relationships/image" Target="../media/image7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5.png"/><Relationship Id="rId1" Type="http://schemas.openxmlformats.org/officeDocument/2006/relationships/slideLayout" Target="../slideLayouts/slideLayout4.xml"/><Relationship Id="rId5" Type="http://schemas.openxmlformats.org/officeDocument/2006/relationships/image" Target="../media/image76.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9.png"/><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84.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62.png"/><Relationship Id="rId5" Type="http://schemas.openxmlformats.org/officeDocument/2006/relationships/image" Target="../media/image15.png"/><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6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25.png"/><Relationship Id="rId4" Type="http://schemas.openxmlformats.org/officeDocument/2006/relationships/image" Target="../media/image86.png"/></Relationships>
</file>

<file path=ppt/slides/_rels/slide37.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88.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62.png"/><Relationship Id="rId5" Type="http://schemas.openxmlformats.org/officeDocument/2006/relationships/image" Target="../media/image15.png"/><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93.png"/><Relationship Id="rId4" Type="http://schemas.openxmlformats.org/officeDocument/2006/relationships/image" Target="../media/image92.png"/></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96.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95.png"/><Relationship Id="rId4" Type="http://schemas.openxmlformats.org/officeDocument/2006/relationships/image" Target="../media/image94.pn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99.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98.png"/><Relationship Id="rId4" Type="http://schemas.openxmlformats.org/officeDocument/2006/relationships/image" Target="../media/image97.png"/></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96.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01.png"/><Relationship Id="rId4" Type="http://schemas.openxmlformats.org/officeDocument/2006/relationships/image" Target="../media/image100.png"/></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4.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5.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6.png"/><Relationship Id="rId1" Type="http://schemas.openxmlformats.org/officeDocument/2006/relationships/slideLayout" Target="../slideLayouts/slideLayout4.xml"/><Relationship Id="rId5" Type="http://schemas.openxmlformats.org/officeDocument/2006/relationships/image" Target="../media/image107.png"/><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8.png"/><Relationship Id="rId1" Type="http://schemas.openxmlformats.org/officeDocument/2006/relationships/slideLayout" Target="../slideLayouts/slideLayout4.xml"/><Relationship Id="rId5" Type="http://schemas.openxmlformats.org/officeDocument/2006/relationships/image" Target="../media/image109.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0.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11.png"/></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2.png"/><Relationship Id="rId1" Type="http://schemas.openxmlformats.org/officeDocument/2006/relationships/slideLayout" Target="../slideLayouts/slideLayout4.xml"/><Relationship Id="rId5" Type="http://schemas.openxmlformats.org/officeDocument/2006/relationships/image" Target="../media/image113.png"/><Relationship Id="rId4" Type="http://schemas.openxmlformats.org/officeDocument/2006/relationships/image" Target="../media/image9.png"/></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4.png"/><Relationship Id="rId1" Type="http://schemas.openxmlformats.org/officeDocument/2006/relationships/slideLayout" Target="../slideLayouts/slideLayout4.xml"/><Relationship Id="rId5" Type="http://schemas.openxmlformats.org/officeDocument/2006/relationships/image" Target="../media/image115.png"/><Relationship Id="rId4" Type="http://schemas.openxmlformats.org/officeDocument/2006/relationships/image" Target="../media/image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85060" y="776362"/>
            <a:ext cx="9016408" cy="570506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1200"/>
              </a:spcBef>
            </a:pPr>
            <a:r>
              <a:rPr lang="en-US" sz="1600" b="1" dirty="0"/>
              <a:t>The purpose of the change of basis matrices is to combine local instruments to sense (or drive ) the platforms rigid body motions along the axis of the interferometer (in other work they align the sensing basis of each platform with the axis of the interferometer)</a:t>
            </a:r>
          </a:p>
          <a:p>
            <a:pPr algn="l">
              <a:spcBef>
                <a:spcPts val="1200"/>
              </a:spcBef>
            </a:pPr>
            <a:r>
              <a:rPr lang="en-US" sz="1600" b="1" dirty="0"/>
              <a:t>The local sensors of a given set of instruments are typically noted H1, H2, H3, V1, V2 ,V3, standing for Horizontal 1 to 3 and Vertical 1 to 3* </a:t>
            </a:r>
          </a:p>
          <a:p>
            <a:pPr algn="l">
              <a:spcBef>
                <a:spcPts val="1200"/>
              </a:spcBef>
            </a:pPr>
            <a:r>
              <a:rPr lang="en-US" sz="1600" b="1" dirty="0"/>
              <a:t>The translation and rotations along the axis of the interferometer are noted </a:t>
            </a:r>
            <a:r>
              <a:rPr lang="en-US" sz="1600" b="1" dirty="0" err="1"/>
              <a:t>X,Y,Z</a:t>
            </a:r>
            <a:r>
              <a:rPr lang="en-US" sz="1600" b="1" dirty="0"/>
              <a:t>, </a:t>
            </a:r>
            <a:r>
              <a:rPr lang="en-US" sz="1600" b="1" dirty="0" err="1"/>
              <a:t>RX,RY,RZ</a:t>
            </a:r>
            <a:r>
              <a:rPr lang="en-US" sz="1600" b="1" dirty="0"/>
              <a:t>.</a:t>
            </a:r>
          </a:p>
          <a:p>
            <a:pPr algn="l">
              <a:spcBef>
                <a:spcPts val="600"/>
              </a:spcBef>
            </a:pPr>
            <a:endParaRPr lang="en-US" sz="1600" b="1" dirty="0"/>
          </a:p>
          <a:p>
            <a:pPr algn="l">
              <a:spcBef>
                <a:spcPts val="600"/>
              </a:spcBef>
            </a:pPr>
            <a:r>
              <a:rPr lang="en-US" sz="1600" b="1" dirty="0"/>
              <a:t>The objectives of this document are:</a:t>
            </a:r>
          </a:p>
          <a:p>
            <a:pPr marL="342900" indent="-342900" algn="l">
              <a:spcBef>
                <a:spcPts val="1200"/>
              </a:spcBef>
              <a:buFont typeface="Wingdings" pitchFamily="2" charset="2"/>
              <a:buChar char="§"/>
            </a:pPr>
            <a:r>
              <a:rPr lang="en-US" sz="1600" b="1" dirty="0"/>
              <a:t>To describe the instruments location and orientation</a:t>
            </a:r>
          </a:p>
          <a:p>
            <a:pPr marL="342900" indent="-342900" algn="l">
              <a:spcBef>
                <a:spcPts val="1200"/>
              </a:spcBef>
              <a:buFont typeface="Wingdings" pitchFamily="2" charset="2"/>
              <a:buChar char="§"/>
            </a:pPr>
            <a:r>
              <a:rPr lang="en-US" sz="1600" b="1" dirty="0"/>
              <a:t>To define which scripts have been used to calculate the change of basis matrices (must define clear location in the </a:t>
            </a:r>
            <a:r>
              <a:rPr lang="en-US" sz="1600" b="1" dirty="0" err="1"/>
              <a:t>svn</a:t>
            </a:r>
            <a:r>
              <a:rPr lang="en-US" sz="1600" b="1" dirty="0"/>
              <a:t>)</a:t>
            </a:r>
          </a:p>
          <a:p>
            <a:pPr marL="342900" indent="-342900" algn="l">
              <a:spcBef>
                <a:spcPts val="1200"/>
              </a:spcBef>
              <a:buFont typeface="Wingdings" pitchFamily="2" charset="2"/>
              <a:buChar char="§"/>
            </a:pPr>
            <a:r>
              <a:rPr lang="en-US" sz="1600" b="1" dirty="0"/>
              <a:t>List the matrices values (for each of the two possible platform orientations)</a:t>
            </a:r>
          </a:p>
          <a:p>
            <a:pPr marL="342900" indent="-342900" algn="l">
              <a:spcBef>
                <a:spcPts val="1200"/>
              </a:spcBef>
              <a:buFont typeface="Wingdings" pitchFamily="2" charset="2"/>
              <a:buChar char="§"/>
            </a:pPr>
            <a:r>
              <a:rPr lang="en-US" sz="1600" b="1" dirty="0"/>
              <a:t>Specify where the matrices are stored in the </a:t>
            </a:r>
            <a:r>
              <a:rPr lang="en-US" sz="1600" b="1" dirty="0" err="1"/>
              <a:t>svn</a:t>
            </a:r>
            <a:r>
              <a:rPr lang="en-US" sz="1600" b="1" dirty="0"/>
              <a:t> and the Structures names</a:t>
            </a:r>
          </a:p>
          <a:p>
            <a:pPr marL="342900" indent="-342900" algn="l">
              <a:spcBef>
                <a:spcPts val="1200"/>
              </a:spcBef>
              <a:buFont typeface="Wingdings" pitchFamily="2" charset="2"/>
              <a:buChar char="§"/>
            </a:pPr>
            <a:r>
              <a:rPr lang="en-US" sz="1600" b="1" dirty="0"/>
              <a:t>Specify which scripts to use to load the matrices (populate...)</a:t>
            </a:r>
          </a:p>
          <a:p>
            <a:pPr marL="342900" indent="-342900" algn="l">
              <a:spcBef>
                <a:spcPts val="1200"/>
              </a:spcBef>
              <a:buFont typeface="Wingdings" pitchFamily="2" charset="2"/>
              <a:buChar char="§"/>
            </a:pPr>
            <a:endParaRPr lang="en-US" sz="1600" b="1" dirty="0"/>
          </a:p>
          <a:p>
            <a:pPr algn="l">
              <a:spcBef>
                <a:spcPts val="1200"/>
              </a:spcBef>
            </a:pPr>
            <a:r>
              <a:rPr lang="en-US" sz="1600" b="1" dirty="0"/>
              <a:t>* HEPI sets of 8 instruments noted H1, H2, H3, H4, V1, V2 ,V3, V4 and BSC-ISI Stage 1 T240 set is made of 9 signals noted X1, Y1, Z1, X2, Y2, Z2, X3, Y3, Z3.</a:t>
            </a:r>
          </a:p>
        </p:txBody>
      </p:sp>
      <p:sp>
        <p:nvSpPr>
          <p:cNvPr id="6" name="Title 3"/>
          <p:cNvSpPr txBox="1">
            <a:spLocks/>
          </p:cNvSpPr>
          <p:nvPr/>
        </p:nvSpPr>
        <p:spPr>
          <a:xfrm>
            <a:off x="312751" y="151074"/>
            <a:ext cx="82296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a:t>aLIGO HAM-ISI, BSC-ISI, HAM-HEPI and BSC-HEPI matrices </a:t>
            </a:r>
          </a:p>
        </p:txBody>
      </p:sp>
      <p:sp>
        <p:nvSpPr>
          <p:cNvPr id="7" name="Slide Number Placeholder 2"/>
          <p:cNvSpPr>
            <a:spLocks noGrp="1"/>
          </p:cNvSpPr>
          <p:nvPr>
            <p:ph type="sldNum" sz="quarter" idx="12"/>
          </p:nvPr>
        </p:nvSpPr>
        <p:spPr>
          <a:xfrm>
            <a:off x="8839200" y="6492875"/>
            <a:ext cx="304800" cy="365125"/>
          </a:xfrm>
        </p:spPr>
        <p:txBody>
          <a:bodyPr/>
          <a:lstStyle/>
          <a:p>
            <a:fld id="{F32EA9E1-667D-4AA4-B181-91E43F1A6873}" type="slidenum">
              <a:rPr lang="en-US" b="1" smtClean="0">
                <a:solidFill>
                  <a:schemeClr val="tx1"/>
                </a:solidFill>
              </a:rPr>
              <a:pPr/>
              <a:t>1</a:t>
            </a:fld>
            <a:endParaRPr lang="en-US" b="1">
              <a:solidFill>
                <a:schemeClr val="tx1"/>
              </a:solidFill>
            </a:endParaRPr>
          </a:p>
        </p:txBody>
      </p:sp>
    </p:spTree>
    <p:extLst>
      <p:ext uri="{BB962C8B-B14F-4D97-AF65-F5344CB8AC3E}">
        <p14:creationId xmlns:p14="http://schemas.microsoft.com/office/powerpoint/2010/main" val="660616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4119838" y="0"/>
            <a:ext cx="3110980" cy="276999"/>
          </a:xfrm>
          <a:prstGeom prst="rect">
            <a:avLst/>
          </a:prstGeom>
        </p:spPr>
        <p:txBody>
          <a:bodyPr wrap="none">
            <a:spAutoFit/>
          </a:bodyPr>
          <a:lstStyle/>
          <a:p>
            <a:r>
              <a:rPr lang="en-US" sz="1200" b="1" dirty="0"/>
              <a:t>HAM4,5,6 instruments location and direction:</a:t>
            </a:r>
            <a:endParaRPr lang="en-US" sz="1200" dirty="0"/>
          </a:p>
        </p:txBody>
      </p:sp>
      <p:sp>
        <p:nvSpPr>
          <p:cNvPr id="38" name="Title 3"/>
          <p:cNvSpPr txBox="1">
            <a:spLocks/>
          </p:cNvSpPr>
          <p:nvPr/>
        </p:nvSpPr>
        <p:spPr>
          <a:xfrm>
            <a:off x="332584" y="22860"/>
            <a:ext cx="2662076" cy="5334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00050" indent="-400050" algn="l"/>
            <a:r>
              <a:rPr lang="en-US" sz="1800" b="1" dirty="0">
                <a:solidFill>
                  <a:srgbClr val="003FCC"/>
                </a:solidFill>
                <a:latin typeface="+mn-lt"/>
                <a:ea typeface="+mn-ea"/>
                <a:cs typeface="+mn-cs"/>
              </a:rPr>
              <a:t>1.3) aLIGO HAM-HEPI Sensors &amp; Actuators</a:t>
            </a:r>
          </a:p>
        </p:txBody>
      </p:sp>
      <p:sp>
        <p:nvSpPr>
          <p:cNvPr id="39" name="Rectangle 38"/>
          <p:cNvSpPr/>
          <p:nvPr/>
        </p:nvSpPr>
        <p:spPr>
          <a:xfrm>
            <a:off x="6722272" y="4574767"/>
            <a:ext cx="1398011" cy="461665"/>
          </a:xfrm>
          <a:prstGeom prst="rect">
            <a:avLst/>
          </a:prstGeom>
        </p:spPr>
        <p:txBody>
          <a:bodyPr wrap="none">
            <a:spAutoFit/>
          </a:bodyPr>
          <a:lstStyle/>
          <a:p>
            <a:pPr algn="ctr"/>
            <a:r>
              <a:rPr lang="en-US" sz="1200" b="1" dirty="0"/>
              <a:t>Corner 1 direction:</a:t>
            </a:r>
          </a:p>
          <a:p>
            <a:pPr algn="ctr"/>
            <a:r>
              <a:rPr lang="en-US" sz="1200" b="1" dirty="0"/>
              <a:t>119 degrees</a:t>
            </a:r>
            <a:endParaRPr lang="en-US" sz="1200" dirty="0"/>
          </a:p>
        </p:txBody>
      </p:sp>
      <p:sp>
        <p:nvSpPr>
          <p:cNvPr id="40" name="Rectangle 39"/>
          <p:cNvSpPr/>
          <p:nvPr/>
        </p:nvSpPr>
        <p:spPr>
          <a:xfrm>
            <a:off x="4533846" y="4576376"/>
            <a:ext cx="1383584" cy="461665"/>
          </a:xfrm>
          <a:prstGeom prst="rect">
            <a:avLst/>
          </a:prstGeom>
        </p:spPr>
        <p:txBody>
          <a:bodyPr wrap="none">
            <a:spAutoFit/>
          </a:bodyPr>
          <a:lstStyle/>
          <a:p>
            <a:pPr algn="ctr"/>
            <a:r>
              <a:rPr lang="en-US" sz="1200" b="1" dirty="0"/>
              <a:t>Corner 2 direction:</a:t>
            </a:r>
          </a:p>
          <a:p>
            <a:pPr algn="ctr"/>
            <a:r>
              <a:rPr lang="en-US" sz="1200" b="1" dirty="0"/>
              <a:t>61 degrees</a:t>
            </a:r>
            <a:endParaRPr lang="en-US" sz="1200" dirty="0"/>
          </a:p>
        </p:txBody>
      </p:sp>
      <p:sp>
        <p:nvSpPr>
          <p:cNvPr id="41" name="Rectangle 40"/>
          <p:cNvSpPr/>
          <p:nvPr/>
        </p:nvSpPr>
        <p:spPr>
          <a:xfrm>
            <a:off x="4360438" y="6091262"/>
            <a:ext cx="1383584" cy="461665"/>
          </a:xfrm>
          <a:prstGeom prst="rect">
            <a:avLst/>
          </a:prstGeom>
        </p:spPr>
        <p:txBody>
          <a:bodyPr wrap="none">
            <a:spAutoFit/>
          </a:bodyPr>
          <a:lstStyle/>
          <a:p>
            <a:pPr algn="ctr"/>
            <a:r>
              <a:rPr lang="en-US" sz="1200" b="1" dirty="0"/>
              <a:t>Corner 3 direction:</a:t>
            </a:r>
          </a:p>
          <a:p>
            <a:pPr algn="ctr"/>
            <a:r>
              <a:rPr lang="en-US" sz="1200" b="1" dirty="0"/>
              <a:t>-61 degrees</a:t>
            </a:r>
            <a:endParaRPr lang="en-US" sz="1200" dirty="0"/>
          </a:p>
        </p:txBody>
      </p:sp>
      <p:sp>
        <p:nvSpPr>
          <p:cNvPr id="42" name="Rectangle 41"/>
          <p:cNvSpPr/>
          <p:nvPr/>
        </p:nvSpPr>
        <p:spPr>
          <a:xfrm>
            <a:off x="7036384" y="6144776"/>
            <a:ext cx="1383584" cy="461665"/>
          </a:xfrm>
          <a:prstGeom prst="rect">
            <a:avLst/>
          </a:prstGeom>
        </p:spPr>
        <p:txBody>
          <a:bodyPr wrap="none">
            <a:spAutoFit/>
          </a:bodyPr>
          <a:lstStyle/>
          <a:p>
            <a:pPr algn="ctr"/>
            <a:r>
              <a:rPr lang="en-US" sz="1200" b="1" dirty="0"/>
              <a:t>Corner 4 direction:</a:t>
            </a:r>
          </a:p>
          <a:p>
            <a:pPr algn="ctr"/>
            <a:r>
              <a:rPr lang="en-US" sz="1200" b="1" dirty="0"/>
              <a:t> -119  degrees</a:t>
            </a:r>
            <a:endParaRPr lang="en-US" sz="1200" dirty="0"/>
          </a:p>
        </p:txBody>
      </p:sp>
      <p:pic>
        <p:nvPicPr>
          <p:cNvPr id="12293"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24210" t="5084" r="40513" b="22599"/>
          <a:stretch/>
        </p:blipFill>
        <p:spPr bwMode="auto">
          <a:xfrm rot="5400000">
            <a:off x="445349" y="399307"/>
            <a:ext cx="3068666" cy="385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229" t="839" r="41081" b="9330"/>
          <a:stretch/>
        </p:blipFill>
        <p:spPr bwMode="auto">
          <a:xfrm>
            <a:off x="131735" y="3978593"/>
            <a:ext cx="2502977" cy="2770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val="4209674466"/>
              </p:ext>
            </p:extLst>
          </p:nvPr>
        </p:nvGraphicFramePr>
        <p:xfrm>
          <a:off x="4200048" y="331807"/>
          <a:ext cx="3924299" cy="1333500"/>
        </p:xfrm>
        <a:graphic>
          <a:graphicData uri="http://schemas.openxmlformats.org/drawingml/2006/table">
            <a:tbl>
              <a:tblPr/>
              <a:tblGrid>
                <a:gridCol w="1208697">
                  <a:extLst>
                    <a:ext uri="{9D8B030D-6E8A-4147-A177-3AD203B41FA5}">
                      <a16:colId xmlns:a16="http://schemas.microsoft.com/office/drawing/2014/main" val="20000"/>
                    </a:ext>
                  </a:extLst>
                </a:gridCol>
                <a:gridCol w="609107">
                  <a:extLst>
                    <a:ext uri="{9D8B030D-6E8A-4147-A177-3AD203B41FA5}">
                      <a16:colId xmlns:a16="http://schemas.microsoft.com/office/drawing/2014/main" val="20001"/>
                    </a:ext>
                  </a:extLst>
                </a:gridCol>
                <a:gridCol w="609107">
                  <a:extLst>
                    <a:ext uri="{9D8B030D-6E8A-4147-A177-3AD203B41FA5}">
                      <a16:colId xmlns:a16="http://schemas.microsoft.com/office/drawing/2014/main" val="20002"/>
                    </a:ext>
                  </a:extLst>
                </a:gridCol>
                <a:gridCol w="609107">
                  <a:extLst>
                    <a:ext uri="{9D8B030D-6E8A-4147-A177-3AD203B41FA5}">
                      <a16:colId xmlns:a16="http://schemas.microsoft.com/office/drawing/2014/main" val="20003"/>
                    </a:ext>
                  </a:extLst>
                </a:gridCol>
                <a:gridCol w="888281">
                  <a:extLst>
                    <a:ext uri="{9D8B030D-6E8A-4147-A177-3AD203B41FA5}">
                      <a16:colId xmlns:a16="http://schemas.microsoft.com/office/drawing/2014/main" val="20004"/>
                    </a:ext>
                  </a:extLst>
                </a:gridCol>
              </a:tblGrid>
              <a:tr h="190500">
                <a:tc>
                  <a:txBody>
                    <a:bodyPr/>
                    <a:lstStyle/>
                    <a:p>
                      <a:pPr algn="l" fontAlgn="ctr"/>
                      <a:r>
                        <a:rPr lang="en-US" sz="1100" b="0" i="0" u="none" strike="noStrike" dirty="0">
                          <a:solidFill>
                            <a:srgbClr val="000000"/>
                          </a:solidFill>
                          <a:effectLst/>
                          <a:latin typeface="Calibri"/>
                        </a:rPr>
                        <a:t>Sensor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X [m]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Y [m]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Z [m]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Angle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l" fontAlgn="ctr"/>
                      <a:r>
                        <a:rPr lang="en-US" sz="1100" b="0" i="0" u="none" strike="noStrike">
                          <a:solidFill>
                            <a:srgbClr val="000000"/>
                          </a:solidFill>
                          <a:effectLst/>
                          <a:latin typeface="Calibri"/>
                        </a:rPr>
                        <a:t>Actuator H1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dirty="0">
                          <a:solidFill>
                            <a:srgbClr val="000000"/>
                          </a:solidFill>
                          <a:effectLst/>
                          <a:latin typeface="Calibri"/>
                        </a:rPr>
                        <a:t>1.628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dirty="0">
                          <a:solidFill>
                            <a:srgbClr val="000000"/>
                          </a:solidFill>
                          <a:effectLst/>
                          <a:latin typeface="Calibri"/>
                        </a:rPr>
                        <a:t>.730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a:solidFill>
                            <a:srgbClr val="000000"/>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n-US" sz="1100" b="0" i="0" u="none" strike="noStrike">
                          <a:solidFill>
                            <a:srgbClr val="000000"/>
                          </a:solidFill>
                          <a:effectLst/>
                          <a:latin typeface="Calibri"/>
                        </a:rPr>
                        <a:t>119 deg to 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10001"/>
                  </a:ext>
                </a:extLst>
              </a:tr>
              <a:tr h="190500">
                <a:tc>
                  <a:txBody>
                    <a:bodyPr/>
                    <a:lstStyle/>
                    <a:p>
                      <a:pPr algn="l" fontAlgn="ctr"/>
                      <a:r>
                        <a:rPr lang="en-US" sz="1100" b="0" i="0" u="none" strike="noStrike">
                          <a:solidFill>
                            <a:srgbClr val="000000"/>
                          </a:solidFill>
                          <a:effectLst/>
                          <a:latin typeface="Calibri"/>
                        </a:rPr>
                        <a:t>Position sensor H1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dirty="0">
                          <a:solidFill>
                            <a:srgbClr val="000000"/>
                          </a:solidFill>
                          <a:effectLst/>
                          <a:latin typeface="Calibri"/>
                        </a:rPr>
                        <a:t>1.641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dirty="0">
                          <a:solidFill>
                            <a:srgbClr val="000000"/>
                          </a:solidFill>
                          <a:effectLst/>
                          <a:latin typeface="Calibri"/>
                        </a:rPr>
                        <a:t>.707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a:solidFill>
                            <a:srgbClr val="000000"/>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n-US" sz="1100" b="0" i="0" u="none" strike="noStrike">
                          <a:solidFill>
                            <a:srgbClr val="000000"/>
                          </a:solidFill>
                          <a:effectLst/>
                          <a:latin typeface="Calibri"/>
                        </a:rPr>
                        <a:t>119 deg to 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10002"/>
                  </a:ext>
                </a:extLst>
              </a:tr>
              <a:tr h="190500">
                <a:tc>
                  <a:txBody>
                    <a:bodyPr/>
                    <a:lstStyle/>
                    <a:p>
                      <a:pPr algn="l" fontAlgn="ctr"/>
                      <a:r>
                        <a:rPr lang="en-US" sz="1100" b="0" i="0" u="none" strike="noStrike">
                          <a:solidFill>
                            <a:srgbClr val="000000"/>
                          </a:solidFill>
                          <a:effectLst/>
                          <a:latin typeface="Calibri"/>
                        </a:rPr>
                        <a:t>L4-C H1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dirty="0">
                          <a:solidFill>
                            <a:srgbClr val="000000"/>
                          </a:solidFill>
                          <a:effectLst/>
                          <a:latin typeface="Calibri"/>
                        </a:rPr>
                        <a:t>1.554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dirty="0">
                          <a:solidFill>
                            <a:srgbClr val="000000"/>
                          </a:solidFill>
                          <a:effectLst/>
                          <a:latin typeface="Calibri"/>
                        </a:rPr>
                        <a:t>.864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a:solidFill>
                            <a:srgbClr val="000000"/>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n-US" sz="1100" b="0" i="0" u="none" strike="noStrike">
                          <a:solidFill>
                            <a:srgbClr val="000000"/>
                          </a:solidFill>
                          <a:effectLst/>
                          <a:latin typeface="Calibri"/>
                        </a:rPr>
                        <a:t>119 deg to 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10003"/>
                  </a:ext>
                </a:extLst>
              </a:tr>
              <a:tr h="190500">
                <a:tc>
                  <a:txBody>
                    <a:bodyPr/>
                    <a:lstStyle/>
                    <a:p>
                      <a:pPr algn="l" fontAlgn="ctr"/>
                      <a:r>
                        <a:rPr lang="en-US" sz="1100" b="0" i="0" u="none" strike="noStrike">
                          <a:solidFill>
                            <a:srgbClr val="000000"/>
                          </a:solidFill>
                          <a:effectLst/>
                          <a:latin typeface="Calibri"/>
                        </a:rPr>
                        <a:t>Actuator V1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dirty="0">
                          <a:solidFill>
                            <a:srgbClr val="000000"/>
                          </a:solidFill>
                          <a:effectLst/>
                          <a:latin typeface="Calibri"/>
                        </a:rPr>
                        <a:t>1.554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dirty="0">
                          <a:solidFill>
                            <a:srgbClr val="000000"/>
                          </a:solidFill>
                          <a:effectLst/>
                          <a:latin typeface="Calibri"/>
                        </a:rPr>
                        <a:t>.864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dirty="0">
                          <a:solidFill>
                            <a:srgbClr val="000000"/>
                          </a:solidFill>
                          <a:effectLst/>
                          <a:latin typeface="Calibri"/>
                        </a:rPr>
                        <a:t>-0.083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a:rPr>
                        <a:t>0 deg to 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4"/>
                  </a:ext>
                </a:extLst>
              </a:tr>
              <a:tr h="190500">
                <a:tc>
                  <a:txBody>
                    <a:bodyPr/>
                    <a:lstStyle/>
                    <a:p>
                      <a:pPr algn="l" fontAlgn="ctr"/>
                      <a:r>
                        <a:rPr lang="en-US" sz="1100" b="0" i="0" u="none" strike="noStrike">
                          <a:solidFill>
                            <a:srgbClr val="000000"/>
                          </a:solidFill>
                          <a:effectLst/>
                          <a:latin typeface="Calibri"/>
                        </a:rPr>
                        <a:t>Position sensor V1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dirty="0">
                          <a:solidFill>
                            <a:srgbClr val="000000"/>
                          </a:solidFill>
                          <a:effectLst/>
                          <a:latin typeface="Calibri"/>
                        </a:rPr>
                        <a:t>1.554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dirty="0">
                          <a:solidFill>
                            <a:srgbClr val="000000"/>
                          </a:solidFill>
                          <a:effectLst/>
                          <a:latin typeface="Calibri"/>
                        </a:rPr>
                        <a:t>.864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dirty="0">
                          <a:solidFill>
                            <a:srgbClr val="000000"/>
                          </a:solidFill>
                          <a:effectLst/>
                          <a:latin typeface="Calibri"/>
                        </a:rPr>
                        <a:t>-0.122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rgbClr val="000000"/>
                          </a:solidFill>
                          <a:effectLst/>
                          <a:latin typeface="Calibri"/>
                        </a:rPr>
                        <a:t>0 </a:t>
                      </a:r>
                      <a:r>
                        <a:rPr lang="en-US" sz="1100" b="0" i="0" u="none" strike="noStrike" dirty="0" err="1">
                          <a:solidFill>
                            <a:srgbClr val="000000"/>
                          </a:solidFill>
                          <a:effectLst/>
                          <a:latin typeface="Calibri"/>
                        </a:rPr>
                        <a:t>deg</a:t>
                      </a:r>
                      <a:r>
                        <a:rPr lang="en-US" sz="1100" b="0" i="0" u="none" strike="noStrike" dirty="0">
                          <a:solidFill>
                            <a:srgbClr val="000000"/>
                          </a:solidFill>
                          <a:effectLst/>
                          <a:latin typeface="Calibri"/>
                        </a:rPr>
                        <a:t> to 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5"/>
                  </a:ext>
                </a:extLst>
              </a:tr>
              <a:tr h="190500">
                <a:tc>
                  <a:txBody>
                    <a:bodyPr/>
                    <a:lstStyle/>
                    <a:p>
                      <a:pPr algn="l" fontAlgn="ctr"/>
                      <a:r>
                        <a:rPr lang="en-US" sz="1100" b="0" i="0" u="none" strike="noStrike">
                          <a:solidFill>
                            <a:srgbClr val="000000"/>
                          </a:solidFill>
                          <a:effectLst/>
                          <a:latin typeface="Calibri"/>
                        </a:rPr>
                        <a:t>L4C V1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dirty="0">
                          <a:solidFill>
                            <a:srgbClr val="000000"/>
                          </a:solidFill>
                          <a:effectLst/>
                          <a:latin typeface="Calibri"/>
                        </a:rPr>
                        <a:t>1.554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dirty="0">
                          <a:solidFill>
                            <a:srgbClr val="000000"/>
                          </a:solidFill>
                          <a:effectLst/>
                          <a:latin typeface="Calibri"/>
                        </a:rPr>
                        <a:t>.864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dirty="0">
                          <a:solidFill>
                            <a:srgbClr val="000000"/>
                          </a:solidFill>
                          <a:effectLst/>
                          <a:latin typeface="Calibri"/>
                        </a:rPr>
                        <a:t>0.149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rgbClr val="000000"/>
                          </a:solidFill>
                          <a:effectLst/>
                          <a:latin typeface="Calibri"/>
                        </a:rPr>
                        <a:t>0 </a:t>
                      </a:r>
                      <a:r>
                        <a:rPr lang="en-US" sz="1100" b="0" i="0" u="none" strike="noStrike" dirty="0" err="1">
                          <a:solidFill>
                            <a:srgbClr val="000000"/>
                          </a:solidFill>
                          <a:effectLst/>
                          <a:latin typeface="Calibri"/>
                        </a:rPr>
                        <a:t>deg</a:t>
                      </a:r>
                      <a:r>
                        <a:rPr lang="en-US" sz="1100" b="0" i="0" u="none" strike="noStrike" dirty="0">
                          <a:solidFill>
                            <a:srgbClr val="000000"/>
                          </a:solidFill>
                          <a:effectLst/>
                          <a:latin typeface="Calibri"/>
                        </a:rPr>
                        <a:t> to 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6"/>
                  </a:ext>
                </a:extLst>
              </a:tr>
            </a:tbl>
          </a:graphicData>
        </a:graphic>
      </p:graphicFrame>
      <p:cxnSp>
        <p:nvCxnSpPr>
          <p:cNvPr id="46" name="Straight Arrow Connector 45"/>
          <p:cNvCxnSpPr/>
          <p:nvPr/>
        </p:nvCxnSpPr>
        <p:spPr>
          <a:xfrm>
            <a:off x="2681207" y="2100021"/>
            <a:ext cx="289051" cy="565680"/>
          </a:xfrm>
          <a:prstGeom prst="straightConnector1">
            <a:avLst/>
          </a:prstGeom>
          <a:ln w="5715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456950" y="4641740"/>
            <a:ext cx="250" cy="539850"/>
          </a:xfrm>
          <a:prstGeom prst="straightConnector1">
            <a:avLst/>
          </a:prstGeom>
          <a:ln w="5715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5669609" y="4854291"/>
            <a:ext cx="1348035" cy="1717868"/>
            <a:chOff x="5622109" y="3220616"/>
            <a:chExt cx="1348035" cy="1717868"/>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7902" y="3232809"/>
              <a:ext cx="1332242" cy="170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6636028" y="3220616"/>
              <a:ext cx="305235" cy="342055"/>
              <a:chOff x="6472125" y="3626058"/>
              <a:chExt cx="305235" cy="342055"/>
            </a:xfrm>
          </p:grpSpPr>
          <p:grpSp>
            <p:nvGrpSpPr>
              <p:cNvPr id="27" name="Group 80"/>
              <p:cNvGrpSpPr>
                <a:grpSpLocks/>
              </p:cNvGrpSpPr>
              <p:nvPr/>
            </p:nvGrpSpPr>
            <p:grpSpPr bwMode="auto">
              <a:xfrm>
                <a:off x="6472125" y="3660600"/>
                <a:ext cx="288817" cy="307513"/>
                <a:chOff x="770570" y="568351"/>
                <a:chExt cx="339775" cy="383766"/>
              </a:xfrm>
            </p:grpSpPr>
            <p:sp>
              <p:nvSpPr>
                <p:cNvPr id="49" name="Oval 48"/>
                <p:cNvSpPr/>
                <p:nvPr/>
              </p:nvSpPr>
              <p:spPr>
                <a:xfrm>
                  <a:off x="816430" y="612321"/>
                  <a:ext cx="293915"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50" name="TextBox 151"/>
                <p:cNvSpPr txBox="1">
                  <a:spLocks noChangeArrowheads="1"/>
                </p:cNvSpPr>
                <p:nvPr/>
              </p:nvSpPr>
              <p:spPr bwMode="auto">
                <a:xfrm>
                  <a:off x="770570" y="568351"/>
                  <a:ext cx="30898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a:solidFill>
                        <a:schemeClr val="bg1"/>
                      </a:solidFill>
                    </a:rPr>
                    <a:t>1</a:t>
                  </a:r>
                </a:p>
              </p:txBody>
            </p:sp>
          </p:grpSp>
          <p:cxnSp>
            <p:nvCxnSpPr>
              <p:cNvPr id="28" name="Straight Arrow Connector 27"/>
              <p:cNvCxnSpPr/>
              <p:nvPr/>
            </p:nvCxnSpPr>
            <p:spPr bwMode="auto">
              <a:xfrm rot="16200000" flipV="1">
                <a:off x="6517009" y="3637171"/>
                <a:ext cx="271463" cy="24923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7" name="Group 6"/>
            <p:cNvGrpSpPr/>
            <p:nvPr/>
          </p:nvGrpSpPr>
          <p:grpSpPr>
            <a:xfrm>
              <a:off x="5646397" y="4539220"/>
              <a:ext cx="284534" cy="307513"/>
              <a:chOff x="5879311" y="4202790"/>
              <a:chExt cx="284534" cy="307513"/>
            </a:xfrm>
          </p:grpSpPr>
          <p:grpSp>
            <p:nvGrpSpPr>
              <p:cNvPr id="30" name="Group 86"/>
              <p:cNvGrpSpPr>
                <a:grpSpLocks/>
              </p:cNvGrpSpPr>
              <p:nvPr/>
            </p:nvGrpSpPr>
            <p:grpSpPr bwMode="auto">
              <a:xfrm>
                <a:off x="5879311" y="4202790"/>
                <a:ext cx="284534" cy="307513"/>
                <a:chOff x="778012" y="535381"/>
                <a:chExt cx="334735" cy="383766"/>
              </a:xfrm>
            </p:grpSpPr>
            <p:sp>
              <p:nvSpPr>
                <p:cNvPr id="43" name="Oval 42"/>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44" name="TextBox 147"/>
                <p:cNvSpPr txBox="1">
                  <a:spLocks noChangeArrowheads="1"/>
                </p:cNvSpPr>
                <p:nvPr/>
              </p:nvSpPr>
              <p:spPr bwMode="auto">
                <a:xfrm>
                  <a:off x="778012" y="535381"/>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3</a:t>
                  </a:r>
                </a:p>
              </p:txBody>
            </p:sp>
          </p:grpSp>
          <p:cxnSp>
            <p:nvCxnSpPr>
              <p:cNvPr id="32" name="Straight Arrow Connector 31"/>
              <p:cNvCxnSpPr/>
              <p:nvPr/>
            </p:nvCxnSpPr>
            <p:spPr bwMode="auto">
              <a:xfrm>
                <a:off x="5897885" y="4243596"/>
                <a:ext cx="234950" cy="24447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5" name="Group 4"/>
            <p:cNvGrpSpPr/>
            <p:nvPr/>
          </p:nvGrpSpPr>
          <p:grpSpPr>
            <a:xfrm>
              <a:off x="5622109" y="3234237"/>
              <a:ext cx="298103" cy="307513"/>
              <a:chOff x="5855022" y="3674185"/>
              <a:chExt cx="298103" cy="307513"/>
            </a:xfrm>
          </p:grpSpPr>
          <p:grpSp>
            <p:nvGrpSpPr>
              <p:cNvPr id="29" name="Group 81"/>
              <p:cNvGrpSpPr>
                <a:grpSpLocks/>
              </p:cNvGrpSpPr>
              <p:nvPr/>
            </p:nvGrpSpPr>
            <p:grpSpPr bwMode="auto">
              <a:xfrm>
                <a:off x="5868591" y="3674185"/>
                <a:ext cx="284534" cy="307513"/>
                <a:chOff x="789212" y="571012"/>
                <a:chExt cx="334735" cy="383766"/>
              </a:xfrm>
            </p:grpSpPr>
            <p:sp>
              <p:nvSpPr>
                <p:cNvPr id="45" name="Oval 44"/>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48" name="TextBox 149"/>
                <p:cNvSpPr txBox="1">
                  <a:spLocks noChangeArrowheads="1"/>
                </p:cNvSpPr>
                <p:nvPr/>
              </p:nvSpPr>
              <p:spPr bwMode="auto">
                <a:xfrm>
                  <a:off x="789212" y="571012"/>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2</a:t>
                  </a:r>
                </a:p>
              </p:txBody>
            </p:sp>
          </p:grpSp>
          <p:cxnSp>
            <p:nvCxnSpPr>
              <p:cNvPr id="33" name="Straight Arrow Connector 32"/>
              <p:cNvCxnSpPr/>
              <p:nvPr/>
            </p:nvCxnSpPr>
            <p:spPr bwMode="auto">
              <a:xfrm flipV="1">
                <a:off x="5855022" y="3678446"/>
                <a:ext cx="258763" cy="23336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4" name="Group 3"/>
            <p:cNvGrpSpPr/>
            <p:nvPr/>
          </p:nvGrpSpPr>
          <p:grpSpPr>
            <a:xfrm>
              <a:off x="6603086" y="4531485"/>
              <a:ext cx="308432" cy="307513"/>
              <a:chOff x="6473690" y="4212308"/>
              <a:chExt cx="308432" cy="307513"/>
            </a:xfrm>
          </p:grpSpPr>
          <p:grpSp>
            <p:nvGrpSpPr>
              <p:cNvPr id="31" name="Group 90"/>
              <p:cNvGrpSpPr>
                <a:grpSpLocks/>
              </p:cNvGrpSpPr>
              <p:nvPr/>
            </p:nvGrpSpPr>
            <p:grpSpPr bwMode="auto">
              <a:xfrm>
                <a:off x="6473690" y="4212308"/>
                <a:ext cx="287251" cy="307513"/>
                <a:chOff x="772411" y="547258"/>
                <a:chExt cx="337932" cy="383766"/>
              </a:xfrm>
            </p:grpSpPr>
            <p:sp>
              <p:nvSpPr>
                <p:cNvPr id="35" name="Oval 34"/>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37" name="TextBox 145"/>
                <p:cNvSpPr txBox="1">
                  <a:spLocks noChangeArrowheads="1"/>
                </p:cNvSpPr>
                <p:nvPr/>
              </p:nvSpPr>
              <p:spPr bwMode="auto">
                <a:xfrm>
                  <a:off x="772411" y="547258"/>
                  <a:ext cx="334736"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4</a:t>
                  </a:r>
                </a:p>
              </p:txBody>
            </p:sp>
          </p:grpSp>
          <p:cxnSp>
            <p:nvCxnSpPr>
              <p:cNvPr id="34" name="Straight Arrow Connector 33"/>
              <p:cNvCxnSpPr/>
              <p:nvPr/>
            </p:nvCxnSpPr>
            <p:spPr bwMode="auto">
              <a:xfrm flipH="1">
                <a:off x="6551935" y="4276933"/>
                <a:ext cx="230187" cy="22701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sp>
        <p:nvSpPr>
          <p:cNvPr id="56" name="TextBox 105"/>
          <p:cNvSpPr txBox="1">
            <a:spLocks noChangeArrowheads="1"/>
          </p:cNvSpPr>
          <p:nvPr/>
        </p:nvSpPr>
        <p:spPr bwMode="auto">
          <a:xfrm>
            <a:off x="5909799" y="6550223"/>
            <a:ext cx="9316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b="1" dirty="0">
                <a:solidFill>
                  <a:srgbClr val="FF6600"/>
                </a:solidFill>
                <a:latin typeface="Calibri" pitchFamily="-65" charset="0"/>
              </a:rPr>
              <a:t>HAM4,5,6</a:t>
            </a:r>
          </a:p>
        </p:txBody>
      </p:sp>
      <p:pic>
        <p:nvPicPr>
          <p:cNvPr id="6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7489" y="5046805"/>
            <a:ext cx="1031228" cy="105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Rectangle 50"/>
          <p:cNvSpPr/>
          <p:nvPr/>
        </p:nvSpPr>
        <p:spPr>
          <a:xfrm>
            <a:off x="3967700" y="1783753"/>
            <a:ext cx="5271992" cy="2616101"/>
          </a:xfrm>
          <a:prstGeom prst="rect">
            <a:avLst/>
          </a:prstGeom>
          <a:ln>
            <a:noFill/>
          </a:ln>
        </p:spPr>
        <p:txBody>
          <a:bodyPr wrap="square">
            <a:spAutoFit/>
          </a:bodyPr>
          <a:lstStyle/>
          <a:p>
            <a:pPr>
              <a:spcAft>
                <a:spcPts val="600"/>
              </a:spcAft>
            </a:pPr>
            <a:r>
              <a:rPr lang="en-US" sz="1200" b="1" dirty="0">
                <a:solidFill>
                  <a:srgbClr val="0D0DFF"/>
                </a:solidFill>
              </a:rPr>
              <a:t>Coordinate system’s origin is aligned with horizontal actuators plane </a:t>
            </a:r>
          </a:p>
          <a:p>
            <a:pPr>
              <a:spcAft>
                <a:spcPts val="600"/>
              </a:spcAft>
            </a:pPr>
            <a:r>
              <a:rPr lang="en-US" sz="1200" b="1" dirty="0"/>
              <a:t>For the Ham 4,5,6 chambers, </a:t>
            </a:r>
            <a:r>
              <a:rPr lang="en-US" sz="1200" b="1" dirty="0">
                <a:solidFill>
                  <a:srgbClr val="0D0DFF"/>
                </a:solidFill>
              </a:rPr>
              <a:t>Positive </a:t>
            </a:r>
            <a:r>
              <a:rPr lang="en-US" sz="1200" b="1" dirty="0" err="1">
                <a:solidFill>
                  <a:srgbClr val="0D0DFF"/>
                </a:solidFill>
              </a:rPr>
              <a:t>RZ</a:t>
            </a:r>
            <a:r>
              <a:rPr lang="en-US" sz="1200" b="1" dirty="0">
                <a:solidFill>
                  <a:srgbClr val="0D0DFF"/>
                </a:solidFill>
              </a:rPr>
              <a:t> motion</a:t>
            </a:r>
            <a:r>
              <a:rPr lang="en-US" sz="1200" b="1" dirty="0"/>
              <a:t> </a:t>
            </a:r>
            <a:r>
              <a:rPr lang="en-US" sz="1200" b="1" dirty="0">
                <a:solidFill>
                  <a:srgbClr val="0D0DFF"/>
                </a:solidFill>
              </a:rPr>
              <a:t>makes +H1, -H2, +H3 and -H4 </a:t>
            </a:r>
            <a:r>
              <a:rPr lang="en-US" sz="1200" b="1" dirty="0" err="1">
                <a:solidFill>
                  <a:srgbClr val="0D0DFF"/>
                </a:solidFill>
              </a:rPr>
              <a:t>IPS</a:t>
            </a:r>
            <a:r>
              <a:rPr lang="en-US" sz="1200" b="1" dirty="0">
                <a:solidFill>
                  <a:srgbClr val="0D0DFF"/>
                </a:solidFill>
              </a:rPr>
              <a:t> signals.</a:t>
            </a:r>
          </a:p>
          <a:p>
            <a:pPr>
              <a:spcAft>
                <a:spcPts val="600"/>
              </a:spcAft>
            </a:pPr>
            <a:r>
              <a:rPr lang="en-US" sz="1200" b="1" dirty="0"/>
              <a:t>For the calculation of the actuators matrices, </a:t>
            </a:r>
            <a:r>
              <a:rPr lang="en-US" sz="1200" b="1" dirty="0">
                <a:solidFill>
                  <a:srgbClr val="0D0DFF"/>
                </a:solidFill>
              </a:rPr>
              <a:t>it is assumed that each actuator is in the same orientation as its local </a:t>
            </a:r>
            <a:r>
              <a:rPr lang="en-US" sz="1200" b="1" dirty="0" err="1">
                <a:solidFill>
                  <a:srgbClr val="0D0DFF"/>
                </a:solidFill>
              </a:rPr>
              <a:t>IPS</a:t>
            </a:r>
            <a:r>
              <a:rPr lang="en-US" sz="1200" b="1" dirty="0">
                <a:solidFill>
                  <a:srgbClr val="0D0DFF"/>
                </a:solidFill>
              </a:rPr>
              <a:t>.</a:t>
            </a:r>
            <a:r>
              <a:rPr lang="en-US" sz="1200" b="1" dirty="0"/>
              <a:t> If a local to local transfer function shows otherwise, the actuator sign would be corrected in the “</a:t>
            </a:r>
            <a:r>
              <a:rPr lang="en-US" sz="1200" b="1" dirty="0" err="1"/>
              <a:t>symetrization</a:t>
            </a:r>
            <a:r>
              <a:rPr lang="en-US" sz="1200" b="1" dirty="0"/>
              <a:t>” filter located in the actuator’s output filter bank. </a:t>
            </a:r>
          </a:p>
          <a:p>
            <a:pPr>
              <a:spcAft>
                <a:spcPts val="600"/>
              </a:spcAft>
            </a:pPr>
            <a:r>
              <a:rPr lang="en-US" sz="1200" b="1" dirty="0"/>
              <a:t>For the calculation of the L4C matrices</a:t>
            </a:r>
            <a:r>
              <a:rPr lang="en-US" sz="1200" b="1" dirty="0">
                <a:solidFill>
                  <a:srgbClr val="0D0DFF"/>
                </a:solidFill>
              </a:rPr>
              <a:t>, it is assumed that the L4Cs are in the same orientation as the CPS</a:t>
            </a:r>
            <a:r>
              <a:rPr lang="en-US" sz="1200" b="1" dirty="0"/>
              <a:t>. If the local to local transfer function shows otherwise, the L4C instrument sign would be corrected in the “</a:t>
            </a:r>
            <a:r>
              <a:rPr lang="en-US" sz="1200" b="1" dirty="0" err="1"/>
              <a:t>symetrization</a:t>
            </a:r>
            <a:r>
              <a:rPr lang="en-US" sz="1200" b="1" dirty="0"/>
              <a:t>” filter located in the L4C input filter bank. </a:t>
            </a:r>
          </a:p>
          <a:p>
            <a:pPr>
              <a:spcAft>
                <a:spcPts val="600"/>
              </a:spcAft>
            </a:pPr>
            <a:endParaRPr lang="en-US" sz="1200" b="1" dirty="0">
              <a:solidFill>
                <a:srgbClr val="0D0DFF"/>
              </a:solidFill>
            </a:endParaRPr>
          </a:p>
        </p:txBody>
      </p:sp>
      <p:sp>
        <p:nvSpPr>
          <p:cNvPr id="52" name="Rectangle 51"/>
          <p:cNvSpPr/>
          <p:nvPr/>
        </p:nvSpPr>
        <p:spPr>
          <a:xfrm>
            <a:off x="260218" y="2918291"/>
            <a:ext cx="825867" cy="276999"/>
          </a:xfrm>
          <a:prstGeom prst="rect">
            <a:avLst/>
          </a:prstGeom>
        </p:spPr>
        <p:txBody>
          <a:bodyPr wrap="none">
            <a:spAutoFit/>
          </a:bodyPr>
          <a:lstStyle/>
          <a:p>
            <a:r>
              <a:rPr lang="en-US" sz="1200" b="1" dirty="0"/>
              <a:t>HAM4,5,6</a:t>
            </a:r>
            <a:endParaRPr lang="en-US" sz="1200" dirty="0"/>
          </a:p>
        </p:txBody>
      </p:sp>
      <p:sp>
        <p:nvSpPr>
          <p:cNvPr id="53" name="Rectangle 52"/>
          <p:cNvSpPr/>
          <p:nvPr/>
        </p:nvSpPr>
        <p:spPr>
          <a:xfrm>
            <a:off x="2652544" y="1812506"/>
            <a:ext cx="360996" cy="276999"/>
          </a:xfrm>
          <a:prstGeom prst="rect">
            <a:avLst/>
          </a:prstGeom>
          <a:solidFill>
            <a:schemeClr val="bg1"/>
          </a:solidFill>
        </p:spPr>
        <p:txBody>
          <a:bodyPr wrap="none">
            <a:spAutoFit/>
          </a:bodyPr>
          <a:lstStyle/>
          <a:p>
            <a:r>
              <a:rPr lang="en-US" sz="1200" b="1" dirty="0">
                <a:solidFill>
                  <a:srgbClr val="00B050"/>
                </a:solidFill>
              </a:rPr>
              <a:t>H1</a:t>
            </a:r>
            <a:endParaRPr lang="en-US" sz="1200" dirty="0">
              <a:solidFill>
                <a:srgbClr val="00B050"/>
              </a:solidFill>
            </a:endParaRPr>
          </a:p>
        </p:txBody>
      </p:sp>
    </p:spTree>
    <p:extLst>
      <p:ext uri="{BB962C8B-B14F-4D97-AF65-F5344CB8AC3E}">
        <p14:creationId xmlns:p14="http://schemas.microsoft.com/office/powerpoint/2010/main" val="4064742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080" t="5108" r="23976" b="4355"/>
          <a:stretch/>
        </p:blipFill>
        <p:spPr bwMode="auto">
          <a:xfrm>
            <a:off x="100738" y="780082"/>
            <a:ext cx="3537611" cy="333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3"/>
          <p:cNvSpPr txBox="1">
            <a:spLocks/>
          </p:cNvSpPr>
          <p:nvPr/>
        </p:nvSpPr>
        <p:spPr>
          <a:xfrm>
            <a:off x="734879" y="1069383"/>
            <a:ext cx="1682858" cy="49594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b="1" i="1" dirty="0">
                <a:latin typeface="+mn-lt"/>
                <a:ea typeface="+mn-ea"/>
                <a:cs typeface="+mn-cs"/>
              </a:rPr>
              <a:t>Drawing of </a:t>
            </a:r>
          </a:p>
          <a:p>
            <a:pPr algn="l"/>
            <a:r>
              <a:rPr lang="en-US" sz="1400" b="1" i="1" dirty="0">
                <a:latin typeface="+mn-lt"/>
                <a:ea typeface="+mn-ea"/>
                <a:cs typeface="+mn-cs"/>
              </a:rPr>
              <a:t>Corner # 4 of </a:t>
            </a:r>
            <a:r>
              <a:rPr lang="en-US" sz="1400" b="1" i="1" dirty="0" err="1">
                <a:latin typeface="+mn-lt"/>
                <a:ea typeface="+mn-ea"/>
                <a:cs typeface="+mn-cs"/>
              </a:rPr>
              <a:t>ITMY</a:t>
            </a:r>
            <a:endParaRPr lang="en-US" sz="1400" b="1" i="1" dirty="0">
              <a:latin typeface="+mn-lt"/>
              <a:ea typeface="+mn-ea"/>
              <a:cs typeface="+mn-cs"/>
            </a:endParaRPr>
          </a:p>
        </p:txBody>
      </p:sp>
      <p:sp>
        <p:nvSpPr>
          <p:cNvPr id="6"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11</a:t>
            </a:fld>
            <a:endParaRPr lang="en-US" b="1">
              <a:solidFill>
                <a:schemeClr val="tx1"/>
              </a:solidFill>
            </a:endParaRPr>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708" r="43597" b="29414"/>
          <a:stretch/>
        </p:blipFill>
        <p:spPr bwMode="auto">
          <a:xfrm>
            <a:off x="123986" y="4269454"/>
            <a:ext cx="2936929" cy="2419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3"/>
          <p:cNvSpPr txBox="1">
            <a:spLocks/>
          </p:cNvSpPr>
          <p:nvPr/>
        </p:nvSpPr>
        <p:spPr>
          <a:xfrm>
            <a:off x="93418" y="0"/>
            <a:ext cx="2483528" cy="5334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03225" indent="-403225" algn="l"/>
            <a:r>
              <a:rPr lang="en-US" sz="1800" b="1" dirty="0">
                <a:solidFill>
                  <a:srgbClr val="003FCC"/>
                </a:solidFill>
                <a:latin typeface="+mn-lt"/>
                <a:ea typeface="+mn-ea"/>
                <a:cs typeface="+mn-cs"/>
              </a:rPr>
              <a:t>1.4) aLIGO BSC-HEPI   Sensors &amp; Actuators</a:t>
            </a: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3575" y="4601689"/>
            <a:ext cx="3378252" cy="2256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Arrow Connector 11"/>
          <p:cNvCxnSpPr/>
          <p:nvPr/>
        </p:nvCxnSpPr>
        <p:spPr>
          <a:xfrm flipH="1">
            <a:off x="2838522" y="3084163"/>
            <a:ext cx="385126" cy="395198"/>
          </a:xfrm>
          <a:prstGeom prst="straightConnector1">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1394597" y="4967205"/>
            <a:ext cx="250" cy="539850"/>
          </a:xfrm>
          <a:prstGeom prst="straightConnector1">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74311" y="124203"/>
            <a:ext cx="3577198" cy="276999"/>
          </a:xfrm>
          <a:prstGeom prst="rect">
            <a:avLst/>
          </a:prstGeom>
        </p:spPr>
        <p:txBody>
          <a:bodyPr wrap="none">
            <a:spAutoFit/>
          </a:bodyPr>
          <a:lstStyle/>
          <a:p>
            <a:r>
              <a:rPr lang="en-US" sz="1200" b="1" dirty="0"/>
              <a:t>BS, </a:t>
            </a:r>
            <a:r>
              <a:rPr lang="en-US" sz="1200" b="1" dirty="0" err="1"/>
              <a:t>ITMY</a:t>
            </a:r>
            <a:r>
              <a:rPr lang="en-US" sz="1200" b="1" dirty="0"/>
              <a:t>, </a:t>
            </a:r>
            <a:r>
              <a:rPr lang="en-US" sz="1200" b="1" dirty="0" err="1"/>
              <a:t>ETMX</a:t>
            </a:r>
            <a:r>
              <a:rPr lang="en-US" sz="1200" b="1" dirty="0"/>
              <a:t> instruments location and direction:</a:t>
            </a:r>
            <a:endParaRPr lang="en-US" sz="1200" dirty="0"/>
          </a:p>
        </p:txBody>
      </p:sp>
      <p:sp>
        <p:nvSpPr>
          <p:cNvPr id="20" name="Rectangle 19"/>
          <p:cNvSpPr/>
          <p:nvPr/>
        </p:nvSpPr>
        <p:spPr>
          <a:xfrm>
            <a:off x="6696833" y="4371324"/>
            <a:ext cx="1398011" cy="461665"/>
          </a:xfrm>
          <a:prstGeom prst="rect">
            <a:avLst/>
          </a:prstGeom>
        </p:spPr>
        <p:txBody>
          <a:bodyPr wrap="none">
            <a:spAutoFit/>
          </a:bodyPr>
          <a:lstStyle/>
          <a:p>
            <a:pPr algn="ctr"/>
            <a:r>
              <a:rPr lang="en-US" sz="1200" b="1" dirty="0"/>
              <a:t>Corner 1 Direction:</a:t>
            </a:r>
          </a:p>
          <a:p>
            <a:pPr algn="ctr"/>
            <a:r>
              <a:rPr lang="en-US" sz="1200" b="1" dirty="0"/>
              <a:t>- 45 degrees</a:t>
            </a:r>
            <a:endParaRPr lang="en-US" sz="1200" dirty="0"/>
          </a:p>
        </p:txBody>
      </p:sp>
      <p:sp>
        <p:nvSpPr>
          <p:cNvPr id="24" name="Rectangle 23"/>
          <p:cNvSpPr/>
          <p:nvPr/>
        </p:nvSpPr>
        <p:spPr>
          <a:xfrm>
            <a:off x="3917721" y="4429955"/>
            <a:ext cx="1433277" cy="461665"/>
          </a:xfrm>
          <a:prstGeom prst="rect">
            <a:avLst/>
          </a:prstGeom>
        </p:spPr>
        <p:txBody>
          <a:bodyPr wrap="none">
            <a:spAutoFit/>
          </a:bodyPr>
          <a:lstStyle/>
          <a:p>
            <a:pPr algn="ctr"/>
            <a:r>
              <a:rPr lang="en-US" sz="1200" b="1" dirty="0"/>
              <a:t>Corner 2  Direction:</a:t>
            </a:r>
          </a:p>
          <a:p>
            <a:pPr algn="ctr"/>
            <a:r>
              <a:rPr lang="en-US" sz="1200" b="1" dirty="0"/>
              <a:t>- 135 degrees</a:t>
            </a:r>
            <a:endParaRPr lang="en-US" sz="1200" dirty="0"/>
          </a:p>
        </p:txBody>
      </p:sp>
      <p:sp>
        <p:nvSpPr>
          <p:cNvPr id="25" name="Rectangle 24"/>
          <p:cNvSpPr/>
          <p:nvPr/>
        </p:nvSpPr>
        <p:spPr>
          <a:xfrm>
            <a:off x="4155767" y="6305250"/>
            <a:ext cx="957185" cy="461665"/>
          </a:xfrm>
          <a:prstGeom prst="rect">
            <a:avLst/>
          </a:prstGeom>
        </p:spPr>
        <p:txBody>
          <a:bodyPr wrap="none">
            <a:spAutoFit/>
          </a:bodyPr>
          <a:lstStyle/>
          <a:p>
            <a:pPr algn="ctr"/>
            <a:r>
              <a:rPr lang="en-US" sz="1200" b="1" dirty="0"/>
              <a:t>Corner 3</a:t>
            </a:r>
          </a:p>
          <a:p>
            <a:pPr algn="ctr"/>
            <a:r>
              <a:rPr lang="en-US" sz="1200" b="1" dirty="0"/>
              <a:t>135 degrees</a:t>
            </a:r>
            <a:endParaRPr lang="en-US" sz="1200" dirty="0"/>
          </a:p>
        </p:txBody>
      </p:sp>
      <p:sp>
        <p:nvSpPr>
          <p:cNvPr id="26" name="Rectangle 25"/>
          <p:cNvSpPr/>
          <p:nvPr/>
        </p:nvSpPr>
        <p:spPr>
          <a:xfrm>
            <a:off x="6905108" y="6289752"/>
            <a:ext cx="913905" cy="461665"/>
          </a:xfrm>
          <a:prstGeom prst="rect">
            <a:avLst/>
          </a:prstGeom>
        </p:spPr>
        <p:txBody>
          <a:bodyPr wrap="none">
            <a:spAutoFit/>
          </a:bodyPr>
          <a:lstStyle/>
          <a:p>
            <a:pPr algn="ctr"/>
            <a:r>
              <a:rPr lang="en-US" sz="1200" b="1" dirty="0"/>
              <a:t>Corner 4</a:t>
            </a:r>
          </a:p>
          <a:p>
            <a:pPr algn="ctr"/>
            <a:r>
              <a:rPr lang="en-US" sz="1200" b="1" dirty="0"/>
              <a:t> 45 degrees</a:t>
            </a:r>
            <a:endParaRPr lang="en-US" sz="1200" dirty="0"/>
          </a:p>
        </p:txBody>
      </p:sp>
      <p:pic>
        <p:nvPicPr>
          <p:cNvPr id="2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9080" y="3193051"/>
            <a:ext cx="837500" cy="859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2" name="Table 31"/>
          <p:cNvGraphicFramePr>
            <a:graphicFrameLocks noGrp="1"/>
          </p:cNvGraphicFramePr>
          <p:nvPr>
            <p:extLst>
              <p:ext uri="{D42A27DB-BD31-4B8C-83A1-F6EECF244321}">
                <p14:modId xmlns:p14="http://schemas.microsoft.com/office/powerpoint/2010/main" val="1119742100"/>
              </p:ext>
            </p:extLst>
          </p:nvPr>
        </p:nvGraphicFramePr>
        <p:xfrm>
          <a:off x="3885516" y="394015"/>
          <a:ext cx="3924299" cy="1333500"/>
        </p:xfrm>
        <a:graphic>
          <a:graphicData uri="http://schemas.openxmlformats.org/drawingml/2006/table">
            <a:tbl>
              <a:tblPr/>
              <a:tblGrid>
                <a:gridCol w="1208697">
                  <a:extLst>
                    <a:ext uri="{9D8B030D-6E8A-4147-A177-3AD203B41FA5}">
                      <a16:colId xmlns:a16="http://schemas.microsoft.com/office/drawing/2014/main" val="20000"/>
                    </a:ext>
                  </a:extLst>
                </a:gridCol>
                <a:gridCol w="609107">
                  <a:extLst>
                    <a:ext uri="{9D8B030D-6E8A-4147-A177-3AD203B41FA5}">
                      <a16:colId xmlns:a16="http://schemas.microsoft.com/office/drawing/2014/main" val="20001"/>
                    </a:ext>
                  </a:extLst>
                </a:gridCol>
                <a:gridCol w="609107">
                  <a:extLst>
                    <a:ext uri="{9D8B030D-6E8A-4147-A177-3AD203B41FA5}">
                      <a16:colId xmlns:a16="http://schemas.microsoft.com/office/drawing/2014/main" val="20002"/>
                    </a:ext>
                  </a:extLst>
                </a:gridCol>
                <a:gridCol w="609107">
                  <a:extLst>
                    <a:ext uri="{9D8B030D-6E8A-4147-A177-3AD203B41FA5}">
                      <a16:colId xmlns:a16="http://schemas.microsoft.com/office/drawing/2014/main" val="20003"/>
                    </a:ext>
                  </a:extLst>
                </a:gridCol>
                <a:gridCol w="888281">
                  <a:extLst>
                    <a:ext uri="{9D8B030D-6E8A-4147-A177-3AD203B41FA5}">
                      <a16:colId xmlns:a16="http://schemas.microsoft.com/office/drawing/2014/main" val="20004"/>
                    </a:ext>
                  </a:extLst>
                </a:gridCol>
              </a:tblGrid>
              <a:tr h="190500">
                <a:tc>
                  <a:txBody>
                    <a:bodyPr/>
                    <a:lstStyle/>
                    <a:p>
                      <a:pPr algn="l" rtl="0" fontAlgn="ctr"/>
                      <a:r>
                        <a:rPr lang="en-US" sz="1100" b="0" i="0" u="none" strike="noStrike" dirty="0">
                          <a:solidFill>
                            <a:srgbClr val="000000"/>
                          </a:solidFill>
                          <a:effectLst/>
                          <a:latin typeface="Calibri"/>
                        </a:rPr>
                        <a:t>Sensor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Calibri"/>
                        </a:rPr>
                        <a:t>X [m]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Calibri"/>
                        </a:rPr>
                        <a:t>Y [m]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Calibri"/>
                        </a:rPr>
                        <a:t>Z [m]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Calibri"/>
                        </a:rPr>
                        <a:t>Angle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l" rtl="0" fontAlgn="ctr"/>
                      <a:r>
                        <a:rPr lang="en-US" sz="1100" b="0" i="0" u="none" strike="noStrike">
                          <a:solidFill>
                            <a:srgbClr val="000000"/>
                          </a:solidFill>
                          <a:effectLst/>
                          <a:latin typeface="Calibri"/>
                        </a:rPr>
                        <a:t>Actuator H1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rtl="0" fontAlgn="ctr"/>
                      <a:r>
                        <a:rPr lang="en-US" sz="1100" b="0" i="0" u="none" strike="noStrike">
                          <a:solidFill>
                            <a:srgbClr val="000000"/>
                          </a:solidFill>
                          <a:effectLst/>
                          <a:latin typeface="Calibri"/>
                        </a:rPr>
                        <a:t>1.348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rtl="0" fontAlgn="ctr"/>
                      <a:r>
                        <a:rPr lang="en-US" sz="1100" b="0" i="0" u="none" strike="noStrike">
                          <a:solidFill>
                            <a:srgbClr val="000000"/>
                          </a:solidFill>
                          <a:effectLst/>
                          <a:latin typeface="Calibri"/>
                        </a:rPr>
                        <a:t>1.547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rtl="0" fontAlgn="ctr"/>
                      <a:r>
                        <a:rPr lang="en-US" sz="1100" b="0" i="0" u="none" strike="noStrike">
                          <a:solidFill>
                            <a:srgbClr val="000000"/>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0" fontAlgn="ctr"/>
                      <a:r>
                        <a:rPr lang="en-US" sz="1100" b="0" i="0" u="none" strike="noStrike">
                          <a:solidFill>
                            <a:srgbClr val="000000"/>
                          </a:solidFill>
                          <a:effectLst/>
                          <a:latin typeface="Calibri"/>
                        </a:rPr>
                        <a:t>-45 deg to 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10001"/>
                  </a:ext>
                </a:extLst>
              </a:tr>
              <a:tr h="190500">
                <a:tc>
                  <a:txBody>
                    <a:bodyPr/>
                    <a:lstStyle/>
                    <a:p>
                      <a:pPr algn="l" rtl="0" fontAlgn="ctr"/>
                      <a:r>
                        <a:rPr lang="en-US" sz="1100" b="0" i="0" u="none" strike="noStrike">
                          <a:solidFill>
                            <a:srgbClr val="000000"/>
                          </a:solidFill>
                          <a:effectLst/>
                          <a:latin typeface="Calibri"/>
                        </a:rPr>
                        <a:t>Position sensor H1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rtl="0" fontAlgn="ctr"/>
                      <a:r>
                        <a:rPr lang="en-US" sz="1100" b="0" i="0" u="none" strike="noStrike">
                          <a:solidFill>
                            <a:srgbClr val="000000"/>
                          </a:solidFill>
                          <a:effectLst/>
                          <a:latin typeface="Calibri"/>
                        </a:rPr>
                        <a:t>1.321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rtl="0" fontAlgn="ctr"/>
                      <a:r>
                        <a:rPr lang="en-US" sz="1100" b="0" i="0" u="none" strike="noStrike">
                          <a:solidFill>
                            <a:srgbClr val="000000"/>
                          </a:solidFill>
                          <a:effectLst/>
                          <a:latin typeface="Calibri"/>
                        </a:rPr>
                        <a:t>1.575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rtl="0" fontAlgn="ctr"/>
                      <a:r>
                        <a:rPr lang="en-US" sz="1100" b="0" i="0" u="none" strike="noStrike">
                          <a:solidFill>
                            <a:srgbClr val="000000"/>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0" fontAlgn="ctr"/>
                      <a:r>
                        <a:rPr lang="en-US" sz="1100" b="0" i="0" u="none" strike="noStrike">
                          <a:solidFill>
                            <a:srgbClr val="000000"/>
                          </a:solidFill>
                          <a:effectLst/>
                          <a:latin typeface="Calibri"/>
                        </a:rPr>
                        <a:t>-45 deg to 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10002"/>
                  </a:ext>
                </a:extLst>
              </a:tr>
              <a:tr h="190500">
                <a:tc>
                  <a:txBody>
                    <a:bodyPr/>
                    <a:lstStyle/>
                    <a:p>
                      <a:pPr algn="l" rtl="0" fontAlgn="ctr"/>
                      <a:r>
                        <a:rPr lang="en-US" sz="1100" b="0" i="0" u="none" strike="noStrike">
                          <a:solidFill>
                            <a:srgbClr val="000000"/>
                          </a:solidFill>
                          <a:effectLst/>
                          <a:latin typeface="Calibri"/>
                        </a:rPr>
                        <a:t>L4-C H1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rtl="0" fontAlgn="ctr"/>
                      <a:r>
                        <a:rPr lang="en-US" sz="1100" b="0" i="0" u="none" strike="noStrike">
                          <a:solidFill>
                            <a:srgbClr val="000000"/>
                          </a:solidFill>
                          <a:effectLst/>
                          <a:latin typeface="Calibri"/>
                        </a:rPr>
                        <a:t>1.523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rtl="0" fontAlgn="ctr"/>
                      <a:r>
                        <a:rPr lang="en-US" sz="1100" b="0" i="0" u="none" strike="noStrike">
                          <a:solidFill>
                            <a:srgbClr val="000000"/>
                          </a:solidFill>
                          <a:effectLst/>
                          <a:latin typeface="Calibri"/>
                        </a:rPr>
                        <a:t>1.372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rtl="0" fontAlgn="ctr"/>
                      <a:r>
                        <a:rPr lang="en-US" sz="1100" b="0" i="0" u="none" strike="noStrike">
                          <a:solidFill>
                            <a:srgbClr val="000000"/>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0" fontAlgn="ctr"/>
                      <a:r>
                        <a:rPr lang="en-US" sz="1100" b="0" i="0" u="none" strike="noStrike">
                          <a:solidFill>
                            <a:srgbClr val="000000"/>
                          </a:solidFill>
                          <a:effectLst/>
                          <a:latin typeface="Calibri"/>
                        </a:rPr>
                        <a:t>-45 deg to 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10003"/>
                  </a:ext>
                </a:extLst>
              </a:tr>
              <a:tr h="190500">
                <a:tc>
                  <a:txBody>
                    <a:bodyPr/>
                    <a:lstStyle/>
                    <a:p>
                      <a:pPr algn="l" rtl="0" fontAlgn="ctr"/>
                      <a:r>
                        <a:rPr lang="en-US" sz="1100" b="0" i="0" u="none" strike="noStrike">
                          <a:solidFill>
                            <a:srgbClr val="000000"/>
                          </a:solidFill>
                          <a:effectLst/>
                          <a:latin typeface="Calibri"/>
                        </a:rPr>
                        <a:t>Actuator V1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rtl="0" fontAlgn="ctr"/>
                      <a:r>
                        <a:rPr lang="en-US" sz="1100" b="0" i="0" u="none" strike="noStrike">
                          <a:solidFill>
                            <a:srgbClr val="000000"/>
                          </a:solidFill>
                          <a:effectLst/>
                          <a:latin typeface="Calibri"/>
                        </a:rPr>
                        <a:t>1.445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rtl="0" fontAlgn="ctr"/>
                      <a:r>
                        <a:rPr lang="en-US" sz="1100" b="0" i="0" u="none" strike="noStrike">
                          <a:solidFill>
                            <a:srgbClr val="000000"/>
                          </a:solidFill>
                          <a:effectLst/>
                          <a:latin typeface="Calibri"/>
                        </a:rPr>
                        <a:t>1.445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rtl="0" fontAlgn="ctr"/>
                      <a:r>
                        <a:rPr lang="en-US" sz="1100" b="0" i="0" u="none" strike="noStrike">
                          <a:solidFill>
                            <a:srgbClr val="000000"/>
                          </a:solidFill>
                          <a:effectLst/>
                          <a:latin typeface="Calibri"/>
                        </a:rPr>
                        <a:t>-0.092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100" b="0" i="0" u="none" strike="noStrike">
                          <a:solidFill>
                            <a:srgbClr val="000000"/>
                          </a:solidFill>
                          <a:effectLst/>
                          <a:latin typeface="Calibri"/>
                        </a:rPr>
                        <a:t>0 deg to 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4"/>
                  </a:ext>
                </a:extLst>
              </a:tr>
              <a:tr h="190500">
                <a:tc>
                  <a:txBody>
                    <a:bodyPr/>
                    <a:lstStyle/>
                    <a:p>
                      <a:pPr algn="l" rtl="0" fontAlgn="ctr"/>
                      <a:r>
                        <a:rPr lang="en-US" sz="1100" b="0" i="0" u="none" strike="noStrike">
                          <a:solidFill>
                            <a:srgbClr val="000000"/>
                          </a:solidFill>
                          <a:effectLst/>
                          <a:latin typeface="Calibri"/>
                        </a:rPr>
                        <a:t>Position sensor V1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rtl="0" fontAlgn="ctr"/>
                      <a:r>
                        <a:rPr lang="en-US" sz="1100" b="0" i="0" u="none" strike="noStrike">
                          <a:solidFill>
                            <a:srgbClr val="000000"/>
                          </a:solidFill>
                          <a:effectLst/>
                          <a:latin typeface="Calibri"/>
                        </a:rPr>
                        <a:t>1.445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rtl="0" fontAlgn="ctr"/>
                      <a:r>
                        <a:rPr lang="en-US" sz="1100" b="0" i="0" u="none" strike="noStrike">
                          <a:solidFill>
                            <a:srgbClr val="000000"/>
                          </a:solidFill>
                          <a:effectLst/>
                          <a:latin typeface="Calibri"/>
                        </a:rPr>
                        <a:t>1.445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rtl="0" fontAlgn="ctr"/>
                      <a:r>
                        <a:rPr lang="en-US" sz="1100" b="0" i="0" u="none" strike="noStrike">
                          <a:solidFill>
                            <a:srgbClr val="000000"/>
                          </a:solidFill>
                          <a:effectLst/>
                          <a:latin typeface="Calibri"/>
                        </a:rPr>
                        <a:t>-0.123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100" b="0" i="0" u="none" strike="noStrike">
                          <a:solidFill>
                            <a:srgbClr val="000000"/>
                          </a:solidFill>
                          <a:effectLst/>
                          <a:latin typeface="Calibri"/>
                        </a:rPr>
                        <a:t>0 deg to 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5"/>
                  </a:ext>
                </a:extLst>
              </a:tr>
              <a:tr h="190500">
                <a:tc>
                  <a:txBody>
                    <a:bodyPr/>
                    <a:lstStyle/>
                    <a:p>
                      <a:pPr algn="l" rtl="0" fontAlgn="ctr"/>
                      <a:r>
                        <a:rPr lang="en-US" sz="1100" b="0" i="0" u="none" strike="noStrike" dirty="0">
                          <a:solidFill>
                            <a:srgbClr val="000000"/>
                          </a:solidFill>
                          <a:effectLst/>
                          <a:latin typeface="Calibri"/>
                        </a:rPr>
                        <a:t>L4C V1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rtl="0" fontAlgn="ctr"/>
                      <a:r>
                        <a:rPr lang="en-US" sz="1100" b="0" i="0" u="none" strike="noStrike" dirty="0">
                          <a:solidFill>
                            <a:srgbClr val="000000"/>
                          </a:solidFill>
                          <a:effectLst/>
                          <a:latin typeface="Calibri"/>
                        </a:rPr>
                        <a:t>1.445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rtl="0" fontAlgn="ctr"/>
                      <a:r>
                        <a:rPr lang="en-US" sz="1100" b="0" i="0" u="none" strike="noStrike" dirty="0">
                          <a:solidFill>
                            <a:srgbClr val="000000"/>
                          </a:solidFill>
                          <a:effectLst/>
                          <a:latin typeface="Calibri"/>
                        </a:rPr>
                        <a:t>1.445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rtl="0" fontAlgn="ctr"/>
                      <a:r>
                        <a:rPr lang="en-US" sz="1100" b="0" i="0" u="none" strike="noStrike">
                          <a:solidFill>
                            <a:srgbClr val="000000"/>
                          </a:solidFill>
                          <a:effectLst/>
                          <a:latin typeface="Calibri"/>
                        </a:rPr>
                        <a:t>0.02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100" b="0" i="0" u="none" strike="noStrike" dirty="0">
                          <a:solidFill>
                            <a:srgbClr val="000000"/>
                          </a:solidFill>
                          <a:effectLst/>
                          <a:latin typeface="Calibri"/>
                        </a:rPr>
                        <a:t>0 </a:t>
                      </a:r>
                      <a:r>
                        <a:rPr lang="en-US" sz="1100" b="0" i="0" u="none" strike="noStrike" dirty="0" err="1">
                          <a:solidFill>
                            <a:srgbClr val="000000"/>
                          </a:solidFill>
                          <a:effectLst/>
                          <a:latin typeface="Calibri"/>
                        </a:rPr>
                        <a:t>deg</a:t>
                      </a:r>
                      <a:r>
                        <a:rPr lang="en-US" sz="1100" b="0" i="0" u="none" strike="noStrike" dirty="0">
                          <a:solidFill>
                            <a:srgbClr val="000000"/>
                          </a:solidFill>
                          <a:effectLst/>
                          <a:latin typeface="Calibri"/>
                        </a:rPr>
                        <a:t> to 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6"/>
                  </a:ext>
                </a:extLst>
              </a:tr>
            </a:tbl>
          </a:graphicData>
        </a:graphic>
      </p:graphicFrame>
      <p:pic>
        <p:nvPicPr>
          <p:cNvPr id="3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44131" y="5013990"/>
            <a:ext cx="1031228" cy="105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a:xfrm>
            <a:off x="3668230" y="1773121"/>
            <a:ext cx="5475764" cy="2616101"/>
          </a:xfrm>
          <a:prstGeom prst="rect">
            <a:avLst/>
          </a:prstGeom>
          <a:ln>
            <a:noFill/>
          </a:ln>
        </p:spPr>
        <p:txBody>
          <a:bodyPr wrap="square">
            <a:spAutoFit/>
          </a:bodyPr>
          <a:lstStyle/>
          <a:p>
            <a:pPr>
              <a:spcAft>
                <a:spcPts val="600"/>
              </a:spcAft>
            </a:pPr>
            <a:r>
              <a:rPr lang="en-US" sz="1200" b="1" dirty="0">
                <a:solidFill>
                  <a:srgbClr val="0D0DFF"/>
                </a:solidFill>
              </a:rPr>
              <a:t>Coordinate system’s origin is aligned with horizontal actuators plane </a:t>
            </a:r>
          </a:p>
          <a:p>
            <a:pPr>
              <a:spcAft>
                <a:spcPts val="600"/>
              </a:spcAft>
            </a:pPr>
            <a:r>
              <a:rPr lang="en-US" sz="1200" b="1" dirty="0"/>
              <a:t>For the BS, </a:t>
            </a:r>
            <a:r>
              <a:rPr lang="en-US" sz="1200" b="1" dirty="0" err="1"/>
              <a:t>ITMY</a:t>
            </a:r>
            <a:r>
              <a:rPr lang="en-US" sz="1200" b="1" dirty="0"/>
              <a:t>, </a:t>
            </a:r>
            <a:r>
              <a:rPr lang="en-US" sz="1200" b="1" dirty="0" err="1"/>
              <a:t>ETMX</a:t>
            </a:r>
            <a:r>
              <a:rPr lang="en-US" sz="1200" b="1" dirty="0"/>
              <a:t> , </a:t>
            </a:r>
            <a:r>
              <a:rPr lang="en-US" sz="1200" b="1" dirty="0">
                <a:solidFill>
                  <a:srgbClr val="0D0DFF"/>
                </a:solidFill>
              </a:rPr>
              <a:t>Positive </a:t>
            </a:r>
            <a:r>
              <a:rPr lang="en-US" sz="1200" b="1" dirty="0" err="1">
                <a:solidFill>
                  <a:srgbClr val="0D0DFF"/>
                </a:solidFill>
              </a:rPr>
              <a:t>RZ</a:t>
            </a:r>
            <a:r>
              <a:rPr lang="en-US" sz="1200" b="1" dirty="0">
                <a:solidFill>
                  <a:srgbClr val="0D0DFF"/>
                </a:solidFill>
              </a:rPr>
              <a:t> motion</a:t>
            </a:r>
            <a:r>
              <a:rPr lang="en-US" sz="1200" b="1" dirty="0"/>
              <a:t> </a:t>
            </a:r>
            <a:r>
              <a:rPr lang="en-US" sz="1200" b="1" dirty="0">
                <a:solidFill>
                  <a:srgbClr val="0D0DFF"/>
                </a:solidFill>
              </a:rPr>
              <a:t>makes -H1, +H2, -H3 and +H4 </a:t>
            </a:r>
            <a:r>
              <a:rPr lang="en-US" sz="1200" b="1" dirty="0" err="1">
                <a:solidFill>
                  <a:srgbClr val="0D0DFF"/>
                </a:solidFill>
              </a:rPr>
              <a:t>IPS</a:t>
            </a:r>
            <a:r>
              <a:rPr lang="en-US" sz="1200" b="1" dirty="0">
                <a:solidFill>
                  <a:srgbClr val="0D0DFF"/>
                </a:solidFill>
              </a:rPr>
              <a:t> signals.</a:t>
            </a:r>
          </a:p>
          <a:p>
            <a:pPr>
              <a:spcAft>
                <a:spcPts val="600"/>
              </a:spcAft>
            </a:pPr>
            <a:r>
              <a:rPr lang="en-US" sz="1200" b="1" dirty="0"/>
              <a:t>For the calculation of the actuators matrices, </a:t>
            </a:r>
            <a:r>
              <a:rPr lang="en-US" sz="1200" b="1" dirty="0">
                <a:solidFill>
                  <a:srgbClr val="0D0DFF"/>
                </a:solidFill>
              </a:rPr>
              <a:t>it is assumed that each actuator is in the same orientation as its local </a:t>
            </a:r>
            <a:r>
              <a:rPr lang="en-US" sz="1200" b="1" dirty="0" err="1">
                <a:solidFill>
                  <a:srgbClr val="0D0DFF"/>
                </a:solidFill>
              </a:rPr>
              <a:t>IPS</a:t>
            </a:r>
            <a:r>
              <a:rPr lang="en-US" sz="1200" b="1" dirty="0">
                <a:solidFill>
                  <a:srgbClr val="0D0DFF"/>
                </a:solidFill>
              </a:rPr>
              <a:t>.</a:t>
            </a:r>
            <a:r>
              <a:rPr lang="en-US" sz="1200" b="1" dirty="0"/>
              <a:t> If a local to local transfer function shows otherwise, the actuator sign would be corrected in the “</a:t>
            </a:r>
            <a:r>
              <a:rPr lang="en-US" sz="1200" b="1" dirty="0" err="1"/>
              <a:t>symetrization</a:t>
            </a:r>
            <a:r>
              <a:rPr lang="en-US" sz="1200" b="1" dirty="0"/>
              <a:t>” filter located in the actuator’s output filter bank. </a:t>
            </a:r>
          </a:p>
          <a:p>
            <a:pPr>
              <a:spcAft>
                <a:spcPts val="600"/>
              </a:spcAft>
            </a:pPr>
            <a:r>
              <a:rPr lang="en-US" sz="1200" b="1" dirty="0"/>
              <a:t>For the calculation of the L4C matrices</a:t>
            </a:r>
            <a:r>
              <a:rPr lang="en-US" sz="1200" b="1" dirty="0">
                <a:solidFill>
                  <a:srgbClr val="0D0DFF"/>
                </a:solidFill>
              </a:rPr>
              <a:t>, it is assumed that the L4Cs are in the same orientation as the CPS</a:t>
            </a:r>
            <a:r>
              <a:rPr lang="en-US" sz="1200" b="1" dirty="0"/>
              <a:t>. If the local to local transfer function shows otherwise, the L4C instrument sign would be corrected in the “</a:t>
            </a:r>
            <a:r>
              <a:rPr lang="en-US" sz="1200" b="1" dirty="0" err="1"/>
              <a:t>symetrization</a:t>
            </a:r>
            <a:r>
              <a:rPr lang="en-US" sz="1200" b="1" dirty="0"/>
              <a:t>” filter located in the L4C input filter bank. </a:t>
            </a:r>
          </a:p>
          <a:p>
            <a:pPr>
              <a:spcAft>
                <a:spcPts val="600"/>
              </a:spcAft>
            </a:pPr>
            <a:endParaRPr lang="en-US" sz="1200" b="1" dirty="0">
              <a:solidFill>
                <a:srgbClr val="0D0DFF"/>
              </a:solidFill>
            </a:endParaRPr>
          </a:p>
        </p:txBody>
      </p:sp>
    </p:spTree>
    <p:extLst>
      <p:ext uri="{BB962C8B-B14F-4D97-AF65-F5344CB8AC3E}">
        <p14:creationId xmlns:p14="http://schemas.microsoft.com/office/powerpoint/2010/main" val="549458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6400" y="2819400"/>
            <a:ext cx="5196231" cy="1077218"/>
          </a:xfrm>
          <a:prstGeom prst="rect">
            <a:avLst/>
          </a:prstGeom>
        </p:spPr>
        <p:txBody>
          <a:bodyPr wrap="none">
            <a:spAutoFit/>
          </a:bodyPr>
          <a:lstStyle/>
          <a:p>
            <a:pPr algn="ctr"/>
            <a:r>
              <a:rPr lang="en-US" sz="3200" b="1" dirty="0"/>
              <a:t>2) Change of basis calculation</a:t>
            </a:r>
          </a:p>
          <a:p>
            <a:pPr algn="ctr"/>
            <a:r>
              <a:rPr lang="en-US" sz="3200" b="1" dirty="0"/>
              <a:t>And scripts</a:t>
            </a:r>
          </a:p>
        </p:txBody>
      </p:sp>
      <p:sp>
        <p:nvSpPr>
          <p:cNvPr id="4"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12</a:t>
            </a:fld>
            <a:endParaRPr lang="en-US" b="1">
              <a:solidFill>
                <a:schemeClr val="tx1"/>
              </a:solidFill>
            </a:endParaRPr>
          </a:p>
        </p:txBody>
      </p:sp>
    </p:spTree>
    <p:extLst>
      <p:ext uri="{BB962C8B-B14F-4D97-AF65-F5344CB8AC3E}">
        <p14:creationId xmlns:p14="http://schemas.microsoft.com/office/powerpoint/2010/main" val="1835825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13</a:t>
            </a:fld>
            <a:endParaRPr lang="en-US" b="1">
              <a:solidFill>
                <a:schemeClr val="tx1"/>
              </a:solidFill>
            </a:endParaRPr>
          </a:p>
        </p:txBody>
      </p:sp>
      <mc:AlternateContent xmlns:mc="http://schemas.openxmlformats.org/markup-compatibility/2006" xmlns:a14="http://schemas.microsoft.com/office/drawing/2010/main">
        <mc:Choice Requires="a14">
          <p:sp>
            <p:nvSpPr>
              <p:cNvPr id="2" name="Rectangle 1"/>
              <p:cNvSpPr/>
              <p:nvPr/>
            </p:nvSpPr>
            <p:spPr>
              <a:xfrm>
                <a:off x="5555412" y="1045234"/>
                <a:ext cx="2730426" cy="6101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𝐶</m:t>
                      </m:r>
                      <m:r>
                        <a:rPr lang="en-US">
                          <a:latin typeface="Cambria Math"/>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b="0" i="1" smtClean="0">
                                  <a:latin typeface="Cambria Math"/>
                                </a:rPr>
                                <m:t>𝑥</m:t>
                              </m:r>
                              <m:r>
                                <a:rPr lang="en-US">
                                  <a:latin typeface="Cambria Math"/>
                                </a:rPr>
                                <m:t>  </m:t>
                              </m:r>
                              <m:r>
                                <a:rPr lang="en-US" b="0" i="1" smtClean="0">
                                  <a:latin typeface="Cambria Math"/>
                                </a:rPr>
                                <m:t>𝑦</m:t>
                              </m:r>
                              <m:r>
                                <a:rPr lang="en-US">
                                  <a:latin typeface="Cambria Math"/>
                                </a:rPr>
                                <m:t>  </m:t>
                              </m:r>
                              <m:sSub>
                                <m:sSubPr>
                                  <m:ctrlPr>
                                    <a:rPr lang="en-US" i="1">
                                      <a:latin typeface="Cambria Math" panose="02040503050406030204" pitchFamily="18" charset="0"/>
                                    </a:rPr>
                                  </m:ctrlPr>
                                </m:sSubPr>
                                <m:e>
                                  <m:r>
                                    <a:rPr lang="en-US" i="1">
                                      <a:latin typeface="Cambria Math"/>
                                    </a:rPr>
                                    <m:t>𝑧</m:t>
                                  </m:r>
                                </m:e>
                                <m:sub>
                                  <m:r>
                                    <a:rPr lang="en-US">
                                      <a:latin typeface="Cambria Math"/>
                                    </a:rPr>
                                    <m:t> </m:t>
                                  </m:r>
                                  <m:r>
                                    <a:rPr lang="en-US" b="0" i="0" smtClean="0">
                                      <a:latin typeface="Cambria Math"/>
                                    </a:rPr>
                                    <m:t>  </m:t>
                                  </m:r>
                                </m:sub>
                              </m:sSub>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a:rPr>
                                        <m:t>𝑅</m:t>
                                      </m:r>
                                    </m:e>
                                    <m:sub>
                                      <m:r>
                                        <a:rPr lang="en-US" b="0" i="1" smtClean="0">
                                          <a:latin typeface="Cambria Math"/>
                                        </a:rPr>
                                        <m:t>𝑥</m:t>
                                      </m:r>
                                    </m:sub>
                                  </m:sSub>
                                </m:e>
                                <m:sub>
                                  <m:r>
                                    <a:rPr lang="en-US">
                                      <a:latin typeface="Cambria Math"/>
                                    </a:rPr>
                                    <m:t> </m:t>
                                  </m:r>
                                </m:sub>
                              </m:sSub>
                              <m:sSub>
                                <m:sSubPr>
                                  <m:ctrlPr>
                                    <a:rPr lang="en-US" i="1">
                                      <a:latin typeface="Cambria Math" panose="02040503050406030204" pitchFamily="18" charset="0"/>
                                    </a:rPr>
                                  </m:ctrlPr>
                                </m:sSubPr>
                                <m:e>
                                  <m:sSub>
                                    <m:sSubPr>
                                      <m:ctrlPr>
                                        <a:rPr lang="en-US" i="1" smtClean="0">
                                          <a:latin typeface="Cambria Math" panose="02040503050406030204" pitchFamily="18" charset="0"/>
                                        </a:rPr>
                                      </m:ctrlPr>
                                    </m:sSubPr>
                                    <m:e>
                                      <m:sSub>
                                        <m:sSubPr>
                                          <m:ctrlPr>
                                            <a:rPr lang="en-US" i="1">
                                              <a:latin typeface="Cambria Math" panose="02040503050406030204" pitchFamily="18" charset="0"/>
                                            </a:rPr>
                                          </m:ctrlPr>
                                        </m:sSubPr>
                                        <m:e>
                                          <m:r>
                                            <a:rPr lang="en-US" b="0" i="1" smtClean="0">
                                              <a:latin typeface="Cambria Math"/>
                                            </a:rPr>
                                            <m:t>  </m:t>
                                          </m:r>
                                          <m:r>
                                            <a:rPr lang="en-US" i="1">
                                              <a:latin typeface="Cambria Math"/>
                                            </a:rPr>
                                            <m:t>𝑅</m:t>
                                          </m:r>
                                        </m:e>
                                        <m:sub>
                                          <m:r>
                                            <a:rPr lang="en-US" b="0" i="1" smtClean="0">
                                              <a:latin typeface="Cambria Math"/>
                                            </a:rPr>
                                            <m:t>𝑦</m:t>
                                          </m:r>
                                        </m:sub>
                                      </m:sSub>
                                    </m:e>
                                    <m:sub>
                                      <m:r>
                                        <a:rPr lang="en-US">
                                          <a:latin typeface="Cambria Math"/>
                                        </a:rPr>
                                        <m:t> </m:t>
                                      </m:r>
                                    </m:sub>
                                  </m:sSub>
                                </m:e>
                                <m:sub>
                                  <m:r>
                                    <a:rPr lang="en-US" b="0" i="0" smtClean="0">
                                      <a:latin typeface="Cambria Math"/>
                                    </a:rPr>
                                    <m:t> </m:t>
                                  </m:r>
                                  <m:r>
                                    <a:rPr lang="en-US">
                                      <a:latin typeface="Cambria Math"/>
                                    </a:rPr>
                                    <m:t> </m:t>
                                  </m:r>
                                </m:sub>
                              </m:sSub>
                              <m:sSub>
                                <m:sSubPr>
                                  <m:ctrlPr>
                                    <a:rPr lang="en-US" i="1">
                                      <a:latin typeface="Cambria Math" panose="02040503050406030204" pitchFamily="18" charset="0"/>
                                    </a:rPr>
                                  </m:ctrlPr>
                                </m:sSubPr>
                                <m:e>
                                  <m:sSub>
                                    <m:sSubPr>
                                      <m:ctrlPr>
                                        <a:rPr lang="en-US" i="1" smtClean="0">
                                          <a:latin typeface="Cambria Math" panose="02040503050406030204" pitchFamily="18" charset="0"/>
                                        </a:rPr>
                                      </m:ctrlPr>
                                    </m:sSubPr>
                                    <m:e>
                                      <m:r>
                                        <a:rPr lang="en-US" b="0" i="1" smtClean="0">
                                          <a:latin typeface="Cambria Math"/>
                                        </a:rPr>
                                        <m:t>𝑅</m:t>
                                      </m:r>
                                    </m:e>
                                    <m:sub>
                                      <m:r>
                                        <a:rPr lang="en-US" b="0" i="1" smtClean="0">
                                          <a:latin typeface="Cambria Math"/>
                                        </a:rPr>
                                        <m:t>𝑧</m:t>
                                      </m:r>
                                    </m:sub>
                                  </m:sSub>
                                </m:e>
                                <m:sub>
                                  <m:r>
                                    <a:rPr lang="en-US">
                                      <a:latin typeface="Cambria Math"/>
                                    </a:rPr>
                                    <m:t> </m:t>
                                  </m:r>
                                </m:sub>
                              </m:sSub>
                            </m:e>
                          </m:d>
                        </m:e>
                        <m:sup>
                          <m:r>
                            <a:rPr lang="en-US" i="1">
                              <a:latin typeface="Cambria Math"/>
                            </a:rPr>
                            <m:t>′</m:t>
                          </m:r>
                        </m:sup>
                      </m:sSup>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5555412" y="1045234"/>
                <a:ext cx="2730426" cy="610167"/>
              </a:xfrm>
              <a:prstGeom prst="rect">
                <a:avLst/>
              </a:prstGeom>
              <a:blipFill rotWithShape="1">
                <a:blip r:embed="rId2"/>
                <a:stretch>
                  <a:fillRect/>
                </a:stretch>
              </a:blipFill>
            </p:spPr>
            <p:txBody>
              <a:bodyPr/>
              <a:lstStyle/>
              <a:p>
                <a:r>
                  <a:rPr lang="en-US">
                    <a:noFill/>
                  </a:rPr>
                  <a:t> </a:t>
                </a:r>
              </a:p>
            </p:txBody>
          </p:sp>
        </mc:Fallback>
      </mc:AlternateContent>
      <p:sp>
        <p:nvSpPr>
          <p:cNvPr id="4" name="Rectangle 3"/>
          <p:cNvSpPr/>
          <p:nvPr/>
        </p:nvSpPr>
        <p:spPr>
          <a:xfrm>
            <a:off x="297612" y="1197634"/>
            <a:ext cx="5247399" cy="369332"/>
          </a:xfrm>
          <a:prstGeom prst="rect">
            <a:avLst/>
          </a:prstGeom>
        </p:spPr>
        <p:txBody>
          <a:bodyPr wrap="none">
            <a:spAutoFit/>
          </a:bodyPr>
          <a:lstStyle/>
          <a:p>
            <a:pPr marL="285750" indent="-285750">
              <a:buFont typeface="Arial" pitchFamily="34" charset="0"/>
              <a:buChar char="•"/>
            </a:pPr>
            <a:r>
              <a:rPr lang="en-US" dirty="0"/>
              <a:t>Platform’s rigid body motion in the Cartesian basis:</a:t>
            </a:r>
          </a:p>
        </p:txBody>
      </p:sp>
      <p:sp>
        <p:nvSpPr>
          <p:cNvPr id="5" name="Rectangle 4"/>
          <p:cNvSpPr/>
          <p:nvPr/>
        </p:nvSpPr>
        <p:spPr>
          <a:xfrm>
            <a:off x="450012" y="5388634"/>
            <a:ext cx="3548728" cy="369332"/>
          </a:xfrm>
          <a:prstGeom prst="rect">
            <a:avLst/>
          </a:prstGeom>
        </p:spPr>
        <p:txBody>
          <a:bodyPr wrap="none">
            <a:spAutoFit/>
          </a:bodyPr>
          <a:lstStyle/>
          <a:p>
            <a:pPr marL="285750" indent="-285750">
              <a:buFont typeface="Arial" pitchFamily="34" charset="0"/>
              <a:buChar char="•"/>
            </a:pPr>
            <a:r>
              <a:rPr lang="en-US" dirty="0"/>
              <a:t>Measurements in the local basis:</a:t>
            </a:r>
          </a:p>
        </p:txBody>
      </p:sp>
      <mc:AlternateContent xmlns:mc="http://schemas.openxmlformats.org/markup-compatibility/2006" xmlns:a14="http://schemas.microsoft.com/office/drawing/2010/main">
        <mc:Choice Requires="a14">
          <p:sp>
            <p:nvSpPr>
              <p:cNvPr id="6" name="Rectangle 5"/>
              <p:cNvSpPr/>
              <p:nvPr/>
            </p:nvSpPr>
            <p:spPr>
              <a:xfrm>
                <a:off x="4336212" y="5378693"/>
                <a:ext cx="2788327" cy="3909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𝐿</m:t>
                      </m:r>
                      <m:r>
                        <a:rPr lang="en-US">
                          <a:latin typeface="Cambria Math"/>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𝑙</m:t>
                                  </m:r>
                                </m:e>
                                <m:sub>
                                  <m:r>
                                    <a:rPr lang="en-US" i="1">
                                      <a:latin typeface="Cambria Math"/>
                                    </a:rPr>
                                    <m:t>h</m:t>
                                  </m:r>
                                  <m:r>
                                    <a:rPr lang="en-US">
                                      <a:latin typeface="Cambria Math"/>
                                    </a:rPr>
                                    <m:t>1</m:t>
                                  </m:r>
                                </m:sub>
                              </m:sSub>
                              <m:r>
                                <a:rPr lang="en-US">
                                  <a:latin typeface="Cambria Math"/>
                                </a:rPr>
                                <m:t>  </m:t>
                              </m:r>
                              <m:sSub>
                                <m:sSubPr>
                                  <m:ctrlPr>
                                    <a:rPr lang="en-US" i="1">
                                      <a:latin typeface="Cambria Math" panose="02040503050406030204" pitchFamily="18" charset="0"/>
                                    </a:rPr>
                                  </m:ctrlPr>
                                </m:sSubPr>
                                <m:e>
                                  <m:r>
                                    <a:rPr lang="en-US" i="1">
                                      <a:latin typeface="Cambria Math"/>
                                    </a:rPr>
                                    <m:t>𝑙</m:t>
                                  </m:r>
                                </m:e>
                                <m:sub>
                                  <m:r>
                                    <a:rPr lang="en-US" i="1">
                                      <a:latin typeface="Cambria Math"/>
                                    </a:rPr>
                                    <m:t>h</m:t>
                                  </m:r>
                                  <m:r>
                                    <a:rPr lang="en-US">
                                      <a:latin typeface="Cambria Math"/>
                                    </a:rPr>
                                    <m:t>2</m:t>
                                  </m:r>
                                </m:sub>
                              </m:sSub>
                              <m:r>
                                <a:rPr lang="en-US">
                                  <a:latin typeface="Cambria Math"/>
                                </a:rPr>
                                <m:t> </m:t>
                              </m:r>
                              <m:sSub>
                                <m:sSubPr>
                                  <m:ctrlPr>
                                    <a:rPr lang="en-US" i="1">
                                      <a:latin typeface="Cambria Math" panose="02040503050406030204" pitchFamily="18" charset="0"/>
                                    </a:rPr>
                                  </m:ctrlPr>
                                </m:sSubPr>
                                <m:e>
                                  <m:r>
                                    <a:rPr lang="en-US" i="1">
                                      <a:latin typeface="Cambria Math"/>
                                    </a:rPr>
                                    <m:t>𝑙</m:t>
                                  </m:r>
                                </m:e>
                                <m:sub>
                                  <m:r>
                                    <a:rPr lang="en-US" i="1">
                                      <a:latin typeface="Cambria Math"/>
                                    </a:rPr>
                                    <m:t>h</m:t>
                                  </m:r>
                                  <m:r>
                                    <a:rPr lang="en-US">
                                      <a:latin typeface="Cambria Math"/>
                                    </a:rPr>
                                    <m:t>3 </m:t>
                                  </m:r>
                                </m:sub>
                              </m:sSub>
                              <m:sSub>
                                <m:sSubPr>
                                  <m:ctrlPr>
                                    <a:rPr lang="en-US" i="1">
                                      <a:latin typeface="Cambria Math" panose="02040503050406030204" pitchFamily="18" charset="0"/>
                                    </a:rPr>
                                  </m:ctrlPr>
                                </m:sSubPr>
                                <m:e>
                                  <m:r>
                                    <a:rPr lang="en-US" i="1">
                                      <a:latin typeface="Cambria Math"/>
                                    </a:rPr>
                                    <m:t>𝑙</m:t>
                                  </m:r>
                                </m:e>
                                <m:sub>
                                  <m:r>
                                    <a:rPr lang="en-US" i="1">
                                      <a:latin typeface="Cambria Math"/>
                                    </a:rPr>
                                    <m:t>𝑣</m:t>
                                  </m:r>
                                  <m:r>
                                    <a:rPr lang="en-US">
                                      <a:latin typeface="Cambria Math"/>
                                    </a:rPr>
                                    <m:t>1</m:t>
                                  </m:r>
                                </m:sub>
                              </m:sSub>
                              <m:r>
                                <a:rPr lang="en-US">
                                  <a:latin typeface="Cambria Math"/>
                                </a:rPr>
                                <m:t> </m:t>
                              </m:r>
                              <m:sSub>
                                <m:sSubPr>
                                  <m:ctrlPr>
                                    <a:rPr lang="en-US" i="1">
                                      <a:latin typeface="Cambria Math" panose="02040503050406030204" pitchFamily="18" charset="0"/>
                                    </a:rPr>
                                  </m:ctrlPr>
                                </m:sSubPr>
                                <m:e>
                                  <m:r>
                                    <a:rPr lang="en-US" i="1">
                                      <a:latin typeface="Cambria Math"/>
                                    </a:rPr>
                                    <m:t>𝑙</m:t>
                                  </m:r>
                                </m:e>
                                <m:sub>
                                  <m:r>
                                    <a:rPr lang="en-US" i="1">
                                      <a:latin typeface="Cambria Math"/>
                                    </a:rPr>
                                    <m:t>𝑣</m:t>
                                  </m:r>
                                  <m:r>
                                    <a:rPr lang="en-US">
                                      <a:latin typeface="Cambria Math"/>
                                    </a:rPr>
                                    <m:t>2</m:t>
                                  </m:r>
                                </m:sub>
                              </m:sSub>
                              <m:r>
                                <a:rPr lang="en-US">
                                  <a:latin typeface="Cambria Math"/>
                                </a:rPr>
                                <m:t> </m:t>
                              </m:r>
                              <m:sSub>
                                <m:sSubPr>
                                  <m:ctrlPr>
                                    <a:rPr lang="en-US" i="1">
                                      <a:latin typeface="Cambria Math" panose="02040503050406030204" pitchFamily="18" charset="0"/>
                                    </a:rPr>
                                  </m:ctrlPr>
                                </m:sSubPr>
                                <m:e>
                                  <m:r>
                                    <a:rPr lang="en-US" i="1">
                                      <a:latin typeface="Cambria Math"/>
                                    </a:rPr>
                                    <m:t>𝑙</m:t>
                                  </m:r>
                                </m:e>
                                <m:sub>
                                  <m:r>
                                    <a:rPr lang="en-US" i="1">
                                      <a:latin typeface="Cambria Math"/>
                                    </a:rPr>
                                    <m:t>𝑣</m:t>
                                  </m:r>
                                  <m:r>
                                    <a:rPr lang="en-US">
                                      <a:latin typeface="Cambria Math"/>
                                    </a:rPr>
                                    <m:t>3</m:t>
                                  </m:r>
                                </m:sub>
                              </m:sSub>
                            </m:e>
                          </m:d>
                        </m:e>
                        <m:sup>
                          <m:r>
                            <a:rPr lang="en-US" i="1">
                              <a:latin typeface="Cambria Math"/>
                            </a:rPr>
                            <m:t>′</m:t>
                          </m:r>
                        </m:sup>
                      </m:sSup>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4336212" y="5378693"/>
                <a:ext cx="2788327" cy="390941"/>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526212" y="1807234"/>
                <a:ext cx="8305800" cy="2468368"/>
              </a:xfrm>
              <a:prstGeom prst="rect">
                <a:avLst/>
              </a:prstGeom>
            </p:spPr>
            <p:txBody>
              <a:bodyPr wrap="square">
                <a:spAutoFit/>
              </a:bodyPr>
              <a:lstStyle/>
              <a:p>
                <a:pPr marL="285750" indent="-285750">
                  <a:lnSpc>
                    <a:spcPct val="150000"/>
                  </a:lnSpc>
                  <a:buFontTx/>
                  <a:buChar char="-"/>
                </a:pPr>
                <a:r>
                  <a:rPr lang="en-US" dirty="0"/>
                  <a:t>The origin is on the vertical axis of symmetry, and in the horizontal actuators plan</a:t>
                </a:r>
              </a:p>
              <a:p>
                <a:pPr marL="285750" indent="-285750">
                  <a:lnSpc>
                    <a:spcPct val="150000"/>
                  </a:lnSpc>
                  <a:buFontTx/>
                  <a:buChar char="-"/>
                </a:pPr>
                <a:r>
                  <a:rPr lang="en-US" dirty="0"/>
                  <a:t>Units are </a:t>
                </a:r>
                <a14:m>
                  <m:oMath xmlns:m="http://schemas.openxmlformats.org/officeDocument/2006/math">
                    <m:r>
                      <a:rPr lang="en-US">
                        <a:latin typeface="Cambria Math"/>
                      </a:rPr>
                      <m:t>[</m:t>
                    </m:r>
                    <m:r>
                      <m:rPr>
                        <m:sty m:val="p"/>
                      </m:rPr>
                      <a:rPr lang="en-US">
                        <a:latin typeface="Cambria Math"/>
                      </a:rPr>
                      <m:t>m</m:t>
                    </m:r>
                    <m:r>
                      <a:rPr lang="en-US">
                        <a:latin typeface="Cambria Math"/>
                      </a:rPr>
                      <m:t>]</m:t>
                    </m:r>
                  </m:oMath>
                </a14:m>
                <a:r>
                  <a:rPr lang="en-US" dirty="0"/>
                  <a:t> for the translation, </a:t>
                </a:r>
                <a14:m>
                  <m:oMath xmlns:m="http://schemas.openxmlformats.org/officeDocument/2006/math">
                    <m:d>
                      <m:dPr>
                        <m:begChr m:val="["/>
                        <m:endChr m:val="]"/>
                        <m:ctrlPr>
                          <a:rPr lang="en-US" i="1">
                            <a:latin typeface="Cambria Math" panose="02040503050406030204" pitchFamily="18" charset="0"/>
                          </a:rPr>
                        </m:ctrlPr>
                      </m:dPr>
                      <m:e>
                        <m:r>
                          <m:rPr>
                            <m:sty m:val="p"/>
                          </m:rPr>
                          <a:rPr lang="en-US">
                            <a:latin typeface="Cambria Math"/>
                          </a:rPr>
                          <m:t>rad</m:t>
                        </m:r>
                      </m:e>
                    </m:d>
                  </m:oMath>
                </a14:m>
                <a:r>
                  <a:rPr lang="en-US" dirty="0"/>
                  <a:t> for the rotation 	(or any time derivatives of these respective units) </a:t>
                </a:r>
              </a:p>
              <a:p>
                <a:pPr marL="285750" indent="-285750">
                  <a:lnSpc>
                    <a:spcPct val="150000"/>
                  </a:lnSpc>
                  <a:buFontTx/>
                  <a:buChar char="-"/>
                </a:pPr>
                <a:r>
                  <a:rPr lang="en-US" dirty="0"/>
                  <a:t>The order</a:t>
                </a:r>
                <a14:m>
                  <m:oMath xmlns:m="http://schemas.openxmlformats.org/officeDocument/2006/math">
                    <m:r>
                      <a:rPr lang="en-US" dirty="0" smtClean="0">
                        <a:latin typeface="Cambria Math"/>
                      </a:rPr>
                      <m:t> </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a:rPr>
                              <m:t>𝑥</m:t>
                            </m:r>
                            <m:r>
                              <a:rPr lang="en-US">
                                <a:latin typeface="Cambria Math"/>
                              </a:rPr>
                              <m:t>  </m:t>
                            </m:r>
                            <m:r>
                              <a:rPr lang="en-US" i="1">
                                <a:latin typeface="Cambria Math"/>
                              </a:rPr>
                              <m:t>𝑦</m:t>
                            </m:r>
                            <m:r>
                              <a:rPr lang="en-US">
                                <a:latin typeface="Cambria Math"/>
                              </a:rPr>
                              <m:t>  </m:t>
                            </m:r>
                            <m:sSub>
                              <m:sSubPr>
                                <m:ctrlPr>
                                  <a:rPr lang="en-US" i="1">
                                    <a:latin typeface="Cambria Math" panose="02040503050406030204" pitchFamily="18" charset="0"/>
                                  </a:rPr>
                                </m:ctrlPr>
                              </m:sSubPr>
                              <m:e>
                                <m:r>
                                  <a:rPr lang="en-US" i="1">
                                    <a:latin typeface="Cambria Math"/>
                                  </a:rPr>
                                  <m:t>𝑧</m:t>
                                </m:r>
                              </m:e>
                              <m:sub>
                                <m:r>
                                  <a:rPr lang="en-US">
                                    <a:latin typeface="Cambria Math"/>
                                  </a:rPr>
                                  <m:t>   </m:t>
                                </m:r>
                              </m:sub>
                            </m:sSub>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a:rPr>
                                      <m:t>𝑅</m:t>
                                    </m:r>
                                  </m:e>
                                  <m:sub>
                                    <m:r>
                                      <a:rPr lang="en-US" i="1">
                                        <a:latin typeface="Cambria Math"/>
                                      </a:rPr>
                                      <m:t>𝑥</m:t>
                                    </m:r>
                                  </m:sub>
                                </m:sSub>
                              </m:e>
                              <m:sub>
                                <m:r>
                                  <a:rPr lang="en-US">
                                    <a:latin typeface="Cambria Math"/>
                                  </a:rPr>
                                  <m:t> </m:t>
                                </m:r>
                              </m:sub>
                            </m:sSub>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a:rPr>
                                          <m:t>  </m:t>
                                        </m:r>
                                        <m:r>
                                          <a:rPr lang="en-US" i="1">
                                            <a:latin typeface="Cambria Math"/>
                                          </a:rPr>
                                          <m:t>𝑅</m:t>
                                        </m:r>
                                      </m:e>
                                      <m:sub>
                                        <m:r>
                                          <a:rPr lang="en-US" i="1">
                                            <a:latin typeface="Cambria Math"/>
                                          </a:rPr>
                                          <m:t>𝑦</m:t>
                                        </m:r>
                                      </m:sub>
                                    </m:sSub>
                                  </m:e>
                                  <m:sub>
                                    <m:r>
                                      <a:rPr lang="en-US">
                                        <a:latin typeface="Cambria Math"/>
                                      </a:rPr>
                                      <m:t> </m:t>
                                    </m:r>
                                  </m:sub>
                                </m:sSub>
                              </m:e>
                              <m:sub>
                                <m:r>
                                  <a:rPr lang="en-US">
                                    <a:latin typeface="Cambria Math"/>
                                  </a:rPr>
                                  <m:t>  </m:t>
                                </m:r>
                              </m:sub>
                            </m:sSub>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a:rPr>
                                      <m:t>𝑅</m:t>
                                    </m:r>
                                  </m:e>
                                  <m:sub>
                                    <m:r>
                                      <a:rPr lang="en-US" i="1">
                                        <a:latin typeface="Cambria Math"/>
                                      </a:rPr>
                                      <m:t>𝑧</m:t>
                                    </m:r>
                                  </m:sub>
                                </m:sSub>
                              </m:e>
                              <m:sub>
                                <m:r>
                                  <a:rPr lang="en-US">
                                    <a:latin typeface="Cambria Math"/>
                                  </a:rPr>
                                  <m:t> </m:t>
                                </m:r>
                              </m:sub>
                            </m:sSub>
                          </m:e>
                        </m:d>
                      </m:e>
                      <m:sup>
                        <m:r>
                          <a:rPr lang="en-US" i="1">
                            <a:latin typeface="Cambria Math"/>
                          </a:rPr>
                          <m:t>′</m:t>
                        </m:r>
                      </m:sup>
                    </m:sSup>
                  </m:oMath>
                </a14:m>
                <a:r>
                  <a:rPr lang="en-US" dirty="0"/>
                  <a:t> will be swapped to </a:t>
                </a:r>
                <a14:m>
                  <m:oMath xmlns:m="http://schemas.openxmlformats.org/officeDocument/2006/math">
                    <m:sSup>
                      <m:sSupPr>
                        <m:ctrlPr>
                          <a:rPr lang="en-US" i="1" smtClean="0">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a:rPr>
                              <m:t>𝑥</m:t>
                            </m:r>
                            <m:r>
                              <a:rPr lang="en-US">
                                <a:latin typeface="Cambria Math"/>
                              </a:rPr>
                              <m:t>  </m:t>
                            </m:r>
                            <m:r>
                              <a:rPr lang="en-US" i="1">
                                <a:latin typeface="Cambria Math"/>
                              </a:rPr>
                              <m:t>𝑦</m:t>
                            </m:r>
                            <m:r>
                              <a:rPr lang="en-US">
                                <a:latin typeface="Cambria Math"/>
                              </a:rPr>
                              <m:t>  </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a:rPr>
                                      <m:t>𝑅</m:t>
                                    </m:r>
                                  </m:e>
                                  <m:sub>
                                    <m:r>
                                      <a:rPr lang="en-US" i="1">
                                        <a:latin typeface="Cambria Math"/>
                                      </a:rPr>
                                      <m:t>𝑧</m:t>
                                    </m:r>
                                  </m:sub>
                                </m:sSub>
                                <m:r>
                                  <a:rPr lang="en-US" b="0" i="1" smtClean="0">
                                    <a:latin typeface="Cambria Math"/>
                                  </a:rPr>
                                  <m:t>   </m:t>
                                </m:r>
                                <m:r>
                                  <a:rPr lang="en-US" b="0" i="1" smtClean="0">
                                    <a:latin typeface="Cambria Math"/>
                                  </a:rPr>
                                  <m:t>𝑧</m:t>
                                </m:r>
                              </m:e>
                              <m:sub>
                                <m:r>
                                  <a:rPr lang="en-US">
                                    <a:latin typeface="Cambria Math"/>
                                  </a:rPr>
                                  <m:t>   </m:t>
                                </m:r>
                              </m:sub>
                            </m:sSub>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a:rPr>
                                      <m:t>𝑅</m:t>
                                    </m:r>
                                  </m:e>
                                  <m:sub>
                                    <m:r>
                                      <a:rPr lang="en-US" i="1">
                                        <a:latin typeface="Cambria Math"/>
                                      </a:rPr>
                                      <m:t>𝑥</m:t>
                                    </m:r>
                                  </m:sub>
                                </m:sSub>
                              </m:e>
                              <m:sub>
                                <m:r>
                                  <a:rPr lang="en-US">
                                    <a:latin typeface="Cambria Math"/>
                                  </a:rPr>
                                  <m:t> </m:t>
                                </m:r>
                              </m:sub>
                            </m:sSub>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a:rPr>
                                          <m:t>  </m:t>
                                        </m:r>
                                        <m:r>
                                          <a:rPr lang="en-US" i="1">
                                            <a:latin typeface="Cambria Math"/>
                                          </a:rPr>
                                          <m:t>𝑅</m:t>
                                        </m:r>
                                      </m:e>
                                      <m:sub>
                                        <m:r>
                                          <a:rPr lang="en-US" i="1">
                                            <a:latin typeface="Cambria Math"/>
                                          </a:rPr>
                                          <m:t>𝑦</m:t>
                                        </m:r>
                                      </m:sub>
                                    </m:sSub>
                                  </m:e>
                                  <m:sub>
                                    <m:r>
                                      <a:rPr lang="en-US">
                                        <a:latin typeface="Cambria Math"/>
                                      </a:rPr>
                                      <m:t> </m:t>
                                    </m:r>
                                  </m:sub>
                                </m:sSub>
                              </m:e>
                              <m:sub>
                                <m:r>
                                  <a:rPr lang="en-US">
                                    <a:latin typeface="Cambria Math"/>
                                  </a:rPr>
                                  <m:t>  </m:t>
                                </m:r>
                              </m:sub>
                            </m:sSub>
                          </m:e>
                        </m:d>
                      </m:e>
                      <m:sup>
                        <m:r>
                          <a:rPr lang="en-US" i="1">
                            <a:latin typeface="Cambria Math"/>
                          </a:rPr>
                          <m:t>′</m:t>
                        </m:r>
                      </m:sup>
                    </m:sSup>
                  </m:oMath>
                </a14:m>
                <a:r>
                  <a:rPr lang="en-US" dirty="0"/>
                  <a:t> at the end of the calculations</a:t>
                </a:r>
              </a:p>
            </p:txBody>
          </p:sp>
        </mc:Choice>
        <mc:Fallback xmlns="">
          <p:sp>
            <p:nvSpPr>
              <p:cNvPr id="26" name="Rectangle 25"/>
              <p:cNvSpPr>
                <a:spLocks noRot="1" noChangeAspect="1" noMove="1" noResize="1" noEditPoints="1" noAdjustHandles="1" noChangeArrowheads="1" noChangeShapeType="1" noTextEdit="1"/>
              </p:cNvSpPr>
              <p:nvPr/>
            </p:nvSpPr>
            <p:spPr>
              <a:xfrm>
                <a:off x="526212" y="1807234"/>
                <a:ext cx="8305800" cy="2468368"/>
              </a:xfrm>
              <a:prstGeom prst="rect">
                <a:avLst/>
              </a:prstGeom>
              <a:blipFill rotWithShape="1">
                <a:blip r:embed="rId4"/>
                <a:stretch>
                  <a:fillRect l="-587" b="-1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983412" y="5998234"/>
                <a:ext cx="7620000" cy="507831"/>
              </a:xfrm>
              <a:prstGeom prst="rect">
                <a:avLst/>
              </a:prstGeom>
            </p:spPr>
            <p:txBody>
              <a:bodyPr wrap="square">
                <a:spAutoFit/>
              </a:bodyPr>
              <a:lstStyle/>
              <a:p>
                <a:pPr marL="285750" indent="-285750">
                  <a:lnSpc>
                    <a:spcPct val="150000"/>
                  </a:lnSpc>
                  <a:buFontTx/>
                  <a:buChar char="-"/>
                </a:pPr>
                <a:r>
                  <a:rPr lang="en-US" dirty="0"/>
                  <a:t>Units are </a:t>
                </a:r>
                <a14:m>
                  <m:oMath xmlns:m="http://schemas.openxmlformats.org/officeDocument/2006/math">
                    <m:r>
                      <a:rPr lang="en-US">
                        <a:latin typeface="Cambria Math"/>
                      </a:rPr>
                      <m:t>[</m:t>
                    </m:r>
                    <m:r>
                      <m:rPr>
                        <m:sty m:val="p"/>
                      </m:rPr>
                      <a:rPr lang="en-US">
                        <a:latin typeface="Cambria Math"/>
                      </a:rPr>
                      <m:t>m</m:t>
                    </m:r>
                    <m:r>
                      <a:rPr lang="en-US">
                        <a:latin typeface="Cambria Math"/>
                      </a:rPr>
                      <m:t>]</m:t>
                    </m:r>
                  </m:oMath>
                </a14:m>
                <a:r>
                  <a:rPr lang="en-US" dirty="0"/>
                  <a:t> for all measurements	(or any time derivatives of these units) </a:t>
                </a:r>
              </a:p>
            </p:txBody>
          </p:sp>
        </mc:Choice>
        <mc:Fallback xmlns="">
          <p:sp>
            <p:nvSpPr>
              <p:cNvPr id="27" name="Rectangle 26"/>
              <p:cNvSpPr>
                <a:spLocks noRot="1" noChangeAspect="1" noMove="1" noResize="1" noEditPoints="1" noAdjustHandles="1" noChangeArrowheads="1" noChangeShapeType="1" noTextEdit="1"/>
              </p:cNvSpPr>
              <p:nvPr/>
            </p:nvSpPr>
            <p:spPr>
              <a:xfrm>
                <a:off x="983412" y="5998234"/>
                <a:ext cx="7620000" cy="507831"/>
              </a:xfrm>
              <a:prstGeom prst="rect">
                <a:avLst/>
              </a:prstGeom>
              <a:blipFill rotWithShape="1">
                <a:blip r:embed="rId5"/>
                <a:stretch>
                  <a:fillRect l="-640" b="-10843"/>
                </a:stretch>
              </a:blipFill>
            </p:spPr>
            <p:txBody>
              <a:bodyPr/>
              <a:lstStyle/>
              <a:p>
                <a:r>
                  <a:rPr lang="en-US">
                    <a:noFill/>
                  </a:rPr>
                  <a:t> </a:t>
                </a:r>
              </a:p>
            </p:txBody>
          </p:sp>
        </mc:Fallback>
      </mc:AlternateContent>
      <p:sp>
        <p:nvSpPr>
          <p:cNvPr id="28" name="Rectangle 27"/>
          <p:cNvSpPr/>
          <p:nvPr/>
        </p:nvSpPr>
        <p:spPr>
          <a:xfrm>
            <a:off x="69012" y="664234"/>
            <a:ext cx="1448217" cy="369332"/>
          </a:xfrm>
          <a:prstGeom prst="rect">
            <a:avLst/>
          </a:prstGeom>
        </p:spPr>
        <p:txBody>
          <a:bodyPr wrap="none">
            <a:spAutoFit/>
          </a:bodyPr>
          <a:lstStyle/>
          <a:p>
            <a:r>
              <a:rPr lang="en-US" b="1" dirty="0"/>
              <a:t>Sensors (1/3)</a:t>
            </a:r>
            <a:endParaRPr lang="en-US" dirty="0"/>
          </a:p>
        </p:txBody>
      </p:sp>
      <p:sp>
        <p:nvSpPr>
          <p:cNvPr id="10" name="Rectangle 9"/>
          <p:cNvSpPr/>
          <p:nvPr/>
        </p:nvSpPr>
        <p:spPr>
          <a:xfrm>
            <a:off x="0" y="0"/>
            <a:ext cx="2643544" cy="523220"/>
          </a:xfrm>
          <a:prstGeom prst="rect">
            <a:avLst/>
          </a:prstGeom>
        </p:spPr>
        <p:txBody>
          <a:bodyPr wrap="none">
            <a:spAutoFit/>
          </a:bodyPr>
          <a:lstStyle/>
          <a:p>
            <a:r>
              <a:rPr lang="en-US" sz="2800" b="1" dirty="0">
                <a:solidFill>
                  <a:srgbClr val="003FCC"/>
                </a:solidFill>
              </a:rPr>
              <a:t>2.1) Calculations</a:t>
            </a:r>
            <a:endParaRPr lang="en-US" sz="2800" dirty="0">
              <a:solidFill>
                <a:srgbClr val="003FCC"/>
              </a:solidFill>
            </a:endParaRPr>
          </a:p>
        </p:txBody>
      </p:sp>
    </p:spTree>
    <p:extLst>
      <p:ext uri="{BB962C8B-B14F-4D97-AF65-F5344CB8AC3E}">
        <p14:creationId xmlns:p14="http://schemas.microsoft.com/office/powerpoint/2010/main" val="1704722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14</a:t>
            </a:fld>
            <a:endParaRPr lang="en-US" b="1">
              <a:solidFill>
                <a:schemeClr val="tx1"/>
              </a:solidFill>
            </a:endParaRPr>
          </a:p>
        </p:txBody>
      </p:sp>
      <p:sp>
        <p:nvSpPr>
          <p:cNvPr id="8" name="Rectangle 7"/>
          <p:cNvSpPr/>
          <p:nvPr/>
        </p:nvSpPr>
        <p:spPr>
          <a:xfrm>
            <a:off x="644679" y="381000"/>
            <a:ext cx="5181600" cy="369332"/>
          </a:xfrm>
          <a:prstGeom prst="rect">
            <a:avLst/>
          </a:prstGeom>
        </p:spPr>
        <p:txBody>
          <a:bodyPr wrap="square">
            <a:spAutoFit/>
          </a:bodyPr>
          <a:lstStyle/>
          <a:p>
            <a:pPr marL="285750" indent="-285750">
              <a:buFont typeface="Arial" pitchFamily="34" charset="0"/>
              <a:buChar char="•"/>
            </a:pPr>
            <a:r>
              <a:rPr lang="en-US" dirty="0"/>
              <a:t>The sensor location in the Cartesian basis is noted:</a:t>
            </a:r>
          </a:p>
        </p:txBody>
      </p:sp>
      <mc:AlternateContent xmlns:mc="http://schemas.openxmlformats.org/markup-compatibility/2006" xmlns:a14="http://schemas.microsoft.com/office/drawing/2010/main">
        <mc:Choice Requires="a14">
          <p:sp>
            <p:nvSpPr>
              <p:cNvPr id="9" name="Rectangle 8"/>
              <p:cNvSpPr/>
              <p:nvPr/>
            </p:nvSpPr>
            <p:spPr>
              <a:xfrm>
                <a:off x="6054879" y="381000"/>
                <a:ext cx="1717521" cy="3909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𝐴</m:t>
                          </m:r>
                        </m:e>
                        <m:sub>
                          <m:r>
                            <a:rPr lang="en-US" i="1">
                              <a:latin typeface="Cambria Math"/>
                            </a:rPr>
                            <m:t>𝑖</m:t>
                          </m:r>
                        </m:sub>
                      </m:sSub>
                      <m:r>
                        <a:rPr lang="en-US">
                          <a:latin typeface="Cambria Math"/>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a:rPr>
                                    <m:t>𝑎</m:t>
                                  </m:r>
                                </m:e>
                                <m:sub>
                                  <m:r>
                                    <a:rPr lang="en-US" i="1">
                                      <a:latin typeface="Cambria Math"/>
                                    </a:rPr>
                                    <m:t>𝑖</m:t>
                                  </m:r>
                                </m:sub>
                              </m:sSub>
                              <m:r>
                                <a:rPr lang="en-US">
                                  <a:latin typeface="Cambria Math"/>
                                </a:rPr>
                                <m:t>  </m:t>
                              </m:r>
                              <m:sSub>
                                <m:sSubPr>
                                  <m:ctrlPr>
                                    <a:rPr lang="en-US" i="1">
                                      <a:latin typeface="Cambria Math" panose="02040503050406030204" pitchFamily="18" charset="0"/>
                                    </a:rPr>
                                  </m:ctrlPr>
                                </m:sSubPr>
                                <m:e>
                                  <m:r>
                                    <a:rPr lang="en-US" b="0" i="1" smtClean="0">
                                      <a:latin typeface="Cambria Math"/>
                                    </a:rPr>
                                    <m:t>𝑏</m:t>
                                  </m:r>
                                </m:e>
                                <m:sub>
                                  <m:r>
                                    <a:rPr lang="en-US" i="1">
                                      <a:latin typeface="Cambria Math"/>
                                    </a:rPr>
                                    <m:t>𝑖</m:t>
                                  </m:r>
                                </m:sub>
                              </m:sSub>
                              <m:r>
                                <a:rPr lang="en-US">
                                  <a:latin typeface="Cambria Math"/>
                                </a:rPr>
                                <m:t>  </m:t>
                              </m:r>
                              <m:sSub>
                                <m:sSubPr>
                                  <m:ctrlPr>
                                    <a:rPr lang="en-US" i="1">
                                      <a:latin typeface="Cambria Math" panose="02040503050406030204" pitchFamily="18" charset="0"/>
                                    </a:rPr>
                                  </m:ctrlPr>
                                </m:sSubPr>
                                <m:e>
                                  <m:r>
                                    <a:rPr lang="en-US" b="0" i="1" smtClean="0">
                                      <a:latin typeface="Cambria Math"/>
                                    </a:rPr>
                                    <m:t>𝑐</m:t>
                                  </m:r>
                                </m:e>
                                <m:sub>
                                  <m:r>
                                    <a:rPr lang="en-US" i="1">
                                      <a:latin typeface="Cambria Math"/>
                                    </a:rPr>
                                    <m:t>𝑖</m:t>
                                  </m:r>
                                </m:sub>
                              </m:sSub>
                            </m:e>
                          </m:d>
                        </m:e>
                        <m:sup>
                          <m:r>
                            <a:rPr lang="en-US" i="1">
                              <a:latin typeface="Cambria Math"/>
                            </a:rPr>
                            <m:t>′</m:t>
                          </m:r>
                        </m:sup>
                      </m:sSup>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6054879" y="381000"/>
                <a:ext cx="1717521" cy="390941"/>
              </a:xfrm>
              <a:prstGeom prst="rect">
                <a:avLst/>
              </a:prstGeom>
              <a:blipFill rotWithShape="1">
                <a:blip r:embed="rId2"/>
                <a:stretch>
                  <a:fillRect/>
                </a:stretch>
              </a:blipFill>
            </p:spPr>
            <p:txBody>
              <a:bodyPr/>
              <a:lstStyle/>
              <a:p>
                <a:r>
                  <a:rPr lang="en-US">
                    <a:noFill/>
                  </a:rPr>
                  <a:t> </a:t>
                </a:r>
              </a:p>
            </p:txBody>
          </p:sp>
        </mc:Fallback>
      </mc:AlternateContent>
      <p:sp>
        <p:nvSpPr>
          <p:cNvPr id="10" name="Rectangle 9"/>
          <p:cNvSpPr/>
          <p:nvPr/>
        </p:nvSpPr>
        <p:spPr>
          <a:xfrm>
            <a:off x="582971" y="1686341"/>
            <a:ext cx="5257800" cy="369332"/>
          </a:xfrm>
          <a:prstGeom prst="rect">
            <a:avLst/>
          </a:prstGeom>
        </p:spPr>
        <p:txBody>
          <a:bodyPr wrap="square">
            <a:spAutoFit/>
          </a:bodyPr>
          <a:lstStyle/>
          <a:p>
            <a:pPr marL="285750" indent="-285750">
              <a:buFont typeface="Arial" pitchFamily="34" charset="0"/>
              <a:buChar char="•"/>
            </a:pPr>
            <a:r>
              <a:rPr lang="en-US" dirty="0"/>
              <a:t>The sensor direction in the Cartesian basis is noted:</a:t>
            </a:r>
          </a:p>
        </p:txBody>
      </p:sp>
      <mc:AlternateContent xmlns:mc="http://schemas.openxmlformats.org/markup-compatibility/2006" xmlns:a14="http://schemas.microsoft.com/office/drawing/2010/main">
        <mc:Choice Requires="a14">
          <p:sp>
            <p:nvSpPr>
              <p:cNvPr id="11" name="Rectangle 10"/>
              <p:cNvSpPr/>
              <p:nvPr/>
            </p:nvSpPr>
            <p:spPr>
              <a:xfrm>
                <a:off x="6070499" y="1666459"/>
                <a:ext cx="1625701" cy="3909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𝐽</m:t>
                          </m:r>
                        </m:e>
                        <m:sub>
                          <m:r>
                            <a:rPr lang="en-US" i="1">
                              <a:latin typeface="Cambria Math"/>
                            </a:rPr>
                            <m:t>𝑖</m:t>
                          </m:r>
                        </m:sub>
                      </m:sSub>
                      <m:r>
                        <a:rPr lang="en-US">
                          <a:latin typeface="Cambria Math"/>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b="0" i="1" smtClean="0">
                                  <a:latin typeface="Cambria Math"/>
                                </a:rPr>
                                <m:t> </m:t>
                              </m:r>
                              <m:sSub>
                                <m:sSubPr>
                                  <m:ctrlPr>
                                    <a:rPr lang="en-US" i="1">
                                      <a:latin typeface="Cambria Math" panose="02040503050406030204" pitchFamily="18" charset="0"/>
                                    </a:rPr>
                                  </m:ctrlPr>
                                </m:sSubPr>
                                <m:e>
                                  <m:r>
                                    <a:rPr lang="en-US" b="0" i="1" smtClean="0">
                                      <a:latin typeface="Cambria Math"/>
                                    </a:rPr>
                                    <m:t>𝑗</m:t>
                                  </m:r>
                                </m:e>
                                <m:sub>
                                  <m:r>
                                    <a:rPr lang="en-US" i="1">
                                      <a:latin typeface="Cambria Math"/>
                                    </a:rPr>
                                    <m:t>𝑖</m:t>
                                  </m:r>
                                </m:sub>
                              </m:sSub>
                              <m:r>
                                <a:rPr lang="en-US">
                                  <a:latin typeface="Cambria Math"/>
                                </a:rPr>
                                <m:t>  </m:t>
                              </m:r>
                              <m:sSub>
                                <m:sSubPr>
                                  <m:ctrlPr>
                                    <a:rPr lang="en-US" i="1">
                                      <a:latin typeface="Cambria Math" panose="02040503050406030204" pitchFamily="18" charset="0"/>
                                    </a:rPr>
                                  </m:ctrlPr>
                                </m:sSubPr>
                                <m:e>
                                  <m:r>
                                    <a:rPr lang="en-US" b="0" i="1" smtClean="0">
                                      <a:latin typeface="Cambria Math"/>
                                    </a:rPr>
                                    <m:t>𝑘</m:t>
                                  </m:r>
                                </m:e>
                                <m:sub>
                                  <m:r>
                                    <a:rPr lang="en-US" i="1">
                                      <a:latin typeface="Cambria Math"/>
                                    </a:rPr>
                                    <m:t>𝑖</m:t>
                                  </m:r>
                                </m:sub>
                              </m:sSub>
                              <m:r>
                                <a:rPr lang="en-US">
                                  <a:latin typeface="Cambria Math"/>
                                </a:rPr>
                                <m:t>  </m:t>
                              </m:r>
                              <m:sSub>
                                <m:sSubPr>
                                  <m:ctrlPr>
                                    <a:rPr lang="en-US" i="1">
                                      <a:latin typeface="Cambria Math" panose="02040503050406030204" pitchFamily="18" charset="0"/>
                                    </a:rPr>
                                  </m:ctrlPr>
                                </m:sSubPr>
                                <m:e>
                                  <m:r>
                                    <a:rPr lang="en-US" b="0" i="1" smtClean="0">
                                      <a:latin typeface="Cambria Math"/>
                                    </a:rPr>
                                    <m:t>𝑙</m:t>
                                  </m:r>
                                </m:e>
                                <m:sub>
                                  <m:r>
                                    <a:rPr lang="en-US" i="1">
                                      <a:latin typeface="Cambria Math"/>
                                    </a:rPr>
                                    <m:t>𝑖</m:t>
                                  </m:r>
                                </m:sub>
                              </m:sSub>
                            </m:e>
                          </m:d>
                        </m:e>
                        <m:sup>
                          <m:r>
                            <a:rPr lang="en-US" i="1">
                              <a:latin typeface="Cambria Math"/>
                            </a:rPr>
                            <m:t>′</m:t>
                          </m:r>
                        </m:sup>
                      </m:sSup>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6070499" y="1666459"/>
                <a:ext cx="1625701" cy="390941"/>
              </a:xfrm>
              <a:prstGeom prst="rect">
                <a:avLst/>
              </a:prstGeom>
              <a:blipFill rotWithShape="1">
                <a:blip r:embed="rId3"/>
                <a:stretch>
                  <a:fillRect b="-10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85800" y="3124200"/>
                <a:ext cx="5257800" cy="369332"/>
              </a:xfrm>
              <a:prstGeom prst="rect">
                <a:avLst/>
              </a:prstGeom>
            </p:spPr>
            <p:txBody>
              <a:bodyPr wrap="square">
                <a:spAutoFit/>
              </a:bodyPr>
              <a:lstStyle/>
              <a:p>
                <a:pPr marL="285750" indent="-285750">
                  <a:buFont typeface="Arial" pitchFamily="34" charset="0"/>
                  <a:buChar char="•"/>
                </a:pPr>
                <a:r>
                  <a:rPr lang="en-US" dirty="0"/>
                  <a:t>The motion of the sensor located in </a:t>
                </a:r>
                <a14:m>
                  <m:oMath xmlns:m="http://schemas.openxmlformats.org/officeDocument/2006/math">
                    <m:sSub>
                      <m:sSubPr>
                        <m:ctrlPr>
                          <a:rPr lang="en-US" i="1">
                            <a:latin typeface="Cambria Math" panose="02040503050406030204" pitchFamily="18" charset="0"/>
                          </a:rPr>
                        </m:ctrlPr>
                      </m:sSubPr>
                      <m:e>
                        <m:r>
                          <a:rPr lang="en-US" i="1">
                            <a:latin typeface="Cambria Math"/>
                          </a:rPr>
                          <m:t>𝐴</m:t>
                        </m:r>
                      </m:e>
                      <m:sub>
                        <m:r>
                          <a:rPr lang="en-US" i="1">
                            <a:latin typeface="Cambria Math"/>
                          </a:rPr>
                          <m:t>𝑖</m:t>
                        </m:r>
                      </m:sub>
                    </m:sSub>
                  </m:oMath>
                </a14:m>
                <a:r>
                  <a:rPr lang="en-US" dirty="0"/>
                  <a:t> is:</a:t>
                </a:r>
              </a:p>
            </p:txBody>
          </p:sp>
        </mc:Choice>
        <mc:Fallback xmlns="">
          <p:sp>
            <p:nvSpPr>
              <p:cNvPr id="13" name="Rectangle 12"/>
              <p:cNvSpPr>
                <a:spLocks noRot="1" noChangeAspect="1" noMove="1" noResize="1" noEditPoints="1" noAdjustHandles="1" noChangeArrowheads="1" noChangeShapeType="1" noTextEdit="1"/>
              </p:cNvSpPr>
              <p:nvPr/>
            </p:nvSpPr>
            <p:spPr>
              <a:xfrm>
                <a:off x="685800" y="3124200"/>
                <a:ext cx="5257800" cy="369332"/>
              </a:xfrm>
              <a:prstGeom prst="rect">
                <a:avLst/>
              </a:prstGeom>
              <a:blipFill rotWithShape="1">
                <a:blip r:embed="rId4"/>
                <a:stretch>
                  <a:fillRect l="-812" t="-8333"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981200" y="1905000"/>
                <a:ext cx="4267200" cy="923330"/>
              </a:xfrm>
              <a:prstGeom prst="rect">
                <a:avLst/>
              </a:prstGeom>
            </p:spPr>
            <p:txBody>
              <a:bodyPr wrap="square">
                <a:spAutoFit/>
              </a:bodyPr>
              <a:lstStyle/>
              <a:p>
                <a:pPr marL="285750" indent="-285750">
                  <a:lnSpc>
                    <a:spcPct val="150000"/>
                  </a:lnSpc>
                  <a:buFontTx/>
                  <a:buChar char="-"/>
                </a:pPr>
                <a:r>
                  <a:rPr lang="en-US" dirty="0"/>
                  <a:t>For  </a:t>
                </a:r>
                <a14:m>
                  <m:oMath xmlns:m="http://schemas.openxmlformats.org/officeDocument/2006/math">
                    <m:r>
                      <a:rPr lang="en-US" i="1">
                        <a:latin typeface="Cambria Math"/>
                      </a:rPr>
                      <m:t>𝑖</m:t>
                    </m:r>
                    <m:r>
                      <a:rPr lang="en-US" i="1">
                        <a:latin typeface="Cambria Math"/>
                      </a:rPr>
                      <m:t>=</m:t>
                    </m:r>
                    <m:sSub>
                      <m:sSubPr>
                        <m:ctrlPr>
                          <a:rPr lang="en-US" i="1">
                            <a:latin typeface="Cambria Math" panose="02040503050406030204" pitchFamily="18" charset="0"/>
                          </a:rPr>
                        </m:ctrlPr>
                      </m:sSubPr>
                      <m:e>
                        <m:r>
                          <a:rPr lang="en-US" i="1">
                            <a:latin typeface="Cambria Math"/>
                          </a:rPr>
                          <m:t>h</m:t>
                        </m:r>
                      </m:e>
                      <m:sub>
                        <m:r>
                          <a:rPr lang="en-US" i="1">
                            <a:latin typeface="Cambria Math"/>
                          </a:rPr>
                          <m:t>1</m:t>
                        </m:r>
                      </m:sub>
                    </m:sSub>
                    <m:r>
                      <a:rPr lang="en-US" i="1">
                        <a:latin typeface="Cambria Math"/>
                      </a:rPr>
                      <m:t>,</m:t>
                    </m:r>
                    <m:sSub>
                      <m:sSubPr>
                        <m:ctrlPr>
                          <a:rPr lang="en-US" i="1">
                            <a:latin typeface="Cambria Math" panose="02040503050406030204" pitchFamily="18" charset="0"/>
                          </a:rPr>
                        </m:ctrlPr>
                      </m:sSubPr>
                      <m:e>
                        <m:r>
                          <a:rPr lang="en-US" i="1">
                            <a:latin typeface="Cambria Math"/>
                          </a:rPr>
                          <m:t> </m:t>
                        </m:r>
                        <m:r>
                          <a:rPr lang="en-US" i="1">
                            <a:latin typeface="Cambria Math"/>
                          </a:rPr>
                          <m:t>h</m:t>
                        </m:r>
                      </m:e>
                      <m:sub>
                        <m:r>
                          <a:rPr lang="en-US" i="1">
                            <a:latin typeface="Cambria Math"/>
                          </a:rPr>
                          <m:t>2</m:t>
                        </m:r>
                      </m:sub>
                    </m:sSub>
                    <m:r>
                      <a:rPr lang="en-US" i="1">
                        <a:latin typeface="Cambria Math"/>
                      </a:rPr>
                      <m:t>,…,</m:t>
                    </m:r>
                    <m:sSub>
                      <m:sSubPr>
                        <m:ctrlPr>
                          <a:rPr lang="en-US" i="1">
                            <a:latin typeface="Cambria Math" panose="02040503050406030204" pitchFamily="18" charset="0"/>
                          </a:rPr>
                        </m:ctrlPr>
                      </m:sSubPr>
                      <m:e>
                        <m:r>
                          <a:rPr lang="en-US" i="1">
                            <a:latin typeface="Cambria Math"/>
                          </a:rPr>
                          <m:t> </m:t>
                        </m:r>
                        <m:r>
                          <a:rPr lang="en-US" i="1">
                            <a:latin typeface="Cambria Math"/>
                          </a:rPr>
                          <m:t>𝑣</m:t>
                        </m:r>
                      </m:e>
                      <m:sub>
                        <m:r>
                          <a:rPr lang="en-US" i="1">
                            <a:latin typeface="Cambria Math"/>
                          </a:rPr>
                          <m:t>3</m:t>
                        </m:r>
                      </m:sub>
                    </m:sSub>
                  </m:oMath>
                </a14:m>
                <a:endParaRPr lang="en-US" dirty="0"/>
              </a:p>
              <a:p>
                <a:pPr marL="285750" indent="-285750">
                  <a:lnSpc>
                    <a:spcPct val="150000"/>
                  </a:lnSpc>
                  <a:buFontTx/>
                  <a:buChar char="-"/>
                </a:pPr>
                <a:r>
                  <a:rPr lang="en-US" dirty="0"/>
                  <a:t>Direction vector amplitude is unity </a:t>
                </a:r>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𝐽</m:t>
                            </m:r>
                          </m:e>
                          <m:sub>
                            <m:r>
                              <a:rPr lang="en-US" i="1">
                                <a:latin typeface="Cambria Math"/>
                              </a:rPr>
                              <m:t>𝑖</m:t>
                            </m:r>
                          </m:sub>
                        </m:sSub>
                      </m:e>
                    </m:d>
                  </m:oMath>
                </a14:m>
                <a:r>
                  <a:rPr lang="en-US" dirty="0"/>
                  <a:t> </a:t>
                </a:r>
              </a:p>
            </p:txBody>
          </p:sp>
        </mc:Choice>
        <mc:Fallback xmlns="">
          <p:sp>
            <p:nvSpPr>
              <p:cNvPr id="7" name="Rectangle 6"/>
              <p:cNvSpPr>
                <a:spLocks noRot="1" noChangeAspect="1" noMove="1" noResize="1" noEditPoints="1" noAdjustHandles="1" noChangeArrowheads="1" noChangeShapeType="1" noTextEdit="1"/>
              </p:cNvSpPr>
              <p:nvPr/>
            </p:nvSpPr>
            <p:spPr>
              <a:xfrm>
                <a:off x="1981200" y="1905000"/>
                <a:ext cx="4267200" cy="923330"/>
              </a:xfrm>
              <a:prstGeom prst="rect">
                <a:avLst/>
              </a:prstGeom>
              <a:blipFill rotWithShape="1">
                <a:blip r:embed="rId5"/>
                <a:stretch>
                  <a:fillRect l="-1143" b="-4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057400" y="609600"/>
                <a:ext cx="2743200" cy="879664"/>
              </a:xfrm>
              <a:prstGeom prst="rect">
                <a:avLst/>
              </a:prstGeom>
            </p:spPr>
            <p:txBody>
              <a:bodyPr wrap="square">
                <a:spAutoFit/>
              </a:bodyPr>
              <a:lstStyle/>
              <a:p>
                <a:pPr marL="285750" indent="-285750">
                  <a:lnSpc>
                    <a:spcPct val="150000"/>
                  </a:lnSpc>
                  <a:buFontTx/>
                  <a:buChar char="-"/>
                </a:pPr>
                <a:r>
                  <a:rPr lang="en-US" dirty="0"/>
                  <a:t>For </a:t>
                </a:r>
                <a14:m>
                  <m:oMath xmlns:m="http://schemas.openxmlformats.org/officeDocument/2006/math">
                    <m:r>
                      <a:rPr lang="en-US" i="1" smtClean="0">
                        <a:latin typeface="Cambria Math"/>
                      </a:rPr>
                      <m:t>𝑖</m:t>
                    </m:r>
                    <m:r>
                      <a:rPr lang="en-US" b="0" i="1" smtClean="0">
                        <a:latin typeface="Cambria Math"/>
                      </a:rPr>
                      <m:t>=</m:t>
                    </m:r>
                    <m:sSub>
                      <m:sSubPr>
                        <m:ctrlPr>
                          <a:rPr lang="en-US" i="1">
                            <a:latin typeface="Cambria Math" panose="02040503050406030204" pitchFamily="18" charset="0"/>
                          </a:rPr>
                        </m:ctrlPr>
                      </m:sSubPr>
                      <m:e>
                        <m:r>
                          <a:rPr lang="en-US" b="0" i="1" smtClean="0">
                            <a:latin typeface="Cambria Math"/>
                          </a:rPr>
                          <m:t>h</m:t>
                        </m:r>
                      </m:e>
                      <m:sub>
                        <m:r>
                          <a:rPr lang="en-US" b="0" i="1" smtClean="0">
                            <a:latin typeface="Cambria Math"/>
                          </a:rPr>
                          <m:t>1</m:t>
                        </m:r>
                      </m:sub>
                    </m:sSub>
                    <m:r>
                      <a:rPr lang="en-US" b="0" i="1" smtClean="0">
                        <a:latin typeface="Cambria Math"/>
                      </a:rPr>
                      <m:t>,</m:t>
                    </m:r>
                    <m:sSub>
                      <m:sSubPr>
                        <m:ctrlPr>
                          <a:rPr lang="en-US" i="1" smtClean="0">
                            <a:latin typeface="Cambria Math" panose="02040503050406030204" pitchFamily="18" charset="0"/>
                          </a:rPr>
                        </m:ctrlPr>
                      </m:sSubPr>
                      <m:e>
                        <m:r>
                          <a:rPr lang="en-US" b="0" i="1" smtClean="0">
                            <a:latin typeface="Cambria Math"/>
                          </a:rPr>
                          <m:t> </m:t>
                        </m:r>
                        <m:r>
                          <a:rPr lang="en-US" i="1">
                            <a:latin typeface="Cambria Math"/>
                          </a:rPr>
                          <m:t>h</m:t>
                        </m:r>
                      </m:e>
                      <m:sub>
                        <m:r>
                          <a:rPr lang="en-US" b="0" i="1" smtClean="0">
                            <a:latin typeface="Cambria Math"/>
                          </a:rPr>
                          <m:t>2</m:t>
                        </m:r>
                      </m:sub>
                    </m:sSub>
                    <m:r>
                      <a:rPr lang="en-US" b="0" i="1" smtClean="0">
                        <a:latin typeface="Cambria Math"/>
                      </a:rPr>
                      <m:t>,…,</m:t>
                    </m:r>
                    <m:sSub>
                      <m:sSubPr>
                        <m:ctrlPr>
                          <a:rPr lang="en-US" i="1">
                            <a:latin typeface="Cambria Math" panose="02040503050406030204" pitchFamily="18" charset="0"/>
                          </a:rPr>
                        </m:ctrlPr>
                      </m:sSubPr>
                      <m:e>
                        <m:r>
                          <a:rPr lang="en-US" i="1">
                            <a:latin typeface="Cambria Math"/>
                          </a:rPr>
                          <m:t> </m:t>
                        </m:r>
                        <m:r>
                          <a:rPr lang="en-US" b="0" i="1" smtClean="0">
                            <a:latin typeface="Cambria Math"/>
                          </a:rPr>
                          <m:t>𝑣</m:t>
                        </m:r>
                      </m:e>
                      <m:sub>
                        <m:r>
                          <a:rPr lang="en-US" b="0" i="1" smtClean="0">
                            <a:latin typeface="Cambria Math"/>
                          </a:rPr>
                          <m:t>3</m:t>
                        </m:r>
                      </m:sub>
                    </m:sSub>
                  </m:oMath>
                </a14:m>
                <a:endParaRPr lang="en-US" dirty="0"/>
              </a:p>
              <a:p>
                <a:pPr marL="285750" indent="-285750">
                  <a:lnSpc>
                    <a:spcPct val="150000"/>
                  </a:lnSpc>
                  <a:buFontTx/>
                  <a:buChar char="-"/>
                </a:pPr>
                <a:r>
                  <a:rPr lang="en-US" dirty="0"/>
                  <a:t>Units are </a:t>
                </a:r>
                <a14:m>
                  <m:oMath xmlns:m="http://schemas.openxmlformats.org/officeDocument/2006/math">
                    <m:d>
                      <m:dPr>
                        <m:begChr m:val="["/>
                        <m:endChr m:val="]"/>
                        <m:ctrlPr>
                          <a:rPr lang="en-US" i="1">
                            <a:latin typeface="Cambria Math" panose="02040503050406030204" pitchFamily="18" charset="0"/>
                          </a:rPr>
                        </m:ctrlPr>
                      </m:dPr>
                      <m:e>
                        <m:r>
                          <m:rPr>
                            <m:sty m:val="p"/>
                          </m:rPr>
                          <a:rPr lang="en-US">
                            <a:latin typeface="Cambria Math"/>
                          </a:rPr>
                          <m:t>m</m:t>
                        </m:r>
                      </m:e>
                    </m:d>
                  </m:oMath>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2057400" y="609600"/>
                <a:ext cx="2743200" cy="879664"/>
              </a:xfrm>
              <a:prstGeom prst="rect">
                <a:avLst/>
              </a:prstGeom>
              <a:blipFill rotWithShape="1">
                <a:blip r:embed="rId6"/>
                <a:stretch>
                  <a:fillRect l="-2000" b="-104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133600" y="3733800"/>
                <a:ext cx="4223913" cy="1104148"/>
              </a:xfrm>
              <a:prstGeom prst="rect">
                <a:avLst/>
              </a:prstGeom>
            </p:spPr>
            <p:txBody>
              <a:bodyPr wrap="none">
                <a:spAutoFit/>
              </a:bodyPr>
              <a:lstStyle/>
              <a:p>
                <a14:m>
                  <m:oMath xmlns:m="http://schemas.openxmlformats.org/officeDocument/2006/math">
                    <m:d>
                      <m:dPr>
                        <m:begChr m:val="{"/>
                        <m:endChr m:val="}"/>
                        <m:ctrlPr>
                          <a:rPr lang="en-US" b="0" i="1" smtClean="0">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a:rPr>
                                <m:t>𝑥</m:t>
                              </m:r>
                            </m:e>
                          </m:mr>
                          <m:mr>
                            <m:e>
                              <m:r>
                                <a:rPr lang="en-US" i="1">
                                  <a:latin typeface="Cambria Math"/>
                                </a:rPr>
                                <m:t>𝑦</m:t>
                              </m:r>
                            </m:e>
                          </m:mr>
                          <m:mr>
                            <m:e>
                              <m:r>
                                <a:rPr lang="en-US" b="0" i="1" smtClean="0">
                                  <a:latin typeface="Cambria Math"/>
                                </a:rPr>
                                <m:t>𝑧</m:t>
                              </m:r>
                            </m:e>
                          </m:mr>
                        </m:m>
                      </m:e>
                    </m:d>
                    <m:r>
                      <a:rPr lang="en-US" b="0" i="1" smtClean="0">
                        <a:latin typeface="Cambria Math"/>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b="0" i="1" smtClean="0">
                                  <a:latin typeface="Cambria Math"/>
                                </a:rPr>
                                <m:t>𝑅</m:t>
                              </m:r>
                              <m:r>
                                <a:rPr lang="en-US" i="1">
                                  <a:latin typeface="Cambria Math"/>
                                </a:rPr>
                                <m:t>𝑥</m:t>
                              </m:r>
                            </m:e>
                          </m:mr>
                          <m:mr>
                            <m:e>
                              <m:r>
                                <a:rPr lang="en-US" b="0" i="1" smtClean="0">
                                  <a:latin typeface="Cambria Math"/>
                                </a:rPr>
                                <m:t>𝑅</m:t>
                              </m:r>
                              <m:r>
                                <a:rPr lang="en-US" i="1">
                                  <a:latin typeface="Cambria Math"/>
                                </a:rPr>
                                <m:t>𝑦</m:t>
                              </m:r>
                            </m:e>
                          </m:mr>
                          <m:mr>
                            <m:e>
                              <m:r>
                                <a:rPr lang="en-US" b="0" i="1" smtClean="0">
                                  <a:latin typeface="Cambria Math"/>
                                </a:rPr>
                                <m:t>𝑅</m:t>
                              </m:r>
                              <m:r>
                                <a:rPr lang="en-US" i="1">
                                  <a:latin typeface="Cambria Math"/>
                                </a:rPr>
                                <m:t>𝑧</m:t>
                              </m:r>
                            </m:e>
                          </m:mr>
                        </m:m>
                      </m:e>
                    </m:d>
                    <m:r>
                      <a:rPr lang="en-US" i="1" smtClean="0">
                        <a:latin typeface="Cambria Math"/>
                        <a:ea typeface="Cambria Math"/>
                      </a:rPr>
                      <m:t>×</m:t>
                    </m:r>
                    <m:sSub>
                      <m:sSubPr>
                        <m:ctrlPr>
                          <a:rPr lang="en-US" i="1">
                            <a:latin typeface="Cambria Math" panose="02040503050406030204" pitchFamily="18" charset="0"/>
                          </a:rPr>
                        </m:ctrlPr>
                      </m:sSubPr>
                      <m:e>
                        <m:r>
                          <a:rPr lang="en-US" i="1">
                            <a:latin typeface="Cambria Math"/>
                          </a:rPr>
                          <m:t>𝐴</m:t>
                        </m:r>
                      </m:e>
                      <m:sub>
                        <m:r>
                          <a:rPr lang="en-US" i="1">
                            <a:latin typeface="Cambria Math"/>
                          </a:rPr>
                          <m:t>𝑖</m:t>
                        </m:r>
                      </m:sub>
                    </m:sSub>
                  </m:oMath>
                </a14:m>
                <a:r>
                  <a:rPr lang="en-US" dirty="0"/>
                  <a:t> = </a:t>
                </a:r>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a:rPr>
                                <m:t>𝑥</m:t>
                              </m:r>
                            </m:e>
                          </m:mr>
                          <m:mr>
                            <m:e>
                              <m:r>
                                <a:rPr lang="en-US" i="1">
                                  <a:latin typeface="Cambria Math"/>
                                </a:rPr>
                                <m:t>𝑦</m:t>
                              </m:r>
                            </m:e>
                          </m:mr>
                          <m:mr>
                            <m:e>
                              <m:r>
                                <a:rPr lang="en-US" i="1">
                                  <a:latin typeface="Cambria Math"/>
                                </a:rPr>
                                <m:t>𝑧</m:t>
                              </m:r>
                            </m:e>
                          </m:mr>
                        </m:m>
                      </m:e>
                    </m:d>
                    <m:r>
                      <a:rPr lang="en-US" b="0" i="1" smtClean="0">
                        <a:latin typeface="Cambria Math"/>
                      </a:rPr>
                      <m:t>−</m:t>
                    </m:r>
                    <m:sSub>
                      <m:sSubPr>
                        <m:ctrlPr>
                          <a:rPr lang="en-US" i="1">
                            <a:latin typeface="Cambria Math" panose="02040503050406030204" pitchFamily="18" charset="0"/>
                          </a:rPr>
                        </m:ctrlPr>
                      </m:sSubPr>
                      <m:e>
                        <m:r>
                          <a:rPr lang="en-US" i="1">
                            <a:latin typeface="Cambria Math"/>
                          </a:rPr>
                          <m:t>𝐴</m:t>
                        </m:r>
                      </m:e>
                      <m:sub>
                        <m:r>
                          <a:rPr lang="en-US" i="1">
                            <a:latin typeface="Cambria Math"/>
                          </a:rPr>
                          <m:t>𝑖</m:t>
                        </m:r>
                      </m:sub>
                    </m:sSub>
                    <m:r>
                      <a:rPr lang="en-US" i="1">
                        <a:latin typeface="Cambria Math"/>
                        <a:ea typeface="Cambria Math"/>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a:rPr>
                                <m:t>𝑅</m:t>
                              </m:r>
                              <m:r>
                                <a:rPr lang="en-US" i="1">
                                  <a:latin typeface="Cambria Math"/>
                                </a:rPr>
                                <m:t>𝑥</m:t>
                              </m:r>
                            </m:e>
                          </m:mr>
                          <m:mr>
                            <m:e>
                              <m:r>
                                <a:rPr lang="en-US" i="1">
                                  <a:latin typeface="Cambria Math"/>
                                </a:rPr>
                                <m:t>𝑅𝑦</m:t>
                              </m:r>
                            </m:e>
                          </m:mr>
                          <m:mr>
                            <m:e>
                              <m:r>
                                <a:rPr lang="en-US" i="1">
                                  <a:latin typeface="Cambria Math"/>
                                </a:rPr>
                                <m:t>𝑅𝑧</m:t>
                              </m:r>
                            </m:e>
                          </m:mr>
                        </m:m>
                      </m:e>
                    </m:d>
                  </m:oMath>
                </a14:m>
                <a:r>
                  <a:rPr lang="en-US" dirty="0"/>
                  <a:t>=</a:t>
                </a:r>
                <a14:m>
                  <m:oMath xmlns:m="http://schemas.openxmlformats.org/officeDocument/2006/math">
                    <m:sSub>
                      <m:sSubPr>
                        <m:ctrlPr>
                          <a:rPr lang="en-US" i="1">
                            <a:latin typeface="Cambria Math" panose="02040503050406030204" pitchFamily="18" charset="0"/>
                          </a:rPr>
                        </m:ctrlPr>
                      </m:sSubPr>
                      <m:e>
                        <m:r>
                          <a:rPr lang="en-US" b="0" i="1" smtClean="0">
                            <a:latin typeface="Cambria Math"/>
                          </a:rPr>
                          <m:t>  </m:t>
                        </m:r>
                        <m:r>
                          <a:rPr lang="en-US" b="0" i="1" smtClean="0">
                            <a:latin typeface="Cambria Math"/>
                          </a:rPr>
                          <m:t>𝑃</m:t>
                        </m:r>
                      </m:e>
                      <m:sub>
                        <m:r>
                          <a:rPr lang="en-US" i="1">
                            <a:latin typeface="Cambria Math"/>
                          </a:rPr>
                          <m:t>𝑖</m:t>
                        </m:r>
                      </m:sub>
                    </m:sSub>
                    <m:r>
                      <a:rPr lang="en-US">
                        <a:latin typeface="Cambria Math"/>
                      </a:rPr>
                      <m:t> </m:t>
                    </m:r>
                    <m:r>
                      <a:rPr lang="en-US" i="1">
                        <a:latin typeface="Cambria Math"/>
                      </a:rPr>
                      <m:t>𝐶</m:t>
                    </m:r>
                  </m:oMath>
                </a14:m>
                <a:endParaRPr lang="en-US" dirty="0"/>
              </a:p>
              <a:p>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2133600" y="3733800"/>
                <a:ext cx="4223913" cy="1104148"/>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143000" y="5029200"/>
                <a:ext cx="310995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𝑃</m:t>
                          </m:r>
                        </m:e>
                        <m:sub>
                          <m:r>
                            <a:rPr lang="en-US" i="1">
                              <a:latin typeface="Cambria Math"/>
                            </a:rPr>
                            <m:t>𝑖</m:t>
                          </m:r>
                        </m:sub>
                      </m:sSub>
                      <m:r>
                        <a:rPr lang="en-US">
                          <a:latin typeface="Cambria Math"/>
                        </a:rPr>
                        <m:t>=</m:t>
                      </m:r>
                      <m:d>
                        <m:dPr>
                          <m:begChr m:val="["/>
                          <m:endChr m:val="]"/>
                          <m:ctrlPr>
                            <a:rPr lang="en-US" i="1">
                              <a:latin typeface="Cambria Math" panose="02040503050406030204" pitchFamily="18" charset="0"/>
                            </a:rPr>
                          </m:ctrlPr>
                        </m:dPr>
                        <m:e>
                          <m:r>
                            <a:rPr lang="en-US" b="0" i="1" smtClean="0">
                              <a:latin typeface="Cambria Math"/>
                            </a:rPr>
                            <m:t> </m:t>
                          </m:r>
                          <m:r>
                            <a:rPr lang="en-US" b="0" i="1" smtClean="0">
                              <a:latin typeface="Cambria Math"/>
                            </a:rPr>
                            <m:t>𝐼</m:t>
                          </m:r>
                          <m:d>
                            <m:dPr>
                              <m:ctrlPr>
                                <a:rPr lang="en-US" b="0" i="1" smtClean="0">
                                  <a:latin typeface="Cambria Math" panose="02040503050406030204" pitchFamily="18" charset="0"/>
                                </a:rPr>
                              </m:ctrlPr>
                            </m:dPr>
                            <m:e>
                              <m:r>
                                <a:rPr lang="en-US" b="0" i="1" smtClean="0">
                                  <a:latin typeface="Cambria Math"/>
                                </a:rPr>
                                <m:t>3</m:t>
                              </m:r>
                            </m:e>
                          </m:d>
                          <m:r>
                            <a:rPr lang="en-US" b="0" i="1" smtClean="0">
                              <a:latin typeface="Cambria Math"/>
                            </a:rPr>
                            <m:t>     |   </m:t>
                          </m:r>
                          <m:r>
                            <a:rPr lang="en-US" b="0" i="1" smtClean="0">
                              <a:solidFill>
                                <a:schemeClr val="tx1"/>
                              </a:solidFill>
                              <a:latin typeface="Cambria Math"/>
                            </a:rPr>
                            <m:t>−</m:t>
                          </m:r>
                          <m:r>
                            <a:rPr lang="en-US" b="0" i="1" smtClean="0">
                              <a:latin typeface="Cambria Math"/>
                            </a:rPr>
                            <m:t>𝐶𝑟𝑜𝑠𝑠</m:t>
                          </m:r>
                          <m:r>
                            <a:rPr lang="en-US" b="0" i="1" smtClean="0">
                              <a:latin typeface="Cambria Math"/>
                            </a:rPr>
                            <m:t>(</m:t>
                          </m:r>
                          <m:sSub>
                            <m:sSubPr>
                              <m:ctrlPr>
                                <a:rPr lang="en-US" i="1">
                                  <a:latin typeface="Cambria Math" panose="02040503050406030204" pitchFamily="18" charset="0"/>
                                </a:rPr>
                              </m:ctrlPr>
                            </m:sSubPr>
                            <m:e>
                              <m:r>
                                <a:rPr lang="en-US" i="1">
                                  <a:latin typeface="Cambria Math"/>
                                </a:rPr>
                                <m:t>𝐴</m:t>
                              </m:r>
                            </m:e>
                            <m:sub>
                              <m:r>
                                <a:rPr lang="en-US" i="1">
                                  <a:latin typeface="Cambria Math"/>
                                </a:rPr>
                                <m:t>𝑖</m:t>
                              </m:r>
                            </m:sub>
                          </m:sSub>
                          <m:r>
                            <a:rPr lang="en-US" b="0" i="1" smtClean="0">
                              <a:latin typeface="Cambria Math"/>
                            </a:rPr>
                            <m:t>)</m:t>
                          </m:r>
                        </m:e>
                      </m:d>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1143000" y="5029200"/>
                <a:ext cx="3109954" cy="369332"/>
              </a:xfrm>
              <a:prstGeom prst="rect">
                <a:avLst/>
              </a:prstGeom>
              <a:blipFill rotWithShape="1">
                <a:blip r:embed="rId8"/>
                <a:stretch>
                  <a:fillRect b="-11475"/>
                </a:stretch>
              </a:blipFill>
            </p:spPr>
            <p:txBody>
              <a:bodyPr/>
              <a:lstStyle/>
              <a:p>
                <a:r>
                  <a:rPr lang="en-US">
                    <a:noFill/>
                  </a:rPr>
                  <a:t> </a:t>
                </a:r>
              </a:p>
            </p:txBody>
          </p:sp>
        </mc:Fallback>
      </mc:AlternateContent>
      <p:sp>
        <p:nvSpPr>
          <p:cNvPr id="14" name="Rectangle 13"/>
          <p:cNvSpPr/>
          <p:nvPr/>
        </p:nvSpPr>
        <p:spPr>
          <a:xfrm>
            <a:off x="152400" y="5029200"/>
            <a:ext cx="756938" cy="369332"/>
          </a:xfrm>
          <a:prstGeom prst="rect">
            <a:avLst/>
          </a:prstGeom>
        </p:spPr>
        <p:txBody>
          <a:bodyPr wrap="none">
            <a:spAutoFit/>
          </a:bodyPr>
          <a:lstStyle/>
          <a:p>
            <a:r>
              <a:rPr lang="en-US" dirty="0"/>
              <a:t>With: </a:t>
            </a:r>
          </a:p>
        </p:txBody>
      </p:sp>
      <mc:AlternateContent xmlns:mc="http://schemas.openxmlformats.org/markup-compatibility/2006" xmlns:a14="http://schemas.microsoft.com/office/drawing/2010/main">
        <mc:Choice Requires="a14">
          <p:sp>
            <p:nvSpPr>
              <p:cNvPr id="15" name="Rectangle 14"/>
              <p:cNvSpPr/>
              <p:nvPr/>
            </p:nvSpPr>
            <p:spPr>
              <a:xfrm>
                <a:off x="2590800" y="5656698"/>
                <a:ext cx="3456972"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𝑃</m:t>
                          </m:r>
                        </m:e>
                        <m:sub>
                          <m:r>
                            <a:rPr lang="en-US" i="1">
                              <a:latin typeface="Cambria Math"/>
                            </a:rPr>
                            <m:t>𝑖</m:t>
                          </m:r>
                        </m:sub>
                      </m:sSub>
                      <m:r>
                        <a:rPr lang="en-US">
                          <a:latin typeface="Cambria Math"/>
                        </a:rPr>
                        <m:t>=</m:t>
                      </m:r>
                      <m:d>
                        <m:dPr>
                          <m:begChr m:val="["/>
                          <m:endChr m:val="]"/>
                          <m:ctrlPr>
                            <a:rPr lang="en-US" i="1">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r>
                                  <a:rPr lang="en-US">
                                    <a:latin typeface="Cambria Math"/>
                                  </a:rPr>
                                  <m:t>1</m:t>
                                </m:r>
                              </m:e>
                              <m:e>
                                <m:r>
                                  <a:rPr lang="en-US">
                                    <a:latin typeface="Cambria Math"/>
                                  </a:rPr>
                                  <m:t>0</m:t>
                                </m:r>
                              </m:e>
                              <m:e>
                                <m:r>
                                  <a:rPr lang="en-US">
                                    <a:latin typeface="Cambria Math"/>
                                  </a:rPr>
                                  <m:t>0</m:t>
                                </m:r>
                              </m:e>
                            </m:mr>
                            <m:mr>
                              <m:e>
                                <m:r>
                                  <a:rPr lang="en-US">
                                    <a:latin typeface="Cambria Math"/>
                                  </a:rPr>
                                  <m:t>0</m:t>
                                </m:r>
                              </m:e>
                              <m:e>
                                <m:r>
                                  <a:rPr lang="en-US">
                                    <a:latin typeface="Cambria Math"/>
                                  </a:rPr>
                                  <m:t>1</m:t>
                                </m:r>
                              </m:e>
                              <m:e>
                                <m:r>
                                  <a:rPr lang="en-US">
                                    <a:latin typeface="Cambria Math"/>
                                  </a:rPr>
                                  <m:t>0</m:t>
                                </m:r>
                              </m:e>
                            </m:mr>
                            <m:mr>
                              <m:e>
                                <m:r>
                                  <a:rPr lang="en-US">
                                    <a:latin typeface="Cambria Math"/>
                                  </a:rPr>
                                  <m:t>0</m:t>
                                </m:r>
                              </m:e>
                              <m:e>
                                <m:r>
                                  <a:rPr lang="en-US">
                                    <a:latin typeface="Cambria Math"/>
                                  </a:rPr>
                                  <m:t>0</m:t>
                                </m:r>
                              </m:e>
                              <m:e>
                                <m:r>
                                  <a:rPr lang="en-US">
                                    <a:latin typeface="Cambria Math"/>
                                  </a:rPr>
                                  <m:t>1</m:t>
                                </m:r>
                              </m:e>
                            </m:mr>
                          </m:m>
                          <m:r>
                            <a:rPr lang="en-US">
                              <a:latin typeface="Cambria Math"/>
                            </a:rPr>
                            <m:t>   </m:t>
                          </m:r>
                          <m:m>
                            <m:mPr>
                              <m:mcs>
                                <m:mc>
                                  <m:mcPr>
                                    <m:count m:val="3"/>
                                    <m:mcJc m:val="center"/>
                                  </m:mcPr>
                                </m:mc>
                              </m:mcs>
                              <m:ctrlPr>
                                <a:rPr lang="en-US" i="1">
                                  <a:latin typeface="Cambria Math" panose="02040503050406030204" pitchFamily="18" charset="0"/>
                                </a:rPr>
                              </m:ctrlPr>
                            </m:mPr>
                            <m:mr>
                              <m:e>
                                <m:r>
                                  <a:rPr lang="en-US">
                                    <a:latin typeface="Cambria Math"/>
                                  </a:rPr>
                                  <m:t>0</m:t>
                                </m:r>
                              </m:e>
                              <m:e>
                                <m:sSub>
                                  <m:sSubPr>
                                    <m:ctrlPr>
                                      <a:rPr lang="en-US" i="1">
                                        <a:latin typeface="Cambria Math" panose="02040503050406030204" pitchFamily="18" charset="0"/>
                                      </a:rPr>
                                    </m:ctrlPr>
                                  </m:sSubPr>
                                  <m:e>
                                    <m:r>
                                      <a:rPr lang="en-US" b="0" i="1" smtClean="0">
                                        <a:latin typeface="Cambria Math"/>
                                      </a:rPr>
                                      <m:t>𝑐</m:t>
                                    </m:r>
                                  </m:e>
                                  <m:sub>
                                    <m:r>
                                      <a:rPr lang="en-US" i="1">
                                        <a:latin typeface="Cambria Math"/>
                                      </a:rPr>
                                      <m:t>𝑖</m:t>
                                    </m:r>
                                  </m:sub>
                                </m:sSub>
                              </m:e>
                              <m:e>
                                <m:sSub>
                                  <m:sSubPr>
                                    <m:ctrlPr>
                                      <a:rPr lang="en-US" i="1">
                                        <a:latin typeface="Cambria Math" panose="02040503050406030204" pitchFamily="18" charset="0"/>
                                      </a:rPr>
                                    </m:ctrlPr>
                                  </m:sSubPr>
                                  <m:e>
                                    <m:r>
                                      <a:rPr lang="en-US" b="0" i="1" smtClean="0">
                                        <a:latin typeface="Cambria Math"/>
                                      </a:rPr>
                                      <m:t>−</m:t>
                                    </m:r>
                                    <m:r>
                                      <a:rPr lang="en-US" b="0" i="1" smtClean="0">
                                        <a:latin typeface="Cambria Math"/>
                                      </a:rPr>
                                      <m:t>𝑏</m:t>
                                    </m:r>
                                  </m:e>
                                  <m:sub>
                                    <m:r>
                                      <a:rPr lang="en-US" i="1">
                                        <a:latin typeface="Cambria Math"/>
                                      </a:rPr>
                                      <m:t>𝑖</m:t>
                                    </m:r>
                                  </m:sub>
                                </m:sSub>
                              </m:e>
                            </m:mr>
                            <m:mr>
                              <m:e>
                                <m:sSub>
                                  <m:sSubPr>
                                    <m:ctrlPr>
                                      <a:rPr lang="en-US" i="1">
                                        <a:latin typeface="Cambria Math" panose="02040503050406030204" pitchFamily="18" charset="0"/>
                                      </a:rPr>
                                    </m:ctrlPr>
                                  </m:sSubPr>
                                  <m:e>
                                    <m:r>
                                      <a:rPr lang="en-US" b="0" i="1" smtClean="0">
                                        <a:latin typeface="Cambria Math"/>
                                      </a:rPr>
                                      <m:t>−</m:t>
                                    </m:r>
                                    <m:r>
                                      <a:rPr lang="en-US" b="0" i="1" smtClean="0">
                                        <a:latin typeface="Cambria Math"/>
                                      </a:rPr>
                                      <m:t>𝑐</m:t>
                                    </m:r>
                                  </m:e>
                                  <m:sub>
                                    <m:r>
                                      <a:rPr lang="en-US" i="1">
                                        <a:latin typeface="Cambria Math"/>
                                      </a:rPr>
                                      <m:t>𝑖</m:t>
                                    </m:r>
                                  </m:sub>
                                </m:sSub>
                              </m:e>
                              <m:e>
                                <m:r>
                                  <a:rPr lang="en-US">
                                    <a:latin typeface="Cambria Math"/>
                                  </a:rPr>
                                  <m:t>0</m:t>
                                </m:r>
                              </m:e>
                              <m:e>
                                <m:sSub>
                                  <m:sSubPr>
                                    <m:ctrlPr>
                                      <a:rPr lang="en-US" i="1">
                                        <a:latin typeface="Cambria Math" panose="02040503050406030204" pitchFamily="18" charset="0"/>
                                      </a:rPr>
                                    </m:ctrlPr>
                                  </m:sSubPr>
                                  <m:e>
                                    <m:r>
                                      <a:rPr lang="en-US" b="0" i="1" smtClean="0">
                                        <a:latin typeface="Cambria Math"/>
                                      </a:rPr>
                                      <m:t>𝑎</m:t>
                                    </m:r>
                                  </m:e>
                                  <m:sub>
                                    <m:r>
                                      <a:rPr lang="en-US" i="1">
                                        <a:latin typeface="Cambria Math"/>
                                      </a:rPr>
                                      <m:t>𝑖</m:t>
                                    </m:r>
                                  </m:sub>
                                </m:sSub>
                              </m:e>
                            </m:mr>
                            <m:mr>
                              <m:e>
                                <m:sSub>
                                  <m:sSubPr>
                                    <m:ctrlPr>
                                      <a:rPr lang="en-US" i="1">
                                        <a:latin typeface="Cambria Math" panose="02040503050406030204" pitchFamily="18" charset="0"/>
                                      </a:rPr>
                                    </m:ctrlPr>
                                  </m:sSubPr>
                                  <m:e>
                                    <m:r>
                                      <a:rPr lang="en-US" b="0" i="1" smtClean="0">
                                        <a:latin typeface="Cambria Math"/>
                                      </a:rPr>
                                      <m:t>𝑏</m:t>
                                    </m:r>
                                  </m:e>
                                  <m:sub>
                                    <m:r>
                                      <a:rPr lang="en-US" i="1">
                                        <a:latin typeface="Cambria Math"/>
                                      </a:rPr>
                                      <m:t>𝑖</m:t>
                                    </m:r>
                                  </m:sub>
                                </m:sSub>
                              </m:e>
                              <m:e>
                                <m:r>
                                  <a:rPr lang="en-US" b="0" i="1" smtClean="0">
                                    <a:latin typeface="Cambria Math"/>
                                  </a:rPr>
                                  <m:t>−</m:t>
                                </m:r>
                                <m:sSub>
                                  <m:sSubPr>
                                    <m:ctrlPr>
                                      <a:rPr lang="en-US" i="1">
                                        <a:latin typeface="Cambria Math" panose="02040503050406030204" pitchFamily="18" charset="0"/>
                                      </a:rPr>
                                    </m:ctrlPr>
                                  </m:sSubPr>
                                  <m:e>
                                    <m:r>
                                      <a:rPr lang="en-US" b="0" i="1" smtClean="0">
                                        <a:latin typeface="Cambria Math"/>
                                      </a:rPr>
                                      <m:t>𝑎</m:t>
                                    </m:r>
                                  </m:e>
                                  <m:sub>
                                    <m:r>
                                      <a:rPr lang="en-US" i="1">
                                        <a:latin typeface="Cambria Math"/>
                                      </a:rPr>
                                      <m:t>𝑖</m:t>
                                    </m:r>
                                  </m:sub>
                                </m:sSub>
                              </m:e>
                              <m:e>
                                <m:r>
                                  <a:rPr lang="en-US">
                                    <a:latin typeface="Cambria Math"/>
                                  </a:rPr>
                                  <m:t>0</m:t>
                                </m:r>
                              </m:e>
                            </m:mr>
                          </m:m>
                        </m:e>
                      </m:d>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2590800" y="5656698"/>
                <a:ext cx="3456972" cy="972702"/>
              </a:xfrm>
              <a:prstGeom prst="rect">
                <a:avLst/>
              </a:prstGeom>
              <a:blipFill rotWithShape="1">
                <a:blip r:embed="rId9"/>
                <a:stretch>
                  <a:fillRect/>
                </a:stretch>
              </a:blipFill>
            </p:spPr>
            <p:txBody>
              <a:bodyPr/>
              <a:lstStyle/>
              <a:p>
                <a:r>
                  <a:rPr lang="en-US">
                    <a:noFill/>
                  </a:rPr>
                  <a:t> </a:t>
                </a:r>
              </a:p>
            </p:txBody>
          </p:sp>
        </mc:Fallback>
      </mc:AlternateContent>
      <p:sp>
        <p:nvSpPr>
          <p:cNvPr id="18" name="Rectangle 17"/>
          <p:cNvSpPr/>
          <p:nvPr/>
        </p:nvSpPr>
        <p:spPr>
          <a:xfrm>
            <a:off x="0" y="0"/>
            <a:ext cx="1448217" cy="369332"/>
          </a:xfrm>
          <a:prstGeom prst="rect">
            <a:avLst/>
          </a:prstGeom>
        </p:spPr>
        <p:txBody>
          <a:bodyPr wrap="none">
            <a:spAutoFit/>
          </a:bodyPr>
          <a:lstStyle/>
          <a:p>
            <a:r>
              <a:rPr lang="en-US" b="1" dirty="0"/>
              <a:t>Sensors (2/3)</a:t>
            </a:r>
            <a:endParaRPr lang="en-US" dirty="0"/>
          </a:p>
        </p:txBody>
      </p:sp>
      <mc:AlternateContent xmlns:mc="http://schemas.openxmlformats.org/markup-compatibility/2006" xmlns:a14="http://schemas.microsoft.com/office/drawing/2010/main">
        <mc:Choice Requires="a14">
          <p:sp>
            <p:nvSpPr>
              <p:cNvPr id="19" name="Rectangle 18"/>
              <p:cNvSpPr/>
              <p:nvPr/>
            </p:nvSpPr>
            <p:spPr>
              <a:xfrm>
                <a:off x="5715000" y="4724400"/>
                <a:ext cx="3309304" cy="972702"/>
              </a:xfrm>
              <a:prstGeom prst="rect">
                <a:avLst/>
              </a:prstGeom>
            </p:spPr>
            <p:txBody>
              <a:bodyPr wrap="none">
                <a:spAutoFit/>
              </a:bodyPr>
              <a:lstStyle/>
              <a:p>
                <a14:m>
                  <m:oMath xmlns:m="http://schemas.openxmlformats.org/officeDocument/2006/math">
                    <m:r>
                      <a:rPr lang="en-US" i="1" smtClean="0">
                        <a:latin typeface="Cambria Math"/>
                      </a:rPr>
                      <m:t>𝐶𝑟𝑜𝑠𝑠</m:t>
                    </m:r>
                    <m:sSub>
                      <m:sSubPr>
                        <m:ctrlPr>
                          <a:rPr lang="en-US" i="1">
                            <a:latin typeface="Cambria Math" panose="02040503050406030204" pitchFamily="18" charset="0"/>
                          </a:rPr>
                        </m:ctrlPr>
                      </m:sSubPr>
                      <m:e>
                        <m:r>
                          <a:rPr lang="en-US" i="1">
                            <a:latin typeface="Cambria Math"/>
                          </a:rPr>
                          <m:t>(</m:t>
                        </m:r>
                        <m:r>
                          <a:rPr lang="en-US" i="1">
                            <a:latin typeface="Cambria Math"/>
                          </a:rPr>
                          <m:t>𝐴</m:t>
                        </m:r>
                      </m:e>
                      <m:sub>
                        <m:r>
                          <a:rPr lang="en-US" i="1">
                            <a:latin typeface="Cambria Math"/>
                          </a:rPr>
                          <m:t>𝑖</m:t>
                        </m:r>
                      </m:sub>
                    </m:sSub>
                    <m:r>
                      <a:rPr lang="en-US" i="1">
                        <a:latin typeface="Cambria Math"/>
                      </a:rPr>
                      <m:t>)</m:t>
                    </m:r>
                    <m:r>
                      <a:rPr lang="en-US" b="0" i="1" smtClean="0">
                        <a:latin typeface="Cambria Math"/>
                      </a:rPr>
                      <m:t>=</m:t>
                    </m:r>
                    <m:d>
                      <m:dPr>
                        <m:begChr m:val="["/>
                        <m:endChr m:val="]"/>
                        <m:ctrlPr>
                          <a:rPr lang="en-US" b="0" i="1" smtClean="0">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a:rPr lang="en-US">
                                  <a:latin typeface="Cambria Math"/>
                                </a:rPr>
                                <m:t>0</m:t>
                              </m:r>
                            </m:e>
                            <m:e>
                              <m:sSub>
                                <m:sSubPr>
                                  <m:ctrlPr>
                                    <a:rPr lang="en-US" i="1">
                                      <a:latin typeface="Cambria Math" panose="02040503050406030204" pitchFamily="18" charset="0"/>
                                    </a:rPr>
                                  </m:ctrlPr>
                                </m:sSubPr>
                                <m:e>
                                  <m:r>
                                    <a:rPr lang="en-US" i="1">
                                      <a:latin typeface="Cambria Math"/>
                                    </a:rPr>
                                    <m:t>−</m:t>
                                  </m:r>
                                  <m:r>
                                    <a:rPr lang="en-US" i="1">
                                      <a:latin typeface="Cambria Math"/>
                                    </a:rPr>
                                    <m:t>𝑐</m:t>
                                  </m:r>
                                </m:e>
                                <m:sub>
                                  <m:r>
                                    <a:rPr lang="en-US" i="1">
                                      <a:latin typeface="Cambria Math"/>
                                    </a:rPr>
                                    <m:t>𝑖</m:t>
                                  </m:r>
                                </m:sub>
                              </m:sSub>
                            </m:e>
                            <m:e>
                              <m:sSub>
                                <m:sSubPr>
                                  <m:ctrlPr>
                                    <a:rPr lang="en-US" i="1">
                                      <a:latin typeface="Cambria Math" panose="02040503050406030204" pitchFamily="18" charset="0"/>
                                    </a:rPr>
                                  </m:ctrlPr>
                                </m:sSubPr>
                                <m:e>
                                  <m:r>
                                    <a:rPr lang="en-US" i="1">
                                      <a:latin typeface="Cambria Math"/>
                                    </a:rPr>
                                    <m:t>𝑏</m:t>
                                  </m:r>
                                </m:e>
                                <m:sub>
                                  <m:r>
                                    <a:rPr lang="en-US" i="1">
                                      <a:latin typeface="Cambria Math"/>
                                    </a:rPr>
                                    <m:t>𝑖</m:t>
                                  </m:r>
                                </m:sub>
                              </m:sSub>
                            </m:e>
                          </m:mr>
                          <m:mr>
                            <m:e>
                              <m:sSub>
                                <m:sSubPr>
                                  <m:ctrlPr>
                                    <a:rPr lang="en-US" i="1">
                                      <a:latin typeface="Cambria Math" panose="02040503050406030204" pitchFamily="18" charset="0"/>
                                    </a:rPr>
                                  </m:ctrlPr>
                                </m:sSubPr>
                                <m:e>
                                  <m:r>
                                    <a:rPr lang="en-US" i="1">
                                      <a:latin typeface="Cambria Math"/>
                                    </a:rPr>
                                    <m:t>𝑐</m:t>
                                  </m:r>
                                </m:e>
                                <m:sub>
                                  <m:r>
                                    <a:rPr lang="en-US" i="1">
                                      <a:latin typeface="Cambria Math"/>
                                    </a:rPr>
                                    <m:t>𝑖</m:t>
                                  </m:r>
                                </m:sub>
                              </m:sSub>
                            </m:e>
                            <m:e>
                              <m:r>
                                <a:rPr lang="en-US">
                                  <a:latin typeface="Cambria Math"/>
                                </a:rPr>
                                <m:t>0</m:t>
                              </m:r>
                            </m:e>
                            <m:e>
                              <m:sSub>
                                <m:sSubPr>
                                  <m:ctrlPr>
                                    <a:rPr lang="en-US" i="1">
                                      <a:latin typeface="Cambria Math" panose="02040503050406030204" pitchFamily="18" charset="0"/>
                                    </a:rPr>
                                  </m:ctrlPr>
                                </m:sSubPr>
                                <m:e>
                                  <m:r>
                                    <a:rPr lang="en-US" i="1">
                                      <a:latin typeface="Cambria Math"/>
                                    </a:rPr>
                                    <m:t>−</m:t>
                                  </m:r>
                                  <m:r>
                                    <a:rPr lang="en-US" i="1">
                                      <a:latin typeface="Cambria Math"/>
                                    </a:rPr>
                                    <m:t>𝑎</m:t>
                                  </m:r>
                                </m:e>
                                <m:sub>
                                  <m:r>
                                    <a:rPr lang="en-US" i="1">
                                      <a:latin typeface="Cambria Math"/>
                                    </a:rPr>
                                    <m:t>𝑖</m:t>
                                  </m:r>
                                </m:sub>
                              </m:sSub>
                            </m:e>
                          </m:mr>
                          <m:mr>
                            <m:e>
                              <m:sSub>
                                <m:sSubPr>
                                  <m:ctrlPr>
                                    <a:rPr lang="en-US" i="1">
                                      <a:latin typeface="Cambria Math" panose="02040503050406030204" pitchFamily="18" charset="0"/>
                                    </a:rPr>
                                  </m:ctrlPr>
                                </m:sSubPr>
                                <m:e>
                                  <m:r>
                                    <a:rPr lang="en-US" i="1">
                                      <a:latin typeface="Cambria Math"/>
                                    </a:rPr>
                                    <m:t>−</m:t>
                                  </m:r>
                                  <m:r>
                                    <a:rPr lang="en-US" i="1">
                                      <a:latin typeface="Cambria Math"/>
                                    </a:rPr>
                                    <m:t>𝑏</m:t>
                                  </m:r>
                                </m:e>
                                <m:sub>
                                  <m:r>
                                    <a:rPr lang="en-US" i="1">
                                      <a:latin typeface="Cambria Math"/>
                                    </a:rPr>
                                    <m:t>𝑖</m:t>
                                  </m:r>
                                </m:sub>
                              </m:sSub>
                            </m:e>
                            <m:e>
                              <m:r>
                                <a:rPr lang="en-US" i="1">
                                  <a:latin typeface="Cambria Math"/>
                                </a:rPr>
                                <m:t>+</m:t>
                              </m:r>
                              <m:sSub>
                                <m:sSubPr>
                                  <m:ctrlPr>
                                    <a:rPr lang="en-US" i="1">
                                      <a:latin typeface="Cambria Math" panose="02040503050406030204" pitchFamily="18" charset="0"/>
                                    </a:rPr>
                                  </m:ctrlPr>
                                </m:sSubPr>
                                <m:e>
                                  <m:r>
                                    <a:rPr lang="en-US" i="1">
                                      <a:latin typeface="Cambria Math"/>
                                    </a:rPr>
                                    <m:t>𝑎</m:t>
                                  </m:r>
                                </m:e>
                                <m:sub>
                                  <m:r>
                                    <a:rPr lang="en-US" i="1">
                                      <a:latin typeface="Cambria Math"/>
                                    </a:rPr>
                                    <m:t>𝑖</m:t>
                                  </m:r>
                                </m:sub>
                              </m:sSub>
                            </m:e>
                            <m:e>
                              <m:r>
                                <a:rPr lang="en-US">
                                  <a:latin typeface="Cambria Math"/>
                                </a:rPr>
                                <m:t>0</m:t>
                              </m:r>
                            </m:e>
                          </m:mr>
                        </m:m>
                      </m:e>
                    </m:d>
                  </m:oMath>
                </a14:m>
                <a:r>
                  <a:rPr lang="en-US" dirty="0"/>
                  <a:t> </a:t>
                </a:r>
              </a:p>
            </p:txBody>
          </p:sp>
        </mc:Choice>
        <mc:Fallback xmlns="">
          <p:sp>
            <p:nvSpPr>
              <p:cNvPr id="19" name="Rectangle 18"/>
              <p:cNvSpPr>
                <a:spLocks noRot="1" noChangeAspect="1" noMove="1" noResize="1" noEditPoints="1" noAdjustHandles="1" noChangeArrowheads="1" noChangeShapeType="1" noTextEdit="1"/>
              </p:cNvSpPr>
              <p:nvPr/>
            </p:nvSpPr>
            <p:spPr>
              <a:xfrm>
                <a:off x="5715000" y="4724400"/>
                <a:ext cx="3309304" cy="972702"/>
              </a:xfrm>
              <a:prstGeom prst="rect">
                <a:avLst/>
              </a:prstGeom>
              <a:blipFill rotWithShape="1">
                <a:blip r:embed="rId10"/>
                <a:stretch>
                  <a:fillRect/>
                </a:stretch>
              </a:blipFill>
            </p:spPr>
            <p:txBody>
              <a:bodyPr/>
              <a:lstStyle/>
              <a:p>
                <a:r>
                  <a:rPr lang="en-US">
                    <a:noFill/>
                  </a:rPr>
                  <a:t> </a:t>
                </a:r>
              </a:p>
            </p:txBody>
          </p:sp>
        </mc:Fallback>
      </mc:AlternateContent>
      <p:sp>
        <p:nvSpPr>
          <p:cNvPr id="20" name="Rectangle 19"/>
          <p:cNvSpPr/>
          <p:nvPr/>
        </p:nvSpPr>
        <p:spPr>
          <a:xfrm>
            <a:off x="4572000" y="5029200"/>
            <a:ext cx="935064" cy="369332"/>
          </a:xfrm>
          <a:prstGeom prst="rect">
            <a:avLst/>
          </a:prstGeom>
        </p:spPr>
        <p:txBody>
          <a:bodyPr wrap="none">
            <a:spAutoFit/>
          </a:bodyPr>
          <a:lstStyle/>
          <a:p>
            <a:r>
              <a:rPr lang="en-US" dirty="0"/>
              <a:t>Where: </a:t>
            </a:r>
          </a:p>
        </p:txBody>
      </p:sp>
    </p:spTree>
    <p:extLst>
      <p:ext uri="{BB962C8B-B14F-4D97-AF65-F5344CB8AC3E}">
        <p14:creationId xmlns:p14="http://schemas.microsoft.com/office/powerpoint/2010/main" val="3982150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15</a:t>
            </a:fld>
            <a:endParaRPr lang="en-US" b="1">
              <a:solidFill>
                <a:schemeClr val="tx1"/>
              </a:solidFill>
            </a:endParaRPr>
          </a:p>
        </p:txBody>
      </p:sp>
      <mc:AlternateContent xmlns:mc="http://schemas.openxmlformats.org/markup-compatibility/2006" xmlns:a14="http://schemas.microsoft.com/office/drawing/2010/main">
        <mc:Choice Requires="a14">
          <p:sp>
            <p:nvSpPr>
              <p:cNvPr id="14" name="Rectangle 13"/>
              <p:cNvSpPr/>
              <p:nvPr/>
            </p:nvSpPr>
            <p:spPr>
              <a:xfrm>
                <a:off x="3352800" y="2438400"/>
                <a:ext cx="1652953" cy="12077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𝑆</m:t>
                      </m:r>
                      <m:r>
                        <a:rPr lang="en-US">
                          <a:latin typeface="Cambria Math"/>
                        </a:rPr>
                        <m:t>=</m:t>
                      </m:r>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Sup>
                                <m:sSubSupPr>
                                  <m:ctrlPr>
                                    <a:rPr lang="en-US" i="1">
                                      <a:latin typeface="Cambria Math" panose="02040503050406030204" pitchFamily="18" charset="0"/>
                                    </a:rPr>
                                  </m:ctrlPr>
                                </m:sSubSupPr>
                                <m:e>
                                  <m:r>
                                    <a:rPr lang="en-US" i="1">
                                      <a:latin typeface="Cambria Math"/>
                                    </a:rPr>
                                    <m:t> </m:t>
                                  </m:r>
                                  <m:r>
                                    <a:rPr lang="en-US" i="1">
                                      <a:latin typeface="Cambria Math"/>
                                    </a:rPr>
                                    <m:t>𝐽</m:t>
                                  </m:r>
                                </m:e>
                                <m:sub>
                                  <m:r>
                                    <a:rPr lang="en-US" i="1">
                                      <a:latin typeface="Cambria Math"/>
                                    </a:rPr>
                                    <m:t>h</m:t>
                                  </m:r>
                                  <m:r>
                                    <a:rPr lang="en-US">
                                      <a:latin typeface="Cambria Math"/>
                                    </a:rPr>
                                    <m:t>1</m:t>
                                  </m:r>
                                </m:sub>
                                <m:sup>
                                  <m:r>
                                    <a:rPr lang="en-US" i="1">
                                      <a:latin typeface="Cambria Math"/>
                                    </a:rPr>
                                    <m:t>′</m:t>
                                  </m:r>
                                </m:sup>
                              </m:sSubSup>
                              <m:r>
                                <a:rPr lang="en-US">
                                  <a:latin typeface="Cambria Math"/>
                                </a:rPr>
                                <m:t>  </m:t>
                              </m:r>
                              <m:sSub>
                                <m:sSubPr>
                                  <m:ctrlPr>
                                    <a:rPr lang="en-US" i="1">
                                      <a:latin typeface="Cambria Math" panose="02040503050406030204" pitchFamily="18" charset="0"/>
                                    </a:rPr>
                                  </m:ctrlPr>
                                </m:sSubPr>
                                <m:e>
                                  <m:r>
                                    <a:rPr lang="en-US" b="0" i="1" smtClean="0">
                                      <a:latin typeface="Cambria Math"/>
                                    </a:rPr>
                                    <m:t>𝑃</m:t>
                                  </m:r>
                                </m:e>
                                <m:sub>
                                  <m:r>
                                    <a:rPr lang="en-US" i="1">
                                      <a:latin typeface="Cambria Math"/>
                                    </a:rPr>
                                    <m:t>h</m:t>
                                  </m:r>
                                  <m:r>
                                    <a:rPr lang="en-US">
                                      <a:latin typeface="Cambria Math"/>
                                    </a:rPr>
                                    <m:t>1 </m:t>
                                  </m:r>
                                </m:sub>
                              </m:sSub>
                            </m:e>
                            <m:e>
                              <m:sSubSup>
                                <m:sSubSupPr>
                                  <m:ctrlPr>
                                    <a:rPr lang="en-US" i="1">
                                      <a:latin typeface="Cambria Math" panose="02040503050406030204" pitchFamily="18" charset="0"/>
                                    </a:rPr>
                                  </m:ctrlPr>
                                </m:sSubSupPr>
                                <m:e>
                                  <m:r>
                                    <a:rPr lang="en-US" i="1">
                                      <a:latin typeface="Cambria Math"/>
                                    </a:rPr>
                                    <m:t> </m:t>
                                  </m:r>
                                  <m:r>
                                    <a:rPr lang="en-US" i="1">
                                      <a:latin typeface="Cambria Math"/>
                                    </a:rPr>
                                    <m:t>𝐽</m:t>
                                  </m:r>
                                </m:e>
                                <m:sub>
                                  <m:r>
                                    <a:rPr lang="en-US" i="1">
                                      <a:latin typeface="Cambria Math"/>
                                    </a:rPr>
                                    <m:t>h</m:t>
                                  </m:r>
                                  <m:r>
                                    <a:rPr lang="en-US">
                                      <a:latin typeface="Cambria Math"/>
                                    </a:rPr>
                                    <m:t>2</m:t>
                                  </m:r>
                                </m:sub>
                                <m:sup>
                                  <m:r>
                                    <a:rPr lang="en-US" i="1">
                                      <a:latin typeface="Cambria Math"/>
                                    </a:rPr>
                                    <m:t>′</m:t>
                                  </m:r>
                                </m:sup>
                              </m:sSubSup>
                              <m:r>
                                <a:rPr lang="en-US">
                                  <a:latin typeface="Cambria Math"/>
                                </a:rPr>
                                <m:t>  </m:t>
                              </m:r>
                              <m:sSub>
                                <m:sSubPr>
                                  <m:ctrlPr>
                                    <a:rPr lang="en-US" i="1">
                                      <a:latin typeface="Cambria Math" panose="02040503050406030204" pitchFamily="18" charset="0"/>
                                    </a:rPr>
                                  </m:ctrlPr>
                                </m:sSubPr>
                                <m:e>
                                  <m:r>
                                    <a:rPr lang="en-US" b="0" i="1" smtClean="0">
                                      <a:latin typeface="Cambria Math"/>
                                    </a:rPr>
                                    <m:t>𝑃</m:t>
                                  </m:r>
                                </m:e>
                                <m:sub>
                                  <m:r>
                                    <a:rPr lang="en-US" i="1">
                                      <a:latin typeface="Cambria Math"/>
                                    </a:rPr>
                                    <m:t>h</m:t>
                                  </m:r>
                                  <m:r>
                                    <a:rPr lang="en-US">
                                      <a:latin typeface="Cambria Math"/>
                                    </a:rPr>
                                    <m:t>2 </m:t>
                                  </m:r>
                                </m:sub>
                              </m:sSub>
                            </m:e>
                            <m:e>
                              <m:r>
                                <a:rPr lang="en-US" i="1">
                                  <a:latin typeface="Cambria Math"/>
                                </a:rPr>
                                <m:t>…</m:t>
                              </m:r>
                            </m:e>
                            <m:e>
                              <m:sSubSup>
                                <m:sSubSupPr>
                                  <m:ctrlPr>
                                    <a:rPr lang="en-US" i="1">
                                      <a:latin typeface="Cambria Math" panose="02040503050406030204" pitchFamily="18" charset="0"/>
                                    </a:rPr>
                                  </m:ctrlPr>
                                </m:sSubSupPr>
                                <m:e>
                                  <m:r>
                                    <a:rPr lang="en-US" i="1">
                                      <a:latin typeface="Cambria Math"/>
                                    </a:rPr>
                                    <m:t> </m:t>
                                  </m:r>
                                  <m:r>
                                    <a:rPr lang="en-US" i="1">
                                      <a:latin typeface="Cambria Math"/>
                                    </a:rPr>
                                    <m:t>𝐽</m:t>
                                  </m:r>
                                </m:e>
                                <m:sub>
                                  <m:r>
                                    <a:rPr lang="en-US" i="1">
                                      <a:latin typeface="Cambria Math"/>
                                    </a:rPr>
                                    <m:t>𝑣</m:t>
                                  </m:r>
                                  <m:r>
                                    <a:rPr lang="en-US">
                                      <a:latin typeface="Cambria Math"/>
                                    </a:rPr>
                                    <m:t>3</m:t>
                                  </m:r>
                                </m:sub>
                                <m:sup>
                                  <m:r>
                                    <a:rPr lang="en-US" i="1">
                                      <a:latin typeface="Cambria Math"/>
                                    </a:rPr>
                                    <m:t>′</m:t>
                                  </m:r>
                                </m:sup>
                              </m:sSubSup>
                              <m:r>
                                <a:rPr lang="en-US">
                                  <a:latin typeface="Cambria Math"/>
                                </a:rPr>
                                <m:t>  </m:t>
                              </m:r>
                              <m:sSub>
                                <m:sSubPr>
                                  <m:ctrlPr>
                                    <a:rPr lang="en-US" i="1">
                                      <a:latin typeface="Cambria Math" panose="02040503050406030204" pitchFamily="18" charset="0"/>
                                    </a:rPr>
                                  </m:ctrlPr>
                                </m:sSubPr>
                                <m:e>
                                  <m:r>
                                    <a:rPr lang="en-US" b="0" i="1" smtClean="0">
                                      <a:latin typeface="Cambria Math"/>
                                    </a:rPr>
                                    <m:t>𝑃</m:t>
                                  </m:r>
                                </m:e>
                                <m:sub>
                                  <m:r>
                                    <a:rPr lang="en-US" i="1">
                                      <a:latin typeface="Cambria Math"/>
                                    </a:rPr>
                                    <m:t>h</m:t>
                                  </m:r>
                                  <m:r>
                                    <a:rPr lang="en-US">
                                      <a:latin typeface="Cambria Math"/>
                                    </a:rPr>
                                    <m:t>3 </m:t>
                                  </m:r>
                                </m:sub>
                              </m:sSub>
                            </m:e>
                          </m:eqArr>
                        </m:e>
                      </m:d>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3352800" y="2438400"/>
                <a:ext cx="1652953" cy="1207703"/>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3505200" y="1143000"/>
                <a:ext cx="1325491" cy="4011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a:rPr>
                            <m:t>𝑙</m:t>
                          </m:r>
                        </m:e>
                        <m:sub>
                          <m:r>
                            <a:rPr lang="en-US" i="1">
                              <a:latin typeface="Cambria Math"/>
                            </a:rPr>
                            <m:t>𝑖</m:t>
                          </m:r>
                        </m:sub>
                      </m:sSub>
                      <m:r>
                        <a:rPr lang="en-US">
                          <a:latin typeface="Cambria Math"/>
                        </a:rPr>
                        <m:t>= </m:t>
                      </m:r>
                      <m:sSubSup>
                        <m:sSubSupPr>
                          <m:ctrlPr>
                            <a:rPr lang="en-US" i="1">
                              <a:latin typeface="Cambria Math" panose="02040503050406030204" pitchFamily="18" charset="0"/>
                            </a:rPr>
                          </m:ctrlPr>
                        </m:sSubSupPr>
                        <m:e>
                          <m:r>
                            <a:rPr lang="en-US" b="0" i="1" smtClean="0">
                              <a:latin typeface="Cambria Math"/>
                            </a:rPr>
                            <m:t>𝐽</m:t>
                          </m:r>
                        </m:e>
                        <m:sub>
                          <m:r>
                            <a:rPr lang="en-US" i="1">
                              <a:latin typeface="Cambria Math"/>
                            </a:rPr>
                            <m:t>𝑖</m:t>
                          </m:r>
                        </m:sub>
                        <m:sup>
                          <m:r>
                            <a:rPr lang="en-US" i="1">
                              <a:latin typeface="Cambria Math"/>
                            </a:rPr>
                            <m:t>′</m:t>
                          </m:r>
                        </m:sup>
                      </m:sSubSup>
                      <m:r>
                        <a:rPr lang="en-US">
                          <a:latin typeface="Cambria Math"/>
                        </a:rPr>
                        <m:t> </m:t>
                      </m:r>
                      <m:sSub>
                        <m:sSubPr>
                          <m:ctrlPr>
                            <a:rPr lang="en-US" i="1">
                              <a:latin typeface="Cambria Math" panose="02040503050406030204" pitchFamily="18" charset="0"/>
                            </a:rPr>
                          </m:ctrlPr>
                        </m:sSubPr>
                        <m:e>
                          <m:r>
                            <a:rPr lang="en-US" b="0" i="1" smtClean="0">
                              <a:latin typeface="Cambria Math"/>
                            </a:rPr>
                            <m:t>𝑃</m:t>
                          </m:r>
                        </m:e>
                        <m:sub>
                          <m:r>
                            <a:rPr lang="en-US" i="1">
                              <a:latin typeface="Cambria Math"/>
                            </a:rPr>
                            <m:t>𝑖</m:t>
                          </m:r>
                        </m:sub>
                      </m:sSub>
                      <m:r>
                        <a:rPr lang="en-US">
                          <a:latin typeface="Cambria Math"/>
                        </a:rPr>
                        <m:t> </m:t>
                      </m:r>
                      <m:r>
                        <a:rPr lang="en-US" i="1">
                          <a:latin typeface="Cambria Math"/>
                        </a:rPr>
                        <m:t>𝐶</m:t>
                      </m:r>
                    </m:oMath>
                  </m:oMathPara>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3505200" y="1143000"/>
                <a:ext cx="1325491" cy="401135"/>
              </a:xfrm>
              <a:prstGeom prst="rect">
                <a:avLst/>
              </a:prstGeom>
              <a:blipFill rotWithShape="1">
                <a:blip r:embed="rId3"/>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581400" y="4724400"/>
                <a:ext cx="1202509" cy="394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𝐶</m:t>
                      </m:r>
                      <m:r>
                        <a:rPr lang="en-US">
                          <a:latin typeface="Cambria Math"/>
                        </a:rPr>
                        <m:t>=</m:t>
                      </m:r>
                      <m:sSup>
                        <m:sSupPr>
                          <m:ctrlPr>
                            <a:rPr lang="en-US" i="1">
                              <a:latin typeface="Cambria Math" panose="02040503050406030204" pitchFamily="18" charset="0"/>
                            </a:rPr>
                          </m:ctrlPr>
                        </m:sSupPr>
                        <m:e>
                          <m:r>
                            <a:rPr lang="en-US" i="1">
                              <a:latin typeface="Cambria Math"/>
                            </a:rPr>
                            <m:t>𝑆</m:t>
                          </m:r>
                        </m:e>
                        <m:sup>
                          <m:r>
                            <a:rPr lang="en-US" i="1">
                              <a:latin typeface="Cambria Math"/>
                            </a:rPr>
                            <m:t>−</m:t>
                          </m:r>
                          <m:r>
                            <a:rPr lang="en-US">
                              <a:latin typeface="Cambria Math"/>
                            </a:rPr>
                            <m:t>1</m:t>
                          </m:r>
                        </m:sup>
                      </m:sSup>
                      <m:r>
                        <a:rPr lang="en-US">
                          <a:latin typeface="Cambria Math"/>
                        </a:rPr>
                        <m:t> </m:t>
                      </m:r>
                      <m:r>
                        <a:rPr lang="en-US" i="1">
                          <a:latin typeface="Cambria Math"/>
                        </a:rPr>
                        <m:t>𝐿</m:t>
                      </m:r>
                    </m:oMath>
                  </m:oMathPara>
                </a14:m>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3581400" y="4724400"/>
                <a:ext cx="1202509" cy="39485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304800" y="381000"/>
                <a:ext cx="7772400" cy="646331"/>
              </a:xfrm>
              <a:prstGeom prst="rect">
                <a:avLst/>
              </a:prstGeom>
            </p:spPr>
            <p:txBody>
              <a:bodyPr wrap="square">
                <a:spAutoFit/>
              </a:bodyPr>
              <a:lstStyle/>
              <a:p>
                <a:pPr marL="285750" indent="-285750">
                  <a:buFont typeface="Arial" pitchFamily="34" charset="0"/>
                  <a:buChar char="•"/>
                </a:pPr>
                <a:r>
                  <a:rPr lang="en-US" dirty="0"/>
                  <a:t>The measurement of the sensor located in </a:t>
                </a:r>
                <a14:m>
                  <m:oMath xmlns:m="http://schemas.openxmlformats.org/officeDocument/2006/math">
                    <m:sSub>
                      <m:sSubPr>
                        <m:ctrlPr>
                          <a:rPr lang="en-US" i="1">
                            <a:latin typeface="Cambria Math" panose="02040503050406030204" pitchFamily="18" charset="0"/>
                          </a:rPr>
                        </m:ctrlPr>
                      </m:sSubPr>
                      <m:e>
                        <m:r>
                          <a:rPr lang="en-US" i="1">
                            <a:latin typeface="Cambria Math"/>
                          </a:rPr>
                          <m:t>𝐴</m:t>
                        </m:r>
                      </m:e>
                      <m:sub>
                        <m:r>
                          <a:rPr lang="en-US" i="1">
                            <a:latin typeface="Cambria Math"/>
                          </a:rPr>
                          <m:t>𝑖</m:t>
                        </m:r>
                      </m:sub>
                    </m:sSub>
                  </m:oMath>
                </a14:m>
                <a:r>
                  <a:rPr lang="en-US" dirty="0"/>
                  <a:t> is the motion projected on the direction of the sensor:</a:t>
                </a:r>
              </a:p>
            </p:txBody>
          </p:sp>
        </mc:Choice>
        <mc:Fallback xmlns="">
          <p:sp>
            <p:nvSpPr>
              <p:cNvPr id="23" name="Rectangle 22"/>
              <p:cNvSpPr>
                <a:spLocks noRot="1" noChangeAspect="1" noMove="1" noResize="1" noEditPoints="1" noAdjustHandles="1" noChangeArrowheads="1" noChangeShapeType="1" noTextEdit="1"/>
              </p:cNvSpPr>
              <p:nvPr/>
            </p:nvSpPr>
            <p:spPr>
              <a:xfrm>
                <a:off x="304800" y="381000"/>
                <a:ext cx="7772400" cy="646331"/>
              </a:xfrm>
              <a:prstGeom prst="rect">
                <a:avLst/>
              </a:prstGeom>
              <a:blipFill rotWithShape="1">
                <a:blip r:embed="rId5"/>
                <a:stretch>
                  <a:fillRect l="-471" t="-4717" b="-13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381000" y="1905000"/>
                <a:ext cx="7772400" cy="369332"/>
              </a:xfrm>
              <a:prstGeom prst="rect">
                <a:avLst/>
              </a:prstGeom>
            </p:spPr>
            <p:txBody>
              <a:bodyPr wrap="square">
                <a:spAutoFit/>
              </a:bodyPr>
              <a:lstStyle/>
              <a:p>
                <a:pPr marL="285750" indent="-285750">
                  <a:buFont typeface="Arial" pitchFamily="34" charset="0"/>
                  <a:buChar char="•"/>
                </a:pPr>
                <a:r>
                  <a:rPr lang="en-US" dirty="0"/>
                  <a:t>The sensor matrix  </a:t>
                </a:r>
                <a14:m>
                  <m:oMath xmlns:m="http://schemas.openxmlformats.org/officeDocument/2006/math">
                    <m:r>
                      <a:rPr lang="en-US" i="1">
                        <a:latin typeface="Cambria Math"/>
                      </a:rPr>
                      <m:t>𝑆</m:t>
                    </m:r>
                    <m:r>
                      <a:rPr lang="en-US" i="1">
                        <a:latin typeface="Cambria Math"/>
                      </a:rPr>
                      <m:t> </m:t>
                    </m:r>
                  </m:oMath>
                </a14:m>
                <a:r>
                  <a:rPr lang="en-US" dirty="0"/>
                  <a:t> (such as </a:t>
                </a:r>
                <a14:m>
                  <m:oMath xmlns:m="http://schemas.openxmlformats.org/officeDocument/2006/math">
                    <m:r>
                      <a:rPr lang="en-US" i="1">
                        <a:latin typeface="Cambria Math"/>
                      </a:rPr>
                      <m:t>𝐿</m:t>
                    </m:r>
                    <m:r>
                      <a:rPr lang="en-US">
                        <a:latin typeface="Cambria Math"/>
                      </a:rPr>
                      <m:t>=</m:t>
                    </m:r>
                    <m:r>
                      <a:rPr lang="en-US" i="1">
                        <a:latin typeface="Cambria Math"/>
                      </a:rPr>
                      <m:t>𝑆</m:t>
                    </m:r>
                    <m:r>
                      <a:rPr lang="en-US">
                        <a:latin typeface="Cambria Math"/>
                      </a:rPr>
                      <m:t> </m:t>
                    </m:r>
                    <m:r>
                      <a:rPr lang="en-US" i="1">
                        <a:latin typeface="Cambria Math"/>
                      </a:rPr>
                      <m:t>𝐶</m:t>
                    </m:r>
                  </m:oMath>
                </a14:m>
                <a:r>
                  <a:rPr lang="en-US" dirty="0"/>
                  <a:t>) is made of lines of </a:t>
                </a:r>
                <a14:m>
                  <m:oMath xmlns:m="http://schemas.openxmlformats.org/officeDocument/2006/math">
                    <m:sSubSup>
                      <m:sSubSupPr>
                        <m:ctrlPr>
                          <a:rPr lang="en-US" i="1">
                            <a:latin typeface="Cambria Math" panose="02040503050406030204" pitchFamily="18" charset="0"/>
                          </a:rPr>
                        </m:ctrlPr>
                      </m:sSubSupPr>
                      <m:e>
                        <m:r>
                          <a:rPr lang="en-US" i="1">
                            <a:latin typeface="Cambria Math"/>
                          </a:rPr>
                          <m:t>𝐽</m:t>
                        </m:r>
                      </m:e>
                      <m:sub>
                        <m:r>
                          <a:rPr lang="en-US" i="1">
                            <a:latin typeface="Cambria Math"/>
                          </a:rPr>
                          <m:t>𝑖</m:t>
                        </m:r>
                      </m:sub>
                      <m:sup>
                        <m:r>
                          <a:rPr lang="en-US" i="1">
                            <a:latin typeface="Cambria Math"/>
                          </a:rPr>
                          <m:t>′</m:t>
                        </m:r>
                      </m:sup>
                    </m:sSubSup>
                    <m:r>
                      <a:rPr lang="en-US">
                        <a:latin typeface="Cambria Math"/>
                      </a:rPr>
                      <m:t> </m:t>
                    </m:r>
                    <m:sSub>
                      <m:sSubPr>
                        <m:ctrlPr>
                          <a:rPr lang="en-US" i="1">
                            <a:latin typeface="Cambria Math" panose="02040503050406030204" pitchFamily="18" charset="0"/>
                          </a:rPr>
                        </m:ctrlPr>
                      </m:sSubPr>
                      <m:e>
                        <m:r>
                          <a:rPr lang="en-US" b="0" i="1" smtClean="0">
                            <a:latin typeface="Cambria Math"/>
                          </a:rPr>
                          <m:t>𝑃</m:t>
                        </m:r>
                      </m:e>
                      <m:sub>
                        <m:r>
                          <a:rPr lang="en-US" i="1">
                            <a:latin typeface="Cambria Math"/>
                          </a:rPr>
                          <m:t>𝑖</m:t>
                        </m:r>
                      </m:sub>
                    </m:sSub>
                    <m:r>
                      <a:rPr lang="en-US" b="0" i="0" smtClean="0">
                        <a:latin typeface="Cambria Math"/>
                      </a:rPr>
                      <m:t>:</m:t>
                    </m:r>
                  </m:oMath>
                </a14:m>
                <a:endParaRPr lang="en-US" dirty="0"/>
              </a:p>
            </p:txBody>
          </p:sp>
        </mc:Choice>
        <mc:Fallback xmlns="">
          <p:sp>
            <p:nvSpPr>
              <p:cNvPr id="24" name="Rectangle 23"/>
              <p:cNvSpPr>
                <a:spLocks noRot="1" noChangeAspect="1" noMove="1" noResize="1" noEditPoints="1" noAdjustHandles="1" noChangeArrowheads="1" noChangeShapeType="1" noTextEdit="1"/>
              </p:cNvSpPr>
              <p:nvPr/>
            </p:nvSpPr>
            <p:spPr>
              <a:xfrm>
                <a:off x="381000" y="1905000"/>
                <a:ext cx="7772400" cy="369332"/>
              </a:xfrm>
              <a:prstGeom prst="rect">
                <a:avLst/>
              </a:prstGeom>
              <a:blipFill rotWithShape="1">
                <a:blip r:embed="rId6"/>
                <a:stretch>
                  <a:fillRect l="-549" t="-8333"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381000" y="4038600"/>
                <a:ext cx="7772400" cy="369332"/>
              </a:xfrm>
              <a:prstGeom prst="rect">
                <a:avLst/>
              </a:prstGeom>
            </p:spPr>
            <p:txBody>
              <a:bodyPr wrap="square">
                <a:spAutoFit/>
              </a:bodyPr>
              <a:lstStyle/>
              <a:p>
                <a:pPr marL="285750" indent="-285750">
                  <a:buFont typeface="Arial" pitchFamily="34" charset="0"/>
                  <a:buChar char="•"/>
                </a:pPr>
                <a:r>
                  <a:rPr lang="en-US" dirty="0"/>
                  <a:t>The Local to Cartesian matrix is </a:t>
                </a:r>
                <a14:m>
                  <m:oMath xmlns:m="http://schemas.openxmlformats.org/officeDocument/2006/math">
                    <m:sSup>
                      <m:sSupPr>
                        <m:ctrlPr>
                          <a:rPr lang="en-US" i="1">
                            <a:latin typeface="Cambria Math" panose="02040503050406030204" pitchFamily="18" charset="0"/>
                          </a:rPr>
                        </m:ctrlPr>
                      </m:sSupPr>
                      <m:e>
                        <m:r>
                          <a:rPr lang="en-US" i="1">
                            <a:latin typeface="Cambria Math"/>
                          </a:rPr>
                          <m:t>𝑆</m:t>
                        </m:r>
                      </m:e>
                      <m:sup>
                        <m:r>
                          <a:rPr lang="en-US" i="1">
                            <a:latin typeface="Cambria Math"/>
                          </a:rPr>
                          <m:t>−</m:t>
                        </m:r>
                        <m:r>
                          <a:rPr lang="en-US">
                            <a:latin typeface="Cambria Math"/>
                          </a:rPr>
                          <m:t>1</m:t>
                        </m:r>
                      </m:sup>
                    </m:sSup>
                    <m:r>
                      <a:rPr lang="en-US" b="0" i="0" smtClean="0">
                        <a:latin typeface="Cambria Math"/>
                      </a:rPr>
                      <m:t>:</m:t>
                    </m:r>
                  </m:oMath>
                </a14:m>
                <a:endParaRPr lang="en-US" dirty="0"/>
              </a:p>
            </p:txBody>
          </p:sp>
        </mc:Choice>
        <mc:Fallback xmlns="">
          <p:sp>
            <p:nvSpPr>
              <p:cNvPr id="26" name="Rectangle 25"/>
              <p:cNvSpPr>
                <a:spLocks noRot="1" noChangeAspect="1" noMove="1" noResize="1" noEditPoints="1" noAdjustHandles="1" noChangeArrowheads="1" noChangeShapeType="1" noTextEdit="1"/>
              </p:cNvSpPr>
              <p:nvPr/>
            </p:nvSpPr>
            <p:spPr>
              <a:xfrm>
                <a:off x="381000" y="4038600"/>
                <a:ext cx="7772400" cy="369332"/>
              </a:xfrm>
              <a:prstGeom prst="rect">
                <a:avLst/>
              </a:prstGeom>
              <a:blipFill rotWithShape="1">
                <a:blip r:embed="rId7"/>
                <a:stretch>
                  <a:fillRect l="-549" t="-8333"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76200" y="5334000"/>
                <a:ext cx="8991600" cy="878638"/>
              </a:xfrm>
              <a:prstGeom prst="rect">
                <a:avLst/>
              </a:prstGeom>
            </p:spPr>
            <p:txBody>
              <a:bodyPr wrap="square">
                <a:spAutoFit/>
              </a:bodyPr>
              <a:lstStyle/>
              <a:p>
                <a:pPr marL="285750" indent="-285750">
                  <a:lnSpc>
                    <a:spcPct val="150000"/>
                  </a:lnSpc>
                  <a:buFontTx/>
                  <a:buChar char="-"/>
                </a:pPr>
                <a:r>
                  <a:rPr lang="en-US" dirty="0"/>
                  <a:t>Units are dimensionless </a:t>
                </a:r>
                <a14:m>
                  <m:oMath xmlns:m="http://schemas.openxmlformats.org/officeDocument/2006/math">
                    <m:r>
                      <a:rPr lang="en-US">
                        <a:latin typeface="Cambria Math"/>
                      </a:rPr>
                      <m:t>[</m:t>
                    </m:r>
                    <m:r>
                      <m:rPr>
                        <m:sty m:val="p"/>
                      </m:rPr>
                      <a:rPr lang="en-US">
                        <a:latin typeface="Cambria Math"/>
                      </a:rPr>
                      <m:t>m</m:t>
                    </m:r>
                    <m:r>
                      <a:rPr lang="en-US" b="0" i="0" smtClean="0">
                        <a:latin typeface="Cambria Math"/>
                      </a:rPr>
                      <m:t>/</m:t>
                    </m:r>
                    <m:r>
                      <m:rPr>
                        <m:sty m:val="p"/>
                      </m:rPr>
                      <a:rPr lang="en-US" b="0" i="0" smtClean="0">
                        <a:latin typeface="Cambria Math"/>
                      </a:rPr>
                      <m:t>m</m:t>
                    </m:r>
                    <m:r>
                      <a:rPr lang="en-US">
                        <a:latin typeface="Cambria Math"/>
                      </a:rPr>
                      <m:t>]</m:t>
                    </m:r>
                  </m:oMath>
                </a14:m>
                <a:r>
                  <a:rPr lang="en-US" dirty="0"/>
                  <a:t> for the components of the first three lines of </a:t>
                </a:r>
                <a14:m>
                  <m:oMath xmlns:m="http://schemas.openxmlformats.org/officeDocument/2006/math">
                    <m:sSup>
                      <m:sSupPr>
                        <m:ctrlPr>
                          <a:rPr lang="en-US" i="1">
                            <a:latin typeface="Cambria Math" panose="02040503050406030204" pitchFamily="18" charset="0"/>
                          </a:rPr>
                        </m:ctrlPr>
                      </m:sSupPr>
                      <m:e>
                        <m:r>
                          <a:rPr lang="en-US" i="1">
                            <a:latin typeface="Cambria Math"/>
                          </a:rPr>
                          <m:t>𝑆</m:t>
                        </m:r>
                      </m:e>
                      <m:sup>
                        <m:r>
                          <a:rPr lang="en-US" i="1">
                            <a:latin typeface="Cambria Math"/>
                          </a:rPr>
                          <m:t>−</m:t>
                        </m:r>
                        <m:r>
                          <a:rPr lang="en-US">
                            <a:latin typeface="Cambria Math"/>
                          </a:rPr>
                          <m:t>1</m:t>
                        </m:r>
                      </m:sup>
                    </m:sSup>
                    <m:r>
                      <a:rPr lang="en-US">
                        <a:latin typeface="Cambria Math"/>
                      </a:rPr>
                      <m:t> </m:t>
                    </m:r>
                  </m:oMath>
                </a14:m>
                <a:r>
                  <a:rPr lang="en-US" dirty="0"/>
                  <a:t> </a:t>
                </a:r>
              </a:p>
              <a:p>
                <a:pPr marL="285750" indent="-285750">
                  <a:lnSpc>
                    <a:spcPct val="150000"/>
                  </a:lnSpc>
                  <a:buFontTx/>
                  <a:buChar char="-"/>
                </a:pPr>
                <a:r>
                  <a:rPr lang="en-US" dirty="0"/>
                  <a:t>Units are  </a:t>
                </a:r>
                <a14:m>
                  <m:oMath xmlns:m="http://schemas.openxmlformats.org/officeDocument/2006/math">
                    <m:r>
                      <a:rPr lang="en-US">
                        <a:latin typeface="Cambria Math"/>
                      </a:rPr>
                      <m:t>[</m:t>
                    </m:r>
                    <m:r>
                      <m:rPr>
                        <m:sty m:val="p"/>
                      </m:rPr>
                      <a:rPr lang="en-US" b="0" i="0" smtClean="0">
                        <a:latin typeface="Cambria Math"/>
                      </a:rPr>
                      <m:t>rad</m:t>
                    </m:r>
                    <m:r>
                      <a:rPr lang="en-US">
                        <a:latin typeface="Cambria Math"/>
                      </a:rPr>
                      <m:t>/</m:t>
                    </m:r>
                    <m:r>
                      <m:rPr>
                        <m:sty m:val="p"/>
                      </m:rPr>
                      <a:rPr lang="en-US">
                        <a:latin typeface="Cambria Math"/>
                      </a:rPr>
                      <m:t>m</m:t>
                    </m:r>
                    <m:r>
                      <a:rPr lang="en-US">
                        <a:latin typeface="Cambria Math"/>
                      </a:rPr>
                      <m:t>]</m:t>
                    </m:r>
                  </m:oMath>
                </a14:m>
                <a:r>
                  <a:rPr lang="en-US" dirty="0"/>
                  <a:t> for the components of the last three lines of </a:t>
                </a:r>
                <a14:m>
                  <m:oMath xmlns:m="http://schemas.openxmlformats.org/officeDocument/2006/math">
                    <m:sSup>
                      <m:sSupPr>
                        <m:ctrlPr>
                          <a:rPr lang="en-US" i="1">
                            <a:latin typeface="Cambria Math" panose="02040503050406030204" pitchFamily="18" charset="0"/>
                          </a:rPr>
                        </m:ctrlPr>
                      </m:sSupPr>
                      <m:e>
                        <m:r>
                          <a:rPr lang="en-US" i="1">
                            <a:latin typeface="Cambria Math"/>
                          </a:rPr>
                          <m:t>𝑆</m:t>
                        </m:r>
                      </m:e>
                      <m:sup>
                        <m:r>
                          <a:rPr lang="en-US" i="1">
                            <a:latin typeface="Cambria Math"/>
                          </a:rPr>
                          <m:t>−</m:t>
                        </m:r>
                        <m:r>
                          <a:rPr lang="en-US">
                            <a:latin typeface="Cambria Math"/>
                          </a:rPr>
                          <m:t>1</m:t>
                        </m:r>
                      </m:sup>
                    </m:sSup>
                    <m:r>
                      <a:rPr lang="en-US">
                        <a:latin typeface="Cambria Math"/>
                      </a:rPr>
                      <m:t> </m:t>
                    </m:r>
                  </m:oMath>
                </a14:m>
                <a:r>
                  <a:rPr lang="en-US" dirty="0"/>
                  <a:t> </a:t>
                </a:r>
              </a:p>
            </p:txBody>
          </p:sp>
        </mc:Choice>
        <mc:Fallback xmlns="">
          <p:sp>
            <p:nvSpPr>
              <p:cNvPr id="12" name="Rectangle 11"/>
              <p:cNvSpPr>
                <a:spLocks noRot="1" noChangeAspect="1" noMove="1" noResize="1" noEditPoints="1" noAdjustHandles="1" noChangeArrowheads="1" noChangeShapeType="1" noTextEdit="1"/>
              </p:cNvSpPr>
              <p:nvPr/>
            </p:nvSpPr>
            <p:spPr>
              <a:xfrm>
                <a:off x="76200" y="5334000"/>
                <a:ext cx="8991600" cy="878638"/>
              </a:xfrm>
              <a:prstGeom prst="rect">
                <a:avLst/>
              </a:prstGeom>
              <a:blipFill rotWithShape="1">
                <a:blip r:embed="rId8"/>
                <a:stretch>
                  <a:fillRect l="-610" b="-10417"/>
                </a:stretch>
              </a:blipFill>
            </p:spPr>
            <p:txBody>
              <a:bodyPr/>
              <a:lstStyle/>
              <a:p>
                <a:r>
                  <a:rPr lang="en-US">
                    <a:noFill/>
                  </a:rPr>
                  <a:t> </a:t>
                </a:r>
              </a:p>
            </p:txBody>
          </p:sp>
        </mc:Fallback>
      </mc:AlternateContent>
      <p:sp>
        <p:nvSpPr>
          <p:cNvPr id="15" name="Rectangle 14"/>
          <p:cNvSpPr/>
          <p:nvPr/>
        </p:nvSpPr>
        <p:spPr>
          <a:xfrm>
            <a:off x="2667000" y="6324600"/>
            <a:ext cx="3851504" cy="369332"/>
          </a:xfrm>
          <a:prstGeom prst="rect">
            <a:avLst/>
          </a:prstGeom>
        </p:spPr>
        <p:txBody>
          <a:bodyPr wrap="none">
            <a:spAutoFit/>
          </a:bodyPr>
          <a:lstStyle/>
          <a:p>
            <a:r>
              <a:rPr lang="en-US" dirty="0"/>
              <a:t>(or any time derivatives of these units) </a:t>
            </a:r>
          </a:p>
        </p:txBody>
      </p:sp>
      <p:sp>
        <p:nvSpPr>
          <p:cNvPr id="27" name="Rectangle 26"/>
          <p:cNvSpPr/>
          <p:nvPr/>
        </p:nvSpPr>
        <p:spPr>
          <a:xfrm>
            <a:off x="0" y="0"/>
            <a:ext cx="1448217" cy="369332"/>
          </a:xfrm>
          <a:prstGeom prst="rect">
            <a:avLst/>
          </a:prstGeom>
        </p:spPr>
        <p:txBody>
          <a:bodyPr wrap="none">
            <a:spAutoFit/>
          </a:bodyPr>
          <a:lstStyle/>
          <a:p>
            <a:r>
              <a:rPr lang="en-US" b="1" dirty="0"/>
              <a:t>Sensors (3/3)</a:t>
            </a:r>
            <a:endParaRPr lang="en-US" dirty="0"/>
          </a:p>
        </p:txBody>
      </p:sp>
    </p:spTree>
    <p:extLst>
      <p:ext uri="{BB962C8B-B14F-4D97-AF65-F5344CB8AC3E}">
        <p14:creationId xmlns:p14="http://schemas.microsoft.com/office/powerpoint/2010/main" val="2465296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16</a:t>
            </a:fld>
            <a:endParaRPr lang="en-US" b="1">
              <a:solidFill>
                <a:schemeClr val="tx1"/>
              </a:solidFill>
            </a:endParaRPr>
          </a:p>
        </p:txBody>
      </p:sp>
      <mc:AlternateContent xmlns:mc="http://schemas.openxmlformats.org/markup-compatibility/2006" xmlns:a14="http://schemas.microsoft.com/office/drawing/2010/main">
        <mc:Choice Requires="a14">
          <p:sp>
            <p:nvSpPr>
              <p:cNvPr id="2" name="Rectangle 1"/>
              <p:cNvSpPr/>
              <p:nvPr/>
            </p:nvSpPr>
            <p:spPr>
              <a:xfrm>
                <a:off x="5562510" y="380433"/>
                <a:ext cx="2819490" cy="6101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a:rPr>
                            <m:t>𝐹</m:t>
                          </m:r>
                        </m:e>
                        <m:sub>
                          <m:r>
                            <a:rPr lang="en-US" b="0" i="1" smtClean="0">
                              <a:latin typeface="Cambria Math"/>
                            </a:rPr>
                            <m:t>𝐶</m:t>
                          </m:r>
                        </m:sub>
                      </m:sSub>
                      <m:r>
                        <a:rPr lang="en-US">
                          <a:latin typeface="Cambria Math"/>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b="0" i="1" smtClean="0">
                                          <a:latin typeface="Cambria Math"/>
                                        </a:rPr>
                                        <m:t>𝐹</m:t>
                                      </m:r>
                                    </m:e>
                                    <m:sub>
                                      <m:r>
                                        <a:rPr lang="en-US" i="1">
                                          <a:latin typeface="Cambria Math"/>
                                        </a:rPr>
                                        <m:t>𝑥</m:t>
                                      </m:r>
                                    </m:sub>
                                  </m:sSub>
                                  <m:sSub>
                                    <m:sSubPr>
                                      <m:ctrlPr>
                                        <a:rPr lang="en-US" i="1">
                                          <a:latin typeface="Cambria Math" panose="02040503050406030204" pitchFamily="18" charset="0"/>
                                        </a:rPr>
                                      </m:ctrlPr>
                                    </m:sSubPr>
                                    <m:e>
                                      <m:r>
                                        <a:rPr lang="en-US" i="1">
                                          <a:latin typeface="Cambria Math"/>
                                        </a:rPr>
                                        <m:t>  </m:t>
                                      </m:r>
                                      <m:r>
                                        <a:rPr lang="en-US" b="0" i="1" smtClean="0">
                                          <a:latin typeface="Cambria Math"/>
                                        </a:rPr>
                                        <m:t>𝐹</m:t>
                                      </m:r>
                                    </m:e>
                                    <m:sub>
                                      <m:r>
                                        <a:rPr lang="en-US" b="0" i="1" smtClean="0">
                                          <a:latin typeface="Cambria Math"/>
                                        </a:rPr>
                                        <m:t>𝑦</m:t>
                                      </m:r>
                                      <m:r>
                                        <a:rPr lang="en-US" i="1">
                                          <a:latin typeface="Cambria Math"/>
                                        </a:rPr>
                                        <m:t>  </m:t>
                                      </m:r>
                                    </m:sub>
                                  </m:sSub>
                                  <m:sSub>
                                    <m:sSubPr>
                                      <m:ctrlPr>
                                        <a:rPr lang="en-US" i="1">
                                          <a:latin typeface="Cambria Math" panose="02040503050406030204" pitchFamily="18" charset="0"/>
                                        </a:rPr>
                                      </m:ctrlPr>
                                    </m:sSubPr>
                                    <m:e>
                                      <m:r>
                                        <a:rPr lang="en-US" b="0" i="1" smtClean="0">
                                          <a:latin typeface="Cambria Math"/>
                                        </a:rPr>
                                        <m:t>𝐹</m:t>
                                      </m:r>
                                    </m:e>
                                    <m:sub>
                                      <m:r>
                                        <a:rPr lang="en-US" b="0" i="1" smtClean="0">
                                          <a:latin typeface="Cambria Math"/>
                                        </a:rPr>
                                        <m:t>𝑧</m:t>
                                      </m:r>
                                    </m:sub>
                                  </m:sSub>
                                  <m:r>
                                    <a:rPr lang="en-US" i="1">
                                      <a:latin typeface="Cambria Math"/>
                                    </a:rPr>
                                    <m:t>  </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smtClean="0">
                                              <a:latin typeface="Cambria Math"/>
                                              <a:ea typeface="Cambria Math"/>
                                            </a:rPr>
                                            <m:t>𝜏</m:t>
                                          </m:r>
                                        </m:e>
                                        <m:sub>
                                          <m:r>
                                            <a:rPr lang="en-US" i="1">
                                              <a:latin typeface="Cambria Math"/>
                                            </a:rPr>
                                            <m:t>𝑥</m:t>
                                          </m:r>
                                          <m:r>
                                            <a:rPr lang="en-US" b="0" i="1" smtClean="0">
                                              <a:latin typeface="Cambria Math"/>
                                            </a:rPr>
                                            <m:t>  </m:t>
                                          </m:r>
                                        </m:sub>
                                      </m:sSub>
                                      <m:sSub>
                                        <m:sSubPr>
                                          <m:ctrlPr>
                                            <a:rPr lang="en-US" i="1">
                                              <a:latin typeface="Cambria Math" panose="02040503050406030204" pitchFamily="18" charset="0"/>
                                            </a:rPr>
                                          </m:ctrlPr>
                                        </m:sSubPr>
                                        <m:e>
                                          <m:r>
                                            <a:rPr lang="en-US" i="1">
                                              <a:latin typeface="Cambria Math"/>
                                              <a:ea typeface="Cambria Math"/>
                                            </a:rPr>
                                            <m:t>𝜏</m:t>
                                          </m:r>
                                        </m:e>
                                        <m:sub>
                                          <m:r>
                                            <a:rPr lang="en-US" b="0" i="1" smtClean="0">
                                              <a:latin typeface="Cambria Math"/>
                                            </a:rPr>
                                            <m:t>𝑦</m:t>
                                          </m:r>
                                        </m:sub>
                                      </m:sSub>
                                    </m:e>
                                    <m:sub>
                                      <m:r>
                                        <a:rPr lang="en-US">
                                          <a:latin typeface="Cambria Math"/>
                                        </a:rPr>
                                        <m:t> </m:t>
                                      </m:r>
                                    </m:sub>
                                  </m:sSub>
                                  <m:sSub>
                                    <m:sSubPr>
                                      <m:ctrlPr>
                                        <a:rPr lang="en-US" i="1">
                                          <a:latin typeface="Cambria Math" panose="02040503050406030204" pitchFamily="18" charset="0"/>
                                        </a:rPr>
                                      </m:ctrlPr>
                                    </m:sSubPr>
                                    <m:e>
                                      <m:r>
                                        <a:rPr lang="en-US" i="1">
                                          <a:latin typeface="Cambria Math"/>
                                          <a:ea typeface="Cambria Math"/>
                                        </a:rPr>
                                        <m:t>𝜏</m:t>
                                      </m:r>
                                    </m:e>
                                    <m:sub>
                                      <m:r>
                                        <a:rPr lang="en-US" i="1">
                                          <a:latin typeface="Cambria Math"/>
                                        </a:rPr>
                                        <m:t>𝑧</m:t>
                                      </m:r>
                                    </m:sub>
                                  </m:sSub>
                                </m:e>
                                <m:sub>
                                  <m:r>
                                    <a:rPr lang="en-US">
                                      <a:latin typeface="Cambria Math"/>
                                    </a:rPr>
                                    <m:t> </m:t>
                                  </m:r>
                                </m:sub>
                              </m:sSub>
                            </m:e>
                          </m:d>
                        </m:e>
                        <m:sup>
                          <m:r>
                            <a:rPr lang="en-US" i="1">
                              <a:latin typeface="Cambria Math"/>
                            </a:rPr>
                            <m:t>′</m:t>
                          </m:r>
                        </m:sup>
                      </m:sSup>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5562510" y="380433"/>
                <a:ext cx="2819490" cy="610167"/>
              </a:xfrm>
              <a:prstGeom prst="rect">
                <a:avLst/>
              </a:prstGeom>
              <a:blipFill rotWithShape="1">
                <a:blip r:embed="rId2"/>
                <a:stretch>
                  <a:fillRect/>
                </a:stretch>
              </a:blipFill>
            </p:spPr>
            <p:txBody>
              <a:bodyPr/>
              <a:lstStyle/>
              <a:p>
                <a:r>
                  <a:rPr lang="en-US">
                    <a:noFill/>
                  </a:rPr>
                  <a:t> </a:t>
                </a:r>
              </a:p>
            </p:txBody>
          </p:sp>
        </mc:Fallback>
      </mc:AlternateContent>
      <p:sp>
        <p:nvSpPr>
          <p:cNvPr id="4" name="Rectangle 3"/>
          <p:cNvSpPr/>
          <p:nvPr/>
        </p:nvSpPr>
        <p:spPr>
          <a:xfrm>
            <a:off x="228600" y="533400"/>
            <a:ext cx="4142673" cy="369332"/>
          </a:xfrm>
          <a:prstGeom prst="rect">
            <a:avLst/>
          </a:prstGeom>
        </p:spPr>
        <p:txBody>
          <a:bodyPr wrap="none">
            <a:spAutoFit/>
          </a:bodyPr>
          <a:lstStyle/>
          <a:p>
            <a:pPr marL="285750" indent="-285750">
              <a:buFont typeface="Arial" pitchFamily="34" charset="0"/>
              <a:buChar char="•"/>
            </a:pPr>
            <a:r>
              <a:rPr lang="en-US" dirty="0"/>
              <a:t>Platform’s forces in the Cartesian basis:</a:t>
            </a:r>
          </a:p>
        </p:txBody>
      </p:sp>
      <p:sp>
        <p:nvSpPr>
          <p:cNvPr id="5" name="Rectangle 4"/>
          <p:cNvSpPr/>
          <p:nvPr/>
        </p:nvSpPr>
        <p:spPr>
          <a:xfrm>
            <a:off x="228600" y="3200400"/>
            <a:ext cx="2739404" cy="369332"/>
          </a:xfrm>
          <a:prstGeom prst="rect">
            <a:avLst/>
          </a:prstGeom>
        </p:spPr>
        <p:txBody>
          <a:bodyPr wrap="none">
            <a:spAutoFit/>
          </a:bodyPr>
          <a:lstStyle/>
          <a:p>
            <a:pPr marL="285750" indent="-285750">
              <a:buFont typeface="Arial" pitchFamily="34" charset="0"/>
              <a:buChar char="•"/>
            </a:pPr>
            <a:r>
              <a:rPr lang="en-US" dirty="0"/>
              <a:t>Forces in the local basis:</a:t>
            </a:r>
          </a:p>
        </p:txBody>
      </p:sp>
      <mc:AlternateContent xmlns:mc="http://schemas.openxmlformats.org/markup-compatibility/2006" xmlns:a14="http://schemas.microsoft.com/office/drawing/2010/main">
        <mc:Choice Requires="a14">
          <p:sp>
            <p:nvSpPr>
              <p:cNvPr id="6" name="Rectangle 5"/>
              <p:cNvSpPr/>
              <p:nvPr/>
            </p:nvSpPr>
            <p:spPr>
              <a:xfrm>
                <a:off x="5257800" y="3190459"/>
                <a:ext cx="3251531" cy="3909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a:rPr>
                            <m:t>𝐹</m:t>
                          </m:r>
                        </m:e>
                        <m:sub>
                          <m:r>
                            <a:rPr lang="en-US" b="0" i="1" smtClean="0">
                              <a:latin typeface="Cambria Math"/>
                            </a:rPr>
                            <m:t>𝐿</m:t>
                          </m:r>
                        </m:sub>
                      </m:sSub>
                      <m:r>
                        <a:rPr lang="en-US">
                          <a:latin typeface="Cambria Math"/>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a:rPr>
                                    <m:t>𝐹</m:t>
                                  </m:r>
                                </m:e>
                                <m:sub>
                                  <m:r>
                                    <a:rPr lang="en-US" i="1">
                                      <a:latin typeface="Cambria Math"/>
                                    </a:rPr>
                                    <m:t>h</m:t>
                                  </m:r>
                                  <m:r>
                                    <a:rPr lang="en-US">
                                      <a:latin typeface="Cambria Math"/>
                                    </a:rPr>
                                    <m:t>1</m:t>
                                  </m:r>
                                </m:sub>
                              </m:sSub>
                              <m:r>
                                <a:rPr lang="en-US">
                                  <a:latin typeface="Cambria Math"/>
                                </a:rPr>
                                <m:t>  </m:t>
                              </m:r>
                              <m:sSub>
                                <m:sSubPr>
                                  <m:ctrlPr>
                                    <a:rPr lang="en-US" i="1">
                                      <a:latin typeface="Cambria Math" panose="02040503050406030204" pitchFamily="18" charset="0"/>
                                    </a:rPr>
                                  </m:ctrlPr>
                                </m:sSubPr>
                                <m:e>
                                  <m:r>
                                    <a:rPr lang="en-US" b="0" i="1" smtClean="0">
                                      <a:latin typeface="Cambria Math"/>
                                    </a:rPr>
                                    <m:t>𝐹</m:t>
                                  </m:r>
                                </m:e>
                                <m:sub>
                                  <m:r>
                                    <a:rPr lang="en-US" i="1">
                                      <a:latin typeface="Cambria Math"/>
                                    </a:rPr>
                                    <m:t>h</m:t>
                                  </m:r>
                                  <m:r>
                                    <a:rPr lang="en-US">
                                      <a:latin typeface="Cambria Math"/>
                                    </a:rPr>
                                    <m:t>2</m:t>
                                  </m:r>
                                </m:sub>
                              </m:sSub>
                              <m:r>
                                <a:rPr lang="en-US">
                                  <a:latin typeface="Cambria Math"/>
                                </a:rPr>
                                <m:t> </m:t>
                              </m:r>
                              <m:sSub>
                                <m:sSubPr>
                                  <m:ctrlPr>
                                    <a:rPr lang="en-US" i="1">
                                      <a:latin typeface="Cambria Math" panose="02040503050406030204" pitchFamily="18" charset="0"/>
                                    </a:rPr>
                                  </m:ctrlPr>
                                </m:sSubPr>
                                <m:e>
                                  <m:r>
                                    <a:rPr lang="en-US" b="0" i="1" smtClean="0">
                                      <a:latin typeface="Cambria Math"/>
                                    </a:rPr>
                                    <m:t>𝐹</m:t>
                                  </m:r>
                                </m:e>
                                <m:sub>
                                  <m:r>
                                    <a:rPr lang="en-US" i="1">
                                      <a:latin typeface="Cambria Math"/>
                                    </a:rPr>
                                    <m:t>h</m:t>
                                  </m:r>
                                  <m:r>
                                    <a:rPr lang="en-US">
                                      <a:latin typeface="Cambria Math"/>
                                    </a:rPr>
                                    <m:t>3 </m:t>
                                  </m:r>
                                </m:sub>
                              </m:sSub>
                              <m:sSub>
                                <m:sSubPr>
                                  <m:ctrlPr>
                                    <a:rPr lang="en-US" i="1">
                                      <a:latin typeface="Cambria Math" panose="02040503050406030204" pitchFamily="18" charset="0"/>
                                    </a:rPr>
                                  </m:ctrlPr>
                                </m:sSubPr>
                                <m:e>
                                  <m:r>
                                    <a:rPr lang="en-US" b="0" i="1" smtClean="0">
                                      <a:latin typeface="Cambria Math"/>
                                    </a:rPr>
                                    <m:t> </m:t>
                                  </m:r>
                                  <m:r>
                                    <a:rPr lang="en-US" b="0" i="1" smtClean="0">
                                      <a:latin typeface="Cambria Math"/>
                                    </a:rPr>
                                    <m:t>𝐹</m:t>
                                  </m:r>
                                </m:e>
                                <m:sub>
                                  <m:r>
                                    <a:rPr lang="en-US" i="1">
                                      <a:latin typeface="Cambria Math"/>
                                    </a:rPr>
                                    <m:t>𝑣</m:t>
                                  </m:r>
                                  <m:r>
                                    <a:rPr lang="en-US">
                                      <a:latin typeface="Cambria Math"/>
                                    </a:rPr>
                                    <m:t>1</m:t>
                                  </m:r>
                                </m:sub>
                              </m:sSub>
                              <m:r>
                                <a:rPr lang="en-US">
                                  <a:latin typeface="Cambria Math"/>
                                </a:rPr>
                                <m:t> </m:t>
                              </m:r>
                              <m:sSub>
                                <m:sSubPr>
                                  <m:ctrlPr>
                                    <a:rPr lang="en-US" i="1">
                                      <a:latin typeface="Cambria Math" panose="02040503050406030204" pitchFamily="18" charset="0"/>
                                    </a:rPr>
                                  </m:ctrlPr>
                                </m:sSubPr>
                                <m:e>
                                  <m:r>
                                    <a:rPr lang="en-US" b="0" i="1" smtClean="0">
                                      <a:latin typeface="Cambria Math"/>
                                    </a:rPr>
                                    <m:t>𝐹</m:t>
                                  </m:r>
                                </m:e>
                                <m:sub>
                                  <m:r>
                                    <a:rPr lang="en-US" i="1">
                                      <a:latin typeface="Cambria Math"/>
                                    </a:rPr>
                                    <m:t>𝑣</m:t>
                                  </m:r>
                                  <m:r>
                                    <a:rPr lang="en-US">
                                      <a:latin typeface="Cambria Math"/>
                                    </a:rPr>
                                    <m:t>2</m:t>
                                  </m:r>
                                </m:sub>
                              </m:sSub>
                              <m:r>
                                <a:rPr lang="en-US">
                                  <a:latin typeface="Cambria Math"/>
                                </a:rPr>
                                <m:t> </m:t>
                              </m:r>
                              <m:sSub>
                                <m:sSubPr>
                                  <m:ctrlPr>
                                    <a:rPr lang="en-US" i="1">
                                      <a:latin typeface="Cambria Math" panose="02040503050406030204" pitchFamily="18" charset="0"/>
                                    </a:rPr>
                                  </m:ctrlPr>
                                </m:sSubPr>
                                <m:e>
                                  <m:r>
                                    <a:rPr lang="en-US" b="0" i="1" smtClean="0">
                                      <a:latin typeface="Cambria Math"/>
                                    </a:rPr>
                                    <m:t>𝐹</m:t>
                                  </m:r>
                                </m:e>
                                <m:sub>
                                  <m:r>
                                    <a:rPr lang="en-US" i="1">
                                      <a:latin typeface="Cambria Math"/>
                                    </a:rPr>
                                    <m:t>𝑣</m:t>
                                  </m:r>
                                  <m:r>
                                    <a:rPr lang="en-US">
                                      <a:latin typeface="Cambria Math"/>
                                    </a:rPr>
                                    <m:t>3</m:t>
                                  </m:r>
                                </m:sub>
                              </m:sSub>
                            </m:e>
                          </m:d>
                        </m:e>
                        <m:sup>
                          <m:r>
                            <a:rPr lang="en-US" i="1">
                              <a:latin typeface="Cambria Math"/>
                            </a:rPr>
                            <m:t>′</m:t>
                          </m:r>
                        </m:sup>
                      </m:sSup>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5257800" y="3190459"/>
                <a:ext cx="3251531" cy="390941"/>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457200" y="1066800"/>
                <a:ext cx="8077200" cy="2009909"/>
              </a:xfrm>
              <a:prstGeom prst="rect">
                <a:avLst/>
              </a:prstGeom>
            </p:spPr>
            <p:txBody>
              <a:bodyPr wrap="square">
                <a:spAutoFit/>
              </a:bodyPr>
              <a:lstStyle/>
              <a:p>
                <a:pPr marL="285750" indent="-285750">
                  <a:lnSpc>
                    <a:spcPct val="150000"/>
                  </a:lnSpc>
                  <a:buFontTx/>
                  <a:buChar char="-"/>
                </a:pPr>
                <a:r>
                  <a:rPr lang="en-US" dirty="0"/>
                  <a:t>The origin is on the vertical axis of symmetry, and in the horizontal actuators plan</a:t>
                </a:r>
              </a:p>
              <a:p>
                <a:pPr marL="285750" indent="-285750">
                  <a:lnSpc>
                    <a:spcPct val="150000"/>
                  </a:lnSpc>
                  <a:buFontTx/>
                  <a:buChar char="-"/>
                </a:pPr>
                <a:r>
                  <a:rPr lang="en-US" dirty="0"/>
                  <a:t>Units are </a:t>
                </a:r>
                <a14:m>
                  <m:oMath xmlns:m="http://schemas.openxmlformats.org/officeDocument/2006/math">
                    <m:r>
                      <a:rPr lang="en-US">
                        <a:latin typeface="Cambria Math"/>
                      </a:rPr>
                      <m:t>[</m:t>
                    </m:r>
                    <m:r>
                      <m:rPr>
                        <m:sty m:val="p"/>
                      </m:rPr>
                      <a:rPr lang="en-US" b="0" i="0" smtClean="0">
                        <a:latin typeface="Cambria Math"/>
                      </a:rPr>
                      <m:t>N</m:t>
                    </m:r>
                    <m:r>
                      <a:rPr lang="en-US">
                        <a:latin typeface="Cambria Math"/>
                      </a:rPr>
                      <m:t>]</m:t>
                    </m:r>
                  </m:oMath>
                </a14:m>
                <a:r>
                  <a:rPr lang="en-US" dirty="0"/>
                  <a:t> for the forces, </a:t>
                </a:r>
                <a14:m>
                  <m:oMath xmlns:m="http://schemas.openxmlformats.org/officeDocument/2006/math">
                    <m:d>
                      <m:dPr>
                        <m:begChr m:val="["/>
                        <m:endChr m:val="]"/>
                        <m:ctrlPr>
                          <a:rPr lang="en-US" i="1">
                            <a:latin typeface="Cambria Math" panose="02040503050406030204" pitchFamily="18" charset="0"/>
                          </a:rPr>
                        </m:ctrlPr>
                      </m:dPr>
                      <m:e>
                        <m:r>
                          <m:rPr>
                            <m:sty m:val="p"/>
                          </m:rPr>
                          <a:rPr lang="en-US" b="0" i="0" smtClean="0">
                            <a:latin typeface="Cambria Math"/>
                          </a:rPr>
                          <m:t>N</m:t>
                        </m:r>
                        <m:r>
                          <a:rPr lang="en-US" b="0" i="0" smtClean="0">
                            <a:latin typeface="Cambria Math"/>
                          </a:rPr>
                          <m:t>.</m:t>
                        </m:r>
                        <m:r>
                          <m:rPr>
                            <m:sty m:val="p"/>
                          </m:rPr>
                          <a:rPr lang="en-US" b="0" i="0" smtClean="0">
                            <a:latin typeface="Cambria Math"/>
                          </a:rPr>
                          <m:t>m</m:t>
                        </m:r>
                      </m:e>
                    </m:d>
                  </m:oMath>
                </a14:m>
                <a:r>
                  <a:rPr lang="en-US" dirty="0"/>
                  <a:t> for the torques</a:t>
                </a:r>
              </a:p>
              <a:p>
                <a:pPr marL="285750" indent="-285750">
                  <a:lnSpc>
                    <a:spcPct val="150000"/>
                  </a:lnSpc>
                  <a:buFontTx/>
                  <a:buChar char="-"/>
                </a:pPr>
                <a:r>
                  <a:rPr lang="en-US" dirty="0"/>
                  <a:t>The order</a:t>
                </a:r>
                <a14:m>
                  <m:oMath xmlns:m="http://schemas.openxmlformats.org/officeDocument/2006/math">
                    <m:r>
                      <a:rPr lang="en-US" dirty="0" smtClean="0">
                        <a:latin typeface="Cambria Math"/>
                      </a:rPr>
                      <m:t> </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𝐹</m:t>
                                </m:r>
                              </m:e>
                              <m:sub>
                                <m:r>
                                  <a:rPr lang="en-US" i="1">
                                    <a:latin typeface="Cambria Math"/>
                                  </a:rPr>
                                  <m:t>𝑥</m:t>
                                </m:r>
                              </m:sub>
                            </m:sSub>
                            <m:sSub>
                              <m:sSubPr>
                                <m:ctrlPr>
                                  <a:rPr lang="en-US" i="1">
                                    <a:latin typeface="Cambria Math" panose="02040503050406030204" pitchFamily="18" charset="0"/>
                                  </a:rPr>
                                </m:ctrlPr>
                              </m:sSubPr>
                              <m:e>
                                <m:r>
                                  <a:rPr lang="en-US" i="1">
                                    <a:latin typeface="Cambria Math"/>
                                  </a:rPr>
                                  <m:t>  </m:t>
                                </m:r>
                                <m:r>
                                  <a:rPr lang="en-US" i="1">
                                    <a:latin typeface="Cambria Math"/>
                                  </a:rPr>
                                  <m:t>𝐹</m:t>
                                </m:r>
                              </m:e>
                              <m:sub>
                                <m:r>
                                  <a:rPr lang="en-US" i="1">
                                    <a:latin typeface="Cambria Math"/>
                                  </a:rPr>
                                  <m:t>𝑦</m:t>
                                </m:r>
                                <m:r>
                                  <a:rPr lang="en-US" i="1">
                                    <a:latin typeface="Cambria Math"/>
                                  </a:rPr>
                                  <m:t>  </m:t>
                                </m:r>
                              </m:sub>
                            </m:sSub>
                            <m:sSub>
                              <m:sSubPr>
                                <m:ctrlPr>
                                  <a:rPr lang="en-US" i="1">
                                    <a:latin typeface="Cambria Math" panose="02040503050406030204" pitchFamily="18" charset="0"/>
                                  </a:rPr>
                                </m:ctrlPr>
                              </m:sSubPr>
                              <m:e>
                                <m:r>
                                  <a:rPr lang="en-US" i="1">
                                    <a:latin typeface="Cambria Math"/>
                                  </a:rPr>
                                  <m:t>𝐹</m:t>
                                </m:r>
                              </m:e>
                              <m:sub>
                                <m:r>
                                  <a:rPr lang="en-US" i="1">
                                    <a:latin typeface="Cambria Math"/>
                                  </a:rPr>
                                  <m:t>𝑧</m:t>
                                </m:r>
                              </m:sub>
                            </m:sSub>
                            <m:r>
                              <a:rPr lang="en-US" i="1">
                                <a:latin typeface="Cambria Math"/>
                              </a:rPr>
                              <m:t>  </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a:ea typeface="Cambria Math"/>
                                      </a:rPr>
                                      <m:t>𝜏</m:t>
                                    </m:r>
                                  </m:e>
                                  <m:sub>
                                    <m:r>
                                      <a:rPr lang="en-US" i="1">
                                        <a:latin typeface="Cambria Math"/>
                                      </a:rPr>
                                      <m:t>𝑥</m:t>
                                    </m:r>
                                    <m:r>
                                      <a:rPr lang="en-US" i="1">
                                        <a:latin typeface="Cambria Math"/>
                                      </a:rPr>
                                      <m:t>  </m:t>
                                    </m:r>
                                  </m:sub>
                                </m:sSub>
                                <m:sSub>
                                  <m:sSubPr>
                                    <m:ctrlPr>
                                      <a:rPr lang="en-US" i="1">
                                        <a:latin typeface="Cambria Math" panose="02040503050406030204" pitchFamily="18" charset="0"/>
                                      </a:rPr>
                                    </m:ctrlPr>
                                  </m:sSubPr>
                                  <m:e>
                                    <m:r>
                                      <a:rPr lang="en-US" i="1">
                                        <a:latin typeface="Cambria Math"/>
                                        <a:ea typeface="Cambria Math"/>
                                      </a:rPr>
                                      <m:t>𝜏</m:t>
                                    </m:r>
                                  </m:e>
                                  <m:sub>
                                    <m:r>
                                      <a:rPr lang="en-US" i="1">
                                        <a:latin typeface="Cambria Math"/>
                                      </a:rPr>
                                      <m:t>𝑦</m:t>
                                    </m:r>
                                  </m:sub>
                                </m:sSub>
                              </m:e>
                              <m:sub>
                                <m:r>
                                  <a:rPr lang="en-US">
                                    <a:latin typeface="Cambria Math"/>
                                  </a:rPr>
                                  <m:t> </m:t>
                                </m:r>
                              </m:sub>
                            </m:sSub>
                            <m:sSub>
                              <m:sSubPr>
                                <m:ctrlPr>
                                  <a:rPr lang="en-US" i="1">
                                    <a:latin typeface="Cambria Math" panose="02040503050406030204" pitchFamily="18" charset="0"/>
                                  </a:rPr>
                                </m:ctrlPr>
                              </m:sSubPr>
                              <m:e>
                                <m:r>
                                  <a:rPr lang="en-US" i="1">
                                    <a:latin typeface="Cambria Math"/>
                                    <a:ea typeface="Cambria Math"/>
                                  </a:rPr>
                                  <m:t>𝜏</m:t>
                                </m:r>
                              </m:e>
                              <m:sub>
                                <m:r>
                                  <a:rPr lang="en-US" i="1">
                                    <a:latin typeface="Cambria Math"/>
                                  </a:rPr>
                                  <m:t>𝑧</m:t>
                                </m:r>
                              </m:sub>
                            </m:sSub>
                          </m:e>
                        </m:d>
                      </m:e>
                      <m:sup>
                        <m:r>
                          <a:rPr lang="en-US" i="1">
                            <a:latin typeface="Cambria Math"/>
                          </a:rPr>
                          <m:t>′</m:t>
                        </m:r>
                      </m:sup>
                    </m:sSup>
                  </m:oMath>
                </a14:m>
                <a:r>
                  <a:rPr lang="en-US" dirty="0"/>
                  <a:t> will be swapped to </a:t>
                </a:r>
                <a14:m>
                  <m:oMath xmlns:m="http://schemas.openxmlformats.org/officeDocument/2006/math">
                    <m:sSup>
                      <m:sSupPr>
                        <m:ctrlPr>
                          <a:rPr lang="en-US" i="1" smtClean="0">
                            <a:latin typeface="Cambria Math" panose="02040503050406030204" pitchFamily="18" charset="0"/>
                          </a:rPr>
                        </m:ctrlPr>
                      </m:sSup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𝐹</m:t>
                                </m:r>
                              </m:e>
                              <m:sub>
                                <m:r>
                                  <a:rPr lang="en-US" i="1">
                                    <a:latin typeface="Cambria Math"/>
                                  </a:rPr>
                                  <m:t>𝑥</m:t>
                                </m:r>
                              </m:sub>
                            </m:sSub>
                            <m:sSub>
                              <m:sSubPr>
                                <m:ctrlPr>
                                  <a:rPr lang="en-US" i="1">
                                    <a:latin typeface="Cambria Math" panose="02040503050406030204" pitchFamily="18" charset="0"/>
                                  </a:rPr>
                                </m:ctrlPr>
                              </m:sSubPr>
                              <m:e>
                                <m:r>
                                  <a:rPr lang="en-US" i="1">
                                    <a:latin typeface="Cambria Math"/>
                                  </a:rPr>
                                  <m:t>  </m:t>
                                </m:r>
                                <m:r>
                                  <a:rPr lang="en-US" i="1">
                                    <a:latin typeface="Cambria Math"/>
                                  </a:rPr>
                                  <m:t>𝐹</m:t>
                                </m:r>
                              </m:e>
                              <m:sub>
                                <m:r>
                                  <a:rPr lang="en-US" i="1">
                                    <a:latin typeface="Cambria Math"/>
                                  </a:rPr>
                                  <m:t>𝑦</m:t>
                                </m:r>
                                <m:r>
                                  <a:rPr lang="en-US" i="1">
                                    <a:latin typeface="Cambria Math"/>
                                  </a:rPr>
                                  <m:t>  </m:t>
                                </m:r>
                              </m:sub>
                            </m:sSub>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a:ea typeface="Cambria Math"/>
                                      </a:rPr>
                                      <m:t>𝜏</m:t>
                                    </m:r>
                                  </m:e>
                                  <m:sub>
                                    <m:r>
                                      <a:rPr lang="en-US" i="1">
                                        <a:latin typeface="Cambria Math"/>
                                      </a:rPr>
                                      <m:t>𝑧</m:t>
                                    </m:r>
                                  </m:sub>
                                </m:sSub>
                                <m:r>
                                  <a:rPr lang="en-US" b="0" i="1" smtClean="0">
                                    <a:latin typeface="Cambria Math"/>
                                  </a:rPr>
                                  <m:t>  </m:t>
                                </m:r>
                                <m:r>
                                  <a:rPr lang="en-US" i="1">
                                    <a:latin typeface="Cambria Math"/>
                                  </a:rPr>
                                  <m:t>𝐹</m:t>
                                </m:r>
                              </m:e>
                              <m:sub>
                                <m:r>
                                  <a:rPr lang="en-US" i="1">
                                    <a:latin typeface="Cambria Math"/>
                                  </a:rPr>
                                  <m:t>𝑧</m:t>
                                </m:r>
                              </m:sub>
                            </m:sSub>
                            <m:r>
                              <a:rPr lang="en-US" i="1">
                                <a:latin typeface="Cambria Math"/>
                              </a:rPr>
                              <m:t>  </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a:ea typeface="Cambria Math"/>
                                      </a:rPr>
                                      <m:t>𝜏</m:t>
                                    </m:r>
                                  </m:e>
                                  <m:sub>
                                    <m:r>
                                      <a:rPr lang="en-US" i="1">
                                        <a:latin typeface="Cambria Math"/>
                                      </a:rPr>
                                      <m:t>𝑥</m:t>
                                    </m:r>
                                    <m:r>
                                      <a:rPr lang="en-US" i="1">
                                        <a:latin typeface="Cambria Math"/>
                                      </a:rPr>
                                      <m:t>  </m:t>
                                    </m:r>
                                  </m:sub>
                                </m:sSub>
                                <m:sSub>
                                  <m:sSubPr>
                                    <m:ctrlPr>
                                      <a:rPr lang="en-US" i="1">
                                        <a:latin typeface="Cambria Math" panose="02040503050406030204" pitchFamily="18" charset="0"/>
                                      </a:rPr>
                                    </m:ctrlPr>
                                  </m:sSubPr>
                                  <m:e>
                                    <m:r>
                                      <a:rPr lang="en-US" i="1">
                                        <a:latin typeface="Cambria Math"/>
                                        <a:ea typeface="Cambria Math"/>
                                      </a:rPr>
                                      <m:t>𝜏</m:t>
                                    </m:r>
                                  </m:e>
                                  <m:sub>
                                    <m:r>
                                      <a:rPr lang="en-US" i="1">
                                        <a:latin typeface="Cambria Math"/>
                                      </a:rPr>
                                      <m:t>𝑦</m:t>
                                    </m:r>
                                  </m:sub>
                                </m:sSub>
                              </m:e>
                              <m:sub>
                                <m:r>
                                  <a:rPr lang="en-US">
                                    <a:latin typeface="Cambria Math"/>
                                  </a:rPr>
                                  <m:t> </m:t>
                                </m:r>
                              </m:sub>
                            </m:sSub>
                          </m:e>
                        </m:d>
                      </m:e>
                      <m:sup>
                        <m:r>
                          <a:rPr lang="en-US" i="1">
                            <a:latin typeface="Cambria Math"/>
                          </a:rPr>
                          <m:t>′</m:t>
                        </m:r>
                      </m:sup>
                    </m:sSup>
                  </m:oMath>
                </a14:m>
                <a:r>
                  <a:rPr lang="en-US" dirty="0"/>
                  <a:t> at the end of the calculations</a:t>
                </a:r>
              </a:p>
            </p:txBody>
          </p:sp>
        </mc:Choice>
        <mc:Fallback xmlns="">
          <p:sp>
            <p:nvSpPr>
              <p:cNvPr id="26" name="Rectangle 25"/>
              <p:cNvSpPr>
                <a:spLocks noRot="1" noChangeAspect="1" noMove="1" noResize="1" noEditPoints="1" noAdjustHandles="1" noChangeArrowheads="1" noChangeShapeType="1" noTextEdit="1"/>
              </p:cNvSpPr>
              <p:nvPr/>
            </p:nvSpPr>
            <p:spPr>
              <a:xfrm>
                <a:off x="457200" y="1066800"/>
                <a:ext cx="8077200" cy="2009909"/>
              </a:xfrm>
              <a:prstGeom prst="rect">
                <a:avLst/>
              </a:prstGeom>
              <a:blipFill rotWithShape="1">
                <a:blip r:embed="rId4"/>
                <a:stretch>
                  <a:fillRect l="-604" b="-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533400" y="3505200"/>
                <a:ext cx="2895600" cy="507831"/>
              </a:xfrm>
              <a:prstGeom prst="rect">
                <a:avLst/>
              </a:prstGeom>
            </p:spPr>
            <p:txBody>
              <a:bodyPr wrap="square">
                <a:spAutoFit/>
              </a:bodyPr>
              <a:lstStyle/>
              <a:p>
                <a:pPr marL="285750" indent="-285750">
                  <a:lnSpc>
                    <a:spcPct val="150000"/>
                  </a:lnSpc>
                  <a:buFontTx/>
                  <a:buChar char="-"/>
                </a:pPr>
                <a:r>
                  <a:rPr lang="en-US" dirty="0"/>
                  <a:t>Units are </a:t>
                </a:r>
                <a14:m>
                  <m:oMath xmlns:m="http://schemas.openxmlformats.org/officeDocument/2006/math">
                    <m:r>
                      <a:rPr lang="en-US">
                        <a:latin typeface="Cambria Math"/>
                      </a:rPr>
                      <m:t>[</m:t>
                    </m:r>
                    <m:r>
                      <m:rPr>
                        <m:sty m:val="p"/>
                      </m:rPr>
                      <a:rPr lang="en-US" b="0" i="0" smtClean="0">
                        <a:latin typeface="Cambria Math"/>
                      </a:rPr>
                      <m:t>N</m:t>
                    </m:r>
                    <m:r>
                      <a:rPr lang="en-US">
                        <a:latin typeface="Cambria Math"/>
                      </a:rPr>
                      <m:t>]</m:t>
                    </m:r>
                  </m:oMath>
                </a14:m>
                <a:r>
                  <a:rPr lang="en-US" dirty="0"/>
                  <a:t> for all forces</a:t>
                </a:r>
              </a:p>
            </p:txBody>
          </p:sp>
        </mc:Choice>
        <mc:Fallback xmlns="">
          <p:sp>
            <p:nvSpPr>
              <p:cNvPr id="27" name="Rectangle 26"/>
              <p:cNvSpPr>
                <a:spLocks noRot="1" noChangeAspect="1" noMove="1" noResize="1" noEditPoints="1" noAdjustHandles="1" noChangeArrowheads="1" noChangeShapeType="1" noTextEdit="1"/>
              </p:cNvSpPr>
              <p:nvPr/>
            </p:nvSpPr>
            <p:spPr>
              <a:xfrm>
                <a:off x="533400" y="3505200"/>
                <a:ext cx="2895600" cy="507831"/>
              </a:xfrm>
              <a:prstGeom prst="rect">
                <a:avLst/>
              </a:prstGeom>
              <a:blipFill rotWithShape="1">
                <a:blip r:embed="rId5"/>
                <a:stretch>
                  <a:fillRect l="-1895" r="-1053" b="-10843"/>
                </a:stretch>
              </a:blipFill>
            </p:spPr>
            <p:txBody>
              <a:bodyPr/>
              <a:lstStyle/>
              <a:p>
                <a:r>
                  <a:rPr lang="en-US">
                    <a:noFill/>
                  </a:rPr>
                  <a:t> </a:t>
                </a:r>
              </a:p>
            </p:txBody>
          </p:sp>
        </mc:Fallback>
      </mc:AlternateContent>
      <p:sp>
        <p:nvSpPr>
          <p:cNvPr id="28" name="Rectangle 27"/>
          <p:cNvSpPr/>
          <p:nvPr/>
        </p:nvSpPr>
        <p:spPr>
          <a:xfrm>
            <a:off x="0" y="0"/>
            <a:ext cx="1690719" cy="369332"/>
          </a:xfrm>
          <a:prstGeom prst="rect">
            <a:avLst/>
          </a:prstGeom>
        </p:spPr>
        <p:txBody>
          <a:bodyPr wrap="none">
            <a:spAutoFit/>
          </a:bodyPr>
          <a:lstStyle/>
          <a:p>
            <a:r>
              <a:rPr lang="en-US" b="1" dirty="0"/>
              <a:t>Actuators  (1/3)</a:t>
            </a:r>
            <a:endParaRPr lang="en-US" dirty="0"/>
          </a:p>
        </p:txBody>
      </p:sp>
      <p:sp>
        <p:nvSpPr>
          <p:cNvPr id="10" name="Rectangle 9"/>
          <p:cNvSpPr/>
          <p:nvPr/>
        </p:nvSpPr>
        <p:spPr>
          <a:xfrm>
            <a:off x="228600" y="4191000"/>
            <a:ext cx="5679921" cy="369332"/>
          </a:xfrm>
          <a:prstGeom prst="rect">
            <a:avLst/>
          </a:prstGeom>
        </p:spPr>
        <p:txBody>
          <a:bodyPr wrap="square">
            <a:spAutoFit/>
          </a:bodyPr>
          <a:lstStyle/>
          <a:p>
            <a:pPr marL="285750" indent="-285750">
              <a:buFont typeface="Arial" pitchFamily="34" charset="0"/>
              <a:buChar char="•"/>
            </a:pPr>
            <a:r>
              <a:rPr lang="en-US" dirty="0"/>
              <a:t>The actuators location in the Cartesian basis is noted:</a:t>
            </a:r>
          </a:p>
        </p:txBody>
      </p:sp>
      <mc:AlternateContent xmlns:mc="http://schemas.openxmlformats.org/markup-compatibility/2006" xmlns:a14="http://schemas.microsoft.com/office/drawing/2010/main">
        <mc:Choice Requires="a14">
          <p:sp>
            <p:nvSpPr>
              <p:cNvPr id="11" name="Rectangle 10"/>
              <p:cNvSpPr/>
              <p:nvPr/>
            </p:nvSpPr>
            <p:spPr>
              <a:xfrm>
                <a:off x="6019800" y="4191000"/>
                <a:ext cx="1717521" cy="3909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𝐴</m:t>
                          </m:r>
                        </m:e>
                        <m:sub>
                          <m:r>
                            <a:rPr lang="en-US" i="1">
                              <a:latin typeface="Cambria Math"/>
                            </a:rPr>
                            <m:t>𝑖</m:t>
                          </m:r>
                        </m:sub>
                      </m:sSub>
                      <m:r>
                        <a:rPr lang="en-US">
                          <a:latin typeface="Cambria Math"/>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a:rPr>
                                    <m:t>𝑎</m:t>
                                  </m:r>
                                </m:e>
                                <m:sub>
                                  <m:r>
                                    <a:rPr lang="en-US" i="1">
                                      <a:latin typeface="Cambria Math"/>
                                    </a:rPr>
                                    <m:t>𝑖</m:t>
                                  </m:r>
                                </m:sub>
                              </m:sSub>
                              <m:r>
                                <a:rPr lang="en-US">
                                  <a:latin typeface="Cambria Math"/>
                                </a:rPr>
                                <m:t>  </m:t>
                              </m:r>
                              <m:sSub>
                                <m:sSubPr>
                                  <m:ctrlPr>
                                    <a:rPr lang="en-US" i="1">
                                      <a:latin typeface="Cambria Math" panose="02040503050406030204" pitchFamily="18" charset="0"/>
                                    </a:rPr>
                                  </m:ctrlPr>
                                </m:sSubPr>
                                <m:e>
                                  <m:r>
                                    <a:rPr lang="en-US" b="0" i="1" smtClean="0">
                                      <a:latin typeface="Cambria Math"/>
                                    </a:rPr>
                                    <m:t>𝑏</m:t>
                                  </m:r>
                                </m:e>
                                <m:sub>
                                  <m:r>
                                    <a:rPr lang="en-US" i="1">
                                      <a:latin typeface="Cambria Math"/>
                                    </a:rPr>
                                    <m:t>𝑖</m:t>
                                  </m:r>
                                </m:sub>
                              </m:sSub>
                              <m:r>
                                <a:rPr lang="en-US">
                                  <a:latin typeface="Cambria Math"/>
                                </a:rPr>
                                <m:t>  </m:t>
                              </m:r>
                              <m:sSub>
                                <m:sSubPr>
                                  <m:ctrlPr>
                                    <a:rPr lang="en-US" i="1">
                                      <a:latin typeface="Cambria Math" panose="02040503050406030204" pitchFamily="18" charset="0"/>
                                    </a:rPr>
                                  </m:ctrlPr>
                                </m:sSubPr>
                                <m:e>
                                  <m:r>
                                    <a:rPr lang="en-US" b="0" i="1" smtClean="0">
                                      <a:latin typeface="Cambria Math"/>
                                    </a:rPr>
                                    <m:t>𝑐</m:t>
                                  </m:r>
                                </m:e>
                                <m:sub>
                                  <m:r>
                                    <a:rPr lang="en-US" i="1">
                                      <a:latin typeface="Cambria Math"/>
                                    </a:rPr>
                                    <m:t>𝑖</m:t>
                                  </m:r>
                                </m:sub>
                              </m:sSub>
                            </m:e>
                          </m:d>
                        </m:e>
                        <m:sup>
                          <m:r>
                            <a:rPr lang="en-US" i="1">
                              <a:latin typeface="Cambria Math"/>
                            </a:rPr>
                            <m:t>′</m:t>
                          </m:r>
                        </m:sup>
                      </m:sSup>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6019800" y="4191000"/>
                <a:ext cx="1717521" cy="390941"/>
              </a:xfrm>
              <a:prstGeom prst="rect">
                <a:avLst/>
              </a:prstGeom>
              <a:blipFill rotWithShape="1">
                <a:blip r:embed="rId6"/>
                <a:stretch>
                  <a:fillRect/>
                </a:stretch>
              </a:blipFill>
            </p:spPr>
            <p:txBody>
              <a:bodyPr/>
              <a:lstStyle/>
              <a:p>
                <a:r>
                  <a:rPr lang="en-US">
                    <a:noFill/>
                  </a:rPr>
                  <a:t> </a:t>
                </a:r>
              </a:p>
            </p:txBody>
          </p:sp>
        </mc:Fallback>
      </mc:AlternateContent>
      <p:sp>
        <p:nvSpPr>
          <p:cNvPr id="12" name="Rectangle 11"/>
          <p:cNvSpPr/>
          <p:nvPr/>
        </p:nvSpPr>
        <p:spPr>
          <a:xfrm>
            <a:off x="228600" y="5496341"/>
            <a:ext cx="5513029" cy="369332"/>
          </a:xfrm>
          <a:prstGeom prst="rect">
            <a:avLst/>
          </a:prstGeom>
        </p:spPr>
        <p:txBody>
          <a:bodyPr wrap="square">
            <a:spAutoFit/>
          </a:bodyPr>
          <a:lstStyle/>
          <a:p>
            <a:pPr marL="285750" indent="-285750">
              <a:buFont typeface="Arial" pitchFamily="34" charset="0"/>
              <a:buChar char="•"/>
            </a:pPr>
            <a:r>
              <a:rPr lang="en-US" dirty="0"/>
              <a:t>The actuators direction in the Cartesian basis is noted:</a:t>
            </a:r>
          </a:p>
        </p:txBody>
      </p:sp>
      <mc:AlternateContent xmlns:mc="http://schemas.openxmlformats.org/markup-compatibility/2006" xmlns:a14="http://schemas.microsoft.com/office/drawing/2010/main">
        <mc:Choice Requires="a14">
          <p:sp>
            <p:nvSpPr>
              <p:cNvPr id="13" name="Rectangle 12"/>
              <p:cNvSpPr/>
              <p:nvPr/>
            </p:nvSpPr>
            <p:spPr>
              <a:xfrm>
                <a:off x="6146699" y="5476459"/>
                <a:ext cx="1625701" cy="3909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𝐽</m:t>
                          </m:r>
                        </m:e>
                        <m:sub>
                          <m:r>
                            <a:rPr lang="en-US" i="1">
                              <a:latin typeface="Cambria Math"/>
                            </a:rPr>
                            <m:t>𝑖</m:t>
                          </m:r>
                        </m:sub>
                      </m:sSub>
                      <m:r>
                        <a:rPr lang="en-US">
                          <a:latin typeface="Cambria Math"/>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b="0" i="1" smtClean="0">
                                  <a:latin typeface="Cambria Math"/>
                                </a:rPr>
                                <m:t> </m:t>
                              </m:r>
                              <m:sSub>
                                <m:sSubPr>
                                  <m:ctrlPr>
                                    <a:rPr lang="en-US" i="1">
                                      <a:latin typeface="Cambria Math" panose="02040503050406030204" pitchFamily="18" charset="0"/>
                                    </a:rPr>
                                  </m:ctrlPr>
                                </m:sSubPr>
                                <m:e>
                                  <m:r>
                                    <a:rPr lang="en-US" b="0" i="1" smtClean="0">
                                      <a:latin typeface="Cambria Math"/>
                                    </a:rPr>
                                    <m:t>𝑗</m:t>
                                  </m:r>
                                </m:e>
                                <m:sub>
                                  <m:r>
                                    <a:rPr lang="en-US" i="1">
                                      <a:latin typeface="Cambria Math"/>
                                    </a:rPr>
                                    <m:t>𝑖</m:t>
                                  </m:r>
                                </m:sub>
                              </m:sSub>
                              <m:r>
                                <a:rPr lang="en-US">
                                  <a:latin typeface="Cambria Math"/>
                                </a:rPr>
                                <m:t>  </m:t>
                              </m:r>
                              <m:sSub>
                                <m:sSubPr>
                                  <m:ctrlPr>
                                    <a:rPr lang="en-US" i="1">
                                      <a:latin typeface="Cambria Math" panose="02040503050406030204" pitchFamily="18" charset="0"/>
                                    </a:rPr>
                                  </m:ctrlPr>
                                </m:sSubPr>
                                <m:e>
                                  <m:r>
                                    <a:rPr lang="en-US" b="0" i="1" smtClean="0">
                                      <a:latin typeface="Cambria Math"/>
                                    </a:rPr>
                                    <m:t>𝑘</m:t>
                                  </m:r>
                                </m:e>
                                <m:sub>
                                  <m:r>
                                    <a:rPr lang="en-US" i="1">
                                      <a:latin typeface="Cambria Math"/>
                                    </a:rPr>
                                    <m:t>𝑖</m:t>
                                  </m:r>
                                </m:sub>
                              </m:sSub>
                              <m:r>
                                <a:rPr lang="en-US">
                                  <a:latin typeface="Cambria Math"/>
                                </a:rPr>
                                <m:t>  </m:t>
                              </m:r>
                              <m:sSub>
                                <m:sSubPr>
                                  <m:ctrlPr>
                                    <a:rPr lang="en-US" i="1">
                                      <a:latin typeface="Cambria Math" panose="02040503050406030204" pitchFamily="18" charset="0"/>
                                    </a:rPr>
                                  </m:ctrlPr>
                                </m:sSubPr>
                                <m:e>
                                  <m:r>
                                    <a:rPr lang="en-US" b="0" i="1" smtClean="0">
                                      <a:latin typeface="Cambria Math"/>
                                    </a:rPr>
                                    <m:t>𝑙</m:t>
                                  </m:r>
                                </m:e>
                                <m:sub>
                                  <m:r>
                                    <a:rPr lang="en-US" i="1">
                                      <a:latin typeface="Cambria Math"/>
                                    </a:rPr>
                                    <m:t>𝑖</m:t>
                                  </m:r>
                                </m:sub>
                              </m:sSub>
                            </m:e>
                          </m:d>
                        </m:e>
                        <m:sup>
                          <m:r>
                            <a:rPr lang="en-US" i="1">
                              <a:latin typeface="Cambria Math"/>
                            </a:rPr>
                            <m:t>′</m:t>
                          </m:r>
                        </m:sup>
                      </m:sSup>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6146699" y="5476459"/>
                <a:ext cx="1625701" cy="390941"/>
              </a:xfrm>
              <a:prstGeom prst="rect">
                <a:avLst/>
              </a:prstGeom>
              <a:blipFill rotWithShape="1">
                <a:blip r:embed="rId7"/>
                <a:stretch>
                  <a:fillRect b="-10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533400" y="5715000"/>
                <a:ext cx="5791200" cy="879664"/>
              </a:xfrm>
              <a:prstGeom prst="rect">
                <a:avLst/>
              </a:prstGeom>
            </p:spPr>
            <p:txBody>
              <a:bodyPr wrap="square">
                <a:spAutoFit/>
              </a:bodyPr>
              <a:lstStyle/>
              <a:p>
                <a:pPr marL="285750" indent="-285750">
                  <a:lnSpc>
                    <a:spcPct val="150000"/>
                  </a:lnSpc>
                  <a:buFontTx/>
                  <a:buChar char="-"/>
                </a:pPr>
                <a:r>
                  <a:rPr lang="en-US" dirty="0"/>
                  <a:t>For </a:t>
                </a:r>
                <a14:m>
                  <m:oMath xmlns:m="http://schemas.openxmlformats.org/officeDocument/2006/math">
                    <m:r>
                      <a:rPr lang="en-US" i="1">
                        <a:latin typeface="Cambria Math"/>
                      </a:rPr>
                      <m:t>𝑖</m:t>
                    </m:r>
                    <m:r>
                      <a:rPr lang="en-US" i="1">
                        <a:latin typeface="Cambria Math"/>
                      </a:rPr>
                      <m:t>=</m:t>
                    </m:r>
                    <m:sSub>
                      <m:sSubPr>
                        <m:ctrlPr>
                          <a:rPr lang="en-US" i="1">
                            <a:latin typeface="Cambria Math" panose="02040503050406030204" pitchFamily="18" charset="0"/>
                          </a:rPr>
                        </m:ctrlPr>
                      </m:sSubPr>
                      <m:e>
                        <m:r>
                          <a:rPr lang="en-US" i="1">
                            <a:latin typeface="Cambria Math"/>
                          </a:rPr>
                          <m:t>h</m:t>
                        </m:r>
                      </m:e>
                      <m:sub>
                        <m:r>
                          <a:rPr lang="en-US" i="1">
                            <a:latin typeface="Cambria Math"/>
                          </a:rPr>
                          <m:t>1</m:t>
                        </m:r>
                      </m:sub>
                    </m:sSub>
                    <m:r>
                      <a:rPr lang="en-US" i="1">
                        <a:latin typeface="Cambria Math"/>
                      </a:rPr>
                      <m:t>,</m:t>
                    </m:r>
                    <m:sSub>
                      <m:sSubPr>
                        <m:ctrlPr>
                          <a:rPr lang="en-US" i="1">
                            <a:latin typeface="Cambria Math" panose="02040503050406030204" pitchFamily="18" charset="0"/>
                          </a:rPr>
                        </m:ctrlPr>
                      </m:sSubPr>
                      <m:e>
                        <m:r>
                          <a:rPr lang="en-US" i="1">
                            <a:latin typeface="Cambria Math"/>
                          </a:rPr>
                          <m:t> </m:t>
                        </m:r>
                        <m:r>
                          <a:rPr lang="en-US" i="1">
                            <a:latin typeface="Cambria Math"/>
                          </a:rPr>
                          <m:t>h</m:t>
                        </m:r>
                      </m:e>
                      <m:sub>
                        <m:r>
                          <a:rPr lang="en-US" i="1">
                            <a:latin typeface="Cambria Math"/>
                          </a:rPr>
                          <m:t>2</m:t>
                        </m:r>
                      </m:sub>
                    </m:sSub>
                    <m:r>
                      <a:rPr lang="en-US" i="1">
                        <a:latin typeface="Cambria Math"/>
                      </a:rPr>
                      <m:t>…</m:t>
                    </m:r>
                  </m:oMath>
                </a14:m>
                <a:endParaRPr lang="en-US" dirty="0"/>
              </a:p>
              <a:p>
                <a:pPr marL="285750" indent="-285750">
                  <a:lnSpc>
                    <a:spcPct val="150000"/>
                  </a:lnSpc>
                  <a:buFontTx/>
                  <a:buChar char="-"/>
                </a:pPr>
                <a:r>
                  <a:rPr lang="en-US" dirty="0"/>
                  <a:t>The amplitude of the direction vector is unity: </a:t>
                </a:r>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a:rPr>
                              <m:t> </m:t>
                            </m:r>
                            <m:r>
                              <a:rPr lang="en-US" i="1">
                                <a:latin typeface="Cambria Math"/>
                              </a:rPr>
                              <m:t>𝐽</m:t>
                            </m:r>
                          </m:e>
                          <m:sub>
                            <m:r>
                              <a:rPr lang="en-US" i="1">
                                <a:latin typeface="Cambria Math"/>
                              </a:rPr>
                              <m:t>𝑖</m:t>
                            </m:r>
                            <m:r>
                              <a:rPr lang="en-US" b="0" i="1" smtClean="0">
                                <a:latin typeface="Cambria Math"/>
                              </a:rPr>
                              <m:t> </m:t>
                            </m:r>
                          </m:sub>
                        </m:sSub>
                      </m:e>
                    </m:d>
                  </m:oMath>
                </a14:m>
                <a:r>
                  <a:rPr lang="en-US" dirty="0"/>
                  <a:t> </a:t>
                </a:r>
              </a:p>
            </p:txBody>
          </p:sp>
        </mc:Choice>
        <mc:Fallback xmlns="">
          <p:sp>
            <p:nvSpPr>
              <p:cNvPr id="14" name="Rectangle 13"/>
              <p:cNvSpPr>
                <a:spLocks noRot="1" noChangeAspect="1" noMove="1" noResize="1" noEditPoints="1" noAdjustHandles="1" noChangeArrowheads="1" noChangeShapeType="1" noTextEdit="1"/>
              </p:cNvSpPr>
              <p:nvPr/>
            </p:nvSpPr>
            <p:spPr>
              <a:xfrm>
                <a:off x="533400" y="5715000"/>
                <a:ext cx="5791200" cy="879664"/>
              </a:xfrm>
              <a:prstGeom prst="rect">
                <a:avLst/>
              </a:prstGeom>
              <a:blipFill rotWithShape="1">
                <a:blip r:embed="rId8"/>
                <a:stretch>
                  <a:fillRect l="-947" b="-97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533400" y="4495800"/>
                <a:ext cx="2743200" cy="923330"/>
              </a:xfrm>
              <a:prstGeom prst="rect">
                <a:avLst/>
              </a:prstGeom>
            </p:spPr>
            <p:txBody>
              <a:bodyPr wrap="square">
                <a:spAutoFit/>
              </a:bodyPr>
              <a:lstStyle/>
              <a:p>
                <a:pPr marL="285750" indent="-285750">
                  <a:lnSpc>
                    <a:spcPct val="150000"/>
                  </a:lnSpc>
                  <a:buFontTx/>
                  <a:buChar char="-"/>
                </a:pPr>
                <a:r>
                  <a:rPr lang="en-US" dirty="0"/>
                  <a:t>For </a:t>
                </a:r>
                <a14:m>
                  <m:oMath xmlns:m="http://schemas.openxmlformats.org/officeDocument/2006/math">
                    <m:r>
                      <a:rPr lang="en-US" i="1" smtClean="0">
                        <a:latin typeface="Cambria Math"/>
                      </a:rPr>
                      <m:t>𝑖</m:t>
                    </m:r>
                    <m:r>
                      <a:rPr lang="en-US" b="0" i="1" smtClean="0">
                        <a:latin typeface="Cambria Math"/>
                      </a:rPr>
                      <m:t>=</m:t>
                    </m:r>
                    <m:sSub>
                      <m:sSubPr>
                        <m:ctrlPr>
                          <a:rPr lang="en-US" i="1">
                            <a:latin typeface="Cambria Math" panose="02040503050406030204" pitchFamily="18" charset="0"/>
                          </a:rPr>
                        </m:ctrlPr>
                      </m:sSubPr>
                      <m:e>
                        <m:r>
                          <a:rPr lang="en-US" b="0" i="1" smtClean="0">
                            <a:latin typeface="Cambria Math"/>
                          </a:rPr>
                          <m:t>h</m:t>
                        </m:r>
                      </m:e>
                      <m:sub>
                        <m:r>
                          <a:rPr lang="en-US" b="0" i="1" smtClean="0">
                            <a:latin typeface="Cambria Math"/>
                          </a:rPr>
                          <m:t>1</m:t>
                        </m:r>
                      </m:sub>
                    </m:sSub>
                    <m:r>
                      <a:rPr lang="en-US" b="0" i="1" smtClean="0">
                        <a:latin typeface="Cambria Math"/>
                      </a:rPr>
                      <m:t>,</m:t>
                    </m:r>
                    <m:sSub>
                      <m:sSubPr>
                        <m:ctrlPr>
                          <a:rPr lang="en-US" i="1" smtClean="0">
                            <a:latin typeface="Cambria Math" panose="02040503050406030204" pitchFamily="18" charset="0"/>
                          </a:rPr>
                        </m:ctrlPr>
                      </m:sSubPr>
                      <m:e>
                        <m:r>
                          <a:rPr lang="en-US" b="0" i="1" smtClean="0">
                            <a:latin typeface="Cambria Math"/>
                          </a:rPr>
                          <m:t> </m:t>
                        </m:r>
                        <m:r>
                          <a:rPr lang="en-US" i="1">
                            <a:latin typeface="Cambria Math"/>
                          </a:rPr>
                          <m:t>h</m:t>
                        </m:r>
                      </m:e>
                      <m:sub>
                        <m:r>
                          <a:rPr lang="en-US" b="0" i="1" smtClean="0">
                            <a:latin typeface="Cambria Math"/>
                          </a:rPr>
                          <m:t>2</m:t>
                        </m:r>
                      </m:sub>
                    </m:sSub>
                    <m:r>
                      <a:rPr lang="en-US" b="0" i="1" smtClean="0">
                        <a:latin typeface="Cambria Math"/>
                      </a:rPr>
                      <m:t>…</m:t>
                    </m:r>
                  </m:oMath>
                </a14:m>
                <a:endParaRPr lang="en-US" dirty="0"/>
              </a:p>
              <a:p>
                <a:pPr marL="285750" indent="-285750">
                  <a:lnSpc>
                    <a:spcPct val="150000"/>
                  </a:lnSpc>
                  <a:buFontTx/>
                  <a:buChar char="-"/>
                </a:pPr>
                <a:r>
                  <a:rPr lang="en-US" dirty="0"/>
                  <a:t>Units are </a:t>
                </a:r>
                <a14:m>
                  <m:oMath xmlns:m="http://schemas.openxmlformats.org/officeDocument/2006/math">
                    <m:d>
                      <m:dPr>
                        <m:begChr m:val="["/>
                        <m:endChr m:val="]"/>
                        <m:ctrlPr>
                          <a:rPr lang="en-US" i="1">
                            <a:latin typeface="Cambria Math" panose="02040503050406030204" pitchFamily="18" charset="0"/>
                          </a:rPr>
                        </m:ctrlPr>
                      </m:dPr>
                      <m:e>
                        <m:r>
                          <m:rPr>
                            <m:sty m:val="p"/>
                          </m:rPr>
                          <a:rPr lang="en-US">
                            <a:latin typeface="Cambria Math"/>
                          </a:rPr>
                          <m:t>m</m:t>
                        </m:r>
                      </m:e>
                    </m:d>
                  </m:oMath>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533400" y="4495800"/>
                <a:ext cx="2743200" cy="923330"/>
              </a:xfrm>
              <a:prstGeom prst="rect">
                <a:avLst/>
              </a:prstGeom>
              <a:blipFill rotWithShape="1">
                <a:blip r:embed="rId9"/>
                <a:stretch>
                  <a:fillRect l="-2000" b="-4636"/>
                </a:stretch>
              </a:blipFill>
            </p:spPr>
            <p:txBody>
              <a:bodyPr/>
              <a:lstStyle/>
              <a:p>
                <a:r>
                  <a:rPr lang="en-US">
                    <a:noFill/>
                  </a:rPr>
                  <a:t> </a:t>
                </a:r>
              </a:p>
            </p:txBody>
          </p:sp>
        </mc:Fallback>
      </mc:AlternateContent>
    </p:spTree>
    <p:extLst>
      <p:ext uri="{BB962C8B-B14F-4D97-AF65-F5344CB8AC3E}">
        <p14:creationId xmlns:p14="http://schemas.microsoft.com/office/powerpoint/2010/main" val="3841785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17</a:t>
            </a:fld>
            <a:endParaRPr lang="en-US" b="1">
              <a:solidFill>
                <a:schemeClr val="tx1"/>
              </a:solidFill>
            </a:endParaRPr>
          </a:p>
        </p:txBody>
      </p:sp>
      <mc:AlternateContent xmlns:mc="http://schemas.openxmlformats.org/markup-compatibility/2006" xmlns:a14="http://schemas.microsoft.com/office/drawing/2010/main">
        <mc:Choice Requires="a14">
          <p:sp>
            <p:nvSpPr>
              <p:cNvPr id="13" name="Rectangle 12"/>
              <p:cNvSpPr/>
              <p:nvPr/>
            </p:nvSpPr>
            <p:spPr>
              <a:xfrm>
                <a:off x="152400" y="533400"/>
                <a:ext cx="8001000" cy="646331"/>
              </a:xfrm>
              <a:prstGeom prst="rect">
                <a:avLst/>
              </a:prstGeom>
            </p:spPr>
            <p:txBody>
              <a:bodyPr wrap="square">
                <a:spAutoFit/>
              </a:bodyPr>
              <a:lstStyle/>
              <a:p>
                <a:pPr marL="285750" indent="-285750">
                  <a:buFont typeface="Arial" pitchFamily="34" charset="0"/>
                  <a:buChar char="•"/>
                </a:pPr>
                <a:r>
                  <a:rPr lang="en-US" dirty="0"/>
                  <a:t>The forces at the center of the Cartesian basis  can be written using the direction vectors </a:t>
                </a:r>
                <a14:m>
                  <m:oMath xmlns:m="http://schemas.openxmlformats.org/officeDocument/2006/math">
                    <m:sSub>
                      <m:sSubPr>
                        <m:ctrlPr>
                          <a:rPr lang="en-US" i="1">
                            <a:latin typeface="Cambria Math" panose="02040503050406030204" pitchFamily="18" charset="0"/>
                          </a:rPr>
                        </m:ctrlPr>
                      </m:sSubPr>
                      <m:e>
                        <m:r>
                          <a:rPr lang="en-US" i="1">
                            <a:latin typeface="Cambria Math"/>
                          </a:rPr>
                          <m:t>𝐽</m:t>
                        </m:r>
                      </m:e>
                      <m:sub>
                        <m:r>
                          <a:rPr lang="en-US" i="1">
                            <a:latin typeface="Cambria Math"/>
                          </a:rPr>
                          <m:t>𝑖</m:t>
                        </m:r>
                      </m:sub>
                    </m:sSub>
                  </m:oMath>
                </a14:m>
                <a:r>
                  <a:rPr lang="en-US" dirty="0"/>
                  <a:t>:</a:t>
                </a:r>
              </a:p>
            </p:txBody>
          </p:sp>
        </mc:Choice>
        <mc:Fallback xmlns="">
          <p:sp>
            <p:nvSpPr>
              <p:cNvPr id="13" name="Rectangle 12"/>
              <p:cNvSpPr>
                <a:spLocks noRot="1" noChangeAspect="1" noMove="1" noResize="1" noEditPoints="1" noAdjustHandles="1" noChangeArrowheads="1" noChangeShapeType="1" noTextEdit="1"/>
              </p:cNvSpPr>
              <p:nvPr/>
            </p:nvSpPr>
            <p:spPr>
              <a:xfrm>
                <a:off x="152400" y="533400"/>
                <a:ext cx="8001000" cy="646331"/>
              </a:xfrm>
              <a:prstGeom prst="rect">
                <a:avLst/>
              </a:prstGeom>
              <a:blipFill rotWithShape="1">
                <a:blip r:embed="rId2"/>
                <a:stretch>
                  <a:fillRect l="-457" t="-4717" r="-685" b="-13208"/>
                </a:stretch>
              </a:blipFill>
            </p:spPr>
            <p:txBody>
              <a:bodyPr/>
              <a:lstStyle/>
              <a:p>
                <a:r>
                  <a:rPr lang="en-US">
                    <a:noFill/>
                  </a:rPr>
                  <a:t> </a:t>
                </a:r>
              </a:p>
            </p:txBody>
          </p:sp>
        </mc:Fallback>
      </mc:AlternateContent>
      <p:sp>
        <p:nvSpPr>
          <p:cNvPr id="18" name="Rectangle 17"/>
          <p:cNvSpPr/>
          <p:nvPr/>
        </p:nvSpPr>
        <p:spPr>
          <a:xfrm>
            <a:off x="0" y="0"/>
            <a:ext cx="1690719" cy="369332"/>
          </a:xfrm>
          <a:prstGeom prst="rect">
            <a:avLst/>
          </a:prstGeom>
        </p:spPr>
        <p:txBody>
          <a:bodyPr wrap="none">
            <a:spAutoFit/>
          </a:bodyPr>
          <a:lstStyle/>
          <a:p>
            <a:r>
              <a:rPr lang="en-US" b="1" dirty="0"/>
              <a:t>Actuators  (2/3)</a:t>
            </a:r>
            <a:endParaRPr lang="en-US" dirty="0"/>
          </a:p>
        </p:txBody>
      </p:sp>
      <mc:AlternateContent xmlns:mc="http://schemas.openxmlformats.org/markup-compatibility/2006" xmlns:a14="http://schemas.microsoft.com/office/drawing/2010/main">
        <mc:Choice Requires="a14">
          <p:sp>
            <p:nvSpPr>
              <p:cNvPr id="2" name="Rectangle 1"/>
              <p:cNvSpPr/>
              <p:nvPr/>
            </p:nvSpPr>
            <p:spPr>
              <a:xfrm>
                <a:off x="3124200" y="914400"/>
                <a:ext cx="3081293" cy="976614"/>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a:rPr>
                                    <m:t>𝐹</m:t>
                                  </m:r>
                                </m:e>
                                <m:sub>
                                  <m:r>
                                    <a:rPr lang="en-US" i="1">
                                      <a:latin typeface="Cambria Math"/>
                                    </a:rPr>
                                    <m:t>𝑥</m:t>
                                  </m:r>
                                </m:sub>
                              </m:sSub>
                            </m:e>
                          </m:mr>
                          <m:mr>
                            <m:e>
                              <m:sSub>
                                <m:sSubPr>
                                  <m:ctrlPr>
                                    <a:rPr lang="en-US" i="1">
                                      <a:latin typeface="Cambria Math" panose="02040503050406030204" pitchFamily="18" charset="0"/>
                                    </a:rPr>
                                  </m:ctrlPr>
                                </m:sSubPr>
                                <m:e>
                                  <m:r>
                                    <a:rPr lang="en-US" i="1">
                                      <a:latin typeface="Cambria Math"/>
                                    </a:rPr>
                                    <m:t>𝐹</m:t>
                                  </m:r>
                                </m:e>
                                <m:sub>
                                  <m:r>
                                    <a:rPr lang="en-US" i="1">
                                      <a:latin typeface="Cambria Math"/>
                                    </a:rPr>
                                    <m:t>𝑦</m:t>
                                  </m:r>
                                </m:sub>
                              </m:sSub>
                            </m:e>
                          </m:mr>
                          <m:mr>
                            <m:e>
                              <m:sSub>
                                <m:sSubPr>
                                  <m:ctrlPr>
                                    <a:rPr lang="en-US" i="1">
                                      <a:latin typeface="Cambria Math" panose="02040503050406030204" pitchFamily="18" charset="0"/>
                                    </a:rPr>
                                  </m:ctrlPr>
                                </m:sSubPr>
                                <m:e>
                                  <m:r>
                                    <a:rPr lang="en-US" i="1">
                                      <a:latin typeface="Cambria Math"/>
                                    </a:rPr>
                                    <m:t>𝐹</m:t>
                                  </m:r>
                                </m:e>
                                <m:sub>
                                  <m:r>
                                    <a:rPr lang="en-US" i="1">
                                      <a:latin typeface="Cambria Math"/>
                                    </a:rPr>
                                    <m:t>𝑧</m:t>
                                  </m:r>
                                </m:sub>
                              </m:sSub>
                            </m:e>
                          </m:mr>
                        </m:m>
                      </m:e>
                    </m:d>
                    <m:r>
                      <a:rPr lang="en-US" b="0" i="1" smtClean="0">
                        <a:latin typeface="Cambria Math"/>
                      </a:rPr>
                      <m:t>=</m:t>
                    </m:r>
                    <m:d>
                      <m:dPr>
                        <m:begChr m:val="["/>
                        <m:endChr m:val="]"/>
                        <m:ctrlPr>
                          <a:rPr lang="en-US" b="0" i="1" smtClean="0">
                            <a:latin typeface="Cambria Math" panose="02040503050406030204" pitchFamily="18" charset="0"/>
                          </a:rPr>
                        </m:ctrlPr>
                      </m:dPr>
                      <m:e>
                        <m:r>
                          <a:rPr lang="en-US" b="0" i="1" smtClean="0">
                            <a:latin typeface="Cambria Math"/>
                          </a:rPr>
                          <m:t> </m:t>
                        </m:r>
                        <m:m>
                          <m:mPr>
                            <m:mcs>
                              <m:mc>
                                <m:mcPr>
                                  <m:count m:val="3"/>
                                  <m:mcJc m:val="center"/>
                                </m:mcPr>
                              </m:mc>
                            </m:mcs>
                            <m:ctrlPr>
                              <a:rPr lang="en-US" b="0" i="1" smtClean="0">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a:rPr>
                                    <m:t>𝐽</m:t>
                                  </m:r>
                                </m:e>
                                <m:sub>
                                  <m:r>
                                    <a:rPr lang="en-US" b="0" i="1" smtClean="0">
                                      <a:latin typeface="Cambria Math"/>
                                    </a:rPr>
                                    <m:t>h</m:t>
                                  </m:r>
                                  <m:r>
                                    <a:rPr lang="en-US" b="0" i="1" smtClean="0">
                                      <a:latin typeface="Cambria Math"/>
                                    </a:rPr>
                                    <m:t>1</m:t>
                                  </m:r>
                                </m:sub>
                              </m:sSub>
                            </m:e>
                            <m:e>
                              <m:r>
                                <a:rPr lang="en-US" b="0" i="1" smtClean="0">
                                  <a:latin typeface="Cambria Math"/>
                                </a:rPr>
                                <m:t>…</m:t>
                              </m:r>
                            </m:e>
                            <m:e>
                              <m:sSub>
                                <m:sSubPr>
                                  <m:ctrlPr>
                                    <a:rPr lang="en-US" i="1">
                                      <a:latin typeface="Cambria Math" panose="02040503050406030204" pitchFamily="18" charset="0"/>
                                    </a:rPr>
                                  </m:ctrlPr>
                                </m:sSubPr>
                                <m:e>
                                  <m:r>
                                    <a:rPr lang="en-US" i="1">
                                      <a:latin typeface="Cambria Math"/>
                                    </a:rPr>
                                    <m:t>𝐽</m:t>
                                  </m:r>
                                </m:e>
                                <m:sub>
                                  <m:r>
                                    <a:rPr lang="en-US" b="0" i="1" smtClean="0">
                                      <a:latin typeface="Cambria Math"/>
                                    </a:rPr>
                                    <m:t>𝑣</m:t>
                                  </m:r>
                                  <m:r>
                                    <a:rPr lang="en-US" b="0" i="1" smtClean="0">
                                      <a:latin typeface="Cambria Math"/>
                                    </a:rPr>
                                    <m:t>3</m:t>
                                  </m:r>
                                </m:sub>
                              </m:sSub>
                            </m:e>
                          </m:mr>
                        </m:m>
                      </m:e>
                    </m:d>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a:rPr>
                                    <m:t>𝐹</m:t>
                                  </m:r>
                                </m:e>
                                <m:sub>
                                  <m:r>
                                    <a:rPr lang="en-US" i="1">
                                      <a:latin typeface="Cambria Math"/>
                                    </a:rPr>
                                    <m:t>h</m:t>
                                  </m:r>
                                  <m:r>
                                    <a:rPr lang="en-US">
                                      <a:latin typeface="Cambria Math"/>
                                    </a:rPr>
                                    <m:t>1</m:t>
                                  </m:r>
                                </m:sub>
                              </m:sSub>
                            </m:e>
                          </m:mr>
                          <m:mr>
                            <m:e>
                              <m:r>
                                <a:rPr lang="en-US" b="0" i="1" smtClean="0">
                                  <a:latin typeface="Cambria Math"/>
                                </a:rPr>
                                <m:t>…</m:t>
                              </m:r>
                            </m:e>
                          </m:mr>
                          <m:mr>
                            <m:e>
                              <m:sSub>
                                <m:sSubPr>
                                  <m:ctrlPr>
                                    <a:rPr lang="en-US" i="1">
                                      <a:latin typeface="Cambria Math" panose="02040503050406030204" pitchFamily="18" charset="0"/>
                                    </a:rPr>
                                  </m:ctrlPr>
                                </m:sSubPr>
                                <m:e>
                                  <m:r>
                                    <a:rPr lang="en-US" i="1">
                                      <a:latin typeface="Cambria Math"/>
                                    </a:rPr>
                                    <m:t>𝐹</m:t>
                                  </m:r>
                                </m:e>
                                <m:sub>
                                  <m:r>
                                    <a:rPr lang="en-US" i="1">
                                      <a:latin typeface="Cambria Math"/>
                                    </a:rPr>
                                    <m:t>𝑣</m:t>
                                  </m:r>
                                  <m:r>
                                    <a:rPr lang="en-US">
                                      <a:latin typeface="Cambria Math"/>
                                    </a:rPr>
                                    <m:t>3</m:t>
                                  </m:r>
                                </m:sub>
                              </m:sSub>
                            </m:e>
                          </m:mr>
                        </m:m>
                      </m:e>
                    </m:d>
                  </m:oMath>
                </a14:m>
                <a:r>
                  <a:rPr lang="en-US" dirty="0"/>
                  <a:t> </a:t>
                </a:r>
              </a:p>
            </p:txBody>
          </p:sp>
        </mc:Choice>
        <mc:Fallback xmlns="">
          <p:sp>
            <p:nvSpPr>
              <p:cNvPr id="2" name="Rectangle 1"/>
              <p:cNvSpPr>
                <a:spLocks noRot="1" noChangeAspect="1" noMove="1" noResize="1" noEditPoints="1" noAdjustHandles="1" noChangeArrowheads="1" noChangeShapeType="1" noTextEdit="1"/>
              </p:cNvSpPr>
              <p:nvPr/>
            </p:nvSpPr>
            <p:spPr>
              <a:xfrm>
                <a:off x="3124200" y="914400"/>
                <a:ext cx="3081293" cy="976614"/>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152400" y="2057400"/>
                <a:ext cx="8001000" cy="646331"/>
              </a:xfrm>
              <a:prstGeom prst="rect">
                <a:avLst/>
              </a:prstGeom>
            </p:spPr>
            <p:txBody>
              <a:bodyPr wrap="square">
                <a:spAutoFit/>
              </a:bodyPr>
              <a:lstStyle/>
              <a:p>
                <a:pPr marL="285750" indent="-285750">
                  <a:buFont typeface="Arial" pitchFamily="34" charset="0"/>
                  <a:buChar char="•"/>
                </a:pPr>
                <a:r>
                  <a:rPr lang="en-US" dirty="0"/>
                  <a:t>The moments at the center of the Cartesian basis  can be written using the direction vectors </a:t>
                </a:r>
                <a14:m>
                  <m:oMath xmlns:m="http://schemas.openxmlformats.org/officeDocument/2006/math">
                    <m:sSub>
                      <m:sSubPr>
                        <m:ctrlPr>
                          <a:rPr lang="en-US" i="1">
                            <a:latin typeface="Cambria Math" panose="02040503050406030204" pitchFamily="18" charset="0"/>
                          </a:rPr>
                        </m:ctrlPr>
                      </m:sSubPr>
                      <m:e>
                        <m:r>
                          <a:rPr lang="en-US" i="1">
                            <a:latin typeface="Cambria Math"/>
                          </a:rPr>
                          <m:t>𝐽</m:t>
                        </m:r>
                      </m:e>
                      <m:sub>
                        <m:r>
                          <a:rPr lang="en-US" i="1">
                            <a:latin typeface="Cambria Math"/>
                          </a:rPr>
                          <m:t>𝑖</m:t>
                        </m:r>
                      </m:sub>
                    </m:sSub>
                  </m:oMath>
                </a14:m>
                <a:r>
                  <a:rPr lang="en-US" dirty="0"/>
                  <a:t>:</a:t>
                </a:r>
              </a:p>
            </p:txBody>
          </p:sp>
        </mc:Choice>
        <mc:Fallback xmlns="">
          <p:sp>
            <p:nvSpPr>
              <p:cNvPr id="23" name="Rectangle 22"/>
              <p:cNvSpPr>
                <a:spLocks noRot="1" noChangeAspect="1" noMove="1" noResize="1" noEditPoints="1" noAdjustHandles="1" noChangeArrowheads="1" noChangeShapeType="1" noTextEdit="1"/>
              </p:cNvSpPr>
              <p:nvPr/>
            </p:nvSpPr>
            <p:spPr>
              <a:xfrm>
                <a:off x="152400" y="2057400"/>
                <a:ext cx="8001000" cy="646331"/>
              </a:xfrm>
              <a:prstGeom prst="rect">
                <a:avLst/>
              </a:prstGeom>
              <a:blipFill rotWithShape="1">
                <a:blip r:embed="rId4"/>
                <a:stretch>
                  <a:fillRect l="-457" t="-4717" b="-13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2819400" y="2514600"/>
                <a:ext cx="4265976" cy="8697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a:ea typeface="Cambria Math"/>
                                      </a:rPr>
                                      <m:t>𝜏</m:t>
                                    </m:r>
                                  </m:e>
                                  <m:sub>
                                    <m:r>
                                      <a:rPr lang="en-US" i="1">
                                        <a:latin typeface="Cambria Math"/>
                                      </a:rPr>
                                      <m:t>𝑥</m:t>
                                    </m:r>
                                    <m:r>
                                      <a:rPr lang="en-US" i="1">
                                        <a:latin typeface="Cambria Math"/>
                                      </a:rPr>
                                      <m:t>  </m:t>
                                    </m:r>
                                  </m:sub>
                                </m:sSub>
                              </m:e>
                            </m:mr>
                            <m:mr>
                              <m:e>
                                <m:sSub>
                                  <m:sSubPr>
                                    <m:ctrlPr>
                                      <a:rPr lang="en-US" i="1">
                                        <a:latin typeface="Cambria Math" panose="02040503050406030204" pitchFamily="18" charset="0"/>
                                      </a:rPr>
                                    </m:ctrlPr>
                                  </m:sSubPr>
                                  <m:e>
                                    <m:r>
                                      <a:rPr lang="en-US" i="1">
                                        <a:latin typeface="Cambria Math"/>
                                        <a:ea typeface="Cambria Math"/>
                                      </a:rPr>
                                      <m:t>𝜏</m:t>
                                    </m:r>
                                  </m:e>
                                  <m:sub>
                                    <m:r>
                                      <a:rPr lang="en-US" i="1">
                                        <a:latin typeface="Cambria Math"/>
                                      </a:rPr>
                                      <m:t>𝑦</m:t>
                                    </m:r>
                                  </m:sub>
                                </m:sSub>
                              </m:e>
                            </m:mr>
                            <m:mr>
                              <m:e>
                                <m:sSub>
                                  <m:sSubPr>
                                    <m:ctrlPr>
                                      <a:rPr lang="en-US" i="1">
                                        <a:latin typeface="Cambria Math" panose="02040503050406030204" pitchFamily="18" charset="0"/>
                                      </a:rPr>
                                    </m:ctrlPr>
                                  </m:sSubPr>
                                  <m:e>
                                    <m:r>
                                      <a:rPr lang="en-US" i="1">
                                        <a:latin typeface="Cambria Math"/>
                                        <a:ea typeface="Cambria Math"/>
                                      </a:rPr>
                                      <m:t>𝜏</m:t>
                                    </m:r>
                                  </m:e>
                                  <m:sub>
                                    <m:r>
                                      <a:rPr lang="en-US" i="1">
                                        <a:latin typeface="Cambria Math"/>
                                      </a:rPr>
                                      <m:t>𝑧</m:t>
                                    </m:r>
                                  </m:sub>
                                </m:sSub>
                              </m:e>
                            </m:mr>
                          </m:m>
                        </m:e>
                      </m:d>
                      <m:r>
                        <a:rPr lang="en-US" b="0" i="1" smtClean="0">
                          <a:latin typeface="Cambria Math"/>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 </m:t>
                              </m:r>
                              <m:r>
                                <a:rPr lang="en-US" i="1">
                                  <a:latin typeface="Cambria Math"/>
                                </a:rPr>
                                <m:t>𝐴</m:t>
                              </m:r>
                            </m:e>
                            <m:sub>
                              <m:r>
                                <a:rPr lang="en-US" i="1">
                                  <a:latin typeface="Cambria Math"/>
                                </a:rPr>
                                <m:t>h</m:t>
                              </m:r>
                              <m:r>
                                <a:rPr lang="en-US" i="1">
                                  <a:latin typeface="Cambria Math"/>
                                </a:rPr>
                                <m:t>1</m:t>
                              </m:r>
                            </m:sub>
                          </m:sSub>
                          <m:r>
                            <a:rPr lang="en-US" i="1">
                              <a:latin typeface="Cambria Math"/>
                              <a:ea typeface="Cambria Math"/>
                            </a:rPr>
                            <m:t>×</m:t>
                          </m:r>
                          <m:m>
                            <m:mPr>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a:rPr>
                                      <m:t>𝐽</m:t>
                                    </m:r>
                                  </m:e>
                                  <m:sub>
                                    <m:r>
                                      <a:rPr lang="en-US" i="1">
                                        <a:latin typeface="Cambria Math"/>
                                      </a:rPr>
                                      <m:t>h</m:t>
                                    </m:r>
                                    <m:r>
                                      <a:rPr lang="en-US" i="1">
                                        <a:latin typeface="Cambria Math"/>
                                      </a:rPr>
                                      <m:t>1</m:t>
                                    </m:r>
                                  </m:sub>
                                </m:sSub>
                              </m:e>
                              <m:e>
                                <m:r>
                                  <a:rPr lang="en-US" i="1">
                                    <a:latin typeface="Cambria Math"/>
                                  </a:rPr>
                                  <m:t>…</m:t>
                                </m:r>
                              </m:e>
                              <m:e>
                                <m:sSub>
                                  <m:sSubPr>
                                    <m:ctrlPr>
                                      <a:rPr lang="en-US" i="1">
                                        <a:latin typeface="Cambria Math" panose="02040503050406030204" pitchFamily="18" charset="0"/>
                                      </a:rPr>
                                    </m:ctrlPr>
                                  </m:sSubPr>
                                  <m:e>
                                    <m:r>
                                      <a:rPr lang="en-US" i="1">
                                        <a:latin typeface="Cambria Math"/>
                                      </a:rPr>
                                      <m:t>  </m:t>
                                    </m:r>
                                    <m:r>
                                      <a:rPr lang="en-US" i="1">
                                        <a:latin typeface="Cambria Math"/>
                                      </a:rPr>
                                      <m:t>𝐴</m:t>
                                    </m:r>
                                  </m:e>
                                  <m:sub>
                                    <m:r>
                                      <a:rPr lang="en-US" i="1">
                                        <a:latin typeface="Cambria Math"/>
                                      </a:rPr>
                                      <m:t>𝑣</m:t>
                                    </m:r>
                                    <m:r>
                                      <a:rPr lang="en-US" i="1">
                                        <a:latin typeface="Cambria Math"/>
                                      </a:rPr>
                                      <m:t>3</m:t>
                                    </m:r>
                                  </m:sub>
                                </m:sSub>
                                <m:r>
                                  <a:rPr lang="en-US" i="1">
                                    <a:latin typeface="Cambria Math"/>
                                    <a:ea typeface="Cambria Math"/>
                                  </a:rPr>
                                  <m:t>×</m:t>
                                </m:r>
                                <m:sSub>
                                  <m:sSubPr>
                                    <m:ctrlPr>
                                      <a:rPr lang="en-US" i="1">
                                        <a:latin typeface="Cambria Math" panose="02040503050406030204" pitchFamily="18" charset="0"/>
                                      </a:rPr>
                                    </m:ctrlPr>
                                  </m:sSubPr>
                                  <m:e>
                                    <m:r>
                                      <a:rPr lang="en-US" i="1">
                                        <a:latin typeface="Cambria Math"/>
                                      </a:rPr>
                                      <m:t>𝐽</m:t>
                                    </m:r>
                                  </m:e>
                                  <m:sub>
                                    <m:r>
                                      <a:rPr lang="en-US" i="1">
                                        <a:latin typeface="Cambria Math"/>
                                      </a:rPr>
                                      <m:t>𝑣</m:t>
                                    </m:r>
                                    <m:r>
                                      <a:rPr lang="en-US" i="1">
                                        <a:latin typeface="Cambria Math"/>
                                      </a:rPr>
                                      <m:t>3</m:t>
                                    </m:r>
                                  </m:sub>
                                </m:sSub>
                              </m:e>
                            </m:mr>
                          </m:m>
                        </m:e>
                      </m:d>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a:rPr>
                                      <m:t>𝐹</m:t>
                                    </m:r>
                                  </m:e>
                                  <m:sub>
                                    <m:r>
                                      <a:rPr lang="en-US" i="1">
                                        <a:latin typeface="Cambria Math"/>
                                      </a:rPr>
                                      <m:t>h</m:t>
                                    </m:r>
                                    <m:r>
                                      <a:rPr lang="en-US">
                                        <a:latin typeface="Cambria Math"/>
                                      </a:rPr>
                                      <m:t>1</m:t>
                                    </m:r>
                                  </m:sub>
                                </m:sSub>
                              </m:e>
                            </m:mr>
                            <m:mr>
                              <m:e>
                                <m:r>
                                  <a:rPr lang="en-US" i="1">
                                    <a:latin typeface="Cambria Math"/>
                                  </a:rPr>
                                  <m:t>…</m:t>
                                </m:r>
                              </m:e>
                            </m:mr>
                            <m:mr>
                              <m:e>
                                <m:sSub>
                                  <m:sSubPr>
                                    <m:ctrlPr>
                                      <a:rPr lang="en-US" i="1">
                                        <a:latin typeface="Cambria Math" panose="02040503050406030204" pitchFamily="18" charset="0"/>
                                      </a:rPr>
                                    </m:ctrlPr>
                                  </m:sSubPr>
                                  <m:e>
                                    <m:r>
                                      <a:rPr lang="en-US" i="1">
                                        <a:latin typeface="Cambria Math"/>
                                      </a:rPr>
                                      <m:t>𝐹</m:t>
                                    </m:r>
                                  </m:e>
                                  <m:sub>
                                    <m:r>
                                      <a:rPr lang="en-US" i="1">
                                        <a:latin typeface="Cambria Math"/>
                                      </a:rPr>
                                      <m:t>𝑣</m:t>
                                    </m:r>
                                    <m:r>
                                      <a:rPr lang="en-US">
                                        <a:latin typeface="Cambria Math"/>
                                      </a:rPr>
                                      <m:t>3</m:t>
                                    </m:r>
                                  </m:sub>
                                </m:sSub>
                              </m:e>
                            </m:mr>
                          </m:m>
                        </m:e>
                      </m:d>
                    </m:oMath>
                  </m:oMathPara>
                </a14:m>
                <a:endParaRPr lang="en-US" dirty="0"/>
              </a:p>
            </p:txBody>
          </p:sp>
        </mc:Choice>
        <mc:Fallback xmlns="">
          <p:sp>
            <p:nvSpPr>
              <p:cNvPr id="24" name="Rectangle 23"/>
              <p:cNvSpPr>
                <a:spLocks noRot="1" noChangeAspect="1" noMove="1" noResize="1" noEditPoints="1" noAdjustHandles="1" noChangeArrowheads="1" noChangeShapeType="1" noTextEdit="1"/>
              </p:cNvSpPr>
              <p:nvPr/>
            </p:nvSpPr>
            <p:spPr>
              <a:xfrm>
                <a:off x="2819400" y="2514600"/>
                <a:ext cx="4265976" cy="869790"/>
              </a:xfrm>
              <a:prstGeom prst="rect">
                <a:avLst/>
              </a:prstGeom>
              <a:blipFill rotWithShape="1">
                <a:blip r:embed="rId5"/>
                <a:stretch>
                  <a:fillRect/>
                </a:stretch>
              </a:blipFill>
            </p:spPr>
            <p:txBody>
              <a:bodyPr/>
              <a:lstStyle/>
              <a:p>
                <a:r>
                  <a:rPr lang="en-US">
                    <a:noFill/>
                  </a:rPr>
                  <a:t> </a:t>
                </a:r>
              </a:p>
            </p:txBody>
          </p:sp>
        </mc:Fallback>
      </mc:AlternateContent>
      <p:sp>
        <p:nvSpPr>
          <p:cNvPr id="37" name="Rectangle 36"/>
          <p:cNvSpPr/>
          <p:nvPr/>
        </p:nvSpPr>
        <p:spPr>
          <a:xfrm>
            <a:off x="304800" y="5802868"/>
            <a:ext cx="756938" cy="369332"/>
          </a:xfrm>
          <a:prstGeom prst="rect">
            <a:avLst/>
          </a:prstGeom>
        </p:spPr>
        <p:txBody>
          <a:bodyPr wrap="none">
            <a:spAutoFit/>
          </a:bodyPr>
          <a:lstStyle/>
          <a:p>
            <a:r>
              <a:rPr lang="en-US" dirty="0"/>
              <a:t>With: </a:t>
            </a:r>
          </a:p>
        </p:txBody>
      </p:sp>
      <mc:AlternateContent xmlns:mc="http://schemas.openxmlformats.org/markup-compatibility/2006" xmlns:a14="http://schemas.microsoft.com/office/drawing/2010/main">
        <mc:Choice Requires="a14">
          <p:sp>
            <p:nvSpPr>
              <p:cNvPr id="38" name="Rectangle 37"/>
              <p:cNvSpPr/>
              <p:nvPr/>
            </p:nvSpPr>
            <p:spPr>
              <a:xfrm>
                <a:off x="1524000" y="5638800"/>
                <a:ext cx="1927194" cy="6274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𝑄</m:t>
                          </m:r>
                        </m:e>
                        <m:sub>
                          <m:r>
                            <a:rPr lang="en-US" i="1">
                              <a:latin typeface="Cambria Math"/>
                            </a:rPr>
                            <m:t>𝑖</m:t>
                          </m:r>
                        </m:sub>
                      </m:sSub>
                      <m:r>
                        <a:rPr lang="en-US" b="0" i="1" smtClean="0">
                          <a:latin typeface="Cambria Math"/>
                        </a:rPr>
                        <m:t>=</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a:rPr>
                                  <m:t>𝐼</m:t>
                                </m:r>
                                <m:r>
                                  <a:rPr lang="en-US" b="0" i="1" smtClean="0">
                                    <a:latin typeface="Cambria Math"/>
                                  </a:rPr>
                                  <m:t>(3,3)</m:t>
                                </m:r>
                              </m:e>
                            </m:mr>
                            <m:mr>
                              <m:e>
                                <m:r>
                                  <a:rPr lang="en-US" i="1">
                                    <a:latin typeface="Cambria Math"/>
                                  </a:rPr>
                                  <m:t>𝐶𝑟𝑜𝑠𝑠</m:t>
                                </m:r>
                                <m:sSub>
                                  <m:sSubPr>
                                    <m:ctrlPr>
                                      <a:rPr lang="en-US" i="1">
                                        <a:latin typeface="Cambria Math" panose="02040503050406030204" pitchFamily="18" charset="0"/>
                                      </a:rPr>
                                    </m:ctrlPr>
                                  </m:sSubPr>
                                  <m:e>
                                    <m:r>
                                      <a:rPr lang="en-US" i="1">
                                        <a:latin typeface="Cambria Math"/>
                                      </a:rPr>
                                      <m:t>(</m:t>
                                    </m:r>
                                    <m:r>
                                      <a:rPr lang="en-US" i="1">
                                        <a:latin typeface="Cambria Math"/>
                                      </a:rPr>
                                      <m:t>𝐴</m:t>
                                    </m:r>
                                  </m:e>
                                  <m:sub>
                                    <m:r>
                                      <a:rPr lang="en-US" i="1">
                                        <a:latin typeface="Cambria Math"/>
                                      </a:rPr>
                                      <m:t>𝑖</m:t>
                                    </m:r>
                                  </m:sub>
                                </m:sSub>
                                <m:r>
                                  <a:rPr lang="en-US" i="1">
                                    <a:latin typeface="Cambria Math"/>
                                  </a:rPr>
                                  <m:t>)</m:t>
                                </m:r>
                              </m:e>
                            </m:mr>
                          </m:m>
                        </m:e>
                      </m:d>
                    </m:oMath>
                  </m:oMathPara>
                </a14:m>
                <a:endParaRPr lang="en-US" dirty="0"/>
              </a:p>
            </p:txBody>
          </p:sp>
        </mc:Choice>
        <mc:Fallback xmlns="">
          <p:sp>
            <p:nvSpPr>
              <p:cNvPr id="38" name="Rectangle 37"/>
              <p:cNvSpPr>
                <a:spLocks noRot="1" noChangeAspect="1" noMove="1" noResize="1" noEditPoints="1" noAdjustHandles="1" noChangeArrowheads="1" noChangeShapeType="1" noTextEdit="1"/>
              </p:cNvSpPr>
              <p:nvPr/>
            </p:nvSpPr>
            <p:spPr>
              <a:xfrm>
                <a:off x="1524000" y="5638800"/>
                <a:ext cx="1927194" cy="627416"/>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228600" y="3962400"/>
                <a:ext cx="7772400" cy="369332"/>
              </a:xfrm>
              <a:prstGeom prst="rect">
                <a:avLst/>
              </a:prstGeom>
            </p:spPr>
            <p:txBody>
              <a:bodyPr wrap="square">
                <a:spAutoFit/>
              </a:bodyPr>
              <a:lstStyle/>
              <a:p>
                <a:pPr marL="285750" indent="-285750">
                  <a:buFont typeface="Arial" pitchFamily="34" charset="0"/>
                  <a:buChar char="•"/>
                </a:pPr>
                <a:r>
                  <a:rPr lang="en-US" dirty="0"/>
                  <a:t>The drive matrix  </a:t>
                </a:r>
                <a14:m>
                  <m:oMath xmlns:m="http://schemas.openxmlformats.org/officeDocument/2006/math">
                    <m:r>
                      <a:rPr lang="en-US" b="0" i="1" smtClean="0">
                        <a:latin typeface="Cambria Math"/>
                      </a:rPr>
                      <m:t>𝐷</m:t>
                    </m:r>
                    <m:r>
                      <a:rPr lang="en-US" i="1">
                        <a:latin typeface="Cambria Math"/>
                      </a:rPr>
                      <m:t> </m:t>
                    </m:r>
                  </m:oMath>
                </a14:m>
                <a:r>
                  <a:rPr lang="en-US" dirty="0"/>
                  <a:t> (such as </a:t>
                </a:r>
                <a14:m>
                  <m:oMath xmlns:m="http://schemas.openxmlformats.org/officeDocument/2006/math">
                    <m:sSub>
                      <m:sSubPr>
                        <m:ctrlPr>
                          <a:rPr lang="en-US" i="1">
                            <a:latin typeface="Cambria Math" panose="02040503050406030204" pitchFamily="18" charset="0"/>
                          </a:rPr>
                        </m:ctrlPr>
                      </m:sSubPr>
                      <m:e>
                        <m:r>
                          <a:rPr lang="en-US" i="1">
                            <a:latin typeface="Cambria Math"/>
                          </a:rPr>
                          <m:t>𝐹</m:t>
                        </m:r>
                      </m:e>
                      <m:sub>
                        <m:r>
                          <a:rPr lang="en-US" i="1">
                            <a:latin typeface="Cambria Math"/>
                          </a:rPr>
                          <m:t>𝐶</m:t>
                        </m:r>
                      </m:sub>
                    </m:sSub>
                    <m:r>
                      <a:rPr lang="en-US" i="1">
                        <a:latin typeface="Cambria Math"/>
                      </a:rPr>
                      <m:t>=</m:t>
                    </m:r>
                    <m:r>
                      <a:rPr lang="en-US" i="1">
                        <a:latin typeface="Cambria Math"/>
                      </a:rPr>
                      <m:t>𝐷</m:t>
                    </m:r>
                    <m:sSub>
                      <m:sSubPr>
                        <m:ctrlPr>
                          <a:rPr lang="en-US" i="1">
                            <a:latin typeface="Cambria Math" panose="02040503050406030204" pitchFamily="18" charset="0"/>
                          </a:rPr>
                        </m:ctrlPr>
                      </m:sSubPr>
                      <m:e>
                        <m:r>
                          <a:rPr lang="en-US" i="1">
                            <a:latin typeface="Cambria Math"/>
                          </a:rPr>
                          <m:t> </m:t>
                        </m:r>
                        <m:r>
                          <a:rPr lang="en-US" i="1">
                            <a:latin typeface="Cambria Math"/>
                          </a:rPr>
                          <m:t>𝐹</m:t>
                        </m:r>
                      </m:e>
                      <m:sub>
                        <m:r>
                          <a:rPr lang="en-US" i="1">
                            <a:latin typeface="Cambria Math"/>
                          </a:rPr>
                          <m:t>𝐿</m:t>
                        </m:r>
                      </m:sub>
                    </m:sSub>
                  </m:oMath>
                </a14:m>
                <a:r>
                  <a:rPr lang="en-US" dirty="0"/>
                  <a:t>) made of columns of</a:t>
                </a:r>
                <a14:m>
                  <m:oMath xmlns:m="http://schemas.openxmlformats.org/officeDocument/2006/math">
                    <m:sSub>
                      <m:sSubPr>
                        <m:ctrlPr>
                          <a:rPr lang="en-US" i="1">
                            <a:latin typeface="Cambria Math" panose="02040503050406030204" pitchFamily="18" charset="0"/>
                          </a:rPr>
                        </m:ctrlPr>
                      </m:sSubPr>
                      <m:e>
                        <m:r>
                          <a:rPr lang="en-US" i="1">
                            <a:latin typeface="Cambria Math"/>
                          </a:rPr>
                          <m:t> </m:t>
                        </m:r>
                        <m:r>
                          <a:rPr lang="en-US" i="1">
                            <a:latin typeface="Cambria Math"/>
                          </a:rPr>
                          <m:t>𝑄</m:t>
                        </m:r>
                      </m:e>
                      <m:sub>
                        <m:r>
                          <a:rPr lang="en-US" b="0" i="1" smtClean="0">
                            <a:latin typeface="Cambria Math"/>
                          </a:rPr>
                          <m:t>𝑖</m:t>
                        </m:r>
                      </m:sub>
                    </m:sSub>
                    <m:sSub>
                      <m:sSubPr>
                        <m:ctrlPr>
                          <a:rPr lang="en-US" i="1">
                            <a:latin typeface="Cambria Math" panose="02040503050406030204" pitchFamily="18" charset="0"/>
                          </a:rPr>
                        </m:ctrlPr>
                      </m:sSubPr>
                      <m:e>
                        <m:r>
                          <a:rPr lang="en-US" i="1">
                            <a:latin typeface="Cambria Math"/>
                          </a:rPr>
                          <m:t>  </m:t>
                        </m:r>
                        <m:r>
                          <a:rPr lang="en-US" i="1">
                            <a:latin typeface="Cambria Math"/>
                          </a:rPr>
                          <m:t>𝐽</m:t>
                        </m:r>
                      </m:e>
                      <m:sub>
                        <m:r>
                          <a:rPr lang="en-US" b="0" i="1" smtClean="0">
                            <a:latin typeface="Cambria Math"/>
                          </a:rPr>
                          <m:t>𝑖</m:t>
                        </m:r>
                      </m:sub>
                    </m:sSub>
                    <m:r>
                      <a:rPr lang="en-US">
                        <a:latin typeface="Cambria Math"/>
                      </a:rPr>
                      <m:t>:</m:t>
                    </m:r>
                  </m:oMath>
                </a14:m>
                <a:r>
                  <a:rPr lang="en-US" dirty="0"/>
                  <a:t> </a:t>
                </a:r>
              </a:p>
            </p:txBody>
          </p:sp>
        </mc:Choice>
        <mc:Fallback xmlns="">
          <p:sp>
            <p:nvSpPr>
              <p:cNvPr id="39" name="Rectangle 38"/>
              <p:cNvSpPr>
                <a:spLocks noRot="1" noChangeAspect="1" noMove="1" noResize="1" noEditPoints="1" noAdjustHandles="1" noChangeArrowheads="1" noChangeShapeType="1" noTextEdit="1"/>
              </p:cNvSpPr>
              <p:nvPr/>
            </p:nvSpPr>
            <p:spPr>
              <a:xfrm>
                <a:off x="228600" y="3962400"/>
                <a:ext cx="7772400" cy="369332"/>
              </a:xfrm>
              <a:prstGeom prst="rect">
                <a:avLst/>
              </a:prstGeom>
              <a:blipFill rotWithShape="1">
                <a:blip r:embed="rId7"/>
                <a:stretch>
                  <a:fillRect l="-549"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2819400" y="4724400"/>
                <a:ext cx="299928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𝐷</m:t>
                      </m:r>
                      <m:r>
                        <a:rPr lang="en-US">
                          <a:latin typeface="Cambria Math"/>
                        </a:rPr>
                        <m:t>=</m:t>
                      </m:r>
                      <m:d>
                        <m:dPr>
                          <m:begChr m:val="["/>
                          <m:endChr m:val="]"/>
                          <m:ctrlPr>
                            <a:rPr lang="en-US" i="1" smtClean="0">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a:rPr>
                                      <m:t>𝑄</m:t>
                                    </m:r>
                                  </m:e>
                                  <m:sub>
                                    <m:r>
                                      <a:rPr lang="en-US" b="0" i="1" smtClean="0">
                                        <a:latin typeface="Cambria Math"/>
                                      </a:rPr>
                                      <m:t>h</m:t>
                                    </m:r>
                                    <m:r>
                                      <a:rPr lang="en-US" b="0" i="1" smtClean="0">
                                        <a:latin typeface="Cambria Math"/>
                                      </a:rPr>
                                      <m:t>1</m:t>
                                    </m:r>
                                  </m:sub>
                                </m:sSub>
                                <m:sSub>
                                  <m:sSubPr>
                                    <m:ctrlPr>
                                      <a:rPr lang="en-US" i="1">
                                        <a:latin typeface="Cambria Math" panose="02040503050406030204" pitchFamily="18" charset="0"/>
                                      </a:rPr>
                                    </m:ctrlPr>
                                  </m:sSubPr>
                                  <m:e>
                                    <m:r>
                                      <a:rPr lang="en-US" b="0" i="1" smtClean="0">
                                        <a:latin typeface="Cambria Math"/>
                                      </a:rPr>
                                      <m:t>  </m:t>
                                    </m:r>
                                    <m:r>
                                      <a:rPr lang="en-US" i="1">
                                        <a:latin typeface="Cambria Math"/>
                                      </a:rPr>
                                      <m:t>𝐽</m:t>
                                    </m:r>
                                  </m:e>
                                  <m:sub>
                                    <m:r>
                                      <a:rPr lang="en-US" i="1">
                                        <a:latin typeface="Cambria Math"/>
                                      </a:rPr>
                                      <m:t>h</m:t>
                                    </m:r>
                                    <m:r>
                                      <a:rPr lang="en-US" i="1">
                                        <a:latin typeface="Cambria Math"/>
                                      </a:rPr>
                                      <m:t>1</m:t>
                                    </m:r>
                                  </m:sub>
                                </m:sSub>
                              </m:e>
                              <m:e>
                                <m:r>
                                  <a:rPr lang="en-US" b="0" i="1" smtClean="0">
                                    <a:latin typeface="Cambria Math"/>
                                  </a:rPr>
                                  <m:t>…</m:t>
                                </m:r>
                              </m:e>
                              <m:e>
                                <m:sSub>
                                  <m:sSubPr>
                                    <m:ctrlPr>
                                      <a:rPr lang="en-US" i="1">
                                        <a:latin typeface="Cambria Math" panose="02040503050406030204" pitchFamily="18" charset="0"/>
                                      </a:rPr>
                                    </m:ctrlPr>
                                  </m:sSubPr>
                                  <m:e>
                                    <m:r>
                                      <a:rPr lang="en-US" i="1">
                                        <a:latin typeface="Cambria Math"/>
                                      </a:rPr>
                                      <m:t>𝑄</m:t>
                                    </m:r>
                                  </m:e>
                                  <m:sub>
                                    <m:r>
                                      <a:rPr lang="en-US" b="0" i="1" smtClean="0">
                                        <a:latin typeface="Cambria Math"/>
                                      </a:rPr>
                                      <m:t>𝑣</m:t>
                                    </m:r>
                                    <m:r>
                                      <a:rPr lang="en-US" b="0" i="1" smtClean="0">
                                        <a:latin typeface="Cambria Math"/>
                                      </a:rPr>
                                      <m:t>3</m:t>
                                    </m:r>
                                  </m:sub>
                                </m:sSub>
                                <m:sSub>
                                  <m:sSubPr>
                                    <m:ctrlPr>
                                      <a:rPr lang="en-US" i="1">
                                        <a:latin typeface="Cambria Math" panose="02040503050406030204" pitchFamily="18" charset="0"/>
                                      </a:rPr>
                                    </m:ctrlPr>
                                  </m:sSubPr>
                                  <m:e>
                                    <m:r>
                                      <a:rPr lang="en-US" i="1">
                                        <a:latin typeface="Cambria Math"/>
                                      </a:rPr>
                                      <m:t>  </m:t>
                                    </m:r>
                                    <m:r>
                                      <a:rPr lang="en-US" i="1">
                                        <a:latin typeface="Cambria Math"/>
                                      </a:rPr>
                                      <m:t>𝐽</m:t>
                                    </m:r>
                                  </m:e>
                                  <m:sub>
                                    <m:r>
                                      <a:rPr lang="en-US" i="1">
                                        <a:latin typeface="Cambria Math"/>
                                      </a:rPr>
                                      <m:t>𝑣</m:t>
                                    </m:r>
                                    <m:r>
                                      <a:rPr lang="en-US" i="1">
                                        <a:latin typeface="Cambria Math"/>
                                      </a:rPr>
                                      <m:t>3</m:t>
                                    </m:r>
                                  </m:sub>
                                </m:sSub>
                              </m:e>
                            </m:mr>
                          </m:m>
                        </m:e>
                      </m:d>
                    </m:oMath>
                  </m:oMathPara>
                </a14:m>
                <a:endParaRPr lang="en-US" dirty="0"/>
              </a:p>
            </p:txBody>
          </p:sp>
        </mc:Choice>
        <mc:Fallback xmlns="">
          <p:sp>
            <p:nvSpPr>
              <p:cNvPr id="40" name="Rectangle 39"/>
              <p:cNvSpPr>
                <a:spLocks noRot="1" noChangeAspect="1" noMove="1" noResize="1" noEditPoints="1" noAdjustHandles="1" noChangeArrowheads="1" noChangeShapeType="1" noTextEdit="1"/>
              </p:cNvSpPr>
              <p:nvPr/>
            </p:nvSpPr>
            <p:spPr>
              <a:xfrm>
                <a:off x="2819400" y="4724400"/>
                <a:ext cx="2999283" cy="369332"/>
              </a:xfrm>
              <a:prstGeom prst="rect">
                <a:avLst/>
              </a:prstGeom>
              <a:blipFill rotWithShape="1">
                <a:blip r:embed="rId8"/>
                <a:stretch>
                  <a:fillRect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5486400" y="5486400"/>
                <a:ext cx="3309304" cy="972702"/>
              </a:xfrm>
              <a:prstGeom prst="rect">
                <a:avLst/>
              </a:prstGeom>
            </p:spPr>
            <p:txBody>
              <a:bodyPr wrap="none">
                <a:spAutoFit/>
              </a:bodyPr>
              <a:lstStyle/>
              <a:p>
                <a14:m>
                  <m:oMath xmlns:m="http://schemas.openxmlformats.org/officeDocument/2006/math">
                    <m:r>
                      <a:rPr lang="en-US" i="1" smtClean="0">
                        <a:latin typeface="Cambria Math"/>
                      </a:rPr>
                      <m:t>𝐶𝑟𝑜𝑠𝑠</m:t>
                    </m:r>
                    <m:sSub>
                      <m:sSubPr>
                        <m:ctrlPr>
                          <a:rPr lang="en-US" i="1">
                            <a:latin typeface="Cambria Math" panose="02040503050406030204" pitchFamily="18" charset="0"/>
                          </a:rPr>
                        </m:ctrlPr>
                      </m:sSubPr>
                      <m:e>
                        <m:r>
                          <a:rPr lang="en-US" i="1">
                            <a:latin typeface="Cambria Math"/>
                          </a:rPr>
                          <m:t>(</m:t>
                        </m:r>
                        <m:r>
                          <a:rPr lang="en-US" i="1">
                            <a:latin typeface="Cambria Math"/>
                          </a:rPr>
                          <m:t>𝐴</m:t>
                        </m:r>
                      </m:e>
                      <m:sub>
                        <m:r>
                          <a:rPr lang="en-US" i="1">
                            <a:latin typeface="Cambria Math"/>
                          </a:rPr>
                          <m:t>𝑖</m:t>
                        </m:r>
                      </m:sub>
                    </m:sSub>
                    <m:r>
                      <a:rPr lang="en-US" i="1">
                        <a:latin typeface="Cambria Math"/>
                      </a:rPr>
                      <m:t>)</m:t>
                    </m:r>
                    <m:r>
                      <a:rPr lang="en-US" b="0" i="1" smtClean="0">
                        <a:latin typeface="Cambria Math"/>
                      </a:rPr>
                      <m:t>=</m:t>
                    </m:r>
                    <m:d>
                      <m:dPr>
                        <m:begChr m:val="["/>
                        <m:endChr m:val="]"/>
                        <m:ctrlPr>
                          <a:rPr lang="en-US" b="0" i="1" smtClean="0">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a:rPr lang="en-US">
                                  <a:latin typeface="Cambria Math"/>
                                </a:rPr>
                                <m:t>0</m:t>
                              </m:r>
                            </m:e>
                            <m:e>
                              <m:sSub>
                                <m:sSubPr>
                                  <m:ctrlPr>
                                    <a:rPr lang="en-US" i="1">
                                      <a:latin typeface="Cambria Math" panose="02040503050406030204" pitchFamily="18" charset="0"/>
                                    </a:rPr>
                                  </m:ctrlPr>
                                </m:sSubPr>
                                <m:e>
                                  <m:r>
                                    <a:rPr lang="en-US" i="1">
                                      <a:latin typeface="Cambria Math"/>
                                    </a:rPr>
                                    <m:t>−</m:t>
                                  </m:r>
                                  <m:r>
                                    <a:rPr lang="en-US" i="1">
                                      <a:latin typeface="Cambria Math"/>
                                    </a:rPr>
                                    <m:t>𝑐</m:t>
                                  </m:r>
                                </m:e>
                                <m:sub>
                                  <m:r>
                                    <a:rPr lang="en-US" i="1">
                                      <a:latin typeface="Cambria Math"/>
                                    </a:rPr>
                                    <m:t>𝑖</m:t>
                                  </m:r>
                                </m:sub>
                              </m:sSub>
                            </m:e>
                            <m:e>
                              <m:sSub>
                                <m:sSubPr>
                                  <m:ctrlPr>
                                    <a:rPr lang="en-US" i="1">
                                      <a:latin typeface="Cambria Math" panose="02040503050406030204" pitchFamily="18" charset="0"/>
                                    </a:rPr>
                                  </m:ctrlPr>
                                </m:sSubPr>
                                <m:e>
                                  <m:r>
                                    <a:rPr lang="en-US" i="1">
                                      <a:latin typeface="Cambria Math"/>
                                    </a:rPr>
                                    <m:t>𝑏</m:t>
                                  </m:r>
                                </m:e>
                                <m:sub>
                                  <m:r>
                                    <a:rPr lang="en-US" i="1">
                                      <a:latin typeface="Cambria Math"/>
                                    </a:rPr>
                                    <m:t>𝑖</m:t>
                                  </m:r>
                                </m:sub>
                              </m:sSub>
                            </m:e>
                          </m:mr>
                          <m:mr>
                            <m:e>
                              <m:sSub>
                                <m:sSubPr>
                                  <m:ctrlPr>
                                    <a:rPr lang="en-US" i="1">
                                      <a:latin typeface="Cambria Math" panose="02040503050406030204" pitchFamily="18" charset="0"/>
                                    </a:rPr>
                                  </m:ctrlPr>
                                </m:sSubPr>
                                <m:e>
                                  <m:r>
                                    <a:rPr lang="en-US" i="1">
                                      <a:latin typeface="Cambria Math"/>
                                    </a:rPr>
                                    <m:t>𝑐</m:t>
                                  </m:r>
                                </m:e>
                                <m:sub>
                                  <m:r>
                                    <a:rPr lang="en-US" i="1">
                                      <a:latin typeface="Cambria Math"/>
                                    </a:rPr>
                                    <m:t>𝑖</m:t>
                                  </m:r>
                                </m:sub>
                              </m:sSub>
                            </m:e>
                            <m:e>
                              <m:r>
                                <a:rPr lang="en-US">
                                  <a:latin typeface="Cambria Math"/>
                                </a:rPr>
                                <m:t>0</m:t>
                              </m:r>
                            </m:e>
                            <m:e>
                              <m:sSub>
                                <m:sSubPr>
                                  <m:ctrlPr>
                                    <a:rPr lang="en-US" i="1">
                                      <a:latin typeface="Cambria Math" panose="02040503050406030204" pitchFamily="18" charset="0"/>
                                    </a:rPr>
                                  </m:ctrlPr>
                                </m:sSubPr>
                                <m:e>
                                  <m:r>
                                    <a:rPr lang="en-US" i="1">
                                      <a:latin typeface="Cambria Math"/>
                                    </a:rPr>
                                    <m:t>−</m:t>
                                  </m:r>
                                  <m:r>
                                    <a:rPr lang="en-US" i="1">
                                      <a:latin typeface="Cambria Math"/>
                                    </a:rPr>
                                    <m:t>𝑎</m:t>
                                  </m:r>
                                </m:e>
                                <m:sub>
                                  <m:r>
                                    <a:rPr lang="en-US" i="1">
                                      <a:latin typeface="Cambria Math"/>
                                    </a:rPr>
                                    <m:t>𝑖</m:t>
                                  </m:r>
                                </m:sub>
                              </m:sSub>
                            </m:e>
                          </m:mr>
                          <m:mr>
                            <m:e>
                              <m:sSub>
                                <m:sSubPr>
                                  <m:ctrlPr>
                                    <a:rPr lang="en-US" i="1">
                                      <a:latin typeface="Cambria Math" panose="02040503050406030204" pitchFamily="18" charset="0"/>
                                    </a:rPr>
                                  </m:ctrlPr>
                                </m:sSubPr>
                                <m:e>
                                  <m:r>
                                    <a:rPr lang="en-US" i="1">
                                      <a:latin typeface="Cambria Math"/>
                                    </a:rPr>
                                    <m:t>−</m:t>
                                  </m:r>
                                  <m:r>
                                    <a:rPr lang="en-US" i="1">
                                      <a:latin typeface="Cambria Math"/>
                                    </a:rPr>
                                    <m:t>𝑏</m:t>
                                  </m:r>
                                </m:e>
                                <m:sub>
                                  <m:r>
                                    <a:rPr lang="en-US" i="1">
                                      <a:latin typeface="Cambria Math"/>
                                    </a:rPr>
                                    <m:t>𝑖</m:t>
                                  </m:r>
                                </m:sub>
                              </m:sSub>
                            </m:e>
                            <m:e>
                              <m:r>
                                <a:rPr lang="en-US" i="1">
                                  <a:latin typeface="Cambria Math"/>
                                </a:rPr>
                                <m:t>+</m:t>
                              </m:r>
                              <m:sSub>
                                <m:sSubPr>
                                  <m:ctrlPr>
                                    <a:rPr lang="en-US" i="1">
                                      <a:latin typeface="Cambria Math" panose="02040503050406030204" pitchFamily="18" charset="0"/>
                                    </a:rPr>
                                  </m:ctrlPr>
                                </m:sSubPr>
                                <m:e>
                                  <m:r>
                                    <a:rPr lang="en-US" i="1">
                                      <a:latin typeface="Cambria Math"/>
                                    </a:rPr>
                                    <m:t>𝑎</m:t>
                                  </m:r>
                                </m:e>
                                <m:sub>
                                  <m:r>
                                    <a:rPr lang="en-US" i="1">
                                      <a:latin typeface="Cambria Math"/>
                                    </a:rPr>
                                    <m:t>𝑖</m:t>
                                  </m:r>
                                </m:sub>
                              </m:sSub>
                            </m:e>
                            <m:e>
                              <m:r>
                                <a:rPr lang="en-US">
                                  <a:latin typeface="Cambria Math"/>
                                </a:rPr>
                                <m:t>0</m:t>
                              </m:r>
                            </m:e>
                          </m:mr>
                        </m:m>
                      </m:e>
                    </m:d>
                  </m:oMath>
                </a14:m>
                <a:r>
                  <a:rPr lang="en-US" dirty="0"/>
                  <a:t> </a:t>
                </a:r>
              </a:p>
            </p:txBody>
          </p:sp>
        </mc:Choice>
        <mc:Fallback xmlns="">
          <p:sp>
            <p:nvSpPr>
              <p:cNvPr id="41" name="Rectangle 40"/>
              <p:cNvSpPr>
                <a:spLocks noRot="1" noChangeAspect="1" noMove="1" noResize="1" noEditPoints="1" noAdjustHandles="1" noChangeArrowheads="1" noChangeShapeType="1" noTextEdit="1"/>
              </p:cNvSpPr>
              <p:nvPr/>
            </p:nvSpPr>
            <p:spPr>
              <a:xfrm>
                <a:off x="5486400" y="5486400"/>
                <a:ext cx="3309304" cy="972702"/>
              </a:xfrm>
              <a:prstGeom prst="rect">
                <a:avLst/>
              </a:prstGeom>
              <a:blipFill rotWithShape="1">
                <a:blip r:embed="rId9"/>
                <a:stretch>
                  <a:fillRect/>
                </a:stretch>
              </a:blipFill>
            </p:spPr>
            <p:txBody>
              <a:bodyPr/>
              <a:lstStyle/>
              <a:p>
                <a:r>
                  <a:rPr lang="en-US">
                    <a:noFill/>
                  </a:rPr>
                  <a:t> </a:t>
                </a:r>
              </a:p>
            </p:txBody>
          </p:sp>
        </mc:Fallback>
      </mc:AlternateContent>
      <p:sp>
        <p:nvSpPr>
          <p:cNvPr id="42" name="Rectangle 41"/>
          <p:cNvSpPr/>
          <p:nvPr/>
        </p:nvSpPr>
        <p:spPr>
          <a:xfrm>
            <a:off x="4114800" y="5791200"/>
            <a:ext cx="894989" cy="369332"/>
          </a:xfrm>
          <a:prstGeom prst="rect">
            <a:avLst/>
          </a:prstGeom>
        </p:spPr>
        <p:txBody>
          <a:bodyPr wrap="none">
            <a:spAutoFit/>
          </a:bodyPr>
          <a:lstStyle/>
          <a:p>
            <a:r>
              <a:rPr lang="en-US" dirty="0"/>
              <a:t>where: </a:t>
            </a:r>
          </a:p>
        </p:txBody>
      </p:sp>
    </p:spTree>
    <p:extLst>
      <p:ext uri="{BB962C8B-B14F-4D97-AF65-F5344CB8AC3E}">
        <p14:creationId xmlns:p14="http://schemas.microsoft.com/office/powerpoint/2010/main" val="284174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18</a:t>
            </a:fld>
            <a:endParaRPr lang="en-US" b="1">
              <a:solidFill>
                <a:schemeClr val="tx1"/>
              </a:solidFill>
            </a:endParaRPr>
          </a:p>
        </p:txBody>
      </p:sp>
      <p:sp>
        <p:nvSpPr>
          <p:cNvPr id="18" name="Rectangle 17"/>
          <p:cNvSpPr/>
          <p:nvPr/>
        </p:nvSpPr>
        <p:spPr>
          <a:xfrm>
            <a:off x="0" y="0"/>
            <a:ext cx="1690719" cy="369332"/>
          </a:xfrm>
          <a:prstGeom prst="rect">
            <a:avLst/>
          </a:prstGeom>
        </p:spPr>
        <p:txBody>
          <a:bodyPr wrap="none">
            <a:spAutoFit/>
          </a:bodyPr>
          <a:lstStyle/>
          <a:p>
            <a:r>
              <a:rPr lang="en-US" b="1" dirty="0"/>
              <a:t>Actuators  (3/3)</a:t>
            </a:r>
            <a:endParaRPr lang="en-US" dirty="0"/>
          </a:p>
        </p:txBody>
      </p:sp>
      <mc:AlternateContent xmlns:mc="http://schemas.openxmlformats.org/markup-compatibility/2006" xmlns:a14="http://schemas.microsoft.com/office/drawing/2010/main">
        <mc:Choice Requires="a14">
          <p:sp>
            <p:nvSpPr>
              <p:cNvPr id="31" name="Rectangle 30"/>
              <p:cNvSpPr/>
              <p:nvPr/>
            </p:nvSpPr>
            <p:spPr>
              <a:xfrm>
                <a:off x="437984" y="1219200"/>
                <a:ext cx="7772400" cy="369332"/>
              </a:xfrm>
              <a:prstGeom prst="rect">
                <a:avLst/>
              </a:prstGeom>
            </p:spPr>
            <p:txBody>
              <a:bodyPr wrap="square">
                <a:spAutoFit/>
              </a:bodyPr>
              <a:lstStyle/>
              <a:p>
                <a:pPr marL="285750" indent="-285750">
                  <a:buFont typeface="Arial" pitchFamily="34" charset="0"/>
                  <a:buChar char="•"/>
                </a:pPr>
                <a:r>
                  <a:rPr lang="en-US" dirty="0"/>
                  <a:t>The Cartesian to Local matrix is </a:t>
                </a:r>
                <a14:m>
                  <m:oMath xmlns:m="http://schemas.openxmlformats.org/officeDocument/2006/math">
                    <m:sSup>
                      <m:sSupPr>
                        <m:ctrlPr>
                          <a:rPr lang="en-US" i="1">
                            <a:latin typeface="Cambria Math" panose="02040503050406030204" pitchFamily="18" charset="0"/>
                          </a:rPr>
                        </m:ctrlPr>
                      </m:sSupPr>
                      <m:e>
                        <m:r>
                          <a:rPr lang="en-US" b="0" i="1" smtClean="0">
                            <a:latin typeface="Cambria Math"/>
                          </a:rPr>
                          <m:t>𝐷</m:t>
                        </m:r>
                      </m:e>
                      <m:sup>
                        <m:r>
                          <a:rPr lang="en-US" i="1">
                            <a:latin typeface="Cambria Math"/>
                          </a:rPr>
                          <m:t>−</m:t>
                        </m:r>
                        <m:r>
                          <a:rPr lang="en-US">
                            <a:latin typeface="Cambria Math"/>
                          </a:rPr>
                          <m:t>1</m:t>
                        </m:r>
                      </m:sup>
                    </m:sSup>
                    <m:r>
                      <a:rPr lang="en-US" b="0" i="0" smtClean="0">
                        <a:latin typeface="Cambria Math"/>
                      </a:rPr>
                      <m:t>:</m:t>
                    </m:r>
                  </m:oMath>
                </a14:m>
                <a:endParaRPr lang="en-US" dirty="0"/>
              </a:p>
            </p:txBody>
          </p:sp>
        </mc:Choice>
        <mc:Fallback xmlns="">
          <p:sp>
            <p:nvSpPr>
              <p:cNvPr id="31" name="Rectangle 30"/>
              <p:cNvSpPr>
                <a:spLocks noRot="1" noChangeAspect="1" noMove="1" noResize="1" noEditPoints="1" noAdjustHandles="1" noChangeArrowheads="1" noChangeShapeType="1" noTextEdit="1"/>
              </p:cNvSpPr>
              <p:nvPr/>
            </p:nvSpPr>
            <p:spPr>
              <a:xfrm>
                <a:off x="437984" y="1219200"/>
                <a:ext cx="7772400" cy="369332"/>
              </a:xfrm>
              <a:prstGeom prst="rect">
                <a:avLst/>
              </a:prstGeom>
              <a:blipFill rotWithShape="1">
                <a:blip r:embed="rId2"/>
                <a:stretch>
                  <a:fillRect l="-549"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139148" y="3048000"/>
                <a:ext cx="8991600" cy="878638"/>
              </a:xfrm>
              <a:prstGeom prst="rect">
                <a:avLst/>
              </a:prstGeom>
            </p:spPr>
            <p:txBody>
              <a:bodyPr wrap="square">
                <a:spAutoFit/>
              </a:bodyPr>
              <a:lstStyle/>
              <a:p>
                <a:pPr marL="285750" indent="-285750">
                  <a:lnSpc>
                    <a:spcPct val="150000"/>
                  </a:lnSpc>
                  <a:buFontTx/>
                  <a:buChar char="-"/>
                </a:pPr>
                <a:r>
                  <a:rPr lang="en-US" dirty="0"/>
                  <a:t>Units are dimensionless </a:t>
                </a:r>
                <a14:m>
                  <m:oMath xmlns:m="http://schemas.openxmlformats.org/officeDocument/2006/math">
                    <m:r>
                      <a:rPr lang="en-US">
                        <a:latin typeface="Cambria Math"/>
                      </a:rPr>
                      <m:t>[</m:t>
                    </m:r>
                    <m:r>
                      <m:rPr>
                        <m:sty m:val="p"/>
                      </m:rPr>
                      <a:rPr lang="en-US" b="0" i="0" smtClean="0">
                        <a:latin typeface="Cambria Math"/>
                      </a:rPr>
                      <m:t>N</m:t>
                    </m:r>
                    <m:r>
                      <a:rPr lang="en-US" b="0" i="0" smtClean="0">
                        <a:latin typeface="Cambria Math"/>
                      </a:rPr>
                      <m:t>/</m:t>
                    </m:r>
                    <m:r>
                      <m:rPr>
                        <m:sty m:val="p"/>
                      </m:rPr>
                      <a:rPr lang="en-US" b="0" i="0" smtClean="0">
                        <a:latin typeface="Cambria Math"/>
                      </a:rPr>
                      <m:t>N</m:t>
                    </m:r>
                    <m:r>
                      <a:rPr lang="en-US">
                        <a:latin typeface="Cambria Math"/>
                      </a:rPr>
                      <m:t>]</m:t>
                    </m:r>
                  </m:oMath>
                </a14:m>
                <a:r>
                  <a:rPr lang="en-US" dirty="0"/>
                  <a:t> for the components of the first three lines of </a:t>
                </a:r>
                <a14:m>
                  <m:oMath xmlns:m="http://schemas.openxmlformats.org/officeDocument/2006/math">
                    <m:sSup>
                      <m:sSupPr>
                        <m:ctrlPr>
                          <a:rPr lang="en-US" i="1">
                            <a:latin typeface="Cambria Math" panose="02040503050406030204" pitchFamily="18" charset="0"/>
                          </a:rPr>
                        </m:ctrlPr>
                      </m:sSupPr>
                      <m:e>
                        <m:r>
                          <a:rPr lang="en-US" b="0" i="1" smtClean="0">
                            <a:latin typeface="Cambria Math"/>
                          </a:rPr>
                          <m:t>𝐷</m:t>
                        </m:r>
                      </m:e>
                      <m:sup>
                        <m:r>
                          <a:rPr lang="en-US" i="1">
                            <a:latin typeface="Cambria Math"/>
                          </a:rPr>
                          <m:t>−</m:t>
                        </m:r>
                        <m:r>
                          <a:rPr lang="en-US">
                            <a:latin typeface="Cambria Math"/>
                          </a:rPr>
                          <m:t>1</m:t>
                        </m:r>
                      </m:sup>
                    </m:sSup>
                    <m:r>
                      <a:rPr lang="en-US">
                        <a:latin typeface="Cambria Math"/>
                      </a:rPr>
                      <m:t> </m:t>
                    </m:r>
                  </m:oMath>
                </a14:m>
                <a:r>
                  <a:rPr lang="en-US" dirty="0"/>
                  <a:t> </a:t>
                </a:r>
              </a:p>
              <a:p>
                <a:pPr marL="285750" indent="-285750">
                  <a:lnSpc>
                    <a:spcPct val="150000"/>
                  </a:lnSpc>
                  <a:buFontTx/>
                  <a:buChar char="-"/>
                </a:pPr>
                <a:r>
                  <a:rPr lang="en-US" dirty="0"/>
                  <a:t>Units are  </a:t>
                </a:r>
                <a14:m>
                  <m:oMath xmlns:m="http://schemas.openxmlformats.org/officeDocument/2006/math">
                    <m:r>
                      <a:rPr lang="en-US">
                        <a:latin typeface="Cambria Math"/>
                      </a:rPr>
                      <m:t>[</m:t>
                    </m:r>
                    <m:r>
                      <m:rPr>
                        <m:sty m:val="p"/>
                      </m:rPr>
                      <a:rPr lang="en-US">
                        <a:latin typeface="Cambria Math"/>
                      </a:rPr>
                      <m:t>m</m:t>
                    </m:r>
                    <m:r>
                      <a:rPr lang="en-US">
                        <a:latin typeface="Cambria Math"/>
                      </a:rPr>
                      <m:t>]</m:t>
                    </m:r>
                  </m:oMath>
                </a14:m>
                <a:r>
                  <a:rPr lang="en-US" dirty="0"/>
                  <a:t> for the components of the last three lines of </a:t>
                </a:r>
                <a14:m>
                  <m:oMath xmlns:m="http://schemas.openxmlformats.org/officeDocument/2006/math">
                    <m:sSup>
                      <m:sSupPr>
                        <m:ctrlPr>
                          <a:rPr lang="en-US" i="1">
                            <a:latin typeface="Cambria Math" panose="02040503050406030204" pitchFamily="18" charset="0"/>
                          </a:rPr>
                        </m:ctrlPr>
                      </m:sSupPr>
                      <m:e>
                        <m:r>
                          <a:rPr lang="en-US" b="0" i="1" smtClean="0">
                            <a:latin typeface="Cambria Math"/>
                          </a:rPr>
                          <m:t>𝐷</m:t>
                        </m:r>
                      </m:e>
                      <m:sup>
                        <m:r>
                          <a:rPr lang="en-US" i="1">
                            <a:latin typeface="Cambria Math"/>
                          </a:rPr>
                          <m:t>−</m:t>
                        </m:r>
                        <m:r>
                          <a:rPr lang="en-US">
                            <a:latin typeface="Cambria Math"/>
                          </a:rPr>
                          <m:t>1</m:t>
                        </m:r>
                      </m:sup>
                    </m:sSup>
                    <m:r>
                      <a:rPr lang="en-US">
                        <a:latin typeface="Cambria Math"/>
                      </a:rPr>
                      <m:t> </m:t>
                    </m:r>
                  </m:oMath>
                </a14:m>
                <a:r>
                  <a:rPr lang="en-US" dirty="0"/>
                  <a:t> </a:t>
                </a:r>
              </a:p>
            </p:txBody>
          </p:sp>
        </mc:Choice>
        <mc:Fallback xmlns="">
          <p:sp>
            <p:nvSpPr>
              <p:cNvPr id="32" name="Rectangle 31"/>
              <p:cNvSpPr>
                <a:spLocks noRot="1" noChangeAspect="1" noMove="1" noResize="1" noEditPoints="1" noAdjustHandles="1" noChangeArrowheads="1" noChangeShapeType="1" noTextEdit="1"/>
              </p:cNvSpPr>
              <p:nvPr/>
            </p:nvSpPr>
            <p:spPr>
              <a:xfrm>
                <a:off x="139148" y="3048000"/>
                <a:ext cx="8991600" cy="878638"/>
              </a:xfrm>
              <a:prstGeom prst="rect">
                <a:avLst/>
              </a:prstGeom>
              <a:blipFill rotWithShape="1">
                <a:blip r:embed="rId3"/>
                <a:stretch>
                  <a:fillRect l="-610" b="-104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200400" y="1981200"/>
                <a:ext cx="1430135" cy="369332"/>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a:rPr>
                          <m:t> </m:t>
                        </m:r>
                        <m:r>
                          <a:rPr lang="en-US" i="1">
                            <a:latin typeface="Cambria Math"/>
                          </a:rPr>
                          <m:t>𝐹</m:t>
                        </m:r>
                      </m:e>
                      <m:sub>
                        <m:r>
                          <a:rPr lang="en-US" i="1">
                            <a:latin typeface="Cambria Math"/>
                          </a:rPr>
                          <m:t>𝐿</m:t>
                        </m:r>
                      </m:sub>
                    </m:sSub>
                  </m:oMath>
                </a14:m>
                <a:r>
                  <a:rPr lang="en-US" dirty="0"/>
                  <a:t> </a:t>
                </a:r>
                <a14:m>
                  <m:oMath xmlns:m="http://schemas.openxmlformats.org/officeDocument/2006/math">
                    <m:r>
                      <a:rPr lang="en-US" i="1">
                        <a:latin typeface="Cambria Math"/>
                      </a:rPr>
                      <m:t>=</m:t>
                    </m:r>
                    <m:sSup>
                      <m:sSupPr>
                        <m:ctrlPr>
                          <a:rPr lang="en-US" i="1" smtClean="0">
                            <a:latin typeface="Cambria Math" panose="02040503050406030204" pitchFamily="18" charset="0"/>
                          </a:rPr>
                        </m:ctrlPr>
                      </m:sSupPr>
                      <m:e>
                        <m:r>
                          <a:rPr lang="en-US" b="0" i="1" smtClean="0">
                            <a:latin typeface="Cambria Math"/>
                          </a:rPr>
                          <m:t>𝐷</m:t>
                        </m:r>
                      </m:e>
                      <m:sup>
                        <m:r>
                          <a:rPr lang="en-US" b="0" i="1" smtClean="0">
                            <a:latin typeface="Cambria Math"/>
                          </a:rPr>
                          <m:t>−1</m:t>
                        </m:r>
                      </m:sup>
                    </m:sSup>
                    <m:r>
                      <a:rPr lang="en-US" b="0" i="1" smtClean="0">
                        <a:latin typeface="Cambria Math"/>
                      </a:rPr>
                      <m:t> </m:t>
                    </m:r>
                    <m:sSub>
                      <m:sSubPr>
                        <m:ctrlPr>
                          <a:rPr lang="en-US" i="1">
                            <a:latin typeface="Cambria Math" panose="02040503050406030204" pitchFamily="18" charset="0"/>
                          </a:rPr>
                        </m:ctrlPr>
                      </m:sSubPr>
                      <m:e>
                        <m:r>
                          <a:rPr lang="en-US" i="1">
                            <a:latin typeface="Cambria Math"/>
                          </a:rPr>
                          <m:t>𝐹</m:t>
                        </m:r>
                      </m:e>
                      <m:sub>
                        <m:r>
                          <a:rPr lang="en-US" i="1">
                            <a:latin typeface="Cambria Math"/>
                          </a:rPr>
                          <m:t>𝐶</m:t>
                        </m:r>
                      </m:sub>
                    </m:sSub>
                  </m:oMath>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3200400" y="1981200"/>
                <a:ext cx="1430135" cy="369332"/>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11611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19</a:t>
            </a:fld>
            <a:endParaRPr lang="en-US" b="1">
              <a:solidFill>
                <a:schemeClr val="tx1"/>
              </a:solidFill>
            </a:endParaRPr>
          </a:p>
        </p:txBody>
      </p:sp>
      <p:sp>
        <p:nvSpPr>
          <p:cNvPr id="18" name="Rectangle 17"/>
          <p:cNvSpPr/>
          <p:nvPr/>
        </p:nvSpPr>
        <p:spPr>
          <a:xfrm>
            <a:off x="0" y="0"/>
            <a:ext cx="4087594" cy="369332"/>
          </a:xfrm>
          <a:prstGeom prst="rect">
            <a:avLst/>
          </a:prstGeom>
        </p:spPr>
        <p:txBody>
          <a:bodyPr wrap="none">
            <a:spAutoFit/>
          </a:bodyPr>
          <a:lstStyle/>
          <a:p>
            <a:r>
              <a:rPr lang="en-US" b="1" dirty="0">
                <a:solidFill>
                  <a:srgbClr val="003FCC"/>
                </a:solidFill>
              </a:rPr>
              <a:t>HEPI Horizontal Pringle Sensor Definition</a:t>
            </a:r>
            <a:endParaRPr lang="en-US" dirty="0">
              <a:solidFill>
                <a:srgbClr val="003FCC"/>
              </a:solidFill>
            </a:endParaRPr>
          </a:p>
        </p:txBody>
      </p:sp>
      <p:sp>
        <p:nvSpPr>
          <p:cNvPr id="10" name="Rectangle 9"/>
          <p:cNvSpPr/>
          <p:nvPr/>
        </p:nvSpPr>
        <p:spPr>
          <a:xfrm>
            <a:off x="-1" y="377190"/>
            <a:ext cx="9144001" cy="1154162"/>
          </a:xfrm>
          <a:prstGeom prst="rect">
            <a:avLst/>
          </a:prstGeom>
        </p:spPr>
        <p:txBody>
          <a:bodyPr wrap="square">
            <a:spAutoFit/>
          </a:bodyPr>
          <a:lstStyle/>
          <a:p>
            <a:pPr marL="114300" indent="-114300">
              <a:spcAft>
                <a:spcPts val="600"/>
              </a:spcAft>
            </a:pPr>
            <a:r>
              <a:rPr lang="en-US" sz="1600" b="1" dirty="0"/>
              <a:t>- A unity horizontal “</a:t>
            </a:r>
            <a:r>
              <a:rPr lang="en-US" sz="1600" b="1" dirty="0" err="1"/>
              <a:t>pringle</a:t>
            </a:r>
            <a:r>
              <a:rPr lang="en-US" sz="1600" b="1" dirty="0"/>
              <a:t>” deformation is defined as a deformation that generates a  unity displacement  in each corner (H1 to H4).</a:t>
            </a:r>
          </a:p>
          <a:p>
            <a:r>
              <a:rPr lang="en-US" sz="1600" b="1" dirty="0"/>
              <a:t>- In other words,  a local displacement sensor reads a “positive 1 meter signal” for a “unity positive HP deformation” </a:t>
            </a:r>
          </a:p>
        </p:txBody>
      </p:sp>
      <p:pic>
        <p:nvPicPr>
          <p:cNvPr id="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56448"/>
            <a:ext cx="3188970" cy="2129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7418071" y="1840230"/>
            <a:ext cx="708660" cy="369332"/>
          </a:xfrm>
          <a:prstGeom prst="rect">
            <a:avLst/>
          </a:prstGeom>
        </p:spPr>
        <p:txBody>
          <a:bodyPr wrap="square">
            <a:spAutoFit/>
          </a:bodyPr>
          <a:lstStyle/>
          <a:p>
            <a:r>
              <a:rPr lang="en-US" b="1" dirty="0"/>
              <a:t>H1=1</a:t>
            </a:r>
          </a:p>
        </p:txBody>
      </p:sp>
      <p:sp>
        <p:nvSpPr>
          <p:cNvPr id="26" name="Rectangle 25"/>
          <p:cNvSpPr/>
          <p:nvPr/>
        </p:nvSpPr>
        <p:spPr>
          <a:xfrm>
            <a:off x="4629151" y="1840230"/>
            <a:ext cx="708660" cy="369332"/>
          </a:xfrm>
          <a:prstGeom prst="rect">
            <a:avLst/>
          </a:prstGeom>
        </p:spPr>
        <p:txBody>
          <a:bodyPr wrap="square">
            <a:spAutoFit/>
          </a:bodyPr>
          <a:lstStyle/>
          <a:p>
            <a:r>
              <a:rPr lang="en-US" b="1" dirty="0"/>
              <a:t>H2=1</a:t>
            </a:r>
          </a:p>
        </p:txBody>
      </p:sp>
      <p:sp>
        <p:nvSpPr>
          <p:cNvPr id="27" name="Rectangle 26"/>
          <p:cNvSpPr/>
          <p:nvPr/>
        </p:nvSpPr>
        <p:spPr>
          <a:xfrm>
            <a:off x="4594861" y="3429000"/>
            <a:ext cx="708660" cy="369332"/>
          </a:xfrm>
          <a:prstGeom prst="rect">
            <a:avLst/>
          </a:prstGeom>
        </p:spPr>
        <p:txBody>
          <a:bodyPr wrap="square">
            <a:spAutoFit/>
          </a:bodyPr>
          <a:lstStyle/>
          <a:p>
            <a:r>
              <a:rPr lang="en-US" b="1" dirty="0"/>
              <a:t>H3=1</a:t>
            </a:r>
          </a:p>
        </p:txBody>
      </p:sp>
      <p:sp>
        <p:nvSpPr>
          <p:cNvPr id="28" name="Rectangle 27"/>
          <p:cNvSpPr/>
          <p:nvPr/>
        </p:nvSpPr>
        <p:spPr>
          <a:xfrm>
            <a:off x="7395211" y="3451860"/>
            <a:ext cx="708660" cy="369332"/>
          </a:xfrm>
          <a:prstGeom prst="rect">
            <a:avLst/>
          </a:prstGeom>
        </p:spPr>
        <p:txBody>
          <a:bodyPr wrap="square">
            <a:spAutoFit/>
          </a:bodyPr>
          <a:lstStyle/>
          <a:p>
            <a:r>
              <a:rPr lang="en-US" b="1" dirty="0"/>
              <a:t>H4=1</a:t>
            </a:r>
          </a:p>
        </p:txBody>
      </p:sp>
      <p:cxnSp>
        <p:nvCxnSpPr>
          <p:cNvPr id="22" name="Straight Arrow Connector 21"/>
          <p:cNvCxnSpPr/>
          <p:nvPr/>
        </p:nvCxnSpPr>
        <p:spPr>
          <a:xfrm>
            <a:off x="3589021" y="2880360"/>
            <a:ext cx="582930"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rot="16200000">
            <a:off x="5441855" y="1611630"/>
            <a:ext cx="1795635" cy="2431952"/>
            <a:chOff x="822960" y="1748790"/>
            <a:chExt cx="2354580" cy="3188970"/>
          </a:xfrm>
        </p:grpSpPr>
        <p:cxnSp>
          <p:nvCxnSpPr>
            <p:cNvPr id="64" name="Straight Arrow Connector 63"/>
            <p:cNvCxnSpPr/>
            <p:nvPr/>
          </p:nvCxnSpPr>
          <p:spPr>
            <a:xfrm flipV="1">
              <a:off x="822960" y="1760220"/>
              <a:ext cx="697230" cy="46863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834390" y="2240280"/>
              <a:ext cx="2343150" cy="2217420"/>
            </a:xfrm>
            <a:prstGeom prst="rect">
              <a:avLst/>
            </a:prstGeom>
            <a:noFill/>
            <a:ln>
              <a:solidFill>
                <a:srgbClr val="003F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857250" y="4469130"/>
              <a:ext cx="697230" cy="46863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flipV="1">
              <a:off x="2468880" y="1748790"/>
              <a:ext cx="697230" cy="46863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a:off x="2480310" y="4469130"/>
              <a:ext cx="697230" cy="46863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577340" y="1771650"/>
              <a:ext cx="868680" cy="3143250"/>
            </a:xfrm>
            <a:prstGeom prst="rect">
              <a:avLst/>
            </a:prstGeom>
            <a:noFill/>
            <a:ln w="76200">
              <a:solidFill>
                <a:srgbClr val="003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226" y="4175504"/>
            <a:ext cx="2026283" cy="2739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9" name="Group 28"/>
          <p:cNvGrpSpPr/>
          <p:nvPr/>
        </p:nvGrpSpPr>
        <p:grpSpPr>
          <a:xfrm>
            <a:off x="5154930" y="4023360"/>
            <a:ext cx="2846070" cy="2666762"/>
            <a:chOff x="5143500" y="4194810"/>
            <a:chExt cx="2846070" cy="2666762"/>
          </a:xfrm>
        </p:grpSpPr>
        <p:grpSp>
          <p:nvGrpSpPr>
            <p:cNvPr id="56" name="Group 55"/>
            <p:cNvGrpSpPr/>
            <p:nvPr/>
          </p:nvGrpSpPr>
          <p:grpSpPr>
            <a:xfrm rot="10800000">
              <a:off x="5670453" y="4343400"/>
              <a:ext cx="1795635" cy="2431952"/>
              <a:chOff x="822960" y="1748790"/>
              <a:chExt cx="2354580" cy="3188970"/>
            </a:xfrm>
          </p:grpSpPr>
          <p:cxnSp>
            <p:nvCxnSpPr>
              <p:cNvPr id="57" name="Straight Arrow Connector 56"/>
              <p:cNvCxnSpPr/>
              <p:nvPr/>
            </p:nvCxnSpPr>
            <p:spPr>
              <a:xfrm flipV="1">
                <a:off x="822960" y="1760220"/>
                <a:ext cx="697230" cy="46863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834390" y="2240280"/>
                <a:ext cx="2343150" cy="2217420"/>
              </a:xfrm>
              <a:prstGeom prst="rect">
                <a:avLst/>
              </a:prstGeom>
              <a:noFill/>
              <a:ln>
                <a:solidFill>
                  <a:srgbClr val="003F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Arrow Connector 58"/>
              <p:cNvCxnSpPr/>
              <p:nvPr/>
            </p:nvCxnSpPr>
            <p:spPr>
              <a:xfrm>
                <a:off x="857250" y="4469130"/>
                <a:ext cx="697230" cy="46863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flipV="1">
                <a:off x="2468880" y="1748790"/>
                <a:ext cx="697230" cy="46863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2480310" y="4469130"/>
                <a:ext cx="697230" cy="46863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1577340" y="1771650"/>
                <a:ext cx="868680" cy="3143250"/>
              </a:xfrm>
              <a:prstGeom prst="rect">
                <a:avLst/>
              </a:prstGeom>
              <a:noFill/>
              <a:ln w="76200">
                <a:solidFill>
                  <a:srgbClr val="003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ectangle 70"/>
            <p:cNvSpPr/>
            <p:nvPr/>
          </p:nvSpPr>
          <p:spPr>
            <a:xfrm>
              <a:off x="7200900" y="4194810"/>
              <a:ext cx="708660" cy="369332"/>
            </a:xfrm>
            <a:prstGeom prst="rect">
              <a:avLst/>
            </a:prstGeom>
          </p:spPr>
          <p:txBody>
            <a:bodyPr wrap="square">
              <a:spAutoFit/>
            </a:bodyPr>
            <a:lstStyle/>
            <a:p>
              <a:r>
                <a:rPr lang="en-US" b="1" dirty="0"/>
                <a:t>H1=1</a:t>
              </a:r>
            </a:p>
          </p:txBody>
        </p:sp>
        <p:sp>
          <p:nvSpPr>
            <p:cNvPr id="72" name="Rectangle 71"/>
            <p:cNvSpPr/>
            <p:nvPr/>
          </p:nvSpPr>
          <p:spPr>
            <a:xfrm>
              <a:off x="5143500" y="4217670"/>
              <a:ext cx="708660" cy="369332"/>
            </a:xfrm>
            <a:prstGeom prst="rect">
              <a:avLst/>
            </a:prstGeom>
          </p:spPr>
          <p:txBody>
            <a:bodyPr wrap="square">
              <a:spAutoFit/>
            </a:bodyPr>
            <a:lstStyle/>
            <a:p>
              <a:r>
                <a:rPr lang="en-US" b="1" dirty="0"/>
                <a:t>H2=1</a:t>
              </a:r>
            </a:p>
          </p:txBody>
        </p:sp>
        <p:sp>
          <p:nvSpPr>
            <p:cNvPr id="73" name="Rectangle 72"/>
            <p:cNvSpPr/>
            <p:nvPr/>
          </p:nvSpPr>
          <p:spPr>
            <a:xfrm>
              <a:off x="5166360" y="6492240"/>
              <a:ext cx="708660" cy="369332"/>
            </a:xfrm>
            <a:prstGeom prst="rect">
              <a:avLst/>
            </a:prstGeom>
          </p:spPr>
          <p:txBody>
            <a:bodyPr wrap="square">
              <a:spAutoFit/>
            </a:bodyPr>
            <a:lstStyle/>
            <a:p>
              <a:r>
                <a:rPr lang="en-US" b="1" dirty="0"/>
                <a:t>H3=1</a:t>
              </a:r>
            </a:p>
          </p:txBody>
        </p:sp>
        <p:sp>
          <p:nvSpPr>
            <p:cNvPr id="74" name="Rectangle 73"/>
            <p:cNvSpPr/>
            <p:nvPr/>
          </p:nvSpPr>
          <p:spPr>
            <a:xfrm>
              <a:off x="7280910" y="6480810"/>
              <a:ext cx="708660" cy="369332"/>
            </a:xfrm>
            <a:prstGeom prst="rect">
              <a:avLst/>
            </a:prstGeom>
          </p:spPr>
          <p:txBody>
            <a:bodyPr wrap="square">
              <a:spAutoFit/>
            </a:bodyPr>
            <a:lstStyle/>
            <a:p>
              <a:r>
                <a:rPr lang="en-US" b="1" dirty="0"/>
                <a:t>H4=1</a:t>
              </a:r>
            </a:p>
          </p:txBody>
        </p:sp>
      </p:grpSp>
      <p:cxnSp>
        <p:nvCxnSpPr>
          <p:cNvPr id="76" name="Straight Arrow Connector 75"/>
          <p:cNvCxnSpPr/>
          <p:nvPr/>
        </p:nvCxnSpPr>
        <p:spPr>
          <a:xfrm>
            <a:off x="3669030" y="5474970"/>
            <a:ext cx="582930"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3474721" y="2274570"/>
            <a:ext cx="1211580" cy="369332"/>
          </a:xfrm>
          <a:prstGeom prst="rect">
            <a:avLst/>
          </a:prstGeom>
        </p:spPr>
        <p:txBody>
          <a:bodyPr wrap="square">
            <a:spAutoFit/>
          </a:bodyPr>
          <a:lstStyle/>
          <a:p>
            <a:r>
              <a:rPr lang="en-US" b="1" dirty="0"/>
              <a:t>HP = +1</a:t>
            </a:r>
          </a:p>
        </p:txBody>
      </p:sp>
      <p:sp>
        <p:nvSpPr>
          <p:cNvPr id="78" name="Rectangle 77"/>
          <p:cNvSpPr/>
          <p:nvPr/>
        </p:nvSpPr>
        <p:spPr>
          <a:xfrm>
            <a:off x="3451860" y="4789170"/>
            <a:ext cx="1211580" cy="369332"/>
          </a:xfrm>
          <a:prstGeom prst="rect">
            <a:avLst/>
          </a:prstGeom>
        </p:spPr>
        <p:txBody>
          <a:bodyPr wrap="square">
            <a:spAutoFit/>
          </a:bodyPr>
          <a:lstStyle/>
          <a:p>
            <a:r>
              <a:rPr lang="en-US" b="1" dirty="0"/>
              <a:t>HP = +1</a:t>
            </a:r>
          </a:p>
        </p:txBody>
      </p:sp>
    </p:spTree>
    <p:extLst>
      <p:ext uri="{BB962C8B-B14F-4D97-AF65-F5344CB8AC3E}">
        <p14:creationId xmlns:p14="http://schemas.microsoft.com/office/powerpoint/2010/main" val="1365043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Table of contents</a:t>
            </a:r>
          </a:p>
        </p:txBody>
      </p:sp>
      <p:sp>
        <p:nvSpPr>
          <p:cNvPr id="4" name="Footer Placeholder 3"/>
          <p:cNvSpPr>
            <a:spLocks noGrp="1"/>
          </p:cNvSpPr>
          <p:nvPr>
            <p:ph type="ftr" sz="quarter" idx="11"/>
          </p:nvPr>
        </p:nvSpPr>
        <p:spPr/>
        <p:txBody>
          <a:bodyPr/>
          <a:lstStyle/>
          <a:p>
            <a:r>
              <a:rPr lang="en-US"/>
              <a:t>T1000388-v1</a:t>
            </a:r>
          </a:p>
        </p:txBody>
      </p:sp>
      <p:sp>
        <p:nvSpPr>
          <p:cNvPr id="5" name="Title 3"/>
          <p:cNvSpPr txBox="1">
            <a:spLocks/>
          </p:cNvSpPr>
          <p:nvPr/>
        </p:nvSpPr>
        <p:spPr>
          <a:xfrm>
            <a:off x="571994" y="1440873"/>
            <a:ext cx="8156369" cy="411677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lnSpc>
                <a:spcPct val="150000"/>
              </a:lnSpc>
              <a:buAutoNum type="arabicParenR"/>
            </a:pPr>
            <a:r>
              <a:rPr lang="en-US" sz="1800" b="1" dirty="0"/>
              <a:t>Instruments location and orientation – Page 3</a:t>
            </a:r>
          </a:p>
          <a:p>
            <a:pPr marL="342900" indent="-342900" algn="l">
              <a:lnSpc>
                <a:spcPct val="150000"/>
              </a:lnSpc>
              <a:buAutoNum type="arabicParenR"/>
            </a:pPr>
            <a:r>
              <a:rPr lang="en-US" sz="1800" b="1" dirty="0"/>
              <a:t>Change of basis calculation and scripts – Page 9</a:t>
            </a:r>
          </a:p>
          <a:p>
            <a:pPr marL="342900" indent="-342900" algn="l">
              <a:lnSpc>
                <a:spcPct val="150000"/>
              </a:lnSpc>
              <a:buFontTx/>
              <a:buAutoNum type="arabicParenR"/>
            </a:pPr>
            <a:r>
              <a:rPr lang="en-US" sz="1800" b="1" dirty="0"/>
              <a:t>Matrices Values – Page 21</a:t>
            </a:r>
          </a:p>
          <a:p>
            <a:pPr marL="344488" algn="l">
              <a:lnSpc>
                <a:spcPct val="150000"/>
              </a:lnSpc>
            </a:pPr>
            <a:r>
              <a:rPr lang="en-US" sz="1800" b="1" dirty="0"/>
              <a:t>HAM-ISI – Page 26</a:t>
            </a:r>
          </a:p>
          <a:p>
            <a:pPr marL="344488" algn="l">
              <a:lnSpc>
                <a:spcPct val="150000"/>
              </a:lnSpc>
            </a:pPr>
            <a:r>
              <a:rPr lang="en-US" sz="1800" b="1" dirty="0"/>
              <a:t>BSC-HEPI – Page 31</a:t>
            </a:r>
          </a:p>
          <a:p>
            <a:pPr marL="344488" algn="l">
              <a:lnSpc>
                <a:spcPct val="150000"/>
              </a:lnSpc>
            </a:pPr>
            <a:r>
              <a:rPr lang="en-US" sz="1800" b="1" dirty="0"/>
              <a:t>HAM-HEPI – Page 35</a:t>
            </a:r>
          </a:p>
          <a:p>
            <a:pPr marL="344488" algn="l">
              <a:lnSpc>
                <a:spcPct val="150000"/>
              </a:lnSpc>
            </a:pPr>
            <a:r>
              <a:rPr lang="en-US" sz="1800" b="1" dirty="0"/>
              <a:t>BSC-ISI  – Page 41</a:t>
            </a:r>
          </a:p>
          <a:p>
            <a:pPr algn="l">
              <a:lnSpc>
                <a:spcPct val="150000"/>
              </a:lnSpc>
            </a:pPr>
            <a:r>
              <a:rPr lang="en-US" sz="1800" b="1" dirty="0"/>
              <a:t>Appendix  1:  Translation between new and former naming convention – page 56</a:t>
            </a:r>
          </a:p>
          <a:p>
            <a:pPr algn="l">
              <a:lnSpc>
                <a:spcPct val="150000"/>
              </a:lnSpc>
            </a:pPr>
            <a:r>
              <a:rPr lang="en-US" sz="1800" b="1" dirty="0"/>
              <a:t>Appendix  2:  Transfer Functions to highlights the instruments signs – Page 57</a:t>
            </a:r>
            <a:endParaRPr lang="en-US" sz="1800" dirty="0"/>
          </a:p>
          <a:p>
            <a:pPr marL="342900" indent="-342900" algn="l">
              <a:lnSpc>
                <a:spcPct val="150000"/>
              </a:lnSpc>
              <a:buFontTx/>
              <a:buAutoNum type="arabicParenR"/>
            </a:pPr>
            <a:endParaRPr lang="en-US" sz="1800" b="1" dirty="0"/>
          </a:p>
          <a:p>
            <a:pPr marL="342900" indent="-342900" algn="l">
              <a:buFontTx/>
              <a:buAutoNum type="arabicParenR"/>
            </a:pPr>
            <a:endParaRPr lang="en-US" sz="1800" b="1" dirty="0"/>
          </a:p>
          <a:p>
            <a:pPr marL="342900" indent="-342900" algn="l">
              <a:buFontTx/>
              <a:buAutoNum type="arabicParenR"/>
            </a:pPr>
            <a:endParaRPr lang="en-US" sz="1800" b="1" dirty="0"/>
          </a:p>
          <a:p>
            <a:pPr marL="342900" indent="-342900" algn="l">
              <a:buAutoNum type="arabicParenR"/>
            </a:pPr>
            <a:endParaRPr lang="en-US" sz="1800" b="1" dirty="0"/>
          </a:p>
          <a:p>
            <a:pPr algn="l"/>
            <a:endParaRPr lang="en-US" sz="1800" b="1" dirty="0"/>
          </a:p>
        </p:txBody>
      </p:sp>
    </p:spTree>
    <p:extLst>
      <p:ext uri="{BB962C8B-B14F-4D97-AF65-F5344CB8AC3E}">
        <p14:creationId xmlns:p14="http://schemas.microsoft.com/office/powerpoint/2010/main" val="2523543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20</a:t>
            </a:fld>
            <a:endParaRPr lang="en-US" b="1">
              <a:solidFill>
                <a:schemeClr val="tx1"/>
              </a:solidFill>
            </a:endParaRPr>
          </a:p>
        </p:txBody>
      </p:sp>
      <p:sp>
        <p:nvSpPr>
          <p:cNvPr id="18" name="Rectangle 17"/>
          <p:cNvSpPr/>
          <p:nvPr/>
        </p:nvSpPr>
        <p:spPr>
          <a:xfrm>
            <a:off x="0" y="0"/>
            <a:ext cx="4087594" cy="369332"/>
          </a:xfrm>
          <a:prstGeom prst="rect">
            <a:avLst/>
          </a:prstGeom>
        </p:spPr>
        <p:txBody>
          <a:bodyPr wrap="none">
            <a:spAutoFit/>
          </a:bodyPr>
          <a:lstStyle/>
          <a:p>
            <a:r>
              <a:rPr lang="en-US" b="1" dirty="0">
                <a:solidFill>
                  <a:srgbClr val="003FCC"/>
                </a:solidFill>
              </a:rPr>
              <a:t>HEPI Horizontal Pringle Sensor Definition</a:t>
            </a:r>
            <a:endParaRPr lang="en-US" dirty="0">
              <a:solidFill>
                <a:srgbClr val="003FCC"/>
              </a:solidFill>
            </a:endParaRPr>
          </a:p>
        </p:txBody>
      </p:sp>
      <p:sp>
        <p:nvSpPr>
          <p:cNvPr id="25" name="Rectangle 24"/>
          <p:cNvSpPr/>
          <p:nvPr/>
        </p:nvSpPr>
        <p:spPr>
          <a:xfrm>
            <a:off x="7738110" y="777240"/>
            <a:ext cx="708660" cy="369332"/>
          </a:xfrm>
          <a:prstGeom prst="rect">
            <a:avLst/>
          </a:prstGeom>
        </p:spPr>
        <p:txBody>
          <a:bodyPr wrap="square">
            <a:spAutoFit/>
          </a:bodyPr>
          <a:lstStyle/>
          <a:p>
            <a:r>
              <a:rPr lang="en-US" b="1" dirty="0"/>
              <a:t>H1=1</a:t>
            </a:r>
          </a:p>
        </p:txBody>
      </p:sp>
      <p:sp>
        <p:nvSpPr>
          <p:cNvPr id="26" name="Rectangle 25"/>
          <p:cNvSpPr/>
          <p:nvPr/>
        </p:nvSpPr>
        <p:spPr>
          <a:xfrm>
            <a:off x="4949190" y="777240"/>
            <a:ext cx="708660" cy="369332"/>
          </a:xfrm>
          <a:prstGeom prst="rect">
            <a:avLst/>
          </a:prstGeom>
        </p:spPr>
        <p:txBody>
          <a:bodyPr wrap="square">
            <a:spAutoFit/>
          </a:bodyPr>
          <a:lstStyle/>
          <a:p>
            <a:r>
              <a:rPr lang="en-US" b="1" dirty="0"/>
              <a:t>H2=1</a:t>
            </a:r>
          </a:p>
        </p:txBody>
      </p:sp>
      <p:sp>
        <p:nvSpPr>
          <p:cNvPr id="27" name="Rectangle 26"/>
          <p:cNvSpPr/>
          <p:nvPr/>
        </p:nvSpPr>
        <p:spPr>
          <a:xfrm>
            <a:off x="4914900" y="2366010"/>
            <a:ext cx="708660" cy="369332"/>
          </a:xfrm>
          <a:prstGeom prst="rect">
            <a:avLst/>
          </a:prstGeom>
        </p:spPr>
        <p:txBody>
          <a:bodyPr wrap="square">
            <a:spAutoFit/>
          </a:bodyPr>
          <a:lstStyle/>
          <a:p>
            <a:r>
              <a:rPr lang="en-US" b="1" dirty="0"/>
              <a:t>H3=1</a:t>
            </a:r>
          </a:p>
        </p:txBody>
      </p:sp>
      <p:sp>
        <p:nvSpPr>
          <p:cNvPr id="28" name="Rectangle 27"/>
          <p:cNvSpPr/>
          <p:nvPr/>
        </p:nvSpPr>
        <p:spPr>
          <a:xfrm>
            <a:off x="7715250" y="2388870"/>
            <a:ext cx="708660" cy="369332"/>
          </a:xfrm>
          <a:prstGeom prst="rect">
            <a:avLst/>
          </a:prstGeom>
        </p:spPr>
        <p:txBody>
          <a:bodyPr wrap="square">
            <a:spAutoFit/>
          </a:bodyPr>
          <a:lstStyle/>
          <a:p>
            <a:r>
              <a:rPr lang="en-US" b="1" dirty="0"/>
              <a:t>H4=1</a:t>
            </a:r>
          </a:p>
        </p:txBody>
      </p:sp>
      <p:cxnSp>
        <p:nvCxnSpPr>
          <p:cNvPr id="22" name="Straight Arrow Connector 21"/>
          <p:cNvCxnSpPr/>
          <p:nvPr/>
        </p:nvCxnSpPr>
        <p:spPr>
          <a:xfrm>
            <a:off x="3566160" y="1943100"/>
            <a:ext cx="582930"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1267279" y="3574946"/>
            <a:ext cx="1348035" cy="1717868"/>
            <a:chOff x="5622109" y="3220616"/>
            <a:chExt cx="1348035" cy="1717868"/>
          </a:xfrm>
        </p:grpSpPr>
        <p:pic>
          <p:nvPicPr>
            <p:cNvPr id="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7902" y="3232809"/>
              <a:ext cx="1332242" cy="170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5" name="Group 34"/>
            <p:cNvGrpSpPr/>
            <p:nvPr/>
          </p:nvGrpSpPr>
          <p:grpSpPr>
            <a:xfrm>
              <a:off x="6636028" y="3220616"/>
              <a:ext cx="305235" cy="342055"/>
              <a:chOff x="6472125" y="3626058"/>
              <a:chExt cx="305235" cy="342055"/>
            </a:xfrm>
          </p:grpSpPr>
          <p:grpSp>
            <p:nvGrpSpPr>
              <p:cNvPr id="51" name="Group 80"/>
              <p:cNvGrpSpPr>
                <a:grpSpLocks/>
              </p:cNvGrpSpPr>
              <p:nvPr/>
            </p:nvGrpSpPr>
            <p:grpSpPr bwMode="auto">
              <a:xfrm>
                <a:off x="6472125" y="3660600"/>
                <a:ext cx="288817" cy="307513"/>
                <a:chOff x="770570" y="568351"/>
                <a:chExt cx="339775" cy="383766"/>
              </a:xfrm>
            </p:grpSpPr>
            <p:sp>
              <p:nvSpPr>
                <p:cNvPr id="53" name="Oval 52"/>
                <p:cNvSpPr/>
                <p:nvPr/>
              </p:nvSpPr>
              <p:spPr>
                <a:xfrm>
                  <a:off x="816430" y="612321"/>
                  <a:ext cx="293915"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54" name="TextBox 151"/>
                <p:cNvSpPr txBox="1">
                  <a:spLocks noChangeArrowheads="1"/>
                </p:cNvSpPr>
                <p:nvPr/>
              </p:nvSpPr>
              <p:spPr bwMode="auto">
                <a:xfrm>
                  <a:off x="770570" y="568351"/>
                  <a:ext cx="30898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a:solidFill>
                        <a:schemeClr val="bg1"/>
                      </a:solidFill>
                    </a:rPr>
                    <a:t>1</a:t>
                  </a:r>
                </a:p>
              </p:txBody>
            </p:sp>
          </p:grpSp>
          <p:cxnSp>
            <p:nvCxnSpPr>
              <p:cNvPr id="52" name="Straight Arrow Connector 51"/>
              <p:cNvCxnSpPr/>
              <p:nvPr/>
            </p:nvCxnSpPr>
            <p:spPr bwMode="auto">
              <a:xfrm rot="16200000" flipV="1">
                <a:off x="6517009" y="3637171"/>
                <a:ext cx="271463" cy="24923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36" name="Group 35"/>
            <p:cNvGrpSpPr/>
            <p:nvPr/>
          </p:nvGrpSpPr>
          <p:grpSpPr>
            <a:xfrm>
              <a:off x="5646397" y="4539220"/>
              <a:ext cx="284534" cy="307513"/>
              <a:chOff x="5879311" y="4202790"/>
              <a:chExt cx="284534" cy="307513"/>
            </a:xfrm>
          </p:grpSpPr>
          <p:grpSp>
            <p:nvGrpSpPr>
              <p:cNvPr id="47" name="Group 86"/>
              <p:cNvGrpSpPr>
                <a:grpSpLocks/>
              </p:cNvGrpSpPr>
              <p:nvPr/>
            </p:nvGrpSpPr>
            <p:grpSpPr bwMode="auto">
              <a:xfrm>
                <a:off x="5879311" y="4202790"/>
                <a:ext cx="284534" cy="307513"/>
                <a:chOff x="778012" y="535381"/>
                <a:chExt cx="334735" cy="383766"/>
              </a:xfrm>
            </p:grpSpPr>
            <p:sp>
              <p:nvSpPr>
                <p:cNvPr id="49" name="Oval 48"/>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50" name="TextBox 147"/>
                <p:cNvSpPr txBox="1">
                  <a:spLocks noChangeArrowheads="1"/>
                </p:cNvSpPr>
                <p:nvPr/>
              </p:nvSpPr>
              <p:spPr bwMode="auto">
                <a:xfrm>
                  <a:off x="778012" y="535381"/>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3</a:t>
                  </a:r>
                </a:p>
              </p:txBody>
            </p:sp>
          </p:grpSp>
          <p:cxnSp>
            <p:nvCxnSpPr>
              <p:cNvPr id="48" name="Straight Arrow Connector 47"/>
              <p:cNvCxnSpPr/>
              <p:nvPr/>
            </p:nvCxnSpPr>
            <p:spPr bwMode="auto">
              <a:xfrm>
                <a:off x="5897885" y="4243596"/>
                <a:ext cx="234950" cy="24447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37" name="Group 36"/>
            <p:cNvGrpSpPr/>
            <p:nvPr/>
          </p:nvGrpSpPr>
          <p:grpSpPr>
            <a:xfrm>
              <a:off x="5622109" y="3234237"/>
              <a:ext cx="298103" cy="307513"/>
              <a:chOff x="5855022" y="3674185"/>
              <a:chExt cx="298103" cy="307513"/>
            </a:xfrm>
          </p:grpSpPr>
          <p:grpSp>
            <p:nvGrpSpPr>
              <p:cNvPr id="43" name="Group 81"/>
              <p:cNvGrpSpPr>
                <a:grpSpLocks/>
              </p:cNvGrpSpPr>
              <p:nvPr/>
            </p:nvGrpSpPr>
            <p:grpSpPr bwMode="auto">
              <a:xfrm>
                <a:off x="5868591" y="3674185"/>
                <a:ext cx="284534" cy="307513"/>
                <a:chOff x="789212" y="571012"/>
                <a:chExt cx="334735" cy="383766"/>
              </a:xfrm>
            </p:grpSpPr>
            <p:sp>
              <p:nvSpPr>
                <p:cNvPr id="45" name="Oval 44"/>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46" name="TextBox 149"/>
                <p:cNvSpPr txBox="1">
                  <a:spLocks noChangeArrowheads="1"/>
                </p:cNvSpPr>
                <p:nvPr/>
              </p:nvSpPr>
              <p:spPr bwMode="auto">
                <a:xfrm>
                  <a:off x="789212" y="571012"/>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2</a:t>
                  </a:r>
                </a:p>
              </p:txBody>
            </p:sp>
          </p:grpSp>
          <p:cxnSp>
            <p:nvCxnSpPr>
              <p:cNvPr id="44" name="Straight Arrow Connector 43"/>
              <p:cNvCxnSpPr/>
              <p:nvPr/>
            </p:nvCxnSpPr>
            <p:spPr bwMode="auto">
              <a:xfrm flipV="1">
                <a:off x="5855022" y="3678446"/>
                <a:ext cx="258763" cy="23336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38" name="Group 37"/>
            <p:cNvGrpSpPr/>
            <p:nvPr/>
          </p:nvGrpSpPr>
          <p:grpSpPr>
            <a:xfrm>
              <a:off x="6603086" y="4531485"/>
              <a:ext cx="308432" cy="307513"/>
              <a:chOff x="6473690" y="4212308"/>
              <a:chExt cx="308432" cy="307513"/>
            </a:xfrm>
          </p:grpSpPr>
          <p:grpSp>
            <p:nvGrpSpPr>
              <p:cNvPr id="39" name="Group 90"/>
              <p:cNvGrpSpPr>
                <a:grpSpLocks/>
              </p:cNvGrpSpPr>
              <p:nvPr/>
            </p:nvGrpSpPr>
            <p:grpSpPr bwMode="auto">
              <a:xfrm>
                <a:off x="6473690" y="4212308"/>
                <a:ext cx="287251" cy="307513"/>
                <a:chOff x="772411" y="547258"/>
                <a:chExt cx="337932" cy="383766"/>
              </a:xfrm>
            </p:grpSpPr>
            <p:sp>
              <p:nvSpPr>
                <p:cNvPr id="41" name="Oval 40"/>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42" name="TextBox 145"/>
                <p:cNvSpPr txBox="1">
                  <a:spLocks noChangeArrowheads="1"/>
                </p:cNvSpPr>
                <p:nvPr/>
              </p:nvSpPr>
              <p:spPr bwMode="auto">
                <a:xfrm>
                  <a:off x="772411" y="547258"/>
                  <a:ext cx="334736"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4</a:t>
                  </a:r>
                </a:p>
              </p:txBody>
            </p:sp>
          </p:grpSp>
          <p:cxnSp>
            <p:nvCxnSpPr>
              <p:cNvPr id="40" name="Straight Arrow Connector 39"/>
              <p:cNvCxnSpPr/>
              <p:nvPr/>
            </p:nvCxnSpPr>
            <p:spPr bwMode="auto">
              <a:xfrm flipH="1">
                <a:off x="6551935" y="4276933"/>
                <a:ext cx="230187" cy="22701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sp>
        <p:nvSpPr>
          <p:cNvPr id="55" name="TextBox 105"/>
          <p:cNvSpPr txBox="1">
            <a:spLocks noChangeArrowheads="1"/>
          </p:cNvSpPr>
          <p:nvPr/>
        </p:nvSpPr>
        <p:spPr bwMode="auto">
          <a:xfrm>
            <a:off x="1507469" y="5270878"/>
            <a:ext cx="9316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b="1" dirty="0">
                <a:solidFill>
                  <a:srgbClr val="FF6600"/>
                </a:solidFill>
                <a:latin typeface="Calibri" pitchFamily="-65" charset="0"/>
              </a:rPr>
              <a:t>HAM4,5,6</a:t>
            </a:r>
          </a:p>
        </p:txBody>
      </p:sp>
      <p:grpSp>
        <p:nvGrpSpPr>
          <p:cNvPr id="56" name="Group 55"/>
          <p:cNvGrpSpPr/>
          <p:nvPr/>
        </p:nvGrpSpPr>
        <p:grpSpPr>
          <a:xfrm rot="10800000">
            <a:off x="5876193" y="3348990"/>
            <a:ext cx="1795635" cy="2431952"/>
            <a:chOff x="822960" y="1748790"/>
            <a:chExt cx="2354580" cy="3188970"/>
          </a:xfrm>
        </p:grpSpPr>
        <p:cxnSp>
          <p:nvCxnSpPr>
            <p:cNvPr id="57" name="Straight Arrow Connector 56"/>
            <p:cNvCxnSpPr/>
            <p:nvPr/>
          </p:nvCxnSpPr>
          <p:spPr>
            <a:xfrm flipV="1">
              <a:off x="822960" y="1760220"/>
              <a:ext cx="697230" cy="46863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834390" y="2240280"/>
              <a:ext cx="2343150" cy="2217420"/>
            </a:xfrm>
            <a:prstGeom prst="rect">
              <a:avLst/>
            </a:prstGeom>
            <a:noFill/>
            <a:ln>
              <a:solidFill>
                <a:srgbClr val="003F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Arrow Connector 58"/>
            <p:cNvCxnSpPr/>
            <p:nvPr/>
          </p:nvCxnSpPr>
          <p:spPr>
            <a:xfrm>
              <a:off x="857250" y="4469130"/>
              <a:ext cx="697230" cy="46863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flipV="1">
              <a:off x="2468880" y="1748790"/>
              <a:ext cx="697230" cy="46863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2480310" y="4469130"/>
              <a:ext cx="697230" cy="46863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1577340" y="1771650"/>
              <a:ext cx="868680" cy="3143250"/>
            </a:xfrm>
            <a:prstGeom prst="rect">
              <a:avLst/>
            </a:prstGeom>
            <a:noFill/>
            <a:ln w="76200">
              <a:solidFill>
                <a:srgbClr val="003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rot="16200000">
            <a:off x="5761894" y="548640"/>
            <a:ext cx="1795635" cy="2431952"/>
            <a:chOff x="822960" y="1748790"/>
            <a:chExt cx="2354580" cy="3188970"/>
          </a:xfrm>
        </p:grpSpPr>
        <p:cxnSp>
          <p:nvCxnSpPr>
            <p:cNvPr id="64" name="Straight Arrow Connector 63"/>
            <p:cNvCxnSpPr/>
            <p:nvPr/>
          </p:nvCxnSpPr>
          <p:spPr>
            <a:xfrm flipV="1">
              <a:off x="822960" y="1760220"/>
              <a:ext cx="697230" cy="46863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834390" y="2240280"/>
              <a:ext cx="2343150" cy="2217420"/>
            </a:xfrm>
            <a:prstGeom prst="rect">
              <a:avLst/>
            </a:prstGeom>
            <a:noFill/>
            <a:ln>
              <a:solidFill>
                <a:srgbClr val="003F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857250" y="4469130"/>
              <a:ext cx="697230" cy="46863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flipV="1">
              <a:off x="2468880" y="1748790"/>
              <a:ext cx="697230" cy="46863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a:off x="2480310" y="4469130"/>
              <a:ext cx="697230" cy="46863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577340" y="1771650"/>
              <a:ext cx="868680" cy="3143250"/>
            </a:xfrm>
            <a:prstGeom prst="rect">
              <a:avLst/>
            </a:prstGeom>
            <a:noFill/>
            <a:ln w="76200">
              <a:solidFill>
                <a:srgbClr val="003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p:nvPr/>
        </p:nvGrpSpPr>
        <p:grpSpPr>
          <a:xfrm>
            <a:off x="1177290" y="1027368"/>
            <a:ext cx="1705676" cy="1619388"/>
            <a:chOff x="0" y="4959288"/>
            <a:chExt cx="1705676" cy="1619388"/>
          </a:xfrm>
        </p:grpSpPr>
        <p:pic>
          <p:nvPicPr>
            <p:cNvPr id="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6718" y="4785564"/>
              <a:ext cx="1332242" cy="170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4" name="Group 86"/>
            <p:cNvGrpSpPr>
              <a:grpSpLocks/>
            </p:cNvGrpSpPr>
            <p:nvPr/>
          </p:nvGrpSpPr>
          <p:grpSpPr bwMode="auto">
            <a:xfrm>
              <a:off x="0" y="5967964"/>
              <a:ext cx="284731" cy="307575"/>
              <a:chOff x="778012" y="535381"/>
              <a:chExt cx="334735" cy="383766"/>
            </a:xfrm>
          </p:grpSpPr>
          <p:sp>
            <p:nvSpPr>
              <p:cNvPr id="91" name="Oval 90"/>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92" name="TextBox 53"/>
              <p:cNvSpPr txBox="1">
                <a:spLocks noChangeArrowheads="1"/>
              </p:cNvSpPr>
              <p:nvPr/>
            </p:nvSpPr>
            <p:spPr bwMode="auto">
              <a:xfrm>
                <a:off x="778012" y="535381"/>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3</a:t>
                </a:r>
              </a:p>
            </p:txBody>
          </p:sp>
        </p:grpSp>
        <p:grpSp>
          <p:nvGrpSpPr>
            <p:cNvPr id="75" name="Group 90"/>
            <p:cNvGrpSpPr>
              <a:grpSpLocks/>
            </p:cNvGrpSpPr>
            <p:nvPr/>
          </p:nvGrpSpPr>
          <p:grpSpPr bwMode="auto">
            <a:xfrm>
              <a:off x="1274477" y="5960231"/>
              <a:ext cx="287450" cy="307575"/>
              <a:chOff x="772411" y="547258"/>
              <a:chExt cx="337932" cy="383766"/>
            </a:xfrm>
          </p:grpSpPr>
          <p:sp>
            <p:nvSpPr>
              <p:cNvPr id="89" name="Oval 88"/>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90" name="TextBox 51"/>
              <p:cNvSpPr txBox="1">
                <a:spLocks noChangeArrowheads="1"/>
              </p:cNvSpPr>
              <p:nvPr/>
            </p:nvSpPr>
            <p:spPr bwMode="auto">
              <a:xfrm>
                <a:off x="772411" y="547258"/>
                <a:ext cx="334736"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4</a:t>
                </a:r>
              </a:p>
            </p:txBody>
          </p:sp>
        </p:grpSp>
        <p:grpSp>
          <p:nvGrpSpPr>
            <p:cNvPr id="76" name="Group 75"/>
            <p:cNvGrpSpPr/>
            <p:nvPr/>
          </p:nvGrpSpPr>
          <p:grpSpPr>
            <a:xfrm>
              <a:off x="1262891" y="4959288"/>
              <a:ext cx="293001" cy="307975"/>
              <a:chOff x="8629849" y="5295718"/>
              <a:chExt cx="293001" cy="307975"/>
            </a:xfrm>
          </p:grpSpPr>
          <p:grpSp>
            <p:nvGrpSpPr>
              <p:cNvPr id="85" name="Group 80"/>
              <p:cNvGrpSpPr>
                <a:grpSpLocks/>
              </p:cNvGrpSpPr>
              <p:nvPr/>
            </p:nvGrpSpPr>
            <p:grpSpPr bwMode="auto">
              <a:xfrm>
                <a:off x="8629849" y="5295718"/>
                <a:ext cx="273159" cy="307575"/>
                <a:chOff x="789212" y="535376"/>
                <a:chExt cx="321131" cy="383766"/>
              </a:xfrm>
            </p:grpSpPr>
            <p:sp>
              <p:nvSpPr>
                <p:cNvPr id="87" name="Oval 86"/>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88" name="TextBox 57"/>
                <p:cNvSpPr txBox="1">
                  <a:spLocks noChangeArrowheads="1"/>
                </p:cNvSpPr>
                <p:nvPr/>
              </p:nvSpPr>
              <p:spPr bwMode="auto">
                <a:xfrm>
                  <a:off x="789212" y="535376"/>
                  <a:ext cx="308984"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1</a:t>
                  </a:r>
                </a:p>
              </p:txBody>
            </p:sp>
          </p:grpSp>
          <p:cxnSp>
            <p:nvCxnSpPr>
              <p:cNvPr id="86" name="Straight Arrow Connector 85"/>
              <p:cNvCxnSpPr/>
              <p:nvPr/>
            </p:nvCxnSpPr>
            <p:spPr bwMode="auto">
              <a:xfrm>
                <a:off x="8687900" y="5359218"/>
                <a:ext cx="234950" cy="2444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77" name="Straight Arrow Connector 76"/>
            <p:cNvCxnSpPr/>
            <p:nvPr/>
          </p:nvCxnSpPr>
          <p:spPr bwMode="auto">
            <a:xfrm flipV="1">
              <a:off x="1348199" y="6022433"/>
              <a:ext cx="258763" cy="2333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bwMode="auto">
            <a:xfrm flipH="1" flipV="1">
              <a:off x="0" y="6018839"/>
              <a:ext cx="204788" cy="2508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79" name="Group 78"/>
            <p:cNvGrpSpPr/>
            <p:nvPr/>
          </p:nvGrpSpPr>
          <p:grpSpPr>
            <a:xfrm>
              <a:off x="0" y="4982051"/>
              <a:ext cx="284731" cy="307575"/>
              <a:chOff x="8010038" y="5335734"/>
              <a:chExt cx="284731" cy="307575"/>
            </a:xfrm>
          </p:grpSpPr>
          <p:grpSp>
            <p:nvGrpSpPr>
              <p:cNvPr id="81" name="Group 81"/>
              <p:cNvGrpSpPr>
                <a:grpSpLocks/>
              </p:cNvGrpSpPr>
              <p:nvPr/>
            </p:nvGrpSpPr>
            <p:grpSpPr bwMode="auto">
              <a:xfrm>
                <a:off x="8010038" y="5335734"/>
                <a:ext cx="284731" cy="307575"/>
                <a:chOff x="789212" y="571012"/>
                <a:chExt cx="334735" cy="383766"/>
              </a:xfrm>
            </p:grpSpPr>
            <p:sp>
              <p:nvSpPr>
                <p:cNvPr id="83" name="Oval 82"/>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84" name="TextBox 55"/>
                <p:cNvSpPr txBox="1">
                  <a:spLocks noChangeArrowheads="1"/>
                </p:cNvSpPr>
                <p:nvPr/>
              </p:nvSpPr>
              <p:spPr bwMode="auto">
                <a:xfrm>
                  <a:off x="789212" y="571012"/>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2</a:t>
                  </a:r>
                </a:p>
              </p:txBody>
            </p:sp>
          </p:grpSp>
          <p:cxnSp>
            <p:nvCxnSpPr>
              <p:cNvPr id="82" name="Straight Arrow Connector 81"/>
              <p:cNvCxnSpPr/>
              <p:nvPr/>
            </p:nvCxnSpPr>
            <p:spPr bwMode="auto">
              <a:xfrm flipH="1">
                <a:off x="8011625" y="5378268"/>
                <a:ext cx="230188"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80" name="TextBox 105"/>
            <p:cNvSpPr txBox="1">
              <a:spLocks noChangeArrowheads="1"/>
            </p:cNvSpPr>
            <p:nvPr/>
          </p:nvSpPr>
          <p:spPr bwMode="auto">
            <a:xfrm>
              <a:off x="419035" y="6270899"/>
              <a:ext cx="8338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b="1" dirty="0">
                  <a:solidFill>
                    <a:srgbClr val="FF6600"/>
                  </a:solidFill>
                  <a:latin typeface="Calibri" pitchFamily="-65" charset="0"/>
                </a:rPr>
                <a:t>HAM 2,3</a:t>
              </a:r>
            </a:p>
          </p:txBody>
        </p:sp>
      </p:grpSp>
      <p:sp>
        <p:nvSpPr>
          <p:cNvPr id="93" name="Rectangle 92"/>
          <p:cNvSpPr/>
          <p:nvPr/>
        </p:nvSpPr>
        <p:spPr>
          <a:xfrm>
            <a:off x="594360" y="6312753"/>
            <a:ext cx="7486650" cy="338554"/>
          </a:xfrm>
          <a:prstGeom prst="rect">
            <a:avLst/>
          </a:prstGeom>
        </p:spPr>
        <p:txBody>
          <a:bodyPr wrap="square">
            <a:spAutoFit/>
          </a:bodyPr>
          <a:lstStyle/>
          <a:p>
            <a:pPr marL="114300" indent="-114300"/>
            <a:r>
              <a:rPr lang="en-US" sz="1600" b="1" dirty="0"/>
              <a:t>Note:  A Positive HP always compress the blue beams and extend the support tubes.</a:t>
            </a:r>
          </a:p>
        </p:txBody>
      </p:sp>
      <p:cxnSp>
        <p:nvCxnSpPr>
          <p:cNvPr id="94" name="Straight Arrow Connector 93"/>
          <p:cNvCxnSpPr/>
          <p:nvPr/>
        </p:nvCxnSpPr>
        <p:spPr>
          <a:xfrm>
            <a:off x="3566160" y="4377690"/>
            <a:ext cx="582930"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a:xfrm>
            <a:off x="7395210" y="3211830"/>
            <a:ext cx="708660" cy="369332"/>
          </a:xfrm>
          <a:prstGeom prst="rect">
            <a:avLst/>
          </a:prstGeom>
        </p:spPr>
        <p:txBody>
          <a:bodyPr wrap="square">
            <a:spAutoFit/>
          </a:bodyPr>
          <a:lstStyle/>
          <a:p>
            <a:r>
              <a:rPr lang="en-US" b="1" dirty="0"/>
              <a:t>H1=1</a:t>
            </a:r>
          </a:p>
        </p:txBody>
      </p:sp>
      <p:sp>
        <p:nvSpPr>
          <p:cNvPr id="96" name="Rectangle 95"/>
          <p:cNvSpPr/>
          <p:nvPr/>
        </p:nvSpPr>
        <p:spPr>
          <a:xfrm>
            <a:off x="5337810" y="3234690"/>
            <a:ext cx="708660" cy="369332"/>
          </a:xfrm>
          <a:prstGeom prst="rect">
            <a:avLst/>
          </a:prstGeom>
        </p:spPr>
        <p:txBody>
          <a:bodyPr wrap="square">
            <a:spAutoFit/>
          </a:bodyPr>
          <a:lstStyle/>
          <a:p>
            <a:r>
              <a:rPr lang="en-US" b="1" dirty="0"/>
              <a:t>H2=1</a:t>
            </a:r>
          </a:p>
        </p:txBody>
      </p:sp>
      <p:sp>
        <p:nvSpPr>
          <p:cNvPr id="97" name="Rectangle 96"/>
          <p:cNvSpPr/>
          <p:nvPr/>
        </p:nvSpPr>
        <p:spPr>
          <a:xfrm>
            <a:off x="5360670" y="5509260"/>
            <a:ext cx="708660" cy="369332"/>
          </a:xfrm>
          <a:prstGeom prst="rect">
            <a:avLst/>
          </a:prstGeom>
        </p:spPr>
        <p:txBody>
          <a:bodyPr wrap="square">
            <a:spAutoFit/>
          </a:bodyPr>
          <a:lstStyle/>
          <a:p>
            <a:r>
              <a:rPr lang="en-US" b="1" dirty="0"/>
              <a:t>H3=1</a:t>
            </a:r>
          </a:p>
        </p:txBody>
      </p:sp>
      <p:sp>
        <p:nvSpPr>
          <p:cNvPr id="98" name="Rectangle 97"/>
          <p:cNvSpPr/>
          <p:nvPr/>
        </p:nvSpPr>
        <p:spPr>
          <a:xfrm>
            <a:off x="7475220" y="5497830"/>
            <a:ext cx="708660" cy="369332"/>
          </a:xfrm>
          <a:prstGeom prst="rect">
            <a:avLst/>
          </a:prstGeom>
        </p:spPr>
        <p:txBody>
          <a:bodyPr wrap="square">
            <a:spAutoFit/>
          </a:bodyPr>
          <a:lstStyle/>
          <a:p>
            <a:r>
              <a:rPr lang="en-US" b="1" dirty="0"/>
              <a:t>H4=1</a:t>
            </a:r>
          </a:p>
        </p:txBody>
      </p:sp>
      <p:sp>
        <p:nvSpPr>
          <p:cNvPr id="100" name="Rectangle 99"/>
          <p:cNvSpPr/>
          <p:nvPr/>
        </p:nvSpPr>
        <p:spPr>
          <a:xfrm>
            <a:off x="3383280" y="1245870"/>
            <a:ext cx="1211580" cy="369332"/>
          </a:xfrm>
          <a:prstGeom prst="rect">
            <a:avLst/>
          </a:prstGeom>
        </p:spPr>
        <p:txBody>
          <a:bodyPr wrap="square">
            <a:spAutoFit/>
          </a:bodyPr>
          <a:lstStyle/>
          <a:p>
            <a:r>
              <a:rPr lang="en-US" b="1" dirty="0"/>
              <a:t>HP = +1</a:t>
            </a:r>
          </a:p>
        </p:txBody>
      </p:sp>
      <p:sp>
        <p:nvSpPr>
          <p:cNvPr id="101" name="Rectangle 100"/>
          <p:cNvSpPr/>
          <p:nvPr/>
        </p:nvSpPr>
        <p:spPr>
          <a:xfrm>
            <a:off x="3360420" y="3726180"/>
            <a:ext cx="1211580" cy="369332"/>
          </a:xfrm>
          <a:prstGeom prst="rect">
            <a:avLst/>
          </a:prstGeom>
        </p:spPr>
        <p:txBody>
          <a:bodyPr wrap="square">
            <a:spAutoFit/>
          </a:bodyPr>
          <a:lstStyle/>
          <a:p>
            <a:r>
              <a:rPr lang="en-US" b="1" dirty="0"/>
              <a:t>HP = +1</a:t>
            </a:r>
          </a:p>
        </p:txBody>
      </p:sp>
    </p:spTree>
    <p:extLst>
      <p:ext uri="{BB962C8B-B14F-4D97-AF65-F5344CB8AC3E}">
        <p14:creationId xmlns:p14="http://schemas.microsoft.com/office/powerpoint/2010/main" val="1649238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21</a:t>
            </a:fld>
            <a:endParaRPr lang="en-US" b="1">
              <a:solidFill>
                <a:schemeClr val="tx1"/>
              </a:solidFill>
            </a:endParaRPr>
          </a:p>
        </p:txBody>
      </p:sp>
      <p:sp>
        <p:nvSpPr>
          <p:cNvPr id="18" name="Rectangle 17"/>
          <p:cNvSpPr/>
          <p:nvPr/>
        </p:nvSpPr>
        <p:spPr>
          <a:xfrm>
            <a:off x="0" y="0"/>
            <a:ext cx="3327706" cy="369332"/>
          </a:xfrm>
          <a:prstGeom prst="rect">
            <a:avLst/>
          </a:prstGeom>
        </p:spPr>
        <p:txBody>
          <a:bodyPr wrap="none">
            <a:spAutoFit/>
          </a:bodyPr>
          <a:lstStyle/>
          <a:p>
            <a:r>
              <a:rPr lang="en-US" b="1" dirty="0">
                <a:solidFill>
                  <a:srgbClr val="003FCC"/>
                </a:solidFill>
              </a:rPr>
              <a:t>Vertical Pringle Sensor Definition</a:t>
            </a:r>
            <a:endParaRPr lang="en-US" dirty="0">
              <a:solidFill>
                <a:srgbClr val="003FCC"/>
              </a:solidFill>
            </a:endParaRPr>
          </a:p>
        </p:txBody>
      </p:sp>
      <p:sp>
        <p:nvSpPr>
          <p:cNvPr id="10" name="Rectangle 9"/>
          <p:cNvSpPr/>
          <p:nvPr/>
        </p:nvSpPr>
        <p:spPr>
          <a:xfrm>
            <a:off x="0" y="377190"/>
            <a:ext cx="8755380" cy="907941"/>
          </a:xfrm>
          <a:prstGeom prst="rect">
            <a:avLst/>
          </a:prstGeom>
        </p:spPr>
        <p:txBody>
          <a:bodyPr wrap="square">
            <a:spAutoFit/>
          </a:bodyPr>
          <a:lstStyle/>
          <a:p>
            <a:pPr marL="114300" indent="-114300">
              <a:spcAft>
                <a:spcPts val="600"/>
              </a:spcAft>
            </a:pPr>
            <a:r>
              <a:rPr lang="en-US" sz="1600" b="1" dirty="0"/>
              <a:t>A unity Vertical “</a:t>
            </a:r>
            <a:r>
              <a:rPr lang="en-US" sz="1600" b="1" dirty="0" err="1"/>
              <a:t>pringle</a:t>
            </a:r>
            <a:r>
              <a:rPr lang="en-US" sz="1600" b="1" dirty="0"/>
              <a:t>” deformation is defined as a deformation that generates a displacement  of 1 Meter in each sensor (V1=1 to V4). </a:t>
            </a:r>
          </a:p>
          <a:p>
            <a:pPr marL="114300" indent="-114300">
              <a:spcAft>
                <a:spcPts val="600"/>
              </a:spcAft>
            </a:pPr>
            <a:r>
              <a:rPr lang="en-US" sz="1600" b="1" dirty="0"/>
              <a:t>A positive VP deformation generates a positive V1 and V3 (negative V2 and V4)</a:t>
            </a:r>
          </a:p>
        </p:txBody>
      </p:sp>
      <p:grpSp>
        <p:nvGrpSpPr>
          <p:cNvPr id="34" name="Group 33"/>
          <p:cNvGrpSpPr/>
          <p:nvPr/>
        </p:nvGrpSpPr>
        <p:grpSpPr>
          <a:xfrm>
            <a:off x="3920490" y="1440180"/>
            <a:ext cx="3589020" cy="3154680"/>
            <a:chOff x="571500" y="1805940"/>
            <a:chExt cx="2423160" cy="2068046"/>
          </a:xfrm>
        </p:grpSpPr>
        <p:sp>
          <p:nvSpPr>
            <p:cNvPr id="2" name="Rectangle 1"/>
            <p:cNvSpPr/>
            <p:nvPr/>
          </p:nvSpPr>
          <p:spPr>
            <a:xfrm>
              <a:off x="868680" y="1805940"/>
              <a:ext cx="1851660" cy="1851660"/>
            </a:xfrm>
            <a:prstGeom prst="rect">
              <a:avLst/>
            </a:prstGeom>
            <a:noFill/>
            <a:ln w="28575">
              <a:solidFill>
                <a:srgbClr val="003FCC"/>
              </a:solidFill>
              <a:prstDash val="dash"/>
            </a:ln>
            <a:scene3d>
              <a:camera prst="orthographicFront">
                <a:rot lat="3012154" lon="19579296" rev="19483502"/>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582930" y="2606040"/>
              <a:ext cx="731520" cy="22860"/>
            </a:xfrm>
            <a:prstGeom prst="line">
              <a:avLst/>
            </a:prstGeom>
            <a:noFill/>
            <a:ln w="38100">
              <a:solidFill>
                <a:srgbClr val="003FCC"/>
              </a:solidFill>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47"/>
            <p:cNvCxnSpPr/>
            <p:nvPr/>
          </p:nvCxnSpPr>
          <p:spPr>
            <a:xfrm>
              <a:off x="571500" y="2606040"/>
              <a:ext cx="1714500" cy="1234440"/>
            </a:xfrm>
            <a:prstGeom prst="line">
              <a:avLst/>
            </a:prstGeom>
            <a:noFill/>
            <a:ln w="38100">
              <a:solidFill>
                <a:srgbClr val="003FCC"/>
              </a:solidFill>
            </a:ln>
          </p:spPr>
          <p:style>
            <a:lnRef idx="2">
              <a:schemeClr val="accent1">
                <a:shade val="50000"/>
              </a:schemeClr>
            </a:lnRef>
            <a:fillRef idx="1">
              <a:schemeClr val="accent1"/>
            </a:fillRef>
            <a:effectRef idx="0">
              <a:schemeClr val="accent1"/>
            </a:effectRef>
            <a:fontRef idx="minor">
              <a:schemeClr val="lt1"/>
            </a:fontRef>
          </p:style>
        </p:cxnSp>
        <p:cxnSp>
          <p:nvCxnSpPr>
            <p:cNvPr id="50" name="Straight Connector 49"/>
            <p:cNvCxnSpPr/>
            <p:nvPr/>
          </p:nvCxnSpPr>
          <p:spPr>
            <a:xfrm flipV="1">
              <a:off x="1291590" y="1863090"/>
              <a:ext cx="1703070" cy="765810"/>
            </a:xfrm>
            <a:prstGeom prst="line">
              <a:avLst/>
            </a:prstGeom>
            <a:noFill/>
            <a:ln w="38100">
              <a:solidFill>
                <a:srgbClr val="003FCC"/>
              </a:solidFill>
            </a:ln>
          </p:spPr>
          <p:style>
            <a:lnRef idx="2">
              <a:schemeClr val="accent1">
                <a:shade val="50000"/>
              </a:schemeClr>
            </a:lnRef>
            <a:fillRef idx="1">
              <a:schemeClr val="accent1"/>
            </a:fillRef>
            <a:effectRef idx="0">
              <a:schemeClr val="accent1"/>
            </a:effectRef>
            <a:fontRef idx="minor">
              <a:schemeClr val="lt1"/>
            </a:fontRef>
          </p:style>
        </p:cxnSp>
        <p:cxnSp>
          <p:nvCxnSpPr>
            <p:cNvPr id="52" name="Straight Connector 51"/>
            <p:cNvCxnSpPr/>
            <p:nvPr/>
          </p:nvCxnSpPr>
          <p:spPr>
            <a:xfrm flipV="1">
              <a:off x="2297430" y="1874520"/>
              <a:ext cx="697230" cy="1988820"/>
            </a:xfrm>
            <a:prstGeom prst="line">
              <a:avLst/>
            </a:prstGeom>
            <a:noFill/>
            <a:ln w="38100">
              <a:solidFill>
                <a:srgbClr val="003FCC"/>
              </a:solidFill>
            </a:ln>
          </p:spPr>
          <p:style>
            <a:lnRef idx="2">
              <a:schemeClr val="accent1">
                <a:shade val="50000"/>
              </a:schemeClr>
            </a:lnRef>
            <a:fillRef idx="1">
              <a:schemeClr val="accent1"/>
            </a:fillRef>
            <a:effectRef idx="0">
              <a:schemeClr val="accent1"/>
            </a:effectRef>
            <a:fontRef idx="minor">
              <a:schemeClr val="lt1"/>
            </a:fontRef>
          </p:style>
        </p:cxnSp>
        <p:cxnSp>
          <p:nvCxnSpPr>
            <p:cNvPr id="77" name="Straight Arrow Connector 76"/>
            <p:cNvCxnSpPr/>
            <p:nvPr/>
          </p:nvCxnSpPr>
          <p:spPr>
            <a:xfrm flipV="1">
              <a:off x="2971509" y="1850898"/>
              <a:ext cx="7717" cy="52450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H="1" flipV="1">
              <a:off x="579217" y="2600190"/>
              <a:ext cx="2203" cy="50798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1290080" y="2103120"/>
              <a:ext cx="1510" cy="54785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2292207" y="3326130"/>
              <a:ext cx="1510" cy="54785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81" name="Rectangle 80"/>
          <p:cNvSpPr/>
          <p:nvPr/>
        </p:nvSpPr>
        <p:spPr>
          <a:xfrm>
            <a:off x="811530" y="2640330"/>
            <a:ext cx="1211580" cy="369332"/>
          </a:xfrm>
          <a:prstGeom prst="rect">
            <a:avLst/>
          </a:prstGeom>
        </p:spPr>
        <p:txBody>
          <a:bodyPr wrap="square">
            <a:spAutoFit/>
          </a:bodyPr>
          <a:lstStyle/>
          <a:p>
            <a:r>
              <a:rPr lang="en-US" b="1" dirty="0"/>
              <a:t>VP = +1</a:t>
            </a:r>
          </a:p>
        </p:txBody>
      </p:sp>
      <p:sp>
        <p:nvSpPr>
          <p:cNvPr id="82" name="Rectangle 81"/>
          <p:cNvSpPr/>
          <p:nvPr/>
        </p:nvSpPr>
        <p:spPr>
          <a:xfrm>
            <a:off x="7566660" y="1748790"/>
            <a:ext cx="708660" cy="369332"/>
          </a:xfrm>
          <a:prstGeom prst="rect">
            <a:avLst/>
          </a:prstGeom>
        </p:spPr>
        <p:txBody>
          <a:bodyPr wrap="square">
            <a:spAutoFit/>
          </a:bodyPr>
          <a:lstStyle/>
          <a:p>
            <a:r>
              <a:rPr lang="en-US" b="1" dirty="0"/>
              <a:t>V1=1</a:t>
            </a:r>
          </a:p>
        </p:txBody>
      </p:sp>
      <p:sp>
        <p:nvSpPr>
          <p:cNvPr id="83" name="Rectangle 82"/>
          <p:cNvSpPr/>
          <p:nvPr/>
        </p:nvSpPr>
        <p:spPr>
          <a:xfrm>
            <a:off x="4046220" y="1645920"/>
            <a:ext cx="1017270" cy="369332"/>
          </a:xfrm>
          <a:prstGeom prst="rect">
            <a:avLst/>
          </a:prstGeom>
        </p:spPr>
        <p:txBody>
          <a:bodyPr wrap="square">
            <a:spAutoFit/>
          </a:bodyPr>
          <a:lstStyle/>
          <a:p>
            <a:r>
              <a:rPr lang="en-US" b="1" dirty="0"/>
              <a:t>V2= -1</a:t>
            </a:r>
          </a:p>
        </p:txBody>
      </p:sp>
      <p:sp>
        <p:nvSpPr>
          <p:cNvPr id="86" name="Rectangle 85"/>
          <p:cNvSpPr/>
          <p:nvPr/>
        </p:nvSpPr>
        <p:spPr>
          <a:xfrm>
            <a:off x="6675120" y="4251960"/>
            <a:ext cx="1017270" cy="369332"/>
          </a:xfrm>
          <a:prstGeom prst="rect">
            <a:avLst/>
          </a:prstGeom>
        </p:spPr>
        <p:txBody>
          <a:bodyPr wrap="square">
            <a:spAutoFit/>
          </a:bodyPr>
          <a:lstStyle/>
          <a:p>
            <a:r>
              <a:rPr lang="en-US" b="1" dirty="0"/>
              <a:t>V4= -1</a:t>
            </a:r>
          </a:p>
        </p:txBody>
      </p:sp>
      <p:pic>
        <p:nvPicPr>
          <p:cNvPr id="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03520"/>
            <a:ext cx="1865582" cy="1246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5348" y="5109210"/>
            <a:ext cx="1293431" cy="1748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 name="Rectangle 88"/>
          <p:cNvSpPr/>
          <p:nvPr/>
        </p:nvSpPr>
        <p:spPr>
          <a:xfrm>
            <a:off x="3143250" y="2834640"/>
            <a:ext cx="708660" cy="369332"/>
          </a:xfrm>
          <a:prstGeom prst="rect">
            <a:avLst/>
          </a:prstGeom>
        </p:spPr>
        <p:txBody>
          <a:bodyPr wrap="square">
            <a:spAutoFit/>
          </a:bodyPr>
          <a:lstStyle/>
          <a:p>
            <a:r>
              <a:rPr lang="en-US" b="1" dirty="0"/>
              <a:t>V3=1</a:t>
            </a:r>
          </a:p>
        </p:txBody>
      </p:sp>
      <p:grpSp>
        <p:nvGrpSpPr>
          <p:cNvPr id="113" name="Group 112"/>
          <p:cNvGrpSpPr/>
          <p:nvPr/>
        </p:nvGrpSpPr>
        <p:grpSpPr>
          <a:xfrm>
            <a:off x="3310231" y="5439348"/>
            <a:ext cx="1446088" cy="1372932"/>
            <a:chOff x="0" y="4959288"/>
            <a:chExt cx="1705676" cy="1619388"/>
          </a:xfrm>
        </p:grpSpPr>
        <p:pic>
          <p:nvPicPr>
            <p:cNvPr id="1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86718" y="4785564"/>
              <a:ext cx="1332242" cy="170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5" name="Group 86"/>
            <p:cNvGrpSpPr>
              <a:grpSpLocks/>
            </p:cNvGrpSpPr>
            <p:nvPr/>
          </p:nvGrpSpPr>
          <p:grpSpPr bwMode="auto">
            <a:xfrm>
              <a:off x="0" y="5967964"/>
              <a:ext cx="284731" cy="307575"/>
              <a:chOff x="778012" y="535381"/>
              <a:chExt cx="334735" cy="383766"/>
            </a:xfrm>
          </p:grpSpPr>
          <p:sp>
            <p:nvSpPr>
              <p:cNvPr id="132" name="Oval 131"/>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133" name="TextBox 53"/>
              <p:cNvSpPr txBox="1">
                <a:spLocks noChangeArrowheads="1"/>
              </p:cNvSpPr>
              <p:nvPr/>
            </p:nvSpPr>
            <p:spPr bwMode="auto">
              <a:xfrm>
                <a:off x="778012" y="535381"/>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3</a:t>
                </a:r>
              </a:p>
            </p:txBody>
          </p:sp>
        </p:grpSp>
        <p:grpSp>
          <p:nvGrpSpPr>
            <p:cNvPr id="116" name="Group 90"/>
            <p:cNvGrpSpPr>
              <a:grpSpLocks/>
            </p:cNvGrpSpPr>
            <p:nvPr/>
          </p:nvGrpSpPr>
          <p:grpSpPr bwMode="auto">
            <a:xfrm>
              <a:off x="1274477" y="5960231"/>
              <a:ext cx="287450" cy="307575"/>
              <a:chOff x="772411" y="547258"/>
              <a:chExt cx="337932" cy="383766"/>
            </a:xfrm>
          </p:grpSpPr>
          <p:sp>
            <p:nvSpPr>
              <p:cNvPr id="130" name="Oval 129"/>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131" name="TextBox 51"/>
              <p:cNvSpPr txBox="1">
                <a:spLocks noChangeArrowheads="1"/>
              </p:cNvSpPr>
              <p:nvPr/>
            </p:nvSpPr>
            <p:spPr bwMode="auto">
              <a:xfrm>
                <a:off x="772411" y="547258"/>
                <a:ext cx="334736"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4</a:t>
                </a:r>
              </a:p>
            </p:txBody>
          </p:sp>
        </p:grpSp>
        <p:grpSp>
          <p:nvGrpSpPr>
            <p:cNvPr id="117" name="Group 116"/>
            <p:cNvGrpSpPr/>
            <p:nvPr/>
          </p:nvGrpSpPr>
          <p:grpSpPr>
            <a:xfrm>
              <a:off x="1262891" y="4959288"/>
              <a:ext cx="293001" cy="307975"/>
              <a:chOff x="8629849" y="5295718"/>
              <a:chExt cx="293001" cy="307975"/>
            </a:xfrm>
          </p:grpSpPr>
          <p:grpSp>
            <p:nvGrpSpPr>
              <p:cNvPr id="126" name="Group 80"/>
              <p:cNvGrpSpPr>
                <a:grpSpLocks/>
              </p:cNvGrpSpPr>
              <p:nvPr/>
            </p:nvGrpSpPr>
            <p:grpSpPr bwMode="auto">
              <a:xfrm>
                <a:off x="8629849" y="5295718"/>
                <a:ext cx="273159" cy="307575"/>
                <a:chOff x="789212" y="535376"/>
                <a:chExt cx="321131" cy="383766"/>
              </a:xfrm>
            </p:grpSpPr>
            <p:sp>
              <p:nvSpPr>
                <p:cNvPr id="128" name="Oval 127"/>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129" name="TextBox 57"/>
                <p:cNvSpPr txBox="1">
                  <a:spLocks noChangeArrowheads="1"/>
                </p:cNvSpPr>
                <p:nvPr/>
              </p:nvSpPr>
              <p:spPr bwMode="auto">
                <a:xfrm>
                  <a:off x="789212" y="535376"/>
                  <a:ext cx="308984"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1</a:t>
                  </a:r>
                </a:p>
              </p:txBody>
            </p:sp>
          </p:grpSp>
          <p:cxnSp>
            <p:nvCxnSpPr>
              <p:cNvPr id="127" name="Straight Arrow Connector 126"/>
              <p:cNvCxnSpPr/>
              <p:nvPr/>
            </p:nvCxnSpPr>
            <p:spPr bwMode="auto">
              <a:xfrm>
                <a:off x="8687900" y="5359218"/>
                <a:ext cx="234950" cy="2444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118" name="Straight Arrow Connector 117"/>
            <p:cNvCxnSpPr/>
            <p:nvPr/>
          </p:nvCxnSpPr>
          <p:spPr bwMode="auto">
            <a:xfrm flipV="1">
              <a:off x="1348199" y="6022433"/>
              <a:ext cx="258763" cy="2333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p:nvPr/>
          </p:nvCxnSpPr>
          <p:spPr bwMode="auto">
            <a:xfrm flipH="1" flipV="1">
              <a:off x="0" y="6018839"/>
              <a:ext cx="204788" cy="2508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20" name="Group 119"/>
            <p:cNvGrpSpPr/>
            <p:nvPr/>
          </p:nvGrpSpPr>
          <p:grpSpPr>
            <a:xfrm>
              <a:off x="0" y="4982051"/>
              <a:ext cx="284731" cy="307575"/>
              <a:chOff x="8010038" y="5335734"/>
              <a:chExt cx="284731" cy="307575"/>
            </a:xfrm>
          </p:grpSpPr>
          <p:grpSp>
            <p:nvGrpSpPr>
              <p:cNvPr id="122" name="Group 81"/>
              <p:cNvGrpSpPr>
                <a:grpSpLocks/>
              </p:cNvGrpSpPr>
              <p:nvPr/>
            </p:nvGrpSpPr>
            <p:grpSpPr bwMode="auto">
              <a:xfrm>
                <a:off x="8010038" y="5335734"/>
                <a:ext cx="284731" cy="307575"/>
                <a:chOff x="789212" y="571012"/>
                <a:chExt cx="334735" cy="383766"/>
              </a:xfrm>
            </p:grpSpPr>
            <p:sp>
              <p:nvSpPr>
                <p:cNvPr id="124" name="Oval 123"/>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125" name="TextBox 55"/>
                <p:cNvSpPr txBox="1">
                  <a:spLocks noChangeArrowheads="1"/>
                </p:cNvSpPr>
                <p:nvPr/>
              </p:nvSpPr>
              <p:spPr bwMode="auto">
                <a:xfrm>
                  <a:off x="789212" y="571012"/>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2</a:t>
                  </a:r>
                </a:p>
              </p:txBody>
            </p:sp>
          </p:grpSp>
          <p:cxnSp>
            <p:nvCxnSpPr>
              <p:cNvPr id="123" name="Straight Arrow Connector 122"/>
              <p:cNvCxnSpPr/>
              <p:nvPr/>
            </p:nvCxnSpPr>
            <p:spPr bwMode="auto">
              <a:xfrm flipH="1">
                <a:off x="8011625" y="5378268"/>
                <a:ext cx="230188"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21" name="TextBox 105"/>
            <p:cNvSpPr txBox="1">
              <a:spLocks noChangeArrowheads="1"/>
            </p:cNvSpPr>
            <p:nvPr/>
          </p:nvSpPr>
          <p:spPr bwMode="auto">
            <a:xfrm>
              <a:off x="419035" y="6270899"/>
              <a:ext cx="8338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b="1" dirty="0">
                  <a:solidFill>
                    <a:srgbClr val="FF6600"/>
                  </a:solidFill>
                  <a:latin typeface="Calibri" pitchFamily="-65" charset="0"/>
                </a:rPr>
                <a:t>HAM 2,3</a:t>
              </a:r>
            </a:p>
          </p:txBody>
        </p:sp>
      </p:gr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0063" y="5186716"/>
            <a:ext cx="1140528" cy="1774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4" name="Straight Arrow Connector 133"/>
          <p:cNvCxnSpPr/>
          <p:nvPr/>
        </p:nvCxnSpPr>
        <p:spPr>
          <a:xfrm>
            <a:off x="1931670" y="2834640"/>
            <a:ext cx="582930"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6789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22</a:t>
            </a:fld>
            <a:endParaRPr lang="en-US" b="1">
              <a:solidFill>
                <a:schemeClr val="tx1"/>
              </a:solidFill>
            </a:endParaRPr>
          </a:p>
        </p:txBody>
      </p:sp>
      <p:sp>
        <p:nvSpPr>
          <p:cNvPr id="6" name="Rectangle 5"/>
          <p:cNvSpPr/>
          <p:nvPr/>
        </p:nvSpPr>
        <p:spPr>
          <a:xfrm>
            <a:off x="0" y="0"/>
            <a:ext cx="1835952" cy="523220"/>
          </a:xfrm>
          <a:prstGeom prst="rect">
            <a:avLst/>
          </a:prstGeom>
        </p:spPr>
        <p:txBody>
          <a:bodyPr wrap="none">
            <a:spAutoFit/>
          </a:bodyPr>
          <a:lstStyle/>
          <a:p>
            <a:r>
              <a:rPr lang="en-US" sz="2800" b="1" dirty="0">
                <a:solidFill>
                  <a:srgbClr val="003FCC"/>
                </a:solidFill>
              </a:rPr>
              <a:t>2.2) Scripts</a:t>
            </a:r>
            <a:endParaRPr lang="en-US" sz="2800" dirty="0">
              <a:solidFill>
                <a:srgbClr val="003FCC"/>
              </a:solidFill>
            </a:endParaRPr>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60" t="57824" r="11185" b="6614"/>
          <a:stretch/>
        </p:blipFill>
        <p:spPr bwMode="auto">
          <a:xfrm>
            <a:off x="845389" y="1017918"/>
            <a:ext cx="4225333" cy="1104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252" r="23221" b="51186"/>
          <a:stretch/>
        </p:blipFill>
        <p:spPr bwMode="auto">
          <a:xfrm>
            <a:off x="2551893" y="2544792"/>
            <a:ext cx="3823028" cy="1123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243" r="63239" b="86747"/>
          <a:stretch/>
        </p:blipFill>
        <p:spPr bwMode="auto">
          <a:xfrm>
            <a:off x="4234043" y="4321834"/>
            <a:ext cx="1614667" cy="25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8347" r="63239" b="42643"/>
          <a:stretch/>
        </p:blipFill>
        <p:spPr bwMode="auto">
          <a:xfrm>
            <a:off x="4208164" y="3976777"/>
            <a:ext cx="1700930" cy="26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0671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23</a:t>
            </a:fld>
            <a:endParaRPr lang="en-US" b="1">
              <a:solidFill>
                <a:schemeClr val="tx1"/>
              </a:solidFill>
            </a:endParaRPr>
          </a:p>
        </p:txBody>
      </p:sp>
      <p:sp>
        <p:nvSpPr>
          <p:cNvPr id="2" name="Rectangle 1"/>
          <p:cNvSpPr/>
          <p:nvPr/>
        </p:nvSpPr>
        <p:spPr>
          <a:xfrm>
            <a:off x="152400" y="228600"/>
            <a:ext cx="4191660" cy="369332"/>
          </a:xfrm>
          <a:prstGeom prst="rect">
            <a:avLst/>
          </a:prstGeom>
        </p:spPr>
        <p:txBody>
          <a:bodyPr wrap="none">
            <a:spAutoFit/>
          </a:bodyPr>
          <a:lstStyle/>
          <a:p>
            <a:r>
              <a:rPr lang="en-US" dirty="0" err="1"/>
              <a:t>aLIGO_HAM_ISI_Matrices_Input_Values.m</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 y="720089"/>
            <a:ext cx="8681403" cy="5671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8709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24</a:t>
            </a:fld>
            <a:endParaRPr lang="en-US" b="1">
              <a:solidFill>
                <a:schemeClr val="tx1"/>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 y="569595"/>
            <a:ext cx="8869680" cy="4451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3614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25</a:t>
            </a:fld>
            <a:endParaRPr lang="en-US" b="1">
              <a:solidFill>
                <a:schemeClr val="tx1"/>
              </a:solidFill>
            </a:endParaRPr>
          </a:p>
        </p:txBody>
      </p:sp>
      <p:sp>
        <p:nvSpPr>
          <p:cNvPr id="2" name="Rectangle 1"/>
          <p:cNvSpPr/>
          <p:nvPr/>
        </p:nvSpPr>
        <p:spPr>
          <a:xfrm>
            <a:off x="283234" y="135148"/>
            <a:ext cx="3360279" cy="369332"/>
          </a:xfrm>
          <a:prstGeom prst="rect">
            <a:avLst/>
          </a:prstGeom>
        </p:spPr>
        <p:txBody>
          <a:bodyPr wrap="none">
            <a:spAutoFit/>
          </a:bodyPr>
          <a:lstStyle/>
          <a:p>
            <a:r>
              <a:rPr lang="en-US" dirty="0" err="1"/>
              <a:t>Make_aLIGO_HAM_ISI_Matrices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78" y="985096"/>
            <a:ext cx="8968153" cy="4417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0205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26</a:t>
            </a:fld>
            <a:endParaRPr lang="en-US" b="1">
              <a:solidFill>
                <a:schemeClr val="tx1"/>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285" y="125731"/>
            <a:ext cx="6779841" cy="3177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 y="3458507"/>
            <a:ext cx="6646666" cy="310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Brace 1"/>
          <p:cNvSpPr/>
          <p:nvPr/>
        </p:nvSpPr>
        <p:spPr>
          <a:xfrm>
            <a:off x="3943350" y="2023110"/>
            <a:ext cx="240030" cy="868680"/>
          </a:xfrm>
          <a:prstGeom prst="rightBrace">
            <a:avLst/>
          </a:prstGeom>
          <a:ln>
            <a:solidFill>
              <a:srgbClr val="0D0D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7326630" y="502920"/>
            <a:ext cx="1691640" cy="830997"/>
          </a:xfrm>
          <a:prstGeom prst="rect">
            <a:avLst/>
          </a:prstGeom>
          <a:noFill/>
        </p:spPr>
        <p:txBody>
          <a:bodyPr wrap="square" rtlCol="0">
            <a:spAutoFit/>
          </a:bodyPr>
          <a:lstStyle/>
          <a:p>
            <a:r>
              <a:rPr lang="en-US" sz="1600" b="1" dirty="0">
                <a:solidFill>
                  <a:srgbClr val="0D0DFF"/>
                </a:solidFill>
              </a:rPr>
              <a:t>Projections from Cartesian to Local Motions</a:t>
            </a:r>
          </a:p>
        </p:txBody>
      </p:sp>
      <p:cxnSp>
        <p:nvCxnSpPr>
          <p:cNvPr id="6" name="Straight Arrow Connector 5"/>
          <p:cNvCxnSpPr/>
          <p:nvPr/>
        </p:nvCxnSpPr>
        <p:spPr>
          <a:xfrm>
            <a:off x="6766560" y="868680"/>
            <a:ext cx="4800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60620" y="2286000"/>
            <a:ext cx="1223010" cy="338554"/>
          </a:xfrm>
          <a:prstGeom prst="rect">
            <a:avLst/>
          </a:prstGeom>
          <a:noFill/>
        </p:spPr>
        <p:txBody>
          <a:bodyPr wrap="square" rtlCol="0">
            <a:spAutoFit/>
          </a:bodyPr>
          <a:lstStyle/>
          <a:p>
            <a:r>
              <a:rPr lang="en-US" sz="1600" b="1" dirty="0">
                <a:solidFill>
                  <a:srgbClr val="0D0DFF"/>
                </a:solidFill>
              </a:rPr>
              <a:t>Re-ordering</a:t>
            </a:r>
          </a:p>
        </p:txBody>
      </p:sp>
      <p:cxnSp>
        <p:nvCxnSpPr>
          <p:cNvPr id="13" name="Straight Arrow Connector 12"/>
          <p:cNvCxnSpPr/>
          <p:nvPr/>
        </p:nvCxnSpPr>
        <p:spPr>
          <a:xfrm>
            <a:off x="4366260" y="2457450"/>
            <a:ext cx="4800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937760" y="2823210"/>
            <a:ext cx="1223010" cy="338554"/>
          </a:xfrm>
          <a:prstGeom prst="rect">
            <a:avLst/>
          </a:prstGeom>
          <a:noFill/>
        </p:spPr>
        <p:txBody>
          <a:bodyPr wrap="square" rtlCol="0">
            <a:spAutoFit/>
          </a:bodyPr>
          <a:lstStyle/>
          <a:p>
            <a:r>
              <a:rPr lang="en-US" sz="1600" b="1" dirty="0">
                <a:solidFill>
                  <a:srgbClr val="0D0DFF"/>
                </a:solidFill>
              </a:rPr>
              <a:t>Rounding</a:t>
            </a:r>
          </a:p>
        </p:txBody>
      </p:sp>
      <p:cxnSp>
        <p:nvCxnSpPr>
          <p:cNvPr id="15" name="Straight Arrow Connector 14"/>
          <p:cNvCxnSpPr/>
          <p:nvPr/>
        </p:nvCxnSpPr>
        <p:spPr>
          <a:xfrm>
            <a:off x="4343400" y="2994660"/>
            <a:ext cx="4800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348990" y="1348740"/>
            <a:ext cx="1092382" cy="338554"/>
          </a:xfrm>
          <a:prstGeom prst="rect">
            <a:avLst/>
          </a:prstGeom>
          <a:noFill/>
        </p:spPr>
        <p:txBody>
          <a:bodyPr wrap="square" rtlCol="0">
            <a:spAutoFit/>
          </a:bodyPr>
          <a:lstStyle/>
          <a:p>
            <a:r>
              <a:rPr lang="en-US" sz="1600" b="1" dirty="0">
                <a:solidFill>
                  <a:srgbClr val="0D0DFF"/>
                </a:solidFill>
              </a:rPr>
              <a:t>Inverting.  </a:t>
            </a:r>
          </a:p>
        </p:txBody>
      </p:sp>
      <p:cxnSp>
        <p:nvCxnSpPr>
          <p:cNvPr id="17" name="Straight Arrow Connector 16"/>
          <p:cNvCxnSpPr/>
          <p:nvPr/>
        </p:nvCxnSpPr>
        <p:spPr>
          <a:xfrm>
            <a:off x="2754630" y="1520190"/>
            <a:ext cx="4800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27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29" y="946132"/>
            <a:ext cx="8230518"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14192" y="513164"/>
            <a:ext cx="1713611" cy="369332"/>
          </a:xfrm>
          <a:prstGeom prst="rect">
            <a:avLst/>
          </a:prstGeom>
        </p:spPr>
        <p:txBody>
          <a:bodyPr wrap="none">
            <a:spAutoFit/>
          </a:bodyPr>
          <a:lstStyle/>
          <a:p>
            <a:r>
              <a:rPr lang="en-US" dirty="0"/>
              <a:t>Current Outputs</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412" y="4166810"/>
            <a:ext cx="27432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57211" y="3673497"/>
            <a:ext cx="3522439" cy="369332"/>
          </a:xfrm>
          <a:prstGeom prst="rect">
            <a:avLst/>
          </a:prstGeom>
        </p:spPr>
        <p:txBody>
          <a:bodyPr wrap="none">
            <a:spAutoFit/>
          </a:bodyPr>
          <a:lstStyle/>
          <a:p>
            <a:r>
              <a:rPr lang="en-US" dirty="0" err="1"/>
              <a:t>make_ham_hepi_modal_matrixs</a:t>
            </a:r>
            <a:r>
              <a:rPr lang="en-US" dirty="0"/>
              <a:t>(2)</a:t>
            </a:r>
          </a:p>
        </p:txBody>
      </p:sp>
      <p:sp>
        <p:nvSpPr>
          <p:cNvPr id="6" name="Rectangle 5"/>
          <p:cNvSpPr/>
          <p:nvPr/>
        </p:nvSpPr>
        <p:spPr>
          <a:xfrm>
            <a:off x="0" y="0"/>
            <a:ext cx="3021981" cy="523220"/>
          </a:xfrm>
          <a:prstGeom prst="rect">
            <a:avLst/>
          </a:prstGeom>
        </p:spPr>
        <p:txBody>
          <a:bodyPr wrap="none">
            <a:spAutoFit/>
          </a:bodyPr>
          <a:lstStyle/>
          <a:p>
            <a:r>
              <a:rPr lang="en-US" sz="2800" b="1" dirty="0">
                <a:solidFill>
                  <a:srgbClr val="003FCC"/>
                </a:solidFill>
              </a:rPr>
              <a:t>2.3) Output Names</a:t>
            </a:r>
            <a:endParaRPr lang="en-US" sz="2800" dirty="0">
              <a:solidFill>
                <a:srgbClr val="003FCC"/>
              </a:solidFill>
            </a:endParaRPr>
          </a:p>
        </p:txBody>
      </p:sp>
      <p:sp>
        <p:nvSpPr>
          <p:cNvPr id="8" name="Rectangle 7"/>
          <p:cNvSpPr/>
          <p:nvPr/>
        </p:nvSpPr>
        <p:spPr>
          <a:xfrm>
            <a:off x="4112871" y="3655965"/>
            <a:ext cx="4762004" cy="954107"/>
          </a:xfrm>
          <a:prstGeom prst="rect">
            <a:avLst/>
          </a:prstGeom>
        </p:spPr>
        <p:txBody>
          <a:bodyPr wrap="square">
            <a:spAutoFit/>
          </a:bodyPr>
          <a:lstStyle/>
          <a:p>
            <a:pPr algn="ctr"/>
            <a:r>
              <a:rPr lang="en-US" sz="2800" b="1" dirty="0">
                <a:solidFill>
                  <a:srgbClr val="00B050"/>
                </a:solidFill>
              </a:rPr>
              <a:t>The standard version will use the </a:t>
            </a:r>
            <a:r>
              <a:rPr lang="en-US" sz="2800" b="1" dirty="0" err="1">
                <a:solidFill>
                  <a:srgbClr val="00B050"/>
                </a:solidFill>
              </a:rPr>
              <a:t>MEDM</a:t>
            </a:r>
            <a:r>
              <a:rPr lang="en-US" sz="2800" b="1" dirty="0">
                <a:solidFill>
                  <a:srgbClr val="00B050"/>
                </a:solidFill>
              </a:rPr>
              <a:t> channel names</a:t>
            </a:r>
            <a:endParaRPr lang="en-US" sz="2800" dirty="0">
              <a:solidFill>
                <a:srgbClr val="00B050"/>
              </a:solidFill>
            </a:endParaRPr>
          </a:p>
        </p:txBody>
      </p:sp>
      <p:sp>
        <p:nvSpPr>
          <p:cNvPr id="9" name="Rectangle 8"/>
          <p:cNvSpPr/>
          <p:nvPr/>
        </p:nvSpPr>
        <p:spPr>
          <a:xfrm>
            <a:off x="946760" y="5759085"/>
            <a:ext cx="7648599" cy="954107"/>
          </a:xfrm>
          <a:prstGeom prst="rect">
            <a:avLst/>
          </a:prstGeom>
        </p:spPr>
        <p:txBody>
          <a:bodyPr wrap="square">
            <a:spAutoFit/>
          </a:bodyPr>
          <a:lstStyle/>
          <a:p>
            <a:pPr algn="ctr"/>
            <a:r>
              <a:rPr lang="en-US" sz="2800" b="1" dirty="0">
                <a:solidFill>
                  <a:srgbClr val="00B050"/>
                </a:solidFill>
              </a:rPr>
              <a:t>Add DCC #, date, and name of </a:t>
            </a:r>
            <a:r>
              <a:rPr lang="en-US" sz="2800" b="1" dirty="0" err="1">
                <a:solidFill>
                  <a:srgbClr val="00B050"/>
                </a:solidFill>
              </a:rPr>
              <a:t>mfile</a:t>
            </a:r>
            <a:r>
              <a:rPr lang="en-US" sz="2800" b="1" dirty="0">
                <a:solidFill>
                  <a:srgbClr val="00B050"/>
                </a:solidFill>
              </a:rPr>
              <a:t> used to create the matrices  </a:t>
            </a:r>
            <a:endParaRPr lang="en-US" sz="2800" dirty="0">
              <a:solidFill>
                <a:srgbClr val="00B050"/>
              </a:solidFill>
            </a:endParaRPr>
          </a:p>
        </p:txBody>
      </p:sp>
    </p:spTree>
    <p:extLst>
      <p:ext uri="{BB962C8B-B14F-4D97-AF65-F5344CB8AC3E}">
        <p14:creationId xmlns:p14="http://schemas.microsoft.com/office/powerpoint/2010/main" val="2407432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2819400"/>
            <a:ext cx="3429000" cy="584775"/>
          </a:xfrm>
          <a:prstGeom prst="rect">
            <a:avLst/>
          </a:prstGeom>
        </p:spPr>
        <p:txBody>
          <a:bodyPr wrap="square">
            <a:spAutoFit/>
          </a:bodyPr>
          <a:lstStyle/>
          <a:p>
            <a:pPr>
              <a:spcBef>
                <a:spcPts val="600"/>
              </a:spcBef>
            </a:pPr>
            <a:r>
              <a:rPr lang="en-US" sz="3200" b="1" dirty="0"/>
              <a:t>3)  Matrices values</a:t>
            </a:r>
          </a:p>
        </p:txBody>
      </p:sp>
      <p:sp>
        <p:nvSpPr>
          <p:cNvPr id="4"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28</a:t>
            </a:fld>
            <a:endParaRPr lang="en-US" b="1">
              <a:solidFill>
                <a:schemeClr val="tx1"/>
              </a:solidFill>
            </a:endParaRPr>
          </a:p>
        </p:txBody>
      </p:sp>
    </p:spTree>
    <p:extLst>
      <p:ext uri="{BB962C8B-B14F-4D97-AF65-F5344CB8AC3E}">
        <p14:creationId xmlns:p14="http://schemas.microsoft.com/office/powerpoint/2010/main" val="3409507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29</a:t>
            </a:fld>
            <a:endParaRPr lang="en-US" b="1" dirty="0">
              <a:solidFill>
                <a:schemeClr val="tx1"/>
              </a:solidFill>
            </a:endParaRPr>
          </a:p>
        </p:txBody>
      </p:sp>
      <p:sp>
        <p:nvSpPr>
          <p:cNvPr id="10" name="Rectangle 9"/>
          <p:cNvSpPr/>
          <p:nvPr/>
        </p:nvSpPr>
        <p:spPr>
          <a:xfrm>
            <a:off x="209549" y="0"/>
            <a:ext cx="3457870" cy="523220"/>
          </a:xfrm>
          <a:prstGeom prst="rect">
            <a:avLst/>
          </a:prstGeom>
        </p:spPr>
        <p:txBody>
          <a:bodyPr wrap="none">
            <a:spAutoFit/>
          </a:bodyPr>
          <a:lstStyle/>
          <a:p>
            <a:r>
              <a:rPr lang="en-US" sz="2800" b="1" dirty="0">
                <a:solidFill>
                  <a:srgbClr val="003FCC"/>
                </a:solidFill>
              </a:rPr>
              <a:t>3.1) HAM-ISI Matrices</a:t>
            </a:r>
            <a:endParaRPr lang="en-US" sz="2800" dirty="0">
              <a:solidFill>
                <a:srgbClr val="003FCC"/>
              </a:solidFill>
            </a:endParaRPr>
          </a:p>
        </p:txBody>
      </p:sp>
      <p:sp>
        <p:nvSpPr>
          <p:cNvPr id="4" name="Rectangle 3"/>
          <p:cNvSpPr/>
          <p:nvPr/>
        </p:nvSpPr>
        <p:spPr>
          <a:xfrm>
            <a:off x="273946" y="3162337"/>
            <a:ext cx="3544047" cy="369332"/>
          </a:xfrm>
          <a:prstGeom prst="rect">
            <a:avLst/>
          </a:prstGeom>
        </p:spPr>
        <p:txBody>
          <a:bodyPr wrap="none">
            <a:spAutoFit/>
          </a:bodyPr>
          <a:lstStyle/>
          <a:p>
            <a:r>
              <a:rPr lang="en-US" dirty="0"/>
              <a:t>&gt;&gt; load aLIGO_HAM_ISI_4_5_6.mat</a:t>
            </a: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26640"/>
          <a:stretch/>
        </p:blipFill>
        <p:spPr bwMode="auto">
          <a:xfrm>
            <a:off x="285749" y="4224338"/>
            <a:ext cx="8776627" cy="1227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3864" t="65609"/>
          <a:stretch/>
        </p:blipFill>
        <p:spPr bwMode="auto">
          <a:xfrm>
            <a:off x="262889" y="5497830"/>
            <a:ext cx="3394711" cy="458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0" y="6550223"/>
            <a:ext cx="8275320" cy="307777"/>
          </a:xfrm>
          <a:prstGeom prst="rect">
            <a:avLst/>
          </a:prstGeom>
        </p:spPr>
        <p:txBody>
          <a:bodyPr wrap="square">
            <a:spAutoFit/>
          </a:bodyPr>
          <a:lstStyle/>
          <a:p>
            <a:r>
              <a:rPr lang="en-US" sz="1400" dirty="0"/>
              <a:t>Note: Old matrices have been saved in  /seismic/HAM-ISI/Common/</a:t>
            </a:r>
            <a:r>
              <a:rPr lang="en-US" sz="1400" dirty="0" err="1"/>
              <a:t>Basis_Change_Matrices</a:t>
            </a:r>
            <a:r>
              <a:rPr lang="en-US" sz="1400" dirty="0"/>
              <a:t>/Archives</a:t>
            </a:r>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623" y="759648"/>
            <a:ext cx="8577026" cy="2078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2155355" y="1516739"/>
            <a:ext cx="1910844" cy="276999"/>
          </a:xfrm>
          <a:prstGeom prst="rect">
            <a:avLst/>
          </a:prstGeom>
        </p:spPr>
        <p:txBody>
          <a:bodyPr wrap="none">
            <a:spAutoFit/>
          </a:bodyPr>
          <a:lstStyle/>
          <a:p>
            <a:r>
              <a:rPr lang="en-US" sz="1200" b="1" dirty="0"/>
              <a:t>Old programs and matrices</a:t>
            </a:r>
            <a:endParaRPr lang="en-US" sz="1200" dirty="0"/>
          </a:p>
        </p:txBody>
      </p:sp>
      <p:sp>
        <p:nvSpPr>
          <p:cNvPr id="17" name="Rectangle 16"/>
          <p:cNvSpPr/>
          <p:nvPr/>
        </p:nvSpPr>
        <p:spPr>
          <a:xfrm>
            <a:off x="4398859" y="1801436"/>
            <a:ext cx="1919756" cy="276999"/>
          </a:xfrm>
          <a:prstGeom prst="rect">
            <a:avLst/>
          </a:prstGeom>
        </p:spPr>
        <p:txBody>
          <a:bodyPr wrap="none">
            <a:spAutoFit/>
          </a:bodyPr>
          <a:lstStyle/>
          <a:p>
            <a:r>
              <a:rPr lang="en-US" sz="1200" b="1" dirty="0"/>
              <a:t>Matrix calculation program</a:t>
            </a:r>
            <a:endParaRPr lang="en-US" sz="1200" dirty="0"/>
          </a:p>
        </p:txBody>
      </p:sp>
      <p:sp>
        <p:nvSpPr>
          <p:cNvPr id="19" name="Rectangle 18"/>
          <p:cNvSpPr/>
          <p:nvPr/>
        </p:nvSpPr>
        <p:spPr>
          <a:xfrm>
            <a:off x="4943675" y="2497744"/>
            <a:ext cx="2003625" cy="276999"/>
          </a:xfrm>
          <a:prstGeom prst="rect">
            <a:avLst/>
          </a:prstGeom>
        </p:spPr>
        <p:txBody>
          <a:bodyPr wrap="none">
            <a:spAutoFit/>
          </a:bodyPr>
          <a:lstStyle/>
          <a:p>
            <a:r>
              <a:rPr lang="en-US" sz="1200" b="1" dirty="0"/>
              <a:t>Input Values/Top level script</a:t>
            </a:r>
            <a:endParaRPr lang="en-US" sz="1200" dirty="0"/>
          </a:p>
        </p:txBody>
      </p:sp>
      <p:sp>
        <p:nvSpPr>
          <p:cNvPr id="22" name="Rectangle 21"/>
          <p:cNvSpPr/>
          <p:nvPr/>
        </p:nvSpPr>
        <p:spPr>
          <a:xfrm>
            <a:off x="3626751" y="2010442"/>
            <a:ext cx="978473" cy="276999"/>
          </a:xfrm>
          <a:prstGeom prst="rect">
            <a:avLst/>
          </a:prstGeom>
        </p:spPr>
        <p:txBody>
          <a:bodyPr wrap="none">
            <a:spAutoFit/>
          </a:bodyPr>
          <a:lstStyle/>
          <a:p>
            <a:r>
              <a:rPr lang="en-US" sz="1200" b="1" dirty="0"/>
              <a:t>Output Data</a:t>
            </a:r>
            <a:endParaRPr lang="en-US" sz="1200" dirty="0"/>
          </a:p>
        </p:txBody>
      </p:sp>
      <p:cxnSp>
        <p:nvCxnSpPr>
          <p:cNvPr id="26" name="Straight Arrow Connector 25"/>
          <p:cNvCxnSpPr/>
          <p:nvPr/>
        </p:nvCxnSpPr>
        <p:spPr>
          <a:xfrm>
            <a:off x="1502796" y="1669773"/>
            <a:ext cx="66791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681453" y="1940118"/>
            <a:ext cx="66791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910176" y="2170705"/>
            <a:ext cx="66791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108958" y="2401293"/>
            <a:ext cx="66791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833485" y="2248981"/>
            <a:ext cx="978473" cy="276999"/>
          </a:xfrm>
          <a:prstGeom prst="rect">
            <a:avLst/>
          </a:prstGeom>
        </p:spPr>
        <p:txBody>
          <a:bodyPr wrap="none">
            <a:spAutoFit/>
          </a:bodyPr>
          <a:lstStyle/>
          <a:p>
            <a:r>
              <a:rPr lang="en-US" sz="1200" b="1" dirty="0"/>
              <a:t>Output Data</a:t>
            </a:r>
            <a:endParaRPr lang="en-US" sz="1200" dirty="0"/>
          </a:p>
        </p:txBody>
      </p:sp>
      <p:cxnSp>
        <p:nvCxnSpPr>
          <p:cNvPr id="34" name="Straight Arrow Connector 33"/>
          <p:cNvCxnSpPr/>
          <p:nvPr/>
        </p:nvCxnSpPr>
        <p:spPr>
          <a:xfrm>
            <a:off x="4261897" y="2655734"/>
            <a:ext cx="66791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6422" y="3295446"/>
            <a:ext cx="1915247" cy="164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9610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0" y="2667000"/>
            <a:ext cx="6878230" cy="584775"/>
          </a:xfrm>
          <a:prstGeom prst="rect">
            <a:avLst/>
          </a:prstGeom>
        </p:spPr>
        <p:txBody>
          <a:bodyPr wrap="none">
            <a:spAutoFit/>
          </a:bodyPr>
          <a:lstStyle/>
          <a:p>
            <a:r>
              <a:rPr lang="en-US" sz="3200" b="1" dirty="0"/>
              <a:t>1) Instruments location and orientation</a:t>
            </a:r>
          </a:p>
        </p:txBody>
      </p:sp>
      <p:sp>
        <p:nvSpPr>
          <p:cNvPr id="4" name="Slide Number Placeholder 2"/>
          <p:cNvSpPr>
            <a:spLocks noGrp="1"/>
          </p:cNvSpPr>
          <p:nvPr>
            <p:ph type="sldNum" sz="quarter" idx="12"/>
          </p:nvPr>
        </p:nvSpPr>
        <p:spPr>
          <a:xfrm>
            <a:off x="8839200" y="6492875"/>
            <a:ext cx="304800" cy="365125"/>
          </a:xfrm>
        </p:spPr>
        <p:txBody>
          <a:bodyPr/>
          <a:lstStyle/>
          <a:p>
            <a:fld id="{F32EA9E1-667D-4AA4-B181-91E43F1A6873}" type="slidenum">
              <a:rPr lang="en-US" smtClean="0">
                <a:solidFill>
                  <a:schemeClr val="tx1"/>
                </a:solidFill>
              </a:rPr>
              <a:pPr/>
              <a:t>3</a:t>
            </a:fld>
            <a:endParaRPr lang="en-US" dirty="0">
              <a:solidFill>
                <a:schemeClr val="tx1"/>
              </a:solidFill>
            </a:endParaRPr>
          </a:p>
        </p:txBody>
      </p:sp>
    </p:spTree>
    <p:extLst>
      <p:ext uri="{BB962C8B-B14F-4D97-AF65-F5344CB8AC3E}">
        <p14:creationId xmlns:p14="http://schemas.microsoft.com/office/powerpoint/2010/main" val="2189612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5045" y="3728085"/>
            <a:ext cx="6419850"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20040" y="22860"/>
            <a:ext cx="1456841" cy="369332"/>
          </a:xfrm>
          <a:prstGeom prst="rect">
            <a:avLst/>
          </a:prstGeom>
        </p:spPr>
        <p:txBody>
          <a:bodyPr wrap="square">
            <a:spAutoFit/>
          </a:bodyPr>
          <a:lstStyle/>
          <a:p>
            <a:pPr algn="ctr">
              <a:spcBef>
                <a:spcPts val="600"/>
              </a:spcBef>
            </a:pPr>
            <a:r>
              <a:rPr lang="en-US" b="1" u="sng" dirty="0">
                <a:solidFill>
                  <a:srgbClr val="0D0DFF"/>
                </a:solidFill>
              </a:rPr>
              <a:t>HAM-ISI CPS</a:t>
            </a: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 y="800100"/>
            <a:ext cx="2310848" cy="1932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30</a:t>
            </a:fld>
            <a:endParaRPr lang="en-US" b="1" dirty="0">
              <a:solidFill>
                <a:schemeClr val="tx1"/>
              </a:solidFill>
            </a:endParaRPr>
          </a:p>
        </p:txBody>
      </p:sp>
      <p:grpSp>
        <p:nvGrpSpPr>
          <p:cNvPr id="18" name="Group 17"/>
          <p:cNvGrpSpPr/>
          <p:nvPr/>
        </p:nvGrpSpPr>
        <p:grpSpPr>
          <a:xfrm>
            <a:off x="426462" y="1206931"/>
            <a:ext cx="1239865" cy="1154624"/>
            <a:chOff x="441702" y="5207431"/>
            <a:chExt cx="1239865" cy="1154624"/>
          </a:xfrm>
        </p:grpSpPr>
        <p:cxnSp>
          <p:nvCxnSpPr>
            <p:cNvPr id="14" name="Straight Arrow Connector 13"/>
            <p:cNvCxnSpPr/>
            <p:nvPr/>
          </p:nvCxnSpPr>
          <p:spPr>
            <a:xfrm flipV="1">
              <a:off x="836910" y="6362054"/>
              <a:ext cx="488195" cy="1"/>
            </a:xfrm>
            <a:prstGeom prst="straightConnector1">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441702" y="5207431"/>
              <a:ext cx="1239865" cy="433952"/>
              <a:chOff x="441702" y="5207431"/>
              <a:chExt cx="1239865" cy="433952"/>
            </a:xfrm>
          </p:grpSpPr>
          <p:cxnSp>
            <p:nvCxnSpPr>
              <p:cNvPr id="4" name="Straight Arrow Connector 3"/>
              <p:cNvCxnSpPr/>
              <p:nvPr/>
            </p:nvCxnSpPr>
            <p:spPr>
              <a:xfrm flipH="1" flipV="1">
                <a:off x="1495588" y="5207431"/>
                <a:ext cx="185979" cy="317715"/>
              </a:xfrm>
              <a:prstGeom prst="straightConnector1">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41702" y="5346915"/>
                <a:ext cx="162732" cy="294468"/>
              </a:xfrm>
              <a:prstGeom prst="straightConnector1">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748" y="2866432"/>
            <a:ext cx="1031228" cy="105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40479" y="4460080"/>
            <a:ext cx="2310848" cy="1932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2" name="Group 21"/>
          <p:cNvGrpSpPr/>
          <p:nvPr/>
        </p:nvGrpSpPr>
        <p:grpSpPr>
          <a:xfrm rot="16200000">
            <a:off x="505052" y="4868987"/>
            <a:ext cx="1232116" cy="1170122"/>
            <a:chOff x="449450" y="5199682"/>
            <a:chExt cx="1232116" cy="1170122"/>
          </a:xfrm>
        </p:grpSpPr>
        <p:cxnSp>
          <p:nvCxnSpPr>
            <p:cNvPr id="23" name="Straight Arrow Connector 22"/>
            <p:cNvCxnSpPr/>
            <p:nvPr/>
          </p:nvCxnSpPr>
          <p:spPr>
            <a:xfrm flipV="1">
              <a:off x="860157" y="6369803"/>
              <a:ext cx="488195" cy="1"/>
            </a:xfrm>
            <a:prstGeom prst="straightConnector1">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449450" y="5199682"/>
              <a:ext cx="1232116" cy="449451"/>
              <a:chOff x="449450" y="5199682"/>
              <a:chExt cx="1232116" cy="449451"/>
            </a:xfrm>
          </p:grpSpPr>
          <p:cxnSp>
            <p:nvCxnSpPr>
              <p:cNvPr id="25" name="Straight Arrow Connector 24"/>
              <p:cNvCxnSpPr/>
              <p:nvPr/>
            </p:nvCxnSpPr>
            <p:spPr>
              <a:xfrm flipH="1" flipV="1">
                <a:off x="1495587" y="5199682"/>
                <a:ext cx="185979" cy="317715"/>
              </a:xfrm>
              <a:prstGeom prst="straightConnector1">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449450" y="5354665"/>
                <a:ext cx="162732" cy="294468"/>
              </a:xfrm>
              <a:prstGeom prst="straightConnector1">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31" name="Rectangle 30"/>
          <p:cNvSpPr/>
          <p:nvPr/>
        </p:nvSpPr>
        <p:spPr>
          <a:xfrm>
            <a:off x="2448669" y="4626566"/>
            <a:ext cx="6362054" cy="1712563"/>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74320" y="560070"/>
            <a:ext cx="1456841" cy="307777"/>
          </a:xfrm>
          <a:prstGeom prst="rect">
            <a:avLst/>
          </a:prstGeom>
        </p:spPr>
        <p:txBody>
          <a:bodyPr wrap="square">
            <a:spAutoFit/>
          </a:bodyPr>
          <a:lstStyle/>
          <a:p>
            <a:pPr algn="ctr">
              <a:spcBef>
                <a:spcPts val="600"/>
              </a:spcBef>
            </a:pPr>
            <a:r>
              <a:rPr lang="en-US" sz="1400" b="1" dirty="0">
                <a:solidFill>
                  <a:schemeClr val="accent6">
                    <a:lumMod val="75000"/>
                  </a:schemeClr>
                </a:solidFill>
              </a:rPr>
              <a:t>HAM 4,5,6</a:t>
            </a:r>
          </a:p>
        </p:txBody>
      </p:sp>
      <p:sp>
        <p:nvSpPr>
          <p:cNvPr id="32" name="Rectangle 31"/>
          <p:cNvSpPr/>
          <p:nvPr/>
        </p:nvSpPr>
        <p:spPr>
          <a:xfrm>
            <a:off x="354330" y="4069080"/>
            <a:ext cx="1456841" cy="307777"/>
          </a:xfrm>
          <a:prstGeom prst="rect">
            <a:avLst/>
          </a:prstGeom>
        </p:spPr>
        <p:txBody>
          <a:bodyPr wrap="square">
            <a:spAutoFit/>
          </a:bodyPr>
          <a:lstStyle/>
          <a:p>
            <a:pPr algn="ctr">
              <a:spcBef>
                <a:spcPts val="600"/>
              </a:spcBef>
            </a:pPr>
            <a:r>
              <a:rPr lang="en-US" sz="1400" b="1" dirty="0">
                <a:solidFill>
                  <a:schemeClr val="accent6">
                    <a:lumMod val="75000"/>
                  </a:schemeClr>
                </a:solidFill>
              </a:rPr>
              <a:t>HAM 2,3</a:t>
            </a: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6473" y="283845"/>
            <a:ext cx="6505575"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p:cNvSpPr/>
          <p:nvPr/>
        </p:nvSpPr>
        <p:spPr>
          <a:xfrm>
            <a:off x="2460098" y="1223010"/>
            <a:ext cx="6466731" cy="166878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7664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8973" y="3773000"/>
            <a:ext cx="6381750"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378" y="91440"/>
            <a:ext cx="6410325"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20040" y="22860"/>
            <a:ext cx="1623060" cy="369332"/>
          </a:xfrm>
          <a:prstGeom prst="rect">
            <a:avLst/>
          </a:prstGeom>
        </p:spPr>
        <p:txBody>
          <a:bodyPr wrap="square">
            <a:spAutoFit/>
          </a:bodyPr>
          <a:lstStyle/>
          <a:p>
            <a:pPr algn="ctr">
              <a:spcBef>
                <a:spcPts val="600"/>
              </a:spcBef>
            </a:pPr>
            <a:r>
              <a:rPr lang="en-US" b="1" u="sng" dirty="0">
                <a:solidFill>
                  <a:srgbClr val="0D0DFF"/>
                </a:solidFill>
              </a:rPr>
              <a:t>HAM-ISI GS13</a:t>
            </a:r>
          </a:p>
        </p:txBody>
      </p:sp>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 y="800100"/>
            <a:ext cx="2310848" cy="1932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31</a:t>
            </a:fld>
            <a:endParaRPr lang="en-US" b="1" dirty="0">
              <a:solidFill>
                <a:schemeClr val="tx1"/>
              </a:solidFill>
            </a:endParaRPr>
          </a:p>
        </p:txBody>
      </p:sp>
      <p:grpSp>
        <p:nvGrpSpPr>
          <p:cNvPr id="18" name="Group 17"/>
          <p:cNvGrpSpPr/>
          <p:nvPr/>
        </p:nvGrpSpPr>
        <p:grpSpPr>
          <a:xfrm>
            <a:off x="426462" y="1206931"/>
            <a:ext cx="1239865" cy="1154624"/>
            <a:chOff x="441702" y="5207431"/>
            <a:chExt cx="1239865" cy="1154624"/>
          </a:xfrm>
        </p:grpSpPr>
        <p:cxnSp>
          <p:nvCxnSpPr>
            <p:cNvPr id="14" name="Straight Arrow Connector 13"/>
            <p:cNvCxnSpPr/>
            <p:nvPr/>
          </p:nvCxnSpPr>
          <p:spPr>
            <a:xfrm flipV="1">
              <a:off x="836910" y="6362054"/>
              <a:ext cx="488195" cy="1"/>
            </a:xfrm>
            <a:prstGeom prst="straightConnector1">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441702" y="5207431"/>
              <a:ext cx="1239865" cy="433952"/>
              <a:chOff x="441702" y="5207431"/>
              <a:chExt cx="1239865" cy="433952"/>
            </a:xfrm>
          </p:grpSpPr>
          <p:cxnSp>
            <p:nvCxnSpPr>
              <p:cNvPr id="4" name="Straight Arrow Connector 3"/>
              <p:cNvCxnSpPr/>
              <p:nvPr/>
            </p:nvCxnSpPr>
            <p:spPr>
              <a:xfrm flipH="1" flipV="1">
                <a:off x="1495588" y="5207431"/>
                <a:ext cx="185979" cy="317715"/>
              </a:xfrm>
              <a:prstGeom prst="straightConnector1">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41702" y="5346915"/>
                <a:ext cx="162732" cy="294468"/>
              </a:xfrm>
              <a:prstGeom prst="straightConnector1">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pic>
        <p:nvPicPr>
          <p:cNvPr id="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748" y="2866432"/>
            <a:ext cx="1031228" cy="105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p:cNvSpPr/>
          <p:nvPr/>
        </p:nvSpPr>
        <p:spPr>
          <a:xfrm>
            <a:off x="2437239" y="957536"/>
            <a:ext cx="6362054" cy="1712563"/>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40479" y="4460080"/>
            <a:ext cx="2310848" cy="1932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2" name="Group 21"/>
          <p:cNvGrpSpPr/>
          <p:nvPr/>
        </p:nvGrpSpPr>
        <p:grpSpPr>
          <a:xfrm rot="16200000">
            <a:off x="505052" y="4868987"/>
            <a:ext cx="1232116" cy="1170122"/>
            <a:chOff x="449450" y="5199682"/>
            <a:chExt cx="1232116" cy="1170122"/>
          </a:xfrm>
        </p:grpSpPr>
        <p:cxnSp>
          <p:nvCxnSpPr>
            <p:cNvPr id="23" name="Straight Arrow Connector 22"/>
            <p:cNvCxnSpPr/>
            <p:nvPr/>
          </p:nvCxnSpPr>
          <p:spPr>
            <a:xfrm flipV="1">
              <a:off x="860157" y="6369803"/>
              <a:ext cx="488195" cy="1"/>
            </a:xfrm>
            <a:prstGeom prst="straightConnector1">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449450" y="5199682"/>
              <a:ext cx="1232116" cy="449451"/>
              <a:chOff x="449450" y="5199682"/>
              <a:chExt cx="1232116" cy="449451"/>
            </a:xfrm>
          </p:grpSpPr>
          <p:cxnSp>
            <p:nvCxnSpPr>
              <p:cNvPr id="25" name="Straight Arrow Connector 24"/>
              <p:cNvCxnSpPr/>
              <p:nvPr/>
            </p:nvCxnSpPr>
            <p:spPr>
              <a:xfrm flipH="1" flipV="1">
                <a:off x="1495587" y="5199682"/>
                <a:ext cx="185979" cy="317715"/>
              </a:xfrm>
              <a:prstGeom prst="straightConnector1">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449450" y="5354665"/>
                <a:ext cx="162732" cy="294468"/>
              </a:xfrm>
              <a:prstGeom prst="straightConnector1">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31" name="Rectangle 30"/>
          <p:cNvSpPr/>
          <p:nvPr/>
        </p:nvSpPr>
        <p:spPr>
          <a:xfrm>
            <a:off x="2448669" y="4626566"/>
            <a:ext cx="6362054" cy="1712563"/>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97180" y="537210"/>
            <a:ext cx="1456841" cy="307777"/>
          </a:xfrm>
          <a:prstGeom prst="rect">
            <a:avLst/>
          </a:prstGeom>
        </p:spPr>
        <p:txBody>
          <a:bodyPr wrap="square">
            <a:spAutoFit/>
          </a:bodyPr>
          <a:lstStyle/>
          <a:p>
            <a:pPr algn="ctr">
              <a:spcBef>
                <a:spcPts val="600"/>
              </a:spcBef>
            </a:pPr>
            <a:r>
              <a:rPr lang="en-US" sz="1400" b="1" dirty="0">
                <a:solidFill>
                  <a:schemeClr val="accent6">
                    <a:lumMod val="75000"/>
                  </a:schemeClr>
                </a:solidFill>
              </a:rPr>
              <a:t>HAM 4,5,6</a:t>
            </a:r>
          </a:p>
        </p:txBody>
      </p:sp>
      <p:sp>
        <p:nvSpPr>
          <p:cNvPr id="32" name="Rectangle 31"/>
          <p:cNvSpPr/>
          <p:nvPr/>
        </p:nvSpPr>
        <p:spPr>
          <a:xfrm>
            <a:off x="365760" y="4103370"/>
            <a:ext cx="1456841" cy="307777"/>
          </a:xfrm>
          <a:prstGeom prst="rect">
            <a:avLst/>
          </a:prstGeom>
        </p:spPr>
        <p:txBody>
          <a:bodyPr wrap="square">
            <a:spAutoFit/>
          </a:bodyPr>
          <a:lstStyle/>
          <a:p>
            <a:pPr algn="ctr">
              <a:spcBef>
                <a:spcPts val="600"/>
              </a:spcBef>
            </a:pPr>
            <a:r>
              <a:rPr lang="en-US" sz="1400" b="1" dirty="0">
                <a:solidFill>
                  <a:schemeClr val="accent6">
                    <a:lumMod val="75000"/>
                  </a:schemeClr>
                </a:solidFill>
              </a:rPr>
              <a:t>HAM 2,3</a:t>
            </a:r>
          </a:p>
        </p:txBody>
      </p:sp>
    </p:spTree>
    <p:extLst>
      <p:ext uri="{BB962C8B-B14F-4D97-AF65-F5344CB8AC3E}">
        <p14:creationId xmlns:p14="http://schemas.microsoft.com/office/powerpoint/2010/main" val="1149378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2678" y="762000"/>
            <a:ext cx="6410325"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251460" y="80010"/>
            <a:ext cx="1623060" cy="369332"/>
          </a:xfrm>
          <a:prstGeom prst="rect">
            <a:avLst/>
          </a:prstGeom>
        </p:spPr>
        <p:txBody>
          <a:bodyPr wrap="square">
            <a:spAutoFit/>
          </a:bodyPr>
          <a:lstStyle/>
          <a:p>
            <a:pPr algn="ctr">
              <a:spcBef>
                <a:spcPts val="600"/>
              </a:spcBef>
            </a:pPr>
            <a:r>
              <a:rPr lang="en-US" b="1" u="sng" dirty="0">
                <a:solidFill>
                  <a:srgbClr val="0D0DFF"/>
                </a:solidFill>
              </a:rPr>
              <a:t>HAM-ISI L4Cs</a:t>
            </a:r>
          </a:p>
        </p:txBody>
      </p:sp>
      <p:sp>
        <p:nvSpPr>
          <p:cNvPr id="12"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32</a:t>
            </a:fld>
            <a:endParaRPr lang="en-US" b="1" dirty="0">
              <a:solidFill>
                <a:schemeClr val="tx1"/>
              </a:solidFill>
            </a:endParaRPr>
          </a:p>
        </p:txBody>
      </p:sp>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748" y="3723682"/>
            <a:ext cx="1031228" cy="105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ctangle 29"/>
          <p:cNvSpPr/>
          <p:nvPr/>
        </p:nvSpPr>
        <p:spPr>
          <a:xfrm>
            <a:off x="4017286" y="5214556"/>
            <a:ext cx="2975558" cy="369332"/>
          </a:xfrm>
          <a:prstGeom prst="rect">
            <a:avLst/>
          </a:prstGeom>
        </p:spPr>
        <p:txBody>
          <a:bodyPr wrap="none">
            <a:spAutoFit/>
          </a:bodyPr>
          <a:lstStyle/>
          <a:p>
            <a:pPr>
              <a:spcBef>
                <a:spcPts val="600"/>
              </a:spcBef>
            </a:pPr>
            <a:r>
              <a:rPr lang="en-US" b="1" dirty="0"/>
              <a:t>No Stage 0 L4Cs on HAM 2&amp;3</a:t>
            </a:r>
          </a:p>
        </p:txBody>
      </p:sp>
      <p:sp>
        <p:nvSpPr>
          <p:cNvPr id="26" name="Rectangle 25"/>
          <p:cNvSpPr/>
          <p:nvPr/>
        </p:nvSpPr>
        <p:spPr>
          <a:xfrm>
            <a:off x="297180" y="1394460"/>
            <a:ext cx="1456841" cy="307777"/>
          </a:xfrm>
          <a:prstGeom prst="rect">
            <a:avLst/>
          </a:prstGeom>
        </p:spPr>
        <p:txBody>
          <a:bodyPr wrap="square">
            <a:spAutoFit/>
          </a:bodyPr>
          <a:lstStyle/>
          <a:p>
            <a:pPr algn="ctr">
              <a:spcBef>
                <a:spcPts val="600"/>
              </a:spcBef>
            </a:pPr>
            <a:r>
              <a:rPr lang="en-US" sz="1400" b="1" dirty="0">
                <a:solidFill>
                  <a:schemeClr val="accent6">
                    <a:lumMod val="75000"/>
                  </a:schemeClr>
                </a:solidFill>
              </a:rPr>
              <a:t>HAM 4,5,6</a:t>
            </a:r>
          </a:p>
        </p:txBody>
      </p:sp>
      <p:sp>
        <p:nvSpPr>
          <p:cNvPr id="35" name="Rectangle 34"/>
          <p:cNvSpPr/>
          <p:nvPr/>
        </p:nvSpPr>
        <p:spPr>
          <a:xfrm>
            <a:off x="3519846" y="3891098"/>
            <a:ext cx="3714750" cy="369332"/>
          </a:xfrm>
          <a:prstGeom prst="rect">
            <a:avLst/>
          </a:prstGeom>
        </p:spPr>
        <p:txBody>
          <a:bodyPr wrap="square">
            <a:spAutoFit/>
          </a:bodyPr>
          <a:lstStyle/>
          <a:p>
            <a:pPr algn="ctr">
              <a:spcBef>
                <a:spcPts val="600"/>
              </a:spcBef>
            </a:pPr>
            <a:r>
              <a:rPr lang="en-US" b="1" u="sng" dirty="0">
                <a:solidFill>
                  <a:srgbClr val="FF0000"/>
                </a:solidFill>
              </a:rPr>
              <a:t>Need to Check L4C Signs</a:t>
            </a:r>
          </a:p>
        </p:txBody>
      </p:sp>
      <p:sp>
        <p:nvSpPr>
          <p:cNvPr id="36" name="Rectangle 35"/>
          <p:cNvSpPr/>
          <p:nvPr/>
        </p:nvSpPr>
        <p:spPr>
          <a:xfrm>
            <a:off x="5920740" y="2493062"/>
            <a:ext cx="2824153" cy="238708"/>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471529" y="1654766"/>
            <a:ext cx="6362054" cy="1712563"/>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714500"/>
            <a:ext cx="2310848" cy="1932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Content Placeholder 4" descr="HAM-ISI st0.jpg"/>
          <p:cNvPicPr>
            <a:picLocks noGrp="1" noChangeAspect="1"/>
          </p:cNvPicPr>
          <p:nvPr>
            <p:ph sz="half" idx="1"/>
          </p:nvPr>
        </p:nvPicPr>
        <p:blipFill>
          <a:blip r:embed="rId5" cstate="print"/>
          <a:stretch>
            <a:fillRect/>
          </a:stretch>
        </p:blipFill>
        <p:spPr>
          <a:xfrm>
            <a:off x="299156" y="1865608"/>
            <a:ext cx="1822819" cy="1583722"/>
          </a:xfrm>
        </p:spPr>
      </p:pic>
      <p:grpSp>
        <p:nvGrpSpPr>
          <p:cNvPr id="39" name="Group 38"/>
          <p:cNvGrpSpPr/>
          <p:nvPr/>
        </p:nvGrpSpPr>
        <p:grpSpPr>
          <a:xfrm>
            <a:off x="796871" y="2098083"/>
            <a:ext cx="960895" cy="1015139"/>
            <a:chOff x="674176" y="5246177"/>
            <a:chExt cx="960895" cy="1015139"/>
          </a:xfrm>
        </p:grpSpPr>
        <p:cxnSp>
          <p:nvCxnSpPr>
            <p:cNvPr id="40" name="Straight Arrow Connector 39"/>
            <p:cNvCxnSpPr/>
            <p:nvPr/>
          </p:nvCxnSpPr>
          <p:spPr>
            <a:xfrm>
              <a:off x="674176" y="6191574"/>
              <a:ext cx="278970" cy="69742"/>
            </a:xfrm>
            <a:prstGeom prst="straightConnector1">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759417" y="5246177"/>
              <a:ext cx="875654" cy="798163"/>
              <a:chOff x="759417" y="5246177"/>
              <a:chExt cx="875654" cy="798163"/>
            </a:xfrm>
          </p:grpSpPr>
          <p:cxnSp>
            <p:nvCxnSpPr>
              <p:cNvPr id="42" name="Straight Arrow Connector 41"/>
              <p:cNvCxnSpPr/>
              <p:nvPr/>
            </p:nvCxnSpPr>
            <p:spPr>
              <a:xfrm flipH="1" flipV="1">
                <a:off x="1534334" y="5695629"/>
                <a:ext cx="100737" cy="348711"/>
              </a:xfrm>
              <a:prstGeom prst="straightConnector1">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759417" y="5246177"/>
                <a:ext cx="232474" cy="247973"/>
              </a:xfrm>
              <a:prstGeom prst="straightConnector1">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28236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3628" y="3751898"/>
            <a:ext cx="6334125"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1874" y="226035"/>
            <a:ext cx="6353175"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4290" y="22860"/>
            <a:ext cx="2274570" cy="369332"/>
          </a:xfrm>
          <a:prstGeom prst="rect">
            <a:avLst/>
          </a:prstGeom>
        </p:spPr>
        <p:txBody>
          <a:bodyPr wrap="square">
            <a:spAutoFit/>
          </a:bodyPr>
          <a:lstStyle/>
          <a:p>
            <a:pPr algn="ctr">
              <a:spcBef>
                <a:spcPts val="600"/>
              </a:spcBef>
            </a:pPr>
            <a:r>
              <a:rPr lang="en-US" b="1" u="sng" dirty="0">
                <a:solidFill>
                  <a:srgbClr val="0D0DFF"/>
                </a:solidFill>
              </a:rPr>
              <a:t>HAM-ISI Actuators</a:t>
            </a:r>
          </a:p>
        </p:txBody>
      </p:sp>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 y="800100"/>
            <a:ext cx="2310848" cy="1932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33</a:t>
            </a:fld>
            <a:endParaRPr lang="en-US" b="1" dirty="0">
              <a:solidFill>
                <a:schemeClr val="tx1"/>
              </a:solidFill>
            </a:endParaRPr>
          </a:p>
        </p:txBody>
      </p:sp>
      <p:grpSp>
        <p:nvGrpSpPr>
          <p:cNvPr id="18" name="Group 17"/>
          <p:cNvGrpSpPr/>
          <p:nvPr/>
        </p:nvGrpSpPr>
        <p:grpSpPr>
          <a:xfrm>
            <a:off x="426462" y="1206931"/>
            <a:ext cx="1239865" cy="1154624"/>
            <a:chOff x="441702" y="5207431"/>
            <a:chExt cx="1239865" cy="1154624"/>
          </a:xfrm>
        </p:grpSpPr>
        <p:cxnSp>
          <p:nvCxnSpPr>
            <p:cNvPr id="14" name="Straight Arrow Connector 13"/>
            <p:cNvCxnSpPr/>
            <p:nvPr/>
          </p:nvCxnSpPr>
          <p:spPr>
            <a:xfrm flipV="1">
              <a:off x="836910" y="6362054"/>
              <a:ext cx="488195" cy="1"/>
            </a:xfrm>
            <a:prstGeom prst="straightConnector1">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441702" y="5207431"/>
              <a:ext cx="1239865" cy="433952"/>
              <a:chOff x="441702" y="5207431"/>
              <a:chExt cx="1239865" cy="433952"/>
            </a:xfrm>
          </p:grpSpPr>
          <p:cxnSp>
            <p:nvCxnSpPr>
              <p:cNvPr id="4" name="Straight Arrow Connector 3"/>
              <p:cNvCxnSpPr/>
              <p:nvPr/>
            </p:nvCxnSpPr>
            <p:spPr>
              <a:xfrm flipH="1" flipV="1">
                <a:off x="1495588" y="5207431"/>
                <a:ext cx="185979" cy="317715"/>
              </a:xfrm>
              <a:prstGeom prst="straightConnector1">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41702" y="5346915"/>
                <a:ext cx="162732" cy="294468"/>
              </a:xfrm>
              <a:prstGeom prst="straightConnector1">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pic>
        <p:nvPicPr>
          <p:cNvPr id="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748" y="2866432"/>
            <a:ext cx="1031228" cy="105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p:cNvSpPr/>
          <p:nvPr/>
        </p:nvSpPr>
        <p:spPr>
          <a:xfrm>
            <a:off x="2472701" y="1041941"/>
            <a:ext cx="6362054" cy="1712563"/>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40479" y="4460080"/>
            <a:ext cx="2310848" cy="1932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2" name="Group 21"/>
          <p:cNvGrpSpPr/>
          <p:nvPr/>
        </p:nvGrpSpPr>
        <p:grpSpPr>
          <a:xfrm rot="16200000">
            <a:off x="505052" y="4868987"/>
            <a:ext cx="1232116" cy="1170122"/>
            <a:chOff x="449450" y="5199682"/>
            <a:chExt cx="1232116" cy="1170122"/>
          </a:xfrm>
        </p:grpSpPr>
        <p:cxnSp>
          <p:nvCxnSpPr>
            <p:cNvPr id="23" name="Straight Arrow Connector 22"/>
            <p:cNvCxnSpPr/>
            <p:nvPr/>
          </p:nvCxnSpPr>
          <p:spPr>
            <a:xfrm flipV="1">
              <a:off x="860157" y="6369803"/>
              <a:ext cx="488195" cy="1"/>
            </a:xfrm>
            <a:prstGeom prst="straightConnector1">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449450" y="5199682"/>
              <a:ext cx="1232116" cy="449451"/>
              <a:chOff x="449450" y="5199682"/>
              <a:chExt cx="1232116" cy="449451"/>
            </a:xfrm>
          </p:grpSpPr>
          <p:cxnSp>
            <p:nvCxnSpPr>
              <p:cNvPr id="25" name="Straight Arrow Connector 24"/>
              <p:cNvCxnSpPr/>
              <p:nvPr/>
            </p:nvCxnSpPr>
            <p:spPr>
              <a:xfrm flipH="1" flipV="1">
                <a:off x="1495587" y="5199682"/>
                <a:ext cx="185979" cy="317715"/>
              </a:xfrm>
              <a:prstGeom prst="straightConnector1">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449450" y="5354665"/>
                <a:ext cx="162732" cy="294468"/>
              </a:xfrm>
              <a:prstGeom prst="straightConnector1">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31" name="Rectangle 30"/>
          <p:cNvSpPr/>
          <p:nvPr/>
        </p:nvSpPr>
        <p:spPr>
          <a:xfrm>
            <a:off x="2448669" y="4626566"/>
            <a:ext cx="6362054" cy="1712563"/>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97180" y="537210"/>
            <a:ext cx="1456841" cy="307777"/>
          </a:xfrm>
          <a:prstGeom prst="rect">
            <a:avLst/>
          </a:prstGeom>
        </p:spPr>
        <p:txBody>
          <a:bodyPr wrap="square">
            <a:spAutoFit/>
          </a:bodyPr>
          <a:lstStyle/>
          <a:p>
            <a:pPr algn="ctr">
              <a:spcBef>
                <a:spcPts val="600"/>
              </a:spcBef>
            </a:pPr>
            <a:r>
              <a:rPr lang="en-US" sz="1400" b="1" dirty="0">
                <a:solidFill>
                  <a:schemeClr val="accent6">
                    <a:lumMod val="75000"/>
                  </a:schemeClr>
                </a:solidFill>
              </a:rPr>
              <a:t>HAM 4,5,6</a:t>
            </a:r>
          </a:p>
        </p:txBody>
      </p:sp>
      <p:sp>
        <p:nvSpPr>
          <p:cNvPr id="32" name="Rectangle 31"/>
          <p:cNvSpPr/>
          <p:nvPr/>
        </p:nvSpPr>
        <p:spPr>
          <a:xfrm>
            <a:off x="365760" y="4103370"/>
            <a:ext cx="1456841" cy="307777"/>
          </a:xfrm>
          <a:prstGeom prst="rect">
            <a:avLst/>
          </a:prstGeom>
        </p:spPr>
        <p:txBody>
          <a:bodyPr wrap="square">
            <a:spAutoFit/>
          </a:bodyPr>
          <a:lstStyle/>
          <a:p>
            <a:pPr algn="ctr">
              <a:spcBef>
                <a:spcPts val="600"/>
              </a:spcBef>
            </a:pPr>
            <a:r>
              <a:rPr lang="en-US" sz="1400" b="1" dirty="0">
                <a:solidFill>
                  <a:schemeClr val="accent6">
                    <a:lumMod val="75000"/>
                  </a:schemeClr>
                </a:solidFill>
              </a:rPr>
              <a:t>HAM 2,3</a:t>
            </a:r>
          </a:p>
        </p:txBody>
      </p:sp>
    </p:spTree>
    <p:extLst>
      <p:ext uri="{BB962C8B-B14F-4D97-AF65-F5344CB8AC3E}">
        <p14:creationId xmlns:p14="http://schemas.microsoft.com/office/powerpoint/2010/main" val="34610485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34</a:t>
            </a:fld>
            <a:endParaRPr lang="en-US" b="1">
              <a:solidFill>
                <a:schemeClr val="tx1"/>
              </a:solidFill>
            </a:endParaRPr>
          </a:p>
        </p:txBody>
      </p:sp>
      <p:sp>
        <p:nvSpPr>
          <p:cNvPr id="10" name="Rectangle 9"/>
          <p:cNvSpPr/>
          <p:nvPr/>
        </p:nvSpPr>
        <p:spPr>
          <a:xfrm>
            <a:off x="294688" y="140814"/>
            <a:ext cx="3587713" cy="523220"/>
          </a:xfrm>
          <a:prstGeom prst="rect">
            <a:avLst/>
          </a:prstGeom>
        </p:spPr>
        <p:txBody>
          <a:bodyPr wrap="none">
            <a:spAutoFit/>
          </a:bodyPr>
          <a:lstStyle/>
          <a:p>
            <a:r>
              <a:rPr lang="en-US" sz="2800" b="1" dirty="0">
                <a:solidFill>
                  <a:srgbClr val="003FCC"/>
                </a:solidFill>
              </a:rPr>
              <a:t>3.2) BSC-HEPI Matrices</a:t>
            </a:r>
            <a:endParaRPr lang="en-US" sz="2800" dirty="0">
              <a:solidFill>
                <a:srgbClr val="003FCC"/>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810" y="847642"/>
            <a:ext cx="767715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977439" y="1435676"/>
            <a:ext cx="1919756" cy="276999"/>
          </a:xfrm>
          <a:prstGeom prst="rect">
            <a:avLst/>
          </a:prstGeom>
        </p:spPr>
        <p:txBody>
          <a:bodyPr wrap="none">
            <a:spAutoFit/>
          </a:bodyPr>
          <a:lstStyle/>
          <a:p>
            <a:r>
              <a:rPr lang="en-US" sz="1200" b="1" dirty="0"/>
              <a:t>Matrix calculation program</a:t>
            </a:r>
            <a:endParaRPr lang="en-US" sz="1200" dirty="0"/>
          </a:p>
        </p:txBody>
      </p:sp>
      <p:sp>
        <p:nvSpPr>
          <p:cNvPr id="8" name="Rectangle 7"/>
          <p:cNvSpPr/>
          <p:nvPr/>
        </p:nvSpPr>
        <p:spPr>
          <a:xfrm>
            <a:off x="4474547" y="2012715"/>
            <a:ext cx="2003625" cy="276999"/>
          </a:xfrm>
          <a:prstGeom prst="rect">
            <a:avLst/>
          </a:prstGeom>
        </p:spPr>
        <p:txBody>
          <a:bodyPr wrap="none">
            <a:spAutoFit/>
          </a:bodyPr>
          <a:lstStyle/>
          <a:p>
            <a:r>
              <a:rPr lang="en-US" sz="1200" b="1" dirty="0"/>
              <a:t>Input Values/Top level script</a:t>
            </a:r>
            <a:endParaRPr lang="en-US" sz="1200" dirty="0"/>
          </a:p>
        </p:txBody>
      </p:sp>
      <p:sp>
        <p:nvSpPr>
          <p:cNvPr id="11" name="Rectangle 10"/>
          <p:cNvSpPr/>
          <p:nvPr/>
        </p:nvSpPr>
        <p:spPr>
          <a:xfrm>
            <a:off x="4318514" y="1612877"/>
            <a:ext cx="978473" cy="276999"/>
          </a:xfrm>
          <a:prstGeom prst="rect">
            <a:avLst/>
          </a:prstGeom>
        </p:spPr>
        <p:txBody>
          <a:bodyPr wrap="none">
            <a:spAutoFit/>
          </a:bodyPr>
          <a:lstStyle/>
          <a:p>
            <a:r>
              <a:rPr lang="en-US" sz="1200" b="1" dirty="0"/>
              <a:t>Output Data</a:t>
            </a:r>
            <a:endParaRPr lang="en-US" sz="1200" dirty="0"/>
          </a:p>
        </p:txBody>
      </p:sp>
      <p:cxnSp>
        <p:nvCxnSpPr>
          <p:cNvPr id="13" name="Straight Arrow Connector 12"/>
          <p:cNvCxnSpPr/>
          <p:nvPr/>
        </p:nvCxnSpPr>
        <p:spPr>
          <a:xfrm>
            <a:off x="3260033" y="1574358"/>
            <a:ext cx="66791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601939" y="1773140"/>
            <a:ext cx="66791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315691" y="1963972"/>
            <a:ext cx="66791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040218" y="1811660"/>
            <a:ext cx="978473" cy="276999"/>
          </a:xfrm>
          <a:prstGeom prst="rect">
            <a:avLst/>
          </a:prstGeom>
        </p:spPr>
        <p:txBody>
          <a:bodyPr wrap="none">
            <a:spAutoFit/>
          </a:bodyPr>
          <a:lstStyle/>
          <a:p>
            <a:r>
              <a:rPr lang="en-US" sz="1200" b="1" dirty="0"/>
              <a:t>Output Data</a:t>
            </a:r>
            <a:endParaRPr lang="en-US" sz="1200" dirty="0"/>
          </a:p>
        </p:txBody>
      </p:sp>
      <p:cxnSp>
        <p:nvCxnSpPr>
          <p:cNvPr id="17" name="Straight Arrow Connector 16"/>
          <p:cNvCxnSpPr/>
          <p:nvPr/>
        </p:nvCxnSpPr>
        <p:spPr>
          <a:xfrm>
            <a:off x="3792769" y="2170705"/>
            <a:ext cx="66791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53698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687" y="176028"/>
            <a:ext cx="6703929" cy="2367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35</a:t>
            </a:fld>
            <a:endParaRPr lang="en-US" b="1" dirty="0">
              <a:solidFill>
                <a:schemeClr val="tx1"/>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07224"/>
            <a:ext cx="2024540" cy="1352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2200341" y="892562"/>
            <a:ext cx="6718027" cy="1708135"/>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665" y="2801888"/>
            <a:ext cx="1031228" cy="105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0" y="0"/>
            <a:ext cx="1623060" cy="369332"/>
          </a:xfrm>
          <a:prstGeom prst="rect">
            <a:avLst/>
          </a:prstGeom>
        </p:spPr>
        <p:txBody>
          <a:bodyPr wrap="square">
            <a:spAutoFit/>
          </a:bodyPr>
          <a:lstStyle/>
          <a:p>
            <a:pPr algn="ctr">
              <a:spcBef>
                <a:spcPts val="600"/>
              </a:spcBef>
            </a:pPr>
            <a:r>
              <a:rPr lang="en-US" b="1" u="sng" dirty="0">
                <a:solidFill>
                  <a:srgbClr val="0D0DFF"/>
                </a:solidFill>
              </a:rPr>
              <a:t>BSC-HEPI </a:t>
            </a:r>
            <a:r>
              <a:rPr lang="en-US" b="1" u="sng" dirty="0" err="1">
                <a:solidFill>
                  <a:srgbClr val="0D0DFF"/>
                </a:solidFill>
              </a:rPr>
              <a:t>IPS</a:t>
            </a:r>
            <a:endParaRPr lang="en-US" b="1" u="sng" dirty="0">
              <a:solidFill>
                <a:srgbClr val="0D0DFF"/>
              </a:solidFill>
            </a:endParaRPr>
          </a:p>
        </p:txBody>
      </p:sp>
      <p:pic>
        <p:nvPicPr>
          <p:cNvPr id="2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857" y="4346367"/>
            <a:ext cx="1575393" cy="2130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44438" y="3930622"/>
            <a:ext cx="6492271" cy="2268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p:cNvSpPr/>
          <p:nvPr/>
        </p:nvSpPr>
        <p:spPr>
          <a:xfrm>
            <a:off x="2281489" y="4583808"/>
            <a:ext cx="6718027" cy="1708135"/>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84908" y="277979"/>
            <a:ext cx="1623060" cy="276999"/>
          </a:xfrm>
          <a:prstGeom prst="rect">
            <a:avLst/>
          </a:prstGeom>
        </p:spPr>
        <p:txBody>
          <a:bodyPr wrap="square">
            <a:spAutoFit/>
          </a:bodyPr>
          <a:lstStyle/>
          <a:p>
            <a:pPr algn="ctr">
              <a:spcBef>
                <a:spcPts val="600"/>
              </a:spcBef>
            </a:pPr>
            <a:r>
              <a:rPr lang="en-US" sz="1200" b="1" i="1" dirty="0">
                <a:solidFill>
                  <a:srgbClr val="FF0000"/>
                </a:solidFill>
              </a:rPr>
              <a:t>HEPI not ISI</a:t>
            </a:r>
          </a:p>
        </p:txBody>
      </p:sp>
    </p:spTree>
    <p:extLst>
      <p:ext uri="{BB962C8B-B14F-4D97-AF65-F5344CB8AC3E}">
        <p14:creationId xmlns:p14="http://schemas.microsoft.com/office/powerpoint/2010/main" val="12274692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4438" y="3883231"/>
            <a:ext cx="6666858" cy="240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1937" y="201102"/>
            <a:ext cx="6573712" cy="2328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36</a:t>
            </a:fld>
            <a:endParaRPr lang="en-US" b="1" dirty="0">
              <a:solidFill>
                <a:schemeClr val="tx1"/>
              </a:solidFill>
            </a:endParaRP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47849"/>
            <a:ext cx="2024540" cy="1352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2200341" y="892562"/>
            <a:ext cx="6718027" cy="1708135"/>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5665" y="2801888"/>
            <a:ext cx="1031228" cy="105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0" y="0"/>
            <a:ext cx="1623060" cy="369332"/>
          </a:xfrm>
          <a:prstGeom prst="rect">
            <a:avLst/>
          </a:prstGeom>
        </p:spPr>
        <p:txBody>
          <a:bodyPr wrap="square">
            <a:spAutoFit/>
          </a:bodyPr>
          <a:lstStyle/>
          <a:p>
            <a:pPr algn="ctr">
              <a:spcBef>
                <a:spcPts val="600"/>
              </a:spcBef>
            </a:pPr>
            <a:r>
              <a:rPr lang="en-US" b="1" u="sng" dirty="0">
                <a:solidFill>
                  <a:srgbClr val="0D0DFF"/>
                </a:solidFill>
              </a:rPr>
              <a:t>BSC-HEPI L4C</a:t>
            </a:r>
          </a:p>
        </p:txBody>
      </p:sp>
      <p:pic>
        <p:nvPicPr>
          <p:cNvPr id="2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607" y="4405742"/>
            <a:ext cx="1575393" cy="2130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p:cNvSpPr/>
          <p:nvPr/>
        </p:nvSpPr>
        <p:spPr>
          <a:xfrm>
            <a:off x="2281489" y="4583808"/>
            <a:ext cx="6718027" cy="1708135"/>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39746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185" y="287429"/>
            <a:ext cx="6757060" cy="2350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37</a:t>
            </a:fld>
            <a:endParaRPr lang="en-US" b="1" dirty="0">
              <a:solidFill>
                <a:schemeClr val="tx1"/>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07224"/>
            <a:ext cx="2024540" cy="1352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2378466" y="987562"/>
            <a:ext cx="6718027" cy="1708135"/>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665" y="2801888"/>
            <a:ext cx="1031228" cy="105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1" y="0"/>
            <a:ext cx="2149435" cy="369332"/>
          </a:xfrm>
          <a:prstGeom prst="rect">
            <a:avLst/>
          </a:prstGeom>
        </p:spPr>
        <p:txBody>
          <a:bodyPr wrap="square">
            <a:spAutoFit/>
          </a:bodyPr>
          <a:lstStyle/>
          <a:p>
            <a:pPr algn="ctr">
              <a:spcBef>
                <a:spcPts val="600"/>
              </a:spcBef>
            </a:pPr>
            <a:r>
              <a:rPr lang="en-US" b="1" u="sng" dirty="0">
                <a:solidFill>
                  <a:srgbClr val="0D0DFF"/>
                </a:solidFill>
              </a:rPr>
              <a:t>BSC-HEPI Actuators</a:t>
            </a:r>
          </a:p>
        </p:txBody>
      </p:sp>
      <p:pic>
        <p:nvPicPr>
          <p:cNvPr id="2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857" y="4346367"/>
            <a:ext cx="1575393" cy="2130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4444" y="3823912"/>
            <a:ext cx="6499700" cy="2283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2458194" y="4476933"/>
            <a:ext cx="6529447" cy="1708135"/>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77201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301" y="1437654"/>
            <a:ext cx="7858125"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38</a:t>
            </a:fld>
            <a:endParaRPr lang="en-US" b="1">
              <a:solidFill>
                <a:schemeClr val="tx1"/>
              </a:solidFill>
            </a:endParaRPr>
          </a:p>
        </p:txBody>
      </p:sp>
      <p:sp>
        <p:nvSpPr>
          <p:cNvPr id="8" name="Rectangle 7"/>
          <p:cNvSpPr/>
          <p:nvPr/>
        </p:nvSpPr>
        <p:spPr>
          <a:xfrm>
            <a:off x="520140" y="283149"/>
            <a:ext cx="3783280" cy="523220"/>
          </a:xfrm>
          <a:prstGeom prst="rect">
            <a:avLst/>
          </a:prstGeom>
        </p:spPr>
        <p:txBody>
          <a:bodyPr wrap="none">
            <a:spAutoFit/>
          </a:bodyPr>
          <a:lstStyle/>
          <a:p>
            <a:r>
              <a:rPr lang="en-US" sz="2800" b="1" dirty="0">
                <a:solidFill>
                  <a:srgbClr val="003FCC"/>
                </a:solidFill>
              </a:rPr>
              <a:t>3.3) HAM-HEPI Matrices</a:t>
            </a:r>
            <a:endParaRPr lang="en-US" sz="2800" dirty="0">
              <a:solidFill>
                <a:srgbClr val="003FCC"/>
              </a:solidFill>
            </a:endParaRPr>
          </a:p>
        </p:txBody>
      </p:sp>
      <p:sp>
        <p:nvSpPr>
          <p:cNvPr id="6" name="Rectangle 5"/>
          <p:cNvSpPr/>
          <p:nvPr/>
        </p:nvSpPr>
        <p:spPr>
          <a:xfrm>
            <a:off x="4049003" y="2055877"/>
            <a:ext cx="1919756" cy="276999"/>
          </a:xfrm>
          <a:prstGeom prst="rect">
            <a:avLst/>
          </a:prstGeom>
        </p:spPr>
        <p:txBody>
          <a:bodyPr wrap="none">
            <a:spAutoFit/>
          </a:bodyPr>
          <a:lstStyle/>
          <a:p>
            <a:r>
              <a:rPr lang="en-US" sz="1200" b="1" dirty="0"/>
              <a:t>Matrix calculation program</a:t>
            </a:r>
            <a:endParaRPr lang="en-US" sz="1200" dirty="0"/>
          </a:p>
        </p:txBody>
      </p:sp>
      <p:sp>
        <p:nvSpPr>
          <p:cNvPr id="9" name="Rectangle 8"/>
          <p:cNvSpPr/>
          <p:nvPr/>
        </p:nvSpPr>
        <p:spPr>
          <a:xfrm>
            <a:off x="4569964" y="2624965"/>
            <a:ext cx="2003625" cy="276999"/>
          </a:xfrm>
          <a:prstGeom prst="rect">
            <a:avLst/>
          </a:prstGeom>
        </p:spPr>
        <p:txBody>
          <a:bodyPr wrap="none">
            <a:spAutoFit/>
          </a:bodyPr>
          <a:lstStyle/>
          <a:p>
            <a:r>
              <a:rPr lang="en-US" sz="1200" b="1" dirty="0"/>
              <a:t>Input Values/Top level script</a:t>
            </a:r>
            <a:endParaRPr lang="en-US" sz="1200" dirty="0"/>
          </a:p>
        </p:txBody>
      </p:sp>
      <p:sp>
        <p:nvSpPr>
          <p:cNvPr id="10" name="Rectangle 9"/>
          <p:cNvSpPr/>
          <p:nvPr/>
        </p:nvSpPr>
        <p:spPr>
          <a:xfrm>
            <a:off x="3666510" y="2248981"/>
            <a:ext cx="978473" cy="276999"/>
          </a:xfrm>
          <a:prstGeom prst="rect">
            <a:avLst/>
          </a:prstGeom>
        </p:spPr>
        <p:txBody>
          <a:bodyPr wrap="none">
            <a:spAutoFit/>
          </a:bodyPr>
          <a:lstStyle/>
          <a:p>
            <a:r>
              <a:rPr lang="en-US" sz="1200" b="1" dirty="0"/>
              <a:t>Output Data</a:t>
            </a:r>
            <a:endParaRPr lang="en-US" sz="1200" dirty="0"/>
          </a:p>
        </p:txBody>
      </p:sp>
      <p:cxnSp>
        <p:nvCxnSpPr>
          <p:cNvPr id="11" name="Straight Arrow Connector 10"/>
          <p:cNvCxnSpPr/>
          <p:nvPr/>
        </p:nvCxnSpPr>
        <p:spPr>
          <a:xfrm>
            <a:off x="3387254" y="2202510"/>
            <a:ext cx="66791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989689" y="2401293"/>
            <a:ext cx="66791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997636" y="2576222"/>
            <a:ext cx="66791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674477" y="2423910"/>
            <a:ext cx="978473" cy="276999"/>
          </a:xfrm>
          <a:prstGeom prst="rect">
            <a:avLst/>
          </a:prstGeom>
        </p:spPr>
        <p:txBody>
          <a:bodyPr wrap="none">
            <a:spAutoFit/>
          </a:bodyPr>
          <a:lstStyle/>
          <a:p>
            <a:r>
              <a:rPr lang="en-US" sz="1200" b="1" dirty="0"/>
              <a:t>Output Data</a:t>
            </a:r>
            <a:endParaRPr lang="en-US" sz="1200" dirty="0"/>
          </a:p>
        </p:txBody>
      </p:sp>
      <p:cxnSp>
        <p:nvCxnSpPr>
          <p:cNvPr id="15" name="Straight Arrow Connector 14"/>
          <p:cNvCxnSpPr/>
          <p:nvPr/>
        </p:nvCxnSpPr>
        <p:spPr>
          <a:xfrm>
            <a:off x="3919990" y="2782955"/>
            <a:ext cx="66791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62958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39</a:t>
            </a:fld>
            <a:endParaRPr lang="en-US" b="1" dirty="0">
              <a:solidFill>
                <a:schemeClr val="tx1"/>
              </a:solidFill>
            </a:endParaRPr>
          </a:p>
        </p:txBody>
      </p:sp>
      <p:grpSp>
        <p:nvGrpSpPr>
          <p:cNvPr id="14" name="Group 13"/>
          <p:cNvGrpSpPr/>
          <p:nvPr/>
        </p:nvGrpSpPr>
        <p:grpSpPr>
          <a:xfrm>
            <a:off x="199342" y="1151173"/>
            <a:ext cx="1348035" cy="1717868"/>
            <a:chOff x="5622109" y="3220616"/>
            <a:chExt cx="1348035" cy="1717868"/>
          </a:xfrm>
        </p:grpSpPr>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7902" y="3232809"/>
              <a:ext cx="1332242" cy="170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15"/>
            <p:cNvGrpSpPr/>
            <p:nvPr/>
          </p:nvGrpSpPr>
          <p:grpSpPr>
            <a:xfrm>
              <a:off x="6636028" y="3220616"/>
              <a:ext cx="305235" cy="342055"/>
              <a:chOff x="6472125" y="3626058"/>
              <a:chExt cx="305235" cy="342055"/>
            </a:xfrm>
          </p:grpSpPr>
          <p:grpSp>
            <p:nvGrpSpPr>
              <p:cNvPr id="34" name="Group 80"/>
              <p:cNvGrpSpPr>
                <a:grpSpLocks/>
              </p:cNvGrpSpPr>
              <p:nvPr/>
            </p:nvGrpSpPr>
            <p:grpSpPr bwMode="auto">
              <a:xfrm>
                <a:off x="6472125" y="3660600"/>
                <a:ext cx="288817" cy="307513"/>
                <a:chOff x="770570" y="568351"/>
                <a:chExt cx="339775" cy="383766"/>
              </a:xfrm>
            </p:grpSpPr>
            <p:sp>
              <p:nvSpPr>
                <p:cNvPr id="36" name="Oval 35"/>
                <p:cNvSpPr/>
                <p:nvPr/>
              </p:nvSpPr>
              <p:spPr>
                <a:xfrm>
                  <a:off x="816430" y="612321"/>
                  <a:ext cx="293915"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37" name="TextBox 151"/>
                <p:cNvSpPr txBox="1">
                  <a:spLocks noChangeArrowheads="1"/>
                </p:cNvSpPr>
                <p:nvPr/>
              </p:nvSpPr>
              <p:spPr bwMode="auto">
                <a:xfrm>
                  <a:off x="770570" y="568351"/>
                  <a:ext cx="30898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a:solidFill>
                        <a:schemeClr val="bg1"/>
                      </a:solidFill>
                    </a:rPr>
                    <a:t>1</a:t>
                  </a:r>
                </a:p>
              </p:txBody>
            </p:sp>
          </p:grpSp>
          <p:cxnSp>
            <p:nvCxnSpPr>
              <p:cNvPr id="35" name="Straight Arrow Connector 34"/>
              <p:cNvCxnSpPr/>
              <p:nvPr/>
            </p:nvCxnSpPr>
            <p:spPr bwMode="auto">
              <a:xfrm rot="16200000" flipV="1">
                <a:off x="6517009" y="3637171"/>
                <a:ext cx="271463" cy="24923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17" name="Group 16"/>
            <p:cNvGrpSpPr/>
            <p:nvPr/>
          </p:nvGrpSpPr>
          <p:grpSpPr>
            <a:xfrm>
              <a:off x="5646397" y="4539220"/>
              <a:ext cx="284534" cy="307513"/>
              <a:chOff x="5879311" y="4202790"/>
              <a:chExt cx="284534" cy="307513"/>
            </a:xfrm>
          </p:grpSpPr>
          <p:grpSp>
            <p:nvGrpSpPr>
              <p:cNvPr id="30" name="Group 86"/>
              <p:cNvGrpSpPr>
                <a:grpSpLocks/>
              </p:cNvGrpSpPr>
              <p:nvPr/>
            </p:nvGrpSpPr>
            <p:grpSpPr bwMode="auto">
              <a:xfrm>
                <a:off x="5879311" y="4202790"/>
                <a:ext cx="284534" cy="307513"/>
                <a:chOff x="778012" y="535381"/>
                <a:chExt cx="334735" cy="383766"/>
              </a:xfrm>
            </p:grpSpPr>
            <p:sp>
              <p:nvSpPr>
                <p:cNvPr id="32" name="Oval 31"/>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33" name="TextBox 147"/>
                <p:cNvSpPr txBox="1">
                  <a:spLocks noChangeArrowheads="1"/>
                </p:cNvSpPr>
                <p:nvPr/>
              </p:nvSpPr>
              <p:spPr bwMode="auto">
                <a:xfrm>
                  <a:off x="778012" y="535381"/>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3</a:t>
                  </a:r>
                </a:p>
              </p:txBody>
            </p:sp>
          </p:grpSp>
          <p:cxnSp>
            <p:nvCxnSpPr>
              <p:cNvPr id="31" name="Straight Arrow Connector 30"/>
              <p:cNvCxnSpPr/>
              <p:nvPr/>
            </p:nvCxnSpPr>
            <p:spPr bwMode="auto">
              <a:xfrm>
                <a:off x="5897885" y="4243596"/>
                <a:ext cx="234950" cy="24447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20" name="Group 19"/>
            <p:cNvGrpSpPr/>
            <p:nvPr/>
          </p:nvGrpSpPr>
          <p:grpSpPr>
            <a:xfrm>
              <a:off x="5622109" y="3234237"/>
              <a:ext cx="298103" cy="307513"/>
              <a:chOff x="5855022" y="3674185"/>
              <a:chExt cx="298103" cy="307513"/>
            </a:xfrm>
          </p:grpSpPr>
          <p:grpSp>
            <p:nvGrpSpPr>
              <p:cNvPr id="26" name="Group 81"/>
              <p:cNvGrpSpPr>
                <a:grpSpLocks/>
              </p:cNvGrpSpPr>
              <p:nvPr/>
            </p:nvGrpSpPr>
            <p:grpSpPr bwMode="auto">
              <a:xfrm>
                <a:off x="5868591" y="3674185"/>
                <a:ext cx="284534" cy="307513"/>
                <a:chOff x="789212" y="571012"/>
                <a:chExt cx="334735" cy="383766"/>
              </a:xfrm>
            </p:grpSpPr>
            <p:sp>
              <p:nvSpPr>
                <p:cNvPr id="28" name="Oval 27"/>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29" name="TextBox 149"/>
                <p:cNvSpPr txBox="1">
                  <a:spLocks noChangeArrowheads="1"/>
                </p:cNvSpPr>
                <p:nvPr/>
              </p:nvSpPr>
              <p:spPr bwMode="auto">
                <a:xfrm>
                  <a:off x="789212" y="571012"/>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2</a:t>
                  </a:r>
                </a:p>
              </p:txBody>
            </p:sp>
          </p:grpSp>
          <p:cxnSp>
            <p:nvCxnSpPr>
              <p:cNvPr id="27" name="Straight Arrow Connector 26"/>
              <p:cNvCxnSpPr/>
              <p:nvPr/>
            </p:nvCxnSpPr>
            <p:spPr bwMode="auto">
              <a:xfrm flipV="1">
                <a:off x="5855022" y="3678446"/>
                <a:ext cx="258763" cy="23336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21" name="Group 20"/>
            <p:cNvGrpSpPr/>
            <p:nvPr/>
          </p:nvGrpSpPr>
          <p:grpSpPr>
            <a:xfrm>
              <a:off x="6603086" y="4531485"/>
              <a:ext cx="308432" cy="307513"/>
              <a:chOff x="6473690" y="4212308"/>
              <a:chExt cx="308432" cy="307513"/>
            </a:xfrm>
          </p:grpSpPr>
          <p:grpSp>
            <p:nvGrpSpPr>
              <p:cNvPr id="22" name="Group 90"/>
              <p:cNvGrpSpPr>
                <a:grpSpLocks/>
              </p:cNvGrpSpPr>
              <p:nvPr/>
            </p:nvGrpSpPr>
            <p:grpSpPr bwMode="auto">
              <a:xfrm>
                <a:off x="6473690" y="4212308"/>
                <a:ext cx="287251" cy="307513"/>
                <a:chOff x="772411" y="547258"/>
                <a:chExt cx="337932" cy="383766"/>
              </a:xfrm>
            </p:grpSpPr>
            <p:sp>
              <p:nvSpPr>
                <p:cNvPr id="24" name="Oval 23"/>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25" name="TextBox 145"/>
                <p:cNvSpPr txBox="1">
                  <a:spLocks noChangeArrowheads="1"/>
                </p:cNvSpPr>
                <p:nvPr/>
              </p:nvSpPr>
              <p:spPr bwMode="auto">
                <a:xfrm>
                  <a:off x="772411" y="547258"/>
                  <a:ext cx="334736"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4</a:t>
                  </a:r>
                </a:p>
              </p:txBody>
            </p:sp>
          </p:grpSp>
          <p:cxnSp>
            <p:nvCxnSpPr>
              <p:cNvPr id="23" name="Straight Arrow Connector 22"/>
              <p:cNvCxnSpPr/>
              <p:nvPr/>
            </p:nvCxnSpPr>
            <p:spPr bwMode="auto">
              <a:xfrm flipH="1">
                <a:off x="6551935" y="4276933"/>
                <a:ext cx="230187" cy="22701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sp>
        <p:nvSpPr>
          <p:cNvPr id="38" name="TextBox 105"/>
          <p:cNvSpPr txBox="1">
            <a:spLocks noChangeArrowheads="1"/>
          </p:cNvSpPr>
          <p:nvPr/>
        </p:nvSpPr>
        <p:spPr bwMode="auto">
          <a:xfrm>
            <a:off x="396400" y="2738243"/>
            <a:ext cx="9316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b="1" dirty="0">
                <a:solidFill>
                  <a:srgbClr val="FF6600"/>
                </a:solidFill>
                <a:latin typeface="Calibri" pitchFamily="-65" charset="0"/>
              </a:rPr>
              <a:t>HAM4,5,6</a:t>
            </a:r>
          </a:p>
        </p:txBody>
      </p:sp>
      <p:pic>
        <p:nvPicPr>
          <p:cNvPr id="4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027" y="3288776"/>
            <a:ext cx="1031228" cy="105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4" name="Group 43"/>
          <p:cNvGrpSpPr/>
          <p:nvPr/>
        </p:nvGrpSpPr>
        <p:grpSpPr>
          <a:xfrm>
            <a:off x="0" y="4888036"/>
            <a:ext cx="1705676" cy="1619388"/>
            <a:chOff x="0" y="4959288"/>
            <a:chExt cx="1705676" cy="1619388"/>
          </a:xfrm>
        </p:grpSpPr>
        <p:pic>
          <p:nvPicPr>
            <p:cNvPr id="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6718" y="4785564"/>
              <a:ext cx="1332242" cy="170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7" name="Group 86"/>
            <p:cNvGrpSpPr>
              <a:grpSpLocks/>
            </p:cNvGrpSpPr>
            <p:nvPr/>
          </p:nvGrpSpPr>
          <p:grpSpPr bwMode="auto">
            <a:xfrm>
              <a:off x="0" y="5967964"/>
              <a:ext cx="284731" cy="307575"/>
              <a:chOff x="778012" y="535381"/>
              <a:chExt cx="334735" cy="383766"/>
            </a:xfrm>
          </p:grpSpPr>
          <p:sp>
            <p:nvSpPr>
              <p:cNvPr id="64" name="Oval 63"/>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65" name="TextBox 53"/>
              <p:cNvSpPr txBox="1">
                <a:spLocks noChangeArrowheads="1"/>
              </p:cNvSpPr>
              <p:nvPr/>
            </p:nvSpPr>
            <p:spPr bwMode="auto">
              <a:xfrm>
                <a:off x="778012" y="535381"/>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3</a:t>
                </a:r>
              </a:p>
            </p:txBody>
          </p:sp>
        </p:grpSp>
        <p:grpSp>
          <p:nvGrpSpPr>
            <p:cNvPr id="48" name="Group 90"/>
            <p:cNvGrpSpPr>
              <a:grpSpLocks/>
            </p:cNvGrpSpPr>
            <p:nvPr/>
          </p:nvGrpSpPr>
          <p:grpSpPr bwMode="auto">
            <a:xfrm>
              <a:off x="1274477" y="5960231"/>
              <a:ext cx="287450" cy="307575"/>
              <a:chOff x="772411" y="547258"/>
              <a:chExt cx="337932" cy="383766"/>
            </a:xfrm>
          </p:grpSpPr>
          <p:sp>
            <p:nvSpPr>
              <p:cNvPr id="62" name="Oval 61"/>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63" name="TextBox 51"/>
              <p:cNvSpPr txBox="1">
                <a:spLocks noChangeArrowheads="1"/>
              </p:cNvSpPr>
              <p:nvPr/>
            </p:nvSpPr>
            <p:spPr bwMode="auto">
              <a:xfrm>
                <a:off x="772411" y="547258"/>
                <a:ext cx="334736"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4</a:t>
                </a:r>
              </a:p>
            </p:txBody>
          </p:sp>
        </p:grpSp>
        <p:grpSp>
          <p:nvGrpSpPr>
            <p:cNvPr id="49" name="Group 48"/>
            <p:cNvGrpSpPr/>
            <p:nvPr/>
          </p:nvGrpSpPr>
          <p:grpSpPr>
            <a:xfrm>
              <a:off x="1262891" y="4959288"/>
              <a:ext cx="293001" cy="307975"/>
              <a:chOff x="8629849" y="5295718"/>
              <a:chExt cx="293001" cy="307975"/>
            </a:xfrm>
          </p:grpSpPr>
          <p:grpSp>
            <p:nvGrpSpPr>
              <p:cNvPr id="58" name="Group 80"/>
              <p:cNvGrpSpPr>
                <a:grpSpLocks/>
              </p:cNvGrpSpPr>
              <p:nvPr/>
            </p:nvGrpSpPr>
            <p:grpSpPr bwMode="auto">
              <a:xfrm>
                <a:off x="8629849" y="5295718"/>
                <a:ext cx="273159" cy="307575"/>
                <a:chOff x="789212" y="535376"/>
                <a:chExt cx="321131" cy="383766"/>
              </a:xfrm>
            </p:grpSpPr>
            <p:sp>
              <p:nvSpPr>
                <p:cNvPr id="60" name="Oval 59"/>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61" name="TextBox 57"/>
                <p:cNvSpPr txBox="1">
                  <a:spLocks noChangeArrowheads="1"/>
                </p:cNvSpPr>
                <p:nvPr/>
              </p:nvSpPr>
              <p:spPr bwMode="auto">
                <a:xfrm>
                  <a:off x="789212" y="535376"/>
                  <a:ext cx="308984"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1</a:t>
                  </a:r>
                </a:p>
              </p:txBody>
            </p:sp>
          </p:grpSp>
          <p:cxnSp>
            <p:nvCxnSpPr>
              <p:cNvPr id="59" name="Straight Arrow Connector 58"/>
              <p:cNvCxnSpPr/>
              <p:nvPr/>
            </p:nvCxnSpPr>
            <p:spPr bwMode="auto">
              <a:xfrm>
                <a:off x="8687900" y="5359218"/>
                <a:ext cx="234950" cy="2444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50" name="Straight Arrow Connector 49"/>
            <p:cNvCxnSpPr/>
            <p:nvPr/>
          </p:nvCxnSpPr>
          <p:spPr bwMode="auto">
            <a:xfrm flipV="1">
              <a:off x="1348199" y="6022433"/>
              <a:ext cx="258763" cy="2333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bwMode="auto">
            <a:xfrm flipH="1" flipV="1">
              <a:off x="0" y="6018839"/>
              <a:ext cx="204788" cy="2508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52" name="Group 51"/>
            <p:cNvGrpSpPr/>
            <p:nvPr/>
          </p:nvGrpSpPr>
          <p:grpSpPr>
            <a:xfrm>
              <a:off x="0" y="4982051"/>
              <a:ext cx="284731" cy="307575"/>
              <a:chOff x="8010038" y="5335734"/>
              <a:chExt cx="284731" cy="307575"/>
            </a:xfrm>
          </p:grpSpPr>
          <p:grpSp>
            <p:nvGrpSpPr>
              <p:cNvPr id="54" name="Group 81"/>
              <p:cNvGrpSpPr>
                <a:grpSpLocks/>
              </p:cNvGrpSpPr>
              <p:nvPr/>
            </p:nvGrpSpPr>
            <p:grpSpPr bwMode="auto">
              <a:xfrm>
                <a:off x="8010038" y="5335734"/>
                <a:ext cx="284731" cy="307575"/>
                <a:chOff x="789212" y="571012"/>
                <a:chExt cx="334735" cy="383766"/>
              </a:xfrm>
            </p:grpSpPr>
            <p:sp>
              <p:nvSpPr>
                <p:cNvPr id="56" name="Oval 55"/>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57" name="TextBox 55"/>
                <p:cNvSpPr txBox="1">
                  <a:spLocks noChangeArrowheads="1"/>
                </p:cNvSpPr>
                <p:nvPr/>
              </p:nvSpPr>
              <p:spPr bwMode="auto">
                <a:xfrm>
                  <a:off x="789212" y="571012"/>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2</a:t>
                  </a:r>
                </a:p>
              </p:txBody>
            </p:sp>
          </p:grpSp>
          <p:cxnSp>
            <p:nvCxnSpPr>
              <p:cNvPr id="55" name="Straight Arrow Connector 54"/>
              <p:cNvCxnSpPr/>
              <p:nvPr/>
            </p:nvCxnSpPr>
            <p:spPr bwMode="auto">
              <a:xfrm flipH="1">
                <a:off x="8011625" y="5378268"/>
                <a:ext cx="230188"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53" name="TextBox 105"/>
            <p:cNvSpPr txBox="1">
              <a:spLocks noChangeArrowheads="1"/>
            </p:cNvSpPr>
            <p:nvPr/>
          </p:nvSpPr>
          <p:spPr bwMode="auto">
            <a:xfrm>
              <a:off x="419035" y="6270899"/>
              <a:ext cx="8338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b="1" dirty="0">
                  <a:solidFill>
                    <a:srgbClr val="FF6600"/>
                  </a:solidFill>
                  <a:latin typeface="Calibri" pitchFamily="-65" charset="0"/>
                </a:rPr>
                <a:t>HAM 2,3</a:t>
              </a:r>
            </a:p>
          </p:txBody>
        </p:sp>
      </p:grpSp>
      <p:sp>
        <p:nvSpPr>
          <p:cNvPr id="66" name="Rectangle 65"/>
          <p:cNvSpPr/>
          <p:nvPr/>
        </p:nvSpPr>
        <p:spPr>
          <a:xfrm>
            <a:off x="0" y="0"/>
            <a:ext cx="1781300" cy="369332"/>
          </a:xfrm>
          <a:prstGeom prst="rect">
            <a:avLst/>
          </a:prstGeom>
        </p:spPr>
        <p:txBody>
          <a:bodyPr wrap="square">
            <a:spAutoFit/>
          </a:bodyPr>
          <a:lstStyle/>
          <a:p>
            <a:pPr algn="ctr">
              <a:spcBef>
                <a:spcPts val="600"/>
              </a:spcBef>
            </a:pPr>
            <a:r>
              <a:rPr lang="en-US" b="1" u="sng" dirty="0">
                <a:solidFill>
                  <a:srgbClr val="0D0DFF"/>
                </a:solidFill>
              </a:rPr>
              <a:t>BSC-HEPI </a:t>
            </a:r>
            <a:r>
              <a:rPr lang="en-US" b="1" u="sng" dirty="0" err="1">
                <a:solidFill>
                  <a:srgbClr val="0D0DFF"/>
                </a:solidFill>
              </a:rPr>
              <a:t>IPS</a:t>
            </a:r>
            <a:endParaRPr lang="en-US" b="1" u="sng" dirty="0">
              <a:solidFill>
                <a:srgbClr val="0D0DFF"/>
              </a:solidFill>
            </a:endParaRPr>
          </a:p>
        </p:txBody>
      </p:sp>
      <p:pic>
        <p:nvPicPr>
          <p:cNvPr id="122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6928" y="377707"/>
            <a:ext cx="6934386" cy="246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Rectangle 66"/>
          <p:cNvSpPr/>
          <p:nvPr/>
        </p:nvSpPr>
        <p:spPr>
          <a:xfrm flipV="1">
            <a:off x="1971306" y="1093626"/>
            <a:ext cx="7077694" cy="182770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7836" y="3800104"/>
            <a:ext cx="6964429" cy="2454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Rectangle 67"/>
          <p:cNvSpPr/>
          <p:nvPr/>
        </p:nvSpPr>
        <p:spPr>
          <a:xfrm flipV="1">
            <a:off x="1971302" y="4561220"/>
            <a:ext cx="7077694" cy="182770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3497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51" descr="aLIGO_BSCISI_NoOpticsTable.pd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313" y="2438400"/>
            <a:ext cx="949325" cy="819149"/>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pic>
        <p:nvPicPr>
          <p:cNvPr id="6148" name="Picture 55" descr="aLIGO_BSCISI_NoOpticsTable.pd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3219450"/>
            <a:ext cx="839787" cy="89535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grpSp>
        <p:nvGrpSpPr>
          <p:cNvPr id="6149" name="Group 65"/>
          <p:cNvGrpSpPr>
            <a:grpSpLocks/>
          </p:cNvGrpSpPr>
          <p:nvPr/>
        </p:nvGrpSpPr>
        <p:grpSpPr bwMode="auto">
          <a:xfrm>
            <a:off x="3003363" y="5051425"/>
            <a:ext cx="625475" cy="674688"/>
            <a:chOff x="1693110" y="892074"/>
            <a:chExt cx="5448291" cy="5161539"/>
          </a:xfrm>
        </p:grpSpPr>
        <p:pic>
          <p:nvPicPr>
            <p:cNvPr id="6532" name="Picture 66" descr="aLIGO_HAMISI_NoOpticsTable.pd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3110" y="892074"/>
              <a:ext cx="5448291" cy="5161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Isosceles Triangle 67"/>
            <p:cNvSpPr>
              <a:spLocks noChangeArrowheads="1"/>
            </p:cNvSpPr>
            <p:nvPr/>
          </p:nvSpPr>
          <p:spPr bwMode="auto">
            <a:xfrm rot="5400000" flipH="1">
              <a:off x="2876844" y="1441793"/>
              <a:ext cx="3412682" cy="4037820"/>
            </a:xfrm>
            <a:prstGeom prst="triangle">
              <a:avLst>
                <a:gd name="adj" fmla="val 50000"/>
              </a:avLst>
            </a:prstGeom>
            <a:solidFill>
              <a:srgbClr val="D9D9D9">
                <a:alpha val="78038"/>
              </a:srgbClr>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grpSp>
        <p:nvGrpSpPr>
          <p:cNvPr id="6150" name="Group 68"/>
          <p:cNvGrpSpPr>
            <a:grpSpLocks/>
          </p:cNvGrpSpPr>
          <p:nvPr/>
        </p:nvGrpSpPr>
        <p:grpSpPr bwMode="auto">
          <a:xfrm>
            <a:off x="3030538" y="4191000"/>
            <a:ext cx="627062" cy="674688"/>
            <a:chOff x="1693110" y="892074"/>
            <a:chExt cx="5448291" cy="5161539"/>
          </a:xfrm>
        </p:grpSpPr>
        <p:pic>
          <p:nvPicPr>
            <p:cNvPr id="6530" name="Picture 69" descr="aLIGO_HAMISI_NoOpticsTable.pd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93110" y="892074"/>
              <a:ext cx="5448291" cy="5161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Isosceles Triangle 70"/>
            <p:cNvSpPr>
              <a:spLocks noChangeArrowheads="1"/>
            </p:cNvSpPr>
            <p:nvPr/>
          </p:nvSpPr>
          <p:spPr bwMode="auto">
            <a:xfrm rot="5400000" flipH="1">
              <a:off x="2869529" y="1446902"/>
              <a:ext cx="3412682" cy="4027601"/>
            </a:xfrm>
            <a:prstGeom prst="triangle">
              <a:avLst>
                <a:gd name="adj" fmla="val 50000"/>
              </a:avLst>
            </a:prstGeom>
            <a:solidFill>
              <a:srgbClr val="D9D9D9">
                <a:alpha val="78038"/>
              </a:srgbClr>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grpSp>
        <p:nvGrpSpPr>
          <p:cNvPr id="6151" name="Group 71"/>
          <p:cNvGrpSpPr>
            <a:grpSpLocks/>
          </p:cNvGrpSpPr>
          <p:nvPr/>
        </p:nvGrpSpPr>
        <p:grpSpPr bwMode="auto">
          <a:xfrm rot="-5400000">
            <a:off x="2079019" y="3321842"/>
            <a:ext cx="627062" cy="676275"/>
            <a:chOff x="1693110" y="892074"/>
            <a:chExt cx="5448291" cy="5161539"/>
          </a:xfrm>
        </p:grpSpPr>
        <p:pic>
          <p:nvPicPr>
            <p:cNvPr id="6528" name="Picture 72" descr="aLIGO_HAMISI_NoOpticsTable.pd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93110" y="892074"/>
              <a:ext cx="5448291" cy="5161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Isosceles Triangle 73"/>
            <p:cNvSpPr>
              <a:spLocks noChangeArrowheads="1"/>
            </p:cNvSpPr>
            <p:nvPr/>
          </p:nvSpPr>
          <p:spPr bwMode="auto">
            <a:xfrm rot="5400000" flipH="1">
              <a:off x="2812301" y="1374229"/>
              <a:ext cx="3416793" cy="4027601"/>
            </a:xfrm>
            <a:prstGeom prst="triangle">
              <a:avLst>
                <a:gd name="adj" fmla="val 50000"/>
              </a:avLst>
            </a:prstGeom>
            <a:solidFill>
              <a:srgbClr val="D9D9D9">
                <a:alpha val="78038"/>
              </a:srgbClr>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grpSp>
        <p:nvGrpSpPr>
          <p:cNvPr id="6152" name="Group 74"/>
          <p:cNvGrpSpPr>
            <a:grpSpLocks/>
          </p:cNvGrpSpPr>
          <p:nvPr/>
        </p:nvGrpSpPr>
        <p:grpSpPr bwMode="auto">
          <a:xfrm rot="-5400000">
            <a:off x="1182501" y="3322636"/>
            <a:ext cx="627062" cy="674687"/>
            <a:chOff x="1693110" y="892074"/>
            <a:chExt cx="5448291" cy="5161539"/>
          </a:xfrm>
        </p:grpSpPr>
        <p:pic>
          <p:nvPicPr>
            <p:cNvPr id="6526" name="Picture 75" descr="aLIGO_HAMISI_NoOpticsTable.pd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93110" y="892074"/>
              <a:ext cx="5448291" cy="5161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Isosceles Triangle 76"/>
            <p:cNvSpPr>
              <a:spLocks noChangeArrowheads="1"/>
            </p:cNvSpPr>
            <p:nvPr/>
          </p:nvSpPr>
          <p:spPr bwMode="auto">
            <a:xfrm rot="5400000" flipH="1">
              <a:off x="2814350" y="1374026"/>
              <a:ext cx="3412694" cy="4027601"/>
            </a:xfrm>
            <a:prstGeom prst="triangle">
              <a:avLst>
                <a:gd name="adj" fmla="val 50000"/>
              </a:avLst>
            </a:prstGeom>
            <a:solidFill>
              <a:srgbClr val="D9D9D9">
                <a:alpha val="78038"/>
              </a:srgbClr>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grpSp>
        <p:nvGrpSpPr>
          <p:cNvPr id="6155" name="Group 4"/>
          <p:cNvGrpSpPr>
            <a:grpSpLocks/>
          </p:cNvGrpSpPr>
          <p:nvPr/>
        </p:nvGrpSpPr>
        <p:grpSpPr bwMode="auto">
          <a:xfrm>
            <a:off x="3009900" y="5894387"/>
            <a:ext cx="627062" cy="674688"/>
            <a:chOff x="1693110" y="892074"/>
            <a:chExt cx="5448291" cy="5161539"/>
          </a:xfrm>
        </p:grpSpPr>
        <p:pic>
          <p:nvPicPr>
            <p:cNvPr id="6524" name="Picture 5" descr="aLIGO_HAMISI_NoOpticsTable.pd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93110" y="892074"/>
              <a:ext cx="5448291" cy="5161539"/>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Isosceles Triangle 6"/>
            <p:cNvSpPr>
              <a:spLocks noChangeArrowheads="1"/>
            </p:cNvSpPr>
            <p:nvPr/>
          </p:nvSpPr>
          <p:spPr bwMode="auto">
            <a:xfrm rot="5400000" flipH="1">
              <a:off x="2869529" y="1446902"/>
              <a:ext cx="3412682" cy="4027601"/>
            </a:xfrm>
            <a:prstGeom prst="triangle">
              <a:avLst>
                <a:gd name="adj" fmla="val 50000"/>
              </a:avLst>
            </a:prstGeom>
            <a:solidFill>
              <a:srgbClr val="D9D9D9">
                <a:alpha val="78038"/>
              </a:srgbClr>
            </a:solidFill>
            <a:ln w="9525">
              <a:solidFill>
                <a:srgbClr val="D9D9D9"/>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sp>
        <p:nvSpPr>
          <p:cNvPr id="6156" name="TextBox 103"/>
          <p:cNvSpPr txBox="1">
            <a:spLocks noChangeArrowheads="1"/>
          </p:cNvSpPr>
          <p:nvPr/>
        </p:nvSpPr>
        <p:spPr bwMode="auto">
          <a:xfrm>
            <a:off x="1182469" y="2982911"/>
            <a:ext cx="6463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a:solidFill>
                  <a:srgbClr val="FF6600"/>
                </a:solidFill>
                <a:latin typeface="Calibri" pitchFamily="-65" charset="0"/>
              </a:rPr>
              <a:t>HAM2</a:t>
            </a:r>
          </a:p>
        </p:txBody>
      </p:sp>
      <p:sp>
        <p:nvSpPr>
          <p:cNvPr id="6157" name="TextBox 104"/>
          <p:cNvSpPr txBox="1">
            <a:spLocks noChangeArrowheads="1"/>
          </p:cNvSpPr>
          <p:nvPr/>
        </p:nvSpPr>
        <p:spPr bwMode="auto">
          <a:xfrm>
            <a:off x="2020669" y="2971800"/>
            <a:ext cx="646331" cy="307777"/>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a:solidFill>
                  <a:srgbClr val="FF6600"/>
                </a:solidFill>
                <a:latin typeface="Calibri" pitchFamily="-65" charset="0"/>
              </a:rPr>
              <a:t>HAM3</a:t>
            </a:r>
          </a:p>
        </p:txBody>
      </p:sp>
      <p:sp>
        <p:nvSpPr>
          <p:cNvPr id="6158" name="TextBox 105"/>
          <p:cNvSpPr txBox="1">
            <a:spLocks noChangeArrowheads="1"/>
          </p:cNvSpPr>
          <p:nvPr/>
        </p:nvSpPr>
        <p:spPr bwMode="auto">
          <a:xfrm>
            <a:off x="2325469" y="4398963"/>
            <a:ext cx="6463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a:solidFill>
                  <a:srgbClr val="FF6600"/>
                </a:solidFill>
                <a:latin typeface="Calibri" pitchFamily="-65" charset="0"/>
              </a:rPr>
              <a:t>HAM4</a:t>
            </a:r>
          </a:p>
        </p:txBody>
      </p:sp>
      <p:sp>
        <p:nvSpPr>
          <p:cNvPr id="6159" name="TextBox 106"/>
          <p:cNvSpPr txBox="1">
            <a:spLocks noChangeArrowheads="1"/>
          </p:cNvSpPr>
          <p:nvPr/>
        </p:nvSpPr>
        <p:spPr bwMode="auto">
          <a:xfrm>
            <a:off x="2325469" y="5178623"/>
            <a:ext cx="6463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a:solidFill>
                  <a:srgbClr val="FF6600"/>
                </a:solidFill>
                <a:latin typeface="Calibri" pitchFamily="-65" charset="0"/>
              </a:rPr>
              <a:t>HAM5</a:t>
            </a:r>
          </a:p>
        </p:txBody>
      </p:sp>
      <p:sp>
        <p:nvSpPr>
          <p:cNvPr id="6160" name="TextBox 107"/>
          <p:cNvSpPr txBox="1">
            <a:spLocks noChangeArrowheads="1"/>
          </p:cNvSpPr>
          <p:nvPr/>
        </p:nvSpPr>
        <p:spPr bwMode="auto">
          <a:xfrm>
            <a:off x="2325469" y="6096000"/>
            <a:ext cx="6463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a:solidFill>
                  <a:srgbClr val="FF6600"/>
                </a:solidFill>
                <a:latin typeface="Calibri" pitchFamily="-65" charset="0"/>
              </a:rPr>
              <a:t>HAM6</a:t>
            </a:r>
          </a:p>
        </p:txBody>
      </p:sp>
      <p:pic>
        <p:nvPicPr>
          <p:cNvPr id="6161" name="Picture 45" descr="aLIGO_BSCISI_NoOpticsTable.pd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71600" y="3251199"/>
            <a:ext cx="941388" cy="801687"/>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119" name="Frame 118"/>
          <p:cNvSpPr>
            <a:spLocks noChangeArrowheads="1"/>
          </p:cNvSpPr>
          <p:nvPr/>
        </p:nvSpPr>
        <p:spPr bwMode="auto">
          <a:xfrm>
            <a:off x="2056000" y="3313111"/>
            <a:ext cx="668337" cy="660400"/>
          </a:xfrm>
          <a:custGeom>
            <a:avLst/>
            <a:gdLst>
              <a:gd name="T0" fmla="*/ 334169 w 668337"/>
              <a:gd name="T1" fmla="*/ 0 h 660400"/>
              <a:gd name="T2" fmla="*/ 0 w 668337"/>
              <a:gd name="T3" fmla="*/ 330200 h 660400"/>
              <a:gd name="T4" fmla="*/ 334169 w 668337"/>
              <a:gd name="T5" fmla="*/ 660400 h 660400"/>
              <a:gd name="T6" fmla="*/ 668337 w 668337"/>
              <a:gd name="T7" fmla="*/ 330200 h 660400"/>
              <a:gd name="T8" fmla="*/ 3 60000 65536"/>
              <a:gd name="T9" fmla="*/ 2 60000 65536"/>
              <a:gd name="T10" fmla="*/ 1 60000 65536"/>
              <a:gd name="T11" fmla="*/ 0 60000 65536"/>
              <a:gd name="T12" fmla="*/ 14377 w 668337"/>
              <a:gd name="T13" fmla="*/ 14377 h 660400"/>
              <a:gd name="T14" fmla="*/ 653960 w 668337"/>
              <a:gd name="T15" fmla="*/ 646023 h 660400"/>
            </a:gdLst>
            <a:ahLst/>
            <a:cxnLst>
              <a:cxn ang="T8">
                <a:pos x="T0" y="T1"/>
              </a:cxn>
              <a:cxn ang="T9">
                <a:pos x="T2" y="T3"/>
              </a:cxn>
              <a:cxn ang="T10">
                <a:pos x="T4" y="T5"/>
              </a:cxn>
              <a:cxn ang="T11">
                <a:pos x="T6" y="T7"/>
              </a:cxn>
            </a:cxnLst>
            <a:rect l="T12" t="T13" r="T14" b="T15"/>
            <a:pathLst>
              <a:path w="668337" h="660400">
                <a:moveTo>
                  <a:pt x="0" y="0"/>
                </a:moveTo>
                <a:lnTo>
                  <a:pt x="668337" y="0"/>
                </a:lnTo>
                <a:lnTo>
                  <a:pt x="668337" y="660400"/>
                </a:lnTo>
                <a:lnTo>
                  <a:pt x="0" y="660400"/>
                </a:lnTo>
                <a:close/>
                <a:moveTo>
                  <a:pt x="14377" y="14377"/>
                </a:moveTo>
                <a:lnTo>
                  <a:pt x="14377" y="646023"/>
                </a:lnTo>
                <a:lnTo>
                  <a:pt x="653960" y="646023"/>
                </a:lnTo>
                <a:lnTo>
                  <a:pt x="653960" y="14377"/>
                </a:lnTo>
                <a:close/>
              </a:path>
            </a:pathLst>
          </a:custGeom>
          <a:noFill/>
          <a:ln w="38100">
            <a:no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120" name="Frame 119"/>
          <p:cNvSpPr>
            <a:spLocks noChangeArrowheads="1"/>
          </p:cNvSpPr>
          <p:nvPr/>
        </p:nvSpPr>
        <p:spPr bwMode="auto">
          <a:xfrm>
            <a:off x="1152338" y="3313111"/>
            <a:ext cx="669925" cy="660400"/>
          </a:xfrm>
          <a:custGeom>
            <a:avLst/>
            <a:gdLst>
              <a:gd name="T0" fmla="*/ 334963 w 669925"/>
              <a:gd name="T1" fmla="*/ 0 h 660400"/>
              <a:gd name="T2" fmla="*/ 0 w 669925"/>
              <a:gd name="T3" fmla="*/ 330200 h 660400"/>
              <a:gd name="T4" fmla="*/ 334963 w 669925"/>
              <a:gd name="T5" fmla="*/ 660400 h 660400"/>
              <a:gd name="T6" fmla="*/ 669925 w 669925"/>
              <a:gd name="T7" fmla="*/ 330200 h 660400"/>
              <a:gd name="T8" fmla="*/ 3 60000 65536"/>
              <a:gd name="T9" fmla="*/ 2 60000 65536"/>
              <a:gd name="T10" fmla="*/ 1 60000 65536"/>
              <a:gd name="T11" fmla="*/ 0 60000 65536"/>
              <a:gd name="T12" fmla="*/ 14377 w 669925"/>
              <a:gd name="T13" fmla="*/ 14377 h 660400"/>
              <a:gd name="T14" fmla="*/ 655548 w 669925"/>
              <a:gd name="T15" fmla="*/ 646023 h 660400"/>
            </a:gdLst>
            <a:ahLst/>
            <a:cxnLst>
              <a:cxn ang="T8">
                <a:pos x="T0" y="T1"/>
              </a:cxn>
              <a:cxn ang="T9">
                <a:pos x="T2" y="T3"/>
              </a:cxn>
              <a:cxn ang="T10">
                <a:pos x="T4" y="T5"/>
              </a:cxn>
              <a:cxn ang="T11">
                <a:pos x="T6" y="T7"/>
              </a:cxn>
            </a:cxnLst>
            <a:rect l="T12" t="T13" r="T14" b="T15"/>
            <a:pathLst>
              <a:path w="669925" h="660400">
                <a:moveTo>
                  <a:pt x="0" y="0"/>
                </a:moveTo>
                <a:lnTo>
                  <a:pt x="669925" y="0"/>
                </a:lnTo>
                <a:lnTo>
                  <a:pt x="669925" y="660400"/>
                </a:lnTo>
                <a:lnTo>
                  <a:pt x="0" y="660400"/>
                </a:lnTo>
                <a:close/>
                <a:moveTo>
                  <a:pt x="14377" y="14377"/>
                </a:moveTo>
                <a:lnTo>
                  <a:pt x="14377" y="646023"/>
                </a:lnTo>
                <a:lnTo>
                  <a:pt x="655548" y="646023"/>
                </a:lnTo>
                <a:lnTo>
                  <a:pt x="655548" y="14377"/>
                </a:lnTo>
                <a:close/>
              </a:path>
            </a:pathLst>
          </a:custGeom>
          <a:noFill/>
          <a:ln w="38100">
            <a:no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121" name="Frame 120"/>
          <p:cNvSpPr>
            <a:spLocks noChangeArrowheads="1"/>
          </p:cNvSpPr>
          <p:nvPr/>
        </p:nvSpPr>
        <p:spPr bwMode="auto">
          <a:xfrm>
            <a:off x="2987488" y="4062413"/>
            <a:ext cx="669925" cy="660400"/>
          </a:xfrm>
          <a:custGeom>
            <a:avLst/>
            <a:gdLst>
              <a:gd name="T0" fmla="*/ 334963 w 669925"/>
              <a:gd name="T1" fmla="*/ 0 h 660400"/>
              <a:gd name="T2" fmla="*/ 0 w 669925"/>
              <a:gd name="T3" fmla="*/ 330200 h 660400"/>
              <a:gd name="T4" fmla="*/ 334963 w 669925"/>
              <a:gd name="T5" fmla="*/ 660400 h 660400"/>
              <a:gd name="T6" fmla="*/ 669925 w 669925"/>
              <a:gd name="T7" fmla="*/ 330200 h 660400"/>
              <a:gd name="T8" fmla="*/ 3 60000 65536"/>
              <a:gd name="T9" fmla="*/ 2 60000 65536"/>
              <a:gd name="T10" fmla="*/ 1 60000 65536"/>
              <a:gd name="T11" fmla="*/ 0 60000 65536"/>
              <a:gd name="T12" fmla="*/ 14377 w 669925"/>
              <a:gd name="T13" fmla="*/ 14377 h 660400"/>
              <a:gd name="T14" fmla="*/ 655548 w 669925"/>
              <a:gd name="T15" fmla="*/ 646023 h 660400"/>
            </a:gdLst>
            <a:ahLst/>
            <a:cxnLst>
              <a:cxn ang="T8">
                <a:pos x="T0" y="T1"/>
              </a:cxn>
              <a:cxn ang="T9">
                <a:pos x="T2" y="T3"/>
              </a:cxn>
              <a:cxn ang="T10">
                <a:pos x="T4" y="T5"/>
              </a:cxn>
              <a:cxn ang="T11">
                <a:pos x="T6" y="T7"/>
              </a:cxn>
            </a:cxnLst>
            <a:rect l="T12" t="T13" r="T14" b="T15"/>
            <a:pathLst>
              <a:path w="669925" h="660400">
                <a:moveTo>
                  <a:pt x="0" y="0"/>
                </a:moveTo>
                <a:lnTo>
                  <a:pt x="669925" y="0"/>
                </a:lnTo>
                <a:lnTo>
                  <a:pt x="669925" y="660400"/>
                </a:lnTo>
                <a:lnTo>
                  <a:pt x="0" y="660400"/>
                </a:lnTo>
                <a:close/>
                <a:moveTo>
                  <a:pt x="14377" y="14377"/>
                </a:moveTo>
                <a:lnTo>
                  <a:pt x="14377" y="646023"/>
                </a:lnTo>
                <a:lnTo>
                  <a:pt x="655548" y="646023"/>
                </a:lnTo>
                <a:lnTo>
                  <a:pt x="655548" y="14377"/>
                </a:lnTo>
                <a:close/>
              </a:path>
            </a:pathLst>
          </a:custGeom>
          <a:noFill/>
          <a:ln w="38100">
            <a:no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122" name="Frame 121"/>
          <p:cNvSpPr>
            <a:spLocks noChangeArrowheads="1"/>
          </p:cNvSpPr>
          <p:nvPr/>
        </p:nvSpPr>
        <p:spPr bwMode="auto">
          <a:xfrm>
            <a:off x="2987488" y="5051425"/>
            <a:ext cx="669925" cy="660400"/>
          </a:xfrm>
          <a:custGeom>
            <a:avLst/>
            <a:gdLst>
              <a:gd name="T0" fmla="*/ 334963 w 669925"/>
              <a:gd name="T1" fmla="*/ 0 h 660400"/>
              <a:gd name="T2" fmla="*/ 0 w 669925"/>
              <a:gd name="T3" fmla="*/ 330200 h 660400"/>
              <a:gd name="T4" fmla="*/ 334963 w 669925"/>
              <a:gd name="T5" fmla="*/ 660400 h 660400"/>
              <a:gd name="T6" fmla="*/ 669925 w 669925"/>
              <a:gd name="T7" fmla="*/ 330200 h 660400"/>
              <a:gd name="T8" fmla="*/ 3 60000 65536"/>
              <a:gd name="T9" fmla="*/ 2 60000 65536"/>
              <a:gd name="T10" fmla="*/ 1 60000 65536"/>
              <a:gd name="T11" fmla="*/ 0 60000 65536"/>
              <a:gd name="T12" fmla="*/ 14377 w 669925"/>
              <a:gd name="T13" fmla="*/ 14377 h 660400"/>
              <a:gd name="T14" fmla="*/ 655548 w 669925"/>
              <a:gd name="T15" fmla="*/ 646023 h 660400"/>
            </a:gdLst>
            <a:ahLst/>
            <a:cxnLst>
              <a:cxn ang="T8">
                <a:pos x="T0" y="T1"/>
              </a:cxn>
              <a:cxn ang="T9">
                <a:pos x="T2" y="T3"/>
              </a:cxn>
              <a:cxn ang="T10">
                <a:pos x="T4" y="T5"/>
              </a:cxn>
              <a:cxn ang="T11">
                <a:pos x="T6" y="T7"/>
              </a:cxn>
            </a:cxnLst>
            <a:rect l="T12" t="T13" r="T14" b="T15"/>
            <a:pathLst>
              <a:path w="669925" h="660400">
                <a:moveTo>
                  <a:pt x="0" y="0"/>
                </a:moveTo>
                <a:lnTo>
                  <a:pt x="669925" y="0"/>
                </a:lnTo>
                <a:lnTo>
                  <a:pt x="669925" y="660400"/>
                </a:lnTo>
                <a:lnTo>
                  <a:pt x="0" y="660400"/>
                </a:lnTo>
                <a:close/>
                <a:moveTo>
                  <a:pt x="14377" y="14377"/>
                </a:moveTo>
                <a:lnTo>
                  <a:pt x="14377" y="646023"/>
                </a:lnTo>
                <a:lnTo>
                  <a:pt x="655548" y="646023"/>
                </a:lnTo>
                <a:lnTo>
                  <a:pt x="655548" y="14377"/>
                </a:lnTo>
                <a:close/>
              </a:path>
            </a:pathLst>
          </a:custGeom>
          <a:noFill/>
          <a:ln w="38100">
            <a:no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123" name="Frame 122"/>
          <p:cNvSpPr>
            <a:spLocks noChangeArrowheads="1"/>
          </p:cNvSpPr>
          <p:nvPr/>
        </p:nvSpPr>
        <p:spPr bwMode="auto">
          <a:xfrm>
            <a:off x="2990850" y="5897562"/>
            <a:ext cx="669925" cy="660400"/>
          </a:xfrm>
          <a:custGeom>
            <a:avLst/>
            <a:gdLst>
              <a:gd name="T0" fmla="*/ 334963 w 669925"/>
              <a:gd name="T1" fmla="*/ 0 h 660400"/>
              <a:gd name="T2" fmla="*/ 0 w 669925"/>
              <a:gd name="T3" fmla="*/ 330200 h 660400"/>
              <a:gd name="T4" fmla="*/ 334963 w 669925"/>
              <a:gd name="T5" fmla="*/ 660400 h 660400"/>
              <a:gd name="T6" fmla="*/ 669925 w 669925"/>
              <a:gd name="T7" fmla="*/ 330200 h 660400"/>
              <a:gd name="T8" fmla="*/ 3 60000 65536"/>
              <a:gd name="T9" fmla="*/ 2 60000 65536"/>
              <a:gd name="T10" fmla="*/ 1 60000 65536"/>
              <a:gd name="T11" fmla="*/ 0 60000 65536"/>
              <a:gd name="T12" fmla="*/ 14377 w 669925"/>
              <a:gd name="T13" fmla="*/ 14377 h 660400"/>
              <a:gd name="T14" fmla="*/ 655548 w 669925"/>
              <a:gd name="T15" fmla="*/ 646023 h 660400"/>
            </a:gdLst>
            <a:ahLst/>
            <a:cxnLst>
              <a:cxn ang="T8">
                <a:pos x="T0" y="T1"/>
              </a:cxn>
              <a:cxn ang="T9">
                <a:pos x="T2" y="T3"/>
              </a:cxn>
              <a:cxn ang="T10">
                <a:pos x="T4" y="T5"/>
              </a:cxn>
              <a:cxn ang="T11">
                <a:pos x="T6" y="T7"/>
              </a:cxn>
            </a:cxnLst>
            <a:rect l="T12" t="T13" r="T14" b="T15"/>
            <a:pathLst>
              <a:path w="669925" h="660400">
                <a:moveTo>
                  <a:pt x="0" y="0"/>
                </a:moveTo>
                <a:lnTo>
                  <a:pt x="669925" y="0"/>
                </a:lnTo>
                <a:lnTo>
                  <a:pt x="669925" y="660400"/>
                </a:lnTo>
                <a:lnTo>
                  <a:pt x="0" y="660400"/>
                </a:lnTo>
                <a:close/>
                <a:moveTo>
                  <a:pt x="14377" y="14377"/>
                </a:moveTo>
                <a:lnTo>
                  <a:pt x="14377" y="646023"/>
                </a:lnTo>
                <a:lnTo>
                  <a:pt x="655548" y="646023"/>
                </a:lnTo>
                <a:lnTo>
                  <a:pt x="655548" y="14377"/>
                </a:lnTo>
                <a:close/>
              </a:path>
            </a:pathLst>
          </a:custGeom>
          <a:noFill/>
          <a:ln w="38100">
            <a:no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pic>
        <p:nvPicPr>
          <p:cNvPr id="6167" name="Picture 126" descr="aLIGO_BSCISI_NoOpticsTable.pdf"/>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01950" y="1286266"/>
            <a:ext cx="803275" cy="827087"/>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pic>
        <p:nvPicPr>
          <p:cNvPr id="6168" name="Picture 128" descr="aLIGO_BSCISI_NoOpticsTable.pdf"/>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35452" y="3211511"/>
            <a:ext cx="844550" cy="820738"/>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6170" name="TextBox 130"/>
          <p:cNvSpPr txBox="1">
            <a:spLocks noChangeArrowheads="1"/>
          </p:cNvSpPr>
          <p:nvPr/>
        </p:nvSpPr>
        <p:spPr bwMode="auto">
          <a:xfrm>
            <a:off x="4083622" y="4111823"/>
            <a:ext cx="5645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err="1">
                <a:solidFill>
                  <a:srgbClr val="660066"/>
                </a:solidFill>
                <a:latin typeface="Calibri" pitchFamily="-65" charset="0"/>
              </a:rPr>
              <a:t>ITMX</a:t>
            </a:r>
            <a:endParaRPr lang="en-US" sz="1400" dirty="0">
              <a:solidFill>
                <a:srgbClr val="660066"/>
              </a:solidFill>
              <a:latin typeface="Calibri" pitchFamily="-65" charset="0"/>
            </a:endParaRPr>
          </a:p>
        </p:txBody>
      </p:sp>
      <p:sp>
        <p:nvSpPr>
          <p:cNvPr id="6171" name="TextBox 131"/>
          <p:cNvSpPr txBox="1">
            <a:spLocks noChangeArrowheads="1"/>
          </p:cNvSpPr>
          <p:nvPr/>
        </p:nvSpPr>
        <p:spPr bwMode="auto">
          <a:xfrm>
            <a:off x="2438400" y="4038600"/>
            <a:ext cx="3642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a:solidFill>
                  <a:srgbClr val="660066"/>
                </a:solidFill>
                <a:latin typeface="Calibri" pitchFamily="-65" charset="0"/>
              </a:rPr>
              <a:t>BS</a:t>
            </a:r>
          </a:p>
        </p:txBody>
      </p:sp>
      <p:grpSp>
        <p:nvGrpSpPr>
          <p:cNvPr id="6" name="Group 5"/>
          <p:cNvGrpSpPr/>
          <p:nvPr/>
        </p:nvGrpSpPr>
        <p:grpSpPr>
          <a:xfrm>
            <a:off x="524104" y="1362974"/>
            <a:ext cx="1452063" cy="1522682"/>
            <a:chOff x="187512" y="4587876"/>
            <a:chExt cx="1831788" cy="1920874"/>
          </a:xfrm>
        </p:grpSpPr>
        <p:cxnSp>
          <p:nvCxnSpPr>
            <p:cNvPr id="6153" name="Straight Arrow Connector 93"/>
            <p:cNvCxnSpPr>
              <a:cxnSpLocks noChangeShapeType="1"/>
            </p:cNvCxnSpPr>
            <p:nvPr/>
          </p:nvCxnSpPr>
          <p:spPr bwMode="auto">
            <a:xfrm rot="5400000" flipH="1" flipV="1">
              <a:off x="-170657" y="5684044"/>
              <a:ext cx="1127125" cy="1588"/>
            </a:xfrm>
            <a:prstGeom prst="straightConnector1">
              <a:avLst/>
            </a:prstGeom>
            <a:noFill/>
            <a:ln w="50800">
              <a:solidFill>
                <a:schemeClr val="tx1"/>
              </a:solidFill>
              <a:round/>
              <a:headEnd/>
              <a:tailEnd type="triangle"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154" name="Straight Arrow Connector 94"/>
            <p:cNvCxnSpPr>
              <a:cxnSpLocks noChangeShapeType="1"/>
            </p:cNvCxnSpPr>
            <p:nvPr/>
          </p:nvCxnSpPr>
          <p:spPr bwMode="auto">
            <a:xfrm>
              <a:off x="381000" y="6248400"/>
              <a:ext cx="1258887" cy="1587"/>
            </a:xfrm>
            <a:prstGeom prst="straightConnector1">
              <a:avLst/>
            </a:prstGeom>
            <a:noFill/>
            <a:ln w="50800">
              <a:solidFill>
                <a:schemeClr val="tx1"/>
              </a:solidFill>
              <a:round/>
              <a:headEnd/>
              <a:tailEnd type="triangle"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174" name="TextBox 74"/>
            <p:cNvSpPr txBox="1">
              <a:spLocks noChangeArrowheads="1"/>
            </p:cNvSpPr>
            <p:nvPr/>
          </p:nvSpPr>
          <p:spPr bwMode="auto">
            <a:xfrm>
              <a:off x="1620837" y="5924550"/>
              <a:ext cx="3984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3200">
                  <a:latin typeface="Calibri" pitchFamily="-65" charset="0"/>
                </a:rPr>
                <a:t>X</a:t>
              </a:r>
            </a:p>
          </p:txBody>
        </p:sp>
        <p:sp>
          <p:nvSpPr>
            <p:cNvPr id="6175" name="TextBox 77"/>
            <p:cNvSpPr txBox="1">
              <a:spLocks noChangeArrowheads="1"/>
            </p:cNvSpPr>
            <p:nvPr/>
          </p:nvSpPr>
          <p:spPr bwMode="auto">
            <a:xfrm>
              <a:off x="187512" y="4587876"/>
              <a:ext cx="3857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3200" dirty="0">
                  <a:latin typeface="Calibri" pitchFamily="-65" charset="0"/>
                </a:rPr>
                <a:t>Y</a:t>
              </a:r>
            </a:p>
          </p:txBody>
        </p:sp>
      </p:grpSp>
      <p:grpSp>
        <p:nvGrpSpPr>
          <p:cNvPr id="6176" name="Group 41"/>
          <p:cNvGrpSpPr>
            <a:grpSpLocks/>
          </p:cNvGrpSpPr>
          <p:nvPr/>
        </p:nvGrpSpPr>
        <p:grpSpPr bwMode="auto">
          <a:xfrm>
            <a:off x="996763" y="3190874"/>
            <a:ext cx="920750" cy="885825"/>
            <a:chOff x="112937" y="3750060"/>
            <a:chExt cx="1082451" cy="1105256"/>
          </a:xfrm>
        </p:grpSpPr>
        <p:grpSp>
          <p:nvGrpSpPr>
            <p:cNvPr id="6500" name="Group 80"/>
            <p:cNvGrpSpPr>
              <a:grpSpLocks/>
            </p:cNvGrpSpPr>
            <p:nvPr/>
          </p:nvGrpSpPr>
          <p:grpSpPr bwMode="auto">
            <a:xfrm>
              <a:off x="841599" y="3750060"/>
              <a:ext cx="321131" cy="383766"/>
              <a:chOff x="789212" y="535376"/>
              <a:chExt cx="321131" cy="383766"/>
            </a:xfrm>
          </p:grpSpPr>
          <p:sp>
            <p:nvSpPr>
              <p:cNvPr id="57" name="Oval 56"/>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6523" name="TextBox 57"/>
              <p:cNvSpPr txBox="1">
                <a:spLocks noChangeArrowheads="1"/>
              </p:cNvSpPr>
              <p:nvPr/>
            </p:nvSpPr>
            <p:spPr bwMode="auto">
              <a:xfrm>
                <a:off x="789212" y="535376"/>
                <a:ext cx="308984"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1</a:t>
                </a:r>
              </a:p>
            </p:txBody>
          </p:sp>
        </p:grpSp>
        <p:grpSp>
          <p:nvGrpSpPr>
            <p:cNvPr id="6501" name="Group 81"/>
            <p:cNvGrpSpPr>
              <a:grpSpLocks/>
            </p:cNvGrpSpPr>
            <p:nvPr/>
          </p:nvGrpSpPr>
          <p:grpSpPr bwMode="auto">
            <a:xfrm>
              <a:off x="112937" y="3799989"/>
              <a:ext cx="334735" cy="383766"/>
              <a:chOff x="789212" y="571012"/>
              <a:chExt cx="334735" cy="383766"/>
            </a:xfrm>
          </p:grpSpPr>
          <p:sp>
            <p:nvSpPr>
              <p:cNvPr id="55" name="Oval 54"/>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6519" name="TextBox 55"/>
              <p:cNvSpPr txBox="1">
                <a:spLocks noChangeArrowheads="1"/>
              </p:cNvSpPr>
              <p:nvPr/>
            </p:nvSpPr>
            <p:spPr bwMode="auto">
              <a:xfrm>
                <a:off x="789212" y="571012"/>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2</a:t>
                </a:r>
              </a:p>
            </p:txBody>
          </p:sp>
        </p:grpSp>
        <p:grpSp>
          <p:nvGrpSpPr>
            <p:cNvPr id="6502" name="Group 86"/>
            <p:cNvGrpSpPr>
              <a:grpSpLocks/>
            </p:cNvGrpSpPr>
            <p:nvPr/>
          </p:nvGrpSpPr>
          <p:grpSpPr bwMode="auto">
            <a:xfrm>
              <a:off x="125549" y="4459672"/>
              <a:ext cx="334735" cy="383766"/>
              <a:chOff x="778012" y="535381"/>
              <a:chExt cx="334735" cy="383766"/>
            </a:xfrm>
          </p:grpSpPr>
          <p:sp>
            <p:nvSpPr>
              <p:cNvPr id="53" name="Oval 52"/>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6515" name="TextBox 53"/>
              <p:cNvSpPr txBox="1">
                <a:spLocks noChangeArrowheads="1"/>
              </p:cNvSpPr>
              <p:nvPr/>
            </p:nvSpPr>
            <p:spPr bwMode="auto">
              <a:xfrm>
                <a:off x="778012" y="535381"/>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3</a:t>
                </a:r>
              </a:p>
            </p:txBody>
          </p:sp>
        </p:grpSp>
        <p:grpSp>
          <p:nvGrpSpPr>
            <p:cNvPr id="6503" name="Group 90"/>
            <p:cNvGrpSpPr>
              <a:grpSpLocks/>
            </p:cNvGrpSpPr>
            <p:nvPr/>
          </p:nvGrpSpPr>
          <p:grpSpPr bwMode="auto">
            <a:xfrm>
              <a:off x="824795" y="4471550"/>
              <a:ext cx="337932" cy="383766"/>
              <a:chOff x="772411" y="547258"/>
              <a:chExt cx="337932" cy="383766"/>
            </a:xfrm>
          </p:grpSpPr>
          <p:sp>
            <p:nvSpPr>
              <p:cNvPr id="51" name="Oval 50"/>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6511" name="TextBox 51"/>
              <p:cNvSpPr txBox="1">
                <a:spLocks noChangeArrowheads="1"/>
              </p:cNvSpPr>
              <p:nvPr/>
            </p:nvSpPr>
            <p:spPr bwMode="auto">
              <a:xfrm>
                <a:off x="772411" y="547258"/>
                <a:ext cx="334736"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4</a:t>
                </a:r>
              </a:p>
            </p:txBody>
          </p:sp>
        </p:grpSp>
        <p:cxnSp>
          <p:nvCxnSpPr>
            <p:cNvPr id="47" name="Straight Arrow Connector 46"/>
            <p:cNvCxnSpPr/>
            <p:nvPr/>
          </p:nvCxnSpPr>
          <p:spPr>
            <a:xfrm>
              <a:off x="909844" y="3829290"/>
              <a:ext cx="276212" cy="3050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V="1">
              <a:off x="891181" y="4538397"/>
              <a:ext cx="304207" cy="2911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H="1" flipV="1">
              <a:off x="148396" y="4490859"/>
              <a:ext cx="240753" cy="3129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H="1">
              <a:off x="114803" y="3853059"/>
              <a:ext cx="270613" cy="2852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6177" name="Group 58"/>
          <p:cNvGrpSpPr>
            <a:grpSpLocks/>
          </p:cNvGrpSpPr>
          <p:nvPr/>
        </p:nvGrpSpPr>
        <p:grpSpPr bwMode="auto">
          <a:xfrm>
            <a:off x="1905000" y="3195636"/>
            <a:ext cx="920750" cy="885825"/>
            <a:chOff x="112937" y="3750060"/>
            <a:chExt cx="1082451" cy="1105256"/>
          </a:xfrm>
        </p:grpSpPr>
        <p:grpSp>
          <p:nvGrpSpPr>
            <p:cNvPr id="6476" name="Group 80"/>
            <p:cNvGrpSpPr>
              <a:grpSpLocks/>
            </p:cNvGrpSpPr>
            <p:nvPr/>
          </p:nvGrpSpPr>
          <p:grpSpPr bwMode="auto">
            <a:xfrm>
              <a:off x="841599" y="3750060"/>
              <a:ext cx="321131" cy="383766"/>
              <a:chOff x="789212" y="535376"/>
              <a:chExt cx="321131" cy="383766"/>
            </a:xfrm>
          </p:grpSpPr>
          <p:sp>
            <p:nvSpPr>
              <p:cNvPr id="78" name="Oval 77"/>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6499" name="TextBox 78"/>
              <p:cNvSpPr txBox="1">
                <a:spLocks noChangeArrowheads="1"/>
              </p:cNvSpPr>
              <p:nvPr/>
            </p:nvSpPr>
            <p:spPr bwMode="auto">
              <a:xfrm>
                <a:off x="789212" y="535376"/>
                <a:ext cx="308984"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1</a:t>
                </a:r>
              </a:p>
            </p:txBody>
          </p:sp>
        </p:grpSp>
        <p:grpSp>
          <p:nvGrpSpPr>
            <p:cNvPr id="6477" name="Group 81"/>
            <p:cNvGrpSpPr>
              <a:grpSpLocks/>
            </p:cNvGrpSpPr>
            <p:nvPr/>
          </p:nvGrpSpPr>
          <p:grpSpPr bwMode="auto">
            <a:xfrm>
              <a:off x="112937" y="3799989"/>
              <a:ext cx="334735" cy="383766"/>
              <a:chOff x="789212" y="571012"/>
              <a:chExt cx="334735" cy="383766"/>
            </a:xfrm>
          </p:grpSpPr>
          <p:sp>
            <p:nvSpPr>
              <p:cNvPr id="75" name="Oval 74"/>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6495" name="TextBox 75"/>
              <p:cNvSpPr txBox="1">
                <a:spLocks noChangeArrowheads="1"/>
              </p:cNvSpPr>
              <p:nvPr/>
            </p:nvSpPr>
            <p:spPr bwMode="auto">
              <a:xfrm>
                <a:off x="789212" y="571012"/>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2</a:t>
                </a:r>
              </a:p>
            </p:txBody>
          </p:sp>
        </p:grpSp>
        <p:grpSp>
          <p:nvGrpSpPr>
            <p:cNvPr id="6478" name="Group 86"/>
            <p:cNvGrpSpPr>
              <a:grpSpLocks/>
            </p:cNvGrpSpPr>
            <p:nvPr/>
          </p:nvGrpSpPr>
          <p:grpSpPr bwMode="auto">
            <a:xfrm>
              <a:off x="125549" y="4459672"/>
              <a:ext cx="334735" cy="383766"/>
              <a:chOff x="778012" y="535381"/>
              <a:chExt cx="334735" cy="383766"/>
            </a:xfrm>
          </p:grpSpPr>
          <p:sp>
            <p:nvSpPr>
              <p:cNvPr id="72" name="Oval 71"/>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6491" name="TextBox 72"/>
              <p:cNvSpPr txBox="1">
                <a:spLocks noChangeArrowheads="1"/>
              </p:cNvSpPr>
              <p:nvPr/>
            </p:nvSpPr>
            <p:spPr bwMode="auto">
              <a:xfrm>
                <a:off x="778012" y="535381"/>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3</a:t>
                </a:r>
              </a:p>
            </p:txBody>
          </p:sp>
        </p:grpSp>
        <p:grpSp>
          <p:nvGrpSpPr>
            <p:cNvPr id="6479" name="Group 90"/>
            <p:cNvGrpSpPr>
              <a:grpSpLocks/>
            </p:cNvGrpSpPr>
            <p:nvPr/>
          </p:nvGrpSpPr>
          <p:grpSpPr bwMode="auto">
            <a:xfrm>
              <a:off x="824795" y="4471550"/>
              <a:ext cx="337932" cy="383766"/>
              <a:chOff x="772411" y="547258"/>
              <a:chExt cx="337932" cy="383766"/>
            </a:xfrm>
          </p:grpSpPr>
          <p:sp>
            <p:nvSpPr>
              <p:cNvPr id="69" name="Oval 68"/>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6487" name="TextBox 69"/>
              <p:cNvSpPr txBox="1">
                <a:spLocks noChangeArrowheads="1"/>
              </p:cNvSpPr>
              <p:nvPr/>
            </p:nvSpPr>
            <p:spPr bwMode="auto">
              <a:xfrm>
                <a:off x="772411" y="547258"/>
                <a:ext cx="334736"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4</a:t>
                </a:r>
              </a:p>
            </p:txBody>
          </p:sp>
        </p:grpSp>
        <p:cxnSp>
          <p:nvCxnSpPr>
            <p:cNvPr id="64" name="Straight Arrow Connector 63"/>
            <p:cNvCxnSpPr/>
            <p:nvPr/>
          </p:nvCxnSpPr>
          <p:spPr>
            <a:xfrm>
              <a:off x="909845" y="3829290"/>
              <a:ext cx="276212" cy="3050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flipV="1">
              <a:off x="891183" y="4538397"/>
              <a:ext cx="304205" cy="2911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flipH="1" flipV="1">
              <a:off x="148397" y="4490859"/>
              <a:ext cx="240751" cy="3129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H="1">
              <a:off x="114804" y="3853059"/>
              <a:ext cx="270612" cy="2852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6178" name="Group 137"/>
          <p:cNvGrpSpPr>
            <a:grpSpLocks/>
          </p:cNvGrpSpPr>
          <p:nvPr/>
        </p:nvGrpSpPr>
        <p:grpSpPr bwMode="auto">
          <a:xfrm>
            <a:off x="4908452" y="3081336"/>
            <a:ext cx="1085850" cy="1081088"/>
            <a:chOff x="3271634" y="5519246"/>
            <a:chExt cx="919367" cy="864313"/>
          </a:xfrm>
        </p:grpSpPr>
        <p:grpSp>
          <p:nvGrpSpPr>
            <p:cNvPr id="6451" name="Group 341"/>
            <p:cNvGrpSpPr>
              <a:grpSpLocks/>
            </p:cNvGrpSpPr>
            <p:nvPr/>
          </p:nvGrpSpPr>
          <p:grpSpPr bwMode="auto">
            <a:xfrm>
              <a:off x="3304348" y="5530201"/>
              <a:ext cx="290058" cy="287810"/>
              <a:chOff x="3313870" y="6077886"/>
              <a:chExt cx="290058" cy="287810"/>
            </a:xfrm>
          </p:grpSpPr>
          <p:sp>
            <p:nvSpPr>
              <p:cNvPr id="154" name="Oval 153"/>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6475" name="TextBox 154"/>
              <p:cNvSpPr txBox="1">
                <a:spLocks noChangeArrowheads="1"/>
              </p:cNvSpPr>
              <p:nvPr/>
            </p:nvSpPr>
            <p:spPr bwMode="auto">
              <a:xfrm>
                <a:off x="3319266" y="6077886"/>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2</a:t>
                </a:r>
              </a:p>
            </p:txBody>
          </p:sp>
        </p:grpSp>
        <p:grpSp>
          <p:nvGrpSpPr>
            <p:cNvPr id="6452" name="Group 347"/>
            <p:cNvGrpSpPr>
              <a:grpSpLocks/>
            </p:cNvGrpSpPr>
            <p:nvPr/>
          </p:nvGrpSpPr>
          <p:grpSpPr bwMode="auto">
            <a:xfrm>
              <a:off x="3899657" y="5519246"/>
              <a:ext cx="286096" cy="287810"/>
              <a:chOff x="3313870" y="6085983"/>
              <a:chExt cx="286096" cy="287810"/>
            </a:xfrm>
          </p:grpSpPr>
          <p:sp>
            <p:nvSpPr>
              <p:cNvPr id="152" name="Oval 151"/>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6471" name="TextBox 152"/>
              <p:cNvSpPr txBox="1">
                <a:spLocks noChangeArrowheads="1"/>
              </p:cNvSpPr>
              <p:nvPr/>
            </p:nvSpPr>
            <p:spPr bwMode="auto">
              <a:xfrm>
                <a:off x="3315304" y="6085983"/>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1</a:t>
                </a:r>
              </a:p>
            </p:txBody>
          </p:sp>
        </p:grpSp>
        <p:grpSp>
          <p:nvGrpSpPr>
            <p:cNvPr id="6453" name="Group 344"/>
            <p:cNvGrpSpPr>
              <a:grpSpLocks/>
            </p:cNvGrpSpPr>
            <p:nvPr/>
          </p:nvGrpSpPr>
          <p:grpSpPr bwMode="auto">
            <a:xfrm>
              <a:off x="3885365" y="6095750"/>
              <a:ext cx="289760" cy="287809"/>
              <a:chOff x="3313870" y="6095751"/>
              <a:chExt cx="289760" cy="287809"/>
            </a:xfrm>
          </p:grpSpPr>
          <p:sp>
            <p:nvSpPr>
              <p:cNvPr id="150" name="Oval 149"/>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6467" name="TextBox 150"/>
              <p:cNvSpPr txBox="1">
                <a:spLocks noChangeArrowheads="1"/>
              </p:cNvSpPr>
              <p:nvPr/>
            </p:nvSpPr>
            <p:spPr bwMode="auto">
              <a:xfrm>
                <a:off x="3318968" y="6095751"/>
                <a:ext cx="284662" cy="28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4</a:t>
                </a:r>
              </a:p>
            </p:txBody>
          </p:sp>
        </p:grpSp>
        <p:grpSp>
          <p:nvGrpSpPr>
            <p:cNvPr id="6454" name="Group 322"/>
            <p:cNvGrpSpPr>
              <a:grpSpLocks/>
            </p:cNvGrpSpPr>
            <p:nvPr/>
          </p:nvGrpSpPr>
          <p:grpSpPr bwMode="auto">
            <a:xfrm>
              <a:off x="3311338" y="6088673"/>
              <a:ext cx="284662" cy="287810"/>
              <a:chOff x="3311338" y="6088673"/>
              <a:chExt cx="284662" cy="287810"/>
            </a:xfrm>
          </p:grpSpPr>
          <p:sp>
            <p:nvSpPr>
              <p:cNvPr id="148" name="Oval 147"/>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6463" name="TextBox 148"/>
              <p:cNvSpPr txBox="1">
                <a:spLocks noChangeArrowheads="1"/>
              </p:cNvSpPr>
              <p:nvPr/>
            </p:nvSpPr>
            <p:spPr bwMode="auto">
              <a:xfrm>
                <a:off x="3311338" y="6088673"/>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3</a:t>
                </a:r>
              </a:p>
            </p:txBody>
          </p:sp>
        </p:grpSp>
        <p:grpSp>
          <p:nvGrpSpPr>
            <p:cNvPr id="6455" name="Group 350"/>
            <p:cNvGrpSpPr>
              <a:grpSpLocks/>
            </p:cNvGrpSpPr>
            <p:nvPr/>
          </p:nvGrpSpPr>
          <p:grpSpPr bwMode="auto">
            <a:xfrm>
              <a:off x="3271634" y="5549747"/>
              <a:ext cx="919367" cy="802091"/>
              <a:chOff x="3271634" y="5549747"/>
              <a:chExt cx="919367" cy="802091"/>
            </a:xfrm>
          </p:grpSpPr>
          <p:cxnSp>
            <p:nvCxnSpPr>
              <p:cNvPr id="144" name="Straight Arrow Connector 143"/>
              <p:cNvCxnSpPr/>
              <p:nvPr/>
            </p:nvCxnSpPr>
            <p:spPr>
              <a:xfrm>
                <a:off x="3947719" y="5549706"/>
                <a:ext cx="235218" cy="244953"/>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45" name="Straight Arrow Connector 144"/>
              <p:cNvCxnSpPr/>
              <p:nvPr/>
            </p:nvCxnSpPr>
            <p:spPr>
              <a:xfrm flipV="1">
                <a:off x="3931589" y="6118300"/>
                <a:ext cx="259412" cy="233529"/>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46" name="Straight Arrow Connector 145"/>
              <p:cNvCxnSpPr/>
              <p:nvPr/>
            </p:nvCxnSpPr>
            <p:spPr>
              <a:xfrm flipH="1" flipV="1">
                <a:off x="3299861" y="6080224"/>
                <a:ext cx="205647" cy="25129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47" name="Straight Arrow Connector 146"/>
              <p:cNvCxnSpPr/>
              <p:nvPr/>
            </p:nvCxnSpPr>
            <p:spPr>
              <a:xfrm flipH="1">
                <a:off x="3271634" y="5568744"/>
                <a:ext cx="231186" cy="22972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grpSp>
        <p:nvGrpSpPr>
          <p:cNvPr id="6179" name="Group 155"/>
          <p:cNvGrpSpPr>
            <a:grpSpLocks/>
          </p:cNvGrpSpPr>
          <p:nvPr/>
        </p:nvGrpSpPr>
        <p:grpSpPr bwMode="auto">
          <a:xfrm>
            <a:off x="2760475" y="2219324"/>
            <a:ext cx="1085850" cy="1081087"/>
            <a:chOff x="3271634" y="5519246"/>
            <a:chExt cx="919367" cy="864313"/>
          </a:xfrm>
        </p:grpSpPr>
        <p:grpSp>
          <p:nvGrpSpPr>
            <p:cNvPr id="6426" name="Group 341"/>
            <p:cNvGrpSpPr>
              <a:grpSpLocks/>
            </p:cNvGrpSpPr>
            <p:nvPr/>
          </p:nvGrpSpPr>
          <p:grpSpPr bwMode="auto">
            <a:xfrm>
              <a:off x="3304348" y="5530201"/>
              <a:ext cx="290058" cy="287810"/>
              <a:chOff x="3313870" y="6077886"/>
              <a:chExt cx="290058" cy="287810"/>
            </a:xfrm>
          </p:grpSpPr>
          <p:sp>
            <p:nvSpPr>
              <p:cNvPr id="172" name="Oval 171"/>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6450" name="TextBox 172"/>
              <p:cNvSpPr txBox="1">
                <a:spLocks noChangeArrowheads="1"/>
              </p:cNvSpPr>
              <p:nvPr/>
            </p:nvSpPr>
            <p:spPr bwMode="auto">
              <a:xfrm>
                <a:off x="3319266" y="6077886"/>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2</a:t>
                </a:r>
              </a:p>
            </p:txBody>
          </p:sp>
        </p:grpSp>
        <p:grpSp>
          <p:nvGrpSpPr>
            <p:cNvPr id="6427" name="Group 347"/>
            <p:cNvGrpSpPr>
              <a:grpSpLocks/>
            </p:cNvGrpSpPr>
            <p:nvPr/>
          </p:nvGrpSpPr>
          <p:grpSpPr bwMode="auto">
            <a:xfrm>
              <a:off x="3899657" y="5519246"/>
              <a:ext cx="286096" cy="287810"/>
              <a:chOff x="3313870" y="6085983"/>
              <a:chExt cx="286096" cy="287810"/>
            </a:xfrm>
          </p:grpSpPr>
          <p:sp>
            <p:nvSpPr>
              <p:cNvPr id="170" name="Oval 169"/>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6446" name="TextBox 170"/>
              <p:cNvSpPr txBox="1">
                <a:spLocks noChangeArrowheads="1"/>
              </p:cNvSpPr>
              <p:nvPr/>
            </p:nvSpPr>
            <p:spPr bwMode="auto">
              <a:xfrm>
                <a:off x="3315304" y="6085983"/>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1</a:t>
                </a:r>
              </a:p>
            </p:txBody>
          </p:sp>
        </p:grpSp>
        <p:grpSp>
          <p:nvGrpSpPr>
            <p:cNvPr id="6428" name="Group 344"/>
            <p:cNvGrpSpPr>
              <a:grpSpLocks/>
            </p:cNvGrpSpPr>
            <p:nvPr/>
          </p:nvGrpSpPr>
          <p:grpSpPr bwMode="auto">
            <a:xfrm>
              <a:off x="3885365" y="6095750"/>
              <a:ext cx="289760" cy="287809"/>
              <a:chOff x="3313870" y="6095751"/>
              <a:chExt cx="289760" cy="287809"/>
            </a:xfrm>
          </p:grpSpPr>
          <p:sp>
            <p:nvSpPr>
              <p:cNvPr id="168" name="Oval 167"/>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6442" name="TextBox 168"/>
              <p:cNvSpPr txBox="1">
                <a:spLocks noChangeArrowheads="1"/>
              </p:cNvSpPr>
              <p:nvPr/>
            </p:nvSpPr>
            <p:spPr bwMode="auto">
              <a:xfrm>
                <a:off x="3318968" y="6095751"/>
                <a:ext cx="284662" cy="28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4</a:t>
                </a:r>
              </a:p>
            </p:txBody>
          </p:sp>
        </p:grpSp>
        <p:grpSp>
          <p:nvGrpSpPr>
            <p:cNvPr id="6429" name="Group 322"/>
            <p:cNvGrpSpPr>
              <a:grpSpLocks/>
            </p:cNvGrpSpPr>
            <p:nvPr/>
          </p:nvGrpSpPr>
          <p:grpSpPr bwMode="auto">
            <a:xfrm>
              <a:off x="3311338" y="6088673"/>
              <a:ext cx="284662" cy="287810"/>
              <a:chOff x="3311338" y="6088673"/>
              <a:chExt cx="284662" cy="287810"/>
            </a:xfrm>
          </p:grpSpPr>
          <p:sp>
            <p:nvSpPr>
              <p:cNvPr id="166" name="Oval 165"/>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6438" name="TextBox 166"/>
              <p:cNvSpPr txBox="1">
                <a:spLocks noChangeArrowheads="1"/>
              </p:cNvSpPr>
              <p:nvPr/>
            </p:nvSpPr>
            <p:spPr bwMode="auto">
              <a:xfrm>
                <a:off x="3311338" y="6088673"/>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3</a:t>
                </a:r>
              </a:p>
            </p:txBody>
          </p:sp>
        </p:grpSp>
        <p:grpSp>
          <p:nvGrpSpPr>
            <p:cNvPr id="6430" name="Group 350"/>
            <p:cNvGrpSpPr>
              <a:grpSpLocks/>
            </p:cNvGrpSpPr>
            <p:nvPr/>
          </p:nvGrpSpPr>
          <p:grpSpPr bwMode="auto">
            <a:xfrm>
              <a:off x="3271634" y="5549747"/>
              <a:ext cx="919367" cy="802091"/>
              <a:chOff x="3271634" y="5549747"/>
              <a:chExt cx="919367" cy="802091"/>
            </a:xfrm>
          </p:grpSpPr>
          <p:cxnSp>
            <p:nvCxnSpPr>
              <p:cNvPr id="162" name="Straight Arrow Connector 161"/>
              <p:cNvCxnSpPr/>
              <p:nvPr/>
            </p:nvCxnSpPr>
            <p:spPr>
              <a:xfrm>
                <a:off x="3947719" y="5549706"/>
                <a:ext cx="235218" cy="24495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63" name="Straight Arrow Connector 162"/>
              <p:cNvCxnSpPr/>
              <p:nvPr/>
            </p:nvCxnSpPr>
            <p:spPr>
              <a:xfrm flipV="1">
                <a:off x="3931589" y="6118300"/>
                <a:ext cx="259412" cy="23353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64" name="Straight Arrow Connector 163"/>
              <p:cNvCxnSpPr/>
              <p:nvPr/>
            </p:nvCxnSpPr>
            <p:spPr>
              <a:xfrm flipH="1" flipV="1">
                <a:off x="3299861" y="6080225"/>
                <a:ext cx="205647" cy="25129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65" name="Straight Arrow Connector 164"/>
              <p:cNvCxnSpPr/>
              <p:nvPr/>
            </p:nvCxnSpPr>
            <p:spPr>
              <a:xfrm flipH="1">
                <a:off x="3271634" y="5568744"/>
                <a:ext cx="231186" cy="229723"/>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grpSp>
        <p:nvGrpSpPr>
          <p:cNvPr id="6180" name="Group 278"/>
          <p:cNvGrpSpPr>
            <a:grpSpLocks/>
          </p:cNvGrpSpPr>
          <p:nvPr/>
        </p:nvGrpSpPr>
        <p:grpSpPr bwMode="auto">
          <a:xfrm>
            <a:off x="3795712" y="3048000"/>
            <a:ext cx="1081088" cy="1120775"/>
            <a:chOff x="2762371" y="3736466"/>
            <a:chExt cx="1081266" cy="1121284"/>
          </a:xfrm>
        </p:grpSpPr>
        <p:grpSp>
          <p:nvGrpSpPr>
            <p:cNvPr id="6401" name="Group 341"/>
            <p:cNvGrpSpPr>
              <a:grpSpLocks/>
            </p:cNvGrpSpPr>
            <p:nvPr/>
          </p:nvGrpSpPr>
          <p:grpSpPr bwMode="auto">
            <a:xfrm>
              <a:off x="2815176" y="3790366"/>
              <a:ext cx="342583" cy="359994"/>
              <a:chOff x="3313870" y="6077886"/>
              <a:chExt cx="290058" cy="287810"/>
            </a:xfrm>
          </p:grpSpPr>
          <p:sp>
            <p:nvSpPr>
              <p:cNvPr id="208" name="Oval 207"/>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6425" name="TextBox 208"/>
              <p:cNvSpPr txBox="1">
                <a:spLocks noChangeArrowheads="1"/>
              </p:cNvSpPr>
              <p:nvPr/>
            </p:nvSpPr>
            <p:spPr bwMode="auto">
              <a:xfrm>
                <a:off x="3319266" y="6077886"/>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2</a:t>
                </a:r>
              </a:p>
            </p:txBody>
          </p:sp>
        </p:grpSp>
        <p:grpSp>
          <p:nvGrpSpPr>
            <p:cNvPr id="6402" name="Group 347"/>
            <p:cNvGrpSpPr>
              <a:grpSpLocks/>
            </p:cNvGrpSpPr>
            <p:nvPr/>
          </p:nvGrpSpPr>
          <p:grpSpPr bwMode="auto">
            <a:xfrm>
              <a:off x="3502728" y="3785289"/>
              <a:ext cx="336210" cy="359994"/>
              <a:chOff x="3300701" y="6092879"/>
              <a:chExt cx="284662" cy="287810"/>
            </a:xfrm>
          </p:grpSpPr>
          <p:sp>
            <p:nvSpPr>
              <p:cNvPr id="206" name="Oval 205"/>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6421" name="TextBox 206"/>
              <p:cNvSpPr txBox="1">
                <a:spLocks noChangeArrowheads="1"/>
              </p:cNvSpPr>
              <p:nvPr/>
            </p:nvSpPr>
            <p:spPr bwMode="auto">
              <a:xfrm>
                <a:off x="3300701" y="6092879"/>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1</a:t>
                </a:r>
              </a:p>
            </p:txBody>
          </p:sp>
        </p:grpSp>
        <p:grpSp>
          <p:nvGrpSpPr>
            <p:cNvPr id="6403" name="Group 344"/>
            <p:cNvGrpSpPr>
              <a:grpSpLocks/>
            </p:cNvGrpSpPr>
            <p:nvPr/>
          </p:nvGrpSpPr>
          <p:grpSpPr bwMode="auto">
            <a:xfrm>
              <a:off x="3501406" y="4497757"/>
              <a:ext cx="342231" cy="359993"/>
              <a:chOff x="3313870" y="6095751"/>
              <a:chExt cx="289760" cy="287809"/>
            </a:xfrm>
          </p:grpSpPr>
          <p:sp>
            <p:nvSpPr>
              <p:cNvPr id="204" name="Oval 203"/>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6417" name="TextBox 204"/>
              <p:cNvSpPr txBox="1">
                <a:spLocks noChangeArrowheads="1"/>
              </p:cNvSpPr>
              <p:nvPr/>
            </p:nvSpPr>
            <p:spPr bwMode="auto">
              <a:xfrm>
                <a:off x="3318968" y="6095751"/>
                <a:ext cx="284662" cy="28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4</a:t>
                </a:r>
              </a:p>
            </p:txBody>
          </p:sp>
        </p:grpSp>
        <p:grpSp>
          <p:nvGrpSpPr>
            <p:cNvPr id="6404" name="Group 322"/>
            <p:cNvGrpSpPr>
              <a:grpSpLocks/>
            </p:cNvGrpSpPr>
            <p:nvPr/>
          </p:nvGrpSpPr>
          <p:grpSpPr bwMode="auto">
            <a:xfrm>
              <a:off x="2823432" y="4488905"/>
              <a:ext cx="336210" cy="359994"/>
              <a:chOff x="3311338" y="6088673"/>
              <a:chExt cx="284662" cy="287810"/>
            </a:xfrm>
          </p:grpSpPr>
          <p:sp>
            <p:nvSpPr>
              <p:cNvPr id="202" name="Oval 201"/>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6413" name="TextBox 202"/>
              <p:cNvSpPr txBox="1">
                <a:spLocks noChangeArrowheads="1"/>
              </p:cNvSpPr>
              <p:nvPr/>
            </p:nvSpPr>
            <p:spPr bwMode="auto">
              <a:xfrm>
                <a:off x="3311338" y="6088673"/>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3</a:t>
                </a:r>
              </a:p>
            </p:txBody>
          </p:sp>
        </p:grpSp>
        <p:grpSp>
          <p:nvGrpSpPr>
            <p:cNvPr id="6405" name="Group 277"/>
            <p:cNvGrpSpPr>
              <a:grpSpLocks/>
            </p:cNvGrpSpPr>
            <p:nvPr/>
          </p:nvGrpSpPr>
          <p:grpSpPr bwMode="auto">
            <a:xfrm>
              <a:off x="2762371" y="3736466"/>
              <a:ext cx="1054968" cy="1117930"/>
              <a:chOff x="2762371" y="3736466"/>
              <a:chExt cx="1054968" cy="1117930"/>
            </a:xfrm>
          </p:grpSpPr>
          <p:cxnSp>
            <p:nvCxnSpPr>
              <p:cNvPr id="198" name="Straight Arrow Connector 197"/>
              <p:cNvCxnSpPr/>
              <p:nvPr/>
            </p:nvCxnSpPr>
            <p:spPr bwMode="auto">
              <a:xfrm>
                <a:off x="2763959" y="4548046"/>
                <a:ext cx="277858" cy="306527"/>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99" name="Straight Arrow Connector 198"/>
              <p:cNvCxnSpPr/>
              <p:nvPr/>
            </p:nvCxnSpPr>
            <p:spPr bwMode="auto">
              <a:xfrm flipV="1">
                <a:off x="2762371" y="3749172"/>
                <a:ext cx="306439" cy="292233"/>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00" name="Straight Arrow Connector 199"/>
              <p:cNvCxnSpPr/>
              <p:nvPr/>
            </p:nvCxnSpPr>
            <p:spPr bwMode="auto">
              <a:xfrm flipH="1" flipV="1">
                <a:off x="3551489" y="3736466"/>
                <a:ext cx="242927" cy="31446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01" name="Straight Arrow Connector 200"/>
              <p:cNvCxnSpPr/>
              <p:nvPr/>
            </p:nvCxnSpPr>
            <p:spPr bwMode="auto">
              <a:xfrm flipH="1">
                <a:off x="3543550" y="4554399"/>
                <a:ext cx="273095" cy="28746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grpSp>
        <p:nvGrpSpPr>
          <p:cNvPr id="6181" name="Group 209"/>
          <p:cNvGrpSpPr>
            <a:grpSpLocks/>
          </p:cNvGrpSpPr>
          <p:nvPr/>
        </p:nvGrpSpPr>
        <p:grpSpPr bwMode="auto">
          <a:xfrm>
            <a:off x="2822388" y="3205161"/>
            <a:ext cx="966787" cy="846138"/>
            <a:chOff x="3271634" y="5495100"/>
            <a:chExt cx="919367" cy="857240"/>
          </a:xfrm>
        </p:grpSpPr>
        <p:grpSp>
          <p:nvGrpSpPr>
            <p:cNvPr id="6376" name="Group 341"/>
            <p:cNvGrpSpPr>
              <a:grpSpLocks/>
            </p:cNvGrpSpPr>
            <p:nvPr/>
          </p:nvGrpSpPr>
          <p:grpSpPr bwMode="auto">
            <a:xfrm>
              <a:off x="3287105" y="5506058"/>
              <a:ext cx="284662" cy="292631"/>
              <a:chOff x="3296627" y="6053743"/>
              <a:chExt cx="284662" cy="292631"/>
            </a:xfrm>
          </p:grpSpPr>
          <p:sp>
            <p:nvSpPr>
              <p:cNvPr id="226" name="Oval 225"/>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6400" name="TextBox 226"/>
              <p:cNvSpPr txBox="1">
                <a:spLocks noChangeArrowheads="1"/>
              </p:cNvSpPr>
              <p:nvPr/>
            </p:nvSpPr>
            <p:spPr bwMode="auto">
              <a:xfrm>
                <a:off x="3296627" y="6053743"/>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2</a:t>
                </a:r>
              </a:p>
            </p:txBody>
          </p:sp>
        </p:grpSp>
        <p:grpSp>
          <p:nvGrpSpPr>
            <p:cNvPr id="6377" name="Group 347"/>
            <p:cNvGrpSpPr>
              <a:grpSpLocks/>
            </p:cNvGrpSpPr>
            <p:nvPr/>
          </p:nvGrpSpPr>
          <p:grpSpPr bwMode="auto">
            <a:xfrm>
              <a:off x="3882979" y="5495100"/>
              <a:ext cx="284662" cy="287810"/>
              <a:chOff x="3297192" y="6061837"/>
              <a:chExt cx="284662" cy="287810"/>
            </a:xfrm>
          </p:grpSpPr>
          <p:sp>
            <p:nvSpPr>
              <p:cNvPr id="224" name="Oval 223"/>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6396" name="TextBox 224"/>
              <p:cNvSpPr txBox="1">
                <a:spLocks noChangeArrowheads="1"/>
              </p:cNvSpPr>
              <p:nvPr/>
            </p:nvSpPr>
            <p:spPr bwMode="auto">
              <a:xfrm>
                <a:off x="3297192" y="6061837"/>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dirty="0">
                    <a:solidFill>
                      <a:schemeClr val="bg1"/>
                    </a:solidFill>
                  </a:rPr>
                  <a:t>1</a:t>
                </a:r>
              </a:p>
            </p:txBody>
          </p:sp>
        </p:grpSp>
        <p:grpSp>
          <p:nvGrpSpPr>
            <p:cNvPr id="6378" name="Group 344"/>
            <p:cNvGrpSpPr>
              <a:grpSpLocks/>
            </p:cNvGrpSpPr>
            <p:nvPr/>
          </p:nvGrpSpPr>
          <p:grpSpPr bwMode="auto">
            <a:xfrm>
              <a:off x="3858767" y="6057119"/>
              <a:ext cx="284662" cy="289254"/>
              <a:chOff x="3287272" y="6057120"/>
              <a:chExt cx="284662" cy="289254"/>
            </a:xfrm>
          </p:grpSpPr>
          <p:sp>
            <p:nvSpPr>
              <p:cNvPr id="222" name="Oval 221"/>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6392" name="TextBox 222"/>
              <p:cNvSpPr txBox="1">
                <a:spLocks noChangeArrowheads="1"/>
              </p:cNvSpPr>
              <p:nvPr/>
            </p:nvSpPr>
            <p:spPr bwMode="auto">
              <a:xfrm>
                <a:off x="3287272" y="6057120"/>
                <a:ext cx="284662" cy="28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4</a:t>
                </a:r>
              </a:p>
            </p:txBody>
          </p:sp>
        </p:grpSp>
        <p:grpSp>
          <p:nvGrpSpPr>
            <p:cNvPr id="6379" name="Group 322"/>
            <p:cNvGrpSpPr>
              <a:grpSpLocks/>
            </p:cNvGrpSpPr>
            <p:nvPr/>
          </p:nvGrpSpPr>
          <p:grpSpPr bwMode="auto">
            <a:xfrm>
              <a:off x="3306811" y="6064530"/>
              <a:ext cx="284662" cy="287810"/>
              <a:chOff x="3306811" y="6064530"/>
              <a:chExt cx="284662" cy="287810"/>
            </a:xfrm>
          </p:grpSpPr>
          <p:sp>
            <p:nvSpPr>
              <p:cNvPr id="220" name="Oval 219"/>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6388" name="TextBox 220"/>
              <p:cNvSpPr txBox="1">
                <a:spLocks noChangeArrowheads="1"/>
              </p:cNvSpPr>
              <p:nvPr/>
            </p:nvSpPr>
            <p:spPr bwMode="auto">
              <a:xfrm>
                <a:off x="3306811" y="6064530"/>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3</a:t>
                </a:r>
              </a:p>
            </p:txBody>
          </p:sp>
        </p:grpSp>
        <p:grpSp>
          <p:nvGrpSpPr>
            <p:cNvPr id="6380" name="Group 350"/>
            <p:cNvGrpSpPr>
              <a:grpSpLocks/>
            </p:cNvGrpSpPr>
            <p:nvPr/>
          </p:nvGrpSpPr>
          <p:grpSpPr bwMode="auto">
            <a:xfrm>
              <a:off x="3271634" y="5549747"/>
              <a:ext cx="919367" cy="802091"/>
              <a:chOff x="3271634" y="5549747"/>
              <a:chExt cx="919367" cy="802091"/>
            </a:xfrm>
          </p:grpSpPr>
          <p:cxnSp>
            <p:nvCxnSpPr>
              <p:cNvPr id="216" name="Straight Arrow Connector 215"/>
              <p:cNvCxnSpPr/>
              <p:nvPr/>
            </p:nvCxnSpPr>
            <p:spPr>
              <a:xfrm>
                <a:off x="3947950" y="5549783"/>
                <a:ext cx="235503" cy="24446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17" name="Straight Arrow Connector 216"/>
              <p:cNvCxnSpPr/>
              <p:nvPr/>
            </p:nvCxnSpPr>
            <p:spPr>
              <a:xfrm flipV="1">
                <a:off x="3931344" y="6119132"/>
                <a:ext cx="259657" cy="23320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18" name="Straight Arrow Connector 217"/>
              <p:cNvCxnSpPr/>
              <p:nvPr/>
            </p:nvCxnSpPr>
            <p:spPr>
              <a:xfrm flipH="1" flipV="1">
                <a:off x="3300317" y="6080532"/>
                <a:ext cx="205310" cy="250899"/>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19" name="Straight Arrow Connector 218"/>
              <p:cNvCxnSpPr/>
              <p:nvPr/>
            </p:nvCxnSpPr>
            <p:spPr>
              <a:xfrm flipH="1">
                <a:off x="3271634" y="5569083"/>
                <a:ext cx="230974" cy="228383"/>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grpSp>
        <p:nvGrpSpPr>
          <p:cNvPr id="6182" name="Group 227"/>
          <p:cNvGrpSpPr>
            <a:grpSpLocks/>
          </p:cNvGrpSpPr>
          <p:nvPr/>
        </p:nvGrpSpPr>
        <p:grpSpPr bwMode="auto">
          <a:xfrm>
            <a:off x="6751827" y="3427563"/>
            <a:ext cx="2245524" cy="469902"/>
            <a:chOff x="0" y="5924547"/>
            <a:chExt cx="2245526" cy="469625"/>
          </a:xfrm>
        </p:grpSpPr>
        <p:cxnSp>
          <p:nvCxnSpPr>
            <p:cNvPr id="229" name="Straight Arrow Connector 228"/>
            <p:cNvCxnSpPr/>
            <p:nvPr/>
          </p:nvCxnSpPr>
          <p:spPr>
            <a:xfrm>
              <a:off x="0" y="6149841"/>
              <a:ext cx="234950" cy="2443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370" name="TextBox 229"/>
            <p:cNvSpPr txBox="1">
              <a:spLocks noChangeArrowheads="1"/>
            </p:cNvSpPr>
            <p:nvPr/>
          </p:nvSpPr>
          <p:spPr bwMode="auto">
            <a:xfrm>
              <a:off x="228600" y="5924547"/>
              <a:ext cx="20169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200" dirty="0"/>
                <a:t> HEPI Pier #</a:t>
              </a:r>
            </a:p>
            <a:p>
              <a:pPr eaLnBrk="1" hangingPunct="1"/>
              <a:r>
                <a:rPr lang="en-US" sz="1200" dirty="0"/>
                <a:t> HEPI Actuator Orientation</a:t>
              </a:r>
            </a:p>
          </p:txBody>
        </p:sp>
        <p:grpSp>
          <p:nvGrpSpPr>
            <p:cNvPr id="6371" name="Group 80"/>
            <p:cNvGrpSpPr>
              <a:grpSpLocks/>
            </p:cNvGrpSpPr>
            <p:nvPr/>
          </p:nvGrpSpPr>
          <p:grpSpPr bwMode="auto">
            <a:xfrm>
              <a:off x="0" y="5924549"/>
              <a:ext cx="273093" cy="307777"/>
              <a:chOff x="789212" y="535376"/>
              <a:chExt cx="321131" cy="383766"/>
            </a:xfrm>
          </p:grpSpPr>
          <p:sp>
            <p:nvSpPr>
              <p:cNvPr id="232" name="Oval 231"/>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6375" name="TextBox 232"/>
              <p:cNvSpPr txBox="1">
                <a:spLocks noChangeArrowheads="1"/>
              </p:cNvSpPr>
              <p:nvPr/>
            </p:nvSpPr>
            <p:spPr bwMode="auto">
              <a:xfrm>
                <a:off x="789212" y="535376"/>
                <a:ext cx="308984"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1</a:t>
                </a:r>
              </a:p>
            </p:txBody>
          </p:sp>
        </p:grpSp>
      </p:grpSp>
      <p:grpSp>
        <p:nvGrpSpPr>
          <p:cNvPr id="6183" name="Group 222"/>
          <p:cNvGrpSpPr>
            <a:grpSpLocks/>
          </p:cNvGrpSpPr>
          <p:nvPr/>
        </p:nvGrpSpPr>
        <p:grpSpPr bwMode="auto">
          <a:xfrm>
            <a:off x="2827150" y="4100511"/>
            <a:ext cx="927100" cy="893763"/>
            <a:chOff x="1985085" y="4601981"/>
            <a:chExt cx="927742" cy="893947"/>
          </a:xfrm>
        </p:grpSpPr>
        <p:grpSp>
          <p:nvGrpSpPr>
            <p:cNvPr id="6345" name="Group 80"/>
            <p:cNvGrpSpPr>
              <a:grpSpLocks/>
            </p:cNvGrpSpPr>
            <p:nvPr/>
          </p:nvGrpSpPr>
          <p:grpSpPr bwMode="auto">
            <a:xfrm>
              <a:off x="2602615" y="4636530"/>
              <a:ext cx="289017" cy="307576"/>
              <a:chOff x="770570" y="568351"/>
              <a:chExt cx="339775" cy="383766"/>
            </a:xfrm>
          </p:grpSpPr>
          <p:sp>
            <p:nvSpPr>
              <p:cNvPr id="242" name="Oval 241"/>
              <p:cNvSpPr/>
              <p:nvPr/>
            </p:nvSpPr>
            <p:spPr>
              <a:xfrm>
                <a:off x="816430" y="612321"/>
                <a:ext cx="293915"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6368" name="TextBox 151"/>
              <p:cNvSpPr txBox="1">
                <a:spLocks noChangeArrowheads="1"/>
              </p:cNvSpPr>
              <p:nvPr/>
            </p:nvSpPr>
            <p:spPr bwMode="auto">
              <a:xfrm>
                <a:off x="770570" y="568351"/>
                <a:ext cx="30898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1</a:t>
                </a:r>
              </a:p>
            </p:txBody>
          </p:sp>
        </p:grpSp>
        <p:cxnSp>
          <p:nvCxnSpPr>
            <p:cNvPr id="227" name="Straight Arrow Connector 226"/>
            <p:cNvCxnSpPr/>
            <p:nvPr/>
          </p:nvCxnSpPr>
          <p:spPr bwMode="auto">
            <a:xfrm rot="16200000" flipV="1">
              <a:off x="2647596" y="4613036"/>
              <a:ext cx="271519" cy="24941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nvGrpSpPr>
            <p:cNvPr id="6347" name="Group 81"/>
            <p:cNvGrpSpPr>
              <a:grpSpLocks/>
            </p:cNvGrpSpPr>
            <p:nvPr/>
          </p:nvGrpSpPr>
          <p:grpSpPr bwMode="auto">
            <a:xfrm>
              <a:off x="1998663" y="4650118"/>
              <a:ext cx="284731" cy="307576"/>
              <a:chOff x="789212" y="571012"/>
              <a:chExt cx="334735" cy="383766"/>
            </a:xfrm>
          </p:grpSpPr>
          <p:sp>
            <p:nvSpPr>
              <p:cNvPr id="240" name="Oval 239"/>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6364" name="TextBox 149"/>
              <p:cNvSpPr txBox="1">
                <a:spLocks noChangeArrowheads="1"/>
              </p:cNvSpPr>
              <p:nvPr/>
            </p:nvSpPr>
            <p:spPr bwMode="auto">
              <a:xfrm>
                <a:off x="789212" y="571012"/>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2</a:t>
                </a:r>
              </a:p>
            </p:txBody>
          </p:sp>
        </p:grpSp>
        <p:grpSp>
          <p:nvGrpSpPr>
            <p:cNvPr id="6348" name="Group 86"/>
            <p:cNvGrpSpPr>
              <a:grpSpLocks/>
            </p:cNvGrpSpPr>
            <p:nvPr/>
          </p:nvGrpSpPr>
          <p:grpSpPr bwMode="auto">
            <a:xfrm>
              <a:off x="2009391" y="5178832"/>
              <a:ext cx="284731" cy="307576"/>
              <a:chOff x="778012" y="535381"/>
              <a:chExt cx="334735" cy="383766"/>
            </a:xfrm>
          </p:grpSpPr>
          <p:sp>
            <p:nvSpPr>
              <p:cNvPr id="238" name="Oval 237"/>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6360" name="TextBox 147"/>
              <p:cNvSpPr txBox="1">
                <a:spLocks noChangeArrowheads="1"/>
              </p:cNvSpPr>
              <p:nvPr/>
            </p:nvSpPr>
            <p:spPr bwMode="auto">
              <a:xfrm>
                <a:off x="778012" y="535381"/>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3</a:t>
                </a:r>
              </a:p>
            </p:txBody>
          </p:sp>
        </p:grpSp>
        <p:grpSp>
          <p:nvGrpSpPr>
            <p:cNvPr id="6349" name="Group 90"/>
            <p:cNvGrpSpPr>
              <a:grpSpLocks/>
            </p:cNvGrpSpPr>
            <p:nvPr/>
          </p:nvGrpSpPr>
          <p:grpSpPr bwMode="auto">
            <a:xfrm>
              <a:off x="2604181" y="5188352"/>
              <a:ext cx="287450" cy="307576"/>
              <a:chOff x="772411" y="547258"/>
              <a:chExt cx="337932" cy="383766"/>
            </a:xfrm>
          </p:grpSpPr>
          <p:sp>
            <p:nvSpPr>
              <p:cNvPr id="236" name="Oval 235"/>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6356" name="TextBox 145"/>
              <p:cNvSpPr txBox="1">
                <a:spLocks noChangeArrowheads="1"/>
              </p:cNvSpPr>
              <p:nvPr/>
            </p:nvSpPr>
            <p:spPr bwMode="auto">
              <a:xfrm>
                <a:off x="772411" y="547258"/>
                <a:ext cx="334736"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4</a:t>
                </a:r>
              </a:p>
            </p:txBody>
          </p:sp>
        </p:grpSp>
        <p:cxnSp>
          <p:nvCxnSpPr>
            <p:cNvPr id="233" name="Straight Arrow Connector 232"/>
            <p:cNvCxnSpPr/>
            <p:nvPr/>
          </p:nvCxnSpPr>
          <p:spPr bwMode="auto">
            <a:xfrm>
              <a:off x="2027978" y="5219646"/>
              <a:ext cx="235113" cy="24452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34" name="Straight Arrow Connector 233"/>
            <p:cNvCxnSpPr/>
            <p:nvPr/>
          </p:nvCxnSpPr>
          <p:spPr bwMode="auto">
            <a:xfrm flipV="1">
              <a:off x="1985085" y="4654380"/>
              <a:ext cx="258942" cy="23341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35" name="Straight Arrow Connector 234"/>
            <p:cNvCxnSpPr/>
            <p:nvPr/>
          </p:nvCxnSpPr>
          <p:spPr bwMode="auto">
            <a:xfrm flipH="1">
              <a:off x="2682481" y="5252990"/>
              <a:ext cx="230346" cy="22706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6184" name="Group 243"/>
          <p:cNvGrpSpPr>
            <a:grpSpLocks/>
          </p:cNvGrpSpPr>
          <p:nvPr/>
        </p:nvGrpSpPr>
        <p:grpSpPr bwMode="auto">
          <a:xfrm>
            <a:off x="2827337" y="5811837"/>
            <a:ext cx="927100" cy="893763"/>
            <a:chOff x="1985085" y="4601981"/>
            <a:chExt cx="927742" cy="893947"/>
          </a:xfrm>
        </p:grpSpPr>
        <p:grpSp>
          <p:nvGrpSpPr>
            <p:cNvPr id="6321" name="Group 80"/>
            <p:cNvGrpSpPr>
              <a:grpSpLocks/>
            </p:cNvGrpSpPr>
            <p:nvPr/>
          </p:nvGrpSpPr>
          <p:grpSpPr bwMode="auto">
            <a:xfrm>
              <a:off x="2602615" y="4636530"/>
              <a:ext cx="289017" cy="307576"/>
              <a:chOff x="770570" y="568351"/>
              <a:chExt cx="339775" cy="383766"/>
            </a:xfrm>
          </p:grpSpPr>
          <p:sp>
            <p:nvSpPr>
              <p:cNvPr id="259" name="Oval 258"/>
              <p:cNvSpPr/>
              <p:nvPr/>
            </p:nvSpPr>
            <p:spPr>
              <a:xfrm>
                <a:off x="816430" y="612321"/>
                <a:ext cx="293915"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6344" name="TextBox 151"/>
              <p:cNvSpPr txBox="1">
                <a:spLocks noChangeArrowheads="1"/>
              </p:cNvSpPr>
              <p:nvPr/>
            </p:nvSpPr>
            <p:spPr bwMode="auto">
              <a:xfrm>
                <a:off x="770570" y="568351"/>
                <a:ext cx="30898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1</a:t>
                </a:r>
              </a:p>
            </p:txBody>
          </p:sp>
        </p:grpSp>
        <p:cxnSp>
          <p:nvCxnSpPr>
            <p:cNvPr id="246" name="Straight Arrow Connector 245"/>
            <p:cNvCxnSpPr/>
            <p:nvPr/>
          </p:nvCxnSpPr>
          <p:spPr bwMode="auto">
            <a:xfrm rot="16200000" flipV="1">
              <a:off x="2647596" y="4613036"/>
              <a:ext cx="271519" cy="24941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nvGrpSpPr>
            <p:cNvPr id="6323" name="Group 81"/>
            <p:cNvGrpSpPr>
              <a:grpSpLocks/>
            </p:cNvGrpSpPr>
            <p:nvPr/>
          </p:nvGrpSpPr>
          <p:grpSpPr bwMode="auto">
            <a:xfrm>
              <a:off x="1998663" y="4650118"/>
              <a:ext cx="284731" cy="307576"/>
              <a:chOff x="789212" y="571012"/>
              <a:chExt cx="334735" cy="383766"/>
            </a:xfrm>
          </p:grpSpPr>
          <p:sp>
            <p:nvSpPr>
              <p:cNvPr id="257" name="Oval 256"/>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6340" name="TextBox 149"/>
              <p:cNvSpPr txBox="1">
                <a:spLocks noChangeArrowheads="1"/>
              </p:cNvSpPr>
              <p:nvPr/>
            </p:nvSpPr>
            <p:spPr bwMode="auto">
              <a:xfrm>
                <a:off x="789212" y="571012"/>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2</a:t>
                </a:r>
              </a:p>
            </p:txBody>
          </p:sp>
        </p:grpSp>
        <p:grpSp>
          <p:nvGrpSpPr>
            <p:cNvPr id="6324" name="Group 86"/>
            <p:cNvGrpSpPr>
              <a:grpSpLocks/>
            </p:cNvGrpSpPr>
            <p:nvPr/>
          </p:nvGrpSpPr>
          <p:grpSpPr bwMode="auto">
            <a:xfrm>
              <a:off x="2009391" y="5178832"/>
              <a:ext cx="284731" cy="307576"/>
              <a:chOff x="778012" y="535381"/>
              <a:chExt cx="334735" cy="383766"/>
            </a:xfrm>
          </p:grpSpPr>
          <p:sp>
            <p:nvSpPr>
              <p:cNvPr id="255" name="Oval 254"/>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6336" name="TextBox 147"/>
              <p:cNvSpPr txBox="1">
                <a:spLocks noChangeArrowheads="1"/>
              </p:cNvSpPr>
              <p:nvPr/>
            </p:nvSpPr>
            <p:spPr bwMode="auto">
              <a:xfrm>
                <a:off x="778012" y="535381"/>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3</a:t>
                </a:r>
              </a:p>
            </p:txBody>
          </p:sp>
        </p:grpSp>
        <p:grpSp>
          <p:nvGrpSpPr>
            <p:cNvPr id="6325" name="Group 90"/>
            <p:cNvGrpSpPr>
              <a:grpSpLocks/>
            </p:cNvGrpSpPr>
            <p:nvPr/>
          </p:nvGrpSpPr>
          <p:grpSpPr bwMode="auto">
            <a:xfrm>
              <a:off x="2604181" y="5188352"/>
              <a:ext cx="287450" cy="307576"/>
              <a:chOff x="772411" y="547258"/>
              <a:chExt cx="337932" cy="383766"/>
            </a:xfrm>
          </p:grpSpPr>
          <p:sp>
            <p:nvSpPr>
              <p:cNvPr id="253" name="Oval 252"/>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6332" name="TextBox 145"/>
              <p:cNvSpPr txBox="1">
                <a:spLocks noChangeArrowheads="1"/>
              </p:cNvSpPr>
              <p:nvPr/>
            </p:nvSpPr>
            <p:spPr bwMode="auto">
              <a:xfrm>
                <a:off x="772411" y="547258"/>
                <a:ext cx="334736"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4</a:t>
                </a:r>
              </a:p>
            </p:txBody>
          </p:sp>
        </p:grpSp>
        <p:cxnSp>
          <p:nvCxnSpPr>
            <p:cNvPr id="250" name="Straight Arrow Connector 249"/>
            <p:cNvCxnSpPr/>
            <p:nvPr/>
          </p:nvCxnSpPr>
          <p:spPr bwMode="auto">
            <a:xfrm>
              <a:off x="2027978" y="5219646"/>
              <a:ext cx="235113" cy="24452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51" name="Straight Arrow Connector 250"/>
            <p:cNvCxnSpPr/>
            <p:nvPr/>
          </p:nvCxnSpPr>
          <p:spPr bwMode="auto">
            <a:xfrm flipV="1">
              <a:off x="1985085" y="4654380"/>
              <a:ext cx="258942" cy="23341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52" name="Straight Arrow Connector 251"/>
            <p:cNvCxnSpPr/>
            <p:nvPr/>
          </p:nvCxnSpPr>
          <p:spPr bwMode="auto">
            <a:xfrm flipH="1">
              <a:off x="2682481" y="5252990"/>
              <a:ext cx="230346" cy="22706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6185" name="Group 260"/>
          <p:cNvGrpSpPr>
            <a:grpSpLocks/>
          </p:cNvGrpSpPr>
          <p:nvPr/>
        </p:nvGrpSpPr>
        <p:grpSpPr bwMode="auto">
          <a:xfrm>
            <a:off x="2823975" y="4926013"/>
            <a:ext cx="927100" cy="893762"/>
            <a:chOff x="1985085" y="4601981"/>
            <a:chExt cx="927742" cy="893947"/>
          </a:xfrm>
        </p:grpSpPr>
        <p:grpSp>
          <p:nvGrpSpPr>
            <p:cNvPr id="6297" name="Group 80"/>
            <p:cNvGrpSpPr>
              <a:grpSpLocks/>
            </p:cNvGrpSpPr>
            <p:nvPr/>
          </p:nvGrpSpPr>
          <p:grpSpPr bwMode="auto">
            <a:xfrm>
              <a:off x="2602615" y="4636530"/>
              <a:ext cx="289017" cy="307576"/>
              <a:chOff x="770570" y="568351"/>
              <a:chExt cx="339775" cy="383766"/>
            </a:xfrm>
          </p:grpSpPr>
          <p:sp>
            <p:nvSpPr>
              <p:cNvPr id="276" name="Oval 275"/>
              <p:cNvSpPr/>
              <p:nvPr/>
            </p:nvSpPr>
            <p:spPr>
              <a:xfrm>
                <a:off x="816430" y="612321"/>
                <a:ext cx="293915"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6320" name="TextBox 151"/>
              <p:cNvSpPr txBox="1">
                <a:spLocks noChangeArrowheads="1"/>
              </p:cNvSpPr>
              <p:nvPr/>
            </p:nvSpPr>
            <p:spPr bwMode="auto">
              <a:xfrm>
                <a:off x="770570" y="568351"/>
                <a:ext cx="30898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a:solidFill>
                      <a:schemeClr val="bg1"/>
                    </a:solidFill>
                  </a:rPr>
                  <a:t>1</a:t>
                </a:r>
              </a:p>
            </p:txBody>
          </p:sp>
        </p:grpSp>
        <p:cxnSp>
          <p:nvCxnSpPr>
            <p:cNvPr id="263" name="Straight Arrow Connector 262"/>
            <p:cNvCxnSpPr/>
            <p:nvPr/>
          </p:nvCxnSpPr>
          <p:spPr bwMode="auto">
            <a:xfrm rot="16200000" flipV="1">
              <a:off x="2647597" y="4613035"/>
              <a:ext cx="271518" cy="24941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nvGrpSpPr>
            <p:cNvPr id="6299" name="Group 81"/>
            <p:cNvGrpSpPr>
              <a:grpSpLocks/>
            </p:cNvGrpSpPr>
            <p:nvPr/>
          </p:nvGrpSpPr>
          <p:grpSpPr bwMode="auto">
            <a:xfrm>
              <a:off x="1998663" y="4650118"/>
              <a:ext cx="284731" cy="307576"/>
              <a:chOff x="789212" y="571012"/>
              <a:chExt cx="334735" cy="383766"/>
            </a:xfrm>
          </p:grpSpPr>
          <p:sp>
            <p:nvSpPr>
              <p:cNvPr id="274" name="Oval 273"/>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6316" name="TextBox 149"/>
              <p:cNvSpPr txBox="1">
                <a:spLocks noChangeArrowheads="1"/>
              </p:cNvSpPr>
              <p:nvPr/>
            </p:nvSpPr>
            <p:spPr bwMode="auto">
              <a:xfrm>
                <a:off x="789212" y="571012"/>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2</a:t>
                </a:r>
              </a:p>
            </p:txBody>
          </p:sp>
        </p:grpSp>
        <p:grpSp>
          <p:nvGrpSpPr>
            <p:cNvPr id="6300" name="Group 86"/>
            <p:cNvGrpSpPr>
              <a:grpSpLocks/>
            </p:cNvGrpSpPr>
            <p:nvPr/>
          </p:nvGrpSpPr>
          <p:grpSpPr bwMode="auto">
            <a:xfrm>
              <a:off x="2009391" y="5178832"/>
              <a:ext cx="284731" cy="307576"/>
              <a:chOff x="778012" y="535381"/>
              <a:chExt cx="334735" cy="383766"/>
            </a:xfrm>
          </p:grpSpPr>
          <p:sp>
            <p:nvSpPr>
              <p:cNvPr id="272" name="Oval 271"/>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6312" name="TextBox 147"/>
              <p:cNvSpPr txBox="1">
                <a:spLocks noChangeArrowheads="1"/>
              </p:cNvSpPr>
              <p:nvPr/>
            </p:nvSpPr>
            <p:spPr bwMode="auto">
              <a:xfrm>
                <a:off x="778012" y="535381"/>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3</a:t>
                </a:r>
              </a:p>
            </p:txBody>
          </p:sp>
        </p:grpSp>
        <p:grpSp>
          <p:nvGrpSpPr>
            <p:cNvPr id="6301" name="Group 90"/>
            <p:cNvGrpSpPr>
              <a:grpSpLocks/>
            </p:cNvGrpSpPr>
            <p:nvPr/>
          </p:nvGrpSpPr>
          <p:grpSpPr bwMode="auto">
            <a:xfrm>
              <a:off x="2604181" y="5188352"/>
              <a:ext cx="287450" cy="307576"/>
              <a:chOff x="772411" y="547258"/>
              <a:chExt cx="337932" cy="383766"/>
            </a:xfrm>
          </p:grpSpPr>
          <p:sp>
            <p:nvSpPr>
              <p:cNvPr id="270" name="Oval 269"/>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6308" name="TextBox 145"/>
              <p:cNvSpPr txBox="1">
                <a:spLocks noChangeArrowheads="1"/>
              </p:cNvSpPr>
              <p:nvPr/>
            </p:nvSpPr>
            <p:spPr bwMode="auto">
              <a:xfrm>
                <a:off x="772411" y="547258"/>
                <a:ext cx="334736"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4</a:t>
                </a:r>
              </a:p>
            </p:txBody>
          </p:sp>
        </p:grpSp>
        <p:cxnSp>
          <p:nvCxnSpPr>
            <p:cNvPr id="267" name="Straight Arrow Connector 266"/>
            <p:cNvCxnSpPr/>
            <p:nvPr/>
          </p:nvCxnSpPr>
          <p:spPr bwMode="auto">
            <a:xfrm>
              <a:off x="2027978" y="5219646"/>
              <a:ext cx="235113" cy="24452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68" name="Straight Arrow Connector 267"/>
            <p:cNvCxnSpPr/>
            <p:nvPr/>
          </p:nvCxnSpPr>
          <p:spPr bwMode="auto">
            <a:xfrm flipV="1">
              <a:off x="1985085" y="4654379"/>
              <a:ext cx="258942" cy="23341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69" name="Straight Arrow Connector 268"/>
            <p:cNvCxnSpPr/>
            <p:nvPr/>
          </p:nvCxnSpPr>
          <p:spPr bwMode="auto">
            <a:xfrm flipH="1">
              <a:off x="2682481" y="5252991"/>
              <a:ext cx="230346" cy="22705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6186" name="Group 279"/>
          <p:cNvGrpSpPr>
            <a:grpSpLocks/>
          </p:cNvGrpSpPr>
          <p:nvPr/>
        </p:nvGrpSpPr>
        <p:grpSpPr bwMode="auto">
          <a:xfrm>
            <a:off x="2716213" y="1078303"/>
            <a:ext cx="1081087" cy="1120775"/>
            <a:chOff x="2762371" y="3736466"/>
            <a:chExt cx="1081266" cy="1121284"/>
          </a:xfrm>
        </p:grpSpPr>
        <p:grpSp>
          <p:nvGrpSpPr>
            <p:cNvPr id="6272" name="Group 341"/>
            <p:cNvGrpSpPr>
              <a:grpSpLocks/>
            </p:cNvGrpSpPr>
            <p:nvPr/>
          </p:nvGrpSpPr>
          <p:grpSpPr bwMode="auto">
            <a:xfrm>
              <a:off x="2815187" y="3790388"/>
              <a:ext cx="342584" cy="359995"/>
              <a:chOff x="3313870" y="6077886"/>
              <a:chExt cx="290058" cy="287810"/>
            </a:xfrm>
          </p:grpSpPr>
          <p:sp>
            <p:nvSpPr>
              <p:cNvPr id="296" name="Oval 295"/>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6296" name="TextBox 208"/>
              <p:cNvSpPr txBox="1">
                <a:spLocks noChangeArrowheads="1"/>
              </p:cNvSpPr>
              <p:nvPr/>
            </p:nvSpPr>
            <p:spPr bwMode="auto">
              <a:xfrm>
                <a:off x="3319266" y="6077886"/>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2</a:t>
                </a:r>
              </a:p>
            </p:txBody>
          </p:sp>
        </p:grpSp>
        <p:grpSp>
          <p:nvGrpSpPr>
            <p:cNvPr id="6273" name="Group 347"/>
            <p:cNvGrpSpPr>
              <a:grpSpLocks/>
            </p:cNvGrpSpPr>
            <p:nvPr/>
          </p:nvGrpSpPr>
          <p:grpSpPr bwMode="auto">
            <a:xfrm>
              <a:off x="3502728" y="3785310"/>
              <a:ext cx="336210" cy="359995"/>
              <a:chOff x="3300701" y="6092879"/>
              <a:chExt cx="284662" cy="287810"/>
            </a:xfrm>
          </p:grpSpPr>
          <p:sp>
            <p:nvSpPr>
              <p:cNvPr id="294" name="Oval 293"/>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6292" name="TextBox 206"/>
              <p:cNvSpPr txBox="1">
                <a:spLocks noChangeArrowheads="1"/>
              </p:cNvSpPr>
              <p:nvPr/>
            </p:nvSpPr>
            <p:spPr bwMode="auto">
              <a:xfrm>
                <a:off x="3300701" y="6092879"/>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1</a:t>
                </a:r>
              </a:p>
            </p:txBody>
          </p:sp>
        </p:grpSp>
        <p:grpSp>
          <p:nvGrpSpPr>
            <p:cNvPr id="6274" name="Group 344"/>
            <p:cNvGrpSpPr>
              <a:grpSpLocks/>
            </p:cNvGrpSpPr>
            <p:nvPr/>
          </p:nvGrpSpPr>
          <p:grpSpPr bwMode="auto">
            <a:xfrm>
              <a:off x="3501395" y="4497757"/>
              <a:ext cx="342230" cy="359993"/>
              <a:chOff x="3313870" y="6095751"/>
              <a:chExt cx="289760" cy="287809"/>
            </a:xfrm>
          </p:grpSpPr>
          <p:sp>
            <p:nvSpPr>
              <p:cNvPr id="292" name="Oval 291"/>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6288" name="TextBox 204"/>
              <p:cNvSpPr txBox="1">
                <a:spLocks noChangeArrowheads="1"/>
              </p:cNvSpPr>
              <p:nvPr/>
            </p:nvSpPr>
            <p:spPr bwMode="auto">
              <a:xfrm>
                <a:off x="3318968" y="6095751"/>
                <a:ext cx="284662" cy="28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4</a:t>
                </a:r>
              </a:p>
            </p:txBody>
          </p:sp>
        </p:grpSp>
        <p:grpSp>
          <p:nvGrpSpPr>
            <p:cNvPr id="6275" name="Group 322"/>
            <p:cNvGrpSpPr>
              <a:grpSpLocks/>
            </p:cNvGrpSpPr>
            <p:nvPr/>
          </p:nvGrpSpPr>
          <p:grpSpPr bwMode="auto">
            <a:xfrm>
              <a:off x="2823432" y="4488926"/>
              <a:ext cx="336210" cy="359995"/>
              <a:chOff x="3311338" y="6088673"/>
              <a:chExt cx="284662" cy="287810"/>
            </a:xfrm>
          </p:grpSpPr>
          <p:sp>
            <p:nvSpPr>
              <p:cNvPr id="290" name="Oval 289"/>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6284" name="TextBox 202"/>
              <p:cNvSpPr txBox="1">
                <a:spLocks noChangeArrowheads="1"/>
              </p:cNvSpPr>
              <p:nvPr/>
            </p:nvSpPr>
            <p:spPr bwMode="auto">
              <a:xfrm>
                <a:off x="3311338" y="6088673"/>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3</a:t>
                </a:r>
              </a:p>
            </p:txBody>
          </p:sp>
        </p:grpSp>
        <p:grpSp>
          <p:nvGrpSpPr>
            <p:cNvPr id="6276" name="Group 277"/>
            <p:cNvGrpSpPr>
              <a:grpSpLocks/>
            </p:cNvGrpSpPr>
            <p:nvPr/>
          </p:nvGrpSpPr>
          <p:grpSpPr bwMode="auto">
            <a:xfrm>
              <a:off x="2762371" y="3736466"/>
              <a:ext cx="1054968" cy="1117930"/>
              <a:chOff x="2762371" y="3736466"/>
              <a:chExt cx="1054968" cy="1117930"/>
            </a:xfrm>
          </p:grpSpPr>
          <p:cxnSp>
            <p:nvCxnSpPr>
              <p:cNvPr id="286" name="Straight Arrow Connector 285"/>
              <p:cNvCxnSpPr/>
              <p:nvPr/>
            </p:nvCxnSpPr>
            <p:spPr bwMode="auto">
              <a:xfrm>
                <a:off x="2763958" y="4548047"/>
                <a:ext cx="277859" cy="306526"/>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87" name="Straight Arrow Connector 286"/>
              <p:cNvCxnSpPr/>
              <p:nvPr/>
            </p:nvCxnSpPr>
            <p:spPr bwMode="auto">
              <a:xfrm flipV="1">
                <a:off x="2762371" y="3749172"/>
                <a:ext cx="306438" cy="292233"/>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88" name="Straight Arrow Connector 287"/>
              <p:cNvCxnSpPr/>
              <p:nvPr/>
            </p:nvCxnSpPr>
            <p:spPr bwMode="auto">
              <a:xfrm flipH="1" flipV="1">
                <a:off x="3551489" y="3736466"/>
                <a:ext cx="242928" cy="31446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89" name="Straight Arrow Connector 288"/>
              <p:cNvCxnSpPr/>
              <p:nvPr/>
            </p:nvCxnSpPr>
            <p:spPr bwMode="auto">
              <a:xfrm flipH="1">
                <a:off x="3543551" y="4554400"/>
                <a:ext cx="273095" cy="287467"/>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sp>
        <p:nvSpPr>
          <p:cNvPr id="6188" name="TextBox 103"/>
          <p:cNvSpPr txBox="1">
            <a:spLocks noChangeArrowheads="1"/>
          </p:cNvSpPr>
          <p:nvPr/>
        </p:nvSpPr>
        <p:spPr bwMode="auto">
          <a:xfrm>
            <a:off x="191869" y="2982911"/>
            <a:ext cx="6463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a:solidFill>
                  <a:srgbClr val="FF6600"/>
                </a:solidFill>
                <a:latin typeface="Calibri" pitchFamily="-65" charset="0"/>
              </a:rPr>
              <a:t>HAM1</a:t>
            </a:r>
          </a:p>
        </p:txBody>
      </p:sp>
      <p:sp>
        <p:nvSpPr>
          <p:cNvPr id="258" name="Frame 119"/>
          <p:cNvSpPr>
            <a:spLocks noChangeArrowheads="1"/>
          </p:cNvSpPr>
          <p:nvPr/>
        </p:nvSpPr>
        <p:spPr bwMode="auto">
          <a:xfrm>
            <a:off x="163325" y="3313111"/>
            <a:ext cx="669925" cy="660400"/>
          </a:xfrm>
          <a:custGeom>
            <a:avLst/>
            <a:gdLst>
              <a:gd name="T0" fmla="*/ 334963 w 669925"/>
              <a:gd name="T1" fmla="*/ 0 h 660400"/>
              <a:gd name="T2" fmla="*/ 0 w 669925"/>
              <a:gd name="T3" fmla="*/ 330200 h 660400"/>
              <a:gd name="T4" fmla="*/ 334963 w 669925"/>
              <a:gd name="T5" fmla="*/ 660400 h 660400"/>
              <a:gd name="T6" fmla="*/ 669925 w 669925"/>
              <a:gd name="T7" fmla="*/ 330200 h 660400"/>
              <a:gd name="T8" fmla="*/ 3 60000 65536"/>
              <a:gd name="T9" fmla="*/ 2 60000 65536"/>
              <a:gd name="T10" fmla="*/ 1 60000 65536"/>
              <a:gd name="T11" fmla="*/ 0 60000 65536"/>
              <a:gd name="T12" fmla="*/ 14377 w 669925"/>
              <a:gd name="T13" fmla="*/ 14377 h 660400"/>
              <a:gd name="T14" fmla="*/ 655548 w 669925"/>
              <a:gd name="T15" fmla="*/ 646023 h 660400"/>
            </a:gdLst>
            <a:ahLst/>
            <a:cxnLst>
              <a:cxn ang="T8">
                <a:pos x="T0" y="T1"/>
              </a:cxn>
              <a:cxn ang="T9">
                <a:pos x="T2" y="T3"/>
              </a:cxn>
              <a:cxn ang="T10">
                <a:pos x="T4" y="T5"/>
              </a:cxn>
              <a:cxn ang="T11">
                <a:pos x="T6" y="T7"/>
              </a:cxn>
            </a:cxnLst>
            <a:rect l="T12" t="T13" r="T14" b="T15"/>
            <a:pathLst>
              <a:path w="669925" h="660400">
                <a:moveTo>
                  <a:pt x="0" y="0"/>
                </a:moveTo>
                <a:lnTo>
                  <a:pt x="669925" y="0"/>
                </a:lnTo>
                <a:lnTo>
                  <a:pt x="669925" y="660400"/>
                </a:lnTo>
                <a:lnTo>
                  <a:pt x="0" y="660400"/>
                </a:lnTo>
                <a:close/>
                <a:moveTo>
                  <a:pt x="14377" y="14377"/>
                </a:moveTo>
                <a:lnTo>
                  <a:pt x="14377" y="646023"/>
                </a:lnTo>
                <a:lnTo>
                  <a:pt x="655548" y="646023"/>
                </a:lnTo>
                <a:lnTo>
                  <a:pt x="655548" y="14377"/>
                </a:lnTo>
                <a:close/>
              </a:path>
            </a:pathLst>
          </a:custGeom>
          <a:noFill/>
          <a:ln w="38100">
            <a:no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grpSp>
        <p:nvGrpSpPr>
          <p:cNvPr id="6190" name="Group 41"/>
          <p:cNvGrpSpPr>
            <a:grpSpLocks/>
          </p:cNvGrpSpPr>
          <p:nvPr/>
        </p:nvGrpSpPr>
        <p:grpSpPr bwMode="auto">
          <a:xfrm>
            <a:off x="7750" y="3190874"/>
            <a:ext cx="920750" cy="885825"/>
            <a:chOff x="112937" y="3750060"/>
            <a:chExt cx="1082451" cy="1105256"/>
          </a:xfrm>
        </p:grpSpPr>
        <p:grpSp>
          <p:nvGrpSpPr>
            <p:cNvPr id="6246" name="Group 80"/>
            <p:cNvGrpSpPr>
              <a:grpSpLocks/>
            </p:cNvGrpSpPr>
            <p:nvPr/>
          </p:nvGrpSpPr>
          <p:grpSpPr bwMode="auto">
            <a:xfrm>
              <a:off x="841599" y="3750060"/>
              <a:ext cx="321131" cy="383766"/>
              <a:chOff x="789212" y="535376"/>
              <a:chExt cx="321131" cy="383766"/>
            </a:xfrm>
          </p:grpSpPr>
          <p:sp>
            <p:nvSpPr>
              <p:cNvPr id="283" name="Oval 282"/>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6269" name="TextBox 57"/>
              <p:cNvSpPr txBox="1">
                <a:spLocks noChangeArrowheads="1"/>
              </p:cNvSpPr>
              <p:nvPr/>
            </p:nvSpPr>
            <p:spPr bwMode="auto">
              <a:xfrm>
                <a:off x="789212" y="535376"/>
                <a:ext cx="308984"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1</a:t>
                </a:r>
              </a:p>
            </p:txBody>
          </p:sp>
        </p:grpSp>
        <p:grpSp>
          <p:nvGrpSpPr>
            <p:cNvPr id="6247" name="Group 81"/>
            <p:cNvGrpSpPr>
              <a:grpSpLocks/>
            </p:cNvGrpSpPr>
            <p:nvPr/>
          </p:nvGrpSpPr>
          <p:grpSpPr bwMode="auto">
            <a:xfrm>
              <a:off x="112937" y="3799989"/>
              <a:ext cx="334735" cy="383766"/>
              <a:chOff x="789212" y="571012"/>
              <a:chExt cx="334735" cy="383766"/>
            </a:xfrm>
          </p:grpSpPr>
          <p:sp>
            <p:nvSpPr>
              <p:cNvPr id="281" name="Oval 280"/>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6265" name="TextBox 55"/>
              <p:cNvSpPr txBox="1">
                <a:spLocks noChangeArrowheads="1"/>
              </p:cNvSpPr>
              <p:nvPr/>
            </p:nvSpPr>
            <p:spPr bwMode="auto">
              <a:xfrm>
                <a:off x="789212" y="571012"/>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2</a:t>
                </a:r>
              </a:p>
            </p:txBody>
          </p:sp>
        </p:grpSp>
        <p:grpSp>
          <p:nvGrpSpPr>
            <p:cNvPr id="6248" name="Group 86"/>
            <p:cNvGrpSpPr>
              <a:grpSpLocks/>
            </p:cNvGrpSpPr>
            <p:nvPr/>
          </p:nvGrpSpPr>
          <p:grpSpPr bwMode="auto">
            <a:xfrm>
              <a:off x="125549" y="4459672"/>
              <a:ext cx="334735" cy="383766"/>
              <a:chOff x="778012" y="535381"/>
              <a:chExt cx="334735" cy="383766"/>
            </a:xfrm>
          </p:grpSpPr>
          <p:sp>
            <p:nvSpPr>
              <p:cNvPr id="279" name="Oval 278"/>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6261" name="TextBox 53"/>
              <p:cNvSpPr txBox="1">
                <a:spLocks noChangeArrowheads="1"/>
              </p:cNvSpPr>
              <p:nvPr/>
            </p:nvSpPr>
            <p:spPr bwMode="auto">
              <a:xfrm>
                <a:off x="778012" y="535381"/>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3</a:t>
                </a:r>
              </a:p>
            </p:txBody>
          </p:sp>
        </p:grpSp>
        <p:grpSp>
          <p:nvGrpSpPr>
            <p:cNvPr id="6249" name="Group 90"/>
            <p:cNvGrpSpPr>
              <a:grpSpLocks/>
            </p:cNvGrpSpPr>
            <p:nvPr/>
          </p:nvGrpSpPr>
          <p:grpSpPr bwMode="auto">
            <a:xfrm>
              <a:off x="824795" y="4471550"/>
              <a:ext cx="337932" cy="383766"/>
              <a:chOff x="772411" y="547258"/>
              <a:chExt cx="337932" cy="383766"/>
            </a:xfrm>
          </p:grpSpPr>
          <p:sp>
            <p:nvSpPr>
              <p:cNvPr id="277" name="Oval 276"/>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6257" name="TextBox 51"/>
              <p:cNvSpPr txBox="1">
                <a:spLocks noChangeArrowheads="1"/>
              </p:cNvSpPr>
              <p:nvPr/>
            </p:nvSpPr>
            <p:spPr bwMode="auto">
              <a:xfrm>
                <a:off x="772411" y="547258"/>
                <a:ext cx="334736"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a:solidFill>
                      <a:schemeClr val="bg1"/>
                    </a:solidFill>
                  </a:rPr>
                  <a:t>4</a:t>
                </a:r>
              </a:p>
            </p:txBody>
          </p:sp>
        </p:grpSp>
        <p:cxnSp>
          <p:nvCxnSpPr>
            <p:cNvPr id="266" name="Straight Arrow Connector 265"/>
            <p:cNvCxnSpPr/>
            <p:nvPr/>
          </p:nvCxnSpPr>
          <p:spPr>
            <a:xfrm>
              <a:off x="909845" y="3829290"/>
              <a:ext cx="276212" cy="3050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1" name="Straight Arrow Connector 270"/>
            <p:cNvCxnSpPr/>
            <p:nvPr/>
          </p:nvCxnSpPr>
          <p:spPr>
            <a:xfrm flipV="1">
              <a:off x="891183" y="4538397"/>
              <a:ext cx="304205" cy="2911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3" name="Straight Arrow Connector 272"/>
            <p:cNvCxnSpPr/>
            <p:nvPr/>
          </p:nvCxnSpPr>
          <p:spPr>
            <a:xfrm flipH="1" flipV="1">
              <a:off x="148397" y="4490859"/>
              <a:ext cx="240751" cy="3129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5" name="Straight Arrow Connector 274"/>
            <p:cNvCxnSpPr/>
            <p:nvPr/>
          </p:nvCxnSpPr>
          <p:spPr>
            <a:xfrm flipH="1">
              <a:off x="114804" y="3853059"/>
              <a:ext cx="270612" cy="2852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6191" name="Group 284"/>
          <p:cNvGrpSpPr>
            <a:grpSpLocks/>
          </p:cNvGrpSpPr>
          <p:nvPr/>
        </p:nvGrpSpPr>
        <p:grpSpPr bwMode="auto">
          <a:xfrm>
            <a:off x="136337" y="3471861"/>
            <a:ext cx="709613" cy="381000"/>
            <a:chOff x="5692705" y="1101342"/>
            <a:chExt cx="771890" cy="627797"/>
          </a:xfrm>
        </p:grpSpPr>
        <p:cxnSp>
          <p:nvCxnSpPr>
            <p:cNvPr id="291" name="Straight Connector 290"/>
            <p:cNvCxnSpPr/>
            <p:nvPr/>
          </p:nvCxnSpPr>
          <p:spPr>
            <a:xfrm>
              <a:off x="5760860" y="1101342"/>
              <a:ext cx="0" cy="627797"/>
            </a:xfrm>
            <a:prstGeom prst="line">
              <a:avLst/>
            </a:prstGeom>
            <a:ln w="127000">
              <a:solidFill>
                <a:srgbClr val="0017C0"/>
              </a:solidFill>
            </a:ln>
          </p:spPr>
          <p:style>
            <a:lnRef idx="2">
              <a:schemeClr val="accent1"/>
            </a:lnRef>
            <a:fillRef idx="0">
              <a:schemeClr val="accent1"/>
            </a:fillRef>
            <a:effectRef idx="1">
              <a:schemeClr val="accent1"/>
            </a:effectRef>
            <a:fontRef idx="minor">
              <a:schemeClr val="tx1"/>
            </a:fontRef>
          </p:style>
        </p:cxnSp>
        <p:cxnSp>
          <p:nvCxnSpPr>
            <p:cNvPr id="293" name="Straight Connector 292"/>
            <p:cNvCxnSpPr/>
            <p:nvPr/>
          </p:nvCxnSpPr>
          <p:spPr>
            <a:xfrm>
              <a:off x="6402780" y="1101342"/>
              <a:ext cx="0" cy="627797"/>
            </a:xfrm>
            <a:prstGeom prst="line">
              <a:avLst/>
            </a:prstGeom>
            <a:ln w="127000">
              <a:solidFill>
                <a:srgbClr val="0017C0"/>
              </a:solidFill>
            </a:ln>
          </p:spPr>
          <p:style>
            <a:lnRef idx="2">
              <a:schemeClr val="accent1"/>
            </a:lnRef>
            <a:fillRef idx="0">
              <a:schemeClr val="accent1"/>
            </a:fillRef>
            <a:effectRef idx="1">
              <a:schemeClr val="accent1"/>
            </a:effectRef>
            <a:fontRef idx="minor">
              <a:schemeClr val="tx1"/>
            </a:fontRef>
          </p:style>
        </p:cxnSp>
        <p:cxnSp>
          <p:nvCxnSpPr>
            <p:cNvPr id="295" name="Straight Connector 294"/>
            <p:cNvCxnSpPr/>
            <p:nvPr/>
          </p:nvCxnSpPr>
          <p:spPr>
            <a:xfrm flipH="1">
              <a:off x="5692705" y="1284118"/>
              <a:ext cx="771890" cy="0"/>
            </a:xfrm>
            <a:prstGeom prst="line">
              <a:avLst/>
            </a:prstGeom>
            <a:ln w="1270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297" name="Straight Connector 296"/>
            <p:cNvCxnSpPr/>
            <p:nvPr/>
          </p:nvCxnSpPr>
          <p:spPr>
            <a:xfrm flipH="1">
              <a:off x="5692705" y="1560667"/>
              <a:ext cx="771890" cy="0"/>
            </a:xfrm>
            <a:prstGeom prst="line">
              <a:avLst/>
            </a:prstGeom>
            <a:ln w="1270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grpSp>
        <p:nvGrpSpPr>
          <p:cNvPr id="303" name="Group 284"/>
          <p:cNvGrpSpPr>
            <a:grpSpLocks/>
          </p:cNvGrpSpPr>
          <p:nvPr/>
        </p:nvGrpSpPr>
        <p:grpSpPr bwMode="auto">
          <a:xfrm>
            <a:off x="1074550" y="3471861"/>
            <a:ext cx="709613" cy="381000"/>
            <a:chOff x="5692705" y="1101342"/>
            <a:chExt cx="771890" cy="627797"/>
          </a:xfrm>
        </p:grpSpPr>
        <p:cxnSp>
          <p:nvCxnSpPr>
            <p:cNvPr id="308" name="Straight Connector 307"/>
            <p:cNvCxnSpPr/>
            <p:nvPr/>
          </p:nvCxnSpPr>
          <p:spPr>
            <a:xfrm>
              <a:off x="5760860" y="1101342"/>
              <a:ext cx="0" cy="627797"/>
            </a:xfrm>
            <a:prstGeom prst="line">
              <a:avLst/>
            </a:prstGeom>
            <a:ln w="127000">
              <a:solidFill>
                <a:srgbClr val="0017C0"/>
              </a:solidFill>
            </a:ln>
          </p:spPr>
          <p:style>
            <a:lnRef idx="2">
              <a:schemeClr val="accent1"/>
            </a:lnRef>
            <a:fillRef idx="0">
              <a:schemeClr val="accent1"/>
            </a:fillRef>
            <a:effectRef idx="1">
              <a:schemeClr val="accent1"/>
            </a:effectRef>
            <a:fontRef idx="minor">
              <a:schemeClr val="tx1"/>
            </a:fontRef>
          </p:style>
        </p:cxnSp>
        <p:cxnSp>
          <p:nvCxnSpPr>
            <p:cNvPr id="313" name="Straight Connector 312"/>
            <p:cNvCxnSpPr/>
            <p:nvPr/>
          </p:nvCxnSpPr>
          <p:spPr>
            <a:xfrm>
              <a:off x="6402780" y="1101342"/>
              <a:ext cx="0" cy="627797"/>
            </a:xfrm>
            <a:prstGeom prst="line">
              <a:avLst/>
            </a:prstGeom>
            <a:ln w="127000">
              <a:solidFill>
                <a:srgbClr val="0017C0"/>
              </a:solidFill>
            </a:ln>
          </p:spPr>
          <p:style>
            <a:lnRef idx="2">
              <a:schemeClr val="accent1"/>
            </a:lnRef>
            <a:fillRef idx="0">
              <a:schemeClr val="accent1"/>
            </a:fillRef>
            <a:effectRef idx="1">
              <a:schemeClr val="accent1"/>
            </a:effectRef>
            <a:fontRef idx="minor">
              <a:schemeClr val="tx1"/>
            </a:fontRef>
          </p:style>
        </p:cxnSp>
        <p:cxnSp>
          <p:nvCxnSpPr>
            <p:cNvPr id="318" name="Straight Connector 317"/>
            <p:cNvCxnSpPr/>
            <p:nvPr/>
          </p:nvCxnSpPr>
          <p:spPr>
            <a:xfrm flipH="1">
              <a:off x="5692705" y="1284118"/>
              <a:ext cx="771890" cy="0"/>
            </a:xfrm>
            <a:prstGeom prst="line">
              <a:avLst/>
            </a:prstGeom>
            <a:ln w="1270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323" name="Straight Connector 322"/>
            <p:cNvCxnSpPr/>
            <p:nvPr/>
          </p:nvCxnSpPr>
          <p:spPr>
            <a:xfrm flipH="1">
              <a:off x="5692705" y="1560667"/>
              <a:ext cx="771890" cy="0"/>
            </a:xfrm>
            <a:prstGeom prst="line">
              <a:avLst/>
            </a:prstGeom>
            <a:ln w="1270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grpSp>
        <p:nvGrpSpPr>
          <p:cNvPr id="328" name="Group 284"/>
          <p:cNvGrpSpPr>
            <a:grpSpLocks/>
          </p:cNvGrpSpPr>
          <p:nvPr/>
        </p:nvGrpSpPr>
        <p:grpSpPr bwMode="auto">
          <a:xfrm>
            <a:off x="2013137" y="3471861"/>
            <a:ext cx="709613" cy="381000"/>
            <a:chOff x="5692705" y="1101342"/>
            <a:chExt cx="771890" cy="627797"/>
          </a:xfrm>
        </p:grpSpPr>
        <p:cxnSp>
          <p:nvCxnSpPr>
            <p:cNvPr id="333" name="Straight Connector 332"/>
            <p:cNvCxnSpPr/>
            <p:nvPr/>
          </p:nvCxnSpPr>
          <p:spPr>
            <a:xfrm>
              <a:off x="5760860" y="1101342"/>
              <a:ext cx="0" cy="627797"/>
            </a:xfrm>
            <a:prstGeom prst="line">
              <a:avLst/>
            </a:prstGeom>
            <a:ln w="127000">
              <a:solidFill>
                <a:srgbClr val="0017C0"/>
              </a:solidFill>
            </a:ln>
          </p:spPr>
          <p:style>
            <a:lnRef idx="2">
              <a:schemeClr val="accent1"/>
            </a:lnRef>
            <a:fillRef idx="0">
              <a:schemeClr val="accent1"/>
            </a:fillRef>
            <a:effectRef idx="1">
              <a:schemeClr val="accent1"/>
            </a:effectRef>
            <a:fontRef idx="minor">
              <a:schemeClr val="tx1"/>
            </a:fontRef>
          </p:style>
        </p:cxnSp>
        <p:cxnSp>
          <p:nvCxnSpPr>
            <p:cNvPr id="338" name="Straight Connector 337"/>
            <p:cNvCxnSpPr/>
            <p:nvPr/>
          </p:nvCxnSpPr>
          <p:spPr>
            <a:xfrm>
              <a:off x="6402780" y="1101342"/>
              <a:ext cx="0" cy="627797"/>
            </a:xfrm>
            <a:prstGeom prst="line">
              <a:avLst/>
            </a:prstGeom>
            <a:ln w="127000">
              <a:solidFill>
                <a:srgbClr val="0017C0"/>
              </a:solidFill>
            </a:ln>
          </p:spPr>
          <p:style>
            <a:lnRef idx="2">
              <a:schemeClr val="accent1"/>
            </a:lnRef>
            <a:fillRef idx="0">
              <a:schemeClr val="accent1"/>
            </a:fillRef>
            <a:effectRef idx="1">
              <a:schemeClr val="accent1"/>
            </a:effectRef>
            <a:fontRef idx="minor">
              <a:schemeClr val="tx1"/>
            </a:fontRef>
          </p:style>
        </p:cxnSp>
        <p:cxnSp>
          <p:nvCxnSpPr>
            <p:cNvPr id="343" name="Straight Connector 342"/>
            <p:cNvCxnSpPr/>
            <p:nvPr/>
          </p:nvCxnSpPr>
          <p:spPr>
            <a:xfrm flipH="1">
              <a:off x="5692705" y="1284118"/>
              <a:ext cx="771890" cy="0"/>
            </a:xfrm>
            <a:prstGeom prst="line">
              <a:avLst/>
            </a:prstGeom>
            <a:ln w="1270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344" name="Straight Connector 343"/>
            <p:cNvCxnSpPr/>
            <p:nvPr/>
          </p:nvCxnSpPr>
          <p:spPr>
            <a:xfrm flipH="1">
              <a:off x="5692705" y="1560667"/>
              <a:ext cx="771890" cy="0"/>
            </a:xfrm>
            <a:prstGeom prst="line">
              <a:avLst/>
            </a:prstGeom>
            <a:ln w="1270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grpSp>
        <p:nvGrpSpPr>
          <p:cNvPr id="345" name="Group 284"/>
          <p:cNvGrpSpPr>
            <a:grpSpLocks/>
          </p:cNvGrpSpPr>
          <p:nvPr/>
        </p:nvGrpSpPr>
        <p:grpSpPr bwMode="auto">
          <a:xfrm rot="5400000">
            <a:off x="2967643" y="5193507"/>
            <a:ext cx="709613" cy="381000"/>
            <a:chOff x="5692705" y="1101342"/>
            <a:chExt cx="771890" cy="627797"/>
          </a:xfrm>
        </p:grpSpPr>
        <p:cxnSp>
          <p:nvCxnSpPr>
            <p:cNvPr id="346" name="Straight Connector 345"/>
            <p:cNvCxnSpPr/>
            <p:nvPr/>
          </p:nvCxnSpPr>
          <p:spPr>
            <a:xfrm>
              <a:off x="5760860" y="1101342"/>
              <a:ext cx="0" cy="627797"/>
            </a:xfrm>
            <a:prstGeom prst="line">
              <a:avLst/>
            </a:prstGeom>
            <a:ln w="127000">
              <a:solidFill>
                <a:srgbClr val="0017C0"/>
              </a:solidFill>
            </a:ln>
          </p:spPr>
          <p:style>
            <a:lnRef idx="2">
              <a:schemeClr val="accent1"/>
            </a:lnRef>
            <a:fillRef idx="0">
              <a:schemeClr val="accent1"/>
            </a:fillRef>
            <a:effectRef idx="1">
              <a:schemeClr val="accent1"/>
            </a:effectRef>
            <a:fontRef idx="minor">
              <a:schemeClr val="tx1"/>
            </a:fontRef>
          </p:style>
        </p:cxnSp>
        <p:cxnSp>
          <p:nvCxnSpPr>
            <p:cNvPr id="347" name="Straight Connector 346"/>
            <p:cNvCxnSpPr/>
            <p:nvPr/>
          </p:nvCxnSpPr>
          <p:spPr>
            <a:xfrm>
              <a:off x="6402780" y="1101342"/>
              <a:ext cx="0" cy="627797"/>
            </a:xfrm>
            <a:prstGeom prst="line">
              <a:avLst/>
            </a:prstGeom>
            <a:ln w="127000">
              <a:solidFill>
                <a:srgbClr val="0017C0"/>
              </a:solidFill>
            </a:ln>
          </p:spPr>
          <p:style>
            <a:lnRef idx="2">
              <a:schemeClr val="accent1"/>
            </a:lnRef>
            <a:fillRef idx="0">
              <a:schemeClr val="accent1"/>
            </a:fillRef>
            <a:effectRef idx="1">
              <a:schemeClr val="accent1"/>
            </a:effectRef>
            <a:fontRef idx="minor">
              <a:schemeClr val="tx1"/>
            </a:fontRef>
          </p:style>
        </p:cxnSp>
        <p:cxnSp>
          <p:nvCxnSpPr>
            <p:cNvPr id="348" name="Straight Connector 347"/>
            <p:cNvCxnSpPr/>
            <p:nvPr/>
          </p:nvCxnSpPr>
          <p:spPr>
            <a:xfrm flipH="1">
              <a:off x="5692705" y="1284118"/>
              <a:ext cx="771890" cy="0"/>
            </a:xfrm>
            <a:prstGeom prst="line">
              <a:avLst/>
            </a:prstGeom>
            <a:ln w="1270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353" name="Straight Connector 352"/>
            <p:cNvCxnSpPr/>
            <p:nvPr/>
          </p:nvCxnSpPr>
          <p:spPr>
            <a:xfrm flipH="1">
              <a:off x="5692705" y="1560667"/>
              <a:ext cx="771890" cy="0"/>
            </a:xfrm>
            <a:prstGeom prst="line">
              <a:avLst/>
            </a:prstGeom>
            <a:ln w="1270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grpSp>
        <p:nvGrpSpPr>
          <p:cNvPr id="354" name="Group 284"/>
          <p:cNvGrpSpPr>
            <a:grpSpLocks/>
          </p:cNvGrpSpPr>
          <p:nvPr/>
        </p:nvGrpSpPr>
        <p:grpSpPr bwMode="auto">
          <a:xfrm rot="5400000">
            <a:off x="2985293" y="4355307"/>
            <a:ext cx="709613" cy="381000"/>
            <a:chOff x="5692705" y="1101342"/>
            <a:chExt cx="771890" cy="627797"/>
          </a:xfrm>
        </p:grpSpPr>
        <p:cxnSp>
          <p:nvCxnSpPr>
            <p:cNvPr id="355" name="Straight Connector 354"/>
            <p:cNvCxnSpPr/>
            <p:nvPr/>
          </p:nvCxnSpPr>
          <p:spPr>
            <a:xfrm>
              <a:off x="5760860" y="1101342"/>
              <a:ext cx="0" cy="627797"/>
            </a:xfrm>
            <a:prstGeom prst="line">
              <a:avLst/>
            </a:prstGeom>
            <a:ln w="127000">
              <a:solidFill>
                <a:srgbClr val="0017C0"/>
              </a:solidFill>
            </a:ln>
          </p:spPr>
          <p:style>
            <a:lnRef idx="2">
              <a:schemeClr val="accent1"/>
            </a:lnRef>
            <a:fillRef idx="0">
              <a:schemeClr val="accent1"/>
            </a:fillRef>
            <a:effectRef idx="1">
              <a:schemeClr val="accent1"/>
            </a:effectRef>
            <a:fontRef idx="minor">
              <a:schemeClr val="tx1"/>
            </a:fontRef>
          </p:style>
        </p:cxnSp>
        <p:cxnSp>
          <p:nvCxnSpPr>
            <p:cNvPr id="356" name="Straight Connector 355"/>
            <p:cNvCxnSpPr/>
            <p:nvPr/>
          </p:nvCxnSpPr>
          <p:spPr>
            <a:xfrm>
              <a:off x="6402780" y="1101342"/>
              <a:ext cx="0" cy="627797"/>
            </a:xfrm>
            <a:prstGeom prst="line">
              <a:avLst/>
            </a:prstGeom>
            <a:ln w="127000">
              <a:solidFill>
                <a:srgbClr val="0017C0"/>
              </a:solidFill>
            </a:ln>
          </p:spPr>
          <p:style>
            <a:lnRef idx="2">
              <a:schemeClr val="accent1"/>
            </a:lnRef>
            <a:fillRef idx="0">
              <a:schemeClr val="accent1"/>
            </a:fillRef>
            <a:effectRef idx="1">
              <a:schemeClr val="accent1"/>
            </a:effectRef>
            <a:fontRef idx="minor">
              <a:schemeClr val="tx1"/>
            </a:fontRef>
          </p:style>
        </p:cxnSp>
        <p:cxnSp>
          <p:nvCxnSpPr>
            <p:cNvPr id="357" name="Straight Connector 356"/>
            <p:cNvCxnSpPr/>
            <p:nvPr/>
          </p:nvCxnSpPr>
          <p:spPr>
            <a:xfrm flipH="1">
              <a:off x="5692705" y="1284118"/>
              <a:ext cx="771890" cy="0"/>
            </a:xfrm>
            <a:prstGeom prst="line">
              <a:avLst/>
            </a:prstGeom>
            <a:ln w="1270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358" name="Straight Connector 357"/>
            <p:cNvCxnSpPr/>
            <p:nvPr/>
          </p:nvCxnSpPr>
          <p:spPr>
            <a:xfrm flipH="1">
              <a:off x="5692705" y="1560667"/>
              <a:ext cx="771890" cy="0"/>
            </a:xfrm>
            <a:prstGeom prst="line">
              <a:avLst/>
            </a:prstGeom>
            <a:ln w="1270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grpSp>
        <p:nvGrpSpPr>
          <p:cNvPr id="359" name="Group 284"/>
          <p:cNvGrpSpPr>
            <a:grpSpLocks/>
          </p:cNvGrpSpPr>
          <p:nvPr/>
        </p:nvGrpSpPr>
        <p:grpSpPr bwMode="auto">
          <a:xfrm rot="5400000">
            <a:off x="2971005" y="6084094"/>
            <a:ext cx="709613" cy="381000"/>
            <a:chOff x="5692705" y="1101342"/>
            <a:chExt cx="771890" cy="627797"/>
          </a:xfrm>
        </p:grpSpPr>
        <p:cxnSp>
          <p:nvCxnSpPr>
            <p:cNvPr id="360" name="Straight Connector 359"/>
            <p:cNvCxnSpPr/>
            <p:nvPr/>
          </p:nvCxnSpPr>
          <p:spPr>
            <a:xfrm>
              <a:off x="5760860" y="1101342"/>
              <a:ext cx="0" cy="627797"/>
            </a:xfrm>
            <a:prstGeom prst="line">
              <a:avLst/>
            </a:prstGeom>
            <a:ln w="127000">
              <a:solidFill>
                <a:srgbClr val="0017C0"/>
              </a:solidFill>
            </a:ln>
          </p:spPr>
          <p:style>
            <a:lnRef idx="2">
              <a:schemeClr val="accent1"/>
            </a:lnRef>
            <a:fillRef idx="0">
              <a:schemeClr val="accent1"/>
            </a:fillRef>
            <a:effectRef idx="1">
              <a:schemeClr val="accent1"/>
            </a:effectRef>
            <a:fontRef idx="minor">
              <a:schemeClr val="tx1"/>
            </a:fontRef>
          </p:style>
        </p:cxnSp>
        <p:cxnSp>
          <p:nvCxnSpPr>
            <p:cNvPr id="361" name="Straight Connector 360"/>
            <p:cNvCxnSpPr/>
            <p:nvPr/>
          </p:nvCxnSpPr>
          <p:spPr>
            <a:xfrm>
              <a:off x="6402780" y="1101342"/>
              <a:ext cx="0" cy="627797"/>
            </a:xfrm>
            <a:prstGeom prst="line">
              <a:avLst/>
            </a:prstGeom>
            <a:ln w="127000">
              <a:solidFill>
                <a:srgbClr val="0017C0"/>
              </a:solidFill>
            </a:ln>
          </p:spPr>
          <p:style>
            <a:lnRef idx="2">
              <a:schemeClr val="accent1"/>
            </a:lnRef>
            <a:fillRef idx="0">
              <a:schemeClr val="accent1"/>
            </a:fillRef>
            <a:effectRef idx="1">
              <a:schemeClr val="accent1"/>
            </a:effectRef>
            <a:fontRef idx="minor">
              <a:schemeClr val="tx1"/>
            </a:fontRef>
          </p:style>
        </p:cxnSp>
        <p:cxnSp>
          <p:nvCxnSpPr>
            <p:cNvPr id="362" name="Straight Connector 361"/>
            <p:cNvCxnSpPr/>
            <p:nvPr/>
          </p:nvCxnSpPr>
          <p:spPr>
            <a:xfrm flipH="1">
              <a:off x="5692705" y="1284118"/>
              <a:ext cx="771890" cy="0"/>
            </a:xfrm>
            <a:prstGeom prst="line">
              <a:avLst/>
            </a:prstGeom>
            <a:ln w="1270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363" name="Straight Connector 362"/>
            <p:cNvCxnSpPr/>
            <p:nvPr/>
          </p:nvCxnSpPr>
          <p:spPr>
            <a:xfrm flipH="1">
              <a:off x="5692705" y="1560667"/>
              <a:ext cx="771890" cy="0"/>
            </a:xfrm>
            <a:prstGeom prst="line">
              <a:avLst/>
            </a:prstGeom>
            <a:ln w="1270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grpSp>
        <p:nvGrpSpPr>
          <p:cNvPr id="369" name="Group 322"/>
          <p:cNvGrpSpPr>
            <a:grpSpLocks/>
          </p:cNvGrpSpPr>
          <p:nvPr/>
        </p:nvGrpSpPr>
        <p:grpSpPr bwMode="auto">
          <a:xfrm rot="16200000">
            <a:off x="2857503" y="1421205"/>
            <a:ext cx="914399" cy="533397"/>
            <a:chOff x="5692705" y="1101342"/>
            <a:chExt cx="771890" cy="627797"/>
          </a:xfrm>
        </p:grpSpPr>
        <p:cxnSp>
          <p:nvCxnSpPr>
            <p:cNvPr id="370" name="Straight Connector 369"/>
            <p:cNvCxnSpPr/>
            <p:nvPr/>
          </p:nvCxnSpPr>
          <p:spPr>
            <a:xfrm>
              <a:off x="5760859" y="1101342"/>
              <a:ext cx="0" cy="627797"/>
            </a:xfrm>
            <a:prstGeom prst="line">
              <a:avLst/>
            </a:prstGeom>
            <a:ln w="127000">
              <a:solidFill>
                <a:srgbClr val="0017C0"/>
              </a:solidFill>
            </a:ln>
          </p:spPr>
          <p:style>
            <a:lnRef idx="2">
              <a:schemeClr val="accent1"/>
            </a:lnRef>
            <a:fillRef idx="0">
              <a:schemeClr val="accent1"/>
            </a:fillRef>
            <a:effectRef idx="1">
              <a:schemeClr val="accent1"/>
            </a:effectRef>
            <a:fontRef idx="minor">
              <a:schemeClr val="tx1"/>
            </a:fontRef>
          </p:style>
        </p:cxnSp>
        <p:cxnSp>
          <p:nvCxnSpPr>
            <p:cNvPr id="371" name="Straight Connector 370"/>
            <p:cNvCxnSpPr/>
            <p:nvPr/>
          </p:nvCxnSpPr>
          <p:spPr>
            <a:xfrm>
              <a:off x="6402781" y="1101342"/>
              <a:ext cx="0" cy="627797"/>
            </a:xfrm>
            <a:prstGeom prst="line">
              <a:avLst/>
            </a:prstGeom>
            <a:ln w="127000">
              <a:solidFill>
                <a:srgbClr val="0017C0"/>
              </a:solidFill>
            </a:ln>
          </p:spPr>
          <p:style>
            <a:lnRef idx="2">
              <a:schemeClr val="accent1"/>
            </a:lnRef>
            <a:fillRef idx="0">
              <a:schemeClr val="accent1"/>
            </a:fillRef>
            <a:effectRef idx="1">
              <a:schemeClr val="accent1"/>
            </a:effectRef>
            <a:fontRef idx="minor">
              <a:schemeClr val="tx1"/>
            </a:fontRef>
          </p:style>
        </p:cxnSp>
        <p:cxnSp>
          <p:nvCxnSpPr>
            <p:cNvPr id="372" name="Straight Connector 371"/>
            <p:cNvCxnSpPr/>
            <p:nvPr/>
          </p:nvCxnSpPr>
          <p:spPr>
            <a:xfrm flipH="1">
              <a:off x="5694289" y="1282529"/>
              <a:ext cx="771891" cy="0"/>
            </a:xfrm>
            <a:prstGeom prst="line">
              <a:avLst/>
            </a:prstGeom>
            <a:ln w="1270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373" name="Straight Connector 372"/>
            <p:cNvCxnSpPr/>
            <p:nvPr/>
          </p:nvCxnSpPr>
          <p:spPr>
            <a:xfrm flipH="1">
              <a:off x="5694289" y="1559078"/>
              <a:ext cx="771891" cy="0"/>
            </a:xfrm>
            <a:prstGeom prst="line">
              <a:avLst/>
            </a:prstGeom>
            <a:ln w="1270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pic>
        <p:nvPicPr>
          <p:cNvPr id="102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25563" y="827345"/>
            <a:ext cx="140819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724400" y="5125525"/>
            <a:ext cx="18221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4"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5400000">
            <a:off x="4920325" y="834213"/>
            <a:ext cx="140819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5"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6200000">
            <a:off x="7025911" y="5186214"/>
            <a:ext cx="1673087" cy="1399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76" name="Group 322"/>
          <p:cNvGrpSpPr>
            <a:grpSpLocks/>
          </p:cNvGrpSpPr>
          <p:nvPr/>
        </p:nvGrpSpPr>
        <p:grpSpPr bwMode="auto">
          <a:xfrm rot="16200000">
            <a:off x="3924302" y="3390901"/>
            <a:ext cx="914399" cy="533397"/>
            <a:chOff x="5692705" y="1101342"/>
            <a:chExt cx="771890" cy="627797"/>
          </a:xfrm>
        </p:grpSpPr>
        <p:cxnSp>
          <p:nvCxnSpPr>
            <p:cNvPr id="377" name="Straight Connector 376"/>
            <p:cNvCxnSpPr/>
            <p:nvPr/>
          </p:nvCxnSpPr>
          <p:spPr>
            <a:xfrm>
              <a:off x="5760859" y="1101342"/>
              <a:ext cx="0" cy="627797"/>
            </a:xfrm>
            <a:prstGeom prst="line">
              <a:avLst/>
            </a:prstGeom>
            <a:ln w="127000">
              <a:solidFill>
                <a:srgbClr val="0017C0"/>
              </a:solidFill>
            </a:ln>
          </p:spPr>
          <p:style>
            <a:lnRef idx="2">
              <a:schemeClr val="accent1"/>
            </a:lnRef>
            <a:fillRef idx="0">
              <a:schemeClr val="accent1"/>
            </a:fillRef>
            <a:effectRef idx="1">
              <a:schemeClr val="accent1"/>
            </a:effectRef>
            <a:fontRef idx="minor">
              <a:schemeClr val="tx1"/>
            </a:fontRef>
          </p:style>
        </p:cxnSp>
        <p:cxnSp>
          <p:nvCxnSpPr>
            <p:cNvPr id="378" name="Straight Connector 377"/>
            <p:cNvCxnSpPr/>
            <p:nvPr/>
          </p:nvCxnSpPr>
          <p:spPr>
            <a:xfrm>
              <a:off x="6402781" y="1101342"/>
              <a:ext cx="0" cy="627797"/>
            </a:xfrm>
            <a:prstGeom prst="line">
              <a:avLst/>
            </a:prstGeom>
            <a:ln w="127000">
              <a:solidFill>
                <a:srgbClr val="0017C0"/>
              </a:solidFill>
            </a:ln>
          </p:spPr>
          <p:style>
            <a:lnRef idx="2">
              <a:schemeClr val="accent1"/>
            </a:lnRef>
            <a:fillRef idx="0">
              <a:schemeClr val="accent1"/>
            </a:fillRef>
            <a:effectRef idx="1">
              <a:schemeClr val="accent1"/>
            </a:effectRef>
            <a:fontRef idx="minor">
              <a:schemeClr val="tx1"/>
            </a:fontRef>
          </p:style>
        </p:cxnSp>
        <p:cxnSp>
          <p:nvCxnSpPr>
            <p:cNvPr id="379" name="Straight Connector 378"/>
            <p:cNvCxnSpPr/>
            <p:nvPr/>
          </p:nvCxnSpPr>
          <p:spPr>
            <a:xfrm flipH="1">
              <a:off x="5694289" y="1282529"/>
              <a:ext cx="771891" cy="0"/>
            </a:xfrm>
            <a:prstGeom prst="line">
              <a:avLst/>
            </a:prstGeom>
            <a:ln w="1270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380" name="Straight Connector 379"/>
            <p:cNvCxnSpPr/>
            <p:nvPr/>
          </p:nvCxnSpPr>
          <p:spPr>
            <a:xfrm flipH="1">
              <a:off x="5694289" y="1559078"/>
              <a:ext cx="771891" cy="0"/>
            </a:xfrm>
            <a:prstGeom prst="line">
              <a:avLst/>
            </a:prstGeom>
            <a:ln w="1270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grpSp>
        <p:nvGrpSpPr>
          <p:cNvPr id="381" name="Group 322"/>
          <p:cNvGrpSpPr>
            <a:grpSpLocks/>
          </p:cNvGrpSpPr>
          <p:nvPr/>
        </p:nvGrpSpPr>
        <p:grpSpPr bwMode="auto">
          <a:xfrm>
            <a:off x="2895600" y="2514600"/>
            <a:ext cx="914400" cy="533397"/>
            <a:chOff x="5694289" y="1101342"/>
            <a:chExt cx="771891" cy="627797"/>
          </a:xfrm>
        </p:grpSpPr>
        <p:cxnSp>
          <p:nvCxnSpPr>
            <p:cNvPr id="382" name="Straight Connector 381"/>
            <p:cNvCxnSpPr/>
            <p:nvPr/>
          </p:nvCxnSpPr>
          <p:spPr>
            <a:xfrm>
              <a:off x="5760859" y="1101342"/>
              <a:ext cx="0" cy="627797"/>
            </a:xfrm>
            <a:prstGeom prst="line">
              <a:avLst/>
            </a:prstGeom>
            <a:ln w="127000">
              <a:solidFill>
                <a:srgbClr val="0017C0"/>
              </a:solidFill>
            </a:ln>
          </p:spPr>
          <p:style>
            <a:lnRef idx="2">
              <a:schemeClr val="accent1"/>
            </a:lnRef>
            <a:fillRef idx="0">
              <a:schemeClr val="accent1"/>
            </a:fillRef>
            <a:effectRef idx="1">
              <a:schemeClr val="accent1"/>
            </a:effectRef>
            <a:fontRef idx="minor">
              <a:schemeClr val="tx1"/>
            </a:fontRef>
          </p:style>
        </p:cxnSp>
        <p:cxnSp>
          <p:nvCxnSpPr>
            <p:cNvPr id="383" name="Straight Connector 382"/>
            <p:cNvCxnSpPr/>
            <p:nvPr/>
          </p:nvCxnSpPr>
          <p:spPr>
            <a:xfrm>
              <a:off x="6402781" y="1101342"/>
              <a:ext cx="0" cy="627797"/>
            </a:xfrm>
            <a:prstGeom prst="line">
              <a:avLst/>
            </a:prstGeom>
            <a:ln w="127000">
              <a:solidFill>
                <a:srgbClr val="0017C0"/>
              </a:solidFill>
            </a:ln>
          </p:spPr>
          <p:style>
            <a:lnRef idx="2">
              <a:schemeClr val="accent1"/>
            </a:lnRef>
            <a:fillRef idx="0">
              <a:schemeClr val="accent1"/>
            </a:fillRef>
            <a:effectRef idx="1">
              <a:schemeClr val="accent1"/>
            </a:effectRef>
            <a:fontRef idx="minor">
              <a:schemeClr val="tx1"/>
            </a:fontRef>
          </p:style>
        </p:cxnSp>
        <p:cxnSp>
          <p:nvCxnSpPr>
            <p:cNvPr id="384" name="Straight Connector 383"/>
            <p:cNvCxnSpPr/>
            <p:nvPr/>
          </p:nvCxnSpPr>
          <p:spPr>
            <a:xfrm flipH="1">
              <a:off x="5694289" y="1282529"/>
              <a:ext cx="771891" cy="0"/>
            </a:xfrm>
            <a:prstGeom prst="line">
              <a:avLst/>
            </a:prstGeom>
            <a:ln w="1270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385" name="Straight Connector 384"/>
            <p:cNvCxnSpPr/>
            <p:nvPr/>
          </p:nvCxnSpPr>
          <p:spPr>
            <a:xfrm flipH="1">
              <a:off x="5694289" y="1639457"/>
              <a:ext cx="771891" cy="0"/>
            </a:xfrm>
            <a:prstGeom prst="line">
              <a:avLst/>
            </a:prstGeom>
            <a:ln w="1270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grpSp>
        <p:nvGrpSpPr>
          <p:cNvPr id="386" name="Group 322"/>
          <p:cNvGrpSpPr>
            <a:grpSpLocks/>
          </p:cNvGrpSpPr>
          <p:nvPr/>
        </p:nvGrpSpPr>
        <p:grpSpPr bwMode="auto">
          <a:xfrm>
            <a:off x="2895600" y="3429000"/>
            <a:ext cx="914400" cy="533397"/>
            <a:chOff x="5694289" y="1101342"/>
            <a:chExt cx="771891" cy="627797"/>
          </a:xfrm>
        </p:grpSpPr>
        <p:cxnSp>
          <p:nvCxnSpPr>
            <p:cNvPr id="387" name="Straight Connector 386"/>
            <p:cNvCxnSpPr/>
            <p:nvPr/>
          </p:nvCxnSpPr>
          <p:spPr>
            <a:xfrm>
              <a:off x="5760859" y="1101342"/>
              <a:ext cx="0" cy="627797"/>
            </a:xfrm>
            <a:prstGeom prst="line">
              <a:avLst/>
            </a:prstGeom>
            <a:ln w="127000">
              <a:solidFill>
                <a:srgbClr val="0017C0"/>
              </a:solidFill>
            </a:ln>
          </p:spPr>
          <p:style>
            <a:lnRef idx="2">
              <a:schemeClr val="accent1"/>
            </a:lnRef>
            <a:fillRef idx="0">
              <a:schemeClr val="accent1"/>
            </a:fillRef>
            <a:effectRef idx="1">
              <a:schemeClr val="accent1"/>
            </a:effectRef>
            <a:fontRef idx="minor">
              <a:schemeClr val="tx1"/>
            </a:fontRef>
          </p:style>
        </p:cxnSp>
        <p:cxnSp>
          <p:nvCxnSpPr>
            <p:cNvPr id="388" name="Straight Connector 387"/>
            <p:cNvCxnSpPr/>
            <p:nvPr/>
          </p:nvCxnSpPr>
          <p:spPr>
            <a:xfrm>
              <a:off x="6402781" y="1101342"/>
              <a:ext cx="0" cy="627797"/>
            </a:xfrm>
            <a:prstGeom prst="line">
              <a:avLst/>
            </a:prstGeom>
            <a:ln w="127000">
              <a:solidFill>
                <a:srgbClr val="0017C0"/>
              </a:solidFill>
            </a:ln>
          </p:spPr>
          <p:style>
            <a:lnRef idx="2">
              <a:schemeClr val="accent1"/>
            </a:lnRef>
            <a:fillRef idx="0">
              <a:schemeClr val="accent1"/>
            </a:fillRef>
            <a:effectRef idx="1">
              <a:schemeClr val="accent1"/>
            </a:effectRef>
            <a:fontRef idx="minor">
              <a:schemeClr val="tx1"/>
            </a:fontRef>
          </p:style>
        </p:cxnSp>
        <p:cxnSp>
          <p:nvCxnSpPr>
            <p:cNvPr id="389" name="Straight Connector 388"/>
            <p:cNvCxnSpPr/>
            <p:nvPr/>
          </p:nvCxnSpPr>
          <p:spPr>
            <a:xfrm flipH="1">
              <a:off x="5694289" y="1282529"/>
              <a:ext cx="771891" cy="0"/>
            </a:xfrm>
            <a:prstGeom prst="line">
              <a:avLst/>
            </a:prstGeom>
            <a:ln w="1270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390" name="Straight Connector 389"/>
            <p:cNvCxnSpPr/>
            <p:nvPr/>
          </p:nvCxnSpPr>
          <p:spPr>
            <a:xfrm flipH="1">
              <a:off x="5694289" y="1549771"/>
              <a:ext cx="771891" cy="0"/>
            </a:xfrm>
            <a:prstGeom prst="line">
              <a:avLst/>
            </a:prstGeom>
            <a:ln w="1270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grpSp>
        <p:nvGrpSpPr>
          <p:cNvPr id="391" name="Group 322"/>
          <p:cNvGrpSpPr>
            <a:grpSpLocks/>
          </p:cNvGrpSpPr>
          <p:nvPr/>
        </p:nvGrpSpPr>
        <p:grpSpPr bwMode="auto">
          <a:xfrm>
            <a:off x="4967377" y="3352800"/>
            <a:ext cx="914400" cy="533397"/>
            <a:chOff x="5694289" y="1101342"/>
            <a:chExt cx="771891" cy="627797"/>
          </a:xfrm>
        </p:grpSpPr>
        <p:cxnSp>
          <p:nvCxnSpPr>
            <p:cNvPr id="392" name="Straight Connector 391"/>
            <p:cNvCxnSpPr/>
            <p:nvPr/>
          </p:nvCxnSpPr>
          <p:spPr>
            <a:xfrm>
              <a:off x="5760859" y="1101342"/>
              <a:ext cx="0" cy="627797"/>
            </a:xfrm>
            <a:prstGeom prst="line">
              <a:avLst/>
            </a:prstGeom>
            <a:ln w="127000">
              <a:solidFill>
                <a:srgbClr val="0017C0"/>
              </a:solidFill>
            </a:ln>
          </p:spPr>
          <p:style>
            <a:lnRef idx="2">
              <a:schemeClr val="accent1"/>
            </a:lnRef>
            <a:fillRef idx="0">
              <a:schemeClr val="accent1"/>
            </a:fillRef>
            <a:effectRef idx="1">
              <a:schemeClr val="accent1"/>
            </a:effectRef>
            <a:fontRef idx="minor">
              <a:schemeClr val="tx1"/>
            </a:fontRef>
          </p:style>
        </p:cxnSp>
        <p:cxnSp>
          <p:nvCxnSpPr>
            <p:cNvPr id="393" name="Straight Connector 392"/>
            <p:cNvCxnSpPr/>
            <p:nvPr/>
          </p:nvCxnSpPr>
          <p:spPr>
            <a:xfrm>
              <a:off x="6402781" y="1101342"/>
              <a:ext cx="0" cy="627797"/>
            </a:xfrm>
            <a:prstGeom prst="line">
              <a:avLst/>
            </a:prstGeom>
            <a:ln w="127000">
              <a:solidFill>
                <a:srgbClr val="0017C0"/>
              </a:solidFill>
            </a:ln>
          </p:spPr>
          <p:style>
            <a:lnRef idx="2">
              <a:schemeClr val="accent1"/>
            </a:lnRef>
            <a:fillRef idx="0">
              <a:schemeClr val="accent1"/>
            </a:fillRef>
            <a:effectRef idx="1">
              <a:schemeClr val="accent1"/>
            </a:effectRef>
            <a:fontRef idx="minor">
              <a:schemeClr val="tx1"/>
            </a:fontRef>
          </p:style>
        </p:cxnSp>
        <p:cxnSp>
          <p:nvCxnSpPr>
            <p:cNvPr id="394" name="Straight Connector 393"/>
            <p:cNvCxnSpPr/>
            <p:nvPr/>
          </p:nvCxnSpPr>
          <p:spPr>
            <a:xfrm flipH="1">
              <a:off x="5694289" y="1282529"/>
              <a:ext cx="771891" cy="0"/>
            </a:xfrm>
            <a:prstGeom prst="line">
              <a:avLst/>
            </a:prstGeom>
            <a:ln w="1270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395" name="Straight Connector 394"/>
            <p:cNvCxnSpPr/>
            <p:nvPr/>
          </p:nvCxnSpPr>
          <p:spPr>
            <a:xfrm flipH="1">
              <a:off x="5694289" y="1639457"/>
              <a:ext cx="771891" cy="0"/>
            </a:xfrm>
            <a:prstGeom prst="line">
              <a:avLst/>
            </a:prstGeom>
            <a:ln w="1270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sp>
        <p:nvSpPr>
          <p:cNvPr id="398" name="TextBox 103"/>
          <p:cNvSpPr txBox="1">
            <a:spLocks noChangeArrowheads="1"/>
          </p:cNvSpPr>
          <p:nvPr/>
        </p:nvSpPr>
        <p:spPr bwMode="auto">
          <a:xfrm>
            <a:off x="7414726" y="4853467"/>
            <a:ext cx="9172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a:solidFill>
                  <a:srgbClr val="FF6600"/>
                </a:solidFill>
                <a:latin typeface="Calibri" pitchFamily="-65" charset="0"/>
              </a:rPr>
              <a:t>HAM_2_3</a:t>
            </a:r>
          </a:p>
        </p:txBody>
      </p:sp>
      <p:sp>
        <p:nvSpPr>
          <p:cNvPr id="399" name="TextBox 103"/>
          <p:cNvSpPr txBox="1">
            <a:spLocks noChangeArrowheads="1"/>
          </p:cNvSpPr>
          <p:nvPr/>
        </p:nvSpPr>
        <p:spPr bwMode="auto">
          <a:xfrm>
            <a:off x="5095714" y="4816787"/>
            <a:ext cx="10983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a:solidFill>
                  <a:srgbClr val="FF6600"/>
                </a:solidFill>
                <a:latin typeface="Calibri" pitchFamily="-65" charset="0"/>
              </a:rPr>
              <a:t>HAM_4_5_6</a:t>
            </a:r>
          </a:p>
        </p:txBody>
      </p:sp>
      <p:sp>
        <p:nvSpPr>
          <p:cNvPr id="400" name="TextBox 130"/>
          <p:cNvSpPr txBox="1">
            <a:spLocks noChangeArrowheads="1"/>
          </p:cNvSpPr>
          <p:nvPr/>
        </p:nvSpPr>
        <p:spPr bwMode="auto">
          <a:xfrm>
            <a:off x="5195977" y="4111823"/>
            <a:ext cx="6078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err="1">
                <a:solidFill>
                  <a:srgbClr val="660066"/>
                </a:solidFill>
                <a:latin typeface="Calibri" pitchFamily="-65" charset="0"/>
              </a:rPr>
              <a:t>ETMX</a:t>
            </a:r>
            <a:endParaRPr lang="en-US" sz="1400" dirty="0">
              <a:solidFill>
                <a:srgbClr val="660066"/>
              </a:solidFill>
              <a:latin typeface="Calibri" pitchFamily="-65" charset="0"/>
            </a:endParaRPr>
          </a:p>
        </p:txBody>
      </p:sp>
      <p:sp>
        <p:nvSpPr>
          <p:cNvPr id="401" name="TextBox 130"/>
          <p:cNvSpPr txBox="1">
            <a:spLocks noChangeArrowheads="1"/>
          </p:cNvSpPr>
          <p:nvPr/>
        </p:nvSpPr>
        <p:spPr bwMode="auto">
          <a:xfrm>
            <a:off x="2286000" y="2590800"/>
            <a:ext cx="5645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err="1">
                <a:solidFill>
                  <a:srgbClr val="660066"/>
                </a:solidFill>
                <a:latin typeface="Calibri" pitchFamily="-65" charset="0"/>
              </a:rPr>
              <a:t>ITMY</a:t>
            </a:r>
            <a:endParaRPr lang="en-US" sz="1400" dirty="0">
              <a:solidFill>
                <a:srgbClr val="660066"/>
              </a:solidFill>
              <a:latin typeface="Calibri" pitchFamily="-65" charset="0"/>
            </a:endParaRPr>
          </a:p>
        </p:txBody>
      </p:sp>
      <p:sp>
        <p:nvSpPr>
          <p:cNvPr id="402" name="TextBox 130"/>
          <p:cNvSpPr txBox="1">
            <a:spLocks noChangeArrowheads="1"/>
          </p:cNvSpPr>
          <p:nvPr/>
        </p:nvSpPr>
        <p:spPr bwMode="auto">
          <a:xfrm>
            <a:off x="2286000" y="1459303"/>
            <a:ext cx="6030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err="1">
                <a:solidFill>
                  <a:srgbClr val="660066"/>
                </a:solidFill>
                <a:latin typeface="Calibri" pitchFamily="-65" charset="0"/>
              </a:rPr>
              <a:t>ETMY</a:t>
            </a:r>
            <a:endParaRPr lang="en-US" sz="1400" dirty="0">
              <a:solidFill>
                <a:srgbClr val="660066"/>
              </a:solidFill>
              <a:latin typeface="Calibri" pitchFamily="-65" charset="0"/>
            </a:endParaRPr>
          </a:p>
        </p:txBody>
      </p:sp>
      <p:sp>
        <p:nvSpPr>
          <p:cNvPr id="403" name="TextBox 131"/>
          <p:cNvSpPr txBox="1">
            <a:spLocks noChangeArrowheads="1"/>
          </p:cNvSpPr>
          <p:nvPr/>
        </p:nvSpPr>
        <p:spPr bwMode="auto">
          <a:xfrm>
            <a:off x="4938817" y="442407"/>
            <a:ext cx="13948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err="1">
                <a:solidFill>
                  <a:srgbClr val="660066"/>
                </a:solidFill>
                <a:latin typeface="Calibri" pitchFamily="-65" charset="0"/>
              </a:rPr>
              <a:t>BS_ITMY_ETMX</a:t>
            </a:r>
            <a:endParaRPr lang="en-US" sz="1400" dirty="0">
              <a:solidFill>
                <a:srgbClr val="660066"/>
              </a:solidFill>
              <a:latin typeface="Calibri" pitchFamily="-65" charset="0"/>
            </a:endParaRPr>
          </a:p>
        </p:txBody>
      </p:sp>
      <p:sp>
        <p:nvSpPr>
          <p:cNvPr id="406" name="TextBox 130"/>
          <p:cNvSpPr txBox="1">
            <a:spLocks noChangeArrowheads="1"/>
          </p:cNvSpPr>
          <p:nvPr/>
        </p:nvSpPr>
        <p:spPr bwMode="auto">
          <a:xfrm>
            <a:off x="7297918" y="426909"/>
            <a:ext cx="10727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err="1">
                <a:solidFill>
                  <a:srgbClr val="660066"/>
                </a:solidFill>
                <a:latin typeface="Calibri" pitchFamily="-65" charset="0"/>
              </a:rPr>
              <a:t>ITMX_ETMY</a:t>
            </a:r>
            <a:endParaRPr lang="en-US" sz="1400" dirty="0">
              <a:solidFill>
                <a:srgbClr val="660066"/>
              </a:solidFill>
              <a:latin typeface="Calibri" pitchFamily="-65" charset="0"/>
            </a:endParaRPr>
          </a:p>
        </p:txBody>
      </p:sp>
      <p:sp>
        <p:nvSpPr>
          <p:cNvPr id="3" name="Rectangle 2"/>
          <p:cNvSpPr/>
          <p:nvPr/>
        </p:nvSpPr>
        <p:spPr>
          <a:xfrm>
            <a:off x="6668219" y="3404315"/>
            <a:ext cx="2277374" cy="5334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Rectangle 407"/>
          <p:cNvSpPr/>
          <p:nvPr/>
        </p:nvSpPr>
        <p:spPr>
          <a:xfrm>
            <a:off x="4633823" y="396815"/>
            <a:ext cx="4419600" cy="20574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Rectangle 408"/>
          <p:cNvSpPr/>
          <p:nvPr/>
        </p:nvSpPr>
        <p:spPr>
          <a:xfrm>
            <a:off x="4419600" y="4744525"/>
            <a:ext cx="4419600" cy="208759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Slide Number Placeholder 2"/>
          <p:cNvSpPr>
            <a:spLocks noGrp="1"/>
          </p:cNvSpPr>
          <p:nvPr>
            <p:ph type="sldNum" sz="quarter" idx="12"/>
          </p:nvPr>
        </p:nvSpPr>
        <p:spPr>
          <a:xfrm>
            <a:off x="8872780" y="6617776"/>
            <a:ext cx="271220" cy="240224"/>
          </a:xfrm>
        </p:spPr>
        <p:txBody>
          <a:bodyPr/>
          <a:lstStyle/>
          <a:p>
            <a:fld id="{F32EA9E1-667D-4AA4-B181-91E43F1A6873}" type="slidenum">
              <a:rPr lang="en-US" b="1" smtClean="0">
                <a:solidFill>
                  <a:schemeClr val="tx1"/>
                </a:solidFill>
              </a:rPr>
              <a:pPr/>
              <a:t>4</a:t>
            </a:fld>
            <a:endParaRPr lang="en-US" b="1" dirty="0">
              <a:solidFill>
                <a:schemeClr val="tx1"/>
              </a:solidFill>
            </a:endParaRPr>
          </a:p>
        </p:txBody>
      </p:sp>
      <p:sp>
        <p:nvSpPr>
          <p:cNvPr id="4" name="Rectangle 3"/>
          <p:cNvSpPr/>
          <p:nvPr/>
        </p:nvSpPr>
        <p:spPr>
          <a:xfrm>
            <a:off x="88421" y="102870"/>
            <a:ext cx="3191774" cy="369332"/>
          </a:xfrm>
          <a:prstGeom prst="rect">
            <a:avLst/>
          </a:prstGeom>
        </p:spPr>
        <p:txBody>
          <a:bodyPr wrap="square">
            <a:spAutoFit/>
          </a:bodyPr>
          <a:lstStyle/>
          <a:p>
            <a:pPr marL="403225" indent="-403225"/>
            <a:r>
              <a:rPr lang="en-US" b="1" dirty="0">
                <a:solidFill>
                  <a:srgbClr val="003FCC"/>
                </a:solidFill>
              </a:rPr>
              <a:t>1.0) Modules Orientation</a:t>
            </a:r>
          </a:p>
        </p:txBody>
      </p:sp>
      <p:sp>
        <p:nvSpPr>
          <p:cNvPr id="5" name="Rectangle 4"/>
          <p:cNvSpPr/>
          <p:nvPr/>
        </p:nvSpPr>
        <p:spPr>
          <a:xfrm>
            <a:off x="6575985" y="3115588"/>
            <a:ext cx="1481239" cy="307777"/>
          </a:xfrm>
          <a:prstGeom prst="rect">
            <a:avLst/>
          </a:prstGeom>
        </p:spPr>
        <p:txBody>
          <a:bodyPr wrap="none">
            <a:spAutoFit/>
          </a:bodyPr>
          <a:lstStyle/>
          <a:p>
            <a:r>
              <a:rPr lang="en-US" sz="1400" b="1" dirty="0"/>
              <a:t>HEPI Orientation.</a:t>
            </a:r>
          </a:p>
        </p:txBody>
      </p:sp>
      <p:sp>
        <p:nvSpPr>
          <p:cNvPr id="322" name="Rectangle 321"/>
          <p:cNvSpPr/>
          <p:nvPr/>
        </p:nvSpPr>
        <p:spPr>
          <a:xfrm>
            <a:off x="4557623" y="119518"/>
            <a:ext cx="1648868" cy="307777"/>
          </a:xfrm>
          <a:prstGeom prst="rect">
            <a:avLst/>
          </a:prstGeom>
        </p:spPr>
        <p:txBody>
          <a:bodyPr wrap="square">
            <a:spAutoFit/>
          </a:bodyPr>
          <a:lstStyle/>
          <a:p>
            <a:r>
              <a:rPr lang="en-US" sz="1400" b="1" dirty="0"/>
              <a:t>BSC-ISI Orientation.</a:t>
            </a:r>
          </a:p>
        </p:txBody>
      </p:sp>
      <p:sp>
        <p:nvSpPr>
          <p:cNvPr id="324" name="Rectangle 323"/>
          <p:cNvSpPr/>
          <p:nvPr/>
        </p:nvSpPr>
        <p:spPr>
          <a:xfrm>
            <a:off x="4339138" y="4447345"/>
            <a:ext cx="3227522" cy="307777"/>
          </a:xfrm>
          <a:prstGeom prst="rect">
            <a:avLst/>
          </a:prstGeom>
        </p:spPr>
        <p:txBody>
          <a:bodyPr wrap="square">
            <a:spAutoFit/>
          </a:bodyPr>
          <a:lstStyle/>
          <a:p>
            <a:r>
              <a:rPr lang="en-US" sz="1400" b="1" dirty="0"/>
              <a:t>HAM-ISI Orientation.</a:t>
            </a:r>
          </a:p>
        </p:txBody>
      </p:sp>
      <p:grpSp>
        <p:nvGrpSpPr>
          <p:cNvPr id="11" name="Group 10"/>
          <p:cNvGrpSpPr/>
          <p:nvPr/>
        </p:nvGrpSpPr>
        <p:grpSpPr>
          <a:xfrm>
            <a:off x="6090769" y="717353"/>
            <a:ext cx="315972" cy="295275"/>
            <a:chOff x="6006989" y="3034679"/>
            <a:chExt cx="315972" cy="295275"/>
          </a:xfrm>
        </p:grpSpPr>
        <p:grpSp>
          <p:nvGrpSpPr>
            <p:cNvPr id="332" name="Group 347"/>
            <p:cNvGrpSpPr>
              <a:grpSpLocks/>
            </p:cNvGrpSpPr>
            <p:nvPr/>
          </p:nvGrpSpPr>
          <p:grpSpPr bwMode="auto">
            <a:xfrm>
              <a:off x="6006989" y="3034679"/>
              <a:ext cx="299345" cy="284083"/>
              <a:chOff x="3297192" y="6061837"/>
              <a:chExt cx="284662" cy="287810"/>
            </a:xfrm>
          </p:grpSpPr>
          <p:sp>
            <p:nvSpPr>
              <p:cNvPr id="352" name="Oval 351"/>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364" name="TextBox 224"/>
              <p:cNvSpPr txBox="1">
                <a:spLocks noChangeArrowheads="1"/>
              </p:cNvSpPr>
              <p:nvPr/>
            </p:nvSpPr>
            <p:spPr bwMode="auto">
              <a:xfrm>
                <a:off x="3297192" y="6061837"/>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dirty="0">
                    <a:solidFill>
                      <a:schemeClr val="bg1"/>
                    </a:solidFill>
                  </a:rPr>
                  <a:t>1</a:t>
                </a:r>
              </a:p>
            </p:txBody>
          </p:sp>
        </p:grpSp>
        <p:cxnSp>
          <p:nvCxnSpPr>
            <p:cNvPr id="337" name="Straight Arrow Connector 336"/>
            <p:cNvCxnSpPr/>
            <p:nvPr/>
          </p:nvCxnSpPr>
          <p:spPr bwMode="auto">
            <a:xfrm>
              <a:off x="6075311" y="3088654"/>
              <a:ext cx="247650" cy="2413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12" name="Group 11"/>
          <p:cNvGrpSpPr/>
          <p:nvPr/>
        </p:nvGrpSpPr>
        <p:grpSpPr>
          <a:xfrm>
            <a:off x="6119550" y="1969518"/>
            <a:ext cx="349370" cy="291398"/>
            <a:chOff x="5981528" y="3589419"/>
            <a:chExt cx="349370" cy="291398"/>
          </a:xfrm>
        </p:grpSpPr>
        <p:grpSp>
          <p:nvGrpSpPr>
            <p:cNvPr id="334" name="Group 344"/>
            <p:cNvGrpSpPr>
              <a:grpSpLocks/>
            </p:cNvGrpSpPr>
            <p:nvPr/>
          </p:nvGrpSpPr>
          <p:grpSpPr bwMode="auto">
            <a:xfrm>
              <a:off x="5981528" y="3589419"/>
              <a:ext cx="299345" cy="285508"/>
              <a:chOff x="3287272" y="6057120"/>
              <a:chExt cx="284662" cy="289254"/>
            </a:xfrm>
          </p:grpSpPr>
          <p:sp>
            <p:nvSpPr>
              <p:cNvPr id="350" name="Oval 349"/>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351" name="TextBox 222"/>
              <p:cNvSpPr txBox="1">
                <a:spLocks noChangeArrowheads="1"/>
              </p:cNvSpPr>
              <p:nvPr/>
            </p:nvSpPr>
            <p:spPr bwMode="auto">
              <a:xfrm>
                <a:off x="3287272" y="6057120"/>
                <a:ext cx="284662" cy="28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dirty="0">
                    <a:solidFill>
                      <a:schemeClr val="bg1"/>
                    </a:solidFill>
                  </a:rPr>
                  <a:t>4</a:t>
                </a:r>
              </a:p>
            </p:txBody>
          </p:sp>
        </p:grpSp>
        <p:cxnSp>
          <p:nvCxnSpPr>
            <p:cNvPr id="339" name="Straight Arrow Connector 338"/>
            <p:cNvCxnSpPr/>
            <p:nvPr/>
          </p:nvCxnSpPr>
          <p:spPr bwMode="auto">
            <a:xfrm flipV="1">
              <a:off x="6057848" y="3650629"/>
              <a:ext cx="273050" cy="2301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13" name="Group 12"/>
          <p:cNvGrpSpPr/>
          <p:nvPr/>
        </p:nvGrpSpPr>
        <p:grpSpPr>
          <a:xfrm>
            <a:off x="4842622" y="1969085"/>
            <a:ext cx="306174" cy="284083"/>
            <a:chOff x="5394273" y="3596734"/>
            <a:chExt cx="306174" cy="284083"/>
          </a:xfrm>
        </p:grpSpPr>
        <p:grpSp>
          <p:nvGrpSpPr>
            <p:cNvPr id="335" name="Group 322"/>
            <p:cNvGrpSpPr>
              <a:grpSpLocks/>
            </p:cNvGrpSpPr>
            <p:nvPr/>
          </p:nvGrpSpPr>
          <p:grpSpPr bwMode="auto">
            <a:xfrm>
              <a:off x="5401102" y="3596734"/>
              <a:ext cx="299345" cy="284083"/>
              <a:chOff x="3306811" y="6064530"/>
              <a:chExt cx="284662" cy="287810"/>
            </a:xfrm>
          </p:grpSpPr>
          <p:sp>
            <p:nvSpPr>
              <p:cNvPr id="342" name="Oval 341"/>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349" name="TextBox 220"/>
              <p:cNvSpPr txBox="1">
                <a:spLocks noChangeArrowheads="1"/>
              </p:cNvSpPr>
              <p:nvPr/>
            </p:nvSpPr>
            <p:spPr bwMode="auto">
              <a:xfrm>
                <a:off x="3306811" y="6064530"/>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3</a:t>
                </a:r>
              </a:p>
            </p:txBody>
          </p:sp>
        </p:grpSp>
        <p:cxnSp>
          <p:nvCxnSpPr>
            <p:cNvPr id="340" name="Straight Arrow Connector 339"/>
            <p:cNvCxnSpPr/>
            <p:nvPr/>
          </p:nvCxnSpPr>
          <p:spPr bwMode="auto">
            <a:xfrm flipH="1" flipV="1">
              <a:off x="5394273" y="3612529"/>
              <a:ext cx="215900" cy="24765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10" name="Group 9"/>
          <p:cNvGrpSpPr/>
          <p:nvPr/>
        </p:nvGrpSpPr>
        <p:grpSpPr>
          <a:xfrm>
            <a:off x="4820209" y="697173"/>
            <a:ext cx="315614" cy="288841"/>
            <a:chOff x="5364111" y="3045495"/>
            <a:chExt cx="315614" cy="288841"/>
          </a:xfrm>
        </p:grpSpPr>
        <p:sp>
          <p:nvSpPr>
            <p:cNvPr id="365" name="Oval 364"/>
            <p:cNvSpPr/>
            <p:nvPr/>
          </p:nvSpPr>
          <p:spPr bwMode="auto">
            <a:xfrm>
              <a:off x="5398512" y="3108135"/>
              <a:ext cx="262839" cy="226201"/>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366" name="TextBox 226"/>
            <p:cNvSpPr txBox="1">
              <a:spLocks noChangeArrowheads="1"/>
            </p:cNvSpPr>
            <p:nvPr/>
          </p:nvSpPr>
          <p:spPr bwMode="auto">
            <a:xfrm>
              <a:off x="5380380" y="3045495"/>
              <a:ext cx="299345" cy="28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2</a:t>
              </a:r>
            </a:p>
          </p:txBody>
        </p:sp>
        <p:cxnSp>
          <p:nvCxnSpPr>
            <p:cNvPr id="341" name="Straight Arrow Connector 340"/>
            <p:cNvCxnSpPr/>
            <p:nvPr/>
          </p:nvCxnSpPr>
          <p:spPr bwMode="auto">
            <a:xfrm flipH="1">
              <a:off x="5364111" y="3107704"/>
              <a:ext cx="242887" cy="22542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16" name="Group 15"/>
          <p:cNvGrpSpPr/>
          <p:nvPr/>
        </p:nvGrpSpPr>
        <p:grpSpPr>
          <a:xfrm>
            <a:off x="6988876" y="1951402"/>
            <a:ext cx="395618" cy="365503"/>
            <a:chOff x="5626100" y="3660612"/>
            <a:chExt cx="395618" cy="365503"/>
          </a:xfrm>
        </p:grpSpPr>
        <p:grpSp>
          <p:nvGrpSpPr>
            <p:cNvPr id="412" name="Group 322"/>
            <p:cNvGrpSpPr>
              <a:grpSpLocks/>
            </p:cNvGrpSpPr>
            <p:nvPr/>
          </p:nvGrpSpPr>
          <p:grpSpPr bwMode="auto">
            <a:xfrm>
              <a:off x="5685563" y="3660612"/>
              <a:ext cx="336155" cy="359831"/>
              <a:chOff x="3311338" y="6088673"/>
              <a:chExt cx="284662" cy="287810"/>
            </a:xfrm>
          </p:grpSpPr>
          <p:sp>
            <p:nvSpPr>
              <p:cNvPr id="418" name="Oval 417"/>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419" name="TextBox 202"/>
              <p:cNvSpPr txBox="1">
                <a:spLocks noChangeArrowheads="1"/>
              </p:cNvSpPr>
              <p:nvPr/>
            </p:nvSpPr>
            <p:spPr bwMode="auto">
              <a:xfrm>
                <a:off x="3311338" y="6088673"/>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3</a:t>
                </a:r>
              </a:p>
            </p:txBody>
          </p:sp>
        </p:grpSp>
        <p:cxnSp>
          <p:nvCxnSpPr>
            <p:cNvPr id="414" name="Straight Arrow Connector 413"/>
            <p:cNvCxnSpPr/>
            <p:nvPr/>
          </p:nvCxnSpPr>
          <p:spPr bwMode="auto">
            <a:xfrm>
              <a:off x="5626100" y="3719727"/>
              <a:ext cx="277812" cy="3063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14" name="Group 13"/>
          <p:cNvGrpSpPr/>
          <p:nvPr/>
        </p:nvGrpSpPr>
        <p:grpSpPr>
          <a:xfrm>
            <a:off x="6964041" y="654065"/>
            <a:ext cx="395323" cy="401007"/>
            <a:chOff x="5624512" y="2921215"/>
            <a:chExt cx="395323" cy="401007"/>
          </a:xfrm>
        </p:grpSpPr>
        <p:sp>
          <p:nvSpPr>
            <p:cNvPr id="424" name="Oval 423"/>
            <p:cNvSpPr/>
            <p:nvPr/>
          </p:nvSpPr>
          <p:spPr bwMode="auto">
            <a:xfrm>
              <a:off x="5677308" y="3011549"/>
              <a:ext cx="295160" cy="286516"/>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425" name="TextBox 208"/>
            <p:cNvSpPr txBox="1">
              <a:spLocks noChangeArrowheads="1"/>
            </p:cNvSpPr>
            <p:nvPr/>
          </p:nvSpPr>
          <p:spPr bwMode="auto">
            <a:xfrm>
              <a:off x="5683680" y="2962391"/>
              <a:ext cx="336155" cy="35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2</a:t>
              </a:r>
            </a:p>
          </p:txBody>
        </p:sp>
        <p:cxnSp>
          <p:nvCxnSpPr>
            <p:cNvPr id="415" name="Straight Arrow Connector 414"/>
            <p:cNvCxnSpPr/>
            <p:nvPr/>
          </p:nvCxnSpPr>
          <p:spPr bwMode="auto">
            <a:xfrm flipV="1">
              <a:off x="5624512" y="2921215"/>
              <a:ext cx="306388" cy="2921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15" name="Group 14"/>
          <p:cNvGrpSpPr/>
          <p:nvPr/>
        </p:nvGrpSpPr>
        <p:grpSpPr>
          <a:xfrm>
            <a:off x="8331958" y="664612"/>
            <a:ext cx="336155" cy="408632"/>
            <a:chOff x="6364747" y="2908515"/>
            <a:chExt cx="336155" cy="408632"/>
          </a:xfrm>
        </p:grpSpPr>
        <p:grpSp>
          <p:nvGrpSpPr>
            <p:cNvPr id="397" name="Group 347"/>
            <p:cNvGrpSpPr>
              <a:grpSpLocks/>
            </p:cNvGrpSpPr>
            <p:nvPr/>
          </p:nvGrpSpPr>
          <p:grpSpPr bwMode="auto">
            <a:xfrm>
              <a:off x="6364747" y="2957316"/>
              <a:ext cx="336155" cy="359831"/>
              <a:chOff x="3300701" y="6092879"/>
              <a:chExt cx="284662" cy="287810"/>
            </a:xfrm>
          </p:grpSpPr>
          <p:sp>
            <p:nvSpPr>
              <p:cNvPr id="422" name="Oval 421"/>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423" name="TextBox 206"/>
              <p:cNvSpPr txBox="1">
                <a:spLocks noChangeArrowheads="1"/>
              </p:cNvSpPr>
              <p:nvPr/>
            </p:nvSpPr>
            <p:spPr bwMode="auto">
              <a:xfrm>
                <a:off x="3300701" y="6092879"/>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1</a:t>
                </a:r>
              </a:p>
            </p:txBody>
          </p:sp>
        </p:grpSp>
        <p:cxnSp>
          <p:nvCxnSpPr>
            <p:cNvPr id="416" name="Straight Arrow Connector 415"/>
            <p:cNvCxnSpPr/>
            <p:nvPr/>
          </p:nvCxnSpPr>
          <p:spPr bwMode="auto">
            <a:xfrm flipH="1" flipV="1">
              <a:off x="6413500" y="2908515"/>
              <a:ext cx="242887" cy="31432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17" name="Group 16"/>
          <p:cNvGrpSpPr/>
          <p:nvPr/>
        </p:nvGrpSpPr>
        <p:grpSpPr>
          <a:xfrm>
            <a:off x="8338385" y="1967998"/>
            <a:ext cx="342175" cy="359830"/>
            <a:chOff x="6363425" y="3669460"/>
            <a:chExt cx="342175" cy="359830"/>
          </a:xfrm>
        </p:grpSpPr>
        <p:grpSp>
          <p:nvGrpSpPr>
            <p:cNvPr id="411" name="Group 344"/>
            <p:cNvGrpSpPr>
              <a:grpSpLocks/>
            </p:cNvGrpSpPr>
            <p:nvPr/>
          </p:nvGrpSpPr>
          <p:grpSpPr bwMode="auto">
            <a:xfrm>
              <a:off x="6363425" y="3669460"/>
              <a:ext cx="342175" cy="359830"/>
              <a:chOff x="3313870" y="6095751"/>
              <a:chExt cx="289760" cy="287809"/>
            </a:xfrm>
          </p:grpSpPr>
          <p:sp>
            <p:nvSpPr>
              <p:cNvPr id="420" name="Oval 419"/>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421" name="TextBox 204"/>
              <p:cNvSpPr txBox="1">
                <a:spLocks noChangeArrowheads="1"/>
              </p:cNvSpPr>
              <p:nvPr/>
            </p:nvSpPr>
            <p:spPr bwMode="auto">
              <a:xfrm>
                <a:off x="3318968" y="6095751"/>
                <a:ext cx="284662" cy="28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4</a:t>
                </a:r>
              </a:p>
            </p:txBody>
          </p:sp>
        </p:grpSp>
        <p:cxnSp>
          <p:nvCxnSpPr>
            <p:cNvPr id="417" name="Straight Arrow Connector 416"/>
            <p:cNvCxnSpPr/>
            <p:nvPr/>
          </p:nvCxnSpPr>
          <p:spPr bwMode="auto">
            <a:xfrm flipH="1">
              <a:off x="6405562" y="3726077"/>
              <a:ext cx="273050" cy="28733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19" name="Group 18"/>
          <p:cNvGrpSpPr/>
          <p:nvPr/>
        </p:nvGrpSpPr>
        <p:grpSpPr>
          <a:xfrm>
            <a:off x="8252727" y="5029468"/>
            <a:ext cx="293002" cy="307975"/>
            <a:chOff x="6377432" y="2981647"/>
            <a:chExt cx="293002" cy="307975"/>
          </a:xfrm>
        </p:grpSpPr>
        <p:grpSp>
          <p:nvGrpSpPr>
            <p:cNvPr id="432" name="Group 80"/>
            <p:cNvGrpSpPr>
              <a:grpSpLocks/>
            </p:cNvGrpSpPr>
            <p:nvPr/>
          </p:nvGrpSpPr>
          <p:grpSpPr bwMode="auto">
            <a:xfrm>
              <a:off x="6377432" y="2981647"/>
              <a:ext cx="273159" cy="307575"/>
              <a:chOff x="789212" y="535376"/>
              <a:chExt cx="321131" cy="383766"/>
            </a:xfrm>
          </p:grpSpPr>
          <p:sp>
            <p:nvSpPr>
              <p:cNvPr id="446" name="Oval 445"/>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447" name="TextBox 57"/>
              <p:cNvSpPr txBox="1">
                <a:spLocks noChangeArrowheads="1"/>
              </p:cNvSpPr>
              <p:nvPr/>
            </p:nvSpPr>
            <p:spPr bwMode="auto">
              <a:xfrm>
                <a:off x="789212" y="535376"/>
                <a:ext cx="308984"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1</a:t>
                </a:r>
              </a:p>
            </p:txBody>
          </p:sp>
        </p:grpSp>
        <p:cxnSp>
          <p:nvCxnSpPr>
            <p:cNvPr id="436" name="Straight Arrow Connector 435"/>
            <p:cNvCxnSpPr/>
            <p:nvPr/>
          </p:nvCxnSpPr>
          <p:spPr bwMode="auto">
            <a:xfrm>
              <a:off x="6435484" y="3045147"/>
              <a:ext cx="234950" cy="2444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1" name="Group 20"/>
          <p:cNvGrpSpPr/>
          <p:nvPr/>
        </p:nvGrpSpPr>
        <p:grpSpPr>
          <a:xfrm>
            <a:off x="8215189" y="6382634"/>
            <a:ext cx="315232" cy="307575"/>
            <a:chOff x="6363139" y="3559897"/>
            <a:chExt cx="315232" cy="307575"/>
          </a:xfrm>
        </p:grpSpPr>
        <p:grpSp>
          <p:nvGrpSpPr>
            <p:cNvPr id="435" name="Group 90"/>
            <p:cNvGrpSpPr>
              <a:grpSpLocks/>
            </p:cNvGrpSpPr>
            <p:nvPr/>
          </p:nvGrpSpPr>
          <p:grpSpPr bwMode="auto">
            <a:xfrm>
              <a:off x="6363139" y="3559897"/>
              <a:ext cx="287450" cy="307575"/>
              <a:chOff x="772411" y="547258"/>
              <a:chExt cx="337932" cy="383766"/>
            </a:xfrm>
          </p:grpSpPr>
          <p:sp>
            <p:nvSpPr>
              <p:cNvPr id="440" name="Oval 439"/>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441" name="TextBox 51"/>
              <p:cNvSpPr txBox="1">
                <a:spLocks noChangeArrowheads="1"/>
              </p:cNvSpPr>
              <p:nvPr/>
            </p:nvSpPr>
            <p:spPr bwMode="auto">
              <a:xfrm>
                <a:off x="772411" y="547258"/>
                <a:ext cx="334736"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a:solidFill>
                      <a:schemeClr val="bg1"/>
                    </a:solidFill>
                  </a:rPr>
                  <a:t>4</a:t>
                </a:r>
              </a:p>
            </p:txBody>
          </p:sp>
        </p:grpSp>
        <p:cxnSp>
          <p:nvCxnSpPr>
            <p:cNvPr id="437" name="Straight Arrow Connector 436"/>
            <p:cNvCxnSpPr/>
            <p:nvPr/>
          </p:nvCxnSpPr>
          <p:spPr bwMode="auto">
            <a:xfrm flipV="1">
              <a:off x="6419609" y="3613472"/>
              <a:ext cx="258762" cy="2333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a:off x="7139950" y="6334369"/>
            <a:ext cx="284731" cy="307575"/>
            <a:chOff x="5768349" y="3550377"/>
            <a:chExt cx="284731" cy="307575"/>
          </a:xfrm>
        </p:grpSpPr>
        <p:grpSp>
          <p:nvGrpSpPr>
            <p:cNvPr id="434" name="Group 86"/>
            <p:cNvGrpSpPr>
              <a:grpSpLocks/>
            </p:cNvGrpSpPr>
            <p:nvPr/>
          </p:nvGrpSpPr>
          <p:grpSpPr bwMode="auto">
            <a:xfrm>
              <a:off x="5768349" y="3550377"/>
              <a:ext cx="284731" cy="307575"/>
              <a:chOff x="778012" y="535381"/>
              <a:chExt cx="334735" cy="383766"/>
            </a:xfrm>
          </p:grpSpPr>
          <p:sp>
            <p:nvSpPr>
              <p:cNvPr id="442" name="Oval 441"/>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443" name="TextBox 53"/>
              <p:cNvSpPr txBox="1">
                <a:spLocks noChangeArrowheads="1"/>
              </p:cNvSpPr>
              <p:nvPr/>
            </p:nvSpPr>
            <p:spPr bwMode="auto">
              <a:xfrm>
                <a:off x="778012" y="535381"/>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3</a:t>
                </a:r>
              </a:p>
            </p:txBody>
          </p:sp>
        </p:grpSp>
        <p:cxnSp>
          <p:nvCxnSpPr>
            <p:cNvPr id="438" name="Straight Arrow Connector 437"/>
            <p:cNvCxnSpPr/>
            <p:nvPr/>
          </p:nvCxnSpPr>
          <p:spPr bwMode="auto">
            <a:xfrm flipH="1" flipV="1">
              <a:off x="5787784" y="3575372"/>
              <a:ext cx="204787" cy="2508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a:off x="7129221" y="5046237"/>
            <a:ext cx="284731" cy="307575"/>
            <a:chOff x="5757621" y="3021663"/>
            <a:chExt cx="284731" cy="307575"/>
          </a:xfrm>
        </p:grpSpPr>
        <p:grpSp>
          <p:nvGrpSpPr>
            <p:cNvPr id="433" name="Group 81"/>
            <p:cNvGrpSpPr>
              <a:grpSpLocks/>
            </p:cNvGrpSpPr>
            <p:nvPr/>
          </p:nvGrpSpPr>
          <p:grpSpPr bwMode="auto">
            <a:xfrm>
              <a:off x="5757621" y="3021663"/>
              <a:ext cx="284731" cy="307575"/>
              <a:chOff x="789212" y="571012"/>
              <a:chExt cx="334735" cy="383766"/>
            </a:xfrm>
          </p:grpSpPr>
          <p:sp>
            <p:nvSpPr>
              <p:cNvPr id="444" name="Oval 443"/>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445" name="TextBox 55"/>
              <p:cNvSpPr txBox="1">
                <a:spLocks noChangeArrowheads="1"/>
              </p:cNvSpPr>
              <p:nvPr/>
            </p:nvSpPr>
            <p:spPr bwMode="auto">
              <a:xfrm>
                <a:off x="789212" y="571012"/>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2</a:t>
                </a:r>
              </a:p>
            </p:txBody>
          </p:sp>
        </p:grpSp>
        <p:cxnSp>
          <p:nvCxnSpPr>
            <p:cNvPr id="439" name="Straight Arrow Connector 438"/>
            <p:cNvCxnSpPr/>
            <p:nvPr/>
          </p:nvCxnSpPr>
          <p:spPr bwMode="auto">
            <a:xfrm flipH="1">
              <a:off x="5759209" y="3064197"/>
              <a:ext cx="230187"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3" name="Group 22"/>
          <p:cNvGrpSpPr/>
          <p:nvPr/>
        </p:nvGrpSpPr>
        <p:grpSpPr>
          <a:xfrm>
            <a:off x="6184278" y="5083039"/>
            <a:ext cx="305235" cy="342054"/>
            <a:chOff x="6238522" y="2810495"/>
            <a:chExt cx="305235" cy="342054"/>
          </a:xfrm>
        </p:grpSpPr>
        <p:sp>
          <p:nvSpPr>
            <p:cNvPr id="463" name="Oval 462"/>
            <p:cNvSpPr/>
            <p:nvPr/>
          </p:nvSpPr>
          <p:spPr bwMode="auto">
            <a:xfrm>
              <a:off x="6277504" y="2880270"/>
              <a:ext cx="249835" cy="228972"/>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464" name="TextBox 151"/>
            <p:cNvSpPr txBox="1">
              <a:spLocks noChangeArrowheads="1"/>
            </p:cNvSpPr>
            <p:nvPr/>
          </p:nvSpPr>
          <p:spPr bwMode="auto">
            <a:xfrm>
              <a:off x="6238522" y="2845037"/>
              <a:ext cx="262645" cy="30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a:solidFill>
                    <a:schemeClr val="bg1"/>
                  </a:solidFill>
                </a:rPr>
                <a:t>1</a:t>
              </a:r>
            </a:p>
          </p:txBody>
        </p:sp>
        <p:cxnSp>
          <p:nvCxnSpPr>
            <p:cNvPr id="450" name="Straight Arrow Connector 449"/>
            <p:cNvCxnSpPr/>
            <p:nvPr/>
          </p:nvCxnSpPr>
          <p:spPr bwMode="auto">
            <a:xfrm rot="16200000" flipV="1">
              <a:off x="6283407" y="2821607"/>
              <a:ext cx="271462" cy="24923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24" name="Group 23"/>
          <p:cNvGrpSpPr/>
          <p:nvPr/>
        </p:nvGrpSpPr>
        <p:grpSpPr>
          <a:xfrm>
            <a:off x="4785553" y="6264207"/>
            <a:ext cx="284534" cy="307512"/>
            <a:chOff x="5645708" y="3387227"/>
            <a:chExt cx="284534" cy="307512"/>
          </a:xfrm>
        </p:grpSpPr>
        <p:sp>
          <p:nvSpPr>
            <p:cNvPr id="459" name="Oval 458"/>
            <p:cNvSpPr/>
            <p:nvPr/>
          </p:nvSpPr>
          <p:spPr bwMode="auto">
            <a:xfrm>
              <a:off x="5678364" y="3448879"/>
              <a:ext cx="249835" cy="228972"/>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460" name="TextBox 147"/>
            <p:cNvSpPr txBox="1">
              <a:spLocks noChangeArrowheads="1"/>
            </p:cNvSpPr>
            <p:nvPr/>
          </p:nvSpPr>
          <p:spPr bwMode="auto">
            <a:xfrm>
              <a:off x="5645708" y="3387227"/>
              <a:ext cx="284534" cy="30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a:solidFill>
                    <a:schemeClr val="bg1"/>
                  </a:solidFill>
                </a:rPr>
                <a:t>3</a:t>
              </a:r>
            </a:p>
          </p:txBody>
        </p:sp>
        <p:cxnSp>
          <p:nvCxnSpPr>
            <p:cNvPr id="454" name="Straight Arrow Connector 453"/>
            <p:cNvCxnSpPr/>
            <p:nvPr/>
          </p:nvCxnSpPr>
          <p:spPr bwMode="auto">
            <a:xfrm>
              <a:off x="5664282" y="3428032"/>
              <a:ext cx="234950" cy="24447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22" name="Group 21"/>
          <p:cNvGrpSpPr/>
          <p:nvPr/>
        </p:nvGrpSpPr>
        <p:grpSpPr>
          <a:xfrm>
            <a:off x="4769011" y="5123417"/>
            <a:ext cx="298103" cy="307512"/>
            <a:chOff x="5621419" y="2858622"/>
            <a:chExt cx="298103" cy="307512"/>
          </a:xfrm>
        </p:grpSpPr>
        <p:sp>
          <p:nvSpPr>
            <p:cNvPr id="461" name="Oval 460"/>
            <p:cNvSpPr/>
            <p:nvPr/>
          </p:nvSpPr>
          <p:spPr bwMode="auto">
            <a:xfrm>
              <a:off x="5658123" y="2891723"/>
              <a:ext cx="249835" cy="228972"/>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462" name="TextBox 149"/>
            <p:cNvSpPr txBox="1">
              <a:spLocks noChangeArrowheads="1"/>
            </p:cNvSpPr>
            <p:nvPr/>
          </p:nvSpPr>
          <p:spPr bwMode="auto">
            <a:xfrm>
              <a:off x="5634988" y="2858622"/>
              <a:ext cx="284534" cy="30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2</a:t>
              </a:r>
            </a:p>
          </p:txBody>
        </p:sp>
        <p:cxnSp>
          <p:nvCxnSpPr>
            <p:cNvPr id="455" name="Straight Arrow Connector 454"/>
            <p:cNvCxnSpPr/>
            <p:nvPr/>
          </p:nvCxnSpPr>
          <p:spPr bwMode="auto">
            <a:xfrm flipV="1">
              <a:off x="5621419" y="2862882"/>
              <a:ext cx="258763" cy="23336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25" name="Group 24"/>
          <p:cNvGrpSpPr/>
          <p:nvPr/>
        </p:nvGrpSpPr>
        <p:grpSpPr>
          <a:xfrm>
            <a:off x="6216841" y="6258228"/>
            <a:ext cx="308432" cy="307512"/>
            <a:chOff x="6240087" y="3396745"/>
            <a:chExt cx="308432" cy="307512"/>
          </a:xfrm>
        </p:grpSpPr>
        <p:sp>
          <p:nvSpPr>
            <p:cNvPr id="457" name="Oval 456"/>
            <p:cNvSpPr/>
            <p:nvPr/>
          </p:nvSpPr>
          <p:spPr bwMode="auto">
            <a:xfrm>
              <a:off x="6277503" y="3448880"/>
              <a:ext cx="249835" cy="228972"/>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458" name="TextBox 145"/>
            <p:cNvSpPr txBox="1">
              <a:spLocks noChangeArrowheads="1"/>
            </p:cNvSpPr>
            <p:nvPr/>
          </p:nvSpPr>
          <p:spPr bwMode="auto">
            <a:xfrm>
              <a:off x="6240087" y="3396745"/>
              <a:ext cx="284534" cy="30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4</a:t>
              </a:r>
            </a:p>
          </p:txBody>
        </p:sp>
        <p:cxnSp>
          <p:nvCxnSpPr>
            <p:cNvPr id="456" name="Straight Arrow Connector 455"/>
            <p:cNvCxnSpPr/>
            <p:nvPr/>
          </p:nvCxnSpPr>
          <p:spPr bwMode="auto">
            <a:xfrm flipH="1">
              <a:off x="6318332" y="3461370"/>
              <a:ext cx="230187" cy="22701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sp>
        <p:nvSpPr>
          <p:cNvPr id="8" name="Rectangle 7"/>
          <p:cNvSpPr/>
          <p:nvPr/>
        </p:nvSpPr>
        <p:spPr>
          <a:xfrm>
            <a:off x="467982" y="465982"/>
            <a:ext cx="2271776" cy="276999"/>
          </a:xfrm>
          <a:prstGeom prst="rect">
            <a:avLst/>
          </a:prstGeom>
        </p:spPr>
        <p:txBody>
          <a:bodyPr wrap="none">
            <a:spAutoFit/>
          </a:bodyPr>
          <a:lstStyle/>
          <a:p>
            <a:r>
              <a:rPr lang="en-US" sz="1200" b="1" dirty="0"/>
              <a:t>(See G1000125 for mode details)</a:t>
            </a:r>
            <a:endParaRPr lang="en-US" sz="1200" dirty="0"/>
          </a:p>
        </p:txBody>
      </p:sp>
      <p:sp>
        <p:nvSpPr>
          <p:cNvPr id="404" name="Rectangle 403"/>
          <p:cNvSpPr/>
          <p:nvPr/>
        </p:nvSpPr>
        <p:spPr>
          <a:xfrm>
            <a:off x="0" y="6027003"/>
            <a:ext cx="1660369" cy="830997"/>
          </a:xfrm>
          <a:prstGeom prst="rect">
            <a:avLst/>
          </a:prstGeom>
        </p:spPr>
        <p:txBody>
          <a:bodyPr wrap="square">
            <a:spAutoFit/>
          </a:bodyPr>
          <a:lstStyle/>
          <a:p>
            <a:r>
              <a:rPr lang="en-US" sz="1200" b="1" dirty="0"/>
              <a:t>See Appendix  1 for translation with former naming convention.</a:t>
            </a:r>
          </a:p>
        </p:txBody>
      </p:sp>
    </p:spTree>
    <p:extLst>
      <p:ext uri="{BB962C8B-B14F-4D97-AF65-F5344CB8AC3E}">
        <p14:creationId xmlns:p14="http://schemas.microsoft.com/office/powerpoint/2010/main" val="118201541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40</a:t>
            </a:fld>
            <a:endParaRPr lang="en-US" b="1" dirty="0">
              <a:solidFill>
                <a:schemeClr val="tx1"/>
              </a:solidFill>
            </a:endParaRPr>
          </a:p>
        </p:txBody>
      </p:sp>
      <p:sp>
        <p:nvSpPr>
          <p:cNvPr id="10" name="Rectangle 9"/>
          <p:cNvSpPr/>
          <p:nvPr/>
        </p:nvSpPr>
        <p:spPr>
          <a:xfrm>
            <a:off x="0" y="0"/>
            <a:ext cx="1311215" cy="1077218"/>
          </a:xfrm>
          <a:prstGeom prst="rect">
            <a:avLst/>
          </a:prstGeom>
        </p:spPr>
        <p:txBody>
          <a:bodyPr wrap="square">
            <a:spAutoFit/>
          </a:bodyPr>
          <a:lstStyle/>
          <a:p>
            <a:pPr algn="ctr">
              <a:spcBef>
                <a:spcPts val="600"/>
              </a:spcBef>
            </a:pPr>
            <a:r>
              <a:rPr lang="en-US" b="1" dirty="0"/>
              <a:t>HAM-HEPI</a:t>
            </a:r>
          </a:p>
          <a:p>
            <a:pPr algn="ctr">
              <a:spcBef>
                <a:spcPts val="600"/>
              </a:spcBef>
            </a:pPr>
            <a:r>
              <a:rPr lang="en-US" b="1" dirty="0"/>
              <a:t>L4C </a:t>
            </a:r>
          </a:p>
          <a:p>
            <a:pPr algn="ctr">
              <a:spcBef>
                <a:spcPts val="600"/>
              </a:spcBef>
            </a:pPr>
            <a:r>
              <a:rPr lang="en-US" b="1" dirty="0"/>
              <a:t>HAM 4,5,6</a:t>
            </a:r>
          </a:p>
        </p:txBody>
      </p:sp>
      <p:grpSp>
        <p:nvGrpSpPr>
          <p:cNvPr id="14" name="Group 13"/>
          <p:cNvGrpSpPr/>
          <p:nvPr/>
        </p:nvGrpSpPr>
        <p:grpSpPr>
          <a:xfrm>
            <a:off x="187467" y="4963153"/>
            <a:ext cx="1348035" cy="1717868"/>
            <a:chOff x="5622109" y="3220616"/>
            <a:chExt cx="1348035" cy="1717868"/>
          </a:xfrm>
        </p:grpSpPr>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7902" y="3232809"/>
              <a:ext cx="1332242" cy="170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15"/>
            <p:cNvGrpSpPr/>
            <p:nvPr/>
          </p:nvGrpSpPr>
          <p:grpSpPr>
            <a:xfrm>
              <a:off x="6636028" y="3220616"/>
              <a:ext cx="305235" cy="342055"/>
              <a:chOff x="6472125" y="3626058"/>
              <a:chExt cx="305235" cy="342055"/>
            </a:xfrm>
          </p:grpSpPr>
          <p:grpSp>
            <p:nvGrpSpPr>
              <p:cNvPr id="34" name="Group 80"/>
              <p:cNvGrpSpPr>
                <a:grpSpLocks/>
              </p:cNvGrpSpPr>
              <p:nvPr/>
            </p:nvGrpSpPr>
            <p:grpSpPr bwMode="auto">
              <a:xfrm>
                <a:off x="6472125" y="3660600"/>
                <a:ext cx="288817" cy="307513"/>
                <a:chOff x="770570" y="568351"/>
                <a:chExt cx="339775" cy="383766"/>
              </a:xfrm>
            </p:grpSpPr>
            <p:sp>
              <p:nvSpPr>
                <p:cNvPr id="36" name="Oval 35"/>
                <p:cNvSpPr/>
                <p:nvPr/>
              </p:nvSpPr>
              <p:spPr>
                <a:xfrm>
                  <a:off x="816430" y="612321"/>
                  <a:ext cx="293915"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37" name="TextBox 151"/>
                <p:cNvSpPr txBox="1">
                  <a:spLocks noChangeArrowheads="1"/>
                </p:cNvSpPr>
                <p:nvPr/>
              </p:nvSpPr>
              <p:spPr bwMode="auto">
                <a:xfrm>
                  <a:off x="770570" y="568351"/>
                  <a:ext cx="30898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a:solidFill>
                        <a:schemeClr val="bg1"/>
                      </a:solidFill>
                    </a:rPr>
                    <a:t>1</a:t>
                  </a:r>
                </a:p>
              </p:txBody>
            </p:sp>
          </p:grpSp>
          <p:cxnSp>
            <p:nvCxnSpPr>
              <p:cNvPr id="35" name="Straight Arrow Connector 34"/>
              <p:cNvCxnSpPr/>
              <p:nvPr/>
            </p:nvCxnSpPr>
            <p:spPr bwMode="auto">
              <a:xfrm rot="16200000" flipV="1">
                <a:off x="6517009" y="3637171"/>
                <a:ext cx="271463" cy="24923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17" name="Group 16"/>
            <p:cNvGrpSpPr/>
            <p:nvPr/>
          </p:nvGrpSpPr>
          <p:grpSpPr>
            <a:xfrm>
              <a:off x="5646397" y="4539220"/>
              <a:ext cx="284534" cy="307513"/>
              <a:chOff x="5879311" y="4202790"/>
              <a:chExt cx="284534" cy="307513"/>
            </a:xfrm>
          </p:grpSpPr>
          <p:grpSp>
            <p:nvGrpSpPr>
              <p:cNvPr id="30" name="Group 86"/>
              <p:cNvGrpSpPr>
                <a:grpSpLocks/>
              </p:cNvGrpSpPr>
              <p:nvPr/>
            </p:nvGrpSpPr>
            <p:grpSpPr bwMode="auto">
              <a:xfrm>
                <a:off x="5879311" y="4202790"/>
                <a:ext cx="284534" cy="307513"/>
                <a:chOff x="778012" y="535381"/>
                <a:chExt cx="334735" cy="383766"/>
              </a:xfrm>
            </p:grpSpPr>
            <p:sp>
              <p:nvSpPr>
                <p:cNvPr id="32" name="Oval 31"/>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33" name="TextBox 147"/>
                <p:cNvSpPr txBox="1">
                  <a:spLocks noChangeArrowheads="1"/>
                </p:cNvSpPr>
                <p:nvPr/>
              </p:nvSpPr>
              <p:spPr bwMode="auto">
                <a:xfrm>
                  <a:off x="778012" y="535381"/>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3</a:t>
                  </a:r>
                </a:p>
              </p:txBody>
            </p:sp>
          </p:grpSp>
          <p:cxnSp>
            <p:nvCxnSpPr>
              <p:cNvPr id="31" name="Straight Arrow Connector 30"/>
              <p:cNvCxnSpPr/>
              <p:nvPr/>
            </p:nvCxnSpPr>
            <p:spPr bwMode="auto">
              <a:xfrm>
                <a:off x="5897885" y="4243596"/>
                <a:ext cx="234950" cy="24447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20" name="Group 19"/>
            <p:cNvGrpSpPr/>
            <p:nvPr/>
          </p:nvGrpSpPr>
          <p:grpSpPr>
            <a:xfrm>
              <a:off x="5622109" y="3234237"/>
              <a:ext cx="298103" cy="307513"/>
              <a:chOff x="5855022" y="3674185"/>
              <a:chExt cx="298103" cy="307513"/>
            </a:xfrm>
          </p:grpSpPr>
          <p:grpSp>
            <p:nvGrpSpPr>
              <p:cNvPr id="26" name="Group 81"/>
              <p:cNvGrpSpPr>
                <a:grpSpLocks/>
              </p:cNvGrpSpPr>
              <p:nvPr/>
            </p:nvGrpSpPr>
            <p:grpSpPr bwMode="auto">
              <a:xfrm>
                <a:off x="5868591" y="3674185"/>
                <a:ext cx="284534" cy="307513"/>
                <a:chOff x="789212" y="571012"/>
                <a:chExt cx="334735" cy="383766"/>
              </a:xfrm>
            </p:grpSpPr>
            <p:sp>
              <p:nvSpPr>
                <p:cNvPr id="28" name="Oval 27"/>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29" name="TextBox 149"/>
                <p:cNvSpPr txBox="1">
                  <a:spLocks noChangeArrowheads="1"/>
                </p:cNvSpPr>
                <p:nvPr/>
              </p:nvSpPr>
              <p:spPr bwMode="auto">
                <a:xfrm>
                  <a:off x="789212" y="571012"/>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2</a:t>
                  </a:r>
                </a:p>
              </p:txBody>
            </p:sp>
          </p:grpSp>
          <p:cxnSp>
            <p:nvCxnSpPr>
              <p:cNvPr id="27" name="Straight Arrow Connector 26"/>
              <p:cNvCxnSpPr/>
              <p:nvPr/>
            </p:nvCxnSpPr>
            <p:spPr bwMode="auto">
              <a:xfrm flipV="1">
                <a:off x="5855022" y="3678446"/>
                <a:ext cx="258763" cy="23336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21" name="Group 20"/>
            <p:cNvGrpSpPr/>
            <p:nvPr/>
          </p:nvGrpSpPr>
          <p:grpSpPr>
            <a:xfrm>
              <a:off x="6603086" y="4531485"/>
              <a:ext cx="308432" cy="307513"/>
              <a:chOff x="6473690" y="4212308"/>
              <a:chExt cx="308432" cy="307513"/>
            </a:xfrm>
          </p:grpSpPr>
          <p:grpSp>
            <p:nvGrpSpPr>
              <p:cNvPr id="22" name="Group 90"/>
              <p:cNvGrpSpPr>
                <a:grpSpLocks/>
              </p:cNvGrpSpPr>
              <p:nvPr/>
            </p:nvGrpSpPr>
            <p:grpSpPr bwMode="auto">
              <a:xfrm>
                <a:off x="6473690" y="4212308"/>
                <a:ext cx="287251" cy="307513"/>
                <a:chOff x="772411" y="547258"/>
                <a:chExt cx="337932" cy="383766"/>
              </a:xfrm>
            </p:grpSpPr>
            <p:sp>
              <p:nvSpPr>
                <p:cNvPr id="24" name="Oval 23"/>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25" name="TextBox 145"/>
                <p:cNvSpPr txBox="1">
                  <a:spLocks noChangeArrowheads="1"/>
                </p:cNvSpPr>
                <p:nvPr/>
              </p:nvSpPr>
              <p:spPr bwMode="auto">
                <a:xfrm>
                  <a:off x="772411" y="547258"/>
                  <a:ext cx="334736"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4</a:t>
                  </a:r>
                </a:p>
              </p:txBody>
            </p:sp>
          </p:grpSp>
          <p:cxnSp>
            <p:nvCxnSpPr>
              <p:cNvPr id="23" name="Straight Arrow Connector 22"/>
              <p:cNvCxnSpPr/>
              <p:nvPr/>
            </p:nvCxnSpPr>
            <p:spPr bwMode="auto">
              <a:xfrm flipH="1">
                <a:off x="6551935" y="4276933"/>
                <a:ext cx="230187" cy="22701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sp>
        <p:nvSpPr>
          <p:cNvPr id="38" name="TextBox 105"/>
          <p:cNvSpPr txBox="1">
            <a:spLocks noChangeArrowheads="1"/>
          </p:cNvSpPr>
          <p:nvPr/>
        </p:nvSpPr>
        <p:spPr bwMode="auto">
          <a:xfrm>
            <a:off x="384525" y="6550223"/>
            <a:ext cx="9316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b="1" dirty="0">
                <a:solidFill>
                  <a:srgbClr val="FF6600"/>
                </a:solidFill>
                <a:latin typeface="Calibri" pitchFamily="-65" charset="0"/>
              </a:rPr>
              <a:t>HAM4,5,6</a:t>
            </a:r>
          </a:p>
        </p:txBody>
      </p:sp>
      <p:sp>
        <p:nvSpPr>
          <p:cNvPr id="39" name="Rectangle 38"/>
          <p:cNvSpPr/>
          <p:nvPr/>
        </p:nvSpPr>
        <p:spPr>
          <a:xfrm>
            <a:off x="2007744" y="80487"/>
            <a:ext cx="3058338" cy="369332"/>
          </a:xfrm>
          <a:prstGeom prst="rect">
            <a:avLst/>
          </a:prstGeom>
        </p:spPr>
        <p:txBody>
          <a:bodyPr wrap="none">
            <a:spAutoFit/>
          </a:bodyPr>
          <a:lstStyle/>
          <a:p>
            <a:pPr>
              <a:spcBef>
                <a:spcPts val="600"/>
              </a:spcBef>
            </a:pPr>
            <a:r>
              <a:rPr lang="en-US" b="1" dirty="0"/>
              <a:t>aLIGO_HAM_HEPI_4_5_6.mat</a:t>
            </a:r>
          </a:p>
        </p:txBody>
      </p:sp>
      <p:sp>
        <p:nvSpPr>
          <p:cNvPr id="3" name="Rectangle 2"/>
          <p:cNvSpPr/>
          <p:nvPr/>
        </p:nvSpPr>
        <p:spPr>
          <a:xfrm>
            <a:off x="1904438" y="3494500"/>
            <a:ext cx="3641894" cy="369332"/>
          </a:xfrm>
          <a:prstGeom prst="rect">
            <a:avLst/>
          </a:prstGeom>
        </p:spPr>
        <p:txBody>
          <a:bodyPr wrap="none">
            <a:spAutoFit/>
          </a:bodyPr>
          <a:lstStyle/>
          <a:p>
            <a:r>
              <a:rPr lang="en-US" dirty="0"/>
              <a:t> </a:t>
            </a:r>
            <a:r>
              <a:rPr lang="en-US" b="1" dirty="0" err="1"/>
              <a:t>make_ham_hepi_modal_matrixs</a:t>
            </a:r>
            <a:r>
              <a:rPr lang="en-US" b="1" dirty="0"/>
              <a:t>(2)</a:t>
            </a: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3167" y="681486"/>
            <a:ext cx="6958343" cy="246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3691" y="3973883"/>
            <a:ext cx="6921800" cy="2418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Rectangle 43"/>
          <p:cNvSpPr/>
          <p:nvPr/>
        </p:nvSpPr>
        <p:spPr>
          <a:xfrm flipV="1">
            <a:off x="1902489" y="1452455"/>
            <a:ext cx="6930959" cy="1765197"/>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flipV="1">
            <a:off x="1945621" y="4695987"/>
            <a:ext cx="6930959" cy="1765197"/>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271" y="3585659"/>
            <a:ext cx="1031228" cy="105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33868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41</a:t>
            </a:fld>
            <a:endParaRPr lang="en-US" b="1" dirty="0">
              <a:solidFill>
                <a:schemeClr val="tx1"/>
              </a:solidFill>
            </a:endParaRPr>
          </a:p>
        </p:txBody>
      </p:sp>
      <p:sp>
        <p:nvSpPr>
          <p:cNvPr id="10" name="Rectangle 9"/>
          <p:cNvSpPr/>
          <p:nvPr/>
        </p:nvSpPr>
        <p:spPr>
          <a:xfrm>
            <a:off x="1" y="0"/>
            <a:ext cx="1302588" cy="1077218"/>
          </a:xfrm>
          <a:prstGeom prst="rect">
            <a:avLst/>
          </a:prstGeom>
        </p:spPr>
        <p:txBody>
          <a:bodyPr wrap="square">
            <a:spAutoFit/>
          </a:bodyPr>
          <a:lstStyle/>
          <a:p>
            <a:pPr algn="ctr">
              <a:spcBef>
                <a:spcPts val="600"/>
              </a:spcBef>
            </a:pPr>
            <a:r>
              <a:rPr lang="en-US" b="1" dirty="0"/>
              <a:t>HAM-HEPI</a:t>
            </a:r>
          </a:p>
          <a:p>
            <a:pPr algn="ctr">
              <a:spcBef>
                <a:spcPts val="600"/>
              </a:spcBef>
            </a:pPr>
            <a:r>
              <a:rPr lang="en-US" b="1" dirty="0"/>
              <a:t>L4C </a:t>
            </a:r>
          </a:p>
          <a:p>
            <a:pPr algn="ctr">
              <a:spcBef>
                <a:spcPts val="600"/>
              </a:spcBef>
            </a:pPr>
            <a:r>
              <a:rPr lang="en-US" b="1" dirty="0"/>
              <a:t>HAM 2,3</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6718" y="4785564"/>
            <a:ext cx="1332242" cy="170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86"/>
          <p:cNvGrpSpPr>
            <a:grpSpLocks/>
          </p:cNvGrpSpPr>
          <p:nvPr/>
        </p:nvGrpSpPr>
        <p:grpSpPr bwMode="auto">
          <a:xfrm>
            <a:off x="0" y="5967964"/>
            <a:ext cx="284731" cy="307575"/>
            <a:chOff x="778012" y="535381"/>
            <a:chExt cx="334735" cy="383766"/>
          </a:xfrm>
        </p:grpSpPr>
        <p:sp>
          <p:nvSpPr>
            <p:cNvPr id="29" name="Oval 28"/>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30" name="TextBox 53"/>
            <p:cNvSpPr txBox="1">
              <a:spLocks noChangeArrowheads="1"/>
            </p:cNvSpPr>
            <p:nvPr/>
          </p:nvSpPr>
          <p:spPr bwMode="auto">
            <a:xfrm>
              <a:off x="778012" y="535381"/>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3</a:t>
              </a:r>
            </a:p>
          </p:txBody>
        </p:sp>
      </p:grpSp>
      <p:grpSp>
        <p:nvGrpSpPr>
          <p:cNvPr id="13" name="Group 90"/>
          <p:cNvGrpSpPr>
            <a:grpSpLocks/>
          </p:cNvGrpSpPr>
          <p:nvPr/>
        </p:nvGrpSpPr>
        <p:grpSpPr bwMode="auto">
          <a:xfrm>
            <a:off x="1274477" y="5960231"/>
            <a:ext cx="287450" cy="307575"/>
            <a:chOff x="772411" y="547258"/>
            <a:chExt cx="337932" cy="383766"/>
          </a:xfrm>
        </p:grpSpPr>
        <p:sp>
          <p:nvSpPr>
            <p:cNvPr id="27" name="Oval 26"/>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28" name="TextBox 51"/>
            <p:cNvSpPr txBox="1">
              <a:spLocks noChangeArrowheads="1"/>
            </p:cNvSpPr>
            <p:nvPr/>
          </p:nvSpPr>
          <p:spPr bwMode="auto">
            <a:xfrm>
              <a:off x="772411" y="547258"/>
              <a:ext cx="334736"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4</a:t>
              </a:r>
            </a:p>
          </p:txBody>
        </p:sp>
      </p:grpSp>
      <p:grpSp>
        <p:nvGrpSpPr>
          <p:cNvPr id="14" name="Group 13"/>
          <p:cNvGrpSpPr/>
          <p:nvPr/>
        </p:nvGrpSpPr>
        <p:grpSpPr>
          <a:xfrm>
            <a:off x="1262891" y="4959288"/>
            <a:ext cx="293001" cy="307975"/>
            <a:chOff x="8629849" y="5295718"/>
            <a:chExt cx="293001" cy="307975"/>
          </a:xfrm>
        </p:grpSpPr>
        <p:grpSp>
          <p:nvGrpSpPr>
            <p:cNvPr id="23" name="Group 80"/>
            <p:cNvGrpSpPr>
              <a:grpSpLocks/>
            </p:cNvGrpSpPr>
            <p:nvPr/>
          </p:nvGrpSpPr>
          <p:grpSpPr bwMode="auto">
            <a:xfrm>
              <a:off x="8629849" y="5295718"/>
              <a:ext cx="273159" cy="307575"/>
              <a:chOff x="789212" y="535376"/>
              <a:chExt cx="321131" cy="383766"/>
            </a:xfrm>
          </p:grpSpPr>
          <p:sp>
            <p:nvSpPr>
              <p:cNvPr id="25" name="Oval 24"/>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26" name="TextBox 57"/>
              <p:cNvSpPr txBox="1">
                <a:spLocks noChangeArrowheads="1"/>
              </p:cNvSpPr>
              <p:nvPr/>
            </p:nvSpPr>
            <p:spPr bwMode="auto">
              <a:xfrm>
                <a:off x="789212" y="535376"/>
                <a:ext cx="308984"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1</a:t>
                </a:r>
              </a:p>
            </p:txBody>
          </p:sp>
        </p:grpSp>
        <p:cxnSp>
          <p:nvCxnSpPr>
            <p:cNvPr id="24" name="Straight Arrow Connector 23"/>
            <p:cNvCxnSpPr/>
            <p:nvPr/>
          </p:nvCxnSpPr>
          <p:spPr bwMode="auto">
            <a:xfrm>
              <a:off x="8687900" y="5359218"/>
              <a:ext cx="234950" cy="2444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15" name="Straight Arrow Connector 14"/>
          <p:cNvCxnSpPr/>
          <p:nvPr/>
        </p:nvCxnSpPr>
        <p:spPr bwMode="auto">
          <a:xfrm flipV="1">
            <a:off x="1348199" y="6022433"/>
            <a:ext cx="258763" cy="2333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bwMode="auto">
          <a:xfrm flipH="1" flipV="1">
            <a:off x="0" y="6018839"/>
            <a:ext cx="204788" cy="2508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7" name="Group 16"/>
          <p:cNvGrpSpPr/>
          <p:nvPr/>
        </p:nvGrpSpPr>
        <p:grpSpPr>
          <a:xfrm>
            <a:off x="0" y="4982051"/>
            <a:ext cx="284731" cy="307575"/>
            <a:chOff x="8010038" y="5335734"/>
            <a:chExt cx="284731" cy="307575"/>
          </a:xfrm>
        </p:grpSpPr>
        <p:grpSp>
          <p:nvGrpSpPr>
            <p:cNvPr id="18" name="Group 81"/>
            <p:cNvGrpSpPr>
              <a:grpSpLocks/>
            </p:cNvGrpSpPr>
            <p:nvPr/>
          </p:nvGrpSpPr>
          <p:grpSpPr bwMode="auto">
            <a:xfrm>
              <a:off x="8010038" y="5335734"/>
              <a:ext cx="284731" cy="307575"/>
              <a:chOff x="789212" y="571012"/>
              <a:chExt cx="334735" cy="383766"/>
            </a:xfrm>
          </p:grpSpPr>
          <p:sp>
            <p:nvSpPr>
              <p:cNvPr id="21" name="Oval 20"/>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22" name="TextBox 55"/>
              <p:cNvSpPr txBox="1">
                <a:spLocks noChangeArrowheads="1"/>
              </p:cNvSpPr>
              <p:nvPr/>
            </p:nvSpPr>
            <p:spPr bwMode="auto">
              <a:xfrm>
                <a:off x="789212" y="571012"/>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2</a:t>
                </a:r>
              </a:p>
            </p:txBody>
          </p:sp>
        </p:grpSp>
        <p:cxnSp>
          <p:nvCxnSpPr>
            <p:cNvPr id="20" name="Straight Arrow Connector 19"/>
            <p:cNvCxnSpPr/>
            <p:nvPr/>
          </p:nvCxnSpPr>
          <p:spPr bwMode="auto">
            <a:xfrm flipH="1">
              <a:off x="8011625" y="5378268"/>
              <a:ext cx="230188"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31" name="TextBox 105"/>
          <p:cNvSpPr txBox="1">
            <a:spLocks noChangeArrowheads="1"/>
          </p:cNvSpPr>
          <p:nvPr/>
        </p:nvSpPr>
        <p:spPr bwMode="auto">
          <a:xfrm>
            <a:off x="419035" y="6270899"/>
            <a:ext cx="8338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b="1" dirty="0">
                <a:solidFill>
                  <a:srgbClr val="FF6600"/>
                </a:solidFill>
                <a:latin typeface="Calibri" pitchFamily="-65" charset="0"/>
              </a:rPr>
              <a:t>HAM 2,3</a:t>
            </a:r>
          </a:p>
        </p:txBody>
      </p:sp>
      <p:sp>
        <p:nvSpPr>
          <p:cNvPr id="37" name="Rectangle 36"/>
          <p:cNvSpPr/>
          <p:nvPr/>
        </p:nvSpPr>
        <p:spPr>
          <a:xfrm>
            <a:off x="1964823" y="3598018"/>
            <a:ext cx="3641894" cy="369332"/>
          </a:xfrm>
          <a:prstGeom prst="rect">
            <a:avLst/>
          </a:prstGeom>
        </p:spPr>
        <p:txBody>
          <a:bodyPr wrap="none">
            <a:spAutoFit/>
          </a:bodyPr>
          <a:lstStyle/>
          <a:p>
            <a:r>
              <a:rPr lang="en-US" dirty="0"/>
              <a:t> </a:t>
            </a:r>
            <a:r>
              <a:rPr lang="en-US" b="1" dirty="0" err="1"/>
              <a:t>make_ham_hepi_modal_matrixs</a:t>
            </a:r>
            <a:r>
              <a:rPr lang="en-US" b="1" dirty="0"/>
              <a:t>(1)</a:t>
            </a:r>
          </a:p>
        </p:txBody>
      </p:sp>
      <p:sp>
        <p:nvSpPr>
          <p:cNvPr id="42" name="Rectangle 41"/>
          <p:cNvSpPr/>
          <p:nvPr/>
        </p:nvSpPr>
        <p:spPr>
          <a:xfrm>
            <a:off x="1861095" y="235763"/>
            <a:ext cx="3058338" cy="369332"/>
          </a:xfrm>
          <a:prstGeom prst="rect">
            <a:avLst/>
          </a:prstGeom>
        </p:spPr>
        <p:txBody>
          <a:bodyPr wrap="none">
            <a:spAutoFit/>
          </a:bodyPr>
          <a:lstStyle/>
          <a:p>
            <a:pPr>
              <a:spcBef>
                <a:spcPts val="600"/>
              </a:spcBef>
            </a:pPr>
            <a:r>
              <a:rPr lang="en-US" b="1" dirty="0"/>
              <a:t>aLIGO_HAM_HEPI_1_2_3.mat</a:t>
            </a:r>
          </a:p>
        </p:txBody>
      </p:sp>
      <p:pic>
        <p:nvPicPr>
          <p:cNvPr id="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2920" y="726344"/>
            <a:ext cx="6788181" cy="237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8581" y="4053416"/>
            <a:ext cx="6503986" cy="2252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Rectangle 35"/>
          <p:cNvSpPr/>
          <p:nvPr/>
        </p:nvSpPr>
        <p:spPr>
          <a:xfrm flipV="1">
            <a:off x="2238920" y="5187692"/>
            <a:ext cx="3169404" cy="186564"/>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flipV="1">
            <a:off x="2014632" y="1909654"/>
            <a:ext cx="3212975" cy="212443"/>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271" y="3585659"/>
            <a:ext cx="1031228" cy="105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descr="C:\Users\fabrice\AppData\Local\Temp\HEPI_HAM2_matrices.png"/>
          <p:cNvPicPr>
            <a:picLocks noChangeAspect="1" noChangeArrowheads="1"/>
          </p:cNvPicPr>
          <p:nvPr/>
        </p:nvPicPr>
        <p:blipFill rotWithShape="1">
          <a:blip r:embed="rId7">
            <a:extLst>
              <a:ext uri="{28A0092B-C50C-407E-A947-70E740481C1C}">
                <a14:useLocalDpi xmlns:a14="http://schemas.microsoft.com/office/drawing/2010/main" val="0"/>
              </a:ext>
            </a:extLst>
          </a:blip>
          <a:srcRect t="35571" b="32862"/>
          <a:stretch/>
        </p:blipFill>
        <p:spPr bwMode="auto">
          <a:xfrm>
            <a:off x="5501615" y="3146961"/>
            <a:ext cx="6175317" cy="1591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4411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42</a:t>
            </a:fld>
            <a:endParaRPr lang="en-US" b="1" dirty="0">
              <a:solidFill>
                <a:schemeClr val="tx1"/>
              </a:solidFill>
            </a:endParaRPr>
          </a:p>
        </p:txBody>
      </p:sp>
      <p:sp>
        <p:nvSpPr>
          <p:cNvPr id="10" name="Rectangle 9"/>
          <p:cNvSpPr/>
          <p:nvPr/>
        </p:nvSpPr>
        <p:spPr>
          <a:xfrm>
            <a:off x="0" y="0"/>
            <a:ext cx="1311215" cy="1077218"/>
          </a:xfrm>
          <a:prstGeom prst="rect">
            <a:avLst/>
          </a:prstGeom>
        </p:spPr>
        <p:txBody>
          <a:bodyPr wrap="square">
            <a:spAutoFit/>
          </a:bodyPr>
          <a:lstStyle/>
          <a:p>
            <a:pPr algn="ctr">
              <a:spcBef>
                <a:spcPts val="600"/>
              </a:spcBef>
            </a:pPr>
            <a:r>
              <a:rPr lang="en-US" b="1" dirty="0"/>
              <a:t>HAM-HEPI</a:t>
            </a:r>
          </a:p>
          <a:p>
            <a:pPr algn="ctr">
              <a:spcBef>
                <a:spcPts val="600"/>
              </a:spcBef>
            </a:pPr>
            <a:r>
              <a:rPr lang="en-US" b="1" dirty="0"/>
              <a:t>ACT </a:t>
            </a:r>
          </a:p>
          <a:p>
            <a:pPr algn="ctr">
              <a:spcBef>
                <a:spcPts val="600"/>
              </a:spcBef>
            </a:pPr>
            <a:r>
              <a:rPr lang="en-US" b="1" dirty="0"/>
              <a:t>HAM4,5,6</a:t>
            </a:r>
          </a:p>
        </p:txBody>
      </p:sp>
      <p:grpSp>
        <p:nvGrpSpPr>
          <p:cNvPr id="14" name="Group 13"/>
          <p:cNvGrpSpPr/>
          <p:nvPr/>
        </p:nvGrpSpPr>
        <p:grpSpPr>
          <a:xfrm>
            <a:off x="187467" y="4963153"/>
            <a:ext cx="1348035" cy="1717868"/>
            <a:chOff x="5622109" y="3220616"/>
            <a:chExt cx="1348035" cy="1717868"/>
          </a:xfrm>
        </p:grpSpPr>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7902" y="3232809"/>
              <a:ext cx="1332242" cy="170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15"/>
            <p:cNvGrpSpPr/>
            <p:nvPr/>
          </p:nvGrpSpPr>
          <p:grpSpPr>
            <a:xfrm>
              <a:off x="6636028" y="3220616"/>
              <a:ext cx="305235" cy="342055"/>
              <a:chOff x="6472125" y="3626058"/>
              <a:chExt cx="305235" cy="342055"/>
            </a:xfrm>
          </p:grpSpPr>
          <p:grpSp>
            <p:nvGrpSpPr>
              <p:cNvPr id="34" name="Group 80"/>
              <p:cNvGrpSpPr>
                <a:grpSpLocks/>
              </p:cNvGrpSpPr>
              <p:nvPr/>
            </p:nvGrpSpPr>
            <p:grpSpPr bwMode="auto">
              <a:xfrm>
                <a:off x="6472125" y="3660600"/>
                <a:ext cx="288817" cy="307513"/>
                <a:chOff x="770570" y="568351"/>
                <a:chExt cx="339775" cy="383766"/>
              </a:xfrm>
            </p:grpSpPr>
            <p:sp>
              <p:nvSpPr>
                <p:cNvPr id="36" name="Oval 35"/>
                <p:cNvSpPr/>
                <p:nvPr/>
              </p:nvSpPr>
              <p:spPr>
                <a:xfrm>
                  <a:off x="816430" y="612321"/>
                  <a:ext cx="293915"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37" name="TextBox 151"/>
                <p:cNvSpPr txBox="1">
                  <a:spLocks noChangeArrowheads="1"/>
                </p:cNvSpPr>
                <p:nvPr/>
              </p:nvSpPr>
              <p:spPr bwMode="auto">
                <a:xfrm>
                  <a:off x="770570" y="568351"/>
                  <a:ext cx="30898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a:solidFill>
                        <a:schemeClr val="bg1"/>
                      </a:solidFill>
                    </a:rPr>
                    <a:t>1</a:t>
                  </a:r>
                </a:p>
              </p:txBody>
            </p:sp>
          </p:grpSp>
          <p:cxnSp>
            <p:nvCxnSpPr>
              <p:cNvPr id="35" name="Straight Arrow Connector 34"/>
              <p:cNvCxnSpPr/>
              <p:nvPr/>
            </p:nvCxnSpPr>
            <p:spPr bwMode="auto">
              <a:xfrm rot="16200000" flipV="1">
                <a:off x="6517009" y="3637171"/>
                <a:ext cx="271463" cy="24923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17" name="Group 16"/>
            <p:cNvGrpSpPr/>
            <p:nvPr/>
          </p:nvGrpSpPr>
          <p:grpSpPr>
            <a:xfrm>
              <a:off x="5646397" y="4539220"/>
              <a:ext cx="284534" cy="307513"/>
              <a:chOff x="5879311" y="4202790"/>
              <a:chExt cx="284534" cy="307513"/>
            </a:xfrm>
          </p:grpSpPr>
          <p:grpSp>
            <p:nvGrpSpPr>
              <p:cNvPr id="30" name="Group 86"/>
              <p:cNvGrpSpPr>
                <a:grpSpLocks/>
              </p:cNvGrpSpPr>
              <p:nvPr/>
            </p:nvGrpSpPr>
            <p:grpSpPr bwMode="auto">
              <a:xfrm>
                <a:off x="5879311" y="4202790"/>
                <a:ext cx="284534" cy="307513"/>
                <a:chOff x="778012" y="535381"/>
                <a:chExt cx="334735" cy="383766"/>
              </a:xfrm>
            </p:grpSpPr>
            <p:sp>
              <p:nvSpPr>
                <p:cNvPr id="32" name="Oval 31"/>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33" name="TextBox 147"/>
                <p:cNvSpPr txBox="1">
                  <a:spLocks noChangeArrowheads="1"/>
                </p:cNvSpPr>
                <p:nvPr/>
              </p:nvSpPr>
              <p:spPr bwMode="auto">
                <a:xfrm>
                  <a:off x="778012" y="535381"/>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3</a:t>
                  </a:r>
                </a:p>
              </p:txBody>
            </p:sp>
          </p:grpSp>
          <p:cxnSp>
            <p:nvCxnSpPr>
              <p:cNvPr id="31" name="Straight Arrow Connector 30"/>
              <p:cNvCxnSpPr/>
              <p:nvPr/>
            </p:nvCxnSpPr>
            <p:spPr bwMode="auto">
              <a:xfrm>
                <a:off x="5897885" y="4243596"/>
                <a:ext cx="234950" cy="24447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20" name="Group 19"/>
            <p:cNvGrpSpPr/>
            <p:nvPr/>
          </p:nvGrpSpPr>
          <p:grpSpPr>
            <a:xfrm>
              <a:off x="5622109" y="3234237"/>
              <a:ext cx="298103" cy="307513"/>
              <a:chOff x="5855022" y="3674185"/>
              <a:chExt cx="298103" cy="307513"/>
            </a:xfrm>
          </p:grpSpPr>
          <p:grpSp>
            <p:nvGrpSpPr>
              <p:cNvPr id="26" name="Group 81"/>
              <p:cNvGrpSpPr>
                <a:grpSpLocks/>
              </p:cNvGrpSpPr>
              <p:nvPr/>
            </p:nvGrpSpPr>
            <p:grpSpPr bwMode="auto">
              <a:xfrm>
                <a:off x="5868591" y="3674185"/>
                <a:ext cx="284534" cy="307513"/>
                <a:chOff x="789212" y="571012"/>
                <a:chExt cx="334735" cy="383766"/>
              </a:xfrm>
            </p:grpSpPr>
            <p:sp>
              <p:nvSpPr>
                <p:cNvPr id="28" name="Oval 27"/>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29" name="TextBox 149"/>
                <p:cNvSpPr txBox="1">
                  <a:spLocks noChangeArrowheads="1"/>
                </p:cNvSpPr>
                <p:nvPr/>
              </p:nvSpPr>
              <p:spPr bwMode="auto">
                <a:xfrm>
                  <a:off x="789212" y="571012"/>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2</a:t>
                  </a:r>
                </a:p>
              </p:txBody>
            </p:sp>
          </p:grpSp>
          <p:cxnSp>
            <p:nvCxnSpPr>
              <p:cNvPr id="27" name="Straight Arrow Connector 26"/>
              <p:cNvCxnSpPr/>
              <p:nvPr/>
            </p:nvCxnSpPr>
            <p:spPr bwMode="auto">
              <a:xfrm flipV="1">
                <a:off x="5855022" y="3678446"/>
                <a:ext cx="258763" cy="23336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21" name="Group 20"/>
            <p:cNvGrpSpPr/>
            <p:nvPr/>
          </p:nvGrpSpPr>
          <p:grpSpPr>
            <a:xfrm>
              <a:off x="6603086" y="4531485"/>
              <a:ext cx="308432" cy="307513"/>
              <a:chOff x="6473690" y="4212308"/>
              <a:chExt cx="308432" cy="307513"/>
            </a:xfrm>
          </p:grpSpPr>
          <p:grpSp>
            <p:nvGrpSpPr>
              <p:cNvPr id="22" name="Group 90"/>
              <p:cNvGrpSpPr>
                <a:grpSpLocks/>
              </p:cNvGrpSpPr>
              <p:nvPr/>
            </p:nvGrpSpPr>
            <p:grpSpPr bwMode="auto">
              <a:xfrm>
                <a:off x="6473690" y="4212308"/>
                <a:ext cx="287251" cy="307513"/>
                <a:chOff x="772411" y="547258"/>
                <a:chExt cx="337932" cy="383766"/>
              </a:xfrm>
            </p:grpSpPr>
            <p:sp>
              <p:nvSpPr>
                <p:cNvPr id="24" name="Oval 23"/>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25" name="TextBox 145"/>
                <p:cNvSpPr txBox="1">
                  <a:spLocks noChangeArrowheads="1"/>
                </p:cNvSpPr>
                <p:nvPr/>
              </p:nvSpPr>
              <p:spPr bwMode="auto">
                <a:xfrm>
                  <a:off x="772411" y="547258"/>
                  <a:ext cx="334736"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4</a:t>
                  </a:r>
                </a:p>
              </p:txBody>
            </p:sp>
          </p:grpSp>
          <p:cxnSp>
            <p:nvCxnSpPr>
              <p:cNvPr id="23" name="Straight Arrow Connector 22"/>
              <p:cNvCxnSpPr/>
              <p:nvPr/>
            </p:nvCxnSpPr>
            <p:spPr bwMode="auto">
              <a:xfrm flipH="1">
                <a:off x="6551935" y="4276933"/>
                <a:ext cx="230187" cy="22701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sp>
        <p:nvSpPr>
          <p:cNvPr id="38" name="TextBox 105"/>
          <p:cNvSpPr txBox="1">
            <a:spLocks noChangeArrowheads="1"/>
          </p:cNvSpPr>
          <p:nvPr/>
        </p:nvSpPr>
        <p:spPr bwMode="auto">
          <a:xfrm>
            <a:off x="384525" y="6550223"/>
            <a:ext cx="9316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b="1" dirty="0">
                <a:solidFill>
                  <a:srgbClr val="FF6600"/>
                </a:solidFill>
                <a:latin typeface="Calibri" pitchFamily="-65" charset="0"/>
              </a:rPr>
              <a:t>HAM4,5,6</a:t>
            </a:r>
          </a:p>
        </p:txBody>
      </p:sp>
      <p:sp>
        <p:nvSpPr>
          <p:cNvPr id="39" name="Rectangle 38"/>
          <p:cNvSpPr/>
          <p:nvPr/>
        </p:nvSpPr>
        <p:spPr>
          <a:xfrm>
            <a:off x="2007744" y="80487"/>
            <a:ext cx="3058338" cy="369332"/>
          </a:xfrm>
          <a:prstGeom prst="rect">
            <a:avLst/>
          </a:prstGeom>
        </p:spPr>
        <p:txBody>
          <a:bodyPr wrap="none">
            <a:spAutoFit/>
          </a:bodyPr>
          <a:lstStyle/>
          <a:p>
            <a:pPr>
              <a:spcBef>
                <a:spcPts val="600"/>
              </a:spcBef>
            </a:pPr>
            <a:r>
              <a:rPr lang="en-US" b="1" dirty="0"/>
              <a:t>aLIGO_HAM_HEPI_4_5_6.mat</a:t>
            </a:r>
          </a:p>
        </p:txBody>
      </p:sp>
      <p:sp>
        <p:nvSpPr>
          <p:cNvPr id="3" name="Rectangle 2"/>
          <p:cNvSpPr/>
          <p:nvPr/>
        </p:nvSpPr>
        <p:spPr>
          <a:xfrm>
            <a:off x="2025207" y="3503127"/>
            <a:ext cx="3641894" cy="369332"/>
          </a:xfrm>
          <a:prstGeom prst="rect">
            <a:avLst/>
          </a:prstGeom>
        </p:spPr>
        <p:txBody>
          <a:bodyPr wrap="none">
            <a:spAutoFit/>
          </a:bodyPr>
          <a:lstStyle/>
          <a:p>
            <a:r>
              <a:rPr lang="en-US" dirty="0"/>
              <a:t> </a:t>
            </a:r>
            <a:r>
              <a:rPr lang="en-US" b="1" dirty="0" err="1"/>
              <a:t>make_ham_hepi_modal_matrixs</a:t>
            </a:r>
            <a:r>
              <a:rPr lang="en-US" b="1" dirty="0"/>
              <a:t>(2)</a:t>
            </a: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9734" y="4114527"/>
            <a:ext cx="4132233" cy="2373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8580" y="674563"/>
            <a:ext cx="6657885" cy="232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Rectangle 40"/>
          <p:cNvSpPr/>
          <p:nvPr/>
        </p:nvSpPr>
        <p:spPr>
          <a:xfrm flipV="1">
            <a:off x="2376942" y="4877140"/>
            <a:ext cx="4015232" cy="165305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flipV="1">
            <a:off x="2057764" y="1435200"/>
            <a:ext cx="6680794" cy="158404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271" y="3585659"/>
            <a:ext cx="1031228" cy="105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descr="C:\Users\fabrice\AppData\Local\Temp\HEPI_HAM5_Matices-1.png"/>
          <p:cNvPicPr>
            <a:picLocks noChangeAspect="1" noChangeArrowheads="1"/>
          </p:cNvPicPr>
          <p:nvPr/>
        </p:nvPicPr>
        <p:blipFill rotWithShape="1">
          <a:blip r:embed="rId7">
            <a:extLst>
              <a:ext uri="{28A0092B-C50C-407E-A947-70E740481C1C}">
                <a14:useLocalDpi xmlns:a14="http://schemas.microsoft.com/office/drawing/2010/main" val="0"/>
              </a:ext>
            </a:extLst>
          </a:blip>
          <a:srcRect t="68225"/>
          <a:stretch/>
        </p:blipFill>
        <p:spPr bwMode="auto">
          <a:xfrm>
            <a:off x="5561655" y="3101104"/>
            <a:ext cx="6665925" cy="1781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1368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43</a:t>
            </a:fld>
            <a:endParaRPr lang="en-US" b="1" dirty="0">
              <a:solidFill>
                <a:schemeClr val="tx1"/>
              </a:solidFill>
            </a:endParaRPr>
          </a:p>
        </p:txBody>
      </p:sp>
      <p:sp>
        <p:nvSpPr>
          <p:cNvPr id="10" name="Rectangle 9"/>
          <p:cNvSpPr/>
          <p:nvPr/>
        </p:nvSpPr>
        <p:spPr>
          <a:xfrm>
            <a:off x="1" y="0"/>
            <a:ext cx="1302588" cy="1077218"/>
          </a:xfrm>
          <a:prstGeom prst="rect">
            <a:avLst/>
          </a:prstGeom>
        </p:spPr>
        <p:txBody>
          <a:bodyPr wrap="square">
            <a:spAutoFit/>
          </a:bodyPr>
          <a:lstStyle/>
          <a:p>
            <a:pPr algn="ctr">
              <a:spcBef>
                <a:spcPts val="600"/>
              </a:spcBef>
            </a:pPr>
            <a:r>
              <a:rPr lang="en-US" b="1" dirty="0"/>
              <a:t>HAM-HEPI</a:t>
            </a:r>
          </a:p>
          <a:p>
            <a:pPr algn="ctr">
              <a:spcBef>
                <a:spcPts val="600"/>
              </a:spcBef>
            </a:pPr>
            <a:r>
              <a:rPr lang="en-US" b="1" dirty="0"/>
              <a:t>ACT </a:t>
            </a:r>
          </a:p>
          <a:p>
            <a:pPr algn="ctr">
              <a:spcBef>
                <a:spcPts val="600"/>
              </a:spcBef>
            </a:pPr>
            <a:r>
              <a:rPr lang="en-US" b="1" dirty="0"/>
              <a:t>HAM 2,3</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6718" y="4785564"/>
            <a:ext cx="1332242" cy="170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86"/>
          <p:cNvGrpSpPr>
            <a:grpSpLocks/>
          </p:cNvGrpSpPr>
          <p:nvPr/>
        </p:nvGrpSpPr>
        <p:grpSpPr bwMode="auto">
          <a:xfrm>
            <a:off x="0" y="5967964"/>
            <a:ext cx="284731" cy="307575"/>
            <a:chOff x="778012" y="535381"/>
            <a:chExt cx="334735" cy="383766"/>
          </a:xfrm>
        </p:grpSpPr>
        <p:sp>
          <p:nvSpPr>
            <p:cNvPr id="29" name="Oval 28"/>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30" name="TextBox 53"/>
            <p:cNvSpPr txBox="1">
              <a:spLocks noChangeArrowheads="1"/>
            </p:cNvSpPr>
            <p:nvPr/>
          </p:nvSpPr>
          <p:spPr bwMode="auto">
            <a:xfrm>
              <a:off x="778012" y="535381"/>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3</a:t>
              </a:r>
            </a:p>
          </p:txBody>
        </p:sp>
      </p:grpSp>
      <p:grpSp>
        <p:nvGrpSpPr>
          <p:cNvPr id="13" name="Group 90"/>
          <p:cNvGrpSpPr>
            <a:grpSpLocks/>
          </p:cNvGrpSpPr>
          <p:nvPr/>
        </p:nvGrpSpPr>
        <p:grpSpPr bwMode="auto">
          <a:xfrm>
            <a:off x="1274477" y="5960231"/>
            <a:ext cx="287450" cy="307575"/>
            <a:chOff x="772411" y="547258"/>
            <a:chExt cx="337932" cy="383766"/>
          </a:xfrm>
        </p:grpSpPr>
        <p:sp>
          <p:nvSpPr>
            <p:cNvPr id="27" name="Oval 26"/>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28" name="TextBox 51"/>
            <p:cNvSpPr txBox="1">
              <a:spLocks noChangeArrowheads="1"/>
            </p:cNvSpPr>
            <p:nvPr/>
          </p:nvSpPr>
          <p:spPr bwMode="auto">
            <a:xfrm>
              <a:off x="772411" y="547258"/>
              <a:ext cx="334736"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4</a:t>
              </a:r>
            </a:p>
          </p:txBody>
        </p:sp>
      </p:grpSp>
      <p:grpSp>
        <p:nvGrpSpPr>
          <p:cNvPr id="14" name="Group 13"/>
          <p:cNvGrpSpPr/>
          <p:nvPr/>
        </p:nvGrpSpPr>
        <p:grpSpPr>
          <a:xfrm>
            <a:off x="1262891" y="4959288"/>
            <a:ext cx="293001" cy="307975"/>
            <a:chOff x="8629849" y="5295718"/>
            <a:chExt cx="293001" cy="307975"/>
          </a:xfrm>
        </p:grpSpPr>
        <p:grpSp>
          <p:nvGrpSpPr>
            <p:cNvPr id="23" name="Group 80"/>
            <p:cNvGrpSpPr>
              <a:grpSpLocks/>
            </p:cNvGrpSpPr>
            <p:nvPr/>
          </p:nvGrpSpPr>
          <p:grpSpPr bwMode="auto">
            <a:xfrm>
              <a:off x="8629849" y="5295718"/>
              <a:ext cx="273159" cy="307575"/>
              <a:chOff x="789212" y="535376"/>
              <a:chExt cx="321131" cy="383766"/>
            </a:xfrm>
          </p:grpSpPr>
          <p:sp>
            <p:nvSpPr>
              <p:cNvPr id="25" name="Oval 24"/>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26" name="TextBox 57"/>
              <p:cNvSpPr txBox="1">
                <a:spLocks noChangeArrowheads="1"/>
              </p:cNvSpPr>
              <p:nvPr/>
            </p:nvSpPr>
            <p:spPr bwMode="auto">
              <a:xfrm>
                <a:off x="789212" y="535376"/>
                <a:ext cx="308984"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1</a:t>
                </a:r>
              </a:p>
            </p:txBody>
          </p:sp>
        </p:grpSp>
        <p:cxnSp>
          <p:nvCxnSpPr>
            <p:cNvPr id="24" name="Straight Arrow Connector 23"/>
            <p:cNvCxnSpPr/>
            <p:nvPr/>
          </p:nvCxnSpPr>
          <p:spPr bwMode="auto">
            <a:xfrm>
              <a:off x="8687900" y="5359218"/>
              <a:ext cx="234950" cy="2444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15" name="Straight Arrow Connector 14"/>
          <p:cNvCxnSpPr/>
          <p:nvPr/>
        </p:nvCxnSpPr>
        <p:spPr bwMode="auto">
          <a:xfrm flipV="1">
            <a:off x="1348199" y="6022433"/>
            <a:ext cx="258763" cy="2333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bwMode="auto">
          <a:xfrm flipH="1" flipV="1">
            <a:off x="0" y="6018839"/>
            <a:ext cx="204788" cy="2508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7" name="Group 16"/>
          <p:cNvGrpSpPr/>
          <p:nvPr/>
        </p:nvGrpSpPr>
        <p:grpSpPr>
          <a:xfrm>
            <a:off x="0" y="4982051"/>
            <a:ext cx="284731" cy="307575"/>
            <a:chOff x="8010038" y="5335734"/>
            <a:chExt cx="284731" cy="307575"/>
          </a:xfrm>
        </p:grpSpPr>
        <p:grpSp>
          <p:nvGrpSpPr>
            <p:cNvPr id="18" name="Group 81"/>
            <p:cNvGrpSpPr>
              <a:grpSpLocks/>
            </p:cNvGrpSpPr>
            <p:nvPr/>
          </p:nvGrpSpPr>
          <p:grpSpPr bwMode="auto">
            <a:xfrm>
              <a:off x="8010038" y="5335734"/>
              <a:ext cx="284731" cy="307575"/>
              <a:chOff x="789212" y="571012"/>
              <a:chExt cx="334735" cy="383766"/>
            </a:xfrm>
          </p:grpSpPr>
          <p:sp>
            <p:nvSpPr>
              <p:cNvPr id="21" name="Oval 20"/>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22" name="TextBox 55"/>
              <p:cNvSpPr txBox="1">
                <a:spLocks noChangeArrowheads="1"/>
              </p:cNvSpPr>
              <p:nvPr/>
            </p:nvSpPr>
            <p:spPr bwMode="auto">
              <a:xfrm>
                <a:off x="789212" y="571012"/>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2</a:t>
                </a:r>
              </a:p>
            </p:txBody>
          </p:sp>
        </p:grpSp>
        <p:cxnSp>
          <p:nvCxnSpPr>
            <p:cNvPr id="20" name="Straight Arrow Connector 19"/>
            <p:cNvCxnSpPr/>
            <p:nvPr/>
          </p:nvCxnSpPr>
          <p:spPr bwMode="auto">
            <a:xfrm flipH="1">
              <a:off x="8011625" y="5378268"/>
              <a:ext cx="230188"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31" name="TextBox 105"/>
          <p:cNvSpPr txBox="1">
            <a:spLocks noChangeArrowheads="1"/>
          </p:cNvSpPr>
          <p:nvPr/>
        </p:nvSpPr>
        <p:spPr bwMode="auto">
          <a:xfrm>
            <a:off x="419035" y="6270899"/>
            <a:ext cx="8338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b="1" dirty="0">
                <a:solidFill>
                  <a:srgbClr val="FF6600"/>
                </a:solidFill>
                <a:latin typeface="Calibri" pitchFamily="-65" charset="0"/>
              </a:rPr>
              <a:t>HAM 2,3</a:t>
            </a:r>
          </a:p>
        </p:txBody>
      </p:sp>
      <p:sp>
        <p:nvSpPr>
          <p:cNvPr id="37" name="Rectangle 36"/>
          <p:cNvSpPr/>
          <p:nvPr/>
        </p:nvSpPr>
        <p:spPr>
          <a:xfrm>
            <a:off x="2033833" y="3296094"/>
            <a:ext cx="3641894" cy="369332"/>
          </a:xfrm>
          <a:prstGeom prst="rect">
            <a:avLst/>
          </a:prstGeom>
        </p:spPr>
        <p:txBody>
          <a:bodyPr wrap="none">
            <a:spAutoFit/>
          </a:bodyPr>
          <a:lstStyle/>
          <a:p>
            <a:r>
              <a:rPr lang="en-US" dirty="0"/>
              <a:t> </a:t>
            </a:r>
            <a:r>
              <a:rPr lang="en-US" b="1" dirty="0" err="1"/>
              <a:t>make_ham_hepi_modal_matrixs</a:t>
            </a:r>
            <a:r>
              <a:rPr lang="en-US" b="1" dirty="0"/>
              <a:t>(1)</a:t>
            </a:r>
          </a:p>
        </p:txBody>
      </p:sp>
      <p:sp>
        <p:nvSpPr>
          <p:cNvPr id="42" name="Rectangle 41"/>
          <p:cNvSpPr/>
          <p:nvPr/>
        </p:nvSpPr>
        <p:spPr>
          <a:xfrm>
            <a:off x="1947358" y="253015"/>
            <a:ext cx="3058338" cy="369332"/>
          </a:xfrm>
          <a:prstGeom prst="rect">
            <a:avLst/>
          </a:prstGeom>
        </p:spPr>
        <p:txBody>
          <a:bodyPr wrap="none">
            <a:spAutoFit/>
          </a:bodyPr>
          <a:lstStyle/>
          <a:p>
            <a:pPr>
              <a:spcBef>
                <a:spcPts val="600"/>
              </a:spcBef>
            </a:pPr>
            <a:r>
              <a:rPr lang="en-US" b="1" dirty="0"/>
              <a:t>aLIGO_HAM_HEPI_1_2_3.mat</a:t>
            </a: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5615" y="3779052"/>
            <a:ext cx="4876800" cy="284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1328" y="683286"/>
            <a:ext cx="6483290" cy="230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ectangle 32"/>
          <p:cNvSpPr/>
          <p:nvPr/>
        </p:nvSpPr>
        <p:spPr>
          <a:xfrm flipV="1">
            <a:off x="5020573" y="5658927"/>
            <a:ext cx="215660" cy="879894"/>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flipV="1">
            <a:off x="5615795" y="5684807"/>
            <a:ext cx="215660" cy="879894"/>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flipV="1">
            <a:off x="6219644" y="5676180"/>
            <a:ext cx="215660" cy="879894"/>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flipV="1">
            <a:off x="6788987" y="5684806"/>
            <a:ext cx="215660" cy="879894"/>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271" y="3585659"/>
            <a:ext cx="1031228" cy="105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2" descr="C:\Users\fabrice\AppData\Local\Temp\HEPI_HAM2_matrices.png"/>
          <p:cNvPicPr>
            <a:picLocks noChangeAspect="1" noChangeArrowheads="1"/>
          </p:cNvPicPr>
          <p:nvPr/>
        </p:nvPicPr>
        <p:blipFill rotWithShape="1">
          <a:blip r:embed="rId7">
            <a:extLst>
              <a:ext uri="{28A0092B-C50C-407E-A947-70E740481C1C}">
                <a14:useLocalDpi xmlns:a14="http://schemas.microsoft.com/office/drawing/2010/main" val="0"/>
              </a:ext>
            </a:extLst>
          </a:blip>
          <a:srcRect t="68316"/>
          <a:stretch/>
        </p:blipFill>
        <p:spPr bwMode="auto">
          <a:xfrm>
            <a:off x="5727246" y="3040084"/>
            <a:ext cx="6175317" cy="1597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8397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921" y="1272396"/>
            <a:ext cx="6629400" cy="369332"/>
          </a:xfrm>
          <a:prstGeom prst="rect">
            <a:avLst/>
          </a:prstGeom>
        </p:spPr>
        <p:txBody>
          <a:bodyPr wrap="square">
            <a:spAutoFit/>
          </a:bodyPr>
          <a:lstStyle/>
          <a:p>
            <a:r>
              <a:rPr lang="en-US" b="1" dirty="0"/>
              <a:t>/seismic/BSC-ISI/Common/</a:t>
            </a:r>
            <a:r>
              <a:rPr lang="en-US" b="1" dirty="0" err="1"/>
              <a:t>Basis_Change_BSC_ISI</a:t>
            </a:r>
            <a:r>
              <a:rPr lang="en-US" b="1" dirty="0"/>
              <a:t>/aLIGO/Matrices/</a:t>
            </a:r>
          </a:p>
        </p:txBody>
      </p:sp>
      <p:sp>
        <p:nvSpPr>
          <p:cNvPr id="3" name="Rectangle 2"/>
          <p:cNvSpPr/>
          <p:nvPr/>
        </p:nvSpPr>
        <p:spPr>
          <a:xfrm>
            <a:off x="1498121" y="1881996"/>
            <a:ext cx="5943600" cy="1431161"/>
          </a:xfrm>
          <a:prstGeom prst="rect">
            <a:avLst/>
          </a:prstGeom>
        </p:spPr>
        <p:txBody>
          <a:bodyPr wrap="square">
            <a:spAutoFit/>
          </a:bodyPr>
          <a:lstStyle/>
          <a:p>
            <a:pPr>
              <a:spcBef>
                <a:spcPts val="600"/>
              </a:spcBef>
            </a:pPr>
            <a:r>
              <a:rPr lang="en-US" dirty="0"/>
              <a:t>- </a:t>
            </a:r>
            <a:r>
              <a:rPr lang="en-US" dirty="0" err="1"/>
              <a:t>aLIGO_BSC_ISI_Matrices_Direction_X.mat</a:t>
            </a:r>
            <a:endParaRPr lang="en-US" dirty="0"/>
          </a:p>
          <a:p>
            <a:pPr>
              <a:spcBef>
                <a:spcPts val="600"/>
              </a:spcBef>
            </a:pPr>
            <a:r>
              <a:rPr lang="en-US" dirty="0"/>
              <a:t>- </a:t>
            </a:r>
            <a:r>
              <a:rPr lang="en-US" dirty="0" err="1"/>
              <a:t>aLIGO_BSC_ISI_Matrices_Direction_Y.mat</a:t>
            </a:r>
            <a:endParaRPr lang="en-US" dirty="0"/>
          </a:p>
          <a:p>
            <a:pPr>
              <a:spcBef>
                <a:spcPts val="600"/>
              </a:spcBef>
            </a:pPr>
            <a:r>
              <a:rPr lang="en-US" dirty="0"/>
              <a:t>- </a:t>
            </a:r>
            <a:r>
              <a:rPr lang="en-US" dirty="0" err="1"/>
              <a:t>aLIGO_BSC_ISI_Matrices_Y_Direction.mat</a:t>
            </a:r>
            <a:endParaRPr lang="en-US" dirty="0"/>
          </a:p>
          <a:p>
            <a:pPr>
              <a:spcBef>
                <a:spcPts val="600"/>
              </a:spcBef>
            </a:pPr>
            <a:r>
              <a:rPr lang="en-US" dirty="0"/>
              <a:t>- aLIGO_BSC_ISI_Matrices_Y_Direction_2011_10_01.mat</a:t>
            </a:r>
          </a:p>
        </p:txBody>
      </p:sp>
      <p:sp>
        <p:nvSpPr>
          <p:cNvPr id="7"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44</a:t>
            </a:fld>
            <a:endParaRPr lang="en-US" b="1">
              <a:solidFill>
                <a:schemeClr val="tx1"/>
              </a:solidFill>
            </a:endParaRPr>
          </a:p>
        </p:txBody>
      </p:sp>
      <p:sp>
        <p:nvSpPr>
          <p:cNvPr id="5" name="Rectangle 4"/>
          <p:cNvSpPr/>
          <p:nvPr/>
        </p:nvSpPr>
        <p:spPr>
          <a:xfrm>
            <a:off x="2314657" y="422695"/>
            <a:ext cx="3262303" cy="523220"/>
          </a:xfrm>
          <a:prstGeom prst="rect">
            <a:avLst/>
          </a:prstGeom>
        </p:spPr>
        <p:txBody>
          <a:bodyPr wrap="none">
            <a:spAutoFit/>
          </a:bodyPr>
          <a:lstStyle/>
          <a:p>
            <a:r>
              <a:rPr lang="en-US" sz="2800" b="1" dirty="0">
                <a:solidFill>
                  <a:srgbClr val="003FCC"/>
                </a:solidFill>
              </a:rPr>
              <a:t>3.4) BSC-ISI Matrices</a:t>
            </a:r>
            <a:endParaRPr lang="en-US" sz="2800" dirty="0">
              <a:solidFill>
                <a:srgbClr val="003FCC"/>
              </a:solidFill>
            </a:endParaRPr>
          </a:p>
        </p:txBody>
      </p:sp>
      <p:sp>
        <p:nvSpPr>
          <p:cNvPr id="6" name="Rectangle 5"/>
          <p:cNvSpPr/>
          <p:nvPr/>
        </p:nvSpPr>
        <p:spPr>
          <a:xfrm flipV="1">
            <a:off x="1414731" y="1906434"/>
            <a:ext cx="4347713" cy="6901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p:cNvGrpSpPr/>
          <p:nvPr/>
        </p:nvGrpSpPr>
        <p:grpSpPr>
          <a:xfrm>
            <a:off x="2301296" y="4084046"/>
            <a:ext cx="1648711" cy="2133542"/>
            <a:chOff x="2301296" y="4084046"/>
            <a:chExt cx="1648711" cy="2133542"/>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401412" y="4394766"/>
              <a:ext cx="140819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131"/>
            <p:cNvSpPr txBox="1">
              <a:spLocks noChangeArrowheads="1"/>
            </p:cNvSpPr>
            <p:nvPr/>
          </p:nvSpPr>
          <p:spPr bwMode="auto">
            <a:xfrm>
              <a:off x="2465839" y="4084046"/>
              <a:ext cx="13948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err="1">
                  <a:solidFill>
                    <a:srgbClr val="660066"/>
                  </a:solidFill>
                  <a:latin typeface="Calibri" pitchFamily="-65" charset="0"/>
                </a:rPr>
                <a:t>BS_ITMY_ETMX</a:t>
              </a:r>
              <a:endParaRPr lang="en-US" sz="1400" dirty="0">
                <a:solidFill>
                  <a:srgbClr val="660066"/>
                </a:solidFill>
                <a:latin typeface="Calibri" pitchFamily="-65" charset="0"/>
              </a:endParaRPr>
            </a:p>
          </p:txBody>
        </p:sp>
        <p:grpSp>
          <p:nvGrpSpPr>
            <p:cNvPr id="19" name="Group 18"/>
            <p:cNvGrpSpPr/>
            <p:nvPr/>
          </p:nvGrpSpPr>
          <p:grpSpPr>
            <a:xfrm>
              <a:off x="3571856" y="4277906"/>
              <a:ext cx="315972" cy="295275"/>
              <a:chOff x="6006989" y="3034679"/>
              <a:chExt cx="315972" cy="295275"/>
            </a:xfrm>
          </p:grpSpPr>
          <p:grpSp>
            <p:nvGrpSpPr>
              <p:cNvPr id="20" name="Group 347"/>
              <p:cNvGrpSpPr>
                <a:grpSpLocks/>
              </p:cNvGrpSpPr>
              <p:nvPr/>
            </p:nvGrpSpPr>
            <p:grpSpPr bwMode="auto">
              <a:xfrm>
                <a:off x="6006989" y="3034679"/>
                <a:ext cx="299345" cy="284083"/>
                <a:chOff x="3297192" y="6061837"/>
                <a:chExt cx="284662" cy="287810"/>
              </a:xfrm>
            </p:grpSpPr>
            <p:sp>
              <p:nvSpPr>
                <p:cNvPr id="22" name="Oval 21"/>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23" name="TextBox 224"/>
                <p:cNvSpPr txBox="1">
                  <a:spLocks noChangeArrowheads="1"/>
                </p:cNvSpPr>
                <p:nvPr/>
              </p:nvSpPr>
              <p:spPr bwMode="auto">
                <a:xfrm>
                  <a:off x="3297192" y="6061837"/>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dirty="0">
                      <a:solidFill>
                        <a:schemeClr val="bg1"/>
                      </a:solidFill>
                    </a:rPr>
                    <a:t>1</a:t>
                  </a:r>
                </a:p>
              </p:txBody>
            </p:sp>
          </p:grpSp>
          <p:cxnSp>
            <p:nvCxnSpPr>
              <p:cNvPr id="21" name="Straight Arrow Connector 20"/>
              <p:cNvCxnSpPr/>
              <p:nvPr/>
            </p:nvCxnSpPr>
            <p:spPr bwMode="auto">
              <a:xfrm>
                <a:off x="6075311" y="3088654"/>
                <a:ext cx="247650" cy="2413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24" name="Group 23"/>
            <p:cNvGrpSpPr/>
            <p:nvPr/>
          </p:nvGrpSpPr>
          <p:grpSpPr>
            <a:xfrm>
              <a:off x="3600637" y="5530071"/>
              <a:ext cx="349370" cy="291398"/>
              <a:chOff x="5981528" y="3589419"/>
              <a:chExt cx="349370" cy="291398"/>
            </a:xfrm>
          </p:grpSpPr>
          <p:grpSp>
            <p:nvGrpSpPr>
              <p:cNvPr id="25" name="Group 344"/>
              <p:cNvGrpSpPr>
                <a:grpSpLocks/>
              </p:cNvGrpSpPr>
              <p:nvPr/>
            </p:nvGrpSpPr>
            <p:grpSpPr bwMode="auto">
              <a:xfrm>
                <a:off x="5981528" y="3589419"/>
                <a:ext cx="299345" cy="285508"/>
                <a:chOff x="3287272" y="6057120"/>
                <a:chExt cx="284662" cy="289254"/>
              </a:xfrm>
            </p:grpSpPr>
            <p:sp>
              <p:nvSpPr>
                <p:cNvPr id="27" name="Oval 26"/>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28" name="TextBox 222"/>
                <p:cNvSpPr txBox="1">
                  <a:spLocks noChangeArrowheads="1"/>
                </p:cNvSpPr>
                <p:nvPr/>
              </p:nvSpPr>
              <p:spPr bwMode="auto">
                <a:xfrm>
                  <a:off x="3287272" y="6057120"/>
                  <a:ext cx="284662" cy="28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dirty="0">
                      <a:solidFill>
                        <a:schemeClr val="bg1"/>
                      </a:solidFill>
                    </a:rPr>
                    <a:t>4</a:t>
                  </a:r>
                </a:p>
              </p:txBody>
            </p:sp>
          </p:grpSp>
          <p:cxnSp>
            <p:nvCxnSpPr>
              <p:cNvPr id="26" name="Straight Arrow Connector 25"/>
              <p:cNvCxnSpPr/>
              <p:nvPr/>
            </p:nvCxnSpPr>
            <p:spPr bwMode="auto">
              <a:xfrm flipV="1">
                <a:off x="6057848" y="3650629"/>
                <a:ext cx="273050" cy="2301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29" name="Group 28"/>
            <p:cNvGrpSpPr/>
            <p:nvPr/>
          </p:nvGrpSpPr>
          <p:grpSpPr>
            <a:xfrm>
              <a:off x="2323709" y="5529638"/>
              <a:ext cx="306174" cy="284083"/>
              <a:chOff x="5394273" y="3596734"/>
              <a:chExt cx="306174" cy="284083"/>
            </a:xfrm>
          </p:grpSpPr>
          <p:grpSp>
            <p:nvGrpSpPr>
              <p:cNvPr id="30" name="Group 322"/>
              <p:cNvGrpSpPr>
                <a:grpSpLocks/>
              </p:cNvGrpSpPr>
              <p:nvPr/>
            </p:nvGrpSpPr>
            <p:grpSpPr bwMode="auto">
              <a:xfrm>
                <a:off x="5401102" y="3596734"/>
                <a:ext cx="299345" cy="284083"/>
                <a:chOff x="3306811" y="6064530"/>
                <a:chExt cx="284662" cy="287810"/>
              </a:xfrm>
            </p:grpSpPr>
            <p:sp>
              <p:nvSpPr>
                <p:cNvPr id="32" name="Oval 31"/>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33" name="TextBox 220"/>
                <p:cNvSpPr txBox="1">
                  <a:spLocks noChangeArrowheads="1"/>
                </p:cNvSpPr>
                <p:nvPr/>
              </p:nvSpPr>
              <p:spPr bwMode="auto">
                <a:xfrm>
                  <a:off x="3306811" y="6064530"/>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3</a:t>
                  </a:r>
                </a:p>
              </p:txBody>
            </p:sp>
          </p:grpSp>
          <p:cxnSp>
            <p:nvCxnSpPr>
              <p:cNvPr id="31" name="Straight Arrow Connector 30"/>
              <p:cNvCxnSpPr/>
              <p:nvPr/>
            </p:nvCxnSpPr>
            <p:spPr bwMode="auto">
              <a:xfrm flipH="1" flipV="1">
                <a:off x="5394273" y="3612529"/>
                <a:ext cx="215900" cy="24765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34" name="Group 33"/>
            <p:cNvGrpSpPr/>
            <p:nvPr/>
          </p:nvGrpSpPr>
          <p:grpSpPr>
            <a:xfrm>
              <a:off x="2301296" y="4257726"/>
              <a:ext cx="315614" cy="288841"/>
              <a:chOff x="5364111" y="3045495"/>
              <a:chExt cx="315614" cy="288841"/>
            </a:xfrm>
          </p:grpSpPr>
          <p:sp>
            <p:nvSpPr>
              <p:cNvPr id="35" name="Oval 34"/>
              <p:cNvSpPr/>
              <p:nvPr/>
            </p:nvSpPr>
            <p:spPr bwMode="auto">
              <a:xfrm>
                <a:off x="5398512" y="3108135"/>
                <a:ext cx="262839" cy="226201"/>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36" name="TextBox 226"/>
              <p:cNvSpPr txBox="1">
                <a:spLocks noChangeArrowheads="1"/>
              </p:cNvSpPr>
              <p:nvPr/>
            </p:nvSpPr>
            <p:spPr bwMode="auto">
              <a:xfrm>
                <a:off x="5380380" y="3045495"/>
                <a:ext cx="299345" cy="28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2</a:t>
                </a:r>
              </a:p>
            </p:txBody>
          </p:sp>
          <p:cxnSp>
            <p:nvCxnSpPr>
              <p:cNvPr id="37" name="Straight Arrow Connector 36"/>
              <p:cNvCxnSpPr/>
              <p:nvPr/>
            </p:nvCxnSpPr>
            <p:spPr bwMode="auto">
              <a:xfrm flipH="1">
                <a:off x="5364111" y="3107704"/>
                <a:ext cx="242887" cy="22542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sp>
          <p:nvSpPr>
            <p:cNvPr id="90" name="TextBox 131"/>
            <p:cNvSpPr txBox="1">
              <a:spLocks noChangeArrowheads="1"/>
            </p:cNvSpPr>
            <p:nvPr/>
          </p:nvSpPr>
          <p:spPr bwMode="auto">
            <a:xfrm>
              <a:off x="2923044" y="5783451"/>
              <a:ext cx="71730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dirty="0">
                  <a:latin typeface="Calibri" pitchFamily="-65" charset="0"/>
                </a:rPr>
                <a:t>Stage 1</a:t>
              </a:r>
            </a:p>
          </p:txBody>
        </p:sp>
        <p:sp>
          <p:nvSpPr>
            <p:cNvPr id="91" name="TextBox 131"/>
            <p:cNvSpPr txBox="1">
              <a:spLocks noChangeArrowheads="1"/>
            </p:cNvSpPr>
            <p:nvPr/>
          </p:nvSpPr>
          <p:spPr bwMode="auto">
            <a:xfrm>
              <a:off x="2923045" y="5955978"/>
              <a:ext cx="64829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dirty="0">
                  <a:latin typeface="Calibri" pitchFamily="-65" charset="0"/>
                </a:rPr>
                <a:t>Stage 2</a:t>
              </a:r>
            </a:p>
          </p:txBody>
        </p:sp>
        <p:grpSp>
          <p:nvGrpSpPr>
            <p:cNvPr id="88" name="Group 87"/>
            <p:cNvGrpSpPr/>
            <p:nvPr/>
          </p:nvGrpSpPr>
          <p:grpSpPr>
            <a:xfrm>
              <a:off x="2717613" y="4691270"/>
              <a:ext cx="824693" cy="803756"/>
              <a:chOff x="2717613" y="4691270"/>
              <a:chExt cx="824693" cy="803756"/>
            </a:xfrm>
          </p:grpSpPr>
          <p:cxnSp>
            <p:nvCxnSpPr>
              <p:cNvPr id="59" name="Straight Arrow Connector 58"/>
              <p:cNvCxnSpPr/>
              <p:nvPr/>
            </p:nvCxnSpPr>
            <p:spPr>
              <a:xfrm>
                <a:off x="2717613" y="4951562"/>
                <a:ext cx="0" cy="301925"/>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flipV="1">
                <a:off x="2767055" y="5319423"/>
                <a:ext cx="210708" cy="170952"/>
              </a:xfrm>
              <a:prstGeom prst="straightConnector1">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H="1" flipV="1">
                <a:off x="3261078" y="4701397"/>
                <a:ext cx="172236" cy="138023"/>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2778982" y="4691270"/>
                <a:ext cx="250465" cy="99392"/>
              </a:xfrm>
              <a:prstGeom prst="straightConnector1">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H="1">
                <a:off x="3458886" y="4989443"/>
                <a:ext cx="83420" cy="263147"/>
              </a:xfrm>
              <a:prstGeom prst="straightConnector1">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V="1">
                <a:off x="3165895" y="5365632"/>
                <a:ext cx="215955" cy="129394"/>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85" name="Straight Arrow Connector 84"/>
            <p:cNvCxnSpPr/>
            <p:nvPr/>
          </p:nvCxnSpPr>
          <p:spPr>
            <a:xfrm flipH="1">
              <a:off x="2743200" y="5917721"/>
              <a:ext cx="232914" cy="0"/>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H="1">
              <a:off x="2743200" y="6081623"/>
              <a:ext cx="232914" cy="0"/>
            </a:xfrm>
            <a:prstGeom prst="straightConnector1">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10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0675" y="5561107"/>
            <a:ext cx="1031228" cy="105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4261" y="5595613"/>
            <a:ext cx="1031228" cy="105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1" name="Group 60"/>
          <p:cNvGrpSpPr/>
          <p:nvPr/>
        </p:nvGrpSpPr>
        <p:grpSpPr>
          <a:xfrm>
            <a:off x="5054584" y="4094422"/>
            <a:ext cx="1716519" cy="2123166"/>
            <a:chOff x="5054584" y="4094422"/>
            <a:chExt cx="1716519" cy="2123166"/>
          </a:xfrm>
        </p:grpSpPr>
        <p:grpSp>
          <p:nvGrpSpPr>
            <p:cNvPr id="106" name="Group 105"/>
            <p:cNvGrpSpPr/>
            <p:nvPr/>
          </p:nvGrpSpPr>
          <p:grpSpPr>
            <a:xfrm>
              <a:off x="5054584" y="4094422"/>
              <a:ext cx="1716519" cy="2123166"/>
              <a:chOff x="5054584" y="4094422"/>
              <a:chExt cx="1716519" cy="2123166"/>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6106" y="4376468"/>
                <a:ext cx="140819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30"/>
              <p:cNvSpPr txBox="1">
                <a:spLocks noChangeArrowheads="1"/>
              </p:cNvSpPr>
              <p:nvPr/>
            </p:nvSpPr>
            <p:spPr bwMode="auto">
              <a:xfrm>
                <a:off x="5388247" y="4094422"/>
                <a:ext cx="10727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err="1">
                    <a:solidFill>
                      <a:srgbClr val="660066"/>
                    </a:solidFill>
                    <a:latin typeface="Calibri" pitchFamily="-65" charset="0"/>
                  </a:rPr>
                  <a:t>ITMX_ETMY</a:t>
                </a:r>
                <a:endParaRPr lang="en-US" sz="1400" dirty="0">
                  <a:solidFill>
                    <a:srgbClr val="660066"/>
                  </a:solidFill>
                  <a:latin typeface="Calibri" pitchFamily="-65" charset="0"/>
                </a:endParaRPr>
              </a:p>
            </p:txBody>
          </p:sp>
          <p:grpSp>
            <p:nvGrpSpPr>
              <p:cNvPr id="38" name="Group 37"/>
              <p:cNvGrpSpPr/>
              <p:nvPr/>
            </p:nvGrpSpPr>
            <p:grpSpPr>
              <a:xfrm>
                <a:off x="5079419" y="5500525"/>
                <a:ext cx="395618" cy="365503"/>
                <a:chOff x="5626100" y="3660612"/>
                <a:chExt cx="395618" cy="365503"/>
              </a:xfrm>
            </p:grpSpPr>
            <p:grpSp>
              <p:nvGrpSpPr>
                <p:cNvPr id="39" name="Group 322"/>
                <p:cNvGrpSpPr>
                  <a:grpSpLocks/>
                </p:cNvGrpSpPr>
                <p:nvPr/>
              </p:nvGrpSpPr>
              <p:grpSpPr bwMode="auto">
                <a:xfrm>
                  <a:off x="5685563" y="3660612"/>
                  <a:ext cx="336155" cy="359831"/>
                  <a:chOff x="3311338" y="6088673"/>
                  <a:chExt cx="284662" cy="287810"/>
                </a:xfrm>
              </p:grpSpPr>
              <p:sp>
                <p:nvSpPr>
                  <p:cNvPr id="41" name="Oval 40"/>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42" name="TextBox 202"/>
                  <p:cNvSpPr txBox="1">
                    <a:spLocks noChangeArrowheads="1"/>
                  </p:cNvSpPr>
                  <p:nvPr/>
                </p:nvSpPr>
                <p:spPr bwMode="auto">
                  <a:xfrm>
                    <a:off x="3311338" y="6088673"/>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3</a:t>
                    </a:r>
                  </a:p>
                </p:txBody>
              </p:sp>
            </p:grpSp>
            <p:cxnSp>
              <p:nvCxnSpPr>
                <p:cNvPr id="40" name="Straight Arrow Connector 39"/>
                <p:cNvCxnSpPr/>
                <p:nvPr/>
              </p:nvCxnSpPr>
              <p:spPr bwMode="auto">
                <a:xfrm>
                  <a:off x="5626100" y="3719727"/>
                  <a:ext cx="277812" cy="3063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43" name="Group 42"/>
              <p:cNvGrpSpPr/>
              <p:nvPr/>
            </p:nvGrpSpPr>
            <p:grpSpPr>
              <a:xfrm>
                <a:off x="5054584" y="4203188"/>
                <a:ext cx="395323" cy="401007"/>
                <a:chOff x="5624512" y="2921215"/>
                <a:chExt cx="395323" cy="401007"/>
              </a:xfrm>
            </p:grpSpPr>
            <p:sp>
              <p:nvSpPr>
                <p:cNvPr id="44" name="Oval 43"/>
                <p:cNvSpPr/>
                <p:nvPr/>
              </p:nvSpPr>
              <p:spPr bwMode="auto">
                <a:xfrm>
                  <a:off x="5677308" y="3011549"/>
                  <a:ext cx="295160" cy="286516"/>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45" name="TextBox 208"/>
                <p:cNvSpPr txBox="1">
                  <a:spLocks noChangeArrowheads="1"/>
                </p:cNvSpPr>
                <p:nvPr/>
              </p:nvSpPr>
              <p:spPr bwMode="auto">
                <a:xfrm>
                  <a:off x="5683680" y="2962391"/>
                  <a:ext cx="336155" cy="35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2</a:t>
                  </a:r>
                </a:p>
              </p:txBody>
            </p:sp>
            <p:cxnSp>
              <p:nvCxnSpPr>
                <p:cNvPr id="46" name="Straight Arrow Connector 45"/>
                <p:cNvCxnSpPr/>
                <p:nvPr/>
              </p:nvCxnSpPr>
              <p:spPr bwMode="auto">
                <a:xfrm flipV="1">
                  <a:off x="5624512" y="2921215"/>
                  <a:ext cx="306388" cy="2921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47" name="Group 46"/>
              <p:cNvGrpSpPr/>
              <p:nvPr/>
            </p:nvGrpSpPr>
            <p:grpSpPr>
              <a:xfrm>
                <a:off x="6422501" y="4213735"/>
                <a:ext cx="336155" cy="408632"/>
                <a:chOff x="6364747" y="2908515"/>
                <a:chExt cx="336155" cy="408632"/>
              </a:xfrm>
            </p:grpSpPr>
            <p:grpSp>
              <p:nvGrpSpPr>
                <p:cNvPr id="48" name="Group 347"/>
                <p:cNvGrpSpPr>
                  <a:grpSpLocks/>
                </p:cNvGrpSpPr>
                <p:nvPr/>
              </p:nvGrpSpPr>
              <p:grpSpPr bwMode="auto">
                <a:xfrm>
                  <a:off x="6364747" y="2957316"/>
                  <a:ext cx="336155" cy="359831"/>
                  <a:chOff x="3300701" y="6092879"/>
                  <a:chExt cx="284662" cy="287810"/>
                </a:xfrm>
              </p:grpSpPr>
              <p:sp>
                <p:nvSpPr>
                  <p:cNvPr id="50" name="Oval 49"/>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51" name="TextBox 206"/>
                  <p:cNvSpPr txBox="1">
                    <a:spLocks noChangeArrowheads="1"/>
                  </p:cNvSpPr>
                  <p:nvPr/>
                </p:nvSpPr>
                <p:spPr bwMode="auto">
                  <a:xfrm>
                    <a:off x="3300701" y="6092879"/>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1</a:t>
                    </a:r>
                  </a:p>
                </p:txBody>
              </p:sp>
            </p:grpSp>
            <p:cxnSp>
              <p:nvCxnSpPr>
                <p:cNvPr id="49" name="Straight Arrow Connector 48"/>
                <p:cNvCxnSpPr/>
                <p:nvPr/>
              </p:nvCxnSpPr>
              <p:spPr bwMode="auto">
                <a:xfrm flipH="1" flipV="1">
                  <a:off x="6413500" y="2908515"/>
                  <a:ext cx="242887" cy="31432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52" name="Group 51"/>
              <p:cNvGrpSpPr/>
              <p:nvPr/>
            </p:nvGrpSpPr>
            <p:grpSpPr>
              <a:xfrm>
                <a:off x="6428928" y="5517121"/>
                <a:ext cx="342175" cy="359830"/>
                <a:chOff x="6363425" y="3669460"/>
                <a:chExt cx="342175" cy="359830"/>
              </a:xfrm>
            </p:grpSpPr>
            <p:grpSp>
              <p:nvGrpSpPr>
                <p:cNvPr id="53" name="Group 344"/>
                <p:cNvGrpSpPr>
                  <a:grpSpLocks/>
                </p:cNvGrpSpPr>
                <p:nvPr/>
              </p:nvGrpSpPr>
              <p:grpSpPr bwMode="auto">
                <a:xfrm>
                  <a:off x="6363425" y="3669460"/>
                  <a:ext cx="342175" cy="359830"/>
                  <a:chOff x="3313870" y="6095751"/>
                  <a:chExt cx="289760" cy="287809"/>
                </a:xfrm>
              </p:grpSpPr>
              <p:sp>
                <p:nvSpPr>
                  <p:cNvPr id="55" name="Oval 54"/>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56" name="TextBox 204"/>
                  <p:cNvSpPr txBox="1">
                    <a:spLocks noChangeArrowheads="1"/>
                  </p:cNvSpPr>
                  <p:nvPr/>
                </p:nvSpPr>
                <p:spPr bwMode="auto">
                  <a:xfrm>
                    <a:off x="3318968" y="6095751"/>
                    <a:ext cx="284662" cy="28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4</a:t>
                    </a:r>
                  </a:p>
                </p:txBody>
              </p:sp>
            </p:grpSp>
            <p:cxnSp>
              <p:nvCxnSpPr>
                <p:cNvPr id="54" name="Straight Arrow Connector 53"/>
                <p:cNvCxnSpPr/>
                <p:nvPr/>
              </p:nvCxnSpPr>
              <p:spPr bwMode="auto">
                <a:xfrm flipH="1">
                  <a:off x="6405562" y="3726077"/>
                  <a:ext cx="273050" cy="28733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cxnSp>
            <p:nvCxnSpPr>
              <p:cNvPr id="92" name="Straight Arrow Connector 91"/>
              <p:cNvCxnSpPr/>
              <p:nvPr/>
            </p:nvCxnSpPr>
            <p:spPr>
              <a:xfrm flipH="1">
                <a:off x="5589917" y="5917721"/>
                <a:ext cx="232914" cy="0"/>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a:off x="5589917" y="6081623"/>
                <a:ext cx="232914" cy="0"/>
              </a:xfrm>
              <a:prstGeom prst="straightConnector1">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6" name="TextBox 131"/>
              <p:cNvSpPr txBox="1">
                <a:spLocks noChangeArrowheads="1"/>
              </p:cNvSpPr>
              <p:nvPr/>
            </p:nvSpPr>
            <p:spPr bwMode="auto">
              <a:xfrm>
                <a:off x="5795641" y="5783451"/>
                <a:ext cx="71730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dirty="0">
                    <a:latin typeface="Calibri" pitchFamily="-65" charset="0"/>
                  </a:rPr>
                  <a:t>Stage 1</a:t>
                </a:r>
              </a:p>
            </p:txBody>
          </p:sp>
          <p:sp>
            <p:nvSpPr>
              <p:cNvPr id="97" name="TextBox 131"/>
              <p:cNvSpPr txBox="1">
                <a:spLocks noChangeArrowheads="1"/>
              </p:cNvSpPr>
              <p:nvPr/>
            </p:nvSpPr>
            <p:spPr bwMode="auto">
              <a:xfrm>
                <a:off x="5795642" y="5955978"/>
                <a:ext cx="64829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dirty="0">
                    <a:latin typeface="Calibri" pitchFamily="-65" charset="0"/>
                  </a:rPr>
                  <a:t>Stage 2</a:t>
                </a:r>
              </a:p>
            </p:txBody>
          </p:sp>
          <p:grpSp>
            <p:nvGrpSpPr>
              <p:cNvPr id="99" name="Group 98"/>
              <p:cNvGrpSpPr/>
              <p:nvPr/>
            </p:nvGrpSpPr>
            <p:grpSpPr>
              <a:xfrm rot="16200000">
                <a:off x="5564332" y="4735904"/>
                <a:ext cx="715701" cy="793629"/>
                <a:chOff x="2717613" y="4701397"/>
                <a:chExt cx="715701" cy="793629"/>
              </a:xfrm>
            </p:grpSpPr>
            <p:cxnSp>
              <p:nvCxnSpPr>
                <p:cNvPr id="100" name="Straight Arrow Connector 99"/>
                <p:cNvCxnSpPr/>
                <p:nvPr/>
              </p:nvCxnSpPr>
              <p:spPr>
                <a:xfrm>
                  <a:off x="2717613" y="4951562"/>
                  <a:ext cx="0" cy="301925"/>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H="1" flipV="1">
                  <a:off x="3261078" y="4701397"/>
                  <a:ext cx="172236" cy="138023"/>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V="1">
                  <a:off x="3165895" y="5365632"/>
                  <a:ext cx="215955" cy="129394"/>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60" name="Group 59"/>
            <p:cNvGrpSpPr/>
            <p:nvPr/>
          </p:nvGrpSpPr>
          <p:grpSpPr>
            <a:xfrm rot="16200000">
              <a:off x="5531459" y="4628984"/>
              <a:ext cx="775251" cy="799105"/>
              <a:chOff x="4124078" y="3575436"/>
              <a:chExt cx="775251" cy="799105"/>
            </a:xfrm>
          </p:grpSpPr>
          <p:cxnSp>
            <p:nvCxnSpPr>
              <p:cNvPr id="86" name="Straight Arrow Connector 85"/>
              <p:cNvCxnSpPr/>
              <p:nvPr/>
            </p:nvCxnSpPr>
            <p:spPr>
              <a:xfrm flipH="1" flipV="1">
                <a:off x="4124078" y="4203589"/>
                <a:ext cx="210708" cy="170952"/>
              </a:xfrm>
              <a:prstGeom prst="straightConnector1">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4136005" y="3575436"/>
                <a:ext cx="250465" cy="99392"/>
              </a:xfrm>
              <a:prstGeom prst="straightConnector1">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H="1">
                <a:off x="4815909" y="3873609"/>
                <a:ext cx="83420" cy="263147"/>
              </a:xfrm>
              <a:prstGeom prst="straightConnector1">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6262958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7915" y="3877672"/>
            <a:ext cx="6353175"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69"/>
          <a:stretch/>
        </p:blipFill>
        <p:spPr bwMode="auto">
          <a:xfrm>
            <a:off x="2264735" y="757570"/>
            <a:ext cx="6442556"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0" y="0"/>
            <a:ext cx="1932317" cy="723275"/>
          </a:xfrm>
          <a:prstGeom prst="rect">
            <a:avLst/>
          </a:prstGeom>
        </p:spPr>
        <p:txBody>
          <a:bodyPr wrap="square">
            <a:spAutoFit/>
          </a:bodyPr>
          <a:lstStyle/>
          <a:p>
            <a:pPr algn="ctr">
              <a:spcBef>
                <a:spcPts val="600"/>
              </a:spcBef>
            </a:pPr>
            <a:r>
              <a:rPr lang="en-US" b="1" dirty="0"/>
              <a:t>BSC-ISI</a:t>
            </a:r>
          </a:p>
          <a:p>
            <a:pPr algn="ctr">
              <a:spcBef>
                <a:spcPts val="600"/>
              </a:spcBef>
            </a:pPr>
            <a:r>
              <a:rPr lang="en-US" b="1" dirty="0"/>
              <a:t>Stage 1 CPS</a:t>
            </a:r>
          </a:p>
        </p:txBody>
      </p:sp>
      <p:sp>
        <p:nvSpPr>
          <p:cNvPr id="12"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45</a:t>
            </a:fld>
            <a:endParaRPr lang="en-US" b="1" dirty="0">
              <a:solidFill>
                <a:schemeClr val="tx1"/>
              </a:solidFill>
            </a:endParaRPr>
          </a:p>
        </p:txBody>
      </p:sp>
      <p:grpSp>
        <p:nvGrpSpPr>
          <p:cNvPr id="51" name="Group 50"/>
          <p:cNvGrpSpPr/>
          <p:nvPr/>
        </p:nvGrpSpPr>
        <p:grpSpPr>
          <a:xfrm>
            <a:off x="204558" y="1338894"/>
            <a:ext cx="1648711" cy="1961015"/>
            <a:chOff x="2301296" y="4084046"/>
            <a:chExt cx="1648711" cy="1961015"/>
          </a:xfrm>
        </p:grpSpPr>
        <p:pic>
          <p:nvPicPr>
            <p:cNvPr id="5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401412" y="4394766"/>
              <a:ext cx="140819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TextBox 131"/>
            <p:cNvSpPr txBox="1">
              <a:spLocks noChangeArrowheads="1"/>
            </p:cNvSpPr>
            <p:nvPr/>
          </p:nvSpPr>
          <p:spPr bwMode="auto">
            <a:xfrm>
              <a:off x="2465839" y="4084046"/>
              <a:ext cx="13948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err="1">
                  <a:solidFill>
                    <a:srgbClr val="660066"/>
                  </a:solidFill>
                  <a:latin typeface="Calibri" pitchFamily="-65" charset="0"/>
                </a:rPr>
                <a:t>BS_ITMY_ETMX</a:t>
              </a:r>
              <a:endParaRPr lang="en-US" sz="1400" dirty="0">
                <a:solidFill>
                  <a:srgbClr val="660066"/>
                </a:solidFill>
                <a:latin typeface="Calibri" pitchFamily="-65" charset="0"/>
              </a:endParaRPr>
            </a:p>
          </p:txBody>
        </p:sp>
        <p:grpSp>
          <p:nvGrpSpPr>
            <p:cNvPr id="54" name="Group 53"/>
            <p:cNvGrpSpPr/>
            <p:nvPr/>
          </p:nvGrpSpPr>
          <p:grpSpPr>
            <a:xfrm>
              <a:off x="3571856" y="4277906"/>
              <a:ext cx="315972" cy="295275"/>
              <a:chOff x="6006989" y="3034679"/>
              <a:chExt cx="315972" cy="295275"/>
            </a:xfrm>
          </p:grpSpPr>
          <p:grpSp>
            <p:nvGrpSpPr>
              <p:cNvPr id="80" name="Group 347"/>
              <p:cNvGrpSpPr>
                <a:grpSpLocks/>
              </p:cNvGrpSpPr>
              <p:nvPr/>
            </p:nvGrpSpPr>
            <p:grpSpPr bwMode="auto">
              <a:xfrm>
                <a:off x="6006989" y="3034679"/>
                <a:ext cx="299345" cy="284083"/>
                <a:chOff x="3297192" y="6061837"/>
                <a:chExt cx="284662" cy="287810"/>
              </a:xfrm>
            </p:grpSpPr>
            <p:sp>
              <p:nvSpPr>
                <p:cNvPr id="82" name="Oval 81"/>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83" name="TextBox 224"/>
                <p:cNvSpPr txBox="1">
                  <a:spLocks noChangeArrowheads="1"/>
                </p:cNvSpPr>
                <p:nvPr/>
              </p:nvSpPr>
              <p:spPr bwMode="auto">
                <a:xfrm>
                  <a:off x="3297192" y="6061837"/>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dirty="0">
                      <a:solidFill>
                        <a:schemeClr val="bg1"/>
                      </a:solidFill>
                    </a:rPr>
                    <a:t>1</a:t>
                  </a:r>
                </a:p>
              </p:txBody>
            </p:sp>
          </p:grpSp>
          <p:cxnSp>
            <p:nvCxnSpPr>
              <p:cNvPr id="81" name="Straight Arrow Connector 80"/>
              <p:cNvCxnSpPr/>
              <p:nvPr/>
            </p:nvCxnSpPr>
            <p:spPr bwMode="auto">
              <a:xfrm>
                <a:off x="6075311" y="3088654"/>
                <a:ext cx="247650" cy="2413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55" name="Group 54"/>
            <p:cNvGrpSpPr/>
            <p:nvPr/>
          </p:nvGrpSpPr>
          <p:grpSpPr>
            <a:xfrm>
              <a:off x="3600637" y="5530071"/>
              <a:ext cx="349370" cy="291398"/>
              <a:chOff x="5981528" y="3589419"/>
              <a:chExt cx="349370" cy="291398"/>
            </a:xfrm>
          </p:grpSpPr>
          <p:grpSp>
            <p:nvGrpSpPr>
              <p:cNvPr id="76" name="Group 344"/>
              <p:cNvGrpSpPr>
                <a:grpSpLocks/>
              </p:cNvGrpSpPr>
              <p:nvPr/>
            </p:nvGrpSpPr>
            <p:grpSpPr bwMode="auto">
              <a:xfrm>
                <a:off x="5981528" y="3589419"/>
                <a:ext cx="299345" cy="285508"/>
                <a:chOff x="3287272" y="6057120"/>
                <a:chExt cx="284662" cy="289254"/>
              </a:xfrm>
            </p:grpSpPr>
            <p:sp>
              <p:nvSpPr>
                <p:cNvPr id="78" name="Oval 77"/>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79" name="TextBox 222"/>
                <p:cNvSpPr txBox="1">
                  <a:spLocks noChangeArrowheads="1"/>
                </p:cNvSpPr>
                <p:nvPr/>
              </p:nvSpPr>
              <p:spPr bwMode="auto">
                <a:xfrm>
                  <a:off x="3287272" y="6057120"/>
                  <a:ext cx="284662" cy="28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dirty="0">
                      <a:solidFill>
                        <a:schemeClr val="bg1"/>
                      </a:solidFill>
                    </a:rPr>
                    <a:t>4</a:t>
                  </a:r>
                </a:p>
              </p:txBody>
            </p:sp>
          </p:grpSp>
          <p:cxnSp>
            <p:nvCxnSpPr>
              <p:cNvPr id="77" name="Straight Arrow Connector 76"/>
              <p:cNvCxnSpPr/>
              <p:nvPr/>
            </p:nvCxnSpPr>
            <p:spPr bwMode="auto">
              <a:xfrm flipV="1">
                <a:off x="6057848" y="3650629"/>
                <a:ext cx="273050" cy="2301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56" name="Group 55"/>
            <p:cNvGrpSpPr/>
            <p:nvPr/>
          </p:nvGrpSpPr>
          <p:grpSpPr>
            <a:xfrm>
              <a:off x="2323709" y="5529638"/>
              <a:ext cx="306174" cy="284083"/>
              <a:chOff x="5394273" y="3596734"/>
              <a:chExt cx="306174" cy="284083"/>
            </a:xfrm>
          </p:grpSpPr>
          <p:grpSp>
            <p:nvGrpSpPr>
              <p:cNvPr id="72" name="Group 322"/>
              <p:cNvGrpSpPr>
                <a:grpSpLocks/>
              </p:cNvGrpSpPr>
              <p:nvPr/>
            </p:nvGrpSpPr>
            <p:grpSpPr bwMode="auto">
              <a:xfrm>
                <a:off x="5401102" y="3596734"/>
                <a:ext cx="299345" cy="284083"/>
                <a:chOff x="3306811" y="6064530"/>
                <a:chExt cx="284662" cy="287810"/>
              </a:xfrm>
            </p:grpSpPr>
            <p:sp>
              <p:nvSpPr>
                <p:cNvPr id="74" name="Oval 73"/>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75" name="TextBox 220"/>
                <p:cNvSpPr txBox="1">
                  <a:spLocks noChangeArrowheads="1"/>
                </p:cNvSpPr>
                <p:nvPr/>
              </p:nvSpPr>
              <p:spPr bwMode="auto">
                <a:xfrm>
                  <a:off x="3306811" y="6064530"/>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3</a:t>
                  </a:r>
                </a:p>
              </p:txBody>
            </p:sp>
          </p:grpSp>
          <p:cxnSp>
            <p:nvCxnSpPr>
              <p:cNvPr id="73" name="Straight Arrow Connector 72"/>
              <p:cNvCxnSpPr/>
              <p:nvPr/>
            </p:nvCxnSpPr>
            <p:spPr bwMode="auto">
              <a:xfrm flipH="1" flipV="1">
                <a:off x="5394273" y="3612529"/>
                <a:ext cx="215900" cy="24765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57" name="Group 56"/>
            <p:cNvGrpSpPr/>
            <p:nvPr/>
          </p:nvGrpSpPr>
          <p:grpSpPr>
            <a:xfrm>
              <a:off x="2301296" y="4257726"/>
              <a:ext cx="315614" cy="288841"/>
              <a:chOff x="5364111" y="3045495"/>
              <a:chExt cx="315614" cy="288841"/>
            </a:xfrm>
          </p:grpSpPr>
          <p:sp>
            <p:nvSpPr>
              <p:cNvPr id="69" name="Oval 68"/>
              <p:cNvSpPr/>
              <p:nvPr/>
            </p:nvSpPr>
            <p:spPr bwMode="auto">
              <a:xfrm>
                <a:off x="5398512" y="3108135"/>
                <a:ext cx="262839" cy="226201"/>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70" name="TextBox 226"/>
              <p:cNvSpPr txBox="1">
                <a:spLocks noChangeArrowheads="1"/>
              </p:cNvSpPr>
              <p:nvPr/>
            </p:nvSpPr>
            <p:spPr bwMode="auto">
              <a:xfrm>
                <a:off x="5380380" y="3045495"/>
                <a:ext cx="299345" cy="28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2</a:t>
                </a:r>
              </a:p>
            </p:txBody>
          </p:sp>
          <p:cxnSp>
            <p:nvCxnSpPr>
              <p:cNvPr id="71" name="Straight Arrow Connector 70"/>
              <p:cNvCxnSpPr/>
              <p:nvPr/>
            </p:nvCxnSpPr>
            <p:spPr bwMode="auto">
              <a:xfrm flipH="1">
                <a:off x="5364111" y="3107704"/>
                <a:ext cx="242887" cy="22542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sp>
          <p:nvSpPr>
            <p:cNvPr id="58" name="TextBox 131"/>
            <p:cNvSpPr txBox="1">
              <a:spLocks noChangeArrowheads="1"/>
            </p:cNvSpPr>
            <p:nvPr/>
          </p:nvSpPr>
          <p:spPr bwMode="auto">
            <a:xfrm>
              <a:off x="2923044" y="5783451"/>
              <a:ext cx="71730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dirty="0">
                  <a:latin typeface="Calibri" pitchFamily="-65" charset="0"/>
                </a:rPr>
                <a:t>Stage 1</a:t>
              </a:r>
            </a:p>
          </p:txBody>
        </p:sp>
        <p:grpSp>
          <p:nvGrpSpPr>
            <p:cNvPr id="60" name="Group 59"/>
            <p:cNvGrpSpPr/>
            <p:nvPr/>
          </p:nvGrpSpPr>
          <p:grpSpPr>
            <a:xfrm>
              <a:off x="2717613" y="4701397"/>
              <a:ext cx="715701" cy="793629"/>
              <a:chOff x="2717613" y="4701397"/>
              <a:chExt cx="715701" cy="793629"/>
            </a:xfrm>
          </p:grpSpPr>
          <p:cxnSp>
            <p:nvCxnSpPr>
              <p:cNvPr id="63" name="Straight Arrow Connector 62"/>
              <p:cNvCxnSpPr/>
              <p:nvPr/>
            </p:nvCxnSpPr>
            <p:spPr>
              <a:xfrm>
                <a:off x="2717613" y="4951562"/>
                <a:ext cx="0" cy="301925"/>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flipV="1">
                <a:off x="3261078" y="4701397"/>
                <a:ext cx="172236" cy="138023"/>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3165895" y="5365632"/>
                <a:ext cx="215955" cy="129394"/>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1" name="Straight Arrow Connector 60"/>
            <p:cNvCxnSpPr/>
            <p:nvPr/>
          </p:nvCxnSpPr>
          <p:spPr>
            <a:xfrm flipH="1">
              <a:off x="2743200" y="5917721"/>
              <a:ext cx="232914" cy="0"/>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8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125" y="3355071"/>
            <a:ext cx="1031228" cy="105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 name="Rectangle 88"/>
          <p:cNvSpPr/>
          <p:nvPr/>
        </p:nvSpPr>
        <p:spPr>
          <a:xfrm flipV="1">
            <a:off x="2448632" y="1675039"/>
            <a:ext cx="6174373" cy="156789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flipV="1">
            <a:off x="2504472" y="4794124"/>
            <a:ext cx="6224857" cy="1564145"/>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p:cNvGrpSpPr/>
          <p:nvPr/>
        </p:nvGrpSpPr>
        <p:grpSpPr>
          <a:xfrm>
            <a:off x="251393" y="4496114"/>
            <a:ext cx="1716519" cy="1950639"/>
            <a:chOff x="5054584" y="4094422"/>
            <a:chExt cx="1716519" cy="1950639"/>
          </a:xfrm>
        </p:grpSpPr>
        <p:pic>
          <p:nvPicPr>
            <p:cNvPr id="9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6106" y="4376468"/>
              <a:ext cx="140819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 name="TextBox 130"/>
            <p:cNvSpPr txBox="1">
              <a:spLocks noChangeArrowheads="1"/>
            </p:cNvSpPr>
            <p:nvPr/>
          </p:nvSpPr>
          <p:spPr bwMode="auto">
            <a:xfrm>
              <a:off x="5388247" y="4094422"/>
              <a:ext cx="10727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err="1">
                  <a:solidFill>
                    <a:srgbClr val="660066"/>
                  </a:solidFill>
                  <a:latin typeface="Calibri" pitchFamily="-65" charset="0"/>
                </a:rPr>
                <a:t>ITMX_ETMY</a:t>
              </a:r>
              <a:endParaRPr lang="en-US" sz="1400" dirty="0">
                <a:solidFill>
                  <a:srgbClr val="660066"/>
                </a:solidFill>
                <a:latin typeface="Calibri" pitchFamily="-65" charset="0"/>
              </a:endParaRPr>
            </a:p>
          </p:txBody>
        </p:sp>
        <p:grpSp>
          <p:nvGrpSpPr>
            <p:cNvPr id="94" name="Group 93"/>
            <p:cNvGrpSpPr/>
            <p:nvPr/>
          </p:nvGrpSpPr>
          <p:grpSpPr>
            <a:xfrm>
              <a:off x="5079419" y="5500525"/>
              <a:ext cx="395618" cy="365503"/>
              <a:chOff x="5626100" y="3660612"/>
              <a:chExt cx="395618" cy="365503"/>
            </a:xfrm>
          </p:grpSpPr>
          <p:grpSp>
            <p:nvGrpSpPr>
              <p:cNvPr id="120" name="Group 322"/>
              <p:cNvGrpSpPr>
                <a:grpSpLocks/>
              </p:cNvGrpSpPr>
              <p:nvPr/>
            </p:nvGrpSpPr>
            <p:grpSpPr bwMode="auto">
              <a:xfrm>
                <a:off x="5685563" y="3660612"/>
                <a:ext cx="336155" cy="359831"/>
                <a:chOff x="3311338" y="6088673"/>
                <a:chExt cx="284662" cy="287810"/>
              </a:xfrm>
            </p:grpSpPr>
            <p:sp>
              <p:nvSpPr>
                <p:cNvPr id="122" name="Oval 121"/>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23" name="TextBox 202"/>
                <p:cNvSpPr txBox="1">
                  <a:spLocks noChangeArrowheads="1"/>
                </p:cNvSpPr>
                <p:nvPr/>
              </p:nvSpPr>
              <p:spPr bwMode="auto">
                <a:xfrm>
                  <a:off x="3311338" y="6088673"/>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3</a:t>
                  </a:r>
                </a:p>
              </p:txBody>
            </p:sp>
          </p:grpSp>
          <p:cxnSp>
            <p:nvCxnSpPr>
              <p:cNvPr id="121" name="Straight Arrow Connector 120"/>
              <p:cNvCxnSpPr/>
              <p:nvPr/>
            </p:nvCxnSpPr>
            <p:spPr bwMode="auto">
              <a:xfrm>
                <a:off x="5626100" y="3719727"/>
                <a:ext cx="277812" cy="3063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95" name="Group 94"/>
            <p:cNvGrpSpPr/>
            <p:nvPr/>
          </p:nvGrpSpPr>
          <p:grpSpPr>
            <a:xfrm>
              <a:off x="5054584" y="4203188"/>
              <a:ext cx="395323" cy="401007"/>
              <a:chOff x="5624512" y="2921215"/>
              <a:chExt cx="395323" cy="401007"/>
            </a:xfrm>
          </p:grpSpPr>
          <p:sp>
            <p:nvSpPr>
              <p:cNvPr id="117" name="Oval 116"/>
              <p:cNvSpPr/>
              <p:nvPr/>
            </p:nvSpPr>
            <p:spPr bwMode="auto">
              <a:xfrm>
                <a:off x="5677308" y="3011549"/>
                <a:ext cx="295160" cy="286516"/>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18" name="TextBox 208"/>
              <p:cNvSpPr txBox="1">
                <a:spLocks noChangeArrowheads="1"/>
              </p:cNvSpPr>
              <p:nvPr/>
            </p:nvSpPr>
            <p:spPr bwMode="auto">
              <a:xfrm>
                <a:off x="5683680" y="2962391"/>
                <a:ext cx="336155" cy="35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2</a:t>
                </a:r>
              </a:p>
            </p:txBody>
          </p:sp>
          <p:cxnSp>
            <p:nvCxnSpPr>
              <p:cNvPr id="119" name="Straight Arrow Connector 118"/>
              <p:cNvCxnSpPr/>
              <p:nvPr/>
            </p:nvCxnSpPr>
            <p:spPr bwMode="auto">
              <a:xfrm flipV="1">
                <a:off x="5624512" y="2921215"/>
                <a:ext cx="306388" cy="2921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96" name="Group 95"/>
            <p:cNvGrpSpPr/>
            <p:nvPr/>
          </p:nvGrpSpPr>
          <p:grpSpPr>
            <a:xfrm>
              <a:off x="6422501" y="4213735"/>
              <a:ext cx="336155" cy="408632"/>
              <a:chOff x="6364747" y="2908515"/>
              <a:chExt cx="336155" cy="408632"/>
            </a:xfrm>
          </p:grpSpPr>
          <p:grpSp>
            <p:nvGrpSpPr>
              <p:cNvPr id="113" name="Group 347"/>
              <p:cNvGrpSpPr>
                <a:grpSpLocks/>
              </p:cNvGrpSpPr>
              <p:nvPr/>
            </p:nvGrpSpPr>
            <p:grpSpPr bwMode="auto">
              <a:xfrm>
                <a:off x="6364747" y="2957316"/>
                <a:ext cx="336155" cy="359831"/>
                <a:chOff x="3300701" y="6092879"/>
                <a:chExt cx="284662" cy="287810"/>
              </a:xfrm>
            </p:grpSpPr>
            <p:sp>
              <p:nvSpPr>
                <p:cNvPr id="115" name="Oval 114"/>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16" name="TextBox 206"/>
                <p:cNvSpPr txBox="1">
                  <a:spLocks noChangeArrowheads="1"/>
                </p:cNvSpPr>
                <p:nvPr/>
              </p:nvSpPr>
              <p:spPr bwMode="auto">
                <a:xfrm>
                  <a:off x="3300701" y="6092879"/>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1</a:t>
                  </a:r>
                </a:p>
              </p:txBody>
            </p:sp>
          </p:grpSp>
          <p:cxnSp>
            <p:nvCxnSpPr>
              <p:cNvPr id="114" name="Straight Arrow Connector 113"/>
              <p:cNvCxnSpPr/>
              <p:nvPr/>
            </p:nvCxnSpPr>
            <p:spPr bwMode="auto">
              <a:xfrm flipH="1" flipV="1">
                <a:off x="6413500" y="2908515"/>
                <a:ext cx="242887" cy="31432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97" name="Group 96"/>
            <p:cNvGrpSpPr/>
            <p:nvPr/>
          </p:nvGrpSpPr>
          <p:grpSpPr>
            <a:xfrm>
              <a:off x="6428928" y="5517121"/>
              <a:ext cx="342175" cy="359830"/>
              <a:chOff x="6363425" y="3669460"/>
              <a:chExt cx="342175" cy="359830"/>
            </a:xfrm>
          </p:grpSpPr>
          <p:grpSp>
            <p:nvGrpSpPr>
              <p:cNvPr id="109" name="Group 344"/>
              <p:cNvGrpSpPr>
                <a:grpSpLocks/>
              </p:cNvGrpSpPr>
              <p:nvPr/>
            </p:nvGrpSpPr>
            <p:grpSpPr bwMode="auto">
              <a:xfrm>
                <a:off x="6363425" y="3669460"/>
                <a:ext cx="342175" cy="359830"/>
                <a:chOff x="3313870" y="6095751"/>
                <a:chExt cx="289760" cy="287809"/>
              </a:xfrm>
            </p:grpSpPr>
            <p:sp>
              <p:nvSpPr>
                <p:cNvPr id="111" name="Oval 110"/>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12" name="TextBox 204"/>
                <p:cNvSpPr txBox="1">
                  <a:spLocks noChangeArrowheads="1"/>
                </p:cNvSpPr>
                <p:nvPr/>
              </p:nvSpPr>
              <p:spPr bwMode="auto">
                <a:xfrm>
                  <a:off x="3318968" y="6095751"/>
                  <a:ext cx="284662" cy="28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4</a:t>
                  </a:r>
                </a:p>
              </p:txBody>
            </p:sp>
          </p:grpSp>
          <p:cxnSp>
            <p:nvCxnSpPr>
              <p:cNvPr id="110" name="Straight Arrow Connector 109"/>
              <p:cNvCxnSpPr/>
              <p:nvPr/>
            </p:nvCxnSpPr>
            <p:spPr bwMode="auto">
              <a:xfrm flipH="1">
                <a:off x="6405562" y="3726077"/>
                <a:ext cx="273050" cy="28733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cxnSp>
          <p:nvCxnSpPr>
            <p:cNvPr id="98" name="Straight Arrow Connector 97"/>
            <p:cNvCxnSpPr/>
            <p:nvPr/>
          </p:nvCxnSpPr>
          <p:spPr>
            <a:xfrm flipH="1">
              <a:off x="5589917" y="5917721"/>
              <a:ext cx="232914" cy="0"/>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0" name="TextBox 131"/>
            <p:cNvSpPr txBox="1">
              <a:spLocks noChangeArrowheads="1"/>
            </p:cNvSpPr>
            <p:nvPr/>
          </p:nvSpPr>
          <p:spPr bwMode="auto">
            <a:xfrm>
              <a:off x="5795641" y="5783451"/>
              <a:ext cx="71730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dirty="0">
                  <a:latin typeface="Calibri" pitchFamily="-65" charset="0"/>
                </a:rPr>
                <a:t>Stage 1</a:t>
              </a:r>
            </a:p>
          </p:txBody>
        </p:sp>
        <p:grpSp>
          <p:nvGrpSpPr>
            <p:cNvPr id="102" name="Group 101"/>
            <p:cNvGrpSpPr/>
            <p:nvPr/>
          </p:nvGrpSpPr>
          <p:grpSpPr>
            <a:xfrm rot="16200000">
              <a:off x="5564332" y="4735904"/>
              <a:ext cx="715701" cy="793629"/>
              <a:chOff x="2717613" y="4701397"/>
              <a:chExt cx="715701" cy="793629"/>
            </a:xfrm>
          </p:grpSpPr>
          <p:cxnSp>
            <p:nvCxnSpPr>
              <p:cNvPr id="103" name="Straight Arrow Connector 102"/>
              <p:cNvCxnSpPr/>
              <p:nvPr/>
            </p:nvCxnSpPr>
            <p:spPr>
              <a:xfrm>
                <a:off x="2717613" y="4951562"/>
                <a:ext cx="0" cy="301925"/>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H="1" flipV="1">
                <a:off x="3261078" y="4701397"/>
                <a:ext cx="172236" cy="138023"/>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flipV="1">
                <a:off x="3165895" y="5365632"/>
                <a:ext cx="215955" cy="129394"/>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5033101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014" y="3315693"/>
            <a:ext cx="8513845" cy="1812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0" y="-17253"/>
            <a:ext cx="1932317" cy="723275"/>
          </a:xfrm>
          <a:prstGeom prst="rect">
            <a:avLst/>
          </a:prstGeom>
        </p:spPr>
        <p:txBody>
          <a:bodyPr wrap="square">
            <a:spAutoFit/>
          </a:bodyPr>
          <a:lstStyle/>
          <a:p>
            <a:pPr algn="ctr">
              <a:spcBef>
                <a:spcPts val="600"/>
              </a:spcBef>
            </a:pPr>
            <a:r>
              <a:rPr lang="en-US" b="1" dirty="0"/>
              <a:t>BSC-ISI</a:t>
            </a:r>
          </a:p>
          <a:p>
            <a:pPr algn="ctr">
              <a:spcBef>
                <a:spcPts val="600"/>
              </a:spcBef>
            </a:pPr>
            <a:r>
              <a:rPr lang="en-US" b="1" dirty="0"/>
              <a:t>Stage 1 T240</a:t>
            </a:r>
          </a:p>
        </p:txBody>
      </p:sp>
      <p:sp>
        <p:nvSpPr>
          <p:cNvPr id="12"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46</a:t>
            </a:fld>
            <a:endParaRPr lang="en-US" b="1" dirty="0">
              <a:solidFill>
                <a:schemeClr val="tx1"/>
              </a:solidFill>
            </a:endParaRPr>
          </a:p>
        </p:txBody>
      </p:sp>
      <p:pic>
        <p:nvPicPr>
          <p:cNvPr id="8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6562" y="780424"/>
            <a:ext cx="1031228" cy="105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 name="Rectangle 106"/>
          <p:cNvSpPr/>
          <p:nvPr/>
        </p:nvSpPr>
        <p:spPr>
          <a:xfrm>
            <a:off x="914404" y="3497372"/>
            <a:ext cx="7847937" cy="276999"/>
          </a:xfrm>
          <a:prstGeom prst="rect">
            <a:avLst/>
          </a:prstGeom>
        </p:spPr>
        <p:txBody>
          <a:bodyPr wrap="square">
            <a:spAutoFit/>
          </a:bodyPr>
          <a:lstStyle/>
          <a:p>
            <a:pPr>
              <a:spcBef>
                <a:spcPts val="600"/>
              </a:spcBef>
            </a:pPr>
            <a:r>
              <a:rPr lang="en-US" sz="1200" b="1" dirty="0"/>
              <a:t>X1                 Y1                         Z1                    X2                      Y2                    Z2                          X3                      Y3                        Z3</a:t>
            </a:r>
          </a:p>
        </p:txBody>
      </p:sp>
      <p:sp>
        <p:nvSpPr>
          <p:cNvPr id="124" name="Rectangle 123"/>
          <p:cNvSpPr/>
          <p:nvPr/>
        </p:nvSpPr>
        <p:spPr>
          <a:xfrm>
            <a:off x="0" y="3712055"/>
            <a:ext cx="437321" cy="1392689"/>
          </a:xfrm>
          <a:prstGeom prst="rect">
            <a:avLst/>
          </a:prstGeom>
        </p:spPr>
        <p:txBody>
          <a:bodyPr wrap="square">
            <a:spAutoFit/>
          </a:bodyPr>
          <a:lstStyle/>
          <a:p>
            <a:pPr>
              <a:spcBef>
                <a:spcPts val="300"/>
              </a:spcBef>
            </a:pPr>
            <a:r>
              <a:rPr lang="en-US" sz="1200" b="1" dirty="0"/>
              <a:t>X</a:t>
            </a:r>
          </a:p>
          <a:p>
            <a:pPr>
              <a:spcBef>
                <a:spcPts val="300"/>
              </a:spcBef>
            </a:pPr>
            <a:r>
              <a:rPr lang="en-US" sz="1200" b="1" dirty="0"/>
              <a:t>Y</a:t>
            </a:r>
          </a:p>
          <a:p>
            <a:pPr>
              <a:spcBef>
                <a:spcPts val="300"/>
              </a:spcBef>
            </a:pPr>
            <a:r>
              <a:rPr lang="en-US" sz="1200" b="1" dirty="0" err="1"/>
              <a:t>RZ</a:t>
            </a:r>
            <a:endParaRPr lang="en-US" sz="1200" b="1" dirty="0"/>
          </a:p>
          <a:p>
            <a:pPr>
              <a:spcBef>
                <a:spcPts val="300"/>
              </a:spcBef>
            </a:pPr>
            <a:r>
              <a:rPr lang="en-US" sz="1200" b="1" dirty="0"/>
              <a:t>Z</a:t>
            </a:r>
          </a:p>
          <a:p>
            <a:pPr>
              <a:spcBef>
                <a:spcPts val="300"/>
              </a:spcBef>
            </a:pPr>
            <a:r>
              <a:rPr lang="en-US" sz="1200" b="1" dirty="0"/>
              <a:t>RX</a:t>
            </a:r>
          </a:p>
          <a:p>
            <a:pPr>
              <a:spcBef>
                <a:spcPts val="300"/>
              </a:spcBef>
            </a:pPr>
            <a:r>
              <a:rPr lang="en-US" sz="1200" b="1" dirty="0" err="1"/>
              <a:t>RY</a:t>
            </a:r>
            <a:r>
              <a:rPr lang="en-US" sz="1200" b="1" dirty="0"/>
              <a:t>              </a:t>
            </a:r>
          </a:p>
        </p:txBody>
      </p:sp>
      <p:sp>
        <p:nvSpPr>
          <p:cNvPr id="135" name="Rectangle 134"/>
          <p:cNvSpPr/>
          <p:nvPr/>
        </p:nvSpPr>
        <p:spPr>
          <a:xfrm>
            <a:off x="6638589" y="968384"/>
            <a:ext cx="2329207" cy="523220"/>
          </a:xfrm>
          <a:prstGeom prst="rect">
            <a:avLst/>
          </a:prstGeom>
        </p:spPr>
        <p:txBody>
          <a:bodyPr wrap="square">
            <a:spAutoFit/>
          </a:bodyPr>
          <a:lstStyle/>
          <a:p>
            <a:r>
              <a:rPr lang="en-US" sz="1400" b="1" dirty="0">
                <a:solidFill>
                  <a:schemeClr val="accent6">
                    <a:lumMod val="75000"/>
                  </a:schemeClr>
                </a:solidFill>
              </a:rPr>
              <a:t>Cartesian to Local Test to check the sign Y1, Y2,Y3?</a:t>
            </a:r>
            <a:endParaRPr lang="en-US" sz="1400" dirty="0">
              <a:solidFill>
                <a:schemeClr val="accent6">
                  <a:lumMod val="75000"/>
                </a:schemeClr>
              </a:solidFill>
            </a:endParaRPr>
          </a:p>
        </p:txBody>
      </p:sp>
      <p:sp>
        <p:nvSpPr>
          <p:cNvPr id="53" name="TextBox 131"/>
          <p:cNvSpPr txBox="1">
            <a:spLocks noChangeArrowheads="1"/>
          </p:cNvSpPr>
          <p:nvPr/>
        </p:nvSpPr>
        <p:spPr bwMode="auto">
          <a:xfrm>
            <a:off x="1114155" y="833887"/>
            <a:ext cx="13948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err="1">
                <a:solidFill>
                  <a:srgbClr val="660066"/>
                </a:solidFill>
                <a:latin typeface="Calibri" pitchFamily="-65" charset="0"/>
              </a:rPr>
              <a:t>BS_ITMY_ETMX</a:t>
            </a:r>
            <a:endParaRPr lang="en-US" sz="1400" dirty="0">
              <a:solidFill>
                <a:srgbClr val="660066"/>
              </a:solidFill>
              <a:latin typeface="Calibri" pitchFamily="-65" charset="0"/>
            </a:endParaRPr>
          </a:p>
        </p:txBody>
      </p:sp>
      <p:sp>
        <p:nvSpPr>
          <p:cNvPr id="87" name="Rectangle 86"/>
          <p:cNvSpPr/>
          <p:nvPr/>
        </p:nvSpPr>
        <p:spPr>
          <a:xfrm>
            <a:off x="5141343" y="1095554"/>
            <a:ext cx="836762" cy="276999"/>
          </a:xfrm>
          <a:prstGeom prst="rect">
            <a:avLst/>
          </a:prstGeom>
        </p:spPr>
        <p:txBody>
          <a:bodyPr wrap="square">
            <a:spAutoFit/>
          </a:bodyPr>
          <a:lstStyle/>
          <a:p>
            <a:pPr algn="ctr">
              <a:spcBef>
                <a:spcPts val="600"/>
              </a:spcBef>
            </a:pPr>
            <a:r>
              <a:rPr lang="en-US" sz="1200" b="1" dirty="0" err="1"/>
              <a:t>IFO</a:t>
            </a:r>
            <a:r>
              <a:rPr lang="en-US" sz="1200" b="1" dirty="0"/>
              <a:t> Axis</a:t>
            </a:r>
          </a:p>
        </p:txBody>
      </p:sp>
      <p:grpSp>
        <p:nvGrpSpPr>
          <p:cNvPr id="48" name="Group 47"/>
          <p:cNvGrpSpPr/>
          <p:nvPr/>
        </p:nvGrpSpPr>
        <p:grpSpPr>
          <a:xfrm>
            <a:off x="2801414" y="510106"/>
            <a:ext cx="1608941" cy="1563743"/>
            <a:chOff x="2693316" y="173680"/>
            <a:chExt cx="1648711" cy="1563743"/>
          </a:xfrm>
        </p:grpSpPr>
        <p:grpSp>
          <p:nvGrpSpPr>
            <p:cNvPr id="49" name="Group 48"/>
            <p:cNvGrpSpPr/>
            <p:nvPr/>
          </p:nvGrpSpPr>
          <p:grpSpPr>
            <a:xfrm>
              <a:off x="2693316" y="173680"/>
              <a:ext cx="1648711" cy="1563743"/>
              <a:chOff x="2301296" y="4257726"/>
              <a:chExt cx="1648711" cy="1563743"/>
            </a:xfrm>
          </p:grpSpPr>
          <p:pic>
            <p:nvPicPr>
              <p:cNvPr id="9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401412" y="4394766"/>
                <a:ext cx="140819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1" name="Group 90"/>
              <p:cNvGrpSpPr/>
              <p:nvPr/>
            </p:nvGrpSpPr>
            <p:grpSpPr>
              <a:xfrm>
                <a:off x="3571856" y="4277906"/>
                <a:ext cx="315972" cy="295275"/>
                <a:chOff x="6006989" y="3034679"/>
                <a:chExt cx="315972" cy="295275"/>
              </a:xfrm>
            </p:grpSpPr>
            <p:grpSp>
              <p:nvGrpSpPr>
                <p:cNvPr id="118" name="Group 347"/>
                <p:cNvGrpSpPr>
                  <a:grpSpLocks/>
                </p:cNvGrpSpPr>
                <p:nvPr/>
              </p:nvGrpSpPr>
              <p:grpSpPr bwMode="auto">
                <a:xfrm>
                  <a:off x="6006989" y="3034679"/>
                  <a:ext cx="299345" cy="284083"/>
                  <a:chOff x="3297192" y="6061837"/>
                  <a:chExt cx="284662" cy="287810"/>
                </a:xfrm>
              </p:grpSpPr>
              <p:sp>
                <p:nvSpPr>
                  <p:cNvPr id="120" name="Oval 119"/>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21" name="TextBox 224"/>
                  <p:cNvSpPr txBox="1">
                    <a:spLocks noChangeArrowheads="1"/>
                  </p:cNvSpPr>
                  <p:nvPr/>
                </p:nvSpPr>
                <p:spPr bwMode="auto">
                  <a:xfrm>
                    <a:off x="3297192" y="6061837"/>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dirty="0">
                        <a:solidFill>
                          <a:schemeClr val="bg1"/>
                        </a:solidFill>
                      </a:rPr>
                      <a:t>1</a:t>
                    </a:r>
                  </a:p>
                </p:txBody>
              </p:sp>
            </p:grpSp>
            <p:cxnSp>
              <p:nvCxnSpPr>
                <p:cNvPr id="119" name="Straight Arrow Connector 118"/>
                <p:cNvCxnSpPr/>
                <p:nvPr/>
              </p:nvCxnSpPr>
              <p:spPr bwMode="auto">
                <a:xfrm>
                  <a:off x="6075311" y="3088654"/>
                  <a:ext cx="247650" cy="2413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92" name="Group 91"/>
              <p:cNvGrpSpPr/>
              <p:nvPr/>
            </p:nvGrpSpPr>
            <p:grpSpPr>
              <a:xfrm>
                <a:off x="3600637" y="5530071"/>
                <a:ext cx="349370" cy="291398"/>
                <a:chOff x="5981528" y="3589419"/>
                <a:chExt cx="349370" cy="291398"/>
              </a:xfrm>
            </p:grpSpPr>
            <p:grpSp>
              <p:nvGrpSpPr>
                <p:cNvPr id="114" name="Group 344"/>
                <p:cNvGrpSpPr>
                  <a:grpSpLocks/>
                </p:cNvGrpSpPr>
                <p:nvPr/>
              </p:nvGrpSpPr>
              <p:grpSpPr bwMode="auto">
                <a:xfrm>
                  <a:off x="5981528" y="3589419"/>
                  <a:ext cx="299345" cy="285508"/>
                  <a:chOff x="3287272" y="6057120"/>
                  <a:chExt cx="284662" cy="289254"/>
                </a:xfrm>
              </p:grpSpPr>
              <p:sp>
                <p:nvSpPr>
                  <p:cNvPr id="116" name="Oval 115"/>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17" name="TextBox 222"/>
                  <p:cNvSpPr txBox="1">
                    <a:spLocks noChangeArrowheads="1"/>
                  </p:cNvSpPr>
                  <p:nvPr/>
                </p:nvSpPr>
                <p:spPr bwMode="auto">
                  <a:xfrm>
                    <a:off x="3287272" y="6057120"/>
                    <a:ext cx="284662" cy="28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dirty="0">
                        <a:solidFill>
                          <a:schemeClr val="bg1"/>
                        </a:solidFill>
                      </a:rPr>
                      <a:t>4</a:t>
                    </a:r>
                  </a:p>
                </p:txBody>
              </p:sp>
            </p:grpSp>
            <p:cxnSp>
              <p:nvCxnSpPr>
                <p:cNvPr id="115" name="Straight Arrow Connector 114"/>
                <p:cNvCxnSpPr/>
                <p:nvPr/>
              </p:nvCxnSpPr>
              <p:spPr bwMode="auto">
                <a:xfrm flipV="1">
                  <a:off x="6057848" y="3650629"/>
                  <a:ext cx="273050" cy="2301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93" name="Group 92"/>
              <p:cNvGrpSpPr/>
              <p:nvPr/>
            </p:nvGrpSpPr>
            <p:grpSpPr>
              <a:xfrm>
                <a:off x="2323709" y="5529638"/>
                <a:ext cx="306174" cy="284083"/>
                <a:chOff x="5394273" y="3596734"/>
                <a:chExt cx="306174" cy="284083"/>
              </a:xfrm>
            </p:grpSpPr>
            <p:grpSp>
              <p:nvGrpSpPr>
                <p:cNvPr id="110" name="Group 322"/>
                <p:cNvGrpSpPr>
                  <a:grpSpLocks/>
                </p:cNvGrpSpPr>
                <p:nvPr/>
              </p:nvGrpSpPr>
              <p:grpSpPr bwMode="auto">
                <a:xfrm>
                  <a:off x="5401102" y="3596734"/>
                  <a:ext cx="299345" cy="284083"/>
                  <a:chOff x="3306811" y="6064530"/>
                  <a:chExt cx="284662" cy="287810"/>
                </a:xfrm>
              </p:grpSpPr>
              <p:sp>
                <p:nvSpPr>
                  <p:cNvPr id="112" name="Oval 111"/>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13" name="TextBox 220"/>
                  <p:cNvSpPr txBox="1">
                    <a:spLocks noChangeArrowheads="1"/>
                  </p:cNvSpPr>
                  <p:nvPr/>
                </p:nvSpPr>
                <p:spPr bwMode="auto">
                  <a:xfrm>
                    <a:off x="3306811" y="6064530"/>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3</a:t>
                    </a:r>
                  </a:p>
                </p:txBody>
              </p:sp>
            </p:grpSp>
            <p:cxnSp>
              <p:nvCxnSpPr>
                <p:cNvPr id="111" name="Straight Arrow Connector 110"/>
                <p:cNvCxnSpPr/>
                <p:nvPr/>
              </p:nvCxnSpPr>
              <p:spPr bwMode="auto">
                <a:xfrm flipH="1" flipV="1">
                  <a:off x="5394273" y="3612529"/>
                  <a:ext cx="215900" cy="24765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94" name="Group 93"/>
              <p:cNvGrpSpPr/>
              <p:nvPr/>
            </p:nvGrpSpPr>
            <p:grpSpPr>
              <a:xfrm>
                <a:off x="2301296" y="4257726"/>
                <a:ext cx="315614" cy="288841"/>
                <a:chOff x="5364111" y="3045495"/>
                <a:chExt cx="315614" cy="288841"/>
              </a:xfrm>
            </p:grpSpPr>
            <p:sp>
              <p:nvSpPr>
                <p:cNvPr id="105" name="Oval 104"/>
                <p:cNvSpPr/>
                <p:nvPr/>
              </p:nvSpPr>
              <p:spPr bwMode="auto">
                <a:xfrm>
                  <a:off x="5398512" y="3108135"/>
                  <a:ext cx="262839" cy="226201"/>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08" name="TextBox 226"/>
                <p:cNvSpPr txBox="1">
                  <a:spLocks noChangeArrowheads="1"/>
                </p:cNvSpPr>
                <p:nvPr/>
              </p:nvSpPr>
              <p:spPr bwMode="auto">
                <a:xfrm>
                  <a:off x="5380380" y="3045495"/>
                  <a:ext cx="299345" cy="28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2</a:t>
                  </a:r>
                </a:p>
              </p:txBody>
            </p:sp>
            <p:cxnSp>
              <p:nvCxnSpPr>
                <p:cNvPr id="109" name="Straight Arrow Connector 108"/>
                <p:cNvCxnSpPr/>
                <p:nvPr/>
              </p:nvCxnSpPr>
              <p:spPr bwMode="auto">
                <a:xfrm flipH="1">
                  <a:off x="5364111" y="3107704"/>
                  <a:ext cx="242887" cy="22542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sp>
            <p:nvSpPr>
              <p:cNvPr id="95" name="TextBox 131"/>
              <p:cNvSpPr txBox="1">
                <a:spLocks noChangeArrowheads="1"/>
              </p:cNvSpPr>
              <p:nvPr/>
            </p:nvSpPr>
            <p:spPr bwMode="auto">
              <a:xfrm>
                <a:off x="2780161" y="4879464"/>
                <a:ext cx="358437" cy="2616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b="1" dirty="0">
                    <a:solidFill>
                      <a:srgbClr val="00B050"/>
                    </a:solidFill>
                    <a:latin typeface="Calibri" pitchFamily="-65" charset="0"/>
                  </a:rPr>
                  <a:t>Y1</a:t>
                </a:r>
              </a:p>
            </p:txBody>
          </p:sp>
          <p:sp>
            <p:nvSpPr>
              <p:cNvPr id="96" name="TextBox 131"/>
              <p:cNvSpPr txBox="1">
                <a:spLocks noChangeArrowheads="1"/>
              </p:cNvSpPr>
              <p:nvPr/>
            </p:nvSpPr>
            <p:spPr bwMode="auto">
              <a:xfrm>
                <a:off x="3158769" y="4675834"/>
                <a:ext cx="358437" cy="2616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b="1" dirty="0">
                    <a:solidFill>
                      <a:srgbClr val="00B050"/>
                    </a:solidFill>
                    <a:latin typeface="Calibri" pitchFamily="-65" charset="0"/>
                  </a:rPr>
                  <a:t>Y3</a:t>
                </a:r>
              </a:p>
            </p:txBody>
          </p:sp>
          <p:sp>
            <p:nvSpPr>
              <p:cNvPr id="97" name="TextBox 131"/>
              <p:cNvSpPr txBox="1">
                <a:spLocks noChangeArrowheads="1"/>
              </p:cNvSpPr>
              <p:nvPr/>
            </p:nvSpPr>
            <p:spPr bwMode="auto">
              <a:xfrm>
                <a:off x="2907710" y="4287166"/>
                <a:ext cx="358437" cy="2616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b="1" dirty="0">
                    <a:solidFill>
                      <a:srgbClr val="00B050"/>
                    </a:solidFill>
                    <a:latin typeface="Calibri" pitchFamily="-65" charset="0"/>
                  </a:rPr>
                  <a:t>X3</a:t>
                </a:r>
              </a:p>
            </p:txBody>
          </p:sp>
          <p:sp>
            <p:nvSpPr>
              <p:cNvPr id="98" name="TextBox 131"/>
              <p:cNvSpPr txBox="1">
                <a:spLocks noChangeArrowheads="1"/>
              </p:cNvSpPr>
              <p:nvPr/>
            </p:nvSpPr>
            <p:spPr bwMode="auto">
              <a:xfrm>
                <a:off x="3516236" y="5230304"/>
                <a:ext cx="358437" cy="2616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b="1" dirty="0">
                    <a:solidFill>
                      <a:srgbClr val="00B050"/>
                    </a:solidFill>
                    <a:latin typeface="Calibri" pitchFamily="-65" charset="0"/>
                  </a:rPr>
                  <a:t>X2</a:t>
                </a:r>
              </a:p>
            </p:txBody>
          </p:sp>
          <p:sp>
            <p:nvSpPr>
              <p:cNvPr id="100" name="TextBox 131"/>
              <p:cNvSpPr txBox="1">
                <a:spLocks noChangeArrowheads="1"/>
              </p:cNvSpPr>
              <p:nvPr/>
            </p:nvSpPr>
            <p:spPr bwMode="auto">
              <a:xfrm>
                <a:off x="3230120" y="4960375"/>
                <a:ext cx="358437" cy="2616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b="1" dirty="0">
                    <a:solidFill>
                      <a:srgbClr val="00B050"/>
                    </a:solidFill>
                    <a:latin typeface="Calibri" pitchFamily="-65" charset="0"/>
                  </a:rPr>
                  <a:t>Y2</a:t>
                </a:r>
              </a:p>
            </p:txBody>
          </p:sp>
          <p:sp>
            <p:nvSpPr>
              <p:cNvPr id="102" name="TextBox 131"/>
              <p:cNvSpPr txBox="1">
                <a:spLocks noChangeArrowheads="1"/>
              </p:cNvSpPr>
              <p:nvPr/>
            </p:nvSpPr>
            <p:spPr bwMode="auto">
              <a:xfrm>
                <a:off x="2414226" y="5220050"/>
                <a:ext cx="358437" cy="2616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b="1" dirty="0">
                    <a:solidFill>
                      <a:srgbClr val="00B050"/>
                    </a:solidFill>
                    <a:latin typeface="Calibri" pitchFamily="-65" charset="0"/>
                  </a:rPr>
                  <a:t>X1</a:t>
                </a:r>
              </a:p>
            </p:txBody>
          </p:sp>
          <p:cxnSp>
            <p:nvCxnSpPr>
              <p:cNvPr id="103" name="Straight Arrow Connector 102"/>
              <p:cNvCxnSpPr/>
              <p:nvPr/>
            </p:nvCxnSpPr>
            <p:spPr>
              <a:xfrm flipV="1">
                <a:off x="2733515" y="5142169"/>
                <a:ext cx="0" cy="300831"/>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rot="7543455">
              <a:off x="3375256" y="449933"/>
              <a:ext cx="323274" cy="374189"/>
              <a:chOff x="1929491" y="582686"/>
              <a:chExt cx="323274" cy="374189"/>
            </a:xfrm>
          </p:grpSpPr>
          <p:cxnSp>
            <p:nvCxnSpPr>
              <p:cNvPr id="67" name="Straight Arrow Connector 66"/>
              <p:cNvCxnSpPr/>
              <p:nvPr/>
            </p:nvCxnSpPr>
            <p:spPr>
              <a:xfrm rot="14056545">
                <a:off x="1865571" y="724596"/>
                <a:ext cx="296199" cy="168360"/>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rot="14056545" flipV="1">
                <a:off x="2055175" y="562786"/>
                <a:ext cx="177690" cy="217490"/>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4241024">
              <a:off x="3603242" y="915630"/>
              <a:ext cx="378279" cy="401585"/>
              <a:chOff x="1834939" y="621162"/>
              <a:chExt cx="378279" cy="401585"/>
            </a:xfrm>
          </p:grpSpPr>
          <p:cxnSp>
            <p:nvCxnSpPr>
              <p:cNvPr id="62" name="Straight Arrow Connector 61"/>
              <p:cNvCxnSpPr/>
              <p:nvPr/>
            </p:nvCxnSpPr>
            <p:spPr>
              <a:xfrm rot="7358976" flipH="1">
                <a:off x="1777431" y="773308"/>
                <a:ext cx="306947" cy="191931"/>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7358976">
                <a:off x="2002478" y="575018"/>
                <a:ext cx="164596" cy="256884"/>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1" name="Straight Arrow Connector 60"/>
            <p:cNvCxnSpPr/>
            <p:nvPr/>
          </p:nvCxnSpPr>
          <p:spPr>
            <a:xfrm flipH="1">
              <a:off x="3135220" y="1045597"/>
              <a:ext cx="299004" cy="0"/>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572040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507" y="3387835"/>
            <a:ext cx="8320145" cy="1780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0" y="-17253"/>
            <a:ext cx="1932317" cy="723275"/>
          </a:xfrm>
          <a:prstGeom prst="rect">
            <a:avLst/>
          </a:prstGeom>
        </p:spPr>
        <p:txBody>
          <a:bodyPr wrap="square">
            <a:spAutoFit/>
          </a:bodyPr>
          <a:lstStyle/>
          <a:p>
            <a:pPr algn="ctr">
              <a:spcBef>
                <a:spcPts val="600"/>
              </a:spcBef>
            </a:pPr>
            <a:r>
              <a:rPr lang="en-US" b="1" dirty="0"/>
              <a:t>BSC-ISI</a:t>
            </a:r>
          </a:p>
          <a:p>
            <a:pPr algn="ctr">
              <a:spcBef>
                <a:spcPts val="600"/>
              </a:spcBef>
            </a:pPr>
            <a:r>
              <a:rPr lang="en-US" b="1" dirty="0"/>
              <a:t>Stage 1 T240</a:t>
            </a:r>
          </a:p>
        </p:txBody>
      </p:sp>
      <p:sp>
        <p:nvSpPr>
          <p:cNvPr id="12"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47</a:t>
            </a:fld>
            <a:endParaRPr lang="en-US" b="1" dirty="0">
              <a:solidFill>
                <a:schemeClr val="tx1"/>
              </a:solidFill>
            </a:endParaRPr>
          </a:p>
        </p:txBody>
      </p:sp>
      <p:pic>
        <p:nvPicPr>
          <p:cNvPr id="8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1566" y="971810"/>
            <a:ext cx="1031228" cy="105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 name="Rectangle 106"/>
          <p:cNvSpPr/>
          <p:nvPr/>
        </p:nvSpPr>
        <p:spPr>
          <a:xfrm>
            <a:off x="956934" y="3518637"/>
            <a:ext cx="7847937" cy="276999"/>
          </a:xfrm>
          <a:prstGeom prst="rect">
            <a:avLst/>
          </a:prstGeom>
        </p:spPr>
        <p:txBody>
          <a:bodyPr wrap="square">
            <a:spAutoFit/>
          </a:bodyPr>
          <a:lstStyle/>
          <a:p>
            <a:pPr>
              <a:spcBef>
                <a:spcPts val="600"/>
              </a:spcBef>
            </a:pPr>
            <a:r>
              <a:rPr lang="en-US" sz="1200" b="1" dirty="0"/>
              <a:t>X1                 Y1                         Z1                    X2                      Y2                    Z2                          X3                      Y3                        Z3</a:t>
            </a:r>
          </a:p>
        </p:txBody>
      </p:sp>
      <p:sp>
        <p:nvSpPr>
          <p:cNvPr id="124" name="Rectangle 123"/>
          <p:cNvSpPr/>
          <p:nvPr/>
        </p:nvSpPr>
        <p:spPr>
          <a:xfrm>
            <a:off x="0" y="3712055"/>
            <a:ext cx="437321" cy="1392689"/>
          </a:xfrm>
          <a:prstGeom prst="rect">
            <a:avLst/>
          </a:prstGeom>
        </p:spPr>
        <p:txBody>
          <a:bodyPr wrap="square">
            <a:spAutoFit/>
          </a:bodyPr>
          <a:lstStyle/>
          <a:p>
            <a:pPr>
              <a:spcBef>
                <a:spcPts val="300"/>
              </a:spcBef>
            </a:pPr>
            <a:r>
              <a:rPr lang="en-US" sz="1200" b="1" dirty="0"/>
              <a:t>X</a:t>
            </a:r>
          </a:p>
          <a:p>
            <a:pPr>
              <a:spcBef>
                <a:spcPts val="300"/>
              </a:spcBef>
            </a:pPr>
            <a:r>
              <a:rPr lang="en-US" sz="1200" b="1" dirty="0"/>
              <a:t>Y</a:t>
            </a:r>
          </a:p>
          <a:p>
            <a:pPr>
              <a:spcBef>
                <a:spcPts val="300"/>
              </a:spcBef>
            </a:pPr>
            <a:r>
              <a:rPr lang="en-US" sz="1200" b="1" dirty="0" err="1"/>
              <a:t>RZ</a:t>
            </a:r>
            <a:endParaRPr lang="en-US" sz="1200" b="1" dirty="0"/>
          </a:p>
          <a:p>
            <a:pPr>
              <a:spcBef>
                <a:spcPts val="300"/>
              </a:spcBef>
            </a:pPr>
            <a:r>
              <a:rPr lang="en-US" sz="1200" b="1" dirty="0"/>
              <a:t>Z</a:t>
            </a:r>
          </a:p>
          <a:p>
            <a:pPr>
              <a:spcBef>
                <a:spcPts val="300"/>
              </a:spcBef>
            </a:pPr>
            <a:r>
              <a:rPr lang="en-US" sz="1200" b="1" dirty="0"/>
              <a:t>RX</a:t>
            </a:r>
          </a:p>
          <a:p>
            <a:pPr>
              <a:spcBef>
                <a:spcPts val="300"/>
              </a:spcBef>
            </a:pPr>
            <a:r>
              <a:rPr lang="en-US" sz="1200" b="1" dirty="0" err="1"/>
              <a:t>RY</a:t>
            </a:r>
            <a:r>
              <a:rPr lang="en-US" sz="1200" b="1" dirty="0"/>
              <a:t>              </a:t>
            </a:r>
          </a:p>
        </p:txBody>
      </p:sp>
      <p:sp>
        <p:nvSpPr>
          <p:cNvPr id="87" name="Rectangle 86"/>
          <p:cNvSpPr/>
          <p:nvPr/>
        </p:nvSpPr>
        <p:spPr>
          <a:xfrm>
            <a:off x="6970143" y="1201879"/>
            <a:ext cx="836762" cy="276999"/>
          </a:xfrm>
          <a:prstGeom prst="rect">
            <a:avLst/>
          </a:prstGeom>
        </p:spPr>
        <p:txBody>
          <a:bodyPr wrap="square">
            <a:spAutoFit/>
          </a:bodyPr>
          <a:lstStyle/>
          <a:p>
            <a:pPr algn="ctr">
              <a:spcBef>
                <a:spcPts val="600"/>
              </a:spcBef>
            </a:pPr>
            <a:r>
              <a:rPr lang="en-US" sz="1200" b="1" dirty="0" err="1"/>
              <a:t>IFO</a:t>
            </a:r>
            <a:r>
              <a:rPr lang="en-US" sz="1200" b="1" dirty="0"/>
              <a:t> Axis</a:t>
            </a:r>
          </a:p>
        </p:txBody>
      </p:sp>
      <p:pic>
        <p:nvPicPr>
          <p:cNvPr id="4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9520" y="812216"/>
            <a:ext cx="140819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TextBox 130"/>
          <p:cNvSpPr txBox="1">
            <a:spLocks noChangeArrowheads="1"/>
          </p:cNvSpPr>
          <p:nvPr/>
        </p:nvSpPr>
        <p:spPr bwMode="auto">
          <a:xfrm>
            <a:off x="3764191" y="285621"/>
            <a:ext cx="10727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err="1">
                <a:solidFill>
                  <a:srgbClr val="660066"/>
                </a:solidFill>
                <a:latin typeface="Calibri" pitchFamily="-65" charset="0"/>
              </a:rPr>
              <a:t>ITMX_ETMY</a:t>
            </a:r>
            <a:endParaRPr lang="en-US" sz="1400" dirty="0">
              <a:solidFill>
                <a:srgbClr val="660066"/>
              </a:solidFill>
              <a:latin typeface="Calibri" pitchFamily="-65" charset="0"/>
            </a:endParaRPr>
          </a:p>
        </p:txBody>
      </p:sp>
      <p:grpSp>
        <p:nvGrpSpPr>
          <p:cNvPr id="50" name="Group 49"/>
          <p:cNvGrpSpPr/>
          <p:nvPr/>
        </p:nvGrpSpPr>
        <p:grpSpPr>
          <a:xfrm>
            <a:off x="3412833" y="1936273"/>
            <a:ext cx="395618" cy="365503"/>
            <a:chOff x="5626100" y="3660612"/>
            <a:chExt cx="395618" cy="365503"/>
          </a:xfrm>
        </p:grpSpPr>
        <p:grpSp>
          <p:nvGrpSpPr>
            <p:cNvPr id="109" name="Group 322"/>
            <p:cNvGrpSpPr>
              <a:grpSpLocks/>
            </p:cNvGrpSpPr>
            <p:nvPr/>
          </p:nvGrpSpPr>
          <p:grpSpPr bwMode="auto">
            <a:xfrm>
              <a:off x="5685563" y="3660612"/>
              <a:ext cx="336155" cy="359831"/>
              <a:chOff x="3311338" y="6088673"/>
              <a:chExt cx="284662" cy="287810"/>
            </a:xfrm>
          </p:grpSpPr>
          <p:sp>
            <p:nvSpPr>
              <p:cNvPr id="111" name="Oval 110"/>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12" name="TextBox 202"/>
              <p:cNvSpPr txBox="1">
                <a:spLocks noChangeArrowheads="1"/>
              </p:cNvSpPr>
              <p:nvPr/>
            </p:nvSpPr>
            <p:spPr bwMode="auto">
              <a:xfrm>
                <a:off x="3311338" y="6088673"/>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3</a:t>
                </a:r>
              </a:p>
            </p:txBody>
          </p:sp>
        </p:grpSp>
        <p:cxnSp>
          <p:nvCxnSpPr>
            <p:cNvPr id="110" name="Straight Arrow Connector 109"/>
            <p:cNvCxnSpPr/>
            <p:nvPr/>
          </p:nvCxnSpPr>
          <p:spPr bwMode="auto">
            <a:xfrm>
              <a:off x="5626100" y="3719727"/>
              <a:ext cx="277812" cy="3063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60" name="Group 59"/>
          <p:cNvGrpSpPr/>
          <p:nvPr/>
        </p:nvGrpSpPr>
        <p:grpSpPr>
          <a:xfrm>
            <a:off x="3387998" y="638936"/>
            <a:ext cx="395323" cy="401007"/>
            <a:chOff x="5624512" y="2921215"/>
            <a:chExt cx="395323" cy="401007"/>
          </a:xfrm>
        </p:grpSpPr>
        <p:sp>
          <p:nvSpPr>
            <p:cNvPr id="103" name="Oval 102"/>
            <p:cNvSpPr/>
            <p:nvPr/>
          </p:nvSpPr>
          <p:spPr bwMode="auto">
            <a:xfrm>
              <a:off x="5677308" y="3011549"/>
              <a:ext cx="295160" cy="286516"/>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05" name="TextBox 208"/>
            <p:cNvSpPr txBox="1">
              <a:spLocks noChangeArrowheads="1"/>
            </p:cNvSpPr>
            <p:nvPr/>
          </p:nvSpPr>
          <p:spPr bwMode="auto">
            <a:xfrm>
              <a:off x="5683680" y="2962391"/>
              <a:ext cx="336155" cy="35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2</a:t>
              </a:r>
            </a:p>
          </p:txBody>
        </p:sp>
        <p:cxnSp>
          <p:nvCxnSpPr>
            <p:cNvPr id="108" name="Straight Arrow Connector 107"/>
            <p:cNvCxnSpPr/>
            <p:nvPr/>
          </p:nvCxnSpPr>
          <p:spPr bwMode="auto">
            <a:xfrm flipV="1">
              <a:off x="5624512" y="2921215"/>
              <a:ext cx="306388" cy="2921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61" name="Group 60"/>
          <p:cNvGrpSpPr/>
          <p:nvPr/>
        </p:nvGrpSpPr>
        <p:grpSpPr>
          <a:xfrm>
            <a:off x="4755915" y="649483"/>
            <a:ext cx="336155" cy="408632"/>
            <a:chOff x="6364747" y="2908515"/>
            <a:chExt cx="336155" cy="408632"/>
          </a:xfrm>
        </p:grpSpPr>
        <p:grpSp>
          <p:nvGrpSpPr>
            <p:cNvPr id="97" name="Group 347"/>
            <p:cNvGrpSpPr>
              <a:grpSpLocks/>
            </p:cNvGrpSpPr>
            <p:nvPr/>
          </p:nvGrpSpPr>
          <p:grpSpPr bwMode="auto">
            <a:xfrm>
              <a:off x="6364747" y="2957316"/>
              <a:ext cx="336155" cy="359831"/>
              <a:chOff x="3300701" y="6092879"/>
              <a:chExt cx="284662" cy="287810"/>
            </a:xfrm>
          </p:grpSpPr>
          <p:sp>
            <p:nvSpPr>
              <p:cNvPr id="100" name="Oval 99"/>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02" name="TextBox 206"/>
              <p:cNvSpPr txBox="1">
                <a:spLocks noChangeArrowheads="1"/>
              </p:cNvSpPr>
              <p:nvPr/>
            </p:nvSpPr>
            <p:spPr bwMode="auto">
              <a:xfrm>
                <a:off x="3300701" y="6092879"/>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1</a:t>
                </a:r>
              </a:p>
            </p:txBody>
          </p:sp>
        </p:grpSp>
        <p:cxnSp>
          <p:nvCxnSpPr>
            <p:cNvPr id="98" name="Straight Arrow Connector 97"/>
            <p:cNvCxnSpPr/>
            <p:nvPr/>
          </p:nvCxnSpPr>
          <p:spPr bwMode="auto">
            <a:xfrm flipH="1" flipV="1">
              <a:off x="6413500" y="2908515"/>
              <a:ext cx="242887" cy="31432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62" name="Group 61"/>
          <p:cNvGrpSpPr/>
          <p:nvPr/>
        </p:nvGrpSpPr>
        <p:grpSpPr>
          <a:xfrm>
            <a:off x="4762342" y="1952869"/>
            <a:ext cx="342175" cy="359830"/>
            <a:chOff x="6363425" y="3669460"/>
            <a:chExt cx="342175" cy="359830"/>
          </a:xfrm>
        </p:grpSpPr>
        <p:grpSp>
          <p:nvGrpSpPr>
            <p:cNvPr id="93" name="Group 344"/>
            <p:cNvGrpSpPr>
              <a:grpSpLocks/>
            </p:cNvGrpSpPr>
            <p:nvPr/>
          </p:nvGrpSpPr>
          <p:grpSpPr bwMode="auto">
            <a:xfrm>
              <a:off x="6363425" y="3669460"/>
              <a:ext cx="342175" cy="359830"/>
              <a:chOff x="3313870" y="6095751"/>
              <a:chExt cx="289760" cy="287809"/>
            </a:xfrm>
          </p:grpSpPr>
          <p:sp>
            <p:nvSpPr>
              <p:cNvPr id="95" name="Oval 94"/>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96" name="TextBox 204"/>
              <p:cNvSpPr txBox="1">
                <a:spLocks noChangeArrowheads="1"/>
              </p:cNvSpPr>
              <p:nvPr/>
            </p:nvSpPr>
            <p:spPr bwMode="auto">
              <a:xfrm>
                <a:off x="3318968" y="6095751"/>
                <a:ext cx="284662" cy="28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4</a:t>
                </a:r>
              </a:p>
            </p:txBody>
          </p:sp>
        </p:grpSp>
        <p:cxnSp>
          <p:nvCxnSpPr>
            <p:cNvPr id="94" name="Straight Arrow Connector 93"/>
            <p:cNvCxnSpPr/>
            <p:nvPr/>
          </p:nvCxnSpPr>
          <p:spPr bwMode="auto">
            <a:xfrm flipH="1">
              <a:off x="6405562" y="3726077"/>
              <a:ext cx="273050" cy="28733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sp>
        <p:nvSpPr>
          <p:cNvPr id="58" name="TextBox 131"/>
          <p:cNvSpPr txBox="1">
            <a:spLocks noChangeArrowheads="1"/>
          </p:cNvSpPr>
          <p:nvPr/>
        </p:nvSpPr>
        <p:spPr bwMode="auto">
          <a:xfrm rot="16200000">
            <a:off x="4527883" y="1771602"/>
            <a:ext cx="358437" cy="2616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b="1" dirty="0">
                <a:solidFill>
                  <a:srgbClr val="00B050"/>
                </a:solidFill>
                <a:latin typeface="Calibri" pitchFamily="-65" charset="0"/>
              </a:rPr>
              <a:t>X1</a:t>
            </a:r>
          </a:p>
        </p:txBody>
      </p:sp>
      <p:cxnSp>
        <p:nvCxnSpPr>
          <p:cNvPr id="63" name="Straight Arrow Connector 62"/>
          <p:cNvCxnSpPr/>
          <p:nvPr/>
        </p:nvCxnSpPr>
        <p:spPr>
          <a:xfrm flipH="1" flipV="1">
            <a:off x="4332582" y="1825883"/>
            <a:ext cx="247370" cy="2917"/>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5" name="TextBox 131"/>
          <p:cNvSpPr txBox="1">
            <a:spLocks noChangeArrowheads="1"/>
          </p:cNvSpPr>
          <p:nvPr/>
        </p:nvSpPr>
        <p:spPr bwMode="auto">
          <a:xfrm rot="16200000">
            <a:off x="3987030" y="1539979"/>
            <a:ext cx="358437" cy="2616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b="1" dirty="0">
                <a:solidFill>
                  <a:srgbClr val="00B050"/>
                </a:solidFill>
                <a:latin typeface="Calibri" pitchFamily="-65" charset="0"/>
              </a:rPr>
              <a:t>Y1</a:t>
            </a:r>
          </a:p>
        </p:txBody>
      </p:sp>
      <p:sp>
        <p:nvSpPr>
          <p:cNvPr id="64" name="TextBox 131"/>
          <p:cNvSpPr txBox="1">
            <a:spLocks noChangeArrowheads="1"/>
          </p:cNvSpPr>
          <p:nvPr/>
        </p:nvSpPr>
        <p:spPr bwMode="auto">
          <a:xfrm rot="16200000">
            <a:off x="3870326" y="1082696"/>
            <a:ext cx="358437" cy="2616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b="1" dirty="0">
                <a:solidFill>
                  <a:srgbClr val="00B050"/>
                </a:solidFill>
                <a:latin typeface="Calibri" pitchFamily="-65" charset="0"/>
              </a:rPr>
              <a:t>Y3</a:t>
            </a:r>
          </a:p>
        </p:txBody>
      </p:sp>
      <p:sp>
        <p:nvSpPr>
          <p:cNvPr id="65" name="TextBox 131"/>
          <p:cNvSpPr txBox="1">
            <a:spLocks noChangeArrowheads="1"/>
          </p:cNvSpPr>
          <p:nvPr/>
        </p:nvSpPr>
        <p:spPr bwMode="auto">
          <a:xfrm rot="16200000">
            <a:off x="3379703" y="1414045"/>
            <a:ext cx="358437" cy="2616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b="1" dirty="0">
                <a:solidFill>
                  <a:srgbClr val="00B050"/>
                </a:solidFill>
                <a:latin typeface="Calibri" pitchFamily="-65" charset="0"/>
              </a:rPr>
              <a:t>X3</a:t>
            </a:r>
          </a:p>
        </p:txBody>
      </p:sp>
      <p:sp>
        <p:nvSpPr>
          <p:cNvPr id="68" name="TextBox 131"/>
          <p:cNvSpPr txBox="1">
            <a:spLocks noChangeArrowheads="1"/>
          </p:cNvSpPr>
          <p:nvPr/>
        </p:nvSpPr>
        <p:spPr bwMode="auto">
          <a:xfrm rot="16200000">
            <a:off x="4254516" y="684551"/>
            <a:ext cx="358437" cy="2616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b="1" dirty="0">
                <a:solidFill>
                  <a:srgbClr val="00B050"/>
                </a:solidFill>
                <a:latin typeface="Calibri" pitchFamily="-65" charset="0"/>
              </a:rPr>
              <a:t>X2</a:t>
            </a:r>
          </a:p>
        </p:txBody>
      </p:sp>
      <p:sp>
        <p:nvSpPr>
          <p:cNvPr id="86" name="TextBox 131"/>
          <p:cNvSpPr txBox="1">
            <a:spLocks noChangeArrowheads="1"/>
          </p:cNvSpPr>
          <p:nvPr/>
        </p:nvSpPr>
        <p:spPr bwMode="auto">
          <a:xfrm rot="16200000">
            <a:off x="4321440" y="1289927"/>
            <a:ext cx="358437" cy="2616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b="1" dirty="0">
                <a:solidFill>
                  <a:srgbClr val="00B050"/>
                </a:solidFill>
                <a:latin typeface="Calibri" pitchFamily="-65" charset="0"/>
              </a:rPr>
              <a:t>Y2</a:t>
            </a:r>
          </a:p>
        </p:txBody>
      </p:sp>
      <p:grpSp>
        <p:nvGrpSpPr>
          <p:cNvPr id="5" name="Group 4"/>
          <p:cNvGrpSpPr/>
          <p:nvPr/>
        </p:nvGrpSpPr>
        <p:grpSpPr>
          <a:xfrm rot="2143455">
            <a:off x="3705540" y="1219954"/>
            <a:ext cx="317976" cy="367608"/>
            <a:chOff x="1868363" y="618578"/>
            <a:chExt cx="317976" cy="367608"/>
          </a:xfrm>
        </p:grpSpPr>
        <p:cxnSp>
          <p:nvCxnSpPr>
            <p:cNvPr id="88" name="Straight Arrow Connector 87"/>
            <p:cNvCxnSpPr/>
            <p:nvPr/>
          </p:nvCxnSpPr>
          <p:spPr>
            <a:xfrm rot="19456545" flipV="1">
              <a:off x="1868363" y="729557"/>
              <a:ext cx="145097" cy="256629"/>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19456545" flipH="1" flipV="1">
              <a:off x="1956473" y="618578"/>
              <a:ext cx="229866" cy="149097"/>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rot="8841024">
            <a:off x="4226322" y="956460"/>
            <a:ext cx="379181" cy="404634"/>
            <a:chOff x="1833357" y="619221"/>
            <a:chExt cx="379181" cy="404634"/>
          </a:xfrm>
        </p:grpSpPr>
        <p:cxnSp>
          <p:nvCxnSpPr>
            <p:cNvPr id="104" name="Straight Arrow Connector 103"/>
            <p:cNvCxnSpPr/>
            <p:nvPr/>
          </p:nvCxnSpPr>
          <p:spPr>
            <a:xfrm rot="12758976">
              <a:off x="1833357" y="731644"/>
              <a:ext cx="160857" cy="292211"/>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12758976" flipV="1">
              <a:off x="1958146" y="619221"/>
              <a:ext cx="254392" cy="161910"/>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59" name="Straight Arrow Connector 58"/>
          <p:cNvCxnSpPr/>
          <p:nvPr/>
        </p:nvCxnSpPr>
        <p:spPr>
          <a:xfrm flipH="1">
            <a:off x="4343910" y="1534601"/>
            <a:ext cx="5453" cy="289548"/>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6293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9346" y="863652"/>
            <a:ext cx="5145123" cy="2022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0" y="0"/>
            <a:ext cx="1932317" cy="723275"/>
          </a:xfrm>
          <a:prstGeom prst="rect">
            <a:avLst/>
          </a:prstGeom>
        </p:spPr>
        <p:txBody>
          <a:bodyPr wrap="square">
            <a:spAutoFit/>
          </a:bodyPr>
          <a:lstStyle/>
          <a:p>
            <a:pPr algn="ctr">
              <a:spcBef>
                <a:spcPts val="600"/>
              </a:spcBef>
            </a:pPr>
            <a:r>
              <a:rPr lang="en-US" b="1" dirty="0"/>
              <a:t>BSC-ISI</a:t>
            </a:r>
          </a:p>
          <a:p>
            <a:pPr algn="ctr">
              <a:spcBef>
                <a:spcPts val="600"/>
              </a:spcBef>
            </a:pPr>
            <a:r>
              <a:rPr lang="en-US" b="1" dirty="0"/>
              <a:t>Stage 1 L4C</a:t>
            </a:r>
          </a:p>
        </p:txBody>
      </p:sp>
      <p:sp>
        <p:nvSpPr>
          <p:cNvPr id="12"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48</a:t>
            </a:fld>
            <a:endParaRPr lang="en-US" b="1" dirty="0">
              <a:solidFill>
                <a:schemeClr val="tx1"/>
              </a:solidFill>
            </a:endParaRPr>
          </a:p>
        </p:txBody>
      </p:sp>
      <p:grpSp>
        <p:nvGrpSpPr>
          <p:cNvPr id="51" name="Group 50"/>
          <p:cNvGrpSpPr/>
          <p:nvPr/>
        </p:nvGrpSpPr>
        <p:grpSpPr>
          <a:xfrm>
            <a:off x="299973" y="1291188"/>
            <a:ext cx="1648711" cy="1769227"/>
            <a:chOff x="2301296" y="4052242"/>
            <a:chExt cx="1648711" cy="1769227"/>
          </a:xfrm>
        </p:grpSpPr>
        <p:pic>
          <p:nvPicPr>
            <p:cNvPr id="5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401412" y="4394766"/>
              <a:ext cx="140819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TextBox 131"/>
            <p:cNvSpPr txBox="1">
              <a:spLocks noChangeArrowheads="1"/>
            </p:cNvSpPr>
            <p:nvPr/>
          </p:nvSpPr>
          <p:spPr bwMode="auto">
            <a:xfrm>
              <a:off x="2465839" y="4052242"/>
              <a:ext cx="13948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err="1">
                  <a:solidFill>
                    <a:srgbClr val="660066"/>
                  </a:solidFill>
                  <a:latin typeface="Calibri" pitchFamily="-65" charset="0"/>
                </a:rPr>
                <a:t>BS_ITMY_ETMX</a:t>
              </a:r>
              <a:endParaRPr lang="en-US" sz="1400" dirty="0">
                <a:solidFill>
                  <a:srgbClr val="660066"/>
                </a:solidFill>
                <a:latin typeface="Calibri" pitchFamily="-65" charset="0"/>
              </a:endParaRPr>
            </a:p>
          </p:txBody>
        </p:sp>
        <p:grpSp>
          <p:nvGrpSpPr>
            <p:cNvPr id="54" name="Group 53"/>
            <p:cNvGrpSpPr/>
            <p:nvPr/>
          </p:nvGrpSpPr>
          <p:grpSpPr>
            <a:xfrm>
              <a:off x="3571856" y="4277906"/>
              <a:ext cx="315972" cy="295275"/>
              <a:chOff x="6006989" y="3034679"/>
              <a:chExt cx="315972" cy="295275"/>
            </a:xfrm>
          </p:grpSpPr>
          <p:grpSp>
            <p:nvGrpSpPr>
              <p:cNvPr id="80" name="Group 347"/>
              <p:cNvGrpSpPr>
                <a:grpSpLocks/>
              </p:cNvGrpSpPr>
              <p:nvPr/>
            </p:nvGrpSpPr>
            <p:grpSpPr bwMode="auto">
              <a:xfrm>
                <a:off x="6006989" y="3034679"/>
                <a:ext cx="299345" cy="284083"/>
                <a:chOff x="3297192" y="6061837"/>
                <a:chExt cx="284662" cy="287810"/>
              </a:xfrm>
            </p:grpSpPr>
            <p:sp>
              <p:nvSpPr>
                <p:cNvPr id="82" name="Oval 81"/>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83" name="TextBox 224"/>
                <p:cNvSpPr txBox="1">
                  <a:spLocks noChangeArrowheads="1"/>
                </p:cNvSpPr>
                <p:nvPr/>
              </p:nvSpPr>
              <p:spPr bwMode="auto">
                <a:xfrm>
                  <a:off x="3297192" y="6061837"/>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dirty="0">
                      <a:solidFill>
                        <a:schemeClr val="bg1"/>
                      </a:solidFill>
                    </a:rPr>
                    <a:t>1</a:t>
                  </a:r>
                </a:p>
              </p:txBody>
            </p:sp>
          </p:grpSp>
          <p:cxnSp>
            <p:nvCxnSpPr>
              <p:cNvPr id="81" name="Straight Arrow Connector 80"/>
              <p:cNvCxnSpPr/>
              <p:nvPr/>
            </p:nvCxnSpPr>
            <p:spPr bwMode="auto">
              <a:xfrm>
                <a:off x="6075311" y="3088654"/>
                <a:ext cx="247650" cy="2413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55" name="Group 54"/>
            <p:cNvGrpSpPr/>
            <p:nvPr/>
          </p:nvGrpSpPr>
          <p:grpSpPr>
            <a:xfrm>
              <a:off x="3600637" y="5530071"/>
              <a:ext cx="349370" cy="291398"/>
              <a:chOff x="5981528" y="3589419"/>
              <a:chExt cx="349370" cy="291398"/>
            </a:xfrm>
          </p:grpSpPr>
          <p:grpSp>
            <p:nvGrpSpPr>
              <p:cNvPr id="76" name="Group 344"/>
              <p:cNvGrpSpPr>
                <a:grpSpLocks/>
              </p:cNvGrpSpPr>
              <p:nvPr/>
            </p:nvGrpSpPr>
            <p:grpSpPr bwMode="auto">
              <a:xfrm>
                <a:off x="5981528" y="3589419"/>
                <a:ext cx="299345" cy="285508"/>
                <a:chOff x="3287272" y="6057120"/>
                <a:chExt cx="284662" cy="289254"/>
              </a:xfrm>
            </p:grpSpPr>
            <p:sp>
              <p:nvSpPr>
                <p:cNvPr id="78" name="Oval 77"/>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79" name="TextBox 222"/>
                <p:cNvSpPr txBox="1">
                  <a:spLocks noChangeArrowheads="1"/>
                </p:cNvSpPr>
                <p:nvPr/>
              </p:nvSpPr>
              <p:spPr bwMode="auto">
                <a:xfrm>
                  <a:off x="3287272" y="6057120"/>
                  <a:ext cx="284662" cy="28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dirty="0">
                      <a:solidFill>
                        <a:schemeClr val="bg1"/>
                      </a:solidFill>
                    </a:rPr>
                    <a:t>4</a:t>
                  </a:r>
                </a:p>
              </p:txBody>
            </p:sp>
          </p:grpSp>
          <p:cxnSp>
            <p:nvCxnSpPr>
              <p:cNvPr id="77" name="Straight Arrow Connector 76"/>
              <p:cNvCxnSpPr/>
              <p:nvPr/>
            </p:nvCxnSpPr>
            <p:spPr bwMode="auto">
              <a:xfrm flipV="1">
                <a:off x="6057848" y="3650629"/>
                <a:ext cx="273050" cy="2301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56" name="Group 55"/>
            <p:cNvGrpSpPr/>
            <p:nvPr/>
          </p:nvGrpSpPr>
          <p:grpSpPr>
            <a:xfrm>
              <a:off x="2323709" y="5529638"/>
              <a:ext cx="306174" cy="284083"/>
              <a:chOff x="5394273" y="3596734"/>
              <a:chExt cx="306174" cy="284083"/>
            </a:xfrm>
          </p:grpSpPr>
          <p:grpSp>
            <p:nvGrpSpPr>
              <p:cNvPr id="72" name="Group 322"/>
              <p:cNvGrpSpPr>
                <a:grpSpLocks/>
              </p:cNvGrpSpPr>
              <p:nvPr/>
            </p:nvGrpSpPr>
            <p:grpSpPr bwMode="auto">
              <a:xfrm>
                <a:off x="5401102" y="3596734"/>
                <a:ext cx="299345" cy="284083"/>
                <a:chOff x="3306811" y="6064530"/>
                <a:chExt cx="284662" cy="287810"/>
              </a:xfrm>
            </p:grpSpPr>
            <p:sp>
              <p:nvSpPr>
                <p:cNvPr id="74" name="Oval 73"/>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75" name="TextBox 220"/>
                <p:cNvSpPr txBox="1">
                  <a:spLocks noChangeArrowheads="1"/>
                </p:cNvSpPr>
                <p:nvPr/>
              </p:nvSpPr>
              <p:spPr bwMode="auto">
                <a:xfrm>
                  <a:off x="3306811" y="6064530"/>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3</a:t>
                  </a:r>
                </a:p>
              </p:txBody>
            </p:sp>
          </p:grpSp>
          <p:cxnSp>
            <p:nvCxnSpPr>
              <p:cNvPr id="73" name="Straight Arrow Connector 72"/>
              <p:cNvCxnSpPr/>
              <p:nvPr/>
            </p:nvCxnSpPr>
            <p:spPr bwMode="auto">
              <a:xfrm flipH="1" flipV="1">
                <a:off x="5394273" y="3612529"/>
                <a:ext cx="215900" cy="24765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57" name="Group 56"/>
            <p:cNvGrpSpPr/>
            <p:nvPr/>
          </p:nvGrpSpPr>
          <p:grpSpPr>
            <a:xfrm>
              <a:off x="2301296" y="4257726"/>
              <a:ext cx="315614" cy="288841"/>
              <a:chOff x="5364111" y="3045495"/>
              <a:chExt cx="315614" cy="288841"/>
            </a:xfrm>
          </p:grpSpPr>
          <p:sp>
            <p:nvSpPr>
              <p:cNvPr id="69" name="Oval 68"/>
              <p:cNvSpPr/>
              <p:nvPr/>
            </p:nvSpPr>
            <p:spPr bwMode="auto">
              <a:xfrm>
                <a:off x="5398512" y="3108135"/>
                <a:ext cx="262839" cy="226201"/>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70" name="TextBox 226"/>
              <p:cNvSpPr txBox="1">
                <a:spLocks noChangeArrowheads="1"/>
              </p:cNvSpPr>
              <p:nvPr/>
            </p:nvSpPr>
            <p:spPr bwMode="auto">
              <a:xfrm>
                <a:off x="5380380" y="3045495"/>
                <a:ext cx="299345" cy="28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2</a:t>
                </a:r>
              </a:p>
            </p:txBody>
          </p:sp>
          <p:cxnSp>
            <p:nvCxnSpPr>
              <p:cNvPr id="71" name="Straight Arrow Connector 70"/>
              <p:cNvCxnSpPr/>
              <p:nvPr/>
            </p:nvCxnSpPr>
            <p:spPr bwMode="auto">
              <a:xfrm flipH="1">
                <a:off x="5364111" y="3107704"/>
                <a:ext cx="242887" cy="22542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60" name="Group 59"/>
            <p:cNvGrpSpPr/>
            <p:nvPr/>
          </p:nvGrpSpPr>
          <p:grpSpPr>
            <a:xfrm>
              <a:off x="2717613" y="4701397"/>
              <a:ext cx="715701" cy="793629"/>
              <a:chOff x="2717613" y="4701397"/>
              <a:chExt cx="715701" cy="793629"/>
            </a:xfrm>
          </p:grpSpPr>
          <p:cxnSp>
            <p:nvCxnSpPr>
              <p:cNvPr id="63" name="Straight Arrow Connector 62"/>
              <p:cNvCxnSpPr/>
              <p:nvPr/>
            </p:nvCxnSpPr>
            <p:spPr>
              <a:xfrm>
                <a:off x="2717613" y="4951562"/>
                <a:ext cx="0" cy="301925"/>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flipV="1">
                <a:off x="3261078" y="4701397"/>
                <a:ext cx="172236" cy="138023"/>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3165895" y="5365632"/>
                <a:ext cx="215955" cy="129394"/>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pic>
        <p:nvPicPr>
          <p:cNvPr id="8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248" y="3466389"/>
            <a:ext cx="1031228" cy="105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Rectangle 48"/>
          <p:cNvSpPr/>
          <p:nvPr/>
        </p:nvSpPr>
        <p:spPr>
          <a:xfrm flipV="1">
            <a:off x="2863970" y="1617338"/>
            <a:ext cx="5132717" cy="1319843"/>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p:cNvGrpSpPr/>
          <p:nvPr/>
        </p:nvGrpSpPr>
        <p:grpSpPr>
          <a:xfrm>
            <a:off x="291152" y="4663091"/>
            <a:ext cx="1716519" cy="1782529"/>
            <a:chOff x="5054584" y="4094422"/>
            <a:chExt cx="1716519" cy="1782529"/>
          </a:xfrm>
        </p:grpSpPr>
        <p:pic>
          <p:nvPicPr>
            <p:cNvPr id="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6106" y="4376468"/>
              <a:ext cx="140819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 name="TextBox 130"/>
            <p:cNvSpPr txBox="1">
              <a:spLocks noChangeArrowheads="1"/>
            </p:cNvSpPr>
            <p:nvPr/>
          </p:nvSpPr>
          <p:spPr bwMode="auto">
            <a:xfrm>
              <a:off x="5388247" y="4094422"/>
              <a:ext cx="10727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err="1">
                  <a:solidFill>
                    <a:srgbClr val="660066"/>
                  </a:solidFill>
                  <a:latin typeface="Calibri" pitchFamily="-65" charset="0"/>
                </a:rPr>
                <a:t>ITMX_ETMY</a:t>
              </a:r>
              <a:endParaRPr lang="en-US" sz="1400" dirty="0">
                <a:solidFill>
                  <a:srgbClr val="660066"/>
                </a:solidFill>
                <a:latin typeface="Calibri" pitchFamily="-65" charset="0"/>
              </a:endParaRPr>
            </a:p>
          </p:txBody>
        </p:sp>
        <p:grpSp>
          <p:nvGrpSpPr>
            <p:cNvPr id="88" name="Group 87"/>
            <p:cNvGrpSpPr/>
            <p:nvPr/>
          </p:nvGrpSpPr>
          <p:grpSpPr>
            <a:xfrm>
              <a:off x="5079419" y="5500525"/>
              <a:ext cx="395618" cy="365503"/>
              <a:chOff x="5626100" y="3660612"/>
              <a:chExt cx="395618" cy="365503"/>
            </a:xfrm>
          </p:grpSpPr>
          <p:grpSp>
            <p:nvGrpSpPr>
              <p:cNvPr id="116" name="Group 322"/>
              <p:cNvGrpSpPr>
                <a:grpSpLocks/>
              </p:cNvGrpSpPr>
              <p:nvPr/>
            </p:nvGrpSpPr>
            <p:grpSpPr bwMode="auto">
              <a:xfrm>
                <a:off x="5685563" y="3660612"/>
                <a:ext cx="336155" cy="359831"/>
                <a:chOff x="3311338" y="6088673"/>
                <a:chExt cx="284662" cy="287810"/>
              </a:xfrm>
            </p:grpSpPr>
            <p:sp>
              <p:nvSpPr>
                <p:cNvPr id="118" name="Oval 117"/>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19" name="TextBox 202"/>
                <p:cNvSpPr txBox="1">
                  <a:spLocks noChangeArrowheads="1"/>
                </p:cNvSpPr>
                <p:nvPr/>
              </p:nvSpPr>
              <p:spPr bwMode="auto">
                <a:xfrm>
                  <a:off x="3311338" y="6088673"/>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3</a:t>
                  </a:r>
                </a:p>
              </p:txBody>
            </p:sp>
          </p:grpSp>
          <p:cxnSp>
            <p:nvCxnSpPr>
              <p:cNvPr id="117" name="Straight Arrow Connector 116"/>
              <p:cNvCxnSpPr/>
              <p:nvPr/>
            </p:nvCxnSpPr>
            <p:spPr bwMode="auto">
              <a:xfrm>
                <a:off x="5626100" y="3719727"/>
                <a:ext cx="277812" cy="3063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91" name="Group 90"/>
            <p:cNvGrpSpPr/>
            <p:nvPr/>
          </p:nvGrpSpPr>
          <p:grpSpPr>
            <a:xfrm>
              <a:off x="5054584" y="4203188"/>
              <a:ext cx="395323" cy="401007"/>
              <a:chOff x="5624512" y="2921215"/>
              <a:chExt cx="395323" cy="401007"/>
            </a:xfrm>
          </p:grpSpPr>
          <p:sp>
            <p:nvSpPr>
              <p:cNvPr id="113" name="Oval 112"/>
              <p:cNvSpPr/>
              <p:nvPr/>
            </p:nvSpPr>
            <p:spPr bwMode="auto">
              <a:xfrm>
                <a:off x="5677308" y="3011549"/>
                <a:ext cx="295160" cy="286516"/>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14" name="TextBox 208"/>
              <p:cNvSpPr txBox="1">
                <a:spLocks noChangeArrowheads="1"/>
              </p:cNvSpPr>
              <p:nvPr/>
            </p:nvSpPr>
            <p:spPr bwMode="auto">
              <a:xfrm>
                <a:off x="5683680" y="2962391"/>
                <a:ext cx="336155" cy="35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2</a:t>
                </a:r>
              </a:p>
            </p:txBody>
          </p:sp>
          <p:cxnSp>
            <p:nvCxnSpPr>
              <p:cNvPr id="115" name="Straight Arrow Connector 114"/>
              <p:cNvCxnSpPr/>
              <p:nvPr/>
            </p:nvCxnSpPr>
            <p:spPr bwMode="auto">
              <a:xfrm flipV="1">
                <a:off x="5624512" y="2921215"/>
                <a:ext cx="306388" cy="2921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92" name="Group 91"/>
            <p:cNvGrpSpPr/>
            <p:nvPr/>
          </p:nvGrpSpPr>
          <p:grpSpPr>
            <a:xfrm>
              <a:off x="6422501" y="4213735"/>
              <a:ext cx="336155" cy="408632"/>
              <a:chOff x="6364747" y="2908515"/>
              <a:chExt cx="336155" cy="408632"/>
            </a:xfrm>
          </p:grpSpPr>
          <p:grpSp>
            <p:nvGrpSpPr>
              <p:cNvPr id="109" name="Group 347"/>
              <p:cNvGrpSpPr>
                <a:grpSpLocks/>
              </p:cNvGrpSpPr>
              <p:nvPr/>
            </p:nvGrpSpPr>
            <p:grpSpPr bwMode="auto">
              <a:xfrm>
                <a:off x="6364747" y="2957316"/>
                <a:ext cx="336155" cy="359831"/>
                <a:chOff x="3300701" y="6092879"/>
                <a:chExt cx="284662" cy="287810"/>
              </a:xfrm>
            </p:grpSpPr>
            <p:sp>
              <p:nvSpPr>
                <p:cNvPr id="111" name="Oval 110"/>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12" name="TextBox 206"/>
                <p:cNvSpPr txBox="1">
                  <a:spLocks noChangeArrowheads="1"/>
                </p:cNvSpPr>
                <p:nvPr/>
              </p:nvSpPr>
              <p:spPr bwMode="auto">
                <a:xfrm>
                  <a:off x="3300701" y="6092879"/>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1</a:t>
                  </a:r>
                </a:p>
              </p:txBody>
            </p:sp>
          </p:grpSp>
          <p:cxnSp>
            <p:nvCxnSpPr>
              <p:cNvPr id="110" name="Straight Arrow Connector 109"/>
              <p:cNvCxnSpPr/>
              <p:nvPr/>
            </p:nvCxnSpPr>
            <p:spPr bwMode="auto">
              <a:xfrm flipH="1" flipV="1">
                <a:off x="6413500" y="2908515"/>
                <a:ext cx="242887" cy="31432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93" name="Group 92"/>
            <p:cNvGrpSpPr/>
            <p:nvPr/>
          </p:nvGrpSpPr>
          <p:grpSpPr>
            <a:xfrm>
              <a:off x="6428928" y="5517121"/>
              <a:ext cx="342175" cy="359830"/>
              <a:chOff x="6363425" y="3669460"/>
              <a:chExt cx="342175" cy="359830"/>
            </a:xfrm>
          </p:grpSpPr>
          <p:grpSp>
            <p:nvGrpSpPr>
              <p:cNvPr id="105" name="Group 344"/>
              <p:cNvGrpSpPr>
                <a:grpSpLocks/>
              </p:cNvGrpSpPr>
              <p:nvPr/>
            </p:nvGrpSpPr>
            <p:grpSpPr bwMode="auto">
              <a:xfrm>
                <a:off x="6363425" y="3669460"/>
                <a:ext cx="342175" cy="359830"/>
                <a:chOff x="3313870" y="6095751"/>
                <a:chExt cx="289760" cy="287809"/>
              </a:xfrm>
            </p:grpSpPr>
            <p:sp>
              <p:nvSpPr>
                <p:cNvPr id="107" name="Oval 106"/>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08" name="TextBox 204"/>
                <p:cNvSpPr txBox="1">
                  <a:spLocks noChangeArrowheads="1"/>
                </p:cNvSpPr>
                <p:nvPr/>
              </p:nvSpPr>
              <p:spPr bwMode="auto">
                <a:xfrm>
                  <a:off x="3318968" y="6095751"/>
                  <a:ext cx="284662" cy="28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4</a:t>
                  </a:r>
                </a:p>
              </p:txBody>
            </p:sp>
          </p:grpSp>
          <p:cxnSp>
            <p:nvCxnSpPr>
              <p:cNvPr id="106" name="Straight Arrow Connector 105"/>
              <p:cNvCxnSpPr/>
              <p:nvPr/>
            </p:nvCxnSpPr>
            <p:spPr bwMode="auto">
              <a:xfrm flipH="1">
                <a:off x="6405562" y="3726077"/>
                <a:ext cx="273050" cy="28733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98" name="Group 97"/>
            <p:cNvGrpSpPr/>
            <p:nvPr/>
          </p:nvGrpSpPr>
          <p:grpSpPr>
            <a:xfrm rot="16200000">
              <a:off x="5564332" y="4735904"/>
              <a:ext cx="715701" cy="793629"/>
              <a:chOff x="2717613" y="4701397"/>
              <a:chExt cx="715701" cy="793629"/>
            </a:xfrm>
          </p:grpSpPr>
          <p:cxnSp>
            <p:nvCxnSpPr>
              <p:cNvPr id="99" name="Straight Arrow Connector 98"/>
              <p:cNvCxnSpPr/>
              <p:nvPr/>
            </p:nvCxnSpPr>
            <p:spPr>
              <a:xfrm>
                <a:off x="2717613" y="4951562"/>
                <a:ext cx="0" cy="301925"/>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H="1" flipV="1">
                <a:off x="3261078" y="4701397"/>
                <a:ext cx="172236" cy="138023"/>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flipV="1">
                <a:off x="3165895" y="5365632"/>
                <a:ext cx="215955" cy="129394"/>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pic>
        <p:nvPicPr>
          <p:cNvPr id="12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9771" y="3935897"/>
            <a:ext cx="5298963" cy="205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1" name="Rectangle 120"/>
          <p:cNvSpPr/>
          <p:nvPr/>
        </p:nvSpPr>
        <p:spPr>
          <a:xfrm flipV="1">
            <a:off x="2949934" y="4660802"/>
            <a:ext cx="5200154" cy="1440279"/>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04260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3443" y="1016756"/>
            <a:ext cx="5382247" cy="210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0" y="0"/>
            <a:ext cx="1932317" cy="723275"/>
          </a:xfrm>
          <a:prstGeom prst="rect">
            <a:avLst/>
          </a:prstGeom>
        </p:spPr>
        <p:txBody>
          <a:bodyPr wrap="square">
            <a:spAutoFit/>
          </a:bodyPr>
          <a:lstStyle/>
          <a:p>
            <a:pPr algn="ctr">
              <a:spcBef>
                <a:spcPts val="600"/>
              </a:spcBef>
            </a:pPr>
            <a:r>
              <a:rPr lang="en-US" b="1" dirty="0"/>
              <a:t>BSC-ISI</a:t>
            </a:r>
          </a:p>
          <a:p>
            <a:pPr algn="ctr">
              <a:spcBef>
                <a:spcPts val="600"/>
              </a:spcBef>
            </a:pPr>
            <a:r>
              <a:rPr lang="en-US" b="1" dirty="0"/>
              <a:t>Stage 1 Actuator</a:t>
            </a:r>
          </a:p>
        </p:txBody>
      </p:sp>
      <p:sp>
        <p:nvSpPr>
          <p:cNvPr id="12"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49</a:t>
            </a:fld>
            <a:endParaRPr lang="en-US" b="1" dirty="0">
              <a:solidFill>
                <a:schemeClr val="tx1"/>
              </a:solidFill>
            </a:endParaRPr>
          </a:p>
        </p:txBody>
      </p:sp>
      <p:grpSp>
        <p:nvGrpSpPr>
          <p:cNvPr id="51" name="Group 50"/>
          <p:cNvGrpSpPr/>
          <p:nvPr/>
        </p:nvGrpSpPr>
        <p:grpSpPr>
          <a:xfrm>
            <a:off x="244314" y="1402504"/>
            <a:ext cx="1648711" cy="1737423"/>
            <a:chOff x="2301296" y="4084046"/>
            <a:chExt cx="1648711" cy="1737423"/>
          </a:xfrm>
        </p:grpSpPr>
        <p:pic>
          <p:nvPicPr>
            <p:cNvPr id="5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401412" y="4394766"/>
              <a:ext cx="140819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TextBox 131"/>
            <p:cNvSpPr txBox="1">
              <a:spLocks noChangeArrowheads="1"/>
            </p:cNvSpPr>
            <p:nvPr/>
          </p:nvSpPr>
          <p:spPr bwMode="auto">
            <a:xfrm>
              <a:off x="2465839" y="4084046"/>
              <a:ext cx="13948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err="1">
                  <a:solidFill>
                    <a:srgbClr val="660066"/>
                  </a:solidFill>
                  <a:latin typeface="Calibri" pitchFamily="-65" charset="0"/>
                </a:rPr>
                <a:t>BS_ITMY_ETMX</a:t>
              </a:r>
              <a:endParaRPr lang="en-US" sz="1400" dirty="0">
                <a:solidFill>
                  <a:srgbClr val="660066"/>
                </a:solidFill>
                <a:latin typeface="Calibri" pitchFamily="-65" charset="0"/>
              </a:endParaRPr>
            </a:p>
          </p:txBody>
        </p:sp>
        <p:grpSp>
          <p:nvGrpSpPr>
            <p:cNvPr id="54" name="Group 53"/>
            <p:cNvGrpSpPr/>
            <p:nvPr/>
          </p:nvGrpSpPr>
          <p:grpSpPr>
            <a:xfrm>
              <a:off x="3571856" y="4277906"/>
              <a:ext cx="315972" cy="295275"/>
              <a:chOff x="6006989" y="3034679"/>
              <a:chExt cx="315972" cy="295275"/>
            </a:xfrm>
          </p:grpSpPr>
          <p:grpSp>
            <p:nvGrpSpPr>
              <p:cNvPr id="80" name="Group 347"/>
              <p:cNvGrpSpPr>
                <a:grpSpLocks/>
              </p:cNvGrpSpPr>
              <p:nvPr/>
            </p:nvGrpSpPr>
            <p:grpSpPr bwMode="auto">
              <a:xfrm>
                <a:off x="6006989" y="3034679"/>
                <a:ext cx="299345" cy="284083"/>
                <a:chOff x="3297192" y="6061837"/>
                <a:chExt cx="284662" cy="287810"/>
              </a:xfrm>
            </p:grpSpPr>
            <p:sp>
              <p:nvSpPr>
                <p:cNvPr id="82" name="Oval 81"/>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83" name="TextBox 224"/>
                <p:cNvSpPr txBox="1">
                  <a:spLocks noChangeArrowheads="1"/>
                </p:cNvSpPr>
                <p:nvPr/>
              </p:nvSpPr>
              <p:spPr bwMode="auto">
                <a:xfrm>
                  <a:off x="3297192" y="6061837"/>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dirty="0">
                      <a:solidFill>
                        <a:schemeClr val="bg1"/>
                      </a:solidFill>
                    </a:rPr>
                    <a:t>1</a:t>
                  </a:r>
                </a:p>
              </p:txBody>
            </p:sp>
          </p:grpSp>
          <p:cxnSp>
            <p:nvCxnSpPr>
              <p:cNvPr id="81" name="Straight Arrow Connector 80"/>
              <p:cNvCxnSpPr/>
              <p:nvPr/>
            </p:nvCxnSpPr>
            <p:spPr bwMode="auto">
              <a:xfrm>
                <a:off x="6075311" y="3088654"/>
                <a:ext cx="247650" cy="2413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55" name="Group 54"/>
            <p:cNvGrpSpPr/>
            <p:nvPr/>
          </p:nvGrpSpPr>
          <p:grpSpPr>
            <a:xfrm>
              <a:off x="3600637" y="5530071"/>
              <a:ext cx="349370" cy="291398"/>
              <a:chOff x="5981528" y="3589419"/>
              <a:chExt cx="349370" cy="291398"/>
            </a:xfrm>
          </p:grpSpPr>
          <p:grpSp>
            <p:nvGrpSpPr>
              <p:cNvPr id="76" name="Group 344"/>
              <p:cNvGrpSpPr>
                <a:grpSpLocks/>
              </p:cNvGrpSpPr>
              <p:nvPr/>
            </p:nvGrpSpPr>
            <p:grpSpPr bwMode="auto">
              <a:xfrm>
                <a:off x="5981528" y="3589419"/>
                <a:ext cx="299345" cy="285508"/>
                <a:chOff x="3287272" y="6057120"/>
                <a:chExt cx="284662" cy="289254"/>
              </a:xfrm>
            </p:grpSpPr>
            <p:sp>
              <p:nvSpPr>
                <p:cNvPr id="78" name="Oval 77"/>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79" name="TextBox 222"/>
                <p:cNvSpPr txBox="1">
                  <a:spLocks noChangeArrowheads="1"/>
                </p:cNvSpPr>
                <p:nvPr/>
              </p:nvSpPr>
              <p:spPr bwMode="auto">
                <a:xfrm>
                  <a:off x="3287272" y="6057120"/>
                  <a:ext cx="284662" cy="28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dirty="0">
                      <a:solidFill>
                        <a:schemeClr val="bg1"/>
                      </a:solidFill>
                    </a:rPr>
                    <a:t>4</a:t>
                  </a:r>
                </a:p>
              </p:txBody>
            </p:sp>
          </p:grpSp>
          <p:cxnSp>
            <p:nvCxnSpPr>
              <p:cNvPr id="77" name="Straight Arrow Connector 76"/>
              <p:cNvCxnSpPr/>
              <p:nvPr/>
            </p:nvCxnSpPr>
            <p:spPr bwMode="auto">
              <a:xfrm flipV="1">
                <a:off x="6057848" y="3650629"/>
                <a:ext cx="273050" cy="2301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56" name="Group 55"/>
            <p:cNvGrpSpPr/>
            <p:nvPr/>
          </p:nvGrpSpPr>
          <p:grpSpPr>
            <a:xfrm>
              <a:off x="2323709" y="5529638"/>
              <a:ext cx="306174" cy="284083"/>
              <a:chOff x="5394273" y="3596734"/>
              <a:chExt cx="306174" cy="284083"/>
            </a:xfrm>
          </p:grpSpPr>
          <p:grpSp>
            <p:nvGrpSpPr>
              <p:cNvPr id="72" name="Group 322"/>
              <p:cNvGrpSpPr>
                <a:grpSpLocks/>
              </p:cNvGrpSpPr>
              <p:nvPr/>
            </p:nvGrpSpPr>
            <p:grpSpPr bwMode="auto">
              <a:xfrm>
                <a:off x="5401102" y="3596734"/>
                <a:ext cx="299345" cy="284083"/>
                <a:chOff x="3306811" y="6064530"/>
                <a:chExt cx="284662" cy="287810"/>
              </a:xfrm>
            </p:grpSpPr>
            <p:sp>
              <p:nvSpPr>
                <p:cNvPr id="74" name="Oval 73"/>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75" name="TextBox 220"/>
                <p:cNvSpPr txBox="1">
                  <a:spLocks noChangeArrowheads="1"/>
                </p:cNvSpPr>
                <p:nvPr/>
              </p:nvSpPr>
              <p:spPr bwMode="auto">
                <a:xfrm>
                  <a:off x="3306811" y="6064530"/>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3</a:t>
                  </a:r>
                </a:p>
              </p:txBody>
            </p:sp>
          </p:grpSp>
          <p:cxnSp>
            <p:nvCxnSpPr>
              <p:cNvPr id="73" name="Straight Arrow Connector 72"/>
              <p:cNvCxnSpPr/>
              <p:nvPr/>
            </p:nvCxnSpPr>
            <p:spPr bwMode="auto">
              <a:xfrm flipH="1" flipV="1">
                <a:off x="5394273" y="3612529"/>
                <a:ext cx="215900" cy="24765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57" name="Group 56"/>
            <p:cNvGrpSpPr/>
            <p:nvPr/>
          </p:nvGrpSpPr>
          <p:grpSpPr>
            <a:xfrm>
              <a:off x="2301296" y="4257726"/>
              <a:ext cx="315614" cy="288841"/>
              <a:chOff x="5364111" y="3045495"/>
              <a:chExt cx="315614" cy="288841"/>
            </a:xfrm>
          </p:grpSpPr>
          <p:sp>
            <p:nvSpPr>
              <p:cNvPr id="69" name="Oval 68"/>
              <p:cNvSpPr/>
              <p:nvPr/>
            </p:nvSpPr>
            <p:spPr bwMode="auto">
              <a:xfrm>
                <a:off x="5398512" y="3108135"/>
                <a:ext cx="262839" cy="226201"/>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70" name="TextBox 226"/>
              <p:cNvSpPr txBox="1">
                <a:spLocks noChangeArrowheads="1"/>
              </p:cNvSpPr>
              <p:nvPr/>
            </p:nvSpPr>
            <p:spPr bwMode="auto">
              <a:xfrm>
                <a:off x="5380380" y="3045495"/>
                <a:ext cx="299345" cy="28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2</a:t>
                </a:r>
              </a:p>
            </p:txBody>
          </p:sp>
          <p:cxnSp>
            <p:nvCxnSpPr>
              <p:cNvPr id="71" name="Straight Arrow Connector 70"/>
              <p:cNvCxnSpPr/>
              <p:nvPr/>
            </p:nvCxnSpPr>
            <p:spPr bwMode="auto">
              <a:xfrm flipH="1">
                <a:off x="5364111" y="3107704"/>
                <a:ext cx="242887" cy="22542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60" name="Group 59"/>
            <p:cNvGrpSpPr/>
            <p:nvPr/>
          </p:nvGrpSpPr>
          <p:grpSpPr>
            <a:xfrm>
              <a:off x="2717613" y="4701397"/>
              <a:ext cx="715701" cy="793629"/>
              <a:chOff x="2717613" y="4701397"/>
              <a:chExt cx="715701" cy="793629"/>
            </a:xfrm>
          </p:grpSpPr>
          <p:cxnSp>
            <p:nvCxnSpPr>
              <p:cNvPr id="63" name="Straight Arrow Connector 62"/>
              <p:cNvCxnSpPr/>
              <p:nvPr/>
            </p:nvCxnSpPr>
            <p:spPr>
              <a:xfrm>
                <a:off x="2717613" y="4951562"/>
                <a:ext cx="0" cy="301925"/>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flipV="1">
                <a:off x="3261078" y="4701397"/>
                <a:ext cx="172236" cy="138023"/>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3165895" y="5365632"/>
                <a:ext cx="215955" cy="129394"/>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pic>
        <p:nvPicPr>
          <p:cNvPr id="8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271" y="3585659"/>
            <a:ext cx="1031228" cy="105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Rectangle 42"/>
          <p:cNvSpPr/>
          <p:nvPr/>
        </p:nvSpPr>
        <p:spPr>
          <a:xfrm flipV="1">
            <a:off x="2863971" y="1768409"/>
            <a:ext cx="5238408" cy="1356453"/>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291152" y="4663091"/>
            <a:ext cx="1716519" cy="1782529"/>
            <a:chOff x="5054584" y="4094422"/>
            <a:chExt cx="1716519" cy="1782529"/>
          </a:xfrm>
        </p:grpSpPr>
        <p:pic>
          <p:nvPicPr>
            <p:cNvPr id="8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6106" y="4376468"/>
              <a:ext cx="140819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 name="TextBox 130"/>
            <p:cNvSpPr txBox="1">
              <a:spLocks noChangeArrowheads="1"/>
            </p:cNvSpPr>
            <p:nvPr/>
          </p:nvSpPr>
          <p:spPr bwMode="auto">
            <a:xfrm>
              <a:off x="5388247" y="4094422"/>
              <a:ext cx="10727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err="1">
                  <a:solidFill>
                    <a:srgbClr val="660066"/>
                  </a:solidFill>
                  <a:latin typeface="Calibri" pitchFamily="-65" charset="0"/>
                </a:rPr>
                <a:t>ITMX_ETMY</a:t>
              </a:r>
              <a:endParaRPr lang="en-US" sz="1400" dirty="0">
                <a:solidFill>
                  <a:srgbClr val="660066"/>
                </a:solidFill>
                <a:latin typeface="Calibri" pitchFamily="-65" charset="0"/>
              </a:endParaRPr>
            </a:p>
          </p:txBody>
        </p:sp>
        <p:grpSp>
          <p:nvGrpSpPr>
            <p:cNvPr id="87" name="Group 86"/>
            <p:cNvGrpSpPr/>
            <p:nvPr/>
          </p:nvGrpSpPr>
          <p:grpSpPr>
            <a:xfrm>
              <a:off x="5079419" y="5500525"/>
              <a:ext cx="395618" cy="365503"/>
              <a:chOff x="5626100" y="3660612"/>
              <a:chExt cx="395618" cy="365503"/>
            </a:xfrm>
          </p:grpSpPr>
          <p:grpSp>
            <p:nvGrpSpPr>
              <p:cNvPr id="108" name="Group 322"/>
              <p:cNvGrpSpPr>
                <a:grpSpLocks/>
              </p:cNvGrpSpPr>
              <p:nvPr/>
            </p:nvGrpSpPr>
            <p:grpSpPr bwMode="auto">
              <a:xfrm>
                <a:off x="5685563" y="3660612"/>
                <a:ext cx="336155" cy="359831"/>
                <a:chOff x="3311338" y="6088673"/>
                <a:chExt cx="284662" cy="287810"/>
              </a:xfrm>
            </p:grpSpPr>
            <p:sp>
              <p:nvSpPr>
                <p:cNvPr id="110" name="Oval 109"/>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11" name="TextBox 202"/>
                <p:cNvSpPr txBox="1">
                  <a:spLocks noChangeArrowheads="1"/>
                </p:cNvSpPr>
                <p:nvPr/>
              </p:nvSpPr>
              <p:spPr bwMode="auto">
                <a:xfrm>
                  <a:off x="3311338" y="6088673"/>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3</a:t>
                  </a:r>
                </a:p>
              </p:txBody>
            </p:sp>
          </p:grpSp>
          <p:cxnSp>
            <p:nvCxnSpPr>
              <p:cNvPr id="109" name="Straight Arrow Connector 108"/>
              <p:cNvCxnSpPr/>
              <p:nvPr/>
            </p:nvCxnSpPr>
            <p:spPr bwMode="auto">
              <a:xfrm>
                <a:off x="5626100" y="3719727"/>
                <a:ext cx="277812" cy="3063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88" name="Group 87"/>
            <p:cNvGrpSpPr/>
            <p:nvPr/>
          </p:nvGrpSpPr>
          <p:grpSpPr>
            <a:xfrm>
              <a:off x="5054584" y="4203188"/>
              <a:ext cx="395323" cy="401007"/>
              <a:chOff x="5624512" y="2921215"/>
              <a:chExt cx="395323" cy="401007"/>
            </a:xfrm>
          </p:grpSpPr>
          <p:sp>
            <p:nvSpPr>
              <p:cNvPr id="105" name="Oval 104"/>
              <p:cNvSpPr/>
              <p:nvPr/>
            </p:nvSpPr>
            <p:spPr bwMode="auto">
              <a:xfrm>
                <a:off x="5677308" y="3011549"/>
                <a:ext cx="295160" cy="286516"/>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06" name="TextBox 208"/>
              <p:cNvSpPr txBox="1">
                <a:spLocks noChangeArrowheads="1"/>
              </p:cNvSpPr>
              <p:nvPr/>
            </p:nvSpPr>
            <p:spPr bwMode="auto">
              <a:xfrm>
                <a:off x="5683680" y="2962391"/>
                <a:ext cx="336155" cy="35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2</a:t>
                </a:r>
              </a:p>
            </p:txBody>
          </p:sp>
          <p:cxnSp>
            <p:nvCxnSpPr>
              <p:cNvPr id="107" name="Straight Arrow Connector 106"/>
              <p:cNvCxnSpPr/>
              <p:nvPr/>
            </p:nvCxnSpPr>
            <p:spPr bwMode="auto">
              <a:xfrm flipV="1">
                <a:off x="5624512" y="2921215"/>
                <a:ext cx="306388" cy="2921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89" name="Group 88"/>
            <p:cNvGrpSpPr/>
            <p:nvPr/>
          </p:nvGrpSpPr>
          <p:grpSpPr>
            <a:xfrm>
              <a:off x="6422501" y="4213735"/>
              <a:ext cx="336155" cy="408632"/>
              <a:chOff x="6364747" y="2908515"/>
              <a:chExt cx="336155" cy="408632"/>
            </a:xfrm>
          </p:grpSpPr>
          <p:grpSp>
            <p:nvGrpSpPr>
              <p:cNvPr id="101" name="Group 347"/>
              <p:cNvGrpSpPr>
                <a:grpSpLocks/>
              </p:cNvGrpSpPr>
              <p:nvPr/>
            </p:nvGrpSpPr>
            <p:grpSpPr bwMode="auto">
              <a:xfrm>
                <a:off x="6364747" y="2957316"/>
                <a:ext cx="336155" cy="359831"/>
                <a:chOff x="3300701" y="6092879"/>
                <a:chExt cx="284662" cy="287810"/>
              </a:xfrm>
            </p:grpSpPr>
            <p:sp>
              <p:nvSpPr>
                <p:cNvPr id="103" name="Oval 102"/>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04" name="TextBox 206"/>
                <p:cNvSpPr txBox="1">
                  <a:spLocks noChangeArrowheads="1"/>
                </p:cNvSpPr>
                <p:nvPr/>
              </p:nvSpPr>
              <p:spPr bwMode="auto">
                <a:xfrm>
                  <a:off x="3300701" y="6092879"/>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1</a:t>
                  </a:r>
                </a:p>
              </p:txBody>
            </p:sp>
          </p:grpSp>
          <p:cxnSp>
            <p:nvCxnSpPr>
              <p:cNvPr id="102" name="Straight Arrow Connector 101"/>
              <p:cNvCxnSpPr/>
              <p:nvPr/>
            </p:nvCxnSpPr>
            <p:spPr bwMode="auto">
              <a:xfrm flipH="1" flipV="1">
                <a:off x="6413500" y="2908515"/>
                <a:ext cx="242887" cy="31432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90" name="Group 89"/>
            <p:cNvGrpSpPr/>
            <p:nvPr/>
          </p:nvGrpSpPr>
          <p:grpSpPr>
            <a:xfrm>
              <a:off x="6428928" y="5517121"/>
              <a:ext cx="342175" cy="359830"/>
              <a:chOff x="6363425" y="3669460"/>
              <a:chExt cx="342175" cy="359830"/>
            </a:xfrm>
          </p:grpSpPr>
          <p:grpSp>
            <p:nvGrpSpPr>
              <p:cNvPr id="97" name="Group 344"/>
              <p:cNvGrpSpPr>
                <a:grpSpLocks/>
              </p:cNvGrpSpPr>
              <p:nvPr/>
            </p:nvGrpSpPr>
            <p:grpSpPr bwMode="auto">
              <a:xfrm>
                <a:off x="6363425" y="3669460"/>
                <a:ext cx="342175" cy="359830"/>
                <a:chOff x="3313870" y="6095751"/>
                <a:chExt cx="289760" cy="287809"/>
              </a:xfrm>
            </p:grpSpPr>
            <p:sp>
              <p:nvSpPr>
                <p:cNvPr id="99" name="Oval 98"/>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00" name="TextBox 204"/>
                <p:cNvSpPr txBox="1">
                  <a:spLocks noChangeArrowheads="1"/>
                </p:cNvSpPr>
                <p:nvPr/>
              </p:nvSpPr>
              <p:spPr bwMode="auto">
                <a:xfrm>
                  <a:off x="3318968" y="6095751"/>
                  <a:ext cx="284662" cy="28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4</a:t>
                  </a:r>
                </a:p>
              </p:txBody>
            </p:sp>
          </p:grpSp>
          <p:cxnSp>
            <p:nvCxnSpPr>
              <p:cNvPr id="98" name="Straight Arrow Connector 97"/>
              <p:cNvCxnSpPr/>
              <p:nvPr/>
            </p:nvCxnSpPr>
            <p:spPr bwMode="auto">
              <a:xfrm flipH="1">
                <a:off x="6405562" y="3726077"/>
                <a:ext cx="273050" cy="28733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93" name="Group 92"/>
            <p:cNvGrpSpPr/>
            <p:nvPr/>
          </p:nvGrpSpPr>
          <p:grpSpPr>
            <a:xfrm rot="16200000">
              <a:off x="5564332" y="4735904"/>
              <a:ext cx="715701" cy="793629"/>
              <a:chOff x="2717613" y="4701397"/>
              <a:chExt cx="715701" cy="793629"/>
            </a:xfrm>
          </p:grpSpPr>
          <p:cxnSp>
            <p:nvCxnSpPr>
              <p:cNvPr id="94" name="Straight Arrow Connector 93"/>
              <p:cNvCxnSpPr/>
              <p:nvPr/>
            </p:nvCxnSpPr>
            <p:spPr>
              <a:xfrm>
                <a:off x="2717613" y="4951562"/>
                <a:ext cx="0" cy="301925"/>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H="1" flipV="1">
                <a:off x="3261078" y="4701397"/>
                <a:ext cx="172236" cy="138023"/>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V="1">
                <a:off x="3165895" y="5365632"/>
                <a:ext cx="215955" cy="129394"/>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7885" y="4054439"/>
            <a:ext cx="5033176" cy="1951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 name="Rectangle 111"/>
          <p:cNvSpPr/>
          <p:nvPr/>
        </p:nvSpPr>
        <p:spPr>
          <a:xfrm flipV="1">
            <a:off x="2863971" y="4742197"/>
            <a:ext cx="5238408" cy="1356453"/>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037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47710" y="143123"/>
            <a:ext cx="9215562" cy="59952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03225" indent="-403225" algn="l"/>
            <a:r>
              <a:rPr lang="en-US" sz="1400" b="1" dirty="0">
                <a:solidFill>
                  <a:srgbClr val="0D0DFF"/>
                </a:solidFill>
                <a:latin typeface="+mn-lt"/>
                <a:ea typeface="+mn-ea"/>
                <a:cs typeface="+mn-cs"/>
              </a:rPr>
              <a:t>Summary of Position Sensors signal “sign”:</a:t>
            </a:r>
          </a:p>
          <a:p>
            <a:pPr marL="403225" indent="-403225" algn="l"/>
            <a:endParaRPr lang="en-US" sz="1400" b="1" dirty="0">
              <a:solidFill>
                <a:srgbClr val="003FCC"/>
              </a:solidFill>
              <a:latin typeface="+mn-lt"/>
              <a:ea typeface="+mn-ea"/>
              <a:cs typeface="+mn-cs"/>
            </a:endParaRPr>
          </a:p>
          <a:p>
            <a:pPr marL="111125" indent="-111125" algn="l">
              <a:lnSpc>
                <a:spcPct val="150000"/>
              </a:lnSpc>
              <a:buFontTx/>
              <a:buChar char="-"/>
              <a:tabLst>
                <a:tab pos="1144588" algn="l"/>
              </a:tabLst>
            </a:pPr>
            <a:r>
              <a:rPr lang="en-US" sz="1400" b="1" dirty="0">
                <a:latin typeface="+mn-lt"/>
                <a:ea typeface="+mn-ea"/>
                <a:cs typeface="+mn-cs"/>
              </a:rPr>
              <a:t>HAM-HEPI:	</a:t>
            </a:r>
            <a:r>
              <a:rPr lang="en-US" sz="1400" b="1" dirty="0">
                <a:solidFill>
                  <a:srgbClr val="0D0DFF"/>
                </a:solidFill>
                <a:latin typeface="+mn-lt"/>
                <a:ea typeface="+mn-ea"/>
                <a:cs typeface="+mn-cs"/>
              </a:rPr>
              <a:t>Positive </a:t>
            </a:r>
            <a:r>
              <a:rPr lang="en-US" sz="1400" b="1" dirty="0" err="1">
                <a:solidFill>
                  <a:srgbClr val="0D0DFF"/>
                </a:solidFill>
                <a:latin typeface="+mn-lt"/>
                <a:ea typeface="+mn-ea"/>
                <a:cs typeface="+mn-cs"/>
              </a:rPr>
              <a:t>RZ</a:t>
            </a:r>
            <a:r>
              <a:rPr lang="en-US" sz="1400" b="1" dirty="0">
                <a:solidFill>
                  <a:srgbClr val="0D0DFF"/>
                </a:solidFill>
                <a:latin typeface="+mn-lt"/>
                <a:ea typeface="+mn-ea"/>
                <a:cs typeface="+mn-cs"/>
              </a:rPr>
              <a:t> </a:t>
            </a:r>
            <a:r>
              <a:rPr lang="en-US" sz="1400" b="1" dirty="0">
                <a:latin typeface="+mn-lt"/>
                <a:ea typeface="+mn-ea"/>
                <a:cs typeface="+mn-cs"/>
              </a:rPr>
              <a:t>motion of </a:t>
            </a:r>
            <a:r>
              <a:rPr lang="en-US" sz="1400" b="1" dirty="0"/>
              <a:t>HEPI Stage</a:t>
            </a:r>
            <a:r>
              <a:rPr lang="en-US" sz="1400" b="1" dirty="0">
                <a:latin typeface="+mn-lt"/>
                <a:ea typeface="+mn-ea"/>
                <a:cs typeface="+mn-cs"/>
              </a:rPr>
              <a:t> makes </a:t>
            </a:r>
            <a:r>
              <a:rPr lang="en-US" sz="1400" b="1" dirty="0">
                <a:solidFill>
                  <a:srgbClr val="0D0DFF"/>
                </a:solidFill>
                <a:latin typeface="+mn-lt"/>
                <a:ea typeface="+mn-ea"/>
                <a:cs typeface="+mn-cs"/>
              </a:rPr>
              <a:t>+H1, -H2, +H3 and -H4 </a:t>
            </a:r>
            <a:r>
              <a:rPr lang="en-US" sz="1400" b="1" dirty="0" err="1">
                <a:solidFill>
                  <a:srgbClr val="0D0DFF"/>
                </a:solidFill>
                <a:latin typeface="+mn-lt"/>
                <a:ea typeface="+mn-ea"/>
                <a:cs typeface="+mn-cs"/>
              </a:rPr>
              <a:t>IPS</a:t>
            </a:r>
            <a:r>
              <a:rPr lang="en-US" sz="1400" b="1" dirty="0">
                <a:solidFill>
                  <a:srgbClr val="0D0DFF"/>
                </a:solidFill>
                <a:latin typeface="+mn-lt"/>
                <a:ea typeface="+mn-ea"/>
                <a:cs typeface="+mn-cs"/>
              </a:rPr>
              <a:t> </a:t>
            </a:r>
            <a:r>
              <a:rPr lang="en-US" sz="1400" b="1" dirty="0"/>
              <a:t>signals*</a:t>
            </a:r>
            <a:r>
              <a:rPr lang="en-US" sz="1400" b="1" dirty="0">
                <a:latin typeface="+mn-lt"/>
                <a:ea typeface="+mn-ea"/>
                <a:cs typeface="+mn-cs"/>
              </a:rPr>
              <a:t> for HAM 4,5,6</a:t>
            </a:r>
          </a:p>
          <a:p>
            <a:pPr marL="111125" indent="-111125" algn="l">
              <a:lnSpc>
                <a:spcPct val="150000"/>
              </a:lnSpc>
              <a:buFontTx/>
              <a:buChar char="-"/>
              <a:tabLst>
                <a:tab pos="1144588" algn="l"/>
              </a:tabLst>
            </a:pPr>
            <a:r>
              <a:rPr lang="en-US" sz="1400" b="1" dirty="0"/>
              <a:t>HAM-HEPI:	</a:t>
            </a:r>
            <a:r>
              <a:rPr lang="en-US" sz="1400" b="1" dirty="0">
                <a:solidFill>
                  <a:srgbClr val="0D0DFF"/>
                </a:solidFill>
                <a:latin typeface="+mn-lt"/>
                <a:ea typeface="+mn-ea"/>
                <a:cs typeface="+mn-cs"/>
              </a:rPr>
              <a:t>Positive </a:t>
            </a:r>
            <a:r>
              <a:rPr lang="en-US" sz="1400" b="1" dirty="0" err="1">
                <a:solidFill>
                  <a:srgbClr val="0D0DFF"/>
                </a:solidFill>
                <a:latin typeface="+mn-lt"/>
                <a:ea typeface="+mn-ea"/>
                <a:cs typeface="+mn-cs"/>
              </a:rPr>
              <a:t>RZ</a:t>
            </a:r>
            <a:r>
              <a:rPr lang="en-US" sz="1400" b="1" dirty="0">
                <a:solidFill>
                  <a:srgbClr val="0D0DFF"/>
                </a:solidFill>
                <a:latin typeface="+mn-lt"/>
                <a:ea typeface="+mn-ea"/>
                <a:cs typeface="+mn-cs"/>
              </a:rPr>
              <a:t> </a:t>
            </a:r>
            <a:r>
              <a:rPr lang="en-US" sz="1400" b="1" dirty="0"/>
              <a:t>motion of HEPI Stage makes </a:t>
            </a:r>
            <a:r>
              <a:rPr lang="en-US" sz="1400" b="1" dirty="0">
                <a:solidFill>
                  <a:srgbClr val="0D0DFF"/>
                </a:solidFill>
                <a:latin typeface="+mn-lt"/>
                <a:ea typeface="+mn-ea"/>
                <a:cs typeface="+mn-cs"/>
              </a:rPr>
              <a:t>-H1, +H2, -H3 and +H4 </a:t>
            </a:r>
            <a:r>
              <a:rPr lang="en-US" sz="1400" b="1" dirty="0" err="1">
                <a:solidFill>
                  <a:srgbClr val="0D0DFF"/>
                </a:solidFill>
                <a:latin typeface="+mn-lt"/>
                <a:ea typeface="+mn-ea"/>
                <a:cs typeface="+mn-cs"/>
              </a:rPr>
              <a:t>IPS</a:t>
            </a:r>
            <a:r>
              <a:rPr lang="en-US" sz="1400" b="1" dirty="0">
                <a:solidFill>
                  <a:srgbClr val="0D0DFF"/>
                </a:solidFill>
                <a:latin typeface="+mn-lt"/>
                <a:ea typeface="+mn-ea"/>
                <a:cs typeface="+mn-cs"/>
              </a:rPr>
              <a:t> </a:t>
            </a:r>
            <a:r>
              <a:rPr lang="en-US" sz="1400" b="1" dirty="0"/>
              <a:t>signals* for  HAM 1,2,3</a:t>
            </a:r>
            <a:endParaRPr lang="en-US" sz="1400" b="1" dirty="0">
              <a:latin typeface="+mn-lt"/>
              <a:ea typeface="+mn-ea"/>
              <a:cs typeface="+mn-cs"/>
            </a:endParaRPr>
          </a:p>
          <a:p>
            <a:pPr marL="111125" indent="-111125" algn="l">
              <a:lnSpc>
                <a:spcPct val="150000"/>
              </a:lnSpc>
              <a:buFontTx/>
              <a:buChar char="-"/>
              <a:tabLst>
                <a:tab pos="1144588" algn="l"/>
              </a:tabLst>
            </a:pPr>
            <a:r>
              <a:rPr lang="en-US" sz="1400" b="1" dirty="0"/>
              <a:t>HAM-ISI: 	</a:t>
            </a:r>
            <a:r>
              <a:rPr lang="en-US" sz="1400" b="1" dirty="0">
                <a:solidFill>
                  <a:srgbClr val="0D0DFF"/>
                </a:solidFill>
                <a:latin typeface="+mn-lt"/>
                <a:ea typeface="+mn-ea"/>
                <a:cs typeface="+mn-cs"/>
              </a:rPr>
              <a:t>Positive </a:t>
            </a:r>
            <a:r>
              <a:rPr lang="en-US" sz="1400" b="1" dirty="0" err="1">
                <a:solidFill>
                  <a:srgbClr val="0D0DFF"/>
                </a:solidFill>
                <a:latin typeface="+mn-lt"/>
                <a:ea typeface="+mn-ea"/>
                <a:cs typeface="+mn-cs"/>
              </a:rPr>
              <a:t>RZ</a:t>
            </a:r>
            <a:r>
              <a:rPr lang="en-US" sz="1400" b="1" dirty="0">
                <a:solidFill>
                  <a:srgbClr val="0D0DFF"/>
                </a:solidFill>
                <a:latin typeface="+mn-lt"/>
                <a:ea typeface="+mn-ea"/>
                <a:cs typeface="+mn-cs"/>
              </a:rPr>
              <a:t> </a:t>
            </a:r>
            <a:r>
              <a:rPr lang="en-US" sz="1400" b="1" dirty="0"/>
              <a:t>motion of Stage 1 makes </a:t>
            </a:r>
            <a:r>
              <a:rPr lang="en-US" sz="1400" b="1" dirty="0">
                <a:solidFill>
                  <a:srgbClr val="0D0DFF"/>
                </a:solidFill>
                <a:latin typeface="+mn-lt"/>
                <a:ea typeface="+mn-ea"/>
                <a:cs typeface="+mn-cs"/>
              </a:rPr>
              <a:t>negative CPS signals</a:t>
            </a:r>
            <a:r>
              <a:rPr lang="en-US" sz="1400" b="1" dirty="0"/>
              <a:t>* for all chambers </a:t>
            </a:r>
            <a:r>
              <a:rPr lang="en-US" sz="1400" b="1" dirty="0">
                <a:solidFill>
                  <a:srgbClr val="003FCC"/>
                </a:solidFill>
              </a:rPr>
              <a:t> </a:t>
            </a:r>
          </a:p>
          <a:p>
            <a:pPr marL="111125" indent="-111125" algn="l">
              <a:lnSpc>
                <a:spcPct val="150000"/>
              </a:lnSpc>
              <a:buFontTx/>
              <a:buChar char="-"/>
              <a:tabLst>
                <a:tab pos="1144588" algn="l"/>
              </a:tabLst>
            </a:pPr>
            <a:r>
              <a:rPr lang="en-US" sz="1400" b="1" dirty="0"/>
              <a:t>BSC-HEPI: 	</a:t>
            </a:r>
            <a:r>
              <a:rPr lang="en-US" sz="1400" b="1" dirty="0">
                <a:solidFill>
                  <a:srgbClr val="0D0DFF"/>
                </a:solidFill>
                <a:latin typeface="+mn-lt"/>
                <a:ea typeface="+mn-ea"/>
                <a:cs typeface="+mn-cs"/>
              </a:rPr>
              <a:t>Positive </a:t>
            </a:r>
            <a:r>
              <a:rPr lang="en-US" sz="1400" b="1" dirty="0" err="1">
                <a:solidFill>
                  <a:srgbClr val="0D0DFF"/>
                </a:solidFill>
                <a:latin typeface="+mn-lt"/>
                <a:ea typeface="+mn-ea"/>
                <a:cs typeface="+mn-cs"/>
              </a:rPr>
              <a:t>RZ</a:t>
            </a:r>
            <a:r>
              <a:rPr lang="en-US" sz="1400" b="1" dirty="0">
                <a:solidFill>
                  <a:srgbClr val="0D0DFF"/>
                </a:solidFill>
                <a:latin typeface="+mn-lt"/>
                <a:ea typeface="+mn-ea"/>
                <a:cs typeface="+mn-cs"/>
              </a:rPr>
              <a:t> </a:t>
            </a:r>
            <a:r>
              <a:rPr lang="en-US" sz="1400" b="1" dirty="0"/>
              <a:t>motion of HEPI Stage makes </a:t>
            </a:r>
            <a:r>
              <a:rPr lang="en-US" sz="1400" b="1" dirty="0">
                <a:solidFill>
                  <a:srgbClr val="0D0DFF"/>
                </a:solidFill>
                <a:latin typeface="+mn-lt"/>
                <a:ea typeface="+mn-ea"/>
                <a:cs typeface="+mn-cs"/>
              </a:rPr>
              <a:t>+H1, -H2, +H3 and -H4 </a:t>
            </a:r>
            <a:r>
              <a:rPr lang="en-US" sz="1400" b="1" dirty="0" err="1">
                <a:solidFill>
                  <a:srgbClr val="0D0DFF"/>
                </a:solidFill>
                <a:latin typeface="+mn-lt"/>
                <a:ea typeface="+mn-ea"/>
                <a:cs typeface="+mn-cs"/>
              </a:rPr>
              <a:t>IPS</a:t>
            </a:r>
            <a:r>
              <a:rPr lang="en-US" sz="1400" b="1" dirty="0">
                <a:solidFill>
                  <a:srgbClr val="0D0DFF"/>
                </a:solidFill>
                <a:latin typeface="+mn-lt"/>
                <a:ea typeface="+mn-ea"/>
                <a:cs typeface="+mn-cs"/>
              </a:rPr>
              <a:t> </a:t>
            </a:r>
            <a:r>
              <a:rPr lang="en-US" sz="1400" b="1" dirty="0"/>
              <a:t>signals* for </a:t>
            </a:r>
            <a:r>
              <a:rPr lang="en-US" sz="1400" b="1" dirty="0" err="1"/>
              <a:t>ITMX</a:t>
            </a:r>
            <a:r>
              <a:rPr lang="en-US" sz="1400" b="1" dirty="0"/>
              <a:t>, </a:t>
            </a:r>
            <a:r>
              <a:rPr lang="en-US" sz="1400" b="1" dirty="0" err="1"/>
              <a:t>ETMY</a:t>
            </a:r>
            <a:r>
              <a:rPr lang="en-US" sz="1400" b="1" dirty="0"/>
              <a:t> BSC</a:t>
            </a:r>
          </a:p>
          <a:p>
            <a:pPr marL="111125" indent="-111125" algn="l">
              <a:lnSpc>
                <a:spcPct val="150000"/>
              </a:lnSpc>
              <a:buFontTx/>
              <a:buChar char="-"/>
              <a:tabLst>
                <a:tab pos="1144588" algn="l"/>
              </a:tabLst>
            </a:pPr>
            <a:r>
              <a:rPr lang="en-US" sz="1400" b="1" dirty="0"/>
              <a:t>BSC-HEPI: 	</a:t>
            </a:r>
            <a:r>
              <a:rPr lang="en-US" sz="1400" b="1" dirty="0">
                <a:solidFill>
                  <a:srgbClr val="0D0DFF"/>
                </a:solidFill>
                <a:latin typeface="+mn-lt"/>
                <a:ea typeface="+mn-ea"/>
                <a:cs typeface="+mn-cs"/>
              </a:rPr>
              <a:t>Positive </a:t>
            </a:r>
            <a:r>
              <a:rPr lang="en-US" sz="1400" b="1" dirty="0" err="1">
                <a:solidFill>
                  <a:srgbClr val="0D0DFF"/>
                </a:solidFill>
                <a:latin typeface="+mn-lt"/>
                <a:ea typeface="+mn-ea"/>
                <a:cs typeface="+mn-cs"/>
              </a:rPr>
              <a:t>RZ</a:t>
            </a:r>
            <a:r>
              <a:rPr lang="en-US" sz="1400" b="1" dirty="0">
                <a:solidFill>
                  <a:srgbClr val="0D0DFF"/>
                </a:solidFill>
                <a:latin typeface="+mn-lt"/>
                <a:ea typeface="+mn-ea"/>
                <a:cs typeface="+mn-cs"/>
              </a:rPr>
              <a:t> </a:t>
            </a:r>
            <a:r>
              <a:rPr lang="en-US" sz="1400" b="1" dirty="0"/>
              <a:t>motion of HEPI Stage makes </a:t>
            </a:r>
            <a:r>
              <a:rPr lang="en-US" sz="1400" b="1" dirty="0">
                <a:solidFill>
                  <a:srgbClr val="0D0DFF"/>
                </a:solidFill>
                <a:latin typeface="+mn-lt"/>
                <a:ea typeface="+mn-ea"/>
                <a:cs typeface="+mn-cs"/>
              </a:rPr>
              <a:t>-H1, +H2, -H3 and +H4 </a:t>
            </a:r>
            <a:r>
              <a:rPr lang="en-US" sz="1400" b="1" dirty="0" err="1">
                <a:solidFill>
                  <a:srgbClr val="0D0DFF"/>
                </a:solidFill>
                <a:latin typeface="+mn-lt"/>
                <a:ea typeface="+mn-ea"/>
                <a:cs typeface="+mn-cs"/>
              </a:rPr>
              <a:t>IPS</a:t>
            </a:r>
            <a:r>
              <a:rPr lang="en-US" sz="1400" b="1" dirty="0">
                <a:solidFill>
                  <a:srgbClr val="0D0DFF"/>
                </a:solidFill>
                <a:latin typeface="+mn-lt"/>
                <a:ea typeface="+mn-ea"/>
                <a:cs typeface="+mn-cs"/>
              </a:rPr>
              <a:t> </a:t>
            </a:r>
            <a:r>
              <a:rPr lang="en-US" sz="1400" b="1" dirty="0"/>
              <a:t>signals* for BS, </a:t>
            </a:r>
            <a:r>
              <a:rPr lang="en-US" sz="1400" b="1" dirty="0" err="1"/>
              <a:t>ITMY</a:t>
            </a:r>
            <a:r>
              <a:rPr lang="en-US" sz="1400" b="1" dirty="0"/>
              <a:t>, </a:t>
            </a:r>
            <a:r>
              <a:rPr lang="en-US" sz="1400" b="1" dirty="0" err="1"/>
              <a:t>ETMX</a:t>
            </a:r>
            <a:endParaRPr lang="en-US" sz="1400" b="1" dirty="0"/>
          </a:p>
          <a:p>
            <a:pPr marL="111125" indent="-111125" algn="l">
              <a:lnSpc>
                <a:spcPct val="150000"/>
              </a:lnSpc>
              <a:buFontTx/>
              <a:buChar char="-"/>
              <a:tabLst>
                <a:tab pos="1144588" algn="l"/>
              </a:tabLst>
            </a:pPr>
            <a:r>
              <a:rPr lang="en-US" sz="1400" b="1" dirty="0"/>
              <a:t>BSC-ISI: 	</a:t>
            </a:r>
            <a:r>
              <a:rPr lang="en-US" sz="1400" b="1" dirty="0">
                <a:solidFill>
                  <a:srgbClr val="0D0DFF"/>
                </a:solidFill>
                <a:latin typeface="+mn-lt"/>
                <a:ea typeface="+mn-ea"/>
                <a:cs typeface="+mn-cs"/>
              </a:rPr>
              <a:t>Positive </a:t>
            </a:r>
            <a:r>
              <a:rPr lang="en-US" sz="1400" b="1" dirty="0" err="1">
                <a:solidFill>
                  <a:srgbClr val="0D0DFF"/>
                </a:solidFill>
                <a:latin typeface="+mn-lt"/>
                <a:ea typeface="+mn-ea"/>
                <a:cs typeface="+mn-cs"/>
              </a:rPr>
              <a:t>RZ</a:t>
            </a:r>
            <a:r>
              <a:rPr lang="en-US" sz="1400" b="1" dirty="0">
                <a:solidFill>
                  <a:srgbClr val="0D0DFF"/>
                </a:solidFill>
                <a:latin typeface="+mn-lt"/>
                <a:ea typeface="+mn-ea"/>
                <a:cs typeface="+mn-cs"/>
              </a:rPr>
              <a:t> </a:t>
            </a:r>
            <a:r>
              <a:rPr lang="en-US" sz="1400" b="1" dirty="0"/>
              <a:t>motion of Stage 1 makes </a:t>
            </a:r>
            <a:r>
              <a:rPr lang="en-US" sz="1400" b="1" dirty="0">
                <a:solidFill>
                  <a:srgbClr val="0D0DFF"/>
                </a:solidFill>
                <a:latin typeface="+mn-lt"/>
                <a:ea typeface="+mn-ea"/>
                <a:cs typeface="+mn-cs"/>
              </a:rPr>
              <a:t>negative CPS signals</a:t>
            </a:r>
            <a:r>
              <a:rPr lang="en-US" sz="1400" b="1" dirty="0"/>
              <a:t>* for all chambers </a:t>
            </a:r>
          </a:p>
          <a:p>
            <a:pPr marL="111125" indent="-111125" algn="l">
              <a:lnSpc>
                <a:spcPct val="150000"/>
              </a:lnSpc>
              <a:buFontTx/>
              <a:buChar char="-"/>
              <a:tabLst>
                <a:tab pos="1144588" algn="l"/>
              </a:tabLst>
            </a:pPr>
            <a:r>
              <a:rPr lang="en-US" sz="1400" b="1" dirty="0"/>
              <a:t>BSC-ISI : 	</a:t>
            </a:r>
            <a:r>
              <a:rPr lang="en-US" sz="1400" b="1" dirty="0">
                <a:solidFill>
                  <a:srgbClr val="0D0DFF"/>
                </a:solidFill>
                <a:latin typeface="+mn-lt"/>
                <a:ea typeface="+mn-ea"/>
                <a:cs typeface="+mn-cs"/>
              </a:rPr>
              <a:t>Positive </a:t>
            </a:r>
            <a:r>
              <a:rPr lang="en-US" sz="1400" b="1" dirty="0" err="1">
                <a:solidFill>
                  <a:srgbClr val="0D0DFF"/>
                </a:solidFill>
                <a:latin typeface="+mn-lt"/>
                <a:ea typeface="+mn-ea"/>
                <a:cs typeface="+mn-cs"/>
              </a:rPr>
              <a:t>RZ</a:t>
            </a:r>
            <a:r>
              <a:rPr lang="en-US" sz="1400" b="1" dirty="0">
                <a:solidFill>
                  <a:srgbClr val="0D0DFF"/>
                </a:solidFill>
                <a:latin typeface="+mn-lt"/>
                <a:ea typeface="+mn-ea"/>
                <a:cs typeface="+mn-cs"/>
              </a:rPr>
              <a:t> </a:t>
            </a:r>
            <a:r>
              <a:rPr lang="en-US" sz="1400" b="1" dirty="0"/>
              <a:t>motion of Stage 2 makes </a:t>
            </a:r>
            <a:r>
              <a:rPr lang="en-US" sz="1400" b="1" dirty="0">
                <a:solidFill>
                  <a:srgbClr val="0D0DFF"/>
                </a:solidFill>
                <a:latin typeface="+mn-lt"/>
                <a:ea typeface="+mn-ea"/>
                <a:cs typeface="+mn-cs"/>
              </a:rPr>
              <a:t>positive CPS signals</a:t>
            </a:r>
            <a:r>
              <a:rPr lang="en-US" sz="1400" b="1" dirty="0"/>
              <a:t>* for all chambers </a:t>
            </a:r>
          </a:p>
          <a:p>
            <a:pPr marL="111125" indent="-111125" algn="l">
              <a:lnSpc>
                <a:spcPct val="150000"/>
              </a:lnSpc>
              <a:buFontTx/>
              <a:buChar char="-"/>
              <a:tabLst>
                <a:tab pos="1144588" algn="l"/>
              </a:tabLst>
            </a:pPr>
            <a:endParaRPr lang="en-US" sz="1400" b="1" dirty="0"/>
          </a:p>
          <a:p>
            <a:pPr algn="l">
              <a:lnSpc>
                <a:spcPct val="150000"/>
              </a:lnSpc>
              <a:tabLst>
                <a:tab pos="1144588" algn="l"/>
              </a:tabLst>
            </a:pPr>
            <a:r>
              <a:rPr lang="en-US" sz="1400" b="1" dirty="0"/>
              <a:t>- HAM-HEPI, BSC-HEPI, HAM-ISI, BSC-ISI: </a:t>
            </a:r>
          </a:p>
          <a:p>
            <a:pPr>
              <a:lnSpc>
                <a:spcPct val="150000"/>
              </a:lnSpc>
              <a:tabLst>
                <a:tab pos="1144588" algn="l"/>
              </a:tabLst>
            </a:pPr>
            <a:r>
              <a:rPr lang="en-US" sz="1400" b="1" dirty="0">
                <a:solidFill>
                  <a:srgbClr val="0D0DFF"/>
                </a:solidFill>
                <a:latin typeface="+mn-lt"/>
                <a:ea typeface="+mn-ea"/>
                <a:cs typeface="+mn-cs"/>
              </a:rPr>
              <a:t>Positive Z</a:t>
            </a:r>
            <a:r>
              <a:rPr lang="en-US" sz="1400" b="1" dirty="0">
                <a:solidFill>
                  <a:srgbClr val="003FCC"/>
                </a:solidFill>
              </a:rPr>
              <a:t> </a:t>
            </a:r>
            <a:r>
              <a:rPr lang="en-US" sz="1400" b="1" dirty="0"/>
              <a:t>motion makes </a:t>
            </a:r>
            <a:r>
              <a:rPr lang="en-US" sz="1400" b="1" dirty="0">
                <a:solidFill>
                  <a:srgbClr val="0D0DFF"/>
                </a:solidFill>
                <a:latin typeface="+mn-lt"/>
                <a:ea typeface="+mn-ea"/>
                <a:cs typeface="+mn-cs"/>
              </a:rPr>
              <a:t>positive PS signal in all local vertical sensors</a:t>
            </a:r>
            <a:r>
              <a:rPr lang="en-US" sz="1400" b="1" dirty="0"/>
              <a:t>* (for all stages &amp; all chambers)</a:t>
            </a:r>
          </a:p>
          <a:p>
            <a:pPr>
              <a:lnSpc>
                <a:spcPct val="150000"/>
              </a:lnSpc>
              <a:tabLst>
                <a:tab pos="1144588" algn="l"/>
              </a:tabLst>
            </a:pPr>
            <a:endParaRPr lang="en-US" sz="1400" b="1" dirty="0">
              <a:solidFill>
                <a:srgbClr val="003FCC"/>
              </a:solidFill>
              <a:latin typeface="+mn-lt"/>
              <a:ea typeface="+mn-ea"/>
              <a:cs typeface="+mn-cs"/>
            </a:endParaRPr>
          </a:p>
          <a:p>
            <a:pPr algn="l">
              <a:lnSpc>
                <a:spcPct val="150000"/>
              </a:lnSpc>
              <a:tabLst>
                <a:tab pos="1144588" algn="l"/>
              </a:tabLst>
            </a:pPr>
            <a:r>
              <a:rPr lang="en-US" sz="1400" b="1" dirty="0">
                <a:latin typeface="+mn-lt"/>
                <a:ea typeface="+mn-ea"/>
                <a:cs typeface="+mn-cs"/>
              </a:rPr>
              <a:t>These signs are checked during the assembly and testing process by pushing on the moving stages and watching the local sensors readouts. The position sensors are then used during the commissioning process to verify and correct if necessary the sign  of all other instruments (actuators, geophones and seismometers) </a:t>
            </a:r>
          </a:p>
          <a:p>
            <a:pPr>
              <a:lnSpc>
                <a:spcPct val="150000"/>
              </a:lnSpc>
              <a:tabLst>
                <a:tab pos="1144588" algn="l"/>
              </a:tabLst>
            </a:pPr>
            <a:endParaRPr lang="en-US" sz="1400" b="1" dirty="0">
              <a:solidFill>
                <a:srgbClr val="003FCC"/>
              </a:solidFill>
              <a:latin typeface="+mn-lt"/>
              <a:ea typeface="+mn-ea"/>
              <a:cs typeface="+mn-cs"/>
            </a:endParaRPr>
          </a:p>
        </p:txBody>
      </p:sp>
      <p:sp>
        <p:nvSpPr>
          <p:cNvPr id="7" name="Rectangle 6"/>
          <p:cNvSpPr/>
          <p:nvPr/>
        </p:nvSpPr>
        <p:spPr>
          <a:xfrm>
            <a:off x="4280254" y="6329441"/>
            <a:ext cx="4738605" cy="369332"/>
          </a:xfrm>
          <a:prstGeom prst="rect">
            <a:avLst/>
          </a:prstGeom>
        </p:spPr>
        <p:txBody>
          <a:bodyPr wrap="none">
            <a:spAutoFit/>
          </a:bodyPr>
          <a:lstStyle/>
          <a:p>
            <a:r>
              <a:rPr lang="en-US" b="1" dirty="0"/>
              <a:t>*as read on the IN1 channel of the input filters  </a:t>
            </a:r>
          </a:p>
        </p:txBody>
      </p:sp>
    </p:spTree>
    <p:extLst>
      <p:ext uri="{BB962C8B-B14F-4D97-AF65-F5344CB8AC3E}">
        <p14:creationId xmlns:p14="http://schemas.microsoft.com/office/powerpoint/2010/main" val="23859750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0565" y="651007"/>
            <a:ext cx="6020007" cy="2297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0" y="0"/>
            <a:ext cx="1932317" cy="723275"/>
          </a:xfrm>
          <a:prstGeom prst="rect">
            <a:avLst/>
          </a:prstGeom>
        </p:spPr>
        <p:txBody>
          <a:bodyPr wrap="square">
            <a:spAutoFit/>
          </a:bodyPr>
          <a:lstStyle/>
          <a:p>
            <a:pPr algn="ctr">
              <a:spcBef>
                <a:spcPts val="600"/>
              </a:spcBef>
            </a:pPr>
            <a:r>
              <a:rPr lang="en-US" b="1" dirty="0"/>
              <a:t>BSC-ISI</a:t>
            </a:r>
          </a:p>
          <a:p>
            <a:pPr algn="ctr">
              <a:spcBef>
                <a:spcPts val="600"/>
              </a:spcBef>
            </a:pPr>
            <a:r>
              <a:rPr lang="en-US" b="1" dirty="0"/>
              <a:t>Stage 2 CPS</a:t>
            </a:r>
          </a:p>
        </p:txBody>
      </p:sp>
      <p:sp>
        <p:nvSpPr>
          <p:cNvPr id="12"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50</a:t>
            </a:fld>
            <a:endParaRPr lang="en-US" b="1" dirty="0">
              <a:solidFill>
                <a:schemeClr val="tx1"/>
              </a:solidFill>
            </a:endParaRPr>
          </a:p>
        </p:txBody>
      </p:sp>
      <p:pic>
        <p:nvPicPr>
          <p:cNvPr id="8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271" y="3585659"/>
            <a:ext cx="1031228" cy="105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 name="Rectangle 90"/>
          <p:cNvSpPr/>
          <p:nvPr/>
        </p:nvSpPr>
        <p:spPr>
          <a:xfrm flipV="1">
            <a:off x="2758203" y="1486892"/>
            <a:ext cx="5892816" cy="1534603"/>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5740" y="3999832"/>
            <a:ext cx="5893658" cy="228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2" name="Rectangle 211"/>
          <p:cNvSpPr/>
          <p:nvPr/>
        </p:nvSpPr>
        <p:spPr>
          <a:xfrm flipV="1">
            <a:off x="2813862" y="4826440"/>
            <a:ext cx="5892816" cy="1534603"/>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381781" y="1405076"/>
            <a:ext cx="140819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 name="TextBox 131"/>
          <p:cNvSpPr txBox="1">
            <a:spLocks noChangeArrowheads="1"/>
          </p:cNvSpPr>
          <p:nvPr/>
        </p:nvSpPr>
        <p:spPr bwMode="auto">
          <a:xfrm>
            <a:off x="446208" y="1094356"/>
            <a:ext cx="13948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err="1">
                <a:solidFill>
                  <a:srgbClr val="660066"/>
                </a:solidFill>
                <a:latin typeface="Calibri" pitchFamily="-65" charset="0"/>
              </a:rPr>
              <a:t>BS_ITMY_ETMX</a:t>
            </a:r>
            <a:endParaRPr lang="en-US" sz="1400" dirty="0">
              <a:solidFill>
                <a:srgbClr val="660066"/>
              </a:solidFill>
              <a:latin typeface="Calibri" pitchFamily="-65" charset="0"/>
            </a:endParaRPr>
          </a:p>
        </p:txBody>
      </p:sp>
      <p:grpSp>
        <p:nvGrpSpPr>
          <p:cNvPr id="216" name="Group 215"/>
          <p:cNvGrpSpPr/>
          <p:nvPr/>
        </p:nvGrpSpPr>
        <p:grpSpPr>
          <a:xfrm>
            <a:off x="1552225" y="1288216"/>
            <a:ext cx="315972" cy="295275"/>
            <a:chOff x="6006989" y="3034679"/>
            <a:chExt cx="315972" cy="295275"/>
          </a:xfrm>
        </p:grpSpPr>
        <p:grpSp>
          <p:nvGrpSpPr>
            <p:cNvPr id="235" name="Group 347"/>
            <p:cNvGrpSpPr>
              <a:grpSpLocks/>
            </p:cNvGrpSpPr>
            <p:nvPr/>
          </p:nvGrpSpPr>
          <p:grpSpPr bwMode="auto">
            <a:xfrm>
              <a:off x="6006989" y="3034679"/>
              <a:ext cx="299345" cy="284083"/>
              <a:chOff x="3297192" y="6061837"/>
              <a:chExt cx="284662" cy="287810"/>
            </a:xfrm>
          </p:grpSpPr>
          <p:sp>
            <p:nvSpPr>
              <p:cNvPr id="237" name="Oval 236"/>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238" name="TextBox 224"/>
              <p:cNvSpPr txBox="1">
                <a:spLocks noChangeArrowheads="1"/>
              </p:cNvSpPr>
              <p:nvPr/>
            </p:nvSpPr>
            <p:spPr bwMode="auto">
              <a:xfrm>
                <a:off x="3297192" y="6061837"/>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dirty="0">
                    <a:solidFill>
                      <a:schemeClr val="bg1"/>
                    </a:solidFill>
                  </a:rPr>
                  <a:t>1</a:t>
                </a:r>
              </a:p>
            </p:txBody>
          </p:sp>
        </p:grpSp>
        <p:cxnSp>
          <p:nvCxnSpPr>
            <p:cNvPr id="236" name="Straight Arrow Connector 235"/>
            <p:cNvCxnSpPr/>
            <p:nvPr/>
          </p:nvCxnSpPr>
          <p:spPr bwMode="auto">
            <a:xfrm>
              <a:off x="6075311" y="3088654"/>
              <a:ext cx="247650" cy="2413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217" name="Group 216"/>
          <p:cNvGrpSpPr/>
          <p:nvPr/>
        </p:nvGrpSpPr>
        <p:grpSpPr>
          <a:xfrm>
            <a:off x="1581006" y="2540381"/>
            <a:ext cx="349370" cy="291398"/>
            <a:chOff x="5981528" y="3589419"/>
            <a:chExt cx="349370" cy="291398"/>
          </a:xfrm>
        </p:grpSpPr>
        <p:grpSp>
          <p:nvGrpSpPr>
            <p:cNvPr id="231" name="Group 344"/>
            <p:cNvGrpSpPr>
              <a:grpSpLocks/>
            </p:cNvGrpSpPr>
            <p:nvPr/>
          </p:nvGrpSpPr>
          <p:grpSpPr bwMode="auto">
            <a:xfrm>
              <a:off x="5981528" y="3589419"/>
              <a:ext cx="299345" cy="285508"/>
              <a:chOff x="3287272" y="6057120"/>
              <a:chExt cx="284662" cy="289254"/>
            </a:xfrm>
          </p:grpSpPr>
          <p:sp>
            <p:nvSpPr>
              <p:cNvPr id="233" name="Oval 232"/>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234" name="TextBox 222"/>
              <p:cNvSpPr txBox="1">
                <a:spLocks noChangeArrowheads="1"/>
              </p:cNvSpPr>
              <p:nvPr/>
            </p:nvSpPr>
            <p:spPr bwMode="auto">
              <a:xfrm>
                <a:off x="3287272" y="6057120"/>
                <a:ext cx="284662" cy="28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dirty="0">
                    <a:solidFill>
                      <a:schemeClr val="bg1"/>
                    </a:solidFill>
                  </a:rPr>
                  <a:t>4</a:t>
                </a:r>
              </a:p>
            </p:txBody>
          </p:sp>
        </p:grpSp>
        <p:cxnSp>
          <p:nvCxnSpPr>
            <p:cNvPr id="232" name="Straight Arrow Connector 231"/>
            <p:cNvCxnSpPr/>
            <p:nvPr/>
          </p:nvCxnSpPr>
          <p:spPr bwMode="auto">
            <a:xfrm flipV="1">
              <a:off x="6057848" y="3650629"/>
              <a:ext cx="273050" cy="2301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218" name="Group 217"/>
          <p:cNvGrpSpPr/>
          <p:nvPr/>
        </p:nvGrpSpPr>
        <p:grpSpPr>
          <a:xfrm>
            <a:off x="304078" y="2539948"/>
            <a:ext cx="306174" cy="284083"/>
            <a:chOff x="5394273" y="3596734"/>
            <a:chExt cx="306174" cy="284083"/>
          </a:xfrm>
        </p:grpSpPr>
        <p:grpSp>
          <p:nvGrpSpPr>
            <p:cNvPr id="227" name="Group 322"/>
            <p:cNvGrpSpPr>
              <a:grpSpLocks/>
            </p:cNvGrpSpPr>
            <p:nvPr/>
          </p:nvGrpSpPr>
          <p:grpSpPr bwMode="auto">
            <a:xfrm>
              <a:off x="5401102" y="3596734"/>
              <a:ext cx="299345" cy="284083"/>
              <a:chOff x="3306811" y="6064530"/>
              <a:chExt cx="284662" cy="287810"/>
            </a:xfrm>
          </p:grpSpPr>
          <p:sp>
            <p:nvSpPr>
              <p:cNvPr id="229" name="Oval 228"/>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230" name="TextBox 220"/>
              <p:cNvSpPr txBox="1">
                <a:spLocks noChangeArrowheads="1"/>
              </p:cNvSpPr>
              <p:nvPr/>
            </p:nvSpPr>
            <p:spPr bwMode="auto">
              <a:xfrm>
                <a:off x="3306811" y="6064530"/>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3</a:t>
                </a:r>
              </a:p>
            </p:txBody>
          </p:sp>
        </p:grpSp>
        <p:cxnSp>
          <p:nvCxnSpPr>
            <p:cNvPr id="228" name="Straight Arrow Connector 227"/>
            <p:cNvCxnSpPr/>
            <p:nvPr/>
          </p:nvCxnSpPr>
          <p:spPr bwMode="auto">
            <a:xfrm flipH="1" flipV="1">
              <a:off x="5394273" y="3612529"/>
              <a:ext cx="215900" cy="24765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219" name="Group 218"/>
          <p:cNvGrpSpPr/>
          <p:nvPr/>
        </p:nvGrpSpPr>
        <p:grpSpPr>
          <a:xfrm>
            <a:off x="281665" y="1268036"/>
            <a:ext cx="315614" cy="288841"/>
            <a:chOff x="5364111" y="3045495"/>
            <a:chExt cx="315614" cy="288841"/>
          </a:xfrm>
        </p:grpSpPr>
        <p:sp>
          <p:nvSpPr>
            <p:cNvPr id="224" name="Oval 223"/>
            <p:cNvSpPr/>
            <p:nvPr/>
          </p:nvSpPr>
          <p:spPr bwMode="auto">
            <a:xfrm>
              <a:off x="5398512" y="3108135"/>
              <a:ext cx="262839" cy="226201"/>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225" name="TextBox 226"/>
            <p:cNvSpPr txBox="1">
              <a:spLocks noChangeArrowheads="1"/>
            </p:cNvSpPr>
            <p:nvPr/>
          </p:nvSpPr>
          <p:spPr bwMode="auto">
            <a:xfrm>
              <a:off x="5380380" y="3045495"/>
              <a:ext cx="299345" cy="28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2</a:t>
              </a:r>
            </a:p>
          </p:txBody>
        </p:sp>
        <p:cxnSp>
          <p:nvCxnSpPr>
            <p:cNvPr id="226" name="Straight Arrow Connector 225"/>
            <p:cNvCxnSpPr/>
            <p:nvPr/>
          </p:nvCxnSpPr>
          <p:spPr bwMode="auto">
            <a:xfrm flipH="1">
              <a:off x="5364111" y="3107704"/>
              <a:ext cx="242887" cy="22542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220" name="Group 219"/>
          <p:cNvGrpSpPr/>
          <p:nvPr/>
        </p:nvGrpSpPr>
        <p:grpSpPr>
          <a:xfrm rot="20993697">
            <a:off x="747424" y="1701580"/>
            <a:ext cx="775251" cy="799105"/>
            <a:chOff x="2767055" y="4691270"/>
            <a:chExt cx="775251" cy="799105"/>
          </a:xfrm>
        </p:grpSpPr>
        <p:cxnSp>
          <p:nvCxnSpPr>
            <p:cNvPr id="221" name="Straight Arrow Connector 220"/>
            <p:cNvCxnSpPr/>
            <p:nvPr/>
          </p:nvCxnSpPr>
          <p:spPr>
            <a:xfrm flipH="1" flipV="1">
              <a:off x="2767055" y="5319423"/>
              <a:ext cx="210708" cy="170952"/>
            </a:xfrm>
            <a:prstGeom prst="straightConnector1">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flipV="1">
              <a:off x="2778982" y="4691270"/>
              <a:ext cx="250465" cy="99392"/>
            </a:xfrm>
            <a:prstGeom prst="straightConnector1">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flipH="1">
              <a:off x="3458886" y="4989443"/>
              <a:ext cx="83420" cy="263147"/>
            </a:xfrm>
            <a:prstGeom prst="straightConnector1">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p:nvGrpSpPr>
        <p:grpSpPr>
          <a:xfrm>
            <a:off x="244044" y="4817990"/>
            <a:ext cx="1716519" cy="1782529"/>
            <a:chOff x="5054584" y="4094422"/>
            <a:chExt cx="1716519" cy="1782529"/>
          </a:xfrm>
        </p:grpSpPr>
        <p:grpSp>
          <p:nvGrpSpPr>
            <p:cNvPr id="240" name="Group 239"/>
            <p:cNvGrpSpPr/>
            <p:nvPr/>
          </p:nvGrpSpPr>
          <p:grpSpPr>
            <a:xfrm>
              <a:off x="5054584" y="4094422"/>
              <a:ext cx="1716519" cy="1782529"/>
              <a:chOff x="5054584" y="4094422"/>
              <a:chExt cx="1716519" cy="1782529"/>
            </a:xfrm>
          </p:grpSpPr>
          <p:pic>
            <p:nvPicPr>
              <p:cNvPr id="24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16106" y="4376468"/>
                <a:ext cx="140819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6" name="TextBox 130"/>
              <p:cNvSpPr txBox="1">
                <a:spLocks noChangeArrowheads="1"/>
              </p:cNvSpPr>
              <p:nvPr/>
            </p:nvSpPr>
            <p:spPr bwMode="auto">
              <a:xfrm>
                <a:off x="5388247" y="4094422"/>
                <a:ext cx="10727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err="1">
                    <a:solidFill>
                      <a:srgbClr val="660066"/>
                    </a:solidFill>
                    <a:latin typeface="Calibri" pitchFamily="-65" charset="0"/>
                  </a:rPr>
                  <a:t>ITMX_ETMY</a:t>
                </a:r>
                <a:endParaRPr lang="en-US" sz="1400" dirty="0">
                  <a:solidFill>
                    <a:srgbClr val="660066"/>
                  </a:solidFill>
                  <a:latin typeface="Calibri" pitchFamily="-65" charset="0"/>
                </a:endParaRPr>
              </a:p>
            </p:txBody>
          </p:sp>
          <p:grpSp>
            <p:nvGrpSpPr>
              <p:cNvPr id="247" name="Group 246"/>
              <p:cNvGrpSpPr/>
              <p:nvPr/>
            </p:nvGrpSpPr>
            <p:grpSpPr>
              <a:xfrm>
                <a:off x="5079419" y="5500525"/>
                <a:ext cx="395618" cy="365503"/>
                <a:chOff x="5626100" y="3660612"/>
                <a:chExt cx="395618" cy="365503"/>
              </a:xfrm>
            </p:grpSpPr>
            <p:grpSp>
              <p:nvGrpSpPr>
                <p:cNvPr id="262" name="Group 322"/>
                <p:cNvGrpSpPr>
                  <a:grpSpLocks/>
                </p:cNvGrpSpPr>
                <p:nvPr/>
              </p:nvGrpSpPr>
              <p:grpSpPr bwMode="auto">
                <a:xfrm>
                  <a:off x="5685563" y="3660612"/>
                  <a:ext cx="336155" cy="359831"/>
                  <a:chOff x="3311338" y="6088673"/>
                  <a:chExt cx="284662" cy="287810"/>
                </a:xfrm>
              </p:grpSpPr>
              <p:sp>
                <p:nvSpPr>
                  <p:cNvPr id="264" name="Oval 263"/>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265" name="TextBox 202"/>
                  <p:cNvSpPr txBox="1">
                    <a:spLocks noChangeArrowheads="1"/>
                  </p:cNvSpPr>
                  <p:nvPr/>
                </p:nvSpPr>
                <p:spPr bwMode="auto">
                  <a:xfrm>
                    <a:off x="3311338" y="6088673"/>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3</a:t>
                    </a:r>
                  </a:p>
                </p:txBody>
              </p:sp>
            </p:grpSp>
            <p:cxnSp>
              <p:nvCxnSpPr>
                <p:cNvPr id="263" name="Straight Arrow Connector 262"/>
                <p:cNvCxnSpPr/>
                <p:nvPr/>
              </p:nvCxnSpPr>
              <p:spPr bwMode="auto">
                <a:xfrm>
                  <a:off x="5626100" y="3719727"/>
                  <a:ext cx="277812" cy="3063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248" name="Group 247"/>
              <p:cNvGrpSpPr/>
              <p:nvPr/>
            </p:nvGrpSpPr>
            <p:grpSpPr>
              <a:xfrm>
                <a:off x="5054584" y="4203188"/>
                <a:ext cx="395323" cy="401007"/>
                <a:chOff x="5624512" y="2921215"/>
                <a:chExt cx="395323" cy="401007"/>
              </a:xfrm>
            </p:grpSpPr>
            <p:sp>
              <p:nvSpPr>
                <p:cNvPr id="259" name="Oval 258"/>
                <p:cNvSpPr/>
                <p:nvPr/>
              </p:nvSpPr>
              <p:spPr bwMode="auto">
                <a:xfrm>
                  <a:off x="5677308" y="3011549"/>
                  <a:ext cx="295160" cy="286516"/>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260" name="TextBox 208"/>
                <p:cNvSpPr txBox="1">
                  <a:spLocks noChangeArrowheads="1"/>
                </p:cNvSpPr>
                <p:nvPr/>
              </p:nvSpPr>
              <p:spPr bwMode="auto">
                <a:xfrm>
                  <a:off x="5683680" y="2962391"/>
                  <a:ext cx="336155" cy="35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2</a:t>
                  </a:r>
                </a:p>
              </p:txBody>
            </p:sp>
            <p:cxnSp>
              <p:nvCxnSpPr>
                <p:cNvPr id="261" name="Straight Arrow Connector 260"/>
                <p:cNvCxnSpPr/>
                <p:nvPr/>
              </p:nvCxnSpPr>
              <p:spPr bwMode="auto">
                <a:xfrm flipV="1">
                  <a:off x="5624512" y="2921215"/>
                  <a:ext cx="306388" cy="2921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249" name="Group 248"/>
              <p:cNvGrpSpPr/>
              <p:nvPr/>
            </p:nvGrpSpPr>
            <p:grpSpPr>
              <a:xfrm>
                <a:off x="6422501" y="4213735"/>
                <a:ext cx="336155" cy="408632"/>
                <a:chOff x="6364747" y="2908515"/>
                <a:chExt cx="336155" cy="408632"/>
              </a:xfrm>
            </p:grpSpPr>
            <p:grpSp>
              <p:nvGrpSpPr>
                <p:cNvPr id="255" name="Group 347"/>
                <p:cNvGrpSpPr>
                  <a:grpSpLocks/>
                </p:cNvGrpSpPr>
                <p:nvPr/>
              </p:nvGrpSpPr>
              <p:grpSpPr bwMode="auto">
                <a:xfrm>
                  <a:off x="6364747" y="2957316"/>
                  <a:ext cx="336155" cy="359831"/>
                  <a:chOff x="3300701" y="6092879"/>
                  <a:chExt cx="284662" cy="287810"/>
                </a:xfrm>
              </p:grpSpPr>
              <p:sp>
                <p:nvSpPr>
                  <p:cNvPr id="257" name="Oval 256"/>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258" name="TextBox 206"/>
                  <p:cNvSpPr txBox="1">
                    <a:spLocks noChangeArrowheads="1"/>
                  </p:cNvSpPr>
                  <p:nvPr/>
                </p:nvSpPr>
                <p:spPr bwMode="auto">
                  <a:xfrm>
                    <a:off x="3300701" y="6092879"/>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1</a:t>
                    </a:r>
                  </a:p>
                </p:txBody>
              </p:sp>
            </p:grpSp>
            <p:cxnSp>
              <p:nvCxnSpPr>
                <p:cNvPr id="256" name="Straight Arrow Connector 255"/>
                <p:cNvCxnSpPr/>
                <p:nvPr/>
              </p:nvCxnSpPr>
              <p:spPr bwMode="auto">
                <a:xfrm flipH="1" flipV="1">
                  <a:off x="6413500" y="2908515"/>
                  <a:ext cx="242887" cy="31432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250" name="Group 249"/>
              <p:cNvGrpSpPr/>
              <p:nvPr/>
            </p:nvGrpSpPr>
            <p:grpSpPr>
              <a:xfrm>
                <a:off x="6428928" y="5517121"/>
                <a:ext cx="342175" cy="359830"/>
                <a:chOff x="6363425" y="3669460"/>
                <a:chExt cx="342175" cy="359830"/>
              </a:xfrm>
            </p:grpSpPr>
            <p:grpSp>
              <p:nvGrpSpPr>
                <p:cNvPr id="251" name="Group 344"/>
                <p:cNvGrpSpPr>
                  <a:grpSpLocks/>
                </p:cNvGrpSpPr>
                <p:nvPr/>
              </p:nvGrpSpPr>
              <p:grpSpPr bwMode="auto">
                <a:xfrm>
                  <a:off x="6363425" y="3669460"/>
                  <a:ext cx="342175" cy="359830"/>
                  <a:chOff x="3313870" y="6095751"/>
                  <a:chExt cx="289760" cy="287809"/>
                </a:xfrm>
              </p:grpSpPr>
              <p:sp>
                <p:nvSpPr>
                  <p:cNvPr id="253" name="Oval 252"/>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254" name="TextBox 204"/>
                  <p:cNvSpPr txBox="1">
                    <a:spLocks noChangeArrowheads="1"/>
                  </p:cNvSpPr>
                  <p:nvPr/>
                </p:nvSpPr>
                <p:spPr bwMode="auto">
                  <a:xfrm>
                    <a:off x="3318968" y="6095751"/>
                    <a:ext cx="284662" cy="28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4</a:t>
                    </a:r>
                  </a:p>
                </p:txBody>
              </p:sp>
            </p:grpSp>
            <p:cxnSp>
              <p:nvCxnSpPr>
                <p:cNvPr id="252" name="Straight Arrow Connector 251"/>
                <p:cNvCxnSpPr/>
                <p:nvPr/>
              </p:nvCxnSpPr>
              <p:spPr bwMode="auto">
                <a:xfrm flipH="1">
                  <a:off x="6405562" y="3726077"/>
                  <a:ext cx="273050" cy="28733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grpSp>
          <p:nvGrpSpPr>
            <p:cNvPr id="241" name="Group 240"/>
            <p:cNvGrpSpPr/>
            <p:nvPr/>
          </p:nvGrpSpPr>
          <p:grpSpPr>
            <a:xfrm rot="16200000">
              <a:off x="5531459" y="4628984"/>
              <a:ext cx="775251" cy="799105"/>
              <a:chOff x="4124078" y="3575436"/>
              <a:chExt cx="775251" cy="799105"/>
            </a:xfrm>
          </p:grpSpPr>
          <p:cxnSp>
            <p:nvCxnSpPr>
              <p:cNvPr id="242" name="Straight Arrow Connector 241"/>
              <p:cNvCxnSpPr/>
              <p:nvPr/>
            </p:nvCxnSpPr>
            <p:spPr>
              <a:xfrm flipH="1" flipV="1">
                <a:off x="4124078" y="4203589"/>
                <a:ext cx="210708" cy="170952"/>
              </a:xfrm>
              <a:prstGeom prst="straightConnector1">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3" name="Straight Arrow Connector 242"/>
              <p:cNvCxnSpPr/>
              <p:nvPr/>
            </p:nvCxnSpPr>
            <p:spPr>
              <a:xfrm flipV="1">
                <a:off x="4136005" y="3575436"/>
                <a:ext cx="250465" cy="99392"/>
              </a:xfrm>
              <a:prstGeom prst="straightConnector1">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4" name="Straight Arrow Connector 243"/>
              <p:cNvCxnSpPr/>
              <p:nvPr/>
            </p:nvCxnSpPr>
            <p:spPr>
              <a:xfrm flipH="1">
                <a:off x="4815909" y="3873609"/>
                <a:ext cx="83420" cy="263147"/>
              </a:xfrm>
              <a:prstGeom prst="straightConnector1">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0929262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61" y="624343"/>
            <a:ext cx="6353175"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0" y="0"/>
            <a:ext cx="1932317" cy="723275"/>
          </a:xfrm>
          <a:prstGeom prst="rect">
            <a:avLst/>
          </a:prstGeom>
        </p:spPr>
        <p:txBody>
          <a:bodyPr wrap="square">
            <a:spAutoFit/>
          </a:bodyPr>
          <a:lstStyle/>
          <a:p>
            <a:pPr algn="ctr">
              <a:spcBef>
                <a:spcPts val="600"/>
              </a:spcBef>
            </a:pPr>
            <a:r>
              <a:rPr lang="en-US" b="1" dirty="0"/>
              <a:t>BSC-ISI</a:t>
            </a:r>
          </a:p>
          <a:p>
            <a:pPr algn="ctr">
              <a:spcBef>
                <a:spcPts val="600"/>
              </a:spcBef>
            </a:pPr>
            <a:r>
              <a:rPr lang="en-US" b="1" dirty="0"/>
              <a:t>Stage 2 GS13</a:t>
            </a:r>
          </a:p>
        </p:txBody>
      </p:sp>
      <p:sp>
        <p:nvSpPr>
          <p:cNvPr id="12"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51</a:t>
            </a:fld>
            <a:endParaRPr lang="en-US" b="1" dirty="0">
              <a:solidFill>
                <a:schemeClr val="tx1"/>
              </a:solidFill>
            </a:endParaRPr>
          </a:p>
        </p:txBody>
      </p:sp>
      <p:pic>
        <p:nvPicPr>
          <p:cNvPr id="8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271" y="3585659"/>
            <a:ext cx="1031228" cy="105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 name="Rectangle 85"/>
          <p:cNvSpPr/>
          <p:nvPr/>
        </p:nvSpPr>
        <p:spPr>
          <a:xfrm flipV="1">
            <a:off x="2511038" y="1566546"/>
            <a:ext cx="6203592" cy="151856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p:cNvGrpSpPr/>
          <p:nvPr/>
        </p:nvGrpSpPr>
        <p:grpSpPr>
          <a:xfrm>
            <a:off x="281665" y="1094356"/>
            <a:ext cx="1648711" cy="1737423"/>
            <a:chOff x="2301296" y="4084046"/>
            <a:chExt cx="1648711" cy="1737423"/>
          </a:xfrm>
        </p:grpSpPr>
        <p:pic>
          <p:nvPicPr>
            <p:cNvPr id="4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401412" y="4394766"/>
              <a:ext cx="140819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Box 131"/>
            <p:cNvSpPr txBox="1">
              <a:spLocks noChangeArrowheads="1"/>
            </p:cNvSpPr>
            <p:nvPr/>
          </p:nvSpPr>
          <p:spPr bwMode="auto">
            <a:xfrm>
              <a:off x="2465839" y="4084046"/>
              <a:ext cx="13948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err="1">
                  <a:solidFill>
                    <a:srgbClr val="660066"/>
                  </a:solidFill>
                  <a:latin typeface="Calibri" pitchFamily="-65" charset="0"/>
                </a:rPr>
                <a:t>BS_ITMY_ETMX</a:t>
              </a:r>
              <a:endParaRPr lang="en-US" sz="1400" dirty="0">
                <a:solidFill>
                  <a:srgbClr val="660066"/>
                </a:solidFill>
                <a:latin typeface="Calibri" pitchFamily="-65" charset="0"/>
              </a:endParaRPr>
            </a:p>
          </p:txBody>
        </p:sp>
        <p:grpSp>
          <p:nvGrpSpPr>
            <p:cNvPr id="88" name="Group 87"/>
            <p:cNvGrpSpPr/>
            <p:nvPr/>
          </p:nvGrpSpPr>
          <p:grpSpPr>
            <a:xfrm>
              <a:off x="3571856" y="4277906"/>
              <a:ext cx="315972" cy="295275"/>
              <a:chOff x="6006989" y="3034679"/>
              <a:chExt cx="315972" cy="295275"/>
            </a:xfrm>
          </p:grpSpPr>
          <p:grpSp>
            <p:nvGrpSpPr>
              <p:cNvPr id="107" name="Group 347"/>
              <p:cNvGrpSpPr>
                <a:grpSpLocks/>
              </p:cNvGrpSpPr>
              <p:nvPr/>
            </p:nvGrpSpPr>
            <p:grpSpPr bwMode="auto">
              <a:xfrm>
                <a:off x="6006989" y="3034679"/>
                <a:ext cx="299345" cy="284083"/>
                <a:chOff x="3297192" y="6061837"/>
                <a:chExt cx="284662" cy="287810"/>
              </a:xfrm>
            </p:grpSpPr>
            <p:sp>
              <p:nvSpPr>
                <p:cNvPr id="109" name="Oval 108"/>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10" name="TextBox 224"/>
                <p:cNvSpPr txBox="1">
                  <a:spLocks noChangeArrowheads="1"/>
                </p:cNvSpPr>
                <p:nvPr/>
              </p:nvSpPr>
              <p:spPr bwMode="auto">
                <a:xfrm>
                  <a:off x="3297192" y="6061837"/>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dirty="0">
                      <a:solidFill>
                        <a:schemeClr val="bg1"/>
                      </a:solidFill>
                    </a:rPr>
                    <a:t>1</a:t>
                  </a:r>
                </a:p>
              </p:txBody>
            </p:sp>
          </p:grpSp>
          <p:cxnSp>
            <p:nvCxnSpPr>
              <p:cNvPr id="108" name="Straight Arrow Connector 107"/>
              <p:cNvCxnSpPr/>
              <p:nvPr/>
            </p:nvCxnSpPr>
            <p:spPr bwMode="auto">
              <a:xfrm>
                <a:off x="6075311" y="3088654"/>
                <a:ext cx="247650" cy="2413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89" name="Group 88"/>
            <p:cNvGrpSpPr/>
            <p:nvPr/>
          </p:nvGrpSpPr>
          <p:grpSpPr>
            <a:xfrm>
              <a:off x="3600637" y="5530071"/>
              <a:ext cx="349370" cy="291398"/>
              <a:chOff x="5981528" y="3589419"/>
              <a:chExt cx="349370" cy="291398"/>
            </a:xfrm>
          </p:grpSpPr>
          <p:grpSp>
            <p:nvGrpSpPr>
              <p:cNvPr id="103" name="Group 344"/>
              <p:cNvGrpSpPr>
                <a:grpSpLocks/>
              </p:cNvGrpSpPr>
              <p:nvPr/>
            </p:nvGrpSpPr>
            <p:grpSpPr bwMode="auto">
              <a:xfrm>
                <a:off x="5981528" y="3589419"/>
                <a:ext cx="299345" cy="285508"/>
                <a:chOff x="3287272" y="6057120"/>
                <a:chExt cx="284662" cy="289254"/>
              </a:xfrm>
            </p:grpSpPr>
            <p:sp>
              <p:nvSpPr>
                <p:cNvPr id="105" name="Oval 104"/>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06" name="TextBox 222"/>
                <p:cNvSpPr txBox="1">
                  <a:spLocks noChangeArrowheads="1"/>
                </p:cNvSpPr>
                <p:nvPr/>
              </p:nvSpPr>
              <p:spPr bwMode="auto">
                <a:xfrm>
                  <a:off x="3287272" y="6057120"/>
                  <a:ext cx="284662" cy="28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dirty="0">
                      <a:solidFill>
                        <a:schemeClr val="bg1"/>
                      </a:solidFill>
                    </a:rPr>
                    <a:t>4</a:t>
                  </a:r>
                </a:p>
              </p:txBody>
            </p:sp>
          </p:grpSp>
          <p:cxnSp>
            <p:nvCxnSpPr>
              <p:cNvPr id="104" name="Straight Arrow Connector 103"/>
              <p:cNvCxnSpPr/>
              <p:nvPr/>
            </p:nvCxnSpPr>
            <p:spPr bwMode="auto">
              <a:xfrm flipV="1">
                <a:off x="6057848" y="3650629"/>
                <a:ext cx="273050" cy="2301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90" name="Group 89"/>
            <p:cNvGrpSpPr/>
            <p:nvPr/>
          </p:nvGrpSpPr>
          <p:grpSpPr>
            <a:xfrm>
              <a:off x="2323709" y="5529638"/>
              <a:ext cx="306174" cy="284083"/>
              <a:chOff x="5394273" y="3596734"/>
              <a:chExt cx="306174" cy="284083"/>
            </a:xfrm>
          </p:grpSpPr>
          <p:grpSp>
            <p:nvGrpSpPr>
              <p:cNvPr id="99" name="Group 322"/>
              <p:cNvGrpSpPr>
                <a:grpSpLocks/>
              </p:cNvGrpSpPr>
              <p:nvPr/>
            </p:nvGrpSpPr>
            <p:grpSpPr bwMode="auto">
              <a:xfrm>
                <a:off x="5401102" y="3596734"/>
                <a:ext cx="299345" cy="284083"/>
                <a:chOff x="3306811" y="6064530"/>
                <a:chExt cx="284662" cy="287810"/>
              </a:xfrm>
            </p:grpSpPr>
            <p:sp>
              <p:nvSpPr>
                <p:cNvPr id="101" name="Oval 100"/>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02" name="TextBox 220"/>
                <p:cNvSpPr txBox="1">
                  <a:spLocks noChangeArrowheads="1"/>
                </p:cNvSpPr>
                <p:nvPr/>
              </p:nvSpPr>
              <p:spPr bwMode="auto">
                <a:xfrm>
                  <a:off x="3306811" y="6064530"/>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3</a:t>
                  </a:r>
                </a:p>
              </p:txBody>
            </p:sp>
          </p:grpSp>
          <p:cxnSp>
            <p:nvCxnSpPr>
              <p:cNvPr id="100" name="Straight Arrow Connector 99"/>
              <p:cNvCxnSpPr/>
              <p:nvPr/>
            </p:nvCxnSpPr>
            <p:spPr bwMode="auto">
              <a:xfrm flipH="1" flipV="1">
                <a:off x="5394273" y="3612529"/>
                <a:ext cx="215900" cy="24765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91" name="Group 90"/>
            <p:cNvGrpSpPr/>
            <p:nvPr/>
          </p:nvGrpSpPr>
          <p:grpSpPr>
            <a:xfrm>
              <a:off x="2301296" y="4257726"/>
              <a:ext cx="315614" cy="288841"/>
              <a:chOff x="5364111" y="3045495"/>
              <a:chExt cx="315614" cy="288841"/>
            </a:xfrm>
          </p:grpSpPr>
          <p:sp>
            <p:nvSpPr>
              <p:cNvPr id="96" name="Oval 95"/>
              <p:cNvSpPr/>
              <p:nvPr/>
            </p:nvSpPr>
            <p:spPr bwMode="auto">
              <a:xfrm>
                <a:off x="5398512" y="3108135"/>
                <a:ext cx="262839" cy="226201"/>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97" name="TextBox 226"/>
              <p:cNvSpPr txBox="1">
                <a:spLocks noChangeArrowheads="1"/>
              </p:cNvSpPr>
              <p:nvPr/>
            </p:nvSpPr>
            <p:spPr bwMode="auto">
              <a:xfrm>
                <a:off x="5380380" y="3045495"/>
                <a:ext cx="299345" cy="28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2</a:t>
                </a:r>
              </a:p>
            </p:txBody>
          </p:sp>
          <p:cxnSp>
            <p:nvCxnSpPr>
              <p:cNvPr id="98" name="Straight Arrow Connector 97"/>
              <p:cNvCxnSpPr/>
              <p:nvPr/>
            </p:nvCxnSpPr>
            <p:spPr bwMode="auto">
              <a:xfrm flipH="1">
                <a:off x="5364111" y="3107704"/>
                <a:ext cx="242887" cy="22542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92" name="Group 91"/>
            <p:cNvGrpSpPr/>
            <p:nvPr/>
          </p:nvGrpSpPr>
          <p:grpSpPr>
            <a:xfrm>
              <a:off x="2767055" y="4691270"/>
              <a:ext cx="775251" cy="799105"/>
              <a:chOff x="2767055" y="4691270"/>
              <a:chExt cx="775251" cy="799105"/>
            </a:xfrm>
          </p:grpSpPr>
          <p:cxnSp>
            <p:nvCxnSpPr>
              <p:cNvPr id="93" name="Straight Arrow Connector 92"/>
              <p:cNvCxnSpPr/>
              <p:nvPr/>
            </p:nvCxnSpPr>
            <p:spPr>
              <a:xfrm flipH="1" flipV="1">
                <a:off x="2767055" y="5319423"/>
                <a:ext cx="210708" cy="170952"/>
              </a:xfrm>
              <a:prstGeom prst="straightConnector1">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2778982" y="4691270"/>
                <a:ext cx="250465" cy="99392"/>
              </a:xfrm>
              <a:prstGeom prst="straightConnector1">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H="1">
                <a:off x="3458886" y="4989443"/>
                <a:ext cx="83420" cy="263147"/>
              </a:xfrm>
              <a:prstGeom prst="straightConnector1">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111" name="Group 110"/>
          <p:cNvGrpSpPr/>
          <p:nvPr/>
        </p:nvGrpSpPr>
        <p:grpSpPr>
          <a:xfrm>
            <a:off x="244044" y="4817990"/>
            <a:ext cx="1716519" cy="1782529"/>
            <a:chOff x="5054584" y="4094422"/>
            <a:chExt cx="1716519" cy="1782529"/>
          </a:xfrm>
        </p:grpSpPr>
        <p:grpSp>
          <p:nvGrpSpPr>
            <p:cNvPr id="112" name="Group 111"/>
            <p:cNvGrpSpPr/>
            <p:nvPr/>
          </p:nvGrpSpPr>
          <p:grpSpPr>
            <a:xfrm>
              <a:off x="5054584" y="4094422"/>
              <a:ext cx="1716519" cy="1782529"/>
              <a:chOff x="5054584" y="4094422"/>
              <a:chExt cx="1716519" cy="1782529"/>
            </a:xfrm>
          </p:grpSpPr>
          <p:pic>
            <p:nvPicPr>
              <p:cNvPr id="1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6106" y="4376468"/>
                <a:ext cx="140819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 name="TextBox 130"/>
              <p:cNvSpPr txBox="1">
                <a:spLocks noChangeArrowheads="1"/>
              </p:cNvSpPr>
              <p:nvPr/>
            </p:nvSpPr>
            <p:spPr bwMode="auto">
              <a:xfrm>
                <a:off x="5388247" y="4094422"/>
                <a:ext cx="10727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err="1">
                    <a:solidFill>
                      <a:srgbClr val="660066"/>
                    </a:solidFill>
                    <a:latin typeface="Calibri" pitchFamily="-65" charset="0"/>
                  </a:rPr>
                  <a:t>ITMX_ETMY</a:t>
                </a:r>
                <a:endParaRPr lang="en-US" sz="1400" dirty="0">
                  <a:solidFill>
                    <a:srgbClr val="660066"/>
                  </a:solidFill>
                  <a:latin typeface="Calibri" pitchFamily="-65" charset="0"/>
                </a:endParaRPr>
              </a:p>
            </p:txBody>
          </p:sp>
          <p:grpSp>
            <p:nvGrpSpPr>
              <p:cNvPr id="119" name="Group 118"/>
              <p:cNvGrpSpPr/>
              <p:nvPr/>
            </p:nvGrpSpPr>
            <p:grpSpPr>
              <a:xfrm>
                <a:off x="5079419" y="5500525"/>
                <a:ext cx="395618" cy="365503"/>
                <a:chOff x="5626100" y="3660612"/>
                <a:chExt cx="395618" cy="365503"/>
              </a:xfrm>
            </p:grpSpPr>
            <p:grpSp>
              <p:nvGrpSpPr>
                <p:cNvPr id="134" name="Group 322"/>
                <p:cNvGrpSpPr>
                  <a:grpSpLocks/>
                </p:cNvGrpSpPr>
                <p:nvPr/>
              </p:nvGrpSpPr>
              <p:grpSpPr bwMode="auto">
                <a:xfrm>
                  <a:off x="5685563" y="3660612"/>
                  <a:ext cx="336155" cy="359831"/>
                  <a:chOff x="3311338" y="6088673"/>
                  <a:chExt cx="284662" cy="287810"/>
                </a:xfrm>
              </p:grpSpPr>
              <p:sp>
                <p:nvSpPr>
                  <p:cNvPr id="136" name="Oval 135"/>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37" name="TextBox 202"/>
                  <p:cNvSpPr txBox="1">
                    <a:spLocks noChangeArrowheads="1"/>
                  </p:cNvSpPr>
                  <p:nvPr/>
                </p:nvSpPr>
                <p:spPr bwMode="auto">
                  <a:xfrm>
                    <a:off x="3311338" y="6088673"/>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3</a:t>
                    </a:r>
                  </a:p>
                </p:txBody>
              </p:sp>
            </p:grpSp>
            <p:cxnSp>
              <p:nvCxnSpPr>
                <p:cNvPr id="135" name="Straight Arrow Connector 134"/>
                <p:cNvCxnSpPr/>
                <p:nvPr/>
              </p:nvCxnSpPr>
              <p:spPr bwMode="auto">
                <a:xfrm>
                  <a:off x="5626100" y="3719727"/>
                  <a:ext cx="277812" cy="3063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120" name="Group 119"/>
              <p:cNvGrpSpPr/>
              <p:nvPr/>
            </p:nvGrpSpPr>
            <p:grpSpPr>
              <a:xfrm>
                <a:off x="5054584" y="4203188"/>
                <a:ext cx="395323" cy="401007"/>
                <a:chOff x="5624512" y="2921215"/>
                <a:chExt cx="395323" cy="401007"/>
              </a:xfrm>
            </p:grpSpPr>
            <p:sp>
              <p:nvSpPr>
                <p:cNvPr id="131" name="Oval 130"/>
                <p:cNvSpPr/>
                <p:nvPr/>
              </p:nvSpPr>
              <p:spPr bwMode="auto">
                <a:xfrm>
                  <a:off x="5677308" y="3011549"/>
                  <a:ext cx="295160" cy="286516"/>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32" name="TextBox 208"/>
                <p:cNvSpPr txBox="1">
                  <a:spLocks noChangeArrowheads="1"/>
                </p:cNvSpPr>
                <p:nvPr/>
              </p:nvSpPr>
              <p:spPr bwMode="auto">
                <a:xfrm>
                  <a:off x="5683680" y="2962391"/>
                  <a:ext cx="336155" cy="35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2</a:t>
                  </a:r>
                </a:p>
              </p:txBody>
            </p:sp>
            <p:cxnSp>
              <p:nvCxnSpPr>
                <p:cNvPr id="133" name="Straight Arrow Connector 132"/>
                <p:cNvCxnSpPr/>
                <p:nvPr/>
              </p:nvCxnSpPr>
              <p:spPr bwMode="auto">
                <a:xfrm flipV="1">
                  <a:off x="5624512" y="2921215"/>
                  <a:ext cx="306388" cy="2921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121" name="Group 120"/>
              <p:cNvGrpSpPr/>
              <p:nvPr/>
            </p:nvGrpSpPr>
            <p:grpSpPr>
              <a:xfrm>
                <a:off x="6422501" y="4213735"/>
                <a:ext cx="336155" cy="408632"/>
                <a:chOff x="6364747" y="2908515"/>
                <a:chExt cx="336155" cy="408632"/>
              </a:xfrm>
            </p:grpSpPr>
            <p:grpSp>
              <p:nvGrpSpPr>
                <p:cNvPr id="127" name="Group 347"/>
                <p:cNvGrpSpPr>
                  <a:grpSpLocks/>
                </p:cNvGrpSpPr>
                <p:nvPr/>
              </p:nvGrpSpPr>
              <p:grpSpPr bwMode="auto">
                <a:xfrm>
                  <a:off x="6364747" y="2957316"/>
                  <a:ext cx="336155" cy="359831"/>
                  <a:chOff x="3300701" y="6092879"/>
                  <a:chExt cx="284662" cy="287810"/>
                </a:xfrm>
              </p:grpSpPr>
              <p:sp>
                <p:nvSpPr>
                  <p:cNvPr id="129" name="Oval 128"/>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30" name="TextBox 206"/>
                  <p:cNvSpPr txBox="1">
                    <a:spLocks noChangeArrowheads="1"/>
                  </p:cNvSpPr>
                  <p:nvPr/>
                </p:nvSpPr>
                <p:spPr bwMode="auto">
                  <a:xfrm>
                    <a:off x="3300701" y="6092879"/>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1</a:t>
                    </a:r>
                  </a:p>
                </p:txBody>
              </p:sp>
            </p:grpSp>
            <p:cxnSp>
              <p:nvCxnSpPr>
                <p:cNvPr id="128" name="Straight Arrow Connector 127"/>
                <p:cNvCxnSpPr/>
                <p:nvPr/>
              </p:nvCxnSpPr>
              <p:spPr bwMode="auto">
                <a:xfrm flipH="1" flipV="1">
                  <a:off x="6413500" y="2908515"/>
                  <a:ext cx="242887" cy="31432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122" name="Group 121"/>
              <p:cNvGrpSpPr/>
              <p:nvPr/>
            </p:nvGrpSpPr>
            <p:grpSpPr>
              <a:xfrm>
                <a:off x="6428928" y="5517121"/>
                <a:ext cx="342175" cy="359830"/>
                <a:chOff x="6363425" y="3669460"/>
                <a:chExt cx="342175" cy="359830"/>
              </a:xfrm>
            </p:grpSpPr>
            <p:grpSp>
              <p:nvGrpSpPr>
                <p:cNvPr id="123" name="Group 344"/>
                <p:cNvGrpSpPr>
                  <a:grpSpLocks/>
                </p:cNvGrpSpPr>
                <p:nvPr/>
              </p:nvGrpSpPr>
              <p:grpSpPr bwMode="auto">
                <a:xfrm>
                  <a:off x="6363425" y="3669460"/>
                  <a:ext cx="342175" cy="359830"/>
                  <a:chOff x="3313870" y="6095751"/>
                  <a:chExt cx="289760" cy="287809"/>
                </a:xfrm>
              </p:grpSpPr>
              <p:sp>
                <p:nvSpPr>
                  <p:cNvPr id="125" name="Oval 124"/>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26" name="TextBox 204"/>
                  <p:cNvSpPr txBox="1">
                    <a:spLocks noChangeArrowheads="1"/>
                  </p:cNvSpPr>
                  <p:nvPr/>
                </p:nvSpPr>
                <p:spPr bwMode="auto">
                  <a:xfrm>
                    <a:off x="3318968" y="6095751"/>
                    <a:ext cx="284662" cy="28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4</a:t>
                    </a:r>
                  </a:p>
                </p:txBody>
              </p:sp>
            </p:grpSp>
            <p:cxnSp>
              <p:nvCxnSpPr>
                <p:cNvPr id="124" name="Straight Arrow Connector 123"/>
                <p:cNvCxnSpPr/>
                <p:nvPr/>
              </p:nvCxnSpPr>
              <p:spPr bwMode="auto">
                <a:xfrm flipH="1">
                  <a:off x="6405562" y="3726077"/>
                  <a:ext cx="273050" cy="28733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grpSp>
          <p:nvGrpSpPr>
            <p:cNvPr id="113" name="Group 112"/>
            <p:cNvGrpSpPr/>
            <p:nvPr/>
          </p:nvGrpSpPr>
          <p:grpSpPr>
            <a:xfrm rot="16200000">
              <a:off x="5531459" y="4628984"/>
              <a:ext cx="775251" cy="799105"/>
              <a:chOff x="4124078" y="3575436"/>
              <a:chExt cx="775251" cy="799105"/>
            </a:xfrm>
          </p:grpSpPr>
          <p:cxnSp>
            <p:nvCxnSpPr>
              <p:cNvPr id="114" name="Straight Arrow Connector 113"/>
              <p:cNvCxnSpPr/>
              <p:nvPr/>
            </p:nvCxnSpPr>
            <p:spPr>
              <a:xfrm flipH="1" flipV="1">
                <a:off x="4124078" y="4203589"/>
                <a:ext cx="210708" cy="170952"/>
              </a:xfrm>
              <a:prstGeom prst="straightConnector1">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flipV="1">
                <a:off x="4136005" y="3575436"/>
                <a:ext cx="250465" cy="99392"/>
              </a:xfrm>
              <a:prstGeom prst="straightConnector1">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flipH="1">
                <a:off x="4815909" y="3873609"/>
                <a:ext cx="83420" cy="263147"/>
              </a:xfrm>
              <a:prstGeom prst="straightConnector1">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4570" y="3917800"/>
            <a:ext cx="636270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8" name="Rectangle 137"/>
          <p:cNvSpPr/>
          <p:nvPr/>
        </p:nvSpPr>
        <p:spPr>
          <a:xfrm flipV="1">
            <a:off x="2654162" y="4834393"/>
            <a:ext cx="6203592" cy="1558455"/>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39642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7510" y="549635"/>
            <a:ext cx="6372225"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0" y="0"/>
            <a:ext cx="1932317" cy="723275"/>
          </a:xfrm>
          <a:prstGeom prst="rect">
            <a:avLst/>
          </a:prstGeom>
        </p:spPr>
        <p:txBody>
          <a:bodyPr wrap="square">
            <a:spAutoFit/>
          </a:bodyPr>
          <a:lstStyle/>
          <a:p>
            <a:pPr algn="ctr">
              <a:spcBef>
                <a:spcPts val="600"/>
              </a:spcBef>
            </a:pPr>
            <a:r>
              <a:rPr lang="en-US" b="1" dirty="0"/>
              <a:t>BSC-ISI</a:t>
            </a:r>
          </a:p>
          <a:p>
            <a:pPr algn="ctr">
              <a:spcBef>
                <a:spcPts val="600"/>
              </a:spcBef>
            </a:pPr>
            <a:r>
              <a:rPr lang="en-US" b="1" dirty="0"/>
              <a:t>Stage 2 Actuator</a:t>
            </a:r>
          </a:p>
        </p:txBody>
      </p:sp>
      <p:sp>
        <p:nvSpPr>
          <p:cNvPr id="12"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52</a:t>
            </a:fld>
            <a:endParaRPr lang="en-US" b="1" dirty="0">
              <a:solidFill>
                <a:schemeClr val="tx1"/>
              </a:solidFill>
            </a:endParaRPr>
          </a:p>
        </p:txBody>
      </p:sp>
      <p:pic>
        <p:nvPicPr>
          <p:cNvPr id="8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271" y="3585659"/>
            <a:ext cx="1031228" cy="105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Rectangle 84"/>
          <p:cNvSpPr/>
          <p:nvPr/>
        </p:nvSpPr>
        <p:spPr>
          <a:xfrm flipV="1">
            <a:off x="2705917" y="1477293"/>
            <a:ext cx="6127981" cy="156010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p:cNvGrpSpPr/>
          <p:nvPr/>
        </p:nvGrpSpPr>
        <p:grpSpPr>
          <a:xfrm>
            <a:off x="281665" y="1094356"/>
            <a:ext cx="1648711" cy="1737423"/>
            <a:chOff x="2301296" y="4084046"/>
            <a:chExt cx="1648711" cy="1737423"/>
          </a:xfrm>
        </p:grpSpPr>
        <p:pic>
          <p:nvPicPr>
            <p:cNvPr id="4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401412" y="4394766"/>
              <a:ext cx="140819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 name="TextBox 131"/>
            <p:cNvSpPr txBox="1">
              <a:spLocks noChangeArrowheads="1"/>
            </p:cNvSpPr>
            <p:nvPr/>
          </p:nvSpPr>
          <p:spPr bwMode="auto">
            <a:xfrm>
              <a:off x="2465839" y="4084046"/>
              <a:ext cx="13948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err="1">
                  <a:solidFill>
                    <a:srgbClr val="660066"/>
                  </a:solidFill>
                  <a:latin typeface="Calibri" pitchFamily="-65" charset="0"/>
                </a:rPr>
                <a:t>BS_ITMY_ETMX</a:t>
              </a:r>
              <a:endParaRPr lang="en-US" sz="1400" dirty="0">
                <a:solidFill>
                  <a:srgbClr val="660066"/>
                </a:solidFill>
                <a:latin typeface="Calibri" pitchFamily="-65" charset="0"/>
              </a:endParaRPr>
            </a:p>
          </p:txBody>
        </p:sp>
        <p:grpSp>
          <p:nvGrpSpPr>
            <p:cNvPr id="88" name="Group 87"/>
            <p:cNvGrpSpPr/>
            <p:nvPr/>
          </p:nvGrpSpPr>
          <p:grpSpPr>
            <a:xfrm>
              <a:off x="3571856" y="4277906"/>
              <a:ext cx="315972" cy="295275"/>
              <a:chOff x="6006989" y="3034679"/>
              <a:chExt cx="315972" cy="295275"/>
            </a:xfrm>
          </p:grpSpPr>
          <p:grpSp>
            <p:nvGrpSpPr>
              <p:cNvPr id="107" name="Group 347"/>
              <p:cNvGrpSpPr>
                <a:grpSpLocks/>
              </p:cNvGrpSpPr>
              <p:nvPr/>
            </p:nvGrpSpPr>
            <p:grpSpPr bwMode="auto">
              <a:xfrm>
                <a:off x="6006989" y="3034679"/>
                <a:ext cx="299345" cy="284083"/>
                <a:chOff x="3297192" y="6061837"/>
                <a:chExt cx="284662" cy="287810"/>
              </a:xfrm>
            </p:grpSpPr>
            <p:sp>
              <p:nvSpPr>
                <p:cNvPr id="109" name="Oval 108"/>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10" name="TextBox 224"/>
                <p:cNvSpPr txBox="1">
                  <a:spLocks noChangeArrowheads="1"/>
                </p:cNvSpPr>
                <p:nvPr/>
              </p:nvSpPr>
              <p:spPr bwMode="auto">
                <a:xfrm>
                  <a:off x="3297192" y="6061837"/>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dirty="0">
                      <a:solidFill>
                        <a:schemeClr val="bg1"/>
                      </a:solidFill>
                    </a:rPr>
                    <a:t>1</a:t>
                  </a:r>
                </a:p>
              </p:txBody>
            </p:sp>
          </p:grpSp>
          <p:cxnSp>
            <p:nvCxnSpPr>
              <p:cNvPr id="108" name="Straight Arrow Connector 107"/>
              <p:cNvCxnSpPr/>
              <p:nvPr/>
            </p:nvCxnSpPr>
            <p:spPr bwMode="auto">
              <a:xfrm>
                <a:off x="6075311" y="3088654"/>
                <a:ext cx="247650" cy="2413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89" name="Group 88"/>
            <p:cNvGrpSpPr/>
            <p:nvPr/>
          </p:nvGrpSpPr>
          <p:grpSpPr>
            <a:xfrm>
              <a:off x="3600637" y="5530071"/>
              <a:ext cx="349370" cy="291398"/>
              <a:chOff x="5981528" y="3589419"/>
              <a:chExt cx="349370" cy="291398"/>
            </a:xfrm>
          </p:grpSpPr>
          <p:grpSp>
            <p:nvGrpSpPr>
              <p:cNvPr id="103" name="Group 344"/>
              <p:cNvGrpSpPr>
                <a:grpSpLocks/>
              </p:cNvGrpSpPr>
              <p:nvPr/>
            </p:nvGrpSpPr>
            <p:grpSpPr bwMode="auto">
              <a:xfrm>
                <a:off x="5981528" y="3589419"/>
                <a:ext cx="299345" cy="285508"/>
                <a:chOff x="3287272" y="6057120"/>
                <a:chExt cx="284662" cy="289254"/>
              </a:xfrm>
            </p:grpSpPr>
            <p:sp>
              <p:nvSpPr>
                <p:cNvPr id="105" name="Oval 104"/>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06" name="TextBox 222"/>
                <p:cNvSpPr txBox="1">
                  <a:spLocks noChangeArrowheads="1"/>
                </p:cNvSpPr>
                <p:nvPr/>
              </p:nvSpPr>
              <p:spPr bwMode="auto">
                <a:xfrm>
                  <a:off x="3287272" y="6057120"/>
                  <a:ext cx="284662" cy="28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dirty="0">
                      <a:solidFill>
                        <a:schemeClr val="bg1"/>
                      </a:solidFill>
                    </a:rPr>
                    <a:t>4</a:t>
                  </a:r>
                </a:p>
              </p:txBody>
            </p:sp>
          </p:grpSp>
          <p:cxnSp>
            <p:nvCxnSpPr>
              <p:cNvPr id="104" name="Straight Arrow Connector 103"/>
              <p:cNvCxnSpPr/>
              <p:nvPr/>
            </p:nvCxnSpPr>
            <p:spPr bwMode="auto">
              <a:xfrm flipV="1">
                <a:off x="6057848" y="3650629"/>
                <a:ext cx="273050" cy="2301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90" name="Group 89"/>
            <p:cNvGrpSpPr/>
            <p:nvPr/>
          </p:nvGrpSpPr>
          <p:grpSpPr>
            <a:xfrm>
              <a:off x="2323709" y="5529638"/>
              <a:ext cx="306174" cy="284083"/>
              <a:chOff x="5394273" y="3596734"/>
              <a:chExt cx="306174" cy="284083"/>
            </a:xfrm>
          </p:grpSpPr>
          <p:grpSp>
            <p:nvGrpSpPr>
              <p:cNvPr id="99" name="Group 322"/>
              <p:cNvGrpSpPr>
                <a:grpSpLocks/>
              </p:cNvGrpSpPr>
              <p:nvPr/>
            </p:nvGrpSpPr>
            <p:grpSpPr bwMode="auto">
              <a:xfrm>
                <a:off x="5401102" y="3596734"/>
                <a:ext cx="299345" cy="284083"/>
                <a:chOff x="3306811" y="6064530"/>
                <a:chExt cx="284662" cy="287810"/>
              </a:xfrm>
            </p:grpSpPr>
            <p:sp>
              <p:nvSpPr>
                <p:cNvPr id="101" name="Oval 100"/>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02" name="TextBox 220"/>
                <p:cNvSpPr txBox="1">
                  <a:spLocks noChangeArrowheads="1"/>
                </p:cNvSpPr>
                <p:nvPr/>
              </p:nvSpPr>
              <p:spPr bwMode="auto">
                <a:xfrm>
                  <a:off x="3306811" y="6064530"/>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3</a:t>
                  </a:r>
                </a:p>
              </p:txBody>
            </p:sp>
          </p:grpSp>
          <p:cxnSp>
            <p:nvCxnSpPr>
              <p:cNvPr id="100" name="Straight Arrow Connector 99"/>
              <p:cNvCxnSpPr/>
              <p:nvPr/>
            </p:nvCxnSpPr>
            <p:spPr bwMode="auto">
              <a:xfrm flipH="1" flipV="1">
                <a:off x="5394273" y="3612529"/>
                <a:ext cx="215900" cy="24765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91" name="Group 90"/>
            <p:cNvGrpSpPr/>
            <p:nvPr/>
          </p:nvGrpSpPr>
          <p:grpSpPr>
            <a:xfrm>
              <a:off x="2301296" y="4257726"/>
              <a:ext cx="315614" cy="288841"/>
              <a:chOff x="5364111" y="3045495"/>
              <a:chExt cx="315614" cy="288841"/>
            </a:xfrm>
          </p:grpSpPr>
          <p:sp>
            <p:nvSpPr>
              <p:cNvPr id="96" name="Oval 95"/>
              <p:cNvSpPr/>
              <p:nvPr/>
            </p:nvSpPr>
            <p:spPr bwMode="auto">
              <a:xfrm>
                <a:off x="5398512" y="3108135"/>
                <a:ext cx="262839" cy="226201"/>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97" name="TextBox 226"/>
              <p:cNvSpPr txBox="1">
                <a:spLocks noChangeArrowheads="1"/>
              </p:cNvSpPr>
              <p:nvPr/>
            </p:nvSpPr>
            <p:spPr bwMode="auto">
              <a:xfrm>
                <a:off x="5380380" y="3045495"/>
                <a:ext cx="299345" cy="28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2</a:t>
                </a:r>
              </a:p>
            </p:txBody>
          </p:sp>
          <p:cxnSp>
            <p:nvCxnSpPr>
              <p:cNvPr id="98" name="Straight Arrow Connector 97"/>
              <p:cNvCxnSpPr/>
              <p:nvPr/>
            </p:nvCxnSpPr>
            <p:spPr bwMode="auto">
              <a:xfrm flipH="1">
                <a:off x="5364111" y="3107704"/>
                <a:ext cx="242887" cy="22542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92" name="Group 91"/>
            <p:cNvGrpSpPr/>
            <p:nvPr/>
          </p:nvGrpSpPr>
          <p:grpSpPr>
            <a:xfrm>
              <a:off x="2767055" y="4691270"/>
              <a:ext cx="775251" cy="799105"/>
              <a:chOff x="2767055" y="4691270"/>
              <a:chExt cx="775251" cy="799105"/>
            </a:xfrm>
          </p:grpSpPr>
          <p:cxnSp>
            <p:nvCxnSpPr>
              <p:cNvPr id="93" name="Straight Arrow Connector 92"/>
              <p:cNvCxnSpPr/>
              <p:nvPr/>
            </p:nvCxnSpPr>
            <p:spPr>
              <a:xfrm flipH="1" flipV="1">
                <a:off x="2767055" y="5319423"/>
                <a:ext cx="210708" cy="170952"/>
              </a:xfrm>
              <a:prstGeom prst="straightConnector1">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2778982" y="4691270"/>
                <a:ext cx="250465" cy="99392"/>
              </a:xfrm>
              <a:prstGeom prst="straightConnector1">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H="1">
                <a:off x="3458886" y="4989443"/>
                <a:ext cx="83420" cy="263147"/>
              </a:xfrm>
              <a:prstGeom prst="straightConnector1">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111" name="Group 110"/>
          <p:cNvGrpSpPr/>
          <p:nvPr/>
        </p:nvGrpSpPr>
        <p:grpSpPr>
          <a:xfrm>
            <a:off x="244044" y="4817990"/>
            <a:ext cx="1716519" cy="1782529"/>
            <a:chOff x="5054584" y="4094422"/>
            <a:chExt cx="1716519" cy="1782529"/>
          </a:xfrm>
        </p:grpSpPr>
        <p:grpSp>
          <p:nvGrpSpPr>
            <p:cNvPr id="112" name="Group 111"/>
            <p:cNvGrpSpPr/>
            <p:nvPr/>
          </p:nvGrpSpPr>
          <p:grpSpPr>
            <a:xfrm>
              <a:off x="5054584" y="4094422"/>
              <a:ext cx="1716519" cy="1782529"/>
              <a:chOff x="5054584" y="4094422"/>
              <a:chExt cx="1716519" cy="1782529"/>
            </a:xfrm>
          </p:grpSpPr>
          <p:pic>
            <p:nvPicPr>
              <p:cNvPr id="1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6106" y="4376468"/>
                <a:ext cx="140819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 name="TextBox 130"/>
              <p:cNvSpPr txBox="1">
                <a:spLocks noChangeArrowheads="1"/>
              </p:cNvSpPr>
              <p:nvPr/>
            </p:nvSpPr>
            <p:spPr bwMode="auto">
              <a:xfrm>
                <a:off x="5388247" y="4094422"/>
                <a:ext cx="10727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err="1">
                    <a:solidFill>
                      <a:srgbClr val="660066"/>
                    </a:solidFill>
                    <a:latin typeface="Calibri" pitchFamily="-65" charset="0"/>
                  </a:rPr>
                  <a:t>ITMX_ETMY</a:t>
                </a:r>
                <a:endParaRPr lang="en-US" sz="1400" dirty="0">
                  <a:solidFill>
                    <a:srgbClr val="660066"/>
                  </a:solidFill>
                  <a:latin typeface="Calibri" pitchFamily="-65" charset="0"/>
                </a:endParaRPr>
              </a:p>
            </p:txBody>
          </p:sp>
          <p:grpSp>
            <p:nvGrpSpPr>
              <p:cNvPr id="119" name="Group 118"/>
              <p:cNvGrpSpPr/>
              <p:nvPr/>
            </p:nvGrpSpPr>
            <p:grpSpPr>
              <a:xfrm>
                <a:off x="5079419" y="5500525"/>
                <a:ext cx="395618" cy="365503"/>
                <a:chOff x="5626100" y="3660612"/>
                <a:chExt cx="395618" cy="365503"/>
              </a:xfrm>
            </p:grpSpPr>
            <p:grpSp>
              <p:nvGrpSpPr>
                <p:cNvPr id="134" name="Group 322"/>
                <p:cNvGrpSpPr>
                  <a:grpSpLocks/>
                </p:cNvGrpSpPr>
                <p:nvPr/>
              </p:nvGrpSpPr>
              <p:grpSpPr bwMode="auto">
                <a:xfrm>
                  <a:off x="5685563" y="3660612"/>
                  <a:ext cx="336155" cy="359831"/>
                  <a:chOff x="3311338" y="6088673"/>
                  <a:chExt cx="284662" cy="287810"/>
                </a:xfrm>
              </p:grpSpPr>
              <p:sp>
                <p:nvSpPr>
                  <p:cNvPr id="136" name="Oval 135"/>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37" name="TextBox 202"/>
                  <p:cNvSpPr txBox="1">
                    <a:spLocks noChangeArrowheads="1"/>
                  </p:cNvSpPr>
                  <p:nvPr/>
                </p:nvSpPr>
                <p:spPr bwMode="auto">
                  <a:xfrm>
                    <a:off x="3311338" y="6088673"/>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3</a:t>
                    </a:r>
                  </a:p>
                </p:txBody>
              </p:sp>
            </p:grpSp>
            <p:cxnSp>
              <p:nvCxnSpPr>
                <p:cNvPr id="135" name="Straight Arrow Connector 134"/>
                <p:cNvCxnSpPr/>
                <p:nvPr/>
              </p:nvCxnSpPr>
              <p:spPr bwMode="auto">
                <a:xfrm>
                  <a:off x="5626100" y="3719727"/>
                  <a:ext cx="277812" cy="3063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120" name="Group 119"/>
              <p:cNvGrpSpPr/>
              <p:nvPr/>
            </p:nvGrpSpPr>
            <p:grpSpPr>
              <a:xfrm>
                <a:off x="5054584" y="4203188"/>
                <a:ext cx="395323" cy="401007"/>
                <a:chOff x="5624512" y="2921215"/>
                <a:chExt cx="395323" cy="401007"/>
              </a:xfrm>
            </p:grpSpPr>
            <p:sp>
              <p:nvSpPr>
                <p:cNvPr id="131" name="Oval 130"/>
                <p:cNvSpPr/>
                <p:nvPr/>
              </p:nvSpPr>
              <p:spPr bwMode="auto">
                <a:xfrm>
                  <a:off x="5677308" y="3011549"/>
                  <a:ext cx="295160" cy="286516"/>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32" name="TextBox 208"/>
                <p:cNvSpPr txBox="1">
                  <a:spLocks noChangeArrowheads="1"/>
                </p:cNvSpPr>
                <p:nvPr/>
              </p:nvSpPr>
              <p:spPr bwMode="auto">
                <a:xfrm>
                  <a:off x="5683680" y="2962391"/>
                  <a:ext cx="336155" cy="35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2</a:t>
                  </a:r>
                </a:p>
              </p:txBody>
            </p:sp>
            <p:cxnSp>
              <p:nvCxnSpPr>
                <p:cNvPr id="133" name="Straight Arrow Connector 132"/>
                <p:cNvCxnSpPr/>
                <p:nvPr/>
              </p:nvCxnSpPr>
              <p:spPr bwMode="auto">
                <a:xfrm flipV="1">
                  <a:off x="5624512" y="2921215"/>
                  <a:ext cx="306388" cy="2921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121" name="Group 120"/>
              <p:cNvGrpSpPr/>
              <p:nvPr/>
            </p:nvGrpSpPr>
            <p:grpSpPr>
              <a:xfrm>
                <a:off x="6422501" y="4213735"/>
                <a:ext cx="336155" cy="408632"/>
                <a:chOff x="6364747" y="2908515"/>
                <a:chExt cx="336155" cy="408632"/>
              </a:xfrm>
            </p:grpSpPr>
            <p:grpSp>
              <p:nvGrpSpPr>
                <p:cNvPr id="127" name="Group 347"/>
                <p:cNvGrpSpPr>
                  <a:grpSpLocks/>
                </p:cNvGrpSpPr>
                <p:nvPr/>
              </p:nvGrpSpPr>
              <p:grpSpPr bwMode="auto">
                <a:xfrm>
                  <a:off x="6364747" y="2957316"/>
                  <a:ext cx="336155" cy="359831"/>
                  <a:chOff x="3300701" y="6092879"/>
                  <a:chExt cx="284662" cy="287810"/>
                </a:xfrm>
              </p:grpSpPr>
              <p:sp>
                <p:nvSpPr>
                  <p:cNvPr id="129" name="Oval 128"/>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30" name="TextBox 206"/>
                  <p:cNvSpPr txBox="1">
                    <a:spLocks noChangeArrowheads="1"/>
                  </p:cNvSpPr>
                  <p:nvPr/>
                </p:nvSpPr>
                <p:spPr bwMode="auto">
                  <a:xfrm>
                    <a:off x="3300701" y="6092879"/>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1</a:t>
                    </a:r>
                  </a:p>
                </p:txBody>
              </p:sp>
            </p:grpSp>
            <p:cxnSp>
              <p:nvCxnSpPr>
                <p:cNvPr id="128" name="Straight Arrow Connector 127"/>
                <p:cNvCxnSpPr/>
                <p:nvPr/>
              </p:nvCxnSpPr>
              <p:spPr bwMode="auto">
                <a:xfrm flipH="1" flipV="1">
                  <a:off x="6413500" y="2908515"/>
                  <a:ext cx="242887" cy="31432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122" name="Group 121"/>
              <p:cNvGrpSpPr/>
              <p:nvPr/>
            </p:nvGrpSpPr>
            <p:grpSpPr>
              <a:xfrm>
                <a:off x="6428928" y="5517121"/>
                <a:ext cx="342175" cy="359830"/>
                <a:chOff x="6363425" y="3669460"/>
                <a:chExt cx="342175" cy="359830"/>
              </a:xfrm>
            </p:grpSpPr>
            <p:grpSp>
              <p:nvGrpSpPr>
                <p:cNvPr id="123" name="Group 344"/>
                <p:cNvGrpSpPr>
                  <a:grpSpLocks/>
                </p:cNvGrpSpPr>
                <p:nvPr/>
              </p:nvGrpSpPr>
              <p:grpSpPr bwMode="auto">
                <a:xfrm>
                  <a:off x="6363425" y="3669460"/>
                  <a:ext cx="342175" cy="359830"/>
                  <a:chOff x="3313870" y="6095751"/>
                  <a:chExt cx="289760" cy="287809"/>
                </a:xfrm>
              </p:grpSpPr>
              <p:sp>
                <p:nvSpPr>
                  <p:cNvPr id="125" name="Oval 124"/>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26" name="TextBox 204"/>
                  <p:cNvSpPr txBox="1">
                    <a:spLocks noChangeArrowheads="1"/>
                  </p:cNvSpPr>
                  <p:nvPr/>
                </p:nvSpPr>
                <p:spPr bwMode="auto">
                  <a:xfrm>
                    <a:off x="3318968" y="6095751"/>
                    <a:ext cx="284662" cy="28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4</a:t>
                    </a:r>
                  </a:p>
                </p:txBody>
              </p:sp>
            </p:grpSp>
            <p:cxnSp>
              <p:nvCxnSpPr>
                <p:cNvPr id="124" name="Straight Arrow Connector 123"/>
                <p:cNvCxnSpPr/>
                <p:nvPr/>
              </p:nvCxnSpPr>
              <p:spPr bwMode="auto">
                <a:xfrm flipH="1">
                  <a:off x="6405562" y="3726077"/>
                  <a:ext cx="273050" cy="28733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grpSp>
          <p:nvGrpSpPr>
            <p:cNvPr id="113" name="Group 112"/>
            <p:cNvGrpSpPr/>
            <p:nvPr/>
          </p:nvGrpSpPr>
          <p:grpSpPr>
            <a:xfrm rot="16200000">
              <a:off x="5531459" y="4628984"/>
              <a:ext cx="775251" cy="799105"/>
              <a:chOff x="4124078" y="3575436"/>
              <a:chExt cx="775251" cy="799105"/>
            </a:xfrm>
          </p:grpSpPr>
          <p:cxnSp>
            <p:nvCxnSpPr>
              <p:cNvPr id="114" name="Straight Arrow Connector 113"/>
              <p:cNvCxnSpPr/>
              <p:nvPr/>
            </p:nvCxnSpPr>
            <p:spPr>
              <a:xfrm flipH="1" flipV="1">
                <a:off x="4124078" y="4203589"/>
                <a:ext cx="210708" cy="170952"/>
              </a:xfrm>
              <a:prstGeom prst="straightConnector1">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flipV="1">
                <a:off x="4136005" y="3575436"/>
                <a:ext cx="250465" cy="99392"/>
              </a:xfrm>
              <a:prstGeom prst="straightConnector1">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flipH="1">
                <a:off x="4815909" y="3873609"/>
                <a:ext cx="83420" cy="263147"/>
              </a:xfrm>
              <a:prstGeom prst="straightConnector1">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3356" y="3943227"/>
            <a:ext cx="6343650"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8" name="Rectangle 137"/>
          <p:cNvSpPr/>
          <p:nvPr/>
        </p:nvSpPr>
        <p:spPr>
          <a:xfrm flipV="1">
            <a:off x="2634355" y="4824792"/>
            <a:ext cx="6287008" cy="162371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63862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53</a:t>
            </a:fld>
            <a:endParaRPr lang="en-US" b="1" dirty="0">
              <a:solidFill>
                <a:schemeClr val="tx1"/>
              </a:solidFill>
            </a:endParaRPr>
          </a:p>
        </p:txBody>
      </p:sp>
      <p:sp>
        <p:nvSpPr>
          <p:cNvPr id="3" name="Rectangle 2"/>
          <p:cNvSpPr/>
          <p:nvPr/>
        </p:nvSpPr>
        <p:spPr>
          <a:xfrm>
            <a:off x="-6682" y="9047"/>
            <a:ext cx="9150681" cy="1200329"/>
          </a:xfrm>
          <a:prstGeom prst="rect">
            <a:avLst/>
          </a:prstGeom>
        </p:spPr>
        <p:txBody>
          <a:bodyPr wrap="square">
            <a:spAutoFit/>
          </a:bodyPr>
          <a:lstStyle/>
          <a:p>
            <a:r>
              <a:rPr lang="en-US" b="1" dirty="0"/>
              <a:t>Appendix  1:  Translation between new and former naming convention</a:t>
            </a:r>
          </a:p>
          <a:p>
            <a:endParaRPr lang="en-US" b="1" dirty="0"/>
          </a:p>
          <a:p>
            <a:r>
              <a:rPr lang="en-US" b="1" dirty="0"/>
              <a:t>The old convention (“X direction”, “Y direction” naming) is now obsolete and should not ne used anywhere anymore</a:t>
            </a:r>
            <a:endParaRPr lang="en-US" dirty="0"/>
          </a:p>
        </p:txBody>
      </p:sp>
      <p:sp>
        <p:nvSpPr>
          <p:cNvPr id="7" name="TextBox 131"/>
          <p:cNvSpPr txBox="1">
            <a:spLocks noChangeArrowheads="1"/>
          </p:cNvSpPr>
          <p:nvPr/>
        </p:nvSpPr>
        <p:spPr bwMode="auto">
          <a:xfrm>
            <a:off x="0" y="1459329"/>
            <a:ext cx="8822904"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a:latin typeface="Calibri" pitchFamily="-65" charset="0"/>
              </a:rPr>
              <a:t>HAM-ISI in HAM 4, 5 and 6 used to be labeled “X direction” (because V1 GS13 points toward the X axis). The mat files containing their matrices are now labeled  “</a:t>
            </a:r>
            <a:r>
              <a:rPr lang="en-US" sz="1400" dirty="0">
                <a:solidFill>
                  <a:srgbClr val="0D0DFF"/>
                </a:solidFill>
                <a:latin typeface="Calibri" pitchFamily="-65" charset="0"/>
              </a:rPr>
              <a:t>HAM_ISI_4_5_6</a:t>
            </a:r>
            <a:r>
              <a:rPr lang="en-US" sz="1400" dirty="0">
                <a:latin typeface="Calibri" pitchFamily="-65" charset="0"/>
              </a:rPr>
              <a:t> “ for clarity.</a:t>
            </a:r>
          </a:p>
          <a:p>
            <a:pPr eaLnBrk="1" hangingPunct="1"/>
            <a:endParaRPr lang="en-US" sz="1400" dirty="0">
              <a:latin typeface="Calibri" pitchFamily="-65" charset="0"/>
            </a:endParaRPr>
          </a:p>
          <a:p>
            <a:pPr eaLnBrk="1" hangingPunct="1"/>
            <a:r>
              <a:rPr lang="en-US" sz="1400" dirty="0">
                <a:latin typeface="Calibri" pitchFamily="-65" charset="0"/>
              </a:rPr>
              <a:t>HAM-ISI in HAM 2 and 3 used to be labeled “Y direction” (because V1 GS13 points toward the X axis). The mat files containing their matrices are now labeled  “</a:t>
            </a:r>
            <a:r>
              <a:rPr lang="en-US" sz="1400" dirty="0">
                <a:solidFill>
                  <a:srgbClr val="0D0DFF"/>
                </a:solidFill>
                <a:latin typeface="Calibri" pitchFamily="-65" charset="0"/>
              </a:rPr>
              <a:t>HAM_ISI_2_3</a:t>
            </a:r>
            <a:r>
              <a:rPr lang="en-US" sz="1400" dirty="0">
                <a:latin typeface="Calibri" pitchFamily="-65" charset="0"/>
              </a:rPr>
              <a:t> “ for clarity.</a:t>
            </a:r>
          </a:p>
          <a:p>
            <a:pPr eaLnBrk="1" hangingPunct="1"/>
            <a:endParaRPr lang="en-US" sz="1400" dirty="0">
              <a:solidFill>
                <a:srgbClr val="FF6600"/>
              </a:solidFill>
              <a:latin typeface="Calibri" pitchFamily="-65" charset="0"/>
            </a:endParaRPr>
          </a:p>
          <a:p>
            <a:pPr eaLnBrk="1" hangingPunct="1"/>
            <a:r>
              <a:rPr lang="en-US" sz="1400" dirty="0">
                <a:latin typeface="Calibri" pitchFamily="-65" charset="0"/>
              </a:rPr>
              <a:t>HAM-HEPI in HAM 4, 5 and 6 used to be labeled “Y direction” (because these chambers are aligned with the Y axis). The mat files containing their matrices are now labeled  “</a:t>
            </a:r>
            <a:r>
              <a:rPr lang="en-US" sz="1400" dirty="0">
                <a:solidFill>
                  <a:srgbClr val="0D0DFF"/>
                </a:solidFill>
                <a:latin typeface="Calibri" pitchFamily="-65" charset="0"/>
              </a:rPr>
              <a:t>HAM_HEPI_4_5_6</a:t>
            </a:r>
            <a:r>
              <a:rPr lang="en-US" sz="1400" dirty="0">
                <a:latin typeface="Calibri" pitchFamily="-65" charset="0"/>
              </a:rPr>
              <a:t> “ for clarity.</a:t>
            </a:r>
          </a:p>
          <a:p>
            <a:pPr eaLnBrk="1" hangingPunct="1"/>
            <a:endParaRPr lang="en-US" sz="1400" dirty="0">
              <a:latin typeface="Calibri" pitchFamily="-65" charset="0"/>
            </a:endParaRPr>
          </a:p>
          <a:p>
            <a:pPr eaLnBrk="1" hangingPunct="1"/>
            <a:r>
              <a:rPr lang="en-US" sz="1400" dirty="0">
                <a:latin typeface="Calibri" pitchFamily="-65" charset="0"/>
              </a:rPr>
              <a:t>HAM-HEPI in HAM 2 and 3 used to be labeled “X direction” (because these chambers are aligned with the X axis). The mat files containing their matrices are now labeled  “</a:t>
            </a:r>
            <a:r>
              <a:rPr lang="en-US" sz="1400" dirty="0">
                <a:solidFill>
                  <a:srgbClr val="0D0DFF"/>
                </a:solidFill>
                <a:latin typeface="Calibri" pitchFamily="-65" charset="0"/>
              </a:rPr>
              <a:t>HAM_ISI_2_3</a:t>
            </a:r>
            <a:r>
              <a:rPr lang="en-US" sz="1400" dirty="0">
                <a:latin typeface="Calibri" pitchFamily="-65" charset="0"/>
              </a:rPr>
              <a:t> “ for clarity.</a:t>
            </a:r>
          </a:p>
          <a:p>
            <a:pPr eaLnBrk="1" hangingPunct="1"/>
            <a:endParaRPr lang="en-US" sz="1400" dirty="0">
              <a:solidFill>
                <a:srgbClr val="FF6600"/>
              </a:solidFill>
              <a:latin typeface="Calibri" pitchFamily="-65" charset="0"/>
            </a:endParaRPr>
          </a:p>
          <a:p>
            <a:pPr eaLnBrk="1" hangingPunct="1"/>
            <a:r>
              <a:rPr lang="en-US" sz="1400" dirty="0">
                <a:latin typeface="Calibri" pitchFamily="-65" charset="0"/>
              </a:rPr>
              <a:t>BSC-ISI in BS, </a:t>
            </a:r>
            <a:r>
              <a:rPr lang="en-US" sz="1400" dirty="0" err="1">
                <a:latin typeface="Calibri" pitchFamily="-65" charset="0"/>
              </a:rPr>
              <a:t>ITMY</a:t>
            </a:r>
            <a:r>
              <a:rPr lang="en-US" sz="1400" dirty="0">
                <a:latin typeface="Calibri" pitchFamily="-65" charset="0"/>
              </a:rPr>
              <a:t> and </a:t>
            </a:r>
            <a:r>
              <a:rPr lang="en-US" sz="1400" dirty="0" err="1">
                <a:latin typeface="Calibri" pitchFamily="-65" charset="0"/>
              </a:rPr>
              <a:t>ETMX</a:t>
            </a:r>
            <a:r>
              <a:rPr lang="en-US" sz="1400" dirty="0">
                <a:latin typeface="Calibri" pitchFamily="-65" charset="0"/>
              </a:rPr>
              <a:t> used to be labeled “X direction” (because V2 GS13 points toward the X axis). The mat files containing their matrices are now labeled  “</a:t>
            </a:r>
            <a:r>
              <a:rPr lang="en-US" sz="1400" dirty="0" err="1">
                <a:solidFill>
                  <a:srgbClr val="0D0DFF"/>
                </a:solidFill>
                <a:latin typeface="Calibri" pitchFamily="-65" charset="0"/>
              </a:rPr>
              <a:t>BSC_ISI_BS_ITMY_ETMX</a:t>
            </a:r>
            <a:r>
              <a:rPr lang="en-US" sz="1400" dirty="0">
                <a:solidFill>
                  <a:srgbClr val="0D0DFF"/>
                </a:solidFill>
                <a:latin typeface="Calibri" pitchFamily="-65" charset="0"/>
              </a:rPr>
              <a:t> </a:t>
            </a:r>
            <a:r>
              <a:rPr lang="en-US" sz="1400" dirty="0">
                <a:latin typeface="Calibri" pitchFamily="-65" charset="0"/>
              </a:rPr>
              <a:t>“ for clarity.</a:t>
            </a:r>
          </a:p>
          <a:p>
            <a:pPr eaLnBrk="1" hangingPunct="1"/>
            <a:endParaRPr lang="en-US" sz="1400" dirty="0">
              <a:latin typeface="Calibri" pitchFamily="-65" charset="0"/>
            </a:endParaRPr>
          </a:p>
          <a:p>
            <a:pPr eaLnBrk="1" hangingPunct="1"/>
            <a:r>
              <a:rPr lang="en-US" sz="1400" dirty="0">
                <a:latin typeface="Calibri" pitchFamily="-65" charset="0"/>
              </a:rPr>
              <a:t>BSC-ISI in </a:t>
            </a:r>
            <a:r>
              <a:rPr lang="en-US" sz="1400" dirty="0" err="1">
                <a:latin typeface="Calibri" pitchFamily="-65" charset="0"/>
              </a:rPr>
              <a:t>ITMX</a:t>
            </a:r>
            <a:r>
              <a:rPr lang="en-US" sz="1400" dirty="0">
                <a:latin typeface="Calibri" pitchFamily="-65" charset="0"/>
              </a:rPr>
              <a:t> and </a:t>
            </a:r>
            <a:r>
              <a:rPr lang="en-US" sz="1400" dirty="0" err="1">
                <a:latin typeface="Calibri" pitchFamily="-65" charset="0"/>
              </a:rPr>
              <a:t>ETMY</a:t>
            </a:r>
            <a:r>
              <a:rPr lang="en-US" sz="1400" dirty="0">
                <a:latin typeface="Calibri" pitchFamily="-65" charset="0"/>
              </a:rPr>
              <a:t>  used to be labeled “Y direction” (because V1 GS13 points toward the X axis). The mat files containing their matrices are now labeled  “</a:t>
            </a:r>
            <a:r>
              <a:rPr lang="en-US" sz="1400" dirty="0" err="1">
                <a:solidFill>
                  <a:srgbClr val="0D0DFF"/>
                </a:solidFill>
                <a:latin typeface="Calibri" pitchFamily="-65" charset="0"/>
              </a:rPr>
              <a:t>BSC_ISI_ITMX_ETMY</a:t>
            </a:r>
            <a:r>
              <a:rPr lang="en-US" sz="1400" dirty="0">
                <a:latin typeface="Calibri" pitchFamily="-65" charset="0"/>
              </a:rPr>
              <a:t>“ for clarity.</a:t>
            </a:r>
          </a:p>
          <a:p>
            <a:pPr eaLnBrk="1" hangingPunct="1"/>
            <a:endParaRPr lang="en-US" sz="1400" dirty="0">
              <a:solidFill>
                <a:srgbClr val="FF6600"/>
              </a:solidFill>
              <a:latin typeface="Calibri" pitchFamily="-65" charset="0"/>
            </a:endParaRPr>
          </a:p>
          <a:p>
            <a:pPr eaLnBrk="1" hangingPunct="1"/>
            <a:r>
              <a:rPr lang="en-US" sz="1400" dirty="0">
                <a:latin typeface="Calibri" pitchFamily="-65" charset="0"/>
              </a:rPr>
              <a:t>BSC-HEPI in BS, </a:t>
            </a:r>
            <a:r>
              <a:rPr lang="en-US" sz="1400" dirty="0" err="1">
                <a:latin typeface="Calibri" pitchFamily="-65" charset="0"/>
              </a:rPr>
              <a:t>ITMY</a:t>
            </a:r>
            <a:r>
              <a:rPr lang="en-US" sz="1400" dirty="0">
                <a:latin typeface="Calibri" pitchFamily="-65" charset="0"/>
              </a:rPr>
              <a:t> and </a:t>
            </a:r>
            <a:r>
              <a:rPr lang="en-US" sz="1400" dirty="0" err="1">
                <a:latin typeface="Calibri" pitchFamily="-65" charset="0"/>
              </a:rPr>
              <a:t>ETMX</a:t>
            </a:r>
            <a:r>
              <a:rPr lang="en-US" sz="1400" dirty="0">
                <a:latin typeface="Calibri" pitchFamily="-65" charset="0"/>
              </a:rPr>
              <a:t>  used to be labeled “Y direction” (because these chambers are aligned with the Y axis). The mat files containing their matrices are now labeled  “</a:t>
            </a:r>
            <a:r>
              <a:rPr lang="en-US" sz="1400" dirty="0" err="1">
                <a:solidFill>
                  <a:srgbClr val="0D0DFF"/>
                </a:solidFill>
                <a:latin typeface="Calibri" pitchFamily="-65" charset="0"/>
              </a:rPr>
              <a:t>BSC_HEPI_BS_ITMY_ETMX</a:t>
            </a:r>
            <a:r>
              <a:rPr lang="en-US" sz="1400" dirty="0">
                <a:solidFill>
                  <a:srgbClr val="0D0DFF"/>
                </a:solidFill>
                <a:latin typeface="Calibri" pitchFamily="-65" charset="0"/>
              </a:rPr>
              <a:t> </a:t>
            </a:r>
            <a:r>
              <a:rPr lang="en-US" sz="1400" dirty="0">
                <a:latin typeface="Calibri" pitchFamily="-65" charset="0"/>
              </a:rPr>
              <a:t>“ for clarity.</a:t>
            </a:r>
          </a:p>
          <a:p>
            <a:pPr eaLnBrk="1" hangingPunct="1"/>
            <a:endParaRPr lang="en-US" sz="1400" dirty="0">
              <a:latin typeface="Calibri" pitchFamily="-65" charset="0"/>
            </a:endParaRPr>
          </a:p>
          <a:p>
            <a:pPr eaLnBrk="1" hangingPunct="1"/>
            <a:r>
              <a:rPr lang="en-US" sz="1400" dirty="0">
                <a:latin typeface="Calibri" pitchFamily="-65" charset="0"/>
              </a:rPr>
              <a:t>BSC-HEPI in </a:t>
            </a:r>
            <a:r>
              <a:rPr lang="en-US" sz="1400" dirty="0" err="1">
                <a:latin typeface="Calibri" pitchFamily="-65" charset="0"/>
              </a:rPr>
              <a:t>ITMX</a:t>
            </a:r>
            <a:r>
              <a:rPr lang="en-US" sz="1400" dirty="0">
                <a:latin typeface="Calibri" pitchFamily="-65" charset="0"/>
              </a:rPr>
              <a:t> and </a:t>
            </a:r>
            <a:r>
              <a:rPr lang="en-US" sz="1400" dirty="0" err="1">
                <a:latin typeface="Calibri" pitchFamily="-65" charset="0"/>
              </a:rPr>
              <a:t>ETMY</a:t>
            </a:r>
            <a:r>
              <a:rPr lang="en-US" sz="1400" dirty="0">
                <a:latin typeface="Calibri" pitchFamily="-65" charset="0"/>
              </a:rPr>
              <a:t> used to be labeled “X direction” (because these chambers are aligned with the X axis). The mat files containing their matrices are now labeled  “</a:t>
            </a:r>
            <a:r>
              <a:rPr lang="en-US" sz="1400" dirty="0" err="1">
                <a:solidFill>
                  <a:srgbClr val="0D0DFF"/>
                </a:solidFill>
                <a:latin typeface="Calibri" pitchFamily="-65" charset="0"/>
              </a:rPr>
              <a:t>BSC_HEPI_ITMX_ETMY</a:t>
            </a:r>
            <a:r>
              <a:rPr lang="en-US" sz="1400" dirty="0">
                <a:latin typeface="Calibri" pitchFamily="-65" charset="0"/>
              </a:rPr>
              <a:t> “ for clarity.</a:t>
            </a:r>
          </a:p>
          <a:p>
            <a:pPr eaLnBrk="1" hangingPunct="1"/>
            <a:endParaRPr lang="en-US" sz="1400" dirty="0">
              <a:solidFill>
                <a:srgbClr val="FF6600"/>
              </a:solidFill>
              <a:latin typeface="Calibri" pitchFamily="-65" charset="0"/>
            </a:endParaRPr>
          </a:p>
        </p:txBody>
      </p:sp>
    </p:spTree>
    <p:extLst>
      <p:ext uri="{BB962C8B-B14F-4D97-AF65-F5344CB8AC3E}">
        <p14:creationId xmlns:p14="http://schemas.microsoft.com/office/powerpoint/2010/main" val="30149848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02797" y="2385391"/>
            <a:ext cx="5939625" cy="1295868"/>
          </a:xfrm>
          <a:prstGeom prst="rect">
            <a:avLst/>
          </a:prstGeom>
        </p:spPr>
        <p:txBody>
          <a:bodyPr wrap="square">
            <a:spAutoFit/>
          </a:bodyPr>
          <a:lstStyle/>
          <a:p>
            <a:pPr algn="ctr">
              <a:lnSpc>
                <a:spcPct val="150000"/>
              </a:lnSpc>
            </a:pPr>
            <a:r>
              <a:rPr lang="en-US" b="1" dirty="0"/>
              <a:t>Appendix  2:  </a:t>
            </a:r>
          </a:p>
          <a:p>
            <a:pPr algn="ctr">
              <a:lnSpc>
                <a:spcPct val="150000"/>
              </a:lnSpc>
            </a:pPr>
            <a:r>
              <a:rPr lang="en-US" b="1" dirty="0"/>
              <a:t>Example of Transfer Functions to establish instrument signs to be applied in </a:t>
            </a:r>
            <a:r>
              <a:rPr lang="en-US" b="1" dirty="0" err="1"/>
              <a:t>symetrization</a:t>
            </a:r>
            <a:r>
              <a:rPr lang="en-US" b="1" dirty="0"/>
              <a:t> filters.</a:t>
            </a:r>
            <a:endParaRPr lang="en-US" dirty="0"/>
          </a:p>
        </p:txBody>
      </p:sp>
      <p:sp>
        <p:nvSpPr>
          <p:cNvPr id="7"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54</a:t>
            </a:fld>
            <a:endParaRPr lang="en-US" b="1" dirty="0">
              <a:solidFill>
                <a:schemeClr val="tx1"/>
              </a:solidFill>
            </a:endParaRPr>
          </a:p>
        </p:txBody>
      </p:sp>
    </p:spTree>
    <p:extLst>
      <p:ext uri="{BB962C8B-B14F-4D97-AF65-F5344CB8AC3E}">
        <p14:creationId xmlns:p14="http://schemas.microsoft.com/office/powerpoint/2010/main" val="19085474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893" y="707269"/>
            <a:ext cx="9143107" cy="5374617"/>
          </a:xfrm>
          <a:prstGeom prst="rect">
            <a:avLst/>
          </a:prstGeom>
          <a:noFill/>
          <a:ln>
            <a:noFill/>
          </a:ln>
        </p:spPr>
      </p:pic>
      <p:sp>
        <p:nvSpPr>
          <p:cNvPr id="5" name="Rectangle 4"/>
          <p:cNvSpPr/>
          <p:nvPr/>
        </p:nvSpPr>
        <p:spPr>
          <a:xfrm>
            <a:off x="174927" y="168928"/>
            <a:ext cx="9080392" cy="523220"/>
          </a:xfrm>
          <a:prstGeom prst="rect">
            <a:avLst/>
          </a:prstGeom>
        </p:spPr>
        <p:txBody>
          <a:bodyPr wrap="square">
            <a:spAutoFit/>
          </a:bodyPr>
          <a:lstStyle/>
          <a:p>
            <a:pPr>
              <a:tabLst>
                <a:tab pos="2401888" algn="l"/>
              </a:tabLst>
            </a:pPr>
            <a:r>
              <a:rPr lang="en-US" sz="1400" b="1" dirty="0"/>
              <a:t>HAM-HEPI </a:t>
            </a:r>
            <a:r>
              <a:rPr lang="en-US" sz="1400" b="1" dirty="0" err="1"/>
              <a:t>IPS</a:t>
            </a:r>
            <a:r>
              <a:rPr lang="en-US" sz="1400" b="1" dirty="0"/>
              <a:t> transfer functions*: 	</a:t>
            </a:r>
            <a:r>
              <a:rPr lang="en-US" sz="1400" b="1" dirty="0">
                <a:solidFill>
                  <a:srgbClr val="0D0DFF"/>
                </a:solidFill>
              </a:rPr>
              <a:t>- Actuators and </a:t>
            </a:r>
            <a:r>
              <a:rPr lang="en-US" sz="1400" b="1" dirty="0" err="1">
                <a:solidFill>
                  <a:srgbClr val="0D0DFF"/>
                </a:solidFill>
              </a:rPr>
              <a:t>IPS</a:t>
            </a:r>
            <a:r>
              <a:rPr lang="en-US" sz="1400" b="1" dirty="0">
                <a:solidFill>
                  <a:srgbClr val="0D0DFF"/>
                </a:solidFill>
              </a:rPr>
              <a:t> are in phase in this example.</a:t>
            </a:r>
          </a:p>
          <a:p>
            <a:pPr marL="2743200"/>
            <a:r>
              <a:rPr lang="en-US" sz="1400" b="1" dirty="0">
                <a:solidFill>
                  <a:srgbClr val="0D0DFF"/>
                </a:solidFill>
              </a:rPr>
              <a:t>     No sign correction necessary in the output </a:t>
            </a:r>
            <a:r>
              <a:rPr lang="en-US" sz="1400" b="1" dirty="0" err="1">
                <a:solidFill>
                  <a:srgbClr val="0D0DFF"/>
                </a:solidFill>
              </a:rPr>
              <a:t>symmetrization</a:t>
            </a:r>
            <a:r>
              <a:rPr lang="en-US" sz="1400" b="1" dirty="0">
                <a:solidFill>
                  <a:srgbClr val="0D0DFF"/>
                </a:solidFill>
              </a:rPr>
              <a:t> filters</a:t>
            </a:r>
            <a:endParaRPr lang="en-US" sz="1400" dirty="0">
              <a:solidFill>
                <a:srgbClr val="0D0DFF"/>
              </a:solidFill>
            </a:endParaRPr>
          </a:p>
        </p:txBody>
      </p:sp>
      <p:sp>
        <p:nvSpPr>
          <p:cNvPr id="7"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55</a:t>
            </a:fld>
            <a:endParaRPr lang="en-US" b="1" dirty="0">
              <a:solidFill>
                <a:schemeClr val="tx1"/>
              </a:solidFill>
            </a:endParaRPr>
          </a:p>
        </p:txBody>
      </p:sp>
      <p:sp>
        <p:nvSpPr>
          <p:cNvPr id="8" name="Rectangle 7"/>
          <p:cNvSpPr/>
          <p:nvPr/>
        </p:nvSpPr>
        <p:spPr>
          <a:xfrm>
            <a:off x="0" y="6396335"/>
            <a:ext cx="9279172" cy="461665"/>
          </a:xfrm>
          <a:prstGeom prst="rect">
            <a:avLst/>
          </a:prstGeom>
        </p:spPr>
        <p:txBody>
          <a:bodyPr wrap="square">
            <a:spAutoFit/>
          </a:bodyPr>
          <a:lstStyle/>
          <a:p>
            <a:r>
              <a:rPr lang="en-US" sz="1200" b="1" dirty="0"/>
              <a:t>* Local to local transfer function: from local actuator “</a:t>
            </a:r>
            <a:r>
              <a:rPr lang="en-US" sz="1200" b="1" dirty="0" err="1"/>
              <a:t>Exc</a:t>
            </a:r>
            <a:r>
              <a:rPr lang="en-US" sz="1200" b="1" dirty="0"/>
              <a:t> channel” to “IN1 channel” in the local sensor input filter’s.  Only the “Comp filter” must be engaged in the actuator bank (to partially revert the coil driver and actuator frequency response). </a:t>
            </a:r>
          </a:p>
        </p:txBody>
      </p:sp>
    </p:spTree>
    <p:extLst>
      <p:ext uri="{BB962C8B-B14F-4D97-AF65-F5344CB8AC3E}">
        <p14:creationId xmlns:p14="http://schemas.microsoft.com/office/powerpoint/2010/main" val="35942436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0" y="1085683"/>
            <a:ext cx="9143107" cy="5356328"/>
          </a:xfrm>
          <a:prstGeom prst="rect">
            <a:avLst/>
          </a:prstGeom>
          <a:noFill/>
          <a:ln>
            <a:noFill/>
          </a:ln>
        </p:spPr>
      </p:pic>
      <p:sp>
        <p:nvSpPr>
          <p:cNvPr id="4"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56</a:t>
            </a:fld>
            <a:endParaRPr lang="en-US" b="1" dirty="0">
              <a:solidFill>
                <a:schemeClr val="tx1"/>
              </a:solidFill>
            </a:endParaRPr>
          </a:p>
        </p:txBody>
      </p:sp>
      <p:sp>
        <p:nvSpPr>
          <p:cNvPr id="6" name="Rectangle 5"/>
          <p:cNvSpPr/>
          <p:nvPr/>
        </p:nvSpPr>
        <p:spPr>
          <a:xfrm>
            <a:off x="0" y="-7951"/>
            <a:ext cx="9080392" cy="1323439"/>
          </a:xfrm>
          <a:prstGeom prst="rect">
            <a:avLst/>
          </a:prstGeom>
        </p:spPr>
        <p:txBody>
          <a:bodyPr wrap="square">
            <a:spAutoFit/>
          </a:bodyPr>
          <a:lstStyle/>
          <a:p>
            <a:pPr>
              <a:spcAft>
                <a:spcPts val="600"/>
              </a:spcAft>
              <a:tabLst>
                <a:tab pos="2401888" algn="l"/>
              </a:tabLst>
            </a:pPr>
            <a:r>
              <a:rPr lang="en-US" sz="1400" b="1" dirty="0"/>
              <a:t>HAM-HEPI L4Cs transfer functions*: 	</a:t>
            </a:r>
          </a:p>
          <a:p>
            <a:pPr>
              <a:spcAft>
                <a:spcPts val="600"/>
              </a:spcAft>
              <a:tabLst>
                <a:tab pos="2401888" algn="l"/>
              </a:tabLst>
            </a:pPr>
            <a:r>
              <a:rPr lang="en-US" sz="1400" b="1" dirty="0">
                <a:solidFill>
                  <a:srgbClr val="0D0DFF"/>
                </a:solidFill>
              </a:rPr>
              <a:t>- Actuators and horizontal L4Cs are in phase in this example. No sign correction needed in the input </a:t>
            </a:r>
            <a:r>
              <a:rPr lang="en-US" sz="1400" b="1" dirty="0" err="1">
                <a:solidFill>
                  <a:srgbClr val="0D0DFF"/>
                </a:solidFill>
              </a:rPr>
              <a:t>symmetrization</a:t>
            </a:r>
            <a:r>
              <a:rPr lang="en-US" sz="1400" b="1" dirty="0">
                <a:solidFill>
                  <a:srgbClr val="0D0DFF"/>
                </a:solidFill>
              </a:rPr>
              <a:t> filters of the Horizontal L4Cs</a:t>
            </a:r>
            <a:endParaRPr lang="en-US" sz="1400" dirty="0">
              <a:solidFill>
                <a:srgbClr val="0D0DFF"/>
              </a:solidFill>
            </a:endParaRPr>
          </a:p>
          <a:p>
            <a:pPr>
              <a:spcAft>
                <a:spcPts val="600"/>
              </a:spcAft>
            </a:pPr>
            <a:r>
              <a:rPr lang="en-US" sz="1400" b="1" dirty="0">
                <a:solidFill>
                  <a:schemeClr val="accent6">
                    <a:lumMod val="75000"/>
                  </a:schemeClr>
                </a:solidFill>
              </a:rPr>
              <a:t>- Actuators and vertical L4Cs are out of phase in this example. A sign correction is necessary in the input </a:t>
            </a:r>
            <a:r>
              <a:rPr lang="en-US" sz="1400" b="1" dirty="0" err="1">
                <a:solidFill>
                  <a:schemeClr val="accent6">
                    <a:lumMod val="75000"/>
                  </a:schemeClr>
                </a:solidFill>
              </a:rPr>
              <a:t>symmetrization</a:t>
            </a:r>
            <a:r>
              <a:rPr lang="en-US" sz="1400" b="1" dirty="0">
                <a:solidFill>
                  <a:schemeClr val="accent6">
                    <a:lumMod val="75000"/>
                  </a:schemeClr>
                </a:solidFill>
              </a:rPr>
              <a:t> filters of the vertical L4Cs</a:t>
            </a:r>
            <a:endParaRPr lang="en-US" sz="1400" dirty="0">
              <a:solidFill>
                <a:schemeClr val="accent6">
                  <a:lumMod val="75000"/>
                </a:schemeClr>
              </a:solidFill>
            </a:endParaRPr>
          </a:p>
        </p:txBody>
      </p:sp>
      <p:sp>
        <p:nvSpPr>
          <p:cNvPr id="8" name="Rectangle 7"/>
          <p:cNvSpPr/>
          <p:nvPr/>
        </p:nvSpPr>
        <p:spPr>
          <a:xfrm>
            <a:off x="0" y="6396335"/>
            <a:ext cx="9279172" cy="461665"/>
          </a:xfrm>
          <a:prstGeom prst="rect">
            <a:avLst/>
          </a:prstGeom>
        </p:spPr>
        <p:txBody>
          <a:bodyPr wrap="square">
            <a:spAutoFit/>
          </a:bodyPr>
          <a:lstStyle/>
          <a:p>
            <a:r>
              <a:rPr lang="en-US" sz="1200" b="1" dirty="0"/>
              <a:t>* Local to local transfer function: from local actuator “</a:t>
            </a:r>
            <a:r>
              <a:rPr lang="en-US" sz="1200" b="1" dirty="0" err="1"/>
              <a:t>Exc</a:t>
            </a:r>
            <a:r>
              <a:rPr lang="en-US" sz="1200" b="1" dirty="0"/>
              <a:t> channel” to “IN1 channel” in the local sensor input filter’s.  Only the “Comp filter” must be engaged in the actuator bank (to partially revert the coil driver and actuator frequency response). </a:t>
            </a:r>
          </a:p>
        </p:txBody>
      </p:sp>
    </p:spTree>
    <p:extLst>
      <p:ext uri="{BB962C8B-B14F-4D97-AF65-F5344CB8AC3E}">
        <p14:creationId xmlns:p14="http://schemas.microsoft.com/office/powerpoint/2010/main" val="27831720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0" y="649548"/>
            <a:ext cx="9143107" cy="5397478"/>
          </a:xfrm>
          <a:prstGeom prst="rect">
            <a:avLst/>
          </a:prstGeom>
          <a:noFill/>
          <a:ln>
            <a:noFill/>
          </a:ln>
        </p:spPr>
      </p:pic>
      <p:sp>
        <p:nvSpPr>
          <p:cNvPr id="3" name="Rectangle 2"/>
          <p:cNvSpPr/>
          <p:nvPr/>
        </p:nvSpPr>
        <p:spPr>
          <a:xfrm>
            <a:off x="2482080" y="212789"/>
            <a:ext cx="4690753" cy="369332"/>
          </a:xfrm>
          <a:prstGeom prst="rect">
            <a:avLst/>
          </a:prstGeom>
        </p:spPr>
        <p:txBody>
          <a:bodyPr wrap="square">
            <a:spAutoFit/>
          </a:bodyPr>
          <a:lstStyle/>
          <a:p>
            <a:r>
              <a:rPr lang="en-US" b="1" dirty="0"/>
              <a:t>BSC HEPI: </a:t>
            </a:r>
            <a:r>
              <a:rPr lang="en-US" b="1" dirty="0">
                <a:solidFill>
                  <a:srgbClr val="0D0DFF"/>
                </a:solidFill>
              </a:rPr>
              <a:t>Actuators and </a:t>
            </a:r>
            <a:r>
              <a:rPr lang="en-US" b="1" dirty="0" err="1">
                <a:solidFill>
                  <a:srgbClr val="0D0DFF"/>
                </a:solidFill>
              </a:rPr>
              <a:t>IPS</a:t>
            </a:r>
            <a:r>
              <a:rPr lang="en-US" b="1" dirty="0">
                <a:solidFill>
                  <a:srgbClr val="0D0DFF"/>
                </a:solidFill>
              </a:rPr>
              <a:t> are in phase.</a:t>
            </a:r>
            <a:endParaRPr lang="en-US" dirty="0">
              <a:solidFill>
                <a:srgbClr val="0D0DFF"/>
              </a:solidFill>
            </a:endParaRPr>
          </a:p>
        </p:txBody>
      </p:sp>
      <p:sp>
        <p:nvSpPr>
          <p:cNvPr id="4"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57</a:t>
            </a:fld>
            <a:endParaRPr lang="en-US" b="1" dirty="0">
              <a:solidFill>
                <a:schemeClr val="tx1"/>
              </a:solidFill>
            </a:endParaRPr>
          </a:p>
        </p:txBody>
      </p:sp>
    </p:spTree>
    <p:extLst>
      <p:ext uri="{BB962C8B-B14F-4D97-AF65-F5344CB8AC3E}">
        <p14:creationId xmlns:p14="http://schemas.microsoft.com/office/powerpoint/2010/main" val="24239517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893" y="959912"/>
            <a:ext cx="9143107" cy="5420666"/>
          </a:xfrm>
          <a:prstGeom prst="rect">
            <a:avLst/>
          </a:prstGeom>
          <a:noFill/>
          <a:ln>
            <a:noFill/>
          </a:ln>
        </p:spPr>
      </p:pic>
      <p:sp>
        <p:nvSpPr>
          <p:cNvPr id="3" name="Rectangle 2"/>
          <p:cNvSpPr/>
          <p:nvPr/>
        </p:nvSpPr>
        <p:spPr>
          <a:xfrm>
            <a:off x="154381" y="118753"/>
            <a:ext cx="8775864" cy="646331"/>
          </a:xfrm>
          <a:prstGeom prst="rect">
            <a:avLst/>
          </a:prstGeom>
        </p:spPr>
        <p:txBody>
          <a:bodyPr wrap="square">
            <a:spAutoFit/>
          </a:bodyPr>
          <a:lstStyle/>
          <a:p>
            <a:r>
              <a:rPr lang="en-US" b="1" dirty="0"/>
              <a:t>BSC-HEPI: </a:t>
            </a:r>
          </a:p>
          <a:p>
            <a:r>
              <a:rPr lang="en-US" b="1" dirty="0">
                <a:solidFill>
                  <a:schemeClr val="accent6">
                    <a:lumMod val="75000"/>
                  </a:schemeClr>
                </a:solidFill>
              </a:rPr>
              <a:t>Actuators and L4Cs are out of phase. This is corrected in the </a:t>
            </a:r>
            <a:r>
              <a:rPr lang="en-US" b="1" dirty="0" err="1">
                <a:solidFill>
                  <a:schemeClr val="accent6">
                    <a:lumMod val="75000"/>
                  </a:schemeClr>
                </a:solidFill>
              </a:rPr>
              <a:t>symetrization</a:t>
            </a:r>
            <a:r>
              <a:rPr lang="en-US" b="1" dirty="0">
                <a:solidFill>
                  <a:schemeClr val="accent6">
                    <a:lumMod val="75000"/>
                  </a:schemeClr>
                </a:solidFill>
              </a:rPr>
              <a:t> filters.</a:t>
            </a:r>
            <a:endParaRPr lang="en-US" dirty="0">
              <a:solidFill>
                <a:schemeClr val="accent6">
                  <a:lumMod val="75000"/>
                </a:schemeClr>
              </a:solidFill>
            </a:endParaRPr>
          </a:p>
        </p:txBody>
      </p:sp>
      <p:sp>
        <p:nvSpPr>
          <p:cNvPr id="4"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58</a:t>
            </a:fld>
            <a:endParaRPr lang="en-US" b="1" dirty="0">
              <a:solidFill>
                <a:schemeClr val="tx1"/>
              </a:solidFill>
            </a:endParaRPr>
          </a:p>
        </p:txBody>
      </p:sp>
    </p:spTree>
    <p:extLst>
      <p:ext uri="{BB962C8B-B14F-4D97-AF65-F5344CB8AC3E}">
        <p14:creationId xmlns:p14="http://schemas.microsoft.com/office/powerpoint/2010/main" val="29188160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4571" y="821035"/>
            <a:ext cx="9143107" cy="5223081"/>
          </a:xfrm>
          <a:prstGeom prst="rect">
            <a:avLst/>
          </a:prstGeom>
          <a:noFill/>
          <a:ln>
            <a:noFill/>
          </a:ln>
        </p:spPr>
      </p:pic>
      <p:sp>
        <p:nvSpPr>
          <p:cNvPr id="3" name="Rectangle 2"/>
          <p:cNvSpPr/>
          <p:nvPr/>
        </p:nvSpPr>
        <p:spPr>
          <a:xfrm>
            <a:off x="2248163" y="340380"/>
            <a:ext cx="4690753" cy="369332"/>
          </a:xfrm>
          <a:prstGeom prst="rect">
            <a:avLst/>
          </a:prstGeom>
        </p:spPr>
        <p:txBody>
          <a:bodyPr wrap="square">
            <a:spAutoFit/>
          </a:bodyPr>
          <a:lstStyle/>
          <a:p>
            <a:r>
              <a:rPr lang="en-US" b="1" dirty="0"/>
              <a:t>HAM-ISI: </a:t>
            </a:r>
            <a:r>
              <a:rPr lang="en-US" b="1" dirty="0">
                <a:solidFill>
                  <a:srgbClr val="0D0DFF"/>
                </a:solidFill>
              </a:rPr>
              <a:t>Actuators and CPS are in phase.</a:t>
            </a:r>
            <a:endParaRPr lang="en-US" dirty="0">
              <a:solidFill>
                <a:srgbClr val="0D0DFF"/>
              </a:solidFill>
            </a:endParaRPr>
          </a:p>
        </p:txBody>
      </p:sp>
    </p:spTree>
    <p:extLst>
      <p:ext uri="{BB962C8B-B14F-4D97-AF65-F5344CB8AC3E}">
        <p14:creationId xmlns:p14="http://schemas.microsoft.com/office/powerpoint/2010/main" val="664871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42176" y="5863368"/>
            <a:ext cx="2895600" cy="365125"/>
          </a:xfrm>
        </p:spPr>
        <p:txBody>
          <a:bodyPr/>
          <a:lstStyle/>
          <a:p>
            <a:r>
              <a:rPr lang="en-US"/>
              <a:t>T1000388-v1</a:t>
            </a:r>
          </a:p>
        </p:txBody>
      </p:sp>
      <p:sp>
        <p:nvSpPr>
          <p:cNvPr id="6" name="Rectangle 5"/>
          <p:cNvSpPr/>
          <p:nvPr/>
        </p:nvSpPr>
        <p:spPr>
          <a:xfrm>
            <a:off x="1" y="0"/>
            <a:ext cx="9144000" cy="3277820"/>
          </a:xfrm>
          <a:prstGeom prst="rect">
            <a:avLst/>
          </a:prstGeom>
          <a:ln>
            <a:noFill/>
          </a:ln>
        </p:spPr>
        <p:txBody>
          <a:bodyPr wrap="square">
            <a:spAutoFit/>
          </a:bodyPr>
          <a:lstStyle/>
          <a:p>
            <a:pPr>
              <a:spcAft>
                <a:spcPts val="600"/>
              </a:spcAft>
            </a:pPr>
            <a:r>
              <a:rPr lang="en-US" sz="1400" b="1" u="sng" dirty="0"/>
              <a:t>Details about horizontal HAM-ISI Instrumentation / Controls coordinates</a:t>
            </a:r>
          </a:p>
          <a:p>
            <a:pPr marL="230188" indent="-230188">
              <a:spcAft>
                <a:spcPts val="600"/>
              </a:spcAft>
              <a:buFontTx/>
              <a:buChar char="-"/>
            </a:pPr>
            <a:r>
              <a:rPr lang="en-US" sz="1200" b="1" dirty="0"/>
              <a:t>The controls coordinate system’s XY plane is set to have the Z=0 </a:t>
            </a:r>
            <a:r>
              <a:rPr lang="en-US" sz="1200" b="1" dirty="0">
                <a:solidFill>
                  <a:srgbClr val="0D0DFF"/>
                </a:solidFill>
              </a:rPr>
              <a:t>origin aligned with the Stage 1 horizontal actuator plane, 218 mm below the optical table surface</a:t>
            </a:r>
            <a:endParaRPr lang="en-US" sz="1200" b="1" dirty="0"/>
          </a:p>
          <a:p>
            <a:pPr marL="230188" indent="-230188">
              <a:spcAft>
                <a:spcPts val="600"/>
              </a:spcAft>
              <a:buFontTx/>
              <a:buChar char="-"/>
            </a:pPr>
            <a:r>
              <a:rPr lang="en-US" sz="1200" b="1" dirty="0">
                <a:solidFill>
                  <a:srgbClr val="0D0DFF"/>
                </a:solidFill>
              </a:rPr>
              <a:t>Positive </a:t>
            </a:r>
            <a:r>
              <a:rPr lang="en-US" sz="1200" b="1" dirty="0" err="1">
                <a:solidFill>
                  <a:srgbClr val="0D0DFF"/>
                </a:solidFill>
              </a:rPr>
              <a:t>RZ</a:t>
            </a:r>
            <a:r>
              <a:rPr lang="en-US" sz="1200" b="1" dirty="0">
                <a:solidFill>
                  <a:srgbClr val="0D0DFF"/>
                </a:solidFill>
              </a:rPr>
              <a:t> motion </a:t>
            </a:r>
            <a:r>
              <a:rPr lang="en-US" sz="1200" b="1" dirty="0"/>
              <a:t>of Stage 1 makes </a:t>
            </a:r>
            <a:r>
              <a:rPr lang="en-US" sz="1200" b="1" dirty="0">
                <a:solidFill>
                  <a:srgbClr val="0D0DFF"/>
                </a:solidFill>
              </a:rPr>
              <a:t>negative local CPS signals</a:t>
            </a:r>
            <a:r>
              <a:rPr lang="en-US" sz="1200" b="1" dirty="0"/>
              <a:t>.  (Sensor is on Stage 0, target is on Stage 1, +</a:t>
            </a:r>
            <a:r>
              <a:rPr lang="en-US" sz="1200" b="1" dirty="0" err="1"/>
              <a:t>RZ</a:t>
            </a:r>
            <a:r>
              <a:rPr lang="en-US" sz="1200" b="1" dirty="0"/>
              <a:t>  motion of stage 1 closes the gap.) The </a:t>
            </a:r>
            <a:r>
              <a:rPr lang="en-US" sz="1200" b="1" dirty="0">
                <a:solidFill>
                  <a:srgbClr val="0D0DFF"/>
                </a:solidFill>
              </a:rPr>
              <a:t>CPS sensors direction vectors </a:t>
            </a:r>
            <a:r>
              <a:rPr lang="en-US" sz="1200" b="1" dirty="0"/>
              <a:t>are therefore </a:t>
            </a:r>
            <a:r>
              <a:rPr lang="en-US" sz="1200" b="1" dirty="0">
                <a:solidFill>
                  <a:srgbClr val="0D0DFF"/>
                </a:solidFill>
              </a:rPr>
              <a:t>negatively-oriented tangents </a:t>
            </a:r>
            <a:r>
              <a:rPr lang="en-US" sz="1200" b="1" dirty="0"/>
              <a:t>as shown by the green arrows in the figure in the left. (-60 degrees angle in Corner 1)</a:t>
            </a:r>
          </a:p>
          <a:p>
            <a:pPr marL="230188" indent="-230188">
              <a:spcAft>
                <a:spcPts val="600"/>
              </a:spcAft>
              <a:buFontTx/>
              <a:buChar char="-"/>
            </a:pPr>
            <a:r>
              <a:rPr lang="en-US" sz="1200" b="1" dirty="0"/>
              <a:t>For the calculation of </a:t>
            </a:r>
            <a:r>
              <a:rPr lang="en-US" sz="1200" b="1"/>
              <a:t>the actuator </a:t>
            </a:r>
            <a:r>
              <a:rPr lang="en-US" sz="1200" b="1" dirty="0"/>
              <a:t>matrices, </a:t>
            </a:r>
            <a:r>
              <a:rPr lang="en-US" sz="1200" b="1" dirty="0">
                <a:solidFill>
                  <a:srgbClr val="0D0DFF"/>
                </a:solidFill>
              </a:rPr>
              <a:t>it is assumed that each actuator is in the same orientation as its local CPS.</a:t>
            </a:r>
            <a:r>
              <a:rPr lang="en-US" sz="1200" b="1" dirty="0"/>
              <a:t> If a local to local transfer function* shows otherwise, the actuator sign would be corrected in the “</a:t>
            </a:r>
            <a:r>
              <a:rPr lang="en-US" sz="1200" b="1" dirty="0" err="1"/>
              <a:t>symmetrization</a:t>
            </a:r>
            <a:r>
              <a:rPr lang="en-US" sz="1200" b="1" dirty="0"/>
              <a:t>” filter located in the actuator’s output filter bank. </a:t>
            </a:r>
          </a:p>
          <a:p>
            <a:pPr marL="230188" indent="-230188">
              <a:spcAft>
                <a:spcPts val="600"/>
              </a:spcAft>
              <a:buFontTx/>
              <a:buChar char="-"/>
            </a:pPr>
            <a:r>
              <a:rPr lang="en-US" sz="1200" b="1" dirty="0"/>
              <a:t>For the calculation of the GS13 matrices,</a:t>
            </a:r>
            <a:r>
              <a:rPr lang="en-US" sz="1200" b="1" dirty="0">
                <a:solidFill>
                  <a:srgbClr val="0D0DFF"/>
                </a:solidFill>
              </a:rPr>
              <a:t> it is assumed that each GS13 instrument is in the same orientation as its local CPS and actuator </a:t>
            </a:r>
            <a:r>
              <a:rPr lang="en-US" sz="1200" b="1" dirty="0"/>
              <a:t>(+270 degrees phase at low frequency).  If the local to local transfer function* shows otherwise, the GS13 instrument sign would be corrected in the “</a:t>
            </a:r>
            <a:r>
              <a:rPr lang="en-US" sz="1200" b="1" dirty="0" err="1"/>
              <a:t>symmetrization</a:t>
            </a:r>
            <a:r>
              <a:rPr lang="en-US" sz="1200" b="1" dirty="0"/>
              <a:t>” filter located in the GS13 input filter bank. </a:t>
            </a:r>
          </a:p>
          <a:p>
            <a:pPr marL="230188" indent="-230188">
              <a:spcAft>
                <a:spcPts val="600"/>
              </a:spcAft>
              <a:buFontTx/>
              <a:buChar char="-"/>
            </a:pPr>
            <a:r>
              <a:rPr lang="en-US" sz="1200" b="1" dirty="0"/>
              <a:t>For the calculation of the L4C matrices</a:t>
            </a:r>
            <a:r>
              <a:rPr lang="en-US" sz="1200" b="1" dirty="0">
                <a:solidFill>
                  <a:srgbClr val="0D0DFF"/>
                </a:solidFill>
              </a:rPr>
              <a:t>, it is assumed that the L4Cs are in the same orientation as the CPS, actuators, and GS13’s </a:t>
            </a:r>
            <a:r>
              <a:rPr lang="en-US" sz="1200" b="1" dirty="0"/>
              <a:t>(tangent oriented negatively as shown by the green arrows). If the local to local transfer function* shows otherwise, the L4C instrument sign would be corrected in the “</a:t>
            </a:r>
            <a:r>
              <a:rPr lang="en-US" sz="1200" b="1" dirty="0" err="1"/>
              <a:t>symmetrization</a:t>
            </a:r>
            <a:r>
              <a:rPr lang="en-US" sz="1200" b="1" dirty="0"/>
              <a:t>” filter located in the L4C input filter bank. </a:t>
            </a:r>
          </a:p>
        </p:txBody>
      </p:sp>
      <p:pic>
        <p:nvPicPr>
          <p:cNvPr id="7" name="Content Placeholder 6" descr="HAM-ISI st1.jpg"/>
          <p:cNvPicPr>
            <a:picLocks noGrp="1" noChangeAspect="1"/>
          </p:cNvPicPr>
          <p:nvPr>
            <p:ph sz="half" idx="1"/>
          </p:nvPr>
        </p:nvPicPr>
        <p:blipFill>
          <a:blip r:embed="rId2" cstate="print"/>
          <a:stretch>
            <a:fillRect/>
          </a:stretch>
        </p:blipFill>
        <p:spPr>
          <a:xfrm>
            <a:off x="703739" y="3617934"/>
            <a:ext cx="2946329" cy="2667000"/>
          </a:xfrm>
        </p:spPr>
      </p:pic>
      <p:grpSp>
        <p:nvGrpSpPr>
          <p:cNvPr id="11" name="Group 10"/>
          <p:cNvGrpSpPr/>
          <p:nvPr/>
        </p:nvGrpSpPr>
        <p:grpSpPr>
          <a:xfrm>
            <a:off x="1041124" y="4051189"/>
            <a:ext cx="2213292" cy="1937622"/>
            <a:chOff x="770779" y="377688"/>
            <a:chExt cx="2213292" cy="1937622"/>
          </a:xfrm>
        </p:grpSpPr>
        <p:cxnSp>
          <p:nvCxnSpPr>
            <p:cNvPr id="8" name="Straight Arrow Connector 7"/>
            <p:cNvCxnSpPr/>
            <p:nvPr/>
          </p:nvCxnSpPr>
          <p:spPr>
            <a:xfrm>
              <a:off x="1589300" y="2315310"/>
              <a:ext cx="694712" cy="0"/>
            </a:xfrm>
            <a:prstGeom prst="straightConnector1">
              <a:avLst/>
            </a:prstGeom>
            <a:ln w="762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2650822" y="377688"/>
              <a:ext cx="333249" cy="640079"/>
            </a:xfrm>
            <a:prstGeom prst="straightConnector1">
              <a:avLst/>
            </a:prstGeom>
            <a:ln w="762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770779" y="548543"/>
              <a:ext cx="297954" cy="524676"/>
            </a:xfrm>
            <a:prstGeom prst="straightConnector1">
              <a:avLst/>
            </a:prstGeom>
            <a:ln w="762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12" name="Content Placeholder 4" descr="HAM-ISI st0.jpg"/>
          <p:cNvPicPr>
            <a:picLocks noGrp="1" noChangeAspect="1"/>
          </p:cNvPicPr>
          <p:nvPr>
            <p:ph sz="half" idx="1"/>
          </p:nvPr>
        </p:nvPicPr>
        <p:blipFill>
          <a:blip r:embed="rId3" cstate="print"/>
          <a:stretch>
            <a:fillRect/>
          </a:stretch>
        </p:blipFill>
        <p:spPr>
          <a:xfrm>
            <a:off x="5163047" y="3566656"/>
            <a:ext cx="2981938" cy="2590800"/>
          </a:xfrm>
        </p:spPr>
      </p:pic>
      <p:cxnSp>
        <p:nvCxnSpPr>
          <p:cNvPr id="13" name="Straight Arrow Connector 12"/>
          <p:cNvCxnSpPr/>
          <p:nvPr/>
        </p:nvCxnSpPr>
        <p:spPr>
          <a:xfrm>
            <a:off x="6096022" y="5545073"/>
            <a:ext cx="366539" cy="69734"/>
          </a:xfrm>
          <a:prstGeom prst="straightConnector1">
            <a:avLst/>
          </a:prstGeom>
          <a:ln w="5715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114051" y="4088435"/>
            <a:ext cx="230148" cy="278962"/>
          </a:xfrm>
          <a:prstGeom prst="straightConnector1">
            <a:avLst/>
          </a:prstGeom>
          <a:ln w="5715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7384711" y="4669210"/>
            <a:ext cx="137155" cy="379716"/>
          </a:xfrm>
          <a:prstGeom prst="straightConnector1">
            <a:avLst/>
          </a:prstGeom>
          <a:ln w="5715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0" y="6396335"/>
            <a:ext cx="9279172" cy="461665"/>
          </a:xfrm>
          <a:prstGeom prst="rect">
            <a:avLst/>
          </a:prstGeom>
        </p:spPr>
        <p:txBody>
          <a:bodyPr wrap="square">
            <a:spAutoFit/>
          </a:bodyPr>
          <a:lstStyle/>
          <a:p>
            <a:r>
              <a:rPr lang="en-US" sz="1200" b="1" dirty="0"/>
              <a:t>* Local to local transfer function: from local actuator “</a:t>
            </a:r>
            <a:r>
              <a:rPr lang="en-US" sz="1200" b="1" dirty="0" err="1"/>
              <a:t>Exc</a:t>
            </a:r>
            <a:r>
              <a:rPr lang="en-US" sz="1200" b="1" dirty="0"/>
              <a:t> channel” to “IN1 channel” in the local sensor input filter’s.  Only the “Comp filter” must be engaged in the actuator bank (to partially revert the coil driver and actuator frequency response). See example in appendix 2.  </a:t>
            </a:r>
          </a:p>
        </p:txBody>
      </p:sp>
    </p:spTree>
    <p:extLst>
      <p:ext uri="{BB962C8B-B14F-4D97-AF65-F5344CB8AC3E}">
        <p14:creationId xmlns:p14="http://schemas.microsoft.com/office/powerpoint/2010/main" val="20818249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4571" y="777274"/>
            <a:ext cx="9143107" cy="5310932"/>
          </a:xfrm>
          <a:prstGeom prst="rect">
            <a:avLst/>
          </a:prstGeom>
          <a:noFill/>
          <a:ln>
            <a:noFill/>
          </a:ln>
        </p:spPr>
      </p:pic>
      <p:sp>
        <p:nvSpPr>
          <p:cNvPr id="3" name="Rectangle 2"/>
          <p:cNvSpPr/>
          <p:nvPr/>
        </p:nvSpPr>
        <p:spPr>
          <a:xfrm>
            <a:off x="2248163" y="276585"/>
            <a:ext cx="4690753" cy="369332"/>
          </a:xfrm>
          <a:prstGeom prst="rect">
            <a:avLst/>
          </a:prstGeom>
        </p:spPr>
        <p:txBody>
          <a:bodyPr wrap="square">
            <a:spAutoFit/>
          </a:bodyPr>
          <a:lstStyle/>
          <a:p>
            <a:r>
              <a:rPr lang="en-US" b="1" dirty="0"/>
              <a:t>HAM-ISI: </a:t>
            </a:r>
            <a:r>
              <a:rPr lang="en-US" b="1" dirty="0">
                <a:solidFill>
                  <a:srgbClr val="0D0DFF"/>
                </a:solidFill>
              </a:rPr>
              <a:t>Actuators and GS13 are in phase.</a:t>
            </a:r>
            <a:endParaRPr lang="en-US" dirty="0">
              <a:solidFill>
                <a:srgbClr val="0D0DFF"/>
              </a:solidFill>
            </a:endParaRPr>
          </a:p>
        </p:txBody>
      </p:sp>
    </p:spTree>
    <p:extLst>
      <p:ext uri="{BB962C8B-B14F-4D97-AF65-F5344CB8AC3E}">
        <p14:creationId xmlns:p14="http://schemas.microsoft.com/office/powerpoint/2010/main" val="3443794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4571" y="837692"/>
            <a:ext cx="9143107" cy="5189770"/>
          </a:xfrm>
          <a:prstGeom prst="rect">
            <a:avLst/>
          </a:prstGeom>
          <a:noFill/>
          <a:ln>
            <a:noFill/>
          </a:ln>
        </p:spPr>
      </p:pic>
      <p:sp>
        <p:nvSpPr>
          <p:cNvPr id="3" name="Rectangle 2"/>
          <p:cNvSpPr/>
          <p:nvPr/>
        </p:nvSpPr>
        <p:spPr>
          <a:xfrm>
            <a:off x="2248163" y="340380"/>
            <a:ext cx="4690753" cy="369332"/>
          </a:xfrm>
          <a:prstGeom prst="rect">
            <a:avLst/>
          </a:prstGeom>
        </p:spPr>
        <p:txBody>
          <a:bodyPr wrap="square">
            <a:spAutoFit/>
          </a:bodyPr>
          <a:lstStyle/>
          <a:p>
            <a:r>
              <a:rPr lang="en-US" b="1" dirty="0"/>
              <a:t>BSC-ISI: </a:t>
            </a:r>
            <a:r>
              <a:rPr lang="en-US" b="1" dirty="0">
                <a:solidFill>
                  <a:srgbClr val="0D0DFF"/>
                </a:solidFill>
              </a:rPr>
              <a:t>Stage1 Actuators and CPS are in phase.</a:t>
            </a:r>
            <a:endParaRPr lang="en-US" dirty="0">
              <a:solidFill>
                <a:srgbClr val="0D0DFF"/>
              </a:solidFill>
            </a:endParaRPr>
          </a:p>
        </p:txBody>
      </p:sp>
    </p:spTree>
    <p:extLst>
      <p:ext uri="{BB962C8B-B14F-4D97-AF65-F5344CB8AC3E}">
        <p14:creationId xmlns:p14="http://schemas.microsoft.com/office/powerpoint/2010/main" val="37396139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893" y="1000920"/>
            <a:ext cx="9143107" cy="5352409"/>
          </a:xfrm>
          <a:prstGeom prst="rect">
            <a:avLst/>
          </a:prstGeom>
          <a:noFill/>
          <a:ln>
            <a:noFill/>
          </a:ln>
        </p:spPr>
      </p:pic>
      <p:sp>
        <p:nvSpPr>
          <p:cNvPr id="3" name="Rectangle 2"/>
          <p:cNvSpPr/>
          <p:nvPr/>
        </p:nvSpPr>
        <p:spPr>
          <a:xfrm>
            <a:off x="136150" y="0"/>
            <a:ext cx="5439176" cy="923330"/>
          </a:xfrm>
          <a:prstGeom prst="rect">
            <a:avLst/>
          </a:prstGeom>
        </p:spPr>
        <p:txBody>
          <a:bodyPr wrap="square">
            <a:spAutoFit/>
          </a:bodyPr>
          <a:lstStyle/>
          <a:p>
            <a:r>
              <a:rPr lang="en-US" b="1" dirty="0"/>
              <a:t>BSC-ISI: Stage  1 T240 </a:t>
            </a:r>
          </a:p>
          <a:p>
            <a:pPr marL="285750" indent="-285750">
              <a:buFontTx/>
              <a:buChar char="-"/>
            </a:pPr>
            <a:r>
              <a:rPr lang="en-US" b="1" dirty="0">
                <a:solidFill>
                  <a:schemeClr val="accent6">
                    <a:lumMod val="75000"/>
                  </a:schemeClr>
                </a:solidFill>
              </a:rPr>
              <a:t>Actuators and Horizontal T240s are out of phase.</a:t>
            </a:r>
            <a:endParaRPr lang="en-US" dirty="0">
              <a:solidFill>
                <a:schemeClr val="accent6">
                  <a:lumMod val="75000"/>
                </a:schemeClr>
              </a:solidFill>
            </a:endParaRPr>
          </a:p>
          <a:p>
            <a:pPr marL="285750" indent="-285750">
              <a:buFontTx/>
              <a:buChar char="-"/>
            </a:pPr>
            <a:r>
              <a:rPr lang="en-US" b="1" dirty="0">
                <a:solidFill>
                  <a:srgbClr val="0D0DFF"/>
                </a:solidFill>
              </a:rPr>
              <a:t>Actuators and Vertical T240s are  in phase.</a:t>
            </a:r>
          </a:p>
        </p:txBody>
      </p:sp>
      <p:sp>
        <p:nvSpPr>
          <p:cNvPr id="4" name="Rectangle 3"/>
          <p:cNvSpPr/>
          <p:nvPr/>
        </p:nvSpPr>
        <p:spPr>
          <a:xfrm>
            <a:off x="5895682" y="0"/>
            <a:ext cx="3248318" cy="923330"/>
          </a:xfrm>
          <a:prstGeom prst="rect">
            <a:avLst/>
          </a:prstGeom>
        </p:spPr>
        <p:txBody>
          <a:bodyPr wrap="square">
            <a:spAutoFit/>
          </a:bodyPr>
          <a:lstStyle/>
          <a:p>
            <a:r>
              <a:rPr lang="en-US" b="1" dirty="0">
                <a:solidFill>
                  <a:srgbClr val="FF0000"/>
                </a:solidFill>
              </a:rPr>
              <a:t>No </a:t>
            </a:r>
            <a:r>
              <a:rPr lang="en-US" b="1" dirty="0" err="1">
                <a:solidFill>
                  <a:srgbClr val="FF0000"/>
                </a:solidFill>
              </a:rPr>
              <a:t>symmetrization</a:t>
            </a:r>
            <a:r>
              <a:rPr lang="en-US" b="1" dirty="0">
                <a:solidFill>
                  <a:srgbClr val="FF0000"/>
                </a:solidFill>
              </a:rPr>
              <a:t> Filters</a:t>
            </a:r>
          </a:p>
          <a:p>
            <a:r>
              <a:rPr lang="en-US" b="1" dirty="0">
                <a:solidFill>
                  <a:srgbClr val="FF0000"/>
                </a:solidFill>
              </a:rPr>
              <a:t>Sign in the blend?</a:t>
            </a:r>
          </a:p>
          <a:p>
            <a:r>
              <a:rPr lang="en-US" b="1" dirty="0">
                <a:solidFill>
                  <a:srgbClr val="FF0000"/>
                </a:solidFill>
              </a:rPr>
              <a:t>Cross couplings in matrices ok?</a:t>
            </a:r>
          </a:p>
        </p:txBody>
      </p:sp>
      <p:sp>
        <p:nvSpPr>
          <p:cNvPr id="5" name="Rectangle 4"/>
          <p:cNvSpPr/>
          <p:nvPr/>
        </p:nvSpPr>
        <p:spPr>
          <a:xfrm>
            <a:off x="751189" y="6257677"/>
            <a:ext cx="3248318" cy="369332"/>
          </a:xfrm>
          <a:prstGeom prst="rect">
            <a:avLst/>
          </a:prstGeom>
        </p:spPr>
        <p:txBody>
          <a:bodyPr wrap="square">
            <a:spAutoFit/>
          </a:bodyPr>
          <a:lstStyle/>
          <a:p>
            <a:r>
              <a:rPr lang="en-US" b="1" dirty="0">
                <a:solidFill>
                  <a:srgbClr val="FF0000"/>
                </a:solidFill>
              </a:rPr>
              <a:t>Analog gain mode?</a:t>
            </a:r>
          </a:p>
        </p:txBody>
      </p:sp>
    </p:spTree>
    <p:extLst>
      <p:ext uri="{BB962C8B-B14F-4D97-AF65-F5344CB8AC3E}">
        <p14:creationId xmlns:p14="http://schemas.microsoft.com/office/powerpoint/2010/main" val="8144635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893" y="1009500"/>
            <a:ext cx="9143107" cy="5198261"/>
          </a:xfrm>
          <a:prstGeom prst="rect">
            <a:avLst/>
          </a:prstGeom>
          <a:noFill/>
          <a:ln>
            <a:noFill/>
          </a:ln>
        </p:spPr>
      </p:pic>
      <p:sp>
        <p:nvSpPr>
          <p:cNvPr id="3" name="Rectangle 2"/>
          <p:cNvSpPr/>
          <p:nvPr/>
        </p:nvSpPr>
        <p:spPr>
          <a:xfrm>
            <a:off x="95002" y="169708"/>
            <a:ext cx="8918369" cy="923330"/>
          </a:xfrm>
          <a:prstGeom prst="rect">
            <a:avLst/>
          </a:prstGeom>
        </p:spPr>
        <p:txBody>
          <a:bodyPr wrap="square">
            <a:spAutoFit/>
          </a:bodyPr>
          <a:lstStyle/>
          <a:p>
            <a:r>
              <a:rPr lang="en-US" b="1" dirty="0"/>
              <a:t>BSC-ISI:</a:t>
            </a:r>
          </a:p>
          <a:p>
            <a:r>
              <a:rPr lang="en-US" b="1" dirty="0"/>
              <a:t> </a:t>
            </a:r>
            <a:r>
              <a:rPr lang="en-US" b="1" dirty="0">
                <a:solidFill>
                  <a:schemeClr val="accent6">
                    <a:lumMod val="75000"/>
                  </a:schemeClr>
                </a:solidFill>
              </a:rPr>
              <a:t>Stage 1 Actuators and L4Cs are out of phase. This is corrected in the </a:t>
            </a:r>
            <a:r>
              <a:rPr lang="en-US" b="1" dirty="0" err="1">
                <a:solidFill>
                  <a:schemeClr val="accent6">
                    <a:lumMod val="75000"/>
                  </a:schemeClr>
                </a:solidFill>
              </a:rPr>
              <a:t>symetrization</a:t>
            </a:r>
            <a:r>
              <a:rPr lang="en-US" b="1" dirty="0">
                <a:solidFill>
                  <a:schemeClr val="accent6">
                    <a:lumMod val="75000"/>
                  </a:schemeClr>
                </a:solidFill>
              </a:rPr>
              <a:t> filters.</a:t>
            </a:r>
            <a:endParaRPr lang="en-US" dirty="0">
              <a:solidFill>
                <a:schemeClr val="accent6">
                  <a:lumMod val="75000"/>
                </a:schemeClr>
              </a:solidFill>
            </a:endParaRPr>
          </a:p>
          <a:p>
            <a:endParaRPr lang="en-US" dirty="0">
              <a:solidFill>
                <a:schemeClr val="accent6">
                  <a:lumMod val="75000"/>
                </a:schemeClr>
              </a:solidFill>
            </a:endParaRPr>
          </a:p>
        </p:txBody>
      </p:sp>
      <p:sp>
        <p:nvSpPr>
          <p:cNvPr id="4" name="Rectangle 3"/>
          <p:cNvSpPr/>
          <p:nvPr/>
        </p:nvSpPr>
        <p:spPr>
          <a:xfrm>
            <a:off x="520601" y="6400800"/>
            <a:ext cx="3248318" cy="369332"/>
          </a:xfrm>
          <a:prstGeom prst="rect">
            <a:avLst/>
          </a:prstGeom>
        </p:spPr>
        <p:txBody>
          <a:bodyPr wrap="square">
            <a:spAutoFit/>
          </a:bodyPr>
          <a:lstStyle/>
          <a:p>
            <a:r>
              <a:rPr lang="en-US" b="1" dirty="0">
                <a:solidFill>
                  <a:srgbClr val="FF0000"/>
                </a:solidFill>
              </a:rPr>
              <a:t>Analog gain mode?</a:t>
            </a:r>
          </a:p>
        </p:txBody>
      </p:sp>
    </p:spTree>
    <p:extLst>
      <p:ext uri="{BB962C8B-B14F-4D97-AF65-F5344CB8AC3E}">
        <p14:creationId xmlns:p14="http://schemas.microsoft.com/office/powerpoint/2010/main" val="40217530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4571" y="849122"/>
            <a:ext cx="9143107" cy="5166909"/>
          </a:xfrm>
          <a:prstGeom prst="rect">
            <a:avLst/>
          </a:prstGeom>
          <a:noFill/>
          <a:ln>
            <a:noFill/>
          </a:ln>
        </p:spPr>
      </p:pic>
      <p:sp>
        <p:nvSpPr>
          <p:cNvPr id="3" name="Rectangle 2"/>
          <p:cNvSpPr/>
          <p:nvPr/>
        </p:nvSpPr>
        <p:spPr>
          <a:xfrm>
            <a:off x="2248163" y="340380"/>
            <a:ext cx="4690753" cy="369332"/>
          </a:xfrm>
          <a:prstGeom prst="rect">
            <a:avLst/>
          </a:prstGeom>
        </p:spPr>
        <p:txBody>
          <a:bodyPr wrap="square">
            <a:spAutoFit/>
          </a:bodyPr>
          <a:lstStyle/>
          <a:p>
            <a:r>
              <a:rPr lang="en-US" b="1" dirty="0"/>
              <a:t>BSC-ISI: </a:t>
            </a:r>
            <a:r>
              <a:rPr lang="en-US" b="1" dirty="0">
                <a:solidFill>
                  <a:srgbClr val="0D0DFF"/>
                </a:solidFill>
              </a:rPr>
              <a:t>Stage 2 Actuators and CPS are in phase.</a:t>
            </a:r>
            <a:endParaRPr lang="en-US" dirty="0">
              <a:solidFill>
                <a:srgbClr val="0D0DFF"/>
              </a:solidFill>
            </a:endParaRPr>
          </a:p>
        </p:txBody>
      </p:sp>
    </p:spTree>
    <p:extLst>
      <p:ext uri="{BB962C8B-B14F-4D97-AF65-F5344CB8AC3E}">
        <p14:creationId xmlns:p14="http://schemas.microsoft.com/office/powerpoint/2010/main" val="15628271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4571" y="812545"/>
            <a:ext cx="9143107" cy="5240390"/>
          </a:xfrm>
          <a:prstGeom prst="rect">
            <a:avLst/>
          </a:prstGeom>
          <a:noFill/>
          <a:ln>
            <a:noFill/>
          </a:ln>
        </p:spPr>
      </p:pic>
      <p:sp>
        <p:nvSpPr>
          <p:cNvPr id="3" name="Rectangle 2"/>
          <p:cNvSpPr/>
          <p:nvPr/>
        </p:nvSpPr>
        <p:spPr>
          <a:xfrm>
            <a:off x="1939404" y="312212"/>
            <a:ext cx="5292669" cy="369332"/>
          </a:xfrm>
          <a:prstGeom prst="rect">
            <a:avLst/>
          </a:prstGeom>
        </p:spPr>
        <p:txBody>
          <a:bodyPr wrap="square">
            <a:spAutoFit/>
          </a:bodyPr>
          <a:lstStyle/>
          <a:p>
            <a:r>
              <a:rPr lang="en-US" b="1" dirty="0"/>
              <a:t>BSC-ISI: </a:t>
            </a:r>
            <a:r>
              <a:rPr lang="en-US" b="1" dirty="0">
                <a:solidFill>
                  <a:srgbClr val="0D0DFF"/>
                </a:solidFill>
              </a:rPr>
              <a:t>Stage 2 Actuators and GS13s are in phase.</a:t>
            </a:r>
            <a:endParaRPr lang="en-US" dirty="0">
              <a:solidFill>
                <a:srgbClr val="0D0DFF"/>
              </a:solidFill>
            </a:endParaRPr>
          </a:p>
        </p:txBody>
      </p:sp>
    </p:spTree>
    <p:extLst>
      <p:ext uri="{BB962C8B-B14F-4D97-AF65-F5344CB8AC3E}">
        <p14:creationId xmlns:p14="http://schemas.microsoft.com/office/powerpoint/2010/main" val="3332708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9645" y="157038"/>
            <a:ext cx="4766310" cy="457200"/>
          </a:xfrm>
        </p:spPr>
        <p:txBody>
          <a:bodyPr>
            <a:normAutofit/>
          </a:bodyPr>
          <a:lstStyle/>
          <a:p>
            <a:pPr marL="342900" indent="-342900" algn="l"/>
            <a:r>
              <a:rPr lang="en-US" sz="1800" b="1" dirty="0">
                <a:solidFill>
                  <a:srgbClr val="003FCC"/>
                </a:solidFill>
                <a:latin typeface="+mn-lt"/>
                <a:ea typeface="+mn-ea"/>
                <a:cs typeface="+mn-cs"/>
              </a:rPr>
              <a:t>aLIGO HAM-ISI Sensors &amp; Actuators Location</a:t>
            </a:r>
          </a:p>
        </p:txBody>
      </p:sp>
      <p:sp>
        <p:nvSpPr>
          <p:cNvPr id="9" name="Text Box 21"/>
          <p:cNvSpPr txBox="1">
            <a:spLocks noChangeArrowheads="1"/>
          </p:cNvSpPr>
          <p:nvPr/>
        </p:nvSpPr>
        <p:spPr bwMode="auto">
          <a:xfrm>
            <a:off x="0" y="6304002"/>
            <a:ext cx="8675370" cy="553998"/>
          </a:xfrm>
          <a:prstGeom prst="rect">
            <a:avLst/>
          </a:prstGeom>
          <a:noFill/>
          <a:ln w="9525">
            <a:noFill/>
            <a:miter lim="800000"/>
            <a:headEnd/>
            <a:tailEnd/>
          </a:ln>
          <a:effectLst/>
        </p:spPr>
        <p:txBody>
          <a:bodyPr wrap="square">
            <a:spAutoFit/>
          </a:bodyPr>
          <a:lstStyle/>
          <a:p>
            <a:pPr>
              <a:spcBef>
                <a:spcPct val="50000"/>
              </a:spcBef>
            </a:pPr>
            <a:r>
              <a:rPr lang="en-US" sz="1000" b="1" dirty="0"/>
              <a:t>Notes:</a:t>
            </a:r>
            <a:r>
              <a:rPr lang="en-US" sz="1000" dirty="0"/>
              <a:t> </a:t>
            </a:r>
            <a:r>
              <a:rPr lang="en-US" sz="1000" b="1" dirty="0"/>
              <a:t>HAM 4,5,6  table orientation used for reference.  </a:t>
            </a:r>
            <a:r>
              <a:rPr lang="en-US" sz="1000" dirty="0"/>
              <a:t>All measurements originated at the center point of the Optics Table on the optics mounting side.  The measurement termination locations are as follows:  </a:t>
            </a:r>
            <a:r>
              <a:rPr lang="en-US" sz="1000" dirty="0" err="1"/>
              <a:t>x,y,z</a:t>
            </a:r>
            <a:r>
              <a:rPr lang="en-US" sz="1000" dirty="0"/>
              <a:t> center point (origin) of the Actuator field assembly; center point of the face of the Displacement Sensor Target closest to the Sensor; values for seismometers are taken at the approximate center of mass of the proof mass based on SW models (red center points or X)</a:t>
            </a:r>
          </a:p>
        </p:txBody>
      </p:sp>
      <p:sp>
        <p:nvSpPr>
          <p:cNvPr id="11" name="Slide Number Placeholder 2"/>
          <p:cNvSpPr>
            <a:spLocks noGrp="1"/>
          </p:cNvSpPr>
          <p:nvPr>
            <p:ph type="sldNum" sz="quarter" idx="12"/>
          </p:nvPr>
        </p:nvSpPr>
        <p:spPr>
          <a:xfrm>
            <a:off x="8839200" y="6492875"/>
            <a:ext cx="304800" cy="365125"/>
          </a:xfrm>
        </p:spPr>
        <p:txBody>
          <a:bodyPr/>
          <a:lstStyle/>
          <a:p>
            <a:fld id="{F32EA9E1-667D-4AA4-B181-91E43F1A6873}" type="slidenum">
              <a:rPr lang="en-US" b="1" smtClean="0">
                <a:solidFill>
                  <a:schemeClr val="tx1"/>
                </a:solidFill>
              </a:rPr>
              <a:pPr/>
              <a:t>7</a:t>
            </a:fld>
            <a:endParaRPr lang="en-US" b="1">
              <a:solidFill>
                <a:schemeClr val="tx1"/>
              </a:solidFill>
            </a:endParaRPr>
          </a:p>
        </p:txBody>
      </p:sp>
      <p:pic>
        <p:nvPicPr>
          <p:cNvPr id="14" name="Content Placeholder 4" descr="HAM-ISI st0.jpg"/>
          <p:cNvPicPr>
            <a:picLocks noGrp="1" noChangeAspect="1"/>
          </p:cNvPicPr>
          <p:nvPr>
            <p:ph sz="half" idx="1"/>
          </p:nvPr>
        </p:nvPicPr>
        <p:blipFill>
          <a:blip r:embed="rId3" cstate="print"/>
          <a:stretch>
            <a:fillRect/>
          </a:stretch>
        </p:blipFill>
        <p:spPr>
          <a:xfrm>
            <a:off x="98066" y="3518950"/>
            <a:ext cx="2981938" cy="2590800"/>
          </a:xfrm>
        </p:spPr>
      </p:pic>
      <p:cxnSp>
        <p:nvCxnSpPr>
          <p:cNvPr id="40" name="Straight Arrow Connector 39"/>
          <p:cNvCxnSpPr/>
          <p:nvPr/>
        </p:nvCxnSpPr>
        <p:spPr>
          <a:xfrm>
            <a:off x="840211" y="5592783"/>
            <a:ext cx="366539" cy="69734"/>
          </a:xfrm>
          <a:prstGeom prst="straightConnector1">
            <a:avLst/>
          </a:prstGeom>
          <a:ln w="5715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858240" y="4136145"/>
            <a:ext cx="230148" cy="278962"/>
          </a:xfrm>
          <a:prstGeom prst="straightConnector1">
            <a:avLst/>
          </a:prstGeom>
          <a:ln w="5715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144803" y="4724871"/>
            <a:ext cx="137155" cy="379716"/>
          </a:xfrm>
          <a:prstGeom prst="straightConnector1">
            <a:avLst/>
          </a:prstGeom>
          <a:ln w="5715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3537029" y="1855694"/>
            <a:ext cx="3261662" cy="276999"/>
          </a:xfrm>
          <a:prstGeom prst="rect">
            <a:avLst/>
          </a:prstGeom>
        </p:spPr>
        <p:txBody>
          <a:bodyPr wrap="none">
            <a:spAutoFit/>
          </a:bodyPr>
          <a:lstStyle/>
          <a:p>
            <a:r>
              <a:rPr lang="en-US" sz="1200" b="1" dirty="0"/>
              <a:t>HAM_4_5_6 instruments location and direction:</a:t>
            </a:r>
            <a:endParaRPr lang="en-US" sz="1200" dirty="0"/>
          </a:p>
        </p:txBody>
      </p:sp>
      <p:grpSp>
        <p:nvGrpSpPr>
          <p:cNvPr id="2" name="Group 1"/>
          <p:cNvGrpSpPr/>
          <p:nvPr/>
        </p:nvGrpSpPr>
        <p:grpSpPr>
          <a:xfrm>
            <a:off x="523819" y="1115627"/>
            <a:ext cx="2279263" cy="1906292"/>
            <a:chOff x="6360077" y="4086434"/>
            <a:chExt cx="2279263" cy="1906292"/>
          </a:xfrm>
        </p:grpSpPr>
        <p:pic>
          <p:nvPicPr>
            <p:cNvPr id="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0077" y="4086434"/>
              <a:ext cx="2279263" cy="1906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6" name="Straight Arrow Connector 35"/>
            <p:cNvCxnSpPr/>
            <p:nvPr/>
          </p:nvCxnSpPr>
          <p:spPr>
            <a:xfrm>
              <a:off x="7229082" y="5527337"/>
              <a:ext cx="382038" cy="7743"/>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6984181" y="4547869"/>
              <a:ext cx="1109441" cy="423419"/>
              <a:chOff x="950205" y="5318652"/>
              <a:chExt cx="737908" cy="264898"/>
            </a:xfrm>
          </p:grpSpPr>
          <p:cxnSp>
            <p:nvCxnSpPr>
              <p:cNvPr id="39" name="Straight Arrow Connector 38"/>
              <p:cNvCxnSpPr/>
              <p:nvPr/>
            </p:nvCxnSpPr>
            <p:spPr>
              <a:xfrm flipH="1" flipV="1">
                <a:off x="1574290" y="5377913"/>
                <a:ext cx="113823" cy="205637"/>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950205" y="5318652"/>
                <a:ext cx="113388" cy="187810"/>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graphicFrame>
        <p:nvGraphicFramePr>
          <p:cNvPr id="15" name="Table 14"/>
          <p:cNvGraphicFramePr>
            <a:graphicFrameLocks noGrp="1"/>
          </p:cNvGraphicFramePr>
          <p:nvPr>
            <p:extLst>
              <p:ext uri="{D42A27DB-BD31-4B8C-83A1-F6EECF244321}">
                <p14:modId xmlns:p14="http://schemas.microsoft.com/office/powerpoint/2010/main" val="40727984"/>
              </p:ext>
            </p:extLst>
          </p:nvPr>
        </p:nvGraphicFramePr>
        <p:xfrm>
          <a:off x="3610515" y="2140177"/>
          <a:ext cx="3924299" cy="2095500"/>
        </p:xfrm>
        <a:graphic>
          <a:graphicData uri="http://schemas.openxmlformats.org/drawingml/2006/table">
            <a:tbl>
              <a:tblPr/>
              <a:tblGrid>
                <a:gridCol w="1208697">
                  <a:extLst>
                    <a:ext uri="{9D8B030D-6E8A-4147-A177-3AD203B41FA5}">
                      <a16:colId xmlns:a16="http://schemas.microsoft.com/office/drawing/2014/main" val="20000"/>
                    </a:ext>
                  </a:extLst>
                </a:gridCol>
                <a:gridCol w="609107">
                  <a:extLst>
                    <a:ext uri="{9D8B030D-6E8A-4147-A177-3AD203B41FA5}">
                      <a16:colId xmlns:a16="http://schemas.microsoft.com/office/drawing/2014/main" val="20001"/>
                    </a:ext>
                  </a:extLst>
                </a:gridCol>
                <a:gridCol w="609107">
                  <a:extLst>
                    <a:ext uri="{9D8B030D-6E8A-4147-A177-3AD203B41FA5}">
                      <a16:colId xmlns:a16="http://schemas.microsoft.com/office/drawing/2014/main" val="20002"/>
                    </a:ext>
                  </a:extLst>
                </a:gridCol>
                <a:gridCol w="609107">
                  <a:extLst>
                    <a:ext uri="{9D8B030D-6E8A-4147-A177-3AD203B41FA5}">
                      <a16:colId xmlns:a16="http://schemas.microsoft.com/office/drawing/2014/main" val="20003"/>
                    </a:ext>
                  </a:extLst>
                </a:gridCol>
                <a:gridCol w="888281">
                  <a:extLst>
                    <a:ext uri="{9D8B030D-6E8A-4147-A177-3AD203B41FA5}">
                      <a16:colId xmlns:a16="http://schemas.microsoft.com/office/drawing/2014/main" val="20004"/>
                    </a:ext>
                  </a:extLst>
                </a:gridCol>
              </a:tblGrid>
              <a:tr h="190500">
                <a:tc>
                  <a:txBody>
                    <a:bodyPr/>
                    <a:lstStyle/>
                    <a:p>
                      <a:pPr algn="l" fontAlgn="ctr"/>
                      <a:r>
                        <a:rPr lang="en-US" sz="1100" b="0" i="0" u="none" strike="noStrike" dirty="0">
                          <a:solidFill>
                            <a:srgbClr val="000000"/>
                          </a:solidFill>
                          <a:effectLst/>
                          <a:latin typeface="Calibri"/>
                        </a:rPr>
                        <a:t>Sensor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X [m]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Y [m]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Z [m]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Direction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l" fontAlgn="ctr"/>
                      <a:r>
                        <a:rPr lang="en-US" sz="1100" b="0" i="0" u="none" strike="noStrike">
                          <a:solidFill>
                            <a:srgbClr val="000000"/>
                          </a:solidFill>
                          <a:effectLst/>
                          <a:latin typeface="Calibri"/>
                        </a:rPr>
                        <a:t>Actuator H1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a:solidFill>
                            <a:srgbClr val="000000"/>
                          </a:solidFill>
                          <a:effectLst/>
                          <a:latin typeface="Calibri"/>
                        </a:rPr>
                        <a:t>0.52342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a:solidFill>
                            <a:srgbClr val="000000"/>
                          </a:solidFill>
                          <a:effectLst/>
                          <a:latin typeface="Calibri"/>
                        </a:rPr>
                        <a:t>0.64154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a:solidFill>
                            <a:srgbClr val="000000"/>
                          </a:solidFill>
                          <a:effectLst/>
                          <a:latin typeface="Calibri"/>
                        </a:rPr>
                        <a:t>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n-US" sz="1100" b="0" i="0" u="none" strike="noStrike">
                          <a:solidFill>
                            <a:srgbClr val="000000"/>
                          </a:solidFill>
                          <a:effectLst/>
                          <a:latin typeface="Calibri"/>
                        </a:rPr>
                        <a:t>-60 deg to 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10001"/>
                  </a:ext>
                </a:extLst>
              </a:tr>
              <a:tr h="190500">
                <a:tc>
                  <a:txBody>
                    <a:bodyPr/>
                    <a:lstStyle/>
                    <a:p>
                      <a:pPr algn="l" fontAlgn="ctr"/>
                      <a:r>
                        <a:rPr lang="en-US" sz="1100" b="0" i="0" u="none" strike="noStrike">
                          <a:solidFill>
                            <a:srgbClr val="000000"/>
                          </a:solidFill>
                          <a:effectLst/>
                          <a:latin typeface="Calibri"/>
                        </a:rPr>
                        <a:t>Position sensor H1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a:solidFill>
                            <a:srgbClr val="000000"/>
                          </a:solidFill>
                          <a:effectLst/>
                          <a:latin typeface="Calibri"/>
                        </a:rPr>
                        <a:t>0.53071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a:solidFill>
                            <a:srgbClr val="000000"/>
                          </a:solidFill>
                          <a:effectLst/>
                          <a:latin typeface="Calibri"/>
                        </a:rPr>
                        <a:t>0.66058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a:solidFill>
                            <a:srgbClr val="000000"/>
                          </a:solidFill>
                          <a:effectLst/>
                          <a:latin typeface="Calibri"/>
                        </a:rPr>
                        <a:t>-0.20358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n-US" sz="1100" b="0" i="0" u="none" strike="noStrike">
                          <a:solidFill>
                            <a:srgbClr val="000000"/>
                          </a:solidFill>
                          <a:effectLst/>
                          <a:latin typeface="Calibri"/>
                        </a:rPr>
                        <a:t>-60 deg to 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10002"/>
                  </a:ext>
                </a:extLst>
              </a:tr>
              <a:tr h="190500">
                <a:tc>
                  <a:txBody>
                    <a:bodyPr/>
                    <a:lstStyle/>
                    <a:p>
                      <a:pPr algn="l" fontAlgn="ctr"/>
                      <a:r>
                        <a:rPr lang="en-US" sz="1100" b="0" i="0" u="none" strike="noStrike">
                          <a:solidFill>
                            <a:srgbClr val="000000"/>
                          </a:solidFill>
                          <a:effectLst/>
                          <a:latin typeface="Calibri"/>
                        </a:rPr>
                        <a:t>GS-13  H1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a:solidFill>
                            <a:srgbClr val="000000"/>
                          </a:solidFill>
                          <a:effectLst/>
                          <a:latin typeface="Calibri"/>
                        </a:rPr>
                        <a:t>0.58849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a:solidFill>
                            <a:srgbClr val="000000"/>
                          </a:solidFill>
                          <a:effectLst/>
                          <a:latin typeface="Calibri"/>
                        </a:rPr>
                        <a:t>0.33960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a:solidFill>
                            <a:srgbClr val="000000"/>
                          </a:solidFill>
                          <a:effectLst/>
                          <a:latin typeface="Calibri"/>
                        </a:rPr>
                        <a:t>-0.03334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n-US" sz="1100" b="0" i="0" u="none" strike="noStrike">
                          <a:solidFill>
                            <a:srgbClr val="000000"/>
                          </a:solidFill>
                          <a:effectLst/>
                          <a:latin typeface="Calibri"/>
                        </a:rPr>
                        <a:t>-60 deg to 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10003"/>
                  </a:ext>
                </a:extLst>
              </a:tr>
              <a:tr h="190500">
                <a:tc>
                  <a:txBody>
                    <a:bodyPr/>
                    <a:lstStyle/>
                    <a:p>
                      <a:pPr algn="l" fontAlgn="ctr"/>
                      <a:r>
                        <a:rPr lang="en-US" sz="1100" b="0" i="0" u="none" strike="noStrike">
                          <a:solidFill>
                            <a:srgbClr val="000000"/>
                          </a:solidFill>
                          <a:effectLst/>
                          <a:latin typeface="Calibri"/>
                        </a:rPr>
                        <a:t>L4-C H1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a:solidFill>
                            <a:srgbClr val="000000"/>
                          </a:solidFill>
                          <a:effectLst/>
                          <a:latin typeface="Calibri"/>
                        </a:rPr>
                        <a:t>0.48582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a:solidFill>
                            <a:srgbClr val="000000"/>
                          </a:solidFill>
                          <a:effectLst/>
                          <a:latin typeface="Calibri"/>
                        </a:rPr>
                        <a:t>0.14852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a:solidFill>
                            <a:srgbClr val="000000"/>
                          </a:solidFill>
                          <a:effectLst/>
                          <a:latin typeface="Calibri"/>
                        </a:rPr>
                        <a:t>-0.40043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n-US" sz="1100" b="0" i="0" u="none" strike="noStrike">
                          <a:solidFill>
                            <a:srgbClr val="000000"/>
                          </a:solidFill>
                          <a:effectLst/>
                          <a:latin typeface="Calibri"/>
                        </a:rPr>
                        <a:t>-72.5 deg to 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10004"/>
                  </a:ext>
                </a:extLst>
              </a:tr>
              <a:tr h="190500">
                <a:tc>
                  <a:txBody>
                    <a:bodyPr/>
                    <a:lstStyle/>
                    <a:p>
                      <a:pPr algn="l" fontAlgn="ctr"/>
                      <a:r>
                        <a:rPr lang="en-US" sz="1100" b="0" i="0" u="none" strike="noStrike">
                          <a:solidFill>
                            <a:srgbClr val="000000"/>
                          </a:solidFill>
                          <a:effectLst/>
                          <a:latin typeface="Calibri"/>
                        </a:rPr>
                        <a:t>Actuator V1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0.71120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-0.38119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a:rPr>
                        <a:t>0 deg to 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5"/>
                  </a:ext>
                </a:extLst>
              </a:tr>
              <a:tr h="190500">
                <a:tc>
                  <a:txBody>
                    <a:bodyPr/>
                    <a:lstStyle/>
                    <a:p>
                      <a:pPr algn="l" fontAlgn="ctr"/>
                      <a:r>
                        <a:rPr lang="en-US" sz="1100" b="0" i="0" u="none" strike="noStrike">
                          <a:solidFill>
                            <a:srgbClr val="000000"/>
                          </a:solidFill>
                          <a:effectLst/>
                          <a:latin typeface="Calibri"/>
                        </a:rPr>
                        <a:t>Position sensor V1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0.64703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-0.18553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-0.39402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rgbClr val="000000"/>
                          </a:solidFill>
                          <a:effectLst/>
                          <a:latin typeface="Calibri"/>
                        </a:rPr>
                        <a:t>0 </a:t>
                      </a:r>
                      <a:r>
                        <a:rPr lang="en-US" sz="1100" b="0" i="0" u="none" strike="noStrike" dirty="0" err="1">
                          <a:solidFill>
                            <a:srgbClr val="000000"/>
                          </a:solidFill>
                          <a:effectLst/>
                          <a:latin typeface="Calibri"/>
                        </a:rPr>
                        <a:t>deg</a:t>
                      </a:r>
                      <a:r>
                        <a:rPr lang="en-US" sz="1100" b="0" i="0" u="none" strike="noStrike" dirty="0">
                          <a:solidFill>
                            <a:srgbClr val="000000"/>
                          </a:solidFill>
                          <a:effectLst/>
                          <a:latin typeface="Calibri"/>
                        </a:rPr>
                        <a:t> to 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6"/>
                  </a:ext>
                </a:extLst>
              </a:tr>
              <a:tr h="190500">
                <a:tc>
                  <a:txBody>
                    <a:bodyPr/>
                    <a:lstStyle/>
                    <a:p>
                      <a:pPr algn="l" fontAlgn="ctr"/>
                      <a:r>
                        <a:rPr lang="en-US" sz="1100" b="0" i="0" u="none" strike="noStrike" dirty="0">
                          <a:solidFill>
                            <a:srgbClr val="000000"/>
                          </a:solidFill>
                          <a:effectLst/>
                          <a:latin typeface="Calibri"/>
                        </a:rPr>
                        <a:t>GS13 V1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0.78740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-0.04272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a:rPr>
                        <a:t>0 deg to 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7"/>
                  </a:ext>
                </a:extLst>
              </a:tr>
              <a:tr h="190500">
                <a:tc>
                  <a:txBody>
                    <a:bodyPr/>
                    <a:lstStyle/>
                    <a:p>
                      <a:pPr algn="l" fontAlgn="ctr"/>
                      <a:r>
                        <a:rPr lang="en-US" sz="1100" b="0" i="0" u="none" strike="noStrike" dirty="0">
                          <a:solidFill>
                            <a:srgbClr val="000000"/>
                          </a:solidFill>
                          <a:effectLst/>
                          <a:latin typeface="Calibri"/>
                        </a:rPr>
                        <a:t>L4C V1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0.83502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-0.41821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a:rPr>
                        <a:t>0 deg to 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8"/>
                  </a:ext>
                </a:extLst>
              </a:tr>
              <a:tr h="190500">
                <a:tc>
                  <a:txBody>
                    <a:bodyPr/>
                    <a:lstStyle/>
                    <a:p>
                      <a:pPr algn="l" fontAlgn="ctr"/>
                      <a:r>
                        <a:rPr lang="en-US" sz="1100" b="0" i="0" u="none" strike="noStrike">
                          <a:solidFill>
                            <a:srgbClr val="000000"/>
                          </a:solidFill>
                          <a:effectLst/>
                          <a:latin typeface="Calibri"/>
                        </a:rPr>
                        <a:t>L4C V2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0.71120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0.60325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-0.41821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a:rPr>
                        <a:t>0 deg to 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9"/>
                  </a:ext>
                </a:extLst>
              </a:tr>
              <a:tr h="190500">
                <a:tc>
                  <a:txBody>
                    <a:bodyPr/>
                    <a:lstStyle/>
                    <a:p>
                      <a:pPr algn="l" fontAlgn="ctr"/>
                      <a:r>
                        <a:rPr lang="en-US" sz="1100" b="0" i="0" u="none" strike="noStrike">
                          <a:solidFill>
                            <a:srgbClr val="000000"/>
                          </a:solidFill>
                          <a:effectLst/>
                          <a:latin typeface="Calibri"/>
                        </a:rPr>
                        <a:t>L4C V3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-0.71120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-0.60325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-0.41821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rgbClr val="000000"/>
                          </a:solidFill>
                          <a:effectLst/>
                          <a:latin typeface="Calibri"/>
                        </a:rPr>
                        <a:t>0 </a:t>
                      </a:r>
                      <a:r>
                        <a:rPr lang="en-US" sz="1100" b="0" i="0" u="none" strike="noStrike" dirty="0" err="1">
                          <a:solidFill>
                            <a:srgbClr val="000000"/>
                          </a:solidFill>
                          <a:effectLst/>
                          <a:latin typeface="Calibri"/>
                        </a:rPr>
                        <a:t>deg</a:t>
                      </a:r>
                      <a:r>
                        <a:rPr lang="en-US" sz="1100" b="0" i="0" u="none" strike="noStrike" dirty="0">
                          <a:solidFill>
                            <a:srgbClr val="000000"/>
                          </a:solidFill>
                          <a:effectLst/>
                          <a:latin typeface="Calibri"/>
                        </a:rPr>
                        <a:t> to 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0"/>
                  </a:ext>
                </a:extLst>
              </a:tr>
            </a:tbl>
          </a:graphicData>
        </a:graphic>
      </p:graphicFrame>
      <p:sp>
        <p:nvSpPr>
          <p:cNvPr id="16" name="Right Brace 15"/>
          <p:cNvSpPr/>
          <p:nvPr/>
        </p:nvSpPr>
        <p:spPr>
          <a:xfrm>
            <a:off x="7599874" y="3689707"/>
            <a:ext cx="129396" cy="5434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Rectangle 44"/>
          <p:cNvSpPr/>
          <p:nvPr/>
        </p:nvSpPr>
        <p:spPr>
          <a:xfrm>
            <a:off x="7712156" y="3599420"/>
            <a:ext cx="1431844" cy="707886"/>
          </a:xfrm>
          <a:prstGeom prst="rect">
            <a:avLst/>
          </a:prstGeom>
        </p:spPr>
        <p:txBody>
          <a:bodyPr wrap="square">
            <a:spAutoFit/>
          </a:bodyPr>
          <a:lstStyle/>
          <a:p>
            <a:r>
              <a:rPr lang="en-US" sz="1000" b="1" dirty="0"/>
              <a:t>Note that L4C V1, V2 and V3 are not 120 degrees apart and not on the same radius.</a:t>
            </a:r>
            <a:endParaRPr lang="en-US" sz="1000" dirty="0"/>
          </a:p>
        </p:txBody>
      </p:sp>
      <p:pic>
        <p:nvPicPr>
          <p:cNvPr id="3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513" y="2512325"/>
            <a:ext cx="1031228" cy="105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1489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0" y="0"/>
            <a:ext cx="5257800" cy="400050"/>
          </a:xfrm>
        </p:spPr>
        <p:txBody>
          <a:bodyPr>
            <a:normAutofit fontScale="90000"/>
          </a:bodyPr>
          <a:lstStyle/>
          <a:p>
            <a:pPr algn="l"/>
            <a:r>
              <a:rPr lang="en-US" sz="1800" b="1" dirty="0">
                <a:solidFill>
                  <a:srgbClr val="0D0DFF"/>
                </a:solidFill>
                <a:latin typeface="+mn-lt"/>
                <a:ea typeface="+mn-ea"/>
                <a:cs typeface="+mn-cs"/>
              </a:rPr>
              <a:t>1.2) aLIGO</a:t>
            </a:r>
            <a:r>
              <a:rPr lang="en-US" sz="2400" b="1" dirty="0">
                <a:solidFill>
                  <a:srgbClr val="0D0DFF"/>
                </a:solidFill>
                <a:latin typeface="+mn-lt"/>
                <a:ea typeface="+mn-ea"/>
                <a:cs typeface="+mn-cs"/>
              </a:rPr>
              <a:t> </a:t>
            </a:r>
            <a:r>
              <a:rPr lang="en-US" sz="1800" b="1" dirty="0">
                <a:solidFill>
                  <a:srgbClr val="0D0DFF"/>
                </a:solidFill>
                <a:latin typeface="+mn-lt"/>
                <a:ea typeface="+mn-ea"/>
                <a:cs typeface="+mn-cs"/>
              </a:rPr>
              <a:t>BSC-ISI Sensors &amp; Actuators</a:t>
            </a:r>
          </a:p>
        </p:txBody>
      </p:sp>
      <p:sp>
        <p:nvSpPr>
          <p:cNvPr id="5"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8</a:t>
            </a:fld>
            <a:endParaRPr lang="en-US" b="1">
              <a:solidFill>
                <a:schemeClr val="tx1"/>
              </a:solidFill>
            </a:endParaRPr>
          </a:p>
        </p:txBody>
      </p:sp>
      <p:sp>
        <p:nvSpPr>
          <p:cNvPr id="17" name="Rectangle 16"/>
          <p:cNvSpPr/>
          <p:nvPr/>
        </p:nvSpPr>
        <p:spPr>
          <a:xfrm>
            <a:off x="6583680" y="4214191"/>
            <a:ext cx="2385391" cy="2200602"/>
          </a:xfrm>
          <a:prstGeom prst="rect">
            <a:avLst/>
          </a:prstGeom>
        </p:spPr>
        <p:txBody>
          <a:bodyPr wrap="square">
            <a:spAutoFit/>
          </a:bodyPr>
          <a:lstStyle/>
          <a:p>
            <a:pPr marL="114300" indent="-114300">
              <a:spcAft>
                <a:spcPts val="600"/>
              </a:spcAft>
            </a:pPr>
            <a:r>
              <a:rPr lang="en-US" sz="1100" b="1" dirty="0">
                <a:solidFill>
                  <a:srgbClr val="003FCC"/>
                </a:solidFill>
              </a:rPr>
              <a:t>*   Positive Stage 1 </a:t>
            </a:r>
            <a:r>
              <a:rPr lang="en-US" sz="1100" b="1" dirty="0" err="1">
                <a:solidFill>
                  <a:srgbClr val="003FCC"/>
                </a:solidFill>
              </a:rPr>
              <a:t>RZ</a:t>
            </a:r>
            <a:r>
              <a:rPr lang="en-US" sz="1100" b="1" dirty="0">
                <a:solidFill>
                  <a:srgbClr val="003FCC"/>
                </a:solidFill>
              </a:rPr>
              <a:t> </a:t>
            </a:r>
            <a:r>
              <a:rPr lang="en-US" sz="1100" b="1" dirty="0"/>
              <a:t>motion makes </a:t>
            </a:r>
            <a:r>
              <a:rPr lang="en-US" sz="1100" b="1" dirty="0">
                <a:solidFill>
                  <a:srgbClr val="003FCC"/>
                </a:solidFill>
              </a:rPr>
              <a:t>negative</a:t>
            </a:r>
            <a:r>
              <a:rPr lang="en-US" sz="1100" b="1" dirty="0"/>
              <a:t> CPS signal in all three corners.   (Sensor on Stage 0, target on Stage 1, </a:t>
            </a:r>
            <a:r>
              <a:rPr lang="en-US" sz="1100" b="1" dirty="0">
                <a:solidFill>
                  <a:srgbClr val="003FCC"/>
                </a:solidFill>
              </a:rPr>
              <a:t>+</a:t>
            </a:r>
            <a:r>
              <a:rPr lang="en-US" sz="1100" b="1" dirty="0" err="1">
                <a:solidFill>
                  <a:srgbClr val="003FCC"/>
                </a:solidFill>
              </a:rPr>
              <a:t>RZ</a:t>
            </a:r>
            <a:r>
              <a:rPr lang="en-US" sz="1100" b="1" dirty="0">
                <a:solidFill>
                  <a:srgbClr val="003FCC"/>
                </a:solidFill>
              </a:rPr>
              <a:t>  closes the gap </a:t>
            </a:r>
            <a:r>
              <a:rPr lang="en-US" sz="1100" b="1" dirty="0"/>
              <a:t>and </a:t>
            </a:r>
            <a:r>
              <a:rPr lang="en-US" sz="1100" b="1" dirty="0">
                <a:solidFill>
                  <a:srgbClr val="003FCC"/>
                </a:solidFill>
              </a:rPr>
              <a:t>reduces the signal</a:t>
            </a:r>
            <a:r>
              <a:rPr lang="en-US" sz="1100" b="1" dirty="0"/>
              <a:t>). This is true for both orientations.</a:t>
            </a:r>
          </a:p>
          <a:p>
            <a:pPr marL="114300" indent="-114300">
              <a:spcAft>
                <a:spcPts val="600"/>
              </a:spcAft>
            </a:pPr>
            <a:r>
              <a:rPr lang="en-US" sz="1100" b="1" dirty="0"/>
              <a:t>** </a:t>
            </a:r>
            <a:r>
              <a:rPr lang="en-US" sz="1100" b="1" dirty="0">
                <a:solidFill>
                  <a:srgbClr val="003FCC"/>
                </a:solidFill>
              </a:rPr>
              <a:t>Positive Stage 2 </a:t>
            </a:r>
            <a:r>
              <a:rPr lang="en-US" sz="1100" b="1" dirty="0" err="1">
                <a:solidFill>
                  <a:srgbClr val="003FCC"/>
                </a:solidFill>
              </a:rPr>
              <a:t>RZ</a:t>
            </a:r>
            <a:r>
              <a:rPr lang="en-US" sz="1100" b="1" dirty="0">
                <a:solidFill>
                  <a:srgbClr val="003FCC"/>
                </a:solidFill>
              </a:rPr>
              <a:t> </a:t>
            </a:r>
            <a:r>
              <a:rPr lang="en-US" sz="1100" b="1" dirty="0"/>
              <a:t>motion makes </a:t>
            </a:r>
            <a:r>
              <a:rPr lang="en-US" sz="1100" b="1" dirty="0">
                <a:solidFill>
                  <a:srgbClr val="003FCC"/>
                </a:solidFill>
              </a:rPr>
              <a:t>positive</a:t>
            </a:r>
            <a:r>
              <a:rPr lang="en-US" sz="1100" b="1" dirty="0"/>
              <a:t> CPS signal in all three corners.   (Sensor on Stage 1, target on Stage 2, </a:t>
            </a:r>
            <a:r>
              <a:rPr lang="en-US" sz="1100" b="1" dirty="0">
                <a:solidFill>
                  <a:srgbClr val="003FCC"/>
                </a:solidFill>
              </a:rPr>
              <a:t>+</a:t>
            </a:r>
            <a:r>
              <a:rPr lang="en-US" sz="1100" b="1" dirty="0" err="1">
                <a:solidFill>
                  <a:srgbClr val="003FCC"/>
                </a:solidFill>
              </a:rPr>
              <a:t>RZ</a:t>
            </a:r>
            <a:r>
              <a:rPr lang="en-US" sz="1100" b="1" dirty="0">
                <a:solidFill>
                  <a:srgbClr val="003FCC"/>
                </a:solidFill>
              </a:rPr>
              <a:t>  opens the gap </a:t>
            </a:r>
            <a:r>
              <a:rPr lang="en-US" sz="1100" b="1" dirty="0"/>
              <a:t>and </a:t>
            </a:r>
            <a:r>
              <a:rPr lang="en-US" sz="1100" b="1" dirty="0">
                <a:solidFill>
                  <a:srgbClr val="003FCC"/>
                </a:solidFill>
              </a:rPr>
              <a:t>increases the signal</a:t>
            </a:r>
            <a:r>
              <a:rPr lang="en-US" sz="1100" b="1" dirty="0"/>
              <a:t>). This is true for both orientations.</a:t>
            </a:r>
            <a:endParaRPr lang="en-US" sz="1100" dirty="0"/>
          </a:p>
        </p:txBody>
      </p:sp>
      <p:grpSp>
        <p:nvGrpSpPr>
          <p:cNvPr id="11" name="Group 10"/>
          <p:cNvGrpSpPr/>
          <p:nvPr/>
        </p:nvGrpSpPr>
        <p:grpSpPr>
          <a:xfrm>
            <a:off x="2250219" y="3252982"/>
            <a:ext cx="3248377" cy="3168768"/>
            <a:chOff x="282603" y="978911"/>
            <a:chExt cx="3248377" cy="3168768"/>
          </a:xfrm>
        </p:grpSpPr>
        <p:grpSp>
          <p:nvGrpSpPr>
            <p:cNvPr id="2" name="Group 1"/>
            <p:cNvGrpSpPr/>
            <p:nvPr/>
          </p:nvGrpSpPr>
          <p:grpSpPr>
            <a:xfrm>
              <a:off x="282603" y="978911"/>
              <a:ext cx="3248377" cy="3168768"/>
              <a:chOff x="282603" y="986862"/>
              <a:chExt cx="3248377" cy="3168768"/>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3520" r="37719" b="1334"/>
              <a:stretch/>
            </p:blipFill>
            <p:spPr bwMode="auto">
              <a:xfrm>
                <a:off x="358803" y="1248851"/>
                <a:ext cx="3172177" cy="2731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603" y="3296385"/>
                <a:ext cx="837500" cy="859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469395" y="2987648"/>
                <a:ext cx="393056" cy="276999"/>
              </a:xfrm>
              <a:prstGeom prst="rect">
                <a:avLst/>
              </a:prstGeom>
            </p:spPr>
            <p:txBody>
              <a:bodyPr wrap="none">
                <a:spAutoFit/>
              </a:bodyPr>
              <a:lstStyle/>
              <a:p>
                <a:r>
                  <a:rPr lang="en-US" sz="1200" dirty="0"/>
                  <a:t>[in]</a:t>
                </a:r>
              </a:p>
            </p:txBody>
          </p:sp>
          <p:sp>
            <p:nvSpPr>
              <p:cNvPr id="26" name="Rectangle 25"/>
              <p:cNvSpPr/>
              <p:nvPr/>
            </p:nvSpPr>
            <p:spPr>
              <a:xfrm>
                <a:off x="2757381" y="3752463"/>
                <a:ext cx="393056" cy="276999"/>
              </a:xfrm>
              <a:prstGeom prst="rect">
                <a:avLst/>
              </a:prstGeom>
            </p:spPr>
            <p:txBody>
              <a:bodyPr wrap="none">
                <a:spAutoFit/>
              </a:bodyPr>
              <a:lstStyle/>
              <a:p>
                <a:r>
                  <a:rPr lang="en-US" sz="1200" dirty="0"/>
                  <a:t>[in]</a:t>
                </a:r>
              </a:p>
            </p:txBody>
          </p:sp>
          <p:sp>
            <p:nvSpPr>
              <p:cNvPr id="31" name="TextBox 131"/>
              <p:cNvSpPr txBox="1">
                <a:spLocks noChangeArrowheads="1"/>
              </p:cNvSpPr>
              <p:nvPr/>
            </p:nvSpPr>
            <p:spPr bwMode="auto">
              <a:xfrm>
                <a:off x="1279529" y="1408281"/>
                <a:ext cx="398195"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dirty="0">
                    <a:latin typeface="Calibri" pitchFamily="-65" charset="0"/>
                  </a:rPr>
                  <a:t>St1 CPS</a:t>
                </a:r>
              </a:p>
            </p:txBody>
          </p:sp>
          <p:cxnSp>
            <p:nvCxnSpPr>
              <p:cNvPr id="24" name="Straight Arrow Connector 23"/>
              <p:cNvCxnSpPr/>
              <p:nvPr/>
            </p:nvCxnSpPr>
            <p:spPr>
              <a:xfrm>
                <a:off x="1653395" y="1435220"/>
                <a:ext cx="2331" cy="526934"/>
              </a:xfrm>
              <a:prstGeom prst="straightConnector1">
                <a:avLst/>
              </a:prstGeom>
              <a:ln w="5715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TextBox 131"/>
              <p:cNvSpPr txBox="1">
                <a:spLocks noChangeArrowheads="1"/>
              </p:cNvSpPr>
              <p:nvPr/>
            </p:nvSpPr>
            <p:spPr bwMode="auto">
              <a:xfrm>
                <a:off x="1438556" y="1042522"/>
                <a:ext cx="398195"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dirty="0">
                    <a:latin typeface="Calibri" pitchFamily="-65" charset="0"/>
                  </a:rPr>
                  <a:t>L4C</a:t>
                </a:r>
              </a:p>
            </p:txBody>
          </p:sp>
          <p:cxnSp>
            <p:nvCxnSpPr>
              <p:cNvPr id="13" name="Straight Arrow Connector 12"/>
              <p:cNvCxnSpPr/>
              <p:nvPr/>
            </p:nvCxnSpPr>
            <p:spPr>
              <a:xfrm>
                <a:off x="1824684" y="1102006"/>
                <a:ext cx="2331" cy="526934"/>
              </a:xfrm>
              <a:prstGeom prst="straightConnector1">
                <a:avLst/>
              </a:prstGeom>
              <a:ln w="5715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TextBox 131"/>
              <p:cNvSpPr txBox="1">
                <a:spLocks noChangeArrowheads="1"/>
              </p:cNvSpPr>
              <p:nvPr/>
            </p:nvSpPr>
            <p:spPr bwMode="auto">
              <a:xfrm>
                <a:off x="2193929" y="986862"/>
                <a:ext cx="398195"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dirty="0">
                    <a:latin typeface="Calibri" pitchFamily="-65" charset="0"/>
                  </a:rPr>
                  <a:t>X1</a:t>
                </a:r>
              </a:p>
            </p:txBody>
          </p:sp>
          <p:sp>
            <p:nvSpPr>
              <p:cNvPr id="37" name="TextBox 131"/>
              <p:cNvSpPr txBox="1">
                <a:spLocks noChangeArrowheads="1"/>
              </p:cNvSpPr>
              <p:nvPr/>
            </p:nvSpPr>
            <p:spPr bwMode="auto">
              <a:xfrm>
                <a:off x="1899731" y="1408282"/>
                <a:ext cx="398195"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dirty="0">
                    <a:latin typeface="Calibri" pitchFamily="-65" charset="0"/>
                  </a:rPr>
                  <a:t>Y1</a:t>
                </a:r>
              </a:p>
            </p:txBody>
          </p:sp>
          <p:cxnSp>
            <p:nvCxnSpPr>
              <p:cNvPr id="29" name="Straight Arrow Connector 28"/>
              <p:cNvCxnSpPr/>
              <p:nvPr/>
            </p:nvCxnSpPr>
            <p:spPr>
              <a:xfrm>
                <a:off x="1892410" y="1402732"/>
                <a:ext cx="295786" cy="0"/>
              </a:xfrm>
              <a:prstGeom prst="straightConnector1">
                <a:avLst/>
              </a:prstGeom>
              <a:ln w="5715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212050" y="1065474"/>
                <a:ext cx="1" cy="357808"/>
              </a:xfrm>
              <a:prstGeom prst="straightConnector1">
                <a:avLst/>
              </a:prstGeom>
              <a:ln w="5715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TextBox 131"/>
              <p:cNvSpPr txBox="1">
                <a:spLocks noChangeArrowheads="1"/>
              </p:cNvSpPr>
              <p:nvPr/>
            </p:nvSpPr>
            <p:spPr bwMode="auto">
              <a:xfrm>
                <a:off x="2440419" y="1813798"/>
                <a:ext cx="398195"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dirty="0">
                    <a:latin typeface="Calibri" pitchFamily="-65" charset="0"/>
                  </a:rPr>
                  <a:t>St2 CPS</a:t>
                </a:r>
              </a:p>
            </p:txBody>
          </p:sp>
          <p:cxnSp>
            <p:nvCxnSpPr>
              <p:cNvPr id="23" name="Straight Arrow Connector 22"/>
              <p:cNvCxnSpPr/>
              <p:nvPr/>
            </p:nvCxnSpPr>
            <p:spPr>
              <a:xfrm flipH="1" flipV="1">
                <a:off x="2299513" y="2086544"/>
                <a:ext cx="372126" cy="243188"/>
              </a:xfrm>
              <a:prstGeom prst="straightConnector1">
                <a:avLst/>
              </a:prstGeom>
              <a:ln w="5715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TextBox 131"/>
              <p:cNvSpPr txBox="1">
                <a:spLocks noChangeArrowheads="1"/>
              </p:cNvSpPr>
              <p:nvPr/>
            </p:nvSpPr>
            <p:spPr bwMode="auto">
              <a:xfrm>
                <a:off x="2718714" y="2497610"/>
                <a:ext cx="501564"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dirty="0">
                    <a:latin typeface="Calibri" pitchFamily="-65" charset="0"/>
                  </a:rPr>
                  <a:t>GS13</a:t>
                </a:r>
              </a:p>
            </p:txBody>
          </p:sp>
          <p:sp>
            <p:nvSpPr>
              <p:cNvPr id="41" name="TextBox 131"/>
              <p:cNvSpPr txBox="1">
                <a:spLocks noChangeArrowheads="1"/>
              </p:cNvSpPr>
              <p:nvPr/>
            </p:nvSpPr>
            <p:spPr bwMode="auto">
              <a:xfrm>
                <a:off x="452593" y="3523330"/>
                <a:ext cx="557223" cy="43088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dirty="0" err="1">
                    <a:latin typeface="Calibri" pitchFamily="-65" charset="0"/>
                  </a:rPr>
                  <a:t>IFO</a:t>
                </a:r>
                <a:r>
                  <a:rPr lang="en-US" sz="1100" dirty="0">
                    <a:latin typeface="Calibri" pitchFamily="-65" charset="0"/>
                  </a:rPr>
                  <a:t> Axis</a:t>
                </a:r>
              </a:p>
            </p:txBody>
          </p:sp>
        </p:grpSp>
        <p:cxnSp>
          <p:nvCxnSpPr>
            <p:cNvPr id="40" name="Straight Arrow Connector 39"/>
            <p:cNvCxnSpPr/>
            <p:nvPr/>
          </p:nvCxnSpPr>
          <p:spPr>
            <a:xfrm flipH="1" flipV="1">
              <a:off x="2531987" y="2581480"/>
              <a:ext cx="433850" cy="288942"/>
            </a:xfrm>
            <a:prstGeom prst="straightConnector1">
              <a:avLst/>
            </a:prstGeom>
            <a:ln w="5715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2" name="Rectangle 41"/>
          <p:cNvSpPr/>
          <p:nvPr/>
        </p:nvSpPr>
        <p:spPr>
          <a:xfrm>
            <a:off x="0" y="564544"/>
            <a:ext cx="9144000" cy="2585323"/>
          </a:xfrm>
          <a:prstGeom prst="rect">
            <a:avLst/>
          </a:prstGeom>
          <a:ln>
            <a:noFill/>
          </a:ln>
        </p:spPr>
        <p:txBody>
          <a:bodyPr wrap="square">
            <a:spAutoFit/>
          </a:bodyPr>
          <a:lstStyle/>
          <a:p>
            <a:pPr marL="230188" indent="-230188">
              <a:spcAft>
                <a:spcPts val="600"/>
              </a:spcAft>
              <a:buFontTx/>
              <a:buChar char="-"/>
            </a:pPr>
            <a:r>
              <a:rPr lang="en-US" sz="1100" b="1" dirty="0"/>
              <a:t>The coordinate system’s </a:t>
            </a:r>
            <a:r>
              <a:rPr lang="en-US" sz="1100" b="1" dirty="0">
                <a:solidFill>
                  <a:srgbClr val="0D0DFF"/>
                </a:solidFill>
              </a:rPr>
              <a:t>origin of Stage 1 is aligned with the Stage 1 horizontal actuators plane located </a:t>
            </a:r>
            <a:r>
              <a:rPr lang="en-US" sz="1100" b="1" dirty="0"/>
              <a:t>(8.995” above the optical table). </a:t>
            </a:r>
          </a:p>
          <a:p>
            <a:pPr marL="230188" indent="-230188">
              <a:spcAft>
                <a:spcPts val="600"/>
              </a:spcAft>
              <a:buFontTx/>
              <a:buChar char="-"/>
            </a:pPr>
            <a:r>
              <a:rPr lang="en-US" sz="1100" b="1" dirty="0"/>
              <a:t>The coordinate system’s </a:t>
            </a:r>
            <a:r>
              <a:rPr lang="en-US" sz="1100" b="1" dirty="0">
                <a:solidFill>
                  <a:srgbClr val="0D0DFF"/>
                </a:solidFill>
              </a:rPr>
              <a:t>origin of Stage 2 is aligned with the Stage 2 horizontal actuators plane </a:t>
            </a:r>
            <a:r>
              <a:rPr lang="en-US" sz="1100" b="1" dirty="0"/>
              <a:t>(7.188” above the optical table). </a:t>
            </a:r>
          </a:p>
          <a:p>
            <a:pPr marL="230188" indent="-230188">
              <a:spcAft>
                <a:spcPts val="600"/>
              </a:spcAft>
              <a:buFontTx/>
              <a:buChar char="-"/>
            </a:pPr>
            <a:r>
              <a:rPr lang="en-US" sz="1100" b="1" dirty="0">
                <a:solidFill>
                  <a:srgbClr val="0D0DFF"/>
                </a:solidFill>
              </a:rPr>
              <a:t>Positive </a:t>
            </a:r>
            <a:r>
              <a:rPr lang="en-US" sz="1100" b="1" dirty="0" err="1">
                <a:solidFill>
                  <a:srgbClr val="0D0DFF"/>
                </a:solidFill>
              </a:rPr>
              <a:t>RZ</a:t>
            </a:r>
            <a:r>
              <a:rPr lang="en-US" sz="1100" b="1" dirty="0">
                <a:solidFill>
                  <a:srgbClr val="0D0DFF"/>
                </a:solidFill>
              </a:rPr>
              <a:t> motion </a:t>
            </a:r>
            <a:r>
              <a:rPr lang="en-US" sz="1100" b="1" dirty="0"/>
              <a:t>of Stage 1 makes </a:t>
            </a:r>
            <a:r>
              <a:rPr lang="en-US" sz="1100" b="1" dirty="0">
                <a:solidFill>
                  <a:srgbClr val="0D0DFF"/>
                </a:solidFill>
              </a:rPr>
              <a:t>negative local CPS signals*</a:t>
            </a:r>
            <a:r>
              <a:rPr lang="en-US" sz="1100" b="1" dirty="0"/>
              <a:t>. The </a:t>
            </a:r>
            <a:r>
              <a:rPr lang="en-US" sz="1100" b="1" dirty="0">
                <a:solidFill>
                  <a:srgbClr val="0D0DFF"/>
                </a:solidFill>
              </a:rPr>
              <a:t>CPS sensors direction vectors </a:t>
            </a:r>
            <a:r>
              <a:rPr lang="en-US" sz="1100" b="1" dirty="0"/>
              <a:t>are therefore </a:t>
            </a:r>
            <a:r>
              <a:rPr lang="en-US" sz="1100" b="1" dirty="0">
                <a:solidFill>
                  <a:srgbClr val="0D0DFF"/>
                </a:solidFill>
              </a:rPr>
              <a:t>negatively-oriented tangents </a:t>
            </a:r>
            <a:r>
              <a:rPr lang="en-US" sz="1100" b="1" dirty="0"/>
              <a:t>as shown by the green arrows in the figure in the left.</a:t>
            </a:r>
          </a:p>
          <a:p>
            <a:pPr marL="230188" indent="-230188">
              <a:spcAft>
                <a:spcPts val="600"/>
              </a:spcAft>
              <a:buFontTx/>
              <a:buChar char="-"/>
            </a:pPr>
            <a:r>
              <a:rPr lang="en-US" sz="1100" b="1" dirty="0">
                <a:solidFill>
                  <a:srgbClr val="0D0DFF"/>
                </a:solidFill>
              </a:rPr>
              <a:t>Positive </a:t>
            </a:r>
            <a:r>
              <a:rPr lang="en-US" sz="1100" b="1" dirty="0" err="1">
                <a:solidFill>
                  <a:srgbClr val="0D0DFF"/>
                </a:solidFill>
              </a:rPr>
              <a:t>RZ</a:t>
            </a:r>
            <a:r>
              <a:rPr lang="en-US" sz="1100" b="1" dirty="0">
                <a:solidFill>
                  <a:srgbClr val="0D0DFF"/>
                </a:solidFill>
              </a:rPr>
              <a:t> motion </a:t>
            </a:r>
            <a:r>
              <a:rPr lang="en-US" sz="1100" b="1" dirty="0"/>
              <a:t>of Stage 2 makes </a:t>
            </a:r>
            <a:r>
              <a:rPr lang="en-US" sz="1100" b="1" dirty="0">
                <a:solidFill>
                  <a:srgbClr val="0D0DFF"/>
                </a:solidFill>
              </a:rPr>
              <a:t>positive local CPS signals**</a:t>
            </a:r>
            <a:r>
              <a:rPr lang="en-US" sz="1100" b="1" dirty="0"/>
              <a:t>. The </a:t>
            </a:r>
            <a:r>
              <a:rPr lang="en-US" sz="1100" b="1" dirty="0">
                <a:solidFill>
                  <a:srgbClr val="0D0DFF"/>
                </a:solidFill>
              </a:rPr>
              <a:t>CPS sensors direction vectors </a:t>
            </a:r>
            <a:r>
              <a:rPr lang="en-US" sz="1100" b="1" dirty="0"/>
              <a:t>are therefore </a:t>
            </a:r>
            <a:r>
              <a:rPr lang="en-US" sz="1100" b="1" dirty="0">
                <a:solidFill>
                  <a:srgbClr val="0D0DFF"/>
                </a:solidFill>
              </a:rPr>
              <a:t>positively-oriented tangents </a:t>
            </a:r>
            <a:r>
              <a:rPr lang="en-US" sz="1100" b="1" dirty="0"/>
              <a:t>as shown by the green arrows in the figure in the left.</a:t>
            </a:r>
          </a:p>
          <a:p>
            <a:pPr marL="230188" indent="-230188">
              <a:spcAft>
                <a:spcPts val="600"/>
              </a:spcAft>
              <a:buFontTx/>
              <a:buChar char="-"/>
            </a:pPr>
            <a:r>
              <a:rPr lang="en-US" sz="1100" b="1" dirty="0"/>
              <a:t>For the calculation of the actuators matrices, </a:t>
            </a:r>
            <a:r>
              <a:rPr lang="en-US" sz="1100" b="1" dirty="0">
                <a:solidFill>
                  <a:srgbClr val="0D0DFF"/>
                </a:solidFill>
              </a:rPr>
              <a:t>it is assumed that each actuator is in the same orientation as its local CPS.</a:t>
            </a:r>
            <a:r>
              <a:rPr lang="en-US" sz="1100" b="1" dirty="0"/>
              <a:t> If a local to local transfer function* shows otherwise, the actuator sign would be corrected in the “</a:t>
            </a:r>
            <a:r>
              <a:rPr lang="en-US" sz="1100" b="1" dirty="0" err="1"/>
              <a:t>symetrization</a:t>
            </a:r>
            <a:r>
              <a:rPr lang="en-US" sz="1100" b="1" dirty="0"/>
              <a:t>” filter located in the actuator’s output filter bank. </a:t>
            </a:r>
          </a:p>
          <a:p>
            <a:pPr marL="230188" indent="-230188">
              <a:spcAft>
                <a:spcPts val="600"/>
              </a:spcAft>
              <a:buFontTx/>
              <a:buChar char="-"/>
            </a:pPr>
            <a:r>
              <a:rPr lang="en-US" sz="1100" b="1" dirty="0"/>
              <a:t>For the calculation of the GS13 and L4C matrices,</a:t>
            </a:r>
            <a:r>
              <a:rPr lang="en-US" sz="1100" b="1" dirty="0">
                <a:solidFill>
                  <a:srgbClr val="0D0DFF"/>
                </a:solidFill>
              </a:rPr>
              <a:t> it is assumed that each instrument is in the same orientation as it local CPS and actuator</a:t>
            </a:r>
            <a:r>
              <a:rPr lang="en-US" sz="1100" b="1" dirty="0"/>
              <a:t>.  If the local to local transfer function* shows otherwise, the instrument sign would be corrected in the “</a:t>
            </a:r>
            <a:r>
              <a:rPr lang="en-US" sz="1100" b="1" dirty="0" err="1"/>
              <a:t>symetrization</a:t>
            </a:r>
            <a:r>
              <a:rPr lang="en-US" sz="1100" b="1" dirty="0"/>
              <a:t>” filter located in the input filter bank. </a:t>
            </a:r>
          </a:p>
          <a:p>
            <a:pPr marL="230188" indent="-230188">
              <a:spcAft>
                <a:spcPts val="600"/>
              </a:spcAft>
              <a:buFontTx/>
              <a:buChar char="-"/>
            </a:pPr>
            <a:r>
              <a:rPr lang="en-US" sz="1100" b="1" dirty="0"/>
              <a:t>For the calculation of the T240 matrices</a:t>
            </a:r>
            <a:r>
              <a:rPr lang="en-US" sz="1100" b="1" dirty="0">
                <a:solidFill>
                  <a:srgbClr val="0D0DFF"/>
                </a:solidFill>
              </a:rPr>
              <a:t>, it is assumed that the X1 is in the same orientation as the CPS, and that Y1 points radially outward</a:t>
            </a:r>
            <a:r>
              <a:rPr lang="en-US" sz="1100" b="1" dirty="0"/>
              <a:t>. If the local to local transfer function* shows otherwise, the </a:t>
            </a:r>
            <a:r>
              <a:rPr lang="en-US" sz="1100" b="1" dirty="0" err="1"/>
              <a:t>Linstrument</a:t>
            </a:r>
            <a:r>
              <a:rPr lang="en-US" sz="1100" b="1" dirty="0"/>
              <a:t> sign would be corrected in the “</a:t>
            </a:r>
            <a:r>
              <a:rPr lang="en-US" sz="1100" b="1" dirty="0" err="1"/>
              <a:t>symetrization</a:t>
            </a:r>
            <a:r>
              <a:rPr lang="en-US" sz="1100" b="1" dirty="0"/>
              <a:t>” filter located in the input filter bank. </a:t>
            </a:r>
          </a:p>
        </p:txBody>
      </p:sp>
    </p:spTree>
    <p:extLst>
      <p:ext uri="{BB962C8B-B14F-4D97-AF65-F5344CB8AC3E}">
        <p14:creationId xmlns:p14="http://schemas.microsoft.com/office/powerpoint/2010/main" val="4015656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73" t="6395" r="5953" b="8087"/>
          <a:stretch/>
        </p:blipFill>
        <p:spPr bwMode="auto">
          <a:xfrm>
            <a:off x="4055524" y="3548051"/>
            <a:ext cx="4474618" cy="2061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3"/>
          <p:cNvSpPr>
            <a:spLocks noGrp="1"/>
          </p:cNvSpPr>
          <p:nvPr>
            <p:ph type="title"/>
          </p:nvPr>
        </p:nvSpPr>
        <p:spPr>
          <a:xfrm>
            <a:off x="0" y="0"/>
            <a:ext cx="5257800" cy="400050"/>
          </a:xfrm>
        </p:spPr>
        <p:txBody>
          <a:bodyPr>
            <a:normAutofit fontScale="90000"/>
          </a:bodyPr>
          <a:lstStyle/>
          <a:p>
            <a:pPr algn="l"/>
            <a:r>
              <a:rPr lang="en-US" sz="1800" b="1" dirty="0">
                <a:solidFill>
                  <a:srgbClr val="003FCC"/>
                </a:solidFill>
                <a:latin typeface="+mn-lt"/>
                <a:ea typeface="+mn-ea"/>
                <a:cs typeface="+mn-cs"/>
              </a:rPr>
              <a:t>1.2) aLIGO</a:t>
            </a:r>
            <a:r>
              <a:rPr lang="en-US" sz="2400" b="1" dirty="0">
                <a:latin typeface="+mn-lt"/>
                <a:ea typeface="+mn-ea"/>
                <a:cs typeface="+mn-cs"/>
              </a:rPr>
              <a:t> </a:t>
            </a:r>
            <a:r>
              <a:rPr lang="en-US" sz="1800" b="1" dirty="0">
                <a:solidFill>
                  <a:srgbClr val="003FCC"/>
                </a:solidFill>
                <a:latin typeface="+mn-lt"/>
                <a:ea typeface="+mn-ea"/>
                <a:cs typeface="+mn-cs"/>
              </a:rPr>
              <a:t>BSC-ISI Sensors &amp; Actuators</a:t>
            </a:r>
          </a:p>
        </p:txBody>
      </p:sp>
      <p:sp>
        <p:nvSpPr>
          <p:cNvPr id="5"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9</a:t>
            </a:fld>
            <a:endParaRPr lang="en-US" b="1">
              <a:solidFill>
                <a:schemeClr val="tx1"/>
              </a:solidFill>
            </a:endParaRPr>
          </a:p>
        </p:txBody>
      </p:sp>
      <p:sp>
        <p:nvSpPr>
          <p:cNvPr id="12" name="Rectangle 11"/>
          <p:cNvSpPr/>
          <p:nvPr/>
        </p:nvSpPr>
        <p:spPr>
          <a:xfrm>
            <a:off x="4318818" y="186302"/>
            <a:ext cx="3466590" cy="276999"/>
          </a:xfrm>
          <a:prstGeom prst="rect">
            <a:avLst/>
          </a:prstGeom>
        </p:spPr>
        <p:txBody>
          <a:bodyPr wrap="none">
            <a:spAutoFit/>
          </a:bodyPr>
          <a:lstStyle/>
          <a:p>
            <a:r>
              <a:rPr lang="en-US" sz="1200" b="1" dirty="0"/>
              <a:t>BS, </a:t>
            </a:r>
            <a:r>
              <a:rPr lang="en-US" sz="1200" b="1" dirty="0" err="1"/>
              <a:t>ITMY</a:t>
            </a:r>
            <a:r>
              <a:rPr lang="en-US" sz="1200" b="1" dirty="0"/>
              <a:t>, </a:t>
            </a:r>
            <a:r>
              <a:rPr lang="en-US" sz="1200" b="1" dirty="0" err="1"/>
              <a:t>ETMX</a:t>
            </a:r>
            <a:r>
              <a:rPr lang="en-US" sz="1200" b="1" dirty="0"/>
              <a:t> instruments location and direction:</a:t>
            </a:r>
            <a:endParaRPr lang="en-US" sz="1200" dirty="0"/>
          </a:p>
        </p:txBody>
      </p:sp>
      <p:graphicFrame>
        <p:nvGraphicFramePr>
          <p:cNvPr id="4" name="Table 3"/>
          <p:cNvGraphicFramePr>
            <a:graphicFrameLocks noGrp="1"/>
          </p:cNvGraphicFramePr>
          <p:nvPr>
            <p:extLst>
              <p:ext uri="{D42A27DB-BD31-4B8C-83A1-F6EECF244321}">
                <p14:modId xmlns:p14="http://schemas.microsoft.com/office/powerpoint/2010/main" val="3716359628"/>
              </p:ext>
            </p:extLst>
          </p:nvPr>
        </p:nvGraphicFramePr>
        <p:xfrm>
          <a:off x="3623071" y="506356"/>
          <a:ext cx="5346699" cy="2667000"/>
        </p:xfrm>
        <a:graphic>
          <a:graphicData uri="http://schemas.openxmlformats.org/drawingml/2006/table">
            <a:tbl>
              <a:tblPr/>
              <a:tblGrid>
                <a:gridCol w="1208957">
                  <a:extLst>
                    <a:ext uri="{9D8B030D-6E8A-4147-A177-3AD203B41FA5}">
                      <a16:colId xmlns:a16="http://schemas.microsoft.com/office/drawing/2014/main" val="20000"/>
                    </a:ext>
                  </a:extLst>
                </a:gridCol>
                <a:gridCol w="609238">
                  <a:extLst>
                    <a:ext uri="{9D8B030D-6E8A-4147-A177-3AD203B41FA5}">
                      <a16:colId xmlns:a16="http://schemas.microsoft.com/office/drawing/2014/main" val="20001"/>
                    </a:ext>
                  </a:extLst>
                </a:gridCol>
                <a:gridCol w="609238">
                  <a:extLst>
                    <a:ext uri="{9D8B030D-6E8A-4147-A177-3AD203B41FA5}">
                      <a16:colId xmlns:a16="http://schemas.microsoft.com/office/drawing/2014/main" val="20002"/>
                    </a:ext>
                  </a:extLst>
                </a:gridCol>
                <a:gridCol w="609238">
                  <a:extLst>
                    <a:ext uri="{9D8B030D-6E8A-4147-A177-3AD203B41FA5}">
                      <a16:colId xmlns:a16="http://schemas.microsoft.com/office/drawing/2014/main" val="20003"/>
                    </a:ext>
                  </a:extLst>
                </a:gridCol>
                <a:gridCol w="888472">
                  <a:extLst>
                    <a:ext uri="{9D8B030D-6E8A-4147-A177-3AD203B41FA5}">
                      <a16:colId xmlns:a16="http://schemas.microsoft.com/office/drawing/2014/main" val="20004"/>
                    </a:ext>
                  </a:extLst>
                </a:gridCol>
                <a:gridCol w="1421556">
                  <a:extLst>
                    <a:ext uri="{9D8B030D-6E8A-4147-A177-3AD203B41FA5}">
                      <a16:colId xmlns:a16="http://schemas.microsoft.com/office/drawing/2014/main" val="20005"/>
                    </a:ext>
                  </a:extLst>
                </a:gridCol>
              </a:tblGrid>
              <a:tr h="190500">
                <a:tc>
                  <a:txBody>
                    <a:bodyPr/>
                    <a:lstStyle/>
                    <a:p>
                      <a:pPr algn="l" fontAlgn="ctr"/>
                      <a:r>
                        <a:rPr lang="en-US" sz="1100" b="0" i="0" u="none" strike="noStrike" dirty="0">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X [m]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Y [m]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Z [m]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a:rPr>
                        <a:t>Direction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a:rPr>
                        <a:t>Notes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l" rtl="0" fontAlgn="ctr"/>
                      <a:r>
                        <a:rPr lang="en-US" sz="1100" b="0" i="0" u="none" strike="noStrike">
                          <a:solidFill>
                            <a:srgbClr val="000000"/>
                          </a:solidFill>
                          <a:effectLst/>
                          <a:latin typeface="Calibri"/>
                        </a:rPr>
                        <a:t>Stage 0-1 Act H1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dirty="0">
                          <a:solidFill>
                            <a:srgbClr val="000000"/>
                          </a:solidFill>
                          <a:effectLst/>
                          <a:latin typeface="Calibri"/>
                        </a:rPr>
                        <a:t>-0.8217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a:solidFill>
                            <a:srgbClr val="000000"/>
                          </a:solidFill>
                          <a:effectLst/>
                          <a:latin typeface="Calibri"/>
                        </a:rPr>
                        <a:t>-0.3051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a:solidFill>
                            <a:srgbClr val="000000"/>
                          </a:solidFill>
                          <a:effectLst/>
                          <a:latin typeface="Calibri"/>
                        </a:rPr>
                        <a:t>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n-US" sz="1100" b="0" i="0" u="none" strike="noStrike">
                          <a:solidFill>
                            <a:srgbClr val="000000"/>
                          </a:solidFill>
                          <a:effectLst/>
                          <a:latin typeface="Calibri"/>
                        </a:rPr>
                        <a:t>90 deg to 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ctr"/>
                      <a:r>
                        <a:rPr lang="en-US" sz="1100" b="0" i="0" u="none" strike="noStrike">
                          <a:solidFill>
                            <a:srgbClr val="000000"/>
                          </a:solidFill>
                          <a:effectLst/>
                          <a:latin typeface="Calibri"/>
                        </a:rPr>
                        <a:t>Center Bobbin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10001"/>
                  </a:ext>
                </a:extLst>
              </a:tr>
              <a:tr h="190500">
                <a:tc>
                  <a:txBody>
                    <a:bodyPr/>
                    <a:lstStyle/>
                    <a:p>
                      <a:pPr algn="l" rtl="0" fontAlgn="ctr"/>
                      <a:r>
                        <a:rPr lang="en-US" sz="1100" b="0" i="0" u="none" strike="noStrike">
                          <a:solidFill>
                            <a:srgbClr val="000000"/>
                          </a:solidFill>
                          <a:effectLst/>
                          <a:latin typeface="Calibri"/>
                        </a:rPr>
                        <a:t>Stage 0-1 CPS H1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dirty="0">
                          <a:solidFill>
                            <a:srgbClr val="000000"/>
                          </a:solidFill>
                          <a:effectLst/>
                          <a:latin typeface="Calibri"/>
                        </a:rPr>
                        <a:t>-0.9614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a:solidFill>
                            <a:srgbClr val="000000"/>
                          </a:solidFill>
                          <a:effectLst/>
                          <a:latin typeface="Calibri"/>
                        </a:rPr>
                        <a:t>-0.3164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dirty="0">
                          <a:solidFill>
                            <a:srgbClr val="000000"/>
                          </a:solidFill>
                          <a:effectLst/>
                          <a:latin typeface="Calibri"/>
                        </a:rPr>
                        <a:t>0.0603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n-US" sz="1100" b="0" i="0" u="none" strike="noStrike">
                          <a:solidFill>
                            <a:srgbClr val="000000"/>
                          </a:solidFill>
                          <a:effectLst/>
                          <a:latin typeface="Calibri"/>
                        </a:rPr>
                        <a:t>90 deg to 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ctr"/>
                      <a:r>
                        <a:rPr lang="en-US" sz="1100" b="0" i="0" u="none" strike="noStrike">
                          <a:solidFill>
                            <a:srgbClr val="000000"/>
                          </a:solidFill>
                          <a:effectLst/>
                          <a:latin typeface="Calibri"/>
                        </a:rPr>
                        <a:t>Center Face of sensor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10002"/>
                  </a:ext>
                </a:extLst>
              </a:tr>
              <a:tr h="190500">
                <a:tc>
                  <a:txBody>
                    <a:bodyPr/>
                    <a:lstStyle/>
                    <a:p>
                      <a:pPr algn="l" rtl="0" fontAlgn="ctr"/>
                      <a:r>
                        <a:rPr lang="en-US" sz="1100" b="0" i="0" u="none" strike="noStrike">
                          <a:solidFill>
                            <a:srgbClr val="000000"/>
                          </a:solidFill>
                          <a:effectLst/>
                          <a:latin typeface="Calibri"/>
                        </a:rPr>
                        <a:t>T240 (X1,Y1,Z1)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dirty="0">
                          <a:solidFill>
                            <a:srgbClr val="000000"/>
                          </a:solidFill>
                          <a:effectLst/>
                          <a:latin typeface="Calibri"/>
                        </a:rPr>
                        <a:t>-0.5714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dirty="0">
                          <a:solidFill>
                            <a:srgbClr val="000000"/>
                          </a:solidFill>
                          <a:effectLst/>
                          <a:latin typeface="Calibri"/>
                        </a:rPr>
                        <a:t>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dirty="0">
                          <a:solidFill>
                            <a:srgbClr val="000000"/>
                          </a:solidFill>
                          <a:effectLst/>
                          <a:latin typeface="Calibri"/>
                        </a:rPr>
                        <a:t>0.1160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n-US" sz="1100" b="0" i="0" u="none" strike="noStrike" dirty="0">
                          <a:solidFill>
                            <a:srgbClr val="000000"/>
                          </a:solidFill>
                          <a:effectLst/>
                          <a:latin typeface="Calibri"/>
                        </a:rPr>
                        <a:t>-90 </a:t>
                      </a:r>
                      <a:r>
                        <a:rPr lang="en-US" sz="1100" b="0" i="0" u="none" strike="noStrike" dirty="0" err="1">
                          <a:solidFill>
                            <a:srgbClr val="000000"/>
                          </a:solidFill>
                          <a:effectLst/>
                          <a:latin typeface="Calibri"/>
                        </a:rPr>
                        <a:t>deg</a:t>
                      </a:r>
                      <a:r>
                        <a:rPr lang="en-US" sz="1100" b="0" i="0" u="none" strike="noStrike" dirty="0">
                          <a:solidFill>
                            <a:srgbClr val="000000"/>
                          </a:solidFill>
                          <a:effectLst/>
                          <a:latin typeface="Calibri"/>
                        </a:rPr>
                        <a:t> to 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ctr"/>
                      <a:r>
                        <a:rPr lang="en-US" sz="1100" b="0" i="0" u="none" strike="noStrike">
                          <a:solidFill>
                            <a:srgbClr val="000000"/>
                          </a:solidFill>
                          <a:effectLst/>
                          <a:latin typeface="Calibri"/>
                        </a:rPr>
                        <a:t>Center  XY, Z-TBD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10003"/>
                  </a:ext>
                </a:extLst>
              </a:tr>
              <a:tr h="190500">
                <a:tc>
                  <a:txBody>
                    <a:bodyPr/>
                    <a:lstStyle/>
                    <a:p>
                      <a:pPr algn="l" rtl="0" fontAlgn="ctr"/>
                      <a:r>
                        <a:rPr lang="en-US" sz="1100" b="0" i="0" u="none" strike="noStrike">
                          <a:solidFill>
                            <a:srgbClr val="000000"/>
                          </a:solidFill>
                          <a:effectLst/>
                          <a:latin typeface="Calibri"/>
                        </a:rPr>
                        <a:t> L4C H1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dirty="0">
                          <a:solidFill>
                            <a:srgbClr val="000000"/>
                          </a:solidFill>
                          <a:effectLst/>
                          <a:latin typeface="Calibri"/>
                        </a:rPr>
                        <a:t>-0.7874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a:solidFill>
                            <a:srgbClr val="000000"/>
                          </a:solidFill>
                          <a:effectLst/>
                          <a:latin typeface="Calibri"/>
                        </a:rPr>
                        <a:t>-0.1083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dirty="0">
                          <a:solidFill>
                            <a:srgbClr val="000000"/>
                          </a:solidFill>
                          <a:effectLst/>
                          <a:latin typeface="Calibri"/>
                        </a:rPr>
                        <a:t>0.0600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n-US" sz="1100" b="0" i="0" u="none" strike="noStrike">
                          <a:solidFill>
                            <a:srgbClr val="000000"/>
                          </a:solidFill>
                          <a:effectLst/>
                          <a:latin typeface="Calibri"/>
                        </a:rPr>
                        <a:t>90 deg to 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ctr"/>
                      <a:r>
                        <a:rPr lang="en-US" sz="1100" b="0" i="0" u="none" strike="noStrike">
                          <a:solidFill>
                            <a:srgbClr val="000000"/>
                          </a:solidFill>
                          <a:effectLst/>
                          <a:latin typeface="Calibri"/>
                        </a:rPr>
                        <a:t>Center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10004"/>
                  </a:ext>
                </a:extLst>
              </a:tr>
              <a:tr h="190500">
                <a:tc>
                  <a:txBody>
                    <a:bodyPr/>
                    <a:lstStyle/>
                    <a:p>
                      <a:pPr algn="l" rtl="0" fontAlgn="ctr"/>
                      <a:r>
                        <a:rPr lang="en-US" sz="1100" b="0" i="0" u="none" strike="noStrike">
                          <a:solidFill>
                            <a:srgbClr val="000000"/>
                          </a:solidFill>
                          <a:effectLst/>
                          <a:latin typeface="Calibri"/>
                        </a:rPr>
                        <a:t>Stage 0-1 Act V1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-0.8217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-0.3237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dirty="0">
                          <a:solidFill>
                            <a:srgbClr val="000000"/>
                          </a:solidFill>
                          <a:effectLst/>
                          <a:latin typeface="Calibri"/>
                        </a:rPr>
                        <a:t>0.2221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a:rPr>
                        <a:t>0 deg to 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100" b="0" i="0" u="none" strike="noStrike" dirty="0">
                          <a:solidFill>
                            <a:srgbClr val="000000"/>
                          </a:solidFill>
                          <a:effectLst/>
                          <a:latin typeface="Calibri"/>
                        </a:rPr>
                        <a:t>Center Bobbin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5"/>
                  </a:ext>
                </a:extLst>
              </a:tr>
              <a:tr h="190500">
                <a:tc>
                  <a:txBody>
                    <a:bodyPr/>
                    <a:lstStyle/>
                    <a:p>
                      <a:pPr algn="l" rtl="0" fontAlgn="ctr"/>
                      <a:r>
                        <a:rPr lang="en-US" sz="1100" b="0" i="0" u="none" strike="noStrike">
                          <a:solidFill>
                            <a:srgbClr val="000000"/>
                          </a:solidFill>
                          <a:effectLst/>
                          <a:latin typeface="Calibri"/>
                        </a:rPr>
                        <a:t>Stage 0-1  CPS V1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-0.9614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-0.3841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0.2108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a:rPr>
                        <a:t>0 deg to 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100" b="0" i="0" u="none" strike="noStrike">
                          <a:solidFill>
                            <a:srgbClr val="000000"/>
                          </a:solidFill>
                          <a:effectLst/>
                          <a:latin typeface="Calibri"/>
                        </a:rPr>
                        <a:t>Center Face of sensor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6"/>
                  </a:ext>
                </a:extLst>
              </a:tr>
              <a:tr h="190500">
                <a:tc>
                  <a:txBody>
                    <a:bodyPr/>
                    <a:lstStyle/>
                    <a:p>
                      <a:pPr algn="l" rtl="0" fontAlgn="ctr"/>
                      <a:r>
                        <a:rPr lang="en-US" sz="1100" b="0" i="0" u="none" strike="noStrike">
                          <a:solidFill>
                            <a:srgbClr val="000000"/>
                          </a:solidFill>
                          <a:effectLst/>
                          <a:latin typeface="Calibri"/>
                        </a:rPr>
                        <a:t>L4C V1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-0.8217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0.3855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a:rPr>
                        <a:t>0 deg to 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100" b="0" i="0" u="none" strike="noStrike">
                          <a:solidFill>
                            <a:srgbClr val="000000"/>
                          </a:solidFill>
                          <a:effectLst/>
                          <a:latin typeface="Calibri"/>
                        </a:rPr>
                        <a:t>Center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7"/>
                  </a:ext>
                </a:extLst>
              </a:tr>
              <a:tr h="190500">
                <a:tc>
                  <a:txBody>
                    <a:bodyPr/>
                    <a:lstStyle/>
                    <a:p>
                      <a:pPr algn="l" rtl="0" fontAlgn="ctr"/>
                      <a:r>
                        <a:rPr lang="en-US" sz="1100" b="0" i="0" u="none" strike="noStrike">
                          <a:solidFill>
                            <a:srgbClr val="000000"/>
                          </a:solidFill>
                          <a:effectLst/>
                          <a:latin typeface="Calibri"/>
                        </a:rPr>
                        <a:t>Stage 1-2  Act H1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a:solidFill>
                            <a:srgbClr val="000000"/>
                          </a:solidFill>
                          <a:effectLst/>
                          <a:latin typeface="Calibri"/>
                        </a:rPr>
                        <a:t>-0.5300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a:solidFill>
                            <a:srgbClr val="000000"/>
                          </a:solidFill>
                          <a:effectLst/>
                          <a:latin typeface="Calibri"/>
                        </a:rPr>
                        <a:t>-0.3678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a:solidFill>
                            <a:srgbClr val="000000"/>
                          </a:solidFill>
                          <a:effectLst/>
                          <a:latin typeface="Calibri"/>
                        </a:rPr>
                        <a:t>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n-US" sz="1100" b="0" i="0" u="none" strike="noStrike" dirty="0">
                          <a:solidFill>
                            <a:srgbClr val="000000"/>
                          </a:solidFill>
                          <a:effectLst/>
                          <a:latin typeface="Calibri"/>
                        </a:rPr>
                        <a:t>-30 </a:t>
                      </a:r>
                      <a:r>
                        <a:rPr lang="en-US" sz="1100" b="0" i="0" u="none" strike="noStrike" dirty="0" err="1">
                          <a:solidFill>
                            <a:srgbClr val="000000"/>
                          </a:solidFill>
                          <a:effectLst/>
                          <a:latin typeface="Calibri"/>
                        </a:rPr>
                        <a:t>deg</a:t>
                      </a:r>
                      <a:r>
                        <a:rPr lang="en-US" sz="1100" b="0" i="0" u="none" strike="noStrike" dirty="0">
                          <a:solidFill>
                            <a:srgbClr val="000000"/>
                          </a:solidFill>
                          <a:effectLst/>
                          <a:latin typeface="Calibri"/>
                        </a:rPr>
                        <a:t> to 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ctr"/>
                      <a:r>
                        <a:rPr lang="en-US" sz="1100" b="0" i="0" u="none" strike="noStrike">
                          <a:solidFill>
                            <a:srgbClr val="000000"/>
                          </a:solidFill>
                          <a:effectLst/>
                          <a:latin typeface="Calibri"/>
                        </a:rPr>
                        <a:t>Center Bobbin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10008"/>
                  </a:ext>
                </a:extLst>
              </a:tr>
              <a:tr h="190500">
                <a:tc>
                  <a:txBody>
                    <a:bodyPr/>
                    <a:lstStyle/>
                    <a:p>
                      <a:pPr algn="l" rtl="0" fontAlgn="ctr"/>
                      <a:r>
                        <a:rPr lang="en-US" sz="1100" b="0" i="0" u="none" strike="noStrike">
                          <a:solidFill>
                            <a:srgbClr val="000000"/>
                          </a:solidFill>
                          <a:effectLst/>
                          <a:latin typeface="Calibri"/>
                        </a:rPr>
                        <a:t>Stage 1-2  CPS H1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a:solidFill>
                            <a:srgbClr val="000000"/>
                          </a:solidFill>
                          <a:effectLst/>
                          <a:latin typeface="Calibri"/>
                        </a:rPr>
                        <a:t>-0.6153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a:solidFill>
                            <a:srgbClr val="000000"/>
                          </a:solidFill>
                          <a:effectLst/>
                          <a:latin typeface="Calibri"/>
                        </a:rPr>
                        <a:t>-0.4432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a:solidFill>
                            <a:srgbClr val="000000"/>
                          </a:solidFill>
                          <a:effectLst/>
                          <a:latin typeface="Calibri"/>
                        </a:rPr>
                        <a:t>0.0714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n-US" sz="1100" b="0" i="0" u="none" strike="noStrike" dirty="0">
                          <a:solidFill>
                            <a:srgbClr val="000000"/>
                          </a:solidFill>
                          <a:effectLst/>
                          <a:latin typeface="Calibri"/>
                        </a:rPr>
                        <a:t>-30 </a:t>
                      </a:r>
                      <a:r>
                        <a:rPr lang="en-US" sz="1100" b="0" i="0" u="none" strike="noStrike" dirty="0" err="1">
                          <a:solidFill>
                            <a:srgbClr val="000000"/>
                          </a:solidFill>
                          <a:effectLst/>
                          <a:latin typeface="Calibri"/>
                        </a:rPr>
                        <a:t>deg</a:t>
                      </a:r>
                      <a:r>
                        <a:rPr lang="en-US" sz="1100" b="0" i="0" u="none" strike="noStrike" dirty="0">
                          <a:solidFill>
                            <a:srgbClr val="000000"/>
                          </a:solidFill>
                          <a:effectLst/>
                          <a:latin typeface="Calibri"/>
                        </a:rPr>
                        <a:t> to 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ctr"/>
                      <a:r>
                        <a:rPr lang="en-US" sz="1100" b="0" i="0" u="none" strike="noStrike" dirty="0">
                          <a:solidFill>
                            <a:srgbClr val="000000"/>
                          </a:solidFill>
                          <a:effectLst/>
                          <a:latin typeface="Calibri"/>
                        </a:rPr>
                        <a:t>Center Face of sensor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10009"/>
                  </a:ext>
                </a:extLst>
              </a:tr>
              <a:tr h="190500">
                <a:tc>
                  <a:txBody>
                    <a:bodyPr/>
                    <a:lstStyle/>
                    <a:p>
                      <a:pPr algn="l" rtl="0" fontAlgn="ctr"/>
                      <a:r>
                        <a:rPr lang="en-US" sz="1100" b="0" i="0" u="none" strike="noStrike">
                          <a:solidFill>
                            <a:srgbClr val="000000"/>
                          </a:solidFill>
                          <a:effectLst/>
                          <a:latin typeface="Calibri"/>
                        </a:rPr>
                        <a:t>GS13 H1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a:solidFill>
                            <a:srgbClr val="000000"/>
                          </a:solidFill>
                          <a:effectLst/>
                          <a:latin typeface="Calibri"/>
                        </a:rPr>
                        <a:t>-0.4089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a:solidFill>
                            <a:srgbClr val="000000"/>
                          </a:solidFill>
                          <a:effectLst/>
                          <a:latin typeface="Calibri"/>
                        </a:rPr>
                        <a:t>-0.6438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a:solidFill>
                            <a:srgbClr val="000000"/>
                          </a:solidFill>
                          <a:effectLst/>
                          <a:latin typeface="Calibri"/>
                        </a:rPr>
                        <a:t>0.0432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n-US" sz="1100" b="0" i="0" u="none" strike="noStrike" dirty="0">
                          <a:solidFill>
                            <a:srgbClr val="000000"/>
                          </a:solidFill>
                          <a:effectLst/>
                          <a:latin typeface="Calibri"/>
                        </a:rPr>
                        <a:t>-30 </a:t>
                      </a:r>
                      <a:r>
                        <a:rPr lang="en-US" sz="1100" b="0" i="0" u="none" strike="noStrike" dirty="0" err="1">
                          <a:solidFill>
                            <a:srgbClr val="000000"/>
                          </a:solidFill>
                          <a:effectLst/>
                          <a:latin typeface="Calibri"/>
                        </a:rPr>
                        <a:t>deg</a:t>
                      </a:r>
                      <a:r>
                        <a:rPr lang="en-US" sz="1100" b="0" i="0" u="none" strike="noStrike" dirty="0">
                          <a:solidFill>
                            <a:srgbClr val="000000"/>
                          </a:solidFill>
                          <a:effectLst/>
                          <a:latin typeface="Calibri"/>
                        </a:rPr>
                        <a:t> to 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ctr"/>
                      <a:r>
                        <a:rPr lang="en-US" sz="1100" b="0" i="0" u="none" strike="noStrike" dirty="0">
                          <a:solidFill>
                            <a:srgbClr val="000000"/>
                          </a:solidFill>
                          <a:effectLst/>
                          <a:latin typeface="Calibri"/>
                        </a:rPr>
                        <a:t>CG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10010"/>
                  </a:ext>
                </a:extLst>
              </a:tr>
              <a:tr h="190500">
                <a:tc>
                  <a:txBody>
                    <a:bodyPr/>
                    <a:lstStyle/>
                    <a:p>
                      <a:pPr algn="l" rtl="0" fontAlgn="ctr"/>
                      <a:r>
                        <a:rPr lang="en-US" sz="1100" b="0" i="0" u="none" strike="noStrike">
                          <a:solidFill>
                            <a:srgbClr val="000000"/>
                          </a:solidFill>
                          <a:effectLst/>
                          <a:latin typeface="Calibri"/>
                        </a:rPr>
                        <a:t>Stage 1-2  Act V1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-0.5108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-0.3895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0.1667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a:rPr>
                        <a:t>0 deg to 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100" b="0" i="0" u="none" strike="noStrike">
                          <a:solidFill>
                            <a:srgbClr val="000000"/>
                          </a:solidFill>
                          <a:effectLst/>
                          <a:latin typeface="Calibri"/>
                        </a:rPr>
                        <a:t>Center Bobbin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1"/>
                  </a:ext>
                </a:extLst>
              </a:tr>
              <a:tr h="190500">
                <a:tc>
                  <a:txBody>
                    <a:bodyPr/>
                    <a:lstStyle/>
                    <a:p>
                      <a:pPr algn="l" rtl="0" fontAlgn="ctr"/>
                      <a:r>
                        <a:rPr lang="en-US" sz="1100" b="0" i="0" u="none" strike="noStrike">
                          <a:solidFill>
                            <a:srgbClr val="000000"/>
                          </a:solidFill>
                          <a:effectLst/>
                          <a:latin typeface="Calibri"/>
                        </a:rPr>
                        <a:t>Stage 1-2  CPS V1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-0.5817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-0.3492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0.1608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a:rPr>
                        <a:t>0 deg to 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100" b="0" i="0" u="none" strike="noStrike">
                          <a:solidFill>
                            <a:srgbClr val="000000"/>
                          </a:solidFill>
                          <a:effectLst/>
                          <a:latin typeface="Calibri"/>
                        </a:rPr>
                        <a:t>Center Face of sensor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2"/>
                  </a:ext>
                </a:extLst>
              </a:tr>
              <a:tr h="190500">
                <a:tc>
                  <a:txBody>
                    <a:bodyPr/>
                    <a:lstStyle/>
                    <a:p>
                      <a:pPr algn="l" rtl="0" fontAlgn="ctr"/>
                      <a:r>
                        <a:rPr lang="en-US" sz="1100" b="0" i="0" u="none" strike="noStrike" dirty="0">
                          <a:solidFill>
                            <a:srgbClr val="000000"/>
                          </a:solidFill>
                          <a:effectLst/>
                          <a:latin typeface="Calibri"/>
                        </a:rPr>
                        <a:t>GS13 V1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-0.3429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-0.5939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0.3694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a:rPr>
                        <a:t>0 deg to 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100" b="0" i="0" u="none" strike="noStrike" dirty="0">
                          <a:solidFill>
                            <a:srgbClr val="000000"/>
                          </a:solidFill>
                          <a:effectLst/>
                          <a:latin typeface="Calibri"/>
                        </a:rPr>
                        <a:t>CG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3"/>
                  </a:ext>
                </a:extLst>
              </a:tr>
            </a:tbl>
          </a:graphicData>
        </a:graphic>
      </p:graphicFrame>
      <p:sp>
        <p:nvSpPr>
          <p:cNvPr id="27" name="Rectangle 26"/>
          <p:cNvSpPr/>
          <p:nvPr/>
        </p:nvSpPr>
        <p:spPr>
          <a:xfrm>
            <a:off x="8147868" y="4712582"/>
            <a:ext cx="393056" cy="276999"/>
          </a:xfrm>
          <a:prstGeom prst="rect">
            <a:avLst/>
          </a:prstGeom>
        </p:spPr>
        <p:txBody>
          <a:bodyPr wrap="none">
            <a:spAutoFit/>
          </a:bodyPr>
          <a:lstStyle/>
          <a:p>
            <a:r>
              <a:rPr lang="en-US" sz="1200" dirty="0"/>
              <a:t>[in]</a:t>
            </a:r>
          </a:p>
        </p:txBody>
      </p:sp>
      <p:grpSp>
        <p:nvGrpSpPr>
          <p:cNvPr id="28" name="Group 27"/>
          <p:cNvGrpSpPr/>
          <p:nvPr/>
        </p:nvGrpSpPr>
        <p:grpSpPr>
          <a:xfrm>
            <a:off x="166238" y="895052"/>
            <a:ext cx="3248377" cy="3113108"/>
            <a:chOff x="282603" y="1034571"/>
            <a:chExt cx="3248377" cy="3113108"/>
          </a:xfrm>
        </p:grpSpPr>
        <p:grpSp>
          <p:nvGrpSpPr>
            <p:cNvPr id="35" name="Group 34"/>
            <p:cNvGrpSpPr/>
            <p:nvPr/>
          </p:nvGrpSpPr>
          <p:grpSpPr>
            <a:xfrm>
              <a:off x="282603" y="1034571"/>
              <a:ext cx="3248377" cy="3113108"/>
              <a:chOff x="282603" y="1042522"/>
              <a:chExt cx="3248377" cy="3113108"/>
            </a:xfrm>
          </p:grpSpPr>
          <p:pic>
            <p:nvPicPr>
              <p:cNvPr id="3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3520" r="37719" b="1334"/>
              <a:stretch/>
            </p:blipFill>
            <p:spPr bwMode="auto">
              <a:xfrm>
                <a:off x="358803" y="1248851"/>
                <a:ext cx="3172177" cy="2731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603" y="3296385"/>
                <a:ext cx="837500" cy="859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Rectangle 38"/>
              <p:cNvSpPr/>
              <p:nvPr/>
            </p:nvSpPr>
            <p:spPr>
              <a:xfrm>
                <a:off x="469395" y="2987648"/>
                <a:ext cx="393056" cy="276999"/>
              </a:xfrm>
              <a:prstGeom prst="rect">
                <a:avLst/>
              </a:prstGeom>
            </p:spPr>
            <p:txBody>
              <a:bodyPr wrap="none">
                <a:spAutoFit/>
              </a:bodyPr>
              <a:lstStyle/>
              <a:p>
                <a:r>
                  <a:rPr lang="en-US" sz="1200" dirty="0"/>
                  <a:t>[in]</a:t>
                </a:r>
              </a:p>
            </p:txBody>
          </p:sp>
          <p:sp>
            <p:nvSpPr>
              <p:cNvPr id="40" name="Rectangle 39"/>
              <p:cNvSpPr/>
              <p:nvPr/>
            </p:nvSpPr>
            <p:spPr>
              <a:xfrm>
                <a:off x="2757381" y="3752463"/>
                <a:ext cx="393056" cy="276999"/>
              </a:xfrm>
              <a:prstGeom prst="rect">
                <a:avLst/>
              </a:prstGeom>
            </p:spPr>
            <p:txBody>
              <a:bodyPr wrap="none">
                <a:spAutoFit/>
              </a:bodyPr>
              <a:lstStyle/>
              <a:p>
                <a:r>
                  <a:rPr lang="en-US" sz="1200" dirty="0"/>
                  <a:t>[in]</a:t>
                </a:r>
              </a:p>
            </p:txBody>
          </p:sp>
          <p:sp>
            <p:nvSpPr>
              <p:cNvPr id="41" name="TextBox 131"/>
              <p:cNvSpPr txBox="1">
                <a:spLocks noChangeArrowheads="1"/>
              </p:cNvSpPr>
              <p:nvPr/>
            </p:nvSpPr>
            <p:spPr bwMode="auto">
              <a:xfrm>
                <a:off x="1279529" y="1408281"/>
                <a:ext cx="398195"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dirty="0">
                    <a:latin typeface="Calibri" pitchFamily="-65" charset="0"/>
                  </a:rPr>
                  <a:t>St1 CPS</a:t>
                </a:r>
              </a:p>
            </p:txBody>
          </p:sp>
          <p:cxnSp>
            <p:nvCxnSpPr>
              <p:cNvPr id="42" name="Straight Arrow Connector 41"/>
              <p:cNvCxnSpPr/>
              <p:nvPr/>
            </p:nvCxnSpPr>
            <p:spPr>
              <a:xfrm>
                <a:off x="1653395" y="1435220"/>
                <a:ext cx="2331" cy="526934"/>
              </a:xfrm>
              <a:prstGeom prst="straightConnector1">
                <a:avLst/>
              </a:prstGeom>
              <a:ln w="5715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3" name="TextBox 131"/>
              <p:cNvSpPr txBox="1">
                <a:spLocks noChangeArrowheads="1"/>
              </p:cNvSpPr>
              <p:nvPr/>
            </p:nvSpPr>
            <p:spPr bwMode="auto">
              <a:xfrm>
                <a:off x="1438556" y="1042522"/>
                <a:ext cx="398195"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dirty="0">
                    <a:latin typeface="Calibri" pitchFamily="-65" charset="0"/>
                  </a:rPr>
                  <a:t>L4C</a:t>
                </a:r>
              </a:p>
            </p:txBody>
          </p:sp>
          <p:cxnSp>
            <p:nvCxnSpPr>
              <p:cNvPr id="44" name="Straight Arrow Connector 43"/>
              <p:cNvCxnSpPr/>
              <p:nvPr/>
            </p:nvCxnSpPr>
            <p:spPr>
              <a:xfrm>
                <a:off x="1824684" y="1102006"/>
                <a:ext cx="2331" cy="526934"/>
              </a:xfrm>
              <a:prstGeom prst="straightConnector1">
                <a:avLst/>
              </a:prstGeom>
              <a:ln w="5715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TextBox 131"/>
              <p:cNvSpPr txBox="1">
                <a:spLocks noChangeArrowheads="1"/>
              </p:cNvSpPr>
              <p:nvPr/>
            </p:nvSpPr>
            <p:spPr bwMode="auto">
              <a:xfrm>
                <a:off x="2519932" y="1114083"/>
                <a:ext cx="398195"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dirty="0">
                    <a:latin typeface="Calibri" pitchFamily="-65" charset="0"/>
                  </a:rPr>
                  <a:t>X1</a:t>
                </a:r>
              </a:p>
            </p:txBody>
          </p:sp>
          <p:sp>
            <p:nvSpPr>
              <p:cNvPr id="46" name="TextBox 131"/>
              <p:cNvSpPr txBox="1">
                <a:spLocks noChangeArrowheads="1"/>
              </p:cNvSpPr>
              <p:nvPr/>
            </p:nvSpPr>
            <p:spPr bwMode="auto">
              <a:xfrm>
                <a:off x="1899731" y="1599114"/>
                <a:ext cx="398195"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dirty="0">
                    <a:latin typeface="Calibri" pitchFamily="-65" charset="0"/>
                  </a:rPr>
                  <a:t>Y1</a:t>
                </a:r>
              </a:p>
            </p:txBody>
          </p:sp>
          <p:cxnSp>
            <p:nvCxnSpPr>
              <p:cNvPr id="47" name="Straight Arrow Connector 46"/>
              <p:cNvCxnSpPr/>
              <p:nvPr/>
            </p:nvCxnSpPr>
            <p:spPr>
              <a:xfrm flipH="1" flipV="1">
                <a:off x="2188196" y="1402732"/>
                <a:ext cx="424879" cy="1044"/>
              </a:xfrm>
              <a:prstGeom prst="straightConnector1">
                <a:avLst/>
              </a:prstGeom>
              <a:ln w="5715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2207558" y="1423282"/>
                <a:ext cx="4493" cy="441670"/>
              </a:xfrm>
              <a:prstGeom prst="straightConnector1">
                <a:avLst/>
              </a:prstGeom>
              <a:ln w="5715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TextBox 131"/>
              <p:cNvSpPr txBox="1">
                <a:spLocks noChangeArrowheads="1"/>
              </p:cNvSpPr>
              <p:nvPr/>
            </p:nvSpPr>
            <p:spPr bwMode="auto">
              <a:xfrm>
                <a:off x="2440419" y="1813798"/>
                <a:ext cx="398195"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dirty="0">
                    <a:latin typeface="Calibri" pitchFamily="-65" charset="0"/>
                  </a:rPr>
                  <a:t>St2 CPS</a:t>
                </a:r>
              </a:p>
            </p:txBody>
          </p:sp>
          <p:cxnSp>
            <p:nvCxnSpPr>
              <p:cNvPr id="50" name="Straight Arrow Connector 49"/>
              <p:cNvCxnSpPr/>
              <p:nvPr/>
            </p:nvCxnSpPr>
            <p:spPr>
              <a:xfrm flipH="1" flipV="1">
                <a:off x="2299513" y="2086544"/>
                <a:ext cx="372126" cy="243188"/>
              </a:xfrm>
              <a:prstGeom prst="straightConnector1">
                <a:avLst/>
              </a:prstGeom>
              <a:ln w="5715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TextBox 131"/>
              <p:cNvSpPr txBox="1">
                <a:spLocks noChangeArrowheads="1"/>
              </p:cNvSpPr>
              <p:nvPr/>
            </p:nvSpPr>
            <p:spPr bwMode="auto">
              <a:xfrm>
                <a:off x="2718714" y="2497610"/>
                <a:ext cx="501564"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dirty="0">
                    <a:latin typeface="Calibri" pitchFamily="-65" charset="0"/>
                  </a:rPr>
                  <a:t>GS13</a:t>
                </a:r>
              </a:p>
            </p:txBody>
          </p:sp>
          <p:sp>
            <p:nvSpPr>
              <p:cNvPr id="52" name="TextBox 131"/>
              <p:cNvSpPr txBox="1">
                <a:spLocks noChangeArrowheads="1"/>
              </p:cNvSpPr>
              <p:nvPr/>
            </p:nvSpPr>
            <p:spPr bwMode="auto">
              <a:xfrm>
                <a:off x="452593" y="3523330"/>
                <a:ext cx="557223" cy="43088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dirty="0" err="1">
                    <a:latin typeface="Calibri" pitchFamily="-65" charset="0"/>
                  </a:rPr>
                  <a:t>IFO</a:t>
                </a:r>
                <a:r>
                  <a:rPr lang="en-US" sz="1100" dirty="0">
                    <a:latin typeface="Calibri" pitchFamily="-65" charset="0"/>
                  </a:rPr>
                  <a:t> Axis</a:t>
                </a:r>
              </a:p>
            </p:txBody>
          </p:sp>
        </p:grpSp>
        <p:cxnSp>
          <p:nvCxnSpPr>
            <p:cNvPr id="36" name="Straight Arrow Connector 35"/>
            <p:cNvCxnSpPr/>
            <p:nvPr/>
          </p:nvCxnSpPr>
          <p:spPr>
            <a:xfrm flipH="1" flipV="1">
              <a:off x="2531987" y="2581480"/>
              <a:ext cx="433850" cy="288942"/>
            </a:xfrm>
            <a:prstGeom prst="straightConnector1">
              <a:avLst/>
            </a:prstGeom>
            <a:ln w="5715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53" name="Picture 52"/>
          <p:cNvPicPr/>
          <p:nvPr/>
        </p:nvPicPr>
        <p:blipFill>
          <a:blip r:embed="rId5" cstate="print"/>
          <a:srcRect l="30111" t="27649" r="45380" b="29493"/>
          <a:stretch>
            <a:fillRect/>
          </a:stretch>
        </p:blipFill>
        <p:spPr bwMode="auto">
          <a:xfrm>
            <a:off x="108721" y="4136064"/>
            <a:ext cx="1800837" cy="2562447"/>
          </a:xfrm>
          <a:prstGeom prst="rect">
            <a:avLst/>
          </a:prstGeom>
          <a:noFill/>
          <a:ln w="9525">
            <a:noFill/>
            <a:miter lim="800000"/>
            <a:headEnd/>
            <a:tailEnd/>
          </a:ln>
        </p:spPr>
      </p:pic>
      <p:sp>
        <p:nvSpPr>
          <p:cNvPr id="54" name="TextBox 53"/>
          <p:cNvSpPr txBox="1"/>
          <p:nvPr/>
        </p:nvSpPr>
        <p:spPr>
          <a:xfrm>
            <a:off x="1956392" y="5985390"/>
            <a:ext cx="4008474" cy="646331"/>
          </a:xfrm>
          <a:prstGeom prst="rect">
            <a:avLst/>
          </a:prstGeom>
          <a:noFill/>
        </p:spPr>
        <p:txBody>
          <a:bodyPr wrap="square" rtlCol="0">
            <a:spAutoFit/>
          </a:bodyPr>
          <a:lstStyle/>
          <a:p>
            <a:r>
              <a:rPr lang="en-US" sz="1200" dirty="0"/>
              <a:t>T240 center is about 13.551” above the optical table, that is 4.556” above the Stage 1 Actuator Plane, that is </a:t>
            </a:r>
            <a:r>
              <a:rPr lang="en-US" sz="1200" dirty="0">
                <a:solidFill>
                  <a:srgbClr val="00B050"/>
                </a:solidFill>
              </a:rPr>
              <a:t>0.116 m</a:t>
            </a:r>
            <a:r>
              <a:rPr lang="en-US" sz="1200" dirty="0"/>
              <a:t> above the Stage 1 Actuator Plane.</a:t>
            </a:r>
          </a:p>
        </p:txBody>
      </p:sp>
    </p:spTree>
    <p:extLst>
      <p:ext uri="{BB962C8B-B14F-4D97-AF65-F5344CB8AC3E}">
        <p14:creationId xmlns:p14="http://schemas.microsoft.com/office/powerpoint/2010/main" val="1370824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29817</TotalTime>
  <Words>4749</Words>
  <Application>Microsoft Macintosh PowerPoint</Application>
  <PresentationFormat>On-screen Show (4:3)</PresentationFormat>
  <Paragraphs>884</Paragraphs>
  <Slides>65</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Arial</vt:lpstr>
      <vt:lpstr>Calibri</vt:lpstr>
      <vt:lpstr>Cambria Math</vt:lpstr>
      <vt:lpstr>Wingdings</vt:lpstr>
      <vt:lpstr>Office Theme</vt:lpstr>
      <vt:lpstr>PowerPoint Presentation</vt:lpstr>
      <vt:lpstr>Table of contents</vt:lpstr>
      <vt:lpstr>PowerPoint Presentation</vt:lpstr>
      <vt:lpstr>PowerPoint Presentation</vt:lpstr>
      <vt:lpstr>PowerPoint Presentation</vt:lpstr>
      <vt:lpstr>PowerPoint Presentation</vt:lpstr>
      <vt:lpstr>aLIGO HAM-ISI Sensors &amp; Actuators Location</vt:lpstr>
      <vt:lpstr>1.2) aLIGO BSC-ISI Sensors &amp; Actuators</vt:lpstr>
      <vt:lpstr>1.2) aLIGO BSC-ISI Sensors &amp; Actuators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 Institute of Technology - LIGO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Celine Ramet</dc:creator>
  <cp:lastModifiedBy>Kissel, Jeffrey S. (Jeff)</cp:lastModifiedBy>
  <cp:revision>559</cp:revision>
  <cp:lastPrinted>2013-12-03T17:56:59Z</cp:lastPrinted>
  <dcterms:created xsi:type="dcterms:W3CDTF">2010-07-06T14:11:48Z</dcterms:created>
  <dcterms:modified xsi:type="dcterms:W3CDTF">2024-08-29T18:38:18Z</dcterms:modified>
</cp:coreProperties>
</file>