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Lst>
  <p:sldSz cx="27432000" cy="36576000"/>
  <p:notesSz cx="6858000" cy="9144000"/>
  <p:defaultTextStyle>
    <a:defPPr>
      <a:defRPr lang="en-US"/>
    </a:defPPr>
    <a:lvl1pPr algn="l" rtl="0" eaLnBrk="0" fontAlgn="base" hangingPunct="0">
      <a:spcBef>
        <a:spcPct val="0"/>
      </a:spcBef>
      <a:spcAft>
        <a:spcPct val="0"/>
      </a:spcAft>
      <a:defRPr sz="2800" kern="1200">
        <a:solidFill>
          <a:schemeClr val="tx1"/>
        </a:solidFill>
        <a:latin typeface="Arial" charset="0"/>
        <a:ea typeface="ＭＳ Ｐゴシック" charset="0"/>
        <a:cs typeface="ＭＳ Ｐゴシック" charset="0"/>
      </a:defRPr>
    </a:lvl1pPr>
    <a:lvl2pPr marL="531813" indent="-74613" algn="l" rtl="0" eaLnBrk="0" fontAlgn="base" hangingPunct="0">
      <a:spcBef>
        <a:spcPct val="0"/>
      </a:spcBef>
      <a:spcAft>
        <a:spcPct val="0"/>
      </a:spcAft>
      <a:defRPr sz="2800" kern="1200">
        <a:solidFill>
          <a:schemeClr val="tx1"/>
        </a:solidFill>
        <a:latin typeface="Arial" charset="0"/>
        <a:ea typeface="ＭＳ Ｐゴシック" charset="0"/>
        <a:cs typeface="ＭＳ Ｐゴシック" charset="0"/>
      </a:defRPr>
    </a:lvl2pPr>
    <a:lvl3pPr marL="1065213" indent="-150813" algn="l" rtl="0" eaLnBrk="0" fontAlgn="base" hangingPunct="0">
      <a:spcBef>
        <a:spcPct val="0"/>
      </a:spcBef>
      <a:spcAft>
        <a:spcPct val="0"/>
      </a:spcAft>
      <a:defRPr sz="2800" kern="1200">
        <a:solidFill>
          <a:schemeClr val="tx1"/>
        </a:solidFill>
        <a:latin typeface="Arial" charset="0"/>
        <a:ea typeface="ＭＳ Ｐゴシック" charset="0"/>
        <a:cs typeface="ＭＳ Ｐゴシック" charset="0"/>
      </a:defRPr>
    </a:lvl3pPr>
    <a:lvl4pPr marL="1598613" indent="-227013" algn="l" rtl="0" eaLnBrk="0" fontAlgn="base" hangingPunct="0">
      <a:spcBef>
        <a:spcPct val="0"/>
      </a:spcBef>
      <a:spcAft>
        <a:spcPct val="0"/>
      </a:spcAft>
      <a:defRPr sz="2800" kern="1200">
        <a:solidFill>
          <a:schemeClr val="tx1"/>
        </a:solidFill>
        <a:latin typeface="Arial" charset="0"/>
        <a:ea typeface="ＭＳ Ｐゴシック" charset="0"/>
        <a:cs typeface="ＭＳ Ｐゴシック" charset="0"/>
      </a:defRPr>
    </a:lvl4pPr>
    <a:lvl5pPr marL="2132013" indent="-303213" algn="l" rtl="0" eaLnBrk="0" fontAlgn="base" hangingPunct="0">
      <a:spcBef>
        <a:spcPct val="0"/>
      </a:spcBef>
      <a:spcAft>
        <a:spcPct val="0"/>
      </a:spcAft>
      <a:defRPr sz="28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8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8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8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8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60D9C"/>
    <a:srgbClr val="FFE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416" y="12976"/>
      </p:cViewPr>
      <p:guideLst>
        <p:guide orient="horz" pos="2560"/>
        <p:guide pos="169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801" y="11362975"/>
            <a:ext cx="23316406" cy="7838723"/>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5596" y="20725697"/>
            <a:ext cx="19200813" cy="9348612"/>
          </a:xfrm>
        </p:spPr>
        <p:txBody>
          <a:bodyPr/>
          <a:lstStyle>
            <a:lvl1pPr marL="0" indent="0" algn="ctr">
              <a:buNone/>
              <a:defRPr/>
            </a:lvl1pPr>
            <a:lvl2pPr marL="533370" indent="0" algn="ctr">
              <a:buNone/>
              <a:defRPr/>
            </a:lvl2pPr>
            <a:lvl3pPr marL="1066739" indent="0" algn="ctr">
              <a:buNone/>
              <a:defRPr/>
            </a:lvl3pPr>
            <a:lvl4pPr marL="1600109" indent="0" algn="ctr">
              <a:buNone/>
              <a:defRPr/>
            </a:lvl4pPr>
            <a:lvl5pPr marL="2133478" indent="0" algn="ctr">
              <a:buNone/>
              <a:defRPr/>
            </a:lvl5pPr>
            <a:lvl6pPr marL="2666848" indent="0" algn="ctr">
              <a:buNone/>
              <a:defRPr/>
            </a:lvl6pPr>
            <a:lvl7pPr marL="3200217" indent="0" algn="ctr">
              <a:buNone/>
              <a:defRPr/>
            </a:lvl7pPr>
            <a:lvl8pPr marL="3733587" indent="0" algn="ctr">
              <a:buNone/>
              <a:defRPr/>
            </a:lvl8pPr>
            <a:lvl9pPr marL="4266956"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A8253D-F21C-DE4C-A064-0F425C411E17}" type="slidenum">
              <a:rPr lang="en-US"/>
              <a:pPr>
                <a:defRPr/>
              </a:pPr>
              <a:t>‹#›</a:t>
            </a:fld>
            <a:endParaRPr lang="en-US"/>
          </a:p>
        </p:txBody>
      </p:sp>
    </p:spTree>
    <p:extLst>
      <p:ext uri="{BB962C8B-B14F-4D97-AF65-F5344CB8AC3E}">
        <p14:creationId xmlns:p14="http://schemas.microsoft.com/office/powerpoint/2010/main" val="3272558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E388B5-F1AB-2E48-A04A-00F5360C4C45}" type="slidenum">
              <a:rPr lang="en-US"/>
              <a:pPr>
                <a:defRPr/>
              </a:pPr>
              <a:t>‹#›</a:t>
            </a:fld>
            <a:endParaRPr lang="en-US"/>
          </a:p>
        </p:txBody>
      </p:sp>
    </p:spTree>
    <p:extLst>
      <p:ext uri="{BB962C8B-B14F-4D97-AF65-F5344CB8AC3E}">
        <p14:creationId xmlns:p14="http://schemas.microsoft.com/office/powerpoint/2010/main" val="3850104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546095" y="3250851"/>
            <a:ext cx="5828110" cy="2926115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57800" y="3250851"/>
            <a:ext cx="17297796" cy="292611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A0734B-FDDF-DD42-8573-C3A3790324B5}" type="slidenum">
              <a:rPr lang="en-US"/>
              <a:pPr>
                <a:defRPr/>
              </a:pPr>
              <a:t>‹#›</a:t>
            </a:fld>
            <a:endParaRPr lang="en-US"/>
          </a:p>
        </p:txBody>
      </p:sp>
    </p:spTree>
    <p:extLst>
      <p:ext uri="{BB962C8B-B14F-4D97-AF65-F5344CB8AC3E}">
        <p14:creationId xmlns:p14="http://schemas.microsoft.com/office/powerpoint/2010/main" val="532153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49013A-1023-9140-9CD5-2182166EC417}" type="slidenum">
              <a:rPr lang="en-US"/>
              <a:pPr>
                <a:defRPr/>
              </a:pPr>
              <a:t>‹#›</a:t>
            </a:fld>
            <a:endParaRPr lang="en-US"/>
          </a:p>
        </p:txBody>
      </p:sp>
    </p:spTree>
    <p:extLst>
      <p:ext uri="{BB962C8B-B14F-4D97-AF65-F5344CB8AC3E}">
        <p14:creationId xmlns:p14="http://schemas.microsoft.com/office/powerpoint/2010/main" val="3815145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41" y="23503821"/>
            <a:ext cx="23316406" cy="7263696"/>
          </a:xfrm>
        </p:spPr>
        <p:txBody>
          <a:bodyPr anchor="t"/>
          <a:lstStyle>
            <a:lvl1pPr algn="l">
              <a:defRPr sz="4700" b="1" cap="all"/>
            </a:lvl1pPr>
          </a:lstStyle>
          <a:p>
            <a:r>
              <a:rPr lang="en-US" smtClean="0"/>
              <a:t>Click to edit Master title style</a:t>
            </a:r>
            <a:endParaRPr lang="en-US"/>
          </a:p>
        </p:txBody>
      </p:sp>
      <p:sp>
        <p:nvSpPr>
          <p:cNvPr id="3" name="Text Placeholder 2"/>
          <p:cNvSpPr>
            <a:spLocks noGrp="1"/>
          </p:cNvSpPr>
          <p:nvPr>
            <p:ph type="body" idx="1"/>
          </p:nvPr>
        </p:nvSpPr>
        <p:spPr>
          <a:xfrm>
            <a:off x="2166941" y="15502820"/>
            <a:ext cx="23316406" cy="8001000"/>
          </a:xfrm>
        </p:spPr>
        <p:txBody>
          <a:bodyPr anchor="b"/>
          <a:lstStyle>
            <a:lvl1pPr marL="0" indent="0">
              <a:buNone/>
              <a:defRPr sz="2300"/>
            </a:lvl1pPr>
            <a:lvl2pPr marL="533370" indent="0">
              <a:buNone/>
              <a:defRPr sz="2100"/>
            </a:lvl2pPr>
            <a:lvl3pPr marL="1066739" indent="0">
              <a:buNone/>
              <a:defRPr sz="1900"/>
            </a:lvl3pPr>
            <a:lvl4pPr marL="1600109" indent="0">
              <a:buNone/>
              <a:defRPr sz="1600"/>
            </a:lvl4pPr>
            <a:lvl5pPr marL="2133478" indent="0">
              <a:buNone/>
              <a:defRPr sz="1600"/>
            </a:lvl5pPr>
            <a:lvl6pPr marL="2666848" indent="0">
              <a:buNone/>
              <a:defRPr sz="1600"/>
            </a:lvl6pPr>
            <a:lvl7pPr marL="3200217" indent="0">
              <a:buNone/>
              <a:defRPr sz="1600"/>
            </a:lvl7pPr>
            <a:lvl8pPr marL="3733587" indent="0">
              <a:buNone/>
              <a:defRPr sz="1600"/>
            </a:lvl8pPr>
            <a:lvl9pPr marL="4266956"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8C23BD-8DAF-DB4F-B5C9-CDBEA8285C87}" type="slidenum">
              <a:rPr lang="en-US"/>
              <a:pPr>
                <a:defRPr/>
              </a:pPr>
              <a:t>‹#›</a:t>
            </a:fld>
            <a:endParaRPr lang="en-US"/>
          </a:p>
        </p:txBody>
      </p:sp>
    </p:spTree>
    <p:extLst>
      <p:ext uri="{BB962C8B-B14F-4D97-AF65-F5344CB8AC3E}">
        <p14:creationId xmlns:p14="http://schemas.microsoft.com/office/powerpoint/2010/main" val="1972447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57798" y="10565696"/>
            <a:ext cx="11562953" cy="21946307"/>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811252" y="10565696"/>
            <a:ext cx="11562954" cy="21946307"/>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BEE4611-373B-544E-ADC9-2C630AB87D32}" type="slidenum">
              <a:rPr lang="en-US"/>
              <a:pPr>
                <a:defRPr/>
              </a:pPr>
              <a:t>‹#›</a:t>
            </a:fld>
            <a:endParaRPr lang="en-US"/>
          </a:p>
        </p:txBody>
      </p:sp>
    </p:spTree>
    <p:extLst>
      <p:ext uri="{BB962C8B-B14F-4D97-AF65-F5344CB8AC3E}">
        <p14:creationId xmlns:p14="http://schemas.microsoft.com/office/powerpoint/2010/main" val="3447849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207" y="1464029"/>
            <a:ext cx="24689594" cy="609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206" y="8187975"/>
            <a:ext cx="12120563" cy="3411363"/>
          </a:xfrm>
        </p:spPr>
        <p:txBody>
          <a:bodyPr anchor="b"/>
          <a:lstStyle>
            <a:lvl1pPr marL="0" indent="0">
              <a:buNone/>
              <a:defRPr sz="2800" b="1"/>
            </a:lvl1pPr>
            <a:lvl2pPr marL="533370" indent="0">
              <a:buNone/>
              <a:defRPr sz="2300" b="1"/>
            </a:lvl2pPr>
            <a:lvl3pPr marL="1066739" indent="0">
              <a:buNone/>
              <a:defRPr sz="2100" b="1"/>
            </a:lvl3pPr>
            <a:lvl4pPr marL="1600109" indent="0">
              <a:buNone/>
              <a:defRPr sz="1900" b="1"/>
            </a:lvl4pPr>
            <a:lvl5pPr marL="2133478" indent="0">
              <a:buNone/>
              <a:defRPr sz="1900" b="1"/>
            </a:lvl5pPr>
            <a:lvl6pPr marL="2666848" indent="0">
              <a:buNone/>
              <a:defRPr sz="1900" b="1"/>
            </a:lvl6pPr>
            <a:lvl7pPr marL="3200217" indent="0">
              <a:buNone/>
              <a:defRPr sz="1900" b="1"/>
            </a:lvl7pPr>
            <a:lvl8pPr marL="3733587" indent="0">
              <a:buNone/>
              <a:defRPr sz="1900" b="1"/>
            </a:lvl8pPr>
            <a:lvl9pPr marL="4266956" indent="0">
              <a:buNone/>
              <a:defRPr sz="1900" b="1"/>
            </a:lvl9pPr>
          </a:lstStyle>
          <a:p>
            <a:pPr lvl="0"/>
            <a:r>
              <a:rPr lang="en-US" smtClean="0"/>
              <a:t>Click to edit Master text styles</a:t>
            </a:r>
          </a:p>
        </p:txBody>
      </p:sp>
      <p:sp>
        <p:nvSpPr>
          <p:cNvPr id="4" name="Content Placeholder 3"/>
          <p:cNvSpPr>
            <a:spLocks noGrp="1"/>
          </p:cNvSpPr>
          <p:nvPr>
            <p:ph sz="half" idx="2"/>
          </p:nvPr>
        </p:nvSpPr>
        <p:spPr>
          <a:xfrm>
            <a:off x="1371206" y="11599335"/>
            <a:ext cx="12120563" cy="21073183"/>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4283" y="8187975"/>
            <a:ext cx="12126516" cy="3411363"/>
          </a:xfrm>
        </p:spPr>
        <p:txBody>
          <a:bodyPr anchor="b"/>
          <a:lstStyle>
            <a:lvl1pPr marL="0" indent="0">
              <a:buNone/>
              <a:defRPr sz="2800" b="1"/>
            </a:lvl1pPr>
            <a:lvl2pPr marL="533370" indent="0">
              <a:buNone/>
              <a:defRPr sz="2300" b="1"/>
            </a:lvl2pPr>
            <a:lvl3pPr marL="1066739" indent="0">
              <a:buNone/>
              <a:defRPr sz="2100" b="1"/>
            </a:lvl3pPr>
            <a:lvl4pPr marL="1600109" indent="0">
              <a:buNone/>
              <a:defRPr sz="1900" b="1"/>
            </a:lvl4pPr>
            <a:lvl5pPr marL="2133478" indent="0">
              <a:buNone/>
              <a:defRPr sz="1900" b="1"/>
            </a:lvl5pPr>
            <a:lvl6pPr marL="2666848" indent="0">
              <a:buNone/>
              <a:defRPr sz="1900" b="1"/>
            </a:lvl6pPr>
            <a:lvl7pPr marL="3200217" indent="0">
              <a:buNone/>
              <a:defRPr sz="1900" b="1"/>
            </a:lvl7pPr>
            <a:lvl8pPr marL="3733587" indent="0">
              <a:buNone/>
              <a:defRPr sz="1900" b="1"/>
            </a:lvl8pPr>
            <a:lvl9pPr marL="4266956"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13934283" y="11599335"/>
            <a:ext cx="12126516" cy="21073183"/>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CF22901-75BE-E741-AC36-3CD3035A380C}" type="slidenum">
              <a:rPr lang="en-US"/>
              <a:pPr>
                <a:defRPr/>
              </a:pPr>
              <a:t>‹#›</a:t>
            </a:fld>
            <a:endParaRPr lang="en-US"/>
          </a:p>
        </p:txBody>
      </p:sp>
    </p:spTree>
    <p:extLst>
      <p:ext uri="{BB962C8B-B14F-4D97-AF65-F5344CB8AC3E}">
        <p14:creationId xmlns:p14="http://schemas.microsoft.com/office/powerpoint/2010/main" val="1571160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23F5B77-8838-1F4E-A6DC-3F730ABA4B04}" type="slidenum">
              <a:rPr lang="en-US"/>
              <a:pPr>
                <a:defRPr/>
              </a:pPr>
              <a:t>‹#›</a:t>
            </a:fld>
            <a:endParaRPr lang="en-US"/>
          </a:p>
        </p:txBody>
      </p:sp>
    </p:spTree>
    <p:extLst>
      <p:ext uri="{BB962C8B-B14F-4D97-AF65-F5344CB8AC3E}">
        <p14:creationId xmlns:p14="http://schemas.microsoft.com/office/powerpoint/2010/main" val="3196753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A511C24-EC97-334E-ACEC-572EE151278C}" type="slidenum">
              <a:rPr lang="en-US"/>
              <a:pPr>
                <a:defRPr/>
              </a:pPr>
              <a:t>‹#›</a:t>
            </a:fld>
            <a:endParaRPr lang="en-US"/>
          </a:p>
        </p:txBody>
      </p:sp>
    </p:spTree>
    <p:extLst>
      <p:ext uri="{BB962C8B-B14F-4D97-AF65-F5344CB8AC3E}">
        <p14:creationId xmlns:p14="http://schemas.microsoft.com/office/powerpoint/2010/main" val="3861725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205" y="1456975"/>
            <a:ext cx="9024938" cy="6196543"/>
          </a:xfrm>
        </p:spPr>
        <p:txBody>
          <a:bodyPr anchor="b"/>
          <a:lstStyle>
            <a:lvl1pPr algn="l">
              <a:defRPr sz="2300" b="1"/>
            </a:lvl1pPr>
          </a:lstStyle>
          <a:p>
            <a:r>
              <a:rPr lang="en-US" smtClean="0"/>
              <a:t>Click to edit Master title style</a:t>
            </a:r>
            <a:endParaRPr lang="en-US"/>
          </a:p>
        </p:txBody>
      </p:sp>
      <p:sp>
        <p:nvSpPr>
          <p:cNvPr id="3" name="Content Placeholder 2"/>
          <p:cNvSpPr>
            <a:spLocks noGrp="1"/>
          </p:cNvSpPr>
          <p:nvPr>
            <p:ph idx="1"/>
          </p:nvPr>
        </p:nvSpPr>
        <p:spPr>
          <a:xfrm>
            <a:off x="10725548" y="1456975"/>
            <a:ext cx="15335250" cy="31215543"/>
          </a:xfrm>
        </p:spPr>
        <p:txBody>
          <a:bodyPr/>
          <a:lstStyle>
            <a:lvl1pPr>
              <a:defRPr sz="37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205" y="7653516"/>
            <a:ext cx="9024938" cy="25019000"/>
          </a:xfrm>
        </p:spPr>
        <p:txBody>
          <a:bodyPr/>
          <a:lstStyle>
            <a:lvl1pPr marL="0" indent="0">
              <a:buNone/>
              <a:defRPr sz="1600"/>
            </a:lvl1pPr>
            <a:lvl2pPr marL="533370" indent="0">
              <a:buNone/>
              <a:defRPr sz="1400"/>
            </a:lvl2pPr>
            <a:lvl3pPr marL="1066739" indent="0">
              <a:buNone/>
              <a:defRPr sz="1200"/>
            </a:lvl3pPr>
            <a:lvl4pPr marL="1600109" indent="0">
              <a:buNone/>
              <a:defRPr sz="1000"/>
            </a:lvl4pPr>
            <a:lvl5pPr marL="2133478" indent="0">
              <a:buNone/>
              <a:defRPr sz="1000"/>
            </a:lvl5pPr>
            <a:lvl6pPr marL="2666848" indent="0">
              <a:buNone/>
              <a:defRPr sz="1000"/>
            </a:lvl6pPr>
            <a:lvl7pPr marL="3200217" indent="0">
              <a:buNone/>
              <a:defRPr sz="1000"/>
            </a:lvl7pPr>
            <a:lvl8pPr marL="3733587" indent="0">
              <a:buNone/>
              <a:defRPr sz="1000"/>
            </a:lvl8pPr>
            <a:lvl9pPr marL="4266956"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6F5E0A1-B378-A049-A889-E49D01CE5D0B}" type="slidenum">
              <a:rPr lang="en-US"/>
              <a:pPr>
                <a:defRPr/>
              </a:pPr>
              <a:t>‹#›</a:t>
            </a:fld>
            <a:endParaRPr lang="en-US"/>
          </a:p>
        </p:txBody>
      </p:sp>
    </p:spTree>
    <p:extLst>
      <p:ext uri="{BB962C8B-B14F-4D97-AF65-F5344CB8AC3E}">
        <p14:creationId xmlns:p14="http://schemas.microsoft.com/office/powerpoint/2010/main" val="262292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7659" y="25602849"/>
            <a:ext cx="16458406" cy="3023307"/>
          </a:xfrm>
        </p:spPr>
        <p:txBody>
          <a:bodyPr anchor="b"/>
          <a:lstStyle>
            <a:lvl1pPr algn="l">
              <a:defRPr sz="2300" b="1"/>
            </a:lvl1pPr>
          </a:lstStyle>
          <a:p>
            <a:r>
              <a:rPr lang="en-US" smtClean="0"/>
              <a:t>Click to edit Master title style</a:t>
            </a:r>
            <a:endParaRPr lang="en-US"/>
          </a:p>
        </p:txBody>
      </p:sp>
      <p:sp>
        <p:nvSpPr>
          <p:cNvPr id="3" name="Picture Placeholder 2"/>
          <p:cNvSpPr>
            <a:spLocks noGrp="1"/>
          </p:cNvSpPr>
          <p:nvPr>
            <p:ph type="pic" idx="1"/>
          </p:nvPr>
        </p:nvSpPr>
        <p:spPr>
          <a:xfrm>
            <a:off x="5377659" y="3268489"/>
            <a:ext cx="16458406" cy="21944543"/>
          </a:xfrm>
        </p:spPr>
        <p:txBody>
          <a:bodyPr/>
          <a:lstStyle>
            <a:lvl1pPr marL="0" indent="0">
              <a:buNone/>
              <a:defRPr sz="3700"/>
            </a:lvl1pPr>
            <a:lvl2pPr marL="533370" indent="0">
              <a:buNone/>
              <a:defRPr sz="3300"/>
            </a:lvl2pPr>
            <a:lvl3pPr marL="1066739" indent="0">
              <a:buNone/>
              <a:defRPr sz="2800"/>
            </a:lvl3pPr>
            <a:lvl4pPr marL="1600109" indent="0">
              <a:buNone/>
              <a:defRPr sz="2300"/>
            </a:lvl4pPr>
            <a:lvl5pPr marL="2133478" indent="0">
              <a:buNone/>
              <a:defRPr sz="2300"/>
            </a:lvl5pPr>
            <a:lvl6pPr marL="2666848" indent="0">
              <a:buNone/>
              <a:defRPr sz="2300"/>
            </a:lvl6pPr>
            <a:lvl7pPr marL="3200217" indent="0">
              <a:buNone/>
              <a:defRPr sz="2300"/>
            </a:lvl7pPr>
            <a:lvl8pPr marL="3733587" indent="0">
              <a:buNone/>
              <a:defRPr sz="2300"/>
            </a:lvl8pPr>
            <a:lvl9pPr marL="4266956" indent="0">
              <a:buNone/>
              <a:defRPr sz="2300"/>
            </a:lvl9pPr>
          </a:lstStyle>
          <a:p>
            <a:pPr lvl="0"/>
            <a:endParaRPr lang="en-US" noProof="0" smtClean="0"/>
          </a:p>
        </p:txBody>
      </p:sp>
      <p:sp>
        <p:nvSpPr>
          <p:cNvPr id="4" name="Text Placeholder 3"/>
          <p:cNvSpPr>
            <a:spLocks noGrp="1"/>
          </p:cNvSpPr>
          <p:nvPr>
            <p:ph type="body" sz="half" idx="2"/>
          </p:nvPr>
        </p:nvSpPr>
        <p:spPr>
          <a:xfrm>
            <a:off x="5377659" y="28626155"/>
            <a:ext cx="16458406" cy="4291543"/>
          </a:xfrm>
        </p:spPr>
        <p:txBody>
          <a:bodyPr/>
          <a:lstStyle>
            <a:lvl1pPr marL="0" indent="0">
              <a:buNone/>
              <a:defRPr sz="1600"/>
            </a:lvl1pPr>
            <a:lvl2pPr marL="533370" indent="0">
              <a:buNone/>
              <a:defRPr sz="1400"/>
            </a:lvl2pPr>
            <a:lvl3pPr marL="1066739" indent="0">
              <a:buNone/>
              <a:defRPr sz="1200"/>
            </a:lvl3pPr>
            <a:lvl4pPr marL="1600109" indent="0">
              <a:buNone/>
              <a:defRPr sz="1000"/>
            </a:lvl4pPr>
            <a:lvl5pPr marL="2133478" indent="0">
              <a:buNone/>
              <a:defRPr sz="1000"/>
            </a:lvl5pPr>
            <a:lvl6pPr marL="2666848" indent="0">
              <a:buNone/>
              <a:defRPr sz="1000"/>
            </a:lvl6pPr>
            <a:lvl7pPr marL="3200217" indent="0">
              <a:buNone/>
              <a:defRPr sz="1000"/>
            </a:lvl7pPr>
            <a:lvl8pPr marL="3733587" indent="0">
              <a:buNone/>
              <a:defRPr sz="1000"/>
            </a:lvl8pPr>
            <a:lvl9pPr marL="4266956"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16D6EE-3F84-4F44-B4F4-0CA4F9924BAE}" type="slidenum">
              <a:rPr lang="en-US"/>
              <a:pPr>
                <a:defRPr/>
              </a:pPr>
              <a:t>‹#›</a:t>
            </a:fld>
            <a:endParaRPr lang="en-US"/>
          </a:p>
        </p:txBody>
      </p:sp>
    </p:spTree>
    <p:extLst>
      <p:ext uri="{BB962C8B-B14F-4D97-AF65-F5344CB8AC3E}">
        <p14:creationId xmlns:p14="http://schemas.microsoft.com/office/powerpoint/2010/main" val="24191661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57400" y="3251200"/>
            <a:ext cx="233172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365731" tIns="182866" rIns="365731" bIns="182866"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057400" y="10566400"/>
            <a:ext cx="23317200" cy="2194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365731" tIns="182866" rIns="365731" bIns="18286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057400" y="33324800"/>
            <a:ext cx="5715000" cy="2438400"/>
          </a:xfrm>
          <a:prstGeom prst="rect">
            <a:avLst/>
          </a:prstGeom>
          <a:noFill/>
          <a:ln w="9525">
            <a:noFill/>
            <a:miter lim="800000"/>
            <a:headEnd/>
            <a:tailEnd/>
          </a:ln>
        </p:spPr>
        <p:txBody>
          <a:bodyPr vert="horz" wrap="square" lIns="365731" tIns="182866" rIns="365731" bIns="182866" numCol="1" anchor="t" anchorCtr="0" compatLnSpc="1">
            <a:prstTxWarp prst="textNoShape">
              <a:avLst/>
            </a:prstTxWarp>
          </a:bodyPr>
          <a:lstStyle>
            <a:lvl1pPr>
              <a:defRPr sz="5600">
                <a:ea typeface="ＭＳ Ｐゴシック"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9372600" y="33324800"/>
            <a:ext cx="8686800" cy="2438400"/>
          </a:xfrm>
          <a:prstGeom prst="rect">
            <a:avLst/>
          </a:prstGeom>
          <a:noFill/>
          <a:ln w="9525">
            <a:noFill/>
            <a:miter lim="800000"/>
            <a:headEnd/>
            <a:tailEnd/>
          </a:ln>
        </p:spPr>
        <p:txBody>
          <a:bodyPr vert="horz" wrap="square" lIns="365731" tIns="182866" rIns="365731" bIns="182866" numCol="1" anchor="t" anchorCtr="0" compatLnSpc="1">
            <a:prstTxWarp prst="textNoShape">
              <a:avLst/>
            </a:prstTxWarp>
          </a:bodyPr>
          <a:lstStyle>
            <a:lvl1pPr algn="ctr">
              <a:defRPr sz="5600">
                <a:ea typeface="ＭＳ Ｐゴシック"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19659600" y="33324800"/>
            <a:ext cx="5715000" cy="2438400"/>
          </a:xfrm>
          <a:prstGeom prst="rect">
            <a:avLst/>
          </a:prstGeom>
          <a:noFill/>
          <a:ln w="9525">
            <a:noFill/>
            <a:miter lim="800000"/>
            <a:headEnd/>
            <a:tailEnd/>
          </a:ln>
        </p:spPr>
        <p:txBody>
          <a:bodyPr vert="horz" wrap="square" lIns="365731" tIns="182866" rIns="365731" bIns="182866" numCol="1" anchor="t" anchorCtr="0" compatLnSpc="1">
            <a:prstTxWarp prst="textNoShape">
              <a:avLst/>
            </a:prstTxWarp>
          </a:bodyPr>
          <a:lstStyle>
            <a:lvl1pPr algn="r">
              <a:defRPr sz="5600" smtClean="0"/>
            </a:lvl1pPr>
          </a:lstStyle>
          <a:p>
            <a:pPr>
              <a:defRPr/>
            </a:pPr>
            <a:fld id="{8B5007CF-E85F-CE46-82F2-33748146D0D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7600" rtl="0" eaLnBrk="0" fontAlgn="base" hangingPunct="0">
        <a:spcBef>
          <a:spcPct val="0"/>
        </a:spcBef>
        <a:spcAft>
          <a:spcPct val="0"/>
        </a:spcAft>
        <a:defRPr sz="17600">
          <a:solidFill>
            <a:schemeClr val="tx2"/>
          </a:solidFill>
          <a:latin typeface="+mj-lt"/>
          <a:ea typeface="+mj-ea"/>
          <a:cs typeface="+mj-cs"/>
        </a:defRPr>
      </a:lvl1pPr>
      <a:lvl2pPr algn="ctr" defTabSz="3657600" rtl="0" eaLnBrk="0" fontAlgn="base" hangingPunct="0">
        <a:spcBef>
          <a:spcPct val="0"/>
        </a:spcBef>
        <a:spcAft>
          <a:spcPct val="0"/>
        </a:spcAft>
        <a:defRPr sz="17600">
          <a:solidFill>
            <a:schemeClr val="tx2"/>
          </a:solidFill>
          <a:latin typeface="Arial" charset="0"/>
          <a:ea typeface="ＭＳ Ｐゴシック" charset="-128"/>
          <a:cs typeface="ＭＳ Ｐゴシック" charset="-128"/>
        </a:defRPr>
      </a:lvl2pPr>
      <a:lvl3pPr algn="ctr" defTabSz="3657600" rtl="0" eaLnBrk="0" fontAlgn="base" hangingPunct="0">
        <a:spcBef>
          <a:spcPct val="0"/>
        </a:spcBef>
        <a:spcAft>
          <a:spcPct val="0"/>
        </a:spcAft>
        <a:defRPr sz="17600">
          <a:solidFill>
            <a:schemeClr val="tx2"/>
          </a:solidFill>
          <a:latin typeface="Arial" charset="0"/>
          <a:ea typeface="ＭＳ Ｐゴシック" charset="-128"/>
          <a:cs typeface="ＭＳ Ｐゴシック" charset="-128"/>
        </a:defRPr>
      </a:lvl3pPr>
      <a:lvl4pPr algn="ctr" defTabSz="3657600" rtl="0" eaLnBrk="0" fontAlgn="base" hangingPunct="0">
        <a:spcBef>
          <a:spcPct val="0"/>
        </a:spcBef>
        <a:spcAft>
          <a:spcPct val="0"/>
        </a:spcAft>
        <a:defRPr sz="17600">
          <a:solidFill>
            <a:schemeClr val="tx2"/>
          </a:solidFill>
          <a:latin typeface="Arial" charset="0"/>
          <a:ea typeface="ＭＳ Ｐゴシック" charset="-128"/>
          <a:cs typeface="ＭＳ Ｐゴシック" charset="-128"/>
        </a:defRPr>
      </a:lvl4pPr>
      <a:lvl5pPr algn="ctr" defTabSz="3657600" rtl="0" eaLnBrk="0" fontAlgn="base" hangingPunct="0">
        <a:spcBef>
          <a:spcPct val="0"/>
        </a:spcBef>
        <a:spcAft>
          <a:spcPct val="0"/>
        </a:spcAft>
        <a:defRPr sz="17600">
          <a:solidFill>
            <a:schemeClr val="tx2"/>
          </a:solidFill>
          <a:latin typeface="Arial" charset="0"/>
          <a:ea typeface="ＭＳ Ｐゴシック" charset="-128"/>
          <a:cs typeface="ＭＳ Ｐゴシック" charset="-128"/>
        </a:defRPr>
      </a:lvl5pPr>
      <a:lvl6pPr marL="533370" algn="ctr" defTabSz="3657656" rtl="0" fontAlgn="base">
        <a:spcBef>
          <a:spcPct val="0"/>
        </a:spcBef>
        <a:spcAft>
          <a:spcPct val="0"/>
        </a:spcAft>
        <a:defRPr sz="17600">
          <a:solidFill>
            <a:schemeClr val="tx2"/>
          </a:solidFill>
          <a:latin typeface="Arial" charset="0"/>
          <a:ea typeface="ＭＳ Ｐゴシック" charset="-128"/>
          <a:cs typeface="ＭＳ Ｐゴシック" charset="-128"/>
        </a:defRPr>
      </a:lvl6pPr>
      <a:lvl7pPr marL="1066739" algn="ctr" defTabSz="3657656" rtl="0" fontAlgn="base">
        <a:spcBef>
          <a:spcPct val="0"/>
        </a:spcBef>
        <a:spcAft>
          <a:spcPct val="0"/>
        </a:spcAft>
        <a:defRPr sz="17600">
          <a:solidFill>
            <a:schemeClr val="tx2"/>
          </a:solidFill>
          <a:latin typeface="Arial" charset="0"/>
          <a:ea typeface="ＭＳ Ｐゴシック" charset="-128"/>
          <a:cs typeface="ＭＳ Ｐゴシック" charset="-128"/>
        </a:defRPr>
      </a:lvl7pPr>
      <a:lvl8pPr marL="1600109" algn="ctr" defTabSz="3657656" rtl="0" fontAlgn="base">
        <a:spcBef>
          <a:spcPct val="0"/>
        </a:spcBef>
        <a:spcAft>
          <a:spcPct val="0"/>
        </a:spcAft>
        <a:defRPr sz="17600">
          <a:solidFill>
            <a:schemeClr val="tx2"/>
          </a:solidFill>
          <a:latin typeface="Arial" charset="0"/>
          <a:ea typeface="ＭＳ Ｐゴシック" charset="-128"/>
          <a:cs typeface="ＭＳ Ｐゴシック" charset="-128"/>
        </a:defRPr>
      </a:lvl8pPr>
      <a:lvl9pPr marL="2133478" algn="ctr" defTabSz="3657656" rtl="0" fontAlgn="base">
        <a:spcBef>
          <a:spcPct val="0"/>
        </a:spcBef>
        <a:spcAft>
          <a:spcPct val="0"/>
        </a:spcAft>
        <a:defRPr sz="17600">
          <a:solidFill>
            <a:schemeClr val="tx2"/>
          </a:solidFill>
          <a:latin typeface="Arial" charset="0"/>
          <a:ea typeface="ＭＳ Ｐゴシック" charset="-128"/>
          <a:cs typeface="ＭＳ Ｐゴシック" charset="-128"/>
        </a:defRPr>
      </a:lvl9pPr>
    </p:titleStyle>
    <p:bodyStyle>
      <a:lvl1pPr marL="1371600" indent="-1371600" algn="l" defTabSz="3657600" rtl="0" eaLnBrk="0" fontAlgn="base" hangingPunct="0">
        <a:spcBef>
          <a:spcPct val="20000"/>
        </a:spcBef>
        <a:spcAft>
          <a:spcPct val="0"/>
        </a:spcAft>
        <a:buChar char="•"/>
        <a:defRPr sz="12800">
          <a:solidFill>
            <a:schemeClr val="tx1"/>
          </a:solidFill>
          <a:latin typeface="+mn-lt"/>
          <a:ea typeface="+mn-ea"/>
          <a:cs typeface="+mn-cs"/>
        </a:defRPr>
      </a:lvl1pPr>
      <a:lvl2pPr marL="2971800" indent="-1143000" algn="l" defTabSz="3657600" rtl="0" eaLnBrk="0" fontAlgn="base" hangingPunct="0">
        <a:spcBef>
          <a:spcPct val="20000"/>
        </a:spcBef>
        <a:spcAft>
          <a:spcPct val="0"/>
        </a:spcAft>
        <a:buChar char="–"/>
        <a:defRPr sz="11200">
          <a:solidFill>
            <a:schemeClr val="tx1"/>
          </a:solidFill>
          <a:latin typeface="+mn-lt"/>
          <a:ea typeface="+mn-ea"/>
        </a:defRPr>
      </a:lvl2pPr>
      <a:lvl3pPr marL="4572000" indent="-914400" algn="l" defTabSz="3657600" rtl="0" eaLnBrk="0" fontAlgn="base" hangingPunct="0">
        <a:spcBef>
          <a:spcPct val="20000"/>
        </a:spcBef>
        <a:spcAft>
          <a:spcPct val="0"/>
        </a:spcAft>
        <a:buChar char="•"/>
        <a:defRPr sz="9600">
          <a:solidFill>
            <a:schemeClr val="tx1"/>
          </a:solidFill>
          <a:latin typeface="+mn-lt"/>
          <a:ea typeface="+mn-ea"/>
        </a:defRPr>
      </a:lvl3pPr>
      <a:lvl4pPr marL="6399213" indent="-914400" algn="l" defTabSz="3657600" rtl="0" eaLnBrk="0" fontAlgn="base" hangingPunct="0">
        <a:spcBef>
          <a:spcPct val="20000"/>
        </a:spcBef>
        <a:spcAft>
          <a:spcPct val="0"/>
        </a:spcAft>
        <a:buChar char="–"/>
        <a:defRPr sz="8000">
          <a:solidFill>
            <a:schemeClr val="tx1"/>
          </a:solidFill>
          <a:latin typeface="+mn-lt"/>
          <a:ea typeface="+mn-ea"/>
        </a:defRPr>
      </a:lvl4pPr>
      <a:lvl5pPr marL="8228013" indent="-912813" algn="l" defTabSz="3657600" rtl="0" eaLnBrk="0" fontAlgn="base" hangingPunct="0">
        <a:spcBef>
          <a:spcPct val="20000"/>
        </a:spcBef>
        <a:spcAft>
          <a:spcPct val="0"/>
        </a:spcAft>
        <a:buChar char="»"/>
        <a:defRPr sz="8000">
          <a:solidFill>
            <a:schemeClr val="tx1"/>
          </a:solidFill>
          <a:latin typeface="+mn-lt"/>
          <a:ea typeface="+mn-ea"/>
        </a:defRPr>
      </a:lvl5pPr>
      <a:lvl6pPr marL="8761706" indent="-913025" algn="l" defTabSz="3657656" rtl="0" fontAlgn="base">
        <a:spcBef>
          <a:spcPct val="20000"/>
        </a:spcBef>
        <a:spcAft>
          <a:spcPct val="0"/>
        </a:spcAft>
        <a:buChar char="»"/>
        <a:defRPr sz="8000">
          <a:solidFill>
            <a:schemeClr val="tx1"/>
          </a:solidFill>
          <a:latin typeface="+mn-lt"/>
          <a:ea typeface="+mn-ea"/>
        </a:defRPr>
      </a:lvl6pPr>
      <a:lvl7pPr marL="9295076" indent="-913025" algn="l" defTabSz="3657656" rtl="0" fontAlgn="base">
        <a:spcBef>
          <a:spcPct val="20000"/>
        </a:spcBef>
        <a:spcAft>
          <a:spcPct val="0"/>
        </a:spcAft>
        <a:buChar char="»"/>
        <a:defRPr sz="8000">
          <a:solidFill>
            <a:schemeClr val="tx1"/>
          </a:solidFill>
          <a:latin typeface="+mn-lt"/>
          <a:ea typeface="+mn-ea"/>
        </a:defRPr>
      </a:lvl7pPr>
      <a:lvl8pPr marL="9828445" indent="-913025" algn="l" defTabSz="3657656" rtl="0" fontAlgn="base">
        <a:spcBef>
          <a:spcPct val="20000"/>
        </a:spcBef>
        <a:spcAft>
          <a:spcPct val="0"/>
        </a:spcAft>
        <a:buChar char="»"/>
        <a:defRPr sz="8000">
          <a:solidFill>
            <a:schemeClr val="tx1"/>
          </a:solidFill>
          <a:latin typeface="+mn-lt"/>
          <a:ea typeface="+mn-ea"/>
        </a:defRPr>
      </a:lvl8pPr>
      <a:lvl9pPr marL="10361815" indent="-913025" algn="l" defTabSz="3657656" rtl="0" fontAlgn="base">
        <a:spcBef>
          <a:spcPct val="20000"/>
        </a:spcBef>
        <a:spcAft>
          <a:spcPct val="0"/>
        </a:spcAft>
        <a:buChar char="»"/>
        <a:defRPr sz="8000">
          <a:solidFill>
            <a:schemeClr val="tx1"/>
          </a:solidFill>
          <a:latin typeface="+mn-lt"/>
          <a:ea typeface="+mn-ea"/>
        </a:defRPr>
      </a:lvl9pPr>
    </p:bodyStyle>
    <p:otherStyle>
      <a:defPPr>
        <a:defRPr lang="en-US"/>
      </a:defPPr>
      <a:lvl1pPr marL="0" algn="l" defTabSz="533370" rtl="0" eaLnBrk="1" latinLnBrk="0" hangingPunct="1">
        <a:defRPr sz="2100" kern="1200">
          <a:solidFill>
            <a:schemeClr val="tx1"/>
          </a:solidFill>
          <a:latin typeface="+mn-lt"/>
          <a:ea typeface="+mn-ea"/>
          <a:cs typeface="+mn-cs"/>
        </a:defRPr>
      </a:lvl1pPr>
      <a:lvl2pPr marL="533370" algn="l" defTabSz="533370" rtl="0" eaLnBrk="1" latinLnBrk="0" hangingPunct="1">
        <a:defRPr sz="2100" kern="1200">
          <a:solidFill>
            <a:schemeClr val="tx1"/>
          </a:solidFill>
          <a:latin typeface="+mn-lt"/>
          <a:ea typeface="+mn-ea"/>
          <a:cs typeface="+mn-cs"/>
        </a:defRPr>
      </a:lvl2pPr>
      <a:lvl3pPr marL="1066739" algn="l" defTabSz="533370" rtl="0" eaLnBrk="1" latinLnBrk="0" hangingPunct="1">
        <a:defRPr sz="2100" kern="1200">
          <a:solidFill>
            <a:schemeClr val="tx1"/>
          </a:solidFill>
          <a:latin typeface="+mn-lt"/>
          <a:ea typeface="+mn-ea"/>
          <a:cs typeface="+mn-cs"/>
        </a:defRPr>
      </a:lvl3pPr>
      <a:lvl4pPr marL="1600109" algn="l" defTabSz="533370" rtl="0" eaLnBrk="1" latinLnBrk="0" hangingPunct="1">
        <a:defRPr sz="2100" kern="1200">
          <a:solidFill>
            <a:schemeClr val="tx1"/>
          </a:solidFill>
          <a:latin typeface="+mn-lt"/>
          <a:ea typeface="+mn-ea"/>
          <a:cs typeface="+mn-cs"/>
        </a:defRPr>
      </a:lvl4pPr>
      <a:lvl5pPr marL="2133478" algn="l" defTabSz="533370" rtl="0" eaLnBrk="1" latinLnBrk="0" hangingPunct="1">
        <a:defRPr sz="2100" kern="1200">
          <a:solidFill>
            <a:schemeClr val="tx1"/>
          </a:solidFill>
          <a:latin typeface="+mn-lt"/>
          <a:ea typeface="+mn-ea"/>
          <a:cs typeface="+mn-cs"/>
        </a:defRPr>
      </a:lvl5pPr>
      <a:lvl6pPr marL="2666848" algn="l" defTabSz="533370" rtl="0" eaLnBrk="1" latinLnBrk="0" hangingPunct="1">
        <a:defRPr sz="2100" kern="1200">
          <a:solidFill>
            <a:schemeClr val="tx1"/>
          </a:solidFill>
          <a:latin typeface="+mn-lt"/>
          <a:ea typeface="+mn-ea"/>
          <a:cs typeface="+mn-cs"/>
        </a:defRPr>
      </a:lvl6pPr>
      <a:lvl7pPr marL="3200217" algn="l" defTabSz="533370" rtl="0" eaLnBrk="1" latinLnBrk="0" hangingPunct="1">
        <a:defRPr sz="2100" kern="1200">
          <a:solidFill>
            <a:schemeClr val="tx1"/>
          </a:solidFill>
          <a:latin typeface="+mn-lt"/>
          <a:ea typeface="+mn-ea"/>
          <a:cs typeface="+mn-cs"/>
        </a:defRPr>
      </a:lvl7pPr>
      <a:lvl8pPr marL="3733587" algn="l" defTabSz="533370" rtl="0" eaLnBrk="1" latinLnBrk="0" hangingPunct="1">
        <a:defRPr sz="2100" kern="1200">
          <a:solidFill>
            <a:schemeClr val="tx1"/>
          </a:solidFill>
          <a:latin typeface="+mn-lt"/>
          <a:ea typeface="+mn-ea"/>
          <a:cs typeface="+mn-cs"/>
        </a:defRPr>
      </a:lvl8pPr>
      <a:lvl9pPr marL="4266956" algn="l" defTabSz="533370"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AutoShape 6"/>
          <p:cNvSpPr>
            <a:spLocks noChangeArrowheads="1"/>
          </p:cNvSpPr>
          <p:nvPr/>
        </p:nvSpPr>
        <p:spPr bwMode="auto">
          <a:xfrm>
            <a:off x="426644" y="338668"/>
            <a:ext cx="26576734" cy="3640667"/>
          </a:xfrm>
          <a:prstGeom prst="roundRect">
            <a:avLst>
              <a:gd name="adj" fmla="val 16667"/>
            </a:avLst>
          </a:prstGeom>
          <a:solidFill>
            <a:schemeClr val="bg1"/>
          </a:solidFill>
          <a:ln w="22225">
            <a:solidFill>
              <a:srgbClr val="800000"/>
            </a:solidFill>
            <a:round/>
            <a:headEnd/>
            <a:tailEnd/>
          </a:ln>
          <a:effectLst>
            <a:glow rad="101600">
              <a:srgbClr val="800000">
                <a:alpha val="75000"/>
              </a:srgbClr>
            </a:glow>
            <a:softEdge rad="76200"/>
          </a:effectLst>
        </p:spPr>
        <p:txBody>
          <a:bodyPr wrap="none" lIns="106674" tIns="53337" rIns="106674" bIns="53337" anchor="ctr"/>
          <a:lstStyle/>
          <a:p>
            <a:pPr algn="ctr">
              <a:defRPr/>
            </a:pPr>
            <a:r>
              <a:rPr lang="en-US" sz="6300" b="1" dirty="0">
                <a:latin typeface="Garamond" charset="0"/>
                <a:ea typeface="ＭＳ Ｐゴシック" charset="-128"/>
                <a:cs typeface="+mn-cs"/>
              </a:rPr>
              <a:t>Low-latency Selection of Gravitational-wave Event Candidates </a:t>
            </a:r>
            <a:endParaRPr lang="en-US" sz="6300" b="1" dirty="0">
              <a:latin typeface="Garamond" charset="0"/>
              <a:ea typeface="ＭＳ Ｐゴシック" charset="-128"/>
              <a:cs typeface="+mn-cs"/>
            </a:endParaRPr>
          </a:p>
          <a:p>
            <a:pPr algn="ctr">
              <a:defRPr/>
            </a:pPr>
            <a:r>
              <a:rPr lang="en-US" sz="6300" b="1" dirty="0">
                <a:latin typeface="Garamond" charset="0"/>
                <a:ea typeface="ＭＳ Ｐゴシック" charset="-128"/>
                <a:cs typeface="+mn-cs"/>
              </a:rPr>
              <a:t>f</a:t>
            </a:r>
            <a:r>
              <a:rPr lang="en-US" sz="6300" b="1" dirty="0">
                <a:latin typeface="Garamond" charset="0"/>
                <a:ea typeface="ＭＳ Ｐゴシック" charset="-128"/>
                <a:cs typeface="+mn-cs"/>
              </a:rPr>
              <a:t>or Wide-field Optical Follow</a:t>
            </a:r>
            <a:r>
              <a:rPr lang="en-US" sz="6300" b="1" dirty="0">
                <a:latin typeface="Garamond" charset="0"/>
                <a:ea typeface="ＭＳ Ｐゴシック" charset="-128"/>
                <a:cs typeface="+mn-cs"/>
              </a:rPr>
              <a:t>-up Observation</a:t>
            </a:r>
            <a:endParaRPr lang="en-US" sz="3700" b="1" dirty="0">
              <a:latin typeface="Garamond" charset="0"/>
              <a:ea typeface="ＭＳ Ｐゴシック" charset="-128"/>
              <a:cs typeface="+mn-cs"/>
            </a:endParaRPr>
          </a:p>
          <a:p>
            <a:pPr algn="ctr">
              <a:defRPr/>
            </a:pPr>
            <a:r>
              <a:rPr lang="en-US" sz="3700" b="1" dirty="0">
                <a:latin typeface="Garamond" charset="0"/>
                <a:ea typeface="ＭＳ Ｐゴシック" charset="-128"/>
                <a:cs typeface="+mn-cs"/>
              </a:rPr>
              <a:t>Amber L. </a:t>
            </a:r>
            <a:r>
              <a:rPr lang="en-US" sz="3700" b="1" dirty="0">
                <a:latin typeface="Garamond" charset="0"/>
                <a:ea typeface="ＭＳ Ｐゴシック" charset="-128"/>
                <a:cs typeface="+mn-cs"/>
              </a:rPr>
              <a:t>Stuver</a:t>
            </a:r>
          </a:p>
          <a:p>
            <a:pPr algn="ctr">
              <a:defRPr/>
            </a:pPr>
            <a:r>
              <a:rPr lang="en-US" b="1" i="1" dirty="0">
                <a:latin typeface="Garamond" charset="0"/>
                <a:ea typeface="ＭＳ Ｐゴシック" charset="-128"/>
              </a:rPr>
              <a:t>(LIGO </a:t>
            </a:r>
            <a:r>
              <a:rPr lang="en-US" b="1" i="1" dirty="0">
                <a:latin typeface="Garamond" charset="0"/>
                <a:ea typeface="ＭＳ Ｐゴシック" charset="-128"/>
              </a:rPr>
              <a:t>Livingston </a:t>
            </a:r>
            <a:r>
              <a:rPr lang="en-US" b="1" i="1" dirty="0">
                <a:latin typeface="Garamond" charset="0"/>
                <a:ea typeface="ＭＳ Ｐゴシック" charset="-128"/>
              </a:rPr>
              <a:t>Observatory)</a:t>
            </a:r>
            <a:endParaRPr lang="en-US" b="1" dirty="0">
              <a:latin typeface="Garamond" charset="0"/>
              <a:ea typeface="ＭＳ Ｐゴシック" charset="-128"/>
              <a:cs typeface="+mn-cs"/>
            </a:endParaRPr>
          </a:p>
          <a:p>
            <a:pPr algn="ctr">
              <a:defRPr/>
            </a:pPr>
            <a:r>
              <a:rPr lang="en-US" sz="3700" b="1" dirty="0">
                <a:latin typeface="Garamond" charset="0"/>
                <a:ea typeface="ＭＳ Ｐゴシック" charset="-128"/>
                <a:cs typeface="+mn-cs"/>
              </a:rPr>
              <a:t>For the LIGO Scientific Collaboration and the Virgo Collaboration</a:t>
            </a:r>
            <a:endParaRPr lang="en-US" b="1" dirty="0">
              <a:latin typeface="Garamond" charset="0"/>
              <a:ea typeface="ＭＳ Ｐゴシック" charset="-128"/>
              <a:cs typeface="+mn-cs"/>
            </a:endParaRPr>
          </a:p>
          <a:p>
            <a:pPr algn="ctr">
              <a:defRPr/>
            </a:pPr>
            <a:endParaRPr lang="en-US" dirty="0">
              <a:latin typeface="ヒラギノ角ゴ ProN W3" charset="-128"/>
              <a:ea typeface="ＭＳ Ｐゴシック" charset="-128"/>
              <a:cs typeface="+mn-cs"/>
            </a:endParaRPr>
          </a:p>
        </p:txBody>
      </p:sp>
      <p:pic>
        <p:nvPicPr>
          <p:cNvPr id="13317" name="Picture 27" descr="ligologo_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08137"/>
            <a:ext cx="3524250" cy="218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8" name="Rectangle 30"/>
          <p:cNvSpPr>
            <a:spLocks noChangeArrowheads="1"/>
          </p:cNvSpPr>
          <p:nvPr/>
        </p:nvSpPr>
        <p:spPr bwMode="auto">
          <a:xfrm>
            <a:off x="523875" y="4402668"/>
            <a:ext cx="26384250" cy="3979333"/>
          </a:xfrm>
          <a:prstGeom prst="rect">
            <a:avLst/>
          </a:prstGeom>
          <a:solidFill>
            <a:srgbClr val="FFECCC"/>
          </a:solidFill>
          <a:ln w="9525">
            <a:solidFill>
              <a:srgbClr val="800000"/>
            </a:solidFill>
            <a:miter lim="800000"/>
            <a:headEnd/>
            <a:tailEnd/>
          </a:ln>
          <a:effectLst>
            <a:glow rad="63500">
              <a:srgbClr val="800000">
                <a:alpha val="75000"/>
              </a:srgbClr>
            </a:glow>
            <a:softEdge rad="38100"/>
          </a:effectLst>
        </p:spPr>
        <p:txBody>
          <a:bodyPr lIns="106674" tIns="53337" rIns="106674" bIns="53337" numCol="2" spcCol="533370"/>
          <a:lstStyle/>
          <a:p>
            <a:pPr>
              <a:defRPr/>
            </a:pPr>
            <a:r>
              <a:rPr lang="en-US" sz="6300" dirty="0">
                <a:latin typeface="Garamond" charset="0"/>
                <a:ea typeface="ＭＳ Ｐゴシック" charset="-128"/>
                <a:cs typeface="+mn-cs"/>
              </a:rPr>
              <a:t>Abstract</a:t>
            </a:r>
            <a:endParaRPr lang="en-US" dirty="0">
              <a:latin typeface="Garamond" charset="0"/>
              <a:ea typeface="ＭＳ Ｐゴシック" charset="-128"/>
              <a:cs typeface="+mn-cs"/>
            </a:endParaRPr>
          </a:p>
          <a:p>
            <a:pPr algn="just">
              <a:defRPr/>
            </a:pPr>
            <a:r>
              <a:rPr lang="en-US" dirty="0">
                <a:latin typeface="Garamond" charset="0"/>
                <a:ea typeface="ＭＳ Ｐゴシック" charset="-128"/>
                <a:cs typeface="+mn-cs"/>
              </a:rPr>
              <a:t>Interferometric </a:t>
            </a:r>
            <a:r>
              <a:rPr lang="en-US" dirty="0">
                <a:latin typeface="Garamond" charset="0"/>
                <a:ea typeface="ＭＳ Ｐゴシック" charset="-128"/>
                <a:cs typeface="+mn-cs"/>
              </a:rPr>
              <a:t>gravitational wave (GW) detectors have reached the sensitivity and refinement in data analysis to begin to participate in the multi-messenger astronomy community as an event generator. The LIGO and Virgo Collaborations have entered into MOUs with wide-field optical telescopes and developed an infrastructure to implement low-latency Target-of-Opportunity (</a:t>
            </a:r>
            <a:r>
              <a:rPr lang="en-US" dirty="0" err="1">
                <a:latin typeface="Garamond" charset="0"/>
                <a:ea typeface="ＭＳ Ｐゴシック" charset="-128"/>
                <a:cs typeface="+mn-cs"/>
              </a:rPr>
              <a:t>ToO</a:t>
            </a:r>
            <a:r>
              <a:rPr lang="en-US" dirty="0">
                <a:latin typeface="Garamond" charset="0"/>
                <a:ea typeface="ＭＳ Ｐゴシック" charset="-128"/>
                <a:cs typeface="+mn-cs"/>
              </a:rPr>
              <a:t>) requests in search of optical transients accompanying a candidate GW event. This infrastructure begins with the aggregation of near real-time candidate GW events in a database along with their significance estimation. If sufficiently significant, an automated set of scripts generates a proposed observing plan and vetting experts are notified via email, SMS and control room alerts. These experts then evaluate the observing plan and the performance of the interferometers to decide on the execution of a </a:t>
            </a:r>
            <a:r>
              <a:rPr lang="en-US" dirty="0" err="1">
                <a:latin typeface="Garamond" charset="0"/>
                <a:ea typeface="ＭＳ Ｐゴシック" charset="-128"/>
                <a:cs typeface="+mn-cs"/>
              </a:rPr>
              <a:t>ToO</a:t>
            </a:r>
            <a:r>
              <a:rPr lang="en-US" dirty="0">
                <a:latin typeface="Garamond" charset="0"/>
                <a:ea typeface="ＭＳ Ｐゴシック" charset="-128"/>
                <a:cs typeface="+mn-cs"/>
              </a:rPr>
              <a:t> request. Once a </a:t>
            </a:r>
            <a:r>
              <a:rPr lang="en-US" dirty="0" err="1">
                <a:latin typeface="Garamond" charset="0"/>
                <a:ea typeface="ＭＳ Ｐゴシック" charset="-128"/>
                <a:cs typeface="+mn-cs"/>
              </a:rPr>
              <a:t>ToO</a:t>
            </a:r>
            <a:r>
              <a:rPr lang="en-US" dirty="0">
                <a:latin typeface="Garamond" charset="0"/>
                <a:ea typeface="ＭＳ Ｐゴシック" charset="-128"/>
                <a:cs typeface="+mn-cs"/>
              </a:rPr>
              <a:t> is executed and the images and other post-processing information are collected from the telescopes, image-processing pipelines will seek to reveal candidate optical transients and measure their significance. Presented here is the detailed overview of this infrastructure as refined and executed during a winter 2009</a:t>
            </a:r>
            <a:r>
              <a:rPr lang="en-US" dirty="0">
                <a:latin typeface="Garamond" charset="0"/>
                <a:ea typeface="ＭＳ Ｐゴシック" charset="-128"/>
                <a:cs typeface="+mn-cs"/>
              </a:rPr>
              <a:t>-2010 </a:t>
            </a:r>
            <a:r>
              <a:rPr lang="en-US" dirty="0">
                <a:latin typeface="Garamond" charset="0"/>
                <a:ea typeface="ＭＳ Ｐゴシック" charset="-128"/>
                <a:cs typeface="+mn-cs"/>
              </a:rPr>
              <a:t>and summer </a:t>
            </a:r>
            <a:r>
              <a:rPr lang="en-US" dirty="0">
                <a:latin typeface="Garamond" charset="0"/>
                <a:ea typeface="ＭＳ Ｐゴシック" charset="-128"/>
                <a:cs typeface="+mn-cs"/>
              </a:rPr>
              <a:t>2010 </a:t>
            </a:r>
            <a:r>
              <a:rPr lang="en-US" dirty="0">
                <a:latin typeface="Garamond" charset="0"/>
                <a:ea typeface="ＭＳ Ｐゴシック" charset="-128"/>
                <a:cs typeface="+mn-cs"/>
              </a:rPr>
              <a:t>follow-up run.</a:t>
            </a:r>
          </a:p>
        </p:txBody>
      </p:sp>
      <p:sp>
        <p:nvSpPr>
          <p:cNvPr id="13319" name="Rectangle 32"/>
          <p:cNvSpPr>
            <a:spLocks noChangeArrowheads="1"/>
          </p:cNvSpPr>
          <p:nvPr/>
        </p:nvSpPr>
        <p:spPr bwMode="auto">
          <a:xfrm>
            <a:off x="14020800" y="8805864"/>
            <a:ext cx="12934950" cy="21293137"/>
          </a:xfrm>
          <a:prstGeom prst="rect">
            <a:avLst/>
          </a:prstGeom>
          <a:solidFill>
            <a:srgbClr val="FFECCC"/>
          </a:solidFill>
          <a:ln w="9525">
            <a:solidFill>
              <a:srgbClr val="800000"/>
            </a:solidFill>
            <a:miter lim="800000"/>
            <a:headEnd/>
            <a:tailEnd/>
          </a:ln>
        </p:spPr>
        <p:txBody>
          <a:bodyPr lIns="106674" tIns="53337" rIns="106674" bIns="53337"/>
          <a:lstStyle/>
          <a:p>
            <a:pPr algn="just"/>
            <a:r>
              <a:rPr lang="en-US" sz="6300" dirty="0">
                <a:latin typeface="Garamond" charset="0"/>
              </a:rPr>
              <a:t>Human Vetting for Follow-up</a:t>
            </a:r>
          </a:p>
          <a:p>
            <a:pPr algn="just"/>
            <a:r>
              <a:rPr lang="en-US" dirty="0">
                <a:latin typeface="Garamond" charset="0"/>
              </a:rPr>
              <a:t>A trained expert on vetting candidate GW events for follow-up is continuously on duty.  Their role is to rapidly coordinate with scientists at the detectors to evaluate their performance and suitability of an event for EM observation.  Many steps in the vetting process can be, and are, automated; but until the low-latency follow-up infrastructure is mature and thoroughly tested, humans perform the final event vetting and decision making regarding </a:t>
            </a:r>
            <a:r>
              <a:rPr lang="en-US" dirty="0" err="1">
                <a:latin typeface="Garamond" charset="0"/>
              </a:rPr>
              <a:t>ToO</a:t>
            </a:r>
            <a:r>
              <a:rPr lang="en-US" dirty="0">
                <a:latin typeface="Garamond" charset="0"/>
              </a:rPr>
              <a:t> observing requests.</a:t>
            </a:r>
          </a:p>
          <a:p>
            <a:pPr algn="just"/>
            <a:endParaRPr lang="en-US" dirty="0">
              <a:latin typeface="Garamond" charset="0"/>
            </a:endParaRPr>
          </a:p>
          <a:p>
            <a:pPr algn="just"/>
            <a:r>
              <a:rPr lang="en-US" sz="3200" b="1" dirty="0">
                <a:latin typeface="Garamond" charset="0"/>
              </a:rPr>
              <a:t>Check that the event is not near the beginning or end of a data segment</a:t>
            </a:r>
          </a:p>
          <a:p>
            <a:pPr algn="just"/>
            <a:r>
              <a:rPr lang="en-US" dirty="0">
                <a:latin typeface="Garamond" charset="0"/>
              </a:rPr>
              <a:t>The data near the beginning and end of a data segment is not always free of transients.  Because of this, we require that a candidate event for follow-up not be within the first minute of a data segment (there is still a small possibility that transients from realigning the interferometer are present) or within 2 minutes before the end of a data segment (instrumental effects that may have caused the end of the segment may be present).  This has been incorporated into an automated vetting suite.</a:t>
            </a:r>
          </a:p>
          <a:p>
            <a:pPr algn="just"/>
            <a:endParaRPr lang="en-US" b="1" dirty="0">
              <a:latin typeface="Garamond" charset="0"/>
            </a:endParaRPr>
          </a:p>
          <a:p>
            <a:pPr algn="just"/>
            <a:r>
              <a:rPr lang="en-US" sz="3200" b="1" dirty="0">
                <a:latin typeface="Garamond" charset="0"/>
              </a:rPr>
              <a:t>Check the data quality around the time of the event</a:t>
            </a:r>
          </a:p>
          <a:p>
            <a:pPr algn="just"/>
            <a:r>
              <a:rPr lang="en-US" dirty="0">
                <a:latin typeface="Garamond" charset="0"/>
              </a:rPr>
              <a:t>As the data are being acquired, background processes index times when issues that can affect data quality are present (e.g. </a:t>
            </a:r>
            <a:r>
              <a:rPr lang="en-US" dirty="0" smtClean="0">
                <a:latin typeface="Garamond" charset="0"/>
              </a:rPr>
              <a:t>the sound in a microphone beside the detector </a:t>
            </a:r>
            <a:r>
              <a:rPr lang="en-US" dirty="0">
                <a:latin typeface="Garamond" charset="0"/>
              </a:rPr>
              <a:t>showing an airplane </a:t>
            </a:r>
            <a:r>
              <a:rPr lang="en-US" dirty="0" smtClean="0">
                <a:latin typeface="Garamond" charset="0"/>
              </a:rPr>
              <a:t>passing, </a:t>
            </a:r>
            <a:r>
              <a:rPr lang="en-US" dirty="0">
                <a:latin typeface="Garamond" charset="0"/>
              </a:rPr>
              <a:t>etc.).  These indices are checked to insure that no critical data quality issues during the candidate event are present. This has been incorporated into an automated vetting suite.</a:t>
            </a:r>
          </a:p>
          <a:p>
            <a:pPr algn="just"/>
            <a:r>
              <a:rPr lang="en-US" dirty="0">
                <a:latin typeface="Garamond" charset="0"/>
              </a:rPr>
              <a:t> </a:t>
            </a:r>
          </a:p>
          <a:p>
            <a:pPr algn="just"/>
            <a:r>
              <a:rPr lang="en-US" sz="3200" b="1" dirty="0">
                <a:latin typeface="Garamond" charset="0"/>
              </a:rPr>
              <a:t>Check the detector ‘glitch’ rates around the time of the event</a:t>
            </a:r>
          </a:p>
          <a:p>
            <a:pPr algn="just"/>
            <a:r>
              <a:rPr lang="en-US" dirty="0">
                <a:latin typeface="Garamond" charset="0"/>
              </a:rPr>
              <a:t>Other noise transients, known as </a:t>
            </a:r>
            <a:r>
              <a:rPr lang="en-US" i="1" dirty="0">
                <a:latin typeface="Garamond" charset="0"/>
              </a:rPr>
              <a:t>glitches</a:t>
            </a:r>
            <a:r>
              <a:rPr lang="en-US" dirty="0">
                <a:latin typeface="Garamond" charset="0"/>
              </a:rPr>
              <a:t>, can contaminate the data besides known issues as described above.  There are 2 online glitch monitors that allow rapid checks on the rates of these at a given time:</a:t>
            </a:r>
          </a:p>
          <a:p>
            <a:pPr algn="just"/>
            <a:endParaRPr lang="en-US" dirty="0">
              <a:latin typeface="Garamond" charset="0"/>
            </a:endParaRPr>
          </a:p>
          <a:p>
            <a:pPr algn="just"/>
            <a:endParaRPr lang="en-US" dirty="0">
              <a:latin typeface="Garamond" charset="0"/>
            </a:endParaRPr>
          </a:p>
          <a:p>
            <a:pPr algn="just"/>
            <a:endParaRPr lang="en-US" dirty="0">
              <a:latin typeface="Garamond" charset="0"/>
            </a:endParaRPr>
          </a:p>
          <a:p>
            <a:pPr algn="just"/>
            <a:endParaRPr lang="en-US" dirty="0">
              <a:latin typeface="Garamond" charset="0"/>
            </a:endParaRPr>
          </a:p>
          <a:p>
            <a:pPr algn="just"/>
            <a:endParaRPr lang="en-US" dirty="0">
              <a:latin typeface="Garamond" charset="0"/>
            </a:endParaRPr>
          </a:p>
          <a:p>
            <a:pPr algn="just"/>
            <a:endParaRPr lang="en-US" dirty="0">
              <a:latin typeface="Garamond" charset="0"/>
            </a:endParaRPr>
          </a:p>
          <a:p>
            <a:pPr algn="just"/>
            <a:r>
              <a:rPr lang="en-US" dirty="0">
                <a:latin typeface="Garamond" charset="0"/>
              </a:rPr>
              <a:t>	</a:t>
            </a:r>
          </a:p>
          <a:p>
            <a:pPr algn="just"/>
            <a:endParaRPr lang="en-US" dirty="0">
              <a:latin typeface="Garamond" charset="0"/>
            </a:endParaRPr>
          </a:p>
          <a:p>
            <a:pPr algn="just"/>
            <a:endParaRPr lang="en-US" dirty="0">
              <a:latin typeface="Garamond" charset="0"/>
            </a:endParaRPr>
          </a:p>
          <a:p>
            <a:pPr algn="just"/>
            <a:endParaRPr lang="en-US" dirty="0">
              <a:latin typeface="Garamond" charset="0"/>
            </a:endParaRPr>
          </a:p>
          <a:p>
            <a:pPr algn="just"/>
            <a:endParaRPr lang="en-US" dirty="0">
              <a:latin typeface="Garamond" charset="0"/>
            </a:endParaRPr>
          </a:p>
          <a:p>
            <a:pPr algn="just"/>
            <a:endParaRPr lang="en-US" dirty="0">
              <a:latin typeface="Garamond" charset="0"/>
            </a:endParaRPr>
          </a:p>
          <a:p>
            <a:pPr algn="just"/>
            <a:endParaRPr lang="en-US" dirty="0">
              <a:latin typeface="Garamond" charset="0"/>
            </a:endParaRPr>
          </a:p>
          <a:p>
            <a:pPr algn="just"/>
            <a:endParaRPr lang="en-US" sz="3200" b="1" dirty="0">
              <a:latin typeface="Garamond" charset="0"/>
            </a:endParaRPr>
          </a:p>
          <a:p>
            <a:pPr algn="just"/>
            <a:endParaRPr lang="en-US" sz="1600" b="1" dirty="0">
              <a:latin typeface="Garamond" charset="0"/>
            </a:endParaRPr>
          </a:p>
          <a:p>
            <a:pPr algn="just"/>
            <a:r>
              <a:rPr lang="en-US" sz="3200" b="1" dirty="0">
                <a:latin typeface="Garamond" charset="0"/>
              </a:rPr>
              <a:t>Discuss each detector’s performance with the on site scientist</a:t>
            </a:r>
          </a:p>
          <a:p>
            <a:pPr algn="just"/>
            <a:r>
              <a:rPr lang="en-US" dirty="0">
                <a:latin typeface="Garamond" charset="0"/>
              </a:rPr>
              <a:t>A continual internet conference exists between the detector control rooms and the vetting expert. When there is a candidate event for follow-up, the scientist on duty at each site actively participates in the vetting and describes if there are any issues obvious to them that would preclude this event from being followed up with EM observations.</a:t>
            </a:r>
          </a:p>
          <a:p>
            <a:pPr algn="just"/>
            <a:endParaRPr lang="en-US" b="1" dirty="0">
              <a:latin typeface="Garamond" charset="0"/>
            </a:endParaRPr>
          </a:p>
          <a:p>
            <a:pPr algn="just"/>
            <a:endParaRPr lang="en-US" b="1" dirty="0">
              <a:latin typeface="Garamond" charset="0"/>
            </a:endParaRPr>
          </a:p>
        </p:txBody>
      </p:sp>
      <p:sp>
        <p:nvSpPr>
          <p:cNvPr id="1038" name="Rectangle 33"/>
          <p:cNvSpPr>
            <a:spLocks noChangeArrowheads="1"/>
          </p:cNvSpPr>
          <p:nvPr/>
        </p:nvSpPr>
        <p:spPr bwMode="auto">
          <a:xfrm>
            <a:off x="571500" y="8763000"/>
            <a:ext cx="12858750" cy="27432000"/>
          </a:xfrm>
          <a:prstGeom prst="rect">
            <a:avLst/>
          </a:prstGeom>
          <a:solidFill>
            <a:srgbClr val="FFECCC"/>
          </a:solidFill>
          <a:ln w="9525">
            <a:solidFill>
              <a:srgbClr val="800000"/>
            </a:solidFill>
            <a:miter lim="800000"/>
            <a:headEnd/>
            <a:tailEnd/>
          </a:ln>
        </p:spPr>
        <p:txBody>
          <a:bodyPr lIns="106674" tIns="53337" rIns="106674" bIns="53337"/>
          <a:lstStyle/>
          <a:p>
            <a:pPr algn="just">
              <a:defRPr/>
            </a:pPr>
            <a:r>
              <a:rPr lang="en-US" sz="6300" dirty="0">
                <a:latin typeface="Garamond" charset="0"/>
              </a:rPr>
              <a:t>Generating Candidate Follow-up Events</a:t>
            </a:r>
          </a:p>
          <a:p>
            <a:pPr algn="just">
              <a:defRPr/>
            </a:pPr>
            <a:r>
              <a:rPr lang="en-US" dirty="0">
                <a:latin typeface="Garamond" charset="0"/>
              </a:rPr>
              <a:t>Generating low-latency gravitational wave event candidates requires a maturity in every aspect of data analysis, including collecting data from various sites in a single location, calibration, event generation and cataloging.  The LIGO and Virgo detectors have achieved this maturity and can now serve as an event source in the multi-messenger astronomy community.</a:t>
            </a:r>
          </a:p>
          <a:p>
            <a:pPr algn="just">
              <a:defRPr/>
            </a:pPr>
            <a:endParaRPr lang="en-US" dirty="0">
              <a:latin typeface="Garamond" charset="0"/>
            </a:endParaRPr>
          </a:p>
          <a:p>
            <a:pPr algn="just">
              <a:defRPr/>
            </a:pPr>
            <a:r>
              <a:rPr lang="en-US" sz="3600" b="1" dirty="0">
                <a:latin typeface="Garamond" charset="0"/>
              </a:rPr>
              <a:t>Event Generators</a:t>
            </a:r>
          </a:p>
          <a:p>
            <a:pPr algn="just">
              <a:defRPr/>
            </a:pPr>
            <a:endParaRPr lang="en-US" sz="1600" dirty="0">
              <a:latin typeface="Garamond" charset="0"/>
            </a:endParaRPr>
          </a:p>
          <a:p>
            <a:pPr algn="just">
              <a:defRPr/>
            </a:pPr>
            <a:r>
              <a:rPr lang="en-US" sz="3200" b="1" dirty="0">
                <a:latin typeface="Garamond" charset="0"/>
              </a:rPr>
              <a:t>Burst</a:t>
            </a:r>
          </a:p>
          <a:p>
            <a:pPr marL="457200" indent="-457200" algn="just">
              <a:buFont typeface="Arial"/>
              <a:buChar char="•"/>
              <a:defRPr/>
            </a:pPr>
            <a:r>
              <a:rPr lang="en-US" i="1" dirty="0">
                <a:latin typeface="Garamond" charset="0"/>
              </a:rPr>
              <a:t>Coherent </a:t>
            </a:r>
            <a:r>
              <a:rPr lang="en-US" i="1" dirty="0" err="1">
                <a:latin typeface="Garamond" charset="0"/>
              </a:rPr>
              <a:t>Waveburst</a:t>
            </a:r>
            <a:r>
              <a:rPr lang="en-US" i="1" dirty="0">
                <a:latin typeface="Garamond" charset="0"/>
              </a:rPr>
              <a:t> </a:t>
            </a:r>
            <a:r>
              <a:rPr lang="en-US" dirty="0">
                <a:latin typeface="Garamond" charset="0"/>
              </a:rPr>
              <a:t>– a coherent network algorithm based on constrained likelihood analysis; returns reconstructed signal and most likely source location map.</a:t>
            </a:r>
          </a:p>
          <a:p>
            <a:pPr marL="457200" indent="-457200" algn="just">
              <a:buFont typeface="Arial"/>
              <a:buChar char="•"/>
              <a:defRPr/>
            </a:pPr>
            <a:r>
              <a:rPr lang="en-US" i="1" dirty="0">
                <a:latin typeface="Garamond" charset="0"/>
              </a:rPr>
              <a:t>Omega Pipeline </a:t>
            </a:r>
            <a:r>
              <a:rPr lang="en-US" dirty="0">
                <a:latin typeface="Garamond" charset="0"/>
              </a:rPr>
              <a:t>– a multi-resolution time-frequency search for excess power on a single-interferometer basis followed by a coherent follow-up to coincident candidate events, which generates a source likelihood map and the strength of the event.</a:t>
            </a:r>
          </a:p>
          <a:p>
            <a:pPr algn="just">
              <a:defRPr/>
            </a:pPr>
            <a:endParaRPr lang="en-US" sz="1600" dirty="0" smtClean="0">
              <a:latin typeface="Garamond" charset="0"/>
            </a:endParaRPr>
          </a:p>
          <a:p>
            <a:pPr algn="just">
              <a:defRPr/>
            </a:pPr>
            <a:r>
              <a:rPr lang="en-US" sz="3200" b="1" dirty="0" smtClean="0">
                <a:latin typeface="Garamond" charset="0"/>
              </a:rPr>
              <a:t>Compact </a:t>
            </a:r>
            <a:r>
              <a:rPr lang="en-US" sz="3200" b="1" dirty="0">
                <a:latin typeface="Garamond" charset="0"/>
              </a:rPr>
              <a:t>Binary Coalescence</a:t>
            </a:r>
          </a:p>
          <a:p>
            <a:pPr marL="457200" indent="-457200" algn="just">
              <a:buFont typeface="Arial"/>
              <a:buChar char="•"/>
              <a:defRPr/>
            </a:pPr>
            <a:r>
              <a:rPr lang="en-US" i="1" dirty="0">
                <a:latin typeface="Garamond" charset="0"/>
              </a:rPr>
              <a:t>MBTA (</a:t>
            </a:r>
            <a:r>
              <a:rPr lang="en-US" i="1" u="sng" dirty="0">
                <a:latin typeface="Garamond" charset="0"/>
              </a:rPr>
              <a:t>M</a:t>
            </a:r>
            <a:r>
              <a:rPr lang="en-US" i="1" dirty="0">
                <a:latin typeface="Garamond" charset="0"/>
              </a:rPr>
              <a:t>ulti-</a:t>
            </a:r>
            <a:r>
              <a:rPr lang="en-US" i="1" u="sng" dirty="0">
                <a:latin typeface="Garamond" charset="0"/>
              </a:rPr>
              <a:t>b</a:t>
            </a:r>
            <a:r>
              <a:rPr lang="en-US" i="1" dirty="0">
                <a:latin typeface="Garamond" charset="0"/>
              </a:rPr>
              <a:t>and </a:t>
            </a:r>
            <a:r>
              <a:rPr lang="en-US" i="1" u="sng" dirty="0">
                <a:latin typeface="Garamond" charset="0"/>
              </a:rPr>
              <a:t>T</a:t>
            </a:r>
            <a:r>
              <a:rPr lang="en-US" i="1" dirty="0">
                <a:latin typeface="Garamond" charset="0"/>
              </a:rPr>
              <a:t>emplate </a:t>
            </a:r>
            <a:r>
              <a:rPr lang="en-US" i="1" u="sng" dirty="0">
                <a:latin typeface="Garamond" charset="0"/>
              </a:rPr>
              <a:t>A</a:t>
            </a:r>
            <a:r>
              <a:rPr lang="en-US" i="1" dirty="0">
                <a:latin typeface="Garamond" charset="0"/>
              </a:rPr>
              <a:t>nalysis) </a:t>
            </a:r>
            <a:r>
              <a:rPr lang="en-US" dirty="0">
                <a:latin typeface="Garamond" charset="0"/>
              </a:rPr>
              <a:t>– 2</a:t>
            </a:r>
            <a:r>
              <a:rPr lang="en-US" baseline="30000" dirty="0">
                <a:latin typeface="Garamond" charset="0"/>
              </a:rPr>
              <a:t>nd</a:t>
            </a:r>
            <a:r>
              <a:rPr lang="en-US" dirty="0">
                <a:latin typeface="Garamond" charset="0"/>
              </a:rPr>
              <a:t> order post-Newtonian matched filter inspiral search which searches between 1-35 M</a:t>
            </a:r>
            <a:r>
              <a:rPr lang="en-US" baseline="-25000" dirty="0">
                <a:latin typeface="Wingdings"/>
                <a:ea typeface="Wingdings"/>
                <a:cs typeface="Wingdings"/>
                <a:sym typeface="Wingdings"/>
              </a:rPr>
              <a:t></a:t>
            </a:r>
            <a:r>
              <a:rPr lang="en-US" dirty="0">
                <a:latin typeface="Garamond"/>
                <a:ea typeface="Wingdings"/>
                <a:cs typeface="Garamond"/>
                <a:sym typeface="Wingdings"/>
              </a:rPr>
              <a:t> and requires at least one mass to be consistent with a neutron </a:t>
            </a:r>
            <a:r>
              <a:rPr lang="en-US" dirty="0" smtClean="0">
                <a:latin typeface="Garamond"/>
                <a:ea typeface="Wingdings"/>
                <a:cs typeface="Garamond"/>
                <a:sym typeface="Wingdings"/>
              </a:rPr>
              <a:t>star (&lt;3.5 </a:t>
            </a:r>
            <a:r>
              <a:rPr lang="en-US" dirty="0">
                <a:latin typeface="Garamond" charset="0"/>
              </a:rPr>
              <a:t>M</a:t>
            </a:r>
            <a:r>
              <a:rPr lang="en-US" baseline="-25000" dirty="0" smtClean="0">
                <a:latin typeface="Wingdings"/>
                <a:ea typeface="Wingdings"/>
                <a:cs typeface="Wingdings"/>
                <a:sym typeface="Wingdings"/>
              </a:rPr>
              <a:t></a:t>
            </a:r>
            <a:r>
              <a:rPr lang="en-US" dirty="0" smtClean="0">
                <a:latin typeface="Garamond"/>
                <a:ea typeface="Wingdings"/>
                <a:cs typeface="Garamond"/>
                <a:sym typeface="Wingdings"/>
              </a:rPr>
              <a:t>).</a:t>
            </a:r>
            <a:endParaRPr lang="en-US" dirty="0">
              <a:latin typeface="Garamond" charset="0"/>
            </a:endParaRPr>
          </a:p>
          <a:p>
            <a:pPr algn="just">
              <a:defRPr/>
            </a:pPr>
            <a:endParaRPr lang="en-US" dirty="0">
              <a:latin typeface="Garamond" charset="0"/>
            </a:endParaRPr>
          </a:p>
          <a:p>
            <a:pPr algn="just">
              <a:defRPr/>
            </a:pPr>
            <a:r>
              <a:rPr lang="en-US" sz="3600" b="1" dirty="0">
                <a:latin typeface="Garamond" charset="0"/>
              </a:rPr>
              <a:t>Database Aggregation and Significance Estimation</a:t>
            </a:r>
            <a:endParaRPr lang="en-US" dirty="0">
              <a:latin typeface="Garamond" charset="0"/>
            </a:endParaRPr>
          </a:p>
          <a:p>
            <a:pPr algn="just">
              <a:defRPr/>
            </a:pPr>
            <a:r>
              <a:rPr lang="en-US" dirty="0">
                <a:latin typeface="Garamond" charset="0"/>
              </a:rPr>
              <a:t>Once a data analysis method has identified a candidate gravitational wave event, this information is stored in a central database called </a:t>
            </a:r>
            <a:r>
              <a:rPr lang="en-US" dirty="0" err="1">
                <a:latin typeface="Garamond" charset="0"/>
              </a:rPr>
              <a:t>GraceDB</a:t>
            </a:r>
            <a:r>
              <a:rPr lang="en-US" dirty="0">
                <a:latin typeface="Garamond" charset="0"/>
              </a:rPr>
              <a:t> (</a:t>
            </a:r>
            <a:r>
              <a:rPr lang="en-US" u="sng" dirty="0">
                <a:latin typeface="Garamond" charset="0"/>
              </a:rPr>
              <a:t>Gra</a:t>
            </a:r>
            <a:r>
              <a:rPr lang="en-US" dirty="0">
                <a:latin typeface="Garamond" charset="0"/>
              </a:rPr>
              <a:t>vitational-wave </a:t>
            </a:r>
            <a:r>
              <a:rPr lang="en-US" u="sng" dirty="0">
                <a:latin typeface="Garamond" charset="0"/>
              </a:rPr>
              <a:t>c</a:t>
            </a:r>
            <a:r>
              <a:rPr lang="en-US" dirty="0">
                <a:latin typeface="Garamond" charset="0"/>
              </a:rPr>
              <a:t>andidate </a:t>
            </a:r>
            <a:r>
              <a:rPr lang="en-US" u="sng" dirty="0">
                <a:latin typeface="Garamond" charset="0"/>
              </a:rPr>
              <a:t>e</a:t>
            </a:r>
            <a:r>
              <a:rPr lang="en-US" dirty="0">
                <a:latin typeface="Garamond" charset="0"/>
              </a:rPr>
              <a:t>vent </a:t>
            </a:r>
            <a:r>
              <a:rPr lang="en-US" u="sng" dirty="0">
                <a:latin typeface="Garamond" charset="0"/>
              </a:rPr>
              <a:t>D</a:t>
            </a:r>
            <a:r>
              <a:rPr lang="en-US" dirty="0">
                <a:latin typeface="Garamond" charset="0"/>
              </a:rPr>
              <a:t>ata</a:t>
            </a:r>
            <a:r>
              <a:rPr lang="en-US" u="sng" dirty="0">
                <a:latin typeface="Garamond" charset="0"/>
              </a:rPr>
              <a:t>b</a:t>
            </a:r>
            <a:r>
              <a:rPr lang="en-US" dirty="0">
                <a:latin typeface="Garamond" charset="0"/>
              </a:rPr>
              <a:t>ase).  Once the details of the event are cataloged, </a:t>
            </a:r>
            <a:r>
              <a:rPr lang="en-US" dirty="0" err="1">
                <a:latin typeface="Garamond" charset="0"/>
              </a:rPr>
              <a:t>GraceDB</a:t>
            </a:r>
            <a:r>
              <a:rPr lang="en-US" dirty="0">
                <a:latin typeface="Garamond" charset="0"/>
              </a:rPr>
              <a:t> contacts the central software control tool for the EM follow-up infrastructure called LUMIN (an analogous software package called GEM controls the selection of event candidates for follow-up by the Swift satellite.).  LUMIN then determines the false alarm rate (FAR) for this event.  If the FAR is below a certain threshold, for the summer 2010 run was </a:t>
            </a:r>
            <a:r>
              <a:rPr lang="en-US" i="1" dirty="0">
                <a:latin typeface="Garamond" charset="0"/>
              </a:rPr>
              <a:t>&lt;0.25 events per day</a:t>
            </a:r>
            <a:r>
              <a:rPr lang="en-US" dirty="0">
                <a:latin typeface="Garamond" charset="0"/>
              </a:rPr>
              <a:t>, LUMIN will notify </a:t>
            </a:r>
            <a:r>
              <a:rPr lang="en-US" dirty="0" err="1">
                <a:latin typeface="Garamond" charset="0"/>
              </a:rPr>
              <a:t>GraceDB</a:t>
            </a:r>
            <a:r>
              <a:rPr lang="en-US" dirty="0">
                <a:latin typeface="Garamond" charset="0"/>
              </a:rPr>
              <a:t> which will then issue alerts in the form of control room notices and emails and/or SMS messages to follow-up experts.  </a:t>
            </a:r>
          </a:p>
          <a:p>
            <a:pPr algn="just">
              <a:defRPr/>
            </a:pPr>
            <a:endParaRPr lang="en-US" dirty="0">
              <a:latin typeface="Garamond" charset="0"/>
            </a:endParaRPr>
          </a:p>
          <a:p>
            <a:pPr algn="just">
              <a:defRPr/>
            </a:pPr>
            <a:endParaRPr lang="en-US" dirty="0">
              <a:latin typeface="Garamond" charset="0"/>
            </a:endParaRPr>
          </a:p>
          <a:p>
            <a:pPr algn="just">
              <a:defRPr/>
            </a:pPr>
            <a:endParaRPr lang="en-US" dirty="0">
              <a:latin typeface="Garamond" charset="0"/>
            </a:endParaRPr>
          </a:p>
          <a:p>
            <a:pPr algn="just">
              <a:defRPr/>
            </a:pPr>
            <a:endParaRPr lang="en-US" dirty="0">
              <a:latin typeface="Garamond" charset="0"/>
            </a:endParaRPr>
          </a:p>
          <a:p>
            <a:pPr algn="just">
              <a:defRPr/>
            </a:pPr>
            <a:endParaRPr lang="en-US" dirty="0">
              <a:latin typeface="Garamond" charset="0"/>
            </a:endParaRPr>
          </a:p>
          <a:p>
            <a:pPr algn="just">
              <a:defRPr/>
            </a:pPr>
            <a:endParaRPr lang="en-US" dirty="0">
              <a:latin typeface="Garamond" charset="0"/>
            </a:endParaRPr>
          </a:p>
          <a:p>
            <a:pPr algn="just">
              <a:defRPr/>
            </a:pPr>
            <a:endParaRPr lang="en-US" dirty="0">
              <a:latin typeface="Garamond" charset="0"/>
            </a:endParaRPr>
          </a:p>
          <a:p>
            <a:pPr algn="just">
              <a:defRPr/>
            </a:pPr>
            <a:endParaRPr lang="en-US" dirty="0">
              <a:latin typeface="Garamond" charset="0"/>
            </a:endParaRPr>
          </a:p>
          <a:p>
            <a:pPr algn="just">
              <a:defRPr/>
            </a:pPr>
            <a:endParaRPr lang="en-US" dirty="0">
              <a:latin typeface="Garamond" charset="0"/>
            </a:endParaRPr>
          </a:p>
          <a:p>
            <a:pPr algn="just">
              <a:defRPr/>
            </a:pPr>
            <a:endParaRPr lang="en-US" dirty="0">
              <a:latin typeface="Garamond" charset="0"/>
            </a:endParaRPr>
          </a:p>
          <a:p>
            <a:pPr algn="just">
              <a:defRPr/>
            </a:pPr>
            <a:endParaRPr lang="en-US" sz="2000" dirty="0" smtClean="0">
              <a:latin typeface="Garamond" charset="0"/>
            </a:endParaRPr>
          </a:p>
          <a:p>
            <a:pPr algn="just">
              <a:defRPr/>
            </a:pPr>
            <a:endParaRPr lang="en-US" sz="2000" dirty="0">
              <a:latin typeface="Garamond" charset="0"/>
            </a:endParaRPr>
          </a:p>
          <a:p>
            <a:pPr algn="just">
              <a:defRPr/>
            </a:pPr>
            <a:r>
              <a:rPr lang="en-US" sz="3600" b="1" dirty="0">
                <a:latin typeface="Garamond" charset="0"/>
              </a:rPr>
              <a:t>Observing Plan Development</a:t>
            </a:r>
            <a:endParaRPr lang="en-US" dirty="0">
              <a:latin typeface="Garamond" charset="0"/>
            </a:endParaRPr>
          </a:p>
          <a:p>
            <a:pPr algn="just">
              <a:defRPr/>
            </a:pPr>
            <a:r>
              <a:rPr lang="en-US" dirty="0">
                <a:latin typeface="Garamond" charset="0"/>
              </a:rPr>
              <a:t>Candidate events are accompanied by a sky map which expresses the probability that the event’s source was located in a particular part of the sky.  LUMIN will create an observing plan for each of the partner wide-field optical telescopes once it identifies an event for follow-up.  This plan takes into account the number of images allowed by each telescope, the geographic location and field of view for each telescope, the probability densities of the sky map and the number of nearby galaxies in the areas of high probability.</a:t>
            </a:r>
          </a:p>
          <a:p>
            <a:pPr algn="just">
              <a:defRPr/>
            </a:pPr>
            <a:endParaRPr lang="en-US" dirty="0">
              <a:latin typeface="Garamond" charset="0"/>
            </a:endParaRPr>
          </a:p>
          <a:p>
            <a:pPr algn="just">
              <a:defRPr/>
            </a:pPr>
            <a:endParaRPr lang="en-US" dirty="0"/>
          </a:p>
        </p:txBody>
      </p:sp>
      <p:sp>
        <p:nvSpPr>
          <p:cNvPr id="13321" name="TextBox 20"/>
          <p:cNvSpPr txBox="1">
            <a:spLocks noChangeArrowheads="1"/>
          </p:cNvSpPr>
          <p:nvPr/>
        </p:nvSpPr>
        <p:spPr bwMode="auto">
          <a:xfrm>
            <a:off x="838200" y="35204402"/>
            <a:ext cx="5791200" cy="815602"/>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lIns="106674" tIns="53337" rIns="106674" bIns="53337">
            <a:spAutoFit/>
          </a:bodyPr>
          <a:lstStyle>
            <a:lvl1pPr>
              <a:defRPr sz="2800">
                <a:solidFill>
                  <a:schemeClr val="tx1"/>
                </a:solidFill>
                <a:latin typeface="Arial" charset="0"/>
                <a:ea typeface="ＭＳ Ｐゴシック" charset="0"/>
                <a:cs typeface="ＭＳ Ｐゴシック" charset="0"/>
              </a:defRPr>
            </a:lvl1pPr>
            <a:lvl2pPr marL="742950" indent="-285750">
              <a:defRPr sz="2800">
                <a:solidFill>
                  <a:schemeClr val="tx1"/>
                </a:solidFill>
                <a:latin typeface="Arial" charset="0"/>
                <a:ea typeface="ＭＳ Ｐゴシック" charset="0"/>
              </a:defRPr>
            </a:lvl2pPr>
            <a:lvl3pPr marL="1143000" indent="-228600">
              <a:defRPr sz="2800">
                <a:solidFill>
                  <a:schemeClr val="tx1"/>
                </a:solidFill>
                <a:latin typeface="Arial" charset="0"/>
                <a:ea typeface="ＭＳ Ｐゴシック" charset="0"/>
              </a:defRPr>
            </a:lvl3pPr>
            <a:lvl4pPr marL="1600200" indent="-228600">
              <a:defRPr sz="2800">
                <a:solidFill>
                  <a:schemeClr val="tx1"/>
                </a:solidFill>
                <a:latin typeface="Arial" charset="0"/>
                <a:ea typeface="ＭＳ Ｐゴシック" charset="0"/>
              </a:defRPr>
            </a:lvl4pPr>
            <a:lvl5pPr marL="2057400" indent="-22860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algn="just"/>
            <a:r>
              <a:rPr lang="en-US" sz="2300">
                <a:latin typeface="Garamond" charset="0"/>
              </a:rPr>
              <a:t>Sample source localization probability map with selected areas for imaging framed in black boxes.</a:t>
            </a:r>
          </a:p>
        </p:txBody>
      </p:sp>
      <p:pic>
        <p:nvPicPr>
          <p:cNvPr id="13322" name="Picture 2" descr="Screen shot 2011-01-21 at 2.47.39 PM.png"/>
          <p:cNvPicPr>
            <a:picLocks noChangeAspect="1"/>
          </p:cNvPicPr>
          <p:nvPr/>
        </p:nvPicPr>
        <p:blipFill>
          <a:blip r:embed="rId3">
            <a:extLst>
              <a:ext uri="{28A0092B-C50C-407E-A947-70E740481C1C}">
                <a14:useLocalDpi xmlns:a14="http://schemas.microsoft.com/office/drawing/2010/main" val="0"/>
              </a:ext>
            </a:extLst>
          </a:blip>
          <a:srcRect l="868" r="562" b="1474"/>
          <a:stretch>
            <a:fillRect/>
          </a:stretch>
        </p:blipFill>
        <p:spPr bwMode="auto">
          <a:xfrm>
            <a:off x="3429001" y="22936202"/>
            <a:ext cx="9744075" cy="4310063"/>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pic>
      <p:pic>
        <p:nvPicPr>
          <p:cNvPr id="13324" name="Picture 6" descr="Screen shot 2011-01-21 at 9.08.04 PM.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650200" y="21107401"/>
            <a:ext cx="6032500" cy="3938588"/>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pic>
      <p:sp>
        <p:nvSpPr>
          <p:cNvPr id="13325" name="TextBox 8"/>
          <p:cNvSpPr txBox="1">
            <a:spLocks noChangeArrowheads="1"/>
          </p:cNvSpPr>
          <p:nvPr/>
        </p:nvSpPr>
        <p:spPr bwMode="auto">
          <a:xfrm>
            <a:off x="14020800" y="21336002"/>
            <a:ext cx="6553200" cy="6124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800">
                <a:solidFill>
                  <a:schemeClr val="tx1"/>
                </a:solidFill>
                <a:latin typeface="Arial" charset="0"/>
                <a:ea typeface="ＭＳ Ｐゴシック" charset="0"/>
                <a:cs typeface="ＭＳ Ｐゴシック" charset="0"/>
              </a:defRPr>
            </a:lvl1pPr>
            <a:lvl2pPr marL="742950" indent="-285750">
              <a:defRPr sz="2800">
                <a:solidFill>
                  <a:schemeClr val="tx1"/>
                </a:solidFill>
                <a:latin typeface="Arial" charset="0"/>
                <a:ea typeface="ＭＳ Ｐゴシック" charset="0"/>
              </a:defRPr>
            </a:lvl2pPr>
            <a:lvl3pPr marL="1143000" indent="-228600">
              <a:defRPr sz="2800">
                <a:solidFill>
                  <a:schemeClr val="tx1"/>
                </a:solidFill>
                <a:latin typeface="Arial" charset="0"/>
                <a:ea typeface="ＭＳ Ｐゴシック" charset="0"/>
              </a:defRPr>
            </a:lvl3pPr>
            <a:lvl4pPr marL="1600200" indent="-228600">
              <a:defRPr sz="2800">
                <a:solidFill>
                  <a:schemeClr val="tx1"/>
                </a:solidFill>
                <a:latin typeface="Arial" charset="0"/>
                <a:ea typeface="ＭＳ Ｐゴシック" charset="0"/>
              </a:defRPr>
            </a:lvl4pPr>
            <a:lvl5pPr marL="2057400" indent="-22860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algn="just">
              <a:buFont typeface="Arial" charset="0"/>
              <a:buChar char="•"/>
            </a:pPr>
            <a:r>
              <a:rPr lang="en-US" i="1" dirty="0">
                <a:latin typeface="Garamond" charset="0"/>
              </a:rPr>
              <a:t>Omega</a:t>
            </a:r>
            <a:r>
              <a:rPr lang="en-US" dirty="0">
                <a:latin typeface="Garamond" charset="0"/>
              </a:rPr>
              <a:t> – a reapplication of the core algorithm of the Omega Pipeline.  A visual inspection of the time-frequency scatter plot allows an effective check for times or frequencies with unusually high glitch rates.  </a:t>
            </a:r>
          </a:p>
          <a:p>
            <a:pPr algn="just">
              <a:buFont typeface="Arial" charset="0"/>
              <a:buChar char="•"/>
            </a:pPr>
            <a:r>
              <a:rPr lang="en-US" i="1" dirty="0" err="1">
                <a:latin typeface="Garamond" charset="0"/>
              </a:rPr>
              <a:t>KleineWelle</a:t>
            </a:r>
            <a:r>
              <a:rPr lang="en-US" dirty="0">
                <a:latin typeface="Garamond" charset="0"/>
              </a:rPr>
              <a:t> – a wavelet-based analysis that identifies times and frequencies with excess energy.  </a:t>
            </a:r>
            <a:r>
              <a:rPr lang="en-US" dirty="0" err="1">
                <a:latin typeface="Garamond" charset="0"/>
              </a:rPr>
              <a:t>KleineWelle</a:t>
            </a:r>
            <a:r>
              <a:rPr lang="en-US" dirty="0">
                <a:latin typeface="Garamond" charset="0"/>
              </a:rPr>
              <a:t> glitch rates need to be &lt;1/sec for the 5 minutes before and 1 minute after the event.  This has been incorporated into an automated vetting suite.</a:t>
            </a:r>
          </a:p>
          <a:p>
            <a:pPr>
              <a:buFont typeface="Arial" charset="0"/>
              <a:buChar char="•"/>
            </a:pPr>
            <a:endParaRPr lang="en-US" dirty="0"/>
          </a:p>
        </p:txBody>
      </p:sp>
      <p:sp>
        <p:nvSpPr>
          <p:cNvPr id="13326" name="TextBox 20"/>
          <p:cNvSpPr txBox="1">
            <a:spLocks noChangeArrowheads="1"/>
          </p:cNvSpPr>
          <p:nvPr/>
        </p:nvSpPr>
        <p:spPr bwMode="auto">
          <a:xfrm>
            <a:off x="20650200" y="25298401"/>
            <a:ext cx="6019800" cy="1559393"/>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lIns="106674" tIns="53337" rIns="106674" bIns="53337">
            <a:spAutoFit/>
          </a:bodyPr>
          <a:lstStyle>
            <a:lvl1pPr>
              <a:defRPr sz="2800">
                <a:solidFill>
                  <a:schemeClr val="tx1"/>
                </a:solidFill>
                <a:latin typeface="Arial" charset="0"/>
                <a:ea typeface="ＭＳ Ｐゴシック" charset="0"/>
                <a:cs typeface="ＭＳ Ｐゴシック" charset="0"/>
              </a:defRPr>
            </a:lvl1pPr>
            <a:lvl2pPr marL="742950" indent="-285750">
              <a:defRPr sz="2800">
                <a:solidFill>
                  <a:schemeClr val="tx1"/>
                </a:solidFill>
                <a:latin typeface="Arial" charset="0"/>
                <a:ea typeface="ＭＳ Ｐゴシック" charset="0"/>
              </a:defRPr>
            </a:lvl2pPr>
            <a:lvl3pPr marL="1143000" indent="-228600">
              <a:defRPr sz="2800">
                <a:solidFill>
                  <a:schemeClr val="tx1"/>
                </a:solidFill>
                <a:latin typeface="Arial" charset="0"/>
                <a:ea typeface="ＭＳ Ｐゴシック" charset="0"/>
              </a:defRPr>
            </a:lvl3pPr>
            <a:lvl4pPr marL="1600200" indent="-228600">
              <a:defRPr sz="2800">
                <a:solidFill>
                  <a:schemeClr val="tx1"/>
                </a:solidFill>
                <a:latin typeface="Arial" charset="0"/>
                <a:ea typeface="ＭＳ Ｐゴシック" charset="0"/>
              </a:defRPr>
            </a:lvl4pPr>
            <a:lvl5pPr marL="2057400" indent="-22860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algn="ctr"/>
            <a:r>
              <a:rPr lang="en-US" sz="2300">
                <a:latin typeface="Garamond" charset="0"/>
              </a:rPr>
              <a:t>Above is a the time-frequency scatter plot of Omega glitches.  Consistent density is sought when vetting, e.g. between -2 and 0 hours but not around -8 hours or between -4 and -2 hours.</a:t>
            </a:r>
          </a:p>
        </p:txBody>
      </p:sp>
      <p:sp>
        <p:nvSpPr>
          <p:cNvPr id="13327" name="TextBox 20"/>
          <p:cNvSpPr txBox="1">
            <a:spLocks noChangeArrowheads="1"/>
          </p:cNvSpPr>
          <p:nvPr/>
        </p:nvSpPr>
        <p:spPr bwMode="auto">
          <a:xfrm>
            <a:off x="6934200" y="35204402"/>
            <a:ext cx="6248400" cy="815602"/>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lIns="106674" tIns="53337" rIns="106674" bIns="53337">
            <a:spAutoFit/>
          </a:bodyPr>
          <a:lstStyle>
            <a:lvl1pPr>
              <a:defRPr sz="2800">
                <a:solidFill>
                  <a:schemeClr val="tx1"/>
                </a:solidFill>
                <a:latin typeface="Arial" charset="0"/>
                <a:ea typeface="ＭＳ Ｐゴシック" charset="0"/>
                <a:cs typeface="ＭＳ Ｐゴシック" charset="0"/>
              </a:defRPr>
            </a:lvl1pPr>
            <a:lvl2pPr marL="742950" indent="-285750">
              <a:defRPr sz="2800">
                <a:solidFill>
                  <a:schemeClr val="tx1"/>
                </a:solidFill>
                <a:latin typeface="Arial" charset="0"/>
                <a:ea typeface="ＭＳ Ｐゴシック" charset="0"/>
              </a:defRPr>
            </a:lvl2pPr>
            <a:lvl3pPr marL="1143000" indent="-228600">
              <a:defRPr sz="2800">
                <a:solidFill>
                  <a:schemeClr val="tx1"/>
                </a:solidFill>
                <a:latin typeface="Arial" charset="0"/>
                <a:ea typeface="ＭＳ Ｐゴシック" charset="0"/>
              </a:defRPr>
            </a:lvl3pPr>
            <a:lvl4pPr marL="1600200" indent="-228600">
              <a:defRPr sz="2800">
                <a:solidFill>
                  <a:schemeClr val="tx1"/>
                </a:solidFill>
                <a:latin typeface="Arial" charset="0"/>
                <a:ea typeface="ＭＳ Ｐゴシック" charset="0"/>
              </a:defRPr>
            </a:lvl4pPr>
            <a:lvl5pPr marL="2057400" indent="-22860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algn="just"/>
            <a:r>
              <a:rPr lang="en-US" sz="2300">
                <a:latin typeface="Garamond" charset="0"/>
              </a:rPr>
              <a:t>Sample plot of times when each wide-field optical telescope is able to image a requested area of the sky. </a:t>
            </a:r>
          </a:p>
        </p:txBody>
      </p:sp>
      <p:sp>
        <p:nvSpPr>
          <p:cNvPr id="13328" name="TextBox 9"/>
          <p:cNvSpPr txBox="1">
            <a:spLocks noChangeArrowheads="1"/>
          </p:cNvSpPr>
          <p:nvPr/>
        </p:nvSpPr>
        <p:spPr bwMode="auto">
          <a:xfrm>
            <a:off x="14020800" y="30632402"/>
            <a:ext cx="12954000" cy="5539978"/>
          </a:xfrm>
          <a:prstGeom prst="rect">
            <a:avLst/>
          </a:prstGeom>
          <a:solidFill>
            <a:srgbClr val="FFECCC"/>
          </a:solidFill>
          <a:ln w="9525">
            <a:solidFill>
              <a:srgbClr val="800000"/>
            </a:solidFill>
            <a:miter lim="800000"/>
            <a:headEnd/>
            <a:tailEnd/>
          </a:ln>
        </p:spPr>
        <p:txBody>
          <a:bodyPr>
            <a:spAutoFit/>
          </a:bodyPr>
          <a:lstStyle>
            <a:lvl1pPr>
              <a:defRPr sz="2800">
                <a:solidFill>
                  <a:schemeClr val="tx1"/>
                </a:solidFill>
                <a:latin typeface="Arial" charset="0"/>
                <a:ea typeface="ＭＳ Ｐゴシック" charset="0"/>
                <a:cs typeface="ＭＳ Ｐゴシック" charset="0"/>
              </a:defRPr>
            </a:lvl1pPr>
            <a:lvl2pPr marL="742950" indent="-285750">
              <a:defRPr sz="2800">
                <a:solidFill>
                  <a:schemeClr val="tx1"/>
                </a:solidFill>
                <a:latin typeface="Arial" charset="0"/>
                <a:ea typeface="ＭＳ Ｐゴシック" charset="0"/>
              </a:defRPr>
            </a:lvl2pPr>
            <a:lvl3pPr marL="1143000" indent="-228600">
              <a:defRPr sz="2800">
                <a:solidFill>
                  <a:schemeClr val="tx1"/>
                </a:solidFill>
                <a:latin typeface="Arial" charset="0"/>
                <a:ea typeface="ＭＳ Ｐゴシック" charset="0"/>
              </a:defRPr>
            </a:lvl3pPr>
            <a:lvl4pPr marL="1600200" indent="-228600">
              <a:defRPr sz="2800">
                <a:solidFill>
                  <a:schemeClr val="tx1"/>
                </a:solidFill>
                <a:latin typeface="Arial" charset="0"/>
                <a:ea typeface="ＭＳ Ｐゴシック" charset="0"/>
              </a:defRPr>
            </a:lvl4pPr>
            <a:lvl5pPr marL="2057400" indent="-22860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r>
              <a:rPr lang="en-US" sz="3200" b="1" dirty="0">
                <a:latin typeface="Garamond" charset="0"/>
                <a:cs typeface="Garamond" charset="0"/>
              </a:rPr>
              <a:t>After Vetting…</a:t>
            </a:r>
          </a:p>
          <a:p>
            <a:pPr algn="just"/>
            <a:r>
              <a:rPr lang="en-US" dirty="0">
                <a:latin typeface="Garamond" charset="0"/>
                <a:cs typeface="Garamond" charset="0"/>
              </a:rPr>
              <a:t>Once a candidate GW event has been successfully vetted for EM follow-up, a </a:t>
            </a:r>
            <a:r>
              <a:rPr lang="en-US" dirty="0" err="1">
                <a:latin typeface="Garamond" charset="0"/>
                <a:cs typeface="Garamond" charset="0"/>
              </a:rPr>
              <a:t>ToO</a:t>
            </a:r>
            <a:r>
              <a:rPr lang="en-US" dirty="0">
                <a:latin typeface="Garamond" charset="0"/>
                <a:cs typeface="Garamond" charset="0"/>
              </a:rPr>
              <a:t> observing request is issued to participating telescopes.  They will then image the requested areas that are in their field of view as environmental conditions allow.  Raw images and/or other post-processing information are returned to the GW EM follow-up effort and are analyzed by for optical transients.</a:t>
            </a:r>
          </a:p>
          <a:p>
            <a:endParaRPr lang="en-US" dirty="0">
              <a:latin typeface="Garamond" charset="0"/>
              <a:cs typeface="Garamond" charset="0"/>
            </a:endParaRPr>
          </a:p>
          <a:p>
            <a:r>
              <a:rPr lang="en-US" sz="3200" b="1" dirty="0">
                <a:latin typeface="Garamond" charset="0"/>
                <a:cs typeface="Garamond" charset="0"/>
              </a:rPr>
              <a:t>Besides Wide-field Optical…</a:t>
            </a:r>
          </a:p>
          <a:p>
            <a:pPr algn="just"/>
            <a:r>
              <a:rPr lang="en-US" dirty="0">
                <a:latin typeface="Garamond" charset="0"/>
                <a:cs typeface="Garamond" charset="0"/>
              </a:rPr>
              <a:t>The LIGO and Virgo Collaborations have also entered into MOUs with gamma &amp; UV (Swift), radio (LOFAR) and narrow-field optical (Liverpool) telescopes.  With a few exceptions (e.g. lower FAR for Swift follow-up), the event generation and vetting for these events are the same.</a:t>
            </a:r>
          </a:p>
          <a:p>
            <a:endParaRPr lang="en-US" sz="1000" dirty="0">
              <a:latin typeface="Garamond" charset="0"/>
              <a:cs typeface="Garamond" charset="0"/>
            </a:endParaRPr>
          </a:p>
        </p:txBody>
      </p:sp>
      <p:sp>
        <p:nvSpPr>
          <p:cNvPr id="13329" name="TextBox 20"/>
          <p:cNvSpPr txBox="1">
            <a:spLocks noChangeArrowheads="1"/>
          </p:cNvSpPr>
          <p:nvPr/>
        </p:nvSpPr>
        <p:spPr bwMode="auto">
          <a:xfrm>
            <a:off x="838200" y="23622001"/>
            <a:ext cx="2362200" cy="2939260"/>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lIns="106674" tIns="53337" rIns="106674" bIns="53337">
            <a:spAutoFit/>
          </a:bodyPr>
          <a:lstStyle>
            <a:lvl1pPr>
              <a:defRPr sz="2800">
                <a:solidFill>
                  <a:schemeClr val="tx1"/>
                </a:solidFill>
                <a:latin typeface="Arial" charset="0"/>
                <a:ea typeface="ＭＳ Ｐゴシック" charset="0"/>
                <a:cs typeface="ＭＳ Ｐゴシック" charset="0"/>
              </a:defRPr>
            </a:lvl1pPr>
            <a:lvl2pPr marL="742950" indent="-285750">
              <a:defRPr sz="2800">
                <a:solidFill>
                  <a:schemeClr val="tx1"/>
                </a:solidFill>
                <a:latin typeface="Arial" charset="0"/>
                <a:ea typeface="ＭＳ Ｐゴシック" charset="0"/>
              </a:defRPr>
            </a:lvl2pPr>
            <a:lvl3pPr marL="1143000" indent="-228600">
              <a:defRPr sz="2800">
                <a:solidFill>
                  <a:schemeClr val="tx1"/>
                </a:solidFill>
                <a:latin typeface="Arial" charset="0"/>
                <a:ea typeface="ＭＳ Ｐゴシック" charset="0"/>
              </a:defRPr>
            </a:lvl3pPr>
            <a:lvl4pPr marL="1600200" indent="-228600">
              <a:defRPr sz="2800">
                <a:solidFill>
                  <a:schemeClr val="tx1"/>
                </a:solidFill>
                <a:latin typeface="Arial" charset="0"/>
                <a:ea typeface="ＭＳ Ｐゴシック" charset="0"/>
              </a:defRPr>
            </a:lvl4pPr>
            <a:lvl5pPr marL="2057400" indent="-22860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algn="ctr"/>
            <a:r>
              <a:rPr lang="en-US" sz="2300" dirty="0">
                <a:latin typeface="Garamond" charset="0"/>
              </a:rPr>
              <a:t>To the right is a </a:t>
            </a:r>
            <a:r>
              <a:rPr lang="en-US" sz="2300" dirty="0" err="1">
                <a:latin typeface="Garamond" charset="0"/>
              </a:rPr>
              <a:t>GraceDB</a:t>
            </a:r>
            <a:r>
              <a:rPr lang="en-US" sz="2300" dirty="0">
                <a:latin typeface="Garamond" charset="0"/>
              </a:rPr>
              <a:t> report of a blind-injection event that was used to test the EM follow-up infrastructure.</a:t>
            </a:r>
          </a:p>
        </p:txBody>
      </p:sp>
      <p:pic>
        <p:nvPicPr>
          <p:cNvPr id="13330" name="Picture 10" descr="ThisOn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162801" y="30861002"/>
            <a:ext cx="5645150" cy="4233863"/>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pic>
      <p:pic>
        <p:nvPicPr>
          <p:cNvPr id="2" name="Picture 1" descr="logo-virgo.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497801" y="2362201"/>
            <a:ext cx="6293511" cy="1152095"/>
          </a:xfrm>
          <a:prstGeom prst="rect">
            <a:avLst/>
          </a:prstGeom>
        </p:spPr>
      </p:pic>
      <p:pic>
        <p:nvPicPr>
          <p:cNvPr id="3" name="Picture 2" descr="QUEST_tiling.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14400" y="30861000"/>
            <a:ext cx="5644896" cy="4233672"/>
          </a:xfrm>
          <a:prstGeom prst="rect">
            <a:avLst/>
          </a:prstGeom>
          <a:ln>
            <a:solidFill>
              <a:srgbClr val="800000"/>
            </a:solidFill>
          </a:ln>
        </p:spPr>
      </p:pic>
      <p:sp>
        <p:nvSpPr>
          <p:cNvPr id="4" name="TextBox 3"/>
          <p:cNvSpPr txBox="1"/>
          <p:nvPr/>
        </p:nvSpPr>
        <p:spPr>
          <a:xfrm>
            <a:off x="21412200" y="36206668"/>
            <a:ext cx="5638800" cy="369332"/>
          </a:xfrm>
          <a:prstGeom prst="rect">
            <a:avLst/>
          </a:prstGeom>
          <a:noFill/>
        </p:spPr>
        <p:txBody>
          <a:bodyPr wrap="square" rtlCol="0">
            <a:spAutoFit/>
          </a:bodyPr>
          <a:lstStyle/>
          <a:p>
            <a:r>
              <a:rPr lang="en-US" sz="1800" dirty="0" smtClean="0">
                <a:solidFill>
                  <a:schemeClr val="bg1"/>
                </a:solidFill>
                <a:latin typeface="Garamond"/>
                <a:cs typeface="Garamond"/>
              </a:rPr>
              <a:t>This document is in the LIGO DCC as LIGO-G1100001-v3.</a:t>
            </a:r>
            <a:endParaRPr lang="en-US" sz="1800" dirty="0">
              <a:solidFill>
                <a:schemeClr val="bg1"/>
              </a:solidFill>
              <a:latin typeface="Garamond"/>
              <a:cs typeface="Garamond"/>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8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rgbClr val="8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14821</TotalTime>
  <Words>1367</Words>
  <Application>Microsoft Macintosh PowerPoint</Application>
  <PresentationFormat>Custom</PresentationFormat>
  <Paragraphs>75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ＭＳ Ｐゴシック</vt:lpstr>
      <vt:lpstr>Calibri</vt:lpstr>
      <vt:lpstr>Garamond</vt:lpstr>
      <vt:lpstr>ヒラギノ角ゴ ProN W3</vt:lpstr>
      <vt:lpstr>Wingdings</vt:lpstr>
      <vt:lpstr>Blank Presentation</vt:lpstr>
      <vt:lpstr>PowerPoint Presentation</vt:lpstr>
    </vt:vector>
  </TitlesOfParts>
  <Manager/>
  <Company>LIGO Livingston/Caltech</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Graduate Student's Expectation of Graduate Education</dc:title>
  <dc:subject/>
  <dc:creator>Amber L. Stuver</dc:creator>
  <cp:keywords/>
  <dc:description>This poster was created to be presented at the APS conference "Graduate Education in Physics: Which Way Forward?" held at the American Center for Physics, College Park, MD on 31 January to 2 February 2008.</dc:description>
  <cp:lastModifiedBy>Amber Stuver</cp:lastModifiedBy>
  <cp:revision>175</cp:revision>
  <cp:lastPrinted>2011-01-24T20:46:16Z</cp:lastPrinted>
  <dcterms:created xsi:type="dcterms:W3CDTF">2009-06-19T17:57:57Z</dcterms:created>
  <dcterms:modified xsi:type="dcterms:W3CDTF">2011-01-26T15:13:50Z</dcterms:modified>
  <cp:category/>
</cp:coreProperties>
</file>