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58" r:id="rId4"/>
    <p:sldId id="267" r:id="rId5"/>
    <p:sldId id="262" r:id="rId6"/>
    <p:sldId id="257" r:id="rId7"/>
    <p:sldId id="259" r:id="rId8"/>
    <p:sldId id="264" r:id="rId9"/>
    <p:sldId id="265" r:id="rId10"/>
    <p:sldId id="263" r:id="rId11"/>
    <p:sldId id="266" r:id="rId12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9" d="100"/>
          <a:sy n="89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5F8C0-9BC5-DD42-9C6A-8481C827396E}" type="datetimeFigureOut">
              <a:rPr lang="en-US" smtClean="0"/>
              <a:t>5/2/11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196E-2F57-024A-B5F9-42914ED8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8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B0B481-1BBC-054F-82FC-22E052949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3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249E9-F850-3548-BABA-78C46A3BEA50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Coupled observations with GW observations can lead to refined models of the system:</a:t>
            </a:r>
          </a:p>
          <a:p>
            <a:pPr lvl="1"/>
            <a:r>
              <a:rPr lang="en-US" sz="2000" dirty="0" smtClean="0"/>
              <a:t>GW signals directly trace the bulk motion of the mass in the source</a:t>
            </a:r>
          </a:p>
          <a:p>
            <a:pPr lvl="1"/>
            <a:r>
              <a:rPr lang="en-US" sz="2000" dirty="0" smtClean="0"/>
              <a:t>EM signals refine source position from degrees to </a:t>
            </a:r>
            <a:r>
              <a:rPr lang="en-US" sz="2000" dirty="0" err="1" smtClean="0"/>
              <a:t>arcseconds</a:t>
            </a:r>
            <a:r>
              <a:rPr lang="en-US" sz="2000" dirty="0" smtClean="0"/>
              <a:t> and can give redshift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0B481-1BBC-054F-82FC-22E052949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Generation &amp; Transfer</a:t>
            </a:r>
            <a:r>
              <a:rPr lang="en-US" baseline="0" dirty="0" smtClean="0"/>
              <a:t> -&gt; Trigger Generation -&gt; Database Writing -&gt; Selection of Triggers and Area -&gt; Send Alert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0B481-1BBC-054F-82FC-22E052949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tiles: TAROT (1), ROTSE (1),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SkyMapper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(5),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Zadko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(5 points), Swift (2 points).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0B481-1BBC-054F-82FC-22E052949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88FF7-860D-D343-AB8C-76ECE72B9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8D86C-B729-2245-BD63-46F05735B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99CDF-6FDF-B141-B268-0B3BFEA95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99C0E-954B-CA41-A2DF-3C7F7CFAE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D5B20-F071-A94A-9BA1-C794878CE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3778-E9A1-2544-91DA-F58D8F8BE1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822E6-3A42-B247-9E1F-9F4C72EB2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285CC-9C43-B442-ACD0-D69205DED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31169-05DB-C542-8784-D91205749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1F9AB-414E-8640-923F-EF6D3D3AF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51834-8EC9-8346-B58B-626C3DAC6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20A0B5D-6DAC-BB43-9DCB-0C847AE98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5910270"/>
            <a:ext cx="664925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Helvetica" charset="0"/>
              </a:rPr>
              <a:t>LIGO-</a:t>
            </a:r>
            <a:r>
              <a:rPr lang="en-US" sz="900" dirty="0" smtClean="0">
                <a:solidFill>
                  <a:schemeClr val="tx2"/>
                </a:solidFill>
                <a:latin typeface="Helvetica" charset="0"/>
              </a:rPr>
              <a:t>G1100064-</a:t>
            </a:r>
            <a:r>
              <a:rPr lang="en-US" sz="900" dirty="0" smtClean="0">
                <a:solidFill>
                  <a:schemeClr val="tx2"/>
                </a:solidFill>
                <a:latin typeface="Helvetica" charset="0"/>
              </a:rPr>
              <a:t>v5</a:t>
            </a:r>
            <a:r>
              <a:rPr lang="en-US" sz="1400" dirty="0" smtClean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Helvetica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-vir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0"/>
            <a:ext cx="2819399" cy="516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Low-latency Selection </a:t>
            </a:r>
            <a:r>
              <a:rPr lang="en-US" sz="3200" dirty="0" smtClean="0"/>
              <a:t>of</a:t>
            </a:r>
            <a:br>
              <a:rPr lang="en-US" sz="3200" dirty="0" smtClean="0"/>
            </a:br>
            <a:r>
              <a:rPr lang="en-US" sz="3200" dirty="0" smtClean="0"/>
              <a:t>Gravitational</a:t>
            </a:r>
            <a:r>
              <a:rPr lang="en-US" sz="3200" dirty="0"/>
              <a:t>-wave Event Candidates for EM Follow-up Observation</a:t>
            </a:r>
            <a:endParaRPr lang="en-US" sz="30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Amber L. Stuver</a:t>
            </a:r>
          </a:p>
          <a:p>
            <a:pPr marL="0" indent="0" algn="ctr">
              <a:buNone/>
            </a:pPr>
            <a:r>
              <a:rPr lang="en-US" sz="1800" dirty="0" smtClean="0"/>
              <a:t>LIGO Livingston Observatory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dirty="0"/>
              <a:t>f</a:t>
            </a:r>
            <a:r>
              <a:rPr lang="en-US" dirty="0" smtClean="0"/>
              <a:t>or the LIGO Scientific Collaboration &amp; </a:t>
            </a:r>
          </a:p>
          <a:p>
            <a:pPr marL="0" indent="0" algn="ctr">
              <a:buNone/>
            </a:pPr>
            <a:r>
              <a:rPr lang="en-US" dirty="0" smtClean="0"/>
              <a:t>the Virgo Collaboration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00200" y="228600"/>
            <a:ext cx="7239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Example Event: The “Big Dog”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828800"/>
            <a:ext cx="84582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In the early morning of 16 Sept. 2010, an exceptional event was seen in the LIGO-Virgo network localized within the </a:t>
            </a:r>
            <a:r>
              <a:rPr lang="en-US" dirty="0" err="1" smtClean="0"/>
              <a:t>Canis</a:t>
            </a:r>
            <a:r>
              <a:rPr lang="en-US" dirty="0" smtClean="0"/>
              <a:t> Major constellation.</a:t>
            </a:r>
          </a:p>
          <a:p>
            <a:r>
              <a:rPr lang="en-US" dirty="0" smtClean="0"/>
              <a:t>An alert was sent to human </a:t>
            </a:r>
            <a:r>
              <a:rPr lang="en-US" dirty="0" err="1" smtClean="0"/>
              <a:t>vetters</a:t>
            </a:r>
            <a:r>
              <a:rPr lang="en-US" dirty="0" smtClean="0"/>
              <a:t> for validation within 8 minutes and the event was sent out for </a:t>
            </a:r>
            <a:r>
              <a:rPr lang="en-US" dirty="0" err="1" smtClean="0"/>
              <a:t>ToO</a:t>
            </a:r>
            <a:r>
              <a:rPr lang="en-US" dirty="0" smtClean="0"/>
              <a:t> observation within 40 min.</a:t>
            </a:r>
          </a:p>
          <a:p>
            <a:r>
              <a:rPr lang="en-US" dirty="0" smtClean="0"/>
              <a:t>The areas of interest were first observed 44 minutes after event by TAROT </a:t>
            </a:r>
            <a:r>
              <a:rPr lang="en-US" dirty="0" smtClean="0"/>
              <a:t>(</a:t>
            </a:r>
            <a:r>
              <a:rPr lang="en-US" dirty="0" smtClean="0"/>
              <a:t>later</a:t>
            </a:r>
            <a:r>
              <a:rPr lang="en-US" dirty="0" smtClean="0"/>
              <a:t> </a:t>
            </a:r>
            <a:r>
              <a:rPr lang="en-US" dirty="0" smtClean="0"/>
              <a:t>by ROTSE, </a:t>
            </a:r>
            <a:r>
              <a:rPr lang="en-US" dirty="0" err="1" smtClean="0"/>
              <a:t>SkyMapper</a:t>
            </a:r>
            <a:r>
              <a:rPr lang="en-US" dirty="0" smtClean="0"/>
              <a:t>, ZADKO, and Swift).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event was later revealed to be a </a:t>
            </a:r>
            <a:r>
              <a:rPr lang="en-US" i="1" dirty="0" smtClean="0"/>
              <a:t>blind injection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methods paper for this work is being prepared for publication.</a:t>
            </a:r>
          </a:p>
          <a:p>
            <a:r>
              <a:rPr lang="en-US" sz="2800" dirty="0" smtClean="0"/>
              <a:t>The development of image analysis pipelines are being undertaken by a number of LIGO and Virgo collaborators.</a:t>
            </a:r>
          </a:p>
          <a:p>
            <a:pPr lvl="1"/>
            <a:r>
              <a:rPr lang="en-US" sz="2000" dirty="0" smtClean="0"/>
              <a:t>This includes work to evaluate the efficiencies of these pipelines and to measure the background for each telescope.</a:t>
            </a:r>
          </a:p>
          <a:p>
            <a:r>
              <a:rPr lang="en-US" sz="2800" dirty="0" smtClean="0"/>
              <a:t>A results paper will be published in the future.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4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 smtClean="0"/>
              <a:t>GW and EM Multi-messenger Astronomy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Gravitational Waves: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Bulk motion dynamics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Luminosity distance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Progenitor mass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Direct probe of central engine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41910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Light Curve &amp; Spectrum: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Host galaxy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Gas environment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Red shift distance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Precise sky location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84818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Combining these observations will also increase detection </a:t>
            </a:r>
          </a:p>
          <a:p>
            <a:r>
              <a:rPr lang="en-US" dirty="0" smtClean="0">
                <a:latin typeface="+mn-lt"/>
              </a:rPr>
              <a:t>confidence, give a full picture of progenitor physics and allow </a:t>
            </a:r>
          </a:p>
          <a:p>
            <a:r>
              <a:rPr lang="en-US" dirty="0" smtClean="0">
                <a:latin typeface="+mn-lt"/>
              </a:rPr>
              <a:t>a measurement of the local Hubble constant.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66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r>
              <a:rPr lang="en-US" dirty="0" smtClean="0"/>
              <a:t>Low-latency Event Selection Pipeline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speed and sophistication of LIGO’s data analysis methods and other infrastructure have developed to the point that we can now produce low-latency candidate GW detections for EM follow-up.</a:t>
            </a:r>
          </a:p>
          <a:p>
            <a:endParaRPr lang="en-US" dirty="0"/>
          </a:p>
        </p:txBody>
      </p:sp>
      <p:pic>
        <p:nvPicPr>
          <p:cNvPr id="7" name="Picture 6" descr="emflow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31727"/>
            <a:ext cx="8077200" cy="38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41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+mn-cs"/>
              </a:rPr>
              <a:t>Coherent </a:t>
            </a:r>
            <a:r>
              <a:rPr lang="en-US" sz="2000" dirty="0" err="1">
                <a:solidFill>
                  <a:schemeClr val="tx1"/>
                </a:solidFill>
                <a:cs typeface="+mn-cs"/>
              </a:rPr>
              <a:t>Waveburst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 – a coherent network algorithm based on constrained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likelihood analysis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; returns reconstructed signal and most likely source location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map.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+mn-cs"/>
              </a:rPr>
              <a:t>Omega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Pipeline – a multi-resolution time-frequency search for excess power on a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single interferometer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basis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followed by a coherent follow-up to coincident candidate events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, which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generates a source likelihood map and the strength of the event.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Compact Binary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Coalescence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+mn-cs"/>
              </a:rPr>
              <a:t>MBTA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(</a:t>
            </a:r>
            <a:r>
              <a:rPr lang="en-US" sz="2000" u="sng" dirty="0">
                <a:solidFill>
                  <a:schemeClr val="tx1"/>
                </a:solidFill>
                <a:cs typeface="+mn-cs"/>
              </a:rPr>
              <a:t>M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ulti-</a:t>
            </a:r>
            <a:r>
              <a:rPr lang="en-US" sz="2000" u="sng" dirty="0">
                <a:solidFill>
                  <a:schemeClr val="tx1"/>
                </a:solidFill>
                <a:cs typeface="+mn-cs"/>
              </a:rPr>
              <a:t>b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and </a:t>
            </a:r>
            <a:r>
              <a:rPr lang="en-US" sz="2000" u="sng" dirty="0">
                <a:solidFill>
                  <a:schemeClr val="tx1"/>
                </a:solidFill>
                <a:cs typeface="+mn-cs"/>
              </a:rPr>
              <a:t>T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emplate </a:t>
            </a:r>
            <a:r>
              <a:rPr lang="en-US" sz="2000" u="sng" dirty="0">
                <a:solidFill>
                  <a:schemeClr val="tx1"/>
                </a:solidFill>
                <a:cs typeface="+mn-cs"/>
              </a:rPr>
              <a:t>A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nalysis) –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2</a:t>
            </a:r>
            <a:r>
              <a:rPr lang="en-US" sz="2000" baseline="30000" dirty="0" smtClean="0">
                <a:solidFill>
                  <a:schemeClr val="tx1"/>
                </a:solidFill>
                <a:cs typeface="+mn-cs"/>
              </a:rPr>
              <a:t>nd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order post-Newtonian matched filter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inspiral search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which searches between 1-35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and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requires at least one mass to be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consistent with 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a neutron star (&lt;3.5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)</a:t>
            </a:r>
            <a:r>
              <a:rPr lang="en-US" sz="2000" dirty="0">
                <a:solidFill>
                  <a:schemeClr val="tx1"/>
                </a:solidFill>
                <a:cs typeface="+mn-c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71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680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Source Localization and EM Partners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1953" y="1981200"/>
            <a:ext cx="4953000" cy="3124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Source localization up to 10s of square degrees.</a:t>
            </a:r>
          </a:p>
          <a:p>
            <a:r>
              <a:rPr lang="en-US" dirty="0" smtClean="0"/>
              <a:t>Partner with wide-field optical (FOV of several degrees), X-ray &amp; radio telescopes and prioritize observations to areas with known galaxies within expected sensitivity range.</a:t>
            </a:r>
            <a:endParaRPr lang="en-US" dirty="0"/>
          </a:p>
        </p:txBody>
      </p:sp>
      <p:pic>
        <p:nvPicPr>
          <p:cNvPr id="8" name="Picture 7" descr="QUEST_til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r="4806"/>
          <a:stretch/>
        </p:blipFill>
        <p:spPr>
          <a:xfrm>
            <a:off x="4780170" y="1676400"/>
            <a:ext cx="4363830" cy="3657601"/>
          </a:xfrm>
          <a:prstGeom prst="rect">
            <a:avLst/>
          </a:prstGeom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5105400"/>
            <a:ext cx="8610600" cy="876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LIGO </a:t>
            </a:r>
            <a:r>
              <a:rPr lang="en-US" dirty="0"/>
              <a:t>&amp; Virgo have run generating </a:t>
            </a:r>
            <a:r>
              <a:rPr lang="en-US" dirty="0" err="1"/>
              <a:t>ToO</a:t>
            </a:r>
            <a:r>
              <a:rPr lang="en-US" dirty="0"/>
              <a:t> observing requests during 2 periods of the last data run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Network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" y="2386012"/>
            <a:ext cx="9066212" cy="4471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5925" y="5305425"/>
            <a:ext cx="1220788" cy="4032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163" y="5737225"/>
            <a:ext cx="1220787" cy="40481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05089" y="3465512"/>
            <a:ext cx="1128712" cy="4048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32600" y="2484437"/>
            <a:ext cx="1219200" cy="4048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1676400"/>
            <a:ext cx="1219200" cy="403225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819400" y="1676400"/>
            <a:ext cx="1966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w</a:t>
            </a:r>
            <a:r>
              <a:rPr lang="en-US" sz="2000" dirty="0" smtClean="0">
                <a:latin typeface="+mn-lt"/>
              </a:rPr>
              <a:t>inter ‘09 </a:t>
            </a:r>
            <a:r>
              <a:rPr lang="en-US" sz="2000" dirty="0">
                <a:latin typeface="+mn-lt"/>
              </a:rPr>
              <a:t>and </a:t>
            </a:r>
            <a:endParaRPr lang="en-US" sz="2000" dirty="0" smtClean="0">
              <a:latin typeface="+mn-lt"/>
            </a:endParaRPr>
          </a:p>
          <a:p>
            <a:pPr eaLnBrk="1" hangingPunct="1"/>
            <a:r>
              <a:rPr lang="en-US" sz="2000" dirty="0" smtClean="0">
                <a:latin typeface="+mn-lt"/>
              </a:rPr>
              <a:t>autumn ‘10 run</a:t>
            </a:r>
            <a:endParaRPr lang="en-US" sz="20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676400"/>
            <a:ext cx="1220788" cy="4048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248400" y="1676400"/>
            <a:ext cx="2454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utumn ‘10 run </a:t>
            </a:r>
            <a:r>
              <a:rPr lang="en-US" sz="2000" dirty="0">
                <a:latin typeface="+mn-lt"/>
              </a:rPr>
              <a:t>only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1676400"/>
            <a:ext cx="112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Used in: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Vetting of Events</a:t>
            </a:r>
            <a:endParaRPr lang="en-US" dirty="0"/>
          </a:p>
        </p:txBody>
      </p:sp>
      <p:pic>
        <p:nvPicPr>
          <p:cNvPr id="12" name="Picture 11" descr="Screen shot 2011-04-29 at 10.0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" y="1600201"/>
            <a:ext cx="9046993" cy="52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1-04-29 at 10.0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" y="1600201"/>
            <a:ext cx="9046993" cy="5287426"/>
          </a:xfrm>
          <a:prstGeom prst="rect">
            <a:avLst/>
          </a:prstGeom>
        </p:spPr>
      </p:pic>
      <p:pic>
        <p:nvPicPr>
          <p:cNvPr id="9" name="Picture 8" descr="Screen shot 2011-04-29 at 9.54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dirty="0" smtClean="0"/>
              <a:t>Human Vetting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creen shot 2011-01-21 at 9.0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946634" cy="32296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Omega-gram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00200"/>
            <a:ext cx="8574628" cy="1676400"/>
          </a:xfrm>
        </p:spPr>
        <p:txBody>
          <a:bodyPr/>
          <a:lstStyle/>
          <a:p>
            <a:r>
              <a:rPr lang="en-US" dirty="0" smtClean="0"/>
              <a:t>Omega-grams are a reapplication of the Omega pipeline seeking noise transients (glitches).</a:t>
            </a:r>
          </a:p>
          <a:p>
            <a:r>
              <a:rPr lang="en-US" dirty="0" smtClean="0"/>
              <a:t>Consistent, low density is sought in the </a:t>
            </a:r>
            <a:r>
              <a:rPr lang="en-US" dirty="0" smtClean="0"/>
              <a:t>glitches</a:t>
            </a:r>
            <a:r>
              <a:rPr lang="en-US" dirty="0" smtClean="0"/>
              <a:t>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 smtClean="0"/>
              <a:t>the time-frequency plot.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400800" y="3352800"/>
            <a:ext cx="685800" cy="2667000"/>
          </a:xfrm>
          <a:prstGeom prst="round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noFill/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086600" y="3962400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7315200" y="3352800"/>
            <a:ext cx="1638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+mn-lt"/>
              </a:rPr>
              <a:t>Consistent</a:t>
            </a:r>
          </a:p>
          <a:p>
            <a:r>
              <a:rPr lang="en-US" dirty="0" smtClean="0">
                <a:solidFill>
                  <a:srgbClr val="008000"/>
                </a:solidFill>
                <a:latin typeface="+mn-lt"/>
              </a:rPr>
              <a:t>density</a:t>
            </a:r>
            <a:endParaRPr lang="en-US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15000" y="4572000"/>
            <a:ext cx="609600" cy="762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114800" y="4648200"/>
            <a:ext cx="762000" cy="609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657600"/>
            <a:ext cx="1672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Elevated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glitch rates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 bwMode="auto">
          <a:xfrm>
            <a:off x="1825304" y="4073099"/>
            <a:ext cx="3813496" cy="4989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6" idx="3"/>
          </p:cNvCxnSpPr>
          <p:nvPr/>
        </p:nvCxnSpPr>
        <p:spPr bwMode="auto">
          <a:xfrm>
            <a:off x="1825304" y="4073099"/>
            <a:ext cx="2216792" cy="6168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83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Office Them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6067</TotalTime>
  <Words>632</Words>
  <Application>Microsoft Macintosh PowerPoint</Application>
  <PresentationFormat>On-screen Show (4:3)</PresentationFormat>
  <Paragraphs>67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Photo Editor Photo</vt:lpstr>
      <vt:lpstr>Low-latency Selection of Gravitational-wave Event Candidates for EM Follow-up Observation</vt:lpstr>
      <vt:lpstr>GW and EM Multi-messenger Astronomy</vt:lpstr>
      <vt:lpstr>Low-latency Event Selection Pipeline</vt:lpstr>
      <vt:lpstr>Data Analysis Methods</vt:lpstr>
      <vt:lpstr>PowerPoint Presentation</vt:lpstr>
      <vt:lpstr>Telescope Network</vt:lpstr>
      <vt:lpstr>Human Vetting of Events</vt:lpstr>
      <vt:lpstr>Human Vetting of Events</vt:lpstr>
      <vt:lpstr>Example Omega-gram</vt:lpstr>
      <vt:lpstr>PowerPoint Presentation</vt:lpstr>
      <vt:lpstr>Continuing Work</vt:lpstr>
    </vt:vector>
  </TitlesOfParts>
  <Company>Center for Gravitational Physics and Geometry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Samuel Finn</dc:creator>
  <cp:lastModifiedBy>Amber Stuver</cp:lastModifiedBy>
  <cp:revision>37</cp:revision>
  <cp:lastPrinted>2011-05-02T23:36:46Z</cp:lastPrinted>
  <dcterms:created xsi:type="dcterms:W3CDTF">2001-08-01T00:07:07Z</dcterms:created>
  <dcterms:modified xsi:type="dcterms:W3CDTF">2011-05-03T17:42:01Z</dcterms:modified>
</cp:coreProperties>
</file>