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96" r:id="rId22"/>
    <p:sldId id="277" r:id="rId23"/>
    <p:sldId id="278" r:id="rId24"/>
    <p:sldId id="294" r:id="rId25"/>
    <p:sldId id="29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1F5EA-B569-4D4B-B620-D924A42E5BD3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82CE-C248-9949-BAE0-5649B809D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E5AAE-0AF6-104C-9656-220264D37F56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28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CCF70-7299-5145-BCE0-A35320ABC90D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30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4729C-877D-2B4B-BA8D-54EC2B747761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31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FF327-209F-CD45-88BD-A9F99539E3E0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32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025B3-963E-754A-B181-D6F416DDAA63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36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564-7AEF-7F49-9F0F-55743A66ACEF}" type="datetimeFigureOut">
              <a:rPr lang="en-US" smtClean="0"/>
              <a:pPr/>
              <a:t>8/13/08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B1E6-7DAB-C741-948C-AE0587356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B1E6-7DAB-C741-948C-AE0587356F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 descr="Picture 1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55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3048000" y="65048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Hinata</a:t>
            </a:r>
            <a:r>
              <a:rPr lang="en-US" sz="1200" dirty="0" smtClean="0"/>
              <a:t> Kawamura, Riccardo </a:t>
            </a:r>
            <a:r>
              <a:rPr lang="en-US" sz="1200" dirty="0" err="1" smtClean="0"/>
              <a:t>Desalvo</a:t>
            </a:r>
            <a:r>
              <a:rPr lang="en-US" sz="1200" dirty="0" smtClean="0"/>
              <a:t>  - </a:t>
            </a:r>
            <a:r>
              <a:rPr lang="en-US" sz="1200" dirty="0" err="1" smtClean="0"/>
              <a:t>Radiative</a:t>
            </a:r>
            <a:r>
              <a:rPr lang="en-US" sz="1200" dirty="0" smtClean="0"/>
              <a:t> cooling TCS , LIGO-G080414-00-R</a:t>
            </a:r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6504801"/>
            <a:ext cx="1785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Pasadena 12 August 2008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nfrared.als.lbl.gov/calculators/bb2001.html" TargetMode="Externa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5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7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df"/><Relationship Id="rId5" Type="http://schemas.openxmlformats.org/officeDocument/2006/relationships/image" Target="../media/image36.pd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Radiative</a:t>
            </a:r>
            <a:r>
              <a:rPr lang="en-US" dirty="0"/>
              <a:t> Cooling Thermal Compensation for Gravitational Wave interferometer mirrors.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Justin C. </a:t>
            </a:r>
            <a:r>
              <a:rPr lang="en-US" dirty="0" err="1"/>
              <a:t>Kamp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  <a:r>
              <a:rPr lang="en-US" u="sng" dirty="0" err="1"/>
              <a:t>Hinata</a:t>
            </a:r>
            <a:r>
              <a:rPr lang="en-US" u="sng" dirty="0"/>
              <a:t> </a:t>
            </a:r>
            <a:r>
              <a:rPr lang="en-US" u="sng" dirty="0" err="1"/>
              <a:t>Kawam</a:t>
            </a:r>
            <a:r>
              <a:rPr lang="en-US" dirty="0" err="1"/>
              <a:t>ura</a:t>
            </a:r>
            <a:r>
              <a:rPr lang="en-US" baseline="30000" dirty="0" err="1"/>
              <a:t>b</a:t>
            </a:r>
            <a:r>
              <a:rPr lang="en-US" dirty="0"/>
              <a:t>, Roberto </a:t>
            </a:r>
            <a:r>
              <a:rPr lang="en-US" dirty="0" err="1"/>
              <a:t>Passaquieti</a:t>
            </a:r>
            <a:r>
              <a:rPr lang="en-US" baseline="30000" dirty="0" err="1"/>
              <a:t>c</a:t>
            </a:r>
            <a:r>
              <a:rPr lang="en-US" dirty="0"/>
              <a:t>, and </a:t>
            </a:r>
            <a:r>
              <a:rPr lang="en-US" u="sng" dirty="0"/>
              <a:t>Riccardo </a:t>
            </a:r>
            <a:r>
              <a:rPr lang="en-US" u="sng" dirty="0" err="1"/>
              <a:t>DeSalvo</a:t>
            </a:r>
            <a:r>
              <a:rPr lang="en-US" u="sng" baseline="30000" dirty="0" err="1"/>
              <a:t>d</a:t>
            </a:r>
            <a:endParaRPr lang="en-US" u="sng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algn="l"/>
            <a:r>
              <a:rPr lang="en-US" dirty="0"/>
              <a:t>a) 	Chalmers University of Technology, SE-412 96 Goteborg, Sweden</a:t>
            </a:r>
          </a:p>
          <a:p>
            <a:pPr algn="l"/>
            <a:r>
              <a:rPr lang="en-US" dirty="0" err="1"/>
              <a:t>b</a:t>
            </a:r>
            <a:r>
              <a:rPr lang="en-US" dirty="0"/>
              <a:t>) 	Yokoyama middle school, </a:t>
            </a:r>
            <a:r>
              <a:rPr lang="en-US" dirty="0" err="1"/>
              <a:t>Sanda</a:t>
            </a:r>
            <a:r>
              <a:rPr lang="en-US" dirty="0"/>
              <a:t>, Hachioji, Tokyo, 193-0832, Japan</a:t>
            </a:r>
          </a:p>
          <a:p>
            <a:pPr algn="l"/>
            <a:r>
              <a:rPr lang="en-US" dirty="0" err="1"/>
              <a:t>c</a:t>
            </a:r>
            <a:r>
              <a:rPr lang="en-US" dirty="0"/>
              <a:t>) 	</a:t>
            </a:r>
            <a:r>
              <a:rPr lang="en-US" dirty="0" err="1"/>
              <a:t>Dipartimento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 ‘‘</a:t>
            </a:r>
            <a:r>
              <a:rPr lang="en-US" dirty="0" err="1"/>
              <a:t>Enrico</a:t>
            </a:r>
            <a:r>
              <a:rPr lang="en-US" dirty="0"/>
              <a:t> Fermi’’ and INFN </a:t>
            </a:r>
            <a:r>
              <a:rPr lang="en-US" dirty="0" err="1"/>
              <a:t>Sezione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Pisa, </a:t>
            </a:r>
            <a:r>
              <a:rPr lang="en-US" dirty="0" err="1"/>
              <a:t>Universita</a:t>
            </a:r>
            <a:r>
              <a:rPr lang="en-US" dirty="0"/>
              <a:t>` </a:t>
            </a:r>
            <a:r>
              <a:rPr lang="en-US" dirty="0" err="1"/>
              <a:t>di</a:t>
            </a:r>
            <a:r>
              <a:rPr lang="en-US" dirty="0"/>
              <a:t> Pisa, Largo Bruno </a:t>
            </a:r>
            <a:r>
              <a:rPr lang="en-US" dirty="0" err="1"/>
              <a:t>Pontecorvo</a:t>
            </a:r>
            <a:r>
              <a:rPr lang="en-US" dirty="0"/>
              <a:t>, I-56127 Pisa, Italy</a:t>
            </a:r>
          </a:p>
          <a:p>
            <a:pPr algn="l"/>
            <a:r>
              <a:rPr lang="en-US" dirty="0" err="1"/>
              <a:t>d</a:t>
            </a:r>
            <a:r>
              <a:rPr lang="en-US" dirty="0"/>
              <a:t>)	LIGO Observatories, California Institute of Technology, Pasadena, CA 91125, USA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DRC  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mirror is subject to less thermal radiation radiation pressure </a:t>
            </a:r>
          </a:p>
          <a:p>
            <a:endParaRPr lang="en-US" dirty="0" smtClean="0"/>
          </a:p>
          <a:p>
            <a:r>
              <a:rPr lang="en-US" dirty="0" smtClean="0"/>
              <a:t>actually quieter than without cooling</a:t>
            </a:r>
          </a:p>
          <a:p>
            <a:pPr lvl="1"/>
            <a:r>
              <a:rPr lang="en-US" dirty="0" smtClean="0"/>
              <a:t>(no practical advantage though)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of DRC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room temperature a black body 			</a:t>
            </a:r>
            <a:r>
              <a:rPr lang="en-US" dirty="0" smtClean="0">
                <a:solidFill>
                  <a:srgbClr val="0000FF"/>
                </a:solidFill>
              </a:rPr>
              <a:t>emits 146W/sr-m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dirty="0" smtClean="0"/>
              <a:t>Fused silica emissivity is close to that of a black body 0.93  </a:t>
            </a:r>
            <a:r>
              <a:rPr lang="en-US" sz="1600" dirty="0" smtClean="0"/>
              <a:t>engineering toolbox http://</a:t>
            </a:r>
            <a:r>
              <a:rPr lang="en-US" sz="1600" dirty="0" err="1" smtClean="0"/>
              <a:t>www.engineeringtoolbox.com</a:t>
            </a:r>
            <a:r>
              <a:rPr lang="en-US" sz="1600" dirty="0" smtClean="0"/>
              <a:t>/</a:t>
            </a:r>
          </a:p>
          <a:p>
            <a:r>
              <a:rPr lang="en-US" dirty="0" smtClean="0"/>
              <a:t>A 6 cm</a:t>
            </a:r>
            <a:r>
              <a:rPr lang="en-US" dirty="0" smtClean="0"/>
              <a:t> radius spot </a:t>
            </a:r>
            <a:r>
              <a:rPr lang="en-US" dirty="0" smtClean="0"/>
              <a:t>emits</a:t>
            </a:r>
            <a:r>
              <a:rPr lang="en-US" dirty="0" smtClean="0"/>
              <a:t> 1.64W</a:t>
            </a:r>
            <a:r>
              <a:rPr lang="en-US" dirty="0" smtClean="0"/>
              <a:t>/sr </a:t>
            </a:r>
          </a:p>
          <a:p>
            <a:r>
              <a:rPr lang="en-US" sz="1600" dirty="0" smtClean="0"/>
              <a:t>Black </a:t>
            </a:r>
            <a:r>
              <a:rPr lang="en-US" sz="1600" dirty="0"/>
              <a:t>Body Emission Calculator  </a:t>
            </a:r>
            <a:r>
              <a:rPr lang="en-US" sz="1600" u="sng" dirty="0">
                <a:hlinkClick r:id="rId2"/>
              </a:rPr>
              <a:t>http://infrared.als.lbl.gov/calculators/bb2001.html</a:t>
            </a:r>
            <a:r>
              <a:rPr lang="en-US" sz="1600" dirty="0" smtClean="0"/>
              <a:t> </a:t>
            </a:r>
            <a:endParaRPr lang="en-US" dirty="0" smtClean="0"/>
          </a:p>
          <a:p>
            <a:r>
              <a:rPr lang="en-US" dirty="0" smtClean="0"/>
              <a:t>0.25-0.5  </a:t>
            </a:r>
            <a:r>
              <a:rPr lang="en-US" dirty="0" err="1" smtClean="0"/>
              <a:t>sr</a:t>
            </a:r>
            <a:r>
              <a:rPr lang="en-US" dirty="0" smtClean="0"/>
              <a:t> coverage sufficient to </a:t>
            </a:r>
          </a:p>
          <a:p>
            <a:pPr>
              <a:buNone/>
            </a:pPr>
            <a:r>
              <a:rPr lang="en-US" dirty="0" smtClean="0"/>
              <a:t>	rob the 0.25—0.5W deposited </a:t>
            </a:r>
          </a:p>
          <a:p>
            <a:pPr>
              <a:buNone/>
            </a:pPr>
            <a:r>
              <a:rPr lang="en-US" dirty="0" smtClean="0"/>
              <a:t>	by the laser spot</a:t>
            </a:r>
            <a:endParaRPr lang="en-US" dirty="0"/>
          </a:p>
        </p:txBody>
      </p:sp>
      <p:pic>
        <p:nvPicPr>
          <p:cNvPr id="4" name="Content Placeholder 4" descr="Picture 1.png"/>
          <p:cNvPicPr>
            <a:picLocks noChangeAspect="1"/>
          </p:cNvPicPr>
          <p:nvPr/>
        </p:nvPicPr>
        <p:blipFill>
          <a:blip r:embed="rId3"/>
          <a:srcRect l="-10413" r="-10413"/>
          <a:stretch>
            <a:fillRect/>
          </a:stretch>
        </p:blipFill>
        <p:spPr>
          <a:xfrm>
            <a:off x="5929754" y="4572000"/>
            <a:ext cx="374099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DRC required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Liquid nitrogen cooled black bodies emit only 0.4% thermal radiation than a room temperature body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Li-N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targets would be 99.6% efficient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“direct” </a:t>
            </a:r>
            <a:r>
              <a:rPr lang="en-US" dirty="0" err="1" smtClean="0"/>
              <a:t>radiative</a:t>
            </a:r>
            <a:r>
              <a:rPr lang="en-US" dirty="0" smtClean="0"/>
              <a:t>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Proximity cooling</a:t>
            </a:r>
          </a:p>
          <a:p>
            <a:endParaRPr lang="en-US" dirty="0" smtClean="0"/>
          </a:p>
          <a:p>
            <a:r>
              <a:rPr lang="en-US" dirty="0" smtClean="0"/>
              <a:t>Baffled cooling</a:t>
            </a:r>
          </a:p>
          <a:p>
            <a:endParaRPr lang="en-US" dirty="0" smtClean="0"/>
          </a:p>
          <a:p>
            <a:r>
              <a:rPr lang="en-US" dirty="0" smtClean="0"/>
              <a:t>Imaging cooling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DRC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6.2 cm</a:t>
            </a:r>
            <a:r>
              <a:rPr lang="en-US" dirty="0" smtClean="0"/>
              <a:t> radius, </a:t>
            </a:r>
            <a:r>
              <a:rPr lang="en-US" dirty="0" smtClean="0"/>
              <a:t>liquid-nitrogen-cooled disk placed in front of the test mass would suck out</a:t>
            </a:r>
            <a:r>
              <a:rPr lang="en-US" dirty="0" smtClean="0"/>
              <a:t> 5.1 W</a:t>
            </a:r>
            <a:endParaRPr lang="en-US" dirty="0" smtClean="0"/>
          </a:p>
          <a:p>
            <a:r>
              <a:rPr lang="en-US" dirty="0" smtClean="0"/>
              <a:t>Advantages:  </a:t>
            </a:r>
          </a:p>
          <a:p>
            <a:pPr lvl="1"/>
            <a:r>
              <a:rPr lang="en-US" dirty="0" smtClean="0"/>
              <a:t>simple solution</a:t>
            </a:r>
          </a:p>
          <a:p>
            <a:r>
              <a:rPr lang="en-US" dirty="0" smtClean="0"/>
              <a:t>Disadvantages:  </a:t>
            </a:r>
          </a:p>
          <a:p>
            <a:pPr lvl="1"/>
            <a:r>
              <a:rPr lang="en-US" dirty="0" smtClean="0"/>
              <a:t>Obstruct the stored light beam </a:t>
            </a:r>
          </a:p>
          <a:p>
            <a:pPr lvl="1"/>
            <a:r>
              <a:rPr lang="en-US" dirty="0" smtClean="0"/>
              <a:t>Suck out too much power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26" y="2743200"/>
            <a:ext cx="2500602" cy="38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Baffled DRC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17638"/>
            <a:ext cx="54800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6400800" cy="452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large Li-N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target is used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Pyramidal Baffles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estrict the line of view of the cold target to the stored beam spot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Pyramids can be located outside the beam line outer envelope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Baffled DRC de-</a:t>
            </a:r>
            <a:r>
              <a:rPr lang="en-US" dirty="0" err="1" smtClean="0"/>
              <a:t>focussing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0336" y="5029201"/>
            <a:ext cx="24374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 l="12941" t="5817" r="9908" b="11317"/>
          <a:stretch>
            <a:fillRect/>
          </a:stretch>
        </p:blipFill>
        <p:spPr bwMode="auto">
          <a:xfrm>
            <a:off x="5029200" y="1417638"/>
            <a:ext cx="4114800" cy="331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6736" y="5029201"/>
            <a:ext cx="24398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3136" y="5029200"/>
            <a:ext cx="24398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660" y="5029200"/>
            <a:ext cx="243179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76400"/>
            <a:ext cx="4800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Cooling spot can be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defocussed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mimic a Gaussian by playing with longitudinal positioning of the baffles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Baffled DRC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Large cooled surface acts as </a:t>
            </a:r>
            <a:r>
              <a:rPr lang="en-US" dirty="0" err="1" smtClean="0"/>
              <a:t>cryo</a:t>
            </a:r>
            <a:r>
              <a:rPr lang="en-US" dirty="0" smtClean="0"/>
              <a:t>-pump for organics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Bulky baffle array,</a:t>
            </a:r>
          </a:p>
          <a:p>
            <a:pPr lvl="1"/>
            <a:r>
              <a:rPr lang="en-US" dirty="0" smtClean="0"/>
              <a:t>Large Li-N</a:t>
            </a:r>
            <a:r>
              <a:rPr lang="en-US" baseline="-25000" dirty="0" smtClean="0"/>
              <a:t>2</a:t>
            </a:r>
            <a:r>
              <a:rPr lang="en-US" dirty="0" smtClean="0"/>
              <a:t> cooled target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 cooling power requirement</a:t>
            </a:r>
            <a:r>
              <a:rPr lang="en-US" dirty="0" smtClean="0"/>
              <a:t>, potentially mechanically noisy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focused DRC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One or two </a:t>
            </a:r>
            <a:r>
              <a:rPr lang="en-US" dirty="0" smtClean="0">
                <a:solidFill>
                  <a:srgbClr val="FF0000"/>
                </a:solidFill>
              </a:rPr>
              <a:t>small Li-N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cooled targets </a:t>
            </a:r>
            <a:r>
              <a:rPr lang="en-US" dirty="0" smtClean="0">
                <a:solidFill>
                  <a:srgbClr val="0000FF"/>
                </a:solidFill>
              </a:rPr>
              <a:t>focused with Au plated spherical mirrors </a:t>
            </a:r>
            <a:r>
              <a:rPr lang="en-US" dirty="0" smtClean="0"/>
              <a:t>on stored beam spot</a:t>
            </a:r>
          </a:p>
          <a:p>
            <a:r>
              <a:rPr lang="en-US" dirty="0"/>
              <a:t>M</a:t>
            </a:r>
            <a:r>
              <a:rPr lang="en-US" dirty="0" smtClean="0"/>
              <a:t>imic Gaussian spot profile by moving cold targets out of focus</a:t>
            </a: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76400"/>
            <a:ext cx="352963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DRC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methods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Iris control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Target temperature control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Hot resistor power balance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interferometers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</a:t>
            </a:r>
            <a:r>
              <a:rPr lang="en-US" dirty="0" err="1"/>
              <a:t>Fabry</a:t>
            </a:r>
            <a:r>
              <a:rPr lang="en-US" dirty="0"/>
              <a:t> Perot </a:t>
            </a:r>
            <a:r>
              <a:rPr lang="en-US" dirty="0" smtClean="0"/>
              <a:t>mirrors of advanced interferometers </a:t>
            </a:r>
            <a:r>
              <a:rPr lang="en-US" dirty="0"/>
              <a:t>will be subject to almost a MW of standing laser light over a Gaussian spot size of ~6 cm</a:t>
            </a:r>
            <a:r>
              <a:rPr lang="en-US" dirty="0" smtClean="0"/>
              <a:t> radius</a:t>
            </a:r>
          </a:p>
          <a:p>
            <a:r>
              <a:rPr lang="en-US" dirty="0">
                <a:solidFill>
                  <a:srgbClr val="0000FF"/>
                </a:solidFill>
              </a:rPr>
              <a:t>high reflectivity coatings</a:t>
            </a:r>
            <a:r>
              <a:rPr lang="en-US" dirty="0" smtClean="0">
                <a:solidFill>
                  <a:srgbClr val="0000FF"/>
                </a:solidFill>
              </a:rPr>
              <a:t> absorb &gt;0.25 </a:t>
            </a:r>
            <a:r>
              <a:rPr lang="en-US" dirty="0" err="1" smtClean="0">
                <a:solidFill>
                  <a:srgbClr val="0000FF"/>
                </a:solidFill>
              </a:rPr>
              <a:t>ppm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mirrors receives 0.25 ~ </a:t>
            </a:r>
            <a:r>
              <a:rPr lang="en-US" dirty="0">
                <a:solidFill>
                  <a:srgbClr val="FF0000"/>
                </a:solidFill>
              </a:rPr>
              <a:t>0.5 W of heating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The deposited power </a:t>
            </a:r>
            <a:r>
              <a:rPr lang="en-US" dirty="0"/>
              <a:t>distribution</a:t>
            </a:r>
            <a:r>
              <a:rPr lang="en-US" dirty="0" smtClean="0"/>
              <a:t> matches the </a:t>
            </a:r>
            <a:r>
              <a:rPr lang="en-US" dirty="0"/>
              <a:t>stored </a:t>
            </a:r>
            <a:r>
              <a:rPr lang="en-US" dirty="0" smtClean="0"/>
              <a:t>beam profile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DRC power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DRC cooling power is directly proportional to the cold target area used.</a:t>
            </a:r>
          </a:p>
          <a:p>
            <a:r>
              <a:rPr lang="en-US" dirty="0" smtClean="0"/>
              <a:t>An iris placed in front of each target would naturally tune the cooling power</a:t>
            </a:r>
            <a:endParaRPr lang="en-US" dirty="0" smtClean="0"/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Mechanical parts in vacuum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328672"/>
            <a:ext cx="3810000" cy="252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DRC power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Advantage:</a:t>
            </a:r>
          </a:p>
          <a:p>
            <a:pPr lvl="1"/>
            <a:r>
              <a:rPr lang="en-US" dirty="0" smtClean="0"/>
              <a:t>A fixed iris can</a:t>
            </a:r>
            <a:r>
              <a:rPr lang="en-US" dirty="0" smtClean="0"/>
              <a:t> be used for static cooling power controls, to match the absorption of individual coatings and minimizing the dynamic range of active power controls</a:t>
            </a:r>
          </a:p>
          <a:p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328672"/>
            <a:ext cx="3810000" cy="252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temperature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495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cold target </a:t>
            </a:r>
            <a:r>
              <a:rPr lang="en-US" sz="1946" dirty="0" smtClean="0"/>
              <a:t>“D”</a:t>
            </a:r>
            <a:r>
              <a:rPr lang="en-US" dirty="0" smtClean="0"/>
              <a:t> is separated from the Li-N</a:t>
            </a:r>
            <a:r>
              <a:rPr lang="en-US" baseline="-25000" dirty="0" smtClean="0"/>
              <a:t>2</a:t>
            </a:r>
            <a:r>
              <a:rPr lang="en-US" dirty="0" smtClean="0"/>
              <a:t> cooling bath </a:t>
            </a:r>
            <a:r>
              <a:rPr lang="en-US" sz="1946" dirty="0" smtClean="0"/>
              <a:t>“A”</a:t>
            </a:r>
            <a:r>
              <a:rPr lang="en-US" dirty="0" smtClean="0"/>
              <a:t> by a thermal resistor </a:t>
            </a:r>
            <a:r>
              <a:rPr lang="en-US" sz="1946" dirty="0" smtClean="0"/>
              <a:t>“B”</a:t>
            </a:r>
            <a:endParaRPr lang="en-US" dirty="0" smtClean="0"/>
          </a:p>
          <a:p>
            <a:r>
              <a:rPr lang="en-US" dirty="0" smtClean="0"/>
              <a:t>The cold target temperature is controlled by a resistor </a:t>
            </a:r>
            <a:r>
              <a:rPr lang="en-US" sz="2162" dirty="0" smtClean="0"/>
              <a:t>“C”</a:t>
            </a:r>
            <a:r>
              <a:rPr lang="en-US" dirty="0" smtClean="0"/>
              <a:t> mounted on the cold target</a:t>
            </a:r>
            <a:endParaRPr lang="en-US" dirty="0" smtClean="0"/>
          </a:p>
          <a:p>
            <a:r>
              <a:rPr lang="en-US" dirty="0" smtClean="0"/>
              <a:t>Disadvantages:</a:t>
            </a:r>
            <a:endParaRPr lang="en-US" dirty="0" smtClean="0"/>
          </a:p>
          <a:p>
            <a:pPr lvl="1"/>
            <a:r>
              <a:rPr lang="en-US" dirty="0" smtClean="0"/>
              <a:t>Reaction time of several seconds</a:t>
            </a:r>
          </a:p>
          <a:p>
            <a:pPr lvl="1"/>
            <a:r>
              <a:rPr lang="en-US" dirty="0" smtClean="0"/>
              <a:t>Dumps power in thermal bath</a:t>
            </a:r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Can be used for small corrections</a:t>
            </a:r>
          </a:p>
          <a:p>
            <a:pPr lvl="1"/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819400"/>
            <a:ext cx="2386013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Hot resistor DRC power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96000" cy="51355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cold target </a:t>
            </a:r>
            <a:r>
              <a:rPr lang="en-US" sz="1946" dirty="0" smtClean="0"/>
              <a:t>“A”</a:t>
            </a:r>
            <a:r>
              <a:rPr lang="en-US" dirty="0" smtClean="0"/>
              <a:t> is placed behind the mirror focal plane </a:t>
            </a:r>
            <a:r>
              <a:rPr lang="en-US" sz="1946" dirty="0" smtClean="0"/>
              <a:t>“C”</a:t>
            </a:r>
            <a:endParaRPr lang="en-US" dirty="0" smtClean="0"/>
          </a:p>
          <a:p>
            <a:r>
              <a:rPr lang="en-US" dirty="0" smtClean="0"/>
              <a:t>A back shielded resistor </a:t>
            </a:r>
            <a:r>
              <a:rPr lang="en-US" sz="1946" dirty="0" smtClean="0"/>
              <a:t>“B”</a:t>
            </a:r>
            <a:r>
              <a:rPr lang="en-US" dirty="0" smtClean="0"/>
              <a:t> is placed in front of the focal plane</a:t>
            </a:r>
          </a:p>
          <a:p>
            <a:r>
              <a:rPr lang="en-US" dirty="0" smtClean="0"/>
              <a:t>Both defocused to generate Gaussian </a:t>
            </a:r>
            <a:r>
              <a:rPr lang="en-US" dirty="0" smtClean="0"/>
              <a:t>profile, the heating </a:t>
            </a:r>
            <a:r>
              <a:rPr lang="en-US" dirty="0" err="1" smtClean="0"/>
              <a:t>modulatable</a:t>
            </a:r>
            <a:endParaRPr lang="en-US" dirty="0" smtClean="0"/>
          </a:p>
          <a:p>
            <a:r>
              <a:rPr lang="en-US" dirty="0" smtClean="0"/>
              <a:t>Disadvantages: </a:t>
            </a:r>
          </a:p>
          <a:p>
            <a:pPr lvl="1"/>
            <a:r>
              <a:rPr lang="en-US" dirty="0" smtClean="0"/>
              <a:t>Heating power fluctuations can generate thermo-elastic noise on the main mirror, </a:t>
            </a:r>
          </a:p>
          <a:p>
            <a:pPr lvl="2"/>
            <a:r>
              <a:rPr lang="en-US" dirty="0" smtClean="0"/>
              <a:t>can use with interferometer off, </a:t>
            </a:r>
          </a:p>
          <a:p>
            <a:pPr lvl="2"/>
            <a:r>
              <a:rPr lang="en-US" dirty="0" smtClean="0"/>
              <a:t>need to limit the  resistor applied power</a:t>
            </a:r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Fast reaction times (low resistor heat capacitance)</a:t>
            </a:r>
          </a:p>
          <a:p>
            <a:pPr lvl="1"/>
            <a:r>
              <a:rPr lang="en-US" dirty="0" smtClean="0"/>
              <a:t>Does not dump power in thermal </a:t>
            </a:r>
            <a:r>
              <a:rPr lang="en-US" dirty="0" smtClean="0"/>
              <a:t>bath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303645" y="1752600"/>
            <a:ext cx="2840355" cy="353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010400" y="3124200"/>
            <a:ext cx="167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Focused RTC </a:t>
            </a:r>
            <a:br>
              <a:rPr lang="en-US" dirty="0" smtClean="0"/>
            </a:br>
            <a:r>
              <a:rPr lang="en-US" dirty="0" smtClean="0"/>
              <a:t>further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6096000" cy="3535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Hot ring placed in focal plane</a:t>
            </a:r>
          </a:p>
          <a:p>
            <a:pPr>
              <a:buNone/>
            </a:pPr>
            <a:r>
              <a:rPr lang="en-US" dirty="0" smtClean="0"/>
              <a:t>	is imaged on the </a:t>
            </a:r>
            <a:r>
              <a:rPr lang="en-US" dirty="0" smtClean="0"/>
              <a:t>mirror, can change mirror focal length</a:t>
            </a:r>
          </a:p>
          <a:p>
            <a:endParaRPr lang="en-US" dirty="0" smtClean="0"/>
          </a:p>
          <a:p>
            <a:r>
              <a:rPr lang="en-US" dirty="0" smtClean="0"/>
              <a:t>Advantage:</a:t>
            </a:r>
          </a:p>
          <a:p>
            <a:pPr lvl="1"/>
            <a:r>
              <a:rPr lang="en-US" dirty="0" smtClean="0"/>
              <a:t>Fine mirror focal length controls even in absence of beam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Possible thermo-elastic noise</a:t>
            </a:r>
          </a:p>
          <a:p>
            <a:pPr lvl="2"/>
            <a:r>
              <a:rPr lang="en-US" dirty="0" smtClean="0"/>
              <a:t>Useful with interferometer off</a:t>
            </a:r>
            <a:endParaRPr lang="en-US" dirty="0" smtClean="0"/>
          </a:p>
        </p:txBody>
      </p:sp>
      <p:pic>
        <p:nvPicPr>
          <p:cNvPr id="10" name="Picture 9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36" y="4278313"/>
            <a:ext cx="2285147" cy="1013354"/>
          </a:xfrm>
          <a:prstGeom prst="rect">
            <a:avLst/>
          </a:prstGeom>
        </p:spPr>
      </p:pic>
      <p:pic>
        <p:nvPicPr>
          <p:cNvPr id="13" name="Picture 12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193266"/>
            <a:ext cx="814388" cy="448744"/>
          </a:xfrm>
          <a:prstGeom prst="rect">
            <a:avLst/>
          </a:prstGeom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239000" y="1898132"/>
            <a:ext cx="1273132" cy="238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7010400" y="3124200"/>
            <a:ext cx="167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57800" y="28956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/>
              <a:t>Experimental Setup schematics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505200" y="1981200"/>
            <a:ext cx="76200" cy="419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505200" y="1905000"/>
            <a:ext cx="5410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8839200" y="1981200"/>
            <a:ext cx="76200" cy="434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CA0D0D"/>
              </a:solidFill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5867400" y="4648200"/>
            <a:ext cx="762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44196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4495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Line 13"/>
          <p:cNvSpPr>
            <a:spLocks noChangeShapeType="1"/>
          </p:cNvSpPr>
          <p:nvPr/>
        </p:nvSpPr>
        <p:spPr bwMode="auto">
          <a:xfrm>
            <a:off x="44958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Line 14"/>
          <p:cNvSpPr>
            <a:spLocks noChangeShapeType="1"/>
          </p:cNvSpPr>
          <p:nvPr/>
        </p:nvSpPr>
        <p:spPr bwMode="auto">
          <a:xfrm flipV="1"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Line 15"/>
          <p:cNvSpPr>
            <a:spLocks noChangeShapeType="1"/>
          </p:cNvSpPr>
          <p:nvPr/>
        </p:nvSpPr>
        <p:spPr bwMode="auto">
          <a:xfrm flipH="1">
            <a:off x="51054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Line 16"/>
          <p:cNvSpPr>
            <a:spLocks noChangeShapeType="1"/>
          </p:cNvSpPr>
          <p:nvPr/>
        </p:nvSpPr>
        <p:spPr bwMode="auto">
          <a:xfrm>
            <a:off x="4419600" y="6019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4267200" y="5257800"/>
            <a:ext cx="381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4876800" y="5257800"/>
            <a:ext cx="381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Freeform 20"/>
          <p:cNvSpPr>
            <a:spLocks/>
          </p:cNvSpPr>
          <p:nvPr/>
        </p:nvSpPr>
        <p:spPr bwMode="auto">
          <a:xfrm>
            <a:off x="4495800" y="5486400"/>
            <a:ext cx="533400" cy="76200"/>
          </a:xfrm>
          <a:custGeom>
            <a:avLst/>
            <a:gdLst>
              <a:gd name="T0" fmla="*/ 0 w 336"/>
              <a:gd name="T1" fmla="*/ 48 h 48"/>
              <a:gd name="T2" fmla="*/ 48 w 336"/>
              <a:gd name="T3" fmla="*/ 0 h 48"/>
              <a:gd name="T4" fmla="*/ 96 w 336"/>
              <a:gd name="T5" fmla="*/ 48 h 48"/>
              <a:gd name="T6" fmla="*/ 144 w 336"/>
              <a:gd name="T7" fmla="*/ 0 h 48"/>
              <a:gd name="T8" fmla="*/ 192 w 336"/>
              <a:gd name="T9" fmla="*/ 48 h 48"/>
              <a:gd name="T10" fmla="*/ 240 w 336"/>
              <a:gd name="T11" fmla="*/ 0 h 48"/>
              <a:gd name="T12" fmla="*/ 288 w 336"/>
              <a:gd name="T13" fmla="*/ 48 h 48"/>
              <a:gd name="T14" fmla="*/ 336 w 336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48"/>
              <a:gd name="T26" fmla="*/ 336 w 336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24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Rectangle 21"/>
          <p:cNvSpPr>
            <a:spLocks noChangeArrowheads="1"/>
          </p:cNvSpPr>
          <p:nvPr/>
        </p:nvSpPr>
        <p:spPr bwMode="auto">
          <a:xfrm>
            <a:off x="6172200" y="5334000"/>
            <a:ext cx="2667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6324600" y="5181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Oval 24"/>
          <p:cNvSpPr>
            <a:spLocks noChangeArrowheads="1"/>
          </p:cNvSpPr>
          <p:nvPr/>
        </p:nvSpPr>
        <p:spPr bwMode="auto">
          <a:xfrm>
            <a:off x="6629400" y="5181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Oval 25"/>
          <p:cNvSpPr>
            <a:spLocks noChangeArrowheads="1"/>
          </p:cNvSpPr>
          <p:nvPr/>
        </p:nvSpPr>
        <p:spPr bwMode="auto">
          <a:xfrm>
            <a:off x="6934200" y="5181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Oval 26"/>
          <p:cNvSpPr>
            <a:spLocks noChangeArrowheads="1"/>
          </p:cNvSpPr>
          <p:nvPr/>
        </p:nvSpPr>
        <p:spPr bwMode="auto">
          <a:xfrm>
            <a:off x="7239000" y="5181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Oval 27"/>
          <p:cNvSpPr>
            <a:spLocks noChangeArrowheads="1"/>
          </p:cNvSpPr>
          <p:nvPr/>
        </p:nvSpPr>
        <p:spPr bwMode="auto">
          <a:xfrm>
            <a:off x="7543800" y="5181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Oval 28"/>
          <p:cNvSpPr>
            <a:spLocks noChangeArrowheads="1"/>
          </p:cNvSpPr>
          <p:nvPr/>
        </p:nvSpPr>
        <p:spPr bwMode="auto">
          <a:xfrm>
            <a:off x="7848600" y="5181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Oval 29"/>
          <p:cNvSpPr>
            <a:spLocks noChangeArrowheads="1"/>
          </p:cNvSpPr>
          <p:nvPr/>
        </p:nvSpPr>
        <p:spPr bwMode="auto">
          <a:xfrm>
            <a:off x="8153400" y="5181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Oval 30"/>
          <p:cNvSpPr>
            <a:spLocks noChangeArrowheads="1"/>
          </p:cNvSpPr>
          <p:nvPr/>
        </p:nvSpPr>
        <p:spPr bwMode="auto">
          <a:xfrm>
            <a:off x="8458200" y="5181600"/>
            <a:ext cx="2286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31"/>
          <p:cNvSpPr>
            <a:spLocks noChangeShapeType="1"/>
          </p:cNvSpPr>
          <p:nvPr/>
        </p:nvSpPr>
        <p:spPr bwMode="auto">
          <a:xfrm flipH="1" flipV="1">
            <a:off x="4648200" y="2438400"/>
            <a:ext cx="0" cy="281940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33"/>
          <p:cNvSpPr>
            <a:spLocks noChangeShapeType="1"/>
          </p:cNvSpPr>
          <p:nvPr/>
        </p:nvSpPr>
        <p:spPr bwMode="auto">
          <a:xfrm flipV="1">
            <a:off x="7543800" y="2438400"/>
            <a:ext cx="0" cy="274320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Freeform 36"/>
          <p:cNvSpPr>
            <a:spLocks/>
          </p:cNvSpPr>
          <p:nvPr/>
        </p:nvSpPr>
        <p:spPr bwMode="auto">
          <a:xfrm>
            <a:off x="4648200" y="2028825"/>
            <a:ext cx="2895600" cy="409575"/>
          </a:xfrm>
          <a:custGeom>
            <a:avLst/>
            <a:gdLst>
              <a:gd name="T0" fmla="*/ 0 w 1824"/>
              <a:gd name="T1" fmla="*/ 258 h 258"/>
              <a:gd name="T2" fmla="*/ 960 w 1824"/>
              <a:gd name="T3" fmla="*/ 0 h 258"/>
              <a:gd name="T4" fmla="*/ 1824 w 1824"/>
              <a:gd name="T5" fmla="*/ 258 h 258"/>
              <a:gd name="T6" fmla="*/ 0 60000 65536"/>
              <a:gd name="T7" fmla="*/ 0 60000 65536"/>
              <a:gd name="T8" fmla="*/ 0 60000 65536"/>
              <a:gd name="T9" fmla="*/ 0 w 1824"/>
              <a:gd name="T10" fmla="*/ 0 h 258"/>
              <a:gd name="T11" fmla="*/ 1824 w 1824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258">
                <a:moveTo>
                  <a:pt x="0" y="258"/>
                </a:moveTo>
                <a:cubicBezTo>
                  <a:pt x="328" y="129"/>
                  <a:pt x="656" y="0"/>
                  <a:pt x="960" y="0"/>
                </a:cubicBezTo>
                <a:cubicBezTo>
                  <a:pt x="1264" y="0"/>
                  <a:pt x="1544" y="129"/>
                  <a:pt x="1824" y="25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Line 38"/>
          <p:cNvSpPr>
            <a:spLocks noChangeShapeType="1"/>
          </p:cNvSpPr>
          <p:nvPr/>
        </p:nvSpPr>
        <p:spPr bwMode="auto">
          <a:xfrm flipV="1">
            <a:off x="4876800" y="2438400"/>
            <a:ext cx="2667000" cy="281940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Line 39"/>
          <p:cNvSpPr>
            <a:spLocks noChangeShapeType="1"/>
          </p:cNvSpPr>
          <p:nvPr/>
        </p:nvSpPr>
        <p:spPr bwMode="auto">
          <a:xfrm flipH="1" flipV="1">
            <a:off x="4648200" y="2438400"/>
            <a:ext cx="2819400" cy="2741613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Line 41"/>
          <p:cNvSpPr>
            <a:spLocks noChangeShapeType="1"/>
          </p:cNvSpPr>
          <p:nvPr/>
        </p:nvSpPr>
        <p:spPr bwMode="auto">
          <a:xfrm flipV="1">
            <a:off x="2209800" y="2209800"/>
            <a:ext cx="3505200" cy="76200"/>
          </a:xfrm>
          <a:prstGeom prst="line">
            <a:avLst/>
          </a:prstGeom>
          <a:noFill/>
          <a:ln w="38100">
            <a:solidFill>
              <a:srgbClr val="CA0D0D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5" name="Text Box 42"/>
          <p:cNvSpPr txBox="1">
            <a:spLocks noChangeArrowheads="1"/>
          </p:cNvSpPr>
          <p:nvPr/>
        </p:nvSpPr>
        <p:spPr bwMode="auto">
          <a:xfrm>
            <a:off x="152400" y="2057400"/>
            <a:ext cx="2817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Spherical mirror</a:t>
            </a:r>
          </a:p>
          <a:p>
            <a:endParaRPr lang="en-US"/>
          </a:p>
          <a:p>
            <a:r>
              <a:rPr lang="en-US"/>
              <a:t>Liquid N</a:t>
            </a:r>
            <a:r>
              <a:rPr lang="en-US" baseline="-25000"/>
              <a:t>2</a:t>
            </a:r>
            <a:r>
              <a:rPr lang="en-US"/>
              <a:t> trap</a:t>
            </a:r>
          </a:p>
          <a:p>
            <a:r>
              <a:rPr lang="en-US"/>
              <a:t>(or heating lamp)</a:t>
            </a:r>
          </a:p>
          <a:p>
            <a:endParaRPr lang="en-US"/>
          </a:p>
          <a:p>
            <a:r>
              <a:rPr lang="en-US"/>
              <a:t>Separation wall</a:t>
            </a:r>
          </a:p>
          <a:p>
            <a:endParaRPr lang="en-US"/>
          </a:p>
          <a:p>
            <a:r>
              <a:rPr lang="en-US"/>
              <a:t>Thermometer array</a:t>
            </a:r>
          </a:p>
          <a:p>
            <a:endParaRPr lang="en-US"/>
          </a:p>
          <a:p>
            <a:r>
              <a:rPr lang="en-US"/>
              <a:t>External structure</a:t>
            </a:r>
          </a:p>
        </p:txBody>
      </p:sp>
      <p:sp>
        <p:nvSpPr>
          <p:cNvPr id="16416" name="Line 43"/>
          <p:cNvSpPr>
            <a:spLocks noChangeShapeType="1"/>
          </p:cNvSpPr>
          <p:nvPr/>
        </p:nvSpPr>
        <p:spPr bwMode="auto">
          <a:xfrm>
            <a:off x="2209800" y="3048000"/>
            <a:ext cx="2667000" cy="2057400"/>
          </a:xfrm>
          <a:prstGeom prst="line">
            <a:avLst/>
          </a:prstGeom>
          <a:noFill/>
          <a:ln w="38100">
            <a:solidFill>
              <a:srgbClr val="31E33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7" name="Line 44"/>
          <p:cNvSpPr>
            <a:spLocks noChangeShapeType="1"/>
          </p:cNvSpPr>
          <p:nvPr/>
        </p:nvSpPr>
        <p:spPr bwMode="auto">
          <a:xfrm>
            <a:off x="2209800" y="3657600"/>
            <a:ext cx="3657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8" name="Line 45"/>
          <p:cNvSpPr>
            <a:spLocks noChangeShapeType="1"/>
          </p:cNvSpPr>
          <p:nvPr/>
        </p:nvSpPr>
        <p:spPr bwMode="auto">
          <a:xfrm>
            <a:off x="2209800" y="4191000"/>
            <a:ext cx="5181600" cy="914400"/>
          </a:xfrm>
          <a:prstGeom prst="line">
            <a:avLst/>
          </a:prstGeom>
          <a:noFill/>
          <a:ln w="38100">
            <a:solidFill>
              <a:srgbClr val="2B5BA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9" name="Line 46"/>
          <p:cNvSpPr>
            <a:spLocks noChangeShapeType="1"/>
          </p:cNvSpPr>
          <p:nvPr/>
        </p:nvSpPr>
        <p:spPr bwMode="auto">
          <a:xfrm>
            <a:off x="2209800" y="4800600"/>
            <a:ext cx="1295400" cy="914400"/>
          </a:xfrm>
          <a:prstGeom prst="line">
            <a:avLst/>
          </a:prstGeom>
          <a:noFill/>
          <a:ln w="38100">
            <a:solidFill>
              <a:srgbClr val="C19C27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Liquid Nitrogen trap</a:t>
            </a:r>
          </a:p>
        </p:txBody>
      </p:sp>
      <p:pic>
        <p:nvPicPr>
          <p:cNvPr id="17411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588" y="381000"/>
            <a:ext cx="228441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36"/>
          <p:cNvSpPr>
            <a:spLocks noChangeShapeType="1"/>
          </p:cNvSpPr>
          <p:nvPr/>
        </p:nvSpPr>
        <p:spPr bwMode="auto">
          <a:xfrm>
            <a:off x="6781800" y="1143000"/>
            <a:ext cx="533400" cy="381000"/>
          </a:xfrm>
          <a:prstGeom prst="line">
            <a:avLst/>
          </a:prstGeom>
          <a:noFill/>
          <a:ln w="38100">
            <a:solidFill>
              <a:srgbClr val="CA0D0D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Text Box 39"/>
          <p:cNvSpPr txBox="1">
            <a:spLocks noChangeArrowheads="1"/>
          </p:cNvSpPr>
          <p:nvPr/>
        </p:nvSpPr>
        <p:spPr bwMode="auto">
          <a:xfrm>
            <a:off x="2438400" y="1905000"/>
            <a:ext cx="2509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62.5mm </a:t>
            </a:r>
            <a:r>
              <a:rPr lang="en-US" dirty="0" smtClean="0"/>
              <a:t>diameter orifice</a:t>
            </a:r>
            <a:endParaRPr lang="en-US" dirty="0"/>
          </a:p>
        </p:txBody>
      </p:sp>
      <p:sp>
        <p:nvSpPr>
          <p:cNvPr id="17414" name="Text Box 40"/>
          <p:cNvSpPr txBox="1">
            <a:spLocks noChangeArrowheads="1"/>
          </p:cNvSpPr>
          <p:nvPr/>
        </p:nvSpPr>
        <p:spPr bwMode="auto">
          <a:xfrm>
            <a:off x="365125" y="4772025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Dewar</a:t>
            </a:r>
          </a:p>
        </p:txBody>
      </p:sp>
      <p:pic>
        <p:nvPicPr>
          <p:cNvPr id="17415" name="Picture 12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71800"/>
            <a:ext cx="41910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Line 37"/>
          <p:cNvSpPr>
            <a:spLocks noChangeShapeType="1"/>
          </p:cNvSpPr>
          <p:nvPr/>
        </p:nvSpPr>
        <p:spPr bwMode="auto">
          <a:xfrm>
            <a:off x="3810000" y="2286000"/>
            <a:ext cx="762000" cy="1828800"/>
          </a:xfrm>
          <a:prstGeom prst="line">
            <a:avLst/>
          </a:prstGeom>
          <a:noFill/>
          <a:ln w="38100">
            <a:solidFill>
              <a:srgbClr val="CA0D0D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Line 38"/>
          <p:cNvSpPr>
            <a:spLocks noChangeShapeType="1"/>
          </p:cNvSpPr>
          <p:nvPr/>
        </p:nvSpPr>
        <p:spPr bwMode="auto">
          <a:xfrm>
            <a:off x="4419600" y="4191000"/>
            <a:ext cx="609600" cy="0"/>
          </a:xfrm>
          <a:prstGeom prst="line">
            <a:avLst/>
          </a:prstGeom>
          <a:noFill/>
          <a:ln w="28575">
            <a:solidFill>
              <a:srgbClr val="CA0D0D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41"/>
          <p:cNvSpPr>
            <a:spLocks noChangeShapeType="1"/>
          </p:cNvSpPr>
          <p:nvPr/>
        </p:nvSpPr>
        <p:spPr bwMode="auto">
          <a:xfrm>
            <a:off x="1447800" y="5029200"/>
            <a:ext cx="2895600" cy="838200"/>
          </a:xfrm>
          <a:prstGeom prst="line">
            <a:avLst/>
          </a:prstGeom>
          <a:noFill/>
          <a:ln w="38100">
            <a:solidFill>
              <a:srgbClr val="CA0D0D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Parabolic mirror</a:t>
            </a:r>
            <a:br>
              <a:rPr lang="en-US"/>
            </a:br>
            <a:endParaRPr lang="en-US"/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981200" y="1295400"/>
            <a:ext cx="464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A0D0D"/>
                </a:solidFill>
              </a:rPr>
              <a:t>We made the parabolic mirror with super insulation foil glued on a circular sled as support.</a:t>
            </a:r>
            <a:endParaRPr lang="en-US">
              <a:solidFill>
                <a:srgbClr val="CA0D0D"/>
              </a:solidFill>
              <a:latin typeface="Times New Roman" pitchFamily="-107" charset="0"/>
            </a:endParaRP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381000" y="3200400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Circular sled</a:t>
            </a:r>
          </a:p>
        </p:txBody>
      </p:sp>
      <p:pic>
        <p:nvPicPr>
          <p:cNvPr id="1843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2400"/>
            <a:ext cx="22844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42"/>
          <p:cNvSpPr>
            <a:spLocks noChangeShapeType="1"/>
          </p:cNvSpPr>
          <p:nvPr/>
        </p:nvSpPr>
        <p:spPr bwMode="auto">
          <a:xfrm flipV="1">
            <a:off x="6705600" y="304800"/>
            <a:ext cx="1143000" cy="457200"/>
          </a:xfrm>
          <a:prstGeom prst="line">
            <a:avLst/>
          </a:prstGeom>
          <a:noFill/>
          <a:ln w="38100">
            <a:solidFill>
              <a:srgbClr val="CA0D0D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9" name="Picture 13" descr="Picture 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43400"/>
            <a:ext cx="29051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Picture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048000"/>
            <a:ext cx="4781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105400" y="2743200"/>
            <a:ext cx="12192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Line 44"/>
          <p:cNvSpPr>
            <a:spLocks noChangeShapeType="1"/>
          </p:cNvSpPr>
          <p:nvPr/>
        </p:nvSpPr>
        <p:spPr bwMode="auto">
          <a:xfrm>
            <a:off x="2362200" y="3429000"/>
            <a:ext cx="1676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Text Box 45"/>
          <p:cNvSpPr txBox="1">
            <a:spLocks noChangeArrowheads="1"/>
          </p:cNvSpPr>
          <p:nvPr/>
        </p:nvSpPr>
        <p:spPr bwMode="auto">
          <a:xfrm>
            <a:off x="6303963" y="2209800"/>
            <a:ext cx="2844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Super insulation</a:t>
            </a:r>
          </a:p>
          <a:p>
            <a:r>
              <a:rPr lang="en-US"/>
              <a:t>foil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Building and testing the mirror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7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667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2895600"/>
            <a:ext cx="484822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 err="1" smtClean="0"/>
              <a:t>lensing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Thermal </a:t>
            </a:r>
            <a:r>
              <a:rPr lang="en-US" dirty="0" err="1" smtClean="0"/>
              <a:t>lensing</a:t>
            </a:r>
            <a:r>
              <a:rPr lang="en-US" dirty="0" smtClean="0"/>
              <a:t> impede </a:t>
            </a:r>
            <a:r>
              <a:rPr lang="en-US" dirty="0"/>
              <a:t>the performance of the interferometer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Problem already </a:t>
            </a:r>
            <a:r>
              <a:rPr lang="en-US" dirty="0"/>
              <a:t>present in Virgo and LIGO at lower power, due to the higher absorption of</a:t>
            </a:r>
            <a:r>
              <a:rPr lang="en-US" dirty="0" smtClean="0"/>
              <a:t> their mirrors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5562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Thermal sensors</a:t>
            </a:r>
            <a:br>
              <a:rPr lang="en-US"/>
            </a:br>
            <a:endParaRPr lang="en-US"/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4191000" y="6019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752600" y="5943600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There were 8 thermal sensors, one broke half way. At the end only 7 thermal sensors left.  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457200" y="4114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2.5cm</a:t>
            </a: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7010400" y="2590800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Thermometer</a:t>
            </a:r>
          </a:p>
          <a:p>
            <a:r>
              <a:rPr lang="en-US"/>
              <a:t>array</a:t>
            </a:r>
          </a:p>
          <a:p>
            <a:r>
              <a:rPr lang="en-US"/>
              <a:t>(LM19)</a:t>
            </a:r>
          </a:p>
        </p:txBody>
      </p:sp>
      <p:pic>
        <p:nvPicPr>
          <p:cNvPr id="21511" name="Picture 1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4953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Freeform 6"/>
          <p:cNvSpPr>
            <a:spLocks/>
          </p:cNvSpPr>
          <p:nvPr/>
        </p:nvSpPr>
        <p:spPr bwMode="auto">
          <a:xfrm>
            <a:off x="2438400" y="4800600"/>
            <a:ext cx="3670300" cy="482600"/>
          </a:xfrm>
          <a:custGeom>
            <a:avLst/>
            <a:gdLst>
              <a:gd name="T0" fmla="*/ 0 w 2312"/>
              <a:gd name="T1" fmla="*/ 144 h 304"/>
              <a:gd name="T2" fmla="*/ 1056 w 2312"/>
              <a:gd name="T3" fmla="*/ 288 h 304"/>
              <a:gd name="T4" fmla="*/ 2112 w 2312"/>
              <a:gd name="T5" fmla="*/ 48 h 304"/>
              <a:gd name="T6" fmla="*/ 2256 w 2312"/>
              <a:gd name="T7" fmla="*/ 0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2312"/>
              <a:gd name="T13" fmla="*/ 0 h 304"/>
              <a:gd name="T14" fmla="*/ 2312 w 2312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2" h="304">
                <a:moveTo>
                  <a:pt x="0" y="144"/>
                </a:moveTo>
                <a:cubicBezTo>
                  <a:pt x="352" y="224"/>
                  <a:pt x="704" y="304"/>
                  <a:pt x="1056" y="288"/>
                </a:cubicBezTo>
                <a:cubicBezTo>
                  <a:pt x="1408" y="272"/>
                  <a:pt x="1912" y="96"/>
                  <a:pt x="2112" y="48"/>
                </a:cubicBezTo>
                <a:cubicBezTo>
                  <a:pt x="2312" y="0"/>
                  <a:pt x="2284" y="0"/>
                  <a:pt x="2256" y="0"/>
                </a:cubicBezTo>
              </a:path>
            </a:pathLst>
          </a:custGeom>
          <a:noFill/>
          <a:ln w="38100">
            <a:solidFill>
              <a:srgbClr val="CA0D0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 flipH="1" flipV="1">
            <a:off x="4495800" y="5334000"/>
            <a:ext cx="533400" cy="609600"/>
          </a:xfrm>
          <a:prstGeom prst="line">
            <a:avLst/>
          </a:prstGeom>
          <a:noFill/>
          <a:ln w="57150">
            <a:solidFill>
              <a:srgbClr val="CA0D0D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52400"/>
            <a:ext cx="22844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Line 18"/>
          <p:cNvSpPr>
            <a:spLocks noChangeShapeType="1"/>
          </p:cNvSpPr>
          <p:nvPr/>
        </p:nvSpPr>
        <p:spPr bwMode="auto">
          <a:xfrm>
            <a:off x="2514600" y="4800600"/>
            <a:ext cx="609600" cy="0"/>
          </a:xfrm>
          <a:prstGeom prst="line">
            <a:avLst/>
          </a:prstGeom>
          <a:noFill/>
          <a:ln w="28575">
            <a:solidFill>
              <a:srgbClr val="CA0D0D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Line 21"/>
          <p:cNvSpPr>
            <a:spLocks noChangeShapeType="1"/>
          </p:cNvSpPr>
          <p:nvPr/>
        </p:nvSpPr>
        <p:spPr bwMode="auto">
          <a:xfrm>
            <a:off x="1447800" y="4267200"/>
            <a:ext cx="1371600" cy="457200"/>
          </a:xfrm>
          <a:prstGeom prst="line">
            <a:avLst/>
          </a:prstGeom>
          <a:noFill/>
          <a:ln w="28575">
            <a:solidFill>
              <a:srgbClr val="CA0D0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 flipV="1">
            <a:off x="8153400" y="1524000"/>
            <a:ext cx="2286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81800" cy="1143000"/>
          </a:xfrm>
        </p:spPr>
        <p:txBody>
          <a:bodyPr/>
          <a:lstStyle/>
          <a:p>
            <a:pPr eaLnBrk="1" hangingPunct="1"/>
            <a:r>
              <a:rPr lang="en-US"/>
              <a:t>Building the box</a:t>
            </a:r>
          </a:p>
        </p:txBody>
      </p:sp>
      <p:pic>
        <p:nvPicPr>
          <p:cNvPr id="23555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52400"/>
            <a:ext cx="22844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41"/>
          <p:cNvSpPr>
            <a:spLocks noChangeShapeType="1"/>
          </p:cNvSpPr>
          <p:nvPr/>
        </p:nvSpPr>
        <p:spPr bwMode="auto">
          <a:xfrm flipV="1">
            <a:off x="5638800" y="304800"/>
            <a:ext cx="1295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Text Box 43"/>
          <p:cNvSpPr txBox="1">
            <a:spLocks noChangeArrowheads="1"/>
          </p:cNvSpPr>
          <p:nvPr/>
        </p:nvSpPr>
        <p:spPr bwMode="auto">
          <a:xfrm>
            <a:off x="457200" y="1600200"/>
            <a:ext cx="2514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A0D0D"/>
                </a:solidFill>
              </a:rPr>
              <a:t>Lined with black</a:t>
            </a:r>
          </a:p>
          <a:p>
            <a:r>
              <a:rPr lang="en-US" sz="2400" dirty="0">
                <a:solidFill>
                  <a:srgbClr val="CA0D0D"/>
                </a:solidFill>
              </a:rPr>
              <a:t>Felt to absorb</a:t>
            </a:r>
          </a:p>
          <a:p>
            <a:r>
              <a:rPr lang="en-US" sz="2400" dirty="0">
                <a:solidFill>
                  <a:srgbClr val="CA0D0D"/>
                </a:solidFill>
              </a:rPr>
              <a:t>Diffused</a:t>
            </a:r>
            <a:r>
              <a:rPr lang="en-US" sz="2400" dirty="0" smtClean="0">
                <a:solidFill>
                  <a:srgbClr val="CA0D0D"/>
                </a:solidFill>
              </a:rPr>
              <a:t> radiation</a:t>
            </a:r>
            <a:endParaRPr lang="en-US" dirty="0"/>
          </a:p>
        </p:txBody>
      </p:sp>
      <p:sp>
        <p:nvSpPr>
          <p:cNvPr id="23558" name="Text Box 46"/>
          <p:cNvSpPr txBox="1">
            <a:spLocks noChangeArrowheads="1"/>
          </p:cNvSpPr>
          <p:nvPr/>
        </p:nvSpPr>
        <p:spPr bwMode="auto">
          <a:xfrm>
            <a:off x="1066800" y="3048000"/>
            <a:ext cx="1397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/>
              <a:t>Before lining</a:t>
            </a:r>
            <a:endParaRPr lang="en-US"/>
          </a:p>
        </p:txBody>
      </p:sp>
      <p:pic>
        <p:nvPicPr>
          <p:cNvPr id="23559" name="Picture 10" descr="Picture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581400"/>
            <a:ext cx="23622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Picture 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2057400"/>
            <a:ext cx="52339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Cold trap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/>
              <a:t>set</a:t>
            </a:r>
            <a:r>
              <a:rPr lang="en-US" sz="4000" dirty="0"/>
              <a:t>-up</a:t>
            </a:r>
          </a:p>
        </p:txBody>
      </p:sp>
      <p:pic>
        <p:nvPicPr>
          <p:cNvPr id="25603" name="Picture 12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79513"/>
            <a:ext cx="7481888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1676400" y="4267200"/>
            <a:ext cx="8382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914400" y="38100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Liquid Nitrogen</a:t>
            </a:r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4800600" y="4343400"/>
            <a:ext cx="4572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3657600" y="3962400"/>
            <a:ext cx="316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Thermal sensor  array</a:t>
            </a:r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 flipV="1">
            <a:off x="3581400" y="1600200"/>
            <a:ext cx="609600" cy="1371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3108325" y="2943225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Parabolic mirror</a:t>
            </a: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5089525" y="2333625"/>
            <a:ext cx="301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Acquisition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computer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458200" cy="9906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40 W</a:t>
            </a:r>
            <a:r>
              <a:rPr lang="en-US" sz="4000" dirty="0" smtClean="0">
                <a:solidFill>
                  <a:srgbClr val="FF0000"/>
                </a:solidFill>
              </a:rPr>
              <a:t> heater Lamp </a:t>
            </a:r>
            <a:r>
              <a:rPr lang="en-US" sz="4000" dirty="0" smtClean="0"/>
              <a:t>setup</a:t>
            </a:r>
            <a:endParaRPr lang="en-US" sz="4000" dirty="0"/>
          </a:p>
        </p:txBody>
      </p:sp>
      <p:pic>
        <p:nvPicPr>
          <p:cNvPr id="27651" name="Picture 12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14400"/>
            <a:ext cx="50006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52600" y="35052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defRPr/>
            </a:pPr>
            <a:r>
              <a:rPr lang="en-US" kern="0">
                <a:solidFill>
                  <a:srgbClr val="31E331"/>
                </a:solidFill>
                <a:latin typeface="+mn-lt"/>
                <a:ea typeface="+mn-ea"/>
                <a:cs typeface="+mn-cs"/>
              </a:rPr>
              <a:t>40 W Lamp</a:t>
            </a:r>
            <a:endParaRPr lang="en-US" ker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905000" y="21336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1E331"/>
                </a:solidFill>
              </a:rPr>
              <a:t>Parabolic mirror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876800" y="2209800"/>
            <a:ext cx="301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1E331"/>
                </a:solidFill>
              </a:rPr>
              <a:t>Acquisition computer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5715000" y="2971800"/>
            <a:ext cx="316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1E331"/>
                </a:solidFill>
              </a:rPr>
              <a:t>Thermal sensor  array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V="1">
            <a:off x="2971800" y="1447800"/>
            <a:ext cx="1066800" cy="762000"/>
          </a:xfrm>
          <a:prstGeom prst="line">
            <a:avLst/>
          </a:prstGeom>
          <a:noFill/>
          <a:ln w="9525">
            <a:solidFill>
              <a:srgbClr val="31E33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H="1">
            <a:off x="5715000" y="3276600"/>
            <a:ext cx="533400" cy="381000"/>
          </a:xfrm>
          <a:prstGeom prst="line">
            <a:avLst/>
          </a:prstGeom>
          <a:noFill/>
          <a:ln w="9525">
            <a:solidFill>
              <a:srgbClr val="31E33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2438400" y="3886200"/>
            <a:ext cx="457200" cy="381000"/>
          </a:xfrm>
          <a:prstGeom prst="line">
            <a:avLst/>
          </a:prstGeom>
          <a:noFill/>
          <a:ln w="9525">
            <a:solidFill>
              <a:srgbClr val="31E33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aq sche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1066800"/>
            <a:ext cx="53054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279525" y="3095625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Acquisition</a:t>
            </a:r>
          </a:p>
        </p:txBody>
      </p:sp>
      <p:sp>
        <p:nvSpPr>
          <p:cNvPr id="28676" name="Oval 11"/>
          <p:cNvSpPr>
            <a:spLocks noChangeArrowheads="1"/>
          </p:cNvSpPr>
          <p:nvPr/>
        </p:nvSpPr>
        <p:spPr bwMode="auto">
          <a:xfrm>
            <a:off x="1676400" y="1143000"/>
            <a:ext cx="19812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Line 12"/>
          <p:cNvSpPr>
            <a:spLocks noChangeShapeType="1"/>
          </p:cNvSpPr>
          <p:nvPr/>
        </p:nvSpPr>
        <p:spPr bwMode="auto">
          <a:xfrm flipH="1">
            <a:off x="2286000" y="25908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1981200" y="3629025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Averaging</a:t>
            </a:r>
          </a:p>
        </p:txBody>
      </p:sp>
      <p:sp>
        <p:nvSpPr>
          <p:cNvPr id="28680" name="Line 15"/>
          <p:cNvSpPr>
            <a:spLocks noChangeShapeType="1"/>
          </p:cNvSpPr>
          <p:nvPr/>
        </p:nvSpPr>
        <p:spPr bwMode="auto">
          <a:xfrm flipV="1">
            <a:off x="3048000" y="2590800"/>
            <a:ext cx="838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Oval 16"/>
          <p:cNvSpPr>
            <a:spLocks noChangeArrowheads="1"/>
          </p:cNvSpPr>
          <p:nvPr/>
        </p:nvSpPr>
        <p:spPr bwMode="auto">
          <a:xfrm>
            <a:off x="3886200" y="1447800"/>
            <a:ext cx="685800" cy="304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Text Box 17"/>
          <p:cNvSpPr txBox="1">
            <a:spLocks noChangeArrowheads="1"/>
          </p:cNvSpPr>
          <p:nvPr/>
        </p:nvSpPr>
        <p:spPr bwMode="auto">
          <a:xfrm>
            <a:off x="3794125" y="504825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display</a:t>
            </a:r>
          </a:p>
        </p:txBody>
      </p:sp>
      <p:sp>
        <p:nvSpPr>
          <p:cNvPr id="28683" name="Line 18"/>
          <p:cNvSpPr>
            <a:spLocks noChangeShapeType="1"/>
          </p:cNvSpPr>
          <p:nvPr/>
        </p:nvSpPr>
        <p:spPr bwMode="auto">
          <a:xfrm flipH="1">
            <a:off x="4191000" y="9144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Text Box 21"/>
          <p:cNvSpPr txBox="1">
            <a:spLocks noChangeArrowheads="1"/>
          </p:cNvSpPr>
          <p:nvPr/>
        </p:nvSpPr>
        <p:spPr bwMode="auto">
          <a:xfrm>
            <a:off x="7620000" y="617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1905000"/>
            <a:ext cx="2590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130925" y="2819400"/>
            <a:ext cx="1946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Write on disk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3657600" y="1752600"/>
            <a:ext cx="12700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800600" y="962025"/>
            <a:ext cx="2590800" cy="12477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 flipV="1">
            <a:off x="6248399" y="2209800"/>
            <a:ext cx="214313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5" descr="control panel d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638176"/>
            <a:ext cx="4572000" cy="321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047999" y="3733800"/>
            <a:ext cx="838201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4267200" y="914401"/>
            <a:ext cx="1752600" cy="27146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391399" y="3095624"/>
            <a:ext cx="412749" cy="231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Warming and cooling cycle</a:t>
            </a:r>
          </a:p>
        </p:txBody>
      </p:sp>
      <p:pic>
        <p:nvPicPr>
          <p:cNvPr id="30723" name="Picture 4" descr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3751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87488"/>
            <a:ext cx="4419600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Line 6"/>
          <p:cNvSpPr>
            <a:spLocks noChangeShapeType="1"/>
          </p:cNvSpPr>
          <p:nvPr/>
        </p:nvSpPr>
        <p:spPr bwMode="auto">
          <a:xfrm flipH="1">
            <a:off x="5715000" y="27432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775325" y="2362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5638800" y="3810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057400" y="5867400"/>
            <a:ext cx="581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Thermal Power=  slopeA  -  slopeB    </a:t>
            </a:r>
            <a:r>
              <a:rPr lang="en-US" sz="1600"/>
              <a:t>[oC/s]</a:t>
            </a:r>
            <a:endParaRPr lang="en-US" sz="2000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 flipV="1">
            <a:off x="990600" y="46482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669925" y="53054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1676400" y="3581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</a:t>
            </a:r>
          </a:p>
        </p:txBody>
      </p:sp>
      <p:cxnSp>
        <p:nvCxnSpPr>
          <p:cNvPr id="30732" name="Straight Arrow Connector 20"/>
          <p:cNvCxnSpPr>
            <a:cxnSpLocks noChangeShapeType="1"/>
          </p:cNvCxnSpPr>
          <p:nvPr/>
        </p:nvCxnSpPr>
        <p:spPr bwMode="auto">
          <a:xfrm rot="10800000">
            <a:off x="1828800" y="1981200"/>
            <a:ext cx="4572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2"/>
          <p:cNvCxnSpPr>
            <a:cxnSpLocks noChangeShapeType="1"/>
          </p:cNvCxnSpPr>
          <p:nvPr/>
        </p:nvCxnSpPr>
        <p:spPr bwMode="auto">
          <a:xfrm>
            <a:off x="990600" y="1981200"/>
            <a:ext cx="6096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734" name="TextBox 25"/>
          <p:cNvSpPr txBox="1">
            <a:spLocks noChangeArrowheads="1"/>
          </p:cNvSpPr>
          <p:nvPr/>
        </p:nvSpPr>
        <p:spPr bwMode="auto">
          <a:xfrm>
            <a:off x="946150" y="1371600"/>
            <a:ext cx="149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Heating lamp on</a:t>
            </a:r>
          </a:p>
          <a:p>
            <a:r>
              <a:rPr lang="en-US" sz="1400">
                <a:solidFill>
                  <a:srgbClr val="FF0000"/>
                </a:solidFill>
              </a:rPr>
              <a:t>Linear rise fit</a:t>
            </a:r>
          </a:p>
        </p:txBody>
      </p:sp>
      <p:cxnSp>
        <p:nvCxnSpPr>
          <p:cNvPr id="30735" name="Straight Arrow Connector 26"/>
          <p:cNvCxnSpPr>
            <a:cxnSpLocks noChangeShapeType="1"/>
          </p:cNvCxnSpPr>
          <p:nvPr/>
        </p:nvCxnSpPr>
        <p:spPr bwMode="auto">
          <a:xfrm rot="10800000">
            <a:off x="6248400" y="2057400"/>
            <a:ext cx="4572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7"/>
          <p:cNvCxnSpPr>
            <a:cxnSpLocks noChangeShapeType="1"/>
          </p:cNvCxnSpPr>
          <p:nvPr/>
        </p:nvCxnSpPr>
        <p:spPr bwMode="auto">
          <a:xfrm>
            <a:off x="5181600" y="2057400"/>
            <a:ext cx="6096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737" name="TextBox 28"/>
          <p:cNvSpPr txBox="1">
            <a:spLocks noChangeArrowheads="1"/>
          </p:cNvSpPr>
          <p:nvPr/>
        </p:nvSpPr>
        <p:spPr bwMode="auto">
          <a:xfrm>
            <a:off x="5419725" y="1447800"/>
            <a:ext cx="149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Cold trap open</a:t>
            </a:r>
          </a:p>
          <a:p>
            <a:r>
              <a:rPr lang="en-US" sz="1400">
                <a:solidFill>
                  <a:srgbClr val="FF0000"/>
                </a:solidFill>
              </a:rPr>
              <a:t>Linear cooling fit</a:t>
            </a:r>
          </a:p>
        </p:txBody>
      </p:sp>
      <p:sp>
        <p:nvSpPr>
          <p:cNvPr id="30738" name="TextBox 33"/>
          <p:cNvSpPr txBox="1">
            <a:spLocks noChangeArrowheads="1"/>
          </p:cNvSpPr>
          <p:nvPr/>
        </p:nvSpPr>
        <p:spPr bwMode="auto">
          <a:xfrm rot="1555614">
            <a:off x="2730500" y="3817938"/>
            <a:ext cx="1841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Exponential decay fit</a:t>
            </a:r>
          </a:p>
        </p:txBody>
      </p:sp>
      <p:sp>
        <p:nvSpPr>
          <p:cNvPr id="30739" name="TextBox 34"/>
          <p:cNvSpPr txBox="1">
            <a:spLocks noChangeArrowheads="1"/>
          </p:cNvSpPr>
          <p:nvPr/>
        </p:nvSpPr>
        <p:spPr bwMode="auto">
          <a:xfrm rot="-2677378">
            <a:off x="6421438" y="3298825"/>
            <a:ext cx="166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Exponential decay</a:t>
            </a:r>
          </a:p>
          <a:p>
            <a:r>
              <a:rPr lang="en-US" sz="1400">
                <a:solidFill>
                  <a:srgbClr val="FF0000"/>
                </a:solidFill>
              </a:rPr>
              <a:t>    and slope fit</a:t>
            </a:r>
          </a:p>
        </p:txBody>
      </p:sp>
      <p:sp>
        <p:nvSpPr>
          <p:cNvPr id="30740" name="TextBox 35"/>
          <p:cNvSpPr txBox="1">
            <a:spLocks noChangeArrowheads="1"/>
          </p:cNvSpPr>
          <p:nvPr/>
        </p:nvSpPr>
        <p:spPr bwMode="auto">
          <a:xfrm>
            <a:off x="1828800" y="4568825"/>
            <a:ext cx="155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Baseline linear fit</a:t>
            </a:r>
          </a:p>
        </p:txBody>
      </p:sp>
      <p:sp>
        <p:nvSpPr>
          <p:cNvPr id="30741" name="TextBox 36"/>
          <p:cNvSpPr txBox="1">
            <a:spLocks noChangeArrowheads="1"/>
          </p:cNvSpPr>
          <p:nvPr/>
        </p:nvSpPr>
        <p:spPr bwMode="auto">
          <a:xfrm rot="-1100081">
            <a:off x="7578725" y="2046288"/>
            <a:ext cx="155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Baseline linear 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Energy deposition/extraction</a:t>
            </a:r>
            <a:br>
              <a:rPr lang="en-US" smtClean="0"/>
            </a:b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31748" name="Picture 1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6200" y="15240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343400" y="1600200"/>
            <a:ext cx="4418013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Oval 18"/>
          <p:cNvSpPr>
            <a:spLocks noChangeArrowheads="1"/>
          </p:cNvSpPr>
          <p:nvPr/>
        </p:nvSpPr>
        <p:spPr bwMode="auto">
          <a:xfrm>
            <a:off x="1752600" y="4800600"/>
            <a:ext cx="1219200" cy="228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Oval 19"/>
          <p:cNvSpPr>
            <a:spLocks noChangeArrowheads="1"/>
          </p:cNvSpPr>
          <p:nvPr/>
        </p:nvSpPr>
        <p:spPr bwMode="auto">
          <a:xfrm>
            <a:off x="1828800" y="4419600"/>
            <a:ext cx="1219200" cy="228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Text Box 20"/>
          <p:cNvSpPr txBox="1">
            <a:spLocks noChangeArrowheads="1"/>
          </p:cNvSpPr>
          <p:nvPr/>
        </p:nvSpPr>
        <p:spPr bwMode="auto">
          <a:xfrm>
            <a:off x="533400" y="6096000"/>
            <a:ext cx="5455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Exchanged power  =  Gaussian spot surface </a:t>
            </a:r>
            <a:r>
              <a:rPr lang="en-US" dirty="0" smtClean="0"/>
              <a:t> S  =  </a:t>
            </a:r>
            <a:r>
              <a:rPr lang="en-US" dirty="0"/>
              <a:t>m2*m4</a:t>
            </a:r>
          </a:p>
        </p:txBody>
      </p:sp>
      <p:sp>
        <p:nvSpPr>
          <p:cNvPr id="31753" name="Oval 21"/>
          <p:cNvSpPr>
            <a:spLocks noChangeArrowheads="1"/>
          </p:cNvSpPr>
          <p:nvPr/>
        </p:nvSpPr>
        <p:spPr bwMode="auto">
          <a:xfrm>
            <a:off x="6324600" y="4953000"/>
            <a:ext cx="1219200" cy="228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Oval 22"/>
          <p:cNvSpPr>
            <a:spLocks noChangeArrowheads="1"/>
          </p:cNvSpPr>
          <p:nvPr/>
        </p:nvSpPr>
        <p:spPr bwMode="auto">
          <a:xfrm>
            <a:off x="6324600" y="4648200"/>
            <a:ext cx="1219200" cy="228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Text Box 23"/>
          <p:cNvSpPr txBox="1">
            <a:spLocks noChangeArrowheads="1"/>
          </p:cNvSpPr>
          <p:nvPr/>
        </p:nvSpPr>
        <p:spPr bwMode="auto">
          <a:xfrm>
            <a:off x="1905000" y="1752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cooling</a:t>
            </a:r>
          </a:p>
        </p:txBody>
      </p:sp>
      <p:sp>
        <p:nvSpPr>
          <p:cNvPr id="31756" name="Text Box 24"/>
          <p:cNvSpPr txBox="1">
            <a:spLocks noChangeArrowheads="1"/>
          </p:cNvSpPr>
          <p:nvPr/>
        </p:nvSpPr>
        <p:spPr bwMode="auto">
          <a:xfrm>
            <a:off x="6080125" y="1800225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heating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304800" y="2362200"/>
            <a:ext cx="3810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28800" y="3200400"/>
            <a:ext cx="1371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980803" y="3276203"/>
            <a:ext cx="10675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6800" y="3810794"/>
            <a:ext cx="3276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0800" y="2895600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151439" y="3229906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Gaussian fit area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1.9W </a:t>
            </a:r>
            <a:r>
              <a:rPr lang="en-US" dirty="0"/>
              <a:t>heating   	=&gt;	</a:t>
            </a:r>
            <a:r>
              <a:rPr lang="en-US" dirty="0" smtClean="0"/>
              <a:t>	S = 0.685</a:t>
            </a:r>
            <a:r>
              <a:rPr lang="en-US" dirty="0"/>
              <a:t>±0.02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Li-N</a:t>
            </a:r>
            <a:r>
              <a:rPr lang="en-US" baseline="-25000" dirty="0"/>
              <a:t>2</a:t>
            </a:r>
            <a:r>
              <a:rPr lang="en-US" dirty="0"/>
              <a:t> cooling</a:t>
            </a:r>
            <a:r>
              <a:rPr lang="en-US" dirty="0" smtClean="0"/>
              <a:t>		=</a:t>
            </a:r>
            <a:r>
              <a:rPr lang="en-US" dirty="0"/>
              <a:t>&gt;	</a:t>
            </a:r>
            <a:r>
              <a:rPr lang="en-US" dirty="0" smtClean="0"/>
              <a:t>	S = 0.056</a:t>
            </a:r>
            <a:r>
              <a:rPr lang="en-US" dirty="0"/>
              <a:t>±0.028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Cooling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Measured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	1.9 </a:t>
            </a:r>
            <a:r>
              <a:rPr lang="en-US" dirty="0"/>
              <a:t>[W] </a:t>
            </a:r>
            <a:r>
              <a:rPr lang="en-US" dirty="0" err="1"/>
              <a:t>x</a:t>
            </a:r>
            <a:r>
              <a:rPr lang="en-US" dirty="0"/>
              <a:t> (0.685/0.056) = </a:t>
            </a:r>
            <a:r>
              <a:rPr lang="en-US" dirty="0">
                <a:solidFill>
                  <a:srgbClr val="FF0000"/>
                </a:solidFill>
              </a:rPr>
              <a:t>155±78±39 </a:t>
            </a:r>
            <a:r>
              <a:rPr lang="en-US" dirty="0" err="1">
                <a:solidFill>
                  <a:srgbClr val="FF0000"/>
                </a:solidFill>
              </a:rPr>
              <a:t>mW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Theoretical (all </a:t>
            </a:r>
            <a:r>
              <a:rPr lang="en-US" dirty="0" err="1">
                <a:latin typeface="Symbol" pitchFamily="-107" charset="2"/>
                <a:ea typeface="Symbol" pitchFamily="-107" charset="2"/>
                <a:cs typeface="Symbol" pitchFamily="-107" charset="2"/>
                <a:sym typeface="Symbol" pitchFamily="-107" charset="2"/>
              </a:rPr>
              <a:t>ε</a:t>
            </a:r>
            <a:r>
              <a:rPr lang="en-US" dirty="0"/>
              <a:t>= 1)		</a:t>
            </a:r>
            <a:r>
              <a:rPr lang="en-US" dirty="0">
                <a:solidFill>
                  <a:srgbClr val="FF0000"/>
                </a:solidFill>
              </a:rPr>
              <a:t>262 </a:t>
            </a:r>
            <a:r>
              <a:rPr lang="en-US" dirty="0" err="1">
                <a:solidFill>
                  <a:srgbClr val="FF0000"/>
                </a:solidFill>
              </a:rPr>
              <a:t>mW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Demonstrated the feasibility of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focused </a:t>
            </a:r>
            <a:r>
              <a:rPr lang="en-US" dirty="0" err="1" smtClean="0">
                <a:solidFill>
                  <a:srgbClr val="FF0000"/>
                </a:solidFill>
              </a:rPr>
              <a:t>radiative</a:t>
            </a:r>
            <a:r>
              <a:rPr lang="en-US" dirty="0" smtClean="0">
                <a:solidFill>
                  <a:srgbClr val="FF0000"/>
                </a:solidFill>
              </a:rPr>
              <a:t> cooling </a:t>
            </a:r>
          </a:p>
          <a:p>
            <a:pPr eaLnBrk="1" hangingPunct="1"/>
            <a:r>
              <a:rPr lang="en-US" dirty="0" smtClean="0"/>
              <a:t>Directly </a:t>
            </a:r>
            <a:r>
              <a:rPr lang="en-US" dirty="0" smtClean="0">
                <a:solidFill>
                  <a:srgbClr val="0000FF"/>
                </a:solidFill>
              </a:rPr>
              <a:t>suck heat from mirror laser spot</a:t>
            </a:r>
          </a:p>
          <a:p>
            <a:pPr eaLnBrk="1" hangingPunct="1"/>
            <a:r>
              <a:rPr lang="en-US" dirty="0" smtClean="0"/>
              <a:t>Passive and remote operation (low risk)</a:t>
            </a:r>
          </a:p>
          <a:p>
            <a:pPr eaLnBrk="1" hangingPunct="1"/>
            <a:r>
              <a:rPr lang="en-US" dirty="0" smtClean="0"/>
              <a:t>Neutralize thermal </a:t>
            </a:r>
            <a:r>
              <a:rPr lang="en-US" dirty="0" err="1" smtClean="0"/>
              <a:t>lensing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without perturbing the test masses</a:t>
            </a:r>
          </a:p>
          <a:p>
            <a:pPr eaLnBrk="1" hangingPunct="1"/>
            <a:r>
              <a:rPr lang="en-US" dirty="0" smtClean="0"/>
              <a:t>Remote mirror focal length tuning capabilities</a:t>
            </a:r>
          </a:p>
          <a:p>
            <a:pPr eaLnBrk="1" hangingPunct="1"/>
            <a:r>
              <a:rPr lang="en-US" dirty="0" err="1" smtClean="0"/>
              <a:t>Cryo</a:t>
            </a:r>
            <a:r>
              <a:rPr lang="en-US" dirty="0" smtClean="0"/>
              <a:t> pumping of organics impurities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Thermal Compensation System (TCS)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shape </a:t>
            </a:r>
            <a:r>
              <a:rPr lang="en-US" dirty="0">
                <a:solidFill>
                  <a:srgbClr val="0000FF"/>
                </a:solidFill>
              </a:rPr>
              <a:t>an annular CO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laser beam and </a:t>
            </a:r>
            <a:r>
              <a:rPr lang="en-US" dirty="0" smtClean="0">
                <a:solidFill>
                  <a:srgbClr val="0000FF"/>
                </a:solidFill>
              </a:rPr>
              <a:t>project </a:t>
            </a:r>
            <a:r>
              <a:rPr lang="en-US" dirty="0">
                <a:solidFill>
                  <a:srgbClr val="0000FF"/>
                </a:solidFill>
              </a:rPr>
              <a:t>it on the mirror periphery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/>
              <a:t>generate counter thermal </a:t>
            </a:r>
            <a:r>
              <a:rPr lang="en-US" dirty="0" err="1" smtClean="0"/>
              <a:t>lensing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 for Advanced interferometers: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Radiation pressure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thermoelastic</a:t>
            </a:r>
            <a:r>
              <a:rPr lang="en-US" dirty="0" smtClean="0">
                <a:solidFill>
                  <a:srgbClr val="FF0000"/>
                </a:solidFill>
              </a:rPr>
              <a:t> noise </a:t>
            </a:r>
            <a:r>
              <a:rPr lang="en-US" dirty="0" smtClean="0">
                <a:solidFill>
                  <a:srgbClr val="FF0000"/>
                </a:solidFill>
              </a:rPr>
              <a:t>on test </a:t>
            </a:r>
            <a:r>
              <a:rPr lang="en-US" dirty="0" smtClean="0">
                <a:solidFill>
                  <a:srgbClr val="FF0000"/>
                </a:solidFill>
              </a:rPr>
              <a:t>mass </a:t>
            </a:r>
            <a:r>
              <a:rPr lang="en-US" dirty="0" smtClean="0">
                <a:solidFill>
                  <a:srgbClr val="FF0000"/>
                </a:solidFill>
              </a:rPr>
              <a:t>affect the GW signal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ot ring on a compensation plate</a:t>
            </a:r>
          </a:p>
          <a:p>
            <a:endParaRPr lang="en-US" dirty="0" smtClean="0"/>
          </a:p>
          <a:p>
            <a:r>
              <a:rPr lang="en-US" dirty="0" smtClean="0"/>
              <a:t>Generates </a:t>
            </a:r>
            <a:r>
              <a:rPr lang="en-US" dirty="0" smtClean="0">
                <a:solidFill>
                  <a:srgbClr val="0000FF"/>
                </a:solidFill>
              </a:rPr>
              <a:t>negative thermal </a:t>
            </a:r>
            <a:r>
              <a:rPr lang="en-US" dirty="0" err="1" smtClean="0">
                <a:solidFill>
                  <a:srgbClr val="0000FF"/>
                </a:solidFill>
              </a:rPr>
              <a:t>lensing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on an optical element that does not otherwise affect </a:t>
            </a:r>
            <a:r>
              <a:rPr lang="en-US" dirty="0" smtClean="0"/>
              <a:t>the interferometer performance</a:t>
            </a:r>
          </a:p>
          <a:p>
            <a:endParaRPr lang="en-US" dirty="0" smtClean="0"/>
          </a:p>
          <a:p>
            <a:r>
              <a:rPr lang="en-US" dirty="0" smtClean="0"/>
              <a:t>Technique tested on main mirrors by GEO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Virgo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Very difficult to implement compensation plate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Directional cooling of the stored beam spot </a:t>
            </a:r>
          </a:p>
          <a:p>
            <a:endParaRPr lang="en-US" dirty="0" smtClean="0"/>
          </a:p>
          <a:p>
            <a:r>
              <a:rPr lang="en-US" dirty="0" smtClean="0"/>
              <a:t>Passive, no  forces on the test mass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Directional </a:t>
            </a:r>
            <a:r>
              <a:rPr lang="en-US" dirty="0" err="1" smtClean="0"/>
              <a:t>Radiative</a:t>
            </a:r>
            <a:r>
              <a:rPr lang="en-US" dirty="0" smtClean="0"/>
              <a:t> Cooling (</a:t>
            </a:r>
            <a:r>
              <a:rPr lang="en-US" dirty="0" smtClean="0">
                <a:solidFill>
                  <a:srgbClr val="FF0000"/>
                </a:solidFill>
              </a:rPr>
              <a:t>DRC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working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Image a cold surface on the laser spot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 thermally radiated heat from the spot is absorbed by the cold target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cold target, being colder, returns less heat to the laser 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DRC 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DRC takes advantage of the heat emitted by the spot BECAUSE it is at room temperature</a:t>
            </a:r>
          </a:p>
          <a:p>
            <a:endParaRPr lang="en-US" dirty="0" smtClean="0"/>
          </a:p>
          <a:p>
            <a:r>
              <a:rPr lang="en-US" dirty="0" smtClean="0"/>
              <a:t>Simply balances the </a:t>
            </a:r>
            <a:r>
              <a:rPr lang="en-US" dirty="0" smtClean="0">
                <a:solidFill>
                  <a:srgbClr val="0000FF"/>
                </a:solidFill>
              </a:rPr>
              <a:t>laser deposited power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00FF"/>
                </a:solidFill>
              </a:rPr>
              <a:t>robbed thermal power</a:t>
            </a:r>
          </a:p>
          <a:p>
            <a:endParaRPr lang="en-US" dirty="0" smtClean="0"/>
          </a:p>
          <a:p>
            <a:r>
              <a:rPr lang="en-US" dirty="0" smtClean="0"/>
              <a:t>DRC applied in absence of stored power would generate a cold spot on the mirror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6|2.7|2.9|3.6|2.4|2.: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1309</Words>
  <Application>Microsoft Macintosh PowerPoint</Application>
  <PresentationFormat>On-screen Show (4:3)</PresentationFormat>
  <Paragraphs>235</Paragraphs>
  <Slides>38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Radiative Cooling Thermal Compensation for Gravitational Wave interferometer mirrors. </vt:lpstr>
      <vt:lpstr>High power interferometers</vt:lpstr>
      <vt:lpstr>Thermal lensing problem</vt:lpstr>
      <vt:lpstr>Present solution</vt:lpstr>
      <vt:lpstr>Advanced solution</vt:lpstr>
      <vt:lpstr>Advanced Virgo problem</vt:lpstr>
      <vt:lpstr>Alternative solution</vt:lpstr>
      <vt:lpstr>Directional Radiative Cooling (DRC) working principle</vt:lpstr>
      <vt:lpstr>DRC  basics</vt:lpstr>
      <vt:lpstr>DRC   Facts</vt:lpstr>
      <vt:lpstr>Feasibility of DRC</vt:lpstr>
      <vt:lpstr>DRC required temperature</vt:lpstr>
      <vt:lpstr>How to “direct” radiative cooling</vt:lpstr>
      <vt:lpstr>Proximity DRC</vt:lpstr>
      <vt:lpstr>Baffled DRC</vt:lpstr>
      <vt:lpstr>Baffled DRC de-focussing</vt:lpstr>
      <vt:lpstr>Baffled DRC disadvantages</vt:lpstr>
      <vt:lpstr>Mirror focused DRC</vt:lpstr>
      <vt:lpstr>Controlling DRC power</vt:lpstr>
      <vt:lpstr>Iris DRC power Control </vt:lpstr>
      <vt:lpstr>Iris DRC power Control </vt:lpstr>
      <vt:lpstr>Target temperature Control </vt:lpstr>
      <vt:lpstr>Hot resistor DRC power Control </vt:lpstr>
      <vt:lpstr>Focused RTC  further option</vt:lpstr>
      <vt:lpstr>Experimental measurements</vt:lpstr>
      <vt:lpstr>Experimental Setup schematics</vt:lpstr>
      <vt:lpstr>Liquid Nitrogen trap</vt:lpstr>
      <vt:lpstr>Parabolic mirror </vt:lpstr>
      <vt:lpstr>Building and testing the mirror</vt:lpstr>
      <vt:lpstr>Thermal sensors </vt:lpstr>
      <vt:lpstr>Building the box</vt:lpstr>
      <vt:lpstr>Cold trap set-up</vt:lpstr>
      <vt:lpstr>40 W heater Lamp setup</vt:lpstr>
      <vt:lpstr>Slide 34</vt:lpstr>
      <vt:lpstr>Warming and cooling cycle</vt:lpstr>
      <vt:lpstr>Energy deposition/extraction </vt:lpstr>
      <vt:lpstr>Results</vt:lpstr>
      <vt:lpstr>Conclusions</vt:lpstr>
    </vt:vector>
  </TitlesOfParts>
  <Company>Caltech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Cooling Thermal Compensation for Gravitational Wave interferometer mirrors. </dc:title>
  <dc:creator>Riccardo DeSalvo User</dc:creator>
  <cp:lastModifiedBy>Riccardo DeSalvo User</cp:lastModifiedBy>
  <cp:revision>28</cp:revision>
  <cp:lastPrinted>2008-08-11T17:38:48Z</cp:lastPrinted>
  <dcterms:created xsi:type="dcterms:W3CDTF">2008-08-13T10:25:01Z</dcterms:created>
  <dcterms:modified xsi:type="dcterms:W3CDTF">2008-08-13T10:44:09Z</dcterms:modified>
</cp:coreProperties>
</file>