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83" r:id="rId3"/>
    <p:sldId id="308" r:id="rId4"/>
    <p:sldId id="281" r:id="rId5"/>
    <p:sldId id="282" r:id="rId6"/>
    <p:sldId id="260" r:id="rId7"/>
    <p:sldId id="275" r:id="rId8"/>
    <p:sldId id="276" r:id="rId9"/>
    <p:sldId id="280" r:id="rId10"/>
    <p:sldId id="285" r:id="rId11"/>
    <p:sldId id="291" r:id="rId12"/>
    <p:sldId id="261" r:id="rId13"/>
    <p:sldId id="279" r:id="rId14"/>
    <p:sldId id="310" r:id="rId15"/>
    <p:sldId id="309" r:id="rId16"/>
    <p:sldId id="264" r:id="rId17"/>
    <p:sldId id="307" r:id="rId18"/>
    <p:sldId id="266" r:id="rId19"/>
    <p:sldId id="267" r:id="rId20"/>
    <p:sldId id="269" r:id="rId21"/>
    <p:sldId id="270" r:id="rId22"/>
    <p:sldId id="290" r:id="rId23"/>
    <p:sldId id="271" r:id="rId24"/>
    <p:sldId id="272" r:id="rId25"/>
    <p:sldId id="274" r:id="rId26"/>
    <p:sldId id="302" r:id="rId2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9B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1422" y="-9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CAF1A15-0BB4-404A-9624-C0BA3B89FACE}" type="datetimeFigureOut">
              <a:rPr lang="de-DE"/>
              <a:pPr>
                <a:defRPr/>
              </a:pPr>
              <a:t>30.09.2008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A26D591-D991-4200-ADED-45D93E4D74A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B3B26E-24B5-415F-9C6D-7493C7C7E810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/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13D232-95F1-43BF-8F1C-C2D629CF0B79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/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7C57EA-1BC6-4D11-B6FA-FA4D1B380180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/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495EF07-0CD7-4C9A-83F4-1295CB935089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10EC67-CA7F-453F-A228-3EE3F44D6820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/>
          </a:p>
        </p:txBody>
      </p:sp>
      <p:sp>
        <p:nvSpPr>
          <p:cNvPr id="32771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585788"/>
            <a:ext cx="3911600" cy="29337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22300" y="3714750"/>
            <a:ext cx="4976813" cy="3519488"/>
          </a:xfrm>
          <a:noFill/>
        </p:spPr>
        <p:txBody>
          <a:bodyPr wrap="none" lIns="77338" tIns="38669" rIns="77338" bIns="38669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D1F09B-4F01-460E-AA3A-845074E05002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/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11FDE-423C-4F7E-86D7-6ECB25CAD2E4}" type="datetimeFigureOut">
              <a:rPr lang="de-DE"/>
              <a:pPr>
                <a:defRPr/>
              </a:pPr>
              <a:t>30.09.2008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66FA1-A54D-4CF6-95AF-5960BE2AE30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B7395-581D-4F36-AA83-B9ECEC02D729}" type="datetimeFigureOut">
              <a:rPr lang="de-DE"/>
              <a:pPr>
                <a:defRPr/>
              </a:pPr>
              <a:t>30.09.2008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BA969-75C8-479A-BF5A-C01C8E67F5B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21CAB-2CA8-42D2-A5C6-017F45CB1251}" type="datetimeFigureOut">
              <a:rPr lang="de-DE"/>
              <a:pPr>
                <a:defRPr/>
              </a:pPr>
              <a:t>30.09.2008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D46DC-39F9-4712-AD72-370A1A25477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4586A-BB76-4C7C-889B-D28375557A79}" type="datetimeFigureOut">
              <a:rPr lang="de-DE"/>
              <a:pPr>
                <a:defRPr/>
              </a:pPr>
              <a:t>30.09.2008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184C4-90B6-4B1F-870C-73FD360CB1B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56D10-C4F4-4524-B267-7AFFD66E422C}" type="datetimeFigureOut">
              <a:rPr lang="de-DE"/>
              <a:pPr>
                <a:defRPr/>
              </a:pPr>
              <a:t>30.09.2008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1B5B8-4181-4CA3-B3B6-2F99E404008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8502E-5F5F-496F-949E-12BCEE15F00C}" type="datetimeFigureOut">
              <a:rPr lang="de-DE"/>
              <a:pPr>
                <a:defRPr/>
              </a:pPr>
              <a:t>30.09.2008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36F6A-083B-40BB-9F9D-6BCCFCE48E4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20CF9-627D-4E7E-AE2D-DD839C7359C8}" type="datetimeFigureOut">
              <a:rPr lang="de-DE"/>
              <a:pPr>
                <a:defRPr/>
              </a:pPr>
              <a:t>30.09.2008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9FD60-AF91-4D2C-B372-FF837A2C4BA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79D35-CA40-49A0-BB18-4235EACCC8D6}" type="datetimeFigureOut">
              <a:rPr lang="de-DE"/>
              <a:pPr>
                <a:defRPr/>
              </a:pPr>
              <a:t>30.09.2008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5EAE-3C37-4BC8-A323-EB96FF7345E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C3394-13FF-4A37-BAA7-0A084071ABC3}" type="datetimeFigureOut">
              <a:rPr lang="de-DE"/>
              <a:pPr>
                <a:defRPr/>
              </a:pPr>
              <a:t>30.09.2008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AF052-2CE2-4764-A633-A8DD687F3D5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A37D2-923F-460E-A158-B5E8BFCC4653}" type="datetimeFigureOut">
              <a:rPr lang="de-DE"/>
              <a:pPr>
                <a:defRPr/>
              </a:pPr>
              <a:t>30.09.2008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0F192-38F6-45DA-83F6-D7B920CF2B1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5DD89-2638-46CF-BB1D-9BF8E0170E2E}" type="datetimeFigureOut">
              <a:rPr lang="de-DE"/>
              <a:pPr>
                <a:defRPr/>
              </a:pPr>
              <a:t>30.09.2008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7630A-5BF5-4BCB-9A93-26CAFF8ACB2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1AA9EC2-83F5-44E0-AD81-A306F6E3C57D}" type="datetimeFigureOut">
              <a:rPr lang="de-DE"/>
              <a:pPr>
                <a:defRPr/>
              </a:pPr>
              <a:t>30.09.2008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FCF98A-1016-4AA7-9499-8B65F6D79EC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Grafik 20" descr="pano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22575" y="0"/>
            <a:ext cx="14538325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-1071563" y="-500063"/>
            <a:ext cx="12858751" cy="7929563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4339" name="Titel 1"/>
          <p:cNvSpPr>
            <a:spLocks noGrp="1"/>
          </p:cNvSpPr>
          <p:nvPr>
            <p:ph type="ctrTitle"/>
          </p:nvPr>
        </p:nvSpPr>
        <p:spPr>
          <a:xfrm>
            <a:off x="-500063" y="744538"/>
            <a:ext cx="7772401" cy="1470025"/>
          </a:xfrm>
        </p:spPr>
        <p:txBody>
          <a:bodyPr/>
          <a:lstStyle/>
          <a:p>
            <a:r>
              <a:rPr lang="de-DE" smtClean="0">
                <a:solidFill>
                  <a:schemeClr val="bg1"/>
                </a:solidFill>
              </a:rPr>
              <a:t>GEO Status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-1000125" y="4857750"/>
            <a:ext cx="6400800" cy="17526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Harald Lück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de-DE" dirty="0">
              <a:solidFill>
                <a:schemeClr val="bg1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 smtClean="0">
                <a:solidFill>
                  <a:schemeClr val="bg1">
                    <a:lumMod val="75000"/>
                  </a:schemeClr>
                </a:solidFill>
              </a:rPr>
              <a:t>LVC </a:t>
            </a:r>
            <a:r>
              <a:rPr lang="de-DE" sz="2400" dirty="0" err="1" smtClean="0">
                <a:solidFill>
                  <a:schemeClr val="bg1">
                    <a:lumMod val="75000"/>
                  </a:schemeClr>
                </a:solidFill>
              </a:rPr>
              <a:t>meeting</a:t>
            </a:r>
            <a:endParaRPr lang="de-DE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DE" sz="2400" dirty="0" smtClean="0">
                <a:solidFill>
                  <a:schemeClr val="bg1">
                    <a:lumMod val="75000"/>
                  </a:schemeClr>
                </a:solidFill>
              </a:rPr>
              <a:t>Amsterdam September 22</a:t>
            </a:r>
            <a:r>
              <a:rPr lang="de-DE" sz="2400" baseline="30000" dirty="0" smtClean="0">
                <a:solidFill>
                  <a:schemeClr val="bg1">
                    <a:lumMod val="75000"/>
                  </a:schemeClr>
                </a:solidFill>
              </a:rPr>
              <a:t>nd</a:t>
            </a:r>
            <a:r>
              <a:rPr lang="de-DE" sz="2400" dirty="0" smtClean="0">
                <a:solidFill>
                  <a:schemeClr val="bg1">
                    <a:lumMod val="75000"/>
                  </a:schemeClr>
                </a:solidFill>
              </a:rPr>
              <a:t> 2008</a:t>
            </a:r>
            <a:endParaRPr lang="de-DE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Understanding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noise</a:t>
            </a:r>
            <a:r>
              <a:rPr lang="de-DE" dirty="0" smtClean="0"/>
              <a:t>…</a:t>
            </a:r>
            <a:br>
              <a:rPr lang="de-DE" dirty="0" smtClean="0"/>
            </a:br>
            <a:r>
              <a:rPr lang="de-DE" dirty="0" smtClean="0"/>
              <a:t>Noise </a:t>
            </a:r>
            <a:r>
              <a:rPr lang="de-DE" dirty="0" err="1" smtClean="0"/>
              <a:t>projections</a:t>
            </a:r>
            <a:endParaRPr lang="de-DE" dirty="0"/>
          </a:p>
        </p:txBody>
      </p:sp>
      <p:sp>
        <p:nvSpPr>
          <p:cNvPr id="26626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238" y="1479550"/>
            <a:ext cx="6867525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88F3A0-17FE-49BC-9168-3A5FC3A6CBEE}" type="slidenum">
              <a:rPr lang="en-GB"/>
              <a:pPr>
                <a:defRPr/>
              </a:pPr>
              <a:t>11</a:t>
            </a:fld>
            <a:endParaRPr lang="en-GB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8013" cy="1225550"/>
          </a:xfrm>
        </p:spPr>
        <p:txBody>
          <a:bodyPr/>
          <a:lstStyle/>
          <a:p>
            <a:pPr>
              <a:lnSpc>
                <a:spcPct val="104000"/>
              </a:lnSpc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4425" algn="l"/>
                <a:tab pos="8293100" algn="l"/>
                <a:tab pos="9123363" algn="l"/>
              </a:tabLst>
            </a:pPr>
            <a:r>
              <a:rPr lang="en-GB" smtClean="0"/>
              <a:t>Plans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1093788"/>
            <a:ext cx="7770812" cy="4235450"/>
          </a:xfrm>
        </p:spPr>
        <p:txBody>
          <a:bodyPr/>
          <a:lstStyle/>
          <a:p>
            <a:pPr>
              <a:buSzPct val="48000"/>
              <a:tabLst>
                <a:tab pos="825500" algn="l"/>
                <a:tab pos="1655763" algn="l"/>
                <a:tab pos="2484438" algn="l"/>
                <a:tab pos="3314700" algn="l"/>
                <a:tab pos="4143375" algn="l"/>
                <a:tab pos="4973638" algn="l"/>
                <a:tab pos="5802313" algn="l"/>
                <a:tab pos="6632575" algn="l"/>
                <a:tab pos="7461250" algn="l"/>
                <a:tab pos="8291513" algn="l"/>
                <a:tab pos="9120188" algn="l"/>
              </a:tabLst>
            </a:pPr>
            <a:r>
              <a:rPr lang="en-GB" sz="2200" b="1" smtClean="0"/>
              <a:t>Until Spring 2009</a:t>
            </a:r>
            <a:r>
              <a:rPr lang="en-GB" sz="2200" smtClean="0"/>
              <a:t>: Astrowatch + low-risk commissioning until Enhanced IFOs come online</a:t>
            </a:r>
          </a:p>
          <a:p>
            <a:pPr>
              <a:buSzPct val="48000"/>
              <a:tabLst>
                <a:tab pos="825500" algn="l"/>
                <a:tab pos="1655763" algn="l"/>
                <a:tab pos="2484438" algn="l"/>
                <a:tab pos="3314700" algn="l"/>
                <a:tab pos="4143375" algn="l"/>
                <a:tab pos="4973638" algn="l"/>
                <a:tab pos="5802313" algn="l"/>
                <a:tab pos="6632575" algn="l"/>
                <a:tab pos="7461250" algn="l"/>
                <a:tab pos="8291513" algn="l"/>
                <a:tab pos="9120188" algn="l"/>
              </a:tabLst>
            </a:pPr>
            <a:r>
              <a:rPr lang="en-GB" sz="2200" b="1" smtClean="0"/>
              <a:t>After Spring 2009</a:t>
            </a:r>
            <a:r>
              <a:rPr lang="en-GB" sz="2200" smtClean="0"/>
              <a:t>: Upgrade GEO600 towards GEO HF</a:t>
            </a:r>
          </a:p>
          <a:p>
            <a:pPr>
              <a:buSzPct val="48000"/>
              <a:tabLst>
                <a:tab pos="825500" algn="l"/>
                <a:tab pos="1655763" algn="l"/>
                <a:tab pos="2484438" algn="l"/>
                <a:tab pos="3314700" algn="l"/>
                <a:tab pos="4143375" algn="l"/>
                <a:tab pos="4973638" algn="l"/>
                <a:tab pos="5802313" algn="l"/>
                <a:tab pos="6632575" algn="l"/>
                <a:tab pos="7461250" algn="l"/>
                <a:tab pos="8291513" algn="l"/>
                <a:tab pos="9120188" algn="l"/>
              </a:tabLst>
            </a:pPr>
            <a:r>
              <a:rPr lang="en-GB" sz="2200" smtClean="0"/>
              <a:t>Keywords: DC readout, squeezing, tuned SR, lower SR factor, OMC, higher power, thermal comp., extend digital control...</a:t>
            </a:r>
          </a:p>
        </p:txBody>
      </p:sp>
      <p:pic>
        <p:nvPicPr>
          <p:cNvPr id="27652" name="Picture 22" descr="E:\disse\digicam\digicam\geo_june2007\small\pano_cleanroom_sh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750" y="4141788"/>
            <a:ext cx="94615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nhaltsplatzhalter 3" descr="GEO600layou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35150"/>
            <a:ext cx="5214938" cy="869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>
          <a:xfrm>
            <a:off x="1785938" y="3071813"/>
            <a:ext cx="1357312" cy="928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14938" y="428625"/>
            <a:ext cx="4071937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e-DE" smtClean="0"/>
              <a:t>Now:</a:t>
            </a:r>
          </a:p>
          <a:p>
            <a:r>
              <a:rPr lang="de-DE" smtClean="0"/>
              <a:t>Auto Alignment on detection bench</a:t>
            </a:r>
          </a:p>
          <a:p>
            <a:endParaRPr lang="de-DE" smtClean="0"/>
          </a:p>
          <a:p>
            <a:r>
              <a:rPr lang="de-DE" smtClean="0"/>
              <a:t>Main photo detector on detection bench outside vacuum system</a:t>
            </a:r>
          </a:p>
        </p:txBody>
      </p:sp>
      <p:sp>
        <p:nvSpPr>
          <p:cNvPr id="6" name="Rechteck 5"/>
          <p:cNvSpPr/>
          <p:nvPr/>
        </p:nvSpPr>
        <p:spPr>
          <a:xfrm>
            <a:off x="1834046" y="3286124"/>
            <a:ext cx="1214446" cy="57150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>
              <a:rot lat="0" lon="0" rev="258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71736" y="3286124"/>
            <a:ext cx="369222" cy="500066"/>
          </a:xfrm>
          <a:prstGeom prst="rect">
            <a:avLst/>
          </a:prstGeom>
          <a:scene3d>
            <a:camera prst="orthographicFront">
              <a:rot lat="0" lon="0" rev="258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0" name="Rechteck 9" hidden="1"/>
          <p:cNvSpPr/>
          <p:nvPr/>
        </p:nvSpPr>
        <p:spPr>
          <a:xfrm>
            <a:off x="1785918" y="3214687"/>
            <a:ext cx="1357322" cy="71438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258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974176" y="3469341"/>
            <a:ext cx="357190" cy="357190"/>
          </a:xfrm>
          <a:prstGeom prst="rect">
            <a:avLst/>
          </a:prstGeom>
          <a:noFill/>
          <a:ln>
            <a:solidFill>
              <a:srgbClr val="000000"/>
            </a:solidFill>
          </a:ln>
          <a:scene3d>
            <a:camera prst="orthographicFront">
              <a:rot lat="0" lon="0" rev="258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1766866" y="3605210"/>
            <a:ext cx="214314" cy="142876"/>
          </a:xfrm>
          <a:prstGeom prst="rect">
            <a:avLst/>
          </a:prstGeom>
          <a:solidFill>
            <a:schemeClr val="bg1"/>
          </a:solidFill>
          <a:ln w="3175"/>
          <a:scene3d>
            <a:camera prst="orthographicFront">
              <a:rot lat="0" lon="0" rev="258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4429125" y="-714375"/>
            <a:ext cx="785813" cy="77866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63" y="1714500"/>
            <a:ext cx="2071687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Inhaltsplatzhalter 2"/>
          <p:cNvSpPr txBox="1">
            <a:spLocks/>
          </p:cNvSpPr>
          <p:nvPr/>
        </p:nvSpPr>
        <p:spPr>
          <a:xfrm>
            <a:off x="5143500" y="474663"/>
            <a:ext cx="4071938" cy="452596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3200" dirty="0" err="1">
                <a:latin typeface="+mn-lt"/>
              </a:rPr>
              <a:t>Then</a:t>
            </a:r>
            <a:r>
              <a:rPr lang="de-DE" sz="3200" dirty="0">
                <a:latin typeface="+mn-lt"/>
              </a:rPr>
              <a:t>: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200" dirty="0">
                <a:latin typeface="+mn-lt"/>
              </a:rPr>
              <a:t>Auto </a:t>
            </a:r>
            <a:r>
              <a:rPr lang="de-DE" sz="3200" dirty="0" err="1">
                <a:latin typeface="+mn-lt"/>
              </a:rPr>
              <a:t>Alignment</a:t>
            </a:r>
            <a:r>
              <a:rPr lang="de-DE" sz="3200" dirty="0">
                <a:latin typeface="+mn-lt"/>
              </a:rPr>
              <a:t> on </a:t>
            </a:r>
            <a:r>
              <a:rPr lang="de-DE" sz="3200" dirty="0" err="1">
                <a:latin typeface="+mn-lt"/>
              </a:rPr>
              <a:t>new</a:t>
            </a:r>
            <a:r>
              <a:rPr lang="de-DE" sz="3200" dirty="0">
                <a:latin typeface="+mn-lt"/>
              </a:rPr>
              <a:t> AA </a:t>
            </a:r>
            <a:r>
              <a:rPr lang="de-DE" sz="3200" dirty="0" err="1">
                <a:latin typeface="+mn-lt"/>
              </a:rPr>
              <a:t>bench</a:t>
            </a:r>
            <a:endParaRPr lang="de-DE" sz="32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200" dirty="0">
                <a:latin typeface="+mn-lt"/>
              </a:rPr>
              <a:t>Main </a:t>
            </a:r>
            <a:r>
              <a:rPr lang="de-DE" sz="3200" dirty="0" err="1">
                <a:latin typeface="+mn-lt"/>
              </a:rPr>
              <a:t>photo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detector</a:t>
            </a:r>
            <a:r>
              <a:rPr lang="de-DE" sz="3200" dirty="0">
                <a:latin typeface="+mn-lt"/>
              </a:rPr>
              <a:t> in additional </a:t>
            </a:r>
            <a:r>
              <a:rPr lang="de-DE" sz="3200" dirty="0" err="1">
                <a:latin typeface="+mn-lt"/>
              </a:rPr>
              <a:t>vacuum</a:t>
            </a:r>
            <a:r>
              <a:rPr lang="de-DE" sz="3200" dirty="0">
                <a:latin typeface="+mn-lt"/>
              </a:rPr>
              <a:t> tank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200" dirty="0">
                <a:latin typeface="+mn-lt"/>
              </a:rPr>
              <a:t>OMC </a:t>
            </a:r>
            <a:r>
              <a:rPr lang="de-DE" sz="3200" dirty="0" err="1">
                <a:latin typeface="+mn-lt"/>
              </a:rPr>
              <a:t>to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reduce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higher</a:t>
            </a:r>
            <a:r>
              <a:rPr lang="de-DE" sz="3200" dirty="0">
                <a:latin typeface="+mn-lt"/>
              </a:rPr>
              <a:t> order TEM </a:t>
            </a:r>
            <a:r>
              <a:rPr lang="de-DE" sz="3200" dirty="0" err="1">
                <a:latin typeface="+mn-lt"/>
              </a:rPr>
              <a:t>mode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contributions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to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detected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light</a:t>
            </a:r>
            <a:endParaRPr lang="de-DE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6 0.03426 0.00538 0.06875 -0.01181 0.09607 C -0.029 0.12338 -0.08108 0.16042 -0.10296 0.16459 C -0.12483 0.16875 -0.13594 0.12847 -0.14271 0.12153 " pathEditMode="relative" ptsTypes="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68 -0.02382 0.01736 -0.04763 0.02378 -0.05503 C 0.03021 -0.06243 0.03628 -0.04624 0.03819 -0.04439 " pathEditMode="relative" ptsTypes="a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2948E-6 C 0.23264 0.04347 0.46563 0.08763 0.57535 0.13734 C 0.68507 0.18682 0.67118 0.24185 0.65747 0.29711 " pathEditMode="relative" rAng="0" ptsTypes="a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" y="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solidFill>
                  <a:srgbClr val="FF0000"/>
                </a:solidFill>
              </a:rPr>
              <a:t>New</a:t>
            </a:r>
            <a:r>
              <a:rPr lang="de-DE" smtClean="0"/>
              <a:t> and </a:t>
            </a:r>
            <a:r>
              <a:rPr lang="de-DE" smtClean="0">
                <a:solidFill>
                  <a:srgbClr val="1509B7"/>
                </a:solidFill>
              </a:rPr>
              <a:t>old</a:t>
            </a:r>
            <a:r>
              <a:rPr lang="de-DE" smtClean="0"/>
              <a:t> AA board</a:t>
            </a:r>
          </a:p>
        </p:txBody>
      </p:sp>
      <p:sp>
        <p:nvSpPr>
          <p:cNvPr id="30722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Tilt/Pitch			Rotation/Yaw</a:t>
            </a:r>
          </a:p>
        </p:txBody>
      </p:sp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7225" y="2286000"/>
            <a:ext cx="4819650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8125" y="2286000"/>
            <a:ext cx="4810125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857375" y="855663"/>
            <a:ext cx="1319213" cy="9302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de-DE" sz="20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1% </a:t>
            </a:r>
            <a:r>
              <a:rPr lang="de-DE" sz="20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of</a:t>
            </a:r>
            <a:r>
              <a:rPr lang="de-DE" sz="20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DF</a:t>
            </a:r>
            <a:endParaRPr lang="de-DE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967163" y="857250"/>
            <a:ext cx="1319212" cy="9302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de-DE" sz="2000" dirty="0">
                <a:solidFill>
                  <a:srgbClr val="1509B7"/>
                </a:solidFill>
                <a:latin typeface="+mj-lt"/>
                <a:ea typeface="+mj-ea"/>
                <a:cs typeface="+mj-cs"/>
              </a:rPr>
              <a:t>5% </a:t>
            </a:r>
            <a:r>
              <a:rPr lang="de-DE" sz="2000" dirty="0" err="1">
                <a:solidFill>
                  <a:srgbClr val="1509B7"/>
                </a:solidFill>
                <a:latin typeface="+mj-lt"/>
                <a:ea typeface="+mj-ea"/>
                <a:cs typeface="+mj-cs"/>
              </a:rPr>
              <a:t>of</a:t>
            </a:r>
            <a:r>
              <a:rPr lang="de-DE" sz="2000" dirty="0">
                <a:solidFill>
                  <a:srgbClr val="1509B7"/>
                </a:solidFill>
                <a:latin typeface="+mj-lt"/>
                <a:ea typeface="+mj-ea"/>
                <a:cs typeface="+mj-cs"/>
              </a:rPr>
              <a:t> DF</a:t>
            </a:r>
            <a:endParaRPr lang="de-DE" sz="2000" dirty="0">
              <a:solidFill>
                <a:srgbClr val="1509B7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2"/>
          <p:cNvGrpSpPr>
            <a:grpSpLocks/>
          </p:cNvGrpSpPr>
          <p:nvPr/>
        </p:nvGrpSpPr>
        <p:grpSpPr bwMode="auto">
          <a:xfrm>
            <a:off x="266700" y="3343275"/>
            <a:ext cx="8667750" cy="2924175"/>
            <a:chOff x="168" y="2178"/>
            <a:chExt cx="5460" cy="1842"/>
          </a:xfrm>
        </p:grpSpPr>
        <p:sp>
          <p:nvSpPr>
            <p:cNvPr id="31748" name="Rectangle 3"/>
            <p:cNvSpPr>
              <a:spLocks noChangeArrowheads="1"/>
            </p:cNvSpPr>
            <p:nvPr/>
          </p:nvSpPr>
          <p:spPr bwMode="auto">
            <a:xfrm>
              <a:off x="3912" y="2184"/>
              <a:ext cx="1716" cy="183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1749" name="Rectangle 4"/>
            <p:cNvSpPr>
              <a:spLocks noChangeArrowheads="1"/>
            </p:cNvSpPr>
            <p:nvPr/>
          </p:nvSpPr>
          <p:spPr bwMode="auto">
            <a:xfrm>
              <a:off x="2046" y="2178"/>
              <a:ext cx="1716" cy="183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1750" name="Rectangle 5"/>
            <p:cNvSpPr>
              <a:spLocks noChangeArrowheads="1"/>
            </p:cNvSpPr>
            <p:nvPr/>
          </p:nvSpPr>
          <p:spPr bwMode="auto">
            <a:xfrm>
              <a:off x="168" y="2178"/>
              <a:ext cx="1716" cy="183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31751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2" y="2208"/>
              <a:ext cx="1650" cy="138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1752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71" y="2204"/>
              <a:ext cx="1650" cy="13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1753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40" y="2209"/>
              <a:ext cx="1650" cy="138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1754" name="Text Box 9"/>
            <p:cNvSpPr txBox="1">
              <a:spLocks noChangeArrowheads="1"/>
            </p:cNvSpPr>
            <p:nvPr/>
          </p:nvSpPr>
          <p:spPr bwMode="auto">
            <a:xfrm>
              <a:off x="303" y="3617"/>
              <a:ext cx="1430" cy="19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/>
            <a:lstStyle/>
            <a:p>
              <a:pPr defTabSz="407988">
                <a:lnSpc>
                  <a:spcPct val="104000"/>
                </a:lnSpc>
                <a:buClr>
                  <a:srgbClr val="000000"/>
                </a:buClr>
                <a:buFont typeface="Arial" charset="0"/>
                <a:buNone/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</a:pPr>
              <a:r>
                <a:rPr lang="en-GB" sz="2000">
                  <a:solidFill>
                    <a:srgbClr val="FF0000"/>
                  </a:solidFill>
                  <a:ea typeface="msgothic"/>
                  <a:cs typeface="msgothic"/>
                </a:rPr>
                <a:t>Nominal heterodyne</a:t>
              </a:r>
            </a:p>
          </p:txBody>
        </p:sp>
        <p:sp>
          <p:nvSpPr>
            <p:cNvPr id="31755" name="Text Box 10"/>
            <p:cNvSpPr txBox="1">
              <a:spLocks noChangeArrowheads="1"/>
            </p:cNvSpPr>
            <p:nvPr/>
          </p:nvSpPr>
          <p:spPr bwMode="auto">
            <a:xfrm>
              <a:off x="2156" y="3601"/>
              <a:ext cx="1492" cy="4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/>
            <a:lstStyle/>
            <a:p>
              <a:pPr defTabSz="407988">
                <a:lnSpc>
                  <a:spcPct val="104000"/>
                </a:lnSpc>
                <a:buClr>
                  <a:srgbClr val="000000"/>
                </a:buClr>
                <a:buFont typeface="Arial" charset="0"/>
                <a:buNone/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</a:pPr>
              <a:r>
                <a:rPr lang="en-GB" sz="2000">
                  <a:solidFill>
                    <a:srgbClr val="FF0000"/>
                  </a:solidFill>
                  <a:ea typeface="msgothic"/>
                  <a:cs typeface="msgothic"/>
                </a:rPr>
                <a:t>Heterodyne with only</a:t>
              </a:r>
            </a:p>
            <a:p>
              <a:pPr defTabSz="407988">
                <a:lnSpc>
                  <a:spcPct val="111000"/>
                </a:lnSpc>
                <a:buClr>
                  <a:srgbClr val="000000"/>
                </a:buClr>
                <a:buFont typeface="Arial" charset="0"/>
                <a:buNone/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</a:pPr>
              <a:r>
                <a:rPr lang="en-GB" sz="2000">
                  <a:solidFill>
                    <a:srgbClr val="FF0000"/>
                  </a:solidFill>
                  <a:ea typeface="msgothic"/>
                  <a:cs typeface="msgothic"/>
                </a:rPr>
                <a:t>10% modulation</a:t>
              </a:r>
            </a:p>
          </p:txBody>
        </p:sp>
        <p:sp>
          <p:nvSpPr>
            <p:cNvPr id="31756" name="Text Box 11"/>
            <p:cNvSpPr txBox="1">
              <a:spLocks noChangeArrowheads="1"/>
            </p:cNvSpPr>
            <p:nvPr/>
          </p:nvSpPr>
          <p:spPr bwMode="auto">
            <a:xfrm>
              <a:off x="4050" y="3600"/>
              <a:ext cx="1403" cy="4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/>
            <a:lstStyle/>
            <a:p>
              <a:pPr defTabSz="407988">
                <a:lnSpc>
                  <a:spcPct val="104000"/>
                </a:lnSpc>
                <a:buClr>
                  <a:srgbClr val="000000"/>
                </a:buClr>
                <a:buFont typeface="Arial" charset="0"/>
                <a:buNone/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</a:pPr>
              <a:r>
                <a:rPr lang="en-GB" sz="2000">
                  <a:solidFill>
                    <a:srgbClr val="FF0000"/>
                  </a:solidFill>
                  <a:ea typeface="msgothic"/>
                  <a:cs typeface="msgothic"/>
                </a:rPr>
                <a:t>Offset to dark fringe</a:t>
              </a:r>
            </a:p>
          </p:txBody>
        </p:sp>
        <p:sp>
          <p:nvSpPr>
            <p:cNvPr id="31757" name="Line 12"/>
            <p:cNvSpPr>
              <a:spLocks noChangeShapeType="1"/>
            </p:cNvSpPr>
            <p:nvPr/>
          </p:nvSpPr>
          <p:spPr bwMode="auto">
            <a:xfrm>
              <a:off x="1852" y="2881"/>
              <a:ext cx="226" cy="1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8" name="Line 13"/>
            <p:cNvSpPr>
              <a:spLocks noChangeShapeType="1"/>
            </p:cNvSpPr>
            <p:nvPr/>
          </p:nvSpPr>
          <p:spPr bwMode="auto">
            <a:xfrm>
              <a:off x="3718" y="2881"/>
              <a:ext cx="225" cy="1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9" name="Text Box 14"/>
            <p:cNvSpPr txBox="1">
              <a:spLocks noChangeArrowheads="1"/>
            </p:cNvSpPr>
            <p:nvPr/>
          </p:nvSpPr>
          <p:spPr bwMode="auto">
            <a:xfrm>
              <a:off x="1343" y="3404"/>
              <a:ext cx="471" cy="1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/>
            <a:lstStyle/>
            <a:p>
              <a:pPr defTabSz="407988">
                <a:lnSpc>
                  <a:spcPct val="104000"/>
                </a:lnSpc>
                <a:buClr>
                  <a:srgbClr val="000000"/>
                </a:buClr>
                <a:buFont typeface="Arial" charset="0"/>
                <a:buNone/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</a:pPr>
              <a:r>
                <a:rPr lang="en-GB" sz="1600">
                  <a:solidFill>
                    <a:srgbClr val="FFFF00"/>
                  </a:solidFill>
                  <a:ea typeface="msgothic"/>
                  <a:cs typeface="msgothic"/>
                </a:rPr>
                <a:t>~40mW</a:t>
              </a:r>
            </a:p>
          </p:txBody>
        </p:sp>
        <p:sp>
          <p:nvSpPr>
            <p:cNvPr id="31760" name="Text Box 15"/>
            <p:cNvSpPr txBox="1">
              <a:spLocks noChangeArrowheads="1"/>
            </p:cNvSpPr>
            <p:nvPr/>
          </p:nvSpPr>
          <p:spPr bwMode="auto">
            <a:xfrm>
              <a:off x="5067" y="3404"/>
              <a:ext cx="472" cy="1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/>
            <a:lstStyle/>
            <a:p>
              <a:pPr defTabSz="407988">
                <a:lnSpc>
                  <a:spcPct val="104000"/>
                </a:lnSpc>
                <a:buClr>
                  <a:srgbClr val="000000"/>
                </a:buClr>
                <a:buFont typeface="Arial" charset="0"/>
                <a:buNone/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</a:pPr>
              <a:r>
                <a:rPr lang="en-GB" sz="1600">
                  <a:solidFill>
                    <a:srgbClr val="FFFF00"/>
                  </a:solidFill>
                  <a:ea typeface="msgothic"/>
                  <a:cs typeface="msgothic"/>
                </a:rPr>
                <a:t>~40mW</a:t>
              </a:r>
            </a:p>
          </p:txBody>
        </p:sp>
        <p:sp>
          <p:nvSpPr>
            <p:cNvPr id="31761" name="Text Box 16"/>
            <p:cNvSpPr txBox="1">
              <a:spLocks noChangeArrowheads="1"/>
            </p:cNvSpPr>
            <p:nvPr/>
          </p:nvSpPr>
          <p:spPr bwMode="auto">
            <a:xfrm>
              <a:off x="3201" y="3404"/>
              <a:ext cx="473" cy="1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/>
            <a:lstStyle/>
            <a:p>
              <a:pPr defTabSz="407988">
                <a:lnSpc>
                  <a:spcPct val="104000"/>
                </a:lnSpc>
                <a:buClr>
                  <a:srgbClr val="000000"/>
                </a:buClr>
                <a:buFont typeface="Arial" charset="0"/>
                <a:buNone/>
                <a:tabLst>
                  <a:tab pos="0" algn="l"/>
                  <a:tab pos="828675" algn="l"/>
                  <a:tab pos="1658938" algn="l"/>
                  <a:tab pos="2487613" algn="l"/>
                  <a:tab pos="3317875" algn="l"/>
                  <a:tab pos="4146550" algn="l"/>
                  <a:tab pos="4976813" algn="l"/>
                  <a:tab pos="5805488" algn="l"/>
                  <a:tab pos="6635750" algn="l"/>
                  <a:tab pos="7464425" algn="l"/>
                  <a:tab pos="8294688" algn="l"/>
                  <a:tab pos="9123363" algn="l"/>
                </a:tabLst>
              </a:pPr>
              <a:r>
                <a:rPr lang="en-GB" sz="1600">
                  <a:solidFill>
                    <a:srgbClr val="FFFF00"/>
                  </a:solidFill>
                  <a:ea typeface="msgothic"/>
                  <a:cs typeface="msgothic"/>
                </a:rPr>
                <a:t>~15mW</a:t>
              </a:r>
            </a:p>
          </p:txBody>
        </p:sp>
      </p:grpSp>
      <p:sp>
        <p:nvSpPr>
          <p:cNvPr id="31746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DC-readout with</a:t>
            </a:r>
            <a:r>
              <a:rPr lang="de-DE" smtClean="0"/>
              <a:t>out</a:t>
            </a:r>
            <a:r>
              <a:rPr lang="en-GB" smtClean="0"/>
              <a:t> OMC </a:t>
            </a:r>
            <a:r>
              <a:rPr lang="en-GB" sz="2200" smtClean="0"/>
              <a:t>(Hild 2007)</a:t>
            </a:r>
          </a:p>
        </p:txBody>
      </p:sp>
      <p:sp>
        <p:nvSpPr>
          <p:cNvPr id="31747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2066925"/>
          </a:xfrm>
        </p:spPr>
        <p:txBody>
          <a:bodyPr/>
          <a:lstStyle/>
          <a:p>
            <a:pPr>
              <a:buFontTx/>
              <a:buNone/>
            </a:pPr>
            <a:endParaRPr lang="en-GB" sz="2400" b="1" u="sng" smtClean="0">
              <a:latin typeface="Arial" charset="0"/>
            </a:endParaRPr>
          </a:p>
          <a:p>
            <a:r>
              <a:rPr lang="en-GB" sz="2400" smtClean="0">
                <a:latin typeface="Arial" charset="0"/>
              </a:rPr>
              <a:t>Tu</a:t>
            </a:r>
            <a:r>
              <a:rPr lang="de-DE" sz="2400" smtClean="0">
                <a:latin typeface="Arial" charset="0"/>
              </a:rPr>
              <a:t>r</a:t>
            </a:r>
            <a:r>
              <a:rPr lang="en-GB" sz="2400" smtClean="0">
                <a:latin typeface="Arial" charset="0"/>
              </a:rPr>
              <a:t>ning down the RF-modulation </a:t>
            </a:r>
            <a:r>
              <a:rPr lang="en-GB" sz="1800" i="1" smtClean="0">
                <a:latin typeface="Arial" charset="0"/>
              </a:rPr>
              <a:t>(factor 10 is possible)</a:t>
            </a:r>
          </a:p>
          <a:p>
            <a:r>
              <a:rPr lang="de-DE" sz="2400" smtClean="0">
                <a:latin typeface="Arial" charset="0"/>
              </a:rPr>
              <a:t>Using</a:t>
            </a:r>
            <a:r>
              <a:rPr lang="en-GB" sz="2400" smtClean="0">
                <a:latin typeface="Arial" charset="0"/>
              </a:rPr>
              <a:t> a</a:t>
            </a:r>
            <a:r>
              <a:rPr lang="de-DE" sz="2400" smtClean="0">
                <a:latin typeface="Arial" charset="0"/>
              </a:rPr>
              <a:t>n</a:t>
            </a:r>
            <a:r>
              <a:rPr lang="en-GB" sz="2400" smtClean="0">
                <a:latin typeface="Arial" charset="0"/>
              </a:rPr>
              <a:t> offset from dark fringe </a:t>
            </a:r>
            <a:r>
              <a:rPr lang="en-GB" sz="1800" i="1" smtClean="0">
                <a:latin typeface="Arial" charset="0"/>
              </a:rPr>
              <a:t>(of the order of </a:t>
            </a:r>
            <a:r>
              <a:rPr lang="de-DE" sz="1800" i="1" smtClean="0">
                <a:latin typeface="Arial" charset="0"/>
              </a:rPr>
              <a:t>20</a:t>
            </a:r>
            <a:r>
              <a:rPr lang="en-GB" sz="1800" i="1" smtClean="0">
                <a:latin typeface="Arial" charset="0"/>
              </a:rPr>
              <a:t>pm)</a:t>
            </a:r>
          </a:p>
          <a:p>
            <a:pPr>
              <a:buFontTx/>
              <a:buNone/>
            </a:pPr>
            <a:r>
              <a:rPr lang="en-GB" sz="2400" smtClean="0">
                <a:latin typeface="Arial" charset="0"/>
                <a:sym typeface="Symbol" pitchFamily="18" charset="2"/>
              </a:rPr>
              <a:t> Dark port dominated by carrier light </a:t>
            </a:r>
            <a:endParaRPr lang="en-GB" sz="2400" smtClean="0">
              <a:latin typeface="Arial" charset="0"/>
            </a:endParaRPr>
          </a:p>
          <a:p>
            <a:pPr>
              <a:buFontTx/>
              <a:buNone/>
            </a:pPr>
            <a:endParaRPr lang="en-GB" sz="2400" smtClean="0">
              <a:latin typeface="Arial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1000125"/>
            <a:ext cx="9185276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7213" y="7143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 err="1" smtClean="0"/>
              <a:t>Going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tuned</a:t>
            </a:r>
            <a:r>
              <a:rPr lang="de-DE" dirty="0" smtClean="0"/>
              <a:t> DC </a:t>
            </a:r>
            <a:r>
              <a:rPr lang="de-DE" dirty="0" err="1" smtClean="0"/>
              <a:t>readout</a:t>
            </a:r>
            <a:r>
              <a:rPr lang="de-DE" dirty="0" smtClean="0"/>
              <a:t> &amp; DC </a:t>
            </a:r>
            <a:r>
              <a:rPr lang="de-DE" dirty="0" err="1" smtClean="0"/>
              <a:t>locking</a:t>
            </a:r>
            <a:r>
              <a:rPr lang="de-DE" dirty="0" smtClean="0"/>
              <a:t>, </a:t>
            </a:r>
            <a:r>
              <a:rPr lang="de-DE" dirty="0" err="1" smtClean="0"/>
              <a:t>preparations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2009</a:t>
            </a:r>
            <a:endParaRPr lang="de-DE" dirty="0"/>
          </a:p>
        </p:txBody>
      </p:sp>
      <p:sp>
        <p:nvSpPr>
          <p:cNvPr id="33795" name="Inhaltsplatzhalter 2"/>
          <p:cNvSpPr>
            <a:spLocks noGrp="1"/>
          </p:cNvSpPr>
          <p:nvPr>
            <p:ph idx="1"/>
          </p:nvPr>
        </p:nvSpPr>
        <p:spPr>
          <a:xfrm rot="19837468">
            <a:off x="2886075" y="3297238"/>
            <a:ext cx="4924425" cy="827087"/>
          </a:xfrm>
        </p:spPr>
        <p:txBody>
          <a:bodyPr/>
          <a:lstStyle/>
          <a:p>
            <a:r>
              <a:rPr lang="de-DE" smtClean="0"/>
              <a:t>Preliminary calibration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42875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Schematics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injecting</a:t>
            </a:r>
            <a:r>
              <a:rPr lang="de-DE" dirty="0" smtClean="0"/>
              <a:t> </a:t>
            </a:r>
            <a:r>
              <a:rPr lang="de-DE" dirty="0" err="1" smtClean="0"/>
              <a:t>squeezed</a:t>
            </a:r>
            <a:r>
              <a:rPr lang="de-DE" dirty="0" smtClean="0"/>
              <a:t> </a:t>
            </a:r>
            <a:r>
              <a:rPr lang="de-DE" dirty="0" err="1" smtClean="0"/>
              <a:t>light</a:t>
            </a:r>
            <a:endParaRPr lang="de-DE" dirty="0"/>
          </a:p>
        </p:txBody>
      </p:sp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9713" y="1495425"/>
            <a:ext cx="612457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feld 3"/>
          <p:cNvSpPr txBox="1">
            <a:spLocks noChangeArrowheads="1"/>
          </p:cNvSpPr>
          <p:nvPr/>
        </p:nvSpPr>
        <p:spPr bwMode="auto">
          <a:xfrm>
            <a:off x="428625" y="1143000"/>
            <a:ext cx="3143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latin typeface="Calibri" pitchFamily="34" charset="0"/>
              </a:rPr>
              <a:t>More about squeezed light:</a:t>
            </a:r>
          </a:p>
          <a:p>
            <a:r>
              <a:rPr lang="de-DE">
                <a:latin typeface="Calibri" pitchFamily="34" charset="0"/>
              </a:rPr>
              <a:t>Wednesday morning in AIC </a:t>
            </a:r>
          </a:p>
          <a:p>
            <a:r>
              <a:rPr lang="de-DE">
                <a:latin typeface="Calibri" pitchFamily="34" charset="0"/>
              </a:rPr>
              <a:t>Moritz 1550nm, André Twin SR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-469900" y="-571500"/>
            <a:ext cx="10172700" cy="75819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58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584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75"/>
            <a:ext cx="8610600" cy="701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feld 5"/>
          <p:cNvSpPr txBox="1">
            <a:spLocks noChangeArrowheads="1"/>
          </p:cNvSpPr>
          <p:nvPr/>
        </p:nvSpPr>
        <p:spPr bwMode="auto">
          <a:xfrm>
            <a:off x="2428875" y="357188"/>
            <a:ext cx="5572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latin typeface="Calibri" pitchFamily="34" charset="0"/>
              </a:rPr>
              <a:t>Thursday morning in AIC: Henning Vahlbruch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gained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squeezed</a:t>
            </a:r>
            <a:r>
              <a:rPr lang="de-DE" dirty="0" smtClean="0"/>
              <a:t> </a:t>
            </a:r>
            <a:r>
              <a:rPr lang="de-DE" dirty="0" err="1" smtClean="0"/>
              <a:t>light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1357313"/>
            <a:ext cx="7715250" cy="5500687"/>
          </a:xfr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gained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squeezed</a:t>
            </a:r>
            <a:r>
              <a:rPr lang="de-DE" dirty="0" smtClean="0"/>
              <a:t> </a:t>
            </a:r>
            <a:r>
              <a:rPr lang="de-DE" dirty="0" err="1" smtClean="0"/>
              <a:t>light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1357313"/>
            <a:ext cx="7715250" cy="5500687"/>
          </a:xfr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C88C4E-A4B0-4DC4-A31A-3FA9AA13D271}" type="slidenum">
              <a:rPr lang="en-GB"/>
              <a:pPr>
                <a:defRPr/>
              </a:pPr>
              <a:t>2</a:t>
            </a:fld>
            <a:endParaRPr lang="en-GB"/>
          </a:p>
        </p:txBody>
      </p:sp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8013" cy="114617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4963"/>
            <a:ext cx="8228013" cy="4525962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381000" y="214313"/>
            <a:ext cx="1758950" cy="36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/>
          <a:lstStyle/>
          <a:p>
            <a:pPr>
              <a:lnSpc>
                <a:spcPct val="104000"/>
              </a:lnSpc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4425" algn="l"/>
                <a:tab pos="8293100" algn="l"/>
                <a:tab pos="9123363" algn="l"/>
              </a:tabLst>
            </a:pPr>
            <a:r>
              <a:rPr lang="en-GB" sz="2500" b="1">
                <a:solidFill>
                  <a:srgbClr val="FFFFFF"/>
                </a:solidFill>
                <a:latin typeface="Calibri" pitchFamily="34" charset="0"/>
              </a:rPr>
              <a:t>GEO600 still in Astrowatch  </a:t>
            </a:r>
            <a:r>
              <a:rPr lang="en-GB" b="1">
                <a:solidFill>
                  <a:srgbClr val="FFFFFF"/>
                </a:solidFill>
                <a:latin typeface="Calibri" pitchFamily="34" charset="0"/>
              </a:rPr>
              <a:t>(Oct.2007 – Spring 2009)</a:t>
            </a:r>
          </a:p>
          <a:p>
            <a:pPr>
              <a:lnSpc>
                <a:spcPct val="104000"/>
              </a:lnSpc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4425" algn="l"/>
                <a:tab pos="8293100" algn="l"/>
                <a:tab pos="9123363" algn="l"/>
              </a:tabLst>
            </a:pPr>
            <a:endParaRPr lang="en-GB" sz="2500" b="1">
              <a:solidFill>
                <a:srgbClr val="FFFFFF"/>
              </a:solidFill>
              <a:latin typeface="Calibri" pitchFamily="34" charset="0"/>
            </a:endParaRPr>
          </a:p>
          <a:p>
            <a:pPr>
              <a:lnSpc>
                <a:spcPct val="104000"/>
              </a:lnSpc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4425" algn="l"/>
                <a:tab pos="8293100" algn="l"/>
                <a:tab pos="9123363" algn="l"/>
              </a:tabLst>
            </a:pPr>
            <a:r>
              <a:rPr lang="en-GB" sz="2000" b="1">
                <a:solidFill>
                  <a:srgbClr val="FFFFFF"/>
                </a:solidFill>
                <a:latin typeface="Calibri" pitchFamily="34" charset="0"/>
              </a:rPr>
              <a:t>Always observing but only doing triggered data searches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el 1"/>
          <p:cNvSpPr>
            <a:spLocks noGrp="1"/>
          </p:cNvSpPr>
          <p:nvPr>
            <p:ph type="title"/>
          </p:nvPr>
        </p:nvSpPr>
        <p:spPr>
          <a:xfrm>
            <a:off x="457200" y="-71438"/>
            <a:ext cx="8229600" cy="1143001"/>
          </a:xfrm>
        </p:spPr>
        <p:txBody>
          <a:bodyPr/>
          <a:lstStyle/>
          <a:p>
            <a:r>
              <a:rPr lang="de-DE" smtClean="0"/>
              <a:t>Squeezed light and optical losses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1428750"/>
            <a:ext cx="6286500" cy="5400675"/>
          </a:xfrm>
        </p:spPr>
      </p:pic>
      <p:grpSp>
        <p:nvGrpSpPr>
          <p:cNvPr id="2" name="Gruppieren 10"/>
          <p:cNvGrpSpPr>
            <a:grpSpLocks/>
          </p:cNvGrpSpPr>
          <p:nvPr/>
        </p:nvGrpSpPr>
        <p:grpSpPr bwMode="auto">
          <a:xfrm>
            <a:off x="1500188" y="1428750"/>
            <a:ext cx="7262812" cy="5430838"/>
            <a:chOff x="1500166" y="1429530"/>
            <a:chExt cx="7262171" cy="5429264"/>
          </a:xfrm>
        </p:grpSpPr>
        <p:cxnSp>
          <p:nvCxnSpPr>
            <p:cNvPr id="6" name="Gerade Verbindung 5"/>
            <p:cNvCxnSpPr/>
            <p:nvPr/>
          </p:nvCxnSpPr>
          <p:spPr>
            <a:xfrm>
              <a:off x="1500166" y="4928953"/>
              <a:ext cx="6285945" cy="158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/>
            <p:cNvCxnSpPr/>
            <p:nvPr/>
          </p:nvCxnSpPr>
          <p:spPr>
            <a:xfrm rot="5400000">
              <a:off x="229238" y="4143368"/>
              <a:ext cx="5429264" cy="1588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18" name="Textfeld 9"/>
            <p:cNvSpPr txBox="1">
              <a:spLocks noChangeArrowheads="1"/>
            </p:cNvSpPr>
            <p:nvPr/>
          </p:nvSpPr>
          <p:spPr bwMode="auto">
            <a:xfrm>
              <a:off x="7928454" y="4700370"/>
              <a:ext cx="83388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800">
                  <a:latin typeface="Calibri" pitchFamily="34" charset="0"/>
                </a:rPr>
                <a:t>6 dB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Inhaltsplatzhalter 2"/>
          <p:cNvSpPr txBox="1">
            <a:spLocks/>
          </p:cNvSpPr>
          <p:nvPr/>
        </p:nvSpPr>
        <p:spPr bwMode="auto">
          <a:xfrm>
            <a:off x="4357688" y="1903413"/>
            <a:ext cx="478631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de-DE" sz="3200">
                <a:latin typeface="Calibri" pitchFamily="34" charset="0"/>
              </a:rPr>
              <a:t>Currently </a:t>
            </a:r>
            <a:r>
              <a:rPr lang="de-DE" sz="3200">
                <a:solidFill>
                  <a:srgbClr val="FF0000"/>
                </a:solidFill>
                <a:latin typeface="Calibri" pitchFamily="34" charset="0"/>
              </a:rPr>
              <a:t>3.5kW @ MPR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de-DE" sz="3200">
                <a:latin typeface="Calibri" pitchFamily="34" charset="0"/>
              </a:rPr>
              <a:t>Increase laser power        10 W (6 W) -&gt; 35 W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de-DE" sz="3200">
                <a:latin typeface="Calibri" pitchFamily="34" charset="0"/>
              </a:rPr>
              <a:t>Exchange MC mirrors</a:t>
            </a:r>
          </a:p>
          <a:p>
            <a:pPr marL="342900" indent="-342900">
              <a:spcBef>
                <a:spcPct val="20000"/>
              </a:spcBef>
            </a:pPr>
            <a:r>
              <a:rPr lang="de-DE" sz="3200">
                <a:latin typeface="Calibri" pitchFamily="34" charset="0"/>
              </a:rPr>
              <a:t>	-&gt; increase throughput 2x</a:t>
            </a:r>
          </a:p>
          <a:p>
            <a:pPr marL="342900" indent="-342900">
              <a:spcBef>
                <a:spcPct val="20000"/>
              </a:spcBef>
            </a:pPr>
            <a:r>
              <a:rPr lang="de-DE" sz="3200">
                <a:solidFill>
                  <a:srgbClr val="FF0000"/>
                </a:solidFill>
                <a:latin typeface="Calibri" pitchFamily="34" charset="0"/>
              </a:rPr>
              <a:t>-&gt; 30kW @ MPR</a:t>
            </a:r>
          </a:p>
          <a:p>
            <a:pPr marL="342900" indent="-342900">
              <a:spcBef>
                <a:spcPct val="20000"/>
              </a:spcBef>
            </a:pPr>
            <a:endParaRPr lang="de-DE" sz="320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de-DE" sz="3200">
              <a:latin typeface="Calibri" pitchFamily="34" charset="0"/>
            </a:endParaRPr>
          </a:p>
        </p:txBody>
      </p:sp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4286250" y="0"/>
            <a:ext cx="4857750" cy="1143000"/>
          </a:xfrm>
        </p:spPr>
        <p:txBody>
          <a:bodyPr/>
          <a:lstStyle/>
          <a:p>
            <a:r>
              <a:rPr lang="de-DE" smtClean="0"/>
              <a:t>Power increase</a:t>
            </a:r>
          </a:p>
        </p:txBody>
      </p:sp>
      <p:pic>
        <p:nvPicPr>
          <p:cNvPr id="39939" name="Grafik 6" descr="GEOHFlayou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10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5F6D1A-FBDC-4194-996F-C3F41CB428E9}" type="slidenum">
              <a:rPr lang="en-GB"/>
              <a:pPr>
                <a:defRPr/>
              </a:pPr>
              <a:t>22</a:t>
            </a:fld>
            <a:endParaRPr lang="en-GB"/>
          </a:p>
        </p:txBody>
      </p:sp>
      <p:sp>
        <p:nvSpPr>
          <p:cNvPr id="4096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8013" cy="966788"/>
          </a:xfrm>
        </p:spPr>
        <p:txBody>
          <a:bodyPr/>
          <a:lstStyle/>
          <a:p>
            <a:pPr>
              <a:lnSpc>
                <a:spcPct val="104000"/>
              </a:lnSpc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4425" algn="l"/>
                <a:tab pos="8293100" algn="l"/>
                <a:tab pos="9123363" algn="l"/>
              </a:tabLst>
            </a:pPr>
            <a:r>
              <a:rPr lang="en-GB" smtClean="0"/>
              <a:t>Options Towards GEO-HF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4963"/>
            <a:ext cx="8228013" cy="4525962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0964" name="Textfeld 8"/>
          <p:cNvSpPr txBox="1">
            <a:spLocks noChangeArrowheads="1"/>
          </p:cNvSpPr>
          <p:nvPr/>
        </p:nvSpPr>
        <p:spPr bwMode="auto">
          <a:xfrm>
            <a:off x="3729038" y="6280150"/>
            <a:ext cx="15795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de-DE">
                <a:latin typeface="Calibri" pitchFamily="34" charset="0"/>
              </a:rPr>
              <a:t>Frequency [Hz]</a:t>
            </a: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238" y="995363"/>
            <a:ext cx="8391525" cy="586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feld 9"/>
          <p:cNvSpPr txBox="1">
            <a:spLocks noChangeArrowheads="1"/>
          </p:cNvSpPr>
          <p:nvPr/>
        </p:nvSpPr>
        <p:spPr bwMode="auto">
          <a:xfrm rot="-5400000">
            <a:off x="-6350" y="3676651"/>
            <a:ext cx="1652587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de-DE">
                <a:latin typeface="Calibri" pitchFamily="34" charset="0"/>
              </a:rPr>
              <a:t>Strain / sqrt(Hz)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500" y="-214313"/>
            <a:ext cx="7929563" cy="1143001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Quantum Noise  GEO600 vs. GEO-HF</a:t>
            </a:r>
            <a:endParaRPr lang="de-DE" dirty="0"/>
          </a:p>
        </p:txBody>
      </p:sp>
      <p:pic>
        <p:nvPicPr>
          <p:cNvPr id="430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88" y="785813"/>
            <a:ext cx="7229475" cy="4525962"/>
          </a:xfrm>
          <a:solidFill>
            <a:schemeClr val="bg1"/>
          </a:solidFill>
        </p:spPr>
      </p:pic>
      <p:sp>
        <p:nvSpPr>
          <p:cNvPr id="43011" name="Textfeld 6"/>
          <p:cNvSpPr txBox="1">
            <a:spLocks noChangeArrowheads="1"/>
          </p:cNvSpPr>
          <p:nvPr/>
        </p:nvSpPr>
        <p:spPr bwMode="auto">
          <a:xfrm>
            <a:off x="571500" y="5429250"/>
            <a:ext cx="8143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>
                <a:latin typeface="Calibri" pitchFamily="34" charset="0"/>
              </a:rPr>
              <a:t>GEO600:  7kW, Schnupp Modulation, 350Hz detuning </a:t>
            </a:r>
          </a:p>
          <a:p>
            <a:r>
              <a:rPr lang="de-DE" sz="2800">
                <a:latin typeface="Calibri" pitchFamily="34" charset="0"/>
              </a:rPr>
              <a:t>GEO-HF: 30kW, DC Readout, OMC, Tuned, broadband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el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r>
              <a:rPr lang="de-DE" smtClean="0"/>
              <a:t>GEO HF Noises</a:t>
            </a:r>
          </a:p>
        </p:txBody>
      </p:sp>
      <p:pic>
        <p:nvPicPr>
          <p:cNvPr id="4403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57263" y="1600200"/>
            <a:ext cx="7229475" cy="4525963"/>
          </a:xfr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Grafik 20" descr="pano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22575" y="0"/>
            <a:ext cx="14538325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-1071563" y="-500063"/>
            <a:ext cx="12858751" cy="7929563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5059" name="Titel 1"/>
          <p:cNvSpPr>
            <a:spLocks noGrp="1"/>
          </p:cNvSpPr>
          <p:nvPr>
            <p:ph type="title"/>
          </p:nvPr>
        </p:nvSpPr>
        <p:spPr>
          <a:xfrm>
            <a:off x="71438" y="-142875"/>
            <a:ext cx="8229600" cy="1143000"/>
          </a:xfrm>
        </p:spPr>
        <p:txBody>
          <a:bodyPr/>
          <a:lstStyle/>
          <a:p>
            <a:r>
              <a:rPr lang="de-DE" smtClean="0">
                <a:solidFill>
                  <a:schemeClr val="bg1"/>
                </a:solidFill>
              </a:rPr>
              <a:t>Timeline / Summary</a:t>
            </a:r>
          </a:p>
        </p:txBody>
      </p:sp>
      <p:sp>
        <p:nvSpPr>
          <p:cNvPr id="45060" name="Inhaltsplatzhalter 2"/>
          <p:cNvSpPr>
            <a:spLocks noGrp="1"/>
          </p:cNvSpPr>
          <p:nvPr>
            <p:ph idx="1"/>
          </p:nvPr>
        </p:nvSpPr>
        <p:spPr>
          <a:xfrm>
            <a:off x="2928938" y="1643063"/>
            <a:ext cx="5972175" cy="4525962"/>
          </a:xfrm>
        </p:spPr>
        <p:txBody>
          <a:bodyPr/>
          <a:lstStyle/>
          <a:p>
            <a:r>
              <a:rPr lang="de-DE" smtClean="0">
                <a:solidFill>
                  <a:schemeClr val="bg1"/>
                </a:solidFill>
              </a:rPr>
              <a:t>DC readout</a:t>
            </a:r>
          </a:p>
          <a:p>
            <a:r>
              <a:rPr lang="de-DE" smtClean="0">
                <a:solidFill>
                  <a:schemeClr val="bg1"/>
                </a:solidFill>
              </a:rPr>
              <a:t>OMC</a:t>
            </a:r>
          </a:p>
          <a:p>
            <a:r>
              <a:rPr lang="de-DE" smtClean="0">
                <a:solidFill>
                  <a:schemeClr val="bg1"/>
                </a:solidFill>
              </a:rPr>
              <a:t>In vacuum read out</a:t>
            </a:r>
          </a:p>
          <a:p>
            <a:r>
              <a:rPr lang="de-DE" smtClean="0">
                <a:solidFill>
                  <a:schemeClr val="bg1"/>
                </a:solidFill>
              </a:rPr>
              <a:t>Squeezed light into output port</a:t>
            </a:r>
          </a:p>
          <a:p>
            <a:endParaRPr lang="de-DE" smtClean="0">
              <a:solidFill>
                <a:schemeClr val="bg1"/>
              </a:solidFill>
            </a:endParaRPr>
          </a:p>
          <a:p>
            <a:r>
              <a:rPr lang="de-DE" smtClean="0">
                <a:solidFill>
                  <a:schemeClr val="bg1"/>
                </a:solidFill>
              </a:rPr>
              <a:t>Increase laser power</a:t>
            </a:r>
          </a:p>
          <a:p>
            <a:r>
              <a:rPr lang="de-DE" smtClean="0">
                <a:solidFill>
                  <a:schemeClr val="bg1"/>
                </a:solidFill>
              </a:rPr>
              <a:t>Exchange main mirrors</a:t>
            </a:r>
          </a:p>
        </p:txBody>
      </p:sp>
      <p:sp>
        <p:nvSpPr>
          <p:cNvPr id="45061" name="Textfeld 3"/>
          <p:cNvSpPr txBox="1">
            <a:spLocks noChangeArrowheads="1"/>
          </p:cNvSpPr>
          <p:nvPr/>
        </p:nvSpPr>
        <p:spPr bwMode="auto">
          <a:xfrm>
            <a:off x="428625" y="1714500"/>
            <a:ext cx="2071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>
                <a:solidFill>
                  <a:schemeClr val="bg1"/>
                </a:solidFill>
                <a:latin typeface="Calibri" pitchFamily="34" charset="0"/>
              </a:rPr>
              <a:t>Spring 2009</a:t>
            </a:r>
          </a:p>
        </p:txBody>
      </p:sp>
      <p:sp>
        <p:nvSpPr>
          <p:cNvPr id="45062" name="Textfeld 4"/>
          <p:cNvSpPr txBox="1">
            <a:spLocks noChangeArrowheads="1"/>
          </p:cNvSpPr>
          <p:nvPr/>
        </p:nvSpPr>
        <p:spPr bwMode="auto">
          <a:xfrm>
            <a:off x="571500" y="4643438"/>
            <a:ext cx="21431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>
                <a:solidFill>
                  <a:schemeClr val="bg1"/>
                </a:solidFill>
                <a:latin typeface="Calibri" pitchFamily="34" charset="0"/>
              </a:rPr>
              <a:t>Towards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642938"/>
            <a:ext cx="7886700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extfeld 2"/>
          <p:cNvSpPr txBox="1">
            <a:spLocks noChangeArrowheads="1"/>
          </p:cNvSpPr>
          <p:nvPr/>
        </p:nvSpPr>
        <p:spPr bwMode="auto">
          <a:xfrm>
            <a:off x="214313" y="47625"/>
            <a:ext cx="8715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>
                <a:latin typeface="Calibri" pitchFamily="34" charset="0"/>
              </a:rPr>
              <a:t>Assuming thermorefractive noise is 3 times higher -&gt; fits…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smtClean="0"/>
              <a:t>GEO600 Sensitivity Evolution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11225"/>
            <a:ext cx="8929688" cy="600392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B8540-C1F7-4C3D-8421-AFA30DCE9F96}" type="slidenum">
              <a:rPr lang="en-GB"/>
              <a:pPr>
                <a:defRPr/>
              </a:pPr>
              <a:t>4</a:t>
            </a:fld>
            <a:endParaRPr lang="en-GB" dirty="0"/>
          </a:p>
        </p:txBody>
      </p:sp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512763" y="133350"/>
            <a:ext cx="8350250" cy="989013"/>
          </a:xfrm>
        </p:spPr>
        <p:txBody>
          <a:bodyPr/>
          <a:lstStyle/>
          <a:p>
            <a:pPr>
              <a:lnSpc>
                <a:spcPct val="104000"/>
              </a:lnSpc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4425" algn="l"/>
                <a:tab pos="8293100" algn="l"/>
                <a:tab pos="9123363" algn="l"/>
              </a:tabLst>
            </a:pPr>
            <a:r>
              <a:rPr lang="en-GB" smtClean="0"/>
              <a:t>Astrowatch science time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00125" y="1143000"/>
            <a:ext cx="7478713" cy="5484813"/>
          </a:xfrm>
        </p:spPr>
        <p:txBody>
          <a:bodyPr/>
          <a:lstStyle/>
          <a:p>
            <a:pPr>
              <a:buSzPct val="48000"/>
              <a:tabLst>
                <a:tab pos="825500" algn="l"/>
                <a:tab pos="1655763" algn="l"/>
                <a:tab pos="2484438" algn="l"/>
                <a:tab pos="3314700" algn="l"/>
                <a:tab pos="4143375" algn="l"/>
                <a:tab pos="4973638" algn="l"/>
                <a:tab pos="5802313" algn="l"/>
                <a:tab pos="6632575" algn="l"/>
                <a:tab pos="7461250" algn="l"/>
                <a:tab pos="8291513" algn="l"/>
                <a:tab pos="9120188" algn="l"/>
              </a:tabLst>
            </a:pPr>
            <a:r>
              <a:rPr lang="en-GB" sz="2200" smtClean="0"/>
              <a:t>November  2007: 		</a:t>
            </a:r>
            <a:r>
              <a:rPr lang="en-GB" sz="2200" smtClean="0">
                <a:solidFill>
                  <a:srgbClr val="FF0000"/>
                </a:solidFill>
              </a:rPr>
              <a:t>81.1%</a:t>
            </a:r>
          </a:p>
          <a:p>
            <a:pPr>
              <a:buSzPct val="48000"/>
              <a:tabLst>
                <a:tab pos="825500" algn="l"/>
                <a:tab pos="1655763" algn="l"/>
                <a:tab pos="2484438" algn="l"/>
                <a:tab pos="3314700" algn="l"/>
                <a:tab pos="4143375" algn="l"/>
                <a:tab pos="4973638" algn="l"/>
                <a:tab pos="5802313" algn="l"/>
                <a:tab pos="6632575" algn="l"/>
                <a:tab pos="7461250" algn="l"/>
                <a:tab pos="8291513" algn="l"/>
                <a:tab pos="9120188" algn="l"/>
              </a:tabLst>
            </a:pPr>
            <a:r>
              <a:rPr lang="en-GB" sz="2200" smtClean="0"/>
              <a:t>December 2007: 		</a:t>
            </a:r>
            <a:r>
              <a:rPr lang="en-GB" sz="2200" smtClean="0">
                <a:solidFill>
                  <a:srgbClr val="FF0000"/>
                </a:solidFill>
              </a:rPr>
              <a:t>81.5%</a:t>
            </a:r>
          </a:p>
          <a:p>
            <a:pPr>
              <a:buSzPct val="48000"/>
              <a:tabLst>
                <a:tab pos="825500" algn="l"/>
                <a:tab pos="1655763" algn="l"/>
                <a:tab pos="2484438" algn="l"/>
                <a:tab pos="3314700" algn="l"/>
                <a:tab pos="4143375" algn="l"/>
                <a:tab pos="4973638" algn="l"/>
                <a:tab pos="5802313" algn="l"/>
                <a:tab pos="6632575" algn="l"/>
                <a:tab pos="7461250" algn="l"/>
                <a:tab pos="8291513" algn="l"/>
                <a:tab pos="9120188" algn="l"/>
              </a:tabLst>
            </a:pPr>
            <a:r>
              <a:rPr lang="en-GB" sz="2200" smtClean="0"/>
              <a:t>January 2008:		</a:t>
            </a:r>
            <a:r>
              <a:rPr lang="en-GB" sz="2200" smtClean="0">
                <a:solidFill>
                  <a:srgbClr val="FF0000"/>
                </a:solidFill>
              </a:rPr>
              <a:t>89.1%</a:t>
            </a:r>
          </a:p>
          <a:p>
            <a:pPr>
              <a:buSzPct val="48000"/>
              <a:tabLst>
                <a:tab pos="825500" algn="l"/>
                <a:tab pos="1655763" algn="l"/>
                <a:tab pos="2484438" algn="l"/>
                <a:tab pos="3314700" algn="l"/>
                <a:tab pos="4143375" algn="l"/>
                <a:tab pos="4973638" algn="l"/>
                <a:tab pos="5802313" algn="l"/>
                <a:tab pos="6632575" algn="l"/>
                <a:tab pos="7461250" algn="l"/>
                <a:tab pos="8291513" algn="l"/>
                <a:tab pos="9120188" algn="l"/>
              </a:tabLst>
            </a:pPr>
            <a:r>
              <a:rPr lang="en-GB" sz="2200" smtClean="0"/>
              <a:t>February 2008:		</a:t>
            </a:r>
            <a:r>
              <a:rPr lang="en-GB" sz="2200" smtClean="0">
                <a:solidFill>
                  <a:srgbClr val="FF0000"/>
                </a:solidFill>
              </a:rPr>
              <a:t>86.6%</a:t>
            </a:r>
          </a:p>
          <a:p>
            <a:pPr>
              <a:buSzPct val="48000"/>
              <a:tabLst>
                <a:tab pos="825500" algn="l"/>
                <a:tab pos="1655763" algn="l"/>
                <a:tab pos="2484438" algn="l"/>
                <a:tab pos="3314700" algn="l"/>
                <a:tab pos="4143375" algn="l"/>
                <a:tab pos="4973638" algn="l"/>
                <a:tab pos="5802313" algn="l"/>
                <a:tab pos="6632575" algn="l"/>
                <a:tab pos="7461250" algn="l"/>
                <a:tab pos="8291513" algn="l"/>
                <a:tab pos="9120188" algn="l"/>
              </a:tabLst>
            </a:pPr>
            <a:r>
              <a:rPr lang="en-GB" sz="2200" smtClean="0"/>
              <a:t>March 2008:		</a:t>
            </a:r>
            <a:r>
              <a:rPr lang="en-GB" sz="2200" smtClean="0">
                <a:solidFill>
                  <a:srgbClr val="FF0000"/>
                </a:solidFill>
              </a:rPr>
              <a:t>76.0%    </a:t>
            </a:r>
            <a:r>
              <a:rPr lang="en-GB" sz="2200" smtClean="0"/>
              <a:t>(DAQS problems)</a:t>
            </a:r>
          </a:p>
          <a:p>
            <a:pPr>
              <a:buSzPct val="48000"/>
              <a:tabLst>
                <a:tab pos="825500" algn="l"/>
                <a:tab pos="1655763" algn="l"/>
                <a:tab pos="2484438" algn="l"/>
                <a:tab pos="3314700" algn="l"/>
                <a:tab pos="4143375" algn="l"/>
                <a:tab pos="4973638" algn="l"/>
                <a:tab pos="5802313" algn="l"/>
                <a:tab pos="6632575" algn="l"/>
                <a:tab pos="7461250" algn="l"/>
                <a:tab pos="8291513" algn="l"/>
                <a:tab pos="9120188" algn="l"/>
              </a:tabLst>
            </a:pPr>
            <a:r>
              <a:rPr lang="en-GB" sz="2200" smtClean="0"/>
              <a:t>April 2008:			</a:t>
            </a:r>
            <a:r>
              <a:rPr lang="en-GB" sz="2200" smtClean="0">
                <a:solidFill>
                  <a:srgbClr val="FF0000"/>
                </a:solidFill>
              </a:rPr>
              <a:t>90.9%	</a:t>
            </a:r>
          </a:p>
          <a:p>
            <a:pPr>
              <a:buSzPct val="48000"/>
              <a:tabLst>
                <a:tab pos="825500" algn="l"/>
                <a:tab pos="1655763" algn="l"/>
                <a:tab pos="2484438" algn="l"/>
                <a:tab pos="3314700" algn="l"/>
                <a:tab pos="4143375" algn="l"/>
                <a:tab pos="4973638" algn="l"/>
                <a:tab pos="5802313" algn="l"/>
                <a:tab pos="6632575" algn="l"/>
                <a:tab pos="7461250" algn="l"/>
                <a:tab pos="8291513" algn="l"/>
                <a:tab pos="9120188" algn="l"/>
              </a:tabLst>
            </a:pPr>
            <a:r>
              <a:rPr lang="en-GB" sz="2200" smtClean="0"/>
              <a:t>May 2008:     		</a:t>
            </a:r>
            <a:r>
              <a:rPr lang="en-GB" sz="2200" smtClean="0">
                <a:solidFill>
                  <a:srgbClr val="FF0000"/>
                </a:solidFill>
              </a:rPr>
              <a:t>92.1%</a:t>
            </a:r>
          </a:p>
          <a:p>
            <a:pPr>
              <a:buSzPct val="48000"/>
              <a:tabLst>
                <a:tab pos="825500" algn="l"/>
                <a:tab pos="1655763" algn="l"/>
                <a:tab pos="2484438" algn="l"/>
                <a:tab pos="3314700" algn="l"/>
                <a:tab pos="4143375" algn="l"/>
                <a:tab pos="4973638" algn="l"/>
                <a:tab pos="5802313" algn="l"/>
                <a:tab pos="6632575" algn="l"/>
                <a:tab pos="7461250" algn="l"/>
                <a:tab pos="8291513" algn="l"/>
                <a:tab pos="9120188" algn="l"/>
              </a:tabLst>
            </a:pPr>
            <a:r>
              <a:rPr lang="en-GB" sz="2200" smtClean="0"/>
              <a:t>June 2008:</a:t>
            </a:r>
            <a:r>
              <a:rPr lang="en-GB" sz="2200" smtClean="0">
                <a:solidFill>
                  <a:srgbClr val="FF0000"/>
                </a:solidFill>
              </a:rPr>
              <a:t>			91.2% </a:t>
            </a:r>
          </a:p>
          <a:p>
            <a:pPr>
              <a:buSzPct val="48000"/>
              <a:tabLst>
                <a:tab pos="825500" algn="l"/>
                <a:tab pos="1655763" algn="l"/>
                <a:tab pos="2484438" algn="l"/>
                <a:tab pos="3314700" algn="l"/>
                <a:tab pos="4143375" algn="l"/>
                <a:tab pos="4973638" algn="l"/>
                <a:tab pos="5802313" algn="l"/>
                <a:tab pos="6632575" algn="l"/>
                <a:tab pos="7461250" algn="l"/>
                <a:tab pos="8291513" algn="l"/>
                <a:tab pos="9120188" algn="l"/>
              </a:tabLst>
            </a:pPr>
            <a:r>
              <a:rPr lang="en-GB" sz="2200" smtClean="0"/>
              <a:t>Juli 2008: </a:t>
            </a:r>
            <a:r>
              <a:rPr lang="en-GB" sz="2200" smtClean="0">
                <a:solidFill>
                  <a:srgbClr val="FF0000"/>
                </a:solidFill>
              </a:rPr>
              <a:t>			83.1% </a:t>
            </a:r>
          </a:p>
          <a:p>
            <a:pPr>
              <a:buSzPct val="48000"/>
              <a:tabLst>
                <a:tab pos="825500" algn="l"/>
                <a:tab pos="1655763" algn="l"/>
                <a:tab pos="2484438" algn="l"/>
                <a:tab pos="3314700" algn="l"/>
                <a:tab pos="4143375" algn="l"/>
                <a:tab pos="4973638" algn="l"/>
                <a:tab pos="5802313" algn="l"/>
                <a:tab pos="6632575" algn="l"/>
                <a:tab pos="7461250" algn="l"/>
                <a:tab pos="8291513" algn="l"/>
                <a:tab pos="9120188" algn="l"/>
              </a:tabLst>
            </a:pPr>
            <a:r>
              <a:rPr lang="en-GB" sz="2200" smtClean="0"/>
              <a:t>August 2008:</a:t>
            </a:r>
            <a:r>
              <a:rPr lang="en-GB" sz="2200" smtClean="0">
                <a:solidFill>
                  <a:srgbClr val="FF0000"/>
                </a:solidFill>
              </a:rPr>
              <a:t> 		83.6% </a:t>
            </a:r>
          </a:p>
          <a:p>
            <a:pPr>
              <a:buSzPct val="48000"/>
              <a:tabLst>
                <a:tab pos="825500" algn="l"/>
                <a:tab pos="1655763" algn="l"/>
                <a:tab pos="2484438" algn="l"/>
                <a:tab pos="3314700" algn="l"/>
                <a:tab pos="4143375" algn="l"/>
                <a:tab pos="4973638" algn="l"/>
                <a:tab pos="5802313" algn="l"/>
                <a:tab pos="6632575" algn="l"/>
                <a:tab pos="7461250" algn="l"/>
                <a:tab pos="8291513" algn="l"/>
                <a:tab pos="9120188" algn="l"/>
              </a:tabLst>
            </a:pPr>
            <a:r>
              <a:rPr lang="en-GB" sz="2200" smtClean="0"/>
              <a:t>Sept. &lt; 16. 2008</a:t>
            </a:r>
            <a:r>
              <a:rPr lang="en-GB" sz="2200" smtClean="0">
                <a:solidFill>
                  <a:srgbClr val="FF0000"/>
                </a:solidFill>
              </a:rPr>
              <a:t>		91.6% 	</a:t>
            </a:r>
          </a:p>
          <a:p>
            <a:pPr>
              <a:buSzPct val="48000"/>
              <a:tabLst>
                <a:tab pos="825500" algn="l"/>
                <a:tab pos="1655763" algn="l"/>
                <a:tab pos="2484438" algn="l"/>
                <a:tab pos="3314700" algn="l"/>
                <a:tab pos="4143375" algn="l"/>
                <a:tab pos="4973638" algn="l"/>
                <a:tab pos="5802313" algn="l"/>
                <a:tab pos="6632575" algn="l"/>
                <a:tab pos="7461250" algn="l"/>
                <a:tab pos="8291513" algn="l"/>
                <a:tab pos="9120188" algn="l"/>
              </a:tabLst>
            </a:pPr>
            <a:r>
              <a:rPr lang="en-GB" sz="2200" smtClean="0"/>
              <a:t>______________________________________</a:t>
            </a:r>
          </a:p>
          <a:p>
            <a:pPr>
              <a:buSzPct val="48000"/>
              <a:tabLst>
                <a:tab pos="825500" algn="l"/>
                <a:tab pos="1655763" algn="l"/>
                <a:tab pos="2484438" algn="l"/>
                <a:tab pos="3314700" algn="l"/>
                <a:tab pos="4143375" algn="l"/>
                <a:tab pos="4973638" algn="l"/>
                <a:tab pos="5802313" algn="l"/>
                <a:tab pos="6632575" algn="l"/>
                <a:tab pos="7461250" algn="l"/>
                <a:tab pos="8291513" algn="l"/>
                <a:tab pos="9120188" algn="l"/>
              </a:tabLst>
            </a:pPr>
            <a:r>
              <a:rPr lang="en-GB" sz="2200" smtClean="0"/>
              <a:t>TOTAL 10.5 mon.:		</a:t>
            </a:r>
            <a:r>
              <a:rPr lang="en-GB" sz="2200" b="1" smtClean="0">
                <a:solidFill>
                  <a:srgbClr val="FF0000"/>
                </a:solidFill>
              </a:rPr>
              <a:t>85.8%  </a:t>
            </a:r>
            <a:r>
              <a:rPr lang="en-GB" sz="2200" b="1" smtClean="0">
                <a:solidFill>
                  <a:srgbClr val="FF0000"/>
                </a:solidFill>
                <a:latin typeface="Symath"/>
                <a:ea typeface="Symath"/>
                <a:cs typeface="Symath"/>
              </a:rPr>
              <a:t>y </a:t>
            </a:r>
            <a:r>
              <a:rPr lang="en-GB" sz="2200" smtClean="0">
                <a:solidFill>
                  <a:srgbClr val="FF0000"/>
                </a:solidFill>
              </a:rPr>
              <a:t>275 days</a:t>
            </a:r>
            <a:endParaRPr lang="en-GB" sz="2200" b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3C68E-06A1-4091-AB1D-FE3837D80624}" type="slidenum">
              <a:rPr lang="en-GB"/>
              <a:pPr>
                <a:defRPr/>
              </a:pPr>
              <a:t>5</a:t>
            </a:fld>
            <a:endParaRPr lang="en-GB"/>
          </a:p>
        </p:txBody>
      </p:sp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428625" y="285750"/>
            <a:ext cx="8228013" cy="960438"/>
          </a:xfrm>
        </p:spPr>
        <p:txBody>
          <a:bodyPr/>
          <a:lstStyle/>
          <a:p>
            <a:pPr>
              <a:lnSpc>
                <a:spcPct val="104000"/>
              </a:lnSpc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4425" algn="l"/>
                <a:tab pos="8293100" algn="l"/>
                <a:tab pos="9123363" algn="l"/>
              </a:tabLst>
            </a:pPr>
            <a:r>
              <a:rPr lang="en-GB" smtClean="0"/>
              <a:t>Maintaining the sensitivity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1538" y="2892425"/>
            <a:ext cx="7529512" cy="2822575"/>
          </a:xfrm>
        </p:spPr>
        <p:txBody>
          <a:bodyPr/>
          <a:lstStyle/>
          <a:p>
            <a:pPr>
              <a:buSzPct val="48000"/>
              <a:tabLst>
                <a:tab pos="825500" algn="l"/>
                <a:tab pos="1655763" algn="l"/>
                <a:tab pos="2484438" algn="l"/>
                <a:tab pos="3314700" algn="l"/>
                <a:tab pos="4143375" algn="l"/>
                <a:tab pos="4973638" algn="l"/>
                <a:tab pos="5802313" algn="l"/>
                <a:tab pos="6632575" algn="l"/>
                <a:tab pos="7461250" algn="l"/>
                <a:tab pos="8291513" algn="l"/>
                <a:tab pos="9120188" algn="l"/>
              </a:tabLst>
            </a:pPr>
            <a:r>
              <a:rPr lang="en-GB" sz="2200" smtClean="0"/>
              <a:t>Electronics aging</a:t>
            </a:r>
          </a:p>
          <a:p>
            <a:pPr lvl="1">
              <a:tabLst>
                <a:tab pos="825500" algn="l"/>
                <a:tab pos="1655763" algn="l"/>
                <a:tab pos="2484438" algn="l"/>
                <a:tab pos="3314700" algn="l"/>
                <a:tab pos="4143375" algn="l"/>
                <a:tab pos="4973638" algn="l"/>
                <a:tab pos="5802313" algn="l"/>
                <a:tab pos="6632575" algn="l"/>
                <a:tab pos="7461250" algn="l"/>
                <a:tab pos="8291513" algn="l"/>
                <a:tab pos="9120188" algn="l"/>
              </a:tabLst>
            </a:pPr>
            <a:r>
              <a:rPr lang="en-GB" sz="2200" smtClean="0"/>
              <a:t>MTTF's </a:t>
            </a:r>
          </a:p>
          <a:p>
            <a:pPr lvl="2">
              <a:tabLst>
                <a:tab pos="825500" algn="l"/>
                <a:tab pos="1655763" algn="l"/>
                <a:tab pos="2484438" algn="l"/>
                <a:tab pos="3314700" algn="l"/>
                <a:tab pos="4143375" algn="l"/>
                <a:tab pos="4973638" algn="l"/>
                <a:tab pos="5802313" algn="l"/>
                <a:tab pos="6632575" algn="l"/>
                <a:tab pos="7461250" algn="l"/>
                <a:tab pos="8291513" algn="l"/>
                <a:tab pos="9120188" algn="l"/>
              </a:tabLst>
            </a:pPr>
            <a:r>
              <a:rPr lang="en-GB" sz="2200" smtClean="0"/>
              <a:t>~100.000 Solder joints -&gt; ~1 / year (~3)</a:t>
            </a:r>
            <a:r>
              <a:rPr lang="ar-SA" sz="2200" smtClean="0"/>
              <a:t>‏</a:t>
            </a:r>
            <a:endParaRPr lang="en-GB" sz="2200" smtClean="0"/>
          </a:p>
          <a:p>
            <a:pPr lvl="2">
              <a:tabLst>
                <a:tab pos="825500" algn="l"/>
                <a:tab pos="1655763" algn="l"/>
                <a:tab pos="2484438" algn="l"/>
                <a:tab pos="3314700" algn="l"/>
                <a:tab pos="4143375" algn="l"/>
                <a:tab pos="4973638" algn="l"/>
                <a:tab pos="5802313" algn="l"/>
                <a:tab pos="6632575" algn="l"/>
                <a:tab pos="7461250" algn="l"/>
                <a:tab pos="8291513" algn="l"/>
                <a:tab pos="9120188" algn="l"/>
              </a:tabLst>
            </a:pPr>
            <a:r>
              <a:rPr lang="en-GB" sz="2200" smtClean="0"/>
              <a:t>~5000 Opamps -&gt; ~1/50 years (~1)</a:t>
            </a:r>
            <a:r>
              <a:rPr lang="ar-SA" sz="2200" smtClean="0"/>
              <a:t>‏</a:t>
            </a:r>
            <a:endParaRPr lang="en-GB" sz="2200" smtClean="0"/>
          </a:p>
          <a:p>
            <a:pPr lvl="2">
              <a:tabLst>
                <a:tab pos="825500" algn="l"/>
                <a:tab pos="1655763" algn="l"/>
                <a:tab pos="2484438" algn="l"/>
                <a:tab pos="3314700" algn="l"/>
                <a:tab pos="4143375" algn="l"/>
                <a:tab pos="4973638" algn="l"/>
                <a:tab pos="5802313" algn="l"/>
                <a:tab pos="6632575" algn="l"/>
                <a:tab pos="7461250" algn="l"/>
                <a:tab pos="8291513" algn="l"/>
                <a:tab pos="9120188" algn="l"/>
              </a:tabLst>
            </a:pPr>
            <a:r>
              <a:rPr lang="en-GB" sz="2200" smtClean="0"/>
              <a:t>29 LC modules -&gt; ~1/8 months (~1)</a:t>
            </a:r>
            <a:r>
              <a:rPr lang="ar-SA" sz="2200" smtClean="0"/>
              <a:t>‏</a:t>
            </a:r>
            <a:endParaRPr lang="en-GB" sz="2200" smtClean="0"/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2078038" y="1709738"/>
            <a:ext cx="5129212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/>
          <a:lstStyle/>
          <a:p>
            <a:pPr>
              <a:tabLst>
                <a:tab pos="0" algn="l"/>
                <a:tab pos="828675" algn="l"/>
                <a:tab pos="1657350" algn="l"/>
                <a:tab pos="2487613" algn="l"/>
                <a:tab pos="3316288" algn="l"/>
                <a:tab pos="4146550" algn="l"/>
                <a:tab pos="4975225" algn="l"/>
                <a:tab pos="5805488" algn="l"/>
                <a:tab pos="6634163" algn="l"/>
                <a:tab pos="7464425" algn="l"/>
                <a:tab pos="8293100" algn="l"/>
                <a:tab pos="9123363" algn="l"/>
              </a:tabLst>
            </a:pPr>
            <a:r>
              <a:rPr lang="en-GB" b="1">
                <a:solidFill>
                  <a:srgbClr val="FF0000"/>
                </a:solidFill>
                <a:latin typeface="Calibri" pitchFamily="34" charset="0"/>
              </a:rPr>
              <a:t>...a constant effort to keep entropy constant...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>
          <a:xfrm>
            <a:off x="457200" y="71438"/>
            <a:ext cx="3543300" cy="1143000"/>
          </a:xfrm>
        </p:spPr>
        <p:txBody>
          <a:bodyPr/>
          <a:lstStyle/>
          <a:p>
            <a:r>
              <a:rPr lang="de-DE" sz="2800" smtClean="0"/>
              <a:t>New on-site data storage and processing system </a:t>
            </a:r>
          </a:p>
        </p:txBody>
      </p:sp>
      <p:sp>
        <p:nvSpPr>
          <p:cNvPr id="22530" name="Inhaltsplatzhalter 2"/>
          <p:cNvSpPr>
            <a:spLocks noGrp="1"/>
          </p:cNvSpPr>
          <p:nvPr>
            <p:ph idx="1"/>
          </p:nvPr>
        </p:nvSpPr>
        <p:spPr>
          <a:xfrm>
            <a:off x="142875" y="1428750"/>
            <a:ext cx="8229600" cy="4525963"/>
          </a:xfrm>
        </p:spPr>
        <p:txBody>
          <a:bodyPr/>
          <a:lstStyle/>
          <a:p>
            <a:r>
              <a:rPr lang="de-DE" sz="2400" smtClean="0"/>
              <a:t>48TB + 3x8TB + 2TB</a:t>
            </a:r>
          </a:p>
          <a:p>
            <a:r>
              <a:rPr lang="en-US" sz="2400" smtClean="0"/>
              <a:t>100 days of h(t) frames</a:t>
            </a:r>
          </a:p>
          <a:p>
            <a:r>
              <a:rPr lang="en-US" sz="2400" smtClean="0"/>
              <a:t>200 days of raw data</a:t>
            </a:r>
          </a:p>
          <a:p>
            <a:r>
              <a:rPr lang="en-US" sz="2400" smtClean="0"/>
              <a:t>10 days of frame data</a:t>
            </a:r>
            <a:r>
              <a:rPr lang="de-DE" sz="2400" smtClean="0"/>
              <a:t> </a:t>
            </a:r>
          </a:p>
        </p:txBody>
      </p:sp>
      <p:pic>
        <p:nvPicPr>
          <p:cNvPr id="22531" name="Picture 3" descr="C:\Harald\vortraege\2008\BirminghamJune2008\P10005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feld 5"/>
          <p:cNvSpPr txBox="1">
            <a:spLocks noChangeArrowheads="1"/>
          </p:cNvSpPr>
          <p:nvPr/>
        </p:nvSpPr>
        <p:spPr bwMode="auto">
          <a:xfrm>
            <a:off x="6610350" y="5762625"/>
            <a:ext cx="930275" cy="523875"/>
          </a:xfrm>
          <a:prstGeom prst="rect">
            <a:avLst/>
          </a:prstGeom>
          <a:solidFill>
            <a:schemeClr val="tx1">
              <a:alpha val="25882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>
                <a:solidFill>
                  <a:srgbClr val="FFC000"/>
                </a:solidFill>
                <a:latin typeface="Calibri" pitchFamily="34" charset="0"/>
              </a:rPr>
              <a:t>48TB</a:t>
            </a:r>
          </a:p>
        </p:txBody>
      </p:sp>
      <p:sp>
        <p:nvSpPr>
          <p:cNvPr id="22533" name="Textfeld 6"/>
          <p:cNvSpPr txBox="1">
            <a:spLocks noChangeArrowheads="1"/>
          </p:cNvSpPr>
          <p:nvPr/>
        </p:nvSpPr>
        <p:spPr bwMode="auto">
          <a:xfrm>
            <a:off x="8181975" y="1033463"/>
            <a:ext cx="747713" cy="523875"/>
          </a:xfrm>
          <a:prstGeom prst="rect">
            <a:avLst/>
          </a:prstGeom>
          <a:solidFill>
            <a:schemeClr val="tx1">
              <a:alpha val="25882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>
                <a:solidFill>
                  <a:srgbClr val="FFC000"/>
                </a:solidFill>
                <a:latin typeface="Calibri" pitchFamily="34" charset="0"/>
              </a:rPr>
              <a:t>8TB</a:t>
            </a:r>
          </a:p>
        </p:txBody>
      </p:sp>
      <p:sp>
        <p:nvSpPr>
          <p:cNvPr id="22534" name="Textfeld 7"/>
          <p:cNvSpPr txBox="1">
            <a:spLocks noChangeArrowheads="1"/>
          </p:cNvSpPr>
          <p:nvPr/>
        </p:nvSpPr>
        <p:spPr bwMode="auto">
          <a:xfrm>
            <a:off x="7324725" y="533400"/>
            <a:ext cx="747713" cy="523875"/>
          </a:xfrm>
          <a:prstGeom prst="rect">
            <a:avLst/>
          </a:prstGeom>
          <a:solidFill>
            <a:schemeClr val="tx1">
              <a:alpha val="25882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>
                <a:solidFill>
                  <a:srgbClr val="FFC000"/>
                </a:solidFill>
                <a:latin typeface="Calibri" pitchFamily="34" charset="0"/>
              </a:rPr>
              <a:t>8TB</a:t>
            </a:r>
          </a:p>
        </p:txBody>
      </p:sp>
      <p:sp>
        <p:nvSpPr>
          <p:cNvPr id="22535" name="Textfeld 8"/>
          <p:cNvSpPr txBox="1">
            <a:spLocks noChangeArrowheads="1"/>
          </p:cNvSpPr>
          <p:nvPr/>
        </p:nvSpPr>
        <p:spPr bwMode="auto">
          <a:xfrm>
            <a:off x="6435725" y="63500"/>
            <a:ext cx="746125" cy="522288"/>
          </a:xfrm>
          <a:prstGeom prst="rect">
            <a:avLst/>
          </a:prstGeom>
          <a:solidFill>
            <a:schemeClr val="tx1">
              <a:alpha val="25882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>
                <a:solidFill>
                  <a:srgbClr val="FFC000"/>
                </a:solidFill>
                <a:latin typeface="Calibri" pitchFamily="34" charset="0"/>
              </a:rPr>
              <a:t>8TB</a:t>
            </a:r>
          </a:p>
        </p:txBody>
      </p:sp>
      <p:sp>
        <p:nvSpPr>
          <p:cNvPr id="22536" name="Textfeld 9"/>
          <p:cNvSpPr txBox="1">
            <a:spLocks noChangeArrowheads="1"/>
          </p:cNvSpPr>
          <p:nvPr/>
        </p:nvSpPr>
        <p:spPr bwMode="auto">
          <a:xfrm>
            <a:off x="6110288" y="3619500"/>
            <a:ext cx="1643062" cy="954088"/>
          </a:xfrm>
          <a:prstGeom prst="rect">
            <a:avLst/>
          </a:prstGeom>
          <a:solidFill>
            <a:schemeClr val="tx1">
              <a:alpha val="25882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>
                <a:solidFill>
                  <a:srgbClr val="FFC000"/>
                </a:solidFill>
                <a:latin typeface="Calibri" pitchFamily="34" charset="0"/>
              </a:rPr>
              <a:t>2TB</a:t>
            </a:r>
          </a:p>
          <a:p>
            <a:r>
              <a:rPr lang="de-DE" sz="2800" b="1">
                <a:solidFill>
                  <a:srgbClr val="FFC000"/>
                </a:solidFill>
                <a:latin typeface="Calibri" pitchFamily="34" charset="0"/>
              </a:rPr>
              <a:t>4x4 XEON</a:t>
            </a:r>
          </a:p>
        </p:txBody>
      </p:sp>
      <p:pic>
        <p:nvPicPr>
          <p:cNvPr id="22537" name="Picture 2" descr="C:\Harald\vortraege\2008\BirminghamJune2008\P10005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14688"/>
            <a:ext cx="485775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3554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feld 4"/>
          <p:cNvSpPr txBox="1">
            <a:spLocks noChangeArrowheads="1"/>
          </p:cNvSpPr>
          <p:nvPr/>
        </p:nvSpPr>
        <p:spPr bwMode="auto">
          <a:xfrm>
            <a:off x="6715125" y="976313"/>
            <a:ext cx="1785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>
                <a:solidFill>
                  <a:srgbClr val="FFFF00"/>
                </a:solidFill>
                <a:latin typeface="Calibri" pitchFamily="34" charset="0"/>
              </a:rPr>
              <a:t>AC inlet</a:t>
            </a:r>
          </a:p>
        </p:txBody>
      </p:sp>
      <p:sp>
        <p:nvSpPr>
          <p:cNvPr id="23557" name="Textfeld 5"/>
          <p:cNvSpPr txBox="1">
            <a:spLocks noChangeArrowheads="1"/>
          </p:cNvSpPr>
          <p:nvPr/>
        </p:nvSpPr>
        <p:spPr bwMode="auto">
          <a:xfrm>
            <a:off x="3678238" y="2905125"/>
            <a:ext cx="1787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>
                <a:solidFill>
                  <a:srgbClr val="FFFF00"/>
                </a:solidFill>
                <a:latin typeface="Calibri" pitchFamily="34" charset="0"/>
              </a:rPr>
              <a:t>Silencer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71438"/>
            <a:ext cx="8229600" cy="1143001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improvements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silencer</a:t>
            </a:r>
            <a:endParaRPr lang="de-DE" dirty="0"/>
          </a:p>
        </p:txBody>
      </p:sp>
      <p:sp>
        <p:nvSpPr>
          <p:cNvPr id="2457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6263" y="2643188"/>
            <a:ext cx="4757737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3825" y="1285875"/>
            <a:ext cx="46958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feld 7"/>
          <p:cNvSpPr txBox="1">
            <a:spLocks noChangeArrowheads="1"/>
          </p:cNvSpPr>
          <p:nvPr/>
        </p:nvSpPr>
        <p:spPr bwMode="auto">
          <a:xfrm>
            <a:off x="6429375" y="2357438"/>
            <a:ext cx="1062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</a:rPr>
              <a:t>Acoustics</a:t>
            </a:r>
          </a:p>
        </p:txBody>
      </p:sp>
      <p:sp>
        <p:nvSpPr>
          <p:cNvPr id="24582" name="Textfeld 8"/>
          <p:cNvSpPr txBox="1">
            <a:spLocks noChangeArrowheads="1"/>
          </p:cNvSpPr>
          <p:nvPr/>
        </p:nvSpPr>
        <p:spPr bwMode="auto">
          <a:xfrm>
            <a:off x="928688" y="5214938"/>
            <a:ext cx="2098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latin typeface="Calibri" pitchFamily="34" charset="0"/>
              </a:rPr>
              <a:t>Laser intensity noise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275" y="1143000"/>
            <a:ext cx="779145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5602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442</Words>
  <Application>Microsoft Office PowerPoint</Application>
  <PresentationFormat>On-screen Show (4:3)</PresentationFormat>
  <Paragraphs>121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Calibri</vt:lpstr>
      <vt:lpstr>Arial</vt:lpstr>
      <vt:lpstr>Symath</vt:lpstr>
      <vt:lpstr>msgothic</vt:lpstr>
      <vt:lpstr>Symbol</vt:lpstr>
      <vt:lpstr>Larissa-Design</vt:lpstr>
      <vt:lpstr>GEO Status</vt:lpstr>
      <vt:lpstr>Slide 2</vt:lpstr>
      <vt:lpstr>GEO600 Sensitivity Evolution</vt:lpstr>
      <vt:lpstr>Astrowatch science time</vt:lpstr>
      <vt:lpstr>Maintaining the sensitivity</vt:lpstr>
      <vt:lpstr>New on-site data storage and processing system </vt:lpstr>
      <vt:lpstr>Slide 7</vt:lpstr>
      <vt:lpstr>Some small improvements from silencer</vt:lpstr>
      <vt:lpstr>Slide 9</vt:lpstr>
      <vt:lpstr>Understanding the noise… Noise projections</vt:lpstr>
      <vt:lpstr>Plans</vt:lpstr>
      <vt:lpstr>Slide 12</vt:lpstr>
      <vt:lpstr>New and old AA board</vt:lpstr>
      <vt:lpstr>DC-readout without OMC (Hild 2007)</vt:lpstr>
      <vt:lpstr>Going to tuned DC readout &amp; DC locking, preparations for 2009</vt:lpstr>
      <vt:lpstr>Schematics of injecting squeezed light</vt:lpstr>
      <vt:lpstr>Slide 17</vt:lpstr>
      <vt:lpstr>What can be gained with squeezed light?</vt:lpstr>
      <vt:lpstr>What can be gained with squeezed light?</vt:lpstr>
      <vt:lpstr>Squeezed light and optical losses</vt:lpstr>
      <vt:lpstr>Power increase</vt:lpstr>
      <vt:lpstr>Options Towards GEO-HF</vt:lpstr>
      <vt:lpstr>Quantum Noise  GEO600 vs. GEO-HF</vt:lpstr>
      <vt:lpstr>GEO HF Noises</vt:lpstr>
      <vt:lpstr>Timeline / Summary</vt:lpstr>
      <vt:lpstr>Slide 26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happened in GEO600?</dc:title>
  <dc:creator>Harald Lück</dc:creator>
  <cp:lastModifiedBy>mak</cp:lastModifiedBy>
  <cp:revision>44</cp:revision>
  <dcterms:created xsi:type="dcterms:W3CDTF">2008-06-30T12:56:24Z</dcterms:created>
  <dcterms:modified xsi:type="dcterms:W3CDTF">2008-09-30T18:48:56Z</dcterms:modified>
</cp:coreProperties>
</file>