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F%20and%20Q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Pitch Mode</a:t>
            </a:r>
            <a:r>
              <a:rPr lang="en-US" baseline="0"/>
              <a:t> with Cabling Attached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7.324566387964393E-2"/>
          <c:y val="0.119132466396246"/>
          <c:w val="0.86006807742782165"/>
          <c:h val="0.74665750114569052"/>
        </c:manualLayout>
      </c:layout>
      <c:scatterChart>
        <c:scatterStyle val="lineMarker"/>
        <c:ser>
          <c:idx val="1"/>
          <c:order val="1"/>
          <c:tx>
            <c:strRef>
              <c:f>Sheet1!$I$14</c:f>
              <c:strCache>
                <c:ptCount val="1"/>
                <c:pt idx="0">
                  <c:v>Q^0.5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Sheet1!$F$15:$F$19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2.57</c:v>
                </c:pt>
                <c:pt idx="3">
                  <c:v>3.14</c:v>
                </c:pt>
                <c:pt idx="4">
                  <c:v>3.4299999999999997</c:v>
                </c:pt>
              </c:numCache>
            </c:numRef>
          </c:xVal>
          <c:yVal>
            <c:numRef>
              <c:f>Sheet1!$I$15:$I$19</c:f>
              <c:numCache>
                <c:formatCode>General</c:formatCode>
                <c:ptCount val="5"/>
                <c:pt idx="0">
                  <c:v>5.8991524815010514</c:v>
                </c:pt>
                <c:pt idx="1">
                  <c:v>7.9309520235593434</c:v>
                </c:pt>
                <c:pt idx="2">
                  <c:v>9.6850400102426075</c:v>
                </c:pt>
                <c:pt idx="3">
                  <c:v>14.212670403551888</c:v>
                </c:pt>
                <c:pt idx="4">
                  <c:v>14.525839046333957</c:v>
                </c:pt>
              </c:numCache>
            </c:numRef>
          </c:yVal>
        </c:ser>
        <c:ser>
          <c:idx val="0"/>
          <c:order val="0"/>
          <c:tx>
            <c:strRef>
              <c:f>Sheet1!$I$14</c:f>
              <c:strCache>
                <c:ptCount val="1"/>
                <c:pt idx="0">
                  <c:v>Q^0.5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9586264216972952"/>
                  <c:y val="0.13390018955963875"/>
                </c:manualLayout>
              </c:layout>
              <c:numFmt formatCode="General" sourceLinked="0"/>
            </c:trendlineLbl>
          </c:trendline>
          <c:xVal>
            <c:numRef>
              <c:f>Sheet1!$F$15:$F$19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2.57</c:v>
                </c:pt>
                <c:pt idx="3">
                  <c:v>3.14</c:v>
                </c:pt>
                <c:pt idx="4">
                  <c:v>3.4299999999999997</c:v>
                </c:pt>
              </c:numCache>
            </c:numRef>
          </c:xVal>
          <c:yVal>
            <c:numRef>
              <c:f>Sheet1!$I$15:$I$19</c:f>
              <c:numCache>
                <c:formatCode>General</c:formatCode>
                <c:ptCount val="5"/>
                <c:pt idx="0">
                  <c:v>5.8991524815010514</c:v>
                </c:pt>
                <c:pt idx="1">
                  <c:v>7.9309520235593434</c:v>
                </c:pt>
                <c:pt idx="2">
                  <c:v>9.6850400102426075</c:v>
                </c:pt>
                <c:pt idx="3">
                  <c:v>14.212670403551888</c:v>
                </c:pt>
                <c:pt idx="4">
                  <c:v>14.525839046333957</c:v>
                </c:pt>
              </c:numCache>
            </c:numRef>
          </c:yVal>
        </c:ser>
        <c:axId val="54230016"/>
        <c:axId val="54387840"/>
      </c:scatterChart>
      <c:valAx>
        <c:axId val="5423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Frequency (</a:t>
                </a:r>
                <a:r>
                  <a:rPr lang="en-US" dirty="0" smtClean="0"/>
                  <a:t>Hz)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54387840"/>
        <c:crosses val="autoZero"/>
        <c:crossBetween val="midCat"/>
      </c:valAx>
      <c:valAx>
        <c:axId val="543878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Q^0.5</a:t>
                </a:r>
              </a:p>
            </c:rich>
          </c:tx>
          <c:layout>
            <c:manualLayout>
              <c:xMode val="edge"/>
              <c:yMode val="edge"/>
              <c:x val="3.0555555555555614E-2"/>
              <c:y val="0.43330234762321451"/>
            </c:manualLayout>
          </c:layout>
        </c:title>
        <c:numFmt formatCode="General" sourceLinked="1"/>
        <c:tickLblPos val="nextTo"/>
        <c:crossAx val="54230016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DC07-B153-4CE7-95A7-BDF4455D7D53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3AAD7-7F10-4B21-996B-8741FC774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637D-D62F-45AD-A8DC-59C06146394F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4C55-0DD9-40C2-A9F4-6B88B6D5A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Desktop\ligo surf pictures\Picture 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Understanding Cabling Noise in LIGO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		</a:t>
            </a:r>
            <a:r>
              <a:rPr lang="en-US" sz="2000" dirty="0" err="1" smtClean="0">
                <a:solidFill>
                  <a:schemeClr val="bg1"/>
                </a:solidFill>
              </a:rPr>
              <a:t>Chihyu</a:t>
            </a:r>
            <a:r>
              <a:rPr lang="en-US" sz="2000" dirty="0" smtClean="0">
                <a:solidFill>
                  <a:schemeClr val="bg1"/>
                </a:solidFill>
              </a:rPr>
              <a:t> Chen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		Lafayette College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Mentors: 		Mark Barton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		</a:t>
            </a:r>
            <a:r>
              <a:rPr lang="en-US" sz="2000" dirty="0" err="1" smtClean="0">
                <a:solidFill>
                  <a:schemeClr val="bg1"/>
                </a:solidFill>
              </a:rPr>
              <a:t>Norna</a:t>
            </a:r>
            <a:r>
              <a:rPr lang="en-US" sz="2000" dirty="0" smtClean="0">
                <a:solidFill>
                  <a:schemeClr val="bg1"/>
                </a:solidFill>
              </a:rPr>
              <a:t> Robertson	</a:t>
            </a:r>
          </a:p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</a:t>
            </a:r>
            <a:r>
              <a:rPr lang="en-US" sz="2000" smtClean="0">
                <a:solidFill>
                  <a:schemeClr val="bg1"/>
                </a:solidFill>
              </a:rPr>
              <a:t>Helpful Researcher</a:t>
            </a:r>
            <a:r>
              <a:rPr lang="en-US" sz="2000" smtClean="0">
                <a:solidFill>
                  <a:schemeClr val="bg1"/>
                </a:solidFill>
              </a:rPr>
              <a:t>:</a:t>
            </a:r>
            <a:r>
              <a:rPr lang="en-US" sz="2000" smtClean="0">
                <a:solidFill>
                  <a:schemeClr val="bg1"/>
                </a:solidFill>
              </a:rPr>
              <a:t>	</a:t>
            </a:r>
            <a:r>
              <a:rPr lang="en-US" sz="2000" smtClean="0">
                <a:solidFill>
                  <a:schemeClr val="bg1"/>
                </a:solidFill>
              </a:rPr>
              <a:t>Calum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Torrie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		Co-SURF:		Julian Freed-Brown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0"/>
            <a:ext cx="368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590800" y="838200"/>
            <a:ext cx="381000" cy="2133600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1066800"/>
            <a:ext cx="381000" cy="1676400"/>
          </a:xfrm>
          <a:prstGeom prst="ellipse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3276600"/>
            <a:ext cx="39188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3810000" cy="25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609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analysis method and computer program by Mark Barton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76200"/>
            <a:ext cx="7772400" cy="147002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417403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predictions by </a:t>
            </a:r>
          </a:p>
          <a:p>
            <a:r>
              <a:rPr lang="en-US" sz="2400" dirty="0" smtClean="0"/>
              <a:t>Julian Freed-Brown, based on </a:t>
            </a:r>
          </a:p>
          <a:p>
            <a:r>
              <a:rPr lang="en-US" sz="2400" dirty="0" smtClean="0"/>
              <a:t>equations by </a:t>
            </a:r>
            <a:r>
              <a:rPr lang="en-US" sz="2400" dirty="0" err="1" smtClean="0"/>
              <a:t>Calum</a:t>
            </a:r>
            <a:r>
              <a:rPr lang="en-US" sz="2400" dirty="0" smtClean="0"/>
              <a:t> </a:t>
            </a:r>
            <a:r>
              <a:rPr lang="en-US" sz="2400" dirty="0" err="1" smtClean="0"/>
              <a:t>Torrie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889761"/>
          <a:ext cx="8839201" cy="2910839"/>
        </p:xfrm>
        <a:graphic>
          <a:graphicData uri="http://schemas.openxmlformats.org/drawingml/2006/table">
            <a:tbl>
              <a:tblPr/>
              <a:tblGrid>
                <a:gridCol w="1262743"/>
                <a:gridCol w="1262743"/>
                <a:gridCol w="1262743"/>
                <a:gridCol w="1262743"/>
                <a:gridCol w="1262743"/>
                <a:gridCol w="1262743"/>
                <a:gridCol w="1262743"/>
              </a:tblGrid>
              <a:tr h="37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predicted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predicted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n=1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n=3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n=5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n=7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n=9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1143000"/>
            <a:ext cx="2115003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Yaw mode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143000"/>
            <a:ext cx="2303003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Pitch mode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0"/>
          <a:ext cx="7797797" cy="3810000"/>
        </p:xfrm>
        <a:graphic>
          <a:graphicData uri="http://schemas.openxmlformats.org/drawingml/2006/table">
            <a:tbl>
              <a:tblPr/>
              <a:tblGrid>
                <a:gridCol w="949175"/>
                <a:gridCol w="1108225"/>
                <a:gridCol w="914400"/>
                <a:gridCol w="1142997"/>
                <a:gridCol w="76197"/>
                <a:gridCol w="1219203"/>
                <a:gridCol w="914400"/>
                <a:gridCol w="1447800"/>
                <a:gridCol w="25400"/>
              </a:tblGrid>
              <a:tr h="4762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pitch mode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= 5 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without cabling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with cabling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Q^0.5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5.899152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7.930952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9.68504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14.21267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plates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14.52584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8382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791200"/>
            <a:ext cx="1977291" cy="83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371600"/>
            <a:ext cx="2047460" cy="457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057400"/>
            <a:ext cx="2038350" cy="685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895600"/>
            <a:ext cx="2038350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80344"/>
            <a:ext cx="74424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Feed results into Julian’s </a:t>
            </a:r>
            <a:r>
              <a:rPr lang="en-US" sz="2800" dirty="0" err="1" smtClean="0"/>
              <a:t>Mathematica</a:t>
            </a:r>
            <a:r>
              <a:rPr lang="en-US" sz="2800" dirty="0" smtClean="0"/>
              <a:t> model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Check for agreement between the model and </a:t>
            </a:r>
          </a:p>
          <a:p>
            <a:pPr marL="342900" indent="-342900"/>
            <a:r>
              <a:rPr lang="en-US" sz="2800" dirty="0" smtClean="0"/>
              <a:t>	experiment frequency results.</a:t>
            </a:r>
          </a:p>
          <a:p>
            <a:pPr marL="342900" indent="-342900">
              <a:buAutoNum type="arabicPeriod" startAt="3"/>
            </a:pPr>
            <a:r>
              <a:rPr lang="en-US" sz="2800" dirty="0" smtClean="0"/>
              <a:t>Study the resulting transfer functions and make</a:t>
            </a:r>
          </a:p>
          <a:p>
            <a:pPr marL="342900" indent="-342900"/>
            <a:r>
              <a:rPr lang="en-US" sz="2800" dirty="0" smtClean="0"/>
              <a:t>	recommendations on cabling dressing.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0600"/>
            <a:ext cx="9628188" cy="8066088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90600" y="3505200"/>
            <a:ext cx="2286000" cy="2286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3352800"/>
            <a:ext cx="1295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Cabling connecting the OMC bench to the cage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8522956">
            <a:off x="7800975" y="4733925"/>
            <a:ext cx="1303338" cy="533400"/>
          </a:xfrm>
          <a:prstGeom prst="rightArrow">
            <a:avLst>
              <a:gd name="adj1" fmla="val 50000"/>
              <a:gd name="adj2" fmla="val 610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>
            <a:off x="6781800" y="2438400"/>
            <a:ext cx="22098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 rot="16200000">
            <a:off x="7569994" y="3521869"/>
            <a:ext cx="3419475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OMC double pendulum suspension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-877163"/>
            <a:ext cx="60056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E.g. Cabling on OMC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Suspension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 as a vibration isolator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371600"/>
            <a:ext cx="427653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524000"/>
            <a:ext cx="1447800" cy="121482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819400"/>
            <a:ext cx="1905000" cy="1151861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562600"/>
            <a:ext cx="4377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 pendulum resonant at 1 Hz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334000" y="419100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419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would the cabling deteriorate the isolation?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685800"/>
            <a:ext cx="6248400" cy="54852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133600"/>
            <a:ext cx="4735556" cy="1066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429000"/>
            <a:ext cx="838200" cy="969168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799" y="4571999"/>
            <a:ext cx="1977291" cy="83820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5715000"/>
            <a:ext cx="1594485" cy="34290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6248399"/>
            <a:ext cx="838200" cy="493059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438400" y="5638800"/>
            <a:ext cx="2615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structural damping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514600" y="6248400"/>
            <a:ext cx="2414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velocity damping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371600"/>
            <a:ext cx="5791200" cy="63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7724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characterization of the cabling’s damping function.</a:t>
            </a:r>
          </a:p>
          <a:p>
            <a:pPr algn="r"/>
            <a:r>
              <a:rPr lang="en-US" dirty="0" smtClean="0"/>
              <a:t>			-Jimmy Chen</a:t>
            </a:r>
          </a:p>
          <a:p>
            <a:endParaRPr lang="en-US" dirty="0" smtClean="0"/>
          </a:p>
          <a:p>
            <a:r>
              <a:rPr lang="en-US" dirty="0" smtClean="0"/>
              <a:t>Computer modeling to apply the damping function to specific cabling-attached-to-suspension systems.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-Julian Freed-Brown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Two wire torsion pendulum</a:t>
            </a:r>
          </a:p>
          <a:p>
            <a:r>
              <a:rPr lang="en-US" dirty="0" smtClean="0"/>
              <a:t>Support structure for the pendulum</a:t>
            </a:r>
          </a:p>
          <a:p>
            <a:r>
              <a:rPr lang="en-US" dirty="0" smtClean="0"/>
              <a:t>Cabling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Apparatus Design Goals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38600"/>
            <a:ext cx="7772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An order of magnitude variability in yaw and pitch frequency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Cases that can be easily modeled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Stiff support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2672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Yaw frequency range:</a:t>
            </a:r>
          </a:p>
          <a:p>
            <a:r>
              <a:rPr lang="en-US" sz="2800" dirty="0" smtClean="0"/>
              <a:t>0.14 Hz – 1.27 Hz</a:t>
            </a:r>
          </a:p>
          <a:p>
            <a:endParaRPr lang="en-US" sz="2800" dirty="0"/>
          </a:p>
          <a:p>
            <a:r>
              <a:rPr lang="en-US" sz="2800" dirty="0" smtClean="0"/>
              <a:t>Pitch frequency range:</a:t>
            </a:r>
          </a:p>
          <a:p>
            <a:r>
              <a:rPr lang="en-US" sz="2800" dirty="0" smtClean="0"/>
              <a:t>0.41 Hz - 2.97Hz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066800"/>
            <a:ext cx="4834890" cy="51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10200" y="1828800"/>
            <a:ext cx="685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599" y="2667000"/>
            <a:ext cx="2059305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1828800"/>
            <a:ext cx="626745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514600"/>
            <a:ext cx="143256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2362200"/>
            <a:ext cx="143256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209800"/>
            <a:ext cx="143256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2057400"/>
            <a:ext cx="8953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0800000" flipH="1">
            <a:off x="6705600" y="1219200"/>
            <a:ext cx="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219200"/>
            <a:ext cx="1611630" cy="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210300" y="1028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515100" y="1028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743700" y="1028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6972300" y="1028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7200900" y="10287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62599" y="5791200"/>
            <a:ext cx="2059305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43800" y="5334000"/>
            <a:ext cx="626745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96000" y="5638800"/>
            <a:ext cx="143256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486400"/>
            <a:ext cx="143256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0" y="5334000"/>
            <a:ext cx="143256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76999" y="5181600"/>
            <a:ext cx="8953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199" y="5181600"/>
            <a:ext cx="8953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1"/>
            <a:endCxn id="40" idx="7"/>
          </p:cNvCxnSpPr>
          <p:nvPr/>
        </p:nvCxnSpPr>
        <p:spPr>
          <a:xfrm rot="5400000" flipH="1" flipV="1">
            <a:off x="6521766" y="5172263"/>
            <a:ext cx="1588" cy="63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6"/>
          </p:cNvCxnSpPr>
          <p:nvPr/>
        </p:nvCxnSpPr>
        <p:spPr>
          <a:xfrm flipH="1" flipV="1">
            <a:off x="6554788" y="4343400"/>
            <a:ext cx="11746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2"/>
          </p:cNvCxnSpPr>
          <p:nvPr/>
        </p:nvCxnSpPr>
        <p:spPr>
          <a:xfrm rot="10800000" flipH="1">
            <a:off x="6934198" y="4343400"/>
            <a:ext cx="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4343400"/>
            <a:ext cx="205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210300" y="41529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515100" y="41529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6743700" y="41529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6972300" y="41529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7200900" y="41529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902113" y="304800"/>
            <a:ext cx="4546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Varying pitch frequency</a:t>
            </a:r>
            <a:endParaRPr lang="en-US" sz="3000" dirty="0"/>
          </a:p>
        </p:txBody>
      </p:sp>
      <p:sp>
        <p:nvSpPr>
          <p:cNvPr id="78" name="TextBox 77"/>
          <p:cNvSpPr txBox="1"/>
          <p:nvPr/>
        </p:nvSpPr>
        <p:spPr>
          <a:xfrm>
            <a:off x="5029200" y="3276600"/>
            <a:ext cx="436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Varying yaw frequency</a:t>
            </a:r>
            <a:endParaRPr lang="en-US" sz="3000" dirty="0"/>
          </a:p>
        </p:txBody>
      </p:sp>
      <p:sp>
        <p:nvSpPr>
          <p:cNvPr id="34" name="Rectangle 33"/>
          <p:cNvSpPr/>
          <p:nvPr/>
        </p:nvSpPr>
        <p:spPr>
          <a:xfrm>
            <a:off x="5410200" y="5334000"/>
            <a:ext cx="2514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6200000" flipH="1">
            <a:off x="7493380" y="4533681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494174" y="4762281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7494174" y="4990881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7494174" y="5219481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606665" y="5181601"/>
            <a:ext cx="89535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5739986" y="4762280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5739986" y="4990880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5739986" y="5219480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777865" y="5181600"/>
            <a:ext cx="89535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rot="16200000" flipH="1">
            <a:off x="5739985" y="4533681"/>
            <a:ext cx="228438" cy="2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ight Arrow 84"/>
          <p:cNvSpPr/>
          <p:nvPr/>
        </p:nvSpPr>
        <p:spPr>
          <a:xfrm>
            <a:off x="7010400" y="47244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0800000">
            <a:off x="5943600" y="47244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Desktop\ligo surf pictures\Picture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8928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30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2520673" cy="17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331857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Clamps ensure straight connection pts.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Optics table helps stiffen the support structure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 used:</a:t>
            </a:r>
          </a:p>
          <a:p>
            <a:pPr lvl="1"/>
            <a:r>
              <a:rPr lang="en-US" dirty="0" smtClean="0"/>
              <a:t>Kaman eddy current displacement sensor</a:t>
            </a:r>
          </a:p>
          <a:p>
            <a:pPr lvl="1"/>
            <a:r>
              <a:rPr lang="en-US" dirty="0" err="1" smtClean="0"/>
              <a:t>LabVIEW</a:t>
            </a:r>
            <a:r>
              <a:rPr lang="en-US" dirty="0" smtClean="0"/>
              <a:t> data logging system</a:t>
            </a:r>
            <a:endParaRPr lang="en-US" dirty="0"/>
          </a:p>
        </p:txBody>
      </p:sp>
      <p:pic>
        <p:nvPicPr>
          <p:cNvPr id="17410" name="Picture 2" descr="C:\Users\owner\Desktop\ligo surf pictures\Picture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3124200"/>
            <a:ext cx="4978400" cy="3733800"/>
          </a:xfrm>
          <a:prstGeom prst="rect">
            <a:avLst/>
          </a:prstGeom>
          <a:noFill/>
        </p:spPr>
      </p:pic>
      <p:pic>
        <p:nvPicPr>
          <p:cNvPr id="17411" name="Picture 3" descr="C:\Users\owner\Desktop\ligo surf pictures\Picture 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300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Understanding Cabling Noise in LIGO</vt:lpstr>
      <vt:lpstr>Slide 2</vt:lpstr>
      <vt:lpstr>Pendulum as a vibration isolator</vt:lpstr>
      <vt:lpstr>Slide 4</vt:lpstr>
      <vt:lpstr>Method</vt:lpstr>
      <vt:lpstr>Apparatus</vt:lpstr>
      <vt:lpstr>Slide 7</vt:lpstr>
      <vt:lpstr>Slide 8</vt:lpstr>
      <vt:lpstr>Data Collecting</vt:lpstr>
      <vt:lpstr>Data Analysis</vt:lpstr>
      <vt:lpstr>Results</vt:lpstr>
      <vt:lpstr>Results</vt:lpstr>
      <vt:lpstr>Slide 13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115</cp:revision>
  <dcterms:created xsi:type="dcterms:W3CDTF">2008-08-19T09:41:49Z</dcterms:created>
  <dcterms:modified xsi:type="dcterms:W3CDTF">2008-08-21T20:23:55Z</dcterms:modified>
</cp:coreProperties>
</file>