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9"/>
  </p:notesMasterIdLst>
  <p:handoutMasterIdLst>
    <p:handoutMasterId r:id="rId20"/>
  </p:handoutMasterIdLst>
  <p:sldIdLst>
    <p:sldId id="257" r:id="rId2"/>
    <p:sldId id="481" r:id="rId3"/>
    <p:sldId id="503" r:id="rId4"/>
    <p:sldId id="500" r:id="rId5"/>
    <p:sldId id="508" r:id="rId6"/>
    <p:sldId id="505" r:id="rId7"/>
    <p:sldId id="485" r:id="rId8"/>
    <p:sldId id="501" r:id="rId9"/>
    <p:sldId id="502" r:id="rId10"/>
    <p:sldId id="504" r:id="rId11"/>
    <p:sldId id="506" r:id="rId12"/>
    <p:sldId id="507" r:id="rId13"/>
    <p:sldId id="486" r:id="rId14"/>
    <p:sldId id="483" r:id="rId15"/>
    <p:sldId id="484" r:id="rId16"/>
    <p:sldId id="509" r:id="rId17"/>
    <p:sldId id="487" r:id="rId18"/>
  </p:sldIdLst>
  <p:sldSz cx="9144000" cy="6858000" type="letter"/>
  <p:notesSz cx="6858000" cy="9296400"/>
  <p:defaultTextStyle>
    <a:defPPr>
      <a:defRPr lang="en-US"/>
    </a:defPPr>
    <a:lvl1pPr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iLynn Billingsley" initials="G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080FF"/>
    <a:srgbClr val="000080"/>
    <a:srgbClr val="000000"/>
    <a:srgbClr val="E6E6E6"/>
    <a:srgbClr val="008000"/>
    <a:srgbClr val="FDF263"/>
    <a:srgbClr val="E9FE7E"/>
    <a:srgbClr val="AFF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20" autoAdjust="0"/>
    <p:restoredTop sz="94660"/>
  </p:normalViewPr>
  <p:slideViewPr>
    <p:cSldViewPr>
      <p:cViewPr>
        <p:scale>
          <a:sx n="99" d="100"/>
          <a:sy n="99" d="100"/>
        </p:scale>
        <p:origin x="-39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ari:Documents:cocdocs:LIGO2:Coating:CSIRO:Plot%20of%20distortion%20for%20FM01%20&amp;%20FM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ari:Library:Mail%20Downloads:ITF%20ATP%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Distortion of FMs (over ~272 mm aperture) due to annealing</a:t>
            </a:r>
          </a:p>
        </c:rich>
      </c:tx>
      <c:layout>
        <c:manualLayout>
          <c:xMode val="edge"/>
          <c:yMode val="edge"/>
          <c:x val="0.0270972112301976"/>
          <c:y val="0.0174484562784915"/>
        </c:manualLayout>
      </c:layout>
      <c:overlay val="0"/>
    </c:title>
    <c:autoTitleDeleted val="0"/>
    <c:plotArea>
      <c:layout>
        <c:manualLayout>
          <c:layoutTarget val="inner"/>
          <c:xMode val="edge"/>
          <c:yMode val="edge"/>
          <c:x val="0.105897558259763"/>
          <c:y val="0.1385372226199"/>
          <c:w val="0.646416456826145"/>
          <c:h val="0.675811887843288"/>
        </c:manualLayout>
      </c:layout>
      <c:scatterChart>
        <c:scatterStyle val="lineMarker"/>
        <c:varyColors val="0"/>
        <c:ser>
          <c:idx val="2"/>
          <c:order val="0"/>
          <c:tx>
            <c:v>"FM01 - S1 cumulative distortion after annealing"</c:v>
          </c:tx>
          <c:spPr>
            <a:ln>
              <a:solidFill>
                <a:srgbClr val="3366FF"/>
              </a:solidFill>
            </a:ln>
          </c:spPr>
          <c:marker>
            <c:spPr>
              <a:solidFill>
                <a:srgbClr val="0000FF"/>
              </a:solidFill>
              <a:ln>
                <a:solidFill>
                  <a:srgbClr val="3366FF"/>
                </a:solidFill>
              </a:ln>
            </c:spPr>
          </c:marker>
          <c:xVal>
            <c:numRef>
              <c:f>Sheet1!$A$5:$A$10</c:f>
              <c:numCache>
                <c:formatCode>General</c:formatCode>
                <c:ptCount val="6"/>
                <c:pt idx="0">
                  <c:v>1.0</c:v>
                </c:pt>
                <c:pt idx="1">
                  <c:v>2.0</c:v>
                </c:pt>
                <c:pt idx="2">
                  <c:v>3.0</c:v>
                </c:pt>
                <c:pt idx="3">
                  <c:v>4.0</c:v>
                </c:pt>
                <c:pt idx="4">
                  <c:v>7.0</c:v>
                </c:pt>
                <c:pt idx="5">
                  <c:v>8.0</c:v>
                </c:pt>
              </c:numCache>
            </c:numRef>
          </c:xVal>
          <c:yVal>
            <c:numRef>
              <c:f>Sheet1!$C$5:$C$10</c:f>
              <c:numCache>
                <c:formatCode>General</c:formatCode>
                <c:ptCount val="6"/>
                <c:pt idx="0">
                  <c:v>78.0</c:v>
                </c:pt>
                <c:pt idx="1">
                  <c:v>144.0</c:v>
                </c:pt>
                <c:pt idx="2">
                  <c:v>198.0</c:v>
                </c:pt>
                <c:pt idx="3">
                  <c:v>249.0</c:v>
                </c:pt>
              </c:numCache>
            </c:numRef>
          </c:yVal>
          <c:smooth val="0"/>
        </c:ser>
        <c:ser>
          <c:idx val="3"/>
          <c:order val="1"/>
          <c:tx>
            <c:v>"FM03 - S1 cumulative distortion after annealing"</c:v>
          </c:tx>
          <c:spPr>
            <a:ln>
              <a:solidFill>
                <a:srgbClr val="FF6600"/>
              </a:solidFill>
            </a:ln>
          </c:spPr>
          <c:marker>
            <c:symbol val="circle"/>
            <c:size val="9"/>
            <c:spPr>
              <a:solidFill>
                <a:srgbClr val="FF6600"/>
              </a:solidFill>
            </c:spPr>
          </c:marker>
          <c:xVal>
            <c:numRef>
              <c:f>Sheet1!$D$5:$D$9</c:f>
              <c:numCache>
                <c:formatCode>General</c:formatCode>
                <c:ptCount val="5"/>
                <c:pt idx="0">
                  <c:v>1.0</c:v>
                </c:pt>
                <c:pt idx="1">
                  <c:v>2.0</c:v>
                </c:pt>
                <c:pt idx="2">
                  <c:v>3.0</c:v>
                </c:pt>
                <c:pt idx="3">
                  <c:v>7.0</c:v>
                </c:pt>
              </c:numCache>
            </c:numRef>
          </c:xVal>
          <c:yVal>
            <c:numRef>
              <c:f>Sheet1!$F$5:$F$10</c:f>
              <c:numCache>
                <c:formatCode>General</c:formatCode>
                <c:ptCount val="6"/>
                <c:pt idx="0">
                  <c:v>186.0</c:v>
                </c:pt>
                <c:pt idx="1">
                  <c:v>241.0</c:v>
                </c:pt>
                <c:pt idx="2">
                  <c:v>285.0</c:v>
                </c:pt>
                <c:pt idx="3">
                  <c:v>396.0</c:v>
                </c:pt>
              </c:numCache>
            </c:numRef>
          </c:yVal>
          <c:smooth val="0"/>
        </c:ser>
        <c:dLbls>
          <c:showLegendKey val="0"/>
          <c:showVal val="0"/>
          <c:showCatName val="0"/>
          <c:showSerName val="0"/>
          <c:showPercent val="0"/>
          <c:showBubbleSize val="0"/>
        </c:dLbls>
        <c:axId val="390788216"/>
        <c:axId val="390795336"/>
      </c:scatterChart>
      <c:valAx>
        <c:axId val="390788216"/>
        <c:scaling>
          <c:orientation val="minMax"/>
        </c:scaling>
        <c:delete val="0"/>
        <c:axPos val="b"/>
        <c:title>
          <c:tx>
            <c:rich>
              <a:bodyPr/>
              <a:lstStyle/>
              <a:p>
                <a:pPr>
                  <a:defRPr/>
                </a:pPr>
                <a:r>
                  <a:rPr lang="en-US"/>
                  <a:t>Number of days dwell time at 600C</a:t>
                </a:r>
              </a:p>
            </c:rich>
          </c:tx>
          <c:layout>
            <c:manualLayout>
              <c:xMode val="edge"/>
              <c:yMode val="edge"/>
              <c:x val="0.211143619430007"/>
              <c:y val="0.89854913498299"/>
            </c:manualLayout>
          </c:layout>
          <c:overlay val="0"/>
        </c:title>
        <c:numFmt formatCode="General" sourceLinked="1"/>
        <c:majorTickMark val="out"/>
        <c:minorTickMark val="none"/>
        <c:tickLblPos val="nextTo"/>
        <c:txPr>
          <a:bodyPr rot="0" vert="horz"/>
          <a:lstStyle/>
          <a:p>
            <a:pPr>
              <a:defRPr/>
            </a:pPr>
            <a:endParaRPr lang="en-US"/>
          </a:p>
        </c:txPr>
        <c:crossAx val="390795336"/>
        <c:crosses val="autoZero"/>
        <c:crossBetween val="midCat"/>
        <c:majorUnit val="1.0"/>
        <c:minorUnit val="1.0"/>
      </c:valAx>
      <c:valAx>
        <c:axId val="390795336"/>
        <c:scaling>
          <c:orientation val="minMax"/>
        </c:scaling>
        <c:delete val="0"/>
        <c:axPos val="l"/>
        <c:majorGridlines/>
        <c:title>
          <c:tx>
            <c:rich>
              <a:bodyPr/>
              <a:lstStyle/>
              <a:p>
                <a:pPr>
                  <a:defRPr/>
                </a:pPr>
                <a:r>
                  <a:rPr lang="en-US"/>
                  <a:t>Distortion in nm</a:t>
                </a:r>
              </a:p>
            </c:rich>
          </c:tx>
          <c:layout>
            <c:manualLayout>
              <c:xMode val="edge"/>
              <c:yMode val="edge"/>
              <c:x val="0.0021410394766644"/>
              <c:y val="0.30072402535049"/>
            </c:manualLayout>
          </c:layout>
          <c:overlay val="0"/>
        </c:title>
        <c:numFmt formatCode="General" sourceLinked="1"/>
        <c:majorTickMark val="out"/>
        <c:minorTickMark val="none"/>
        <c:tickLblPos val="nextTo"/>
        <c:txPr>
          <a:bodyPr rot="0" vert="horz"/>
          <a:lstStyle/>
          <a:p>
            <a:pPr>
              <a:defRPr/>
            </a:pPr>
            <a:endParaRPr lang="en-US"/>
          </a:p>
        </c:txPr>
        <c:crossAx val="390788216"/>
        <c:crosses val="autoZero"/>
        <c:crossBetween val="midCat"/>
      </c:valAx>
    </c:plotArea>
    <c:legend>
      <c:legendPos val="r"/>
      <c:layout>
        <c:manualLayout>
          <c:xMode val="edge"/>
          <c:yMode val="edge"/>
          <c:x val="0.754762387656088"/>
          <c:y val="0.159938797423049"/>
          <c:w val="0.240811516580732"/>
          <c:h val="0.445651888622618"/>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data!$B$1</c:f>
              <c:strCache>
                <c:ptCount val="1"/>
                <c:pt idx="0">
                  <c:v>BEX 1x</c:v>
                </c:pt>
              </c:strCache>
            </c:strRef>
          </c:tx>
          <c:spPr>
            <a:ln w="28575">
              <a:noFill/>
            </a:ln>
          </c:spPr>
          <c:marker>
            <c:symbol val="diamond"/>
            <c:size val="5"/>
          </c:marker>
          <c:xVal>
            <c:numRef>
              <c:f>data!$A$2:$A$67</c:f>
              <c:numCache>
                <c:formatCode>General</c:formatCode>
                <c:ptCount val="66"/>
                <c:pt idx="0">
                  <c:v>0.078</c:v>
                </c:pt>
                <c:pt idx="1">
                  <c:v>0.156</c:v>
                </c:pt>
                <c:pt idx="2">
                  <c:v>0.234</c:v>
                </c:pt>
                <c:pt idx="3">
                  <c:v>0.313</c:v>
                </c:pt>
                <c:pt idx="4">
                  <c:v>0.391</c:v>
                </c:pt>
                <c:pt idx="5">
                  <c:v>0.469</c:v>
                </c:pt>
                <c:pt idx="6">
                  <c:v>0.547</c:v>
                </c:pt>
                <c:pt idx="7">
                  <c:v>0.625</c:v>
                </c:pt>
                <c:pt idx="8">
                  <c:v>0.703</c:v>
                </c:pt>
                <c:pt idx="9">
                  <c:v>0.781</c:v>
                </c:pt>
                <c:pt idx="10">
                  <c:v>0.859</c:v>
                </c:pt>
                <c:pt idx="11">
                  <c:v>0.938</c:v>
                </c:pt>
                <c:pt idx="12">
                  <c:v>1.016</c:v>
                </c:pt>
                <c:pt idx="13">
                  <c:v>1.094</c:v>
                </c:pt>
                <c:pt idx="14">
                  <c:v>1.172</c:v>
                </c:pt>
                <c:pt idx="15">
                  <c:v>1.25</c:v>
                </c:pt>
                <c:pt idx="16">
                  <c:v>0.156</c:v>
                </c:pt>
                <c:pt idx="17">
                  <c:v>0.313</c:v>
                </c:pt>
                <c:pt idx="18">
                  <c:v>0.469</c:v>
                </c:pt>
                <c:pt idx="19">
                  <c:v>0.625</c:v>
                </c:pt>
                <c:pt idx="20">
                  <c:v>0.781</c:v>
                </c:pt>
                <c:pt idx="21">
                  <c:v>0.938</c:v>
                </c:pt>
                <c:pt idx="22">
                  <c:v>1.094</c:v>
                </c:pt>
                <c:pt idx="23">
                  <c:v>1.25</c:v>
                </c:pt>
                <c:pt idx="24">
                  <c:v>1.406</c:v>
                </c:pt>
                <c:pt idx="25">
                  <c:v>1.563</c:v>
                </c:pt>
                <c:pt idx="26">
                  <c:v>1.719</c:v>
                </c:pt>
                <c:pt idx="27">
                  <c:v>1.875</c:v>
                </c:pt>
                <c:pt idx="28">
                  <c:v>2.031</c:v>
                </c:pt>
                <c:pt idx="29">
                  <c:v>2.188</c:v>
                </c:pt>
                <c:pt idx="30">
                  <c:v>2.344</c:v>
                </c:pt>
                <c:pt idx="31">
                  <c:v>2.5</c:v>
                </c:pt>
                <c:pt idx="32">
                  <c:v>0.664</c:v>
                </c:pt>
                <c:pt idx="33">
                  <c:v>1.329</c:v>
                </c:pt>
                <c:pt idx="34">
                  <c:v>1.993</c:v>
                </c:pt>
                <c:pt idx="35">
                  <c:v>2.657</c:v>
                </c:pt>
                <c:pt idx="36">
                  <c:v>3.322</c:v>
                </c:pt>
                <c:pt idx="37">
                  <c:v>3.986</c:v>
                </c:pt>
                <c:pt idx="38">
                  <c:v>4.649999999999998</c:v>
                </c:pt>
                <c:pt idx="39">
                  <c:v>5.314999999999994</c:v>
                </c:pt>
                <c:pt idx="40">
                  <c:v>5.979</c:v>
                </c:pt>
                <c:pt idx="41">
                  <c:v>6.643</c:v>
                </c:pt>
                <c:pt idx="42">
                  <c:v>7.308</c:v>
                </c:pt>
                <c:pt idx="43">
                  <c:v>7.972</c:v>
                </c:pt>
                <c:pt idx="44">
                  <c:v>8.636</c:v>
                </c:pt>
                <c:pt idx="45">
                  <c:v>9.301</c:v>
                </c:pt>
                <c:pt idx="46">
                  <c:v>9.965</c:v>
                </c:pt>
                <c:pt idx="47">
                  <c:v>10.62</c:v>
                </c:pt>
                <c:pt idx="48">
                  <c:v>1.395</c:v>
                </c:pt>
                <c:pt idx="49">
                  <c:v>2.789</c:v>
                </c:pt>
                <c:pt idx="50">
                  <c:v>4.183999999999997</c:v>
                </c:pt>
                <c:pt idx="51">
                  <c:v>5.579</c:v>
                </c:pt>
                <c:pt idx="52">
                  <c:v>6.973</c:v>
                </c:pt>
                <c:pt idx="53">
                  <c:v>8.368</c:v>
                </c:pt>
                <c:pt idx="54">
                  <c:v>9.763</c:v>
                </c:pt>
                <c:pt idx="55">
                  <c:v>11.157</c:v>
                </c:pt>
                <c:pt idx="56">
                  <c:v>12.552</c:v>
                </c:pt>
                <c:pt idx="57">
                  <c:v>13.947</c:v>
                </c:pt>
                <c:pt idx="58">
                  <c:v>15.341</c:v>
                </c:pt>
                <c:pt idx="59">
                  <c:v>16.736</c:v>
                </c:pt>
                <c:pt idx="60">
                  <c:v>18.13</c:v>
                </c:pt>
                <c:pt idx="61">
                  <c:v>19.525</c:v>
                </c:pt>
                <c:pt idx="62">
                  <c:v>20.92</c:v>
                </c:pt>
                <c:pt idx="63">
                  <c:v>22.314</c:v>
                </c:pt>
              </c:numCache>
            </c:numRef>
          </c:xVal>
          <c:yVal>
            <c:numRef>
              <c:f>data!$B$2:$B$67</c:f>
              <c:numCache>
                <c:formatCode>General</c:formatCode>
                <c:ptCount val="66"/>
                <c:pt idx="0">
                  <c:v>1.0</c:v>
                </c:pt>
                <c:pt idx="1">
                  <c:v>1.0</c:v>
                </c:pt>
                <c:pt idx="2">
                  <c:v>0.991</c:v>
                </c:pt>
                <c:pt idx="3">
                  <c:v>0.925</c:v>
                </c:pt>
                <c:pt idx="4">
                  <c:v>0.871</c:v>
                </c:pt>
                <c:pt idx="5">
                  <c:v>0.792</c:v>
                </c:pt>
                <c:pt idx="6">
                  <c:v>0.726</c:v>
                </c:pt>
                <c:pt idx="7">
                  <c:v>0.62</c:v>
                </c:pt>
                <c:pt idx="8">
                  <c:v>0.524</c:v>
                </c:pt>
                <c:pt idx="9">
                  <c:v>0.421</c:v>
                </c:pt>
                <c:pt idx="10">
                  <c:v>0.333</c:v>
                </c:pt>
                <c:pt idx="11">
                  <c:v>0.248</c:v>
                </c:pt>
                <c:pt idx="12">
                  <c:v>0.188</c:v>
                </c:pt>
                <c:pt idx="13">
                  <c:v>0.152</c:v>
                </c:pt>
                <c:pt idx="14">
                  <c:v>0.142</c:v>
                </c:pt>
                <c:pt idx="15">
                  <c:v>0.147</c:v>
                </c:pt>
              </c:numCache>
            </c:numRef>
          </c:yVal>
          <c:smooth val="0"/>
        </c:ser>
        <c:ser>
          <c:idx val="1"/>
          <c:order val="1"/>
          <c:tx>
            <c:strRef>
              <c:f>data!$C$1</c:f>
              <c:strCache>
                <c:ptCount val="1"/>
                <c:pt idx="0">
                  <c:v>BEX 2x</c:v>
                </c:pt>
              </c:strCache>
            </c:strRef>
          </c:tx>
          <c:spPr>
            <a:ln w="28575">
              <a:noFill/>
            </a:ln>
          </c:spPr>
          <c:marker>
            <c:symbol val="square"/>
            <c:size val="4"/>
          </c:marker>
          <c:xVal>
            <c:numRef>
              <c:f>data!$A$2:$A$67</c:f>
              <c:numCache>
                <c:formatCode>General</c:formatCode>
                <c:ptCount val="66"/>
                <c:pt idx="0">
                  <c:v>0.078</c:v>
                </c:pt>
                <c:pt idx="1">
                  <c:v>0.156</c:v>
                </c:pt>
                <c:pt idx="2">
                  <c:v>0.234</c:v>
                </c:pt>
                <c:pt idx="3">
                  <c:v>0.313</c:v>
                </c:pt>
                <c:pt idx="4">
                  <c:v>0.391</c:v>
                </c:pt>
                <c:pt idx="5">
                  <c:v>0.469</c:v>
                </c:pt>
                <c:pt idx="6">
                  <c:v>0.547</c:v>
                </c:pt>
                <c:pt idx="7">
                  <c:v>0.625</c:v>
                </c:pt>
                <c:pt idx="8">
                  <c:v>0.703</c:v>
                </c:pt>
                <c:pt idx="9">
                  <c:v>0.781</c:v>
                </c:pt>
                <c:pt idx="10">
                  <c:v>0.859</c:v>
                </c:pt>
                <c:pt idx="11">
                  <c:v>0.938</c:v>
                </c:pt>
                <c:pt idx="12">
                  <c:v>1.016</c:v>
                </c:pt>
                <c:pt idx="13">
                  <c:v>1.094</c:v>
                </c:pt>
                <c:pt idx="14">
                  <c:v>1.172</c:v>
                </c:pt>
                <c:pt idx="15">
                  <c:v>1.25</c:v>
                </c:pt>
                <c:pt idx="16">
                  <c:v>0.156</c:v>
                </c:pt>
                <c:pt idx="17">
                  <c:v>0.313</c:v>
                </c:pt>
                <c:pt idx="18">
                  <c:v>0.469</c:v>
                </c:pt>
                <c:pt idx="19">
                  <c:v>0.625</c:v>
                </c:pt>
                <c:pt idx="20">
                  <c:v>0.781</c:v>
                </c:pt>
                <c:pt idx="21">
                  <c:v>0.938</c:v>
                </c:pt>
                <c:pt idx="22">
                  <c:v>1.094</c:v>
                </c:pt>
                <c:pt idx="23">
                  <c:v>1.25</c:v>
                </c:pt>
                <c:pt idx="24">
                  <c:v>1.406</c:v>
                </c:pt>
                <c:pt idx="25">
                  <c:v>1.563</c:v>
                </c:pt>
                <c:pt idx="26">
                  <c:v>1.719</c:v>
                </c:pt>
                <c:pt idx="27">
                  <c:v>1.875</c:v>
                </c:pt>
                <c:pt idx="28">
                  <c:v>2.031</c:v>
                </c:pt>
                <c:pt idx="29">
                  <c:v>2.188</c:v>
                </c:pt>
                <c:pt idx="30">
                  <c:v>2.344</c:v>
                </c:pt>
                <c:pt idx="31">
                  <c:v>2.5</c:v>
                </c:pt>
                <c:pt idx="32">
                  <c:v>0.664</c:v>
                </c:pt>
                <c:pt idx="33">
                  <c:v>1.329</c:v>
                </c:pt>
                <c:pt idx="34">
                  <c:v>1.993</c:v>
                </c:pt>
                <c:pt idx="35">
                  <c:v>2.657</c:v>
                </c:pt>
                <c:pt idx="36">
                  <c:v>3.322</c:v>
                </c:pt>
                <c:pt idx="37">
                  <c:v>3.986</c:v>
                </c:pt>
                <c:pt idx="38">
                  <c:v>4.649999999999998</c:v>
                </c:pt>
                <c:pt idx="39">
                  <c:v>5.314999999999994</c:v>
                </c:pt>
                <c:pt idx="40">
                  <c:v>5.979</c:v>
                </c:pt>
                <c:pt idx="41">
                  <c:v>6.643</c:v>
                </c:pt>
                <c:pt idx="42">
                  <c:v>7.308</c:v>
                </c:pt>
                <c:pt idx="43">
                  <c:v>7.972</c:v>
                </c:pt>
                <c:pt idx="44">
                  <c:v>8.636</c:v>
                </c:pt>
                <c:pt idx="45">
                  <c:v>9.301</c:v>
                </c:pt>
                <c:pt idx="46">
                  <c:v>9.965</c:v>
                </c:pt>
                <c:pt idx="47">
                  <c:v>10.62</c:v>
                </c:pt>
                <c:pt idx="48">
                  <c:v>1.395</c:v>
                </c:pt>
                <c:pt idx="49">
                  <c:v>2.789</c:v>
                </c:pt>
                <c:pt idx="50">
                  <c:v>4.183999999999997</c:v>
                </c:pt>
                <c:pt idx="51">
                  <c:v>5.579</c:v>
                </c:pt>
                <c:pt idx="52">
                  <c:v>6.973</c:v>
                </c:pt>
                <c:pt idx="53">
                  <c:v>8.368</c:v>
                </c:pt>
                <c:pt idx="54">
                  <c:v>9.763</c:v>
                </c:pt>
                <c:pt idx="55">
                  <c:v>11.157</c:v>
                </c:pt>
                <c:pt idx="56">
                  <c:v>12.552</c:v>
                </c:pt>
                <c:pt idx="57">
                  <c:v>13.947</c:v>
                </c:pt>
                <c:pt idx="58">
                  <c:v>15.341</c:v>
                </c:pt>
                <c:pt idx="59">
                  <c:v>16.736</c:v>
                </c:pt>
                <c:pt idx="60">
                  <c:v>18.13</c:v>
                </c:pt>
                <c:pt idx="61">
                  <c:v>19.525</c:v>
                </c:pt>
                <c:pt idx="62">
                  <c:v>20.92</c:v>
                </c:pt>
                <c:pt idx="63">
                  <c:v>22.314</c:v>
                </c:pt>
              </c:numCache>
            </c:numRef>
          </c:xVal>
          <c:yVal>
            <c:numRef>
              <c:f>data!$C$2:$C$67</c:f>
              <c:numCache>
                <c:formatCode>General</c:formatCode>
                <c:ptCount val="66"/>
                <c:pt idx="16">
                  <c:v>1.0</c:v>
                </c:pt>
                <c:pt idx="17">
                  <c:v>0.967</c:v>
                </c:pt>
                <c:pt idx="18">
                  <c:v>0.93</c:v>
                </c:pt>
                <c:pt idx="19">
                  <c:v>0.859</c:v>
                </c:pt>
                <c:pt idx="20">
                  <c:v>0.815</c:v>
                </c:pt>
                <c:pt idx="21">
                  <c:v>0.717</c:v>
                </c:pt>
                <c:pt idx="22">
                  <c:v>0.634</c:v>
                </c:pt>
                <c:pt idx="23">
                  <c:v>0.539</c:v>
                </c:pt>
                <c:pt idx="24">
                  <c:v>0.491</c:v>
                </c:pt>
                <c:pt idx="25">
                  <c:v>0.445</c:v>
                </c:pt>
                <c:pt idx="26">
                  <c:v>0.301</c:v>
                </c:pt>
                <c:pt idx="27">
                  <c:v>0.184</c:v>
                </c:pt>
                <c:pt idx="28">
                  <c:v>0.137</c:v>
                </c:pt>
                <c:pt idx="29">
                  <c:v>0.106</c:v>
                </c:pt>
                <c:pt idx="30">
                  <c:v>0.086</c:v>
                </c:pt>
                <c:pt idx="31">
                  <c:v>0.072</c:v>
                </c:pt>
              </c:numCache>
            </c:numRef>
          </c:yVal>
          <c:smooth val="0"/>
        </c:ser>
        <c:ser>
          <c:idx val="2"/>
          <c:order val="2"/>
          <c:tx>
            <c:strRef>
              <c:f>data!$D$1</c:f>
              <c:strCache>
                <c:ptCount val="1"/>
                <c:pt idx="0">
                  <c:v>Bre 1x</c:v>
                </c:pt>
              </c:strCache>
            </c:strRef>
          </c:tx>
          <c:spPr>
            <a:ln w="28575">
              <a:noFill/>
            </a:ln>
          </c:spPr>
          <c:marker>
            <c:spPr>
              <a:solidFill>
                <a:srgbClr val="0000FF"/>
              </a:solidFill>
            </c:spPr>
          </c:marker>
          <c:xVal>
            <c:numRef>
              <c:f>data!$A$2:$A$67</c:f>
              <c:numCache>
                <c:formatCode>General</c:formatCode>
                <c:ptCount val="66"/>
                <c:pt idx="0">
                  <c:v>0.078</c:v>
                </c:pt>
                <c:pt idx="1">
                  <c:v>0.156</c:v>
                </c:pt>
                <c:pt idx="2">
                  <c:v>0.234</c:v>
                </c:pt>
                <c:pt idx="3">
                  <c:v>0.313</c:v>
                </c:pt>
                <c:pt idx="4">
                  <c:v>0.391</c:v>
                </c:pt>
                <c:pt idx="5">
                  <c:v>0.469</c:v>
                </c:pt>
                <c:pt idx="6">
                  <c:v>0.547</c:v>
                </c:pt>
                <c:pt idx="7">
                  <c:v>0.625</c:v>
                </c:pt>
                <c:pt idx="8">
                  <c:v>0.703</c:v>
                </c:pt>
                <c:pt idx="9">
                  <c:v>0.781</c:v>
                </c:pt>
                <c:pt idx="10">
                  <c:v>0.859</c:v>
                </c:pt>
                <c:pt idx="11">
                  <c:v>0.938</c:v>
                </c:pt>
                <c:pt idx="12">
                  <c:v>1.016</c:v>
                </c:pt>
                <c:pt idx="13">
                  <c:v>1.094</c:v>
                </c:pt>
                <c:pt idx="14">
                  <c:v>1.172</c:v>
                </c:pt>
                <c:pt idx="15">
                  <c:v>1.25</c:v>
                </c:pt>
                <c:pt idx="16">
                  <c:v>0.156</c:v>
                </c:pt>
                <c:pt idx="17">
                  <c:v>0.313</c:v>
                </c:pt>
                <c:pt idx="18">
                  <c:v>0.469</c:v>
                </c:pt>
                <c:pt idx="19">
                  <c:v>0.625</c:v>
                </c:pt>
                <c:pt idx="20">
                  <c:v>0.781</c:v>
                </c:pt>
                <c:pt idx="21">
                  <c:v>0.938</c:v>
                </c:pt>
                <c:pt idx="22">
                  <c:v>1.094</c:v>
                </c:pt>
                <c:pt idx="23">
                  <c:v>1.25</c:v>
                </c:pt>
                <c:pt idx="24">
                  <c:v>1.406</c:v>
                </c:pt>
                <c:pt idx="25">
                  <c:v>1.563</c:v>
                </c:pt>
                <c:pt idx="26">
                  <c:v>1.719</c:v>
                </c:pt>
                <c:pt idx="27">
                  <c:v>1.875</c:v>
                </c:pt>
                <c:pt idx="28">
                  <c:v>2.031</c:v>
                </c:pt>
                <c:pt idx="29">
                  <c:v>2.188</c:v>
                </c:pt>
                <c:pt idx="30">
                  <c:v>2.344</c:v>
                </c:pt>
                <c:pt idx="31">
                  <c:v>2.5</c:v>
                </c:pt>
                <c:pt idx="32">
                  <c:v>0.664</c:v>
                </c:pt>
                <c:pt idx="33">
                  <c:v>1.329</c:v>
                </c:pt>
                <c:pt idx="34">
                  <c:v>1.993</c:v>
                </c:pt>
                <c:pt idx="35">
                  <c:v>2.657</c:v>
                </c:pt>
                <c:pt idx="36">
                  <c:v>3.322</c:v>
                </c:pt>
                <c:pt idx="37">
                  <c:v>3.986</c:v>
                </c:pt>
                <c:pt idx="38">
                  <c:v>4.649999999999998</c:v>
                </c:pt>
                <c:pt idx="39">
                  <c:v>5.314999999999994</c:v>
                </c:pt>
                <c:pt idx="40">
                  <c:v>5.979</c:v>
                </c:pt>
                <c:pt idx="41">
                  <c:v>6.643</c:v>
                </c:pt>
                <c:pt idx="42">
                  <c:v>7.308</c:v>
                </c:pt>
                <c:pt idx="43">
                  <c:v>7.972</c:v>
                </c:pt>
                <c:pt idx="44">
                  <c:v>8.636</c:v>
                </c:pt>
                <c:pt idx="45">
                  <c:v>9.301</c:v>
                </c:pt>
                <c:pt idx="46">
                  <c:v>9.965</c:v>
                </c:pt>
                <c:pt idx="47">
                  <c:v>10.62</c:v>
                </c:pt>
                <c:pt idx="48">
                  <c:v>1.395</c:v>
                </c:pt>
                <c:pt idx="49">
                  <c:v>2.789</c:v>
                </c:pt>
                <c:pt idx="50">
                  <c:v>4.183999999999997</c:v>
                </c:pt>
                <c:pt idx="51">
                  <c:v>5.579</c:v>
                </c:pt>
                <c:pt idx="52">
                  <c:v>6.973</c:v>
                </c:pt>
                <c:pt idx="53">
                  <c:v>8.368</c:v>
                </c:pt>
                <c:pt idx="54">
                  <c:v>9.763</c:v>
                </c:pt>
                <c:pt idx="55">
                  <c:v>11.157</c:v>
                </c:pt>
                <c:pt idx="56">
                  <c:v>12.552</c:v>
                </c:pt>
                <c:pt idx="57">
                  <c:v>13.947</c:v>
                </c:pt>
                <c:pt idx="58">
                  <c:v>15.341</c:v>
                </c:pt>
                <c:pt idx="59">
                  <c:v>16.736</c:v>
                </c:pt>
                <c:pt idx="60">
                  <c:v>18.13</c:v>
                </c:pt>
                <c:pt idx="61">
                  <c:v>19.525</c:v>
                </c:pt>
                <c:pt idx="62">
                  <c:v>20.92</c:v>
                </c:pt>
                <c:pt idx="63">
                  <c:v>22.314</c:v>
                </c:pt>
              </c:numCache>
            </c:numRef>
          </c:xVal>
          <c:yVal>
            <c:numRef>
              <c:f>data!$D$2:$D$67</c:f>
              <c:numCache>
                <c:formatCode>General</c:formatCode>
                <c:ptCount val="66"/>
                <c:pt idx="32">
                  <c:v>1.0</c:v>
                </c:pt>
                <c:pt idx="33">
                  <c:v>0.961</c:v>
                </c:pt>
                <c:pt idx="34">
                  <c:v>0.923</c:v>
                </c:pt>
                <c:pt idx="35">
                  <c:v>0.842</c:v>
                </c:pt>
                <c:pt idx="36">
                  <c:v>0.799</c:v>
                </c:pt>
                <c:pt idx="37">
                  <c:v>0.692</c:v>
                </c:pt>
                <c:pt idx="38">
                  <c:v>0.623</c:v>
                </c:pt>
                <c:pt idx="39">
                  <c:v>0.523</c:v>
                </c:pt>
                <c:pt idx="40">
                  <c:v>0.432</c:v>
                </c:pt>
                <c:pt idx="41">
                  <c:v>0.337</c:v>
                </c:pt>
                <c:pt idx="42">
                  <c:v>0.27</c:v>
                </c:pt>
                <c:pt idx="43">
                  <c:v>0.213</c:v>
                </c:pt>
                <c:pt idx="44">
                  <c:v>0.17</c:v>
                </c:pt>
                <c:pt idx="45">
                  <c:v>0.131</c:v>
                </c:pt>
                <c:pt idx="46">
                  <c:v>0.092</c:v>
                </c:pt>
                <c:pt idx="47">
                  <c:v>0.071</c:v>
                </c:pt>
              </c:numCache>
            </c:numRef>
          </c:yVal>
          <c:smooth val="0"/>
        </c:ser>
        <c:ser>
          <c:idx val="3"/>
          <c:order val="3"/>
          <c:tx>
            <c:strRef>
              <c:f>data!$E$1</c:f>
              <c:strCache>
                <c:ptCount val="1"/>
                <c:pt idx="0">
                  <c:v>Bre 2x</c:v>
                </c:pt>
              </c:strCache>
            </c:strRef>
          </c:tx>
          <c:spPr>
            <a:ln w="28575">
              <a:noFill/>
            </a:ln>
          </c:spPr>
          <c:marker>
            <c:symbol val="circle"/>
            <c:size val="3"/>
            <c:spPr>
              <a:solidFill>
                <a:schemeClr val="tx2">
                  <a:lumMod val="50000"/>
                </a:schemeClr>
              </a:solidFill>
            </c:spPr>
          </c:marker>
          <c:xVal>
            <c:numRef>
              <c:f>data!$A$2:$A$67</c:f>
              <c:numCache>
                <c:formatCode>General</c:formatCode>
                <c:ptCount val="66"/>
                <c:pt idx="0">
                  <c:v>0.078</c:v>
                </c:pt>
                <c:pt idx="1">
                  <c:v>0.156</c:v>
                </c:pt>
                <c:pt idx="2">
                  <c:v>0.234</c:v>
                </c:pt>
                <c:pt idx="3">
                  <c:v>0.313</c:v>
                </c:pt>
                <c:pt idx="4">
                  <c:v>0.391</c:v>
                </c:pt>
                <c:pt idx="5">
                  <c:v>0.469</c:v>
                </c:pt>
                <c:pt idx="6">
                  <c:v>0.547</c:v>
                </c:pt>
                <c:pt idx="7">
                  <c:v>0.625</c:v>
                </c:pt>
                <c:pt idx="8">
                  <c:v>0.703</c:v>
                </c:pt>
                <c:pt idx="9">
                  <c:v>0.781</c:v>
                </c:pt>
                <c:pt idx="10">
                  <c:v>0.859</c:v>
                </c:pt>
                <c:pt idx="11">
                  <c:v>0.938</c:v>
                </c:pt>
                <c:pt idx="12">
                  <c:v>1.016</c:v>
                </c:pt>
                <c:pt idx="13">
                  <c:v>1.094</c:v>
                </c:pt>
                <c:pt idx="14">
                  <c:v>1.172</c:v>
                </c:pt>
                <c:pt idx="15">
                  <c:v>1.25</c:v>
                </c:pt>
                <c:pt idx="16">
                  <c:v>0.156</c:v>
                </c:pt>
                <c:pt idx="17">
                  <c:v>0.313</c:v>
                </c:pt>
                <c:pt idx="18">
                  <c:v>0.469</c:v>
                </c:pt>
                <c:pt idx="19">
                  <c:v>0.625</c:v>
                </c:pt>
                <c:pt idx="20">
                  <c:v>0.781</c:v>
                </c:pt>
                <c:pt idx="21">
                  <c:v>0.938</c:v>
                </c:pt>
                <c:pt idx="22">
                  <c:v>1.094</c:v>
                </c:pt>
                <c:pt idx="23">
                  <c:v>1.25</c:v>
                </c:pt>
                <c:pt idx="24">
                  <c:v>1.406</c:v>
                </c:pt>
                <c:pt idx="25">
                  <c:v>1.563</c:v>
                </c:pt>
                <c:pt idx="26">
                  <c:v>1.719</c:v>
                </c:pt>
                <c:pt idx="27">
                  <c:v>1.875</c:v>
                </c:pt>
                <c:pt idx="28">
                  <c:v>2.031</c:v>
                </c:pt>
                <c:pt idx="29">
                  <c:v>2.188</c:v>
                </c:pt>
                <c:pt idx="30">
                  <c:v>2.344</c:v>
                </c:pt>
                <c:pt idx="31">
                  <c:v>2.5</c:v>
                </c:pt>
                <c:pt idx="32">
                  <c:v>0.664</c:v>
                </c:pt>
                <c:pt idx="33">
                  <c:v>1.329</c:v>
                </c:pt>
                <c:pt idx="34">
                  <c:v>1.993</c:v>
                </c:pt>
                <c:pt idx="35">
                  <c:v>2.657</c:v>
                </c:pt>
                <c:pt idx="36">
                  <c:v>3.322</c:v>
                </c:pt>
                <c:pt idx="37">
                  <c:v>3.986</c:v>
                </c:pt>
                <c:pt idx="38">
                  <c:v>4.649999999999998</c:v>
                </c:pt>
                <c:pt idx="39">
                  <c:v>5.314999999999994</c:v>
                </c:pt>
                <c:pt idx="40">
                  <c:v>5.979</c:v>
                </c:pt>
                <c:pt idx="41">
                  <c:v>6.643</c:v>
                </c:pt>
                <c:pt idx="42">
                  <c:v>7.308</c:v>
                </c:pt>
                <c:pt idx="43">
                  <c:v>7.972</c:v>
                </c:pt>
                <c:pt idx="44">
                  <c:v>8.636</c:v>
                </c:pt>
                <c:pt idx="45">
                  <c:v>9.301</c:v>
                </c:pt>
                <c:pt idx="46">
                  <c:v>9.965</c:v>
                </c:pt>
                <c:pt idx="47">
                  <c:v>10.62</c:v>
                </c:pt>
                <c:pt idx="48">
                  <c:v>1.395</c:v>
                </c:pt>
                <c:pt idx="49">
                  <c:v>2.789</c:v>
                </c:pt>
                <c:pt idx="50">
                  <c:v>4.183999999999997</c:v>
                </c:pt>
                <c:pt idx="51">
                  <c:v>5.579</c:v>
                </c:pt>
                <c:pt idx="52">
                  <c:v>6.973</c:v>
                </c:pt>
                <c:pt idx="53">
                  <c:v>8.368</c:v>
                </c:pt>
                <c:pt idx="54">
                  <c:v>9.763</c:v>
                </c:pt>
                <c:pt idx="55">
                  <c:v>11.157</c:v>
                </c:pt>
                <c:pt idx="56">
                  <c:v>12.552</c:v>
                </c:pt>
                <c:pt idx="57">
                  <c:v>13.947</c:v>
                </c:pt>
                <c:pt idx="58">
                  <c:v>15.341</c:v>
                </c:pt>
                <c:pt idx="59">
                  <c:v>16.736</c:v>
                </c:pt>
                <c:pt idx="60">
                  <c:v>18.13</c:v>
                </c:pt>
                <c:pt idx="61">
                  <c:v>19.525</c:v>
                </c:pt>
                <c:pt idx="62">
                  <c:v>20.92</c:v>
                </c:pt>
                <c:pt idx="63">
                  <c:v>22.314</c:v>
                </c:pt>
              </c:numCache>
            </c:numRef>
          </c:xVal>
          <c:yVal>
            <c:numRef>
              <c:f>data!$E$2:$E$67</c:f>
              <c:numCache>
                <c:formatCode>General</c:formatCode>
                <c:ptCount val="66"/>
                <c:pt idx="48">
                  <c:v>1.0</c:v>
                </c:pt>
                <c:pt idx="49">
                  <c:v>0.962</c:v>
                </c:pt>
                <c:pt idx="50">
                  <c:v>0.92</c:v>
                </c:pt>
                <c:pt idx="51">
                  <c:v>0.845</c:v>
                </c:pt>
                <c:pt idx="52">
                  <c:v>0.826</c:v>
                </c:pt>
                <c:pt idx="53">
                  <c:v>0.756</c:v>
                </c:pt>
                <c:pt idx="54">
                  <c:v>0.657</c:v>
                </c:pt>
                <c:pt idx="55">
                  <c:v>0.434</c:v>
                </c:pt>
                <c:pt idx="56">
                  <c:v>0.218</c:v>
                </c:pt>
                <c:pt idx="57">
                  <c:v>0.063</c:v>
                </c:pt>
                <c:pt idx="58">
                  <c:v>0.031</c:v>
                </c:pt>
                <c:pt idx="59">
                  <c:v>0.03</c:v>
                </c:pt>
                <c:pt idx="60">
                  <c:v>0.026</c:v>
                </c:pt>
                <c:pt idx="61">
                  <c:v>0.021</c:v>
                </c:pt>
                <c:pt idx="62">
                  <c:v>0.016</c:v>
                </c:pt>
                <c:pt idx="63">
                  <c:v>0.014</c:v>
                </c:pt>
              </c:numCache>
            </c:numRef>
          </c:yVal>
          <c:smooth val="0"/>
        </c:ser>
        <c:dLbls>
          <c:showLegendKey val="0"/>
          <c:showVal val="0"/>
          <c:showCatName val="0"/>
          <c:showSerName val="0"/>
          <c:showPercent val="0"/>
          <c:showBubbleSize val="0"/>
        </c:dLbls>
        <c:axId val="500691464"/>
        <c:axId val="500699048"/>
      </c:scatterChart>
      <c:valAx>
        <c:axId val="500691464"/>
        <c:scaling>
          <c:logBase val="10.0"/>
          <c:orientation val="minMax"/>
          <c:max val="20.0"/>
          <c:min val="0.1"/>
        </c:scaling>
        <c:delete val="0"/>
        <c:axPos val="b"/>
        <c:minorGridlines/>
        <c:title>
          <c:tx>
            <c:rich>
              <a:bodyPr/>
              <a:lstStyle/>
              <a:p>
                <a:pPr>
                  <a:defRPr/>
                </a:pPr>
                <a:r>
                  <a:rPr lang="en-US"/>
                  <a:t>Cycles/mm</a:t>
                </a:r>
              </a:p>
            </c:rich>
          </c:tx>
          <c:layout/>
          <c:overlay val="0"/>
        </c:title>
        <c:numFmt formatCode="General" sourceLinked="1"/>
        <c:majorTickMark val="out"/>
        <c:minorTickMark val="in"/>
        <c:tickLblPos val="nextTo"/>
        <c:crossAx val="500699048"/>
        <c:crosses val="autoZero"/>
        <c:crossBetween val="midCat"/>
      </c:valAx>
      <c:valAx>
        <c:axId val="500699048"/>
        <c:scaling>
          <c:orientation val="minMax"/>
          <c:max val="1.0"/>
        </c:scaling>
        <c:delete val="0"/>
        <c:axPos val="l"/>
        <c:majorGridlines/>
        <c:title>
          <c:tx>
            <c:rich>
              <a:bodyPr rot="-5400000" vert="horz"/>
              <a:lstStyle/>
              <a:p>
                <a:pPr>
                  <a:defRPr/>
                </a:pPr>
                <a:r>
                  <a:rPr lang="en-US"/>
                  <a:t>ITF</a:t>
                </a:r>
              </a:p>
            </c:rich>
          </c:tx>
          <c:layout/>
          <c:overlay val="0"/>
        </c:title>
        <c:numFmt formatCode="General" sourceLinked="1"/>
        <c:majorTickMark val="out"/>
        <c:minorTickMark val="none"/>
        <c:tickLblPos val="nextTo"/>
        <c:crossAx val="500691464"/>
        <c:crossesAt val="0.1"/>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mtClean="0"/>
            </a:lvl1pPr>
          </a:lstStyle>
          <a:p>
            <a:pPr>
              <a:defRPr/>
            </a:pPr>
            <a:fld id="{18A464CB-F460-0E41-9447-C5EF6C7FA65C}" type="datetime1">
              <a:rPr lang="en-US"/>
              <a:pPr>
                <a:defRPr/>
              </a:pPr>
              <a:t>5/9/11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mtClean="0"/>
            </a:lvl1pPr>
          </a:lstStyle>
          <a:p>
            <a:pPr>
              <a:defRPr/>
            </a:pPr>
            <a:fld id="{2FE320B8-AB2D-574F-AF3E-B6143581193A}" type="slidenum">
              <a:rPr lang="en-US"/>
              <a:pPr>
                <a:defRPr/>
              </a:pPr>
              <a:t>‹#›</a:t>
            </a:fld>
            <a:endParaRPr lang="en-US"/>
          </a:p>
        </p:txBody>
      </p:sp>
    </p:spTree>
    <p:extLst>
      <p:ext uri="{BB962C8B-B14F-4D97-AF65-F5344CB8AC3E}">
        <p14:creationId xmlns:p14="http://schemas.microsoft.com/office/powerpoint/2010/main" val="153263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l" defTabSz="923925">
              <a:defRPr sz="1100">
                <a:latin typeface="Symbol" charset="2"/>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923925">
              <a:defRPr sz="1100">
                <a:latin typeface="Symbol" charset="2"/>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915988" y="4416425"/>
            <a:ext cx="5026025" cy="4183063"/>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l" defTabSz="923925">
              <a:defRPr sz="1100">
                <a:latin typeface="Symbol" charset="2"/>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923925">
              <a:defRPr sz="1100" smtClean="0">
                <a:latin typeface="Symbol" charset="0"/>
              </a:defRPr>
            </a:lvl1pPr>
          </a:lstStyle>
          <a:p>
            <a:pPr>
              <a:defRPr/>
            </a:pPr>
            <a:fld id="{5B2BE5A7-0AF9-3940-A9C2-B6A497423D0B}" type="slidenum">
              <a:rPr lang="en-US"/>
              <a:pPr>
                <a:defRPr/>
              </a:pPr>
              <a:t>‹#›</a:t>
            </a:fld>
            <a:endParaRPr lang="en-US"/>
          </a:p>
        </p:txBody>
      </p:sp>
    </p:spTree>
    <p:extLst>
      <p:ext uri="{BB962C8B-B14F-4D97-AF65-F5344CB8AC3E}">
        <p14:creationId xmlns:p14="http://schemas.microsoft.com/office/powerpoint/2010/main" val="744974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0"/>
                <a:cs typeface="ＭＳ Ｐゴシック" charset="0"/>
              </a:defRPr>
            </a:lvl1pPr>
            <a:lvl2pPr marL="742950" indent="-285750" defTabSz="923925">
              <a:defRPr sz="1200" b="1">
                <a:solidFill>
                  <a:schemeClr val="tx1"/>
                </a:solidFill>
                <a:latin typeface="Arial" charset="0"/>
                <a:ea typeface="ＭＳ Ｐゴシック" charset="0"/>
              </a:defRPr>
            </a:lvl2pPr>
            <a:lvl3pPr marL="1143000" indent="-228600" defTabSz="923925">
              <a:defRPr sz="1200" b="1">
                <a:solidFill>
                  <a:schemeClr val="tx1"/>
                </a:solidFill>
                <a:latin typeface="Arial" charset="0"/>
                <a:ea typeface="ＭＳ Ｐゴシック" charset="0"/>
              </a:defRPr>
            </a:lvl3pPr>
            <a:lvl4pPr marL="1600200" indent="-228600" defTabSz="923925">
              <a:defRPr sz="1200" b="1">
                <a:solidFill>
                  <a:schemeClr val="tx1"/>
                </a:solidFill>
                <a:latin typeface="Arial" charset="0"/>
                <a:ea typeface="ＭＳ Ｐゴシック" charset="0"/>
              </a:defRPr>
            </a:lvl4pPr>
            <a:lvl5pPr marL="2057400" indent="-228600" defTabSz="923925">
              <a:defRPr sz="1200" b="1">
                <a:solidFill>
                  <a:schemeClr val="tx1"/>
                </a:solidFill>
                <a:latin typeface="Arial" charset="0"/>
                <a:ea typeface="ＭＳ Ｐゴシック" charset="0"/>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0"/>
              </a:defRPr>
            </a:lvl9pPr>
          </a:lstStyle>
          <a:p>
            <a:fld id="{E8B5603E-7404-CE49-AA3B-3BC81952A98B}" type="slidenum">
              <a:rPr lang="en-US" sz="1100">
                <a:latin typeface="Symbol" charset="0"/>
              </a:rPr>
              <a:pPr/>
              <a:t>1</a:t>
            </a:fld>
            <a:endParaRPr lang="en-US" sz="1100">
              <a:latin typeface="Symbo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Scatter:  calculation based on 0.12 nm </a:t>
            </a:r>
            <a:r>
              <a:rPr lang="en-US" dirty="0" err="1" smtClean="0"/>
              <a:t>rms</a:t>
            </a:r>
            <a:r>
              <a:rPr lang="en-US" dirty="0" smtClean="0"/>
              <a:t> average microroughness&gt;1/mm for the final 9ITM +3ETM on hand</a:t>
            </a:r>
          </a:p>
          <a:p>
            <a:r>
              <a:rPr lang="en-US" dirty="0" smtClean="0"/>
              <a:t>Defects:  LMA quoted 6ppm 6-2(microroughness)</a:t>
            </a:r>
            <a:r>
              <a:rPr lang="en-US" baseline="0" dirty="0" smtClean="0"/>
              <a:t> = 4 from total defects.  For one surface</a:t>
            </a:r>
          </a:p>
          <a:p>
            <a:r>
              <a:rPr lang="en-US" baseline="0" dirty="0" smtClean="0"/>
              <a:t>Surface error:  Max ETM is 4.6, Max ITM is 2.5, cavity total 7.1</a:t>
            </a:r>
          </a:p>
          <a:p>
            <a:r>
              <a:rPr lang="en-US" baseline="0" dirty="0" smtClean="0"/>
              <a:t>LMA does not yet have a trial run on ETM HR – no transmission data available</a:t>
            </a:r>
            <a:endParaRPr lang="en-US" dirty="0"/>
          </a:p>
        </p:txBody>
      </p:sp>
      <p:sp>
        <p:nvSpPr>
          <p:cNvPr id="4" name="Slide Number Placeholder 3"/>
          <p:cNvSpPr>
            <a:spLocks noGrp="1"/>
          </p:cNvSpPr>
          <p:nvPr>
            <p:ph type="sldNum" sz="quarter" idx="10"/>
          </p:nvPr>
        </p:nvSpPr>
        <p:spPr/>
        <p:txBody>
          <a:bodyPr/>
          <a:lstStyle/>
          <a:p>
            <a:pPr>
              <a:defRPr/>
            </a:pPr>
            <a:fld id="{5B2BE5A7-0AF9-3940-A9C2-B6A497423D0B}" type="slidenum">
              <a:rPr lang="en-US" smtClean="0"/>
              <a:pPr>
                <a:defRPr/>
              </a:pPr>
              <a:t>4</a:t>
            </a:fld>
            <a:endParaRPr lang="en-US"/>
          </a:p>
        </p:txBody>
      </p:sp>
    </p:spTree>
    <p:extLst>
      <p:ext uri="{BB962C8B-B14F-4D97-AF65-F5344CB8AC3E}">
        <p14:creationId xmlns:p14="http://schemas.microsoft.com/office/powerpoint/2010/main" val="175997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Let it be known that we are pleased with the vendors</a:t>
            </a: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0"/>
                <a:cs typeface="ＭＳ Ｐゴシック" charset="0"/>
              </a:defRPr>
            </a:lvl1pPr>
            <a:lvl2pPr marL="742950" indent="-285750" defTabSz="923925">
              <a:defRPr sz="1200" b="1">
                <a:solidFill>
                  <a:schemeClr val="tx1"/>
                </a:solidFill>
                <a:latin typeface="Arial" charset="0"/>
                <a:ea typeface="ＭＳ Ｐゴシック" charset="0"/>
              </a:defRPr>
            </a:lvl2pPr>
            <a:lvl3pPr marL="1143000" indent="-228600" defTabSz="923925">
              <a:defRPr sz="1200" b="1">
                <a:solidFill>
                  <a:schemeClr val="tx1"/>
                </a:solidFill>
                <a:latin typeface="Arial" charset="0"/>
                <a:ea typeface="ＭＳ Ｐゴシック" charset="0"/>
              </a:defRPr>
            </a:lvl3pPr>
            <a:lvl4pPr marL="1600200" indent="-228600" defTabSz="923925">
              <a:defRPr sz="1200" b="1">
                <a:solidFill>
                  <a:schemeClr val="tx1"/>
                </a:solidFill>
                <a:latin typeface="Arial" charset="0"/>
                <a:ea typeface="ＭＳ Ｐゴシック" charset="0"/>
              </a:defRPr>
            </a:lvl4pPr>
            <a:lvl5pPr marL="2057400" indent="-228600" defTabSz="923925">
              <a:defRPr sz="1200" b="1">
                <a:solidFill>
                  <a:schemeClr val="tx1"/>
                </a:solidFill>
                <a:latin typeface="Arial" charset="0"/>
                <a:ea typeface="ＭＳ Ｐゴシック" charset="0"/>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0"/>
              </a:defRPr>
            </a:lvl9pPr>
          </a:lstStyle>
          <a:p>
            <a:fld id="{B178A76F-9861-AF40-84FA-3C2C9F93E0B3}" type="slidenum">
              <a:rPr lang="en-US" sz="1100">
                <a:latin typeface="Symbol" charset="0"/>
              </a:rPr>
              <a:pPr/>
              <a:t>7</a:t>
            </a:fld>
            <a:endParaRPr lang="en-US" sz="1100">
              <a:latin typeface="Symbo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b="1">
                <a:solidFill>
                  <a:schemeClr val="tx1"/>
                </a:solidFill>
                <a:latin typeface="Arial" charset="0"/>
                <a:ea typeface="ＭＳ Ｐゴシック" charset="0"/>
                <a:cs typeface="ＭＳ Ｐゴシック" charset="0"/>
              </a:defRPr>
            </a:lvl1pPr>
            <a:lvl2pPr marL="742950" indent="-285750" defTabSz="923925">
              <a:defRPr sz="1200" b="1">
                <a:solidFill>
                  <a:schemeClr val="tx1"/>
                </a:solidFill>
                <a:latin typeface="Arial" charset="0"/>
                <a:ea typeface="ＭＳ Ｐゴシック" charset="0"/>
              </a:defRPr>
            </a:lvl2pPr>
            <a:lvl3pPr marL="1143000" indent="-228600" defTabSz="923925">
              <a:defRPr sz="1200" b="1">
                <a:solidFill>
                  <a:schemeClr val="tx1"/>
                </a:solidFill>
                <a:latin typeface="Arial" charset="0"/>
                <a:ea typeface="ＭＳ Ｐゴシック" charset="0"/>
              </a:defRPr>
            </a:lvl3pPr>
            <a:lvl4pPr marL="1600200" indent="-228600" defTabSz="923925">
              <a:defRPr sz="1200" b="1">
                <a:solidFill>
                  <a:schemeClr val="tx1"/>
                </a:solidFill>
                <a:latin typeface="Arial" charset="0"/>
                <a:ea typeface="ＭＳ Ｐゴシック" charset="0"/>
              </a:defRPr>
            </a:lvl4pPr>
            <a:lvl5pPr marL="2057400" indent="-228600" defTabSz="923925">
              <a:defRPr sz="1200" b="1">
                <a:solidFill>
                  <a:schemeClr val="tx1"/>
                </a:solidFill>
                <a:latin typeface="Arial" charset="0"/>
                <a:ea typeface="ＭＳ Ｐゴシック" charset="0"/>
              </a:defRPr>
            </a:lvl5pPr>
            <a:lvl6pPr marL="2514600" indent="-228600" algn="ctr" defTabSz="923925"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defTabSz="923925"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defTabSz="923925"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defTabSz="923925" eaLnBrk="0" fontAlgn="base" hangingPunct="0">
              <a:spcBef>
                <a:spcPct val="0"/>
              </a:spcBef>
              <a:spcAft>
                <a:spcPct val="0"/>
              </a:spcAft>
              <a:defRPr sz="1200" b="1">
                <a:solidFill>
                  <a:schemeClr val="tx1"/>
                </a:solidFill>
                <a:latin typeface="Arial" charset="0"/>
                <a:ea typeface="ＭＳ Ｐゴシック" charset="0"/>
              </a:defRPr>
            </a:lvl9pPr>
          </a:lstStyle>
          <a:p>
            <a:fld id="{7E60C89D-F9F0-D548-BD99-A017D294A6A6}" type="slidenum">
              <a:rPr lang="en-US" sz="1100">
                <a:latin typeface="Symbol" charset="0"/>
              </a:rPr>
              <a:pPr/>
              <a:t>17</a:t>
            </a:fld>
            <a:endParaRPr lang="en-US" sz="1100">
              <a:latin typeface="Symbo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5"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49203"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AD808039-2811-CE4F-9EB6-95C0A1ED3366}" type="slidenum">
              <a:rPr lang="en-US"/>
              <a:pPr>
                <a:defRPr/>
              </a:pPr>
              <a:t>‹#›</a:t>
            </a:fld>
            <a:endParaRPr lang="en-US" sz="1400" i="0"/>
          </a:p>
        </p:txBody>
      </p:sp>
      <p:sp>
        <p:nvSpPr>
          <p:cNvPr id="10" name="Text Box 13"/>
          <p:cNvSpPr txBox="1">
            <a:spLocks noChangeArrowheads="1"/>
          </p:cNvSpPr>
          <p:nvPr userDrawn="1"/>
        </p:nvSpPr>
        <p:spPr bwMode="auto">
          <a:xfrm>
            <a:off x="76200" y="6553200"/>
            <a:ext cx="615553" cy="184666"/>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dirty="0" smtClean="0"/>
              <a:t>G1100493-</a:t>
            </a:r>
            <a:r>
              <a:rPr lang="en-US" sz="800" b="0" dirty="0" smtClean="0"/>
              <a:t>v5</a:t>
            </a:r>
            <a:r>
              <a:rPr lang="en-US" b="0" dirty="0" smtClean="0"/>
              <a:t> </a:t>
            </a:r>
            <a:endParaRPr lang="en-US" b="0" dirty="0" smtClean="0"/>
          </a:p>
        </p:txBody>
      </p:sp>
    </p:spTree>
    <p:extLst>
      <p:ext uri="{BB962C8B-B14F-4D97-AF65-F5344CB8AC3E}">
        <p14:creationId xmlns:p14="http://schemas.microsoft.com/office/powerpoint/2010/main" val="140736487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5"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8418"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7"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976BFE2A-0138-9C46-A536-3F083800E21D}" type="slidenum">
              <a:rPr lang="en-US"/>
              <a:pPr>
                <a:defRPr/>
              </a:pPr>
              <a:t>‹#›</a:t>
            </a:fld>
            <a:endParaRPr lang="en-US" sz="1400" i="0"/>
          </a:p>
        </p:txBody>
      </p:sp>
    </p:spTree>
    <p:extLst>
      <p:ext uri="{BB962C8B-B14F-4D97-AF65-F5344CB8AC3E}">
        <p14:creationId xmlns:p14="http://schemas.microsoft.com/office/powerpoint/2010/main" val="418191152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5"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9442"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7"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Vertical Title 1"/>
          <p:cNvSpPr>
            <a:spLocks noGrp="1"/>
          </p:cNvSpPr>
          <p:nvPr>
            <p:ph type="title" orient="vert"/>
          </p:nvPr>
        </p:nvSpPr>
        <p:spPr>
          <a:xfrm>
            <a:off x="6572250" y="1524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68A10976-4DDE-7D48-8EC0-DB06B4845312}" type="slidenum">
              <a:rPr lang="en-US"/>
              <a:pPr>
                <a:defRPr/>
              </a:pPr>
              <a:t>‹#›</a:t>
            </a:fld>
            <a:endParaRPr lang="en-US" sz="1400" i="0"/>
          </a:p>
        </p:txBody>
      </p:sp>
    </p:spTree>
    <p:extLst>
      <p:ext uri="{BB962C8B-B14F-4D97-AF65-F5344CB8AC3E}">
        <p14:creationId xmlns:p14="http://schemas.microsoft.com/office/powerpoint/2010/main" val="168685513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5"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0227"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343DB4C7-CFEC-3D47-A9D9-7ACD4F9DDCEA}" type="slidenum">
              <a:rPr lang="en-US"/>
              <a:pPr>
                <a:defRPr/>
              </a:pPr>
              <a:t>‹#›</a:t>
            </a:fld>
            <a:endParaRPr lang="en-US" sz="1400" i="0"/>
          </a:p>
        </p:txBody>
      </p:sp>
      <p:sp>
        <p:nvSpPr>
          <p:cNvPr id="10" name="Text Box 13"/>
          <p:cNvSpPr txBox="1">
            <a:spLocks noChangeArrowheads="1"/>
          </p:cNvSpPr>
          <p:nvPr userDrawn="1"/>
        </p:nvSpPr>
        <p:spPr bwMode="auto">
          <a:xfrm>
            <a:off x="76200" y="6553200"/>
            <a:ext cx="615553" cy="184666"/>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dirty="0" smtClean="0"/>
              <a:t>G1100493-</a:t>
            </a:r>
            <a:r>
              <a:rPr lang="en-US" sz="800" b="0" dirty="0" smtClean="0"/>
              <a:t>v5</a:t>
            </a:r>
            <a:r>
              <a:rPr lang="en-US" b="0" dirty="0" smtClean="0"/>
              <a:t> </a:t>
            </a:r>
            <a:endParaRPr lang="en-US" b="0" dirty="0" smtClean="0"/>
          </a:p>
        </p:txBody>
      </p:sp>
    </p:spTree>
    <p:extLst>
      <p:ext uri="{BB962C8B-B14F-4D97-AF65-F5344CB8AC3E}">
        <p14:creationId xmlns:p14="http://schemas.microsoft.com/office/powerpoint/2010/main" val="381671204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5"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1250"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7"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C5F6EA13-BF86-D54A-A6F7-E1B4A29E8553}" type="slidenum">
              <a:rPr lang="en-US"/>
              <a:pPr>
                <a:defRPr/>
              </a:pPr>
              <a:t>‹#›</a:t>
            </a:fld>
            <a:endParaRPr lang="en-US" sz="1400" i="0"/>
          </a:p>
        </p:txBody>
      </p:sp>
    </p:spTree>
    <p:extLst>
      <p:ext uri="{BB962C8B-B14F-4D97-AF65-F5344CB8AC3E}">
        <p14:creationId xmlns:p14="http://schemas.microsoft.com/office/powerpoint/2010/main" val="41841977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6"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2274"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8"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5"/>
          <p:cNvSpPr>
            <a:spLocks noGrp="1"/>
          </p:cNvSpPr>
          <p:nvPr>
            <p:ph type="ftr" sz="quarter" idx="10"/>
          </p:nvPr>
        </p:nvSpPr>
        <p:spPr/>
        <p:txBody>
          <a:bodyPr/>
          <a:lstStyle>
            <a:lvl1pPr>
              <a:defRPr/>
            </a:lvl1pPr>
          </a:lstStyle>
          <a:p>
            <a:pPr>
              <a:defRPr/>
            </a:pPr>
            <a:endParaRPr lang="en-US"/>
          </a:p>
        </p:txBody>
      </p:sp>
      <p:sp>
        <p:nvSpPr>
          <p:cNvPr id="10" name="Slide Number Placeholder 6"/>
          <p:cNvSpPr>
            <a:spLocks noGrp="1"/>
          </p:cNvSpPr>
          <p:nvPr>
            <p:ph type="sldNum" sz="quarter" idx="11"/>
          </p:nvPr>
        </p:nvSpPr>
        <p:spPr/>
        <p:txBody>
          <a:bodyPr/>
          <a:lstStyle>
            <a:lvl1pPr>
              <a:defRPr smtClean="0"/>
            </a:lvl1pPr>
          </a:lstStyle>
          <a:p>
            <a:pPr>
              <a:defRPr/>
            </a:pPr>
            <a:fld id="{554A754E-F86A-AF4E-B651-1321F0140A45}" type="slidenum">
              <a:rPr lang="en-US"/>
              <a:pPr>
                <a:defRPr/>
              </a:pPr>
              <a:t>‹#›</a:t>
            </a:fld>
            <a:endParaRPr lang="en-US" sz="1400" i="0"/>
          </a:p>
        </p:txBody>
      </p:sp>
    </p:spTree>
    <p:extLst>
      <p:ext uri="{BB962C8B-B14F-4D97-AF65-F5344CB8AC3E}">
        <p14:creationId xmlns:p14="http://schemas.microsoft.com/office/powerpoint/2010/main" val="102832677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8"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3298"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10"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7"/>
          <p:cNvSpPr>
            <a:spLocks noGrp="1"/>
          </p:cNvSpPr>
          <p:nvPr>
            <p:ph type="ftr" sz="quarter" idx="10"/>
          </p:nvPr>
        </p:nvSpPr>
        <p:spPr/>
        <p:txBody>
          <a:bodyPr/>
          <a:lstStyle>
            <a:lvl1pPr>
              <a:defRPr/>
            </a:lvl1pPr>
          </a:lstStyle>
          <a:p>
            <a:pPr>
              <a:defRPr/>
            </a:pPr>
            <a:endParaRPr lang="en-US"/>
          </a:p>
        </p:txBody>
      </p:sp>
      <p:sp>
        <p:nvSpPr>
          <p:cNvPr id="12" name="Slide Number Placeholder 8"/>
          <p:cNvSpPr>
            <a:spLocks noGrp="1"/>
          </p:cNvSpPr>
          <p:nvPr>
            <p:ph type="sldNum" sz="quarter" idx="11"/>
          </p:nvPr>
        </p:nvSpPr>
        <p:spPr/>
        <p:txBody>
          <a:bodyPr/>
          <a:lstStyle>
            <a:lvl1pPr>
              <a:defRPr smtClean="0"/>
            </a:lvl1pPr>
          </a:lstStyle>
          <a:p>
            <a:pPr>
              <a:defRPr/>
            </a:pPr>
            <a:fld id="{BDF8BD35-3E0D-1548-9124-E974AF0644C0}" type="slidenum">
              <a:rPr lang="en-US"/>
              <a:pPr>
                <a:defRPr/>
              </a:pPr>
              <a:t>‹#›</a:t>
            </a:fld>
            <a:endParaRPr lang="en-US" sz="1400" i="0"/>
          </a:p>
        </p:txBody>
      </p:sp>
    </p:spTree>
    <p:extLst>
      <p:ext uri="{BB962C8B-B14F-4D97-AF65-F5344CB8AC3E}">
        <p14:creationId xmlns:p14="http://schemas.microsoft.com/office/powerpoint/2010/main" val="260334590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4"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4322"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6"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3"/>
          <p:cNvSpPr>
            <a:spLocks noGrp="1"/>
          </p:cNvSpPr>
          <p:nvPr>
            <p:ph type="ftr" sz="quarter" idx="10"/>
          </p:nvPr>
        </p:nvSpPr>
        <p:spPr/>
        <p:txBody>
          <a:bodyPr/>
          <a:lstStyle>
            <a:lvl1pPr>
              <a:defRPr/>
            </a:lvl1pPr>
          </a:lstStyle>
          <a:p>
            <a:pPr>
              <a:defRPr/>
            </a:pPr>
            <a:endParaRPr lang="en-US"/>
          </a:p>
        </p:txBody>
      </p:sp>
      <p:sp>
        <p:nvSpPr>
          <p:cNvPr id="8" name="Slide Number Placeholder 4"/>
          <p:cNvSpPr>
            <a:spLocks noGrp="1"/>
          </p:cNvSpPr>
          <p:nvPr>
            <p:ph type="sldNum" sz="quarter" idx="11"/>
          </p:nvPr>
        </p:nvSpPr>
        <p:spPr/>
        <p:txBody>
          <a:bodyPr/>
          <a:lstStyle>
            <a:lvl1pPr>
              <a:defRPr smtClean="0"/>
            </a:lvl1pPr>
          </a:lstStyle>
          <a:p>
            <a:pPr>
              <a:defRPr/>
            </a:pPr>
            <a:fld id="{E1869A5C-2149-6048-B1CF-2AC3864DB9E3}" type="slidenum">
              <a:rPr lang="en-US"/>
              <a:pPr>
                <a:defRPr/>
              </a:pPr>
              <a:t>‹#›</a:t>
            </a:fld>
            <a:endParaRPr lang="en-US" sz="1400" i="0"/>
          </a:p>
        </p:txBody>
      </p:sp>
    </p:spTree>
    <p:extLst>
      <p:ext uri="{BB962C8B-B14F-4D97-AF65-F5344CB8AC3E}">
        <p14:creationId xmlns:p14="http://schemas.microsoft.com/office/powerpoint/2010/main" val="291327197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3"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5346"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5"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6" name="Footer Placeholder 2"/>
          <p:cNvSpPr>
            <a:spLocks noGrp="1"/>
          </p:cNvSpPr>
          <p:nvPr>
            <p:ph type="ftr" sz="quarter" idx="10"/>
          </p:nvPr>
        </p:nvSpPr>
        <p:spPr/>
        <p:txBody>
          <a:bodyPr/>
          <a:lstStyle>
            <a:lvl1pPr>
              <a:defRPr/>
            </a:lvl1pPr>
          </a:lstStyle>
          <a:p>
            <a:pPr>
              <a:defRPr/>
            </a:pPr>
            <a:endParaRPr lang="en-US"/>
          </a:p>
        </p:txBody>
      </p:sp>
      <p:sp>
        <p:nvSpPr>
          <p:cNvPr id="7" name="Slide Number Placeholder 3"/>
          <p:cNvSpPr>
            <a:spLocks noGrp="1"/>
          </p:cNvSpPr>
          <p:nvPr>
            <p:ph type="sldNum" sz="quarter" idx="11"/>
          </p:nvPr>
        </p:nvSpPr>
        <p:spPr/>
        <p:txBody>
          <a:bodyPr/>
          <a:lstStyle>
            <a:lvl1pPr>
              <a:defRPr smtClean="0"/>
            </a:lvl1pPr>
          </a:lstStyle>
          <a:p>
            <a:pPr>
              <a:defRPr/>
            </a:pPr>
            <a:fld id="{E838EEB2-1917-F843-9E35-F033F442FA32}" type="slidenum">
              <a:rPr lang="en-US"/>
              <a:pPr>
                <a:defRPr/>
              </a:pPr>
              <a:t>‹#›</a:t>
            </a:fld>
            <a:endParaRPr lang="en-US" sz="1400" i="0"/>
          </a:p>
        </p:txBody>
      </p:sp>
    </p:spTree>
    <p:extLst>
      <p:ext uri="{BB962C8B-B14F-4D97-AF65-F5344CB8AC3E}">
        <p14:creationId xmlns:p14="http://schemas.microsoft.com/office/powerpoint/2010/main" val="325338299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6"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6370"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8"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a:p>
        </p:txBody>
      </p:sp>
      <p:sp>
        <p:nvSpPr>
          <p:cNvPr id="10" name="Slide Number Placeholder 6"/>
          <p:cNvSpPr>
            <a:spLocks noGrp="1"/>
          </p:cNvSpPr>
          <p:nvPr>
            <p:ph type="sldNum" sz="quarter" idx="11"/>
          </p:nvPr>
        </p:nvSpPr>
        <p:spPr/>
        <p:txBody>
          <a:bodyPr/>
          <a:lstStyle>
            <a:lvl1pPr>
              <a:defRPr smtClean="0"/>
            </a:lvl1pPr>
          </a:lstStyle>
          <a:p>
            <a:pPr>
              <a:defRPr/>
            </a:pPr>
            <a:fld id="{83D517A4-7C76-D44D-9599-C81985DB9A9C}" type="slidenum">
              <a:rPr lang="en-US"/>
              <a:pPr>
                <a:defRPr/>
              </a:pPr>
              <a:t>‹#›</a:t>
            </a:fld>
            <a:endParaRPr lang="en-US" sz="1400" i="0"/>
          </a:p>
        </p:txBody>
      </p:sp>
    </p:spTree>
    <p:extLst>
      <p:ext uri="{BB962C8B-B14F-4D97-AF65-F5344CB8AC3E}">
        <p14:creationId xmlns:p14="http://schemas.microsoft.com/office/powerpoint/2010/main" val="189264850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6"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57394"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8" name="Text Box 13"/>
          <p:cNvSpPr txBox="1">
            <a:spLocks noChangeArrowheads="1"/>
          </p:cNvSpPr>
          <p:nvPr/>
        </p:nvSpPr>
        <p:spPr bwMode="auto">
          <a:xfrm>
            <a:off x="42863" y="6629400"/>
            <a:ext cx="622300" cy="123825"/>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smtClean="0"/>
              <a:t>G1000417-v3 </a:t>
            </a:r>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a:p>
        </p:txBody>
      </p:sp>
      <p:sp>
        <p:nvSpPr>
          <p:cNvPr id="10" name="Slide Number Placeholder 6"/>
          <p:cNvSpPr>
            <a:spLocks noGrp="1"/>
          </p:cNvSpPr>
          <p:nvPr>
            <p:ph type="sldNum" sz="quarter" idx="11"/>
          </p:nvPr>
        </p:nvSpPr>
        <p:spPr/>
        <p:txBody>
          <a:bodyPr/>
          <a:lstStyle>
            <a:lvl1pPr>
              <a:defRPr smtClean="0"/>
            </a:lvl1pPr>
          </a:lstStyle>
          <a:p>
            <a:pPr>
              <a:defRPr/>
            </a:pPr>
            <a:fld id="{9F4F76C4-694F-7142-8092-7C1CD4646497}" type="slidenum">
              <a:rPr lang="en-US"/>
              <a:pPr>
                <a:defRPr/>
              </a:pPr>
              <a:t>‹#›</a:t>
            </a:fld>
            <a:endParaRPr lang="en-US" sz="1400" i="0"/>
          </a:p>
        </p:txBody>
      </p:sp>
    </p:spTree>
    <p:extLst>
      <p:ext uri="{BB962C8B-B14F-4D97-AF65-F5344CB8AC3E}">
        <p14:creationId xmlns:p14="http://schemas.microsoft.com/office/powerpoint/2010/main" val="317857669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830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000" b="0" i="1">
                <a:latin typeface="+mn-lt"/>
                <a:ea typeface="+mn-ea"/>
                <a:cs typeface="+mn-cs"/>
              </a:defRPr>
            </a:lvl1pPr>
          </a:lstStyle>
          <a:p>
            <a:pPr>
              <a:defRPr/>
            </a:pPr>
            <a:endParaRPr lang="en-US"/>
          </a:p>
        </p:txBody>
      </p:sp>
      <p:sp>
        <p:nvSpPr>
          <p:cNvPr id="738309" name="Rectangle 5"/>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sz="900" b="0" i="1" smtClean="0">
                <a:latin typeface="Helvetica" charset="0"/>
              </a:defRPr>
            </a:lvl1pPr>
          </a:lstStyle>
          <a:p>
            <a:pPr>
              <a:defRPr/>
            </a:pPr>
            <a:fld id="{583C643B-A893-1D4D-9580-40A5CDD3B345}" type="slidenum">
              <a:rPr lang="en-US"/>
              <a:pPr>
                <a:defRPr/>
              </a:pPr>
              <a:t>‹#›</a:t>
            </a:fld>
            <a:endParaRPr lang="en-US" sz="1400"/>
          </a:p>
        </p:txBody>
      </p:sp>
      <p:sp>
        <p:nvSpPr>
          <p:cNvPr id="1029" name="Rectangle 6"/>
          <p:cNvSpPr>
            <a:spLocks noGrp="1" noChangeArrowheads="1"/>
          </p:cNvSpPr>
          <p:nvPr>
            <p:ph type="title"/>
          </p:nvPr>
        </p:nvSpPr>
        <p:spPr bwMode="auto">
          <a:xfrm>
            <a:off x="1295400" y="1524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30" name="Rectangle 8"/>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p:spPr>
        <p:txBody>
          <a:bodyPr wrap="none" anchor="ctr"/>
          <a:lstStyle/>
          <a:p>
            <a:pPr algn="l"/>
            <a:endParaRPr lang="en-US"/>
          </a:p>
        </p:txBody>
      </p:sp>
      <p:graphicFrame>
        <p:nvGraphicFramePr>
          <p:cNvPr id="1031" name="Object 9"/>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84" name="Photo Editor Photo" r:id="rId14" imgW="4409524" imgH="3219899" progId="MSPhotoEd.3">
                  <p:embed/>
                </p:oleObj>
              </mc:Choice>
              <mc:Fallback>
                <p:oleObj name="Photo Editor Photo" r:id="rId14" imgW="4409524" imgH="3219899" progId="MSPhotoEd.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2" name="Text Box 11"/>
          <p:cNvSpPr txBox="1">
            <a:spLocks noChangeArrowheads="1"/>
          </p:cNvSpPr>
          <p:nvPr/>
        </p:nvSpPr>
        <p:spPr bwMode="auto">
          <a:xfrm>
            <a:off x="152400" y="6546850"/>
            <a:ext cx="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a:endParaRPr lang="en-US" sz="900" b="0" i="1">
              <a:solidFill>
                <a:srgbClr val="000080"/>
              </a:solidFill>
            </a:endParaRPr>
          </a:p>
        </p:txBody>
      </p:sp>
      <p:sp>
        <p:nvSpPr>
          <p:cNvPr id="738317" name="Text Box 13"/>
          <p:cNvSpPr txBox="1">
            <a:spLocks noChangeArrowheads="1"/>
          </p:cNvSpPr>
          <p:nvPr userDrawn="1"/>
        </p:nvSpPr>
        <p:spPr bwMode="auto">
          <a:xfrm>
            <a:off x="76200" y="6553200"/>
            <a:ext cx="615553" cy="184666"/>
          </a:xfrm>
          <a:prstGeom prst="rect">
            <a:avLst/>
          </a:prstGeom>
          <a:noFill/>
          <a:ln w="12700">
            <a:noFill/>
            <a:miter lim="800000"/>
            <a:headEnd type="none" w="sm" len="sm"/>
            <a:tailEnd type="none" w="sm" len="sm"/>
          </a:ln>
          <a:effectLst/>
        </p:spPr>
        <p:txBody>
          <a:bodyPr wrap="none" lIns="0" tIns="0" rIns="0" bIns="0">
            <a:spAutoFit/>
          </a:bodyPr>
          <a:lstStyle>
            <a:lvl1pPr>
              <a:defRPr sz="1200" b="1">
                <a:solidFill>
                  <a:schemeClr val="tx1"/>
                </a:solidFill>
                <a:latin typeface="Arial" charset="0"/>
                <a:ea typeface="ＭＳ Ｐゴシック" charset="0"/>
                <a:cs typeface="ＭＳ Ｐゴシック" charset="0"/>
              </a:defRPr>
            </a:lvl1pPr>
            <a:lvl2pPr marL="37931725" indent="-37474525">
              <a:defRPr sz="1200" b="1">
                <a:solidFill>
                  <a:schemeClr val="tx1"/>
                </a:solidFill>
                <a:latin typeface="Arial" charset="0"/>
                <a:ea typeface="ＭＳ Ｐゴシック" charset="0"/>
              </a:defRPr>
            </a:lvl2pPr>
            <a:lvl3pPr>
              <a:defRPr sz="1200" b="1">
                <a:solidFill>
                  <a:schemeClr val="tx1"/>
                </a:solidFill>
                <a:latin typeface="Arial" charset="0"/>
                <a:ea typeface="ＭＳ Ｐゴシック" charset="0"/>
              </a:defRPr>
            </a:lvl3pPr>
            <a:lvl4pPr>
              <a:defRPr sz="1200" b="1">
                <a:solidFill>
                  <a:schemeClr val="tx1"/>
                </a:solidFill>
                <a:latin typeface="Arial" charset="0"/>
                <a:ea typeface="ＭＳ Ｐゴシック" charset="0"/>
              </a:defRPr>
            </a:lvl4pPr>
            <a:lvl5pPr>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l">
              <a:defRPr/>
            </a:pPr>
            <a:r>
              <a:rPr lang="en-US" sz="800" b="0" dirty="0" smtClean="0"/>
              <a:t>G1100493-</a:t>
            </a:r>
            <a:r>
              <a:rPr lang="en-US" sz="800" b="0" dirty="0" smtClean="0"/>
              <a:t>v5</a:t>
            </a:r>
            <a:r>
              <a:rPr lang="en-US" b="0" dirty="0" smtClean="0"/>
              <a:t> </a:t>
            </a:r>
            <a:endParaRPr lang="en-US" b="0" dirty="0" smtClean="0"/>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xmlns:p14="http://schemas.microsoft.com/office/powerpoint/2010/main"/>
  <p:hf hdr="0" ftr="0" dt="0"/>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Helvetica" pitchFamily="34"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Helvetica" pitchFamily="34"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Helvetica" pitchFamily="34"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Helvetica" pitchFamily="34" charset="0"/>
          <a:ea typeface="ＭＳ Ｐゴシック" charset="-128"/>
          <a:cs typeface="ＭＳ Ｐゴシック" charset="-128"/>
        </a:defRPr>
      </a:lvl5pPr>
      <a:lvl6pPr marL="457200" algn="ctr" rtl="0" eaLnBrk="0" fontAlgn="base" hangingPunct="0">
        <a:spcBef>
          <a:spcPct val="0"/>
        </a:spcBef>
        <a:spcAft>
          <a:spcPct val="0"/>
        </a:spcAft>
        <a:defRPr sz="3600">
          <a:solidFill>
            <a:schemeClr val="tx2"/>
          </a:solidFill>
          <a:latin typeface="Helvetica" pitchFamily="34" charset="0"/>
        </a:defRPr>
      </a:lvl6pPr>
      <a:lvl7pPr marL="914400" algn="ctr" rtl="0" eaLnBrk="0" fontAlgn="base" hangingPunct="0">
        <a:spcBef>
          <a:spcPct val="0"/>
        </a:spcBef>
        <a:spcAft>
          <a:spcPct val="0"/>
        </a:spcAft>
        <a:defRPr sz="3600">
          <a:solidFill>
            <a:schemeClr val="tx2"/>
          </a:solidFill>
          <a:latin typeface="Helvetica" pitchFamily="34" charset="0"/>
        </a:defRPr>
      </a:lvl7pPr>
      <a:lvl8pPr marL="1371600" algn="ctr" rtl="0" eaLnBrk="0" fontAlgn="base" hangingPunct="0">
        <a:spcBef>
          <a:spcPct val="0"/>
        </a:spcBef>
        <a:spcAft>
          <a:spcPct val="0"/>
        </a:spcAft>
        <a:defRPr sz="3600">
          <a:solidFill>
            <a:schemeClr val="tx2"/>
          </a:solidFill>
          <a:latin typeface="Helvetica" pitchFamily="34" charset="0"/>
        </a:defRPr>
      </a:lvl8pPr>
      <a:lvl9pPr marL="1828800" algn="ctr" rtl="0" eaLnBrk="0" fontAlgn="base" hangingPunct="0">
        <a:spcBef>
          <a:spcPct val="0"/>
        </a:spcBef>
        <a:spcAft>
          <a:spcPct val="0"/>
        </a:spcAft>
        <a:defRPr sz="36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8.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935A843E-F12E-5041-AC63-33A351567342}" type="slidenum">
              <a:rPr lang="en-US" sz="900" b="0">
                <a:latin typeface="Helvetica" charset="0"/>
              </a:rPr>
              <a:pPr/>
              <a:t>1</a:t>
            </a:fld>
            <a:endParaRPr lang="en-US" sz="1400" b="0" i="0">
              <a:latin typeface="Helvetica" charset="0"/>
            </a:endParaRPr>
          </a:p>
        </p:txBody>
      </p:sp>
      <p:sp>
        <p:nvSpPr>
          <p:cNvPr id="15362" name="Text Box 2"/>
          <p:cNvSpPr txBox="1">
            <a:spLocks noChangeArrowheads="1"/>
          </p:cNvSpPr>
          <p:nvPr/>
        </p:nvSpPr>
        <p:spPr bwMode="auto">
          <a:xfrm>
            <a:off x="5942013" y="265113"/>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lgn="l" eaLnBrk="1" hangingPunct="1"/>
            <a:r>
              <a:rPr lang="en-US" sz="2400" b="0">
                <a:latin typeface="Times New Roman" charset="0"/>
              </a:rPr>
              <a:t> </a:t>
            </a:r>
          </a:p>
        </p:txBody>
      </p:sp>
      <p:sp>
        <p:nvSpPr>
          <p:cNvPr id="15363" name="Rectangle 4"/>
          <p:cNvSpPr>
            <a:spLocks noGrp="1" noChangeArrowheads="1"/>
          </p:cNvSpPr>
          <p:nvPr>
            <p:ph type="ctrTitle"/>
          </p:nvPr>
        </p:nvSpPr>
        <p:spPr>
          <a:xfrm>
            <a:off x="622300" y="2085975"/>
            <a:ext cx="7772400" cy="1143000"/>
          </a:xfrm>
        </p:spPr>
        <p:txBody>
          <a:bodyPr/>
          <a:lstStyle/>
          <a:p>
            <a:r>
              <a:rPr lang="en-US" sz="2800">
                <a:latin typeface="Helvetica" charset="0"/>
                <a:ea typeface="ＭＳ Ｐゴシック" charset="0"/>
                <a:cs typeface="ＭＳ Ｐゴシック" charset="0"/>
              </a:rPr>
              <a:t>Core Optics Components </a:t>
            </a:r>
          </a:p>
        </p:txBody>
      </p:sp>
      <p:sp>
        <p:nvSpPr>
          <p:cNvPr id="15364" name="Rectangle 5"/>
          <p:cNvSpPr>
            <a:spLocks noGrp="1" noChangeArrowheads="1"/>
          </p:cNvSpPr>
          <p:nvPr>
            <p:ph type="subTitle" idx="1"/>
          </p:nvPr>
        </p:nvSpPr>
        <p:spPr>
          <a:xfrm>
            <a:off x="1354138" y="3629025"/>
            <a:ext cx="6400800" cy="866775"/>
          </a:xfrm>
        </p:spPr>
        <p:txBody>
          <a:bodyPr/>
          <a:lstStyle/>
          <a:p>
            <a:pPr>
              <a:lnSpc>
                <a:spcPct val="90000"/>
              </a:lnSpc>
            </a:pPr>
            <a:r>
              <a:rPr lang="en-US" sz="1600" dirty="0">
                <a:latin typeface="Helvetica" charset="0"/>
                <a:ea typeface="ＭＳ Ｐゴシック" charset="0"/>
                <a:cs typeface="ＭＳ Ｐゴシック" charset="0"/>
              </a:rPr>
              <a:t>Technical Status</a:t>
            </a:r>
          </a:p>
          <a:p>
            <a:pPr>
              <a:lnSpc>
                <a:spcPct val="90000"/>
              </a:lnSpc>
            </a:pPr>
            <a:r>
              <a:rPr lang="en-US" sz="1600" dirty="0">
                <a:latin typeface="Helvetica" charset="0"/>
                <a:ea typeface="ＭＳ Ｐゴシック" charset="0"/>
                <a:cs typeface="ＭＳ Ｐゴシック" charset="0"/>
              </a:rPr>
              <a:t>NSF Review of Advanced LIGO </a:t>
            </a:r>
            <a:r>
              <a:rPr lang="en-US" sz="1600" dirty="0" smtClean="0">
                <a:latin typeface="Helvetica" charset="0"/>
                <a:ea typeface="ＭＳ Ｐゴシック" charset="0"/>
                <a:cs typeface="ＭＳ Ｐゴシック" charset="0"/>
              </a:rPr>
              <a:t>Project</a:t>
            </a:r>
            <a:br>
              <a:rPr lang="en-US" sz="1600" dirty="0" smtClean="0">
                <a:latin typeface="Helvetica" charset="0"/>
                <a:ea typeface="ＭＳ Ｐゴシック" charset="0"/>
                <a:cs typeface="ＭＳ Ｐゴシック" charset="0"/>
              </a:rPr>
            </a:br>
            <a:r>
              <a:rPr lang="en-US" sz="1600" dirty="0" smtClean="0">
                <a:latin typeface="Helvetica" charset="0"/>
                <a:ea typeface="ＭＳ Ｐゴシック" charset="0"/>
                <a:cs typeface="ＭＳ Ｐゴシック" charset="0"/>
              </a:rPr>
              <a:t>April 2011</a:t>
            </a:r>
            <a:endParaRPr lang="en-US" sz="1600" dirty="0">
              <a:latin typeface="Helvetica" charset="0"/>
              <a:ea typeface="ＭＳ Ｐゴシック" charset="0"/>
              <a:cs typeface="ＭＳ Ｐゴシック" charset="0"/>
            </a:endParaRPr>
          </a:p>
        </p:txBody>
      </p:sp>
      <p:sp>
        <p:nvSpPr>
          <p:cNvPr id="15365" name="Text Box 6"/>
          <p:cNvSpPr txBox="1">
            <a:spLocks noChangeArrowheads="1"/>
          </p:cNvSpPr>
          <p:nvPr/>
        </p:nvSpPr>
        <p:spPr bwMode="auto">
          <a:xfrm>
            <a:off x="304800" y="47450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spcBef>
                <a:spcPct val="10000"/>
              </a:spcBef>
            </a:pPr>
            <a:r>
              <a:rPr lang="en-US" sz="2000" b="0">
                <a:solidFill>
                  <a:schemeClr val="tx2"/>
                </a:solidFill>
              </a:rPr>
              <a:t>GariLynn Billingsley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Arm cavity coating continued</a:t>
            </a:r>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10</a:t>
            </a:fld>
            <a:endParaRPr lang="en-US" sz="1400" i="0"/>
          </a:p>
        </p:txBody>
      </p:sp>
      <p:pic>
        <p:nvPicPr>
          <p:cNvPr id="5" name="Content Placeholder 4" descr="coating C11012_2_etm0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5163" t="12819" r="23530" b="17611"/>
          <a:stretch/>
        </p:blipFill>
        <p:spPr>
          <a:xfrm>
            <a:off x="6629400" y="1752600"/>
            <a:ext cx="2011691" cy="2045860"/>
          </a:xfrm>
          <a:prstGeom prst="rect">
            <a:avLst/>
          </a:prstGeom>
        </p:spPr>
      </p:pic>
      <p:pic>
        <p:nvPicPr>
          <p:cNvPr id="6" name="Picture 5" descr="Surface C11029RcG.jpg"/>
          <p:cNvPicPr>
            <a:picLocks noChangeAspect="1"/>
          </p:cNvPicPr>
          <p:nvPr/>
        </p:nvPicPr>
        <p:blipFill rotWithShape="1">
          <a:blip r:embed="rId3">
            <a:extLst>
              <a:ext uri="{28A0092B-C50C-407E-A947-70E740481C1C}">
                <a14:useLocalDpi xmlns:a14="http://schemas.microsoft.com/office/drawing/2010/main" val="0"/>
              </a:ext>
            </a:extLst>
          </a:blip>
          <a:srcRect l="9136" t="7256" r="20403" b="6005"/>
          <a:stretch/>
        </p:blipFill>
        <p:spPr>
          <a:xfrm>
            <a:off x="6172200" y="4056520"/>
            <a:ext cx="2751667" cy="2535962"/>
          </a:xfrm>
          <a:prstGeom prst="rect">
            <a:avLst/>
          </a:prstGeom>
        </p:spPr>
      </p:pic>
      <p:sp>
        <p:nvSpPr>
          <p:cNvPr id="8" name="Content Placeholder 2"/>
          <p:cNvSpPr txBox="1">
            <a:spLocks/>
          </p:cNvSpPr>
          <p:nvPr/>
        </p:nvSpPr>
        <p:spPr bwMode="auto">
          <a:xfrm>
            <a:off x="152400" y="16764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a:lstStyle>
          <a:p>
            <a:r>
              <a:rPr lang="en-US" sz="1800" dirty="0" smtClean="0">
                <a:latin typeface="Helvetica" charset="0"/>
                <a:ea typeface="ＭＳ Ｐゴシック" charset="0"/>
              </a:rPr>
              <a:t>Trial one coating uniformity:</a:t>
            </a:r>
          </a:p>
          <a:p>
            <a:pPr lvl="1"/>
            <a:r>
              <a:rPr lang="en-US" sz="1800" dirty="0" smtClean="0">
                <a:latin typeface="Helvetica" charset="0"/>
                <a:ea typeface="ＭＳ Ｐゴシック" charset="0"/>
              </a:rPr>
              <a:t>Using a Corning ETM</a:t>
            </a:r>
          </a:p>
          <a:p>
            <a:pPr lvl="1"/>
            <a:r>
              <a:rPr lang="en-US" sz="1800" dirty="0" smtClean="0">
                <a:latin typeface="Helvetica" charset="0"/>
                <a:ea typeface="ＭＳ Ｐゴシック" charset="0"/>
              </a:rPr>
              <a:t>Coat two optics at once to</a:t>
            </a:r>
            <a:br>
              <a:rPr lang="en-US" sz="1800" dirty="0" smtClean="0">
                <a:latin typeface="Helvetica" charset="0"/>
                <a:ea typeface="ＭＳ Ｐゴシック" charset="0"/>
              </a:rPr>
            </a:br>
            <a:r>
              <a:rPr lang="en-US" sz="1800" dirty="0" smtClean="0">
                <a:latin typeface="Helvetica" charset="0"/>
                <a:ea typeface="ＭＳ Ｐゴシック" charset="0"/>
              </a:rPr>
              <a:t>match transmission</a:t>
            </a:r>
          </a:p>
          <a:p>
            <a:pPr lvl="1"/>
            <a:r>
              <a:rPr lang="en-US" sz="1800" dirty="0" smtClean="0">
                <a:latin typeface="Helvetica" charset="0"/>
                <a:ea typeface="ＭＳ Ｐゴシック" charset="0"/>
              </a:rPr>
              <a:t>11nm Peak to Valley</a:t>
            </a:r>
          </a:p>
          <a:p>
            <a:pPr lvl="1"/>
            <a:r>
              <a:rPr lang="en-US" sz="1800" dirty="0" smtClean="0">
                <a:latin typeface="Helvetica" charset="0"/>
                <a:ea typeface="ＭＳ Ｐゴシック" charset="0"/>
              </a:rPr>
              <a:t>Estimated Cavity loss ~200ppm</a:t>
            </a:r>
          </a:p>
          <a:p>
            <a:pPr lvl="1"/>
            <a:endParaRPr lang="en-US" sz="1800" dirty="0">
              <a:latin typeface="Helvetica" charset="0"/>
              <a:ea typeface="ＭＳ Ｐゴシック" charset="0"/>
            </a:endParaRPr>
          </a:p>
          <a:p>
            <a:pPr lvl="1"/>
            <a:endParaRPr lang="en-US" sz="1800" dirty="0" smtClean="0">
              <a:latin typeface="Helvetica" charset="0"/>
              <a:ea typeface="ＭＳ Ｐゴシック" charset="0"/>
            </a:endParaRPr>
          </a:p>
          <a:p>
            <a:r>
              <a:rPr lang="en-US" sz="1800" dirty="0" smtClean="0">
                <a:latin typeface="Helvetica" charset="0"/>
                <a:ea typeface="ＭＳ Ｐゴシック" charset="0"/>
              </a:rPr>
              <a:t>Trial two coating uniformity:</a:t>
            </a:r>
          </a:p>
          <a:p>
            <a:pPr lvl="1"/>
            <a:r>
              <a:rPr lang="en-US" sz="1800" dirty="0" smtClean="0">
                <a:latin typeface="Helvetica" charset="0"/>
                <a:ea typeface="ＭＳ Ｐゴシック" charset="0"/>
              </a:rPr>
              <a:t>Model based on witness samples</a:t>
            </a:r>
          </a:p>
          <a:p>
            <a:pPr lvl="1"/>
            <a:r>
              <a:rPr lang="en-US" sz="1800" dirty="0" smtClean="0">
                <a:latin typeface="Helvetica" charset="0"/>
                <a:ea typeface="ＭＳ Ｐゴシック" charset="0"/>
              </a:rPr>
              <a:t>Coat one optic, spinning in center</a:t>
            </a:r>
          </a:p>
          <a:p>
            <a:pPr lvl="1"/>
            <a:r>
              <a:rPr lang="en-US" sz="1800" dirty="0" smtClean="0">
                <a:latin typeface="Helvetica" charset="0"/>
                <a:ea typeface="ＭＳ Ｐゴシック" charset="0"/>
              </a:rPr>
              <a:t>2nm Peak to Valley over  beam size</a:t>
            </a:r>
          </a:p>
          <a:p>
            <a:pPr lvl="1"/>
            <a:r>
              <a:rPr lang="en-US" sz="1800" dirty="0" smtClean="0">
                <a:latin typeface="Helvetica" charset="0"/>
                <a:ea typeface="ＭＳ Ｐゴシック" charset="0"/>
              </a:rPr>
              <a:t>Estimated Cavity loss ~55ppm</a:t>
            </a:r>
          </a:p>
          <a:p>
            <a:pPr lvl="1"/>
            <a:endParaRPr lang="en-US" sz="1800" dirty="0" smtClean="0">
              <a:latin typeface="Helvetica" charset="0"/>
              <a:ea typeface="ＭＳ Ｐゴシック" charset="0"/>
            </a:endParaRPr>
          </a:p>
        </p:txBody>
      </p:sp>
      <p:grpSp>
        <p:nvGrpSpPr>
          <p:cNvPr id="24" name="Group 23"/>
          <p:cNvGrpSpPr/>
          <p:nvPr/>
        </p:nvGrpSpPr>
        <p:grpSpPr>
          <a:xfrm>
            <a:off x="5029200" y="2438400"/>
            <a:ext cx="1020909" cy="762000"/>
            <a:chOff x="4084491" y="1676400"/>
            <a:chExt cx="1020909" cy="762000"/>
          </a:xfrm>
        </p:grpSpPr>
        <p:sp>
          <p:nvSpPr>
            <p:cNvPr id="9" name="Oval 8"/>
            <p:cNvSpPr/>
            <p:nvPr/>
          </p:nvSpPr>
          <p:spPr bwMode="auto">
            <a:xfrm>
              <a:off x="4191000" y="2133600"/>
              <a:ext cx="304800" cy="304800"/>
            </a:xfrm>
            <a:prstGeom prst="ellipse">
              <a:avLst/>
            </a:prstGeom>
            <a:solidFill>
              <a:srgbClr val="FF0000"/>
            </a:solid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sp>
          <p:nvSpPr>
            <p:cNvPr id="10" name="Oval 9"/>
            <p:cNvSpPr/>
            <p:nvPr/>
          </p:nvSpPr>
          <p:spPr bwMode="auto">
            <a:xfrm>
              <a:off x="4724400" y="1676400"/>
              <a:ext cx="304800" cy="304800"/>
            </a:xfrm>
            <a:prstGeom prst="ellipse">
              <a:avLst/>
            </a:prstGeom>
            <a:solidFill>
              <a:srgbClr val="FF0000"/>
            </a:solid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sp>
          <p:nvSpPr>
            <p:cNvPr id="17" name="Arc 16"/>
            <p:cNvSpPr/>
            <p:nvPr/>
          </p:nvSpPr>
          <p:spPr bwMode="auto">
            <a:xfrm>
              <a:off x="4953000" y="1981200"/>
              <a:ext cx="152400" cy="457200"/>
            </a:xfrm>
            <a:prstGeom prst="arc">
              <a:avLst>
                <a:gd name="adj1" fmla="val 16203663"/>
                <a:gd name="adj2" fmla="val 4328717"/>
              </a:avLst>
            </a:prstGeom>
            <a:no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sp>
          <p:nvSpPr>
            <p:cNvPr id="18" name="Arc 17"/>
            <p:cNvSpPr/>
            <p:nvPr/>
          </p:nvSpPr>
          <p:spPr bwMode="auto">
            <a:xfrm rot="10079551">
              <a:off x="4084491" y="1687252"/>
              <a:ext cx="152400" cy="457200"/>
            </a:xfrm>
            <a:prstGeom prst="arc">
              <a:avLst>
                <a:gd name="adj1" fmla="val 16203663"/>
                <a:gd name="adj2" fmla="val 4328717"/>
              </a:avLst>
            </a:prstGeom>
            <a:no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cxnSp>
          <p:nvCxnSpPr>
            <p:cNvPr id="20" name="Straight Connector 19"/>
            <p:cNvCxnSpPr>
              <a:stCxn id="9" idx="7"/>
            </p:cNvCxnSpPr>
            <p:nvPr/>
          </p:nvCxnSpPr>
          <p:spPr bwMode="auto">
            <a:xfrm flipV="1">
              <a:off x="4451163" y="1905000"/>
              <a:ext cx="349437" cy="273237"/>
            </a:xfrm>
            <a:prstGeom prst="line">
              <a:avLst/>
            </a:prstGeom>
            <a:noFill/>
            <a:ln w="12700" cap="flat" cmpd="sng" algn="ctr">
              <a:solidFill>
                <a:srgbClr val="FF0000"/>
              </a:solidFill>
              <a:prstDash val="solid"/>
              <a:round/>
              <a:headEnd type="none" w="sm" len="sm"/>
              <a:tailEnd type="triangle" w="sm" len="sm"/>
            </a:ln>
            <a:effectLst/>
          </p:spPr>
        </p:cxnSp>
      </p:grpSp>
      <p:grpSp>
        <p:nvGrpSpPr>
          <p:cNvPr id="25" name="Group 24"/>
          <p:cNvGrpSpPr/>
          <p:nvPr/>
        </p:nvGrpSpPr>
        <p:grpSpPr>
          <a:xfrm>
            <a:off x="5486400" y="4343400"/>
            <a:ext cx="457200" cy="457200"/>
            <a:chOff x="4648200" y="3429000"/>
            <a:chExt cx="457200" cy="457200"/>
          </a:xfrm>
        </p:grpSpPr>
        <p:sp>
          <p:nvSpPr>
            <p:cNvPr id="22" name="Oval 21"/>
            <p:cNvSpPr/>
            <p:nvPr/>
          </p:nvSpPr>
          <p:spPr bwMode="auto">
            <a:xfrm>
              <a:off x="4648200" y="3505200"/>
              <a:ext cx="304800" cy="304800"/>
            </a:xfrm>
            <a:prstGeom prst="ellipse">
              <a:avLst/>
            </a:prstGeom>
            <a:solidFill>
              <a:srgbClr val="FF0000"/>
            </a:solid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sp>
          <p:nvSpPr>
            <p:cNvPr id="23" name="Arc 22"/>
            <p:cNvSpPr/>
            <p:nvPr/>
          </p:nvSpPr>
          <p:spPr bwMode="auto">
            <a:xfrm>
              <a:off x="4648200" y="3429000"/>
              <a:ext cx="457200" cy="457200"/>
            </a:xfrm>
            <a:prstGeom prst="arc">
              <a:avLst>
                <a:gd name="adj1" fmla="val 16203663"/>
                <a:gd name="adj2" fmla="val 4328717"/>
              </a:avLst>
            </a:prstGeom>
            <a:noFill/>
            <a:ln w="12700" cap="flat" cmpd="sng" algn="ctr">
              <a:solidFill>
                <a:srgbClr val="FF0000"/>
              </a:solidFill>
              <a:prstDash val="solid"/>
              <a:round/>
              <a:headEnd type="none" w="sm" len="sm"/>
              <a:tailEnd type="triangle" w="sm" len="sm"/>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p:txBody>
        </p:sp>
      </p:grpSp>
      <p:sp>
        <p:nvSpPr>
          <p:cNvPr id="26" name="TextBox 25"/>
          <p:cNvSpPr txBox="1"/>
          <p:nvPr/>
        </p:nvSpPr>
        <p:spPr>
          <a:xfrm>
            <a:off x="7239000" y="3657600"/>
            <a:ext cx="757840" cy="276999"/>
          </a:xfrm>
          <a:prstGeom prst="rect">
            <a:avLst/>
          </a:prstGeom>
          <a:noFill/>
        </p:spPr>
        <p:txBody>
          <a:bodyPr wrap="none" rtlCol="0">
            <a:spAutoFit/>
          </a:bodyPr>
          <a:lstStyle/>
          <a:p>
            <a:r>
              <a:rPr lang="en-US" dirty="0" smtClean="0"/>
              <a:t>150 mm</a:t>
            </a:r>
            <a:endParaRPr lang="en-US" dirty="0"/>
          </a:p>
        </p:txBody>
      </p:sp>
      <p:sp>
        <p:nvSpPr>
          <p:cNvPr id="27" name="TextBox 26"/>
          <p:cNvSpPr txBox="1"/>
          <p:nvPr/>
        </p:nvSpPr>
        <p:spPr>
          <a:xfrm>
            <a:off x="7162800" y="6477000"/>
            <a:ext cx="757840" cy="276999"/>
          </a:xfrm>
          <a:prstGeom prst="rect">
            <a:avLst/>
          </a:prstGeom>
          <a:noFill/>
        </p:spPr>
        <p:txBody>
          <a:bodyPr wrap="none" rtlCol="0">
            <a:spAutoFit/>
          </a:bodyPr>
          <a:lstStyle/>
          <a:p>
            <a:r>
              <a:rPr lang="en-US" dirty="0"/>
              <a:t>2</a:t>
            </a:r>
            <a:r>
              <a:rPr lang="en-US" dirty="0" smtClean="0"/>
              <a:t>50 mm</a:t>
            </a:r>
            <a:endParaRPr lang="en-US" dirty="0"/>
          </a:p>
        </p:txBody>
      </p:sp>
    </p:spTree>
    <p:extLst>
      <p:ext uri="{BB962C8B-B14F-4D97-AF65-F5344CB8AC3E}">
        <p14:creationId xmlns:p14="http://schemas.microsoft.com/office/powerpoint/2010/main" val="264956432"/>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Arm cavity coating continued</a:t>
            </a:r>
            <a:endParaRPr lang="en-US" dirty="0"/>
          </a:p>
        </p:txBody>
      </p:sp>
      <p:sp>
        <p:nvSpPr>
          <p:cNvPr id="3" name="Content Placeholder 2"/>
          <p:cNvSpPr>
            <a:spLocks noGrp="1"/>
          </p:cNvSpPr>
          <p:nvPr>
            <p:ph idx="1"/>
          </p:nvPr>
        </p:nvSpPr>
        <p:spPr>
          <a:xfrm>
            <a:off x="685800" y="1676400"/>
            <a:ext cx="5562600" cy="4419600"/>
          </a:xfrm>
        </p:spPr>
        <p:txBody>
          <a:bodyPr/>
          <a:lstStyle/>
          <a:p>
            <a:r>
              <a:rPr lang="en-US" dirty="0" smtClean="0"/>
              <a:t>Better Uniformity: two approaches in parallel</a:t>
            </a:r>
          </a:p>
          <a:p>
            <a:pPr lvl="1"/>
            <a:endParaRPr lang="en-US" dirty="0" smtClean="0"/>
          </a:p>
          <a:p>
            <a:pPr lvl="1"/>
            <a:r>
              <a:rPr lang="en-US" dirty="0" smtClean="0"/>
              <a:t>Remaining information on this slide is removed at the request of the vendor</a:t>
            </a:r>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11</a:t>
            </a:fld>
            <a:endParaRPr lang="en-US" sz="1400" i="0"/>
          </a:p>
        </p:txBody>
      </p:sp>
    </p:spTree>
    <p:extLst>
      <p:ext uri="{BB962C8B-B14F-4D97-AF65-F5344CB8AC3E}">
        <p14:creationId xmlns:p14="http://schemas.microsoft.com/office/powerpoint/2010/main" val="1551558432"/>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Metrology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3134925"/>
              </p:ext>
            </p:extLst>
          </p:nvPr>
        </p:nvGraphicFramePr>
        <p:xfrm>
          <a:off x="4419600" y="3962400"/>
          <a:ext cx="41910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12</a:t>
            </a:fld>
            <a:endParaRPr lang="en-US" sz="1400" i="0"/>
          </a:p>
        </p:txBody>
      </p:sp>
      <p:sp>
        <p:nvSpPr>
          <p:cNvPr id="10" name="Content Placeholder 2"/>
          <p:cNvSpPr txBox="1">
            <a:spLocks/>
          </p:cNvSpPr>
          <p:nvPr/>
        </p:nvSpPr>
        <p:spPr bwMode="auto">
          <a:xfrm>
            <a:off x="685800" y="1676400"/>
            <a:ext cx="403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Helvetica"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a:lstStyle>
          <a:p>
            <a:r>
              <a:rPr lang="en-US" sz="1800" dirty="0" err="1" smtClean="0"/>
              <a:t>Zygo</a:t>
            </a:r>
            <a:r>
              <a:rPr lang="en-US" sz="1800" dirty="0" smtClean="0"/>
              <a:t> full aperture interferometer is installed and operating at Caltech</a:t>
            </a:r>
          </a:p>
          <a:p>
            <a:r>
              <a:rPr lang="en-US" sz="1800" dirty="0" smtClean="0"/>
              <a:t>All metrology flats are complete, the Test Mass reference sphere is complete</a:t>
            </a:r>
          </a:p>
          <a:p>
            <a:pPr lvl="1"/>
            <a:r>
              <a:rPr lang="en-US" sz="1800" dirty="0" smtClean="0"/>
              <a:t>R3 measurement spheres finish in May 2011</a:t>
            </a:r>
          </a:p>
          <a:p>
            <a:r>
              <a:rPr lang="en-US" sz="1800" dirty="0" smtClean="0"/>
              <a:t>The instrument and environment are quite stable, showing a uniform noise floor of 0.1 to 0.15 nm rms.</a:t>
            </a:r>
          </a:p>
          <a:p>
            <a:pPr lvl="1"/>
            <a:r>
              <a:rPr lang="en-US" sz="1800" dirty="0" smtClean="0"/>
              <a:t>Polishing requirement</a:t>
            </a:r>
            <a:br>
              <a:rPr lang="en-US" sz="1800" dirty="0" smtClean="0"/>
            </a:br>
            <a:r>
              <a:rPr lang="en-US" sz="1800" dirty="0" smtClean="0"/>
              <a:t> is 0.3 nm </a:t>
            </a:r>
            <a:r>
              <a:rPr lang="en-US" sz="1800" dirty="0" err="1" smtClean="0"/>
              <a:t>rms</a:t>
            </a:r>
            <a:endParaRPr lang="en-US" sz="1800" dirty="0" smtClean="0"/>
          </a:p>
          <a:p>
            <a:pPr lvl="1"/>
            <a:r>
              <a:rPr lang="en-US" sz="1800" dirty="0" smtClean="0"/>
              <a:t>Vendor reports some surfaces at 0.08 nm </a:t>
            </a:r>
            <a:r>
              <a:rPr lang="en-US" sz="1800" dirty="0" err="1" smtClean="0"/>
              <a:t>rms</a:t>
            </a:r>
            <a:endParaRPr lang="en-US" sz="1800" dirty="0" smtClean="0"/>
          </a:p>
        </p:txBody>
      </p:sp>
      <p:sp>
        <p:nvSpPr>
          <p:cNvPr id="12" name="TextBox 11"/>
          <p:cNvSpPr txBox="1"/>
          <p:nvPr/>
        </p:nvSpPr>
        <p:spPr>
          <a:xfrm>
            <a:off x="5029200" y="6019800"/>
            <a:ext cx="3313753" cy="461665"/>
          </a:xfrm>
          <a:prstGeom prst="rect">
            <a:avLst/>
          </a:prstGeom>
          <a:noFill/>
        </p:spPr>
        <p:txBody>
          <a:bodyPr wrap="none" rtlCol="0">
            <a:spAutoFit/>
          </a:bodyPr>
          <a:lstStyle/>
          <a:p>
            <a:r>
              <a:rPr lang="en-US" dirty="0" smtClean="0"/>
              <a:t>Instrument transfer function using the four </a:t>
            </a:r>
            <a:br>
              <a:rPr lang="en-US" dirty="0" smtClean="0"/>
            </a:br>
            <a:r>
              <a:rPr lang="en-US" dirty="0" smtClean="0"/>
              <a:t>apertures is &gt;50% out to &gt; 10/mm</a:t>
            </a:r>
            <a:endParaRPr lang="en-US" dirty="0"/>
          </a:p>
        </p:txBody>
      </p:sp>
      <p:pic>
        <p:nvPicPr>
          <p:cNvPr id="14" name="Picture 13" descr="Full screen preview.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371600"/>
            <a:ext cx="3276600" cy="21812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565739"/>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Helvetica" charset="0"/>
                <a:ea typeface="ＭＳ Ｐゴシック" charset="0"/>
                <a:cs typeface="ＭＳ Ｐゴシック" charset="0"/>
              </a:rPr>
              <a:t>Challenges, risks, and mitigations</a:t>
            </a:r>
          </a:p>
        </p:txBody>
      </p:sp>
      <p:sp>
        <p:nvSpPr>
          <p:cNvPr id="25602" name="Content Placeholder 2"/>
          <p:cNvSpPr>
            <a:spLocks noGrp="1"/>
          </p:cNvSpPr>
          <p:nvPr>
            <p:ph idx="1"/>
          </p:nvPr>
        </p:nvSpPr>
        <p:spPr/>
        <p:txBody>
          <a:bodyPr/>
          <a:lstStyle/>
          <a:p>
            <a:r>
              <a:rPr lang="en-US" sz="1900" dirty="0">
                <a:latin typeface="Helvetica" charset="0"/>
                <a:ea typeface="ＭＳ Ｐゴシック" charset="0"/>
                <a:cs typeface="ＭＳ Ｐゴシック" charset="0"/>
              </a:rPr>
              <a:t>Risk Registry – Major Threats - COC</a:t>
            </a:r>
          </a:p>
          <a:p>
            <a:pPr lvl="1"/>
            <a:r>
              <a:rPr lang="en-US" sz="1800" dirty="0">
                <a:latin typeface="Helvetica" charset="0"/>
                <a:ea typeface="ＭＳ Ｐゴシック" charset="0"/>
              </a:rPr>
              <a:t>If coating vendor cannot meet overall COC specs, then performance will suffer.</a:t>
            </a:r>
          </a:p>
          <a:p>
            <a:pPr lvl="2"/>
            <a:r>
              <a:rPr lang="en-US" sz="1800" dirty="0" smtClean="0">
                <a:latin typeface="Helvetica" charset="0"/>
                <a:ea typeface="ＭＳ Ｐゴシック" charset="0"/>
              </a:rPr>
              <a:t>Control </a:t>
            </a:r>
            <a:r>
              <a:rPr lang="en-US" sz="1800" dirty="0">
                <a:latin typeface="Helvetica" charset="0"/>
                <a:ea typeface="ＭＳ Ｐゴシック" charset="0"/>
              </a:rPr>
              <a:t>of figure for </a:t>
            </a:r>
            <a:r>
              <a:rPr lang="en-US" sz="1800" dirty="0" smtClean="0">
                <a:latin typeface="Helvetica" charset="0"/>
                <a:ea typeface="ＭＳ Ｐゴシック" charset="0"/>
              </a:rPr>
              <a:t>optics </a:t>
            </a:r>
            <a:r>
              <a:rPr lang="en-US" sz="1800" dirty="0">
                <a:latin typeface="Helvetica" charset="0"/>
                <a:ea typeface="ＭＳ Ｐゴシック" charset="0"/>
              </a:rPr>
              <a:t>remains a </a:t>
            </a:r>
            <a:r>
              <a:rPr lang="en-US" sz="1800" dirty="0" smtClean="0">
                <a:latin typeface="Helvetica" charset="0"/>
                <a:ea typeface="ＭＳ Ｐゴシック" charset="0"/>
              </a:rPr>
              <a:t>concern</a:t>
            </a:r>
          </a:p>
          <a:p>
            <a:pPr lvl="2"/>
            <a:r>
              <a:rPr lang="en-US" sz="1800" dirty="0" smtClean="0">
                <a:latin typeface="Helvetica" charset="0"/>
                <a:ea typeface="ＭＳ Ｐゴシック" charset="0"/>
              </a:rPr>
              <a:t>LIGO is seeking a back up coater for arm cavity optics</a:t>
            </a:r>
          </a:p>
          <a:p>
            <a:pPr lvl="3"/>
            <a:r>
              <a:rPr lang="en-US" sz="1800" dirty="0" smtClean="0">
                <a:latin typeface="Helvetica" charset="0"/>
                <a:ea typeface="ＭＳ Ｐゴシック" charset="0"/>
              </a:rPr>
              <a:t>CSIRO has most all infrastructure (would need tooling for thicker pieces) short on labor.</a:t>
            </a:r>
          </a:p>
          <a:p>
            <a:pPr lvl="3"/>
            <a:r>
              <a:rPr lang="en-US" sz="1800" dirty="0" smtClean="0">
                <a:latin typeface="Helvetica" charset="0"/>
                <a:ea typeface="ＭＳ Ｐゴシック" charset="0"/>
              </a:rPr>
              <a:t>Other vendors – pending meetings</a:t>
            </a:r>
          </a:p>
          <a:p>
            <a:pPr lvl="4"/>
            <a:r>
              <a:rPr lang="en-US" sz="1800" dirty="0" smtClean="0">
                <a:latin typeface="Helvetica" charset="0"/>
                <a:ea typeface="ＭＳ Ｐゴシック" charset="0"/>
              </a:rPr>
              <a:t>REO – is cautiously interested</a:t>
            </a:r>
          </a:p>
          <a:p>
            <a:pPr lvl="4"/>
            <a:r>
              <a:rPr lang="en-US" sz="1800" dirty="0" smtClean="0">
                <a:latin typeface="Helvetica" charset="0"/>
                <a:ea typeface="ＭＳ Ｐゴシック" charset="0"/>
              </a:rPr>
              <a:t>ATF </a:t>
            </a:r>
            <a:endParaRPr lang="en-US" sz="1800" dirty="0" smtClean="0">
              <a:solidFill>
                <a:srgbClr val="FF6600"/>
              </a:solidFill>
              <a:latin typeface="Helvetica" charset="0"/>
              <a:ea typeface="ＭＳ Ｐゴシック" charset="0"/>
            </a:endParaRPr>
          </a:p>
          <a:p>
            <a:pPr lvl="4"/>
            <a:r>
              <a:rPr lang="en-US" sz="1800" dirty="0">
                <a:latin typeface="Helvetica" charset="0"/>
                <a:ea typeface="ＭＳ Ｐゴシック" charset="0"/>
              </a:rPr>
              <a:t>MLD </a:t>
            </a:r>
            <a:endParaRPr lang="en-US" sz="1800" dirty="0" smtClean="0">
              <a:latin typeface="Helvetica" charset="0"/>
              <a:ea typeface="ＭＳ Ｐゴシック" charset="0"/>
            </a:endParaRPr>
          </a:p>
          <a:p>
            <a:pPr lvl="2"/>
            <a:r>
              <a:rPr lang="en-US" sz="1800" dirty="0" smtClean="0">
                <a:latin typeface="Helvetica" charset="0"/>
                <a:ea typeface="ＭＳ Ｐゴシック" charset="0"/>
              </a:rPr>
              <a:t>LMA is pursuing near and mid-term modification to improve uniformity</a:t>
            </a:r>
          </a:p>
          <a:p>
            <a:pPr marL="0" indent="0">
              <a:buNone/>
            </a:pPr>
            <a:endParaRPr lang="en-US" sz="1800" dirty="0">
              <a:solidFill>
                <a:srgbClr val="FF6600"/>
              </a:solidFill>
              <a:latin typeface="Helvetica" charset="0"/>
              <a:ea typeface="ＭＳ Ｐゴシック" charset="0"/>
            </a:endParaRPr>
          </a:p>
          <a:p>
            <a:pPr lvl="1"/>
            <a:endParaRPr lang="en-US" sz="1900" dirty="0">
              <a:latin typeface="Helvetica" charset="0"/>
              <a:ea typeface="ＭＳ Ｐゴシック" charset="0"/>
            </a:endParaRP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33955C3F-3DDA-7C4C-8740-AC6141E50A5C}" type="slidenum">
              <a:rPr lang="en-US" sz="900" b="0">
                <a:latin typeface="Helvetica" charset="0"/>
              </a:rPr>
              <a:pPr/>
              <a:t>13</a:t>
            </a:fld>
            <a:endParaRPr lang="en-US" sz="1400" b="0" i="0">
              <a:latin typeface="Helvetica" charset="0"/>
            </a:endParaRP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Helvetica" charset="0"/>
                <a:ea typeface="ＭＳ Ｐゴシック" charset="0"/>
                <a:cs typeface="ＭＳ Ｐゴシック" charset="0"/>
              </a:rPr>
              <a:t>Subsystem Project organization</a:t>
            </a:r>
          </a:p>
        </p:txBody>
      </p:sp>
      <p:sp>
        <p:nvSpPr>
          <p:cNvPr id="33794" name="Content Placeholder 2"/>
          <p:cNvSpPr>
            <a:spLocks noGrp="1"/>
          </p:cNvSpPr>
          <p:nvPr>
            <p:ph idx="1"/>
          </p:nvPr>
        </p:nvSpPr>
        <p:spPr>
          <a:xfrm>
            <a:off x="685800" y="1676400"/>
            <a:ext cx="7772400" cy="4724400"/>
          </a:xfrm>
        </p:spPr>
        <p:txBody>
          <a:bodyPr/>
          <a:lstStyle/>
          <a:p>
            <a:r>
              <a:rPr lang="en-US" dirty="0">
                <a:latin typeface="Helvetica" charset="0"/>
                <a:ea typeface="ＭＳ Ｐゴシック" charset="0"/>
                <a:cs typeface="ＭＳ Ｐゴシック" charset="0"/>
              </a:rPr>
              <a:t>LIGO staff manage the procurement and test of the core optics</a:t>
            </a:r>
          </a:p>
          <a:p>
            <a:pPr lvl="1"/>
            <a:r>
              <a:rPr lang="en-US" dirty="0" smtClean="0">
                <a:latin typeface="Helvetica" charset="0"/>
                <a:ea typeface="ＭＳ Ｐゴシック" charset="0"/>
              </a:rPr>
              <a:t>Procure </a:t>
            </a:r>
            <a:r>
              <a:rPr lang="en-US" dirty="0">
                <a:latin typeface="Helvetica" charset="0"/>
                <a:ea typeface="ＭＳ Ｐゴシック" charset="0"/>
              </a:rPr>
              <a:t>blanks – Corning and Heraeus (Billingsley)</a:t>
            </a:r>
          </a:p>
          <a:p>
            <a:pPr lvl="2"/>
            <a:r>
              <a:rPr lang="en-US" dirty="0">
                <a:latin typeface="Helvetica" charset="0"/>
                <a:ea typeface="ＭＳ Ｐゴシック" charset="0"/>
              </a:rPr>
              <a:t>Inspection at LIGO (Billingsley, Zhang)</a:t>
            </a:r>
          </a:p>
          <a:p>
            <a:pPr lvl="1"/>
            <a:r>
              <a:rPr lang="en-US" dirty="0">
                <a:latin typeface="Helvetica" charset="0"/>
                <a:ea typeface="ＭＳ Ｐゴシック" charset="0"/>
              </a:rPr>
              <a:t>Procure polishing services – Tinsley (</a:t>
            </a:r>
            <a:r>
              <a:rPr lang="en-US" dirty="0" smtClean="0">
                <a:latin typeface="Helvetica" charset="0"/>
                <a:ea typeface="ＭＳ Ｐゴシック" charset="0"/>
              </a:rPr>
              <a:t>Billingsley)</a:t>
            </a:r>
            <a:endParaRPr lang="en-US" dirty="0">
              <a:latin typeface="Helvetica" charset="0"/>
              <a:ea typeface="ＭＳ Ｐゴシック" charset="0"/>
            </a:endParaRPr>
          </a:p>
          <a:p>
            <a:pPr lvl="2"/>
            <a:r>
              <a:rPr lang="en-US" dirty="0">
                <a:latin typeface="Helvetica" charset="0"/>
                <a:ea typeface="ＭＳ Ｐゴシック" charset="0"/>
              </a:rPr>
              <a:t>Qualification tests at LIGO (Billingsley, Zhang)</a:t>
            </a:r>
          </a:p>
          <a:p>
            <a:pPr lvl="1"/>
            <a:r>
              <a:rPr lang="en-US" dirty="0">
                <a:latin typeface="Helvetica" charset="0"/>
                <a:ea typeface="ＭＳ Ｐゴシック" charset="0"/>
              </a:rPr>
              <a:t>Procure coating services –  LMA and CSIRO </a:t>
            </a:r>
            <a:r>
              <a:rPr lang="en-US" dirty="0" smtClean="0">
                <a:latin typeface="Helvetica" charset="0"/>
                <a:ea typeface="ＭＳ Ｐゴシック" charset="0"/>
              </a:rPr>
              <a:t>(Billingsley, Harry, Phelps)</a:t>
            </a:r>
          </a:p>
          <a:p>
            <a:pPr lvl="2"/>
            <a:r>
              <a:rPr lang="en-US" dirty="0">
                <a:latin typeface="Helvetica" charset="0"/>
                <a:ea typeface="ＭＳ Ｐゴシック" charset="0"/>
              </a:rPr>
              <a:t>Qualification tests at </a:t>
            </a:r>
            <a:r>
              <a:rPr lang="en-US">
                <a:latin typeface="Helvetica" charset="0"/>
                <a:ea typeface="ＭＳ Ｐゴシック" charset="0"/>
              </a:rPr>
              <a:t>LIGO </a:t>
            </a:r>
            <a:r>
              <a:rPr lang="en-US" smtClean="0">
                <a:latin typeface="Helvetica" charset="0"/>
                <a:ea typeface="ＭＳ Ｐゴシック" charset="0"/>
              </a:rPr>
              <a:t>(Zhang</a:t>
            </a:r>
            <a:r>
              <a:rPr lang="en-US" dirty="0" smtClean="0">
                <a:latin typeface="Helvetica" charset="0"/>
                <a:ea typeface="ＭＳ Ｐゴシック" charset="0"/>
              </a:rPr>
              <a:t>, Phelps)</a:t>
            </a:r>
          </a:p>
          <a:p>
            <a:pPr lvl="1"/>
            <a:r>
              <a:rPr lang="en-US" dirty="0" smtClean="0">
                <a:latin typeface="Helvetica" charset="0"/>
                <a:ea typeface="ＭＳ Ｐゴシック" charset="0"/>
              </a:rPr>
              <a:t>Cleaning process qualification at LIGO (Phelps, Zhang)</a:t>
            </a:r>
            <a:endParaRPr lang="en-US" dirty="0">
              <a:latin typeface="Helvetica" charset="0"/>
              <a:ea typeface="ＭＳ Ｐゴシック" charset="0"/>
            </a:endParaRPr>
          </a:p>
          <a:p>
            <a:pPr lvl="1"/>
            <a:r>
              <a:rPr lang="en-US" dirty="0">
                <a:latin typeface="Helvetica" charset="0"/>
                <a:ea typeface="ＭＳ Ｐゴシック" charset="0"/>
              </a:rPr>
              <a:t>Final Metrology/Characterization at LIGO (</a:t>
            </a:r>
            <a:r>
              <a:rPr lang="en-US" dirty="0" smtClean="0">
                <a:latin typeface="Helvetica" charset="0"/>
                <a:ea typeface="ＭＳ Ｐゴシック" charset="0"/>
              </a:rPr>
              <a:t>Billingsley, </a:t>
            </a:r>
            <a:r>
              <a:rPr lang="en-US" dirty="0">
                <a:latin typeface="Helvetica" charset="0"/>
                <a:ea typeface="ＭＳ Ｐゴシック" charset="0"/>
              </a:rPr>
              <a:t>Zhang, </a:t>
            </a:r>
            <a:r>
              <a:rPr lang="en-US" dirty="0" smtClean="0">
                <a:latin typeface="Helvetica" charset="0"/>
                <a:ea typeface="ＭＳ Ｐゴシック" charset="0"/>
              </a:rPr>
              <a:t>Phelps, Murphy)</a:t>
            </a:r>
            <a:endParaRPr lang="en-US" dirty="0">
              <a:latin typeface="Helvetica" charset="0"/>
              <a:ea typeface="ＭＳ Ｐゴシック" charset="0"/>
            </a:endParaRPr>
          </a:p>
          <a:p>
            <a:pPr lvl="1"/>
            <a:r>
              <a:rPr lang="en-US" dirty="0">
                <a:latin typeface="Helvetica" charset="0"/>
                <a:ea typeface="ＭＳ Ｐゴシック" charset="0"/>
              </a:rPr>
              <a:t>Characterization data </a:t>
            </a:r>
            <a:r>
              <a:rPr lang="en-US" dirty="0" smtClean="0">
                <a:latin typeface="Helvetica" charset="0"/>
                <a:ea typeface="ＭＳ Ｐゴシック" charset="0"/>
              </a:rPr>
              <a:t>to </a:t>
            </a:r>
            <a:r>
              <a:rPr lang="en-US" dirty="0">
                <a:latin typeface="Helvetica" charset="0"/>
                <a:ea typeface="ＭＳ Ｐゴシック" charset="0"/>
              </a:rPr>
              <a:t>model interferometer </a:t>
            </a:r>
            <a:r>
              <a:rPr lang="en-US" dirty="0" smtClean="0">
                <a:latin typeface="Helvetica" charset="0"/>
                <a:ea typeface="ＭＳ Ｐゴシック" charset="0"/>
              </a:rPr>
              <a:t>performance (</a:t>
            </a:r>
            <a:r>
              <a:rPr lang="en-US" dirty="0" err="1" smtClean="0">
                <a:latin typeface="Helvetica" charset="0"/>
                <a:ea typeface="ＭＳ Ｐゴシック" charset="0"/>
              </a:rPr>
              <a:t>Kells</a:t>
            </a:r>
            <a:r>
              <a:rPr lang="en-US" dirty="0" smtClean="0">
                <a:latin typeface="Helvetica" charset="0"/>
                <a:ea typeface="ＭＳ Ｐゴシック" charset="0"/>
              </a:rPr>
              <a:t>, Yamamoto)</a:t>
            </a:r>
            <a:endParaRPr lang="en-US" dirty="0">
              <a:latin typeface="Helvetic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23B8136C-F625-FE49-999C-DC26AD15C7E8}" type="slidenum">
              <a:rPr lang="en-US" sz="900" b="0">
                <a:latin typeface="Helvetica" charset="0"/>
              </a:rPr>
              <a:pPr/>
              <a:t>14</a:t>
            </a:fld>
            <a:endParaRPr lang="en-US" sz="1400" b="0" i="0">
              <a:latin typeface="Helvetica" charset="0"/>
            </a:endParaRP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Helvetica" charset="0"/>
                <a:ea typeface="ＭＳ Ｐゴシック" charset="0"/>
                <a:cs typeface="ＭＳ Ｐゴシック" charset="0"/>
              </a:rPr>
              <a:t>Core Optics Development Status</a:t>
            </a:r>
          </a:p>
        </p:txBody>
      </p:sp>
      <p:sp>
        <p:nvSpPr>
          <p:cNvPr id="34818" name="Content Placeholder 2"/>
          <p:cNvSpPr>
            <a:spLocks noGrp="1"/>
          </p:cNvSpPr>
          <p:nvPr>
            <p:ph idx="1"/>
          </p:nvPr>
        </p:nvSpPr>
        <p:spPr/>
        <p:txBody>
          <a:bodyPr/>
          <a:lstStyle/>
          <a:p>
            <a:r>
              <a:rPr lang="en-US" dirty="0" smtClean="0">
                <a:latin typeface="Helvetica" charset="0"/>
                <a:ea typeface="ＭＳ Ｐゴシック" charset="0"/>
                <a:cs typeface="ＭＳ Ｐゴシック" charset="0"/>
              </a:rPr>
              <a:t>Advanced LIGO Development </a:t>
            </a:r>
            <a:r>
              <a:rPr lang="en-US" dirty="0">
                <a:latin typeface="Helvetica" charset="0"/>
                <a:ea typeface="ＭＳ Ｐゴシック" charset="0"/>
                <a:cs typeface="ＭＳ Ｐゴシック" charset="0"/>
              </a:rPr>
              <a:t>phase is complete</a:t>
            </a:r>
          </a:p>
          <a:p>
            <a:pPr lvl="1"/>
            <a:endParaRPr lang="en-US" dirty="0" smtClean="0">
              <a:latin typeface="Helvetica" charset="0"/>
              <a:ea typeface="ＭＳ Ｐゴシック" charset="0"/>
            </a:endParaRPr>
          </a:p>
          <a:p>
            <a:pPr lvl="1"/>
            <a:r>
              <a:rPr lang="en-US" dirty="0" smtClean="0">
                <a:latin typeface="Helvetica" charset="0"/>
                <a:ea typeface="ＭＳ Ｐゴシック" charset="0"/>
              </a:rPr>
              <a:t>Final </a:t>
            </a:r>
            <a:r>
              <a:rPr lang="en-US" dirty="0">
                <a:latin typeface="Helvetica" charset="0"/>
                <a:ea typeface="ＭＳ Ｐゴシック" charset="0"/>
              </a:rPr>
              <a:t>Design Review October 17,  2008</a:t>
            </a:r>
          </a:p>
          <a:p>
            <a:pPr lvl="1"/>
            <a:endParaRPr lang="en-US" dirty="0" smtClean="0">
              <a:latin typeface="Helvetica" charset="0"/>
              <a:ea typeface="ＭＳ Ｐゴシック" charset="0"/>
              <a:cs typeface="ＭＳ Ｐゴシック" charset="0"/>
            </a:endParaRPr>
          </a:p>
          <a:p>
            <a:pPr lvl="1"/>
            <a:r>
              <a:rPr lang="en-US" dirty="0" smtClean="0">
                <a:latin typeface="Helvetica" charset="0"/>
                <a:ea typeface="ＭＳ Ｐゴシック" charset="0"/>
                <a:cs typeface="ＭＳ Ｐゴシック" charset="0"/>
              </a:rPr>
              <a:t>Actively supporting our coating vendors with absorption studies.</a:t>
            </a: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45AE22A9-CC05-5A44-ADEE-86F7D28B090A}" type="slidenum">
              <a:rPr lang="en-US" sz="900" b="0">
                <a:latin typeface="Helvetica" charset="0"/>
              </a:rPr>
              <a:pPr/>
              <a:t>15</a:t>
            </a:fld>
            <a:endParaRPr lang="en-US" sz="1400" b="0" i="0">
              <a:latin typeface="Helvetica" charset="0"/>
            </a:endParaRP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ＭＳ Ｐゴシック" charset="0"/>
                <a:cs typeface="ＭＳ Ｐゴシック" charset="0"/>
              </a:rPr>
              <a:t>Ongoing </a:t>
            </a:r>
            <a:r>
              <a:rPr lang="en-US" dirty="0" smtClean="0">
                <a:latin typeface="Helvetica" charset="0"/>
                <a:ea typeface="ＭＳ Ｐゴシック" charset="0"/>
                <a:cs typeface="ＭＳ Ｐゴシック" charset="0"/>
              </a:rPr>
              <a:t>Coating development</a:t>
            </a:r>
            <a:r>
              <a:rPr lang="en-US" dirty="0">
                <a:latin typeface="Helvetica" charset="0"/>
                <a:ea typeface="ＭＳ Ｐゴシック" charset="0"/>
                <a:cs typeface="ＭＳ Ｐゴシック" charset="0"/>
              </a:rPr>
              <a:t/>
            </a:r>
            <a:br>
              <a:rPr lang="en-US" dirty="0">
                <a:latin typeface="Helvetica" charset="0"/>
                <a:ea typeface="ＭＳ Ｐゴシック" charset="0"/>
                <a:cs typeface="ＭＳ Ｐゴシック" charset="0"/>
              </a:rPr>
            </a:br>
            <a:endParaRPr lang="en-US" dirty="0"/>
          </a:p>
        </p:txBody>
      </p:sp>
      <p:sp>
        <p:nvSpPr>
          <p:cNvPr id="3" name="Content Placeholder 2"/>
          <p:cNvSpPr>
            <a:spLocks noGrp="1"/>
          </p:cNvSpPr>
          <p:nvPr>
            <p:ph idx="1"/>
          </p:nvPr>
        </p:nvSpPr>
        <p:spPr>
          <a:xfrm>
            <a:off x="228600" y="1676400"/>
            <a:ext cx="8763000" cy="4800600"/>
          </a:xfrm>
        </p:spPr>
        <p:txBody>
          <a:bodyPr/>
          <a:lstStyle/>
          <a:p>
            <a:r>
              <a:rPr lang="en-US" sz="1400" i="1" dirty="0" smtClean="0">
                <a:solidFill>
                  <a:prstClr val="black"/>
                </a:solidFill>
                <a:latin typeface="ArialMT"/>
              </a:rPr>
              <a:t>Recommendation </a:t>
            </a:r>
            <a:r>
              <a:rPr lang="en-US" sz="1400" i="1" dirty="0">
                <a:solidFill>
                  <a:prstClr val="black"/>
                </a:solidFill>
                <a:latin typeface="ArialMT"/>
              </a:rPr>
              <a:t>from December 2010 review: Mirror coating and suspension noise. We continue to support the idea of an ongoing, and perhaps increased, research effort to study the science and technology of the thermal noise in optical materials and the fabrication and processing methods. This should include basic material science and theoretical analysis to develop a deeper understanding of the fundamental science and ultimate physical limitations. Risk reduction and performance improvement research and development on mirror coatings should continue through </a:t>
            </a:r>
            <a:r>
              <a:rPr lang="en-US" sz="1400" i="1" dirty="0" smtClean="0">
                <a:solidFill>
                  <a:prstClr val="black"/>
                </a:solidFill>
                <a:latin typeface="ArialMT"/>
              </a:rPr>
              <a:t>aLIGO</a:t>
            </a:r>
          </a:p>
          <a:p>
            <a:pPr marL="0" indent="0">
              <a:buNone/>
            </a:pPr>
            <a:endParaRPr lang="en-US" sz="1600" dirty="0" smtClean="0"/>
          </a:p>
          <a:p>
            <a:r>
              <a:rPr lang="en-US" sz="1600" dirty="0" smtClean="0"/>
              <a:t>Recently Presented at the March LSC Meeting – emphasizing first principals analysis.</a:t>
            </a:r>
          </a:p>
          <a:p>
            <a:pPr lvl="1"/>
            <a:r>
              <a:rPr lang="en-US" sz="1600" dirty="0" smtClean="0"/>
              <a:t>Zirconia </a:t>
            </a:r>
            <a:r>
              <a:rPr lang="en-US" sz="1600" dirty="0"/>
              <a:t>Coatings, S. Penn</a:t>
            </a:r>
          </a:p>
          <a:p>
            <a:pPr lvl="1"/>
            <a:r>
              <a:rPr lang="en-US" sz="1600" dirty="0" err="1"/>
              <a:t>Thermorefractive</a:t>
            </a:r>
            <a:r>
              <a:rPr lang="en-US" sz="1600" dirty="0"/>
              <a:t> Noise Update, A. </a:t>
            </a:r>
            <a:r>
              <a:rPr lang="en-US" sz="1600" dirty="0" err="1"/>
              <a:t>Gretarsson</a:t>
            </a:r>
            <a:endParaRPr lang="en-US" sz="1600" dirty="0"/>
          </a:p>
          <a:p>
            <a:pPr lvl="1"/>
            <a:r>
              <a:rPr lang="en-US" sz="1600" dirty="0"/>
              <a:t>Effective Medium Theory, I. Pinto</a:t>
            </a:r>
          </a:p>
          <a:p>
            <a:pPr lvl="1"/>
            <a:r>
              <a:rPr lang="en-US" sz="1600" dirty="0"/>
              <a:t>Thermal Noise in Optimized Mirror Coatings, M. </a:t>
            </a:r>
            <a:r>
              <a:rPr lang="en-US" sz="1600" dirty="0" err="1"/>
              <a:t>Gorodetsky</a:t>
            </a:r>
            <a:endParaRPr lang="en-US" sz="1600" dirty="0"/>
          </a:p>
          <a:p>
            <a:pPr lvl="1"/>
            <a:r>
              <a:rPr lang="en-US" sz="1600" dirty="0"/>
              <a:t>Glasgow Coating Research, M. Abernathy</a:t>
            </a:r>
          </a:p>
          <a:p>
            <a:pPr lvl="1"/>
            <a:r>
              <a:rPr lang="en-US" sz="1600" dirty="0"/>
              <a:t>Linear and Non-linear Optical Properties of Coatings, I. </a:t>
            </a:r>
            <a:r>
              <a:rPr lang="en-US" sz="1600" dirty="0" err="1"/>
              <a:t>Bilenko</a:t>
            </a:r>
            <a:endParaRPr lang="en-US" sz="1600" dirty="0"/>
          </a:p>
          <a:p>
            <a:pPr lvl="1"/>
            <a:r>
              <a:rPr lang="en-US" sz="1600" dirty="0"/>
              <a:t>Coating Modeling, Y. Wu</a:t>
            </a:r>
          </a:p>
          <a:p>
            <a:pPr lvl="1"/>
            <a:r>
              <a:rPr lang="en-US" sz="1600" dirty="0"/>
              <a:t>Glasgow Coating Modeling Work, K. Evans</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16</a:t>
            </a:fld>
            <a:endParaRPr lang="en-US" sz="1400" i="0"/>
          </a:p>
        </p:txBody>
      </p:sp>
    </p:spTree>
    <p:extLst>
      <p:ext uri="{BB962C8B-B14F-4D97-AF65-F5344CB8AC3E}">
        <p14:creationId xmlns:p14="http://schemas.microsoft.com/office/powerpoint/2010/main" val="2238556580"/>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Helvetica" charset="0"/>
                <a:ea typeface="ＭＳ Ｐゴシック" charset="0"/>
                <a:cs typeface="ＭＳ Ｐゴシック" charset="0"/>
              </a:rPr>
              <a:t>Core Optics Near term activities</a:t>
            </a:r>
          </a:p>
        </p:txBody>
      </p:sp>
      <p:sp>
        <p:nvSpPr>
          <p:cNvPr id="35842" name="Content Placeholder 2"/>
          <p:cNvSpPr>
            <a:spLocks noGrp="1"/>
          </p:cNvSpPr>
          <p:nvPr>
            <p:ph idx="1"/>
          </p:nvPr>
        </p:nvSpPr>
        <p:spPr/>
        <p:txBody>
          <a:bodyPr/>
          <a:lstStyle/>
          <a:p>
            <a:r>
              <a:rPr lang="en-US" dirty="0" smtClean="0">
                <a:latin typeface="Helvetica" charset="0"/>
                <a:ea typeface="ＭＳ Ｐゴシック" charset="0"/>
                <a:cs typeface="ＭＳ Ｐゴシック" charset="0"/>
              </a:rPr>
              <a:t>Working with vendor to improve coating uniformity</a:t>
            </a:r>
          </a:p>
          <a:p>
            <a:endParaRPr lang="en-US" dirty="0">
              <a:latin typeface="Helvetica" charset="0"/>
              <a:ea typeface="ＭＳ Ｐゴシック" charset="0"/>
              <a:cs typeface="ＭＳ Ｐゴシック" charset="0"/>
            </a:endParaRPr>
          </a:p>
          <a:p>
            <a:r>
              <a:rPr lang="en-US" dirty="0" smtClean="0">
                <a:latin typeface="Helvetica" charset="0"/>
                <a:ea typeface="ＭＳ Ｐゴシック" charset="0"/>
                <a:cs typeface="ＭＳ Ｐゴシック" charset="0"/>
              </a:rPr>
              <a:t>Prepare </a:t>
            </a:r>
            <a:r>
              <a:rPr lang="en-US" dirty="0">
                <a:latin typeface="Helvetica" charset="0"/>
                <a:ea typeface="ＭＳ Ｐゴシック" charset="0"/>
                <a:cs typeface="ＭＳ Ｐゴシック" charset="0"/>
              </a:rPr>
              <a:t>for incoming </a:t>
            </a:r>
            <a:r>
              <a:rPr lang="en-US" dirty="0" smtClean="0">
                <a:latin typeface="Helvetica" charset="0"/>
                <a:ea typeface="ＭＳ Ｐゴシック" charset="0"/>
                <a:cs typeface="ＭＳ Ｐゴシック" charset="0"/>
              </a:rPr>
              <a:t>mirror test</a:t>
            </a:r>
            <a:endParaRPr lang="en-US" dirty="0">
              <a:latin typeface="Helvetica" charset="0"/>
              <a:ea typeface="ＭＳ Ｐゴシック" charset="0"/>
              <a:cs typeface="ＭＳ Ｐゴシック" charset="0"/>
            </a:endParaRPr>
          </a:p>
          <a:p>
            <a:pPr lvl="1"/>
            <a:r>
              <a:rPr lang="en-US" dirty="0">
                <a:latin typeface="Helvetica" charset="0"/>
                <a:ea typeface="ＭＳ Ｐゴシック" charset="0"/>
              </a:rPr>
              <a:t>Dummy dress rehearsals</a:t>
            </a:r>
          </a:p>
          <a:p>
            <a:pPr>
              <a:buFont typeface="Helvetica" charset="0"/>
              <a:buNone/>
            </a:pPr>
            <a:endParaRPr lang="en-US" dirty="0">
              <a:latin typeface="Helvetica" charset="0"/>
              <a:ea typeface="ＭＳ Ｐゴシック" charset="0"/>
              <a:cs typeface="ＭＳ Ｐゴシック" charset="0"/>
            </a:endParaRPr>
          </a:p>
          <a:p>
            <a:r>
              <a:rPr lang="en-US" dirty="0">
                <a:latin typeface="Helvetica" charset="0"/>
                <a:ea typeface="ＭＳ Ｐゴシック" charset="0"/>
                <a:cs typeface="ＭＳ Ｐゴシック" charset="0"/>
              </a:rPr>
              <a:t>Now preparing for characterization testing:  </a:t>
            </a:r>
          </a:p>
          <a:p>
            <a:pPr lvl="1"/>
            <a:r>
              <a:rPr lang="en-US" dirty="0">
                <a:latin typeface="Helvetica" charset="0"/>
                <a:ea typeface="ＭＳ Ｐゴシック" charset="0"/>
              </a:rPr>
              <a:t>First coated </a:t>
            </a:r>
            <a:r>
              <a:rPr lang="en-US" dirty="0" smtClean="0">
                <a:latin typeface="Helvetica" charset="0"/>
                <a:ea typeface="ＭＳ Ｐゴシック" charset="0"/>
              </a:rPr>
              <a:t>ITM has arrived, is bonded, will ship to Caltech for characterization</a:t>
            </a:r>
            <a:r>
              <a:rPr lang="en-US" dirty="0">
                <a:latin typeface="Helvetica" charset="0"/>
                <a:ea typeface="ＭＳ Ｐゴシック" charset="0"/>
              </a:rPr>
              <a:t>.</a:t>
            </a:r>
          </a:p>
          <a:p>
            <a:endParaRPr lang="en-US" dirty="0">
              <a:latin typeface="Helvetica" charset="0"/>
              <a:ea typeface="ＭＳ Ｐゴシック" charset="0"/>
              <a:cs typeface="ＭＳ Ｐゴシック"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B71D060F-872D-8A4C-8913-47780C573C60}" type="slidenum">
              <a:rPr lang="en-US" sz="900" b="0">
                <a:latin typeface="Helvetica" charset="0"/>
              </a:rPr>
              <a:pPr/>
              <a:t>17</a:t>
            </a:fld>
            <a:endParaRPr lang="en-US" sz="1400" b="0" i="0">
              <a:latin typeface="Helvetica" charset="0"/>
            </a:endParaRP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600" y="304800"/>
            <a:ext cx="7239000" cy="1143000"/>
          </a:xfrm>
        </p:spPr>
        <p:txBody>
          <a:bodyPr/>
          <a:lstStyle/>
          <a:p>
            <a:r>
              <a:rPr lang="en-US">
                <a:latin typeface="Helvetica" charset="0"/>
                <a:ea typeface="ＭＳ Ｐゴシック" charset="0"/>
                <a:cs typeface="ＭＳ Ｐゴシック" charset="0"/>
              </a:rPr>
              <a:t>Core Optics Functions</a:t>
            </a:r>
          </a:p>
        </p:txBody>
      </p:sp>
      <p:sp>
        <p:nvSpPr>
          <p:cNvPr id="17410" name="Content Placeholder 2"/>
          <p:cNvSpPr>
            <a:spLocks noGrp="1"/>
          </p:cNvSpPr>
          <p:nvPr>
            <p:ph idx="1"/>
          </p:nvPr>
        </p:nvSpPr>
        <p:spPr/>
        <p:txBody>
          <a:bodyPr/>
          <a:lstStyle/>
          <a:p>
            <a:r>
              <a:rPr lang="en-US">
                <a:latin typeface="Helvetica" charset="0"/>
                <a:ea typeface="ＭＳ Ｐゴシック" charset="0"/>
                <a:cs typeface="ＭＳ Ｐゴシック" charset="0"/>
              </a:rPr>
              <a:t>Design, fabricate and characterize the Core optics</a:t>
            </a:r>
          </a:p>
          <a:p>
            <a:pPr lvl="1"/>
            <a:r>
              <a:rPr lang="en-US">
                <a:latin typeface="Helvetica" charset="0"/>
                <a:ea typeface="ＭＳ Ｐゴシック" charset="0"/>
              </a:rPr>
              <a:t>Test Masses (20ea) – Fabry Perot arm cavity surfaces are the most critical in LIGO.</a:t>
            </a:r>
          </a:p>
          <a:p>
            <a:pPr lvl="1"/>
            <a:r>
              <a:rPr lang="en-US">
                <a:latin typeface="Helvetica" charset="0"/>
                <a:ea typeface="ＭＳ Ｐゴシック" charset="0"/>
              </a:rPr>
              <a:t>Recycling Cavity optics (27ea) - compensation plates, beam splitter, recycling mirrors and folding mirrors </a:t>
            </a:r>
          </a:p>
          <a:p>
            <a:r>
              <a:rPr lang="en-US">
                <a:latin typeface="Helvetica" charset="0"/>
                <a:ea typeface="ＭＳ Ｐゴシック" charset="0"/>
                <a:cs typeface="ＭＳ Ｐゴシック" charset="0"/>
              </a:rPr>
              <a:t>Fabrication</a:t>
            </a:r>
          </a:p>
          <a:p>
            <a:pPr lvl="1"/>
            <a:r>
              <a:rPr lang="en-US">
                <a:latin typeface="Helvetica" charset="0"/>
                <a:ea typeface="ＭＳ Ｐゴシック" charset="0"/>
              </a:rPr>
              <a:t>Procure substrates</a:t>
            </a:r>
          </a:p>
          <a:p>
            <a:pPr lvl="1"/>
            <a:r>
              <a:rPr lang="en-US">
                <a:latin typeface="Helvetica" charset="0"/>
                <a:ea typeface="ＭＳ Ｐゴシック" charset="0"/>
              </a:rPr>
              <a:t>Procure polishing services – qualify with in house metrology</a:t>
            </a:r>
          </a:p>
          <a:p>
            <a:pPr lvl="1"/>
            <a:r>
              <a:rPr lang="en-US">
                <a:latin typeface="Helvetica" charset="0"/>
                <a:ea typeface="ＭＳ Ｐゴシック" charset="0"/>
              </a:rPr>
              <a:t>Procure coating services – characterize with in house metrology</a:t>
            </a:r>
          </a:p>
          <a:p>
            <a:r>
              <a:rPr lang="en-US">
                <a:latin typeface="Helvetica" charset="0"/>
                <a:ea typeface="ＭＳ Ｐゴシック" charset="0"/>
                <a:cs typeface="ＭＳ Ｐゴシック" charset="0"/>
              </a:rPr>
              <a:t>Provide transport and handling equipment</a:t>
            </a:r>
          </a:p>
          <a:p>
            <a:r>
              <a:rPr lang="en-US">
                <a:latin typeface="Helvetica" charset="0"/>
                <a:ea typeface="ＭＳ Ｐゴシック" charset="0"/>
                <a:cs typeface="ＭＳ Ｐゴシック" charset="0"/>
              </a:rPr>
              <a:t>Prescribe cleaning and handling</a:t>
            </a:r>
          </a:p>
        </p:txBody>
      </p:sp>
      <p:sp>
        <p:nvSpPr>
          <p:cNvPr id="17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00870401-B5F4-B949-9148-70C865EEB086}" type="slidenum">
              <a:rPr lang="en-US" sz="900" b="0">
                <a:latin typeface="Helvetica" charset="0"/>
              </a:rPr>
              <a:pPr/>
              <a:t>2</a:t>
            </a:fld>
            <a:endParaRPr lang="en-US" sz="1400" b="0" i="0">
              <a:latin typeface="Helvetica" charset="0"/>
            </a:endParaRPr>
          </a:p>
        </p:txBody>
      </p:sp>
      <p:sp>
        <p:nvSpPr>
          <p:cNvPr id="17412" name="Oval 5"/>
          <p:cNvSpPr>
            <a:spLocks noChangeArrowheads="1"/>
          </p:cNvSpPr>
          <p:nvPr/>
        </p:nvSpPr>
        <p:spPr bwMode="auto">
          <a:xfrm>
            <a:off x="6481763" y="304800"/>
            <a:ext cx="2662237" cy="995363"/>
          </a:xfrm>
          <a:prstGeom prst="ellipse">
            <a:avLst/>
          </a:prstGeom>
          <a:solidFill>
            <a:srgbClr val="CCECFF"/>
          </a:solidFill>
          <a:ln w="12700">
            <a:solidFill>
              <a:schemeClr val="tx1"/>
            </a:solidFill>
            <a:round/>
            <a:headEnd type="none" w="sm" len="sm"/>
            <a:tailEnd type="none" w="sm" len="sm"/>
          </a:ln>
        </p:spPr>
        <p:txBody>
          <a:bodyPr wrap="none" anchor="ctr"/>
          <a:lstStyle/>
          <a:p>
            <a:pPr algn="l"/>
            <a:endParaRPr lang="en-US"/>
          </a:p>
        </p:txBody>
      </p:sp>
      <p:sp>
        <p:nvSpPr>
          <p:cNvPr id="17413" name="Text Box 6"/>
          <p:cNvSpPr txBox="1">
            <a:spLocks noChangeArrowheads="1"/>
          </p:cNvSpPr>
          <p:nvPr/>
        </p:nvSpPr>
        <p:spPr bwMode="auto">
          <a:xfrm>
            <a:off x="6480175" y="685800"/>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pPr>
              <a:spcBef>
                <a:spcPct val="10000"/>
              </a:spcBef>
            </a:pPr>
            <a:r>
              <a:rPr lang="en-US" sz="1600" dirty="0">
                <a:solidFill>
                  <a:schemeClr val="tx2"/>
                </a:solidFill>
                <a:latin typeface="Helvetica" charset="0"/>
              </a:rPr>
              <a:t>Subsystem cost : $</a:t>
            </a:r>
            <a:r>
              <a:rPr lang="en-US" sz="1600" dirty="0" smtClean="0">
                <a:solidFill>
                  <a:schemeClr val="tx2"/>
                </a:solidFill>
                <a:latin typeface="Helvetica" charset="0"/>
              </a:rPr>
              <a:t>18M</a:t>
            </a:r>
            <a:endParaRPr lang="en-US" sz="1600" dirty="0">
              <a:solidFill>
                <a:schemeClr val="tx2"/>
              </a:solidFill>
              <a:latin typeface="Helvetica" charset="0"/>
            </a:endParaRP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a:t>
            </a:r>
            <a:endParaRPr lang="en-US" dirty="0"/>
          </a:p>
        </p:txBody>
      </p:sp>
      <p:sp>
        <p:nvSpPr>
          <p:cNvPr id="3" name="Content Placeholder 2"/>
          <p:cNvSpPr>
            <a:spLocks noGrp="1"/>
          </p:cNvSpPr>
          <p:nvPr>
            <p:ph idx="1"/>
          </p:nvPr>
        </p:nvSpPr>
        <p:spPr>
          <a:xfrm>
            <a:off x="685800" y="1676400"/>
            <a:ext cx="5029200" cy="4419600"/>
          </a:xfrm>
        </p:spPr>
        <p:txBody>
          <a:bodyPr>
            <a:normAutofit fontScale="92500"/>
          </a:bodyPr>
          <a:lstStyle/>
          <a:p>
            <a:r>
              <a:rPr lang="en-US" dirty="0" smtClean="0"/>
              <a:t>Fused silica substrates</a:t>
            </a:r>
          </a:p>
          <a:p>
            <a:pPr lvl="1"/>
            <a:r>
              <a:rPr lang="en-US" dirty="0" smtClean="0"/>
              <a:t>Low OH Fused silica used for in-cavity optics:</a:t>
            </a:r>
          </a:p>
          <a:p>
            <a:pPr lvl="2"/>
            <a:r>
              <a:rPr lang="en-US" dirty="0" smtClean="0"/>
              <a:t>Beam Splitter</a:t>
            </a:r>
          </a:p>
          <a:p>
            <a:pPr lvl="2"/>
            <a:r>
              <a:rPr lang="en-US" dirty="0" smtClean="0"/>
              <a:t>Input Test Mass</a:t>
            </a:r>
          </a:p>
          <a:p>
            <a:r>
              <a:rPr lang="en-US" dirty="0" smtClean="0"/>
              <a:t>Two step polish:</a:t>
            </a:r>
          </a:p>
          <a:p>
            <a:pPr lvl="1"/>
            <a:r>
              <a:rPr lang="en-US" dirty="0" err="1" smtClean="0"/>
              <a:t>Superpolish</a:t>
            </a:r>
            <a:r>
              <a:rPr lang="en-US" dirty="0"/>
              <a:t>:</a:t>
            </a:r>
            <a:r>
              <a:rPr lang="en-US" dirty="0" smtClean="0"/>
              <a:t> ~1 </a:t>
            </a:r>
            <a:r>
              <a:rPr lang="en-US" dirty="0" err="1" smtClean="0"/>
              <a:t>Å</a:t>
            </a:r>
            <a:r>
              <a:rPr lang="en-US" dirty="0" smtClean="0"/>
              <a:t> microroughness, within 100nm of figure</a:t>
            </a:r>
          </a:p>
          <a:p>
            <a:pPr lvl="1"/>
            <a:r>
              <a:rPr lang="en-US" dirty="0" smtClean="0"/>
              <a:t>Ion Beam Figuring: Corrects figure, maintains microroughness</a:t>
            </a:r>
          </a:p>
          <a:p>
            <a:r>
              <a:rPr lang="en-US" dirty="0" smtClean="0"/>
              <a:t>Ion Beam sputtered coating</a:t>
            </a:r>
          </a:p>
          <a:p>
            <a:pPr lvl="1"/>
            <a:r>
              <a:rPr lang="en-US" dirty="0" smtClean="0"/>
              <a:t>Coating performance at multiple wavelengths to support control system</a:t>
            </a:r>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3</a:t>
            </a:fld>
            <a:endParaRPr lang="en-US" sz="1400" i="0"/>
          </a:p>
        </p:txBody>
      </p:sp>
      <p:pic>
        <p:nvPicPr>
          <p:cNvPr id="5" name="Picture 4" descr="ITM0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1410">
            <a:off x="5729336" y="1864171"/>
            <a:ext cx="3124200" cy="33810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2794581"/>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lstStyle/>
          <a:p>
            <a:r>
              <a:rPr lang="en-US" dirty="0" smtClean="0"/>
              <a:t>Arm Cavity Loss:</a:t>
            </a:r>
            <a:br>
              <a:rPr lang="en-US" dirty="0" smtClean="0"/>
            </a:br>
            <a:r>
              <a:rPr lang="en-US" dirty="0" smtClean="0"/>
              <a:t>Early results are in line with budget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2879364"/>
              </p:ext>
            </p:extLst>
          </p:nvPr>
        </p:nvGraphicFramePr>
        <p:xfrm>
          <a:off x="685800" y="1981200"/>
          <a:ext cx="7772400" cy="4206240"/>
        </p:xfrm>
        <a:graphic>
          <a:graphicData uri="http://schemas.openxmlformats.org/drawingml/2006/table">
            <a:tbl>
              <a:tblPr firstRow="1" bandRow="1">
                <a:tableStyleId>{073A0DAA-6AF3-43AB-8588-CEC1D06C72B9}</a:tableStyleId>
              </a:tblPr>
              <a:tblGrid>
                <a:gridCol w="3276600"/>
                <a:gridCol w="2209800"/>
                <a:gridCol w="2286000"/>
              </a:tblGrid>
              <a:tr h="1167185">
                <a:tc>
                  <a:txBody>
                    <a:bodyPr/>
                    <a:lstStyle/>
                    <a:p>
                      <a:r>
                        <a:rPr lang="en-US" dirty="0" smtClean="0"/>
                        <a:t>Cavity loss – 2 surfaces (ppm)</a:t>
                      </a:r>
                      <a:endParaRPr lang="en-US" dirty="0"/>
                    </a:p>
                  </a:txBody>
                  <a:tcPr/>
                </a:tc>
                <a:tc>
                  <a:txBody>
                    <a:bodyPr/>
                    <a:lstStyle/>
                    <a:p>
                      <a:r>
                        <a:rPr lang="en-US" dirty="0" smtClean="0"/>
                        <a:t>Budget</a:t>
                      </a:r>
                      <a:r>
                        <a:rPr lang="en-US" baseline="0" dirty="0" smtClean="0"/>
                        <a:t> </a:t>
                      </a:r>
                      <a:r>
                        <a:rPr lang="en-US" dirty="0" smtClean="0"/>
                        <a:t>2010</a:t>
                      </a:r>
                      <a:r>
                        <a:rPr lang="en-US" baseline="0" dirty="0" smtClean="0"/>
                        <a:t> based on specifications</a:t>
                      </a:r>
                      <a:br>
                        <a:rPr lang="en-US" baseline="0" dirty="0" smtClean="0"/>
                      </a:br>
                      <a:r>
                        <a:rPr lang="en-US" baseline="0" dirty="0" smtClean="0"/>
                        <a:t>(ppm)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Actuals</a:t>
                      </a:r>
                      <a:r>
                        <a:rPr lang="en-US" baseline="0" dirty="0" smtClean="0"/>
                        <a:t> </a:t>
                      </a:r>
                      <a:r>
                        <a:rPr lang="en-US" dirty="0" smtClean="0"/>
                        <a:t>2011 </a:t>
                      </a:r>
                      <a:br>
                        <a:rPr lang="en-US" dirty="0" smtClean="0"/>
                      </a:br>
                      <a:r>
                        <a:rPr lang="en-US" dirty="0" smtClean="0"/>
                        <a:t>based on (n of 20) </a:t>
                      </a:r>
                      <a:br>
                        <a:rPr lang="en-US" dirty="0" smtClean="0"/>
                      </a:br>
                      <a:r>
                        <a:rPr lang="en-US" dirty="0" smtClean="0"/>
                        <a:t>(ppm)</a:t>
                      </a:r>
                      <a:endParaRPr lang="en-US" dirty="0"/>
                    </a:p>
                  </a:txBody>
                  <a:tcPr/>
                </a:tc>
              </a:tr>
              <a:tr h="628484">
                <a:tc>
                  <a:txBody>
                    <a:bodyPr/>
                    <a:lstStyle/>
                    <a:p>
                      <a:r>
                        <a:rPr lang="en-US" dirty="0" smtClean="0"/>
                        <a:t>Microroughness</a:t>
                      </a:r>
                      <a:r>
                        <a:rPr lang="en-US" baseline="0" dirty="0" smtClean="0"/>
                        <a:t> scatter (&gt;1/mm)</a:t>
                      </a:r>
                      <a:endParaRPr lang="en-US" dirty="0"/>
                    </a:p>
                  </a:txBody>
                  <a:tcPr/>
                </a:tc>
                <a:tc>
                  <a:txBody>
                    <a:bodyPr/>
                    <a:lstStyle/>
                    <a:p>
                      <a:r>
                        <a:rPr lang="en-US" dirty="0" smtClean="0"/>
                        <a:t>8</a:t>
                      </a:r>
                      <a:endParaRPr lang="en-US" dirty="0"/>
                    </a:p>
                  </a:txBody>
                  <a:tcPr/>
                </a:tc>
                <a:tc>
                  <a:txBody>
                    <a:bodyPr/>
                    <a:lstStyle/>
                    <a:p>
                      <a:r>
                        <a:rPr lang="en-US" baseline="0" dirty="0" smtClean="0"/>
                        <a:t>4 (avg. of 12)</a:t>
                      </a:r>
                      <a:r>
                        <a:rPr lang="en-US" dirty="0" smtClean="0"/>
                        <a:t> </a:t>
                      </a:r>
                      <a:endParaRPr lang="en-US" dirty="0"/>
                    </a:p>
                  </a:txBody>
                  <a:tcPr/>
                </a:tc>
              </a:tr>
              <a:tr h="628484">
                <a:tc>
                  <a:txBody>
                    <a:bodyPr/>
                    <a:lstStyle/>
                    <a:p>
                      <a:r>
                        <a:rPr lang="en-US" dirty="0" smtClean="0"/>
                        <a:t>Defects (Polish, Coating, Contamination)</a:t>
                      </a:r>
                      <a:endParaRPr lang="en-US" dirty="0"/>
                    </a:p>
                  </a:txBody>
                  <a:tcPr/>
                </a:tc>
                <a:tc>
                  <a:txBody>
                    <a:bodyPr/>
                    <a:lstStyle/>
                    <a:p>
                      <a:r>
                        <a:rPr lang="en-US" dirty="0" smtClean="0"/>
                        <a:t>26</a:t>
                      </a:r>
                      <a:endParaRPr lang="en-US" dirty="0"/>
                    </a:p>
                  </a:txBody>
                  <a:tcPr/>
                </a:tc>
                <a:tc>
                  <a:txBody>
                    <a:bodyPr/>
                    <a:lstStyle/>
                    <a:p>
                      <a:r>
                        <a:rPr lang="en-US" dirty="0" smtClean="0"/>
                        <a:t>8 (1) pol, coat</a:t>
                      </a:r>
                      <a:endParaRPr lang="en-US" dirty="0"/>
                    </a:p>
                  </a:txBody>
                  <a:tcPr/>
                </a:tc>
              </a:tr>
              <a:tr h="359134">
                <a:tc>
                  <a:txBody>
                    <a:bodyPr/>
                    <a:lstStyle/>
                    <a:p>
                      <a:r>
                        <a:rPr lang="en-US" dirty="0" smtClean="0"/>
                        <a:t>Coating Absorption</a:t>
                      </a:r>
                      <a:endParaRPr lang="en-US" dirty="0"/>
                    </a:p>
                  </a:txBody>
                  <a:tcPr/>
                </a:tc>
                <a:tc>
                  <a:txBody>
                    <a:bodyPr/>
                    <a:lstStyle/>
                    <a:p>
                      <a:r>
                        <a:rPr lang="en-US" dirty="0" smtClean="0"/>
                        <a:t>0.6</a:t>
                      </a:r>
                      <a:endParaRPr lang="en-US" dirty="0"/>
                    </a:p>
                  </a:txBody>
                  <a:tcPr/>
                </a:tc>
                <a:tc>
                  <a:txBody>
                    <a:bodyPr/>
                    <a:lstStyle/>
                    <a:p>
                      <a:r>
                        <a:rPr lang="en-US" dirty="0" smtClean="0"/>
                        <a:t>0.6 (1)</a:t>
                      </a:r>
                      <a:endParaRPr lang="en-US" dirty="0"/>
                    </a:p>
                  </a:txBody>
                  <a:tcPr/>
                </a:tc>
              </a:tr>
              <a:tr h="628484">
                <a:tc>
                  <a:txBody>
                    <a:bodyPr/>
                    <a:lstStyle/>
                    <a:p>
                      <a:r>
                        <a:rPr lang="en-US" dirty="0" smtClean="0"/>
                        <a:t>Surface Figure Error &amp; Diffraction</a:t>
                      </a:r>
                      <a:endParaRPr lang="en-US" dirty="0"/>
                    </a:p>
                  </a:txBody>
                  <a:tcPr/>
                </a:tc>
                <a:tc>
                  <a:txBody>
                    <a:bodyPr/>
                    <a:lstStyle/>
                    <a:p>
                      <a:r>
                        <a:rPr lang="en-US" dirty="0" smtClean="0"/>
                        <a:t>24</a:t>
                      </a:r>
                      <a:endParaRPr lang="en-US" dirty="0"/>
                    </a:p>
                  </a:txBody>
                  <a:tcPr/>
                </a:tc>
                <a:tc>
                  <a:txBody>
                    <a:bodyPr/>
                    <a:lstStyle/>
                    <a:p>
                      <a:r>
                        <a:rPr lang="en-US" dirty="0" smtClean="0"/>
                        <a:t>7 (max of 12) polish only</a:t>
                      </a:r>
                      <a:endParaRPr lang="en-US" dirty="0"/>
                    </a:p>
                  </a:txBody>
                  <a:tcPr/>
                </a:tc>
              </a:tr>
              <a:tr h="359134">
                <a:tc>
                  <a:txBody>
                    <a:bodyPr/>
                    <a:lstStyle/>
                    <a:p>
                      <a:r>
                        <a:rPr lang="en-US" dirty="0" smtClean="0"/>
                        <a:t>ETM Transmission</a:t>
                      </a:r>
                      <a:endParaRPr lang="en-US" dirty="0"/>
                    </a:p>
                  </a:txBody>
                  <a:tcPr/>
                </a:tc>
                <a:tc>
                  <a:txBody>
                    <a:bodyPr/>
                    <a:lstStyle/>
                    <a:p>
                      <a:r>
                        <a:rPr lang="en-US" dirty="0" smtClean="0"/>
                        <a:t>5</a:t>
                      </a:r>
                      <a:endParaRPr lang="en-US" dirty="0"/>
                    </a:p>
                  </a:txBody>
                  <a:tcPr/>
                </a:tc>
                <a:tc>
                  <a:txBody>
                    <a:bodyPr/>
                    <a:lstStyle/>
                    <a:p>
                      <a:r>
                        <a:rPr lang="en-US" dirty="0" smtClean="0"/>
                        <a:t>No</a:t>
                      </a:r>
                      <a:r>
                        <a:rPr lang="en-US" baseline="0" dirty="0" smtClean="0"/>
                        <a:t> data yet</a:t>
                      </a:r>
                      <a:endParaRPr lang="en-US" dirty="0"/>
                    </a:p>
                  </a:txBody>
                  <a:tcPr/>
                </a:tc>
              </a:tr>
              <a:tr h="359134">
                <a:tc>
                  <a:txBody>
                    <a:bodyPr/>
                    <a:lstStyle/>
                    <a:p>
                      <a:r>
                        <a:rPr lang="en-US" dirty="0" smtClean="0"/>
                        <a:t>Total</a:t>
                      </a:r>
                      <a:endParaRPr lang="en-US" dirty="0"/>
                    </a:p>
                  </a:txBody>
                  <a:tcPr/>
                </a:tc>
                <a:tc>
                  <a:txBody>
                    <a:bodyPr/>
                    <a:lstStyle/>
                    <a:p>
                      <a:r>
                        <a:rPr lang="en-US" dirty="0" smtClean="0"/>
                        <a:t>64</a:t>
                      </a:r>
                      <a:endParaRPr lang="en-US" dirty="0"/>
                    </a:p>
                  </a:txBody>
                  <a:tcPr/>
                </a:tc>
                <a:tc>
                  <a:txBody>
                    <a:bodyPr/>
                    <a:lstStyle/>
                    <a:p>
                      <a:r>
                        <a:rPr lang="en-US" dirty="0" smtClean="0"/>
                        <a:t>25</a:t>
                      </a:r>
                      <a:endParaRPr lang="en-US" dirty="0"/>
                    </a:p>
                  </a:txBody>
                  <a:tcPr/>
                </a:tc>
              </a:tr>
            </a:tbl>
          </a:graphicData>
        </a:graphic>
      </p:graphicFrame>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4</a:t>
            </a:fld>
            <a:endParaRPr lang="en-US" sz="1400" i="0"/>
          </a:p>
        </p:txBody>
      </p:sp>
      <p:sp>
        <p:nvSpPr>
          <p:cNvPr id="7" name="TextBox 6"/>
          <p:cNvSpPr txBox="1"/>
          <p:nvPr/>
        </p:nvSpPr>
        <p:spPr>
          <a:xfrm>
            <a:off x="838200" y="6324600"/>
            <a:ext cx="7620000" cy="307777"/>
          </a:xfrm>
          <a:prstGeom prst="rect">
            <a:avLst/>
          </a:prstGeom>
          <a:noFill/>
        </p:spPr>
        <p:txBody>
          <a:bodyPr wrap="square" rtlCol="0">
            <a:spAutoFit/>
          </a:bodyPr>
          <a:lstStyle/>
          <a:p>
            <a:pPr algn="l"/>
            <a:r>
              <a:rPr lang="en-US" sz="1400" dirty="0" smtClean="0"/>
              <a:t>50ppm budget remaining for </a:t>
            </a:r>
            <a:r>
              <a:rPr lang="en-US" sz="1400" dirty="0"/>
              <a:t>c</a:t>
            </a:r>
            <a:r>
              <a:rPr lang="en-US" sz="1400" dirty="0" smtClean="0"/>
              <a:t>ontamination and coating induced surface figure error</a:t>
            </a:r>
            <a:r>
              <a:rPr lang="en-US" dirty="0" smtClean="0"/>
              <a:t>.</a:t>
            </a:r>
          </a:p>
        </p:txBody>
      </p:sp>
      <p:sp>
        <p:nvSpPr>
          <p:cNvPr id="3" name="TextBox 2"/>
          <p:cNvSpPr txBox="1"/>
          <p:nvPr/>
        </p:nvSpPr>
        <p:spPr>
          <a:xfrm>
            <a:off x="2209800" y="1524000"/>
            <a:ext cx="4432975" cy="369332"/>
          </a:xfrm>
          <a:prstGeom prst="rect">
            <a:avLst/>
          </a:prstGeom>
          <a:noFill/>
        </p:spPr>
        <p:txBody>
          <a:bodyPr wrap="none" rtlCol="0">
            <a:spAutoFit/>
          </a:bodyPr>
          <a:lstStyle/>
          <a:p>
            <a:r>
              <a:rPr lang="en-US" sz="1800" dirty="0" smtClean="0"/>
              <a:t>Total cavity loss requirement &lt; 75 ppm</a:t>
            </a:r>
            <a:endParaRPr lang="en-US" sz="1800" dirty="0"/>
          </a:p>
        </p:txBody>
      </p:sp>
    </p:spTree>
    <p:extLst>
      <p:ext uri="{BB962C8B-B14F-4D97-AF65-F5344CB8AC3E}">
        <p14:creationId xmlns:p14="http://schemas.microsoft.com/office/powerpoint/2010/main" val="1977923245"/>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Material</a:t>
            </a:r>
            <a:endParaRPr lang="en-US" dirty="0"/>
          </a:p>
        </p:txBody>
      </p:sp>
      <p:sp>
        <p:nvSpPr>
          <p:cNvPr id="3" name="Content Placeholder 2"/>
          <p:cNvSpPr>
            <a:spLocks noGrp="1"/>
          </p:cNvSpPr>
          <p:nvPr>
            <p:ph idx="1"/>
          </p:nvPr>
        </p:nvSpPr>
        <p:spPr/>
        <p:txBody>
          <a:bodyPr/>
          <a:lstStyle/>
          <a:p>
            <a:r>
              <a:rPr lang="en-US" dirty="0" smtClean="0"/>
              <a:t>All original orders are filled and met specification</a:t>
            </a:r>
          </a:p>
          <a:p>
            <a:pPr lvl="1"/>
            <a:r>
              <a:rPr lang="en-US" dirty="0" smtClean="0"/>
              <a:t>Heraeus </a:t>
            </a:r>
          </a:p>
          <a:p>
            <a:pPr lvl="2"/>
            <a:r>
              <a:rPr lang="en-US" dirty="0" smtClean="0"/>
              <a:t>11 Input Test Masses (ITM)</a:t>
            </a:r>
          </a:p>
          <a:p>
            <a:pPr lvl="2"/>
            <a:r>
              <a:rPr lang="en-US" dirty="0" smtClean="0"/>
              <a:t>4 End Test Masses contributed by U.K. </a:t>
            </a:r>
          </a:p>
          <a:p>
            <a:pPr lvl="2"/>
            <a:r>
              <a:rPr lang="en-US" dirty="0" smtClean="0"/>
              <a:t>6 Beam Splitters (BS)</a:t>
            </a:r>
          </a:p>
          <a:p>
            <a:pPr lvl="2"/>
            <a:r>
              <a:rPr lang="en-US" dirty="0" smtClean="0"/>
              <a:t>9 Compensation Plates</a:t>
            </a:r>
          </a:p>
          <a:p>
            <a:pPr lvl="1"/>
            <a:r>
              <a:rPr lang="en-US" dirty="0" smtClean="0"/>
              <a:t>Corning</a:t>
            </a:r>
          </a:p>
          <a:p>
            <a:pPr lvl="2"/>
            <a:r>
              <a:rPr lang="en-US" dirty="0"/>
              <a:t>9 Recycling Telescope #3 (R3</a:t>
            </a:r>
            <a:r>
              <a:rPr lang="en-US" dirty="0" smtClean="0"/>
              <a:t>)</a:t>
            </a:r>
          </a:p>
          <a:p>
            <a:pPr lvl="2"/>
            <a:r>
              <a:rPr lang="en-US" dirty="0" smtClean="0"/>
              <a:t>Stability problems with:</a:t>
            </a:r>
            <a:endParaRPr lang="en-US" dirty="0"/>
          </a:p>
          <a:p>
            <a:pPr lvl="3"/>
            <a:r>
              <a:rPr lang="en-US" dirty="0" smtClean="0"/>
              <a:t>6 of 10 End Test Masses (ETM)</a:t>
            </a:r>
          </a:p>
          <a:p>
            <a:pPr lvl="3"/>
            <a:r>
              <a:rPr lang="en-US" dirty="0" smtClean="0"/>
              <a:t>3 Fold Mirrors (FM)</a:t>
            </a:r>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5</a:t>
            </a:fld>
            <a:endParaRPr lang="en-US" sz="1400" i="0"/>
          </a:p>
        </p:txBody>
      </p:sp>
    </p:spTree>
    <p:extLst>
      <p:ext uri="{BB962C8B-B14F-4D97-AF65-F5344CB8AC3E}">
        <p14:creationId xmlns:p14="http://schemas.microsoft.com/office/powerpoint/2010/main" val="387577572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Material</a:t>
            </a:r>
            <a:endParaRPr lang="en-US" dirty="0"/>
          </a:p>
        </p:txBody>
      </p:sp>
      <p:sp>
        <p:nvSpPr>
          <p:cNvPr id="3" name="Content Placeholder 2"/>
          <p:cNvSpPr>
            <a:spLocks noGrp="1"/>
          </p:cNvSpPr>
          <p:nvPr>
            <p:ph idx="1"/>
          </p:nvPr>
        </p:nvSpPr>
        <p:spPr>
          <a:xfrm>
            <a:off x="228600" y="1600200"/>
            <a:ext cx="3810000" cy="4876800"/>
          </a:xfrm>
        </p:spPr>
        <p:txBody>
          <a:bodyPr>
            <a:normAutofit lnSpcReduction="10000"/>
          </a:bodyPr>
          <a:lstStyle/>
          <a:p>
            <a:r>
              <a:rPr lang="en-US" dirty="0" smtClean="0"/>
              <a:t>Corning 7980 substrate material is not stable at typical annealing temperatures.</a:t>
            </a:r>
          </a:p>
          <a:p>
            <a:pPr lvl="1"/>
            <a:r>
              <a:rPr lang="en-US" dirty="0"/>
              <a:t>6 of 10 End Test masses</a:t>
            </a:r>
          </a:p>
          <a:p>
            <a:pPr lvl="2"/>
            <a:r>
              <a:rPr lang="en-US" dirty="0"/>
              <a:t>4 were Heraeus 311</a:t>
            </a:r>
          </a:p>
          <a:p>
            <a:pPr lvl="1"/>
            <a:r>
              <a:rPr lang="en-US" dirty="0"/>
              <a:t>3 Fold Mirrors</a:t>
            </a:r>
          </a:p>
          <a:p>
            <a:pPr lvl="1"/>
            <a:r>
              <a:rPr lang="en-US" dirty="0"/>
              <a:t>9 R3,  - not a </a:t>
            </a:r>
            <a:r>
              <a:rPr lang="en-US" dirty="0" smtClean="0"/>
              <a:t>problem</a:t>
            </a:r>
          </a:p>
          <a:p>
            <a:pPr lvl="1"/>
            <a:r>
              <a:rPr lang="en-US" dirty="0" smtClean="0"/>
              <a:t>No instability seen on prototype</a:t>
            </a:r>
          </a:p>
          <a:p>
            <a:r>
              <a:rPr lang="en-US" dirty="0" smtClean="0"/>
              <a:t>Heraeus </a:t>
            </a:r>
            <a:r>
              <a:rPr lang="en-US" dirty="0" err="1" smtClean="0"/>
              <a:t>Suprasil</a:t>
            </a:r>
            <a:r>
              <a:rPr lang="en-US" dirty="0" smtClean="0"/>
              <a:t> 311, 312, 3001 have all tested as stable.</a:t>
            </a:r>
            <a:br>
              <a:rPr lang="en-US" dirty="0" smtClean="0"/>
            </a:br>
            <a:r>
              <a:rPr lang="en-US" sz="1200" dirty="0" smtClean="0"/>
              <a:t>LIGO-T1100162</a:t>
            </a:r>
          </a:p>
          <a:p>
            <a:r>
              <a:rPr lang="en-US" dirty="0" smtClean="0"/>
              <a:t>Reordered material for FM and ETM-Heraeus 312</a:t>
            </a:r>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6</a:t>
            </a:fld>
            <a:endParaRPr lang="en-US" sz="1400" i="0"/>
          </a:p>
        </p:txBody>
      </p:sp>
      <p:graphicFrame>
        <p:nvGraphicFramePr>
          <p:cNvPr id="5" name="Chart 4"/>
          <p:cNvGraphicFramePr>
            <a:graphicFrameLocks/>
          </p:cNvGraphicFramePr>
          <p:nvPr>
            <p:extLst>
              <p:ext uri="{D42A27DB-BD31-4B8C-83A1-F6EECF244321}">
                <p14:modId xmlns:p14="http://schemas.microsoft.com/office/powerpoint/2010/main" val="62523722"/>
              </p:ext>
            </p:extLst>
          </p:nvPr>
        </p:nvGraphicFramePr>
        <p:xfrm>
          <a:off x="3962400" y="1676400"/>
          <a:ext cx="50292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876800" y="4953000"/>
            <a:ext cx="3048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8 nm stability is required for most large COC elements (except R3 400 nm)</a:t>
            </a:r>
            <a:endParaRPr lang="en-US" dirty="0"/>
          </a:p>
        </p:txBody>
      </p:sp>
    </p:spTree>
    <p:extLst>
      <p:ext uri="{BB962C8B-B14F-4D97-AF65-F5344CB8AC3E}">
        <p14:creationId xmlns:p14="http://schemas.microsoft.com/office/powerpoint/2010/main" val="3501609013"/>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m04r1keda0014_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1835">
            <a:off x="5524550" y="4108941"/>
            <a:ext cx="2804583" cy="22436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457" name="Title 1"/>
          <p:cNvSpPr>
            <a:spLocks noGrp="1"/>
          </p:cNvSpPr>
          <p:nvPr>
            <p:ph type="title"/>
          </p:nvPr>
        </p:nvSpPr>
        <p:spPr/>
        <p:txBody>
          <a:bodyPr/>
          <a:lstStyle/>
          <a:p>
            <a:r>
              <a:rPr lang="en-US" dirty="0">
                <a:latin typeface="Helvetica" charset="0"/>
                <a:ea typeface="ＭＳ Ｐゴシック" charset="0"/>
                <a:cs typeface="ＭＳ Ｐゴシック" charset="0"/>
              </a:rPr>
              <a:t>Project phase </a:t>
            </a:r>
            <a:r>
              <a:rPr lang="en-US" dirty="0" smtClean="0">
                <a:latin typeface="Helvetica" charset="0"/>
                <a:ea typeface="ＭＳ Ｐゴシック" charset="0"/>
                <a:cs typeface="ＭＳ Ｐゴシック" charset="0"/>
              </a:rPr>
              <a:t>status</a:t>
            </a:r>
            <a:br>
              <a:rPr lang="en-US" dirty="0" smtClean="0">
                <a:latin typeface="Helvetica" charset="0"/>
                <a:ea typeface="ＭＳ Ｐゴシック" charset="0"/>
                <a:cs typeface="ＭＳ Ｐゴシック" charset="0"/>
              </a:rPr>
            </a:br>
            <a:r>
              <a:rPr lang="en-US" dirty="0" smtClean="0">
                <a:latin typeface="Helvetica" charset="0"/>
                <a:ea typeface="ＭＳ Ｐゴシック" charset="0"/>
                <a:cs typeface="ＭＳ Ｐゴシック" charset="0"/>
              </a:rPr>
              <a:t>Polishing</a:t>
            </a:r>
            <a:endParaRPr lang="en-US" dirty="0">
              <a:latin typeface="Helvetica" charset="0"/>
              <a:ea typeface="ＭＳ Ｐゴシック" charset="0"/>
              <a:cs typeface="ＭＳ Ｐゴシック" charset="0"/>
            </a:endParaRPr>
          </a:p>
        </p:txBody>
      </p:sp>
      <p:sp>
        <p:nvSpPr>
          <p:cNvPr id="19458" name="Content Placeholder 2"/>
          <p:cNvSpPr>
            <a:spLocks noGrp="1"/>
          </p:cNvSpPr>
          <p:nvPr>
            <p:ph idx="1"/>
          </p:nvPr>
        </p:nvSpPr>
        <p:spPr>
          <a:xfrm>
            <a:off x="609600" y="1676400"/>
            <a:ext cx="5105400" cy="4648200"/>
          </a:xfrm>
        </p:spPr>
        <p:txBody>
          <a:bodyPr/>
          <a:lstStyle/>
          <a:p>
            <a:r>
              <a:rPr lang="en-US" sz="1800" dirty="0">
                <a:latin typeface="Helvetica" charset="0"/>
                <a:ea typeface="ＭＳ Ｐゴシック" charset="0"/>
                <a:cs typeface="ＭＳ Ｐゴシック" charset="0"/>
              </a:rPr>
              <a:t>All </a:t>
            </a:r>
            <a:r>
              <a:rPr lang="en-US" sz="1800" dirty="0" smtClean="0">
                <a:latin typeface="Helvetica" charset="0"/>
                <a:ea typeface="ＭＳ Ｐゴシック" charset="0"/>
                <a:cs typeface="ＭＳ Ｐゴシック" charset="0"/>
              </a:rPr>
              <a:t>original mirror </a:t>
            </a:r>
            <a:r>
              <a:rPr lang="en-US" sz="1800" dirty="0">
                <a:latin typeface="Helvetica" charset="0"/>
                <a:ea typeface="ＭＳ Ｐゴシック" charset="0"/>
                <a:cs typeface="ＭＳ Ｐゴシック" charset="0"/>
              </a:rPr>
              <a:t>blanks have been </a:t>
            </a:r>
            <a:r>
              <a:rPr lang="en-US" sz="1800" dirty="0" smtClean="0">
                <a:latin typeface="Helvetica" charset="0"/>
                <a:ea typeface="ＭＳ Ｐゴシック" charset="0"/>
                <a:cs typeface="ＭＳ Ｐゴシック" charset="0"/>
              </a:rPr>
              <a:t>received</a:t>
            </a:r>
          </a:p>
          <a:p>
            <a:r>
              <a:rPr lang="en-US" sz="1800" dirty="0">
                <a:latin typeface="Helvetica" charset="0"/>
                <a:ea typeface="ＭＳ Ｐゴシック" charset="0"/>
              </a:rPr>
              <a:t>One year delay in delivery due mostly to</a:t>
            </a:r>
            <a:br>
              <a:rPr lang="en-US" sz="1800" dirty="0">
                <a:latin typeface="Helvetica" charset="0"/>
                <a:ea typeface="ＭＳ Ｐゴシック" charset="0"/>
              </a:rPr>
            </a:br>
            <a:r>
              <a:rPr lang="en-US" sz="1800" dirty="0">
                <a:latin typeface="Helvetica" charset="0"/>
                <a:ea typeface="ＭＳ Ｐゴシック" charset="0"/>
              </a:rPr>
              <a:t>contamination leaving etching reliefs</a:t>
            </a:r>
            <a:br>
              <a:rPr lang="en-US" sz="1800" dirty="0">
                <a:latin typeface="Helvetica" charset="0"/>
                <a:ea typeface="ＭＳ Ｐゴシック" charset="0"/>
              </a:rPr>
            </a:br>
            <a:r>
              <a:rPr lang="en-US" sz="1800" dirty="0">
                <a:latin typeface="Helvetica" charset="0"/>
                <a:ea typeface="ＭＳ Ｐゴシック" charset="0"/>
              </a:rPr>
              <a:t>on the Test Mass surfaces</a:t>
            </a:r>
          </a:p>
          <a:p>
            <a:r>
              <a:rPr lang="en-US" sz="1800" dirty="0" smtClean="0">
                <a:latin typeface="Helvetica" charset="0"/>
                <a:ea typeface="ＭＳ Ｐゴシック" charset="0"/>
                <a:cs typeface="ＭＳ Ｐゴシック" charset="0"/>
              </a:rPr>
              <a:t>Polishing </a:t>
            </a:r>
            <a:r>
              <a:rPr lang="en-US" sz="1800" dirty="0">
                <a:latin typeface="Helvetica" charset="0"/>
                <a:ea typeface="ＭＳ Ｐゴシック" charset="0"/>
                <a:cs typeface="ＭＳ Ｐゴシック" charset="0"/>
              </a:rPr>
              <a:t>is </a:t>
            </a:r>
            <a:r>
              <a:rPr lang="en-US" sz="1800" dirty="0" smtClean="0">
                <a:latin typeface="Helvetica" charset="0"/>
                <a:ea typeface="ＭＳ Ｐゴシック" charset="0"/>
                <a:cs typeface="ＭＳ Ｐゴシック" charset="0"/>
              </a:rPr>
              <a:t>in process, 23% remaining are:</a:t>
            </a:r>
            <a:endParaRPr lang="en-US" sz="1800" dirty="0">
              <a:latin typeface="Helvetica" charset="0"/>
              <a:ea typeface="ＭＳ Ｐゴシック" charset="0"/>
              <a:cs typeface="ＭＳ Ｐゴシック" charset="0"/>
            </a:endParaRPr>
          </a:p>
          <a:p>
            <a:pPr lvl="1"/>
            <a:r>
              <a:rPr lang="en-US" sz="1800" dirty="0" smtClean="0">
                <a:latin typeface="Helvetica" charset="0"/>
                <a:ea typeface="ＭＳ Ｐゴシック" charset="0"/>
              </a:rPr>
              <a:t>2 Compensation Plates</a:t>
            </a:r>
          </a:p>
          <a:p>
            <a:pPr lvl="1"/>
            <a:r>
              <a:rPr lang="en-US" sz="1800" dirty="0" smtClean="0">
                <a:latin typeface="Helvetica" charset="0"/>
                <a:ea typeface="ＭＳ Ｐゴシック" charset="0"/>
              </a:rPr>
              <a:t>3 Fold Mirrors</a:t>
            </a:r>
          </a:p>
          <a:p>
            <a:pPr lvl="1"/>
            <a:r>
              <a:rPr lang="en-US" sz="1800" dirty="0" smtClean="0">
                <a:latin typeface="Helvetica" charset="0"/>
                <a:ea typeface="ＭＳ Ｐゴシック" charset="0"/>
              </a:rPr>
              <a:t>8 Test Masses</a:t>
            </a:r>
          </a:p>
          <a:p>
            <a:r>
              <a:rPr lang="en-US" sz="1800" u="sng" dirty="0" smtClean="0">
                <a:latin typeface="Helvetica" charset="0"/>
                <a:ea typeface="ＭＳ Ｐゴシック" charset="0"/>
              </a:rPr>
              <a:t>Exceptional control of figure</a:t>
            </a:r>
          </a:p>
          <a:p>
            <a:pPr lvl="1"/>
            <a:r>
              <a:rPr lang="en-US" sz="1800" dirty="0" smtClean="0">
                <a:solidFill>
                  <a:srgbClr val="FF0000"/>
                </a:solidFill>
                <a:latin typeface="Helvetica" charset="0"/>
                <a:ea typeface="ＭＳ Ｐゴシック" charset="0"/>
              </a:rPr>
              <a:t>0.6 meter</a:t>
            </a:r>
            <a:r>
              <a:rPr lang="en-US" sz="1800" dirty="0" smtClean="0">
                <a:latin typeface="Helvetica" charset="0"/>
                <a:ea typeface="ＭＳ Ｐゴシック" charset="0"/>
              </a:rPr>
              <a:t> standard deviation on 1938 meter ROC (9 pieces)</a:t>
            </a:r>
          </a:p>
          <a:p>
            <a:pPr lvl="1"/>
            <a:r>
              <a:rPr lang="en-US" sz="1800" dirty="0" smtClean="0">
                <a:latin typeface="Helvetica" charset="0"/>
                <a:ea typeface="ＭＳ Ｐゴシック" charset="0"/>
              </a:rPr>
              <a:t> </a:t>
            </a:r>
            <a:r>
              <a:rPr lang="en-US" sz="1800" dirty="0">
                <a:solidFill>
                  <a:srgbClr val="FF0000"/>
                </a:solidFill>
                <a:latin typeface="Helvetica" charset="0"/>
                <a:ea typeface="ＭＳ Ｐゴシック" charset="0"/>
              </a:rPr>
              <a:t>0.12 nm </a:t>
            </a:r>
            <a:r>
              <a:rPr lang="en-US" sz="1800" dirty="0" err="1" smtClean="0">
                <a:latin typeface="Helvetica" charset="0"/>
                <a:ea typeface="ＭＳ Ｐゴシック" charset="0"/>
              </a:rPr>
              <a:t>rms</a:t>
            </a:r>
            <a:r>
              <a:rPr lang="en-US" sz="1800" dirty="0" smtClean="0">
                <a:latin typeface="Helvetica" charset="0"/>
                <a:ea typeface="ＭＳ Ｐゴシック" charset="0"/>
              </a:rPr>
              <a:t> average figure error over 160 mm diameter (9 pieces)</a:t>
            </a:r>
          </a:p>
          <a:p>
            <a:pPr marL="457200" lvl="1" indent="0">
              <a:buNone/>
            </a:pPr>
            <a:endParaRPr lang="en-US" sz="1800" dirty="0" smtClean="0">
              <a:latin typeface="Helvetica" charset="0"/>
              <a:ea typeface="ＭＳ Ｐゴシック" charset="0"/>
            </a:endParaRPr>
          </a:p>
          <a:p>
            <a:pPr lvl="1">
              <a:buFontTx/>
              <a:buNone/>
            </a:pPr>
            <a:endParaRPr lang="en-US" sz="1800" dirty="0">
              <a:latin typeface="Helvetica" charset="0"/>
              <a:ea typeface="ＭＳ Ｐゴシック" charset="0"/>
            </a:endParaRPr>
          </a:p>
        </p:txBody>
      </p:sp>
      <p:sp>
        <p:nvSpPr>
          <p:cNvPr id="194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fld id="{888AC264-86A3-B140-923C-5F3C5F464269}" type="slidenum">
              <a:rPr lang="en-US" sz="900" b="0">
                <a:latin typeface="Helvetica" charset="0"/>
              </a:rPr>
              <a:pPr/>
              <a:t>7</a:t>
            </a:fld>
            <a:endParaRPr lang="en-US" sz="1400" b="0" i="0" dirty="0">
              <a:latin typeface="Helvetica" charset="0"/>
            </a:endParaRPr>
          </a:p>
        </p:txBody>
      </p:sp>
      <p:pic>
        <p:nvPicPr>
          <p:cNvPr id="3" name="Picture 2" descr="DSC_014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2057400"/>
            <a:ext cx="3124200" cy="2077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Recycling Cavity Coating</a:t>
            </a:r>
            <a:endParaRPr lang="en-US" dirty="0"/>
          </a:p>
        </p:txBody>
      </p:sp>
      <p:sp>
        <p:nvSpPr>
          <p:cNvPr id="3" name="Content Placeholder 2"/>
          <p:cNvSpPr>
            <a:spLocks noGrp="1"/>
          </p:cNvSpPr>
          <p:nvPr>
            <p:ph idx="1"/>
          </p:nvPr>
        </p:nvSpPr>
        <p:spPr>
          <a:xfrm>
            <a:off x="685800" y="1676400"/>
            <a:ext cx="6705600" cy="4419600"/>
          </a:xfrm>
        </p:spPr>
        <p:txBody>
          <a:bodyPr/>
          <a:lstStyle/>
          <a:p>
            <a:r>
              <a:rPr lang="en-US" sz="1800" dirty="0" smtClean="0">
                <a:latin typeface="Helvetica" charset="0"/>
                <a:ea typeface="ＭＳ Ｐゴシック" charset="0"/>
              </a:rPr>
              <a:t>Recycling </a:t>
            </a:r>
            <a:r>
              <a:rPr lang="en-US" sz="1800" dirty="0">
                <a:latin typeface="Helvetica" charset="0"/>
                <a:ea typeface="ＭＳ Ｐゴシック" charset="0"/>
              </a:rPr>
              <a:t>Cavity – </a:t>
            </a:r>
            <a:r>
              <a:rPr lang="en-US" sz="1800" dirty="0" smtClean="0">
                <a:latin typeface="Helvetica" charset="0"/>
                <a:ea typeface="ＭＳ Ｐゴシック" charset="0"/>
              </a:rPr>
              <a:t>CSIRO</a:t>
            </a:r>
          </a:p>
          <a:p>
            <a:r>
              <a:rPr lang="en-US" sz="1800" dirty="0" smtClean="0">
                <a:latin typeface="Helvetica" charset="0"/>
                <a:ea typeface="ＭＳ Ｐゴシック" charset="0"/>
              </a:rPr>
              <a:t>All </a:t>
            </a:r>
            <a:r>
              <a:rPr lang="en-US" sz="1800" dirty="0">
                <a:latin typeface="Helvetica" charset="0"/>
                <a:ea typeface="ＭＳ Ｐゴシック" charset="0"/>
              </a:rPr>
              <a:t>fixtures in place</a:t>
            </a:r>
          </a:p>
          <a:p>
            <a:pPr lvl="1"/>
            <a:r>
              <a:rPr lang="en-US" sz="1800" dirty="0">
                <a:latin typeface="Helvetica" charset="0"/>
                <a:ea typeface="ＭＳ Ｐゴシック" charset="0"/>
              </a:rPr>
              <a:t>Final Beam Splitter and Fold Mirror coating designs are pending </a:t>
            </a:r>
          </a:p>
          <a:p>
            <a:pPr lvl="3"/>
            <a:r>
              <a:rPr lang="en-US" sz="1800" dirty="0">
                <a:latin typeface="Helvetica" charset="0"/>
                <a:ea typeface="ＭＳ Ｐゴシック" charset="0"/>
              </a:rPr>
              <a:t>(additional accommodation for Hartman </a:t>
            </a:r>
            <a:r>
              <a:rPr lang="en-US" sz="1800" dirty="0" err="1">
                <a:latin typeface="Helvetica" charset="0"/>
                <a:ea typeface="ＭＳ Ｐゴシック" charset="0"/>
              </a:rPr>
              <a:t>Wavefront</a:t>
            </a:r>
            <a:r>
              <a:rPr lang="en-US" sz="1800" dirty="0">
                <a:latin typeface="Helvetica" charset="0"/>
                <a:ea typeface="ＭＳ Ｐゴシック" charset="0"/>
              </a:rPr>
              <a:t> Sensor</a:t>
            </a:r>
            <a:r>
              <a:rPr lang="en-US" sz="1800" dirty="0" smtClean="0">
                <a:latin typeface="Helvetica" charset="0"/>
                <a:ea typeface="ＭＳ Ｐゴシック" charset="0"/>
              </a:rPr>
              <a:t>)</a:t>
            </a:r>
          </a:p>
          <a:p>
            <a:pPr lvl="1"/>
            <a:r>
              <a:rPr lang="en-US" sz="1800" u="sng" dirty="0" smtClean="0">
                <a:latin typeface="Helvetica" charset="0"/>
                <a:ea typeface="ＭＳ Ｐゴシック" charset="0"/>
              </a:rPr>
              <a:t>End Reaction Masses are complete</a:t>
            </a:r>
          </a:p>
          <a:p>
            <a:pPr lvl="1"/>
            <a:r>
              <a:rPr lang="en-US" sz="1800" dirty="0" smtClean="0">
                <a:latin typeface="Helvetica" charset="0"/>
                <a:ea typeface="ＭＳ Ｐゴシック" charset="0"/>
              </a:rPr>
              <a:t>Compensation plates next</a:t>
            </a:r>
          </a:p>
          <a:p>
            <a:r>
              <a:rPr lang="en-US" sz="1800" dirty="0" smtClean="0">
                <a:latin typeface="Helvetica" charset="0"/>
                <a:ea typeface="ＭＳ Ｐゴシック" charset="0"/>
              </a:rPr>
              <a:t>AR coating absorption is found to</a:t>
            </a:r>
            <a:br>
              <a:rPr lang="en-US" sz="1800" dirty="0" smtClean="0">
                <a:latin typeface="Helvetica" charset="0"/>
                <a:ea typeface="ＭＳ Ｐゴシック" charset="0"/>
              </a:rPr>
            </a:br>
            <a:r>
              <a:rPr lang="en-US" sz="1800" dirty="0" smtClean="0">
                <a:latin typeface="Helvetica" charset="0"/>
                <a:ea typeface="ＭＳ Ｐゴシック" charset="0"/>
              </a:rPr>
              <a:t>be extremely sensitive to surface</a:t>
            </a:r>
            <a:br>
              <a:rPr lang="en-US" sz="1800" dirty="0" smtClean="0">
                <a:latin typeface="Helvetica" charset="0"/>
                <a:ea typeface="ＭＳ Ｐゴシック" charset="0"/>
              </a:rPr>
            </a:br>
            <a:r>
              <a:rPr lang="en-US" sz="1800" dirty="0" smtClean="0">
                <a:latin typeface="Helvetica" charset="0"/>
                <a:ea typeface="ＭＳ Ｐゴシック" charset="0"/>
              </a:rPr>
              <a:t>contamination and annealing</a:t>
            </a:r>
            <a:br>
              <a:rPr lang="en-US" sz="1800" dirty="0" smtClean="0">
                <a:latin typeface="Helvetica" charset="0"/>
                <a:ea typeface="ＭＳ Ｐゴシック" charset="0"/>
              </a:rPr>
            </a:br>
            <a:r>
              <a:rPr lang="en-US" sz="1800" dirty="0" smtClean="0">
                <a:latin typeface="Helvetica" charset="0"/>
                <a:ea typeface="ＭＳ Ｐゴシック" charset="0"/>
              </a:rPr>
              <a:t>temperature.</a:t>
            </a:r>
          </a:p>
          <a:p>
            <a:r>
              <a:rPr lang="en-US" sz="1800" dirty="0" smtClean="0">
                <a:latin typeface="Helvetica" charset="0"/>
                <a:ea typeface="ＭＳ Ｐゴシック" charset="0"/>
              </a:rPr>
              <a:t>Thinner layers of </a:t>
            </a:r>
            <a:r>
              <a:rPr lang="en-US" sz="1800" dirty="0" err="1" smtClean="0">
                <a:latin typeface="Helvetica" charset="0"/>
                <a:ea typeface="ＭＳ Ｐゴシック" charset="0"/>
              </a:rPr>
              <a:t>Tantala</a:t>
            </a:r>
            <a:r>
              <a:rPr lang="en-US" sz="1800" dirty="0" smtClean="0">
                <a:latin typeface="Helvetica" charset="0"/>
                <a:ea typeface="ＭＳ Ｐゴシック" charset="0"/>
              </a:rPr>
              <a:t> crystalize</a:t>
            </a:r>
            <a:br>
              <a:rPr lang="en-US" sz="1800" dirty="0" smtClean="0">
                <a:latin typeface="Helvetica" charset="0"/>
                <a:ea typeface="ＭＳ Ｐゴシック" charset="0"/>
              </a:rPr>
            </a:br>
            <a:r>
              <a:rPr lang="en-US" sz="1800" dirty="0" smtClean="0">
                <a:latin typeface="Helvetica" charset="0"/>
                <a:ea typeface="ＭＳ Ｐゴシック" charset="0"/>
              </a:rPr>
              <a:t>at lower temperature.</a:t>
            </a:r>
            <a:endParaRPr lang="en-US" sz="1800" dirty="0">
              <a:latin typeface="Helvetica" charset="0"/>
              <a:ea typeface="ＭＳ Ｐゴシック" charset="0"/>
            </a:endParaRPr>
          </a:p>
          <a:p>
            <a:endParaRPr lang="en-US" dirty="0"/>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8</a:t>
            </a:fld>
            <a:endParaRPr lang="en-US" sz="1400" i="0"/>
          </a:p>
        </p:txBody>
      </p:sp>
      <p:pic>
        <p:nvPicPr>
          <p:cNvPr id="6" name="Picture 5" descr="DSC_0440.JPG"/>
          <p:cNvPicPr>
            <a:picLocks noChangeAspect="1"/>
          </p:cNvPicPr>
          <p:nvPr/>
        </p:nvPicPr>
        <p:blipFill rotWithShape="1">
          <a:blip r:embed="rId2" cstate="print">
            <a:extLst>
              <a:ext uri="{28A0092B-C50C-407E-A947-70E740481C1C}">
                <a14:useLocalDpi xmlns:a14="http://schemas.microsoft.com/office/drawing/2010/main" val="0"/>
              </a:ext>
            </a:extLst>
          </a:blip>
          <a:srcRect l="17257" t="17172" r="20335" b="6231"/>
          <a:stretch/>
        </p:blipFill>
        <p:spPr>
          <a:xfrm>
            <a:off x="5562600" y="3810000"/>
            <a:ext cx="2860908" cy="2334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51605776"/>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 status</a:t>
            </a:r>
            <a:br>
              <a:rPr lang="en-US" dirty="0" smtClean="0"/>
            </a:br>
            <a:r>
              <a:rPr lang="en-US" dirty="0" smtClean="0"/>
              <a:t>Arm Cavity Coating</a:t>
            </a:r>
            <a:endParaRPr lang="en-US" dirty="0"/>
          </a:p>
        </p:txBody>
      </p:sp>
      <p:sp>
        <p:nvSpPr>
          <p:cNvPr id="3" name="Content Placeholder 2"/>
          <p:cNvSpPr>
            <a:spLocks noGrp="1"/>
          </p:cNvSpPr>
          <p:nvPr>
            <p:ph idx="1"/>
          </p:nvPr>
        </p:nvSpPr>
        <p:spPr>
          <a:xfrm>
            <a:off x="685800" y="1676400"/>
            <a:ext cx="7772400" cy="4800600"/>
          </a:xfrm>
        </p:spPr>
        <p:txBody>
          <a:bodyPr/>
          <a:lstStyle/>
          <a:p>
            <a:r>
              <a:rPr lang="en-US" sz="1800" dirty="0">
                <a:latin typeface="Helvetica" charset="0"/>
                <a:ea typeface="ＭＳ Ｐゴシック" charset="0"/>
              </a:rPr>
              <a:t>Arm Cavity – LMA</a:t>
            </a:r>
          </a:p>
          <a:p>
            <a:pPr lvl="1"/>
            <a:r>
              <a:rPr lang="en-US" sz="1800" dirty="0">
                <a:latin typeface="Helvetica" charset="0"/>
                <a:ea typeface="ＭＳ Ｐゴシック" charset="0"/>
                <a:cs typeface="ＭＳ Ｐゴシック" charset="0"/>
              </a:rPr>
              <a:t>All designs </a:t>
            </a:r>
            <a:r>
              <a:rPr lang="en-US" sz="1800" dirty="0" smtClean="0">
                <a:latin typeface="Helvetica" charset="0"/>
                <a:ea typeface="ＭＳ Ｐゴシック" charset="0"/>
                <a:cs typeface="ＭＳ Ｐゴシック" charset="0"/>
              </a:rPr>
              <a:t>approved</a:t>
            </a:r>
          </a:p>
          <a:p>
            <a:pPr lvl="1"/>
            <a:r>
              <a:rPr lang="en-US" sz="1800" dirty="0">
                <a:latin typeface="Helvetica" charset="0"/>
                <a:ea typeface="ＭＳ Ｐゴシック" charset="0"/>
                <a:cs typeface="ＭＳ Ｐゴシック" charset="0"/>
              </a:rPr>
              <a:t>Test masses will be coated with an “optimized” design of silica and </a:t>
            </a:r>
            <a:r>
              <a:rPr lang="en-US" sz="1800" dirty="0" err="1">
                <a:latin typeface="Helvetica" charset="0"/>
                <a:ea typeface="ＭＳ Ｐゴシック" charset="0"/>
                <a:cs typeface="ＭＳ Ｐゴシック" charset="0"/>
              </a:rPr>
              <a:t>titania</a:t>
            </a:r>
            <a:r>
              <a:rPr lang="en-US" sz="1800" dirty="0">
                <a:latin typeface="Helvetica" charset="0"/>
                <a:ea typeface="ＭＳ Ｐゴシック" charset="0"/>
                <a:cs typeface="ＭＳ Ｐゴシック" charset="0"/>
              </a:rPr>
              <a:t> doped </a:t>
            </a:r>
            <a:r>
              <a:rPr lang="en-US" sz="1800" dirty="0" err="1">
                <a:latin typeface="Helvetica" charset="0"/>
                <a:ea typeface="ＭＳ Ｐゴシック" charset="0"/>
                <a:cs typeface="ＭＳ Ｐゴシック" charset="0"/>
              </a:rPr>
              <a:t>tantala</a:t>
            </a:r>
            <a:r>
              <a:rPr lang="en-US" sz="1800" dirty="0" smtClean="0">
                <a:latin typeface="Helvetica" charset="0"/>
                <a:ea typeface="ＭＳ Ｐゴシック" charset="0"/>
                <a:cs typeface="ＭＳ Ｐゴシック" charset="0"/>
              </a:rPr>
              <a:t>.  This results in the lowest thermal noise performance demonstrated to date.</a:t>
            </a:r>
            <a:endParaRPr lang="en-US" sz="1800" dirty="0">
              <a:latin typeface="Helvetica" charset="0"/>
              <a:ea typeface="ＭＳ Ｐゴシック" charset="0"/>
              <a:cs typeface="ＭＳ Ｐゴシック" charset="0"/>
            </a:endParaRPr>
          </a:p>
          <a:p>
            <a:pPr lvl="1"/>
            <a:r>
              <a:rPr lang="en-US" sz="1800" dirty="0" smtClean="0">
                <a:latin typeface="Helvetica" charset="0"/>
                <a:ea typeface="ＭＳ Ｐゴシック" charset="0"/>
                <a:cs typeface="ＭＳ Ｐゴシック" charset="0"/>
              </a:rPr>
              <a:t>The ITM for the single arm test is at Hanford with bonds curing</a:t>
            </a:r>
          </a:p>
          <a:p>
            <a:r>
              <a:rPr lang="en-US" sz="1800" dirty="0" smtClean="0">
                <a:latin typeface="Helvetica" charset="0"/>
                <a:ea typeface="ＭＳ Ｐゴシック" charset="0"/>
                <a:cs typeface="ＭＳ Ｐゴシック" charset="0"/>
              </a:rPr>
              <a:t>All parameters are reported by the vendor as being within specification with the exception of figure change due to coating uniformity.</a:t>
            </a:r>
          </a:p>
          <a:p>
            <a:pPr lvl="1"/>
            <a:r>
              <a:rPr lang="en-US" sz="1800" dirty="0" smtClean="0">
                <a:latin typeface="Helvetica" charset="0"/>
                <a:ea typeface="ＭＳ Ｐゴシック" charset="0"/>
                <a:cs typeface="ＭＳ Ｐゴシック" charset="0"/>
              </a:rPr>
              <a:t>It is well known that IBS coatings stress substrates and impart a change in </a:t>
            </a:r>
            <a:r>
              <a:rPr lang="en-US" sz="1800" dirty="0" err="1" smtClean="0">
                <a:latin typeface="Helvetica" charset="0"/>
                <a:ea typeface="ＭＳ Ｐゴシック" charset="0"/>
                <a:cs typeface="ＭＳ Ｐゴシック" charset="0"/>
              </a:rPr>
              <a:t>saggita</a:t>
            </a:r>
            <a:r>
              <a:rPr lang="en-US" sz="1800" dirty="0" smtClean="0">
                <a:latin typeface="Helvetica" charset="0"/>
                <a:ea typeface="ＭＳ Ｐゴシック" charset="0"/>
                <a:cs typeface="ＭＳ Ｐゴシック" charset="0"/>
              </a:rPr>
              <a:t> .  For the LASTI prototype this change was measured at 3 nm.</a:t>
            </a:r>
          </a:p>
          <a:p>
            <a:pPr lvl="1"/>
            <a:r>
              <a:rPr lang="en-US" sz="1800" dirty="0">
                <a:latin typeface="Helvetica" charset="0"/>
                <a:ea typeface="ＭＳ Ｐゴシック" charset="0"/>
                <a:cs typeface="ＭＳ Ｐゴシック" charset="0"/>
              </a:rPr>
              <a:t>Uniformity requirement:  </a:t>
            </a:r>
            <a:r>
              <a:rPr lang="en-US" sz="1800" dirty="0" smtClean="0">
                <a:latin typeface="Helvetica" charset="0"/>
                <a:ea typeface="ＭＳ Ｐゴシック" charset="0"/>
                <a:cs typeface="ＭＳ Ｐゴシック" charset="0"/>
              </a:rPr>
              <a:t>…not </a:t>
            </a:r>
            <a:r>
              <a:rPr lang="en-US" sz="1800" dirty="0">
                <a:latin typeface="Helvetica" charset="0"/>
                <a:ea typeface="ＭＳ Ｐゴシック" charset="0"/>
                <a:cs typeface="ＭＳ Ｐゴシック" charset="0"/>
              </a:rPr>
              <a:t>change </a:t>
            </a:r>
            <a:r>
              <a:rPr lang="en-US" sz="1800" dirty="0" smtClean="0">
                <a:latin typeface="Helvetica" charset="0"/>
                <a:ea typeface="ＭＳ Ｐゴシック" charset="0"/>
                <a:cs typeface="ＭＳ Ｐゴシック" charset="0"/>
              </a:rPr>
              <a:t>the </a:t>
            </a:r>
            <a:r>
              <a:rPr lang="en-US" sz="1800" dirty="0" err="1" smtClean="0">
                <a:latin typeface="Helvetica" charset="0"/>
                <a:ea typeface="ＭＳ Ｐゴシック" charset="0"/>
                <a:cs typeface="ＭＳ Ｐゴシック" charset="0"/>
              </a:rPr>
              <a:t>Sagitta</a:t>
            </a:r>
            <a:r>
              <a:rPr lang="en-US" sz="1800" dirty="0" smtClean="0">
                <a:latin typeface="Helvetica" charset="0"/>
                <a:ea typeface="ＭＳ Ｐゴシック" charset="0"/>
                <a:cs typeface="ＭＳ Ｐゴシック" charset="0"/>
              </a:rPr>
              <a:t> </a:t>
            </a:r>
            <a:r>
              <a:rPr lang="en-US" sz="1800" dirty="0">
                <a:latin typeface="Helvetica" charset="0"/>
                <a:ea typeface="ＭＳ Ｐゴシック" charset="0"/>
                <a:cs typeface="ＭＳ Ｐゴシック" charset="0"/>
              </a:rPr>
              <a:t>more than 8 nanometers, </a:t>
            </a:r>
            <a:r>
              <a:rPr lang="en-US" sz="1800" dirty="0" smtClean="0">
                <a:latin typeface="Helvetica" charset="0"/>
                <a:ea typeface="ＭＳ Ｐゴシック" charset="0"/>
                <a:cs typeface="ＭＳ Ｐゴシック" charset="0"/>
              </a:rPr>
              <a:t>…Zernike </a:t>
            </a:r>
            <a:r>
              <a:rPr lang="en-US" sz="1800" dirty="0">
                <a:latin typeface="Helvetica" charset="0"/>
                <a:ea typeface="ＭＳ Ｐゴシック" charset="0"/>
                <a:cs typeface="ＭＳ Ｐゴシック" charset="0"/>
              </a:rPr>
              <a:t>terms </a:t>
            </a:r>
            <a:r>
              <a:rPr lang="en-US" sz="1800" dirty="0" smtClean="0">
                <a:latin typeface="Helvetica" charset="0"/>
                <a:ea typeface="ＭＳ Ｐゴシック" charset="0"/>
                <a:cs typeface="ＭＳ Ｐゴシック" charset="0"/>
              </a:rPr>
              <a:t>…amplitude </a:t>
            </a:r>
            <a:r>
              <a:rPr lang="en-US" sz="1800" dirty="0">
                <a:latin typeface="Helvetica" charset="0"/>
                <a:ea typeface="ＭＳ Ｐゴシック" charset="0"/>
                <a:cs typeface="ＭＳ Ｐゴシック" charset="0"/>
              </a:rPr>
              <a:t>&lt;</a:t>
            </a:r>
            <a:r>
              <a:rPr lang="en-US" sz="1800" dirty="0" smtClean="0">
                <a:latin typeface="Helvetica" charset="0"/>
                <a:ea typeface="ＭＳ Ｐゴシック" charset="0"/>
                <a:cs typeface="ＭＳ Ｐゴシック" charset="0"/>
              </a:rPr>
              <a:t> </a:t>
            </a:r>
            <a:r>
              <a:rPr lang="en-US" sz="1800" dirty="0">
                <a:latin typeface="Helvetica" charset="0"/>
                <a:ea typeface="ＭＳ Ｐゴシック" charset="0"/>
                <a:cs typeface="ＭＳ Ｐゴシック" charset="0"/>
              </a:rPr>
              <a:t>0.5 </a:t>
            </a:r>
            <a:r>
              <a:rPr lang="en-US" sz="1800" dirty="0" smtClean="0">
                <a:latin typeface="Helvetica" charset="0"/>
                <a:ea typeface="ＭＳ Ｐゴシック" charset="0"/>
                <a:cs typeface="ＭＳ Ｐゴシック" charset="0"/>
              </a:rPr>
              <a:t>nanometer</a:t>
            </a:r>
          </a:p>
        </p:txBody>
      </p:sp>
      <p:sp>
        <p:nvSpPr>
          <p:cNvPr id="4" name="Slide Number Placeholder 3"/>
          <p:cNvSpPr>
            <a:spLocks noGrp="1"/>
          </p:cNvSpPr>
          <p:nvPr>
            <p:ph type="sldNum" sz="quarter" idx="11"/>
          </p:nvPr>
        </p:nvSpPr>
        <p:spPr/>
        <p:txBody>
          <a:bodyPr/>
          <a:lstStyle/>
          <a:p>
            <a:pPr>
              <a:defRPr/>
            </a:pPr>
            <a:fld id="{343DB4C7-CFEC-3D47-A9D9-7ACD4F9DDCEA}" type="slidenum">
              <a:rPr lang="en-US" smtClean="0"/>
              <a:pPr>
                <a:defRPr/>
              </a:pPr>
              <a:t>9</a:t>
            </a:fld>
            <a:endParaRPr lang="en-US" sz="1400" i="0"/>
          </a:p>
        </p:txBody>
      </p:sp>
    </p:spTree>
    <p:extLst>
      <p:ext uri="{BB962C8B-B14F-4D97-AF65-F5344CB8AC3E}">
        <p14:creationId xmlns:p14="http://schemas.microsoft.com/office/powerpoint/2010/main" val="2910138064"/>
      </p:ext>
    </p:extLst>
  </p:cSld>
  <p:clrMapOvr>
    <a:masterClrMapping/>
  </p:clrMapOvr>
  <p:transition xmlns:p14="http://schemas.microsoft.com/office/powerpoint/2010/main"/>
</p:sld>
</file>

<file path=ppt/theme/theme1.xml><?xml version="1.0" encoding="utf-8"?>
<a:theme xmlns:a="http://schemas.openxmlformats.org/drawingml/2006/main" name="!LIGO-Caltech_watermark">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Caltech_watermar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00"/>
          </a:solidFill>
          <a:prstDash val="solid"/>
          <a:round/>
          <a:headEnd type="none" w="sm" len="sm"/>
          <a:tailEnd type="triangle" w="sm" len="sm"/>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FF0000"/>
          </a:solidFill>
          <a:prstDash val="solid"/>
          <a:round/>
          <a:headEnd type="none" w="sm" len="sm"/>
          <a:tailEnd type="triangle" w="sm" len="sm"/>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IGO-Caltech_watermar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Caltech_watermar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Caltech_watermar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Caltech_watermar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Caltech_watermar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Caltech_watermar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Caltech_watermar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Caltech_watermar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themeOverride>
</file>

<file path=docProps/app.xml><?xml version="1.0" encoding="utf-8"?>
<Properties xmlns="http://schemas.openxmlformats.org/officeDocument/2006/extended-properties" xmlns:vt="http://schemas.openxmlformats.org/officeDocument/2006/docPropsVTypes">
  <Template/>
  <TotalTime>30088</TotalTime>
  <Words>1239</Words>
  <Application>Microsoft Macintosh PowerPoint</Application>
  <PresentationFormat>Letter Paper (8.5x11 in)</PresentationFormat>
  <Paragraphs>205</Paragraphs>
  <Slides>17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!LIGO-Caltech_watermark</vt:lpstr>
      <vt:lpstr>Photo Editor Photo</vt:lpstr>
      <vt:lpstr>Core Optics Components </vt:lpstr>
      <vt:lpstr>Core Optics Functions</vt:lpstr>
      <vt:lpstr>Design approach</vt:lpstr>
      <vt:lpstr>Arm Cavity Loss: Early results are in line with budget</vt:lpstr>
      <vt:lpstr>Project phase status Material</vt:lpstr>
      <vt:lpstr>Project phase status Material</vt:lpstr>
      <vt:lpstr>Project phase status Polishing</vt:lpstr>
      <vt:lpstr>Project phase status Recycling Cavity Coating</vt:lpstr>
      <vt:lpstr>Project phase status Arm Cavity Coating</vt:lpstr>
      <vt:lpstr>Project phase status Arm cavity coating continued</vt:lpstr>
      <vt:lpstr>Project phase status Arm cavity coating continued</vt:lpstr>
      <vt:lpstr>Project phase status Metrology</vt:lpstr>
      <vt:lpstr>Challenges, risks, and mitigations</vt:lpstr>
      <vt:lpstr>Subsystem Project organization</vt:lpstr>
      <vt:lpstr>Core Optics Development Status</vt:lpstr>
      <vt:lpstr>Ongoing Coating development </vt:lpstr>
      <vt:lpstr>Core Optics Near term activities</vt:lpstr>
    </vt:vector>
  </TitlesOfParts>
  <Manager/>
  <Company>Caltech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Optics Technical Presentation</dc:title>
  <dc:subject>Advanced LIGO</dc:subject>
  <dc:creator>GariLynn Billingsley</dc:creator>
  <cp:keywords>Core Optics</cp:keywords>
  <dc:description>For April 2009 NSF Review of Advanced LIGO</dc:description>
  <cp:lastModifiedBy>GariLynn Billingsley</cp:lastModifiedBy>
  <cp:revision>948</cp:revision>
  <cp:lastPrinted>2010-03-31T17:27:19Z</cp:lastPrinted>
  <dcterms:created xsi:type="dcterms:W3CDTF">2010-04-12T20:34:20Z</dcterms:created>
  <dcterms:modified xsi:type="dcterms:W3CDTF">2011-05-09T15:22:50Z</dcterms:modified>
  <cp:category>NSF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lpwstr>LIGO - G070669-06-M</vt:lpwstr>
  </property>
</Properties>
</file>