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3C13-B491-1A49-95D0-79971DB1B4B4}" type="datetimeFigureOut">
              <a:rPr lang="en-US" smtClean="0"/>
              <a:pPr/>
              <a:t>9/6/11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C265C-4825-5F49-85EE-48D057F3A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cgi-bin/private/DocDB/ShowDocument?.submit=Number&amp;docid=t1000247&amp;version=" TargetMode="External"/><Relationship Id="rId3" Type="http://schemas.openxmlformats.org/officeDocument/2006/relationships/hyperlink" Target="https://dcc.ligo.org/cgi-bin/private/DocDB/ShowDocument?docid=701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H2 TMS Y QPD Sled</a:t>
            </a:r>
            <a:br>
              <a:rPr lang="en-US" dirty="0" smtClean="0"/>
            </a:br>
            <a:r>
              <a:rPr lang="en-US" dirty="0" smtClean="0"/>
              <a:t>- As Built 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Bram Slagmolen, Keita </a:t>
            </a:r>
            <a:r>
              <a:rPr lang="en-US" dirty="0" err="1" smtClean="0"/>
              <a:t>Kawabe</a:t>
            </a:r>
            <a:r>
              <a:rPr lang="en-US" dirty="0" smtClean="0"/>
              <a:t>, Matt Evans</a:t>
            </a:r>
          </a:p>
          <a:p>
            <a:r>
              <a:rPr lang="en-US" b="1" dirty="0"/>
              <a:t>LIGO-T1100476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QPD Sled Telescopes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TMS/ISC Breadboard has two QPD sleds, one for IR and one for Green.</a:t>
            </a:r>
          </a:p>
          <a:p>
            <a:r>
              <a:rPr lang="en-US" dirty="0" smtClean="0"/>
              <a:t>Each sled, has a small </a:t>
            </a:r>
            <a:r>
              <a:rPr lang="en-US" dirty="0" err="1" smtClean="0"/>
              <a:t>Gouy</a:t>
            </a:r>
            <a:r>
              <a:rPr lang="en-US" dirty="0" smtClean="0"/>
              <a:t> phase beam </a:t>
            </a:r>
            <a:r>
              <a:rPr lang="en-US" dirty="0" smtClean="0"/>
              <a:t>reducing telescope to steer the beam onto the </a:t>
            </a:r>
            <a:r>
              <a:rPr lang="en-US" dirty="0" err="1" smtClean="0"/>
              <a:t>QPDs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Gouy</a:t>
            </a:r>
            <a:r>
              <a:rPr lang="en-US" dirty="0" smtClean="0"/>
              <a:t> phase between the two </a:t>
            </a:r>
            <a:r>
              <a:rPr lang="en-US" dirty="0" err="1" smtClean="0"/>
              <a:t>QPDs</a:t>
            </a:r>
            <a:r>
              <a:rPr lang="en-US" dirty="0" smtClean="0"/>
              <a:t> needs to be close to 90 degrees (for a diagonal sensing matrix in the near- and far field).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Mode-Matching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sleds are assembled, and the telescope optics (2” lens and a 1” lens) are placed as illustrated in figures 8 and 10 in document </a:t>
            </a:r>
            <a:r>
              <a:rPr lang="en-US" dirty="0" smtClean="0">
                <a:hlinkClick r:id="rId2"/>
              </a:rPr>
              <a:t>T1000247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nominal</a:t>
            </a:r>
            <a:r>
              <a:rPr lang="en-US" dirty="0" smtClean="0"/>
              <a:t> location for L1 and L2 as </a:t>
            </a:r>
            <a:r>
              <a:rPr lang="en-US" dirty="0" smtClean="0"/>
              <a:t>listed in the </a:t>
            </a:r>
            <a:r>
              <a:rPr lang="en-US" dirty="0" smtClean="0"/>
              <a:t>tables </a:t>
            </a:r>
            <a:r>
              <a:rPr lang="en-US" dirty="0" smtClean="0"/>
              <a:t>8 </a:t>
            </a:r>
            <a:r>
              <a:rPr lang="en-US" dirty="0" smtClean="0"/>
              <a:t>and </a:t>
            </a:r>
            <a:r>
              <a:rPr lang="en-US" dirty="0" smtClean="0"/>
              <a:t>9 are used.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mode-matching measurements, t</a:t>
            </a:r>
            <a:r>
              <a:rPr lang="en-US" dirty="0" smtClean="0"/>
              <a:t>he </a:t>
            </a:r>
            <a:r>
              <a:rPr lang="en-US" dirty="0" smtClean="0"/>
              <a:t>IR and GRN Laser Diode </a:t>
            </a:r>
            <a:r>
              <a:rPr lang="en-US" dirty="0" smtClean="0"/>
              <a:t>sources </a:t>
            </a:r>
            <a:r>
              <a:rPr lang="en-US" dirty="0" smtClean="0"/>
              <a:t>as per </a:t>
            </a:r>
            <a:r>
              <a:rPr lang="en-US" dirty="0" smtClean="0">
                <a:hlinkClick r:id="rId3"/>
              </a:rPr>
              <a:t>T1100474</a:t>
            </a:r>
            <a:r>
              <a:rPr lang="en-US" dirty="0" smtClean="0"/>
              <a:t> are used.</a:t>
            </a:r>
          </a:p>
          <a:p>
            <a:r>
              <a:rPr lang="en-US" dirty="0" smtClean="0"/>
              <a:t>The Coherence </a:t>
            </a:r>
            <a:r>
              <a:rPr lang="en-US" dirty="0" err="1" smtClean="0"/>
              <a:t>ModeMaster</a:t>
            </a:r>
            <a:r>
              <a:rPr lang="en-US" dirty="0" smtClean="0"/>
              <a:t> is used to measure the waist location and size behind the telescope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location of L2</a:t>
            </a:r>
            <a:r>
              <a:rPr lang="en-US" dirty="0" smtClean="0"/>
              <a:t> is adjusted to match the </a:t>
            </a:r>
            <a:r>
              <a:rPr lang="en-US" dirty="0" smtClean="0"/>
              <a:t>measured waist location and size as close as possible according to T1000247.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Mode-Matching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Once the telescopes are aligned, a </a:t>
            </a:r>
            <a:r>
              <a:rPr lang="en-US" dirty="0" err="1" smtClean="0"/>
              <a:t>matlab</a:t>
            </a:r>
            <a:r>
              <a:rPr lang="en-US" dirty="0" smtClean="0"/>
              <a:t> model (</a:t>
            </a:r>
            <a:r>
              <a:rPr lang="en-US" dirty="0" err="1" smtClean="0"/>
              <a:t>alm</a:t>
            </a:r>
            <a:r>
              <a:rPr lang="en-US" dirty="0" smtClean="0"/>
              <a:t>) is used to validate the location of the </a:t>
            </a:r>
            <a:r>
              <a:rPr lang="en-US" dirty="0" err="1" smtClean="0"/>
              <a:t>QPDs</a:t>
            </a:r>
            <a:r>
              <a:rPr lang="en-US" dirty="0" smtClean="0"/>
              <a:t> with respect to the measured waist locations.</a:t>
            </a:r>
            <a:endParaRPr lang="en-US" dirty="0" smtClean="0"/>
          </a:p>
          <a:p>
            <a:r>
              <a:rPr lang="en-US" dirty="0" smtClean="0"/>
              <a:t>This is done by</a:t>
            </a:r>
            <a:r>
              <a:rPr lang="en-US" dirty="0" smtClean="0"/>
              <a:t> adjusting </a:t>
            </a:r>
            <a:r>
              <a:rPr lang="en-US" dirty="0" smtClean="0"/>
              <a:t>the </a:t>
            </a:r>
            <a:r>
              <a:rPr lang="en-US" dirty="0" smtClean="0"/>
              <a:t>model (changing the distance betwee</a:t>
            </a:r>
            <a:r>
              <a:rPr lang="en-US" dirty="0" smtClean="0"/>
              <a:t>n L1 and L2)</a:t>
            </a:r>
            <a:r>
              <a:rPr lang="en-US" dirty="0" smtClean="0"/>
              <a:t> </a:t>
            </a:r>
            <a:r>
              <a:rPr lang="en-US" dirty="0" smtClean="0"/>
              <a:t>such that the waist location is similar to the measured results (using the LD </a:t>
            </a:r>
            <a:r>
              <a:rPr lang="en-US" dirty="0" smtClean="0"/>
              <a:t>sources as input to the telescope)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With these telescope settings </a:t>
            </a:r>
            <a:r>
              <a:rPr lang="en-US" dirty="0" smtClean="0"/>
              <a:t>and ‘</a:t>
            </a:r>
            <a:r>
              <a:rPr lang="en-US" dirty="0" smtClean="0"/>
              <a:t>injected’ </a:t>
            </a:r>
            <a:r>
              <a:rPr lang="en-US" dirty="0" smtClean="0"/>
              <a:t>the IFO arm cavity beam parameters (e.g. out of the TMS Telescope),</a:t>
            </a:r>
            <a:r>
              <a:rPr lang="en-US" dirty="0" smtClean="0"/>
              <a:t> adjust </a:t>
            </a:r>
            <a:r>
              <a:rPr lang="en-US" dirty="0" smtClean="0"/>
              <a:t>the location of the </a:t>
            </a:r>
            <a:r>
              <a:rPr lang="en-US" dirty="0" err="1" smtClean="0"/>
              <a:t>QPDs</a:t>
            </a:r>
            <a:r>
              <a:rPr lang="en-US" dirty="0" smtClean="0"/>
              <a:t> so the difference in </a:t>
            </a:r>
            <a:r>
              <a:rPr lang="en-US" dirty="0" err="1" smtClean="0"/>
              <a:t>Gouy</a:t>
            </a:r>
            <a:r>
              <a:rPr lang="en-US" dirty="0" smtClean="0"/>
              <a:t> Phase is nominal 90 degrees.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02"/>
            <a:ext cx="8229600" cy="1143000"/>
          </a:xfrm>
        </p:spPr>
        <p:txBody>
          <a:bodyPr/>
          <a:lstStyle/>
          <a:p>
            <a:r>
              <a:rPr lang="en-US" dirty="0" smtClean="0"/>
              <a:t>IR QPD Sled /</a:t>
            </a:r>
            <a:r>
              <a:rPr lang="en-US" dirty="0" err="1" smtClean="0"/>
              <a:t>w</a:t>
            </a:r>
            <a:r>
              <a:rPr lang="en-US" dirty="0" smtClean="0"/>
              <a:t> LD Source</a:t>
            </a:r>
            <a:endParaRPr lang="en-US" dirty="0"/>
          </a:p>
        </p:txBody>
      </p:sp>
      <p:pic>
        <p:nvPicPr>
          <p:cNvPr id="4" name="Content Placeholder 3" descr="H2TMSY_IRsled_LaserDiod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635" r="635"/>
              <a:stretch>
                <a:fillRect/>
              </a:stretch>
            </p:blipFill>
          </mc:Choice>
          <mc:Fallback>
            <p:blipFill>
              <a:blip r:embed="rId3"/>
              <a:srcRect l="635" r="635"/>
              <a:stretch>
                <a:fillRect/>
              </a:stretch>
            </p:blipFill>
          </mc:Fallback>
        </mc:AlternateContent>
        <p:spPr>
          <a:xfrm>
            <a:off x="3483167" y="1243949"/>
            <a:ext cx="539073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51970" y="4023103"/>
            <a:ext cx="472510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ourier"/>
                <a:cs typeface="Courier"/>
              </a:rPr>
              <a:t>Waist location target: 0.80m</a:t>
            </a:r>
          </a:p>
          <a:p>
            <a:r>
              <a:rPr lang="en-US" sz="1000" dirty="0" smtClean="0">
                <a:latin typeface="Courier"/>
                <a:cs typeface="Courier"/>
              </a:rPr>
              <a:t>(as per T1000247, table 8, fig 7)</a:t>
            </a:r>
            <a:endParaRPr lang="en-US" sz="1000" dirty="0" smtClean="0">
              <a:latin typeface="Courier"/>
              <a:cs typeface="Courier"/>
            </a:endParaRPr>
          </a:p>
          <a:p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Laser </a:t>
            </a:r>
            <a:r>
              <a:rPr lang="en-US" sz="1000" dirty="0" smtClean="0">
                <a:latin typeface="Courier"/>
                <a:cs typeface="Courier"/>
              </a:rPr>
              <a:t>Diode Source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modematching</a:t>
            </a:r>
            <a:r>
              <a:rPr lang="en-US" sz="1000" dirty="0" smtClean="0">
                <a:latin typeface="Courier"/>
                <a:cs typeface="Courier"/>
              </a:rPr>
              <a:t> = 0.99412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IRxpath.components</a:t>
            </a:r>
            <a:r>
              <a:rPr lang="en-US" sz="1000" dirty="0" smtClean="0">
                <a:latin typeface="Courier"/>
                <a:cs typeface="Courier"/>
              </a:rPr>
              <a:t> </a:t>
            </a:r>
            <a:r>
              <a:rPr lang="en-US" sz="1000" dirty="0" smtClean="0">
                <a:latin typeface="Courier"/>
                <a:cs typeface="Courier"/>
              </a:rPr>
              <a:t>list</a:t>
            </a:r>
          </a:p>
          <a:p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Measured Parameters:</a:t>
            </a:r>
          </a:p>
          <a:p>
            <a:r>
              <a:rPr lang="en-US" sz="1000" dirty="0" smtClean="0">
                <a:latin typeface="Courier"/>
                <a:cs typeface="Courier"/>
              </a:rPr>
              <a:t>(* = adjusted </a:t>
            </a:r>
            <a:r>
              <a:rPr lang="en-US" sz="1000" dirty="0" err="1" smtClean="0">
                <a:latin typeface="Courier"/>
                <a:cs typeface="Courier"/>
              </a:rPr>
              <a:t>z(m</a:t>
            </a:r>
            <a:r>
              <a:rPr lang="en-US" sz="1000" dirty="0" smtClean="0">
                <a:latin typeface="Courier"/>
                <a:cs typeface="Courier"/>
              </a:rPr>
              <a:t>) parameter)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label      </a:t>
            </a:r>
            <a:r>
              <a:rPr lang="en-US" sz="1000" dirty="0" err="1" smtClean="0">
                <a:latin typeface="Courier"/>
                <a:cs typeface="Courier"/>
              </a:rPr>
              <a:t>z</a:t>
            </a:r>
            <a:r>
              <a:rPr lang="en-US" sz="1000" dirty="0" smtClean="0">
                <a:latin typeface="Courier"/>
                <a:cs typeface="Courier"/>
              </a:rPr>
              <a:t> (</a:t>
            </a:r>
            <a:r>
              <a:rPr lang="en-US" sz="1000" dirty="0" err="1" smtClean="0">
                <a:latin typeface="Courier"/>
                <a:cs typeface="Courier"/>
              </a:rPr>
              <a:t>m</a:t>
            </a:r>
            <a:r>
              <a:rPr lang="en-US" sz="1000" dirty="0" smtClean="0">
                <a:latin typeface="Courier"/>
                <a:cs typeface="Courier"/>
              </a:rPr>
              <a:t>)     type           parameters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-----      -----     ----           ----------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L1              0    lens          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0.3330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*   </a:t>
            </a:r>
            <a:r>
              <a:rPr lang="en-US" sz="1000" dirty="0" smtClean="0">
                <a:latin typeface="Courier"/>
                <a:cs typeface="Courier"/>
              </a:rPr>
              <a:t>L2         </a:t>
            </a:r>
            <a:r>
              <a:rPr lang="en-US" sz="1000" b="1" i="1" dirty="0" smtClean="0">
                <a:latin typeface="Courier"/>
                <a:cs typeface="Courier"/>
              </a:rPr>
              <a:t>0.2370</a:t>
            </a:r>
            <a:r>
              <a:rPr lang="en-US" sz="1000" dirty="0" smtClean="0">
                <a:latin typeface="Courier"/>
                <a:cs typeface="Courier"/>
              </a:rPr>
              <a:t>    </a:t>
            </a:r>
            <a:r>
              <a:rPr lang="en-US" sz="1000" dirty="0" smtClean="0">
                <a:latin typeface="Courier"/>
                <a:cs typeface="Courier"/>
              </a:rPr>
              <a:t>lens		   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-0.111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QPD1       0.6180    flat mirror    none:   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Y-waist    0.8366    flat mirror    none:   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QPD2       1.0498    flat mirror    none: </a:t>
            </a:r>
            <a:endParaRPr lang="en-US" sz="10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970" y="1682124"/>
            <a:ext cx="3331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Adjusted the L2 location in the model until the output waist coincided with the measured waist location (Y-waist).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7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 QPD Sled /</a:t>
            </a:r>
            <a:r>
              <a:rPr lang="en-US" dirty="0" err="1" smtClean="0"/>
              <a:t>w</a:t>
            </a:r>
            <a:r>
              <a:rPr lang="en-US" dirty="0" smtClean="0"/>
              <a:t> IFO </a:t>
            </a:r>
            <a:r>
              <a:rPr lang="en-US" dirty="0" smtClean="0"/>
              <a:t>Beam</a:t>
            </a:r>
            <a:br>
              <a:rPr lang="en-US" dirty="0" smtClean="0"/>
            </a:br>
            <a:r>
              <a:rPr lang="en-US" dirty="0" smtClean="0"/>
              <a:t>(as-built)</a:t>
            </a:r>
            <a:endParaRPr lang="en-US" dirty="0"/>
          </a:p>
        </p:txBody>
      </p:sp>
      <p:pic>
        <p:nvPicPr>
          <p:cNvPr id="4" name="Content Placeholder 3" descr="H2TMSY_IRsled_IFOarm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808" r="635"/>
              <a:stretch>
                <a:fillRect/>
              </a:stretch>
            </p:blipFill>
          </mc:Choice>
          <mc:Fallback>
            <p:blipFill>
              <a:blip r:embed="rId3"/>
              <a:srcRect l="-808" r="635"/>
              <a:stretch>
                <a:fillRect/>
              </a:stretch>
            </p:blipFill>
          </mc:Fallback>
        </mc:AlternateContent>
        <p:spPr>
          <a:xfrm>
            <a:off x="3502060" y="1415665"/>
            <a:ext cx="5469543" cy="4525963"/>
          </a:xfrm>
        </p:spPr>
      </p:pic>
      <p:sp>
        <p:nvSpPr>
          <p:cNvPr id="5" name="Rectangle 4"/>
          <p:cNvSpPr/>
          <p:nvPr/>
        </p:nvSpPr>
        <p:spPr>
          <a:xfrm>
            <a:off x="93286" y="2293865"/>
            <a:ext cx="48457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"/>
                <a:cs typeface="Courier"/>
              </a:rPr>
              <a:t>IFO Arm Beam Parameters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modematching</a:t>
            </a:r>
            <a:r>
              <a:rPr lang="en-US" sz="1000" dirty="0" smtClean="0">
                <a:latin typeface="Courier"/>
                <a:cs typeface="Courier"/>
              </a:rPr>
              <a:t> = 0.96367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IRxpath.components</a:t>
            </a:r>
            <a:r>
              <a:rPr lang="en-US" sz="1000" dirty="0" smtClean="0">
                <a:latin typeface="Courier"/>
                <a:cs typeface="Courier"/>
              </a:rPr>
              <a:t> list</a:t>
            </a: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</a:p>
          <a:p>
            <a:r>
              <a:rPr lang="en-US" sz="1000" dirty="0" smtClean="0">
                <a:latin typeface="Courier"/>
                <a:cs typeface="Courier"/>
              </a:rPr>
              <a:t>Modeled Parameters:</a:t>
            </a:r>
          </a:p>
          <a:p>
            <a:r>
              <a:rPr lang="en-US" sz="1000" dirty="0" smtClean="0">
                <a:latin typeface="Courier"/>
                <a:cs typeface="Courier"/>
              </a:rPr>
              <a:t>(* = adjusted </a:t>
            </a:r>
            <a:r>
              <a:rPr lang="en-US" sz="1000" dirty="0" err="1" smtClean="0">
                <a:latin typeface="Courier"/>
                <a:cs typeface="Courier"/>
              </a:rPr>
              <a:t>z(m</a:t>
            </a:r>
            <a:r>
              <a:rPr lang="en-US" sz="1000" dirty="0" smtClean="0">
                <a:latin typeface="Courier"/>
                <a:cs typeface="Courier"/>
              </a:rPr>
              <a:t>) parameter)</a:t>
            </a: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</a:p>
          <a:p>
            <a:r>
              <a:rPr lang="en-US" sz="1000" dirty="0" smtClean="0">
                <a:latin typeface="Courier"/>
                <a:cs typeface="Courier"/>
              </a:rPr>
              <a:t> label      </a:t>
            </a:r>
            <a:r>
              <a:rPr lang="en-US" sz="1000" dirty="0" err="1" smtClean="0">
                <a:latin typeface="Courier"/>
                <a:cs typeface="Courier"/>
              </a:rPr>
              <a:t>z</a:t>
            </a:r>
            <a:r>
              <a:rPr lang="en-US" sz="1000" dirty="0" smtClean="0">
                <a:latin typeface="Courier"/>
                <a:cs typeface="Courier"/>
              </a:rPr>
              <a:t> (</a:t>
            </a:r>
            <a:r>
              <a:rPr lang="en-US" sz="1000" dirty="0" err="1" smtClean="0">
                <a:latin typeface="Courier"/>
                <a:cs typeface="Courier"/>
              </a:rPr>
              <a:t>m</a:t>
            </a:r>
            <a:r>
              <a:rPr lang="en-US" sz="1000" dirty="0" smtClean="0">
                <a:latin typeface="Courier"/>
                <a:cs typeface="Courier"/>
              </a:rPr>
              <a:t>)     type           parameters        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-</a:t>
            </a:r>
            <a:r>
              <a:rPr lang="en-US" sz="1000" dirty="0" smtClean="0">
                <a:latin typeface="Courier"/>
                <a:cs typeface="Courier"/>
              </a:rPr>
              <a:t>----      -----     ----           ----------        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L1              </a:t>
            </a:r>
            <a:r>
              <a:rPr lang="en-US" sz="1000" dirty="0" smtClean="0">
                <a:latin typeface="Courier"/>
                <a:cs typeface="Courier"/>
              </a:rPr>
              <a:t>0    lens          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0.3330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L2         </a:t>
            </a:r>
            <a:r>
              <a:rPr lang="en-US" sz="1000" dirty="0" smtClean="0">
                <a:latin typeface="Courier"/>
                <a:cs typeface="Courier"/>
              </a:rPr>
              <a:t>0.2370    </a:t>
            </a:r>
            <a:r>
              <a:rPr lang="en-US" sz="1000" dirty="0" smtClean="0">
                <a:latin typeface="Courier"/>
                <a:cs typeface="Courier"/>
              </a:rPr>
              <a:t>lens		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</a:t>
            </a:r>
            <a:r>
              <a:rPr lang="en-US" sz="1000" dirty="0" smtClean="0">
                <a:latin typeface="Courier"/>
                <a:cs typeface="Courier"/>
              </a:rPr>
              <a:t> -0.111</a:t>
            </a:r>
          </a:p>
          <a:p>
            <a:r>
              <a:rPr lang="en-US" sz="1000" dirty="0" smtClean="0">
                <a:latin typeface="Courier"/>
                <a:cs typeface="Courier"/>
              </a:rPr>
              <a:t>*QPD1       </a:t>
            </a:r>
            <a:r>
              <a:rPr lang="en-US" sz="1000" b="1" i="1" dirty="0" smtClean="0">
                <a:latin typeface="Courier"/>
                <a:cs typeface="Courier"/>
              </a:rPr>
              <a:t>0.6180</a:t>
            </a:r>
            <a:r>
              <a:rPr lang="en-US" sz="1000" dirty="0" smtClean="0">
                <a:latin typeface="Courier"/>
                <a:cs typeface="Courier"/>
              </a:rPr>
              <a:t>    flat mirror    none:           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Y</a:t>
            </a:r>
            <a:r>
              <a:rPr lang="en-US" sz="1000" dirty="0" smtClean="0">
                <a:latin typeface="Courier"/>
                <a:cs typeface="Courier"/>
              </a:rPr>
              <a:t>-waist    0.8366    flat mirror    none:           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*QPD2       </a:t>
            </a:r>
            <a:r>
              <a:rPr lang="en-US" sz="1000" b="1" i="1" dirty="0" smtClean="0">
                <a:latin typeface="Courier"/>
                <a:cs typeface="Courier"/>
              </a:rPr>
              <a:t>1.0498</a:t>
            </a:r>
            <a:r>
              <a:rPr lang="en-US" sz="1000" dirty="0" smtClean="0">
                <a:latin typeface="Courier"/>
                <a:cs typeface="Courier"/>
              </a:rPr>
              <a:t>    flat mirror    none:            </a:t>
            </a:r>
          </a:p>
          <a:p>
            <a:endParaRPr lang="en-US" sz="1000" dirty="0" smtClean="0">
              <a:latin typeface="Courier"/>
              <a:cs typeface="Courier"/>
            </a:endParaRPr>
          </a:p>
          <a:p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x</a:t>
            </a:r>
            <a:r>
              <a:rPr lang="en-US" sz="1000" dirty="0" smtClean="0">
                <a:latin typeface="Courier"/>
                <a:cs typeface="Courier"/>
              </a:rPr>
              <a:t> (QPD1): 20.0427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y</a:t>
            </a:r>
            <a:r>
              <a:rPr lang="en-US" sz="1000" dirty="0" smtClean="0">
                <a:latin typeface="Courier"/>
                <a:cs typeface="Courier"/>
              </a:rPr>
              <a:t> (QPD1): 20.0427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x</a:t>
            </a:r>
            <a:r>
              <a:rPr lang="en-US" sz="1000" dirty="0" smtClean="0">
                <a:latin typeface="Courier"/>
                <a:cs typeface="Courier"/>
              </a:rPr>
              <a:t> (QPD2): 109.0697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y</a:t>
            </a:r>
            <a:r>
              <a:rPr lang="en-US" sz="1000" dirty="0" smtClean="0">
                <a:latin typeface="Courier"/>
                <a:cs typeface="Courier"/>
              </a:rPr>
              <a:t> (QPD2): 109.0697</a:t>
            </a:r>
            <a:endParaRPr lang="en-US" sz="10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286" y="1415665"/>
            <a:ext cx="275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model to locate the </a:t>
            </a:r>
            <a:r>
              <a:rPr lang="en-US" dirty="0" err="1" smtClean="0"/>
              <a:t>QPDs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GRN QPD Sled /</a:t>
            </a:r>
            <a:r>
              <a:rPr lang="en-US" dirty="0" err="1" smtClean="0"/>
              <a:t>w</a:t>
            </a:r>
            <a:r>
              <a:rPr lang="en-US" dirty="0" smtClean="0"/>
              <a:t> LD Source</a:t>
            </a:r>
            <a:endParaRPr lang="en-US" dirty="0"/>
          </a:p>
        </p:txBody>
      </p:sp>
      <p:pic>
        <p:nvPicPr>
          <p:cNvPr id="4" name="Content Placeholder 3" descr="H2TMSY_IRsled_LaserDiod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613427" y="1207549"/>
            <a:ext cx="5390734" cy="4468490"/>
          </a:xfrm>
        </p:spPr>
      </p:pic>
      <p:sp>
        <p:nvSpPr>
          <p:cNvPr id="5" name="TextBox 4"/>
          <p:cNvSpPr txBox="1"/>
          <p:nvPr/>
        </p:nvSpPr>
        <p:spPr>
          <a:xfrm>
            <a:off x="75985" y="3897150"/>
            <a:ext cx="48020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ourier"/>
                <a:cs typeface="Courier"/>
              </a:rPr>
              <a:t>Waist location target: </a:t>
            </a:r>
            <a:r>
              <a:rPr lang="en-US" sz="1000" dirty="0" smtClean="0">
                <a:latin typeface="Courier"/>
                <a:cs typeface="Courier"/>
              </a:rPr>
              <a:t>0.619m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(as per T1000247, table</a:t>
            </a:r>
            <a:r>
              <a:rPr lang="en-US" sz="1000" dirty="0" smtClean="0">
                <a:latin typeface="Courier"/>
                <a:cs typeface="Courier"/>
              </a:rPr>
              <a:t> 9, </a:t>
            </a:r>
            <a:r>
              <a:rPr lang="en-US" sz="1000" dirty="0" smtClean="0">
                <a:latin typeface="Courier"/>
                <a:cs typeface="Courier"/>
              </a:rPr>
              <a:t>fig</a:t>
            </a:r>
            <a:r>
              <a:rPr lang="en-US" sz="1000" dirty="0" smtClean="0">
                <a:latin typeface="Courier"/>
                <a:cs typeface="Courier"/>
              </a:rPr>
              <a:t> 9)</a:t>
            </a:r>
            <a:endParaRPr lang="en-US" sz="1000" dirty="0" smtClean="0">
              <a:latin typeface="Courier"/>
              <a:cs typeface="Courier"/>
            </a:endParaRPr>
          </a:p>
          <a:p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Laser </a:t>
            </a:r>
            <a:r>
              <a:rPr lang="en-US" sz="1000" dirty="0" smtClean="0">
                <a:latin typeface="Courier"/>
                <a:cs typeface="Courier"/>
              </a:rPr>
              <a:t>Diode Source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modematching</a:t>
            </a:r>
            <a:r>
              <a:rPr lang="en-US" sz="1000" dirty="0" smtClean="0">
                <a:latin typeface="Courier"/>
                <a:cs typeface="Courier"/>
              </a:rPr>
              <a:t> = 0.94505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GRNxpath.components</a:t>
            </a:r>
            <a:r>
              <a:rPr lang="en-US" sz="1000" dirty="0" smtClean="0">
                <a:latin typeface="Courier"/>
                <a:cs typeface="Courier"/>
              </a:rPr>
              <a:t> list</a:t>
            </a: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Measured Parameters:</a:t>
            </a:r>
          </a:p>
          <a:p>
            <a:r>
              <a:rPr lang="en-US" sz="1000" dirty="0" smtClean="0">
                <a:latin typeface="Courier"/>
                <a:cs typeface="Courier"/>
              </a:rPr>
              <a:t>(* = adjusted </a:t>
            </a:r>
            <a:r>
              <a:rPr lang="en-US" sz="1000" dirty="0" err="1" smtClean="0">
                <a:latin typeface="Courier"/>
                <a:cs typeface="Courier"/>
              </a:rPr>
              <a:t>z(m</a:t>
            </a:r>
            <a:r>
              <a:rPr lang="en-US" sz="1000" dirty="0" smtClean="0">
                <a:latin typeface="Courier"/>
                <a:cs typeface="Courier"/>
              </a:rPr>
              <a:t>) parameter)</a:t>
            </a:r>
          </a:p>
          <a:p>
            <a:r>
              <a:rPr lang="en-US" sz="1000" dirty="0" smtClean="0">
                <a:latin typeface="Courier"/>
                <a:cs typeface="Courier"/>
              </a:rPr>
              <a:t> 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   label      </a:t>
            </a:r>
            <a:r>
              <a:rPr lang="en-US" sz="1000" dirty="0" err="1" smtClean="0">
                <a:latin typeface="Courier"/>
                <a:cs typeface="Courier"/>
              </a:rPr>
              <a:t>z</a:t>
            </a:r>
            <a:r>
              <a:rPr lang="en-US" sz="1000" dirty="0" smtClean="0">
                <a:latin typeface="Courier"/>
                <a:cs typeface="Courier"/>
              </a:rPr>
              <a:t> (</a:t>
            </a:r>
            <a:r>
              <a:rPr lang="en-US" sz="1000" dirty="0" err="1" smtClean="0">
                <a:latin typeface="Courier"/>
                <a:cs typeface="Courier"/>
              </a:rPr>
              <a:t>m</a:t>
            </a:r>
            <a:r>
              <a:rPr lang="en-US" sz="1000" dirty="0" smtClean="0">
                <a:latin typeface="Courier"/>
                <a:cs typeface="Courier"/>
              </a:rPr>
              <a:t>)     type           parameters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-----      -----     ----           ----------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L1              0    lens          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0.3330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QPD1       0.2078    flat mirror    none:   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*  </a:t>
            </a:r>
            <a:r>
              <a:rPr lang="en-US" sz="1000" dirty="0" smtClean="0">
                <a:latin typeface="Courier"/>
                <a:cs typeface="Courier"/>
              </a:rPr>
              <a:t>L2         </a:t>
            </a:r>
            <a:r>
              <a:rPr lang="en-US" sz="1000" b="1" i="1" dirty="0" smtClean="0">
                <a:latin typeface="Courier"/>
                <a:cs typeface="Courier"/>
              </a:rPr>
              <a:t>0.2840</a:t>
            </a:r>
            <a:r>
              <a:rPr lang="en-US" sz="1000" dirty="0" smtClean="0">
                <a:latin typeface="Courier"/>
                <a:cs typeface="Courier"/>
              </a:rPr>
              <a:t>    lens          </a:t>
            </a:r>
            <a:r>
              <a:rPr lang="en-US" sz="1000" dirty="0" smtClean="0">
                <a:latin typeface="Courier"/>
                <a:cs typeface="Courier"/>
              </a:rPr>
              <a:t>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-0.056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   Y-waist    0.5320    flat mirror    none:   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   L3         0.6650    lens          </a:t>
            </a:r>
            <a:r>
              <a:rPr lang="en-US" sz="1000" dirty="0" smtClean="0">
                <a:latin typeface="Courier"/>
                <a:cs typeface="Courier"/>
              </a:rPr>
              <a:t>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-0.056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   QPD2       0.7666    flat mirror    none: </a:t>
            </a:r>
            <a:endParaRPr lang="en-US" sz="10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970" y="1682124"/>
            <a:ext cx="3331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Adjusted the L2 location in the model until the output waist coincided with the measured waist location (Y-waist).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6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GRN QPD Sled /</a:t>
            </a:r>
            <a:r>
              <a:rPr lang="en-US" dirty="0" err="1" smtClean="0"/>
              <a:t>w</a:t>
            </a:r>
            <a:r>
              <a:rPr lang="en-US" dirty="0" smtClean="0"/>
              <a:t> IFO </a:t>
            </a:r>
            <a:r>
              <a:rPr lang="en-US" dirty="0" smtClean="0"/>
              <a:t>Beam</a:t>
            </a:r>
            <a:br>
              <a:rPr lang="en-US" dirty="0" smtClean="0"/>
            </a:br>
            <a:r>
              <a:rPr lang="en-US" dirty="0" smtClean="0"/>
              <a:t>(as-built)</a:t>
            </a:r>
            <a:endParaRPr lang="en-US" dirty="0"/>
          </a:p>
        </p:txBody>
      </p:sp>
      <p:pic>
        <p:nvPicPr>
          <p:cNvPr id="4" name="Content Placeholder 3" descr="H2TMSY_IRsled_IFOarm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664858" y="1567649"/>
            <a:ext cx="5404466" cy="4525962"/>
          </a:xfrm>
        </p:spPr>
      </p:pic>
      <p:sp>
        <p:nvSpPr>
          <p:cNvPr id="5" name="Rectangle 4"/>
          <p:cNvSpPr/>
          <p:nvPr/>
        </p:nvSpPr>
        <p:spPr>
          <a:xfrm>
            <a:off x="82431" y="2214540"/>
            <a:ext cx="48457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"/>
                <a:cs typeface="Courier"/>
              </a:rPr>
              <a:t>IFO Arm Beam Parameters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modematching</a:t>
            </a:r>
            <a:r>
              <a:rPr lang="en-US" sz="1000" dirty="0" smtClean="0">
                <a:latin typeface="Courier"/>
                <a:cs typeface="Courier"/>
              </a:rPr>
              <a:t> = 0.95444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GRNxpath.components</a:t>
            </a:r>
            <a:r>
              <a:rPr lang="en-US" sz="1000" dirty="0" smtClean="0">
                <a:latin typeface="Courier"/>
                <a:cs typeface="Courier"/>
              </a:rPr>
              <a:t> list</a:t>
            </a: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Modeled Parameters:</a:t>
            </a:r>
          </a:p>
          <a:p>
            <a:r>
              <a:rPr lang="en-US" sz="1000" dirty="0" smtClean="0">
                <a:latin typeface="Courier"/>
                <a:cs typeface="Courier"/>
              </a:rPr>
              <a:t>(* = adjusted </a:t>
            </a:r>
            <a:r>
              <a:rPr lang="en-US" sz="1000" dirty="0" err="1" smtClean="0">
                <a:latin typeface="Courier"/>
                <a:cs typeface="Courier"/>
              </a:rPr>
              <a:t>z(m</a:t>
            </a:r>
            <a:r>
              <a:rPr lang="en-US" sz="1000" dirty="0" smtClean="0">
                <a:latin typeface="Courier"/>
                <a:cs typeface="Courier"/>
              </a:rPr>
              <a:t>) parameter</a:t>
            </a:r>
            <a:r>
              <a:rPr lang="en-US" sz="1000" dirty="0" smtClean="0">
                <a:latin typeface="Courier"/>
                <a:cs typeface="Courier"/>
              </a:rPr>
              <a:t>)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  <a:r>
              <a:rPr lang="en-US" sz="1000" dirty="0" smtClean="0">
                <a:latin typeface="Courier"/>
                <a:cs typeface="Courier"/>
              </a:rPr>
              <a:t>label      </a:t>
            </a:r>
            <a:r>
              <a:rPr lang="en-US" sz="1000" dirty="0" err="1" smtClean="0">
                <a:latin typeface="Courier"/>
                <a:cs typeface="Courier"/>
              </a:rPr>
              <a:t>z</a:t>
            </a:r>
            <a:r>
              <a:rPr lang="en-US" sz="1000" dirty="0" smtClean="0">
                <a:latin typeface="Courier"/>
                <a:cs typeface="Courier"/>
              </a:rPr>
              <a:t> (</a:t>
            </a:r>
            <a:r>
              <a:rPr lang="en-US" sz="1000" dirty="0" err="1" smtClean="0">
                <a:latin typeface="Courier"/>
                <a:cs typeface="Courier"/>
              </a:rPr>
              <a:t>m</a:t>
            </a:r>
            <a:r>
              <a:rPr lang="en-US" sz="1000" dirty="0" smtClean="0">
                <a:latin typeface="Courier"/>
                <a:cs typeface="Courier"/>
              </a:rPr>
              <a:t>)     type           parameters</a:t>
            </a:r>
            <a:r>
              <a:rPr lang="en-US" sz="1000" dirty="0" smtClean="0">
                <a:latin typeface="Courier"/>
                <a:cs typeface="Courier"/>
              </a:rPr>
              <a:t>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-----      -----     ----           ----------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L1              </a:t>
            </a:r>
            <a:r>
              <a:rPr lang="en-US" sz="1000" dirty="0" smtClean="0">
                <a:latin typeface="Courier"/>
                <a:cs typeface="Courier"/>
              </a:rPr>
              <a:t>0    lens          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0.3330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*QPD1       </a:t>
            </a:r>
            <a:r>
              <a:rPr lang="en-US" sz="1000" b="1" i="1" dirty="0" smtClean="0">
                <a:latin typeface="Courier"/>
                <a:cs typeface="Courier"/>
              </a:rPr>
              <a:t>0.1824</a:t>
            </a:r>
            <a:r>
              <a:rPr lang="en-US" sz="1000" dirty="0" smtClean="0">
                <a:latin typeface="Courier"/>
                <a:cs typeface="Courier"/>
              </a:rPr>
              <a:t>    flat mirror    none:            </a:t>
            </a:r>
          </a:p>
          <a:p>
            <a:r>
              <a:rPr lang="en-US" sz="1000" dirty="0" smtClean="0">
                <a:latin typeface="Courier"/>
                <a:cs typeface="Courier"/>
              </a:rPr>
              <a:t> L2         </a:t>
            </a:r>
            <a:r>
              <a:rPr lang="en-US" sz="1000" dirty="0" smtClean="0">
                <a:latin typeface="Courier"/>
                <a:cs typeface="Courier"/>
              </a:rPr>
              <a:t>0.2840    lens          </a:t>
            </a:r>
            <a:r>
              <a:rPr lang="en-US" sz="1000" dirty="0" smtClean="0">
                <a:latin typeface="Courier"/>
                <a:cs typeface="Courier"/>
              </a:rPr>
              <a:t>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-0.056</a:t>
            </a:r>
          </a:p>
          <a:p>
            <a:r>
              <a:rPr lang="en-US" sz="1000" dirty="0" smtClean="0">
                <a:latin typeface="Courier"/>
                <a:cs typeface="Courier"/>
              </a:rPr>
              <a:t> Y</a:t>
            </a:r>
            <a:r>
              <a:rPr lang="en-US" sz="1000" dirty="0" smtClean="0">
                <a:latin typeface="Courier"/>
                <a:cs typeface="Courier"/>
              </a:rPr>
              <a:t>-waist    0.5320    flat mirror    none:            </a:t>
            </a:r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*L3         </a:t>
            </a:r>
            <a:r>
              <a:rPr lang="en-US" sz="1000" b="1" i="1" dirty="0" smtClean="0">
                <a:latin typeface="Courier"/>
                <a:cs typeface="Courier"/>
              </a:rPr>
              <a:t>0.6650</a:t>
            </a:r>
            <a:r>
              <a:rPr lang="en-US" sz="1000" dirty="0" smtClean="0">
                <a:latin typeface="Courier"/>
                <a:cs typeface="Courier"/>
              </a:rPr>
              <a:t>    lens          </a:t>
            </a:r>
            <a:r>
              <a:rPr lang="en-US" sz="1000" dirty="0" smtClean="0">
                <a:latin typeface="Courier"/>
                <a:cs typeface="Courier"/>
              </a:rPr>
              <a:t> </a:t>
            </a:r>
            <a:r>
              <a:rPr lang="en-US" sz="1000" dirty="0" err="1" smtClean="0">
                <a:latin typeface="Courier"/>
                <a:cs typeface="Courier"/>
              </a:rPr>
              <a:t>focalLength</a:t>
            </a:r>
            <a:r>
              <a:rPr lang="en-US" sz="1000" dirty="0" smtClean="0">
                <a:latin typeface="Courier"/>
                <a:cs typeface="Courier"/>
              </a:rPr>
              <a:t>: -0.056</a:t>
            </a:r>
          </a:p>
          <a:p>
            <a:r>
              <a:rPr lang="en-US" sz="1000" dirty="0" smtClean="0">
                <a:latin typeface="Courier"/>
                <a:cs typeface="Courier"/>
              </a:rPr>
              <a:t>*</a:t>
            </a:r>
            <a:r>
              <a:rPr lang="en-US" sz="1000" dirty="0" smtClean="0">
                <a:latin typeface="Courier"/>
                <a:cs typeface="Courier"/>
              </a:rPr>
              <a:t>QPD2       </a:t>
            </a:r>
            <a:r>
              <a:rPr lang="en-US" sz="1000" b="1" i="1" dirty="0" smtClean="0">
                <a:latin typeface="Courier"/>
                <a:cs typeface="Courier"/>
              </a:rPr>
              <a:t>0.9190</a:t>
            </a:r>
            <a:r>
              <a:rPr lang="en-US" sz="1000" dirty="0" smtClean="0">
                <a:latin typeface="Courier"/>
                <a:cs typeface="Courier"/>
              </a:rPr>
              <a:t>    flat mirror    none:            </a:t>
            </a:r>
          </a:p>
          <a:p>
            <a:endParaRPr lang="en-US" sz="1000" dirty="0" smtClean="0">
              <a:latin typeface="Courier"/>
              <a:cs typeface="Courier"/>
            </a:endParaRPr>
          </a:p>
          <a:p>
            <a:endParaRPr lang="en-US" sz="1000" dirty="0" smtClean="0">
              <a:latin typeface="Courier"/>
              <a:cs typeface="Courier"/>
            </a:endParaRPr>
          </a:p>
          <a:p>
            <a:r>
              <a:rPr lang="en-US" sz="1000" dirty="0" smtClean="0">
                <a:latin typeface="Courier"/>
                <a:cs typeface="Courier"/>
              </a:rPr>
              <a:t> 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x</a:t>
            </a:r>
            <a:r>
              <a:rPr lang="en-US" sz="1000" dirty="0" smtClean="0">
                <a:latin typeface="Courier"/>
                <a:cs typeface="Courier"/>
              </a:rPr>
              <a:t> (QPD1): 1.0042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y</a:t>
            </a:r>
            <a:r>
              <a:rPr lang="en-US" sz="1000" dirty="0" smtClean="0">
                <a:latin typeface="Courier"/>
                <a:cs typeface="Courier"/>
              </a:rPr>
              <a:t> (QPD1): 1.0042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x</a:t>
            </a:r>
            <a:r>
              <a:rPr lang="en-US" sz="1000" dirty="0" smtClean="0">
                <a:latin typeface="Courier"/>
                <a:cs typeface="Courier"/>
              </a:rPr>
              <a:t> (QPD2): 92.9226</a:t>
            </a:r>
          </a:p>
          <a:p>
            <a:r>
              <a:rPr lang="en-US" sz="1000" dirty="0" err="1" smtClean="0">
                <a:latin typeface="Courier"/>
                <a:cs typeface="Courier"/>
              </a:rPr>
              <a:t>Gouy</a:t>
            </a:r>
            <a:r>
              <a:rPr lang="en-US" sz="1000" dirty="0" smtClean="0">
                <a:latin typeface="Courier"/>
                <a:cs typeface="Courier"/>
              </a:rPr>
              <a:t> Phase-</a:t>
            </a:r>
            <a:r>
              <a:rPr lang="en-US" sz="1000" dirty="0" err="1" smtClean="0">
                <a:latin typeface="Courier"/>
                <a:cs typeface="Courier"/>
              </a:rPr>
              <a:t>y</a:t>
            </a:r>
            <a:r>
              <a:rPr lang="en-US" sz="1000" dirty="0" smtClean="0">
                <a:latin typeface="Courier"/>
                <a:cs typeface="Courier"/>
              </a:rPr>
              <a:t> (QPD2): 92.9226</a:t>
            </a:r>
            <a:endParaRPr lang="en-US" sz="10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31" y="1341646"/>
            <a:ext cx="275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model to locate the </a:t>
            </a:r>
            <a:r>
              <a:rPr lang="en-US" dirty="0" err="1" smtClean="0"/>
              <a:t>QPDs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922</Words>
  <Application>Microsoft Macintosh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H2 TMS Y QPD Sled - As Built -</vt:lpstr>
      <vt:lpstr>QPD Sled Telescopes</vt:lpstr>
      <vt:lpstr>Mode-Matching Approach</vt:lpstr>
      <vt:lpstr>Mode-Matching Validation</vt:lpstr>
      <vt:lpstr>IR QPD Sled /w LD Source</vt:lpstr>
      <vt:lpstr>IR QPD Sled /w IFO Beam (as-built)</vt:lpstr>
      <vt:lpstr>GRN QPD Sled /w LD Source</vt:lpstr>
      <vt:lpstr>GRN QPD Sled /w IFO Beam (as-built)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 TMS Y QPD Sled - As Built -</dc:title>
  <dc:creator>Bram Slagmolen</dc:creator>
  <cp:lastModifiedBy>Bram Slagmolen</cp:lastModifiedBy>
  <cp:revision>28</cp:revision>
  <dcterms:created xsi:type="dcterms:W3CDTF">2011-09-07T03:57:20Z</dcterms:created>
  <dcterms:modified xsi:type="dcterms:W3CDTF">2011-09-07T06:48:37Z</dcterms:modified>
</cp:coreProperties>
</file>