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409" r:id="rId2"/>
    <p:sldId id="418" r:id="rId3"/>
    <p:sldId id="417" r:id="rId4"/>
    <p:sldId id="416" r:id="rId5"/>
    <p:sldId id="420" r:id="rId6"/>
    <p:sldId id="419" r:id="rId7"/>
    <p:sldId id="415" r:id="rId8"/>
    <p:sldId id="412" r:id="rId9"/>
    <p:sldId id="414" r:id="rId10"/>
    <p:sldId id="413" r:id="rId11"/>
    <p:sldId id="421" r:id="rId12"/>
    <p:sldId id="42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0E2"/>
    <a:srgbClr val="DEA5FD"/>
    <a:srgbClr val="DCE6F2"/>
    <a:srgbClr val="FF66FF"/>
    <a:srgbClr val="66FF33"/>
    <a:srgbClr val="00CC99"/>
    <a:srgbClr val="6666FF"/>
    <a:srgbClr val="F8EDEC"/>
    <a:srgbClr val="DDDDDD"/>
    <a:srgbClr val="B5ED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2115" autoAdjust="0"/>
  </p:normalViewPr>
  <p:slideViewPr>
    <p:cSldViewPr snapToGrid="0">
      <p:cViewPr varScale="1">
        <p:scale>
          <a:sx n="129" d="100"/>
          <a:sy n="129" d="100"/>
        </p:scale>
        <p:origin x="-1104" y="-84"/>
      </p:cViewPr>
      <p:guideLst>
        <p:guide orient="horz" pos="2160"/>
        <p:guide pos="2880"/>
      </p:guideLst>
    </p:cSldViewPr>
  </p:slideViewPr>
  <p:outlineViewPr>
    <p:cViewPr>
      <p:scale>
        <a:sx n="33" d="100"/>
        <a:sy n="33" d="100"/>
      </p:scale>
      <p:origin x="0" y="7008"/>
    </p:cViewPr>
  </p:outlineViewPr>
  <p:notesTextViewPr>
    <p:cViewPr>
      <p:scale>
        <a:sx n="100" d="100"/>
        <a:sy n="100" d="100"/>
      </p:scale>
      <p:origin x="0" y="0"/>
    </p:cViewPr>
  </p:notesText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1DC3046-6CFE-4CCA-B603-7DDED740BB9D}" type="datetimeFigureOut">
              <a:rPr lang="en-US"/>
              <a:pPr>
                <a:defRPr/>
              </a:pPr>
              <a:t>10/22/2011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05AFF59-AF40-486E-95D4-A08F06B4C348}" type="slidenum">
              <a:rPr lang="en-US"/>
              <a:pPr>
                <a:defRPr/>
              </a:pPr>
              <a:t>‹#›</a:t>
            </a:fld>
            <a:endParaRPr lang="en-US"/>
          </a:p>
        </p:txBody>
      </p:sp>
    </p:spTree>
    <p:extLst>
      <p:ext uri="{BB962C8B-B14F-4D97-AF65-F5344CB8AC3E}">
        <p14:creationId xmlns:p14="http://schemas.microsoft.com/office/powerpoint/2010/main" val="5813867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818FB9-13CA-4B0A-98FA-960BBC518BC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818FB9-13CA-4B0A-98FA-960BBC518BC8}"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818FB9-13CA-4B0A-98FA-960BBC518BC8}"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8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508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B93DD37-B5F3-4227-BAD8-FEA4A742BE41}" type="slidenum">
              <a:rPr lang="en-US" smtClean="0">
                <a:latin typeface="Calibri" pitchFamily="34" charset="0"/>
              </a:rPr>
              <a:pPr eaLnBrk="1" hangingPunct="1"/>
              <a:t>3</a:t>
            </a:fld>
            <a:endParaRPr 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818FB9-13CA-4B0A-98FA-960BBC518BC8}"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818FB9-13CA-4B0A-98FA-960BBC518BC8}"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818FB9-13CA-4B0A-98FA-960BBC518BC8}"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818FB9-13CA-4B0A-98FA-960BBC518BC8}"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05AFF59-AF40-486E-95D4-A08F06B4C348}" type="slidenum">
              <a:rPr lang="en-US" smtClean="0"/>
              <a:pPr>
                <a:defRPr/>
              </a:pPr>
              <a:t>8</a:t>
            </a:fld>
            <a:endParaRPr lang="en-US"/>
          </a:p>
        </p:txBody>
      </p:sp>
    </p:spTree>
    <p:extLst>
      <p:ext uri="{BB962C8B-B14F-4D97-AF65-F5344CB8AC3E}">
        <p14:creationId xmlns:p14="http://schemas.microsoft.com/office/powerpoint/2010/main" val="1019189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818FB9-13CA-4B0A-98FA-960BBC518BC8}" type="slidenum">
              <a:rPr lang="en-US" smtClean="0"/>
              <a:pPr fontAlgn="base">
                <a:spcBef>
                  <a:spcPct val="0"/>
                </a:spcBef>
                <a:spcAft>
                  <a:spcPct val="0"/>
                </a:spcAft>
                <a:defRPr/>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LIGO-G1101177-V1</a:t>
            </a:r>
            <a:endParaRPr lang="en-US"/>
          </a:p>
        </p:txBody>
      </p:sp>
      <p:sp>
        <p:nvSpPr>
          <p:cNvPr id="3" name="Slide Number Placeholder 5"/>
          <p:cNvSpPr>
            <a:spLocks noGrp="1"/>
          </p:cNvSpPr>
          <p:nvPr>
            <p:ph type="sldNum" sz="quarter" idx="11"/>
          </p:nvPr>
        </p:nvSpPr>
        <p:spPr/>
        <p:txBody>
          <a:bodyPr/>
          <a:lstStyle>
            <a:lvl1pPr>
              <a:defRPr/>
            </a:lvl1pPr>
          </a:lstStyle>
          <a:p>
            <a:pPr>
              <a:defRPr/>
            </a:pPr>
            <a:fld id="{44DB9137-0EA3-4000-9983-543271C625C4}" type="slidenum">
              <a:rPr lang="en-US"/>
              <a:pPr>
                <a:defRPr/>
              </a:pPr>
              <a:t>‹#›</a:t>
            </a:fld>
            <a:endParaRPr lang="en-US"/>
          </a:p>
        </p:txBody>
      </p:sp>
    </p:spTree>
    <p:extLst>
      <p:ext uri="{BB962C8B-B14F-4D97-AF65-F5344CB8AC3E}">
        <p14:creationId xmlns:p14="http://schemas.microsoft.com/office/powerpoint/2010/main" val="236277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1726386" y="274638"/>
            <a:ext cx="6960413" cy="405676"/>
          </a:xfrm>
          <a:prstGeom prst="rect">
            <a:avLst/>
          </a:prstGeom>
        </p:spPr>
        <p:txBody>
          <a:bodyPr rtlCol="0">
            <a:noAutofit/>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LIGO-G1101177-V1</a:t>
            </a:r>
            <a:endParaRPr lang="en-US"/>
          </a:p>
        </p:txBody>
      </p:sp>
      <p:sp>
        <p:nvSpPr>
          <p:cNvPr id="4" name="Slide Number Placeholder 5"/>
          <p:cNvSpPr>
            <a:spLocks noGrp="1"/>
          </p:cNvSpPr>
          <p:nvPr>
            <p:ph type="sldNum" sz="quarter" idx="11"/>
          </p:nvPr>
        </p:nvSpPr>
        <p:spPr/>
        <p:txBody>
          <a:bodyPr/>
          <a:lstStyle>
            <a:lvl1pPr>
              <a:defRPr/>
            </a:lvl1pPr>
          </a:lstStyle>
          <a:p>
            <a:pPr>
              <a:defRPr/>
            </a:pPr>
            <a:fld id="{86D023C3-6388-4CAE-9F58-E755115C6FCC}" type="slidenum">
              <a:rPr lang="en-US"/>
              <a:pPr>
                <a:defRPr/>
              </a:pPr>
              <a:t>‹#›</a:t>
            </a:fld>
            <a:endParaRPr lang="en-US"/>
          </a:p>
        </p:txBody>
      </p:sp>
    </p:spTree>
    <p:extLst>
      <p:ext uri="{BB962C8B-B14F-4D97-AF65-F5344CB8AC3E}">
        <p14:creationId xmlns:p14="http://schemas.microsoft.com/office/powerpoint/2010/main" val="4181209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LIGO-G1101177-V1</a:t>
            </a:r>
            <a:endParaRPr lang="en-US"/>
          </a:p>
        </p:txBody>
      </p:sp>
      <p:sp>
        <p:nvSpPr>
          <p:cNvPr id="5" name="Slide Number Placeholder 5"/>
          <p:cNvSpPr>
            <a:spLocks noGrp="1"/>
          </p:cNvSpPr>
          <p:nvPr>
            <p:ph type="sldNum" sz="quarter" idx="11"/>
          </p:nvPr>
        </p:nvSpPr>
        <p:spPr/>
        <p:txBody>
          <a:bodyPr/>
          <a:lstStyle>
            <a:lvl1pPr>
              <a:defRPr/>
            </a:lvl1pPr>
          </a:lstStyle>
          <a:p>
            <a:pPr>
              <a:defRPr/>
            </a:pPr>
            <a:fld id="{46364CC7-C57A-43FC-9C39-0D9B5785CA4D}" type="slidenum">
              <a:rPr lang="en-US"/>
              <a:pPr>
                <a:defRPr/>
              </a:pPr>
              <a:t>‹#›</a:t>
            </a:fld>
            <a:endParaRPr lang="en-US"/>
          </a:p>
        </p:txBody>
      </p:sp>
    </p:spTree>
    <p:extLst>
      <p:ext uri="{BB962C8B-B14F-4D97-AF65-F5344CB8AC3E}">
        <p14:creationId xmlns:p14="http://schemas.microsoft.com/office/powerpoint/2010/main" val="297154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vmlDrawing" Target="../drawings/vmlDrawing1.v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725613" y="274638"/>
            <a:ext cx="696118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0" y="6669088"/>
            <a:ext cx="1273175" cy="185737"/>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Comic Sans MS" pitchFamily="66" charset="0"/>
              </a:defRPr>
            </a:lvl1pPr>
          </a:lstStyle>
          <a:p>
            <a:pPr>
              <a:defRPr/>
            </a:pPr>
            <a:r>
              <a:rPr lang="en-US" smtClean="0"/>
              <a:t>LIGO-G1101177-V1</a:t>
            </a:r>
            <a:endParaRPr lang="en-US"/>
          </a:p>
        </p:txBody>
      </p:sp>
      <p:sp>
        <p:nvSpPr>
          <p:cNvPr id="6" name="Slide Number Placeholder 5"/>
          <p:cNvSpPr>
            <a:spLocks noGrp="1"/>
          </p:cNvSpPr>
          <p:nvPr>
            <p:ph type="sldNum" sz="quarter" idx="4"/>
          </p:nvPr>
        </p:nvSpPr>
        <p:spPr>
          <a:xfrm>
            <a:off x="8462963" y="6650038"/>
            <a:ext cx="669925" cy="20320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F1DB56-B235-4322-87A6-604559A6B6E4}" type="slidenum">
              <a:rPr lang="en-US"/>
              <a:pPr>
                <a:defRPr/>
              </a:pPr>
              <a:t>‹#›</a:t>
            </a:fld>
            <a:endParaRPr lang="en-US"/>
          </a:p>
        </p:txBody>
      </p:sp>
      <p:graphicFrame>
        <p:nvGraphicFramePr>
          <p:cNvPr id="1030" name="Object 14"/>
          <p:cNvGraphicFramePr>
            <a:graphicFrameLocks noChangeAspect="1"/>
          </p:cNvGraphicFramePr>
          <p:nvPr userDrawn="1"/>
        </p:nvGraphicFramePr>
        <p:xfrm>
          <a:off x="0" y="0"/>
          <a:ext cx="1366838" cy="998538"/>
        </p:xfrm>
        <a:graphic>
          <a:graphicData uri="http://schemas.openxmlformats.org/presentationml/2006/ole">
            <mc:AlternateContent xmlns:mc="http://schemas.openxmlformats.org/markup-compatibility/2006">
              <mc:Choice xmlns:v="urn:schemas-microsoft-com:vml" Requires="v">
                <p:oleObj spid="_x0000_s1034" name="Photo Editor Photo" r:id="rId6" imgW="4409524" imgH="3219899" progId="MSPhotoEd.3">
                  <p:embed/>
                </p:oleObj>
              </mc:Choice>
              <mc:Fallback>
                <p:oleObj name="Photo Editor Photo" r:id="rId6" imgW="4409524" imgH="3219899" progId="MSPhotoEd.3">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66838" cy="99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11"/>
          <p:cNvSpPr>
            <a:spLocks noChangeArrowheads="1"/>
          </p:cNvSpPr>
          <p:nvPr userDrawn="1"/>
        </p:nvSpPr>
        <p:spPr bwMode="auto">
          <a:xfrm>
            <a:off x="0" y="676275"/>
            <a:ext cx="9132888" cy="38100"/>
          </a:xfrm>
          <a:prstGeom prst="rect">
            <a:avLst/>
          </a:prstGeom>
          <a:solidFill>
            <a:schemeClr val="accent5">
              <a:lumMod val="60000"/>
              <a:lumOff val="40000"/>
            </a:schemeClr>
          </a:solidFill>
          <a:ln w="9525">
            <a:solidFill>
              <a:schemeClr val="accent1"/>
            </a:solidFill>
            <a:miter lim="800000"/>
            <a:headEnd/>
            <a:tailEnd/>
          </a:ln>
          <a:effectLst/>
        </p:spPr>
        <p:txBody>
          <a:bodyPr wrap="none" anchor="ctr"/>
          <a:lstStyle/>
          <a:p>
            <a:pPr fontAlgn="auto">
              <a:spcBef>
                <a:spcPts val="0"/>
              </a:spcBef>
              <a:spcAft>
                <a:spcPts val="0"/>
              </a:spcAft>
              <a:defRPr/>
            </a:pPr>
            <a:endParaRPr lang="en-US" sz="2400">
              <a:latin typeface="Times New Roman"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p:txStyles>
    <p:titleStyle>
      <a:lvl1pPr algn="ctr" rtl="0" eaLnBrk="0" fontAlgn="base" hangingPunct="0">
        <a:spcBef>
          <a:spcPct val="0"/>
        </a:spcBef>
        <a:spcAft>
          <a:spcPct val="0"/>
        </a:spcAft>
        <a:defRPr sz="2400" kern="1200">
          <a:solidFill>
            <a:schemeClr val="tx1"/>
          </a:solidFill>
          <a:latin typeface="Comic Sans MS" pitchFamily="66" charset="0"/>
          <a:ea typeface="+mj-ea"/>
          <a:cs typeface="+mj-cs"/>
        </a:defRPr>
      </a:lvl1pPr>
      <a:lvl2pPr algn="ctr" rtl="0" eaLnBrk="0" fontAlgn="base" hangingPunct="0">
        <a:spcBef>
          <a:spcPct val="0"/>
        </a:spcBef>
        <a:spcAft>
          <a:spcPct val="0"/>
        </a:spcAft>
        <a:defRPr sz="2400">
          <a:solidFill>
            <a:schemeClr val="tx1"/>
          </a:solidFill>
          <a:latin typeface="Comic Sans MS" pitchFamily="66" charset="0"/>
        </a:defRPr>
      </a:lvl2pPr>
      <a:lvl3pPr algn="ctr" rtl="0" eaLnBrk="0" fontAlgn="base" hangingPunct="0">
        <a:spcBef>
          <a:spcPct val="0"/>
        </a:spcBef>
        <a:spcAft>
          <a:spcPct val="0"/>
        </a:spcAft>
        <a:defRPr sz="2400">
          <a:solidFill>
            <a:schemeClr val="tx1"/>
          </a:solidFill>
          <a:latin typeface="Comic Sans MS" pitchFamily="66" charset="0"/>
        </a:defRPr>
      </a:lvl3pPr>
      <a:lvl4pPr algn="ctr" rtl="0" eaLnBrk="0" fontAlgn="base" hangingPunct="0">
        <a:spcBef>
          <a:spcPct val="0"/>
        </a:spcBef>
        <a:spcAft>
          <a:spcPct val="0"/>
        </a:spcAft>
        <a:defRPr sz="2400">
          <a:solidFill>
            <a:schemeClr val="tx1"/>
          </a:solidFill>
          <a:latin typeface="Comic Sans MS" pitchFamily="66" charset="0"/>
        </a:defRPr>
      </a:lvl4pPr>
      <a:lvl5pPr algn="ctr" rtl="0" eaLnBrk="0" fontAlgn="base" hangingPunct="0">
        <a:spcBef>
          <a:spcPct val="0"/>
        </a:spcBef>
        <a:spcAft>
          <a:spcPct val="0"/>
        </a:spcAft>
        <a:defRPr sz="2400">
          <a:solidFill>
            <a:schemeClr val="tx1"/>
          </a:solidFill>
          <a:latin typeface="Comic Sans MS" pitchFamily="66" charset="0"/>
        </a:defRPr>
      </a:lvl5pPr>
      <a:lvl6pPr marL="457200" algn="ctr" rtl="0" fontAlgn="base">
        <a:spcBef>
          <a:spcPct val="0"/>
        </a:spcBef>
        <a:spcAft>
          <a:spcPct val="0"/>
        </a:spcAft>
        <a:defRPr sz="2400">
          <a:solidFill>
            <a:schemeClr val="tx1"/>
          </a:solidFill>
          <a:latin typeface="Comic Sans MS" pitchFamily="66" charset="0"/>
        </a:defRPr>
      </a:lvl6pPr>
      <a:lvl7pPr marL="914400" algn="ctr" rtl="0" fontAlgn="base">
        <a:spcBef>
          <a:spcPct val="0"/>
        </a:spcBef>
        <a:spcAft>
          <a:spcPct val="0"/>
        </a:spcAft>
        <a:defRPr sz="2400">
          <a:solidFill>
            <a:schemeClr val="tx1"/>
          </a:solidFill>
          <a:latin typeface="Comic Sans MS" pitchFamily="66" charset="0"/>
        </a:defRPr>
      </a:lvl7pPr>
      <a:lvl8pPr marL="1371600" algn="ctr" rtl="0" fontAlgn="base">
        <a:spcBef>
          <a:spcPct val="0"/>
        </a:spcBef>
        <a:spcAft>
          <a:spcPct val="0"/>
        </a:spcAft>
        <a:defRPr sz="2400">
          <a:solidFill>
            <a:schemeClr val="tx1"/>
          </a:solidFill>
          <a:latin typeface="Comic Sans MS" pitchFamily="66" charset="0"/>
        </a:defRPr>
      </a:lvl8pPr>
      <a:lvl9pPr marL="1828800" algn="ctr" rtl="0" fontAlgn="base">
        <a:spcBef>
          <a:spcPct val="0"/>
        </a:spcBef>
        <a:spcAft>
          <a:spcPct val="0"/>
        </a:spcAft>
        <a:defRPr sz="2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Font typeface="Arial" charset="0"/>
        <a:buChar char="•"/>
        <a:defRPr kern="1200">
          <a:solidFill>
            <a:schemeClr val="tx1"/>
          </a:solidFill>
          <a:latin typeface="Comic Sans MS" pitchFamily="66" charset="0"/>
          <a:ea typeface="+mn-ea"/>
          <a:cs typeface="+mn-cs"/>
        </a:defRPr>
      </a:lvl1pPr>
      <a:lvl2pPr marL="742950" indent="-285750" algn="l" rtl="0" eaLnBrk="0" fontAlgn="base" hangingPunct="0">
        <a:spcBef>
          <a:spcPct val="20000"/>
        </a:spcBef>
        <a:spcAft>
          <a:spcPct val="0"/>
        </a:spcAft>
        <a:buFont typeface="Arial" charset="0"/>
        <a:buChar char="–"/>
        <a:defRPr sz="1600" kern="1200">
          <a:solidFill>
            <a:schemeClr val="tx1"/>
          </a:solidFill>
          <a:latin typeface="Comic Sans MS" pitchFamily="66" charset="0"/>
          <a:ea typeface="+mn-ea"/>
          <a:cs typeface="+mn-cs"/>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Comic Sans MS" pitchFamily="66" charset="0"/>
          <a:ea typeface="+mn-ea"/>
          <a:cs typeface="+mn-cs"/>
        </a:defRPr>
      </a:lvl3pPr>
      <a:lvl4pPr marL="1600200" indent="-228600" algn="l" rtl="0" eaLnBrk="0" fontAlgn="base" hangingPunct="0">
        <a:spcBef>
          <a:spcPct val="20000"/>
        </a:spcBef>
        <a:spcAft>
          <a:spcPct val="0"/>
        </a:spcAft>
        <a:buFont typeface="Arial" charset="0"/>
        <a:buChar char="–"/>
        <a:defRPr sz="1200" kern="1200">
          <a:solidFill>
            <a:schemeClr val="tx1"/>
          </a:solidFill>
          <a:latin typeface="Comic Sans MS" pitchFamily="66" charset="0"/>
          <a:ea typeface="+mn-ea"/>
          <a:cs typeface="+mn-cs"/>
        </a:defRPr>
      </a:lvl4pPr>
      <a:lvl5pPr marL="2057400" indent="-228600" algn="l" rtl="0" eaLnBrk="0" fontAlgn="base" hangingPunct="0">
        <a:spcBef>
          <a:spcPct val="20000"/>
        </a:spcBef>
        <a:spcAft>
          <a:spcPct val="0"/>
        </a:spcAft>
        <a:buFont typeface="Arial" charset="0"/>
        <a:buChar char="»"/>
        <a:defRPr sz="1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4.xml"/></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9.png"/><Relationship Id="rId3" Type="http://schemas.openxmlformats.org/officeDocument/2006/relationships/hyperlink" Target="https://dcc.ligo.org/cgi-bin/private/DocDB/ShowDocument?.submit=Number&amp;docid=D070443&amp;version=" TargetMode="External"/><Relationship Id="rId7" Type="http://schemas.openxmlformats.org/officeDocument/2006/relationships/image" Target="../media/image4.png"/><Relationship Id="rId12"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3.png"/><Relationship Id="rId11" Type="http://schemas.openxmlformats.org/officeDocument/2006/relationships/image" Target="../media/image7.png"/><Relationship Id="rId5" Type="http://schemas.openxmlformats.org/officeDocument/2006/relationships/hyperlink" Target="http://www.bartington.com/" TargetMode="External"/><Relationship Id="rId10" Type="http://schemas.openxmlformats.org/officeDocument/2006/relationships/image" Target="../media/image6.png"/><Relationship Id="rId4" Type="http://schemas.openxmlformats.org/officeDocument/2006/relationships/hyperlink" Target="http://www.bartington.com/mag-03-three-axis-magnetic-field-sensor.html" TargetMode="External"/><Relationship Id="rId9"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cc.ligo.org/cgi-bin/private/DocDB/ShowDocument?.submit=Number&amp;docid=D030574&amp;version="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85"/>
          <p:cNvSpPr>
            <a:spLocks noGrp="1"/>
          </p:cNvSpPr>
          <p:nvPr>
            <p:ph type="sldNum" sz="quarter" idx="11"/>
          </p:nvPr>
        </p:nvSpPr>
        <p:spPr bwMode="auto">
          <a:ln>
            <a:miter lim="800000"/>
            <a:headEnd/>
            <a:tailEnd/>
          </a:ln>
        </p:spPr>
        <p:txBody>
          <a:bodyPr/>
          <a:lstStyle/>
          <a:p>
            <a:pPr>
              <a:defRPr/>
            </a:pPr>
            <a:fld id="{2C265EBD-DD44-4803-94D9-CCF24D44038D}" type="slidenum">
              <a:rPr lang="en-US" smtClean="0"/>
              <a:pPr>
                <a:defRPr/>
              </a:pPr>
              <a:t>1</a:t>
            </a:fld>
            <a:endParaRPr lang="en-US" smtClean="0"/>
          </a:p>
        </p:txBody>
      </p:sp>
      <p:sp>
        <p:nvSpPr>
          <p:cNvPr id="387" name="Date Placeholder 386"/>
          <p:cNvSpPr>
            <a:spLocks noGrp="1"/>
          </p:cNvSpPr>
          <p:nvPr>
            <p:ph type="dt" sz="quarter" idx="10"/>
          </p:nvPr>
        </p:nvSpPr>
        <p:spPr/>
        <p:txBody>
          <a:bodyPr/>
          <a:lstStyle/>
          <a:p>
            <a:pPr>
              <a:defRPr/>
            </a:pPr>
            <a:r>
              <a:rPr lang="en-US" smtClean="0"/>
              <a:t>LIGO-G1101177-V1</a:t>
            </a:r>
            <a:endParaRPr lang="en-US" dirty="0"/>
          </a:p>
        </p:txBody>
      </p:sp>
      <p:sp>
        <p:nvSpPr>
          <p:cNvPr id="2052" name="Title 1"/>
          <p:cNvSpPr>
            <a:spLocks noGrp="1"/>
          </p:cNvSpPr>
          <p:nvPr>
            <p:ph type="title"/>
          </p:nvPr>
        </p:nvSpPr>
        <p:spPr>
          <a:xfrm>
            <a:off x="1725613" y="274638"/>
            <a:ext cx="6961187" cy="406400"/>
          </a:xfrm>
        </p:spPr>
        <p:txBody>
          <a:bodyPr/>
          <a:lstStyle/>
          <a:p>
            <a:r>
              <a:rPr lang="en-US" dirty="0" smtClean="0"/>
              <a:t>Magnetometer DC Power Assessment</a:t>
            </a:r>
            <a:endParaRPr lang="en-US" dirty="0" smtClean="0"/>
          </a:p>
        </p:txBody>
      </p:sp>
      <p:sp>
        <p:nvSpPr>
          <p:cNvPr id="11" name="Title 1"/>
          <p:cNvSpPr txBox="1">
            <a:spLocks/>
          </p:cNvSpPr>
          <p:nvPr/>
        </p:nvSpPr>
        <p:spPr bwMode="auto">
          <a:xfrm>
            <a:off x="808755" y="1039095"/>
            <a:ext cx="7959161" cy="5405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2400" kern="1200">
                <a:solidFill>
                  <a:schemeClr val="tx1"/>
                </a:solidFill>
                <a:latin typeface="Comic Sans MS" pitchFamily="66" charset="0"/>
                <a:ea typeface="+mj-ea"/>
                <a:cs typeface="+mj-cs"/>
              </a:defRPr>
            </a:lvl1pPr>
            <a:lvl2pPr algn="ctr" rtl="0" eaLnBrk="0" fontAlgn="base" hangingPunct="0">
              <a:spcBef>
                <a:spcPct val="0"/>
              </a:spcBef>
              <a:spcAft>
                <a:spcPct val="0"/>
              </a:spcAft>
              <a:defRPr sz="2400">
                <a:solidFill>
                  <a:schemeClr val="tx1"/>
                </a:solidFill>
                <a:latin typeface="Comic Sans MS" pitchFamily="66" charset="0"/>
              </a:defRPr>
            </a:lvl2pPr>
            <a:lvl3pPr algn="ctr" rtl="0" eaLnBrk="0" fontAlgn="base" hangingPunct="0">
              <a:spcBef>
                <a:spcPct val="0"/>
              </a:spcBef>
              <a:spcAft>
                <a:spcPct val="0"/>
              </a:spcAft>
              <a:defRPr sz="2400">
                <a:solidFill>
                  <a:schemeClr val="tx1"/>
                </a:solidFill>
                <a:latin typeface="Comic Sans MS" pitchFamily="66" charset="0"/>
              </a:defRPr>
            </a:lvl3pPr>
            <a:lvl4pPr algn="ctr" rtl="0" eaLnBrk="0" fontAlgn="base" hangingPunct="0">
              <a:spcBef>
                <a:spcPct val="0"/>
              </a:spcBef>
              <a:spcAft>
                <a:spcPct val="0"/>
              </a:spcAft>
              <a:defRPr sz="2400">
                <a:solidFill>
                  <a:schemeClr val="tx1"/>
                </a:solidFill>
                <a:latin typeface="Comic Sans MS" pitchFamily="66" charset="0"/>
              </a:defRPr>
            </a:lvl4pPr>
            <a:lvl5pPr algn="ctr" rtl="0" eaLnBrk="0" fontAlgn="base" hangingPunct="0">
              <a:spcBef>
                <a:spcPct val="0"/>
              </a:spcBef>
              <a:spcAft>
                <a:spcPct val="0"/>
              </a:spcAft>
              <a:defRPr sz="2400">
                <a:solidFill>
                  <a:schemeClr val="tx1"/>
                </a:solidFill>
                <a:latin typeface="Comic Sans MS" pitchFamily="66" charset="0"/>
              </a:defRPr>
            </a:lvl5pPr>
            <a:lvl6pPr marL="457200" algn="ctr" rtl="0" fontAlgn="base">
              <a:spcBef>
                <a:spcPct val="0"/>
              </a:spcBef>
              <a:spcAft>
                <a:spcPct val="0"/>
              </a:spcAft>
              <a:defRPr sz="2400">
                <a:solidFill>
                  <a:schemeClr val="tx1"/>
                </a:solidFill>
                <a:latin typeface="Comic Sans MS" pitchFamily="66" charset="0"/>
              </a:defRPr>
            </a:lvl6pPr>
            <a:lvl7pPr marL="914400" algn="ctr" rtl="0" fontAlgn="base">
              <a:spcBef>
                <a:spcPct val="0"/>
              </a:spcBef>
              <a:spcAft>
                <a:spcPct val="0"/>
              </a:spcAft>
              <a:defRPr sz="2400">
                <a:solidFill>
                  <a:schemeClr val="tx1"/>
                </a:solidFill>
                <a:latin typeface="Comic Sans MS" pitchFamily="66" charset="0"/>
              </a:defRPr>
            </a:lvl7pPr>
            <a:lvl8pPr marL="1371600" algn="ctr" rtl="0" fontAlgn="base">
              <a:spcBef>
                <a:spcPct val="0"/>
              </a:spcBef>
              <a:spcAft>
                <a:spcPct val="0"/>
              </a:spcAft>
              <a:defRPr sz="2400">
                <a:solidFill>
                  <a:schemeClr val="tx1"/>
                </a:solidFill>
                <a:latin typeface="Comic Sans MS" pitchFamily="66" charset="0"/>
              </a:defRPr>
            </a:lvl8pPr>
            <a:lvl9pPr marL="1828800" algn="ctr" rtl="0" fontAlgn="base">
              <a:spcBef>
                <a:spcPct val="0"/>
              </a:spcBef>
              <a:spcAft>
                <a:spcPct val="0"/>
              </a:spcAft>
              <a:defRPr sz="2400">
                <a:solidFill>
                  <a:schemeClr val="tx1"/>
                </a:solidFill>
                <a:latin typeface="Comic Sans MS" pitchFamily="66" charset="0"/>
              </a:defRPr>
            </a:lvl9pPr>
          </a:lstStyle>
          <a:p>
            <a:pPr algn="l"/>
            <a:r>
              <a:rPr lang="en-US" sz="1800" dirty="0" smtClean="0"/>
              <a:t>Magnetometers are distributed in the corner station and both end stations.  The complete chain of one setup consists of a Magnetometer (Barrington MAG-03MCES), its special cable that connects it to a Magnetometer Power Supply (MAG-03PSU), its four cables – one power and three signal that more recently (see </a:t>
            </a:r>
            <a:r>
              <a:rPr lang="en-US" sz="1800" dirty="0" smtClean="0">
                <a:hlinkClick r:id="rId3" action="ppaction://hlinksldjump"/>
              </a:rPr>
              <a:t>here</a:t>
            </a:r>
            <a:r>
              <a:rPr lang="en-US" sz="1800" dirty="0" smtClean="0"/>
              <a:t>) connect it to a </a:t>
            </a:r>
            <a:r>
              <a:rPr lang="en-US" sz="1800" dirty="0" smtClean="0"/>
              <a:t>Magnetometer Filter Box, its four cables – one power and three signal that connect it to a D1001421, aLIGO AA Filter Chassis (32 </a:t>
            </a:r>
            <a:r>
              <a:rPr lang="en-US" sz="1800" dirty="0" smtClean="0"/>
              <a:t>BNC, x10 Gain).  </a:t>
            </a:r>
          </a:p>
          <a:p>
            <a:pPr algn="l"/>
            <a:endParaRPr lang="en-US" sz="1800" dirty="0"/>
          </a:p>
          <a:p>
            <a:pPr algn="l"/>
            <a:r>
              <a:rPr lang="en-US" sz="1800" dirty="0" smtClean="0"/>
              <a:t>The Magnetometer Filter Box (known as D070443, but secretly D030574) is simulated in </a:t>
            </a:r>
            <a:r>
              <a:rPr lang="en-US" sz="1800" dirty="0" err="1" smtClean="0"/>
              <a:t>LTSpice</a:t>
            </a:r>
            <a:r>
              <a:rPr lang="en-US" sz="1800" dirty="0" smtClean="0"/>
              <a:t> for the purpose of determining the effects of increasing its input drive voltages from </a:t>
            </a:r>
            <a:r>
              <a:rPr lang="en-US" sz="1800" dirty="0" smtClean="0"/>
              <a:t>±15VDC to ±18VDC.</a:t>
            </a:r>
          </a:p>
          <a:p>
            <a:pPr algn="l"/>
            <a:endParaRPr lang="en-US" sz="1800" dirty="0" smtClean="0"/>
          </a:p>
          <a:p>
            <a:pPr algn="l"/>
            <a:r>
              <a:rPr lang="en-US" sz="1800" dirty="0" smtClean="0"/>
              <a:t>One filter circuit (from the three identical ones in the </a:t>
            </a:r>
            <a:r>
              <a:rPr lang="en-US" sz="1800" dirty="0" smtClean="0">
                <a:hlinkClick r:id="rId4" action="ppaction://hlinksldjump"/>
              </a:rPr>
              <a:t>filter board circuit diagram</a:t>
            </a:r>
            <a:r>
              <a:rPr lang="en-US" sz="1800" dirty="0" smtClean="0"/>
              <a:t>) is modeled.  Its responses are calculated over both input drive ranges, and compared.</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699" y="2078674"/>
            <a:ext cx="5375022" cy="3539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quarter" idx="10"/>
          </p:nvPr>
        </p:nvSpPr>
        <p:spPr/>
        <p:txBody>
          <a:bodyPr/>
          <a:lstStyle/>
          <a:p>
            <a:pPr>
              <a:defRPr/>
            </a:pPr>
            <a:r>
              <a:rPr lang="en-US" smtClean="0"/>
              <a:t>LIGO-G1101177-V1</a:t>
            </a:r>
            <a:endParaRPr lang="en-US"/>
          </a:p>
        </p:txBody>
      </p:sp>
      <p:sp>
        <p:nvSpPr>
          <p:cNvPr id="4" name="Slide Number Placeholder 3"/>
          <p:cNvSpPr>
            <a:spLocks noGrp="1"/>
          </p:cNvSpPr>
          <p:nvPr>
            <p:ph type="sldNum" sz="quarter" idx="11"/>
          </p:nvPr>
        </p:nvSpPr>
        <p:spPr/>
        <p:txBody>
          <a:bodyPr/>
          <a:lstStyle/>
          <a:p>
            <a:pPr>
              <a:defRPr/>
            </a:pPr>
            <a:fld id="{BFFEDC36-457D-4C9E-B2F9-F13F7226DBB5}" type="slidenum">
              <a:rPr lang="en-US" smtClean="0"/>
              <a:pPr>
                <a:defRPr/>
              </a:pPr>
              <a:t>10</a:t>
            </a:fld>
            <a:endParaRPr lang="en-US"/>
          </a:p>
        </p:txBody>
      </p:sp>
      <p:sp>
        <p:nvSpPr>
          <p:cNvPr id="3076" name="Title 1"/>
          <p:cNvSpPr>
            <a:spLocks noGrp="1"/>
          </p:cNvSpPr>
          <p:nvPr>
            <p:ph type="title"/>
          </p:nvPr>
        </p:nvSpPr>
        <p:spPr>
          <a:xfrm>
            <a:off x="1725613" y="274638"/>
            <a:ext cx="6961187" cy="406400"/>
          </a:xfrm>
        </p:spPr>
        <p:txBody>
          <a:bodyPr/>
          <a:lstStyle/>
          <a:p>
            <a:r>
              <a:rPr lang="en-US" dirty="0" smtClean="0"/>
              <a:t>Circuits 1 &amp; 2 – Clipping Comparison</a:t>
            </a:r>
            <a:endParaRPr lang="en-US" dirty="0" smtClean="0"/>
          </a:p>
        </p:txBody>
      </p:sp>
      <p:sp>
        <p:nvSpPr>
          <p:cNvPr id="11" name="Rounded Rectangular Callout 10"/>
          <p:cNvSpPr/>
          <p:nvPr/>
        </p:nvSpPr>
        <p:spPr bwMode="auto">
          <a:xfrm>
            <a:off x="6032091" y="935674"/>
            <a:ext cx="2255398" cy="1143000"/>
          </a:xfrm>
          <a:prstGeom prst="wedgeRoundRectCallout">
            <a:avLst>
              <a:gd name="adj1" fmla="val -98648"/>
              <a:gd name="adj2" fmla="val 97984"/>
              <a:gd name="adj3" fmla="val 16667"/>
            </a:avLst>
          </a:prstGeom>
          <a:solidFill>
            <a:srgbClr val="D9D0E2"/>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000" b="1" dirty="0" smtClean="0">
                <a:solidFill>
                  <a:schemeClr val="tx1"/>
                </a:solidFill>
                <a:latin typeface="Comic Sans MS" pitchFamily="66" charset="0"/>
              </a:rPr>
              <a:t>Clipping occurs as a function of input control voltage. </a:t>
            </a:r>
            <a:endParaRPr lang="en-US" sz="1000" b="1" dirty="0">
              <a:solidFill>
                <a:schemeClr val="tx1"/>
              </a:solidFill>
              <a:latin typeface="Comic Sans MS" pitchFamily="66" charset="0"/>
            </a:endParaRPr>
          </a:p>
        </p:txBody>
      </p:sp>
    </p:spTree>
    <p:extLst>
      <p:ext uri="{BB962C8B-B14F-4D97-AF65-F5344CB8AC3E}">
        <p14:creationId xmlns:p14="http://schemas.microsoft.com/office/powerpoint/2010/main" val="12006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85"/>
          <p:cNvSpPr>
            <a:spLocks noGrp="1"/>
          </p:cNvSpPr>
          <p:nvPr>
            <p:ph type="sldNum" sz="quarter" idx="11"/>
          </p:nvPr>
        </p:nvSpPr>
        <p:spPr bwMode="auto">
          <a:ln>
            <a:miter lim="800000"/>
            <a:headEnd/>
            <a:tailEnd/>
          </a:ln>
        </p:spPr>
        <p:txBody>
          <a:bodyPr/>
          <a:lstStyle/>
          <a:p>
            <a:pPr>
              <a:defRPr/>
            </a:pPr>
            <a:fld id="{2C265EBD-DD44-4803-94D9-CCF24D44038D}" type="slidenum">
              <a:rPr lang="en-US" smtClean="0"/>
              <a:pPr>
                <a:defRPr/>
              </a:pPr>
              <a:t>11</a:t>
            </a:fld>
            <a:endParaRPr lang="en-US" smtClean="0"/>
          </a:p>
        </p:txBody>
      </p:sp>
      <p:sp>
        <p:nvSpPr>
          <p:cNvPr id="387" name="Date Placeholder 386"/>
          <p:cNvSpPr>
            <a:spLocks noGrp="1"/>
          </p:cNvSpPr>
          <p:nvPr>
            <p:ph type="dt" sz="quarter" idx="10"/>
          </p:nvPr>
        </p:nvSpPr>
        <p:spPr/>
        <p:txBody>
          <a:bodyPr/>
          <a:lstStyle/>
          <a:p>
            <a:pPr>
              <a:defRPr/>
            </a:pPr>
            <a:r>
              <a:rPr lang="en-US" smtClean="0"/>
              <a:t>LIGO-G1101177-V1</a:t>
            </a:r>
            <a:endParaRPr lang="en-US" dirty="0"/>
          </a:p>
        </p:txBody>
      </p:sp>
      <p:sp>
        <p:nvSpPr>
          <p:cNvPr id="2052" name="Title 1"/>
          <p:cNvSpPr>
            <a:spLocks noGrp="1"/>
          </p:cNvSpPr>
          <p:nvPr>
            <p:ph type="title"/>
          </p:nvPr>
        </p:nvSpPr>
        <p:spPr>
          <a:xfrm>
            <a:off x="1725613" y="274638"/>
            <a:ext cx="6961187" cy="406400"/>
          </a:xfrm>
        </p:spPr>
        <p:txBody>
          <a:bodyPr/>
          <a:lstStyle/>
          <a:p>
            <a:r>
              <a:rPr lang="en-US" dirty="0" smtClean="0"/>
              <a:t>Conclusions</a:t>
            </a:r>
            <a:endParaRPr lang="en-US" dirty="0" smtClean="0"/>
          </a:p>
        </p:txBody>
      </p:sp>
      <p:sp>
        <p:nvSpPr>
          <p:cNvPr id="11" name="Title 1"/>
          <p:cNvSpPr txBox="1">
            <a:spLocks/>
          </p:cNvSpPr>
          <p:nvPr/>
        </p:nvSpPr>
        <p:spPr bwMode="auto">
          <a:xfrm>
            <a:off x="808755" y="1039095"/>
            <a:ext cx="7959161" cy="5405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2400" kern="1200">
                <a:solidFill>
                  <a:schemeClr val="tx1"/>
                </a:solidFill>
                <a:latin typeface="Comic Sans MS" pitchFamily="66" charset="0"/>
                <a:ea typeface="+mj-ea"/>
                <a:cs typeface="+mj-cs"/>
              </a:defRPr>
            </a:lvl1pPr>
            <a:lvl2pPr algn="ctr" rtl="0" eaLnBrk="0" fontAlgn="base" hangingPunct="0">
              <a:spcBef>
                <a:spcPct val="0"/>
              </a:spcBef>
              <a:spcAft>
                <a:spcPct val="0"/>
              </a:spcAft>
              <a:defRPr sz="2400">
                <a:solidFill>
                  <a:schemeClr val="tx1"/>
                </a:solidFill>
                <a:latin typeface="Comic Sans MS" pitchFamily="66" charset="0"/>
              </a:defRPr>
            </a:lvl2pPr>
            <a:lvl3pPr algn="ctr" rtl="0" eaLnBrk="0" fontAlgn="base" hangingPunct="0">
              <a:spcBef>
                <a:spcPct val="0"/>
              </a:spcBef>
              <a:spcAft>
                <a:spcPct val="0"/>
              </a:spcAft>
              <a:defRPr sz="2400">
                <a:solidFill>
                  <a:schemeClr val="tx1"/>
                </a:solidFill>
                <a:latin typeface="Comic Sans MS" pitchFamily="66" charset="0"/>
              </a:defRPr>
            </a:lvl3pPr>
            <a:lvl4pPr algn="ctr" rtl="0" eaLnBrk="0" fontAlgn="base" hangingPunct="0">
              <a:spcBef>
                <a:spcPct val="0"/>
              </a:spcBef>
              <a:spcAft>
                <a:spcPct val="0"/>
              </a:spcAft>
              <a:defRPr sz="2400">
                <a:solidFill>
                  <a:schemeClr val="tx1"/>
                </a:solidFill>
                <a:latin typeface="Comic Sans MS" pitchFamily="66" charset="0"/>
              </a:defRPr>
            </a:lvl4pPr>
            <a:lvl5pPr algn="ctr" rtl="0" eaLnBrk="0" fontAlgn="base" hangingPunct="0">
              <a:spcBef>
                <a:spcPct val="0"/>
              </a:spcBef>
              <a:spcAft>
                <a:spcPct val="0"/>
              </a:spcAft>
              <a:defRPr sz="2400">
                <a:solidFill>
                  <a:schemeClr val="tx1"/>
                </a:solidFill>
                <a:latin typeface="Comic Sans MS" pitchFamily="66" charset="0"/>
              </a:defRPr>
            </a:lvl5pPr>
            <a:lvl6pPr marL="457200" algn="ctr" rtl="0" fontAlgn="base">
              <a:spcBef>
                <a:spcPct val="0"/>
              </a:spcBef>
              <a:spcAft>
                <a:spcPct val="0"/>
              </a:spcAft>
              <a:defRPr sz="2400">
                <a:solidFill>
                  <a:schemeClr val="tx1"/>
                </a:solidFill>
                <a:latin typeface="Comic Sans MS" pitchFamily="66" charset="0"/>
              </a:defRPr>
            </a:lvl6pPr>
            <a:lvl7pPr marL="914400" algn="ctr" rtl="0" fontAlgn="base">
              <a:spcBef>
                <a:spcPct val="0"/>
              </a:spcBef>
              <a:spcAft>
                <a:spcPct val="0"/>
              </a:spcAft>
              <a:defRPr sz="2400">
                <a:solidFill>
                  <a:schemeClr val="tx1"/>
                </a:solidFill>
                <a:latin typeface="Comic Sans MS" pitchFamily="66" charset="0"/>
              </a:defRPr>
            </a:lvl7pPr>
            <a:lvl8pPr marL="1371600" algn="ctr" rtl="0" fontAlgn="base">
              <a:spcBef>
                <a:spcPct val="0"/>
              </a:spcBef>
              <a:spcAft>
                <a:spcPct val="0"/>
              </a:spcAft>
              <a:defRPr sz="2400">
                <a:solidFill>
                  <a:schemeClr val="tx1"/>
                </a:solidFill>
                <a:latin typeface="Comic Sans MS" pitchFamily="66" charset="0"/>
              </a:defRPr>
            </a:lvl8pPr>
            <a:lvl9pPr marL="1828800" algn="ctr" rtl="0" fontAlgn="base">
              <a:spcBef>
                <a:spcPct val="0"/>
              </a:spcBef>
              <a:spcAft>
                <a:spcPct val="0"/>
              </a:spcAft>
              <a:defRPr sz="2400">
                <a:solidFill>
                  <a:schemeClr val="tx1"/>
                </a:solidFill>
                <a:latin typeface="Comic Sans MS" pitchFamily="66" charset="0"/>
              </a:defRPr>
            </a:lvl9pPr>
          </a:lstStyle>
          <a:p>
            <a:pPr marL="342900" indent="-342900" algn="l">
              <a:buAutoNum type="arabicParenR"/>
            </a:pPr>
            <a:r>
              <a:rPr lang="en-US" sz="1800" dirty="0" smtClean="0"/>
              <a:t>The</a:t>
            </a:r>
            <a:r>
              <a:rPr lang="en-US" sz="1800" dirty="0" smtClean="0"/>
              <a:t>re is no difference in transfer function versus input voltages.</a:t>
            </a:r>
          </a:p>
          <a:p>
            <a:pPr marL="342900" indent="-342900" algn="l">
              <a:buAutoNum type="arabicParenR"/>
            </a:pPr>
            <a:endParaRPr lang="en-US" sz="1800" dirty="0" smtClean="0"/>
          </a:p>
          <a:p>
            <a:pPr marL="342900" indent="-342900" algn="l">
              <a:buAutoNum type="arabicParenR"/>
            </a:pPr>
            <a:r>
              <a:rPr lang="en-US" sz="1800" dirty="0" smtClean="0"/>
              <a:t>The</a:t>
            </a:r>
            <a:r>
              <a:rPr lang="en-US" sz="1800" dirty="0" smtClean="0"/>
              <a:t> difference in the clipping value follows the input voltages, that is, the effective full range of the output signal is increased relative to a larger full range of the input voltages.  This is only a problem is these filters are </a:t>
            </a:r>
            <a:r>
              <a:rPr lang="en-US" sz="1800" i="1" dirty="0" smtClean="0"/>
              <a:t>intended</a:t>
            </a:r>
            <a:r>
              <a:rPr lang="en-US" sz="1800" dirty="0" smtClean="0"/>
              <a:t> to clip their signals at 15V.</a:t>
            </a:r>
          </a:p>
          <a:p>
            <a:pPr marL="342900" indent="-342900" algn="l">
              <a:buAutoNum type="arabicParenR"/>
            </a:pPr>
            <a:endParaRPr lang="en-US" sz="1800" dirty="0" smtClean="0"/>
          </a:p>
          <a:p>
            <a:pPr marL="342900" indent="-342900" algn="l">
              <a:buAutoNum type="arabicParenR"/>
            </a:pPr>
            <a:r>
              <a:rPr lang="en-US" sz="1800" dirty="0" smtClean="0"/>
              <a:t>The </a:t>
            </a:r>
            <a:r>
              <a:rPr lang="en-US" sz="1800" dirty="0" smtClean="0"/>
              <a:t>gain of the circuit is around 100, which makes the gain of each channel around 1000, due to the x10 gain in the AA channel.</a:t>
            </a:r>
          </a:p>
          <a:p>
            <a:pPr marL="342900" indent="-342900" algn="l">
              <a:buAutoNum type="arabicParenR"/>
            </a:pPr>
            <a:endParaRPr lang="en-US" sz="1800" dirty="0"/>
          </a:p>
          <a:p>
            <a:pPr marL="342900" indent="-342900" algn="l">
              <a:buAutoNum type="arabicParenR"/>
            </a:pPr>
            <a:r>
              <a:rPr lang="en-US" sz="1800" dirty="0" smtClean="0"/>
              <a:t>The standard 18V power strips can be used to source the voltage for both the MAG-03PSU and the D070443 Filter Box.</a:t>
            </a:r>
            <a:endParaRPr lang="en-US" sz="1800" dirty="0" smtClean="0"/>
          </a:p>
        </p:txBody>
      </p:sp>
    </p:spTree>
    <p:extLst>
      <p:ext uri="{BB962C8B-B14F-4D97-AF65-F5344CB8AC3E}">
        <p14:creationId xmlns:p14="http://schemas.microsoft.com/office/powerpoint/2010/main" val="708326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85"/>
          <p:cNvSpPr>
            <a:spLocks noGrp="1"/>
          </p:cNvSpPr>
          <p:nvPr>
            <p:ph type="sldNum" sz="quarter" idx="11"/>
          </p:nvPr>
        </p:nvSpPr>
        <p:spPr bwMode="auto">
          <a:ln>
            <a:miter lim="800000"/>
            <a:headEnd/>
            <a:tailEnd/>
          </a:ln>
        </p:spPr>
        <p:txBody>
          <a:bodyPr/>
          <a:lstStyle/>
          <a:p>
            <a:pPr>
              <a:defRPr/>
            </a:pPr>
            <a:fld id="{2C265EBD-DD44-4803-94D9-CCF24D44038D}" type="slidenum">
              <a:rPr lang="en-US" smtClean="0"/>
              <a:pPr>
                <a:defRPr/>
              </a:pPr>
              <a:t>12</a:t>
            </a:fld>
            <a:endParaRPr lang="en-US" smtClean="0"/>
          </a:p>
        </p:txBody>
      </p:sp>
      <p:sp>
        <p:nvSpPr>
          <p:cNvPr id="387" name="Date Placeholder 386"/>
          <p:cNvSpPr>
            <a:spLocks noGrp="1"/>
          </p:cNvSpPr>
          <p:nvPr>
            <p:ph type="dt" sz="quarter" idx="10"/>
          </p:nvPr>
        </p:nvSpPr>
        <p:spPr/>
        <p:txBody>
          <a:bodyPr/>
          <a:lstStyle/>
          <a:p>
            <a:pPr>
              <a:defRPr/>
            </a:pPr>
            <a:r>
              <a:rPr lang="en-US" smtClean="0"/>
              <a:t>LIGO-G1101177-V1</a:t>
            </a:r>
            <a:endParaRPr lang="en-US" dirty="0"/>
          </a:p>
        </p:txBody>
      </p:sp>
      <p:sp>
        <p:nvSpPr>
          <p:cNvPr id="2052" name="Title 1"/>
          <p:cNvSpPr>
            <a:spLocks noGrp="1"/>
          </p:cNvSpPr>
          <p:nvPr>
            <p:ph type="title"/>
          </p:nvPr>
        </p:nvSpPr>
        <p:spPr>
          <a:xfrm>
            <a:off x="1725613" y="274638"/>
            <a:ext cx="6961187" cy="406400"/>
          </a:xfrm>
        </p:spPr>
        <p:txBody>
          <a:bodyPr/>
          <a:lstStyle/>
          <a:p>
            <a:r>
              <a:rPr lang="en-US" dirty="0" smtClean="0"/>
              <a:t>Other Observations</a:t>
            </a:r>
            <a:endParaRPr lang="en-US" dirty="0" smtClean="0"/>
          </a:p>
        </p:txBody>
      </p:sp>
      <p:sp>
        <p:nvSpPr>
          <p:cNvPr id="11" name="Title 1"/>
          <p:cNvSpPr txBox="1">
            <a:spLocks/>
          </p:cNvSpPr>
          <p:nvPr/>
        </p:nvSpPr>
        <p:spPr bwMode="auto">
          <a:xfrm>
            <a:off x="808755" y="1039096"/>
            <a:ext cx="7959161" cy="2412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2400" kern="1200">
                <a:solidFill>
                  <a:schemeClr val="tx1"/>
                </a:solidFill>
                <a:latin typeface="Comic Sans MS" pitchFamily="66" charset="0"/>
                <a:ea typeface="+mj-ea"/>
                <a:cs typeface="+mj-cs"/>
              </a:defRPr>
            </a:lvl1pPr>
            <a:lvl2pPr algn="ctr" rtl="0" eaLnBrk="0" fontAlgn="base" hangingPunct="0">
              <a:spcBef>
                <a:spcPct val="0"/>
              </a:spcBef>
              <a:spcAft>
                <a:spcPct val="0"/>
              </a:spcAft>
              <a:defRPr sz="2400">
                <a:solidFill>
                  <a:schemeClr val="tx1"/>
                </a:solidFill>
                <a:latin typeface="Comic Sans MS" pitchFamily="66" charset="0"/>
              </a:defRPr>
            </a:lvl2pPr>
            <a:lvl3pPr algn="ctr" rtl="0" eaLnBrk="0" fontAlgn="base" hangingPunct="0">
              <a:spcBef>
                <a:spcPct val="0"/>
              </a:spcBef>
              <a:spcAft>
                <a:spcPct val="0"/>
              </a:spcAft>
              <a:defRPr sz="2400">
                <a:solidFill>
                  <a:schemeClr val="tx1"/>
                </a:solidFill>
                <a:latin typeface="Comic Sans MS" pitchFamily="66" charset="0"/>
              </a:defRPr>
            </a:lvl3pPr>
            <a:lvl4pPr algn="ctr" rtl="0" eaLnBrk="0" fontAlgn="base" hangingPunct="0">
              <a:spcBef>
                <a:spcPct val="0"/>
              </a:spcBef>
              <a:spcAft>
                <a:spcPct val="0"/>
              </a:spcAft>
              <a:defRPr sz="2400">
                <a:solidFill>
                  <a:schemeClr val="tx1"/>
                </a:solidFill>
                <a:latin typeface="Comic Sans MS" pitchFamily="66" charset="0"/>
              </a:defRPr>
            </a:lvl4pPr>
            <a:lvl5pPr algn="ctr" rtl="0" eaLnBrk="0" fontAlgn="base" hangingPunct="0">
              <a:spcBef>
                <a:spcPct val="0"/>
              </a:spcBef>
              <a:spcAft>
                <a:spcPct val="0"/>
              </a:spcAft>
              <a:defRPr sz="2400">
                <a:solidFill>
                  <a:schemeClr val="tx1"/>
                </a:solidFill>
                <a:latin typeface="Comic Sans MS" pitchFamily="66" charset="0"/>
              </a:defRPr>
            </a:lvl5pPr>
            <a:lvl6pPr marL="457200" algn="ctr" rtl="0" fontAlgn="base">
              <a:spcBef>
                <a:spcPct val="0"/>
              </a:spcBef>
              <a:spcAft>
                <a:spcPct val="0"/>
              </a:spcAft>
              <a:defRPr sz="2400">
                <a:solidFill>
                  <a:schemeClr val="tx1"/>
                </a:solidFill>
                <a:latin typeface="Comic Sans MS" pitchFamily="66" charset="0"/>
              </a:defRPr>
            </a:lvl6pPr>
            <a:lvl7pPr marL="914400" algn="ctr" rtl="0" fontAlgn="base">
              <a:spcBef>
                <a:spcPct val="0"/>
              </a:spcBef>
              <a:spcAft>
                <a:spcPct val="0"/>
              </a:spcAft>
              <a:defRPr sz="2400">
                <a:solidFill>
                  <a:schemeClr val="tx1"/>
                </a:solidFill>
                <a:latin typeface="Comic Sans MS" pitchFamily="66" charset="0"/>
              </a:defRPr>
            </a:lvl7pPr>
            <a:lvl8pPr marL="1371600" algn="ctr" rtl="0" fontAlgn="base">
              <a:spcBef>
                <a:spcPct val="0"/>
              </a:spcBef>
              <a:spcAft>
                <a:spcPct val="0"/>
              </a:spcAft>
              <a:defRPr sz="2400">
                <a:solidFill>
                  <a:schemeClr val="tx1"/>
                </a:solidFill>
                <a:latin typeface="Comic Sans MS" pitchFamily="66" charset="0"/>
              </a:defRPr>
            </a:lvl8pPr>
            <a:lvl9pPr marL="1828800" algn="ctr" rtl="0" fontAlgn="base">
              <a:spcBef>
                <a:spcPct val="0"/>
              </a:spcBef>
              <a:spcAft>
                <a:spcPct val="0"/>
              </a:spcAft>
              <a:defRPr sz="2400">
                <a:solidFill>
                  <a:schemeClr val="tx1"/>
                </a:solidFill>
                <a:latin typeface="Comic Sans MS" pitchFamily="66" charset="0"/>
              </a:defRPr>
            </a:lvl9pPr>
          </a:lstStyle>
          <a:p>
            <a:pPr algn="l"/>
            <a:r>
              <a:rPr lang="en-US" sz="1800" dirty="0" smtClean="0"/>
              <a:t>On one of the MAG-03PSU power supplies </a:t>
            </a:r>
            <a:r>
              <a:rPr lang="en-US" sz="1800" dirty="0" smtClean="0"/>
              <a:t>(serial number 0539) </a:t>
            </a:r>
            <a:r>
              <a:rPr lang="en-US" sz="1800" dirty="0" smtClean="0"/>
              <a:t>there is an additional connector just below the DC power socket.  It is a 3-pin LEMO and the pin-out diagram that is taped to the device is NOT correct.  There is no internal connection of the -18v pin.</a:t>
            </a:r>
            <a:endParaRPr lang="en-US" sz="1800" dirty="0" smtClean="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6166" y="3742404"/>
            <a:ext cx="14763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ounded Rectangular Callout 7"/>
          <p:cNvSpPr/>
          <p:nvPr/>
        </p:nvSpPr>
        <p:spPr bwMode="auto">
          <a:xfrm>
            <a:off x="2212259" y="3170904"/>
            <a:ext cx="2255398" cy="1143000"/>
          </a:xfrm>
          <a:prstGeom prst="wedgeRoundRectCallout">
            <a:avLst>
              <a:gd name="adj1" fmla="val 90987"/>
              <a:gd name="adj2" fmla="val 45726"/>
              <a:gd name="adj3" fmla="val 16667"/>
            </a:avLst>
          </a:prstGeom>
          <a:solidFill>
            <a:srgbClr val="D9D0E2"/>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000" b="1" dirty="0" smtClean="0">
                <a:solidFill>
                  <a:schemeClr val="tx1"/>
                </a:solidFill>
                <a:latin typeface="Comic Sans MS" pitchFamily="66" charset="0"/>
              </a:rPr>
              <a:t>No internal connection exists for the pin labeled -18v.</a:t>
            </a:r>
            <a:endParaRPr lang="en-US" sz="1000" b="1" dirty="0">
              <a:solidFill>
                <a:schemeClr val="tx1"/>
              </a:solidFill>
              <a:latin typeface="Comic Sans MS" pitchFamily="66" charset="0"/>
            </a:endParaRPr>
          </a:p>
        </p:txBody>
      </p:sp>
    </p:spTree>
    <p:extLst>
      <p:ext uri="{BB962C8B-B14F-4D97-AF65-F5344CB8AC3E}">
        <p14:creationId xmlns:p14="http://schemas.microsoft.com/office/powerpoint/2010/main" val="1760577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85"/>
          <p:cNvSpPr>
            <a:spLocks noGrp="1"/>
          </p:cNvSpPr>
          <p:nvPr>
            <p:ph type="sldNum" sz="quarter" idx="11"/>
          </p:nvPr>
        </p:nvSpPr>
        <p:spPr bwMode="auto">
          <a:ln>
            <a:miter lim="800000"/>
            <a:headEnd/>
            <a:tailEnd/>
          </a:ln>
        </p:spPr>
        <p:txBody>
          <a:bodyPr/>
          <a:lstStyle/>
          <a:p>
            <a:pPr>
              <a:defRPr/>
            </a:pPr>
            <a:fld id="{2C265EBD-DD44-4803-94D9-CCF24D44038D}" type="slidenum">
              <a:rPr lang="en-US" smtClean="0"/>
              <a:pPr>
                <a:defRPr/>
              </a:pPr>
              <a:t>2</a:t>
            </a:fld>
            <a:endParaRPr lang="en-US" smtClean="0"/>
          </a:p>
        </p:txBody>
      </p:sp>
      <p:sp>
        <p:nvSpPr>
          <p:cNvPr id="387" name="Date Placeholder 386"/>
          <p:cNvSpPr>
            <a:spLocks noGrp="1"/>
          </p:cNvSpPr>
          <p:nvPr>
            <p:ph type="dt" sz="quarter" idx="10"/>
          </p:nvPr>
        </p:nvSpPr>
        <p:spPr/>
        <p:txBody>
          <a:bodyPr/>
          <a:lstStyle/>
          <a:p>
            <a:pPr>
              <a:defRPr/>
            </a:pPr>
            <a:r>
              <a:rPr lang="en-US" smtClean="0"/>
              <a:t>LIGO-G1101177-V1</a:t>
            </a:r>
            <a:endParaRPr lang="en-US" dirty="0"/>
          </a:p>
        </p:txBody>
      </p:sp>
      <p:sp>
        <p:nvSpPr>
          <p:cNvPr id="2052" name="Title 1"/>
          <p:cNvSpPr>
            <a:spLocks noGrp="1"/>
          </p:cNvSpPr>
          <p:nvPr>
            <p:ph type="title"/>
          </p:nvPr>
        </p:nvSpPr>
        <p:spPr>
          <a:xfrm>
            <a:off x="1725613" y="274638"/>
            <a:ext cx="6961187" cy="406400"/>
          </a:xfrm>
        </p:spPr>
        <p:txBody>
          <a:bodyPr/>
          <a:lstStyle/>
          <a:p>
            <a:r>
              <a:rPr lang="en-US" dirty="0" smtClean="0"/>
              <a:t>Magnetometer Filter Box Recent Addition</a:t>
            </a:r>
            <a:endParaRPr lang="en-US" dirty="0" smtClean="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639" y="862780"/>
            <a:ext cx="7092869"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ular Callout 1"/>
          <p:cNvSpPr/>
          <p:nvPr/>
        </p:nvSpPr>
        <p:spPr bwMode="auto">
          <a:xfrm>
            <a:off x="5855110" y="3237271"/>
            <a:ext cx="2255398" cy="1143000"/>
          </a:xfrm>
          <a:prstGeom prst="wedgeRoundRectCallout">
            <a:avLst>
              <a:gd name="adj1" fmla="val -72165"/>
              <a:gd name="adj2" fmla="val 50242"/>
              <a:gd name="adj3" fmla="val 16667"/>
            </a:avLst>
          </a:prstGeom>
          <a:solidFill>
            <a:srgbClr val="D9D0E2"/>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000" b="1" dirty="0" smtClean="0">
                <a:solidFill>
                  <a:schemeClr val="tx1"/>
                </a:solidFill>
                <a:latin typeface="Comic Sans MS" pitchFamily="66" charset="0"/>
              </a:rPr>
              <a:t>The required voltage source is really ±15VDC.  This discussion is intended to determine if the standard 18V power sources can be used for this device.  </a:t>
            </a:r>
            <a:endParaRPr lang="en-US" sz="1000" b="1" dirty="0">
              <a:solidFill>
                <a:schemeClr val="tx1"/>
              </a:solidFill>
              <a:latin typeface="Comic Sans MS" pitchFamily="66" charset="0"/>
            </a:endParaRPr>
          </a:p>
        </p:txBody>
      </p:sp>
      <p:sp>
        <p:nvSpPr>
          <p:cNvPr id="8" name="Rounded Rectangular Callout 7"/>
          <p:cNvSpPr/>
          <p:nvPr/>
        </p:nvSpPr>
        <p:spPr bwMode="auto">
          <a:xfrm>
            <a:off x="4615692" y="1519084"/>
            <a:ext cx="2255398" cy="1560871"/>
          </a:xfrm>
          <a:prstGeom prst="wedgeRoundRectCallout">
            <a:avLst>
              <a:gd name="adj1" fmla="val -97995"/>
              <a:gd name="adj2" fmla="val 44436"/>
              <a:gd name="adj3" fmla="val 16667"/>
            </a:avLst>
          </a:prstGeom>
          <a:solidFill>
            <a:srgbClr val="D9D0E2"/>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000" b="1" dirty="0" smtClean="0">
                <a:solidFill>
                  <a:schemeClr val="tx1"/>
                </a:solidFill>
                <a:latin typeface="Comic Sans MS" pitchFamily="66" charset="0"/>
              </a:rPr>
              <a:t>The required voltage range is 9 to 18 VDC.  The power supply </a:t>
            </a:r>
            <a:r>
              <a:rPr lang="en-US" sz="1000" b="1" i="1" dirty="0" smtClean="0">
                <a:solidFill>
                  <a:schemeClr val="tx1"/>
                </a:solidFill>
                <a:latin typeface="Comic Sans MS" pitchFamily="66" charset="0"/>
              </a:rPr>
              <a:t>can</a:t>
            </a:r>
            <a:r>
              <a:rPr lang="en-US" sz="1000" b="1" dirty="0" smtClean="0">
                <a:solidFill>
                  <a:schemeClr val="tx1"/>
                </a:solidFill>
                <a:latin typeface="Comic Sans MS" pitchFamily="66" charset="0"/>
              </a:rPr>
              <a:t> be the standard 18V power sources.</a:t>
            </a:r>
          </a:p>
          <a:p>
            <a:pPr algn="ctr" fontAlgn="auto">
              <a:spcBef>
                <a:spcPts val="0"/>
              </a:spcBef>
              <a:spcAft>
                <a:spcPts val="0"/>
              </a:spcAft>
            </a:pPr>
            <a:r>
              <a:rPr lang="en-US" sz="1000" b="1" dirty="0" smtClean="0">
                <a:solidFill>
                  <a:schemeClr val="tx1"/>
                </a:solidFill>
                <a:latin typeface="Comic Sans MS" pitchFamily="66" charset="0"/>
              </a:rPr>
              <a:t>(Note that this AC version is only applicable in the corner station.  The end stations had this connected to a 12VDC DIN rail supply.)</a:t>
            </a:r>
            <a:endParaRPr lang="en-US" sz="1000" b="1" dirty="0">
              <a:solidFill>
                <a:schemeClr val="tx1"/>
              </a:solidFill>
              <a:latin typeface="Comic Sans MS" pitchFamily="66" charset="0"/>
            </a:endParaRPr>
          </a:p>
        </p:txBody>
      </p:sp>
    </p:spTree>
    <p:extLst>
      <p:ext uri="{BB962C8B-B14F-4D97-AF65-F5344CB8AC3E}">
        <p14:creationId xmlns:p14="http://schemas.microsoft.com/office/powerpoint/2010/main" val="246947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Title 8"/>
          <p:cNvSpPr>
            <a:spLocks noGrp="1"/>
          </p:cNvSpPr>
          <p:nvPr>
            <p:ph type="title"/>
          </p:nvPr>
        </p:nvSpPr>
        <p:spPr/>
        <p:txBody>
          <a:bodyPr/>
          <a:lstStyle/>
          <a:p>
            <a:pPr eaLnBrk="1" hangingPunct="1"/>
            <a:r>
              <a:rPr lang="en-US" dirty="0" smtClean="0">
                <a:ea typeface="ＭＳ Ｐゴシック" pitchFamily="34" charset="-128"/>
              </a:rPr>
              <a:t>MAG-03MCES - MAG-03PSU - D070443</a:t>
            </a:r>
            <a:endParaRPr lang="en-US" dirty="0" smtClean="0">
              <a:ea typeface="ＭＳ Ｐゴシック" pitchFamily="34" charset="-128"/>
            </a:endParaRPr>
          </a:p>
        </p:txBody>
      </p:sp>
      <p:sp>
        <p:nvSpPr>
          <p:cNvPr id="110" name="Date Placeholder 7"/>
          <p:cNvSpPr>
            <a:spLocks noGrp="1"/>
          </p:cNvSpPr>
          <p:nvPr>
            <p:ph type="dt" sz="quarter" idx="10"/>
          </p:nvPr>
        </p:nvSpPr>
        <p:spPr/>
        <p:txBody>
          <a:bodyPr/>
          <a:lstStyle/>
          <a:p>
            <a:pPr>
              <a:defRPr/>
            </a:pPr>
            <a:r>
              <a:rPr lang="en-US" smtClean="0"/>
              <a:t>LIGO-G1101177-V1</a:t>
            </a:r>
            <a:endParaRPr lang="en-US" dirty="0"/>
          </a:p>
        </p:txBody>
      </p:sp>
      <p:sp>
        <p:nvSpPr>
          <p:cNvPr id="245764" name="Slide Number Placeholder 37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B27CA5-3CF9-41CB-BCD8-3C63ACC56794}" type="slidenum">
              <a:rPr lang="en-US" smtClean="0">
                <a:solidFill>
                  <a:srgbClr val="898989"/>
                </a:solidFill>
                <a:latin typeface="Calibri" pitchFamily="34" charset="0"/>
              </a:rPr>
              <a:pPr eaLnBrk="1" hangingPunct="1"/>
              <a:t>3</a:t>
            </a:fld>
            <a:endParaRPr lang="en-US" smtClean="0">
              <a:solidFill>
                <a:srgbClr val="898989"/>
              </a:solidFill>
              <a:latin typeface="Calibri" pitchFamily="34" charset="0"/>
            </a:endParaRPr>
          </a:p>
        </p:txBody>
      </p:sp>
      <p:sp>
        <p:nvSpPr>
          <p:cNvPr id="245765" name="TextBox 109"/>
          <p:cNvSpPr txBox="1">
            <a:spLocks noChangeArrowheads="1"/>
          </p:cNvSpPr>
          <p:nvPr/>
        </p:nvSpPr>
        <p:spPr bwMode="auto">
          <a:xfrm>
            <a:off x="4564469" y="3549196"/>
            <a:ext cx="10318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800" b="1" dirty="0">
                <a:latin typeface="Comic Sans MS" pitchFamily="66" charset="0"/>
              </a:rPr>
              <a:t>Powered from 12VDC DIN rails</a:t>
            </a:r>
          </a:p>
        </p:txBody>
      </p:sp>
      <p:sp>
        <p:nvSpPr>
          <p:cNvPr id="245766" name="TextBox 109"/>
          <p:cNvSpPr txBox="1">
            <a:spLocks noChangeArrowheads="1"/>
          </p:cNvSpPr>
          <p:nvPr/>
        </p:nvSpPr>
        <p:spPr bwMode="auto">
          <a:xfrm>
            <a:off x="6469063" y="3886200"/>
            <a:ext cx="10318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800" b="1" dirty="0">
                <a:latin typeface="Comic Sans MS" pitchFamily="66" charset="0"/>
              </a:rPr>
              <a:t>Powered from 15VDC DIN rails</a:t>
            </a:r>
          </a:p>
        </p:txBody>
      </p:sp>
      <p:sp>
        <p:nvSpPr>
          <p:cNvPr id="42" name="Rectangle 41"/>
          <p:cNvSpPr/>
          <p:nvPr/>
        </p:nvSpPr>
        <p:spPr>
          <a:xfrm>
            <a:off x="6077590" y="1245479"/>
            <a:ext cx="1070038" cy="1828800"/>
          </a:xfrm>
          <a:prstGeom prst="rect">
            <a:avLst/>
          </a:prstGeom>
          <a:solidFill>
            <a:schemeClr val="tx1">
              <a:lumMod val="75000"/>
              <a:lumOff val="2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en-US" sz="1000" dirty="0">
                <a:latin typeface="Comic Sans MS" pitchFamily="66" charset="0"/>
                <a:hlinkClick r:id="rId3"/>
              </a:rPr>
              <a:t>D070443 </a:t>
            </a:r>
            <a:endParaRPr lang="en-US" sz="1000" dirty="0">
              <a:latin typeface="Comic Sans MS" pitchFamily="66" charset="0"/>
            </a:endParaRPr>
          </a:p>
          <a:p>
            <a:pPr algn="ctr" fontAlgn="auto">
              <a:spcBef>
                <a:spcPts val="0"/>
              </a:spcBef>
              <a:spcAft>
                <a:spcPts val="0"/>
              </a:spcAft>
              <a:defRPr/>
            </a:pPr>
            <a:r>
              <a:rPr lang="en-US" sz="1000" dirty="0">
                <a:latin typeface="Comic Sans MS" pitchFamily="66" charset="0"/>
              </a:rPr>
              <a:t>Magnetometer Filter</a:t>
            </a:r>
          </a:p>
          <a:p>
            <a:pPr algn="ctr" fontAlgn="auto">
              <a:spcBef>
                <a:spcPts val="0"/>
              </a:spcBef>
              <a:spcAft>
                <a:spcPts val="0"/>
              </a:spcAft>
              <a:defRPr/>
            </a:pPr>
            <a:endParaRPr lang="en-US" sz="1000" dirty="0">
              <a:latin typeface="Comic Sans MS" pitchFamily="66" charset="0"/>
            </a:endParaRPr>
          </a:p>
        </p:txBody>
      </p:sp>
      <p:sp>
        <p:nvSpPr>
          <p:cNvPr id="44" name="Rectangle 43"/>
          <p:cNvSpPr/>
          <p:nvPr/>
        </p:nvSpPr>
        <p:spPr>
          <a:xfrm>
            <a:off x="3873263" y="1232019"/>
            <a:ext cx="1066800" cy="1828800"/>
          </a:xfrm>
          <a:prstGeom prst="rect">
            <a:avLst/>
          </a:prstGeom>
          <a:solidFill>
            <a:schemeClr val="bg2">
              <a:lumMod val="9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en-US" sz="1000" dirty="0">
                <a:latin typeface="Comic Sans MS" pitchFamily="66" charset="0"/>
              </a:rPr>
              <a:t>Magnetometer Power Supply</a:t>
            </a:r>
          </a:p>
          <a:p>
            <a:pPr algn="ctr" fontAlgn="auto">
              <a:spcBef>
                <a:spcPts val="0"/>
              </a:spcBef>
              <a:spcAft>
                <a:spcPts val="0"/>
              </a:spcAft>
              <a:defRPr/>
            </a:pPr>
            <a:r>
              <a:rPr lang="en-US" sz="1000" dirty="0">
                <a:latin typeface="Comic Sans MS" pitchFamily="66" charset="0"/>
              </a:rPr>
              <a:t>(</a:t>
            </a:r>
            <a:r>
              <a:rPr lang="en-US" sz="1000" dirty="0">
                <a:latin typeface="Comic Sans MS" pitchFamily="66" charset="0"/>
                <a:hlinkClick r:id="rId4"/>
              </a:rPr>
              <a:t>MAG-03PSU</a:t>
            </a:r>
            <a:r>
              <a:rPr lang="en-US" sz="1000" dirty="0">
                <a:latin typeface="Comic Sans MS" pitchFamily="66" charset="0"/>
              </a:rPr>
              <a:t>)</a:t>
            </a:r>
          </a:p>
          <a:p>
            <a:pPr algn="ctr" fontAlgn="auto">
              <a:spcBef>
                <a:spcPts val="0"/>
              </a:spcBef>
              <a:spcAft>
                <a:spcPts val="0"/>
              </a:spcAft>
              <a:defRPr/>
            </a:pPr>
            <a:endParaRPr lang="en-US" sz="1000" dirty="0">
              <a:latin typeface="Comic Sans MS" pitchFamily="66" charset="0"/>
            </a:endParaRPr>
          </a:p>
        </p:txBody>
      </p:sp>
      <p:sp>
        <p:nvSpPr>
          <p:cNvPr id="45" name="Rectangle 44"/>
          <p:cNvSpPr/>
          <p:nvPr/>
        </p:nvSpPr>
        <p:spPr>
          <a:xfrm>
            <a:off x="1219200" y="1339332"/>
            <a:ext cx="457200" cy="14478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sz="1000" dirty="0">
                <a:latin typeface="Comic Sans MS" pitchFamily="66" charset="0"/>
              </a:rPr>
              <a:t>Magnetometer</a:t>
            </a:r>
          </a:p>
          <a:p>
            <a:pPr algn="ctr">
              <a:defRPr/>
            </a:pPr>
            <a:r>
              <a:rPr lang="en-US" sz="1000" dirty="0">
                <a:latin typeface="Comic Sans MS" pitchFamily="66" charset="0"/>
                <a:hlinkClick r:id="rId4"/>
              </a:rPr>
              <a:t>MAG-03MCES</a:t>
            </a:r>
            <a:endParaRPr lang="en-US" sz="1000" dirty="0"/>
          </a:p>
        </p:txBody>
      </p:sp>
      <p:cxnSp>
        <p:nvCxnSpPr>
          <p:cNvPr id="46" name="Elbow Connector 45"/>
          <p:cNvCxnSpPr>
            <a:stCxn id="45" idx="2"/>
            <a:endCxn id="90" idx="4"/>
          </p:cNvCxnSpPr>
          <p:nvPr/>
        </p:nvCxnSpPr>
        <p:spPr>
          <a:xfrm rot="16200000" flipH="1">
            <a:off x="2650331" y="1585119"/>
            <a:ext cx="307975" cy="2713038"/>
          </a:xfrm>
          <a:prstGeom prst="bentConnector3">
            <a:avLst>
              <a:gd name="adj1" fmla="val 174134"/>
            </a:avLst>
          </a:prstGeom>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74" idx="2"/>
            <a:endCxn id="96" idx="6"/>
          </p:cNvCxnSpPr>
          <p:nvPr/>
        </p:nvCxnSpPr>
        <p:spPr>
          <a:xfrm>
            <a:off x="5099050" y="1982788"/>
            <a:ext cx="858838" cy="4127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245765" idx="1"/>
            <a:endCxn id="91" idx="4"/>
          </p:cNvCxnSpPr>
          <p:nvPr/>
        </p:nvCxnSpPr>
        <p:spPr>
          <a:xfrm rot="10800000" flipH="1">
            <a:off x="4564469" y="3094039"/>
            <a:ext cx="82144" cy="625021"/>
          </a:xfrm>
          <a:prstGeom prst="bentConnector4">
            <a:avLst>
              <a:gd name="adj1" fmla="val -278292"/>
              <a:gd name="adj2" fmla="val 63589"/>
            </a:avLst>
          </a:prstGeom>
        </p:spPr>
        <p:style>
          <a:lnRef idx="1">
            <a:schemeClr val="accent1"/>
          </a:lnRef>
          <a:fillRef idx="0">
            <a:schemeClr val="accent1"/>
          </a:fillRef>
          <a:effectRef idx="0">
            <a:schemeClr val="accent1"/>
          </a:effectRef>
          <a:fontRef idx="minor">
            <a:schemeClr val="tx1"/>
          </a:fontRef>
        </p:style>
      </p:cxnSp>
      <p:cxnSp>
        <p:nvCxnSpPr>
          <p:cNvPr id="52" name="Elbow Connector 51"/>
          <p:cNvCxnSpPr>
            <a:endCxn id="103" idx="6"/>
          </p:cNvCxnSpPr>
          <p:nvPr/>
        </p:nvCxnSpPr>
        <p:spPr>
          <a:xfrm>
            <a:off x="4924425" y="2179638"/>
            <a:ext cx="1033463" cy="952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89" idx="1"/>
            <a:endCxn id="109" idx="6"/>
          </p:cNvCxnSpPr>
          <p:nvPr/>
        </p:nvCxnSpPr>
        <p:spPr>
          <a:xfrm>
            <a:off x="5113338" y="2300288"/>
            <a:ext cx="844550" cy="4127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92" idx="4"/>
            <a:endCxn id="245766" idx="1"/>
          </p:cNvCxnSpPr>
          <p:nvPr/>
        </p:nvCxnSpPr>
        <p:spPr>
          <a:xfrm rot="5400000">
            <a:off x="6242051" y="3343275"/>
            <a:ext cx="938212" cy="484187"/>
          </a:xfrm>
          <a:prstGeom prst="bentConnector4">
            <a:avLst>
              <a:gd name="adj1" fmla="val 40996"/>
              <a:gd name="adj2" fmla="val 147084"/>
            </a:avLst>
          </a:prstGeom>
        </p:spPr>
        <p:style>
          <a:lnRef idx="1">
            <a:schemeClr val="accent1"/>
          </a:lnRef>
          <a:fillRef idx="0">
            <a:schemeClr val="accent1"/>
          </a:fillRef>
          <a:effectRef idx="0">
            <a:schemeClr val="accent1"/>
          </a:effectRef>
          <a:fontRef idx="minor">
            <a:schemeClr val="tx1"/>
          </a:fontRef>
        </p:style>
      </p:cxnSp>
      <p:cxnSp>
        <p:nvCxnSpPr>
          <p:cNvPr id="58" name="Elbow Connector 57"/>
          <p:cNvCxnSpPr>
            <a:stCxn id="115" idx="2"/>
          </p:cNvCxnSpPr>
          <p:nvPr/>
        </p:nvCxnSpPr>
        <p:spPr>
          <a:xfrm>
            <a:off x="7294563" y="1995488"/>
            <a:ext cx="614362" cy="11271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9" name="Elbow Connector 58"/>
          <p:cNvCxnSpPr>
            <a:stCxn id="120" idx="2"/>
          </p:cNvCxnSpPr>
          <p:nvPr/>
        </p:nvCxnSpPr>
        <p:spPr>
          <a:xfrm>
            <a:off x="7294563" y="2160588"/>
            <a:ext cx="614362" cy="10001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128" idx="1"/>
          </p:cNvCxnSpPr>
          <p:nvPr/>
        </p:nvCxnSpPr>
        <p:spPr>
          <a:xfrm>
            <a:off x="7308850" y="2312988"/>
            <a:ext cx="600075" cy="10001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45779" name="TextBox 59"/>
          <p:cNvSpPr txBox="1">
            <a:spLocks noChangeArrowheads="1"/>
          </p:cNvSpPr>
          <p:nvPr/>
        </p:nvSpPr>
        <p:spPr bwMode="auto">
          <a:xfrm>
            <a:off x="6043613" y="1912938"/>
            <a:ext cx="3048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a:solidFill>
                  <a:schemeClr val="bg1"/>
                </a:solidFill>
                <a:latin typeface="Comic Sans MS" pitchFamily="66" charset="0"/>
              </a:rPr>
              <a:t>X</a:t>
            </a:r>
          </a:p>
          <a:p>
            <a:pPr eaLnBrk="1" hangingPunct="1"/>
            <a:r>
              <a:rPr lang="en-US" sz="1000">
                <a:solidFill>
                  <a:schemeClr val="bg1"/>
                </a:solidFill>
                <a:latin typeface="Comic Sans MS" pitchFamily="66" charset="0"/>
              </a:rPr>
              <a:t>Y</a:t>
            </a:r>
          </a:p>
          <a:p>
            <a:pPr eaLnBrk="1" hangingPunct="1"/>
            <a:r>
              <a:rPr lang="en-US" sz="1000">
                <a:solidFill>
                  <a:schemeClr val="bg1"/>
                </a:solidFill>
                <a:latin typeface="Comic Sans MS" pitchFamily="66" charset="0"/>
              </a:rPr>
              <a:t>Z</a:t>
            </a:r>
          </a:p>
        </p:txBody>
      </p:sp>
      <p:sp>
        <p:nvSpPr>
          <p:cNvPr id="245780" name="TextBox 60"/>
          <p:cNvSpPr txBox="1">
            <a:spLocks noChangeArrowheads="1"/>
          </p:cNvSpPr>
          <p:nvPr/>
        </p:nvSpPr>
        <p:spPr bwMode="auto">
          <a:xfrm>
            <a:off x="6889750" y="1879600"/>
            <a:ext cx="304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a:solidFill>
                  <a:schemeClr val="bg1"/>
                </a:solidFill>
                <a:latin typeface="Comic Sans MS" pitchFamily="66" charset="0"/>
              </a:rPr>
              <a:t>X</a:t>
            </a:r>
          </a:p>
          <a:p>
            <a:pPr eaLnBrk="1" hangingPunct="1"/>
            <a:r>
              <a:rPr lang="en-US" sz="1000">
                <a:solidFill>
                  <a:schemeClr val="bg1"/>
                </a:solidFill>
                <a:latin typeface="Comic Sans MS" pitchFamily="66" charset="0"/>
              </a:rPr>
              <a:t>Y</a:t>
            </a:r>
          </a:p>
          <a:p>
            <a:pPr eaLnBrk="1" hangingPunct="1"/>
            <a:r>
              <a:rPr lang="en-US" sz="1000">
                <a:solidFill>
                  <a:schemeClr val="bg1"/>
                </a:solidFill>
                <a:latin typeface="Comic Sans MS" pitchFamily="66" charset="0"/>
              </a:rPr>
              <a:t>Z</a:t>
            </a:r>
          </a:p>
        </p:txBody>
      </p:sp>
      <p:sp>
        <p:nvSpPr>
          <p:cNvPr id="245781" name="TextBox 62"/>
          <p:cNvSpPr txBox="1">
            <a:spLocks noChangeArrowheads="1"/>
          </p:cNvSpPr>
          <p:nvPr/>
        </p:nvSpPr>
        <p:spPr bwMode="auto">
          <a:xfrm>
            <a:off x="1206500" y="930275"/>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a:latin typeface="Comic Sans MS" pitchFamily="66" charset="0"/>
              </a:rPr>
              <a:t>Magnetometer:  </a:t>
            </a:r>
            <a:r>
              <a:rPr lang="en-US" sz="1000">
                <a:latin typeface="Comic Sans MS" pitchFamily="66" charset="0"/>
                <a:hlinkClick r:id="rId5"/>
              </a:rPr>
              <a:t>Bartington Instruments </a:t>
            </a:r>
            <a:r>
              <a:rPr lang="en-US" sz="1000">
                <a:latin typeface="Comic Sans MS" pitchFamily="66" charset="0"/>
              </a:rPr>
              <a:t>MAG-03MC</a:t>
            </a:r>
          </a:p>
        </p:txBody>
      </p:sp>
      <p:sp>
        <p:nvSpPr>
          <p:cNvPr id="245782" name="TextBox 65"/>
          <p:cNvSpPr txBox="1">
            <a:spLocks noChangeArrowheads="1"/>
          </p:cNvSpPr>
          <p:nvPr/>
        </p:nvSpPr>
        <p:spPr bwMode="auto">
          <a:xfrm>
            <a:off x="2462213" y="3074988"/>
            <a:ext cx="68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dirty="0">
                <a:latin typeface="Comic Sans MS" pitchFamily="66" charset="0"/>
              </a:rPr>
              <a:t>5 meter</a:t>
            </a:r>
          </a:p>
        </p:txBody>
      </p:sp>
      <p:pic>
        <p:nvPicPr>
          <p:cNvPr id="245783"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67125" y="4775200"/>
            <a:ext cx="1477963" cy="113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84"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69566" y="4962525"/>
            <a:ext cx="1654175"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85"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1846" y="5343525"/>
            <a:ext cx="1122362"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6" name="TextBox 61"/>
          <p:cNvSpPr txBox="1">
            <a:spLocks noChangeArrowheads="1"/>
          </p:cNvSpPr>
          <p:nvPr/>
        </p:nvSpPr>
        <p:spPr bwMode="auto">
          <a:xfrm>
            <a:off x="4710113" y="1868488"/>
            <a:ext cx="3048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a:latin typeface="Comic Sans MS" pitchFamily="66" charset="0"/>
              </a:rPr>
              <a:t>X</a:t>
            </a:r>
          </a:p>
          <a:p>
            <a:pPr eaLnBrk="1" hangingPunct="1"/>
            <a:r>
              <a:rPr lang="en-US" sz="1000">
                <a:latin typeface="Comic Sans MS" pitchFamily="66" charset="0"/>
              </a:rPr>
              <a:t>Y</a:t>
            </a:r>
          </a:p>
          <a:p>
            <a:pPr eaLnBrk="1" hangingPunct="1"/>
            <a:r>
              <a:rPr lang="en-US" sz="1000">
                <a:latin typeface="Comic Sans MS" pitchFamily="66" charset="0"/>
              </a:rPr>
              <a:t>Z</a:t>
            </a:r>
          </a:p>
        </p:txBody>
      </p:sp>
      <p:grpSp>
        <p:nvGrpSpPr>
          <p:cNvPr id="245787" name="Group 8"/>
          <p:cNvGrpSpPr>
            <a:grpSpLocks noChangeAspect="1"/>
          </p:cNvGrpSpPr>
          <p:nvPr/>
        </p:nvGrpSpPr>
        <p:grpSpPr bwMode="auto">
          <a:xfrm flipH="1" flipV="1">
            <a:off x="4945063" y="1912938"/>
            <a:ext cx="168275" cy="139700"/>
            <a:chOff x="1554480" y="5334000"/>
            <a:chExt cx="548640" cy="457200"/>
          </a:xfrm>
        </p:grpSpPr>
        <p:sp>
          <p:nvSpPr>
            <p:cNvPr id="74" name="Oval 73"/>
            <p:cNvSpPr/>
            <p:nvPr/>
          </p:nvSpPr>
          <p:spPr>
            <a:xfrm>
              <a:off x="1601064" y="5334000"/>
              <a:ext cx="455475" cy="457200"/>
            </a:xfrm>
            <a:prstGeom prst="ellipse">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5" name="Oval 74"/>
            <p:cNvSpPr/>
            <p:nvPr/>
          </p:nvSpPr>
          <p:spPr>
            <a:xfrm>
              <a:off x="1792569" y="5531427"/>
              <a:ext cx="77639" cy="77933"/>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6" name="Rectangle 75"/>
            <p:cNvSpPr/>
            <p:nvPr/>
          </p:nvSpPr>
          <p:spPr>
            <a:xfrm>
              <a:off x="2051362"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Rectangle 76"/>
            <p:cNvSpPr/>
            <p:nvPr/>
          </p:nvSpPr>
          <p:spPr>
            <a:xfrm>
              <a:off x="1554480"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45788" name="Group 8"/>
          <p:cNvGrpSpPr>
            <a:grpSpLocks noChangeAspect="1"/>
          </p:cNvGrpSpPr>
          <p:nvPr/>
        </p:nvGrpSpPr>
        <p:grpSpPr bwMode="auto">
          <a:xfrm flipH="1" flipV="1">
            <a:off x="4945063" y="2078038"/>
            <a:ext cx="168275" cy="139700"/>
            <a:chOff x="1554480" y="5334000"/>
            <a:chExt cx="548640" cy="457200"/>
          </a:xfrm>
        </p:grpSpPr>
        <p:sp>
          <p:nvSpPr>
            <p:cNvPr id="79" name="Oval 78"/>
            <p:cNvSpPr/>
            <p:nvPr/>
          </p:nvSpPr>
          <p:spPr>
            <a:xfrm>
              <a:off x="1601064" y="5334000"/>
              <a:ext cx="455475" cy="457200"/>
            </a:xfrm>
            <a:prstGeom prst="ellipse">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0" name="Oval 79"/>
            <p:cNvSpPr/>
            <p:nvPr/>
          </p:nvSpPr>
          <p:spPr>
            <a:xfrm>
              <a:off x="1792569" y="5531427"/>
              <a:ext cx="77639" cy="77933"/>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 name="Rectangle 80"/>
            <p:cNvSpPr/>
            <p:nvPr/>
          </p:nvSpPr>
          <p:spPr>
            <a:xfrm>
              <a:off x="2051362"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 name="Rectangle 81"/>
            <p:cNvSpPr/>
            <p:nvPr/>
          </p:nvSpPr>
          <p:spPr>
            <a:xfrm>
              <a:off x="1554480"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45789" name="Group 8"/>
          <p:cNvGrpSpPr>
            <a:grpSpLocks noChangeAspect="1"/>
          </p:cNvGrpSpPr>
          <p:nvPr/>
        </p:nvGrpSpPr>
        <p:grpSpPr bwMode="auto">
          <a:xfrm flipH="1" flipV="1">
            <a:off x="4945063" y="2230438"/>
            <a:ext cx="168275" cy="139700"/>
            <a:chOff x="1554480" y="5334000"/>
            <a:chExt cx="548640" cy="457200"/>
          </a:xfrm>
        </p:grpSpPr>
        <p:sp>
          <p:nvSpPr>
            <p:cNvPr id="85" name="Oval 84"/>
            <p:cNvSpPr/>
            <p:nvPr/>
          </p:nvSpPr>
          <p:spPr>
            <a:xfrm>
              <a:off x="1601064" y="5334000"/>
              <a:ext cx="455475" cy="457200"/>
            </a:xfrm>
            <a:prstGeom prst="ellipse">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7" name="Oval 86"/>
            <p:cNvSpPr/>
            <p:nvPr/>
          </p:nvSpPr>
          <p:spPr>
            <a:xfrm>
              <a:off x="1792569" y="5531427"/>
              <a:ext cx="77639" cy="77933"/>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8" name="Rectangle 87"/>
            <p:cNvSpPr/>
            <p:nvPr/>
          </p:nvSpPr>
          <p:spPr>
            <a:xfrm>
              <a:off x="2051362"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9" name="Rectangle 88"/>
            <p:cNvSpPr/>
            <p:nvPr/>
          </p:nvSpPr>
          <p:spPr>
            <a:xfrm>
              <a:off x="1554480"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90" name="Oval 89"/>
          <p:cNvSpPr/>
          <p:nvPr/>
        </p:nvSpPr>
        <p:spPr bwMode="auto">
          <a:xfrm>
            <a:off x="4130675" y="3032125"/>
            <a:ext cx="60325" cy="635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1" name="Oval 90"/>
          <p:cNvSpPr/>
          <p:nvPr/>
        </p:nvSpPr>
        <p:spPr bwMode="auto">
          <a:xfrm>
            <a:off x="4616450" y="3030538"/>
            <a:ext cx="60325" cy="635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 name="Oval 91"/>
          <p:cNvSpPr/>
          <p:nvPr/>
        </p:nvSpPr>
        <p:spPr bwMode="auto">
          <a:xfrm>
            <a:off x="6923088" y="3051175"/>
            <a:ext cx="61912" cy="65088"/>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93" name="Picture 2">
            <a:hlinkClick r:id="rId9" action="ppaction://hlinksldjump"/>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43600" y="4365625"/>
            <a:ext cx="2408238"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794" name="Group 8"/>
          <p:cNvGrpSpPr>
            <a:grpSpLocks noChangeAspect="1"/>
          </p:cNvGrpSpPr>
          <p:nvPr/>
        </p:nvGrpSpPr>
        <p:grpSpPr bwMode="auto">
          <a:xfrm flipH="1" flipV="1">
            <a:off x="5943600" y="1954213"/>
            <a:ext cx="168275" cy="139700"/>
            <a:chOff x="1554480" y="5334000"/>
            <a:chExt cx="548640" cy="457200"/>
          </a:xfrm>
        </p:grpSpPr>
        <p:sp>
          <p:nvSpPr>
            <p:cNvPr id="96" name="Oval 95"/>
            <p:cNvSpPr/>
            <p:nvPr/>
          </p:nvSpPr>
          <p:spPr>
            <a:xfrm>
              <a:off x="1601061" y="5334000"/>
              <a:ext cx="455475" cy="457200"/>
            </a:xfrm>
            <a:prstGeom prst="ellipse">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Oval 96"/>
            <p:cNvSpPr/>
            <p:nvPr/>
          </p:nvSpPr>
          <p:spPr>
            <a:xfrm>
              <a:off x="1792569" y="5531427"/>
              <a:ext cx="77636" cy="77933"/>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Rectangle 98"/>
            <p:cNvSpPr/>
            <p:nvPr/>
          </p:nvSpPr>
          <p:spPr>
            <a:xfrm>
              <a:off x="2051362"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Rectangle 99"/>
            <p:cNvSpPr/>
            <p:nvPr/>
          </p:nvSpPr>
          <p:spPr>
            <a:xfrm>
              <a:off x="1554480"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45795" name="Group 8"/>
          <p:cNvGrpSpPr>
            <a:grpSpLocks noChangeAspect="1"/>
          </p:cNvGrpSpPr>
          <p:nvPr/>
        </p:nvGrpSpPr>
        <p:grpSpPr bwMode="auto">
          <a:xfrm flipH="1" flipV="1">
            <a:off x="5943600" y="2119313"/>
            <a:ext cx="168275" cy="139700"/>
            <a:chOff x="1554480" y="5334000"/>
            <a:chExt cx="548640" cy="457200"/>
          </a:xfrm>
        </p:grpSpPr>
        <p:sp>
          <p:nvSpPr>
            <p:cNvPr id="103" name="Oval 102"/>
            <p:cNvSpPr/>
            <p:nvPr/>
          </p:nvSpPr>
          <p:spPr>
            <a:xfrm>
              <a:off x="1601061" y="5334000"/>
              <a:ext cx="455475" cy="457200"/>
            </a:xfrm>
            <a:prstGeom prst="ellipse">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4" name="Oval 103"/>
            <p:cNvSpPr/>
            <p:nvPr/>
          </p:nvSpPr>
          <p:spPr>
            <a:xfrm>
              <a:off x="1792569" y="5531427"/>
              <a:ext cx="77636" cy="77933"/>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051362"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7" name="Rectangle 106"/>
            <p:cNvSpPr/>
            <p:nvPr/>
          </p:nvSpPr>
          <p:spPr>
            <a:xfrm>
              <a:off x="1554480"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45796" name="Group 8"/>
          <p:cNvGrpSpPr>
            <a:grpSpLocks noChangeAspect="1"/>
          </p:cNvGrpSpPr>
          <p:nvPr/>
        </p:nvGrpSpPr>
        <p:grpSpPr bwMode="auto">
          <a:xfrm flipH="1" flipV="1">
            <a:off x="5943600" y="2271713"/>
            <a:ext cx="168275" cy="139700"/>
            <a:chOff x="1554480" y="5334000"/>
            <a:chExt cx="548640" cy="457200"/>
          </a:xfrm>
        </p:grpSpPr>
        <p:sp>
          <p:nvSpPr>
            <p:cNvPr id="109" name="Oval 108"/>
            <p:cNvSpPr/>
            <p:nvPr/>
          </p:nvSpPr>
          <p:spPr>
            <a:xfrm>
              <a:off x="1601061" y="5334000"/>
              <a:ext cx="455475" cy="457200"/>
            </a:xfrm>
            <a:prstGeom prst="ellipse">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Oval 110"/>
            <p:cNvSpPr/>
            <p:nvPr/>
          </p:nvSpPr>
          <p:spPr>
            <a:xfrm>
              <a:off x="1792569" y="5531427"/>
              <a:ext cx="77636" cy="77933"/>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051362"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3" name="Rectangle 112"/>
            <p:cNvSpPr/>
            <p:nvPr/>
          </p:nvSpPr>
          <p:spPr>
            <a:xfrm>
              <a:off x="1554480"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45797" name="Group 8"/>
          <p:cNvGrpSpPr>
            <a:grpSpLocks noChangeAspect="1"/>
          </p:cNvGrpSpPr>
          <p:nvPr/>
        </p:nvGrpSpPr>
        <p:grpSpPr bwMode="auto">
          <a:xfrm flipH="1" flipV="1">
            <a:off x="7138988" y="1925638"/>
            <a:ext cx="168275" cy="139700"/>
            <a:chOff x="1554480" y="5334000"/>
            <a:chExt cx="548640" cy="457200"/>
          </a:xfrm>
        </p:grpSpPr>
        <p:sp>
          <p:nvSpPr>
            <p:cNvPr id="115" name="Oval 114"/>
            <p:cNvSpPr/>
            <p:nvPr/>
          </p:nvSpPr>
          <p:spPr>
            <a:xfrm>
              <a:off x="1601064" y="5334000"/>
              <a:ext cx="455475" cy="457200"/>
            </a:xfrm>
            <a:prstGeom prst="ellipse">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6" name="Oval 115"/>
            <p:cNvSpPr/>
            <p:nvPr/>
          </p:nvSpPr>
          <p:spPr>
            <a:xfrm>
              <a:off x="1792569" y="5531427"/>
              <a:ext cx="77639" cy="77933"/>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7" name="Rectangle 116"/>
            <p:cNvSpPr/>
            <p:nvPr/>
          </p:nvSpPr>
          <p:spPr>
            <a:xfrm>
              <a:off x="2051362"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8" name="Rectangle 117"/>
            <p:cNvSpPr/>
            <p:nvPr/>
          </p:nvSpPr>
          <p:spPr>
            <a:xfrm>
              <a:off x="1554480"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45798" name="Group 8"/>
          <p:cNvGrpSpPr>
            <a:grpSpLocks noChangeAspect="1"/>
          </p:cNvGrpSpPr>
          <p:nvPr/>
        </p:nvGrpSpPr>
        <p:grpSpPr bwMode="auto">
          <a:xfrm flipH="1" flipV="1">
            <a:off x="7138988" y="2090738"/>
            <a:ext cx="168275" cy="139700"/>
            <a:chOff x="1554480" y="5334000"/>
            <a:chExt cx="548640" cy="457200"/>
          </a:xfrm>
        </p:grpSpPr>
        <p:sp>
          <p:nvSpPr>
            <p:cNvPr id="120" name="Oval 119"/>
            <p:cNvSpPr/>
            <p:nvPr/>
          </p:nvSpPr>
          <p:spPr>
            <a:xfrm>
              <a:off x="1601064" y="5334000"/>
              <a:ext cx="455475" cy="457200"/>
            </a:xfrm>
            <a:prstGeom prst="ellipse">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1" name="Oval 120"/>
            <p:cNvSpPr/>
            <p:nvPr/>
          </p:nvSpPr>
          <p:spPr>
            <a:xfrm>
              <a:off x="1792569" y="5531427"/>
              <a:ext cx="77639" cy="77933"/>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 name="Rectangle 121"/>
            <p:cNvSpPr/>
            <p:nvPr/>
          </p:nvSpPr>
          <p:spPr>
            <a:xfrm>
              <a:off x="2051362"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 name="Rectangle 122"/>
            <p:cNvSpPr/>
            <p:nvPr/>
          </p:nvSpPr>
          <p:spPr>
            <a:xfrm>
              <a:off x="1554480"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45799" name="Group 8"/>
          <p:cNvGrpSpPr>
            <a:grpSpLocks noChangeAspect="1"/>
          </p:cNvGrpSpPr>
          <p:nvPr/>
        </p:nvGrpSpPr>
        <p:grpSpPr bwMode="auto">
          <a:xfrm flipH="1" flipV="1">
            <a:off x="7138988" y="2243138"/>
            <a:ext cx="168275" cy="139700"/>
            <a:chOff x="1554480" y="5334000"/>
            <a:chExt cx="548640" cy="457200"/>
          </a:xfrm>
        </p:grpSpPr>
        <p:sp>
          <p:nvSpPr>
            <p:cNvPr id="125" name="Oval 124"/>
            <p:cNvSpPr/>
            <p:nvPr/>
          </p:nvSpPr>
          <p:spPr>
            <a:xfrm>
              <a:off x="1601064" y="5334000"/>
              <a:ext cx="455475" cy="457200"/>
            </a:xfrm>
            <a:prstGeom prst="ellipse">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6" name="Oval 125"/>
            <p:cNvSpPr/>
            <p:nvPr/>
          </p:nvSpPr>
          <p:spPr>
            <a:xfrm>
              <a:off x="1792569" y="5531427"/>
              <a:ext cx="77639" cy="77933"/>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7" name="Rectangle 126"/>
            <p:cNvSpPr/>
            <p:nvPr/>
          </p:nvSpPr>
          <p:spPr>
            <a:xfrm>
              <a:off x="2051362"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8" name="Rectangle 127"/>
            <p:cNvSpPr/>
            <p:nvPr/>
          </p:nvSpPr>
          <p:spPr>
            <a:xfrm>
              <a:off x="1554480" y="5531427"/>
              <a:ext cx="51758" cy="57152"/>
            </a:xfrm>
            <a:prstGeom prst="rect">
              <a:avLst/>
            </a:prstGeom>
            <a:solidFill>
              <a:schemeClr val="tx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3" name="Rectangle 12"/>
          <p:cNvSpPr/>
          <p:nvPr/>
        </p:nvSpPr>
        <p:spPr bwMode="auto">
          <a:xfrm>
            <a:off x="4003675" y="1130300"/>
            <a:ext cx="260350" cy="101600"/>
          </a:xfrm>
          <a:prstGeom prst="rect">
            <a:avLst/>
          </a:prstGeom>
          <a:solidFill>
            <a:schemeClr val="bg2">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01" name="TextBox 130"/>
          <p:cNvSpPr txBox="1">
            <a:spLocks noChangeArrowheads="1"/>
          </p:cNvSpPr>
          <p:nvPr/>
        </p:nvSpPr>
        <p:spPr bwMode="auto">
          <a:xfrm>
            <a:off x="4187825" y="1050925"/>
            <a:ext cx="685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a:latin typeface="Comic Sans MS" pitchFamily="66" charset="0"/>
              </a:rPr>
              <a:t>On/Off</a:t>
            </a:r>
          </a:p>
        </p:txBody>
      </p:sp>
      <p:grpSp>
        <p:nvGrpSpPr>
          <p:cNvPr id="94" name="Group 93"/>
          <p:cNvGrpSpPr/>
          <p:nvPr/>
        </p:nvGrpSpPr>
        <p:grpSpPr>
          <a:xfrm>
            <a:off x="6773862" y="2542136"/>
            <a:ext cx="373063" cy="357187"/>
            <a:chOff x="6909594" y="3418509"/>
            <a:chExt cx="373063" cy="357187"/>
          </a:xfrm>
        </p:grpSpPr>
        <p:pic>
          <p:nvPicPr>
            <p:cNvPr id="95" name="Picture 3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09594" y="3418509"/>
              <a:ext cx="373063"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 name="Oval 97"/>
            <p:cNvSpPr/>
            <p:nvPr/>
          </p:nvSpPr>
          <p:spPr bwMode="auto">
            <a:xfrm>
              <a:off x="7069713" y="3495257"/>
              <a:ext cx="60325" cy="635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1" name="Oval 100"/>
            <p:cNvSpPr/>
            <p:nvPr/>
          </p:nvSpPr>
          <p:spPr bwMode="auto">
            <a:xfrm>
              <a:off x="7132738" y="3551407"/>
              <a:ext cx="60325" cy="635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 name="Oval 101"/>
            <p:cNvSpPr/>
            <p:nvPr/>
          </p:nvSpPr>
          <p:spPr bwMode="auto">
            <a:xfrm>
              <a:off x="7063988" y="3620157"/>
              <a:ext cx="60325" cy="635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Oval 105"/>
            <p:cNvSpPr/>
            <p:nvPr/>
          </p:nvSpPr>
          <p:spPr bwMode="auto">
            <a:xfrm>
              <a:off x="7002113" y="3551407"/>
              <a:ext cx="60325" cy="635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8" name="Group 107"/>
          <p:cNvGrpSpPr/>
          <p:nvPr/>
        </p:nvGrpSpPr>
        <p:grpSpPr>
          <a:xfrm>
            <a:off x="7292975" y="2536579"/>
            <a:ext cx="384175" cy="368300"/>
            <a:chOff x="8069263" y="3204177"/>
            <a:chExt cx="384175" cy="368300"/>
          </a:xfrm>
        </p:grpSpPr>
        <p:pic>
          <p:nvPicPr>
            <p:cNvPr id="114" name="Picture 3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69263" y="3204177"/>
              <a:ext cx="384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 name="Oval 118"/>
            <p:cNvSpPr/>
            <p:nvPr/>
          </p:nvSpPr>
          <p:spPr bwMode="auto">
            <a:xfrm>
              <a:off x="8187275" y="3309922"/>
              <a:ext cx="60325" cy="635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4" name="Oval 123"/>
            <p:cNvSpPr/>
            <p:nvPr/>
          </p:nvSpPr>
          <p:spPr bwMode="auto">
            <a:xfrm>
              <a:off x="8277800" y="3304197"/>
              <a:ext cx="60325" cy="635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9" name="Oval 128"/>
            <p:cNvSpPr/>
            <p:nvPr/>
          </p:nvSpPr>
          <p:spPr bwMode="auto">
            <a:xfrm>
              <a:off x="8277800" y="3400447"/>
              <a:ext cx="60325" cy="635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0" name="Oval 129"/>
            <p:cNvSpPr/>
            <p:nvPr/>
          </p:nvSpPr>
          <p:spPr bwMode="auto">
            <a:xfrm>
              <a:off x="8188425" y="3400447"/>
              <a:ext cx="60325" cy="635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4" name="Group 3"/>
          <p:cNvGrpSpPr/>
          <p:nvPr/>
        </p:nvGrpSpPr>
        <p:grpSpPr>
          <a:xfrm>
            <a:off x="2679626" y="3812055"/>
            <a:ext cx="2991362" cy="606677"/>
            <a:chOff x="2206271" y="4060519"/>
            <a:chExt cx="2991362" cy="606677"/>
          </a:xfrm>
        </p:grpSpPr>
        <p:grpSp>
          <p:nvGrpSpPr>
            <p:cNvPr id="2" name="Group 1"/>
            <p:cNvGrpSpPr/>
            <p:nvPr/>
          </p:nvGrpSpPr>
          <p:grpSpPr>
            <a:xfrm>
              <a:off x="2206271" y="4060519"/>
              <a:ext cx="1395520" cy="584060"/>
              <a:chOff x="2107353" y="3528219"/>
              <a:chExt cx="1395520" cy="584060"/>
            </a:xfrm>
          </p:grpSpPr>
          <p:pic>
            <p:nvPicPr>
              <p:cNvPr id="93" name="Picture 5"/>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10800000">
                <a:off x="2145696" y="3851038"/>
                <a:ext cx="1317243" cy="261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2" name="TextBox 109"/>
              <p:cNvSpPr txBox="1">
                <a:spLocks noChangeArrowheads="1"/>
              </p:cNvSpPr>
              <p:nvPr/>
            </p:nvSpPr>
            <p:spPr bwMode="auto">
              <a:xfrm>
                <a:off x="2107353" y="3528219"/>
                <a:ext cx="13955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800" b="1" dirty="0" smtClean="0">
                    <a:latin typeface="Comic Sans MS" pitchFamily="66" charset="0"/>
                  </a:rPr>
                  <a:t>Black – G/W … Ground</a:t>
                </a:r>
              </a:p>
              <a:p>
                <a:pPr eaLnBrk="1" hangingPunct="1"/>
                <a:r>
                  <a:rPr lang="en-US" sz="800" b="1" dirty="0" smtClean="0">
                    <a:latin typeface="Comic Sans MS" pitchFamily="66" charset="0"/>
                  </a:rPr>
                  <a:t>Stria – Y/W … +12VDC</a:t>
                </a:r>
              </a:p>
            </p:txBody>
          </p:sp>
        </p:grpSp>
        <p:grpSp>
          <p:nvGrpSpPr>
            <p:cNvPr id="3" name="Group 2"/>
            <p:cNvGrpSpPr/>
            <p:nvPr/>
          </p:nvGrpSpPr>
          <p:grpSpPr>
            <a:xfrm>
              <a:off x="3568858" y="4113614"/>
              <a:ext cx="1628775" cy="553582"/>
              <a:chOff x="3716338" y="3988256"/>
              <a:chExt cx="1628775" cy="553582"/>
            </a:xfrm>
          </p:grpSpPr>
          <p:grpSp>
            <p:nvGrpSpPr>
              <p:cNvPr id="245802" name="Group 19"/>
              <p:cNvGrpSpPr>
                <a:grpSpLocks/>
              </p:cNvGrpSpPr>
              <p:nvPr/>
            </p:nvGrpSpPr>
            <p:grpSpPr bwMode="auto">
              <a:xfrm>
                <a:off x="3716338" y="4203700"/>
                <a:ext cx="1628775" cy="338138"/>
                <a:chOff x="658449" y="3783721"/>
                <a:chExt cx="1628421" cy="338960"/>
              </a:xfrm>
            </p:grpSpPr>
            <p:sp>
              <p:nvSpPr>
                <p:cNvPr id="14" name="Oval 13"/>
                <p:cNvSpPr>
                  <a:spLocks noChangeAspect="1"/>
                </p:cNvSpPr>
                <p:nvPr/>
              </p:nvSpPr>
              <p:spPr bwMode="auto">
                <a:xfrm>
                  <a:off x="1266329" y="3783721"/>
                  <a:ext cx="339651" cy="338960"/>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 name="Oval 132"/>
                <p:cNvSpPr>
                  <a:spLocks noChangeAspect="1"/>
                </p:cNvSpPr>
                <p:nvPr/>
              </p:nvSpPr>
              <p:spPr bwMode="auto">
                <a:xfrm>
                  <a:off x="1390127" y="3906256"/>
                  <a:ext cx="90468" cy="92299"/>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6" name="Straight Connector 15"/>
                <p:cNvCxnSpPr>
                  <a:stCxn id="133" idx="2"/>
                  <a:endCxn id="245809" idx="3"/>
                </p:cNvCxnSpPr>
                <p:nvPr/>
              </p:nvCxnSpPr>
              <p:spPr>
                <a:xfrm flipH="1">
                  <a:off x="883825" y="3952405"/>
                  <a:ext cx="506302" cy="15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a:stCxn id="245808" idx="1"/>
                  <a:endCxn id="14" idx="6"/>
                </p:cNvCxnSpPr>
                <p:nvPr/>
              </p:nvCxnSpPr>
              <p:spPr>
                <a:xfrm flipH="1">
                  <a:off x="1605980" y="3950814"/>
                  <a:ext cx="455514" cy="318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5808" name="TextBox 137"/>
                <p:cNvSpPr txBox="1">
                  <a:spLocks noChangeArrowheads="1"/>
                </p:cNvSpPr>
                <p:nvPr/>
              </p:nvSpPr>
              <p:spPr bwMode="auto">
                <a:xfrm>
                  <a:off x="2060904" y="3828501"/>
                  <a:ext cx="225966"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a:latin typeface="Comic Sans MS" pitchFamily="66" charset="0"/>
                    </a:rPr>
                    <a:t>–</a:t>
                  </a:r>
                </a:p>
              </p:txBody>
            </p:sp>
            <p:sp>
              <p:nvSpPr>
                <p:cNvPr id="245809" name="TextBox 139"/>
                <p:cNvSpPr txBox="1">
                  <a:spLocks noChangeArrowheads="1"/>
                </p:cNvSpPr>
                <p:nvPr/>
              </p:nvSpPr>
              <p:spPr bwMode="auto">
                <a:xfrm>
                  <a:off x="658449" y="3831019"/>
                  <a:ext cx="225966"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000">
                      <a:latin typeface="Comic Sans MS" pitchFamily="66" charset="0"/>
                    </a:rPr>
                    <a:t>+</a:t>
                  </a:r>
                </a:p>
              </p:txBody>
            </p:sp>
          </p:grpSp>
          <p:sp>
            <p:nvSpPr>
              <p:cNvPr id="134" name="TextBox 109"/>
              <p:cNvSpPr txBox="1">
                <a:spLocks noChangeArrowheads="1"/>
              </p:cNvSpPr>
              <p:nvPr/>
            </p:nvSpPr>
            <p:spPr bwMode="auto">
              <a:xfrm>
                <a:off x="3840903" y="3988256"/>
                <a:ext cx="1395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800" b="1" dirty="0" smtClean="0">
                    <a:latin typeface="Comic Sans MS" pitchFamily="66" charset="0"/>
                  </a:rPr>
                  <a:t>Charger … 9 to 18 VDC</a:t>
                </a:r>
              </a:p>
            </p:txBody>
          </p:sp>
        </p:grpSp>
      </p:grpSp>
      <p:sp>
        <p:nvSpPr>
          <p:cNvPr id="135" name="TextBox 65"/>
          <p:cNvSpPr txBox="1">
            <a:spLocks noChangeArrowheads="1"/>
          </p:cNvSpPr>
          <p:nvPr/>
        </p:nvSpPr>
        <p:spPr bwMode="auto">
          <a:xfrm>
            <a:off x="7094018" y="3118350"/>
            <a:ext cx="205140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800" b="1" dirty="0" smtClean="0">
                <a:latin typeface="Comic Sans MS" pitchFamily="66" charset="0"/>
              </a:rPr>
              <a:t>Pin 1: +</a:t>
            </a:r>
            <a:r>
              <a:rPr lang="en-US" sz="800" b="1" dirty="0" smtClean="0">
                <a:latin typeface="Comic Sans MS" pitchFamily="66" charset="0"/>
              </a:rPr>
              <a:t>15VDC … </a:t>
            </a:r>
            <a:r>
              <a:rPr lang="en-US" sz="800" b="1" dirty="0" smtClean="0">
                <a:latin typeface="Comic Sans MS" pitchFamily="66" charset="0"/>
              </a:rPr>
              <a:t>Red/</a:t>
            </a:r>
            <a:r>
              <a:rPr lang="en-US" sz="800" b="1" dirty="0" err="1" smtClean="0">
                <a:latin typeface="Comic Sans MS" pitchFamily="66" charset="0"/>
              </a:rPr>
              <a:t>Blk</a:t>
            </a:r>
            <a:r>
              <a:rPr lang="en-US" sz="800" b="1" dirty="0" smtClean="0">
                <a:latin typeface="Comic Sans MS" pitchFamily="66" charset="0"/>
              </a:rPr>
              <a:t> RED</a:t>
            </a:r>
          </a:p>
          <a:p>
            <a:pPr eaLnBrk="1" hangingPunct="1"/>
            <a:r>
              <a:rPr lang="en-US" sz="800" b="1" dirty="0" smtClean="0">
                <a:latin typeface="Comic Sans MS" pitchFamily="66" charset="0"/>
              </a:rPr>
              <a:t>Pin 2: Ground … Red/</a:t>
            </a:r>
            <a:r>
              <a:rPr lang="en-US" sz="800" b="1" dirty="0" err="1" smtClean="0">
                <a:latin typeface="Comic Sans MS" pitchFamily="66" charset="0"/>
              </a:rPr>
              <a:t>Blk</a:t>
            </a:r>
            <a:r>
              <a:rPr lang="en-US" sz="800" b="1" dirty="0" smtClean="0">
                <a:latin typeface="Comic Sans MS" pitchFamily="66" charset="0"/>
              </a:rPr>
              <a:t> BLACK</a:t>
            </a:r>
          </a:p>
          <a:p>
            <a:pPr eaLnBrk="1" hangingPunct="1"/>
            <a:r>
              <a:rPr lang="en-US" sz="800" b="1" dirty="0" smtClean="0">
                <a:latin typeface="Comic Sans MS" pitchFamily="66" charset="0"/>
              </a:rPr>
              <a:t>Pin 3: -15VDC … </a:t>
            </a:r>
            <a:r>
              <a:rPr lang="en-US" sz="800" b="1" dirty="0" err="1" smtClean="0">
                <a:latin typeface="Comic Sans MS" pitchFamily="66" charset="0"/>
              </a:rPr>
              <a:t>Wht</a:t>
            </a:r>
            <a:r>
              <a:rPr lang="en-US" sz="800" b="1" dirty="0" smtClean="0">
                <a:latin typeface="Comic Sans MS" pitchFamily="66" charset="0"/>
              </a:rPr>
              <a:t>/</a:t>
            </a:r>
            <a:r>
              <a:rPr lang="en-US" sz="800" b="1" dirty="0" err="1" smtClean="0">
                <a:latin typeface="Comic Sans MS" pitchFamily="66" charset="0"/>
              </a:rPr>
              <a:t>Blk</a:t>
            </a:r>
            <a:r>
              <a:rPr lang="en-US" sz="800" b="1" dirty="0" smtClean="0">
                <a:latin typeface="Comic Sans MS" pitchFamily="66" charset="0"/>
              </a:rPr>
              <a:t> WHITE</a:t>
            </a:r>
          </a:p>
          <a:p>
            <a:pPr eaLnBrk="1" hangingPunct="1"/>
            <a:r>
              <a:rPr lang="en-US" sz="800" b="1" dirty="0" smtClean="0">
                <a:latin typeface="Comic Sans MS" pitchFamily="66" charset="0"/>
              </a:rPr>
              <a:t>Pin 4: Ground … </a:t>
            </a:r>
            <a:r>
              <a:rPr lang="en-US" sz="800" b="1" dirty="0" err="1" smtClean="0">
                <a:latin typeface="Comic Sans MS" pitchFamily="66" charset="0"/>
              </a:rPr>
              <a:t>Wht</a:t>
            </a:r>
            <a:r>
              <a:rPr lang="en-US" sz="800" b="1" dirty="0" smtClean="0">
                <a:latin typeface="Comic Sans MS" pitchFamily="66" charset="0"/>
              </a:rPr>
              <a:t>/</a:t>
            </a:r>
            <a:r>
              <a:rPr lang="en-US" sz="800" b="1" dirty="0" err="1" smtClean="0">
                <a:latin typeface="Comic Sans MS" pitchFamily="66" charset="0"/>
              </a:rPr>
              <a:t>Blk</a:t>
            </a:r>
            <a:r>
              <a:rPr lang="en-US" sz="800" b="1" dirty="0" smtClean="0">
                <a:latin typeface="Comic Sans MS" pitchFamily="66" charset="0"/>
              </a:rPr>
              <a:t> BLACK</a:t>
            </a:r>
            <a:endParaRPr lang="en-US" sz="800" b="1" dirty="0">
              <a:latin typeface="Comic Sans MS" pitchFamily="66" charset="0"/>
            </a:endParaRPr>
          </a:p>
        </p:txBody>
      </p:sp>
    </p:spTree>
    <p:extLst>
      <p:ext uri="{BB962C8B-B14F-4D97-AF65-F5344CB8AC3E}">
        <p14:creationId xmlns:p14="http://schemas.microsoft.com/office/powerpoint/2010/main" val="2870497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85"/>
          <p:cNvSpPr>
            <a:spLocks noGrp="1"/>
          </p:cNvSpPr>
          <p:nvPr>
            <p:ph type="sldNum" sz="quarter" idx="11"/>
          </p:nvPr>
        </p:nvSpPr>
        <p:spPr bwMode="auto">
          <a:ln>
            <a:miter lim="800000"/>
            <a:headEnd/>
            <a:tailEnd/>
          </a:ln>
        </p:spPr>
        <p:txBody>
          <a:bodyPr/>
          <a:lstStyle/>
          <a:p>
            <a:pPr>
              <a:defRPr/>
            </a:pPr>
            <a:fld id="{2C265EBD-DD44-4803-94D9-CCF24D44038D}" type="slidenum">
              <a:rPr lang="en-US" smtClean="0"/>
              <a:pPr>
                <a:defRPr/>
              </a:pPr>
              <a:t>4</a:t>
            </a:fld>
            <a:endParaRPr lang="en-US" smtClean="0"/>
          </a:p>
        </p:txBody>
      </p:sp>
      <p:sp>
        <p:nvSpPr>
          <p:cNvPr id="387" name="Date Placeholder 386"/>
          <p:cNvSpPr>
            <a:spLocks noGrp="1"/>
          </p:cNvSpPr>
          <p:nvPr>
            <p:ph type="dt" sz="quarter" idx="10"/>
          </p:nvPr>
        </p:nvSpPr>
        <p:spPr/>
        <p:txBody>
          <a:bodyPr/>
          <a:lstStyle/>
          <a:p>
            <a:pPr>
              <a:defRPr/>
            </a:pPr>
            <a:r>
              <a:rPr lang="en-US" smtClean="0"/>
              <a:t>LIGO-G1101177-V1</a:t>
            </a:r>
            <a:endParaRPr lang="en-US" dirty="0"/>
          </a:p>
        </p:txBody>
      </p:sp>
      <p:sp>
        <p:nvSpPr>
          <p:cNvPr id="2052" name="Title 1"/>
          <p:cNvSpPr>
            <a:spLocks noGrp="1"/>
          </p:cNvSpPr>
          <p:nvPr>
            <p:ph type="title"/>
          </p:nvPr>
        </p:nvSpPr>
        <p:spPr>
          <a:xfrm>
            <a:off x="1319981" y="274638"/>
            <a:ext cx="7824019" cy="406400"/>
          </a:xfrm>
        </p:spPr>
        <p:txBody>
          <a:bodyPr/>
          <a:lstStyle/>
          <a:p>
            <a:r>
              <a:rPr lang="en-US" dirty="0" smtClean="0"/>
              <a:t>D030574 </a:t>
            </a:r>
            <a:r>
              <a:rPr lang="en-US" dirty="0" smtClean="0"/>
              <a:t>Magnetometer Filter Board</a:t>
            </a:r>
            <a:r>
              <a:rPr lang="en-US" dirty="0"/>
              <a:t> </a:t>
            </a:r>
            <a:r>
              <a:rPr lang="en-US" dirty="0" smtClean="0"/>
              <a:t>Circuits</a:t>
            </a:r>
            <a:endParaRPr lang="en-US" dirty="0" smtClean="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0945" y="914400"/>
            <a:ext cx="452501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7222331" y="1231900"/>
            <a:ext cx="1197764" cy="369332"/>
          </a:xfrm>
          <a:prstGeom prst="rect">
            <a:avLst/>
          </a:prstGeom>
        </p:spPr>
        <p:txBody>
          <a:bodyPr wrap="none">
            <a:spAutoFit/>
          </a:bodyPr>
          <a:lstStyle/>
          <a:p>
            <a:pPr algn="ctr" fontAlgn="auto">
              <a:spcBef>
                <a:spcPts val="0"/>
              </a:spcBef>
              <a:spcAft>
                <a:spcPts val="0"/>
              </a:spcAft>
              <a:defRPr/>
            </a:pPr>
            <a:r>
              <a:rPr lang="en-US" dirty="0" smtClean="0">
                <a:latin typeface="Comic Sans MS" pitchFamily="66" charset="0"/>
                <a:hlinkClick r:id="rId4"/>
              </a:rPr>
              <a:t>D030574</a:t>
            </a:r>
            <a:endParaRPr lang="en-US" dirty="0">
              <a:latin typeface="Comic Sans MS" pitchFamily="66" charset="0"/>
            </a:endParaRPr>
          </a:p>
        </p:txBody>
      </p:sp>
    </p:spTree>
    <p:extLst>
      <p:ext uri="{BB962C8B-B14F-4D97-AF65-F5344CB8AC3E}">
        <p14:creationId xmlns:p14="http://schemas.microsoft.com/office/powerpoint/2010/main" val="3729583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85"/>
          <p:cNvSpPr>
            <a:spLocks noGrp="1"/>
          </p:cNvSpPr>
          <p:nvPr>
            <p:ph type="sldNum" sz="quarter" idx="11"/>
          </p:nvPr>
        </p:nvSpPr>
        <p:spPr bwMode="auto">
          <a:ln>
            <a:miter lim="800000"/>
            <a:headEnd/>
            <a:tailEnd/>
          </a:ln>
        </p:spPr>
        <p:txBody>
          <a:bodyPr/>
          <a:lstStyle/>
          <a:p>
            <a:pPr>
              <a:defRPr/>
            </a:pPr>
            <a:fld id="{2C265EBD-DD44-4803-94D9-CCF24D44038D}" type="slidenum">
              <a:rPr lang="en-US" smtClean="0"/>
              <a:pPr>
                <a:defRPr/>
              </a:pPr>
              <a:t>5</a:t>
            </a:fld>
            <a:endParaRPr lang="en-US" smtClean="0"/>
          </a:p>
        </p:txBody>
      </p:sp>
      <p:sp>
        <p:nvSpPr>
          <p:cNvPr id="387" name="Date Placeholder 386"/>
          <p:cNvSpPr>
            <a:spLocks noGrp="1"/>
          </p:cNvSpPr>
          <p:nvPr>
            <p:ph type="dt" sz="quarter" idx="10"/>
          </p:nvPr>
        </p:nvSpPr>
        <p:spPr/>
        <p:txBody>
          <a:bodyPr/>
          <a:lstStyle/>
          <a:p>
            <a:pPr>
              <a:defRPr/>
            </a:pPr>
            <a:r>
              <a:rPr lang="en-US" smtClean="0"/>
              <a:t>LIGO-G1101177-V1</a:t>
            </a:r>
            <a:endParaRPr lang="en-US" dirty="0"/>
          </a:p>
        </p:txBody>
      </p:sp>
      <p:sp>
        <p:nvSpPr>
          <p:cNvPr id="2052" name="Title 1"/>
          <p:cNvSpPr>
            <a:spLocks noGrp="1"/>
          </p:cNvSpPr>
          <p:nvPr>
            <p:ph type="title"/>
          </p:nvPr>
        </p:nvSpPr>
        <p:spPr>
          <a:xfrm>
            <a:off x="1725613" y="274638"/>
            <a:ext cx="6961187" cy="406400"/>
          </a:xfrm>
        </p:spPr>
        <p:txBody>
          <a:bodyPr/>
          <a:lstStyle/>
          <a:p>
            <a:r>
              <a:rPr lang="en-US" dirty="0" smtClean="0"/>
              <a:t>Magnetometer Filter Box Simulation</a:t>
            </a:r>
            <a:endParaRPr lang="en-US" dirty="0" smtClean="0"/>
          </a:p>
        </p:txBody>
      </p:sp>
      <p:sp>
        <p:nvSpPr>
          <p:cNvPr id="11" name="Title 1"/>
          <p:cNvSpPr txBox="1">
            <a:spLocks/>
          </p:cNvSpPr>
          <p:nvPr/>
        </p:nvSpPr>
        <p:spPr bwMode="auto">
          <a:xfrm>
            <a:off x="808755" y="1039095"/>
            <a:ext cx="7959161" cy="5405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2400" kern="1200">
                <a:solidFill>
                  <a:schemeClr val="tx1"/>
                </a:solidFill>
                <a:latin typeface="Comic Sans MS" pitchFamily="66" charset="0"/>
                <a:ea typeface="+mj-ea"/>
                <a:cs typeface="+mj-cs"/>
              </a:defRPr>
            </a:lvl1pPr>
            <a:lvl2pPr algn="ctr" rtl="0" eaLnBrk="0" fontAlgn="base" hangingPunct="0">
              <a:spcBef>
                <a:spcPct val="0"/>
              </a:spcBef>
              <a:spcAft>
                <a:spcPct val="0"/>
              </a:spcAft>
              <a:defRPr sz="2400">
                <a:solidFill>
                  <a:schemeClr val="tx1"/>
                </a:solidFill>
                <a:latin typeface="Comic Sans MS" pitchFamily="66" charset="0"/>
              </a:defRPr>
            </a:lvl2pPr>
            <a:lvl3pPr algn="ctr" rtl="0" eaLnBrk="0" fontAlgn="base" hangingPunct="0">
              <a:spcBef>
                <a:spcPct val="0"/>
              </a:spcBef>
              <a:spcAft>
                <a:spcPct val="0"/>
              </a:spcAft>
              <a:defRPr sz="2400">
                <a:solidFill>
                  <a:schemeClr val="tx1"/>
                </a:solidFill>
                <a:latin typeface="Comic Sans MS" pitchFamily="66" charset="0"/>
              </a:defRPr>
            </a:lvl3pPr>
            <a:lvl4pPr algn="ctr" rtl="0" eaLnBrk="0" fontAlgn="base" hangingPunct="0">
              <a:spcBef>
                <a:spcPct val="0"/>
              </a:spcBef>
              <a:spcAft>
                <a:spcPct val="0"/>
              </a:spcAft>
              <a:defRPr sz="2400">
                <a:solidFill>
                  <a:schemeClr val="tx1"/>
                </a:solidFill>
                <a:latin typeface="Comic Sans MS" pitchFamily="66" charset="0"/>
              </a:defRPr>
            </a:lvl4pPr>
            <a:lvl5pPr algn="ctr" rtl="0" eaLnBrk="0" fontAlgn="base" hangingPunct="0">
              <a:spcBef>
                <a:spcPct val="0"/>
              </a:spcBef>
              <a:spcAft>
                <a:spcPct val="0"/>
              </a:spcAft>
              <a:defRPr sz="2400">
                <a:solidFill>
                  <a:schemeClr val="tx1"/>
                </a:solidFill>
                <a:latin typeface="Comic Sans MS" pitchFamily="66" charset="0"/>
              </a:defRPr>
            </a:lvl5pPr>
            <a:lvl6pPr marL="457200" algn="ctr" rtl="0" fontAlgn="base">
              <a:spcBef>
                <a:spcPct val="0"/>
              </a:spcBef>
              <a:spcAft>
                <a:spcPct val="0"/>
              </a:spcAft>
              <a:defRPr sz="2400">
                <a:solidFill>
                  <a:schemeClr val="tx1"/>
                </a:solidFill>
                <a:latin typeface="Comic Sans MS" pitchFamily="66" charset="0"/>
              </a:defRPr>
            </a:lvl6pPr>
            <a:lvl7pPr marL="914400" algn="ctr" rtl="0" fontAlgn="base">
              <a:spcBef>
                <a:spcPct val="0"/>
              </a:spcBef>
              <a:spcAft>
                <a:spcPct val="0"/>
              </a:spcAft>
              <a:defRPr sz="2400">
                <a:solidFill>
                  <a:schemeClr val="tx1"/>
                </a:solidFill>
                <a:latin typeface="Comic Sans MS" pitchFamily="66" charset="0"/>
              </a:defRPr>
            </a:lvl7pPr>
            <a:lvl8pPr marL="1371600" algn="ctr" rtl="0" fontAlgn="base">
              <a:spcBef>
                <a:spcPct val="0"/>
              </a:spcBef>
              <a:spcAft>
                <a:spcPct val="0"/>
              </a:spcAft>
              <a:defRPr sz="2400">
                <a:solidFill>
                  <a:schemeClr val="tx1"/>
                </a:solidFill>
                <a:latin typeface="Comic Sans MS" pitchFamily="66" charset="0"/>
              </a:defRPr>
            </a:lvl8pPr>
            <a:lvl9pPr marL="1828800" algn="ctr" rtl="0" fontAlgn="base">
              <a:spcBef>
                <a:spcPct val="0"/>
              </a:spcBef>
              <a:spcAft>
                <a:spcPct val="0"/>
              </a:spcAft>
              <a:defRPr sz="2400">
                <a:solidFill>
                  <a:schemeClr val="tx1"/>
                </a:solidFill>
                <a:latin typeface="Comic Sans MS" pitchFamily="66" charset="0"/>
              </a:defRPr>
            </a:lvl9pPr>
          </a:lstStyle>
          <a:p>
            <a:pPr algn="l"/>
            <a:r>
              <a:rPr lang="en-US" sz="1800" dirty="0" smtClean="0"/>
              <a:t>One filter circuit was modeled in </a:t>
            </a:r>
            <a:r>
              <a:rPr lang="en-US" sz="1800" dirty="0" err="1" smtClean="0"/>
              <a:t>LTSpice</a:t>
            </a:r>
            <a:r>
              <a:rPr lang="en-US" sz="1800" dirty="0" smtClean="0"/>
              <a:t>.  It was assigned input control voltages of </a:t>
            </a:r>
            <a:r>
              <a:rPr lang="en-US" sz="1800" b="1" dirty="0" smtClean="0"/>
              <a:t>±15VDC</a:t>
            </a:r>
            <a:r>
              <a:rPr lang="en-US" sz="1800" b="1" dirty="0" smtClean="0"/>
              <a:t> </a:t>
            </a:r>
            <a:r>
              <a:rPr lang="en-US" sz="1800" dirty="0" smtClean="0"/>
              <a:t>and its transfer function and transient response were calculated.  When the circuit gain was observed, two stimulus voltages were chosen (.1V and .175V) that would demonstrate the difference in clipping results. </a:t>
            </a:r>
          </a:p>
          <a:p>
            <a:pPr algn="l"/>
            <a:endParaRPr lang="en-US" sz="1800" dirty="0"/>
          </a:p>
          <a:p>
            <a:pPr algn="l"/>
            <a:r>
              <a:rPr lang="en-US" sz="1800" dirty="0" smtClean="0"/>
              <a:t>A second identical circuit was likewise modeled.  It was assigned input control voltages of </a:t>
            </a:r>
            <a:r>
              <a:rPr lang="en-US" sz="1800" b="1" dirty="0" smtClean="0"/>
              <a:t>±18VDC </a:t>
            </a:r>
            <a:r>
              <a:rPr lang="en-US" sz="1800" dirty="0" smtClean="0"/>
              <a:t>and its transfer function and transient response were also calculated.</a:t>
            </a:r>
          </a:p>
          <a:p>
            <a:pPr algn="l"/>
            <a:endParaRPr lang="en-US" sz="1800" dirty="0"/>
          </a:p>
          <a:p>
            <a:pPr algn="l"/>
            <a:r>
              <a:rPr lang="en-US" sz="1800" dirty="0" smtClean="0"/>
              <a:t>The responses were compared and are presented.</a:t>
            </a:r>
          </a:p>
          <a:p>
            <a:pPr algn="l"/>
            <a:endParaRPr lang="en-US" sz="1800" dirty="0" smtClean="0"/>
          </a:p>
        </p:txBody>
      </p:sp>
    </p:spTree>
    <p:extLst>
      <p:ext uri="{BB962C8B-B14F-4D97-AF65-F5344CB8AC3E}">
        <p14:creationId xmlns:p14="http://schemas.microsoft.com/office/powerpoint/2010/main" val="97227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85"/>
          <p:cNvSpPr>
            <a:spLocks noGrp="1"/>
          </p:cNvSpPr>
          <p:nvPr>
            <p:ph type="sldNum" sz="quarter" idx="11"/>
          </p:nvPr>
        </p:nvSpPr>
        <p:spPr bwMode="auto">
          <a:ln>
            <a:miter lim="800000"/>
            <a:headEnd/>
            <a:tailEnd/>
          </a:ln>
        </p:spPr>
        <p:txBody>
          <a:bodyPr/>
          <a:lstStyle/>
          <a:p>
            <a:pPr>
              <a:defRPr/>
            </a:pPr>
            <a:fld id="{2C265EBD-DD44-4803-94D9-CCF24D44038D}" type="slidenum">
              <a:rPr lang="en-US" smtClean="0"/>
              <a:pPr>
                <a:defRPr/>
              </a:pPr>
              <a:t>6</a:t>
            </a:fld>
            <a:endParaRPr lang="en-US" smtClean="0"/>
          </a:p>
        </p:txBody>
      </p:sp>
      <p:sp>
        <p:nvSpPr>
          <p:cNvPr id="387" name="Date Placeholder 386"/>
          <p:cNvSpPr>
            <a:spLocks noGrp="1"/>
          </p:cNvSpPr>
          <p:nvPr>
            <p:ph type="dt" sz="quarter" idx="10"/>
          </p:nvPr>
        </p:nvSpPr>
        <p:spPr/>
        <p:txBody>
          <a:bodyPr/>
          <a:lstStyle/>
          <a:p>
            <a:pPr>
              <a:defRPr/>
            </a:pPr>
            <a:r>
              <a:rPr lang="en-US" smtClean="0"/>
              <a:t>LIGO-G1101177-V1</a:t>
            </a:r>
            <a:endParaRPr lang="en-US" dirty="0"/>
          </a:p>
        </p:txBody>
      </p:sp>
      <p:sp>
        <p:nvSpPr>
          <p:cNvPr id="2052" name="Title 1"/>
          <p:cNvSpPr>
            <a:spLocks noGrp="1"/>
          </p:cNvSpPr>
          <p:nvPr>
            <p:ph type="title"/>
          </p:nvPr>
        </p:nvSpPr>
        <p:spPr>
          <a:xfrm>
            <a:off x="1725613" y="274638"/>
            <a:ext cx="6961187" cy="406400"/>
          </a:xfrm>
        </p:spPr>
        <p:txBody>
          <a:bodyPr/>
          <a:lstStyle/>
          <a:p>
            <a:r>
              <a:rPr lang="en-US" dirty="0" smtClean="0"/>
              <a:t>Circuit 1: ±18VDC </a:t>
            </a:r>
            <a:r>
              <a:rPr lang="en-US" dirty="0" smtClean="0"/>
              <a:t>– Transfer Function</a:t>
            </a:r>
            <a:endParaRPr lang="en-US" dirty="0" smtClean="0"/>
          </a:p>
        </p:txBody>
      </p:sp>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785" y="995330"/>
            <a:ext cx="334072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496" y="2875844"/>
            <a:ext cx="5540104"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txBox="1">
            <a:spLocks/>
          </p:cNvSpPr>
          <p:nvPr/>
        </p:nvSpPr>
        <p:spPr bwMode="auto">
          <a:xfrm>
            <a:off x="4267252" y="1592160"/>
            <a:ext cx="443429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2400" kern="1200">
                <a:solidFill>
                  <a:schemeClr val="tx1"/>
                </a:solidFill>
                <a:latin typeface="Comic Sans MS" pitchFamily="66" charset="0"/>
                <a:ea typeface="+mj-ea"/>
                <a:cs typeface="+mj-cs"/>
              </a:defRPr>
            </a:lvl1pPr>
            <a:lvl2pPr algn="ctr" rtl="0" eaLnBrk="0" fontAlgn="base" hangingPunct="0">
              <a:spcBef>
                <a:spcPct val="0"/>
              </a:spcBef>
              <a:spcAft>
                <a:spcPct val="0"/>
              </a:spcAft>
              <a:defRPr sz="2400">
                <a:solidFill>
                  <a:schemeClr val="tx1"/>
                </a:solidFill>
                <a:latin typeface="Comic Sans MS" pitchFamily="66" charset="0"/>
              </a:defRPr>
            </a:lvl2pPr>
            <a:lvl3pPr algn="ctr" rtl="0" eaLnBrk="0" fontAlgn="base" hangingPunct="0">
              <a:spcBef>
                <a:spcPct val="0"/>
              </a:spcBef>
              <a:spcAft>
                <a:spcPct val="0"/>
              </a:spcAft>
              <a:defRPr sz="2400">
                <a:solidFill>
                  <a:schemeClr val="tx1"/>
                </a:solidFill>
                <a:latin typeface="Comic Sans MS" pitchFamily="66" charset="0"/>
              </a:defRPr>
            </a:lvl3pPr>
            <a:lvl4pPr algn="ctr" rtl="0" eaLnBrk="0" fontAlgn="base" hangingPunct="0">
              <a:spcBef>
                <a:spcPct val="0"/>
              </a:spcBef>
              <a:spcAft>
                <a:spcPct val="0"/>
              </a:spcAft>
              <a:defRPr sz="2400">
                <a:solidFill>
                  <a:schemeClr val="tx1"/>
                </a:solidFill>
                <a:latin typeface="Comic Sans MS" pitchFamily="66" charset="0"/>
              </a:defRPr>
            </a:lvl4pPr>
            <a:lvl5pPr algn="ctr" rtl="0" eaLnBrk="0" fontAlgn="base" hangingPunct="0">
              <a:spcBef>
                <a:spcPct val="0"/>
              </a:spcBef>
              <a:spcAft>
                <a:spcPct val="0"/>
              </a:spcAft>
              <a:defRPr sz="2400">
                <a:solidFill>
                  <a:schemeClr val="tx1"/>
                </a:solidFill>
                <a:latin typeface="Comic Sans MS" pitchFamily="66" charset="0"/>
              </a:defRPr>
            </a:lvl5pPr>
            <a:lvl6pPr marL="457200" algn="ctr" rtl="0" fontAlgn="base">
              <a:spcBef>
                <a:spcPct val="0"/>
              </a:spcBef>
              <a:spcAft>
                <a:spcPct val="0"/>
              </a:spcAft>
              <a:defRPr sz="2400">
                <a:solidFill>
                  <a:schemeClr val="tx1"/>
                </a:solidFill>
                <a:latin typeface="Comic Sans MS" pitchFamily="66" charset="0"/>
              </a:defRPr>
            </a:lvl6pPr>
            <a:lvl7pPr marL="914400" algn="ctr" rtl="0" fontAlgn="base">
              <a:spcBef>
                <a:spcPct val="0"/>
              </a:spcBef>
              <a:spcAft>
                <a:spcPct val="0"/>
              </a:spcAft>
              <a:defRPr sz="2400">
                <a:solidFill>
                  <a:schemeClr val="tx1"/>
                </a:solidFill>
                <a:latin typeface="Comic Sans MS" pitchFamily="66" charset="0"/>
              </a:defRPr>
            </a:lvl7pPr>
            <a:lvl8pPr marL="1371600" algn="ctr" rtl="0" fontAlgn="base">
              <a:spcBef>
                <a:spcPct val="0"/>
              </a:spcBef>
              <a:spcAft>
                <a:spcPct val="0"/>
              </a:spcAft>
              <a:defRPr sz="2400">
                <a:solidFill>
                  <a:schemeClr val="tx1"/>
                </a:solidFill>
                <a:latin typeface="Comic Sans MS" pitchFamily="66" charset="0"/>
              </a:defRPr>
            </a:lvl8pPr>
            <a:lvl9pPr marL="1828800" algn="ctr" rtl="0" fontAlgn="base">
              <a:spcBef>
                <a:spcPct val="0"/>
              </a:spcBef>
              <a:spcAft>
                <a:spcPct val="0"/>
              </a:spcAft>
              <a:defRPr sz="2400">
                <a:solidFill>
                  <a:schemeClr val="tx1"/>
                </a:solidFill>
                <a:latin typeface="Comic Sans MS" pitchFamily="66" charset="0"/>
              </a:defRPr>
            </a:lvl9pPr>
          </a:lstStyle>
          <a:p>
            <a:r>
              <a:rPr lang="en-US" sz="1800" dirty="0" smtClean="0"/>
              <a:t>Circuit 1: Transfer Function</a:t>
            </a:r>
            <a:endParaRPr lang="en-US" sz="1800" dirty="0" smtClean="0"/>
          </a:p>
        </p:txBody>
      </p:sp>
    </p:spTree>
    <p:extLst>
      <p:ext uri="{BB962C8B-B14F-4D97-AF65-F5344CB8AC3E}">
        <p14:creationId xmlns:p14="http://schemas.microsoft.com/office/powerpoint/2010/main" val="2640961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85"/>
          <p:cNvSpPr>
            <a:spLocks noGrp="1"/>
          </p:cNvSpPr>
          <p:nvPr>
            <p:ph type="sldNum" sz="quarter" idx="11"/>
          </p:nvPr>
        </p:nvSpPr>
        <p:spPr bwMode="auto">
          <a:ln>
            <a:miter lim="800000"/>
            <a:headEnd/>
            <a:tailEnd/>
          </a:ln>
        </p:spPr>
        <p:txBody>
          <a:bodyPr/>
          <a:lstStyle/>
          <a:p>
            <a:pPr>
              <a:defRPr/>
            </a:pPr>
            <a:fld id="{2C265EBD-DD44-4803-94D9-CCF24D44038D}" type="slidenum">
              <a:rPr lang="en-US" smtClean="0"/>
              <a:pPr>
                <a:defRPr/>
              </a:pPr>
              <a:t>7</a:t>
            </a:fld>
            <a:endParaRPr lang="en-US" smtClean="0"/>
          </a:p>
        </p:txBody>
      </p:sp>
      <p:sp>
        <p:nvSpPr>
          <p:cNvPr id="387" name="Date Placeholder 386"/>
          <p:cNvSpPr>
            <a:spLocks noGrp="1"/>
          </p:cNvSpPr>
          <p:nvPr>
            <p:ph type="dt" sz="quarter" idx="10"/>
          </p:nvPr>
        </p:nvSpPr>
        <p:spPr/>
        <p:txBody>
          <a:bodyPr/>
          <a:lstStyle/>
          <a:p>
            <a:pPr>
              <a:defRPr/>
            </a:pPr>
            <a:r>
              <a:rPr lang="en-US" smtClean="0"/>
              <a:t>LIGO-G1101177-V1</a:t>
            </a:r>
            <a:endParaRPr lang="en-US" dirty="0"/>
          </a:p>
        </p:txBody>
      </p:sp>
      <p:sp>
        <p:nvSpPr>
          <p:cNvPr id="2052" name="Title 1"/>
          <p:cNvSpPr>
            <a:spLocks noGrp="1"/>
          </p:cNvSpPr>
          <p:nvPr>
            <p:ph type="title"/>
          </p:nvPr>
        </p:nvSpPr>
        <p:spPr>
          <a:xfrm>
            <a:off x="1725613" y="274638"/>
            <a:ext cx="6961187" cy="406400"/>
          </a:xfrm>
        </p:spPr>
        <p:txBody>
          <a:bodyPr/>
          <a:lstStyle/>
          <a:p>
            <a:r>
              <a:rPr lang="en-US" dirty="0" smtClean="0"/>
              <a:t>Circuit 2: ±15VDC – Transfer Function</a:t>
            </a:r>
            <a:endParaRPr lang="en-US" dirty="0" smtClean="0"/>
          </a:p>
        </p:txBody>
      </p:sp>
      <p:pic>
        <p:nvPicPr>
          <p:cNvPr id="9"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235" y="1002648"/>
            <a:ext cx="334490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3261" y="2868320"/>
            <a:ext cx="5543021"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txBox="1">
            <a:spLocks/>
          </p:cNvSpPr>
          <p:nvPr/>
        </p:nvSpPr>
        <p:spPr bwMode="auto">
          <a:xfrm>
            <a:off x="4267252" y="1592160"/>
            <a:ext cx="443429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2400" kern="1200">
                <a:solidFill>
                  <a:schemeClr val="tx1"/>
                </a:solidFill>
                <a:latin typeface="Comic Sans MS" pitchFamily="66" charset="0"/>
                <a:ea typeface="+mj-ea"/>
                <a:cs typeface="+mj-cs"/>
              </a:defRPr>
            </a:lvl1pPr>
            <a:lvl2pPr algn="ctr" rtl="0" eaLnBrk="0" fontAlgn="base" hangingPunct="0">
              <a:spcBef>
                <a:spcPct val="0"/>
              </a:spcBef>
              <a:spcAft>
                <a:spcPct val="0"/>
              </a:spcAft>
              <a:defRPr sz="2400">
                <a:solidFill>
                  <a:schemeClr val="tx1"/>
                </a:solidFill>
                <a:latin typeface="Comic Sans MS" pitchFamily="66" charset="0"/>
              </a:defRPr>
            </a:lvl2pPr>
            <a:lvl3pPr algn="ctr" rtl="0" eaLnBrk="0" fontAlgn="base" hangingPunct="0">
              <a:spcBef>
                <a:spcPct val="0"/>
              </a:spcBef>
              <a:spcAft>
                <a:spcPct val="0"/>
              </a:spcAft>
              <a:defRPr sz="2400">
                <a:solidFill>
                  <a:schemeClr val="tx1"/>
                </a:solidFill>
                <a:latin typeface="Comic Sans MS" pitchFamily="66" charset="0"/>
              </a:defRPr>
            </a:lvl3pPr>
            <a:lvl4pPr algn="ctr" rtl="0" eaLnBrk="0" fontAlgn="base" hangingPunct="0">
              <a:spcBef>
                <a:spcPct val="0"/>
              </a:spcBef>
              <a:spcAft>
                <a:spcPct val="0"/>
              </a:spcAft>
              <a:defRPr sz="2400">
                <a:solidFill>
                  <a:schemeClr val="tx1"/>
                </a:solidFill>
                <a:latin typeface="Comic Sans MS" pitchFamily="66" charset="0"/>
              </a:defRPr>
            </a:lvl4pPr>
            <a:lvl5pPr algn="ctr" rtl="0" eaLnBrk="0" fontAlgn="base" hangingPunct="0">
              <a:spcBef>
                <a:spcPct val="0"/>
              </a:spcBef>
              <a:spcAft>
                <a:spcPct val="0"/>
              </a:spcAft>
              <a:defRPr sz="2400">
                <a:solidFill>
                  <a:schemeClr val="tx1"/>
                </a:solidFill>
                <a:latin typeface="Comic Sans MS" pitchFamily="66" charset="0"/>
              </a:defRPr>
            </a:lvl5pPr>
            <a:lvl6pPr marL="457200" algn="ctr" rtl="0" fontAlgn="base">
              <a:spcBef>
                <a:spcPct val="0"/>
              </a:spcBef>
              <a:spcAft>
                <a:spcPct val="0"/>
              </a:spcAft>
              <a:defRPr sz="2400">
                <a:solidFill>
                  <a:schemeClr val="tx1"/>
                </a:solidFill>
                <a:latin typeface="Comic Sans MS" pitchFamily="66" charset="0"/>
              </a:defRPr>
            </a:lvl6pPr>
            <a:lvl7pPr marL="914400" algn="ctr" rtl="0" fontAlgn="base">
              <a:spcBef>
                <a:spcPct val="0"/>
              </a:spcBef>
              <a:spcAft>
                <a:spcPct val="0"/>
              </a:spcAft>
              <a:defRPr sz="2400">
                <a:solidFill>
                  <a:schemeClr val="tx1"/>
                </a:solidFill>
                <a:latin typeface="Comic Sans MS" pitchFamily="66" charset="0"/>
              </a:defRPr>
            </a:lvl7pPr>
            <a:lvl8pPr marL="1371600" algn="ctr" rtl="0" fontAlgn="base">
              <a:spcBef>
                <a:spcPct val="0"/>
              </a:spcBef>
              <a:spcAft>
                <a:spcPct val="0"/>
              </a:spcAft>
              <a:defRPr sz="2400">
                <a:solidFill>
                  <a:schemeClr val="tx1"/>
                </a:solidFill>
                <a:latin typeface="Comic Sans MS" pitchFamily="66" charset="0"/>
              </a:defRPr>
            </a:lvl8pPr>
            <a:lvl9pPr marL="1828800" algn="ctr" rtl="0" fontAlgn="base">
              <a:spcBef>
                <a:spcPct val="0"/>
              </a:spcBef>
              <a:spcAft>
                <a:spcPct val="0"/>
              </a:spcAft>
              <a:defRPr sz="2400">
                <a:solidFill>
                  <a:schemeClr val="tx1"/>
                </a:solidFill>
                <a:latin typeface="Comic Sans MS" pitchFamily="66" charset="0"/>
              </a:defRPr>
            </a:lvl9pPr>
          </a:lstStyle>
          <a:p>
            <a:r>
              <a:rPr lang="en-US" sz="1800" dirty="0" smtClean="0"/>
              <a:t>Circuit 2: Transfer Function</a:t>
            </a:r>
            <a:endParaRPr lang="en-US" sz="1800" dirty="0" smtClean="0"/>
          </a:p>
        </p:txBody>
      </p:sp>
    </p:spTree>
    <p:extLst>
      <p:ext uri="{BB962C8B-B14F-4D97-AF65-F5344CB8AC3E}">
        <p14:creationId xmlns:p14="http://schemas.microsoft.com/office/powerpoint/2010/main" val="2844044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0579" y="2923988"/>
            <a:ext cx="4157133"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quarter" idx="10"/>
          </p:nvPr>
        </p:nvSpPr>
        <p:spPr/>
        <p:txBody>
          <a:bodyPr/>
          <a:lstStyle/>
          <a:p>
            <a:pPr>
              <a:defRPr/>
            </a:pPr>
            <a:r>
              <a:rPr lang="en-US" smtClean="0"/>
              <a:t>LIGO-G1101177-V1</a:t>
            </a:r>
            <a:endParaRPr lang="en-US"/>
          </a:p>
        </p:txBody>
      </p:sp>
      <p:sp>
        <p:nvSpPr>
          <p:cNvPr id="4" name="Slide Number Placeholder 3"/>
          <p:cNvSpPr>
            <a:spLocks noGrp="1"/>
          </p:cNvSpPr>
          <p:nvPr>
            <p:ph type="sldNum" sz="quarter" idx="11"/>
          </p:nvPr>
        </p:nvSpPr>
        <p:spPr/>
        <p:txBody>
          <a:bodyPr/>
          <a:lstStyle/>
          <a:p>
            <a:pPr>
              <a:defRPr/>
            </a:pPr>
            <a:fld id="{BFFEDC36-457D-4C9E-B2F9-F13F7226DBB5}" type="slidenum">
              <a:rPr lang="en-US" smtClean="0"/>
              <a:pPr>
                <a:defRPr/>
              </a:pPr>
              <a:t>8</a:t>
            </a:fld>
            <a:endParaRPr lang="en-US"/>
          </a:p>
        </p:txBody>
      </p:sp>
      <p:sp>
        <p:nvSpPr>
          <p:cNvPr id="3076" name="Title 1"/>
          <p:cNvSpPr>
            <a:spLocks noGrp="1"/>
          </p:cNvSpPr>
          <p:nvPr>
            <p:ph type="title"/>
          </p:nvPr>
        </p:nvSpPr>
        <p:spPr>
          <a:xfrm>
            <a:off x="1725613" y="274638"/>
            <a:ext cx="6961187" cy="406400"/>
          </a:xfrm>
        </p:spPr>
        <p:txBody>
          <a:bodyPr/>
          <a:lstStyle/>
          <a:p>
            <a:r>
              <a:rPr lang="en-US" dirty="0" smtClean="0"/>
              <a:t>Circuit 1: ±18VDC - Clipping</a:t>
            </a:r>
            <a:endParaRPr lang="en-US" dirty="0" smtClean="0"/>
          </a:p>
        </p:txBody>
      </p:sp>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471" y="2923988"/>
            <a:ext cx="4138047"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txBox="1">
            <a:spLocks/>
          </p:cNvSpPr>
          <p:nvPr/>
        </p:nvSpPr>
        <p:spPr bwMode="auto">
          <a:xfrm>
            <a:off x="4585143" y="1592160"/>
            <a:ext cx="443429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2400" kern="1200">
                <a:solidFill>
                  <a:schemeClr val="tx1"/>
                </a:solidFill>
                <a:latin typeface="Comic Sans MS" pitchFamily="66" charset="0"/>
                <a:ea typeface="+mj-ea"/>
                <a:cs typeface="+mj-cs"/>
              </a:defRPr>
            </a:lvl1pPr>
            <a:lvl2pPr algn="ctr" rtl="0" eaLnBrk="0" fontAlgn="base" hangingPunct="0">
              <a:spcBef>
                <a:spcPct val="0"/>
              </a:spcBef>
              <a:spcAft>
                <a:spcPct val="0"/>
              </a:spcAft>
              <a:defRPr sz="2400">
                <a:solidFill>
                  <a:schemeClr val="tx1"/>
                </a:solidFill>
                <a:latin typeface="Comic Sans MS" pitchFamily="66" charset="0"/>
              </a:defRPr>
            </a:lvl2pPr>
            <a:lvl3pPr algn="ctr" rtl="0" eaLnBrk="0" fontAlgn="base" hangingPunct="0">
              <a:spcBef>
                <a:spcPct val="0"/>
              </a:spcBef>
              <a:spcAft>
                <a:spcPct val="0"/>
              </a:spcAft>
              <a:defRPr sz="2400">
                <a:solidFill>
                  <a:schemeClr val="tx1"/>
                </a:solidFill>
                <a:latin typeface="Comic Sans MS" pitchFamily="66" charset="0"/>
              </a:defRPr>
            </a:lvl3pPr>
            <a:lvl4pPr algn="ctr" rtl="0" eaLnBrk="0" fontAlgn="base" hangingPunct="0">
              <a:spcBef>
                <a:spcPct val="0"/>
              </a:spcBef>
              <a:spcAft>
                <a:spcPct val="0"/>
              </a:spcAft>
              <a:defRPr sz="2400">
                <a:solidFill>
                  <a:schemeClr val="tx1"/>
                </a:solidFill>
                <a:latin typeface="Comic Sans MS" pitchFamily="66" charset="0"/>
              </a:defRPr>
            </a:lvl4pPr>
            <a:lvl5pPr algn="ctr" rtl="0" eaLnBrk="0" fontAlgn="base" hangingPunct="0">
              <a:spcBef>
                <a:spcPct val="0"/>
              </a:spcBef>
              <a:spcAft>
                <a:spcPct val="0"/>
              </a:spcAft>
              <a:defRPr sz="2400">
                <a:solidFill>
                  <a:schemeClr val="tx1"/>
                </a:solidFill>
                <a:latin typeface="Comic Sans MS" pitchFamily="66" charset="0"/>
              </a:defRPr>
            </a:lvl5pPr>
            <a:lvl6pPr marL="457200" algn="ctr" rtl="0" fontAlgn="base">
              <a:spcBef>
                <a:spcPct val="0"/>
              </a:spcBef>
              <a:spcAft>
                <a:spcPct val="0"/>
              </a:spcAft>
              <a:defRPr sz="2400">
                <a:solidFill>
                  <a:schemeClr val="tx1"/>
                </a:solidFill>
                <a:latin typeface="Comic Sans MS" pitchFamily="66" charset="0"/>
              </a:defRPr>
            </a:lvl6pPr>
            <a:lvl7pPr marL="914400" algn="ctr" rtl="0" fontAlgn="base">
              <a:spcBef>
                <a:spcPct val="0"/>
              </a:spcBef>
              <a:spcAft>
                <a:spcPct val="0"/>
              </a:spcAft>
              <a:defRPr sz="2400">
                <a:solidFill>
                  <a:schemeClr val="tx1"/>
                </a:solidFill>
                <a:latin typeface="Comic Sans MS" pitchFamily="66" charset="0"/>
              </a:defRPr>
            </a:lvl7pPr>
            <a:lvl8pPr marL="1371600" algn="ctr" rtl="0" fontAlgn="base">
              <a:spcBef>
                <a:spcPct val="0"/>
              </a:spcBef>
              <a:spcAft>
                <a:spcPct val="0"/>
              </a:spcAft>
              <a:defRPr sz="2400">
                <a:solidFill>
                  <a:schemeClr val="tx1"/>
                </a:solidFill>
                <a:latin typeface="Comic Sans MS" pitchFamily="66" charset="0"/>
              </a:defRPr>
            </a:lvl8pPr>
            <a:lvl9pPr marL="1828800" algn="ctr" rtl="0" fontAlgn="base">
              <a:spcBef>
                <a:spcPct val="0"/>
              </a:spcBef>
              <a:spcAft>
                <a:spcPct val="0"/>
              </a:spcAft>
              <a:defRPr sz="2400">
                <a:solidFill>
                  <a:schemeClr val="tx1"/>
                </a:solidFill>
                <a:latin typeface="Comic Sans MS" pitchFamily="66" charset="0"/>
              </a:defRPr>
            </a:lvl9pPr>
          </a:lstStyle>
          <a:p>
            <a:r>
              <a:rPr lang="en-US" sz="1800" dirty="0" smtClean="0"/>
              <a:t>Circuit 1: Transient Analysis @ .175V</a:t>
            </a:r>
            <a:endParaRPr lang="en-US" sz="1800" dirty="0" smtClean="0"/>
          </a:p>
        </p:txBody>
      </p:sp>
      <p:sp>
        <p:nvSpPr>
          <p:cNvPr id="11" name="Title 1"/>
          <p:cNvSpPr txBox="1">
            <a:spLocks/>
          </p:cNvSpPr>
          <p:nvPr/>
        </p:nvSpPr>
        <p:spPr bwMode="auto">
          <a:xfrm>
            <a:off x="176345" y="1592160"/>
            <a:ext cx="443429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2400" kern="1200">
                <a:solidFill>
                  <a:schemeClr val="tx1"/>
                </a:solidFill>
                <a:latin typeface="Comic Sans MS" pitchFamily="66" charset="0"/>
                <a:ea typeface="+mj-ea"/>
                <a:cs typeface="+mj-cs"/>
              </a:defRPr>
            </a:lvl1pPr>
            <a:lvl2pPr algn="ctr" rtl="0" eaLnBrk="0" fontAlgn="base" hangingPunct="0">
              <a:spcBef>
                <a:spcPct val="0"/>
              </a:spcBef>
              <a:spcAft>
                <a:spcPct val="0"/>
              </a:spcAft>
              <a:defRPr sz="2400">
                <a:solidFill>
                  <a:schemeClr val="tx1"/>
                </a:solidFill>
                <a:latin typeface="Comic Sans MS" pitchFamily="66" charset="0"/>
              </a:defRPr>
            </a:lvl2pPr>
            <a:lvl3pPr algn="ctr" rtl="0" eaLnBrk="0" fontAlgn="base" hangingPunct="0">
              <a:spcBef>
                <a:spcPct val="0"/>
              </a:spcBef>
              <a:spcAft>
                <a:spcPct val="0"/>
              </a:spcAft>
              <a:defRPr sz="2400">
                <a:solidFill>
                  <a:schemeClr val="tx1"/>
                </a:solidFill>
                <a:latin typeface="Comic Sans MS" pitchFamily="66" charset="0"/>
              </a:defRPr>
            </a:lvl3pPr>
            <a:lvl4pPr algn="ctr" rtl="0" eaLnBrk="0" fontAlgn="base" hangingPunct="0">
              <a:spcBef>
                <a:spcPct val="0"/>
              </a:spcBef>
              <a:spcAft>
                <a:spcPct val="0"/>
              </a:spcAft>
              <a:defRPr sz="2400">
                <a:solidFill>
                  <a:schemeClr val="tx1"/>
                </a:solidFill>
                <a:latin typeface="Comic Sans MS" pitchFamily="66" charset="0"/>
              </a:defRPr>
            </a:lvl4pPr>
            <a:lvl5pPr algn="ctr" rtl="0" eaLnBrk="0" fontAlgn="base" hangingPunct="0">
              <a:spcBef>
                <a:spcPct val="0"/>
              </a:spcBef>
              <a:spcAft>
                <a:spcPct val="0"/>
              </a:spcAft>
              <a:defRPr sz="2400">
                <a:solidFill>
                  <a:schemeClr val="tx1"/>
                </a:solidFill>
                <a:latin typeface="Comic Sans MS" pitchFamily="66" charset="0"/>
              </a:defRPr>
            </a:lvl5pPr>
            <a:lvl6pPr marL="457200" algn="ctr" rtl="0" fontAlgn="base">
              <a:spcBef>
                <a:spcPct val="0"/>
              </a:spcBef>
              <a:spcAft>
                <a:spcPct val="0"/>
              </a:spcAft>
              <a:defRPr sz="2400">
                <a:solidFill>
                  <a:schemeClr val="tx1"/>
                </a:solidFill>
                <a:latin typeface="Comic Sans MS" pitchFamily="66" charset="0"/>
              </a:defRPr>
            </a:lvl6pPr>
            <a:lvl7pPr marL="914400" algn="ctr" rtl="0" fontAlgn="base">
              <a:spcBef>
                <a:spcPct val="0"/>
              </a:spcBef>
              <a:spcAft>
                <a:spcPct val="0"/>
              </a:spcAft>
              <a:defRPr sz="2400">
                <a:solidFill>
                  <a:schemeClr val="tx1"/>
                </a:solidFill>
                <a:latin typeface="Comic Sans MS" pitchFamily="66" charset="0"/>
              </a:defRPr>
            </a:lvl7pPr>
            <a:lvl8pPr marL="1371600" algn="ctr" rtl="0" fontAlgn="base">
              <a:spcBef>
                <a:spcPct val="0"/>
              </a:spcBef>
              <a:spcAft>
                <a:spcPct val="0"/>
              </a:spcAft>
              <a:defRPr sz="2400">
                <a:solidFill>
                  <a:schemeClr val="tx1"/>
                </a:solidFill>
                <a:latin typeface="Comic Sans MS" pitchFamily="66" charset="0"/>
              </a:defRPr>
            </a:lvl8pPr>
            <a:lvl9pPr marL="1828800" algn="ctr" rtl="0" fontAlgn="base">
              <a:spcBef>
                <a:spcPct val="0"/>
              </a:spcBef>
              <a:spcAft>
                <a:spcPct val="0"/>
              </a:spcAft>
              <a:defRPr sz="2400">
                <a:solidFill>
                  <a:schemeClr val="tx1"/>
                </a:solidFill>
                <a:latin typeface="Comic Sans MS" pitchFamily="66" charset="0"/>
              </a:defRPr>
            </a:lvl9pPr>
          </a:lstStyle>
          <a:p>
            <a:r>
              <a:rPr lang="en-US" sz="1800" dirty="0" smtClean="0"/>
              <a:t>Circuit 1: Transient Analysis @ .1V</a:t>
            </a:r>
            <a:endParaRPr lang="en-US" sz="1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r>
              <a:rPr lang="en-US" smtClean="0"/>
              <a:t>LIGO-G1101177-V1</a:t>
            </a:r>
            <a:endParaRPr lang="en-US"/>
          </a:p>
        </p:txBody>
      </p:sp>
      <p:sp>
        <p:nvSpPr>
          <p:cNvPr id="4" name="Slide Number Placeholder 3"/>
          <p:cNvSpPr>
            <a:spLocks noGrp="1"/>
          </p:cNvSpPr>
          <p:nvPr>
            <p:ph type="sldNum" sz="quarter" idx="11"/>
          </p:nvPr>
        </p:nvSpPr>
        <p:spPr/>
        <p:txBody>
          <a:bodyPr/>
          <a:lstStyle/>
          <a:p>
            <a:pPr>
              <a:defRPr/>
            </a:pPr>
            <a:fld id="{BFFEDC36-457D-4C9E-B2F9-F13F7226DBB5}" type="slidenum">
              <a:rPr lang="en-US" smtClean="0"/>
              <a:pPr>
                <a:defRPr/>
              </a:pPr>
              <a:t>9</a:t>
            </a:fld>
            <a:endParaRPr lang="en-US"/>
          </a:p>
        </p:txBody>
      </p:sp>
      <p:sp>
        <p:nvSpPr>
          <p:cNvPr id="3076" name="Title 1"/>
          <p:cNvSpPr>
            <a:spLocks noGrp="1"/>
          </p:cNvSpPr>
          <p:nvPr>
            <p:ph type="title"/>
          </p:nvPr>
        </p:nvSpPr>
        <p:spPr>
          <a:xfrm>
            <a:off x="1725613" y="274638"/>
            <a:ext cx="6961187" cy="406400"/>
          </a:xfrm>
        </p:spPr>
        <p:txBody>
          <a:bodyPr/>
          <a:lstStyle/>
          <a:p>
            <a:r>
              <a:rPr lang="en-US" dirty="0" smtClean="0"/>
              <a:t>Circuit 1: ±15VDC - Clipping</a:t>
            </a:r>
            <a:endParaRPr lang="en-US" dirty="0" smtClean="0"/>
          </a:p>
        </p:txBody>
      </p:sp>
      <p:pic>
        <p:nvPicPr>
          <p:cNvPr id="307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439" y="2923988"/>
            <a:ext cx="4155079"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272" y="2925558"/>
            <a:ext cx="4148667"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txBox="1">
            <a:spLocks/>
          </p:cNvSpPr>
          <p:nvPr/>
        </p:nvSpPr>
        <p:spPr bwMode="auto">
          <a:xfrm>
            <a:off x="4585143" y="1592160"/>
            <a:ext cx="443429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2400" kern="1200">
                <a:solidFill>
                  <a:schemeClr val="tx1"/>
                </a:solidFill>
                <a:latin typeface="Comic Sans MS" pitchFamily="66" charset="0"/>
                <a:ea typeface="+mj-ea"/>
                <a:cs typeface="+mj-cs"/>
              </a:defRPr>
            </a:lvl1pPr>
            <a:lvl2pPr algn="ctr" rtl="0" eaLnBrk="0" fontAlgn="base" hangingPunct="0">
              <a:spcBef>
                <a:spcPct val="0"/>
              </a:spcBef>
              <a:spcAft>
                <a:spcPct val="0"/>
              </a:spcAft>
              <a:defRPr sz="2400">
                <a:solidFill>
                  <a:schemeClr val="tx1"/>
                </a:solidFill>
                <a:latin typeface="Comic Sans MS" pitchFamily="66" charset="0"/>
              </a:defRPr>
            </a:lvl2pPr>
            <a:lvl3pPr algn="ctr" rtl="0" eaLnBrk="0" fontAlgn="base" hangingPunct="0">
              <a:spcBef>
                <a:spcPct val="0"/>
              </a:spcBef>
              <a:spcAft>
                <a:spcPct val="0"/>
              </a:spcAft>
              <a:defRPr sz="2400">
                <a:solidFill>
                  <a:schemeClr val="tx1"/>
                </a:solidFill>
                <a:latin typeface="Comic Sans MS" pitchFamily="66" charset="0"/>
              </a:defRPr>
            </a:lvl3pPr>
            <a:lvl4pPr algn="ctr" rtl="0" eaLnBrk="0" fontAlgn="base" hangingPunct="0">
              <a:spcBef>
                <a:spcPct val="0"/>
              </a:spcBef>
              <a:spcAft>
                <a:spcPct val="0"/>
              </a:spcAft>
              <a:defRPr sz="2400">
                <a:solidFill>
                  <a:schemeClr val="tx1"/>
                </a:solidFill>
                <a:latin typeface="Comic Sans MS" pitchFamily="66" charset="0"/>
              </a:defRPr>
            </a:lvl4pPr>
            <a:lvl5pPr algn="ctr" rtl="0" eaLnBrk="0" fontAlgn="base" hangingPunct="0">
              <a:spcBef>
                <a:spcPct val="0"/>
              </a:spcBef>
              <a:spcAft>
                <a:spcPct val="0"/>
              </a:spcAft>
              <a:defRPr sz="2400">
                <a:solidFill>
                  <a:schemeClr val="tx1"/>
                </a:solidFill>
                <a:latin typeface="Comic Sans MS" pitchFamily="66" charset="0"/>
              </a:defRPr>
            </a:lvl5pPr>
            <a:lvl6pPr marL="457200" algn="ctr" rtl="0" fontAlgn="base">
              <a:spcBef>
                <a:spcPct val="0"/>
              </a:spcBef>
              <a:spcAft>
                <a:spcPct val="0"/>
              </a:spcAft>
              <a:defRPr sz="2400">
                <a:solidFill>
                  <a:schemeClr val="tx1"/>
                </a:solidFill>
                <a:latin typeface="Comic Sans MS" pitchFamily="66" charset="0"/>
              </a:defRPr>
            </a:lvl6pPr>
            <a:lvl7pPr marL="914400" algn="ctr" rtl="0" fontAlgn="base">
              <a:spcBef>
                <a:spcPct val="0"/>
              </a:spcBef>
              <a:spcAft>
                <a:spcPct val="0"/>
              </a:spcAft>
              <a:defRPr sz="2400">
                <a:solidFill>
                  <a:schemeClr val="tx1"/>
                </a:solidFill>
                <a:latin typeface="Comic Sans MS" pitchFamily="66" charset="0"/>
              </a:defRPr>
            </a:lvl7pPr>
            <a:lvl8pPr marL="1371600" algn="ctr" rtl="0" fontAlgn="base">
              <a:spcBef>
                <a:spcPct val="0"/>
              </a:spcBef>
              <a:spcAft>
                <a:spcPct val="0"/>
              </a:spcAft>
              <a:defRPr sz="2400">
                <a:solidFill>
                  <a:schemeClr val="tx1"/>
                </a:solidFill>
                <a:latin typeface="Comic Sans MS" pitchFamily="66" charset="0"/>
              </a:defRPr>
            </a:lvl8pPr>
            <a:lvl9pPr marL="1828800" algn="ctr" rtl="0" fontAlgn="base">
              <a:spcBef>
                <a:spcPct val="0"/>
              </a:spcBef>
              <a:spcAft>
                <a:spcPct val="0"/>
              </a:spcAft>
              <a:defRPr sz="2400">
                <a:solidFill>
                  <a:schemeClr val="tx1"/>
                </a:solidFill>
                <a:latin typeface="Comic Sans MS" pitchFamily="66" charset="0"/>
              </a:defRPr>
            </a:lvl9pPr>
          </a:lstStyle>
          <a:p>
            <a:r>
              <a:rPr lang="en-US" sz="1800" dirty="0" smtClean="0"/>
              <a:t>Circuit 2: </a:t>
            </a:r>
            <a:r>
              <a:rPr lang="en-US" sz="1800" dirty="0" smtClean="0"/>
              <a:t>Transient </a:t>
            </a:r>
            <a:r>
              <a:rPr lang="en-US" sz="1800" dirty="0" smtClean="0"/>
              <a:t>Analysis @ .175V</a:t>
            </a:r>
            <a:endParaRPr lang="en-US" sz="1800" dirty="0" smtClean="0"/>
          </a:p>
        </p:txBody>
      </p:sp>
      <p:sp>
        <p:nvSpPr>
          <p:cNvPr id="11" name="Title 1"/>
          <p:cNvSpPr txBox="1">
            <a:spLocks/>
          </p:cNvSpPr>
          <p:nvPr/>
        </p:nvSpPr>
        <p:spPr bwMode="auto">
          <a:xfrm>
            <a:off x="176345" y="1592160"/>
            <a:ext cx="443429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2400" kern="1200">
                <a:solidFill>
                  <a:schemeClr val="tx1"/>
                </a:solidFill>
                <a:latin typeface="Comic Sans MS" pitchFamily="66" charset="0"/>
                <a:ea typeface="+mj-ea"/>
                <a:cs typeface="+mj-cs"/>
              </a:defRPr>
            </a:lvl1pPr>
            <a:lvl2pPr algn="ctr" rtl="0" eaLnBrk="0" fontAlgn="base" hangingPunct="0">
              <a:spcBef>
                <a:spcPct val="0"/>
              </a:spcBef>
              <a:spcAft>
                <a:spcPct val="0"/>
              </a:spcAft>
              <a:defRPr sz="2400">
                <a:solidFill>
                  <a:schemeClr val="tx1"/>
                </a:solidFill>
                <a:latin typeface="Comic Sans MS" pitchFamily="66" charset="0"/>
              </a:defRPr>
            </a:lvl2pPr>
            <a:lvl3pPr algn="ctr" rtl="0" eaLnBrk="0" fontAlgn="base" hangingPunct="0">
              <a:spcBef>
                <a:spcPct val="0"/>
              </a:spcBef>
              <a:spcAft>
                <a:spcPct val="0"/>
              </a:spcAft>
              <a:defRPr sz="2400">
                <a:solidFill>
                  <a:schemeClr val="tx1"/>
                </a:solidFill>
                <a:latin typeface="Comic Sans MS" pitchFamily="66" charset="0"/>
              </a:defRPr>
            </a:lvl3pPr>
            <a:lvl4pPr algn="ctr" rtl="0" eaLnBrk="0" fontAlgn="base" hangingPunct="0">
              <a:spcBef>
                <a:spcPct val="0"/>
              </a:spcBef>
              <a:spcAft>
                <a:spcPct val="0"/>
              </a:spcAft>
              <a:defRPr sz="2400">
                <a:solidFill>
                  <a:schemeClr val="tx1"/>
                </a:solidFill>
                <a:latin typeface="Comic Sans MS" pitchFamily="66" charset="0"/>
              </a:defRPr>
            </a:lvl4pPr>
            <a:lvl5pPr algn="ctr" rtl="0" eaLnBrk="0" fontAlgn="base" hangingPunct="0">
              <a:spcBef>
                <a:spcPct val="0"/>
              </a:spcBef>
              <a:spcAft>
                <a:spcPct val="0"/>
              </a:spcAft>
              <a:defRPr sz="2400">
                <a:solidFill>
                  <a:schemeClr val="tx1"/>
                </a:solidFill>
                <a:latin typeface="Comic Sans MS" pitchFamily="66" charset="0"/>
              </a:defRPr>
            </a:lvl5pPr>
            <a:lvl6pPr marL="457200" algn="ctr" rtl="0" fontAlgn="base">
              <a:spcBef>
                <a:spcPct val="0"/>
              </a:spcBef>
              <a:spcAft>
                <a:spcPct val="0"/>
              </a:spcAft>
              <a:defRPr sz="2400">
                <a:solidFill>
                  <a:schemeClr val="tx1"/>
                </a:solidFill>
                <a:latin typeface="Comic Sans MS" pitchFamily="66" charset="0"/>
              </a:defRPr>
            </a:lvl6pPr>
            <a:lvl7pPr marL="914400" algn="ctr" rtl="0" fontAlgn="base">
              <a:spcBef>
                <a:spcPct val="0"/>
              </a:spcBef>
              <a:spcAft>
                <a:spcPct val="0"/>
              </a:spcAft>
              <a:defRPr sz="2400">
                <a:solidFill>
                  <a:schemeClr val="tx1"/>
                </a:solidFill>
                <a:latin typeface="Comic Sans MS" pitchFamily="66" charset="0"/>
              </a:defRPr>
            </a:lvl7pPr>
            <a:lvl8pPr marL="1371600" algn="ctr" rtl="0" fontAlgn="base">
              <a:spcBef>
                <a:spcPct val="0"/>
              </a:spcBef>
              <a:spcAft>
                <a:spcPct val="0"/>
              </a:spcAft>
              <a:defRPr sz="2400">
                <a:solidFill>
                  <a:schemeClr val="tx1"/>
                </a:solidFill>
                <a:latin typeface="Comic Sans MS" pitchFamily="66" charset="0"/>
              </a:defRPr>
            </a:lvl8pPr>
            <a:lvl9pPr marL="1828800" algn="ctr" rtl="0" fontAlgn="base">
              <a:spcBef>
                <a:spcPct val="0"/>
              </a:spcBef>
              <a:spcAft>
                <a:spcPct val="0"/>
              </a:spcAft>
              <a:defRPr sz="2400">
                <a:solidFill>
                  <a:schemeClr val="tx1"/>
                </a:solidFill>
                <a:latin typeface="Comic Sans MS" pitchFamily="66" charset="0"/>
              </a:defRPr>
            </a:lvl9pPr>
          </a:lstStyle>
          <a:p>
            <a:r>
              <a:rPr lang="en-US" sz="1800" dirty="0" smtClean="0"/>
              <a:t>Circuit 2: </a:t>
            </a:r>
            <a:r>
              <a:rPr lang="en-US" sz="1800" dirty="0" smtClean="0"/>
              <a:t>Transient </a:t>
            </a:r>
            <a:r>
              <a:rPr lang="en-US" sz="1800" dirty="0" smtClean="0"/>
              <a:t>Analysis @ .1V</a:t>
            </a:r>
            <a:endParaRPr lang="en-US" sz="1800" dirty="0" smtClean="0"/>
          </a:p>
        </p:txBody>
      </p:sp>
    </p:spTree>
    <p:extLst>
      <p:ext uri="{BB962C8B-B14F-4D97-AF65-F5344CB8AC3E}">
        <p14:creationId xmlns:p14="http://schemas.microsoft.com/office/powerpoint/2010/main" val="142398795"/>
      </p:ext>
    </p:extLst>
  </p:cSld>
  <p:clrMapOvr>
    <a:masterClrMapping/>
  </p:clrMapOvr>
</p:sld>
</file>

<file path=ppt/theme/theme1.xml><?xml version="1.0" encoding="utf-8"?>
<a:theme xmlns:a="http://schemas.openxmlformats.org/drawingml/2006/main" name="LIGO-dl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40000"/>
            <a:lumOff val="60000"/>
          </a:schemeClr>
        </a:solidFill>
        <a:ln w="3175">
          <a:solidFill>
            <a:schemeClr val="tx1"/>
          </a:solidFill>
        </a:ln>
      </a:spPr>
      <a:bodyPr anchor="ctr"/>
      <a:lstStyle>
        <a:defPPr algn="ctr" fontAlgn="auto">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24421</TotalTime>
  <Words>742</Words>
  <Application>Microsoft Office PowerPoint</Application>
  <PresentationFormat>On-screen Show (4:3)</PresentationFormat>
  <Paragraphs>105</Paragraphs>
  <Slides>12</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Comic Sans MS</vt:lpstr>
      <vt:lpstr>Calibri</vt:lpstr>
      <vt:lpstr>Times New Roman</vt:lpstr>
      <vt:lpstr>LIGO-dlk</vt:lpstr>
      <vt:lpstr>Microsoft Photo Editor 3.0 Photo</vt:lpstr>
      <vt:lpstr>Magnetometer DC Power Assessment</vt:lpstr>
      <vt:lpstr>Magnetometer Filter Box Recent Addition</vt:lpstr>
      <vt:lpstr>MAG-03MCES - MAG-03PSU - D070443</vt:lpstr>
      <vt:lpstr>D030574 Magnetometer Filter Board Circuits</vt:lpstr>
      <vt:lpstr>Magnetometer Filter Box Simulation</vt:lpstr>
      <vt:lpstr>Circuit 1: ±18VDC – Transfer Function</vt:lpstr>
      <vt:lpstr>Circuit 2: ±15VDC – Transfer Function</vt:lpstr>
      <vt:lpstr>Circuit 1: ±18VDC - Clipping</vt:lpstr>
      <vt:lpstr>Circuit 1: ±15VDC - Clipping</vt:lpstr>
      <vt:lpstr>Circuits 1 &amp; 2 – Clipping Comparison</vt:lpstr>
      <vt:lpstr>Conclusions</vt:lpstr>
      <vt:lpstr>Other Observations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 Subsystem – Rack L1-PEM-01</dc:title>
  <dc:creator>David L Kinzel</dc:creator>
  <cp:lastModifiedBy>David Kinzel</cp:lastModifiedBy>
  <cp:revision>76</cp:revision>
  <dcterms:created xsi:type="dcterms:W3CDTF">2010-05-25T18:49:00Z</dcterms:created>
  <dcterms:modified xsi:type="dcterms:W3CDTF">2011-10-22T16:18:07Z</dcterms:modified>
</cp:coreProperties>
</file>