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16" r:id="rId2"/>
    <p:sldId id="417" r:id="rId3"/>
    <p:sldId id="409" r:id="rId4"/>
    <p:sldId id="415" r:id="rId5"/>
    <p:sldId id="431" r:id="rId6"/>
    <p:sldId id="436" r:id="rId7"/>
    <p:sldId id="430" r:id="rId8"/>
    <p:sldId id="438" r:id="rId9"/>
    <p:sldId id="421" r:id="rId10"/>
    <p:sldId id="422" r:id="rId11"/>
    <p:sldId id="440" r:id="rId12"/>
    <p:sldId id="423" r:id="rId13"/>
    <p:sldId id="447" r:id="rId14"/>
    <p:sldId id="446" r:id="rId15"/>
    <p:sldId id="448" r:id="rId16"/>
    <p:sldId id="428" r:id="rId17"/>
    <p:sldId id="441" r:id="rId18"/>
    <p:sldId id="429" r:id="rId19"/>
    <p:sldId id="445" r:id="rId20"/>
    <p:sldId id="444" r:id="rId21"/>
    <p:sldId id="435" r:id="rId22"/>
    <p:sldId id="452" r:id="rId23"/>
    <p:sldId id="434" r:id="rId24"/>
    <p:sldId id="433" r:id="rId25"/>
    <p:sldId id="414" r:id="rId26"/>
    <p:sldId id="419" r:id="rId27"/>
    <p:sldId id="424" r:id="rId28"/>
    <p:sldId id="442" r:id="rId29"/>
    <p:sldId id="425" r:id="rId30"/>
    <p:sldId id="413" r:id="rId31"/>
    <p:sldId id="420" r:id="rId32"/>
    <p:sldId id="426" r:id="rId33"/>
    <p:sldId id="443" r:id="rId34"/>
    <p:sldId id="427" r:id="rId35"/>
    <p:sldId id="432" r:id="rId36"/>
    <p:sldId id="449" r:id="rId37"/>
    <p:sldId id="439" r:id="rId38"/>
    <p:sldId id="450" r:id="rId39"/>
    <p:sldId id="451" r:id="rId40"/>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6F2"/>
    <a:srgbClr val="FF66FF"/>
    <a:srgbClr val="66FF33"/>
    <a:srgbClr val="00CC99"/>
    <a:srgbClr val="6666FF"/>
    <a:srgbClr val="F8EDEC"/>
    <a:srgbClr val="DDDDDD"/>
    <a:srgbClr val="B5E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2115" autoAdjust="0"/>
  </p:normalViewPr>
  <p:slideViewPr>
    <p:cSldViewPr snapToGrid="0">
      <p:cViewPr varScale="1">
        <p:scale>
          <a:sx n="119" d="100"/>
          <a:sy n="119" d="100"/>
        </p:scale>
        <p:origin x="-1404" y="-96"/>
      </p:cViewPr>
      <p:guideLst>
        <p:guide orient="horz" pos="2160"/>
        <p:guide pos="2880"/>
      </p:guideLst>
    </p:cSldViewPr>
  </p:slideViewPr>
  <p:outlineViewPr>
    <p:cViewPr>
      <p:scale>
        <a:sx n="33" d="100"/>
        <a:sy n="33" d="100"/>
      </p:scale>
      <p:origin x="0" y="7008"/>
    </p:cViewPr>
  </p:outlineViewPr>
  <p:notesTextViewPr>
    <p:cViewPr>
      <p:scale>
        <a:sx n="100" d="100"/>
        <a:sy n="100" d="100"/>
      </p:scale>
      <p:origin x="0" y="0"/>
    </p:cViewPr>
  </p:notesText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defRPr>
            </a:lvl1pPr>
          </a:lstStyle>
          <a:p>
            <a:pPr>
              <a:defRPr/>
            </a:pPr>
            <a:fld id="{BFAC6794-DABD-4992-83C5-B6F892CB7F0E}" type="datetimeFigureOut">
              <a:rPr lang="en-US"/>
              <a:pPr>
                <a:defRPr/>
              </a:pPr>
              <a:t>3/18/2013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smtClean="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a:latin typeface="+mn-lt"/>
              </a:defRPr>
            </a:lvl1pPr>
          </a:lstStyle>
          <a:p>
            <a:pPr>
              <a:defRPr/>
            </a:pPr>
            <a:fld id="{8073063A-DF8B-44B1-8E3C-77BEBC059483}" type="slidenum">
              <a:rPr lang="en-US"/>
              <a:pPr>
                <a:defRPr/>
              </a:pPr>
              <a:t>‹#›</a:t>
            </a:fld>
            <a:endParaRPr lang="en-US"/>
          </a:p>
        </p:txBody>
      </p:sp>
    </p:spTree>
    <p:extLst>
      <p:ext uri="{BB962C8B-B14F-4D97-AF65-F5344CB8AC3E}">
        <p14:creationId xmlns:p14="http://schemas.microsoft.com/office/powerpoint/2010/main" val="1920495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73063A-DF8B-44B1-8E3C-77BEBC059483}" type="slidenum">
              <a:rPr lang="en-US" smtClean="0"/>
              <a:pPr>
                <a:defRPr/>
              </a:pPr>
              <a:t>10</a:t>
            </a:fld>
            <a:endParaRPr lang="en-US"/>
          </a:p>
        </p:txBody>
      </p:sp>
    </p:spTree>
    <p:extLst>
      <p:ext uri="{BB962C8B-B14F-4D97-AF65-F5344CB8AC3E}">
        <p14:creationId xmlns:p14="http://schemas.microsoft.com/office/powerpoint/2010/main" val="2667119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C59E90-AC6F-4C65-9419-9E28A166C4B5}" type="slidenum">
              <a:rPr lang="en-US" smtClean="0"/>
              <a:pPr>
                <a:defRPr/>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LIGO-G1200508-V2</a:t>
            </a:r>
            <a:endParaRPr lang="en-US"/>
          </a:p>
        </p:txBody>
      </p:sp>
      <p:sp>
        <p:nvSpPr>
          <p:cNvPr id="3" name="Slide Number Placeholder 5"/>
          <p:cNvSpPr>
            <a:spLocks noGrp="1"/>
          </p:cNvSpPr>
          <p:nvPr>
            <p:ph type="sldNum" sz="quarter" idx="11"/>
          </p:nvPr>
        </p:nvSpPr>
        <p:spPr/>
        <p:txBody>
          <a:bodyPr/>
          <a:lstStyle>
            <a:lvl1pPr>
              <a:defRPr/>
            </a:lvl1pPr>
          </a:lstStyle>
          <a:p>
            <a:pPr>
              <a:defRPr/>
            </a:pPr>
            <a:fld id="{DA074570-1A41-4004-A606-8D0046BFAF77}" type="slidenum">
              <a:rPr lang="en-US"/>
              <a:pPr>
                <a:defRPr/>
              </a:pPr>
              <a:t>‹#›</a:t>
            </a:fld>
            <a:endParaRPr lang="en-US"/>
          </a:p>
        </p:txBody>
      </p:sp>
    </p:spTree>
    <p:extLst>
      <p:ext uri="{BB962C8B-B14F-4D97-AF65-F5344CB8AC3E}">
        <p14:creationId xmlns:p14="http://schemas.microsoft.com/office/powerpoint/2010/main" val="144473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726386" y="274638"/>
            <a:ext cx="6960413" cy="405676"/>
          </a:xfrm>
          <a:prstGeom prst="rect">
            <a:avLst/>
          </a:prstGeom>
        </p:spPr>
        <p:txBody>
          <a:bodyPr rtlCol="0">
            <a:noAutofit/>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LIGO-G1200508-V2</a:t>
            </a:r>
            <a:endParaRPr lang="en-US"/>
          </a:p>
        </p:txBody>
      </p:sp>
      <p:sp>
        <p:nvSpPr>
          <p:cNvPr id="4" name="Slide Number Placeholder 5"/>
          <p:cNvSpPr>
            <a:spLocks noGrp="1"/>
          </p:cNvSpPr>
          <p:nvPr>
            <p:ph type="sldNum" sz="quarter" idx="11"/>
          </p:nvPr>
        </p:nvSpPr>
        <p:spPr/>
        <p:txBody>
          <a:bodyPr/>
          <a:lstStyle>
            <a:lvl1pPr>
              <a:defRPr/>
            </a:lvl1pPr>
          </a:lstStyle>
          <a:p>
            <a:pPr>
              <a:defRPr/>
            </a:pPr>
            <a:fld id="{D47D62D1-9AD4-4F39-977F-BC77AEC9E68E}" type="slidenum">
              <a:rPr lang="en-US"/>
              <a:pPr>
                <a:defRPr/>
              </a:pPr>
              <a:t>‹#›</a:t>
            </a:fld>
            <a:endParaRPr lang="en-US"/>
          </a:p>
        </p:txBody>
      </p:sp>
    </p:spTree>
    <p:extLst>
      <p:ext uri="{BB962C8B-B14F-4D97-AF65-F5344CB8AC3E}">
        <p14:creationId xmlns:p14="http://schemas.microsoft.com/office/powerpoint/2010/main" val="3818671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25613" y="274638"/>
            <a:ext cx="69611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669088"/>
            <a:ext cx="1273175" cy="185737"/>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Comic Sans MS" pitchFamily="66" charset="0"/>
              </a:defRPr>
            </a:lvl1pPr>
          </a:lstStyle>
          <a:p>
            <a:pPr>
              <a:defRPr/>
            </a:pPr>
            <a:r>
              <a:rPr lang="en-US" smtClean="0"/>
              <a:t>LIGO-G1200508-V2</a:t>
            </a:r>
            <a:endParaRPr lang="en-US"/>
          </a:p>
        </p:txBody>
      </p:sp>
      <p:sp>
        <p:nvSpPr>
          <p:cNvPr id="6" name="Slide Number Placeholder 5"/>
          <p:cNvSpPr>
            <a:spLocks noGrp="1"/>
          </p:cNvSpPr>
          <p:nvPr>
            <p:ph type="sldNum" sz="quarter" idx="4"/>
          </p:nvPr>
        </p:nvSpPr>
        <p:spPr>
          <a:xfrm>
            <a:off x="8462963" y="6650038"/>
            <a:ext cx="669925" cy="2032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236DEA9-F651-4C4D-B4F9-75544FA5F79F}" type="slidenum">
              <a:rPr lang="en-US"/>
              <a:pPr>
                <a:defRPr/>
              </a:pPr>
              <a:t>‹#›</a:t>
            </a:fld>
            <a:endParaRPr lang="en-US"/>
          </a:p>
        </p:txBody>
      </p:sp>
      <p:graphicFrame>
        <p:nvGraphicFramePr>
          <p:cNvPr id="1030" name="Object 14"/>
          <p:cNvGraphicFramePr>
            <a:graphicFrameLocks noChangeAspect="1"/>
          </p:cNvGraphicFramePr>
          <p:nvPr userDrawn="1"/>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1065" name="Photo Editor Photo" r:id="rId5" imgW="4409524" imgH="3219899" progId="MSPhotoEd.3">
                  <p:embed/>
                </p:oleObj>
              </mc:Choice>
              <mc:Fallback>
                <p:oleObj name="Photo Editor Photo" r:id="rId5" imgW="4409524" imgH="3219899" progId="MSPhotoEd.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11"/>
          <p:cNvSpPr>
            <a:spLocks noChangeArrowheads="1"/>
          </p:cNvSpPr>
          <p:nvPr userDrawn="1"/>
        </p:nvSpPr>
        <p:spPr bwMode="auto">
          <a:xfrm>
            <a:off x="0" y="676275"/>
            <a:ext cx="9132888" cy="38100"/>
          </a:xfrm>
          <a:prstGeom prst="rect">
            <a:avLst/>
          </a:prstGeom>
          <a:solidFill>
            <a:schemeClr val="accent5">
              <a:lumMod val="60000"/>
              <a:lumOff val="40000"/>
            </a:schemeClr>
          </a:solidFill>
          <a:ln w="9525">
            <a:solidFill>
              <a:schemeClr val="accent1"/>
            </a:solidFill>
            <a:miter lim="800000"/>
            <a:headEnd/>
            <a:tailEnd/>
          </a:ln>
          <a:effectLst/>
        </p:spPr>
        <p:txBody>
          <a:bodyPr wrap="none" anchor="ctr"/>
          <a:lstStyle/>
          <a:p>
            <a:pPr fontAlgn="auto">
              <a:spcBef>
                <a:spcPts val="0"/>
              </a:spcBef>
              <a:spcAft>
                <a:spcPts val="0"/>
              </a:spcAft>
              <a:defRPr/>
            </a:pPr>
            <a:endParaRPr lang="en-US" sz="2400">
              <a:latin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p:txStyles>
    <p:titleStyle>
      <a:lvl1pPr algn="ctr" rtl="0" eaLnBrk="0" fontAlgn="base" hangingPunct="0">
        <a:spcBef>
          <a:spcPct val="0"/>
        </a:spcBef>
        <a:spcAft>
          <a:spcPct val="0"/>
        </a:spcAft>
        <a:defRPr sz="2400" kern="1200">
          <a:solidFill>
            <a:schemeClr val="tx1"/>
          </a:solidFill>
          <a:latin typeface="Comic Sans MS" pitchFamily="66" charset="0"/>
          <a:ea typeface="+mj-ea"/>
          <a:cs typeface="+mj-cs"/>
        </a:defRPr>
      </a:lvl1pPr>
      <a:lvl2pPr algn="ctr" rtl="0" eaLnBrk="0" fontAlgn="base" hangingPunct="0">
        <a:spcBef>
          <a:spcPct val="0"/>
        </a:spcBef>
        <a:spcAft>
          <a:spcPct val="0"/>
        </a:spcAft>
        <a:defRPr sz="2400">
          <a:solidFill>
            <a:schemeClr val="tx1"/>
          </a:solidFill>
          <a:latin typeface="Comic Sans MS" pitchFamily="66" charset="0"/>
        </a:defRPr>
      </a:lvl2pPr>
      <a:lvl3pPr algn="ctr" rtl="0" eaLnBrk="0" fontAlgn="base" hangingPunct="0">
        <a:spcBef>
          <a:spcPct val="0"/>
        </a:spcBef>
        <a:spcAft>
          <a:spcPct val="0"/>
        </a:spcAft>
        <a:defRPr sz="2400">
          <a:solidFill>
            <a:schemeClr val="tx1"/>
          </a:solidFill>
          <a:latin typeface="Comic Sans MS" pitchFamily="66" charset="0"/>
        </a:defRPr>
      </a:lvl3pPr>
      <a:lvl4pPr algn="ctr" rtl="0" eaLnBrk="0" fontAlgn="base" hangingPunct="0">
        <a:spcBef>
          <a:spcPct val="0"/>
        </a:spcBef>
        <a:spcAft>
          <a:spcPct val="0"/>
        </a:spcAft>
        <a:defRPr sz="2400">
          <a:solidFill>
            <a:schemeClr val="tx1"/>
          </a:solidFill>
          <a:latin typeface="Comic Sans MS" pitchFamily="66" charset="0"/>
        </a:defRPr>
      </a:lvl4pPr>
      <a:lvl5pPr algn="ctr" rtl="0" eaLnBrk="0" fontAlgn="base" hangingPunct="0">
        <a:spcBef>
          <a:spcPct val="0"/>
        </a:spcBef>
        <a:spcAft>
          <a:spcPct val="0"/>
        </a:spcAft>
        <a:defRPr sz="2400">
          <a:solidFill>
            <a:schemeClr val="tx1"/>
          </a:solidFill>
          <a:latin typeface="Comic Sans MS" pitchFamily="66" charset="0"/>
        </a:defRPr>
      </a:lvl5pPr>
      <a:lvl6pPr marL="457200" algn="ctr" rtl="0" fontAlgn="base">
        <a:spcBef>
          <a:spcPct val="0"/>
        </a:spcBef>
        <a:spcAft>
          <a:spcPct val="0"/>
        </a:spcAft>
        <a:defRPr sz="2400">
          <a:solidFill>
            <a:schemeClr val="tx1"/>
          </a:solidFill>
          <a:latin typeface="Comic Sans MS" pitchFamily="66" charset="0"/>
        </a:defRPr>
      </a:lvl6pPr>
      <a:lvl7pPr marL="914400" algn="ctr" rtl="0" fontAlgn="base">
        <a:spcBef>
          <a:spcPct val="0"/>
        </a:spcBef>
        <a:spcAft>
          <a:spcPct val="0"/>
        </a:spcAft>
        <a:defRPr sz="2400">
          <a:solidFill>
            <a:schemeClr val="tx1"/>
          </a:solidFill>
          <a:latin typeface="Comic Sans MS" pitchFamily="66" charset="0"/>
        </a:defRPr>
      </a:lvl7pPr>
      <a:lvl8pPr marL="1371600" algn="ctr" rtl="0" fontAlgn="base">
        <a:spcBef>
          <a:spcPct val="0"/>
        </a:spcBef>
        <a:spcAft>
          <a:spcPct val="0"/>
        </a:spcAft>
        <a:defRPr sz="2400">
          <a:solidFill>
            <a:schemeClr val="tx1"/>
          </a:solidFill>
          <a:latin typeface="Comic Sans MS" pitchFamily="66" charset="0"/>
        </a:defRPr>
      </a:lvl8pPr>
      <a:lvl9pPr marL="1828800" algn="ctr" rtl="0" fontAlgn="base">
        <a:spcBef>
          <a:spcPct val="0"/>
        </a:spcBef>
        <a:spcAft>
          <a:spcPct val="0"/>
        </a:spcAft>
        <a:defRPr sz="2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kern="12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Font typeface="Arial" charset="0"/>
        <a:buChar char="–"/>
        <a:defRPr sz="1600" kern="1200">
          <a:solidFill>
            <a:schemeClr val="tx1"/>
          </a:solidFill>
          <a:latin typeface="Comic Sans MS" pitchFamily="66" charset="0"/>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Comic Sans MS" pitchFamily="66" charset="0"/>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Comic Sans MS" pitchFamily="66" charset="0"/>
          <a:ea typeface="+mn-ea"/>
          <a:cs typeface="+mn-cs"/>
        </a:defRPr>
      </a:lvl4pPr>
      <a:lvl5pPr marL="2057400" indent="-228600" algn="l" rtl="0" eaLnBrk="0" fontAlgn="base" hangingPunct="0">
        <a:spcBef>
          <a:spcPct val="20000"/>
        </a:spcBef>
        <a:spcAft>
          <a:spcPct val="0"/>
        </a:spcAft>
        <a:buFont typeface="Arial" charset="0"/>
        <a:buChar char="»"/>
        <a:defRPr sz="1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3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24.xml"/><Relationship Id="rId4" Type="http://schemas.openxmlformats.org/officeDocument/2006/relationships/slide" Target="slide1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16.gi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16.gi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6.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https://dcc.ligo.org/cgi-bin/private/DocDB/ShowDocument?.submit=Number&amp;docid=D000294&amp;version="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amazon.com/Tripp-Lite-ECO650LCD-Battery-Outlets/dp/B004P354L8"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5.xml"/><Relationship Id="rId4" Type="http://schemas.openxmlformats.org/officeDocument/2006/relationships/slide" Target="slide30.xml"/></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1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9.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1</a:t>
            </a:fld>
            <a:endParaRPr lang="en-US" smtClean="0"/>
          </a:p>
        </p:txBody>
      </p:sp>
      <p:sp>
        <p:nvSpPr>
          <p:cNvPr id="387" name="Date Placeholder 386"/>
          <p:cNvSpPr>
            <a:spLocks noGrp="1"/>
          </p:cNvSpPr>
          <p:nvPr>
            <p:ph type="dt" sz="quarter" idx="10"/>
          </p:nvPr>
        </p:nvSpPr>
        <p:spPr/>
        <p:txBody>
          <a:bodyPr/>
          <a:lstStyle/>
          <a:p>
            <a:pPr>
              <a:defRPr/>
            </a:pPr>
            <a:r>
              <a:rPr lang="en-US" smtClean="0"/>
              <a:t>LIGO-G1200508-V2</a:t>
            </a:r>
            <a:endParaRPr lang="en-US" dirty="0"/>
          </a:p>
        </p:txBody>
      </p:sp>
      <p:sp>
        <p:nvSpPr>
          <p:cNvPr id="2052" name="Title 1"/>
          <p:cNvSpPr>
            <a:spLocks noGrp="1"/>
          </p:cNvSpPr>
          <p:nvPr>
            <p:ph type="title"/>
          </p:nvPr>
        </p:nvSpPr>
        <p:spPr>
          <a:xfrm>
            <a:off x="1725613" y="274638"/>
            <a:ext cx="6961187" cy="406400"/>
          </a:xfrm>
        </p:spPr>
        <p:txBody>
          <a:bodyPr/>
          <a:lstStyle/>
          <a:p>
            <a:r>
              <a:rPr lang="en-US" dirty="0" smtClean="0"/>
              <a:t>Power Monitoring – Requirements (1)</a:t>
            </a:r>
          </a:p>
        </p:txBody>
      </p:sp>
      <p:sp>
        <p:nvSpPr>
          <p:cNvPr id="3" name="Rectangle 2"/>
          <p:cNvSpPr/>
          <p:nvPr/>
        </p:nvSpPr>
        <p:spPr>
          <a:xfrm>
            <a:off x="658368" y="1419527"/>
            <a:ext cx="7849211" cy="3323987"/>
          </a:xfrm>
          <a:prstGeom prst="rect">
            <a:avLst/>
          </a:prstGeom>
        </p:spPr>
        <p:txBody>
          <a:bodyPr wrap="square">
            <a:spAutoFit/>
          </a:bodyPr>
          <a:lstStyle/>
          <a:p>
            <a:r>
              <a:rPr lang="en-US" sz="1400" dirty="0" smtClean="0">
                <a:latin typeface="Comic Sans MS" pitchFamily="66" charset="0"/>
              </a:rPr>
              <a:t>Provide, install, and commission a Honeywell SXB36 Network Power Meter at each of the following electrical services:</a:t>
            </a:r>
          </a:p>
          <a:p>
            <a:r>
              <a:rPr lang="en-US" sz="1400" dirty="0" smtClean="0">
                <a:latin typeface="Comic Sans MS" pitchFamily="66" charset="0"/>
              </a:rPr>
              <a:t>	Corner Station Mechanical Room (2000 amp 480/277 volt)</a:t>
            </a:r>
          </a:p>
          <a:p>
            <a:r>
              <a:rPr lang="en-US" sz="1400" dirty="0">
                <a:latin typeface="Comic Sans MS" pitchFamily="66" charset="0"/>
              </a:rPr>
              <a:t>	</a:t>
            </a:r>
            <a:r>
              <a:rPr lang="en-US" sz="1400" dirty="0" smtClean="0">
                <a:latin typeface="Comic Sans MS" pitchFamily="66" charset="0"/>
              </a:rPr>
              <a:t>Maintenance </a:t>
            </a:r>
            <a:r>
              <a:rPr lang="en-US" sz="1400" dirty="0">
                <a:latin typeface="Comic Sans MS" pitchFamily="66" charset="0"/>
              </a:rPr>
              <a:t>Building/Chiller </a:t>
            </a:r>
            <a:r>
              <a:rPr lang="en-US" sz="1400" dirty="0" smtClean="0">
                <a:latin typeface="Comic Sans MS" pitchFamily="66" charset="0"/>
              </a:rPr>
              <a:t>(2000 amp 480/277 volt)</a:t>
            </a:r>
          </a:p>
          <a:p>
            <a:r>
              <a:rPr lang="en-US" sz="1400" dirty="0">
                <a:latin typeface="Comic Sans MS" pitchFamily="66" charset="0"/>
              </a:rPr>
              <a:t>	</a:t>
            </a:r>
            <a:r>
              <a:rPr lang="en-US" sz="1400" dirty="0" smtClean="0">
                <a:latin typeface="Comic Sans MS" pitchFamily="66" charset="0"/>
              </a:rPr>
              <a:t>Science Education Center (xxx amp xxx volt)</a:t>
            </a:r>
          </a:p>
          <a:p>
            <a:r>
              <a:rPr lang="en-US" sz="1400" dirty="0">
                <a:latin typeface="Comic Sans MS" pitchFamily="66" charset="0"/>
              </a:rPr>
              <a:t>	</a:t>
            </a:r>
            <a:r>
              <a:rPr lang="en-US" sz="1400" dirty="0" smtClean="0">
                <a:latin typeface="Comic Sans MS" pitchFamily="66" charset="0"/>
              </a:rPr>
              <a:t>X West Tunnel (800 amp 480/277 volt)</a:t>
            </a:r>
          </a:p>
          <a:p>
            <a:r>
              <a:rPr lang="en-US" sz="1400" dirty="0">
                <a:latin typeface="Comic Sans MS" pitchFamily="66" charset="0"/>
              </a:rPr>
              <a:t>	</a:t>
            </a:r>
            <a:r>
              <a:rPr lang="en-US" sz="1400" dirty="0" smtClean="0">
                <a:latin typeface="Comic Sans MS" pitchFamily="66" charset="0"/>
              </a:rPr>
              <a:t>Y South Tunnel (800 amp 480/277 volt)</a:t>
            </a:r>
            <a:br>
              <a:rPr lang="en-US" sz="1400" dirty="0" smtClean="0">
                <a:latin typeface="Comic Sans MS" pitchFamily="66" charset="0"/>
              </a:rPr>
            </a:br>
            <a:endParaRPr lang="en-US" sz="1400" dirty="0" smtClean="0">
              <a:latin typeface="Comic Sans MS" pitchFamily="66" charset="0"/>
            </a:endParaRPr>
          </a:p>
          <a:p>
            <a:r>
              <a:rPr lang="en-US" sz="1400" dirty="0" smtClean="0">
                <a:latin typeface="Comic Sans MS" pitchFamily="66" charset="0"/>
              </a:rPr>
              <a:t>Provide, install, and commission five Honeywell WEBs Network Area Controllers to</a:t>
            </a:r>
            <a:br>
              <a:rPr lang="en-US" sz="1400" dirty="0" smtClean="0">
                <a:latin typeface="Comic Sans MS" pitchFamily="66" charset="0"/>
              </a:rPr>
            </a:br>
            <a:r>
              <a:rPr lang="en-US" sz="1400" dirty="0" smtClean="0">
                <a:latin typeface="Comic Sans MS" pitchFamily="66" charset="0"/>
              </a:rPr>
              <a:t>collect data and provide and provide an operator interface for the power meters as follows:</a:t>
            </a:r>
            <a:br>
              <a:rPr lang="en-US" sz="1400" dirty="0" smtClean="0">
                <a:latin typeface="Comic Sans MS" pitchFamily="66" charset="0"/>
              </a:rPr>
            </a:br>
            <a:r>
              <a:rPr lang="en-US" sz="1400" dirty="0" smtClean="0">
                <a:latin typeface="Comic Sans MS" pitchFamily="66" charset="0"/>
              </a:rPr>
              <a:t>        	 Network Area </a:t>
            </a:r>
            <a:r>
              <a:rPr lang="en-US" sz="1400" dirty="0" smtClean="0">
                <a:latin typeface="Comic Sans MS" pitchFamily="66" charset="0"/>
                <a:hlinkClick r:id="rId3" action="ppaction://hlinksldjump"/>
              </a:rPr>
              <a:t>Controller #1</a:t>
            </a:r>
            <a:r>
              <a:rPr lang="en-US" sz="1400" dirty="0" smtClean="0">
                <a:latin typeface="Comic Sans MS" pitchFamily="66" charset="0"/>
              </a:rPr>
              <a:t>: Corner Station Mechanical Room</a:t>
            </a:r>
            <a:br>
              <a:rPr lang="en-US" sz="1400" dirty="0" smtClean="0">
                <a:latin typeface="Comic Sans MS" pitchFamily="66" charset="0"/>
              </a:rPr>
            </a:br>
            <a:r>
              <a:rPr lang="en-US" sz="1400" dirty="0" smtClean="0">
                <a:latin typeface="Comic Sans MS" pitchFamily="66" charset="0"/>
              </a:rPr>
              <a:t>       	 Network Area </a:t>
            </a:r>
            <a:r>
              <a:rPr lang="en-US" sz="1400" dirty="0" smtClean="0">
                <a:latin typeface="Comic Sans MS" pitchFamily="66" charset="0"/>
                <a:hlinkClick r:id="rId4" action="ppaction://hlinksldjump"/>
              </a:rPr>
              <a:t>Controller #2</a:t>
            </a:r>
            <a:r>
              <a:rPr lang="en-US" sz="1400" dirty="0" smtClean="0">
                <a:latin typeface="Comic Sans MS" pitchFamily="66" charset="0"/>
              </a:rPr>
              <a:t>: Maintenance Building/Chiller</a:t>
            </a:r>
            <a:br>
              <a:rPr lang="en-US" sz="1400" dirty="0" smtClean="0">
                <a:latin typeface="Comic Sans MS" pitchFamily="66" charset="0"/>
              </a:rPr>
            </a:br>
            <a:r>
              <a:rPr lang="en-US" sz="1400" dirty="0" smtClean="0">
                <a:latin typeface="Comic Sans MS" pitchFamily="66" charset="0"/>
              </a:rPr>
              <a:t>       	 Network Area </a:t>
            </a:r>
            <a:r>
              <a:rPr lang="en-US" sz="1400" dirty="0" smtClean="0">
                <a:latin typeface="Comic Sans MS" pitchFamily="66" charset="0"/>
                <a:hlinkClick r:id="rId5" action="ppaction://hlinksldjump"/>
              </a:rPr>
              <a:t>Controller #3</a:t>
            </a:r>
            <a:r>
              <a:rPr lang="en-US" sz="1400" dirty="0" smtClean="0">
                <a:latin typeface="Comic Sans MS" pitchFamily="66" charset="0"/>
              </a:rPr>
              <a:t>: Science Education Center</a:t>
            </a:r>
            <a:br>
              <a:rPr lang="en-US" sz="1400" dirty="0" smtClean="0">
                <a:latin typeface="Comic Sans MS" pitchFamily="66" charset="0"/>
              </a:rPr>
            </a:br>
            <a:r>
              <a:rPr lang="en-US" sz="1400" dirty="0" smtClean="0">
                <a:latin typeface="Comic Sans MS" pitchFamily="66" charset="0"/>
              </a:rPr>
              <a:t>       	 Network Area </a:t>
            </a:r>
            <a:r>
              <a:rPr lang="en-US" sz="1400" dirty="0" smtClean="0">
                <a:latin typeface="Comic Sans MS" pitchFamily="66" charset="0"/>
                <a:hlinkClick r:id="rId6" action="ppaction://hlinksldjump"/>
              </a:rPr>
              <a:t>Controller #4</a:t>
            </a:r>
            <a:r>
              <a:rPr lang="en-US" sz="1400" dirty="0" smtClean="0">
                <a:latin typeface="Comic Sans MS" pitchFamily="66" charset="0"/>
              </a:rPr>
              <a:t>: X West Tunnel</a:t>
            </a:r>
            <a:br>
              <a:rPr lang="en-US" sz="1400" dirty="0" smtClean="0">
                <a:latin typeface="Comic Sans MS" pitchFamily="66" charset="0"/>
              </a:rPr>
            </a:br>
            <a:r>
              <a:rPr lang="en-US" sz="1400" dirty="0" smtClean="0">
                <a:latin typeface="Comic Sans MS" pitchFamily="66" charset="0"/>
              </a:rPr>
              <a:t>        	 Network Area </a:t>
            </a:r>
            <a:r>
              <a:rPr lang="en-US" sz="1400" dirty="0" smtClean="0">
                <a:latin typeface="Comic Sans MS" pitchFamily="66" charset="0"/>
                <a:hlinkClick r:id="rId7" action="ppaction://hlinksldjump"/>
              </a:rPr>
              <a:t>Controller #5</a:t>
            </a:r>
            <a:r>
              <a:rPr lang="en-US" sz="1400" dirty="0" smtClean="0">
                <a:latin typeface="Comic Sans MS" pitchFamily="66" charset="0"/>
              </a:rPr>
              <a:t>: Y South Tunnel</a:t>
            </a:r>
            <a:endParaRPr lang="en-US" sz="1400" dirty="0">
              <a:latin typeface="Comic Sans MS" pitchFamily="66" charset="0"/>
            </a:endParaRPr>
          </a:p>
        </p:txBody>
      </p:sp>
    </p:spTree>
    <p:extLst>
      <p:ext uri="{BB962C8B-B14F-4D97-AF65-F5344CB8AC3E}">
        <p14:creationId xmlns:p14="http://schemas.microsoft.com/office/powerpoint/2010/main" val="3949665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CTs for CER Transformer</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10</a:t>
            </a:fld>
            <a:endParaRPr lang="en-US"/>
          </a:p>
        </p:txBody>
      </p:sp>
      <p:pic>
        <p:nvPicPr>
          <p:cNvPr id="3074" name="Picture 2" descr="D:\DLK\Pictures\2012\2012-06\IMG_03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2569" y="2027550"/>
            <a:ext cx="489695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196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 #1 (at C MAINS)</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11</a:t>
            </a:fld>
            <a:endParaRPr lang="en-US"/>
          </a:p>
        </p:txBody>
      </p:sp>
      <p:grpSp>
        <p:nvGrpSpPr>
          <p:cNvPr id="8" name="Group 7"/>
          <p:cNvGrpSpPr/>
          <p:nvPr/>
        </p:nvGrpSpPr>
        <p:grpSpPr>
          <a:xfrm>
            <a:off x="2497797" y="2532632"/>
            <a:ext cx="3231235" cy="2266243"/>
            <a:chOff x="2345869" y="993915"/>
            <a:chExt cx="3231235" cy="2266243"/>
          </a:xfrm>
        </p:grpSpPr>
        <p:grpSp>
          <p:nvGrpSpPr>
            <p:cNvPr id="7" name="Group 6"/>
            <p:cNvGrpSpPr/>
            <p:nvPr/>
          </p:nvGrpSpPr>
          <p:grpSpPr>
            <a:xfrm>
              <a:off x="4733024" y="1005497"/>
              <a:ext cx="844080" cy="1280160"/>
              <a:chOff x="5821889" y="1973342"/>
              <a:chExt cx="844080" cy="1280160"/>
            </a:xfrm>
          </p:grpSpPr>
          <p:sp>
            <p:nvSpPr>
              <p:cNvPr id="23" name="Rectangle 22"/>
              <p:cNvSpPr/>
              <p:nvPr/>
            </p:nvSpPr>
            <p:spPr bwMode="auto">
              <a:xfrm>
                <a:off x="5888729" y="1973342"/>
                <a:ext cx="777240" cy="128016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3" name="Rectangle 32"/>
              <p:cNvSpPr/>
              <p:nvPr/>
            </p:nvSpPr>
            <p:spPr bwMode="auto">
              <a:xfrm>
                <a:off x="6375817" y="2060213"/>
                <a:ext cx="274320" cy="45720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5" name="Rectangle 24"/>
              <p:cNvSpPr/>
              <p:nvPr/>
            </p:nvSpPr>
            <p:spPr bwMode="auto">
              <a:xfrm>
                <a:off x="5821889" y="1973342"/>
                <a:ext cx="45720" cy="128016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 name="Rectangle 12"/>
              <p:cNvSpPr/>
              <p:nvPr/>
            </p:nvSpPr>
            <p:spPr bwMode="auto">
              <a:xfrm>
                <a:off x="6119785" y="2967459"/>
                <a:ext cx="530352" cy="274320"/>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 name="Rectangle 16"/>
              <p:cNvSpPr/>
              <p:nvPr/>
            </p:nvSpPr>
            <p:spPr bwMode="auto">
              <a:xfrm rot="5400000">
                <a:off x="6316381" y="2183657"/>
                <a:ext cx="438912" cy="2286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0" name="Rectangle 29"/>
              <p:cNvSpPr/>
              <p:nvPr/>
            </p:nvSpPr>
            <p:spPr bwMode="auto">
              <a:xfrm rot="10800000">
                <a:off x="5825073" y="2101361"/>
                <a:ext cx="118872" cy="39319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7" name="Group 36"/>
            <p:cNvGrpSpPr/>
            <p:nvPr/>
          </p:nvGrpSpPr>
          <p:grpSpPr>
            <a:xfrm>
              <a:off x="3478288" y="2417131"/>
              <a:ext cx="1097280" cy="843027"/>
              <a:chOff x="2688300" y="4040392"/>
              <a:chExt cx="1097280" cy="843027"/>
            </a:xfrm>
          </p:grpSpPr>
          <p:sp>
            <p:nvSpPr>
              <p:cNvPr id="21" name="Rectangle 20"/>
              <p:cNvSpPr/>
              <p:nvPr/>
            </p:nvSpPr>
            <p:spPr bwMode="auto">
              <a:xfrm rot="5400000">
                <a:off x="2848320" y="3883536"/>
                <a:ext cx="77724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4" name="Rectangle 13"/>
              <p:cNvSpPr/>
              <p:nvPr/>
            </p:nvSpPr>
            <p:spPr bwMode="auto">
              <a:xfrm>
                <a:off x="2795212" y="4040392"/>
                <a:ext cx="987552" cy="530352"/>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6" name="Rectangle 15"/>
              <p:cNvSpPr/>
              <p:nvPr/>
            </p:nvSpPr>
            <p:spPr bwMode="auto">
              <a:xfrm rot="5400000">
                <a:off x="3310092" y="3866656"/>
                <a:ext cx="228600" cy="576072"/>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36" name="Group 35"/>
              <p:cNvGrpSpPr/>
              <p:nvPr/>
            </p:nvGrpSpPr>
            <p:grpSpPr>
              <a:xfrm rot="10800000">
                <a:off x="2688300" y="4761676"/>
                <a:ext cx="1097280" cy="121743"/>
                <a:chOff x="1565814" y="4435700"/>
                <a:chExt cx="1097280" cy="121743"/>
              </a:xfrm>
            </p:grpSpPr>
            <p:sp>
              <p:nvSpPr>
                <p:cNvPr id="22" name="Rectangle 21"/>
                <p:cNvSpPr/>
                <p:nvPr/>
              </p:nvSpPr>
              <p:spPr bwMode="auto">
                <a:xfrm rot="5400000">
                  <a:off x="2091594" y="3909920"/>
                  <a:ext cx="4572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 name="Rectangle 28"/>
                <p:cNvSpPr/>
                <p:nvPr/>
              </p:nvSpPr>
              <p:spPr bwMode="auto">
                <a:xfrm rot="5400000">
                  <a:off x="2251614" y="4301411"/>
                  <a:ext cx="118872" cy="39319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 name="Rectangle 30"/>
                <p:cNvSpPr/>
                <p:nvPr/>
              </p:nvSpPr>
              <p:spPr bwMode="auto">
                <a:xfrm rot="5400000">
                  <a:off x="1797223" y="4301411"/>
                  <a:ext cx="118872" cy="39319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2" name="Rectangle 31"/>
              <p:cNvSpPr/>
              <p:nvPr/>
            </p:nvSpPr>
            <p:spPr bwMode="auto">
              <a:xfrm rot="5400000">
                <a:off x="2699010" y="4045127"/>
                <a:ext cx="274320" cy="27432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55" name="Group 54"/>
            <p:cNvGrpSpPr/>
            <p:nvPr/>
          </p:nvGrpSpPr>
          <p:grpSpPr>
            <a:xfrm>
              <a:off x="2345869" y="993915"/>
              <a:ext cx="2213085" cy="1280160"/>
              <a:chOff x="1555765" y="1973342"/>
              <a:chExt cx="2213085" cy="1280160"/>
            </a:xfrm>
          </p:grpSpPr>
          <p:sp>
            <p:nvSpPr>
              <p:cNvPr id="19" name="Rectangle 18"/>
              <p:cNvSpPr/>
              <p:nvPr/>
            </p:nvSpPr>
            <p:spPr bwMode="auto">
              <a:xfrm rot="5400000">
                <a:off x="2580130" y="2064782"/>
                <a:ext cx="128016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 name="Rectangle 4"/>
              <p:cNvSpPr/>
              <p:nvPr/>
            </p:nvSpPr>
            <p:spPr bwMode="auto">
              <a:xfrm>
                <a:off x="2779890" y="2967459"/>
                <a:ext cx="987552" cy="274320"/>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 name="Rectangle 14"/>
              <p:cNvSpPr/>
              <p:nvPr/>
            </p:nvSpPr>
            <p:spPr bwMode="auto">
              <a:xfrm rot="5400000">
                <a:off x="3215990" y="1974753"/>
                <a:ext cx="438912" cy="576072"/>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 name="Rectangle 19"/>
              <p:cNvSpPr/>
              <p:nvPr/>
            </p:nvSpPr>
            <p:spPr bwMode="auto">
              <a:xfrm rot="5400000">
                <a:off x="1464325" y="2064782"/>
                <a:ext cx="128016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7" name="Rectangle 26"/>
              <p:cNvSpPr/>
              <p:nvPr/>
            </p:nvSpPr>
            <p:spPr bwMode="auto">
              <a:xfrm rot="5400000">
                <a:off x="2162084" y="2101361"/>
                <a:ext cx="393192" cy="39319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8" name="Rectangle 27"/>
              <p:cNvSpPr/>
              <p:nvPr/>
            </p:nvSpPr>
            <p:spPr bwMode="auto">
              <a:xfrm rot="5400000">
                <a:off x="1707693" y="2101361"/>
                <a:ext cx="393192" cy="39319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4" name="Rectangle 33"/>
              <p:cNvSpPr/>
              <p:nvPr/>
            </p:nvSpPr>
            <p:spPr bwMode="auto">
              <a:xfrm>
                <a:off x="2681426" y="2060213"/>
                <a:ext cx="274320" cy="45720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060" y="2506621"/>
            <a:ext cx="32861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560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 #1 (at Corner MAINS)</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12</a:t>
            </a:fld>
            <a:endParaRPr lang="en-US"/>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418" y="1002530"/>
            <a:ext cx="1723657" cy="11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7646" y="2655256"/>
            <a:ext cx="1069731" cy="114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296" y="5159526"/>
            <a:ext cx="722483" cy="100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308" y="4229718"/>
            <a:ext cx="29146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4639512" y="6157742"/>
            <a:ext cx="1676049" cy="369332"/>
          </a:xfrm>
          <a:prstGeom prst="rect">
            <a:avLst/>
          </a:prstGeom>
        </p:spPr>
        <p:txBody>
          <a:bodyPr wrap="square">
            <a:spAutoFit/>
          </a:bodyPr>
          <a:lstStyle/>
          <a:p>
            <a:pPr algn="ctr"/>
            <a:r>
              <a:rPr lang="en-US" dirty="0" smtClean="0">
                <a:latin typeface="Comic Sans MS" pitchFamily="66" charset="0"/>
              </a:rPr>
              <a:t>3 x 5 x 5</a:t>
            </a:r>
            <a:endParaRPr lang="en-US" dirty="0">
              <a:latin typeface="Comic Sans MS" pitchFamily="66" charset="0"/>
            </a:endParaRPr>
          </a:p>
        </p:txBody>
      </p:sp>
      <p:sp>
        <p:nvSpPr>
          <p:cNvPr id="21" name="Rectangle 20"/>
          <p:cNvSpPr/>
          <p:nvPr/>
        </p:nvSpPr>
        <p:spPr>
          <a:xfrm>
            <a:off x="6094210" y="3801804"/>
            <a:ext cx="1933354" cy="369332"/>
          </a:xfrm>
          <a:prstGeom prst="rect">
            <a:avLst/>
          </a:prstGeom>
        </p:spPr>
        <p:txBody>
          <a:bodyPr wrap="square">
            <a:spAutoFit/>
          </a:bodyPr>
          <a:lstStyle/>
          <a:p>
            <a:pPr algn="ctr"/>
            <a:r>
              <a:rPr lang="en-US" dirty="0" smtClean="0">
                <a:latin typeface="Comic Sans MS" pitchFamily="66" charset="0"/>
              </a:rPr>
              <a:t>4.14 x 4.14 x 1.2</a:t>
            </a:r>
            <a:endParaRPr lang="en-US" dirty="0">
              <a:latin typeface="Comic Sans MS" pitchFamily="66" charset="0"/>
            </a:endParaRPr>
          </a:p>
        </p:txBody>
      </p:sp>
      <p:sp>
        <p:nvSpPr>
          <p:cNvPr id="22" name="Rectangle 21"/>
          <p:cNvSpPr/>
          <p:nvPr/>
        </p:nvSpPr>
        <p:spPr>
          <a:xfrm>
            <a:off x="6407646" y="5822813"/>
            <a:ext cx="2477974" cy="369332"/>
          </a:xfrm>
          <a:prstGeom prst="rect">
            <a:avLst/>
          </a:prstGeom>
        </p:spPr>
        <p:txBody>
          <a:bodyPr wrap="square">
            <a:spAutoFit/>
          </a:bodyPr>
          <a:lstStyle/>
          <a:p>
            <a:pPr algn="ctr"/>
            <a:r>
              <a:rPr lang="en-US" dirty="0" smtClean="0">
                <a:latin typeface="Comic Sans MS" pitchFamily="66" charset="0"/>
              </a:rPr>
              <a:t>3 x 10.75 x 5.75</a:t>
            </a:r>
            <a:endParaRPr lang="en-US" dirty="0">
              <a:latin typeface="Comic Sans MS" pitchFamily="66" charset="0"/>
            </a:endParaRPr>
          </a:p>
        </p:txBody>
      </p:sp>
      <p:sp>
        <p:nvSpPr>
          <p:cNvPr id="23" name="Rectangle 22"/>
          <p:cNvSpPr/>
          <p:nvPr/>
        </p:nvSpPr>
        <p:spPr>
          <a:xfrm>
            <a:off x="5646259" y="2133062"/>
            <a:ext cx="2477974" cy="369332"/>
          </a:xfrm>
          <a:prstGeom prst="rect">
            <a:avLst/>
          </a:prstGeom>
        </p:spPr>
        <p:txBody>
          <a:bodyPr wrap="square">
            <a:spAutoFit/>
          </a:bodyPr>
          <a:lstStyle/>
          <a:p>
            <a:pPr algn="ctr"/>
            <a:r>
              <a:rPr lang="en-US" dirty="0" smtClean="0">
                <a:latin typeface="Comic Sans MS" pitchFamily="66" charset="0"/>
              </a:rPr>
              <a:t>6.313 x 4.82 x 2.483</a:t>
            </a:r>
            <a:endParaRPr lang="en-US" dirty="0">
              <a:latin typeface="Comic Sans MS" pitchFamily="66" charset="0"/>
            </a:endParaRPr>
          </a:p>
        </p:txBody>
      </p:sp>
      <p:sp>
        <p:nvSpPr>
          <p:cNvPr id="24" name="Rectangle 23"/>
          <p:cNvSpPr/>
          <p:nvPr/>
        </p:nvSpPr>
        <p:spPr>
          <a:xfrm>
            <a:off x="1011464" y="5159526"/>
            <a:ext cx="3727587" cy="369332"/>
          </a:xfrm>
          <a:prstGeom prst="rect">
            <a:avLst/>
          </a:prstGeom>
        </p:spPr>
        <p:txBody>
          <a:bodyPr wrap="square">
            <a:spAutoFit/>
          </a:bodyPr>
          <a:lstStyle/>
          <a:p>
            <a:pPr algn="ctr"/>
            <a:r>
              <a:rPr lang="en-US" dirty="0" smtClean="0">
                <a:latin typeface="Comic Sans MS" pitchFamily="66" charset="0"/>
              </a:rPr>
              <a:t>14 x 12 x 8 (plus .5 door depth)</a:t>
            </a:r>
            <a:endParaRPr lang="en-US" dirty="0">
              <a:latin typeface="Comic Sans MS" pitchFamily="66" charset="0"/>
            </a:endParaRPr>
          </a:p>
        </p:txBody>
      </p:sp>
      <p:pic>
        <p:nvPicPr>
          <p:cNvPr id="25" name="Picture 2" descr="http://www.e-boxenclosures.com/images/type12/t12jh.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258" y="1702158"/>
            <a:ext cx="381000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781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t>
            </a:r>
            <a:r>
              <a:rPr lang="en-US" dirty="0" smtClean="0"/>
              <a:t>#1 </a:t>
            </a:r>
            <a:r>
              <a:rPr lang="en-US" dirty="0"/>
              <a:t>(at Corner </a:t>
            </a:r>
            <a:r>
              <a:rPr lang="en-US" dirty="0" smtClean="0"/>
              <a:t>MAINS</a:t>
            </a:r>
            <a:r>
              <a:rPr lang="en-US" dirty="0"/>
              <a:t>)</a:t>
            </a:r>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13</a:t>
            </a:fld>
            <a:endParaRPr lang="en-US"/>
          </a:p>
        </p:txBody>
      </p:sp>
      <p:grpSp>
        <p:nvGrpSpPr>
          <p:cNvPr id="35" name="Group 34"/>
          <p:cNvGrpSpPr/>
          <p:nvPr/>
        </p:nvGrpSpPr>
        <p:grpSpPr>
          <a:xfrm>
            <a:off x="2617406" y="2189625"/>
            <a:ext cx="3231235" cy="2266243"/>
            <a:chOff x="2345869" y="993915"/>
            <a:chExt cx="3231235" cy="2266243"/>
          </a:xfrm>
        </p:grpSpPr>
        <p:grpSp>
          <p:nvGrpSpPr>
            <p:cNvPr id="38" name="Group 37"/>
            <p:cNvGrpSpPr/>
            <p:nvPr/>
          </p:nvGrpSpPr>
          <p:grpSpPr>
            <a:xfrm>
              <a:off x="3478288" y="2417131"/>
              <a:ext cx="1097280" cy="843027"/>
              <a:chOff x="2688300" y="4040392"/>
              <a:chExt cx="1097280" cy="843027"/>
            </a:xfrm>
          </p:grpSpPr>
          <p:sp>
            <p:nvSpPr>
              <p:cNvPr id="63" name="Rectangle 62"/>
              <p:cNvSpPr/>
              <p:nvPr/>
            </p:nvSpPr>
            <p:spPr bwMode="auto">
              <a:xfrm rot="5400000">
                <a:off x="2848320" y="3883536"/>
                <a:ext cx="77724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4" name="Rectangle 63"/>
              <p:cNvSpPr/>
              <p:nvPr/>
            </p:nvSpPr>
            <p:spPr bwMode="auto">
              <a:xfrm>
                <a:off x="2795212" y="4040392"/>
                <a:ext cx="987552" cy="530352"/>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5" name="Rectangle 64"/>
              <p:cNvSpPr/>
              <p:nvPr/>
            </p:nvSpPr>
            <p:spPr bwMode="auto">
              <a:xfrm>
                <a:off x="3577294" y="4056142"/>
                <a:ext cx="182880" cy="576072"/>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66" name="Group 65"/>
              <p:cNvGrpSpPr/>
              <p:nvPr/>
            </p:nvGrpSpPr>
            <p:grpSpPr>
              <a:xfrm rot="10800000">
                <a:off x="2688300" y="4785561"/>
                <a:ext cx="1097280" cy="97858"/>
                <a:chOff x="1565814" y="4435700"/>
                <a:chExt cx="1097280" cy="97858"/>
              </a:xfrm>
            </p:grpSpPr>
            <p:sp>
              <p:nvSpPr>
                <p:cNvPr id="68" name="Rectangle 67"/>
                <p:cNvSpPr/>
                <p:nvPr/>
              </p:nvSpPr>
              <p:spPr bwMode="auto">
                <a:xfrm rot="5400000">
                  <a:off x="2091594" y="3909920"/>
                  <a:ext cx="4572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9" name="Rectangle 68"/>
                <p:cNvSpPr/>
                <p:nvPr/>
              </p:nvSpPr>
              <p:spPr bwMode="auto">
                <a:xfrm rot="5400000">
                  <a:off x="2059324" y="4300386"/>
                  <a:ext cx="91440" cy="374904"/>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67" name="Rectangle 66"/>
              <p:cNvSpPr/>
              <p:nvPr/>
            </p:nvSpPr>
            <p:spPr bwMode="auto">
              <a:xfrm rot="5400000">
                <a:off x="2699010" y="4045127"/>
                <a:ext cx="274320" cy="27432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9" name="Group 38"/>
            <p:cNvGrpSpPr/>
            <p:nvPr/>
          </p:nvGrpSpPr>
          <p:grpSpPr>
            <a:xfrm>
              <a:off x="2345869" y="993915"/>
              <a:ext cx="2213085" cy="1280160"/>
              <a:chOff x="2345869" y="993915"/>
              <a:chExt cx="2213085" cy="1280160"/>
            </a:xfrm>
          </p:grpSpPr>
          <p:sp>
            <p:nvSpPr>
              <p:cNvPr id="56" name="Rectangle 55"/>
              <p:cNvSpPr/>
              <p:nvPr/>
            </p:nvSpPr>
            <p:spPr bwMode="auto">
              <a:xfrm rot="5400000">
                <a:off x="3370234" y="1085355"/>
                <a:ext cx="128016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7" name="Rectangle 56"/>
              <p:cNvSpPr/>
              <p:nvPr/>
            </p:nvSpPr>
            <p:spPr bwMode="auto">
              <a:xfrm rot="5400000">
                <a:off x="4188316" y="1225346"/>
                <a:ext cx="502920" cy="18288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8" name="Rectangle 57"/>
              <p:cNvSpPr/>
              <p:nvPr/>
            </p:nvSpPr>
            <p:spPr bwMode="auto">
              <a:xfrm>
                <a:off x="3569994" y="1988032"/>
                <a:ext cx="987552" cy="274320"/>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9" name="Rectangle 58"/>
              <p:cNvSpPr/>
              <p:nvPr/>
            </p:nvSpPr>
            <p:spPr bwMode="auto">
              <a:xfrm rot="5400000">
                <a:off x="2254429" y="1085355"/>
                <a:ext cx="128016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0" name="Rectangle 59"/>
              <p:cNvSpPr/>
              <p:nvPr/>
            </p:nvSpPr>
            <p:spPr bwMode="auto">
              <a:xfrm rot="5400000">
                <a:off x="2761921" y="1094502"/>
                <a:ext cx="320040" cy="429768"/>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1" name="Rectangle 60"/>
              <p:cNvSpPr/>
              <p:nvPr/>
            </p:nvSpPr>
            <p:spPr bwMode="auto">
              <a:xfrm>
                <a:off x="3471530" y="1080786"/>
                <a:ext cx="274320" cy="45720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2" name="Rectangle 61"/>
              <p:cNvSpPr/>
              <p:nvPr/>
            </p:nvSpPr>
            <p:spPr bwMode="auto">
              <a:xfrm rot="5400000">
                <a:off x="2725345" y="1519698"/>
                <a:ext cx="338328" cy="374904"/>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40" name="Group 39"/>
            <p:cNvGrpSpPr/>
            <p:nvPr/>
          </p:nvGrpSpPr>
          <p:grpSpPr>
            <a:xfrm>
              <a:off x="4733024" y="1005497"/>
              <a:ext cx="844080" cy="1280160"/>
              <a:chOff x="4733024" y="1005497"/>
              <a:chExt cx="844080" cy="1280160"/>
            </a:xfrm>
          </p:grpSpPr>
          <p:sp>
            <p:nvSpPr>
              <p:cNvPr id="41" name="Rectangle 40"/>
              <p:cNvSpPr/>
              <p:nvPr/>
            </p:nvSpPr>
            <p:spPr bwMode="auto">
              <a:xfrm>
                <a:off x="4799864" y="1005497"/>
                <a:ext cx="777240" cy="128016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9" name="Rectangle 48"/>
              <p:cNvSpPr/>
              <p:nvPr/>
            </p:nvSpPr>
            <p:spPr bwMode="auto">
              <a:xfrm>
                <a:off x="5286952" y="1092368"/>
                <a:ext cx="274320" cy="45720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0" name="Rectangle 49"/>
              <p:cNvSpPr/>
              <p:nvPr/>
            </p:nvSpPr>
            <p:spPr bwMode="auto">
              <a:xfrm>
                <a:off x="4733024" y="1005497"/>
                <a:ext cx="45720" cy="128016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1" name="Rectangle 50"/>
              <p:cNvSpPr/>
              <p:nvPr/>
            </p:nvSpPr>
            <p:spPr bwMode="auto">
              <a:xfrm>
                <a:off x="5030920" y="1999614"/>
                <a:ext cx="530352" cy="274320"/>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2" name="Rectangle 51"/>
              <p:cNvSpPr/>
              <p:nvPr/>
            </p:nvSpPr>
            <p:spPr bwMode="auto">
              <a:xfrm rot="10800000">
                <a:off x="4736208" y="1109956"/>
                <a:ext cx="118872" cy="32004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3" name="Rectangle 52"/>
              <p:cNvSpPr/>
              <p:nvPr/>
            </p:nvSpPr>
            <p:spPr bwMode="auto">
              <a:xfrm rot="5400000">
                <a:off x="5021776" y="1038208"/>
                <a:ext cx="502920" cy="576072"/>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4" name="Rectangle 53"/>
              <p:cNvSpPr/>
              <p:nvPr/>
            </p:nvSpPr>
            <p:spPr bwMode="auto">
              <a:xfrm rot="10800000">
                <a:off x="4742872" y="1542571"/>
                <a:ext cx="91440" cy="338328"/>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pic>
        <p:nvPicPr>
          <p:cNvPr id="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406" y="2201207"/>
            <a:ext cx="32670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3005753439"/>
              </p:ext>
            </p:extLst>
          </p:nvPr>
        </p:nvGraphicFramePr>
        <p:xfrm>
          <a:off x="6692606" y="3628591"/>
          <a:ext cx="1828800" cy="952500"/>
        </p:xfrm>
        <a:graphic>
          <a:graphicData uri="http://schemas.openxmlformats.org/drawingml/2006/table">
            <a:tbl>
              <a:tblPr/>
              <a:tblGrid>
                <a:gridCol w="609600"/>
                <a:gridCol w="609600"/>
                <a:gridCol w="609600"/>
              </a:tblGrid>
              <a:tr h="190500">
                <a:tc gridSpan="3">
                  <a:txBody>
                    <a:bodyPr/>
                    <a:lstStyle/>
                    <a:p>
                      <a:pPr algn="ctr" fontAlgn="b"/>
                      <a:r>
                        <a:rPr lang="en-US" sz="1100" b="0" i="0" u="none" strike="noStrike" dirty="0">
                          <a:solidFill>
                            <a:srgbClr val="000000"/>
                          </a:solidFill>
                          <a:effectLst/>
                          <a:latin typeface="Calibri"/>
                        </a:rPr>
                        <a:t>Mechanical Room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a:txBody>
                    <a:bodyPr/>
                    <a:lstStyle/>
                    <a:p>
                      <a:pPr algn="ctr" fontAlgn="b"/>
                      <a:r>
                        <a:rPr lang="en-US" sz="1100" b="0" i="0" u="none" strike="noStrike">
                          <a:solidFill>
                            <a:srgbClr val="000000"/>
                          </a:solidFill>
                          <a:effectLst/>
                          <a:latin typeface="Calibri"/>
                        </a:rPr>
                        <a:t>Port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Left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Right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Blue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Orange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Green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Brown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Gray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White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8248" y="2060787"/>
            <a:ext cx="2257517" cy="15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Rectangle 85"/>
          <p:cNvSpPr/>
          <p:nvPr/>
        </p:nvSpPr>
        <p:spPr>
          <a:xfrm>
            <a:off x="6768981" y="1692618"/>
            <a:ext cx="1676049" cy="369332"/>
          </a:xfrm>
          <a:prstGeom prst="rect">
            <a:avLst/>
          </a:prstGeom>
        </p:spPr>
        <p:txBody>
          <a:bodyPr wrap="square">
            <a:spAutoFit/>
          </a:bodyPr>
          <a:lstStyle/>
          <a:p>
            <a:pPr algn="ctr"/>
            <a:r>
              <a:rPr lang="en-US" dirty="0" smtClean="0">
                <a:latin typeface="Comic Sans MS" pitchFamily="66" charset="0"/>
              </a:rPr>
              <a:t>Fiber Patch</a:t>
            </a:r>
            <a:endParaRPr lang="en-US" dirty="0">
              <a:latin typeface="Comic Sans MS" pitchFamily="66" charset="0"/>
            </a:endParaRPr>
          </a:p>
        </p:txBody>
      </p:sp>
    </p:spTree>
    <p:extLst>
      <p:ext uri="{BB962C8B-B14F-4D97-AF65-F5344CB8AC3E}">
        <p14:creationId xmlns:p14="http://schemas.microsoft.com/office/powerpoint/2010/main" val="3491255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#1 (</a:t>
            </a:r>
            <a:r>
              <a:rPr lang="en-US" dirty="0"/>
              <a:t>at Corner MAINS</a:t>
            </a:r>
            <a:r>
              <a:rPr lang="en-US" dirty="0" smtClean="0"/>
              <a:t>)</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14</a:t>
            </a:fld>
            <a:endParaRPr lang="en-US"/>
          </a:p>
        </p:txBody>
      </p:sp>
      <p:pic>
        <p:nvPicPr>
          <p:cNvPr id="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296" y="5159526"/>
            <a:ext cx="722483" cy="100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308" y="4229718"/>
            <a:ext cx="29146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a:xfrm>
            <a:off x="1011464" y="5159526"/>
            <a:ext cx="3727587" cy="369332"/>
          </a:xfrm>
          <a:prstGeom prst="rect">
            <a:avLst/>
          </a:prstGeom>
        </p:spPr>
        <p:txBody>
          <a:bodyPr wrap="square">
            <a:spAutoFit/>
          </a:bodyPr>
          <a:lstStyle/>
          <a:p>
            <a:pPr algn="ctr"/>
            <a:r>
              <a:rPr lang="en-US" dirty="0" smtClean="0">
                <a:latin typeface="Comic Sans MS" pitchFamily="66" charset="0"/>
              </a:rPr>
              <a:t>14 x 12 x 8 (plus .5 door depth)</a:t>
            </a:r>
            <a:endParaRPr lang="en-US" dirty="0">
              <a:latin typeface="Comic Sans MS" pitchFamily="66" charset="0"/>
            </a:endParaRPr>
          </a:p>
        </p:txBody>
      </p:sp>
      <p:sp>
        <p:nvSpPr>
          <p:cNvPr id="36" name="Rectangle 35"/>
          <p:cNvSpPr/>
          <p:nvPr/>
        </p:nvSpPr>
        <p:spPr>
          <a:xfrm>
            <a:off x="4639512" y="6157742"/>
            <a:ext cx="1676049" cy="369332"/>
          </a:xfrm>
          <a:prstGeom prst="rect">
            <a:avLst/>
          </a:prstGeom>
        </p:spPr>
        <p:txBody>
          <a:bodyPr wrap="square">
            <a:spAutoFit/>
          </a:bodyPr>
          <a:lstStyle/>
          <a:p>
            <a:pPr algn="ctr"/>
            <a:r>
              <a:rPr lang="en-US" dirty="0" smtClean="0">
                <a:latin typeface="Comic Sans MS" pitchFamily="66" charset="0"/>
              </a:rPr>
              <a:t>3 x 5 x 5</a:t>
            </a:r>
            <a:endParaRPr lang="en-US" dirty="0">
              <a:latin typeface="Comic Sans MS" pitchFamily="66" charset="0"/>
            </a:endParaRPr>
          </a:p>
        </p:txBody>
      </p:sp>
      <p:sp>
        <p:nvSpPr>
          <p:cNvPr id="37" name="Rectangle 36"/>
          <p:cNvSpPr/>
          <p:nvPr/>
        </p:nvSpPr>
        <p:spPr>
          <a:xfrm>
            <a:off x="5976669" y="3844508"/>
            <a:ext cx="1933354" cy="369332"/>
          </a:xfrm>
          <a:prstGeom prst="rect">
            <a:avLst/>
          </a:prstGeom>
        </p:spPr>
        <p:txBody>
          <a:bodyPr wrap="square">
            <a:spAutoFit/>
          </a:bodyPr>
          <a:lstStyle/>
          <a:p>
            <a:pPr algn="ctr"/>
            <a:r>
              <a:rPr lang="en-US" dirty="0" smtClean="0">
                <a:latin typeface="Comic Sans MS" pitchFamily="66" charset="0"/>
              </a:rPr>
              <a:t>6.3 x 5.5 x 2</a:t>
            </a:r>
            <a:endParaRPr lang="en-US" dirty="0">
              <a:latin typeface="Comic Sans MS" pitchFamily="66" charset="0"/>
            </a:endParaRPr>
          </a:p>
        </p:txBody>
      </p:sp>
      <p:sp>
        <p:nvSpPr>
          <p:cNvPr id="38" name="Rectangle 37"/>
          <p:cNvSpPr/>
          <p:nvPr/>
        </p:nvSpPr>
        <p:spPr>
          <a:xfrm>
            <a:off x="6407646" y="5822813"/>
            <a:ext cx="2477974" cy="369332"/>
          </a:xfrm>
          <a:prstGeom prst="rect">
            <a:avLst/>
          </a:prstGeom>
        </p:spPr>
        <p:txBody>
          <a:bodyPr wrap="square">
            <a:spAutoFit/>
          </a:bodyPr>
          <a:lstStyle/>
          <a:p>
            <a:pPr algn="ctr"/>
            <a:r>
              <a:rPr lang="en-US" dirty="0" smtClean="0">
                <a:latin typeface="Comic Sans MS" pitchFamily="66" charset="0"/>
              </a:rPr>
              <a:t>3 x 10.75 x 5.75</a:t>
            </a:r>
            <a:endParaRPr lang="en-US" dirty="0">
              <a:latin typeface="Comic Sans MS" pitchFamily="66" charset="0"/>
            </a:endParaRPr>
          </a:p>
        </p:txBody>
      </p:sp>
      <p:sp>
        <p:nvSpPr>
          <p:cNvPr id="39" name="Rectangle 38"/>
          <p:cNvSpPr/>
          <p:nvPr/>
        </p:nvSpPr>
        <p:spPr>
          <a:xfrm>
            <a:off x="4855223" y="2133062"/>
            <a:ext cx="2477974" cy="369332"/>
          </a:xfrm>
          <a:prstGeom prst="rect">
            <a:avLst/>
          </a:prstGeom>
        </p:spPr>
        <p:txBody>
          <a:bodyPr wrap="square">
            <a:spAutoFit/>
          </a:bodyPr>
          <a:lstStyle/>
          <a:p>
            <a:pPr algn="ctr"/>
            <a:r>
              <a:rPr lang="en-US" dirty="0" smtClean="0">
                <a:latin typeface="Comic Sans MS" pitchFamily="66" charset="0"/>
              </a:rPr>
              <a:t>4.7 x 3.5 x 1</a:t>
            </a:r>
            <a:endParaRPr lang="en-US" dirty="0">
              <a:latin typeface="Comic Sans MS" pitchFamily="66"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897" y="1009112"/>
            <a:ext cx="119062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3947" y="1550856"/>
            <a:ext cx="464697" cy="41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243824" y="2124798"/>
            <a:ext cx="1641796" cy="369332"/>
          </a:xfrm>
          <a:prstGeom prst="rect">
            <a:avLst/>
          </a:prstGeom>
        </p:spPr>
        <p:txBody>
          <a:bodyPr wrap="none">
            <a:spAutoFit/>
          </a:bodyPr>
          <a:lstStyle/>
          <a:p>
            <a:r>
              <a:rPr lang="en-US" dirty="0" smtClean="0">
                <a:latin typeface="Comic Sans MS" pitchFamily="66" charset="0"/>
              </a:rPr>
              <a:t>3.7 </a:t>
            </a:r>
            <a:r>
              <a:rPr lang="en-US" dirty="0">
                <a:latin typeface="Comic Sans MS" pitchFamily="66" charset="0"/>
              </a:rPr>
              <a:t>x 4.1 x </a:t>
            </a:r>
            <a:r>
              <a:rPr lang="en-US" dirty="0" smtClean="0">
                <a:latin typeface="Comic Sans MS" pitchFamily="66" charset="0"/>
              </a:rPr>
              <a:t>1.1</a:t>
            </a:r>
            <a:endParaRPr lang="en-US" dirty="0">
              <a:latin typeface="Comic Sans MS" pitchFamily="66" charset="0"/>
            </a:endParaRPr>
          </a:p>
        </p:txBody>
      </p:sp>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6850" y="1047863"/>
            <a:ext cx="1835743" cy="100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www.e-boxenclosures.com/images/type12/t12jh.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58" y="1702158"/>
            <a:ext cx="3810000" cy="3267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6629" y="2494130"/>
            <a:ext cx="2120935" cy="140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153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040" y="1394570"/>
            <a:ext cx="357187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itle 1"/>
          <p:cNvSpPr>
            <a:spLocks noGrp="1"/>
          </p:cNvSpPr>
          <p:nvPr>
            <p:ph type="title"/>
          </p:nvPr>
        </p:nvSpPr>
        <p:spPr>
          <a:xfrm>
            <a:off x="1725613" y="274638"/>
            <a:ext cx="6961187" cy="406400"/>
          </a:xfrm>
        </p:spPr>
        <p:txBody>
          <a:bodyPr/>
          <a:lstStyle/>
          <a:p>
            <a:r>
              <a:rPr lang="en-US" dirty="0" smtClean="0"/>
              <a:t>Chiller Access Points</a:t>
            </a:r>
          </a:p>
        </p:txBody>
      </p:sp>
      <p:sp>
        <p:nvSpPr>
          <p:cNvPr id="5144" name="Slide Number Placeholder 5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DE6C86D-D326-48C0-9E1F-982B473380F6}" type="slidenum">
              <a:rPr lang="en-US" smtClean="0">
                <a:solidFill>
                  <a:srgbClr val="898989"/>
                </a:solidFill>
                <a:latin typeface="Calibri" pitchFamily="34" charset="0"/>
              </a:rPr>
              <a:pPr eaLnBrk="1" hangingPunct="1"/>
              <a:t>15</a:t>
            </a:fld>
            <a:endParaRPr lang="en-US" smtClean="0">
              <a:solidFill>
                <a:srgbClr val="898989"/>
              </a:solidFill>
              <a:latin typeface="Calibri" pitchFamily="34" charset="0"/>
            </a:endParaRPr>
          </a:p>
        </p:txBody>
      </p:sp>
      <p:sp>
        <p:nvSpPr>
          <p:cNvPr id="56" name="Date Placeholder 55"/>
          <p:cNvSpPr>
            <a:spLocks noGrp="1"/>
          </p:cNvSpPr>
          <p:nvPr>
            <p:ph type="dt" sz="quarter" idx="10"/>
          </p:nvPr>
        </p:nvSpPr>
        <p:spPr/>
        <p:txBody>
          <a:bodyPr/>
          <a:lstStyle/>
          <a:p>
            <a:pPr>
              <a:defRPr/>
            </a:pPr>
            <a:r>
              <a:rPr lang="en-US" smtClean="0"/>
              <a:t>LIGO-G1200508-V2</a:t>
            </a:r>
            <a:endParaRPr lang="en-US"/>
          </a:p>
        </p:txBody>
      </p:sp>
      <p:sp>
        <p:nvSpPr>
          <p:cNvPr id="28" name="TextBox 8"/>
          <p:cNvSpPr txBox="1">
            <a:spLocks noChangeArrowheads="1"/>
          </p:cNvSpPr>
          <p:nvPr/>
        </p:nvSpPr>
        <p:spPr bwMode="auto">
          <a:xfrm>
            <a:off x="674687" y="717550"/>
            <a:ext cx="1844226" cy="246221"/>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1000" b="1" dirty="0" smtClean="0">
                <a:latin typeface="Comic Sans MS" pitchFamily="66" charset="0"/>
                <a:hlinkClick r:id="rId3" action="ppaction://hlinksldjump"/>
              </a:rPr>
              <a:t>&lt;&lt; LVEA</a:t>
            </a:r>
            <a:r>
              <a:rPr lang="en-US" sz="1000" b="1" dirty="0">
                <a:latin typeface="Comic Sans MS" pitchFamily="66" charset="0"/>
                <a:hlinkClick r:id="rId3" action="ppaction://hlinksldjump"/>
              </a:rPr>
              <a:t>, Corner Station</a:t>
            </a:r>
            <a:endParaRPr lang="en-US" sz="1000" b="1" dirty="0">
              <a:latin typeface="Comic Sans MS" pitchFamily="66" charset="0"/>
            </a:endParaRPr>
          </a:p>
        </p:txBody>
      </p:sp>
      <p:grpSp>
        <p:nvGrpSpPr>
          <p:cNvPr id="3" name="Group 2"/>
          <p:cNvGrpSpPr/>
          <p:nvPr/>
        </p:nvGrpSpPr>
        <p:grpSpPr>
          <a:xfrm>
            <a:off x="4623505" y="4133009"/>
            <a:ext cx="1525847" cy="671307"/>
            <a:chOff x="5822871" y="6079527"/>
            <a:chExt cx="1525847" cy="671307"/>
          </a:xfrm>
        </p:grpSpPr>
        <p:cxnSp>
          <p:nvCxnSpPr>
            <p:cNvPr id="41" name="Straight Arrow Connector 40"/>
            <p:cNvCxnSpPr>
              <a:stCxn id="42" idx="1"/>
              <a:endCxn id="48" idx="1"/>
            </p:cNvCxnSpPr>
            <p:nvPr/>
          </p:nvCxnSpPr>
          <p:spPr>
            <a:xfrm flipH="1" flipV="1">
              <a:off x="5981636" y="6164436"/>
              <a:ext cx="380692" cy="4171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362328" y="6412280"/>
              <a:ext cx="986390" cy="33855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hlinkClick r:id="rId4" action="ppaction://hlinksldjump"/>
                </a:rPr>
                <a:t>CTs for Chiller MAINS Power</a:t>
              </a:r>
              <a:endParaRPr lang="en-US" sz="800" b="1" dirty="0">
                <a:latin typeface="Comic Sans MS" pitchFamily="66" charset="0"/>
              </a:endParaRPr>
            </a:p>
          </p:txBody>
        </p:sp>
        <p:sp>
          <p:nvSpPr>
            <p:cNvPr id="48" name="Rectangle 47"/>
            <p:cNvSpPr/>
            <p:nvPr/>
          </p:nvSpPr>
          <p:spPr bwMode="auto">
            <a:xfrm rot="5400000" flipH="1">
              <a:off x="5939182" y="5963216"/>
              <a:ext cx="84909" cy="317531"/>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grpSp>
      <p:grpSp>
        <p:nvGrpSpPr>
          <p:cNvPr id="63" name="Group 62"/>
          <p:cNvGrpSpPr/>
          <p:nvPr/>
        </p:nvGrpSpPr>
        <p:grpSpPr>
          <a:xfrm>
            <a:off x="4308234" y="2654490"/>
            <a:ext cx="2580853" cy="1006645"/>
            <a:chOff x="2491575" y="5275179"/>
            <a:chExt cx="2580853" cy="1006645"/>
          </a:xfrm>
        </p:grpSpPr>
        <p:sp>
          <p:nvSpPr>
            <p:cNvPr id="64" name="Rectangle 63"/>
            <p:cNvSpPr/>
            <p:nvPr/>
          </p:nvSpPr>
          <p:spPr bwMode="auto">
            <a:xfrm flipH="1">
              <a:off x="3491160" y="5819482"/>
              <a:ext cx="263155" cy="462342"/>
            </a:xfrm>
            <a:prstGeom prst="rect">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sp>
          <p:nvSpPr>
            <p:cNvPr id="68" name="TextBox 67"/>
            <p:cNvSpPr txBox="1"/>
            <p:nvPr/>
          </p:nvSpPr>
          <p:spPr>
            <a:xfrm>
              <a:off x="2491575" y="5275179"/>
              <a:ext cx="1047742"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SXBC - MAINS</a:t>
              </a:r>
              <a:endParaRPr lang="en-US" sz="800" b="1" dirty="0">
                <a:latin typeface="Comic Sans MS" pitchFamily="66" charset="0"/>
              </a:endParaRPr>
            </a:p>
          </p:txBody>
        </p:sp>
        <p:sp>
          <p:nvSpPr>
            <p:cNvPr id="69" name="Rectangle 68"/>
            <p:cNvSpPr/>
            <p:nvPr/>
          </p:nvSpPr>
          <p:spPr bwMode="auto">
            <a:xfrm rot="5400000" flipH="1">
              <a:off x="3591533" y="5969551"/>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70" name="Straight Arrow Connector 69"/>
            <p:cNvCxnSpPr>
              <a:stCxn id="68" idx="2"/>
              <a:endCxn id="69" idx="3"/>
            </p:cNvCxnSpPr>
            <p:nvPr/>
          </p:nvCxnSpPr>
          <p:spPr>
            <a:xfrm>
              <a:off x="3015446" y="5490623"/>
              <a:ext cx="603253" cy="5311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624315" y="5388376"/>
              <a:ext cx="849129"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WEB201</a:t>
              </a:r>
              <a:endParaRPr lang="en-US" sz="800" b="1" dirty="0">
                <a:latin typeface="Comic Sans MS" pitchFamily="66" charset="0"/>
              </a:endParaRPr>
            </a:p>
          </p:txBody>
        </p:sp>
        <p:sp>
          <p:nvSpPr>
            <p:cNvPr id="72" name="Rectangle 71"/>
            <p:cNvSpPr/>
            <p:nvPr/>
          </p:nvSpPr>
          <p:spPr bwMode="auto">
            <a:xfrm rot="5400000" flipH="1">
              <a:off x="3597149" y="5842917"/>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73" name="Straight Arrow Connector 72"/>
            <p:cNvCxnSpPr>
              <a:stCxn id="71" idx="2"/>
              <a:endCxn id="72" idx="3"/>
            </p:cNvCxnSpPr>
            <p:nvPr/>
          </p:nvCxnSpPr>
          <p:spPr>
            <a:xfrm flipH="1">
              <a:off x="3624315" y="5603820"/>
              <a:ext cx="424565" cy="291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181841" y="5814578"/>
              <a:ext cx="890587"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anchor="ctr">
              <a:spAutoFit/>
            </a:bodyPr>
            <a:lstStyle/>
            <a:p>
              <a:pPr algn="ctr">
                <a:defRPr/>
              </a:pPr>
              <a:r>
                <a:rPr lang="en-US" sz="800" b="1" dirty="0">
                  <a:latin typeface="Comic Sans MS" pitchFamily="66" charset="0"/>
                  <a:hlinkClick r:id="rId5" action="ppaction://hlinksldjump"/>
                </a:rPr>
                <a:t>Controller </a:t>
              </a:r>
              <a:r>
                <a:rPr lang="en-US" sz="800" b="1" dirty="0" smtClean="0">
                  <a:latin typeface="Comic Sans MS" pitchFamily="66" charset="0"/>
                  <a:hlinkClick r:id="rId5" action="ppaction://hlinksldjump"/>
                </a:rPr>
                <a:t>#2</a:t>
              </a:r>
              <a:endParaRPr lang="en-US" sz="800" b="1" dirty="0">
                <a:latin typeface="Comic Sans MS" pitchFamily="66" charset="0"/>
              </a:endParaRPr>
            </a:p>
          </p:txBody>
        </p:sp>
        <p:cxnSp>
          <p:nvCxnSpPr>
            <p:cNvPr id="75" name="Straight Arrow Connector 74"/>
            <p:cNvCxnSpPr>
              <a:stCxn id="74" idx="1"/>
              <a:endCxn id="64" idx="1"/>
            </p:cNvCxnSpPr>
            <p:nvPr/>
          </p:nvCxnSpPr>
          <p:spPr>
            <a:xfrm flipH="1">
              <a:off x="3754315" y="5922300"/>
              <a:ext cx="427526" cy="128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3666254" y="1043508"/>
            <a:ext cx="2874955" cy="1068200"/>
            <a:chOff x="2197473" y="5213624"/>
            <a:chExt cx="2874955" cy="1068200"/>
          </a:xfrm>
        </p:grpSpPr>
        <p:sp>
          <p:nvSpPr>
            <p:cNvPr id="60" name="Rectangle 59"/>
            <p:cNvSpPr/>
            <p:nvPr/>
          </p:nvSpPr>
          <p:spPr bwMode="auto">
            <a:xfrm flipH="1">
              <a:off x="3491160" y="5819482"/>
              <a:ext cx="263155" cy="462342"/>
            </a:xfrm>
            <a:prstGeom prst="rect">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sp>
          <p:nvSpPr>
            <p:cNvPr id="33" name="TextBox 32"/>
            <p:cNvSpPr txBox="1"/>
            <p:nvPr/>
          </p:nvSpPr>
          <p:spPr>
            <a:xfrm>
              <a:off x="2197473" y="5641226"/>
              <a:ext cx="849129"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Patch Panel</a:t>
              </a:r>
              <a:endParaRPr lang="en-US" sz="800" b="1" dirty="0">
                <a:latin typeface="Comic Sans MS" pitchFamily="66" charset="0"/>
              </a:endParaRPr>
            </a:p>
          </p:txBody>
        </p:sp>
        <p:sp>
          <p:nvSpPr>
            <p:cNvPr id="34" name="Rectangle 33"/>
            <p:cNvSpPr/>
            <p:nvPr/>
          </p:nvSpPr>
          <p:spPr bwMode="auto">
            <a:xfrm rot="5400000" flipH="1">
              <a:off x="3591533" y="6092345"/>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35" name="Straight Arrow Connector 34"/>
            <p:cNvCxnSpPr>
              <a:stCxn id="33" idx="2"/>
              <a:endCxn id="34" idx="3"/>
            </p:cNvCxnSpPr>
            <p:nvPr/>
          </p:nvCxnSpPr>
          <p:spPr>
            <a:xfrm>
              <a:off x="2622038" y="5856670"/>
              <a:ext cx="996661" cy="2878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690187" y="5213624"/>
              <a:ext cx="849129" cy="33855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Media Converters</a:t>
              </a:r>
              <a:endParaRPr lang="en-US" sz="800" b="1" dirty="0">
                <a:latin typeface="Comic Sans MS" pitchFamily="66" charset="0"/>
              </a:endParaRPr>
            </a:p>
          </p:txBody>
        </p:sp>
        <p:sp>
          <p:nvSpPr>
            <p:cNvPr id="43" name="Rectangle 42"/>
            <p:cNvSpPr/>
            <p:nvPr/>
          </p:nvSpPr>
          <p:spPr bwMode="auto">
            <a:xfrm rot="5400000" flipH="1">
              <a:off x="3591533" y="5969551"/>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44" name="Straight Arrow Connector 43"/>
            <p:cNvCxnSpPr>
              <a:stCxn id="36" idx="2"/>
              <a:endCxn id="43" idx="3"/>
            </p:cNvCxnSpPr>
            <p:nvPr/>
          </p:nvCxnSpPr>
          <p:spPr>
            <a:xfrm>
              <a:off x="3114752" y="5552178"/>
              <a:ext cx="503947" cy="4695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624315" y="5326821"/>
              <a:ext cx="849129" cy="33855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Network Switch</a:t>
              </a:r>
              <a:endParaRPr lang="en-US" sz="800" b="1" dirty="0">
                <a:latin typeface="Comic Sans MS" pitchFamily="66" charset="0"/>
              </a:endParaRPr>
            </a:p>
          </p:txBody>
        </p:sp>
        <p:sp>
          <p:nvSpPr>
            <p:cNvPr id="57" name="Rectangle 56"/>
            <p:cNvSpPr/>
            <p:nvPr/>
          </p:nvSpPr>
          <p:spPr bwMode="auto">
            <a:xfrm rot="5400000" flipH="1">
              <a:off x="3597149" y="5842917"/>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58" name="Straight Arrow Connector 57"/>
            <p:cNvCxnSpPr>
              <a:stCxn id="55" idx="2"/>
              <a:endCxn id="57" idx="3"/>
            </p:cNvCxnSpPr>
            <p:nvPr/>
          </p:nvCxnSpPr>
          <p:spPr>
            <a:xfrm flipH="1">
              <a:off x="3624315" y="5665375"/>
              <a:ext cx="424565" cy="2297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181841" y="5814578"/>
              <a:ext cx="890587"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anchor="ctr">
              <a:spAutoFit/>
            </a:bodyPr>
            <a:lstStyle/>
            <a:p>
              <a:pPr algn="ctr">
                <a:defRPr/>
              </a:pPr>
              <a:r>
                <a:rPr lang="en-US" sz="800" b="1" dirty="0" smtClean="0">
                  <a:latin typeface="Comic Sans MS" pitchFamily="66" charset="0"/>
                  <a:hlinkClick r:id="rId6" action="ppaction://hlinksldjump"/>
                </a:rPr>
                <a:t>Network #2</a:t>
              </a:r>
              <a:endParaRPr lang="en-US" sz="800" b="1" dirty="0">
                <a:latin typeface="Comic Sans MS" pitchFamily="66" charset="0"/>
              </a:endParaRPr>
            </a:p>
          </p:txBody>
        </p:sp>
        <p:cxnSp>
          <p:nvCxnSpPr>
            <p:cNvPr id="62" name="Straight Arrow Connector 61"/>
            <p:cNvCxnSpPr>
              <a:stCxn id="61" idx="1"/>
              <a:endCxn id="60" idx="1"/>
            </p:cNvCxnSpPr>
            <p:nvPr/>
          </p:nvCxnSpPr>
          <p:spPr>
            <a:xfrm flipH="1">
              <a:off x="3754315" y="5922300"/>
              <a:ext cx="427526" cy="128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4041932" y="1670041"/>
            <a:ext cx="849129" cy="608809"/>
            <a:chOff x="3698082" y="6142025"/>
            <a:chExt cx="849129" cy="608809"/>
          </a:xfrm>
        </p:grpSpPr>
        <p:sp>
          <p:nvSpPr>
            <p:cNvPr id="30" name="TextBox 29"/>
            <p:cNvSpPr txBox="1"/>
            <p:nvPr/>
          </p:nvSpPr>
          <p:spPr>
            <a:xfrm>
              <a:off x="3698082" y="6412280"/>
              <a:ext cx="849129" cy="33855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Siemens System</a:t>
              </a:r>
              <a:endParaRPr lang="en-US" sz="800" b="1" dirty="0">
                <a:latin typeface="Comic Sans MS" pitchFamily="66" charset="0"/>
              </a:endParaRPr>
            </a:p>
          </p:txBody>
        </p:sp>
        <p:sp>
          <p:nvSpPr>
            <p:cNvPr id="31" name="Rectangle 30"/>
            <p:cNvSpPr/>
            <p:nvPr/>
          </p:nvSpPr>
          <p:spPr bwMode="auto">
            <a:xfrm rot="5400000" flipH="1">
              <a:off x="4333910" y="6089808"/>
              <a:ext cx="54332" cy="158766"/>
            </a:xfrm>
            <a:prstGeom prst="rect">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32" name="Straight Arrow Connector 31"/>
            <p:cNvCxnSpPr>
              <a:stCxn id="30" idx="0"/>
            </p:cNvCxnSpPr>
            <p:nvPr/>
          </p:nvCxnSpPr>
          <p:spPr>
            <a:xfrm flipV="1">
              <a:off x="4122647" y="6196359"/>
              <a:ext cx="238429" cy="215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9095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CTs for Chiller MAINS </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16</a:t>
            </a:fld>
            <a:endParaRPr lang="en-US"/>
          </a:p>
        </p:txBody>
      </p:sp>
      <p:pic>
        <p:nvPicPr>
          <p:cNvPr id="5122" name="Picture 2" descr="D:\DLK\Pictures\2012\2012-06\IMG_0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5763" y="1222131"/>
            <a:ext cx="3657600" cy="48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76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 #2 (at Chiller MAINS)</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17</a:t>
            </a:fld>
            <a:endParaRPr lang="en-US"/>
          </a:p>
        </p:txBody>
      </p:sp>
      <p:grpSp>
        <p:nvGrpSpPr>
          <p:cNvPr id="6" name="Group 5"/>
          <p:cNvGrpSpPr/>
          <p:nvPr/>
        </p:nvGrpSpPr>
        <p:grpSpPr>
          <a:xfrm>
            <a:off x="2829063" y="2028637"/>
            <a:ext cx="3231235" cy="2266243"/>
            <a:chOff x="2345869" y="993915"/>
            <a:chExt cx="3231235" cy="2266243"/>
          </a:xfrm>
        </p:grpSpPr>
        <p:grpSp>
          <p:nvGrpSpPr>
            <p:cNvPr id="7" name="Group 6"/>
            <p:cNvGrpSpPr/>
            <p:nvPr/>
          </p:nvGrpSpPr>
          <p:grpSpPr>
            <a:xfrm>
              <a:off x="4733024" y="1005497"/>
              <a:ext cx="844080" cy="1280160"/>
              <a:chOff x="5821889" y="1973342"/>
              <a:chExt cx="844080" cy="1280160"/>
            </a:xfrm>
          </p:grpSpPr>
          <p:sp>
            <p:nvSpPr>
              <p:cNvPr id="23" name="Rectangle 22"/>
              <p:cNvSpPr/>
              <p:nvPr/>
            </p:nvSpPr>
            <p:spPr bwMode="auto">
              <a:xfrm>
                <a:off x="5888729" y="1973342"/>
                <a:ext cx="777240" cy="128016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3" name="Rectangle 32"/>
              <p:cNvSpPr/>
              <p:nvPr/>
            </p:nvSpPr>
            <p:spPr bwMode="auto">
              <a:xfrm>
                <a:off x="6375817" y="2060213"/>
                <a:ext cx="274320" cy="45720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5" name="Rectangle 24"/>
              <p:cNvSpPr/>
              <p:nvPr/>
            </p:nvSpPr>
            <p:spPr bwMode="auto">
              <a:xfrm>
                <a:off x="5821889" y="1973342"/>
                <a:ext cx="45720" cy="128016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 name="Rectangle 12"/>
              <p:cNvSpPr/>
              <p:nvPr/>
            </p:nvSpPr>
            <p:spPr bwMode="auto">
              <a:xfrm>
                <a:off x="6119785" y="2967459"/>
                <a:ext cx="530352" cy="274320"/>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 name="Rectangle 16"/>
              <p:cNvSpPr/>
              <p:nvPr/>
            </p:nvSpPr>
            <p:spPr bwMode="auto">
              <a:xfrm rot="5400000">
                <a:off x="6316381" y="2183657"/>
                <a:ext cx="438912" cy="2286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0" name="Rectangle 29"/>
              <p:cNvSpPr/>
              <p:nvPr/>
            </p:nvSpPr>
            <p:spPr bwMode="auto">
              <a:xfrm rot="10800000">
                <a:off x="5825073" y="2101361"/>
                <a:ext cx="118872" cy="39319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7" name="Group 36"/>
            <p:cNvGrpSpPr/>
            <p:nvPr/>
          </p:nvGrpSpPr>
          <p:grpSpPr>
            <a:xfrm>
              <a:off x="3478288" y="2417131"/>
              <a:ext cx="1097280" cy="843027"/>
              <a:chOff x="2688300" y="4040392"/>
              <a:chExt cx="1097280" cy="843027"/>
            </a:xfrm>
          </p:grpSpPr>
          <p:sp>
            <p:nvSpPr>
              <p:cNvPr id="21" name="Rectangle 20"/>
              <p:cNvSpPr/>
              <p:nvPr/>
            </p:nvSpPr>
            <p:spPr bwMode="auto">
              <a:xfrm rot="5400000">
                <a:off x="2848320" y="3883536"/>
                <a:ext cx="77724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4" name="Rectangle 13"/>
              <p:cNvSpPr/>
              <p:nvPr/>
            </p:nvSpPr>
            <p:spPr bwMode="auto">
              <a:xfrm>
                <a:off x="2795212" y="4040392"/>
                <a:ext cx="987552" cy="530352"/>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6" name="Rectangle 15"/>
              <p:cNvSpPr/>
              <p:nvPr/>
            </p:nvSpPr>
            <p:spPr bwMode="auto">
              <a:xfrm rot="5400000">
                <a:off x="3310092" y="3866656"/>
                <a:ext cx="228600" cy="576072"/>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36" name="Group 35"/>
              <p:cNvGrpSpPr/>
              <p:nvPr/>
            </p:nvGrpSpPr>
            <p:grpSpPr>
              <a:xfrm rot="10800000">
                <a:off x="2688300" y="4761676"/>
                <a:ext cx="1097280" cy="121743"/>
                <a:chOff x="1565814" y="4435700"/>
                <a:chExt cx="1097280" cy="121743"/>
              </a:xfrm>
            </p:grpSpPr>
            <p:sp>
              <p:nvSpPr>
                <p:cNvPr id="22" name="Rectangle 21"/>
                <p:cNvSpPr/>
                <p:nvPr/>
              </p:nvSpPr>
              <p:spPr bwMode="auto">
                <a:xfrm rot="5400000">
                  <a:off x="2091594" y="3909920"/>
                  <a:ext cx="4572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 name="Rectangle 30"/>
                <p:cNvSpPr/>
                <p:nvPr/>
              </p:nvSpPr>
              <p:spPr bwMode="auto">
                <a:xfrm rot="5400000">
                  <a:off x="1797223" y="4301411"/>
                  <a:ext cx="118872" cy="39319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2" name="Rectangle 31"/>
              <p:cNvSpPr/>
              <p:nvPr/>
            </p:nvSpPr>
            <p:spPr bwMode="auto">
              <a:xfrm rot="5400000">
                <a:off x="2699010" y="4045127"/>
                <a:ext cx="274320" cy="27432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55" name="Group 54"/>
            <p:cNvGrpSpPr/>
            <p:nvPr/>
          </p:nvGrpSpPr>
          <p:grpSpPr>
            <a:xfrm>
              <a:off x="2345869" y="993915"/>
              <a:ext cx="2213085" cy="1280160"/>
              <a:chOff x="1555765" y="1973342"/>
              <a:chExt cx="2213085" cy="1280160"/>
            </a:xfrm>
          </p:grpSpPr>
          <p:sp>
            <p:nvSpPr>
              <p:cNvPr id="19" name="Rectangle 18"/>
              <p:cNvSpPr/>
              <p:nvPr/>
            </p:nvSpPr>
            <p:spPr bwMode="auto">
              <a:xfrm rot="5400000">
                <a:off x="2580130" y="2064782"/>
                <a:ext cx="128016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 name="Rectangle 4"/>
              <p:cNvSpPr/>
              <p:nvPr/>
            </p:nvSpPr>
            <p:spPr bwMode="auto">
              <a:xfrm>
                <a:off x="2779890" y="2967459"/>
                <a:ext cx="987552" cy="274320"/>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 name="Rectangle 14"/>
              <p:cNvSpPr/>
              <p:nvPr/>
            </p:nvSpPr>
            <p:spPr bwMode="auto">
              <a:xfrm rot="5400000">
                <a:off x="3215990" y="1974753"/>
                <a:ext cx="438912" cy="576072"/>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 name="Rectangle 19"/>
              <p:cNvSpPr/>
              <p:nvPr/>
            </p:nvSpPr>
            <p:spPr bwMode="auto">
              <a:xfrm rot="5400000">
                <a:off x="1464325" y="2064782"/>
                <a:ext cx="128016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8" name="Rectangle 27"/>
              <p:cNvSpPr/>
              <p:nvPr/>
            </p:nvSpPr>
            <p:spPr bwMode="auto">
              <a:xfrm rot="5400000">
                <a:off x="1707693" y="2101361"/>
                <a:ext cx="393192" cy="39319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4" name="Rectangle 33"/>
              <p:cNvSpPr/>
              <p:nvPr/>
            </p:nvSpPr>
            <p:spPr bwMode="auto">
              <a:xfrm>
                <a:off x="2681426" y="2060213"/>
                <a:ext cx="274320" cy="45720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348" y="2002626"/>
            <a:ext cx="32861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269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Controller #</a:t>
            </a:r>
            <a:r>
              <a:rPr lang="en-US" dirty="0" smtClean="0"/>
              <a:t>2 (</a:t>
            </a:r>
            <a:r>
              <a:rPr lang="en-US" dirty="0"/>
              <a:t>at </a:t>
            </a:r>
            <a:r>
              <a:rPr lang="en-US" dirty="0" smtClean="0"/>
              <a:t>Chiller MAINS)</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18</a:t>
            </a:fld>
            <a:endParaRPr lang="en-US"/>
          </a:p>
        </p:txBody>
      </p:sp>
      <p:pic>
        <p:nvPicPr>
          <p:cNvPr id="3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418" y="1002530"/>
            <a:ext cx="1723657" cy="11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7646" y="2655256"/>
            <a:ext cx="1069731" cy="114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296" y="5159526"/>
            <a:ext cx="722483" cy="100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308" y="4229718"/>
            <a:ext cx="29146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p:cNvSpPr/>
          <p:nvPr/>
        </p:nvSpPr>
        <p:spPr>
          <a:xfrm>
            <a:off x="4639512" y="6157742"/>
            <a:ext cx="1676049" cy="369332"/>
          </a:xfrm>
          <a:prstGeom prst="rect">
            <a:avLst/>
          </a:prstGeom>
        </p:spPr>
        <p:txBody>
          <a:bodyPr wrap="square">
            <a:spAutoFit/>
          </a:bodyPr>
          <a:lstStyle/>
          <a:p>
            <a:pPr algn="ctr"/>
            <a:r>
              <a:rPr lang="en-US" dirty="0" smtClean="0">
                <a:latin typeface="Comic Sans MS" pitchFamily="66" charset="0"/>
              </a:rPr>
              <a:t>3 x 5 x 5</a:t>
            </a:r>
            <a:endParaRPr lang="en-US" dirty="0">
              <a:latin typeface="Comic Sans MS" pitchFamily="66" charset="0"/>
            </a:endParaRPr>
          </a:p>
        </p:txBody>
      </p:sp>
      <p:sp>
        <p:nvSpPr>
          <p:cNvPr id="37" name="Rectangle 36"/>
          <p:cNvSpPr/>
          <p:nvPr/>
        </p:nvSpPr>
        <p:spPr>
          <a:xfrm>
            <a:off x="6094210" y="3801804"/>
            <a:ext cx="1933354" cy="369332"/>
          </a:xfrm>
          <a:prstGeom prst="rect">
            <a:avLst/>
          </a:prstGeom>
        </p:spPr>
        <p:txBody>
          <a:bodyPr wrap="square">
            <a:spAutoFit/>
          </a:bodyPr>
          <a:lstStyle/>
          <a:p>
            <a:pPr algn="ctr"/>
            <a:r>
              <a:rPr lang="en-US" dirty="0" smtClean="0">
                <a:latin typeface="Comic Sans MS" pitchFamily="66" charset="0"/>
              </a:rPr>
              <a:t>4.14 x 4.14 x 1.2</a:t>
            </a:r>
            <a:endParaRPr lang="en-US" dirty="0">
              <a:latin typeface="Comic Sans MS" pitchFamily="66" charset="0"/>
            </a:endParaRPr>
          </a:p>
        </p:txBody>
      </p:sp>
      <p:sp>
        <p:nvSpPr>
          <p:cNvPr id="38" name="Rectangle 37"/>
          <p:cNvSpPr/>
          <p:nvPr/>
        </p:nvSpPr>
        <p:spPr>
          <a:xfrm>
            <a:off x="6407646" y="5822813"/>
            <a:ext cx="2477974" cy="369332"/>
          </a:xfrm>
          <a:prstGeom prst="rect">
            <a:avLst/>
          </a:prstGeom>
        </p:spPr>
        <p:txBody>
          <a:bodyPr wrap="square">
            <a:spAutoFit/>
          </a:bodyPr>
          <a:lstStyle/>
          <a:p>
            <a:pPr algn="ctr"/>
            <a:r>
              <a:rPr lang="en-US" dirty="0" smtClean="0">
                <a:latin typeface="Comic Sans MS" pitchFamily="66" charset="0"/>
              </a:rPr>
              <a:t>3 x 10.75 x 5.75</a:t>
            </a:r>
            <a:endParaRPr lang="en-US" dirty="0">
              <a:latin typeface="Comic Sans MS" pitchFamily="66" charset="0"/>
            </a:endParaRPr>
          </a:p>
        </p:txBody>
      </p:sp>
      <p:sp>
        <p:nvSpPr>
          <p:cNvPr id="39" name="Rectangle 38"/>
          <p:cNvSpPr/>
          <p:nvPr/>
        </p:nvSpPr>
        <p:spPr>
          <a:xfrm>
            <a:off x="5646259" y="2133062"/>
            <a:ext cx="2477974" cy="369332"/>
          </a:xfrm>
          <a:prstGeom prst="rect">
            <a:avLst/>
          </a:prstGeom>
        </p:spPr>
        <p:txBody>
          <a:bodyPr wrap="square">
            <a:spAutoFit/>
          </a:bodyPr>
          <a:lstStyle/>
          <a:p>
            <a:pPr algn="ctr"/>
            <a:r>
              <a:rPr lang="en-US" smtClean="0">
                <a:latin typeface="Comic Sans MS" pitchFamily="66" charset="0"/>
              </a:rPr>
              <a:t>6.313 x 4.82 x 2.483</a:t>
            </a:r>
            <a:endParaRPr lang="en-US" dirty="0">
              <a:latin typeface="Comic Sans MS" pitchFamily="66" charset="0"/>
            </a:endParaRPr>
          </a:p>
        </p:txBody>
      </p:sp>
      <p:sp>
        <p:nvSpPr>
          <p:cNvPr id="15" name="Rectangle 14"/>
          <p:cNvSpPr/>
          <p:nvPr/>
        </p:nvSpPr>
        <p:spPr>
          <a:xfrm>
            <a:off x="1011464" y="5159526"/>
            <a:ext cx="3727587" cy="369332"/>
          </a:xfrm>
          <a:prstGeom prst="rect">
            <a:avLst/>
          </a:prstGeom>
        </p:spPr>
        <p:txBody>
          <a:bodyPr wrap="square">
            <a:spAutoFit/>
          </a:bodyPr>
          <a:lstStyle/>
          <a:p>
            <a:pPr algn="ctr"/>
            <a:r>
              <a:rPr lang="en-US" dirty="0" smtClean="0">
                <a:latin typeface="Comic Sans MS" pitchFamily="66" charset="0"/>
              </a:rPr>
              <a:t>14 x 12 x 8 (plus .5 door depth)</a:t>
            </a:r>
            <a:endParaRPr lang="en-US" dirty="0">
              <a:latin typeface="Comic Sans MS" pitchFamily="66" charset="0"/>
            </a:endParaRPr>
          </a:p>
        </p:txBody>
      </p:sp>
      <p:pic>
        <p:nvPicPr>
          <p:cNvPr id="16" name="Picture 2" descr="http://www.e-boxenclosures.com/images/type12/t12jh.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258" y="1702158"/>
            <a:ext cx="381000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924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#2 (at Chiller MAINS)</a:t>
            </a:r>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19</a:t>
            </a:fld>
            <a:endParaRPr lang="en-US"/>
          </a:p>
        </p:txBody>
      </p:sp>
      <p:grpSp>
        <p:nvGrpSpPr>
          <p:cNvPr id="7" name="Group 6"/>
          <p:cNvGrpSpPr/>
          <p:nvPr/>
        </p:nvGrpSpPr>
        <p:grpSpPr>
          <a:xfrm>
            <a:off x="2806238" y="2276210"/>
            <a:ext cx="3231235" cy="2266243"/>
            <a:chOff x="2345869" y="993915"/>
            <a:chExt cx="3231235" cy="2266243"/>
          </a:xfrm>
        </p:grpSpPr>
        <p:grpSp>
          <p:nvGrpSpPr>
            <p:cNvPr id="37" name="Group 36"/>
            <p:cNvGrpSpPr/>
            <p:nvPr/>
          </p:nvGrpSpPr>
          <p:grpSpPr>
            <a:xfrm>
              <a:off x="3478288" y="2417131"/>
              <a:ext cx="1097280" cy="843027"/>
              <a:chOff x="2688300" y="4040392"/>
              <a:chExt cx="1097280" cy="843027"/>
            </a:xfrm>
          </p:grpSpPr>
          <p:sp>
            <p:nvSpPr>
              <p:cNvPr id="21" name="Rectangle 20"/>
              <p:cNvSpPr/>
              <p:nvPr/>
            </p:nvSpPr>
            <p:spPr bwMode="auto">
              <a:xfrm rot="5400000">
                <a:off x="2848320" y="3883536"/>
                <a:ext cx="77724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4" name="Rectangle 13"/>
              <p:cNvSpPr/>
              <p:nvPr/>
            </p:nvSpPr>
            <p:spPr bwMode="auto">
              <a:xfrm>
                <a:off x="2795212" y="4040392"/>
                <a:ext cx="987552" cy="530352"/>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6" name="Rectangle 15"/>
              <p:cNvSpPr/>
              <p:nvPr/>
            </p:nvSpPr>
            <p:spPr bwMode="auto">
              <a:xfrm>
                <a:off x="3577294" y="4056142"/>
                <a:ext cx="182880" cy="576072"/>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36" name="Group 35"/>
              <p:cNvGrpSpPr/>
              <p:nvPr/>
            </p:nvGrpSpPr>
            <p:grpSpPr>
              <a:xfrm rot="10800000">
                <a:off x="2688300" y="4785561"/>
                <a:ext cx="1097280" cy="97858"/>
                <a:chOff x="1565814" y="4435700"/>
                <a:chExt cx="1097280" cy="97858"/>
              </a:xfrm>
            </p:grpSpPr>
            <p:sp>
              <p:nvSpPr>
                <p:cNvPr id="22" name="Rectangle 21"/>
                <p:cNvSpPr/>
                <p:nvPr/>
              </p:nvSpPr>
              <p:spPr bwMode="auto">
                <a:xfrm rot="5400000">
                  <a:off x="2091594" y="3909920"/>
                  <a:ext cx="4572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 name="Rectangle 30"/>
                <p:cNvSpPr/>
                <p:nvPr/>
              </p:nvSpPr>
              <p:spPr bwMode="auto">
                <a:xfrm rot="5400000">
                  <a:off x="2059324" y="4300386"/>
                  <a:ext cx="91440" cy="374904"/>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2" name="Rectangle 31"/>
              <p:cNvSpPr/>
              <p:nvPr/>
            </p:nvSpPr>
            <p:spPr bwMode="auto">
              <a:xfrm rot="5400000">
                <a:off x="2699010" y="4045127"/>
                <a:ext cx="274320" cy="27432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6" name="Group 5"/>
            <p:cNvGrpSpPr/>
            <p:nvPr/>
          </p:nvGrpSpPr>
          <p:grpSpPr>
            <a:xfrm>
              <a:off x="2345869" y="993915"/>
              <a:ext cx="2213085" cy="1280160"/>
              <a:chOff x="2345869" y="993915"/>
              <a:chExt cx="2213085" cy="1280160"/>
            </a:xfrm>
          </p:grpSpPr>
          <p:sp>
            <p:nvSpPr>
              <p:cNvPr id="19" name="Rectangle 18"/>
              <p:cNvSpPr/>
              <p:nvPr/>
            </p:nvSpPr>
            <p:spPr bwMode="auto">
              <a:xfrm rot="5400000">
                <a:off x="3370234" y="1085355"/>
                <a:ext cx="128016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 name="Rectangle 16"/>
              <p:cNvSpPr/>
              <p:nvPr/>
            </p:nvSpPr>
            <p:spPr bwMode="auto">
              <a:xfrm rot="5400000">
                <a:off x="4188316" y="1225346"/>
                <a:ext cx="502920" cy="18288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 name="Rectangle 4"/>
              <p:cNvSpPr/>
              <p:nvPr/>
            </p:nvSpPr>
            <p:spPr bwMode="auto">
              <a:xfrm>
                <a:off x="3569994" y="1988032"/>
                <a:ext cx="987552" cy="274320"/>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 name="Rectangle 19"/>
              <p:cNvSpPr/>
              <p:nvPr/>
            </p:nvSpPr>
            <p:spPr bwMode="auto">
              <a:xfrm rot="5400000">
                <a:off x="2254429" y="1085355"/>
                <a:ext cx="128016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8" name="Rectangle 27"/>
              <p:cNvSpPr/>
              <p:nvPr/>
            </p:nvSpPr>
            <p:spPr bwMode="auto">
              <a:xfrm rot="5400000">
                <a:off x="2761921" y="1094502"/>
                <a:ext cx="320040" cy="429768"/>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4" name="Rectangle 33"/>
              <p:cNvSpPr/>
              <p:nvPr/>
            </p:nvSpPr>
            <p:spPr bwMode="auto">
              <a:xfrm>
                <a:off x="3471530" y="1080786"/>
                <a:ext cx="274320" cy="45720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8" name="Rectangle 37"/>
              <p:cNvSpPr/>
              <p:nvPr/>
            </p:nvSpPr>
            <p:spPr bwMode="auto">
              <a:xfrm rot="5400000">
                <a:off x="2725345" y="1519698"/>
                <a:ext cx="338328" cy="374904"/>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8" name="Group 7"/>
            <p:cNvGrpSpPr/>
            <p:nvPr/>
          </p:nvGrpSpPr>
          <p:grpSpPr>
            <a:xfrm>
              <a:off x="4733024" y="1005497"/>
              <a:ext cx="844080" cy="1280160"/>
              <a:chOff x="4733024" y="1005497"/>
              <a:chExt cx="844080" cy="1280160"/>
            </a:xfrm>
          </p:grpSpPr>
          <p:sp>
            <p:nvSpPr>
              <p:cNvPr id="23" name="Rectangle 22"/>
              <p:cNvSpPr/>
              <p:nvPr/>
            </p:nvSpPr>
            <p:spPr bwMode="auto">
              <a:xfrm>
                <a:off x="4799864" y="1005497"/>
                <a:ext cx="777240" cy="128016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3" name="Rectangle 32"/>
              <p:cNvSpPr/>
              <p:nvPr/>
            </p:nvSpPr>
            <p:spPr bwMode="auto">
              <a:xfrm>
                <a:off x="5286952" y="1092368"/>
                <a:ext cx="274320" cy="45720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5" name="Rectangle 24"/>
              <p:cNvSpPr/>
              <p:nvPr/>
            </p:nvSpPr>
            <p:spPr bwMode="auto">
              <a:xfrm>
                <a:off x="4733024" y="1005497"/>
                <a:ext cx="45720" cy="128016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 name="Rectangle 12"/>
              <p:cNvSpPr/>
              <p:nvPr/>
            </p:nvSpPr>
            <p:spPr bwMode="auto">
              <a:xfrm>
                <a:off x="5030920" y="1999614"/>
                <a:ext cx="530352" cy="274320"/>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0" name="Rectangle 29"/>
              <p:cNvSpPr/>
              <p:nvPr/>
            </p:nvSpPr>
            <p:spPr bwMode="auto">
              <a:xfrm rot="10800000">
                <a:off x="4736208" y="1109956"/>
                <a:ext cx="118872" cy="32004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 name="Rectangle 14"/>
              <p:cNvSpPr/>
              <p:nvPr/>
            </p:nvSpPr>
            <p:spPr bwMode="auto">
              <a:xfrm rot="5400000">
                <a:off x="5021776" y="1038208"/>
                <a:ext cx="502920" cy="576072"/>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9" name="Rectangle 38"/>
              <p:cNvSpPr/>
              <p:nvPr/>
            </p:nvSpPr>
            <p:spPr bwMode="auto">
              <a:xfrm rot="10800000">
                <a:off x="4742872" y="1542571"/>
                <a:ext cx="91440" cy="338328"/>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238" y="2287792"/>
            <a:ext cx="32670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5" name="Table 34"/>
          <p:cNvGraphicFramePr>
            <a:graphicFrameLocks noGrp="1"/>
          </p:cNvGraphicFramePr>
          <p:nvPr>
            <p:extLst>
              <p:ext uri="{D42A27DB-BD31-4B8C-83A1-F6EECF244321}">
                <p14:modId xmlns:p14="http://schemas.microsoft.com/office/powerpoint/2010/main" val="2820587085"/>
              </p:ext>
            </p:extLst>
          </p:nvPr>
        </p:nvGraphicFramePr>
        <p:xfrm>
          <a:off x="6692606" y="3628591"/>
          <a:ext cx="1828800" cy="952500"/>
        </p:xfrm>
        <a:graphic>
          <a:graphicData uri="http://schemas.openxmlformats.org/drawingml/2006/table">
            <a:tbl>
              <a:tblPr/>
              <a:tblGrid>
                <a:gridCol w="609600"/>
                <a:gridCol w="609600"/>
                <a:gridCol w="609600"/>
              </a:tblGrid>
              <a:tr h="190500">
                <a:tc gridSpan="3">
                  <a:txBody>
                    <a:bodyPr/>
                    <a:lstStyle/>
                    <a:p>
                      <a:pPr algn="ctr" fontAlgn="b"/>
                      <a:r>
                        <a:rPr lang="en-US" sz="1100" b="0" i="0" u="none" strike="noStrike" dirty="0" smtClean="0">
                          <a:solidFill>
                            <a:srgbClr val="000000"/>
                          </a:solidFill>
                          <a:effectLst/>
                          <a:latin typeface="Calibri"/>
                        </a:rPr>
                        <a:t>Chiller Room</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a:txBody>
                    <a:bodyPr/>
                    <a:lstStyle/>
                    <a:p>
                      <a:pPr algn="ctr" fontAlgn="b"/>
                      <a:r>
                        <a:rPr lang="en-US" sz="1100" b="0" i="0" u="none" strike="noStrike">
                          <a:solidFill>
                            <a:srgbClr val="000000"/>
                          </a:solidFill>
                          <a:effectLst/>
                          <a:latin typeface="Calibri"/>
                        </a:rPr>
                        <a:t>Port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Left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Right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Blue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Orange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Green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Brown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Gray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White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8248" y="2060787"/>
            <a:ext cx="2257517" cy="15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a:xfrm>
            <a:off x="6768981" y="1692618"/>
            <a:ext cx="1676049" cy="369332"/>
          </a:xfrm>
          <a:prstGeom prst="rect">
            <a:avLst/>
          </a:prstGeom>
        </p:spPr>
        <p:txBody>
          <a:bodyPr wrap="square">
            <a:spAutoFit/>
          </a:bodyPr>
          <a:lstStyle/>
          <a:p>
            <a:pPr algn="ctr"/>
            <a:r>
              <a:rPr lang="en-US" dirty="0" smtClean="0">
                <a:latin typeface="Comic Sans MS" pitchFamily="66" charset="0"/>
              </a:rPr>
              <a:t>Fiber Patch</a:t>
            </a:r>
            <a:endParaRPr lang="en-US" dirty="0">
              <a:latin typeface="Comic Sans MS" pitchFamily="66" charset="0"/>
            </a:endParaRPr>
          </a:p>
        </p:txBody>
      </p:sp>
    </p:spTree>
    <p:extLst>
      <p:ext uri="{BB962C8B-B14F-4D97-AF65-F5344CB8AC3E}">
        <p14:creationId xmlns:p14="http://schemas.microsoft.com/office/powerpoint/2010/main" val="3801996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2</a:t>
            </a:fld>
            <a:endParaRPr lang="en-US" smtClean="0"/>
          </a:p>
        </p:txBody>
      </p:sp>
      <p:sp>
        <p:nvSpPr>
          <p:cNvPr id="387" name="Date Placeholder 386"/>
          <p:cNvSpPr>
            <a:spLocks noGrp="1"/>
          </p:cNvSpPr>
          <p:nvPr>
            <p:ph type="dt" sz="quarter" idx="10"/>
          </p:nvPr>
        </p:nvSpPr>
        <p:spPr/>
        <p:txBody>
          <a:bodyPr/>
          <a:lstStyle/>
          <a:p>
            <a:pPr>
              <a:defRPr/>
            </a:pPr>
            <a:r>
              <a:rPr lang="en-US" smtClean="0"/>
              <a:t>LIGO-G1200508-V2</a:t>
            </a:r>
            <a:endParaRPr lang="en-US" dirty="0"/>
          </a:p>
        </p:txBody>
      </p:sp>
      <p:sp>
        <p:nvSpPr>
          <p:cNvPr id="2052" name="Title 1"/>
          <p:cNvSpPr>
            <a:spLocks noGrp="1"/>
          </p:cNvSpPr>
          <p:nvPr>
            <p:ph type="title"/>
          </p:nvPr>
        </p:nvSpPr>
        <p:spPr>
          <a:xfrm>
            <a:off x="1725613" y="274638"/>
            <a:ext cx="6961187" cy="406400"/>
          </a:xfrm>
        </p:spPr>
        <p:txBody>
          <a:bodyPr/>
          <a:lstStyle/>
          <a:p>
            <a:r>
              <a:rPr lang="en-US" dirty="0" smtClean="0"/>
              <a:t>Power Monitoring – Requirements (2) </a:t>
            </a:r>
          </a:p>
        </p:txBody>
      </p:sp>
      <p:sp>
        <p:nvSpPr>
          <p:cNvPr id="3" name="Rectangle 2"/>
          <p:cNvSpPr/>
          <p:nvPr/>
        </p:nvSpPr>
        <p:spPr>
          <a:xfrm>
            <a:off x="577900" y="1353687"/>
            <a:ext cx="7922361" cy="3539430"/>
          </a:xfrm>
          <a:prstGeom prst="rect">
            <a:avLst/>
          </a:prstGeom>
        </p:spPr>
        <p:txBody>
          <a:bodyPr wrap="square">
            <a:spAutoFit/>
          </a:bodyPr>
          <a:lstStyle/>
          <a:p>
            <a:r>
              <a:rPr lang="en-US" sz="1400" dirty="0" smtClean="0">
                <a:latin typeface="Comic Sans MS" pitchFamily="66" charset="0"/>
              </a:rPr>
              <a:t/>
            </a:r>
            <a:br>
              <a:rPr lang="en-US" sz="1400" dirty="0" smtClean="0">
                <a:latin typeface="Comic Sans MS" pitchFamily="66" charset="0"/>
              </a:rPr>
            </a:br>
            <a:r>
              <a:rPr lang="en-US" sz="1400" dirty="0" smtClean="0">
                <a:latin typeface="Comic Sans MS" pitchFamily="66" charset="0"/>
              </a:rPr>
              <a:t/>
            </a:r>
            <a:br>
              <a:rPr lang="en-US" sz="1400" dirty="0" smtClean="0">
                <a:latin typeface="Comic Sans MS" pitchFamily="66" charset="0"/>
              </a:rPr>
            </a:br>
            <a:r>
              <a:rPr lang="en-US" sz="1400" dirty="0" smtClean="0">
                <a:latin typeface="Comic Sans MS" pitchFamily="66" charset="0"/>
              </a:rPr>
              <a:t>* Provide a graphical user interface to allow for real-time data monitoring, historical data trending and report generation, and system critical alarm notification.</a:t>
            </a:r>
            <a:br>
              <a:rPr lang="en-US" sz="1400" dirty="0" smtClean="0">
                <a:latin typeface="Comic Sans MS" pitchFamily="66" charset="0"/>
              </a:rPr>
            </a:br>
            <a:r>
              <a:rPr lang="en-US" sz="1400" dirty="0" smtClean="0">
                <a:latin typeface="Comic Sans MS" pitchFamily="66" charset="0"/>
              </a:rPr>
              <a:t>(Note: Honeywell WEBs Network Area Controllers provides this user interface.)</a:t>
            </a:r>
            <a:br>
              <a:rPr lang="en-US" sz="1400" dirty="0" smtClean="0">
                <a:latin typeface="Comic Sans MS" pitchFamily="66" charset="0"/>
              </a:rPr>
            </a:br>
            <a:r>
              <a:rPr lang="en-US" sz="1400" dirty="0" smtClean="0">
                <a:latin typeface="Comic Sans MS" pitchFamily="66" charset="0"/>
              </a:rPr>
              <a:t/>
            </a:r>
            <a:br>
              <a:rPr lang="en-US" sz="1400" dirty="0" smtClean="0">
                <a:latin typeface="Comic Sans MS" pitchFamily="66" charset="0"/>
              </a:rPr>
            </a:br>
            <a:r>
              <a:rPr lang="en-US" sz="1400" dirty="0" smtClean="0">
                <a:latin typeface="Comic Sans MS" pitchFamily="66" charset="0"/>
              </a:rPr>
              <a:t>* Provide access to the Network Area Controllers from any computer, smart phone or internet appliance with network connectivity and an internet browser. Note: The Honeywell WEBs system does not require any software to be resident on the local access device. Information can be made accessible through the owner's WAN, LAN or through the internet if desired.</a:t>
            </a:r>
            <a:br>
              <a:rPr lang="en-US" sz="1400" dirty="0" smtClean="0">
                <a:latin typeface="Comic Sans MS" pitchFamily="66" charset="0"/>
              </a:rPr>
            </a:br>
            <a:r>
              <a:rPr lang="en-US" sz="1400" dirty="0" smtClean="0">
                <a:latin typeface="Comic Sans MS" pitchFamily="66" charset="0"/>
              </a:rPr>
              <a:t/>
            </a:r>
            <a:br>
              <a:rPr lang="en-US" sz="1400" dirty="0" smtClean="0">
                <a:latin typeface="Comic Sans MS" pitchFamily="66" charset="0"/>
              </a:rPr>
            </a:br>
            <a:r>
              <a:rPr lang="en-US" sz="1400" dirty="0" smtClean="0">
                <a:latin typeface="Comic Sans MS" pitchFamily="66" charset="0"/>
              </a:rPr>
              <a:t>* Provide and pull network transmission wiring from the Staging Building to the Corner Station Mechanical Room in existing underground conduit.</a:t>
            </a:r>
            <a:br>
              <a:rPr lang="en-US" sz="1400" dirty="0" smtClean="0">
                <a:latin typeface="Comic Sans MS" pitchFamily="66" charset="0"/>
              </a:rPr>
            </a:br>
            <a:r>
              <a:rPr lang="en-US" sz="1400" dirty="0" smtClean="0">
                <a:latin typeface="Comic Sans MS" pitchFamily="66" charset="0"/>
              </a:rPr>
              <a:t/>
            </a:r>
            <a:br>
              <a:rPr lang="en-US" sz="1400" dirty="0" smtClean="0">
                <a:latin typeface="Comic Sans MS" pitchFamily="66" charset="0"/>
              </a:rPr>
            </a:br>
            <a:r>
              <a:rPr lang="en-US" sz="1400" dirty="0" smtClean="0">
                <a:latin typeface="Comic Sans MS" pitchFamily="66" charset="0"/>
              </a:rPr>
              <a:t>* Provide operator training.</a:t>
            </a:r>
            <a:endParaRPr lang="en-US" sz="1400" dirty="0">
              <a:latin typeface="Comic Sans MS" pitchFamily="66" charset="0"/>
            </a:endParaRPr>
          </a:p>
        </p:txBody>
      </p:sp>
    </p:spTree>
    <p:extLst>
      <p:ext uri="{BB962C8B-B14F-4D97-AF65-F5344CB8AC3E}">
        <p14:creationId xmlns:p14="http://schemas.microsoft.com/office/powerpoint/2010/main" val="3605870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#2 (at Chiller MAINS)</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20</a:t>
            </a:fld>
            <a:endParaRPr lang="en-US"/>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296" y="5159526"/>
            <a:ext cx="722483" cy="100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308" y="4229718"/>
            <a:ext cx="29146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4639512" y="6157742"/>
            <a:ext cx="1676049" cy="369332"/>
          </a:xfrm>
          <a:prstGeom prst="rect">
            <a:avLst/>
          </a:prstGeom>
        </p:spPr>
        <p:txBody>
          <a:bodyPr wrap="square">
            <a:spAutoFit/>
          </a:bodyPr>
          <a:lstStyle/>
          <a:p>
            <a:pPr algn="ctr"/>
            <a:r>
              <a:rPr lang="en-US" dirty="0" smtClean="0">
                <a:latin typeface="Comic Sans MS" pitchFamily="66" charset="0"/>
              </a:rPr>
              <a:t>3 x 5 x 5</a:t>
            </a:r>
            <a:endParaRPr lang="en-US" dirty="0">
              <a:latin typeface="Comic Sans MS" pitchFamily="66" charset="0"/>
            </a:endParaRPr>
          </a:p>
        </p:txBody>
      </p:sp>
      <p:sp>
        <p:nvSpPr>
          <p:cNvPr id="18" name="Rectangle 17"/>
          <p:cNvSpPr/>
          <p:nvPr/>
        </p:nvSpPr>
        <p:spPr>
          <a:xfrm>
            <a:off x="6000419" y="3860386"/>
            <a:ext cx="1933354" cy="369332"/>
          </a:xfrm>
          <a:prstGeom prst="rect">
            <a:avLst/>
          </a:prstGeom>
        </p:spPr>
        <p:txBody>
          <a:bodyPr wrap="square">
            <a:spAutoFit/>
          </a:bodyPr>
          <a:lstStyle/>
          <a:p>
            <a:pPr algn="ctr"/>
            <a:r>
              <a:rPr lang="en-US" dirty="0" smtClean="0">
                <a:latin typeface="Comic Sans MS" pitchFamily="66" charset="0"/>
              </a:rPr>
              <a:t>6.3 x 5.5 x 2</a:t>
            </a:r>
            <a:endParaRPr lang="en-US" dirty="0">
              <a:latin typeface="Comic Sans MS" pitchFamily="66" charset="0"/>
            </a:endParaRPr>
          </a:p>
        </p:txBody>
      </p:sp>
      <p:sp>
        <p:nvSpPr>
          <p:cNvPr id="19" name="Rectangle 18"/>
          <p:cNvSpPr/>
          <p:nvPr/>
        </p:nvSpPr>
        <p:spPr>
          <a:xfrm>
            <a:off x="6407646" y="5822813"/>
            <a:ext cx="2477974" cy="369332"/>
          </a:xfrm>
          <a:prstGeom prst="rect">
            <a:avLst/>
          </a:prstGeom>
        </p:spPr>
        <p:txBody>
          <a:bodyPr wrap="square">
            <a:spAutoFit/>
          </a:bodyPr>
          <a:lstStyle/>
          <a:p>
            <a:pPr algn="ctr"/>
            <a:r>
              <a:rPr lang="en-US" dirty="0" smtClean="0">
                <a:latin typeface="Comic Sans MS" pitchFamily="66" charset="0"/>
              </a:rPr>
              <a:t>3 x 10.75 x 5.75</a:t>
            </a:r>
            <a:endParaRPr lang="en-US" dirty="0">
              <a:latin typeface="Comic Sans MS" pitchFamily="66" charset="0"/>
            </a:endParaRPr>
          </a:p>
        </p:txBody>
      </p:sp>
      <p:sp>
        <p:nvSpPr>
          <p:cNvPr id="20" name="Rectangle 19"/>
          <p:cNvSpPr/>
          <p:nvPr/>
        </p:nvSpPr>
        <p:spPr>
          <a:xfrm>
            <a:off x="4855223" y="2133062"/>
            <a:ext cx="2477974" cy="369332"/>
          </a:xfrm>
          <a:prstGeom prst="rect">
            <a:avLst/>
          </a:prstGeom>
        </p:spPr>
        <p:txBody>
          <a:bodyPr wrap="square">
            <a:spAutoFit/>
          </a:bodyPr>
          <a:lstStyle/>
          <a:p>
            <a:pPr algn="ctr"/>
            <a:r>
              <a:rPr lang="en-US" dirty="0" smtClean="0">
                <a:latin typeface="Comic Sans MS" pitchFamily="66" charset="0"/>
              </a:rPr>
              <a:t>4.7 x 3.5 x 1</a:t>
            </a:r>
            <a:endParaRPr lang="en-US" dirty="0">
              <a:latin typeface="Comic Sans MS" pitchFamily="66" charset="0"/>
            </a:endParaRP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897" y="1009112"/>
            <a:ext cx="119062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243824" y="2124798"/>
            <a:ext cx="1641796" cy="369332"/>
          </a:xfrm>
          <a:prstGeom prst="rect">
            <a:avLst/>
          </a:prstGeom>
        </p:spPr>
        <p:txBody>
          <a:bodyPr wrap="none">
            <a:spAutoFit/>
          </a:bodyPr>
          <a:lstStyle/>
          <a:p>
            <a:r>
              <a:rPr lang="en-US" dirty="0" smtClean="0">
                <a:latin typeface="Comic Sans MS" pitchFamily="66" charset="0"/>
              </a:rPr>
              <a:t>3.7 </a:t>
            </a:r>
            <a:r>
              <a:rPr lang="en-US" dirty="0">
                <a:latin typeface="Comic Sans MS" pitchFamily="66" charset="0"/>
              </a:rPr>
              <a:t>x 4.1 x </a:t>
            </a:r>
            <a:r>
              <a:rPr lang="en-US" dirty="0" smtClean="0">
                <a:latin typeface="Comic Sans MS" pitchFamily="66" charset="0"/>
              </a:rPr>
              <a:t>1.1</a:t>
            </a:r>
            <a:endParaRPr lang="en-US" dirty="0">
              <a:latin typeface="Comic Sans MS" pitchFamily="66" charset="0"/>
            </a:endParaRPr>
          </a:p>
        </p:txBody>
      </p:sp>
      <p:pic>
        <p:nvPicPr>
          <p:cNvPr id="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6850" y="1047863"/>
            <a:ext cx="1835743" cy="100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1011464" y="5159526"/>
            <a:ext cx="3727587" cy="369332"/>
          </a:xfrm>
          <a:prstGeom prst="rect">
            <a:avLst/>
          </a:prstGeom>
        </p:spPr>
        <p:txBody>
          <a:bodyPr wrap="square">
            <a:spAutoFit/>
          </a:bodyPr>
          <a:lstStyle/>
          <a:p>
            <a:pPr algn="ctr"/>
            <a:r>
              <a:rPr lang="en-US" dirty="0" smtClean="0">
                <a:latin typeface="Comic Sans MS" pitchFamily="66" charset="0"/>
              </a:rPr>
              <a:t>14 x 12 x 8 (plus .5 door depth)</a:t>
            </a:r>
            <a:endParaRPr lang="en-US" dirty="0">
              <a:latin typeface="Comic Sans MS" pitchFamily="66" charset="0"/>
            </a:endParaRPr>
          </a:p>
        </p:txBody>
      </p:sp>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3947" y="1550856"/>
            <a:ext cx="464697" cy="41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descr="http://www.e-boxenclosures.com/images/type12/t12jh.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58" y="1702158"/>
            <a:ext cx="3810000" cy="32670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6629" y="2494130"/>
            <a:ext cx="2120935" cy="140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417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26" y="1753669"/>
            <a:ext cx="8883648" cy="404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6" name="Title 1"/>
          <p:cNvSpPr>
            <a:spLocks noGrp="1"/>
          </p:cNvSpPr>
          <p:nvPr>
            <p:ph type="title"/>
          </p:nvPr>
        </p:nvSpPr>
        <p:spPr>
          <a:xfrm>
            <a:off x="1725613" y="274638"/>
            <a:ext cx="6961187" cy="406400"/>
          </a:xfrm>
        </p:spPr>
        <p:txBody>
          <a:bodyPr/>
          <a:lstStyle/>
          <a:p>
            <a:r>
              <a:rPr lang="en-US" dirty="0" smtClean="0"/>
              <a:t>Staging Building, HPLF, SEC As Built</a:t>
            </a:r>
          </a:p>
        </p:txBody>
      </p:sp>
      <p:sp>
        <p:nvSpPr>
          <p:cNvPr id="26627" name="Slide Number Placeholder 5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0D48B7A-BF28-4EEE-88A3-568A482C0BD8}" type="slidenum">
              <a:rPr lang="en-US" smtClean="0">
                <a:solidFill>
                  <a:srgbClr val="898989"/>
                </a:solidFill>
                <a:latin typeface="Calibri" pitchFamily="34" charset="0"/>
              </a:rPr>
              <a:pPr eaLnBrk="1" hangingPunct="1"/>
              <a:t>21</a:t>
            </a:fld>
            <a:endParaRPr lang="en-US" smtClean="0">
              <a:solidFill>
                <a:srgbClr val="898989"/>
              </a:solidFill>
              <a:latin typeface="Calibri" pitchFamily="34" charset="0"/>
            </a:endParaRPr>
          </a:p>
        </p:txBody>
      </p:sp>
      <p:sp>
        <p:nvSpPr>
          <p:cNvPr id="56" name="Date Placeholder 55"/>
          <p:cNvSpPr>
            <a:spLocks noGrp="1"/>
          </p:cNvSpPr>
          <p:nvPr>
            <p:ph type="dt" sz="quarter" idx="10"/>
          </p:nvPr>
        </p:nvSpPr>
        <p:spPr/>
        <p:txBody>
          <a:bodyPr/>
          <a:lstStyle/>
          <a:p>
            <a:pPr>
              <a:defRPr/>
            </a:pPr>
            <a:r>
              <a:rPr lang="en-US" smtClean="0"/>
              <a:t>LIGO-G1200508-V2</a:t>
            </a:r>
            <a:endParaRPr lang="en-US"/>
          </a:p>
        </p:txBody>
      </p:sp>
      <p:sp>
        <p:nvSpPr>
          <p:cNvPr id="35" name="TextBox 7"/>
          <p:cNvSpPr txBox="1">
            <a:spLocks noChangeArrowheads="1"/>
          </p:cNvSpPr>
          <p:nvPr/>
        </p:nvSpPr>
        <p:spPr bwMode="auto">
          <a:xfrm>
            <a:off x="2640013" y="803275"/>
            <a:ext cx="4144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sz="1200" dirty="0" smtClean="0">
                <a:latin typeface="Comic Sans MS" pitchFamily="66" charset="0"/>
                <a:hlinkClick r:id="rId3"/>
              </a:rPr>
              <a:t>LIGO-D000294</a:t>
            </a:r>
            <a:endParaRPr lang="en-US" sz="1200" dirty="0">
              <a:latin typeface="Comic Sans MS" pitchFamily="66" charset="0"/>
            </a:endParaRPr>
          </a:p>
        </p:txBody>
      </p:sp>
      <p:sp>
        <p:nvSpPr>
          <p:cNvPr id="7" name="TextBox 8"/>
          <p:cNvSpPr txBox="1">
            <a:spLocks noChangeArrowheads="1"/>
          </p:cNvSpPr>
          <p:nvPr/>
        </p:nvSpPr>
        <p:spPr bwMode="auto">
          <a:xfrm>
            <a:off x="674687" y="717550"/>
            <a:ext cx="1844226" cy="246221"/>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1000" b="1" dirty="0" smtClean="0">
                <a:latin typeface="Comic Sans MS" pitchFamily="66" charset="0"/>
                <a:hlinkClick r:id="rId4" action="ppaction://hlinksldjump"/>
              </a:rPr>
              <a:t>&lt;&lt; LVEA</a:t>
            </a:r>
            <a:r>
              <a:rPr lang="en-US" sz="1000" b="1" dirty="0">
                <a:latin typeface="Comic Sans MS" pitchFamily="66" charset="0"/>
                <a:hlinkClick r:id="rId4" action="ppaction://hlinksldjump"/>
              </a:rPr>
              <a:t>, Corner Station</a:t>
            </a:r>
            <a:endParaRPr lang="en-US" sz="1000" b="1" dirty="0">
              <a:latin typeface="Comic Sans MS" pitchFamily="66" charset="0"/>
            </a:endParaRPr>
          </a:p>
        </p:txBody>
      </p:sp>
      <p:grpSp>
        <p:nvGrpSpPr>
          <p:cNvPr id="8" name="Group 7"/>
          <p:cNvGrpSpPr/>
          <p:nvPr/>
        </p:nvGrpSpPr>
        <p:grpSpPr>
          <a:xfrm>
            <a:off x="5820748" y="1627008"/>
            <a:ext cx="2580853" cy="1006645"/>
            <a:chOff x="2491575" y="5275179"/>
            <a:chExt cx="2580853" cy="1006645"/>
          </a:xfrm>
        </p:grpSpPr>
        <p:sp>
          <p:nvSpPr>
            <p:cNvPr id="9" name="Rectangle 8"/>
            <p:cNvSpPr/>
            <p:nvPr/>
          </p:nvSpPr>
          <p:spPr bwMode="auto">
            <a:xfrm flipH="1">
              <a:off x="3491160" y="5819482"/>
              <a:ext cx="263155" cy="462342"/>
            </a:xfrm>
            <a:prstGeom prst="rect">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sp>
          <p:nvSpPr>
            <p:cNvPr id="13" name="TextBox 12"/>
            <p:cNvSpPr txBox="1"/>
            <p:nvPr/>
          </p:nvSpPr>
          <p:spPr>
            <a:xfrm>
              <a:off x="2491575" y="5275179"/>
              <a:ext cx="706181"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SXBC</a:t>
              </a:r>
              <a:endParaRPr lang="en-US" sz="800" b="1" dirty="0">
                <a:latin typeface="Comic Sans MS" pitchFamily="66" charset="0"/>
              </a:endParaRPr>
            </a:p>
          </p:txBody>
        </p:sp>
        <p:sp>
          <p:nvSpPr>
            <p:cNvPr id="14" name="Rectangle 13"/>
            <p:cNvSpPr/>
            <p:nvPr/>
          </p:nvSpPr>
          <p:spPr bwMode="auto">
            <a:xfrm rot="5400000" flipH="1">
              <a:off x="3591533" y="5969551"/>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15" name="Straight Arrow Connector 14"/>
            <p:cNvCxnSpPr>
              <a:stCxn id="13" idx="2"/>
              <a:endCxn id="14" idx="3"/>
            </p:cNvCxnSpPr>
            <p:nvPr/>
          </p:nvCxnSpPr>
          <p:spPr>
            <a:xfrm>
              <a:off x="2844666" y="5490623"/>
              <a:ext cx="774033" cy="5311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24315" y="5388376"/>
              <a:ext cx="849129"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WEB201</a:t>
              </a:r>
              <a:endParaRPr lang="en-US" sz="800" b="1" dirty="0">
                <a:latin typeface="Comic Sans MS" pitchFamily="66" charset="0"/>
              </a:endParaRPr>
            </a:p>
          </p:txBody>
        </p:sp>
        <p:sp>
          <p:nvSpPr>
            <p:cNvPr id="17" name="Rectangle 16"/>
            <p:cNvSpPr/>
            <p:nvPr/>
          </p:nvSpPr>
          <p:spPr bwMode="auto">
            <a:xfrm rot="5400000" flipH="1">
              <a:off x="3597149" y="5842917"/>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18" name="Straight Arrow Connector 17"/>
            <p:cNvCxnSpPr>
              <a:stCxn id="16" idx="2"/>
              <a:endCxn id="17" idx="3"/>
            </p:cNvCxnSpPr>
            <p:nvPr/>
          </p:nvCxnSpPr>
          <p:spPr>
            <a:xfrm flipH="1">
              <a:off x="3624315" y="5603820"/>
              <a:ext cx="424565" cy="291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81841" y="5814578"/>
              <a:ext cx="890587"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anchor="ctr">
              <a:spAutoFit/>
            </a:bodyPr>
            <a:lstStyle/>
            <a:p>
              <a:pPr algn="ctr">
                <a:defRPr/>
              </a:pPr>
              <a:r>
                <a:rPr lang="en-US" sz="800" b="1" dirty="0">
                  <a:latin typeface="Comic Sans MS" pitchFamily="66" charset="0"/>
                </a:rPr>
                <a:t>Controller </a:t>
              </a:r>
              <a:r>
                <a:rPr lang="en-US" sz="800" b="1" dirty="0" smtClean="0">
                  <a:latin typeface="Comic Sans MS" pitchFamily="66" charset="0"/>
                </a:rPr>
                <a:t>#3</a:t>
              </a:r>
              <a:endParaRPr lang="en-US" sz="800" b="1" dirty="0">
                <a:latin typeface="Comic Sans MS" pitchFamily="66" charset="0"/>
              </a:endParaRPr>
            </a:p>
          </p:txBody>
        </p:sp>
        <p:cxnSp>
          <p:nvCxnSpPr>
            <p:cNvPr id="20" name="Straight Arrow Connector 19"/>
            <p:cNvCxnSpPr>
              <a:stCxn id="19" idx="1"/>
              <a:endCxn id="9" idx="1"/>
            </p:cNvCxnSpPr>
            <p:nvPr/>
          </p:nvCxnSpPr>
          <p:spPr>
            <a:xfrm flipH="1">
              <a:off x="3754315" y="5922300"/>
              <a:ext cx="427526" cy="128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9933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25613" y="274638"/>
            <a:ext cx="6961187" cy="406400"/>
          </a:xfrm>
        </p:spPr>
        <p:txBody>
          <a:bodyPr/>
          <a:lstStyle/>
          <a:p>
            <a:r>
              <a:rPr lang="en-US" dirty="0" smtClean="0"/>
              <a:t>SEC As Built</a:t>
            </a:r>
          </a:p>
        </p:txBody>
      </p:sp>
      <p:sp>
        <p:nvSpPr>
          <p:cNvPr id="26627" name="Slide Number Placeholder 5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0D48B7A-BF28-4EEE-88A3-568A482C0BD8}" type="slidenum">
              <a:rPr lang="en-US" smtClean="0">
                <a:solidFill>
                  <a:srgbClr val="898989"/>
                </a:solidFill>
                <a:latin typeface="Calibri" pitchFamily="34" charset="0"/>
              </a:rPr>
              <a:pPr eaLnBrk="1" hangingPunct="1"/>
              <a:t>22</a:t>
            </a:fld>
            <a:endParaRPr lang="en-US" smtClean="0">
              <a:solidFill>
                <a:srgbClr val="898989"/>
              </a:solidFill>
              <a:latin typeface="Calibri" pitchFamily="34" charset="0"/>
            </a:endParaRPr>
          </a:p>
        </p:txBody>
      </p:sp>
      <p:sp>
        <p:nvSpPr>
          <p:cNvPr id="56" name="Date Placeholder 55"/>
          <p:cNvSpPr>
            <a:spLocks noGrp="1"/>
          </p:cNvSpPr>
          <p:nvPr>
            <p:ph type="dt" sz="quarter" idx="10"/>
          </p:nvPr>
        </p:nvSpPr>
        <p:spPr/>
        <p:txBody>
          <a:bodyPr/>
          <a:lstStyle/>
          <a:p>
            <a:pPr>
              <a:defRPr/>
            </a:pPr>
            <a:r>
              <a:rPr lang="en-US" smtClean="0"/>
              <a:t>LIGO-G1200508-V2</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803" y="1175663"/>
            <a:ext cx="5486400" cy="497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 name="Group 42"/>
          <p:cNvGrpSpPr/>
          <p:nvPr/>
        </p:nvGrpSpPr>
        <p:grpSpPr>
          <a:xfrm>
            <a:off x="5529906" y="4857096"/>
            <a:ext cx="2580853" cy="1006645"/>
            <a:chOff x="2491575" y="5275179"/>
            <a:chExt cx="2580853" cy="1006645"/>
          </a:xfrm>
        </p:grpSpPr>
        <p:sp>
          <p:nvSpPr>
            <p:cNvPr id="44" name="Rectangle 43"/>
            <p:cNvSpPr/>
            <p:nvPr/>
          </p:nvSpPr>
          <p:spPr bwMode="auto">
            <a:xfrm flipH="1">
              <a:off x="3491160" y="5819482"/>
              <a:ext cx="263155" cy="462342"/>
            </a:xfrm>
            <a:prstGeom prst="rect">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sp>
          <p:nvSpPr>
            <p:cNvPr id="45" name="TextBox 44"/>
            <p:cNvSpPr txBox="1"/>
            <p:nvPr/>
          </p:nvSpPr>
          <p:spPr>
            <a:xfrm>
              <a:off x="2491575" y="5275179"/>
              <a:ext cx="706181"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a:latin typeface="Comic Sans MS" pitchFamily="66" charset="0"/>
                </a:rPr>
                <a:t>SXBC</a:t>
              </a:r>
            </a:p>
          </p:txBody>
        </p:sp>
        <p:sp>
          <p:nvSpPr>
            <p:cNvPr id="46" name="Rectangle 45"/>
            <p:cNvSpPr/>
            <p:nvPr/>
          </p:nvSpPr>
          <p:spPr bwMode="auto">
            <a:xfrm rot="5400000" flipH="1">
              <a:off x="3591533" y="5969551"/>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47" name="Straight Arrow Connector 46"/>
            <p:cNvCxnSpPr>
              <a:stCxn id="45" idx="2"/>
              <a:endCxn id="46" idx="3"/>
            </p:cNvCxnSpPr>
            <p:nvPr/>
          </p:nvCxnSpPr>
          <p:spPr>
            <a:xfrm>
              <a:off x="2844666" y="5490623"/>
              <a:ext cx="774033" cy="5311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624315" y="5388376"/>
              <a:ext cx="849129"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WEB201</a:t>
              </a:r>
              <a:endParaRPr lang="en-US" sz="800" b="1" dirty="0">
                <a:latin typeface="Comic Sans MS" pitchFamily="66" charset="0"/>
              </a:endParaRPr>
            </a:p>
          </p:txBody>
        </p:sp>
        <p:sp>
          <p:nvSpPr>
            <p:cNvPr id="49" name="Rectangle 48"/>
            <p:cNvSpPr/>
            <p:nvPr/>
          </p:nvSpPr>
          <p:spPr bwMode="auto">
            <a:xfrm rot="5400000" flipH="1">
              <a:off x="3597149" y="5842917"/>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50" name="Straight Arrow Connector 49"/>
            <p:cNvCxnSpPr>
              <a:stCxn id="48" idx="2"/>
              <a:endCxn id="49" idx="3"/>
            </p:cNvCxnSpPr>
            <p:nvPr/>
          </p:nvCxnSpPr>
          <p:spPr>
            <a:xfrm flipH="1">
              <a:off x="3624315" y="5603820"/>
              <a:ext cx="424565" cy="291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181841" y="5814578"/>
              <a:ext cx="890587"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anchor="ctr">
              <a:spAutoFit/>
            </a:bodyPr>
            <a:lstStyle/>
            <a:p>
              <a:pPr algn="ctr">
                <a:defRPr/>
              </a:pPr>
              <a:r>
                <a:rPr lang="en-US" sz="800" b="1" dirty="0">
                  <a:latin typeface="Comic Sans MS" pitchFamily="66" charset="0"/>
                </a:rPr>
                <a:t>Controller </a:t>
              </a:r>
              <a:r>
                <a:rPr lang="en-US" sz="800" b="1" dirty="0" smtClean="0">
                  <a:latin typeface="Comic Sans MS" pitchFamily="66" charset="0"/>
                </a:rPr>
                <a:t>#3</a:t>
              </a:r>
              <a:endParaRPr lang="en-US" sz="800" b="1" dirty="0">
                <a:latin typeface="Comic Sans MS" pitchFamily="66" charset="0"/>
              </a:endParaRPr>
            </a:p>
          </p:txBody>
        </p:sp>
        <p:cxnSp>
          <p:nvCxnSpPr>
            <p:cNvPr id="52" name="Straight Arrow Connector 51"/>
            <p:cNvCxnSpPr>
              <a:stCxn id="51" idx="1"/>
              <a:endCxn id="44" idx="1"/>
            </p:cNvCxnSpPr>
            <p:nvPr/>
          </p:nvCxnSpPr>
          <p:spPr>
            <a:xfrm flipH="1">
              <a:off x="3754315" y="5922300"/>
              <a:ext cx="427526" cy="128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4468070" y="6152453"/>
            <a:ext cx="397866" cy="230832"/>
          </a:xfrm>
          <a:prstGeom prst="rect">
            <a:avLst/>
          </a:prstGeom>
        </p:spPr>
        <p:txBody>
          <a:bodyPr wrap="none">
            <a:spAutoFit/>
          </a:bodyPr>
          <a:lstStyle/>
          <a:p>
            <a:r>
              <a:rPr lang="en-US" sz="900" dirty="0" smtClean="0">
                <a:latin typeface="Comic Sans MS" pitchFamily="66" charset="0"/>
              </a:rPr>
              <a:t>100’</a:t>
            </a:r>
            <a:endParaRPr lang="en-US" dirty="0"/>
          </a:p>
        </p:txBody>
      </p:sp>
      <p:sp>
        <p:nvSpPr>
          <p:cNvPr id="54" name="Rectangle 53"/>
          <p:cNvSpPr/>
          <p:nvPr/>
        </p:nvSpPr>
        <p:spPr>
          <a:xfrm>
            <a:off x="1525937" y="3548642"/>
            <a:ext cx="346570" cy="230832"/>
          </a:xfrm>
          <a:prstGeom prst="rect">
            <a:avLst/>
          </a:prstGeom>
        </p:spPr>
        <p:txBody>
          <a:bodyPr wrap="none">
            <a:spAutoFit/>
          </a:bodyPr>
          <a:lstStyle/>
          <a:p>
            <a:r>
              <a:rPr lang="en-US" sz="900" dirty="0" smtClean="0">
                <a:latin typeface="Comic Sans MS" pitchFamily="66" charset="0"/>
              </a:rPr>
              <a:t>90’</a:t>
            </a:r>
            <a:endParaRPr lang="en-US" dirty="0"/>
          </a:p>
        </p:txBody>
      </p:sp>
    </p:spTree>
    <p:extLst>
      <p:ext uri="{BB962C8B-B14F-4D97-AF65-F5344CB8AC3E}">
        <p14:creationId xmlns:p14="http://schemas.microsoft.com/office/powerpoint/2010/main" val="3072427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CTs for SEC</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23</a:t>
            </a:fld>
            <a:endParaRPr lang="en-US"/>
          </a:p>
        </p:txBody>
      </p:sp>
    </p:spTree>
    <p:extLst>
      <p:ext uri="{BB962C8B-B14F-4D97-AF65-F5344CB8AC3E}">
        <p14:creationId xmlns:p14="http://schemas.microsoft.com/office/powerpoint/2010/main" val="3384541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 #3 (at SEC)</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24</a:t>
            </a:fld>
            <a:endParaRPr lang="en-US"/>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418" y="1002530"/>
            <a:ext cx="1723657" cy="11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7646" y="2655256"/>
            <a:ext cx="1069731" cy="114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296" y="5159526"/>
            <a:ext cx="722483" cy="100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308" y="4229718"/>
            <a:ext cx="29146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639512" y="6157742"/>
            <a:ext cx="1676049" cy="369332"/>
          </a:xfrm>
          <a:prstGeom prst="rect">
            <a:avLst/>
          </a:prstGeom>
        </p:spPr>
        <p:txBody>
          <a:bodyPr wrap="square">
            <a:spAutoFit/>
          </a:bodyPr>
          <a:lstStyle/>
          <a:p>
            <a:pPr algn="ctr"/>
            <a:r>
              <a:rPr lang="en-US" dirty="0" smtClean="0">
                <a:latin typeface="Comic Sans MS" pitchFamily="66" charset="0"/>
              </a:rPr>
              <a:t>3 x 5 x 5</a:t>
            </a:r>
            <a:endParaRPr lang="en-US" dirty="0">
              <a:latin typeface="Comic Sans MS" pitchFamily="66" charset="0"/>
            </a:endParaRPr>
          </a:p>
        </p:txBody>
      </p:sp>
      <p:sp>
        <p:nvSpPr>
          <p:cNvPr id="20" name="Rectangle 19"/>
          <p:cNvSpPr/>
          <p:nvPr/>
        </p:nvSpPr>
        <p:spPr>
          <a:xfrm>
            <a:off x="6094210" y="3801804"/>
            <a:ext cx="1933354" cy="369332"/>
          </a:xfrm>
          <a:prstGeom prst="rect">
            <a:avLst/>
          </a:prstGeom>
        </p:spPr>
        <p:txBody>
          <a:bodyPr wrap="square">
            <a:spAutoFit/>
          </a:bodyPr>
          <a:lstStyle/>
          <a:p>
            <a:pPr algn="ctr"/>
            <a:r>
              <a:rPr lang="en-US" dirty="0" smtClean="0">
                <a:latin typeface="Comic Sans MS" pitchFamily="66" charset="0"/>
              </a:rPr>
              <a:t>4.14 x 4.14 x 1.2</a:t>
            </a:r>
            <a:endParaRPr lang="en-US" dirty="0">
              <a:latin typeface="Comic Sans MS" pitchFamily="66" charset="0"/>
            </a:endParaRPr>
          </a:p>
        </p:txBody>
      </p:sp>
      <p:sp>
        <p:nvSpPr>
          <p:cNvPr id="21" name="Rectangle 20"/>
          <p:cNvSpPr/>
          <p:nvPr/>
        </p:nvSpPr>
        <p:spPr>
          <a:xfrm>
            <a:off x="6407646" y="5822813"/>
            <a:ext cx="2477974" cy="369332"/>
          </a:xfrm>
          <a:prstGeom prst="rect">
            <a:avLst/>
          </a:prstGeom>
        </p:spPr>
        <p:txBody>
          <a:bodyPr wrap="square">
            <a:spAutoFit/>
          </a:bodyPr>
          <a:lstStyle/>
          <a:p>
            <a:pPr algn="ctr"/>
            <a:r>
              <a:rPr lang="en-US" dirty="0" smtClean="0">
                <a:latin typeface="Comic Sans MS" pitchFamily="66" charset="0"/>
              </a:rPr>
              <a:t>3 x 10.75 x 5.75</a:t>
            </a:r>
            <a:endParaRPr lang="en-US" dirty="0">
              <a:latin typeface="Comic Sans MS" pitchFamily="66" charset="0"/>
            </a:endParaRPr>
          </a:p>
        </p:txBody>
      </p:sp>
      <p:sp>
        <p:nvSpPr>
          <p:cNvPr id="22" name="Rectangle 21"/>
          <p:cNvSpPr/>
          <p:nvPr/>
        </p:nvSpPr>
        <p:spPr>
          <a:xfrm>
            <a:off x="5646259" y="2133062"/>
            <a:ext cx="2477974" cy="369332"/>
          </a:xfrm>
          <a:prstGeom prst="rect">
            <a:avLst/>
          </a:prstGeom>
        </p:spPr>
        <p:txBody>
          <a:bodyPr wrap="square">
            <a:spAutoFit/>
          </a:bodyPr>
          <a:lstStyle/>
          <a:p>
            <a:pPr algn="ctr"/>
            <a:r>
              <a:rPr lang="en-US" dirty="0" smtClean="0">
                <a:latin typeface="Comic Sans MS" pitchFamily="66" charset="0"/>
              </a:rPr>
              <a:t>6.313 x 4.82 x 2.483</a:t>
            </a:r>
            <a:endParaRPr lang="en-US" dirty="0">
              <a:latin typeface="Comic Sans MS" pitchFamily="66" charset="0"/>
            </a:endParaRPr>
          </a:p>
        </p:txBody>
      </p:sp>
      <p:sp>
        <p:nvSpPr>
          <p:cNvPr id="23" name="Rectangle 22"/>
          <p:cNvSpPr/>
          <p:nvPr/>
        </p:nvSpPr>
        <p:spPr>
          <a:xfrm>
            <a:off x="1011464" y="5159526"/>
            <a:ext cx="3727587" cy="369332"/>
          </a:xfrm>
          <a:prstGeom prst="rect">
            <a:avLst/>
          </a:prstGeom>
        </p:spPr>
        <p:txBody>
          <a:bodyPr wrap="square">
            <a:spAutoFit/>
          </a:bodyPr>
          <a:lstStyle/>
          <a:p>
            <a:pPr algn="ctr"/>
            <a:r>
              <a:rPr lang="en-US" dirty="0" smtClean="0">
                <a:latin typeface="Comic Sans MS" pitchFamily="66" charset="0"/>
              </a:rPr>
              <a:t>14 x 12 x 8 (plus .5 door depth)</a:t>
            </a:r>
            <a:endParaRPr lang="en-US" dirty="0">
              <a:latin typeface="Comic Sans MS" pitchFamily="66" charset="0"/>
            </a:endParaRPr>
          </a:p>
        </p:txBody>
      </p:sp>
      <p:pic>
        <p:nvPicPr>
          <p:cNvPr id="24" name="Picture 2" descr="http://www.e-boxenclosures.com/images/type12/t12jh.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258" y="1702158"/>
            <a:ext cx="381000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575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647C93DC-69EA-4D78-840B-B6DAED4A0D02}" type="slidenum">
              <a:rPr lang="en-US" smtClean="0"/>
              <a:pPr>
                <a:defRPr/>
              </a:pPr>
              <a:t>25</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X-End Station (West)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75" y="1138237"/>
            <a:ext cx="5486400" cy="505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ular Callout 6"/>
          <p:cNvSpPr/>
          <p:nvPr/>
        </p:nvSpPr>
        <p:spPr bwMode="auto">
          <a:xfrm>
            <a:off x="2231136" y="3108961"/>
            <a:ext cx="1733702" cy="321869"/>
          </a:xfrm>
          <a:prstGeom prst="wedgeRectCallout">
            <a:avLst>
              <a:gd name="adj1" fmla="val 74948"/>
              <a:gd name="adj2" fmla="val 225401"/>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schemeClr val="tx1"/>
                </a:solidFill>
                <a:latin typeface="Comic Sans MS" pitchFamily="66" charset="0"/>
                <a:hlinkClick r:id="rId3" action="ppaction://hlinksldjump"/>
              </a:rPr>
              <a:t>Network Controller #4 </a:t>
            </a:r>
            <a:endParaRPr lang="en-US" sz="1100" dirty="0">
              <a:solidFill>
                <a:schemeClr val="tx1"/>
              </a:solidFill>
            </a:endParaRPr>
          </a:p>
        </p:txBody>
      </p:sp>
    </p:spTree>
    <p:extLst>
      <p:ext uri="{BB962C8B-B14F-4D97-AF65-F5344CB8AC3E}">
        <p14:creationId xmlns:p14="http://schemas.microsoft.com/office/powerpoint/2010/main" val="235062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1725613" y="274638"/>
            <a:ext cx="6961187" cy="406400"/>
          </a:xfrm>
        </p:spPr>
        <p:txBody>
          <a:bodyPr/>
          <a:lstStyle/>
          <a:p>
            <a:r>
              <a:rPr lang="en-US" dirty="0" smtClean="0"/>
              <a:t>VEAX </a:t>
            </a:r>
            <a:r>
              <a:rPr lang="en-US" dirty="0"/>
              <a:t>Access Control </a:t>
            </a:r>
            <a:r>
              <a:rPr lang="en-US" dirty="0" smtClean="0"/>
              <a:t>Locations</a:t>
            </a:r>
          </a:p>
        </p:txBody>
      </p:sp>
      <p:sp>
        <p:nvSpPr>
          <p:cNvPr id="56" name="Date Placeholder 55"/>
          <p:cNvSpPr>
            <a:spLocks noGrp="1"/>
          </p:cNvSpPr>
          <p:nvPr>
            <p:ph type="dt" sz="quarter" idx="10"/>
          </p:nvPr>
        </p:nvSpPr>
        <p:spPr/>
        <p:txBody>
          <a:bodyPr/>
          <a:lstStyle/>
          <a:p>
            <a:pPr>
              <a:defRPr/>
            </a:pPr>
            <a:r>
              <a:rPr lang="en-US" smtClean="0"/>
              <a:t>LIGO-G1200508-V2</a:t>
            </a:r>
            <a:endParaRPr lang="en-US" dirty="0"/>
          </a:p>
        </p:txBody>
      </p: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057" y="1776469"/>
            <a:ext cx="4410219" cy="395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Slide Number Placeholder 54"/>
          <p:cNvSpPr txBox="1">
            <a:spLocks/>
          </p:cNvSpPr>
          <p:nvPr/>
        </p:nvSpPr>
        <p:spPr bwMode="auto">
          <a:xfrm>
            <a:off x="8462963" y="6650038"/>
            <a:ext cx="669925" cy="20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charset="0"/>
                <a:ea typeface="ＭＳ Ｐゴシック"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1143000" indent="-2286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600200" indent="-228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2057400" indent="-2286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ＭＳ Ｐゴシック" charset="-128"/>
                <a:cs typeface="+mn-cs"/>
              </a:defRPr>
            </a:lvl9pPr>
          </a:lstStyle>
          <a:p>
            <a:pPr eaLnBrk="1" hangingPunct="1"/>
            <a:fld id="{E0626C78-6B58-4163-B6BC-A555F6C85A23}" type="slidenum">
              <a:rPr lang="en-US" smtClean="0">
                <a:solidFill>
                  <a:srgbClr val="898989"/>
                </a:solidFill>
                <a:latin typeface="Calibri" pitchFamily="34" charset="0"/>
              </a:rPr>
              <a:pPr eaLnBrk="1" hangingPunct="1"/>
              <a:t>26</a:t>
            </a:fld>
            <a:endParaRPr lang="en-US" dirty="0" smtClean="0">
              <a:solidFill>
                <a:srgbClr val="898989"/>
              </a:solidFill>
              <a:latin typeface="Calibri" pitchFamily="34" charset="0"/>
            </a:endParaRPr>
          </a:p>
        </p:txBody>
      </p:sp>
      <p:sp>
        <p:nvSpPr>
          <p:cNvPr id="31" name="TextBox 8"/>
          <p:cNvSpPr txBox="1">
            <a:spLocks noChangeArrowheads="1"/>
          </p:cNvSpPr>
          <p:nvPr/>
        </p:nvSpPr>
        <p:spPr bwMode="auto">
          <a:xfrm>
            <a:off x="674688" y="717550"/>
            <a:ext cx="138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b="1" dirty="0" smtClean="0">
                <a:latin typeface="Comic Sans MS" pitchFamily="66" charset="0"/>
                <a:hlinkClick r:id="rId4" action="ppaction://hlinksldjump"/>
              </a:rPr>
              <a:t>&lt;&lt; X-End, VEAX</a:t>
            </a:r>
            <a:endParaRPr lang="en-US" sz="1000" b="1" dirty="0">
              <a:latin typeface="Comic Sans MS" pitchFamily="66" charset="0"/>
            </a:endParaRPr>
          </a:p>
        </p:txBody>
      </p:sp>
      <p:sp>
        <p:nvSpPr>
          <p:cNvPr id="2" name="Slide Number Placeholder 1"/>
          <p:cNvSpPr>
            <a:spLocks noGrp="1"/>
          </p:cNvSpPr>
          <p:nvPr>
            <p:ph type="sldNum" sz="quarter" idx="11"/>
          </p:nvPr>
        </p:nvSpPr>
        <p:spPr/>
        <p:txBody>
          <a:bodyPr/>
          <a:lstStyle/>
          <a:p>
            <a:pPr>
              <a:defRPr/>
            </a:pPr>
            <a:fld id="{CDA697EA-C746-4867-84C8-FA269388889D}" type="slidenum">
              <a:rPr lang="en-US" smtClean="0"/>
              <a:pPr>
                <a:defRPr/>
              </a:pPr>
              <a:t>26</a:t>
            </a:fld>
            <a:endParaRPr lang="en-US"/>
          </a:p>
        </p:txBody>
      </p:sp>
      <p:sp>
        <p:nvSpPr>
          <p:cNvPr id="34" name="TextBox 33"/>
          <p:cNvSpPr txBox="1"/>
          <p:nvPr/>
        </p:nvSpPr>
        <p:spPr>
          <a:xfrm>
            <a:off x="2058988" y="5581492"/>
            <a:ext cx="986390" cy="33855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CTs for X-End MAINS Power</a:t>
            </a:r>
            <a:endParaRPr lang="en-US" sz="800" b="1" dirty="0">
              <a:latin typeface="Comic Sans MS" pitchFamily="66" charset="0"/>
            </a:endParaRPr>
          </a:p>
        </p:txBody>
      </p:sp>
      <p:cxnSp>
        <p:nvCxnSpPr>
          <p:cNvPr id="41" name="Straight Arrow Connector 40"/>
          <p:cNvCxnSpPr>
            <a:stCxn id="34" idx="3"/>
            <a:endCxn id="43" idx="2"/>
          </p:cNvCxnSpPr>
          <p:nvPr/>
        </p:nvCxnSpPr>
        <p:spPr>
          <a:xfrm flipV="1">
            <a:off x="3045378" y="5409659"/>
            <a:ext cx="352991" cy="341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bwMode="auto">
          <a:xfrm rot="5400000" flipH="1">
            <a:off x="3489080" y="5296088"/>
            <a:ext cx="45719" cy="227142"/>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p>
        </p:txBody>
      </p:sp>
      <p:grpSp>
        <p:nvGrpSpPr>
          <p:cNvPr id="14" name="Group 13"/>
          <p:cNvGrpSpPr/>
          <p:nvPr/>
        </p:nvGrpSpPr>
        <p:grpSpPr>
          <a:xfrm>
            <a:off x="2661273" y="4661949"/>
            <a:ext cx="2580853" cy="1006645"/>
            <a:chOff x="2491575" y="5275179"/>
            <a:chExt cx="2580853" cy="1006645"/>
          </a:xfrm>
        </p:grpSpPr>
        <p:sp>
          <p:nvSpPr>
            <p:cNvPr id="15" name="Rectangle 14"/>
            <p:cNvSpPr/>
            <p:nvPr/>
          </p:nvSpPr>
          <p:spPr bwMode="auto">
            <a:xfrm flipH="1">
              <a:off x="3491160" y="5819482"/>
              <a:ext cx="263155" cy="462342"/>
            </a:xfrm>
            <a:prstGeom prst="rect">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sp>
          <p:nvSpPr>
            <p:cNvPr id="16" name="TextBox 15"/>
            <p:cNvSpPr txBox="1"/>
            <p:nvPr/>
          </p:nvSpPr>
          <p:spPr>
            <a:xfrm>
              <a:off x="2491575" y="5275179"/>
              <a:ext cx="706181"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SXBC</a:t>
              </a:r>
              <a:endParaRPr lang="en-US" sz="800" b="1" dirty="0">
                <a:latin typeface="Comic Sans MS" pitchFamily="66" charset="0"/>
              </a:endParaRPr>
            </a:p>
          </p:txBody>
        </p:sp>
        <p:sp>
          <p:nvSpPr>
            <p:cNvPr id="17" name="Rectangle 16"/>
            <p:cNvSpPr/>
            <p:nvPr/>
          </p:nvSpPr>
          <p:spPr bwMode="auto">
            <a:xfrm rot="5400000" flipH="1">
              <a:off x="3591533" y="5969551"/>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18" name="Straight Arrow Connector 17"/>
            <p:cNvCxnSpPr>
              <a:stCxn id="16" idx="2"/>
              <a:endCxn id="17" idx="3"/>
            </p:cNvCxnSpPr>
            <p:nvPr/>
          </p:nvCxnSpPr>
          <p:spPr>
            <a:xfrm>
              <a:off x="2844666" y="5490623"/>
              <a:ext cx="774033" cy="5311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24315" y="5388376"/>
              <a:ext cx="849129"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WEB201</a:t>
              </a:r>
              <a:endParaRPr lang="en-US" sz="800" b="1" dirty="0">
                <a:latin typeface="Comic Sans MS" pitchFamily="66" charset="0"/>
              </a:endParaRPr>
            </a:p>
          </p:txBody>
        </p:sp>
        <p:sp>
          <p:nvSpPr>
            <p:cNvPr id="20" name="Rectangle 19"/>
            <p:cNvSpPr/>
            <p:nvPr/>
          </p:nvSpPr>
          <p:spPr bwMode="auto">
            <a:xfrm rot="5400000" flipH="1">
              <a:off x="3597149" y="5842917"/>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21" name="Straight Arrow Connector 20"/>
            <p:cNvCxnSpPr>
              <a:stCxn id="19" idx="2"/>
              <a:endCxn id="20" idx="3"/>
            </p:cNvCxnSpPr>
            <p:nvPr/>
          </p:nvCxnSpPr>
          <p:spPr>
            <a:xfrm flipH="1">
              <a:off x="3624315" y="5603820"/>
              <a:ext cx="424565" cy="291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81841" y="5814578"/>
              <a:ext cx="890587"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anchor="ctr">
              <a:spAutoFit/>
            </a:bodyPr>
            <a:lstStyle/>
            <a:p>
              <a:pPr algn="ctr">
                <a:defRPr/>
              </a:pPr>
              <a:r>
                <a:rPr lang="en-US" sz="800" b="1" dirty="0">
                  <a:latin typeface="Comic Sans MS" pitchFamily="66" charset="0"/>
                  <a:hlinkClick r:id="rId5" action="ppaction://hlinksldjump"/>
                </a:rPr>
                <a:t>Controller #4</a:t>
              </a:r>
              <a:endParaRPr lang="en-US" sz="800" b="1" dirty="0">
                <a:latin typeface="Comic Sans MS" pitchFamily="66" charset="0"/>
              </a:endParaRPr>
            </a:p>
          </p:txBody>
        </p:sp>
        <p:cxnSp>
          <p:nvCxnSpPr>
            <p:cNvPr id="23" name="Straight Arrow Connector 22"/>
            <p:cNvCxnSpPr>
              <a:stCxn id="22" idx="1"/>
              <a:endCxn id="15" idx="1"/>
            </p:cNvCxnSpPr>
            <p:nvPr/>
          </p:nvCxnSpPr>
          <p:spPr>
            <a:xfrm flipH="1">
              <a:off x="3754315" y="5922300"/>
              <a:ext cx="427526" cy="128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5271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CTs for X-End MAINS </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27</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535" y="1798031"/>
            <a:ext cx="5041540" cy="3765595"/>
          </a:xfrm>
          <a:prstGeom prst="rect">
            <a:avLst/>
          </a:prstGeom>
        </p:spPr>
      </p:pic>
    </p:spTree>
    <p:extLst>
      <p:ext uri="{BB962C8B-B14F-4D97-AF65-F5344CB8AC3E}">
        <p14:creationId xmlns:p14="http://schemas.microsoft.com/office/powerpoint/2010/main" val="3188792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 #4 (at </a:t>
            </a:r>
            <a:r>
              <a:rPr lang="en-US" dirty="0"/>
              <a:t>X-End MAINS</a:t>
            </a:r>
            <a:r>
              <a:rPr lang="en-US" dirty="0" smtClean="0"/>
              <a:t>)</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28</a:t>
            </a:fld>
            <a:endParaRPr lang="en-US"/>
          </a:p>
        </p:txBody>
      </p:sp>
      <p:grpSp>
        <p:nvGrpSpPr>
          <p:cNvPr id="6" name="Group 5"/>
          <p:cNvGrpSpPr/>
          <p:nvPr/>
        </p:nvGrpSpPr>
        <p:grpSpPr>
          <a:xfrm>
            <a:off x="5439140" y="2556732"/>
            <a:ext cx="3048355" cy="2072819"/>
            <a:chOff x="2345869" y="993915"/>
            <a:chExt cx="3048355" cy="2072819"/>
          </a:xfrm>
        </p:grpSpPr>
        <p:grpSp>
          <p:nvGrpSpPr>
            <p:cNvPr id="7" name="Group 6"/>
            <p:cNvGrpSpPr/>
            <p:nvPr/>
          </p:nvGrpSpPr>
          <p:grpSpPr>
            <a:xfrm>
              <a:off x="4741816" y="1005497"/>
              <a:ext cx="652408" cy="1280160"/>
              <a:chOff x="5830681" y="1973342"/>
              <a:chExt cx="652408" cy="1280160"/>
            </a:xfrm>
          </p:grpSpPr>
          <p:sp>
            <p:nvSpPr>
              <p:cNvPr id="23" name="Rectangle 22"/>
              <p:cNvSpPr/>
              <p:nvPr/>
            </p:nvSpPr>
            <p:spPr bwMode="auto">
              <a:xfrm>
                <a:off x="5888729" y="1973342"/>
                <a:ext cx="594360" cy="128016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3" name="Rectangle 32"/>
              <p:cNvSpPr/>
              <p:nvPr/>
            </p:nvSpPr>
            <p:spPr bwMode="auto">
              <a:xfrm>
                <a:off x="6199977" y="2060213"/>
                <a:ext cx="274320" cy="45720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5" name="Rectangle 24"/>
              <p:cNvSpPr/>
              <p:nvPr/>
            </p:nvSpPr>
            <p:spPr bwMode="auto">
              <a:xfrm>
                <a:off x="5830681" y="1973342"/>
                <a:ext cx="45720" cy="128016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 name="Rectangle 12"/>
              <p:cNvSpPr/>
              <p:nvPr/>
            </p:nvSpPr>
            <p:spPr bwMode="auto">
              <a:xfrm>
                <a:off x="5943945" y="2967459"/>
                <a:ext cx="530352" cy="274320"/>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 name="Rectangle 16"/>
              <p:cNvSpPr/>
              <p:nvPr/>
            </p:nvSpPr>
            <p:spPr bwMode="auto">
              <a:xfrm rot="5400000">
                <a:off x="6140541" y="2183657"/>
                <a:ext cx="438912" cy="2286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0" name="Rectangle 29"/>
              <p:cNvSpPr/>
              <p:nvPr/>
            </p:nvSpPr>
            <p:spPr bwMode="auto">
              <a:xfrm rot="10800000">
                <a:off x="5833865" y="2101361"/>
                <a:ext cx="118872" cy="39319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7" name="Group 36"/>
            <p:cNvGrpSpPr/>
            <p:nvPr/>
          </p:nvGrpSpPr>
          <p:grpSpPr>
            <a:xfrm>
              <a:off x="3478288" y="2417131"/>
              <a:ext cx="1097280" cy="649603"/>
              <a:chOff x="2688300" y="4040392"/>
              <a:chExt cx="1097280" cy="649603"/>
            </a:xfrm>
          </p:grpSpPr>
          <p:sp>
            <p:nvSpPr>
              <p:cNvPr id="21" name="Rectangle 20"/>
              <p:cNvSpPr/>
              <p:nvPr/>
            </p:nvSpPr>
            <p:spPr bwMode="auto">
              <a:xfrm rot="5400000">
                <a:off x="2939760" y="3792096"/>
                <a:ext cx="59436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4" name="Rectangle 13"/>
              <p:cNvSpPr/>
              <p:nvPr/>
            </p:nvSpPr>
            <p:spPr bwMode="auto">
              <a:xfrm>
                <a:off x="2795212" y="4040392"/>
                <a:ext cx="987552" cy="530352"/>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6" name="Rectangle 15"/>
              <p:cNvSpPr/>
              <p:nvPr/>
            </p:nvSpPr>
            <p:spPr bwMode="auto">
              <a:xfrm rot="5400000">
                <a:off x="3310092" y="3866656"/>
                <a:ext cx="228600" cy="576072"/>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36" name="Group 35"/>
              <p:cNvGrpSpPr/>
              <p:nvPr/>
            </p:nvGrpSpPr>
            <p:grpSpPr>
              <a:xfrm rot="10800000">
                <a:off x="2688300" y="4568252"/>
                <a:ext cx="1097280" cy="121743"/>
                <a:chOff x="1565814" y="4629124"/>
                <a:chExt cx="1097280" cy="121743"/>
              </a:xfrm>
            </p:grpSpPr>
            <p:sp>
              <p:nvSpPr>
                <p:cNvPr id="22" name="Rectangle 21"/>
                <p:cNvSpPr/>
                <p:nvPr/>
              </p:nvSpPr>
              <p:spPr bwMode="auto">
                <a:xfrm rot="5400000">
                  <a:off x="2091594" y="4103344"/>
                  <a:ext cx="4572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 name="Rectangle 30"/>
                <p:cNvSpPr/>
                <p:nvPr/>
              </p:nvSpPr>
              <p:spPr bwMode="auto">
                <a:xfrm rot="5400000">
                  <a:off x="1797223" y="4494835"/>
                  <a:ext cx="118872" cy="39319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2" name="Rectangle 31"/>
              <p:cNvSpPr/>
              <p:nvPr/>
            </p:nvSpPr>
            <p:spPr bwMode="auto">
              <a:xfrm rot="5400000">
                <a:off x="2699010" y="4045127"/>
                <a:ext cx="274320" cy="27432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55" name="Group 54"/>
            <p:cNvGrpSpPr/>
            <p:nvPr/>
          </p:nvGrpSpPr>
          <p:grpSpPr>
            <a:xfrm>
              <a:off x="2345869" y="993915"/>
              <a:ext cx="2213085" cy="1280160"/>
              <a:chOff x="1555765" y="1973342"/>
              <a:chExt cx="2213085" cy="1280160"/>
            </a:xfrm>
          </p:grpSpPr>
          <p:sp>
            <p:nvSpPr>
              <p:cNvPr id="19" name="Rectangle 18"/>
              <p:cNvSpPr/>
              <p:nvPr/>
            </p:nvSpPr>
            <p:spPr bwMode="auto">
              <a:xfrm rot="5400000">
                <a:off x="2580130" y="2064782"/>
                <a:ext cx="128016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 name="Rectangle 4"/>
              <p:cNvSpPr/>
              <p:nvPr/>
            </p:nvSpPr>
            <p:spPr bwMode="auto">
              <a:xfrm>
                <a:off x="2779890" y="2967459"/>
                <a:ext cx="987552" cy="274320"/>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 name="Rectangle 14"/>
              <p:cNvSpPr/>
              <p:nvPr/>
            </p:nvSpPr>
            <p:spPr bwMode="auto">
              <a:xfrm rot="5400000">
                <a:off x="3215990" y="1974753"/>
                <a:ext cx="438912" cy="576072"/>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 name="Rectangle 19"/>
              <p:cNvSpPr/>
              <p:nvPr/>
            </p:nvSpPr>
            <p:spPr bwMode="auto">
              <a:xfrm rot="5400000">
                <a:off x="1464325" y="2064782"/>
                <a:ext cx="128016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8" name="Rectangle 27"/>
              <p:cNvSpPr/>
              <p:nvPr/>
            </p:nvSpPr>
            <p:spPr bwMode="auto">
              <a:xfrm rot="5400000">
                <a:off x="1707693" y="2101361"/>
                <a:ext cx="393192" cy="39319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4" name="Rectangle 33"/>
              <p:cNvSpPr/>
              <p:nvPr/>
            </p:nvSpPr>
            <p:spPr bwMode="auto">
              <a:xfrm>
                <a:off x="2681426" y="2060213"/>
                <a:ext cx="274320" cy="45720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139" y="2556732"/>
            <a:ext cx="30956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02565" y="1927993"/>
            <a:ext cx="4514615" cy="3372027"/>
          </a:xfrm>
          <a:prstGeom prst="rect">
            <a:avLst/>
          </a:prstGeom>
        </p:spPr>
      </p:pic>
    </p:spTree>
    <p:extLst>
      <p:ext uri="{BB962C8B-B14F-4D97-AF65-F5344CB8AC3E}">
        <p14:creationId xmlns:p14="http://schemas.microsoft.com/office/powerpoint/2010/main" val="2363013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 #4 (at X-End MAINS)</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29</a:t>
            </a:fld>
            <a:endParaRPr lang="en-US"/>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418" y="1002530"/>
            <a:ext cx="1723657" cy="11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7646" y="2655256"/>
            <a:ext cx="1069731" cy="114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296" y="5159526"/>
            <a:ext cx="722483" cy="100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308" y="4229718"/>
            <a:ext cx="29146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011465" y="5477212"/>
            <a:ext cx="3727587" cy="369332"/>
          </a:xfrm>
          <a:prstGeom prst="rect">
            <a:avLst/>
          </a:prstGeom>
        </p:spPr>
        <p:txBody>
          <a:bodyPr wrap="square">
            <a:spAutoFit/>
          </a:bodyPr>
          <a:lstStyle/>
          <a:p>
            <a:pPr algn="ctr"/>
            <a:r>
              <a:rPr lang="en-US" dirty="0" smtClean="0">
                <a:latin typeface="Comic Sans MS" pitchFamily="66" charset="0"/>
              </a:rPr>
              <a:t>12 x 14 x 6.5 (plus .5 door depth)</a:t>
            </a:r>
            <a:endParaRPr lang="en-US" dirty="0">
              <a:latin typeface="Comic Sans MS" pitchFamily="66" charset="0"/>
            </a:endParaRPr>
          </a:p>
        </p:txBody>
      </p:sp>
      <p:sp>
        <p:nvSpPr>
          <p:cNvPr id="17" name="Rectangle 16"/>
          <p:cNvSpPr/>
          <p:nvPr/>
        </p:nvSpPr>
        <p:spPr>
          <a:xfrm>
            <a:off x="4639512" y="6157742"/>
            <a:ext cx="1676049" cy="369332"/>
          </a:xfrm>
          <a:prstGeom prst="rect">
            <a:avLst/>
          </a:prstGeom>
        </p:spPr>
        <p:txBody>
          <a:bodyPr wrap="square">
            <a:spAutoFit/>
          </a:bodyPr>
          <a:lstStyle/>
          <a:p>
            <a:pPr algn="ctr"/>
            <a:r>
              <a:rPr lang="en-US" dirty="0" smtClean="0">
                <a:latin typeface="Comic Sans MS" pitchFamily="66" charset="0"/>
              </a:rPr>
              <a:t>3 x 5 x 5</a:t>
            </a:r>
            <a:endParaRPr lang="en-US" dirty="0">
              <a:latin typeface="Comic Sans MS" pitchFamily="66" charset="0"/>
            </a:endParaRPr>
          </a:p>
        </p:txBody>
      </p:sp>
      <p:sp>
        <p:nvSpPr>
          <p:cNvPr id="18" name="Rectangle 17"/>
          <p:cNvSpPr/>
          <p:nvPr/>
        </p:nvSpPr>
        <p:spPr>
          <a:xfrm>
            <a:off x="6094210" y="3801804"/>
            <a:ext cx="1933354" cy="369332"/>
          </a:xfrm>
          <a:prstGeom prst="rect">
            <a:avLst/>
          </a:prstGeom>
        </p:spPr>
        <p:txBody>
          <a:bodyPr wrap="square">
            <a:spAutoFit/>
          </a:bodyPr>
          <a:lstStyle/>
          <a:p>
            <a:pPr algn="ctr"/>
            <a:r>
              <a:rPr lang="en-US" dirty="0" smtClean="0">
                <a:latin typeface="Comic Sans MS" pitchFamily="66" charset="0"/>
              </a:rPr>
              <a:t>4.14 x 4.14 x 1.2</a:t>
            </a:r>
            <a:endParaRPr lang="en-US" dirty="0">
              <a:latin typeface="Comic Sans MS" pitchFamily="66" charset="0"/>
            </a:endParaRPr>
          </a:p>
        </p:txBody>
      </p:sp>
      <p:sp>
        <p:nvSpPr>
          <p:cNvPr id="19" name="Rectangle 18"/>
          <p:cNvSpPr/>
          <p:nvPr/>
        </p:nvSpPr>
        <p:spPr>
          <a:xfrm>
            <a:off x="6407646" y="5822813"/>
            <a:ext cx="2477974" cy="369332"/>
          </a:xfrm>
          <a:prstGeom prst="rect">
            <a:avLst/>
          </a:prstGeom>
        </p:spPr>
        <p:txBody>
          <a:bodyPr wrap="square">
            <a:spAutoFit/>
          </a:bodyPr>
          <a:lstStyle/>
          <a:p>
            <a:pPr algn="ctr"/>
            <a:r>
              <a:rPr lang="en-US" dirty="0" smtClean="0">
                <a:latin typeface="Comic Sans MS" pitchFamily="66" charset="0"/>
              </a:rPr>
              <a:t>3 x 10.75 x 5.75</a:t>
            </a:r>
            <a:endParaRPr lang="en-US" dirty="0">
              <a:latin typeface="Comic Sans MS" pitchFamily="66" charset="0"/>
            </a:endParaRPr>
          </a:p>
        </p:txBody>
      </p:sp>
      <p:sp>
        <p:nvSpPr>
          <p:cNvPr id="20" name="Rectangle 19"/>
          <p:cNvSpPr/>
          <p:nvPr/>
        </p:nvSpPr>
        <p:spPr>
          <a:xfrm>
            <a:off x="5646259" y="2133062"/>
            <a:ext cx="2477974" cy="369332"/>
          </a:xfrm>
          <a:prstGeom prst="rect">
            <a:avLst/>
          </a:prstGeom>
        </p:spPr>
        <p:txBody>
          <a:bodyPr wrap="square">
            <a:spAutoFit/>
          </a:bodyPr>
          <a:lstStyle/>
          <a:p>
            <a:pPr algn="ctr"/>
            <a:r>
              <a:rPr lang="en-US" dirty="0" smtClean="0">
                <a:latin typeface="Comic Sans MS" pitchFamily="66" charset="0"/>
              </a:rPr>
              <a:t>6.313 x 4.82 x 2.483</a:t>
            </a:r>
            <a:endParaRPr lang="en-US" dirty="0">
              <a:latin typeface="Comic Sans MS" pitchFamily="66" charset="0"/>
            </a:endParaRPr>
          </a:p>
        </p:txBody>
      </p:sp>
      <p:pic>
        <p:nvPicPr>
          <p:cNvPr id="21" name="Picture 2" descr="http://www.e-boxenclosures.com/images/type12/t12jh.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970258" y="1702158"/>
            <a:ext cx="3810000" cy="326707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208811" y="3151029"/>
            <a:ext cx="1046458" cy="369332"/>
          </a:xfrm>
          <a:prstGeom prst="rect">
            <a:avLst/>
          </a:prstGeom>
          <a:solidFill>
            <a:schemeClr val="bg1"/>
          </a:solidFill>
        </p:spPr>
        <p:txBody>
          <a:bodyPr wrap="square" rtlCol="0">
            <a:spAutoFit/>
          </a:bodyPr>
          <a:lstStyle/>
          <a:p>
            <a:pPr algn="ctr"/>
            <a:r>
              <a:rPr lang="en-US" dirty="0" smtClean="0"/>
              <a:t>Similar</a:t>
            </a:r>
            <a:endParaRPr lang="en-US" dirty="0"/>
          </a:p>
        </p:txBody>
      </p:sp>
    </p:spTree>
    <p:extLst>
      <p:ext uri="{BB962C8B-B14F-4D97-AF65-F5344CB8AC3E}">
        <p14:creationId xmlns:p14="http://schemas.microsoft.com/office/powerpoint/2010/main" val="3632786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3</a:t>
            </a:fld>
            <a:endParaRPr lang="en-US" smtClean="0"/>
          </a:p>
        </p:txBody>
      </p:sp>
      <p:sp>
        <p:nvSpPr>
          <p:cNvPr id="387" name="Date Placeholder 386"/>
          <p:cNvSpPr>
            <a:spLocks noGrp="1"/>
          </p:cNvSpPr>
          <p:nvPr>
            <p:ph type="dt" sz="quarter" idx="10"/>
          </p:nvPr>
        </p:nvSpPr>
        <p:spPr/>
        <p:txBody>
          <a:bodyPr/>
          <a:lstStyle/>
          <a:p>
            <a:pPr>
              <a:defRPr/>
            </a:pPr>
            <a:r>
              <a:rPr lang="en-US" smtClean="0"/>
              <a:t>LIGO-G1200508-V2</a:t>
            </a:r>
            <a:endParaRPr lang="en-US" dirty="0"/>
          </a:p>
        </p:txBody>
      </p:sp>
      <p:sp>
        <p:nvSpPr>
          <p:cNvPr id="2052" name="Title 1"/>
          <p:cNvSpPr>
            <a:spLocks noGrp="1"/>
          </p:cNvSpPr>
          <p:nvPr>
            <p:ph type="title"/>
          </p:nvPr>
        </p:nvSpPr>
        <p:spPr>
          <a:xfrm>
            <a:off x="1725613" y="274638"/>
            <a:ext cx="6961187" cy="406400"/>
          </a:xfrm>
        </p:spPr>
        <p:txBody>
          <a:bodyPr/>
          <a:lstStyle/>
          <a:p>
            <a:r>
              <a:rPr lang="en-US" dirty="0" smtClean="0"/>
              <a:t>Power Monitoring – Required Parameters </a:t>
            </a:r>
          </a:p>
        </p:txBody>
      </p:sp>
      <p:sp>
        <p:nvSpPr>
          <p:cNvPr id="2" name="Rectangle 1"/>
          <p:cNvSpPr/>
          <p:nvPr/>
        </p:nvSpPr>
        <p:spPr>
          <a:xfrm>
            <a:off x="1338682" y="2136339"/>
            <a:ext cx="6839712" cy="2308324"/>
          </a:xfrm>
          <a:prstGeom prst="rect">
            <a:avLst/>
          </a:prstGeom>
        </p:spPr>
        <p:txBody>
          <a:bodyPr wrap="square">
            <a:spAutoFit/>
          </a:bodyPr>
          <a:lstStyle/>
          <a:p>
            <a:r>
              <a:rPr lang="en-US" dirty="0" smtClean="0"/>
              <a:t>1) Variations in the peak and RMS voltage</a:t>
            </a:r>
          </a:p>
          <a:p>
            <a:r>
              <a:rPr lang="en-US" dirty="0" smtClean="0"/>
              <a:t>2) Spikes, Impulses, or Surges</a:t>
            </a:r>
          </a:p>
          <a:p>
            <a:r>
              <a:rPr lang="en-US" dirty="0" smtClean="0"/>
              <a:t>3) Undervoltage events</a:t>
            </a:r>
          </a:p>
          <a:p>
            <a:r>
              <a:rPr lang="en-US" dirty="0" smtClean="0"/>
              <a:t>4) Overvoltage events</a:t>
            </a:r>
          </a:p>
          <a:p>
            <a:r>
              <a:rPr lang="en-US" dirty="0" smtClean="0"/>
              <a:t>5) Variations in Frequency</a:t>
            </a:r>
          </a:p>
          <a:p>
            <a:r>
              <a:rPr lang="en-US" dirty="0" smtClean="0"/>
              <a:t>6) Variations in Harmonic Content</a:t>
            </a:r>
          </a:p>
          <a:p>
            <a:r>
              <a:rPr lang="en-US" dirty="0" smtClean="0"/>
              <a:t>7) Non-zero Low- and High-frequency Total Load Impedance</a:t>
            </a:r>
          </a:p>
          <a:p>
            <a:r>
              <a:rPr lang="en-US" dirty="0" smtClean="0"/>
              <a:t>8) Total Power Factor</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647C93DC-69EA-4D78-840B-B6DAED4A0D02}" type="slidenum">
              <a:rPr lang="en-US" smtClean="0"/>
              <a:pPr>
                <a:defRPr/>
              </a:pPr>
              <a:t>30</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Y-End Station (South)</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091" y="1213334"/>
            <a:ext cx="5486400" cy="499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ular Callout 6"/>
          <p:cNvSpPr/>
          <p:nvPr/>
        </p:nvSpPr>
        <p:spPr bwMode="auto">
          <a:xfrm>
            <a:off x="2889504" y="4023360"/>
            <a:ext cx="1733702" cy="321869"/>
          </a:xfrm>
          <a:prstGeom prst="wedgeRectCallout">
            <a:avLst>
              <a:gd name="adj1" fmla="val 74948"/>
              <a:gd name="adj2" fmla="val 225401"/>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schemeClr val="tx1"/>
                </a:solidFill>
                <a:latin typeface="Comic Sans MS" pitchFamily="66" charset="0"/>
                <a:hlinkClick r:id="rId3" action="ppaction://hlinksldjump"/>
              </a:rPr>
              <a:t>Network Controller #5 </a:t>
            </a:r>
            <a:endParaRPr lang="en-US" sz="1100" dirty="0">
              <a:solidFill>
                <a:schemeClr val="tx1"/>
              </a:solidFill>
            </a:endParaRPr>
          </a:p>
        </p:txBody>
      </p:sp>
    </p:spTree>
    <p:extLst>
      <p:ext uri="{BB962C8B-B14F-4D97-AF65-F5344CB8AC3E}">
        <p14:creationId xmlns:p14="http://schemas.microsoft.com/office/powerpoint/2010/main" val="2263073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25613" y="274638"/>
            <a:ext cx="6961187" cy="406400"/>
          </a:xfrm>
        </p:spPr>
        <p:txBody>
          <a:bodyPr/>
          <a:lstStyle/>
          <a:p>
            <a:r>
              <a:rPr lang="en-US" dirty="0" smtClean="0"/>
              <a:t>Y-End Access Points</a:t>
            </a:r>
          </a:p>
        </p:txBody>
      </p:sp>
      <p:sp>
        <p:nvSpPr>
          <p:cNvPr id="26627" name="Slide Number Placeholder 5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0D48B7A-BF28-4EEE-88A3-568A482C0BD8}" type="slidenum">
              <a:rPr lang="en-US" smtClean="0">
                <a:solidFill>
                  <a:srgbClr val="898989"/>
                </a:solidFill>
                <a:latin typeface="Calibri" pitchFamily="34" charset="0"/>
              </a:rPr>
              <a:pPr eaLnBrk="1" hangingPunct="1"/>
              <a:t>31</a:t>
            </a:fld>
            <a:endParaRPr lang="en-US" smtClean="0">
              <a:solidFill>
                <a:srgbClr val="898989"/>
              </a:solidFill>
              <a:latin typeface="Calibri" pitchFamily="34" charset="0"/>
            </a:endParaRPr>
          </a:p>
        </p:txBody>
      </p:sp>
      <p:sp>
        <p:nvSpPr>
          <p:cNvPr id="56" name="Date Placeholder 55"/>
          <p:cNvSpPr>
            <a:spLocks noGrp="1"/>
          </p:cNvSpPr>
          <p:nvPr>
            <p:ph type="dt" sz="quarter" idx="10"/>
          </p:nvPr>
        </p:nvSpPr>
        <p:spPr/>
        <p:txBody>
          <a:bodyPr/>
          <a:lstStyle/>
          <a:p>
            <a:pPr>
              <a:defRPr/>
            </a:pPr>
            <a:r>
              <a:rPr lang="en-US" smtClean="0"/>
              <a:t>LIGO-G1200508-V2</a:t>
            </a:r>
            <a:endParaRPr lang="en-US"/>
          </a:p>
        </p:txBody>
      </p:sp>
      <p:pic>
        <p:nvPicPr>
          <p:cNvPr id="266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213" y="1644732"/>
            <a:ext cx="4000762" cy="420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8"/>
          <p:cNvSpPr txBox="1">
            <a:spLocks noChangeArrowheads="1"/>
          </p:cNvSpPr>
          <p:nvPr/>
        </p:nvSpPr>
        <p:spPr bwMode="auto">
          <a:xfrm>
            <a:off x="674688" y="717550"/>
            <a:ext cx="138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b="1" dirty="0" smtClean="0">
                <a:latin typeface="Comic Sans MS" pitchFamily="66" charset="0"/>
                <a:hlinkClick r:id="rId3" action="ppaction://hlinksldjump"/>
              </a:rPr>
              <a:t>&lt;&lt; Y-End, VEAY</a:t>
            </a:r>
            <a:endParaRPr lang="en-US" sz="1000" b="1" dirty="0">
              <a:latin typeface="Comic Sans MS" pitchFamily="66" charset="0"/>
            </a:endParaRPr>
          </a:p>
        </p:txBody>
      </p:sp>
      <p:sp>
        <p:nvSpPr>
          <p:cNvPr id="45" name="TextBox 44"/>
          <p:cNvSpPr txBox="1"/>
          <p:nvPr/>
        </p:nvSpPr>
        <p:spPr>
          <a:xfrm>
            <a:off x="2610147" y="4794562"/>
            <a:ext cx="986390" cy="33855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CTs for </a:t>
            </a:r>
            <a:r>
              <a:rPr lang="en-US" sz="800" b="1" dirty="0">
                <a:latin typeface="Comic Sans MS" pitchFamily="66" charset="0"/>
              </a:rPr>
              <a:t>Y</a:t>
            </a:r>
            <a:r>
              <a:rPr lang="en-US" sz="800" b="1" dirty="0" smtClean="0">
                <a:latin typeface="Comic Sans MS" pitchFamily="66" charset="0"/>
              </a:rPr>
              <a:t>-End MAINS Power</a:t>
            </a:r>
            <a:endParaRPr lang="en-US" sz="800" b="1" dirty="0">
              <a:latin typeface="Comic Sans MS" pitchFamily="66" charset="0"/>
            </a:endParaRPr>
          </a:p>
        </p:txBody>
      </p:sp>
      <p:cxnSp>
        <p:nvCxnSpPr>
          <p:cNvPr id="48" name="Straight Arrow Connector 47"/>
          <p:cNvCxnSpPr>
            <a:stCxn id="45" idx="3"/>
            <a:endCxn id="49" idx="2"/>
          </p:cNvCxnSpPr>
          <p:nvPr/>
        </p:nvCxnSpPr>
        <p:spPr>
          <a:xfrm flipV="1">
            <a:off x="3596537" y="4575382"/>
            <a:ext cx="444671" cy="3884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bwMode="auto">
          <a:xfrm flipH="1">
            <a:off x="4018349" y="4348240"/>
            <a:ext cx="45719" cy="227142"/>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grpSp>
        <p:nvGrpSpPr>
          <p:cNvPr id="14" name="Group 13"/>
          <p:cNvGrpSpPr/>
          <p:nvPr/>
        </p:nvGrpSpPr>
        <p:grpSpPr>
          <a:xfrm>
            <a:off x="2815499" y="3241630"/>
            <a:ext cx="2580853" cy="1006645"/>
            <a:chOff x="2491575" y="5275179"/>
            <a:chExt cx="2580853" cy="1006645"/>
          </a:xfrm>
        </p:grpSpPr>
        <p:sp>
          <p:nvSpPr>
            <p:cNvPr id="15" name="Rectangle 14"/>
            <p:cNvSpPr/>
            <p:nvPr/>
          </p:nvSpPr>
          <p:spPr bwMode="auto">
            <a:xfrm flipH="1">
              <a:off x="3491160" y="5819482"/>
              <a:ext cx="263155" cy="462342"/>
            </a:xfrm>
            <a:prstGeom prst="rect">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sp>
          <p:nvSpPr>
            <p:cNvPr id="16" name="TextBox 15"/>
            <p:cNvSpPr txBox="1"/>
            <p:nvPr/>
          </p:nvSpPr>
          <p:spPr>
            <a:xfrm>
              <a:off x="2491575" y="5275179"/>
              <a:ext cx="706181"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SXBC</a:t>
              </a:r>
              <a:endParaRPr lang="en-US" sz="800" b="1" dirty="0">
                <a:latin typeface="Comic Sans MS" pitchFamily="66" charset="0"/>
              </a:endParaRPr>
            </a:p>
          </p:txBody>
        </p:sp>
        <p:sp>
          <p:nvSpPr>
            <p:cNvPr id="17" name="Rectangle 16"/>
            <p:cNvSpPr/>
            <p:nvPr/>
          </p:nvSpPr>
          <p:spPr bwMode="auto">
            <a:xfrm rot="5400000" flipH="1">
              <a:off x="3591533" y="5969551"/>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18" name="Straight Arrow Connector 17"/>
            <p:cNvCxnSpPr>
              <a:stCxn id="16" idx="2"/>
              <a:endCxn id="17" idx="3"/>
            </p:cNvCxnSpPr>
            <p:nvPr/>
          </p:nvCxnSpPr>
          <p:spPr>
            <a:xfrm>
              <a:off x="2844666" y="5490623"/>
              <a:ext cx="774033" cy="5311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24315" y="5388376"/>
              <a:ext cx="849129"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WEB201</a:t>
              </a:r>
              <a:endParaRPr lang="en-US" sz="800" b="1" dirty="0">
                <a:latin typeface="Comic Sans MS" pitchFamily="66" charset="0"/>
              </a:endParaRPr>
            </a:p>
          </p:txBody>
        </p:sp>
        <p:sp>
          <p:nvSpPr>
            <p:cNvPr id="20" name="Rectangle 19"/>
            <p:cNvSpPr/>
            <p:nvPr/>
          </p:nvSpPr>
          <p:spPr bwMode="auto">
            <a:xfrm rot="5400000" flipH="1">
              <a:off x="3597149" y="5842917"/>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21" name="Straight Arrow Connector 20"/>
            <p:cNvCxnSpPr>
              <a:stCxn id="19" idx="2"/>
              <a:endCxn id="20" idx="3"/>
            </p:cNvCxnSpPr>
            <p:nvPr/>
          </p:nvCxnSpPr>
          <p:spPr>
            <a:xfrm flipH="1">
              <a:off x="3624315" y="5603820"/>
              <a:ext cx="424565" cy="291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81841" y="5814578"/>
              <a:ext cx="890587"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anchor="ctr">
              <a:spAutoFit/>
            </a:bodyPr>
            <a:lstStyle/>
            <a:p>
              <a:pPr algn="ctr">
                <a:defRPr/>
              </a:pPr>
              <a:r>
                <a:rPr lang="en-US" sz="800" b="1" dirty="0">
                  <a:latin typeface="Comic Sans MS" pitchFamily="66" charset="0"/>
                  <a:hlinkClick r:id="rId4" action="ppaction://hlinksldjump"/>
                </a:rPr>
                <a:t>Controller #5</a:t>
              </a:r>
              <a:endParaRPr lang="en-US" sz="800" b="1" dirty="0">
                <a:latin typeface="Comic Sans MS" pitchFamily="66" charset="0"/>
              </a:endParaRPr>
            </a:p>
          </p:txBody>
        </p:sp>
        <p:cxnSp>
          <p:nvCxnSpPr>
            <p:cNvPr id="23" name="Straight Arrow Connector 22"/>
            <p:cNvCxnSpPr>
              <a:stCxn id="22" idx="1"/>
              <a:endCxn id="15" idx="1"/>
            </p:cNvCxnSpPr>
            <p:nvPr/>
          </p:nvCxnSpPr>
          <p:spPr>
            <a:xfrm flipH="1">
              <a:off x="3754315" y="5922300"/>
              <a:ext cx="427526" cy="128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453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CTs for Y-End MAINS </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32</a:t>
            </a:fld>
            <a:endParaRPr lang="en-US"/>
          </a:p>
        </p:txBody>
      </p:sp>
    </p:spTree>
    <p:extLst>
      <p:ext uri="{BB962C8B-B14F-4D97-AF65-F5344CB8AC3E}">
        <p14:creationId xmlns:p14="http://schemas.microsoft.com/office/powerpoint/2010/main" val="3188792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 #5 (at Y-End </a:t>
            </a:r>
            <a:r>
              <a:rPr lang="en-US" dirty="0"/>
              <a:t>MAINS</a:t>
            </a:r>
            <a:r>
              <a:rPr lang="en-US" dirty="0" smtClean="0"/>
              <a:t>)</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33</a:t>
            </a:fld>
            <a:endParaRPr lang="en-US"/>
          </a:p>
        </p:txBody>
      </p:sp>
      <p:grpSp>
        <p:nvGrpSpPr>
          <p:cNvPr id="6" name="Group 5"/>
          <p:cNvGrpSpPr/>
          <p:nvPr/>
        </p:nvGrpSpPr>
        <p:grpSpPr>
          <a:xfrm>
            <a:off x="5265524" y="2561467"/>
            <a:ext cx="3048355" cy="2072819"/>
            <a:chOff x="2345869" y="993915"/>
            <a:chExt cx="3048355" cy="2072819"/>
          </a:xfrm>
        </p:grpSpPr>
        <p:grpSp>
          <p:nvGrpSpPr>
            <p:cNvPr id="7" name="Group 6"/>
            <p:cNvGrpSpPr/>
            <p:nvPr/>
          </p:nvGrpSpPr>
          <p:grpSpPr>
            <a:xfrm>
              <a:off x="4741816" y="1005497"/>
              <a:ext cx="652408" cy="1280160"/>
              <a:chOff x="5830681" y="1973342"/>
              <a:chExt cx="652408" cy="1280160"/>
            </a:xfrm>
          </p:grpSpPr>
          <p:sp>
            <p:nvSpPr>
              <p:cNvPr id="23" name="Rectangle 22"/>
              <p:cNvSpPr/>
              <p:nvPr/>
            </p:nvSpPr>
            <p:spPr bwMode="auto">
              <a:xfrm>
                <a:off x="5888729" y="1973342"/>
                <a:ext cx="594360" cy="128016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3" name="Rectangle 32"/>
              <p:cNvSpPr/>
              <p:nvPr/>
            </p:nvSpPr>
            <p:spPr bwMode="auto">
              <a:xfrm>
                <a:off x="6199977" y="2060213"/>
                <a:ext cx="274320" cy="45720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5" name="Rectangle 24"/>
              <p:cNvSpPr/>
              <p:nvPr/>
            </p:nvSpPr>
            <p:spPr bwMode="auto">
              <a:xfrm>
                <a:off x="5830681" y="1973342"/>
                <a:ext cx="45720" cy="128016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 name="Rectangle 12"/>
              <p:cNvSpPr/>
              <p:nvPr/>
            </p:nvSpPr>
            <p:spPr bwMode="auto">
              <a:xfrm>
                <a:off x="5943945" y="2967459"/>
                <a:ext cx="530352" cy="274320"/>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 name="Rectangle 16"/>
              <p:cNvSpPr/>
              <p:nvPr/>
            </p:nvSpPr>
            <p:spPr bwMode="auto">
              <a:xfrm rot="5400000">
                <a:off x="6140541" y="2183657"/>
                <a:ext cx="438912" cy="2286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0" name="Rectangle 29"/>
              <p:cNvSpPr/>
              <p:nvPr/>
            </p:nvSpPr>
            <p:spPr bwMode="auto">
              <a:xfrm rot="10800000">
                <a:off x="5833865" y="2101361"/>
                <a:ext cx="118872" cy="39319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7" name="Group 36"/>
            <p:cNvGrpSpPr/>
            <p:nvPr/>
          </p:nvGrpSpPr>
          <p:grpSpPr>
            <a:xfrm>
              <a:off x="3478288" y="2417131"/>
              <a:ext cx="1097280" cy="649603"/>
              <a:chOff x="2688300" y="4040392"/>
              <a:chExt cx="1097280" cy="649603"/>
            </a:xfrm>
          </p:grpSpPr>
          <p:sp>
            <p:nvSpPr>
              <p:cNvPr id="21" name="Rectangle 20"/>
              <p:cNvSpPr/>
              <p:nvPr/>
            </p:nvSpPr>
            <p:spPr bwMode="auto">
              <a:xfrm rot="5400000">
                <a:off x="2939760" y="3792096"/>
                <a:ext cx="59436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4" name="Rectangle 13"/>
              <p:cNvSpPr/>
              <p:nvPr/>
            </p:nvSpPr>
            <p:spPr bwMode="auto">
              <a:xfrm>
                <a:off x="2795212" y="4040392"/>
                <a:ext cx="987552" cy="530352"/>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6" name="Rectangle 15"/>
              <p:cNvSpPr/>
              <p:nvPr/>
            </p:nvSpPr>
            <p:spPr bwMode="auto">
              <a:xfrm rot="5400000">
                <a:off x="3310092" y="3866656"/>
                <a:ext cx="228600" cy="576072"/>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36" name="Group 35"/>
              <p:cNvGrpSpPr/>
              <p:nvPr/>
            </p:nvGrpSpPr>
            <p:grpSpPr>
              <a:xfrm rot="10800000">
                <a:off x="2688300" y="4568252"/>
                <a:ext cx="1097280" cy="121743"/>
                <a:chOff x="1565814" y="4629124"/>
                <a:chExt cx="1097280" cy="121743"/>
              </a:xfrm>
            </p:grpSpPr>
            <p:sp>
              <p:nvSpPr>
                <p:cNvPr id="22" name="Rectangle 21"/>
                <p:cNvSpPr/>
                <p:nvPr/>
              </p:nvSpPr>
              <p:spPr bwMode="auto">
                <a:xfrm rot="5400000">
                  <a:off x="2091594" y="4103344"/>
                  <a:ext cx="4572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 name="Rectangle 30"/>
                <p:cNvSpPr/>
                <p:nvPr/>
              </p:nvSpPr>
              <p:spPr bwMode="auto">
                <a:xfrm rot="5400000">
                  <a:off x="1797223" y="4494835"/>
                  <a:ext cx="118872" cy="39319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2" name="Rectangle 31"/>
              <p:cNvSpPr/>
              <p:nvPr/>
            </p:nvSpPr>
            <p:spPr bwMode="auto">
              <a:xfrm rot="5400000">
                <a:off x="2699010" y="4045127"/>
                <a:ext cx="274320" cy="27432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55" name="Group 54"/>
            <p:cNvGrpSpPr/>
            <p:nvPr/>
          </p:nvGrpSpPr>
          <p:grpSpPr>
            <a:xfrm>
              <a:off x="2345869" y="993915"/>
              <a:ext cx="2213085" cy="1280160"/>
              <a:chOff x="1555765" y="1973342"/>
              <a:chExt cx="2213085" cy="1280160"/>
            </a:xfrm>
          </p:grpSpPr>
          <p:sp>
            <p:nvSpPr>
              <p:cNvPr id="19" name="Rectangle 18"/>
              <p:cNvSpPr/>
              <p:nvPr/>
            </p:nvSpPr>
            <p:spPr bwMode="auto">
              <a:xfrm rot="5400000">
                <a:off x="2580130" y="2064782"/>
                <a:ext cx="128016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 name="Rectangle 4"/>
              <p:cNvSpPr/>
              <p:nvPr/>
            </p:nvSpPr>
            <p:spPr bwMode="auto">
              <a:xfrm>
                <a:off x="2779890" y="2967459"/>
                <a:ext cx="987552" cy="274320"/>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 name="Rectangle 14"/>
              <p:cNvSpPr/>
              <p:nvPr/>
            </p:nvSpPr>
            <p:spPr bwMode="auto">
              <a:xfrm rot="5400000">
                <a:off x="3215990" y="1974753"/>
                <a:ext cx="438912" cy="576072"/>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 name="Rectangle 19"/>
              <p:cNvSpPr/>
              <p:nvPr/>
            </p:nvSpPr>
            <p:spPr bwMode="auto">
              <a:xfrm rot="5400000">
                <a:off x="1464325" y="2064782"/>
                <a:ext cx="1280160" cy="1097280"/>
              </a:xfrm>
              <a:prstGeom prst="rect">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8" name="Rectangle 27"/>
              <p:cNvSpPr/>
              <p:nvPr/>
            </p:nvSpPr>
            <p:spPr bwMode="auto">
              <a:xfrm rot="5400000">
                <a:off x="1707693" y="2101361"/>
                <a:ext cx="393192" cy="39319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4" name="Rectangle 33"/>
              <p:cNvSpPr/>
              <p:nvPr/>
            </p:nvSpPr>
            <p:spPr bwMode="auto">
              <a:xfrm>
                <a:off x="2681426" y="2060213"/>
                <a:ext cx="274320" cy="45720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182" y="2561467"/>
            <a:ext cx="30956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44621" y="2139678"/>
            <a:ext cx="4158621" cy="3106131"/>
          </a:xfrm>
          <a:prstGeom prst="rect">
            <a:avLst/>
          </a:prstGeom>
        </p:spPr>
      </p:pic>
    </p:spTree>
    <p:extLst>
      <p:ext uri="{BB962C8B-B14F-4D97-AF65-F5344CB8AC3E}">
        <p14:creationId xmlns:p14="http://schemas.microsoft.com/office/powerpoint/2010/main" val="1938278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 #5 (at Y-End MAINS)</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34</a:t>
            </a:fld>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418" y="1002530"/>
            <a:ext cx="1723657" cy="11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7646" y="2655256"/>
            <a:ext cx="1069731" cy="114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296" y="5159526"/>
            <a:ext cx="722483" cy="100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308" y="4229718"/>
            <a:ext cx="29146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011465" y="5477212"/>
            <a:ext cx="3727587" cy="369332"/>
          </a:xfrm>
          <a:prstGeom prst="rect">
            <a:avLst/>
          </a:prstGeom>
        </p:spPr>
        <p:txBody>
          <a:bodyPr wrap="square">
            <a:spAutoFit/>
          </a:bodyPr>
          <a:lstStyle/>
          <a:p>
            <a:pPr algn="ctr"/>
            <a:r>
              <a:rPr lang="en-US" dirty="0" smtClean="0">
                <a:latin typeface="Comic Sans MS" pitchFamily="66" charset="0"/>
              </a:rPr>
              <a:t>12 x 14 x 6.5 (plus .5 door depth)</a:t>
            </a:r>
            <a:endParaRPr lang="en-US" dirty="0">
              <a:latin typeface="Comic Sans MS" pitchFamily="66" charset="0"/>
            </a:endParaRPr>
          </a:p>
        </p:txBody>
      </p:sp>
      <p:sp>
        <p:nvSpPr>
          <p:cNvPr id="11" name="Rectangle 10"/>
          <p:cNvSpPr/>
          <p:nvPr/>
        </p:nvSpPr>
        <p:spPr>
          <a:xfrm>
            <a:off x="4639512" y="6157742"/>
            <a:ext cx="1676049" cy="369332"/>
          </a:xfrm>
          <a:prstGeom prst="rect">
            <a:avLst/>
          </a:prstGeom>
        </p:spPr>
        <p:txBody>
          <a:bodyPr wrap="square">
            <a:spAutoFit/>
          </a:bodyPr>
          <a:lstStyle/>
          <a:p>
            <a:pPr algn="ctr"/>
            <a:r>
              <a:rPr lang="en-US" dirty="0" smtClean="0">
                <a:latin typeface="Comic Sans MS" pitchFamily="66" charset="0"/>
              </a:rPr>
              <a:t>3 x 5 x 5</a:t>
            </a:r>
            <a:endParaRPr lang="en-US" dirty="0">
              <a:latin typeface="Comic Sans MS" pitchFamily="66" charset="0"/>
            </a:endParaRPr>
          </a:p>
        </p:txBody>
      </p:sp>
      <p:sp>
        <p:nvSpPr>
          <p:cNvPr id="12" name="Rectangle 11"/>
          <p:cNvSpPr/>
          <p:nvPr/>
        </p:nvSpPr>
        <p:spPr>
          <a:xfrm>
            <a:off x="6094210" y="3801804"/>
            <a:ext cx="1933354" cy="369332"/>
          </a:xfrm>
          <a:prstGeom prst="rect">
            <a:avLst/>
          </a:prstGeom>
        </p:spPr>
        <p:txBody>
          <a:bodyPr wrap="square">
            <a:spAutoFit/>
          </a:bodyPr>
          <a:lstStyle/>
          <a:p>
            <a:pPr algn="ctr"/>
            <a:r>
              <a:rPr lang="en-US" dirty="0" smtClean="0">
                <a:latin typeface="Comic Sans MS" pitchFamily="66" charset="0"/>
              </a:rPr>
              <a:t>4.14 x 4.14 x 1.2</a:t>
            </a:r>
            <a:endParaRPr lang="en-US" dirty="0">
              <a:latin typeface="Comic Sans MS" pitchFamily="66" charset="0"/>
            </a:endParaRPr>
          </a:p>
        </p:txBody>
      </p:sp>
      <p:sp>
        <p:nvSpPr>
          <p:cNvPr id="13" name="Rectangle 12"/>
          <p:cNvSpPr/>
          <p:nvPr/>
        </p:nvSpPr>
        <p:spPr>
          <a:xfrm>
            <a:off x="6407646" y="5822813"/>
            <a:ext cx="2477974" cy="369332"/>
          </a:xfrm>
          <a:prstGeom prst="rect">
            <a:avLst/>
          </a:prstGeom>
        </p:spPr>
        <p:txBody>
          <a:bodyPr wrap="square">
            <a:spAutoFit/>
          </a:bodyPr>
          <a:lstStyle/>
          <a:p>
            <a:pPr algn="ctr"/>
            <a:r>
              <a:rPr lang="en-US" dirty="0" smtClean="0">
                <a:latin typeface="Comic Sans MS" pitchFamily="66" charset="0"/>
              </a:rPr>
              <a:t>3 x 10.75 x 5.75</a:t>
            </a:r>
            <a:endParaRPr lang="en-US" dirty="0">
              <a:latin typeface="Comic Sans MS" pitchFamily="66" charset="0"/>
            </a:endParaRPr>
          </a:p>
        </p:txBody>
      </p:sp>
      <p:sp>
        <p:nvSpPr>
          <p:cNvPr id="14" name="Rectangle 13"/>
          <p:cNvSpPr/>
          <p:nvPr/>
        </p:nvSpPr>
        <p:spPr>
          <a:xfrm>
            <a:off x="5646259" y="2133062"/>
            <a:ext cx="2477974" cy="369332"/>
          </a:xfrm>
          <a:prstGeom prst="rect">
            <a:avLst/>
          </a:prstGeom>
        </p:spPr>
        <p:txBody>
          <a:bodyPr wrap="square">
            <a:spAutoFit/>
          </a:bodyPr>
          <a:lstStyle/>
          <a:p>
            <a:pPr algn="ctr"/>
            <a:r>
              <a:rPr lang="en-US" dirty="0" smtClean="0">
                <a:latin typeface="Comic Sans MS" pitchFamily="66" charset="0"/>
              </a:rPr>
              <a:t>6.313 x 4.82 x 2.483</a:t>
            </a:r>
            <a:endParaRPr lang="en-US" dirty="0">
              <a:latin typeface="Comic Sans MS" pitchFamily="66" charset="0"/>
            </a:endParaRPr>
          </a:p>
        </p:txBody>
      </p:sp>
      <p:pic>
        <p:nvPicPr>
          <p:cNvPr id="15" name="Picture 2" descr="http://www.e-boxenclosures.com/images/type12/t12jh.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258" y="1702158"/>
            <a:ext cx="3810000" cy="32670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208811" y="3151029"/>
            <a:ext cx="1046458" cy="369332"/>
          </a:xfrm>
          <a:prstGeom prst="rect">
            <a:avLst/>
          </a:prstGeom>
          <a:solidFill>
            <a:schemeClr val="bg1"/>
          </a:solidFill>
        </p:spPr>
        <p:txBody>
          <a:bodyPr wrap="square" rtlCol="0">
            <a:spAutoFit/>
          </a:bodyPr>
          <a:lstStyle/>
          <a:p>
            <a:pPr algn="ctr"/>
            <a:r>
              <a:rPr lang="en-US" dirty="0" smtClean="0"/>
              <a:t>Similar</a:t>
            </a:r>
            <a:endParaRPr lang="en-US" dirty="0"/>
          </a:p>
        </p:txBody>
      </p:sp>
    </p:spTree>
    <p:extLst>
      <p:ext uri="{BB962C8B-B14F-4D97-AF65-F5344CB8AC3E}">
        <p14:creationId xmlns:p14="http://schemas.microsoft.com/office/powerpoint/2010/main" val="3632786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UPS Systems</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35</a:t>
            </a:fld>
            <a:endParaRPr lang="en-US"/>
          </a:p>
        </p:txBody>
      </p:sp>
      <p:sp>
        <p:nvSpPr>
          <p:cNvPr id="5" name="TextBox 4"/>
          <p:cNvSpPr txBox="1"/>
          <p:nvPr/>
        </p:nvSpPr>
        <p:spPr>
          <a:xfrm>
            <a:off x="3153509" y="923192"/>
            <a:ext cx="2813538" cy="369332"/>
          </a:xfrm>
          <a:prstGeom prst="rect">
            <a:avLst/>
          </a:prstGeom>
          <a:noFill/>
        </p:spPr>
        <p:txBody>
          <a:bodyPr wrap="square" rtlCol="0">
            <a:spAutoFit/>
          </a:bodyPr>
          <a:lstStyle/>
          <a:p>
            <a:pPr algn="ctr"/>
            <a:r>
              <a:rPr lang="en-US" dirty="0" smtClean="0">
                <a:latin typeface="Comic Sans MS" pitchFamily="66" charset="0"/>
                <a:hlinkClick r:id="rId2"/>
              </a:rPr>
              <a:t>Tripp-Lite ECO650LCD</a:t>
            </a:r>
            <a:endParaRPr lang="en-US" dirty="0">
              <a:latin typeface="Comic Sans MS" pitchFamily="66" charset="0"/>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661" y="1616006"/>
            <a:ext cx="2749062" cy="275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577" y="1616007"/>
            <a:ext cx="3303339" cy="275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val="4114004840"/>
              </p:ext>
            </p:extLst>
          </p:nvPr>
        </p:nvGraphicFramePr>
        <p:xfrm>
          <a:off x="2300167" y="4496594"/>
          <a:ext cx="4737100" cy="1743075"/>
        </p:xfrm>
        <a:graphic>
          <a:graphicData uri="http://schemas.openxmlformats.org/drawingml/2006/table">
            <a:tbl>
              <a:tblPr/>
              <a:tblGrid>
                <a:gridCol w="1663700"/>
                <a:gridCol w="1193800"/>
                <a:gridCol w="1879600"/>
              </a:tblGrid>
              <a:tr h="247650">
                <a:tc>
                  <a:txBody>
                    <a:bodyPr/>
                    <a:lstStyle/>
                    <a:p>
                      <a:pPr algn="ctr" fontAlgn="b"/>
                      <a:r>
                        <a:rPr lang="en-US" sz="1200" b="1" i="0" u="none" strike="noStrike" dirty="0">
                          <a:solidFill>
                            <a:srgbClr val="000000"/>
                          </a:solidFill>
                          <a:effectLst/>
                          <a:latin typeface="Comic Sans MS"/>
                        </a:rPr>
                        <a:t>Location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omic Sans MS"/>
                        </a:rPr>
                        <a:t>Model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omic Sans MS"/>
                        </a:rPr>
                        <a:t>Serial Number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fontAlgn="b"/>
                      <a:r>
                        <a:rPr lang="en-US" sz="1200" b="0" i="0" u="none" strike="noStrike" dirty="0">
                          <a:solidFill>
                            <a:srgbClr val="000000"/>
                          </a:solidFill>
                          <a:effectLst/>
                          <a:latin typeface="Comic Sans MS"/>
                        </a:rPr>
                        <a:t>Corner MAINS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omic Sans MS"/>
                        </a:rPr>
                        <a:t>ECO650LCD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omic Sans MS"/>
                        </a:rPr>
                        <a:t>2225EYOBC794100399</a:t>
                      </a:r>
                      <a:endParaRPr lang="en-US" sz="1200" b="0" i="0" u="none" strike="noStrike" dirty="0">
                        <a:solidFill>
                          <a:srgbClr val="000000"/>
                        </a:solidFill>
                        <a:effectLst/>
                        <a:latin typeface="Comic Sans MS"/>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fontAlgn="b"/>
                      <a:r>
                        <a:rPr lang="en-US" sz="1200" b="0" i="0" u="none" strike="noStrike" dirty="0">
                          <a:solidFill>
                            <a:srgbClr val="000000"/>
                          </a:solidFill>
                          <a:effectLst/>
                          <a:latin typeface="Comic Sans MS"/>
                        </a:rPr>
                        <a:t>Corner </a:t>
                      </a:r>
                      <a:r>
                        <a:rPr lang="en-US" sz="1200" b="0" i="0" u="none" strike="noStrike" dirty="0" smtClean="0">
                          <a:solidFill>
                            <a:srgbClr val="000000"/>
                          </a:solidFill>
                          <a:effectLst/>
                          <a:latin typeface="Comic Sans MS"/>
                        </a:rPr>
                        <a:t>Network</a:t>
                      </a:r>
                      <a:endParaRPr lang="en-US" sz="1200" b="0" i="0" u="none" strike="noStrike" dirty="0">
                        <a:solidFill>
                          <a:srgbClr val="000000"/>
                        </a:solidFill>
                        <a:effectLst/>
                        <a:latin typeface="Comic Sans MS"/>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omic Sans MS"/>
                        </a:rPr>
                        <a:t>ECO650LCD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omic Sans MS"/>
                        </a:rPr>
                        <a:t>2225EYOBC7941xxxxx</a:t>
                      </a:r>
                      <a:endParaRPr lang="en-US" sz="1200" b="0" i="0" u="none" strike="noStrike" dirty="0">
                        <a:solidFill>
                          <a:srgbClr val="000000"/>
                        </a:solidFill>
                        <a:effectLst/>
                        <a:latin typeface="Comic Sans MS"/>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fontAlgn="b"/>
                      <a:r>
                        <a:rPr lang="en-US" sz="1200" b="0" i="0" u="none" strike="noStrike" dirty="0">
                          <a:solidFill>
                            <a:srgbClr val="000000"/>
                          </a:solidFill>
                          <a:effectLst/>
                          <a:latin typeface="Comic Sans MS"/>
                        </a:rPr>
                        <a:t>Chiller MAINS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omic Sans MS"/>
                        </a:rPr>
                        <a:t>ECO650LCD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omic Sans MS"/>
                        </a:rPr>
                        <a:t>2225EYOBC794100055</a:t>
                      </a:r>
                      <a:endParaRPr lang="en-US" sz="1200" b="0" i="0" u="none" strike="noStrike" dirty="0">
                        <a:solidFill>
                          <a:srgbClr val="000000"/>
                        </a:solidFill>
                        <a:effectLst/>
                        <a:latin typeface="Comic Sans MS"/>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fontAlgn="b"/>
                      <a:r>
                        <a:rPr lang="en-US" sz="1200" b="0" i="0" u="none" strike="noStrike" dirty="0">
                          <a:solidFill>
                            <a:srgbClr val="000000"/>
                          </a:solidFill>
                          <a:effectLst/>
                          <a:latin typeface="Comic Sans MS"/>
                        </a:rPr>
                        <a:t>Chiller </a:t>
                      </a:r>
                      <a:r>
                        <a:rPr lang="en-US" sz="1200" b="0" i="0" u="none" strike="noStrike" dirty="0" smtClean="0">
                          <a:solidFill>
                            <a:srgbClr val="000000"/>
                          </a:solidFill>
                          <a:effectLst/>
                          <a:latin typeface="Comic Sans MS"/>
                        </a:rPr>
                        <a:t>Network</a:t>
                      </a:r>
                      <a:endParaRPr lang="en-US" sz="1200" b="0" i="0" u="none" strike="noStrike" dirty="0">
                        <a:solidFill>
                          <a:srgbClr val="000000"/>
                        </a:solidFill>
                        <a:effectLst/>
                        <a:latin typeface="Comic Sans MS"/>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omic Sans MS"/>
                        </a:rPr>
                        <a:t>ECO650LCD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omic Sans MS"/>
                        </a:rPr>
                        <a:t>2225EYOBC7941xxxxx</a:t>
                      </a:r>
                      <a:endParaRPr lang="en-US" sz="1200" b="0" i="0" u="none" strike="noStrike" dirty="0">
                        <a:solidFill>
                          <a:srgbClr val="000000"/>
                        </a:solidFill>
                        <a:effectLst/>
                        <a:latin typeface="Comic Sans MS"/>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fontAlgn="b"/>
                      <a:r>
                        <a:rPr lang="en-US" sz="1200" b="0" i="0" u="none" strike="noStrike" dirty="0">
                          <a:solidFill>
                            <a:srgbClr val="000000"/>
                          </a:solidFill>
                          <a:effectLst/>
                          <a:latin typeface="Comic Sans MS"/>
                        </a:rPr>
                        <a:t>X-End MAINS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omic Sans MS"/>
                        </a:rPr>
                        <a:t>ECO650LCD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omic Sans MS"/>
                        </a:rPr>
                        <a:t>2225EYOBC794100400</a:t>
                      </a:r>
                      <a:endParaRPr lang="en-US" sz="1200" b="0" i="0" u="none" strike="noStrike" dirty="0">
                        <a:solidFill>
                          <a:srgbClr val="000000"/>
                        </a:solidFill>
                        <a:effectLst/>
                        <a:latin typeface="Comic Sans MS"/>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ctr" fontAlgn="b"/>
                      <a:r>
                        <a:rPr lang="en-US" sz="1200" b="0" i="0" u="none" strike="noStrike">
                          <a:solidFill>
                            <a:srgbClr val="000000"/>
                          </a:solidFill>
                          <a:effectLst/>
                          <a:latin typeface="Comic Sans MS"/>
                        </a:rPr>
                        <a:t>Y-End MAINS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omic Sans MS"/>
                        </a:rPr>
                        <a:t>ECO650LCD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omic Sans MS"/>
                        </a:rPr>
                        <a:t>2225EYOBC794100386</a:t>
                      </a:r>
                      <a:endParaRPr lang="en-US" sz="1200" b="0" i="0" u="none" strike="noStrike" dirty="0">
                        <a:solidFill>
                          <a:srgbClr val="000000"/>
                        </a:solidFill>
                        <a:effectLst/>
                        <a:latin typeface="Comic Sans MS"/>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7883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Integration – LLO Corner</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36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327260"/>
            <a:ext cx="862965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325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Integration – LLO X-End</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37</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976438"/>
            <a:ext cx="40005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8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Integration – LLO </a:t>
            </a:r>
            <a:r>
              <a:rPr lang="en-US" dirty="0"/>
              <a:t>Y</a:t>
            </a:r>
            <a:r>
              <a:rPr lang="en-US" dirty="0" smtClean="0"/>
              <a:t>-End</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38</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976438"/>
            <a:ext cx="40005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479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Addresses</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39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54691448"/>
              </p:ext>
            </p:extLst>
          </p:nvPr>
        </p:nvGraphicFramePr>
        <p:xfrm>
          <a:off x="1235034" y="1068778"/>
          <a:ext cx="7251863" cy="4935615"/>
        </p:xfrm>
        <a:graphic>
          <a:graphicData uri="http://schemas.openxmlformats.org/drawingml/2006/table">
            <a:tbl>
              <a:tblPr firstRow="1" bandRow="1">
                <a:tableStyleId>{5C22544A-7EE6-4342-B048-85BDC9FD1C3A}</a:tableStyleId>
              </a:tblPr>
              <a:tblGrid>
                <a:gridCol w="4318156"/>
                <a:gridCol w="2933707"/>
              </a:tblGrid>
              <a:tr h="282518">
                <a:tc>
                  <a:txBody>
                    <a:bodyPr/>
                    <a:lstStyle/>
                    <a:p>
                      <a:pPr algn="ctr"/>
                      <a:r>
                        <a:rPr lang="en-US" sz="2400" dirty="0" smtClean="0">
                          <a:latin typeface="Comic Sans MS" pitchFamily="66" charset="0"/>
                        </a:rPr>
                        <a:t>Entity</a:t>
                      </a:r>
                      <a:endParaRPr lang="en-US" sz="2400" dirty="0">
                        <a:latin typeface="Comic Sans MS" pitchFamily="66" charset="0"/>
                      </a:endParaRPr>
                    </a:p>
                  </a:txBody>
                  <a:tcPr/>
                </a:tc>
                <a:tc>
                  <a:txBody>
                    <a:bodyPr/>
                    <a:lstStyle/>
                    <a:p>
                      <a:pPr algn="ctr"/>
                      <a:r>
                        <a:rPr lang="en-US" sz="2400" dirty="0" smtClean="0">
                          <a:latin typeface="Comic Sans MS" pitchFamily="66" charset="0"/>
                        </a:rPr>
                        <a:t>IP Address</a:t>
                      </a:r>
                      <a:endParaRPr lang="en-US" sz="2400" dirty="0">
                        <a:latin typeface="Comic Sans MS" pitchFamily="66" charset="0"/>
                      </a:endParaRPr>
                    </a:p>
                  </a:txBody>
                  <a:tcPr/>
                </a:tc>
              </a:tr>
              <a:tr h="226014">
                <a:tc>
                  <a:txBody>
                    <a:bodyPr/>
                    <a:lstStyle/>
                    <a:p>
                      <a:r>
                        <a:rPr lang="en-US" dirty="0" smtClean="0">
                          <a:latin typeface="Comic Sans MS" pitchFamily="66" charset="0"/>
                        </a:rPr>
                        <a:t>WEB201 – Mechanical</a:t>
                      </a:r>
                      <a:r>
                        <a:rPr lang="en-US" baseline="0" dirty="0" smtClean="0">
                          <a:latin typeface="Comic Sans MS" pitchFamily="66" charset="0"/>
                        </a:rPr>
                        <a:t> Room</a:t>
                      </a:r>
                      <a:endParaRPr lang="en-US" dirty="0">
                        <a:latin typeface="Comic Sans MS" pitchFamily="66" charset="0"/>
                      </a:endParaRPr>
                    </a:p>
                  </a:txBody>
                  <a:tcPr/>
                </a:tc>
                <a:tc>
                  <a:txBody>
                    <a:bodyPr/>
                    <a:lstStyle/>
                    <a:p>
                      <a:endParaRPr lang="en-US" dirty="0">
                        <a:latin typeface="Comic Sans MS" pitchFamily="66" charset="0"/>
                      </a:endParaRPr>
                    </a:p>
                  </a:txBody>
                  <a:tcPr/>
                </a:tc>
              </a:tr>
              <a:tr h="226014">
                <a:tc>
                  <a:txBody>
                    <a:bodyPr/>
                    <a:lstStyle/>
                    <a:p>
                      <a:r>
                        <a:rPr lang="en-US" dirty="0" smtClean="0">
                          <a:latin typeface="Comic Sans MS" pitchFamily="66" charset="0"/>
                        </a:rPr>
                        <a:t>WEB</a:t>
                      </a:r>
                      <a:r>
                        <a:rPr lang="en-US" baseline="0" dirty="0" smtClean="0">
                          <a:latin typeface="Comic Sans MS" pitchFamily="66" charset="0"/>
                        </a:rPr>
                        <a:t>201 – Maintenance Building</a:t>
                      </a:r>
                      <a:endParaRPr lang="en-US" dirty="0">
                        <a:latin typeface="Comic Sans MS" pitchFamily="66" charset="0"/>
                      </a:endParaRPr>
                    </a:p>
                  </a:txBody>
                  <a:tcPr/>
                </a:tc>
                <a:tc>
                  <a:txBody>
                    <a:bodyPr/>
                    <a:lstStyle/>
                    <a:p>
                      <a:endParaRPr lang="en-US" dirty="0">
                        <a:latin typeface="Comic Sans MS" pitchFamily="66" charset="0"/>
                      </a:endParaRPr>
                    </a:p>
                  </a:txBody>
                  <a:tcPr/>
                </a:tc>
              </a:tr>
              <a:tr h="395525">
                <a:tc>
                  <a:txBody>
                    <a:bodyPr/>
                    <a:lstStyle/>
                    <a:p>
                      <a:r>
                        <a:rPr lang="en-US" dirty="0" smtClean="0">
                          <a:latin typeface="Comic Sans MS" pitchFamily="66" charset="0"/>
                        </a:rPr>
                        <a:t>WEB201 – Science Education Center</a:t>
                      </a:r>
                      <a:endParaRPr lang="en-US" dirty="0">
                        <a:latin typeface="Comic Sans MS" pitchFamily="66" charset="0"/>
                      </a:endParaRPr>
                    </a:p>
                  </a:txBody>
                  <a:tcPr/>
                </a:tc>
                <a:tc>
                  <a:txBody>
                    <a:bodyPr/>
                    <a:lstStyle/>
                    <a:p>
                      <a:endParaRPr lang="en-US" dirty="0">
                        <a:latin typeface="Comic Sans MS" pitchFamily="66" charset="0"/>
                      </a:endParaRPr>
                    </a:p>
                  </a:txBody>
                  <a:tcPr/>
                </a:tc>
              </a:tr>
              <a:tr h="395525">
                <a:tc>
                  <a:txBody>
                    <a:bodyPr/>
                    <a:lstStyle/>
                    <a:p>
                      <a:r>
                        <a:rPr lang="en-US" dirty="0" smtClean="0">
                          <a:latin typeface="Comic Sans MS" pitchFamily="66" charset="0"/>
                        </a:rPr>
                        <a:t>WEB201 – End X Mechanical Room</a:t>
                      </a:r>
                    </a:p>
                  </a:txBody>
                  <a:tcPr/>
                </a:tc>
                <a:tc>
                  <a:txBody>
                    <a:bodyPr/>
                    <a:lstStyle/>
                    <a:p>
                      <a:r>
                        <a:rPr lang="en-US" dirty="0" smtClean="0">
                          <a:latin typeface="Comic Sans MS" pitchFamily="66" charset="0"/>
                        </a:rPr>
                        <a:t>10.110.70.10</a:t>
                      </a:r>
                      <a:endParaRPr lang="en-US" dirty="0">
                        <a:latin typeface="Comic Sans MS" pitchFamily="66" charset="0"/>
                      </a:endParaRPr>
                    </a:p>
                  </a:txBody>
                  <a:tcPr/>
                </a:tc>
              </a:tr>
              <a:tr h="395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omic Sans MS" pitchFamily="66" charset="0"/>
                        </a:rPr>
                        <a:t>WEB201 – End Y Mechanical Room</a:t>
                      </a:r>
                    </a:p>
                  </a:txBody>
                  <a:tcPr/>
                </a:tc>
                <a:tc>
                  <a:txBody>
                    <a:bodyPr/>
                    <a:lstStyle/>
                    <a:p>
                      <a:r>
                        <a:rPr lang="en-US" dirty="0" smtClean="0">
                          <a:latin typeface="Comic Sans MS" pitchFamily="66" charset="0"/>
                        </a:rPr>
                        <a:t>10.110.70.30</a:t>
                      </a:r>
                      <a:endParaRPr lang="en-US" dirty="0">
                        <a:latin typeface="Comic Sans MS" pitchFamily="66" charset="0"/>
                      </a:endParaRPr>
                    </a:p>
                  </a:txBody>
                  <a:tcPr/>
                </a:tc>
              </a:tr>
              <a:tr h="226014">
                <a:tc>
                  <a:txBody>
                    <a:bodyPr/>
                    <a:lstStyle/>
                    <a:p>
                      <a:r>
                        <a:rPr lang="en-US" dirty="0" smtClean="0">
                          <a:latin typeface="Comic Sans MS" pitchFamily="66" charset="0"/>
                        </a:rPr>
                        <a:t>Mechanical</a:t>
                      </a:r>
                      <a:r>
                        <a:rPr lang="en-US" baseline="0" dirty="0" smtClean="0">
                          <a:latin typeface="Comic Sans MS" pitchFamily="66" charset="0"/>
                        </a:rPr>
                        <a:t> Room Siemens 1</a:t>
                      </a:r>
                    </a:p>
                  </a:txBody>
                  <a:tcPr/>
                </a:tc>
                <a:tc>
                  <a:txBody>
                    <a:bodyPr/>
                    <a:lstStyle/>
                    <a:p>
                      <a:endParaRPr lang="en-US" dirty="0">
                        <a:latin typeface="Comic Sans MS" pitchFamily="66" charset="0"/>
                      </a:endParaRPr>
                    </a:p>
                  </a:txBody>
                  <a:tcPr/>
                </a:tc>
              </a:tr>
              <a:tr h="226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omic Sans MS" pitchFamily="66" charset="0"/>
                        </a:rPr>
                        <a:t>Mechanical</a:t>
                      </a:r>
                      <a:r>
                        <a:rPr lang="en-US" baseline="0" dirty="0" smtClean="0">
                          <a:latin typeface="Comic Sans MS" pitchFamily="66" charset="0"/>
                        </a:rPr>
                        <a:t> Room Siemens 2</a:t>
                      </a:r>
                    </a:p>
                  </a:txBody>
                  <a:tcPr/>
                </a:tc>
                <a:tc>
                  <a:txBody>
                    <a:bodyPr/>
                    <a:lstStyle/>
                    <a:p>
                      <a:endParaRPr lang="en-US" dirty="0">
                        <a:latin typeface="Comic Sans MS" pitchFamily="66" charset="0"/>
                      </a:endParaRPr>
                    </a:p>
                  </a:txBody>
                  <a:tcPr/>
                </a:tc>
              </a:tr>
              <a:tr h="226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omic Sans MS" pitchFamily="66" charset="0"/>
                        </a:rPr>
                        <a:t>Maintenance Building Siemens </a:t>
                      </a:r>
                    </a:p>
                  </a:txBody>
                  <a:tcPr/>
                </a:tc>
                <a:tc>
                  <a:txBody>
                    <a:bodyPr/>
                    <a:lstStyle/>
                    <a:p>
                      <a:endParaRPr lang="en-US" dirty="0">
                        <a:latin typeface="Comic Sans MS" pitchFamily="66" charset="0"/>
                      </a:endParaRPr>
                    </a:p>
                  </a:txBody>
                  <a:tcPr/>
                </a:tc>
              </a:tr>
              <a:tr h="226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omic Sans MS" pitchFamily="66" charset="0"/>
                        </a:rPr>
                        <a:t>End X Siemens</a:t>
                      </a:r>
                    </a:p>
                  </a:txBody>
                  <a:tcPr/>
                </a:tc>
                <a:tc>
                  <a:txBody>
                    <a:bodyPr/>
                    <a:lstStyle/>
                    <a:p>
                      <a:r>
                        <a:rPr lang="en-US" dirty="0" smtClean="0">
                          <a:latin typeface="Comic Sans MS" pitchFamily="66" charset="0"/>
                        </a:rPr>
                        <a:t>10.110.70.11</a:t>
                      </a:r>
                      <a:endParaRPr lang="en-US" dirty="0">
                        <a:latin typeface="Comic Sans MS" pitchFamily="66" charset="0"/>
                      </a:endParaRPr>
                    </a:p>
                  </a:txBody>
                  <a:tcPr/>
                </a:tc>
              </a:tr>
              <a:tr h="226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omic Sans MS" pitchFamily="66" charset="0"/>
                        </a:rPr>
                        <a:t>End Y Siemens</a:t>
                      </a:r>
                    </a:p>
                  </a:txBody>
                  <a:tcPr/>
                </a:tc>
                <a:tc>
                  <a:txBody>
                    <a:bodyPr/>
                    <a:lstStyle/>
                    <a:p>
                      <a:r>
                        <a:rPr lang="en-US" dirty="0" smtClean="0">
                          <a:latin typeface="Comic Sans MS" pitchFamily="66" charset="0"/>
                        </a:rPr>
                        <a:t>10.110.70.31</a:t>
                      </a:r>
                      <a:endParaRPr lang="en-US" dirty="0">
                        <a:latin typeface="Comic Sans MS" pitchFamily="66" charset="0"/>
                      </a:endParaRPr>
                    </a:p>
                  </a:txBody>
                  <a:tcPr/>
                </a:tc>
              </a:tr>
              <a:tr h="226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omic Sans MS" pitchFamily="66" charset="0"/>
                        </a:rPr>
                        <a:t>Gateway</a:t>
                      </a:r>
                    </a:p>
                  </a:txBody>
                  <a:tcPr/>
                </a:tc>
                <a:tc>
                  <a:txBody>
                    <a:bodyPr/>
                    <a:lstStyle/>
                    <a:p>
                      <a:r>
                        <a:rPr lang="en-US" dirty="0" smtClean="0">
                          <a:latin typeface="Comic Sans MS" pitchFamily="66" charset="0"/>
                        </a:rPr>
                        <a:t>10.110.70.1</a:t>
                      </a:r>
                      <a:endParaRPr lang="en-US" dirty="0">
                        <a:latin typeface="Comic Sans MS" pitchFamily="66" charset="0"/>
                      </a:endParaRPr>
                    </a:p>
                  </a:txBody>
                  <a:tcPr/>
                </a:tc>
              </a:tr>
              <a:tr h="226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omic Sans MS" pitchFamily="66" charset="0"/>
                        </a:rPr>
                        <a:t>Network</a:t>
                      </a:r>
                    </a:p>
                  </a:txBody>
                  <a:tcPr/>
                </a:tc>
                <a:tc>
                  <a:txBody>
                    <a:bodyPr/>
                    <a:lstStyle/>
                    <a:p>
                      <a:r>
                        <a:rPr lang="en-US" dirty="0" smtClean="0">
                          <a:latin typeface="Comic Sans MS" pitchFamily="66" charset="0"/>
                        </a:rPr>
                        <a:t>255.255.255.6</a:t>
                      </a:r>
                      <a:endParaRPr lang="en-US" dirty="0">
                        <a:latin typeface="Comic Sans MS" pitchFamily="66" charset="0"/>
                      </a:endParaRPr>
                    </a:p>
                  </a:txBody>
                  <a:tcPr/>
                </a:tc>
              </a:tr>
            </a:tbl>
          </a:graphicData>
        </a:graphic>
      </p:graphicFrame>
    </p:spTree>
    <p:extLst>
      <p:ext uri="{BB962C8B-B14F-4D97-AF65-F5344CB8AC3E}">
        <p14:creationId xmlns:p14="http://schemas.microsoft.com/office/powerpoint/2010/main" val="344480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4</a:t>
            </a:fld>
            <a:endParaRPr lang="en-US" smtClean="0"/>
          </a:p>
        </p:txBody>
      </p:sp>
      <p:sp>
        <p:nvSpPr>
          <p:cNvPr id="387" name="Date Placeholder 386"/>
          <p:cNvSpPr>
            <a:spLocks noGrp="1"/>
          </p:cNvSpPr>
          <p:nvPr>
            <p:ph type="dt" sz="quarter" idx="10"/>
          </p:nvPr>
        </p:nvSpPr>
        <p:spPr/>
        <p:txBody>
          <a:bodyPr/>
          <a:lstStyle/>
          <a:p>
            <a:pPr>
              <a:defRPr/>
            </a:pPr>
            <a:r>
              <a:rPr lang="en-US" smtClean="0"/>
              <a:t>LIGO-G1200508-V2</a:t>
            </a:r>
            <a:endParaRPr lang="en-US" dirty="0"/>
          </a:p>
        </p:txBody>
      </p:sp>
      <p:sp>
        <p:nvSpPr>
          <p:cNvPr id="2052" name="Title 1"/>
          <p:cNvSpPr>
            <a:spLocks noGrp="1"/>
          </p:cNvSpPr>
          <p:nvPr>
            <p:ph type="title"/>
          </p:nvPr>
        </p:nvSpPr>
        <p:spPr>
          <a:xfrm>
            <a:off x="1725613" y="274638"/>
            <a:ext cx="6961187" cy="406400"/>
          </a:xfrm>
        </p:spPr>
        <p:txBody>
          <a:bodyPr/>
          <a:lstStyle/>
          <a:p>
            <a:r>
              <a:rPr lang="en-US" dirty="0" smtClean="0"/>
              <a:t>LIGO Livingston Observatory</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606" y="1324509"/>
            <a:ext cx="5486400" cy="456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bwMode="auto">
          <a:xfrm>
            <a:off x="4696358" y="4345228"/>
            <a:ext cx="1733702" cy="321869"/>
          </a:xfrm>
          <a:prstGeom prst="wedgeRectCallout">
            <a:avLst>
              <a:gd name="adj1" fmla="val 60602"/>
              <a:gd name="adj2" fmla="val 23221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schemeClr val="tx1"/>
                </a:solidFill>
                <a:latin typeface="Comic Sans MS" pitchFamily="66" charset="0"/>
                <a:hlinkClick r:id="rId4" action="ppaction://hlinksldjump"/>
              </a:rPr>
              <a:t>Network Controller #5 </a:t>
            </a:r>
            <a:endParaRPr lang="en-US" sz="1100" dirty="0">
              <a:solidFill>
                <a:schemeClr val="tx1"/>
              </a:solidFill>
            </a:endParaRPr>
          </a:p>
        </p:txBody>
      </p:sp>
      <p:sp>
        <p:nvSpPr>
          <p:cNvPr id="7" name="Rectangular Callout 6"/>
          <p:cNvSpPr/>
          <p:nvPr/>
        </p:nvSpPr>
        <p:spPr bwMode="auto">
          <a:xfrm>
            <a:off x="6224954" y="1086155"/>
            <a:ext cx="2066192" cy="476708"/>
          </a:xfrm>
          <a:prstGeom prst="wedgeRectCallout">
            <a:avLst>
              <a:gd name="adj1" fmla="val -79482"/>
              <a:gd name="adj2" fmla="val 13729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schemeClr val="tx1"/>
                </a:solidFill>
                <a:latin typeface="Comic Sans MS" pitchFamily="66" charset="0"/>
                <a:hlinkClick r:id="rId5" action="ppaction://hlinksldjump"/>
              </a:rPr>
              <a:t>Corner Network Controllers #1, #2, and #3</a:t>
            </a:r>
            <a:endParaRPr lang="en-US" sz="1100" dirty="0" smtClean="0">
              <a:solidFill>
                <a:schemeClr val="tx1"/>
              </a:solidFill>
              <a:latin typeface="Comic Sans MS" pitchFamily="66" charset="0"/>
            </a:endParaRPr>
          </a:p>
        </p:txBody>
      </p:sp>
      <p:sp>
        <p:nvSpPr>
          <p:cNvPr id="8" name="Rectangular Callout 7"/>
          <p:cNvSpPr/>
          <p:nvPr/>
        </p:nvSpPr>
        <p:spPr bwMode="auto">
          <a:xfrm>
            <a:off x="888797" y="2114093"/>
            <a:ext cx="1733702" cy="321869"/>
          </a:xfrm>
          <a:prstGeom prst="wedgeRectCallout">
            <a:avLst>
              <a:gd name="adj1" fmla="val 36551"/>
              <a:gd name="adj2" fmla="val 243582"/>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schemeClr val="tx1"/>
                </a:solidFill>
                <a:latin typeface="Comic Sans MS" pitchFamily="66" charset="0"/>
                <a:hlinkClick r:id="rId6" action="ppaction://hlinksldjump"/>
              </a:rPr>
              <a:t>Network Controller #4 </a:t>
            </a:r>
            <a:endParaRPr lang="en-US" sz="1100" dirty="0">
              <a:solidFill>
                <a:schemeClr val="tx1"/>
              </a:solidFill>
            </a:endParaRPr>
          </a:p>
        </p:txBody>
      </p:sp>
    </p:spTree>
    <p:extLst>
      <p:ext uri="{BB962C8B-B14F-4D97-AF65-F5344CB8AC3E}">
        <p14:creationId xmlns:p14="http://schemas.microsoft.com/office/powerpoint/2010/main" val="3995366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647C93DC-69EA-4D78-840B-B6DAED4A0D02}" type="slidenum">
              <a:rPr lang="en-US" smtClean="0"/>
              <a:pPr>
                <a:defRPr/>
              </a:pPr>
              <a:t>5</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Corner Station</a:t>
            </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88" y="808893"/>
            <a:ext cx="6187526"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ular Callout 1"/>
          <p:cNvSpPr/>
          <p:nvPr/>
        </p:nvSpPr>
        <p:spPr bwMode="auto">
          <a:xfrm>
            <a:off x="641838" y="2373923"/>
            <a:ext cx="2171700" cy="391223"/>
          </a:xfrm>
          <a:prstGeom prst="wedgeRectCallout">
            <a:avLst>
              <a:gd name="adj1" fmla="val 55920"/>
              <a:gd name="adj2" fmla="val 198432"/>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schemeClr val="tx1"/>
                </a:solidFill>
                <a:latin typeface="Comic Sans MS" pitchFamily="66" charset="0"/>
                <a:hlinkClick r:id="rId3" action="ppaction://hlinksldjump"/>
              </a:rPr>
              <a:t>Maintenance Building/Chiller</a:t>
            </a:r>
          </a:p>
          <a:p>
            <a:pPr algn="ctr" fontAlgn="auto">
              <a:spcBef>
                <a:spcPts val="0"/>
              </a:spcBef>
              <a:spcAft>
                <a:spcPts val="0"/>
              </a:spcAft>
            </a:pPr>
            <a:r>
              <a:rPr lang="en-US" sz="1100" dirty="0">
                <a:solidFill>
                  <a:schemeClr val="tx1"/>
                </a:solidFill>
                <a:latin typeface="Comic Sans MS" pitchFamily="66" charset="0"/>
                <a:hlinkClick r:id="rId3" action="ppaction://hlinksldjump"/>
              </a:rPr>
              <a:t>Network Controller </a:t>
            </a:r>
            <a:r>
              <a:rPr lang="en-US" sz="1100" dirty="0" smtClean="0">
                <a:solidFill>
                  <a:schemeClr val="tx1"/>
                </a:solidFill>
                <a:latin typeface="Comic Sans MS" pitchFamily="66" charset="0"/>
                <a:hlinkClick r:id="rId3" action="ppaction://hlinksldjump"/>
              </a:rPr>
              <a:t>#</a:t>
            </a:r>
            <a:r>
              <a:rPr lang="en-US" sz="1100" dirty="0">
                <a:solidFill>
                  <a:schemeClr val="tx1"/>
                </a:solidFill>
                <a:latin typeface="Comic Sans MS" pitchFamily="66" charset="0"/>
                <a:hlinkClick r:id="rId3" action="ppaction://hlinksldjump"/>
              </a:rPr>
              <a:t>2</a:t>
            </a:r>
            <a:endParaRPr lang="en-US" sz="1100" dirty="0">
              <a:solidFill>
                <a:schemeClr val="tx1"/>
              </a:solidFill>
            </a:endParaRPr>
          </a:p>
        </p:txBody>
      </p:sp>
      <p:sp>
        <p:nvSpPr>
          <p:cNvPr id="7" name="Rectangular Callout 6"/>
          <p:cNvSpPr/>
          <p:nvPr/>
        </p:nvSpPr>
        <p:spPr bwMode="auto">
          <a:xfrm>
            <a:off x="5236464" y="1728215"/>
            <a:ext cx="1733702" cy="476708"/>
          </a:xfrm>
          <a:prstGeom prst="wedgeRectCallout">
            <a:avLst>
              <a:gd name="adj1" fmla="val -60495"/>
              <a:gd name="adj2" fmla="val 284608"/>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schemeClr val="tx1"/>
                </a:solidFill>
                <a:latin typeface="Comic Sans MS" pitchFamily="66" charset="0"/>
                <a:hlinkClick r:id="rId4" action="ppaction://hlinksldjump"/>
              </a:rPr>
              <a:t>Mechanical Room</a:t>
            </a:r>
          </a:p>
          <a:p>
            <a:pPr algn="ctr" fontAlgn="auto">
              <a:spcBef>
                <a:spcPts val="0"/>
              </a:spcBef>
              <a:spcAft>
                <a:spcPts val="0"/>
              </a:spcAft>
            </a:pPr>
            <a:r>
              <a:rPr lang="en-US" sz="1100" dirty="0" smtClean="0">
                <a:solidFill>
                  <a:schemeClr val="tx1"/>
                </a:solidFill>
                <a:latin typeface="Comic Sans MS" pitchFamily="66" charset="0"/>
                <a:hlinkClick r:id="rId4" action="ppaction://hlinksldjump"/>
              </a:rPr>
              <a:t>Network Controller #1</a:t>
            </a:r>
            <a:endParaRPr lang="en-US" sz="1100" dirty="0" smtClean="0">
              <a:solidFill>
                <a:schemeClr val="tx1"/>
              </a:solidFill>
              <a:latin typeface="Comic Sans MS" pitchFamily="66" charset="0"/>
            </a:endParaRPr>
          </a:p>
        </p:txBody>
      </p:sp>
      <p:sp>
        <p:nvSpPr>
          <p:cNvPr id="8" name="Rectangular Callout 7"/>
          <p:cNvSpPr/>
          <p:nvPr/>
        </p:nvSpPr>
        <p:spPr bwMode="auto">
          <a:xfrm>
            <a:off x="2194068" y="808893"/>
            <a:ext cx="1850394" cy="414396"/>
          </a:xfrm>
          <a:prstGeom prst="wedgeRectCallout">
            <a:avLst>
              <a:gd name="adj1" fmla="val 49211"/>
              <a:gd name="adj2" fmla="val 174772"/>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schemeClr val="tx1"/>
                </a:solidFill>
                <a:latin typeface="Comic Sans MS" pitchFamily="66" charset="0"/>
                <a:hlinkClick r:id="rId5" action="ppaction://hlinksldjump"/>
              </a:rPr>
              <a:t>Science Education Center Network Controller #3</a:t>
            </a:r>
            <a:endParaRPr lang="en-US" sz="1100" dirty="0">
              <a:solidFill>
                <a:schemeClr val="tx1"/>
              </a:solidFill>
            </a:endParaRPr>
          </a:p>
        </p:txBody>
      </p:sp>
    </p:spTree>
    <p:extLst>
      <p:ext uri="{BB962C8B-B14F-4D97-AF65-F5344CB8AC3E}">
        <p14:creationId xmlns:p14="http://schemas.microsoft.com/office/powerpoint/2010/main" val="4196483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725613" y="274638"/>
            <a:ext cx="6961187" cy="406400"/>
          </a:xfrm>
        </p:spPr>
        <p:txBody>
          <a:bodyPr/>
          <a:lstStyle/>
          <a:p>
            <a:r>
              <a:rPr lang="en-US" dirty="0" smtClean="0"/>
              <a:t>LLO Fiber Optics Cable Run</a:t>
            </a:r>
          </a:p>
        </p:txBody>
      </p:sp>
      <p:sp>
        <p:nvSpPr>
          <p:cNvPr id="3" name="Date Placeholder 2"/>
          <p:cNvSpPr>
            <a:spLocks noGrp="1"/>
          </p:cNvSpPr>
          <p:nvPr>
            <p:ph type="dt" sz="quarter" idx="10"/>
          </p:nvPr>
        </p:nvSpPr>
        <p:spPr/>
        <p:txBody>
          <a:bodyPr/>
          <a:lstStyle/>
          <a:p>
            <a:pPr>
              <a:defRPr/>
            </a:pPr>
            <a:r>
              <a:rPr lang="en-US" smtClean="0"/>
              <a:t>LIGO-G1200508-V2</a:t>
            </a:r>
            <a:endParaRPr lang="en-US"/>
          </a:p>
        </p:txBody>
      </p:sp>
      <p:sp>
        <p:nvSpPr>
          <p:cNvPr id="368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24D867D-F092-4D39-ADE7-48A33B4440CD}" type="slidenum">
              <a:rPr lang="en-US" smtClean="0">
                <a:solidFill>
                  <a:srgbClr val="898989"/>
                </a:solidFill>
                <a:latin typeface="Calibri" pitchFamily="34" charset="0"/>
              </a:rPr>
              <a:pPr eaLnBrk="1" hangingPunct="1"/>
              <a:t>6</a:t>
            </a:fld>
            <a:endParaRPr lang="en-US" smtClean="0">
              <a:solidFill>
                <a:srgbClr val="898989"/>
              </a:solidFill>
              <a:latin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783" y="1362352"/>
            <a:ext cx="8816381" cy="4738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5229590" y="4102163"/>
            <a:ext cx="61547" cy="45719"/>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 name="Rectangle 6"/>
          <p:cNvSpPr/>
          <p:nvPr/>
        </p:nvSpPr>
        <p:spPr bwMode="auto">
          <a:xfrm>
            <a:off x="5769946" y="3855942"/>
            <a:ext cx="61547" cy="45719"/>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 name="Rectangle 8"/>
          <p:cNvSpPr/>
          <p:nvPr/>
        </p:nvSpPr>
        <p:spPr bwMode="auto">
          <a:xfrm>
            <a:off x="8329603" y="3059738"/>
            <a:ext cx="61547" cy="45719"/>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 name="Rectangle 9"/>
          <p:cNvSpPr/>
          <p:nvPr/>
        </p:nvSpPr>
        <p:spPr bwMode="auto">
          <a:xfrm>
            <a:off x="8180129" y="3685637"/>
            <a:ext cx="61547" cy="45719"/>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2" name="Rectangle 11"/>
          <p:cNvSpPr/>
          <p:nvPr/>
        </p:nvSpPr>
        <p:spPr bwMode="auto">
          <a:xfrm>
            <a:off x="6849206" y="3814922"/>
            <a:ext cx="61547" cy="45719"/>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 name="Rectangle 12"/>
          <p:cNvSpPr/>
          <p:nvPr/>
        </p:nvSpPr>
        <p:spPr bwMode="auto">
          <a:xfrm>
            <a:off x="4621090" y="4444512"/>
            <a:ext cx="61547" cy="45719"/>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 name="TextBox 4"/>
          <p:cNvSpPr txBox="1"/>
          <p:nvPr/>
        </p:nvSpPr>
        <p:spPr>
          <a:xfrm>
            <a:off x="4466895" y="4217358"/>
            <a:ext cx="545123" cy="246221"/>
          </a:xfrm>
          <a:prstGeom prst="rect">
            <a:avLst/>
          </a:prstGeom>
          <a:noFill/>
        </p:spPr>
        <p:txBody>
          <a:bodyPr wrap="square" rtlCol="0">
            <a:spAutoFit/>
          </a:bodyPr>
          <a:lstStyle/>
          <a:p>
            <a:pPr algn="ctr"/>
            <a:r>
              <a:rPr lang="en-US" sz="1000" b="1" dirty="0" smtClean="0">
                <a:latin typeface="Comic Sans MS" pitchFamily="66" charset="0"/>
              </a:rPr>
              <a:t>63’</a:t>
            </a:r>
            <a:endParaRPr lang="en-US" sz="1000" b="1" dirty="0">
              <a:latin typeface="Comic Sans MS" pitchFamily="66" charset="0"/>
            </a:endParaRPr>
          </a:p>
        </p:txBody>
      </p:sp>
      <p:sp>
        <p:nvSpPr>
          <p:cNvPr id="16" name="TextBox 15"/>
          <p:cNvSpPr txBox="1"/>
          <p:nvPr/>
        </p:nvSpPr>
        <p:spPr>
          <a:xfrm>
            <a:off x="4906109" y="4147882"/>
            <a:ext cx="545123" cy="246221"/>
          </a:xfrm>
          <a:prstGeom prst="rect">
            <a:avLst/>
          </a:prstGeom>
          <a:noFill/>
        </p:spPr>
        <p:txBody>
          <a:bodyPr wrap="square" rtlCol="0">
            <a:spAutoFit/>
          </a:bodyPr>
          <a:lstStyle/>
          <a:p>
            <a:pPr algn="ctr"/>
            <a:r>
              <a:rPr lang="en-US" sz="1000" b="1" dirty="0" smtClean="0">
                <a:latin typeface="Comic Sans MS" pitchFamily="66" charset="0"/>
              </a:rPr>
              <a:t>36’</a:t>
            </a:r>
            <a:endParaRPr lang="en-US" sz="1000" b="1" dirty="0">
              <a:latin typeface="Comic Sans MS" pitchFamily="66" charset="0"/>
            </a:endParaRPr>
          </a:p>
        </p:txBody>
      </p:sp>
      <p:sp>
        <p:nvSpPr>
          <p:cNvPr id="17" name="TextBox 16"/>
          <p:cNvSpPr txBox="1"/>
          <p:nvPr/>
        </p:nvSpPr>
        <p:spPr>
          <a:xfrm>
            <a:off x="5348648" y="3953172"/>
            <a:ext cx="545123" cy="246221"/>
          </a:xfrm>
          <a:prstGeom prst="rect">
            <a:avLst/>
          </a:prstGeom>
          <a:noFill/>
        </p:spPr>
        <p:txBody>
          <a:bodyPr wrap="square" rtlCol="0">
            <a:spAutoFit/>
          </a:bodyPr>
          <a:lstStyle/>
          <a:p>
            <a:pPr algn="ctr"/>
            <a:r>
              <a:rPr lang="en-US" sz="1000" b="1" dirty="0" smtClean="0">
                <a:latin typeface="Comic Sans MS" pitchFamily="66" charset="0"/>
              </a:rPr>
              <a:t>83’</a:t>
            </a:r>
            <a:endParaRPr lang="en-US" sz="1000" b="1" dirty="0">
              <a:latin typeface="Comic Sans MS" pitchFamily="66" charset="0"/>
            </a:endParaRPr>
          </a:p>
        </p:txBody>
      </p:sp>
      <p:sp>
        <p:nvSpPr>
          <p:cNvPr id="18" name="TextBox 17"/>
          <p:cNvSpPr txBox="1"/>
          <p:nvPr/>
        </p:nvSpPr>
        <p:spPr>
          <a:xfrm>
            <a:off x="5973998" y="3847523"/>
            <a:ext cx="545123" cy="246221"/>
          </a:xfrm>
          <a:prstGeom prst="rect">
            <a:avLst/>
          </a:prstGeom>
          <a:noFill/>
        </p:spPr>
        <p:txBody>
          <a:bodyPr wrap="square" rtlCol="0">
            <a:spAutoFit/>
          </a:bodyPr>
          <a:lstStyle/>
          <a:p>
            <a:pPr algn="ctr"/>
            <a:r>
              <a:rPr lang="en-US" sz="1000" b="1" dirty="0" smtClean="0">
                <a:latin typeface="Comic Sans MS" pitchFamily="66" charset="0"/>
              </a:rPr>
              <a:t>136’</a:t>
            </a:r>
            <a:endParaRPr lang="en-US" sz="1000" b="1" dirty="0">
              <a:latin typeface="Comic Sans MS" pitchFamily="66" charset="0"/>
            </a:endParaRPr>
          </a:p>
        </p:txBody>
      </p:sp>
      <p:sp>
        <p:nvSpPr>
          <p:cNvPr id="19" name="Rectangle 18"/>
          <p:cNvSpPr/>
          <p:nvPr/>
        </p:nvSpPr>
        <p:spPr bwMode="auto">
          <a:xfrm>
            <a:off x="4959625" y="4198696"/>
            <a:ext cx="61547" cy="45719"/>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 name="TextBox 19"/>
          <p:cNvSpPr txBox="1"/>
          <p:nvPr/>
        </p:nvSpPr>
        <p:spPr>
          <a:xfrm>
            <a:off x="6910753" y="3808747"/>
            <a:ext cx="545123" cy="246221"/>
          </a:xfrm>
          <a:prstGeom prst="rect">
            <a:avLst/>
          </a:prstGeom>
          <a:noFill/>
        </p:spPr>
        <p:txBody>
          <a:bodyPr wrap="square" rtlCol="0">
            <a:spAutoFit/>
          </a:bodyPr>
          <a:lstStyle/>
          <a:p>
            <a:pPr algn="ctr"/>
            <a:r>
              <a:rPr lang="en-US" sz="1000" b="1" dirty="0" smtClean="0">
                <a:latin typeface="Comic Sans MS" pitchFamily="66" charset="0"/>
              </a:rPr>
              <a:t>160’</a:t>
            </a:r>
            <a:endParaRPr lang="en-US" sz="1000" b="1" dirty="0">
              <a:latin typeface="Comic Sans MS" pitchFamily="66" charset="0"/>
            </a:endParaRPr>
          </a:p>
        </p:txBody>
      </p:sp>
      <p:sp>
        <p:nvSpPr>
          <p:cNvPr id="21" name="TextBox 20"/>
          <p:cNvSpPr txBox="1"/>
          <p:nvPr/>
        </p:nvSpPr>
        <p:spPr>
          <a:xfrm>
            <a:off x="7907567" y="3109425"/>
            <a:ext cx="545123" cy="246221"/>
          </a:xfrm>
          <a:prstGeom prst="rect">
            <a:avLst/>
          </a:prstGeom>
          <a:noFill/>
        </p:spPr>
        <p:txBody>
          <a:bodyPr wrap="square" rtlCol="0">
            <a:spAutoFit/>
          </a:bodyPr>
          <a:lstStyle/>
          <a:p>
            <a:pPr algn="ctr"/>
            <a:r>
              <a:rPr lang="en-US" sz="1000" b="1" dirty="0" smtClean="0">
                <a:latin typeface="Comic Sans MS" pitchFamily="66" charset="0"/>
              </a:rPr>
              <a:t>142’</a:t>
            </a:r>
            <a:endParaRPr lang="en-US" sz="1000" b="1" dirty="0">
              <a:latin typeface="Comic Sans MS" pitchFamily="66" charset="0"/>
            </a:endParaRPr>
          </a:p>
        </p:txBody>
      </p:sp>
      <p:sp>
        <p:nvSpPr>
          <p:cNvPr id="22" name="Rectangle 21"/>
          <p:cNvSpPr/>
          <p:nvPr/>
        </p:nvSpPr>
        <p:spPr bwMode="auto">
          <a:xfrm>
            <a:off x="7875355" y="4328722"/>
            <a:ext cx="61547" cy="45719"/>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3" name="TextBox 22"/>
          <p:cNvSpPr txBox="1"/>
          <p:nvPr/>
        </p:nvSpPr>
        <p:spPr>
          <a:xfrm>
            <a:off x="7602793" y="3931857"/>
            <a:ext cx="545123" cy="246221"/>
          </a:xfrm>
          <a:prstGeom prst="rect">
            <a:avLst/>
          </a:prstGeom>
          <a:noFill/>
        </p:spPr>
        <p:txBody>
          <a:bodyPr wrap="square" rtlCol="0">
            <a:spAutoFit/>
          </a:bodyPr>
          <a:lstStyle/>
          <a:p>
            <a:pPr algn="ctr"/>
            <a:r>
              <a:rPr lang="en-US" sz="1000" b="1" dirty="0" smtClean="0">
                <a:latin typeface="Comic Sans MS" pitchFamily="66" charset="0"/>
              </a:rPr>
              <a:t>112’</a:t>
            </a:r>
            <a:endParaRPr lang="en-US" sz="1000" b="1" dirty="0">
              <a:latin typeface="Comic Sans MS" pitchFamily="66" charset="0"/>
            </a:endParaRPr>
          </a:p>
        </p:txBody>
      </p:sp>
      <p:cxnSp>
        <p:nvCxnSpPr>
          <p:cNvPr id="14" name="Straight Connector 13"/>
          <p:cNvCxnSpPr>
            <a:stCxn id="13" idx="3"/>
            <a:endCxn id="19" idx="2"/>
          </p:cNvCxnSpPr>
          <p:nvPr/>
        </p:nvCxnSpPr>
        <p:spPr>
          <a:xfrm flipV="1">
            <a:off x="4682637" y="4244415"/>
            <a:ext cx="307762" cy="22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9" idx="2"/>
            <a:endCxn id="2" idx="1"/>
          </p:cNvCxnSpPr>
          <p:nvPr/>
        </p:nvCxnSpPr>
        <p:spPr>
          <a:xfrm flipV="1">
            <a:off x="4990399" y="4125023"/>
            <a:ext cx="239191" cy="119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7" idx="1"/>
            <a:endCxn id="2" idx="3"/>
          </p:cNvCxnSpPr>
          <p:nvPr/>
        </p:nvCxnSpPr>
        <p:spPr>
          <a:xfrm flipH="1">
            <a:off x="5291137" y="3878802"/>
            <a:ext cx="478809" cy="246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2" idx="1"/>
            <a:endCxn id="7" idx="3"/>
          </p:cNvCxnSpPr>
          <p:nvPr/>
        </p:nvCxnSpPr>
        <p:spPr>
          <a:xfrm flipH="1">
            <a:off x="5831493" y="3837782"/>
            <a:ext cx="1017713" cy="41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0" idx="1"/>
            <a:endCxn id="12" idx="3"/>
          </p:cNvCxnSpPr>
          <p:nvPr/>
        </p:nvCxnSpPr>
        <p:spPr>
          <a:xfrm flipH="1">
            <a:off x="6910753" y="3708497"/>
            <a:ext cx="1269376" cy="129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0" idx="2"/>
            <a:endCxn id="22" idx="0"/>
          </p:cNvCxnSpPr>
          <p:nvPr/>
        </p:nvCxnSpPr>
        <p:spPr>
          <a:xfrm flipH="1">
            <a:off x="7906129" y="3731356"/>
            <a:ext cx="304774" cy="597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0" idx="0"/>
            <a:endCxn id="9" idx="2"/>
          </p:cNvCxnSpPr>
          <p:nvPr/>
        </p:nvCxnSpPr>
        <p:spPr>
          <a:xfrm flipV="1">
            <a:off x="8210903" y="3105457"/>
            <a:ext cx="149474" cy="58018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130430" y="5204469"/>
            <a:ext cx="3066322" cy="1323439"/>
          </a:xfrm>
          <a:prstGeom prst="rect">
            <a:avLst/>
          </a:prstGeom>
          <a:noFill/>
        </p:spPr>
        <p:txBody>
          <a:bodyPr wrap="square" rtlCol="0">
            <a:spAutoFit/>
          </a:bodyPr>
          <a:lstStyle/>
          <a:p>
            <a:r>
              <a:rPr lang="en-US" sz="1000" b="1" dirty="0" smtClean="0">
                <a:latin typeface="Comic Sans MS" pitchFamily="66" charset="0"/>
              </a:rPr>
              <a:t> 20</a:t>
            </a:r>
          </a:p>
          <a:p>
            <a:r>
              <a:rPr lang="en-US" sz="1000" b="1" dirty="0" smtClean="0">
                <a:latin typeface="Comic Sans MS" pitchFamily="66" charset="0"/>
              </a:rPr>
              <a:t> 83</a:t>
            </a:r>
          </a:p>
          <a:p>
            <a:r>
              <a:rPr lang="en-US" sz="1000" b="1" dirty="0" smtClean="0">
                <a:latin typeface="Comic Sans MS" pitchFamily="66" charset="0"/>
              </a:rPr>
              <a:t>136</a:t>
            </a:r>
          </a:p>
          <a:p>
            <a:r>
              <a:rPr lang="en-US" sz="1000" b="1" dirty="0" smtClean="0">
                <a:latin typeface="Comic Sans MS" pitchFamily="66" charset="0"/>
              </a:rPr>
              <a:t>160</a:t>
            </a:r>
          </a:p>
          <a:p>
            <a:r>
              <a:rPr lang="en-US" sz="1000" b="1" dirty="0" smtClean="0">
                <a:latin typeface="Comic Sans MS" pitchFamily="66" charset="0"/>
              </a:rPr>
              <a:t>142</a:t>
            </a:r>
          </a:p>
          <a:p>
            <a:r>
              <a:rPr lang="en-US" sz="1000" b="1" dirty="0" smtClean="0">
                <a:latin typeface="Comic Sans MS" pitchFamily="66" charset="0"/>
              </a:rPr>
              <a:t> 10</a:t>
            </a:r>
          </a:p>
          <a:p>
            <a:r>
              <a:rPr lang="en-US" sz="1000" b="1" dirty="0" smtClean="0">
                <a:latin typeface="Comic Sans MS" pitchFamily="66" charset="0"/>
              </a:rPr>
              <a:t>---</a:t>
            </a:r>
            <a:endParaRPr lang="en-US" sz="1000" b="1" dirty="0">
              <a:latin typeface="Comic Sans MS" pitchFamily="66" charset="0"/>
            </a:endParaRPr>
          </a:p>
          <a:p>
            <a:r>
              <a:rPr lang="en-US" sz="1000" b="1" dirty="0" smtClean="0">
                <a:latin typeface="Comic Sans MS" pitchFamily="66" charset="0"/>
              </a:rPr>
              <a:t>551 Mechanical Room to Maintenance Building</a:t>
            </a:r>
          </a:p>
        </p:txBody>
      </p:sp>
      <p:sp>
        <p:nvSpPr>
          <p:cNvPr id="30" name="Rectangle 29"/>
          <p:cNvSpPr/>
          <p:nvPr/>
        </p:nvSpPr>
        <p:spPr bwMode="auto">
          <a:xfrm>
            <a:off x="5118230" y="4034763"/>
            <a:ext cx="61547" cy="45719"/>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cxnSp>
        <p:nvCxnSpPr>
          <p:cNvPr id="31" name="Straight Connector 30"/>
          <p:cNvCxnSpPr>
            <a:stCxn id="30" idx="3"/>
            <a:endCxn id="2" idx="3"/>
          </p:cNvCxnSpPr>
          <p:nvPr/>
        </p:nvCxnSpPr>
        <p:spPr>
          <a:xfrm>
            <a:off x="5179777" y="4057623"/>
            <a:ext cx="111360" cy="674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990399" y="3858292"/>
            <a:ext cx="545123" cy="246221"/>
          </a:xfrm>
          <a:prstGeom prst="rect">
            <a:avLst/>
          </a:prstGeom>
          <a:noFill/>
        </p:spPr>
        <p:txBody>
          <a:bodyPr wrap="square" rtlCol="0">
            <a:spAutoFit/>
          </a:bodyPr>
          <a:lstStyle/>
          <a:p>
            <a:pPr algn="ctr"/>
            <a:r>
              <a:rPr lang="en-US" sz="1000" b="1" dirty="0" smtClean="0">
                <a:latin typeface="Comic Sans MS" pitchFamily="66" charset="0"/>
              </a:rPr>
              <a:t>20’</a:t>
            </a:r>
            <a:endParaRPr lang="en-US" sz="1000" b="1" dirty="0">
              <a:latin typeface="Comic Sans MS" pitchFamily="66" charset="0"/>
            </a:endParaRPr>
          </a:p>
        </p:txBody>
      </p:sp>
      <p:sp>
        <p:nvSpPr>
          <p:cNvPr id="36" name="Rectangle 35"/>
          <p:cNvSpPr/>
          <p:nvPr/>
        </p:nvSpPr>
        <p:spPr bwMode="auto">
          <a:xfrm>
            <a:off x="8402875" y="3009922"/>
            <a:ext cx="61547" cy="45719"/>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cxnSp>
        <p:nvCxnSpPr>
          <p:cNvPr id="37" name="Straight Connector 36"/>
          <p:cNvCxnSpPr>
            <a:stCxn id="9" idx="3"/>
            <a:endCxn id="36" idx="2"/>
          </p:cNvCxnSpPr>
          <p:nvPr/>
        </p:nvCxnSpPr>
        <p:spPr>
          <a:xfrm flipV="1">
            <a:off x="8391150" y="3055641"/>
            <a:ext cx="42499" cy="26957"/>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057041" y="2837777"/>
            <a:ext cx="545123" cy="246221"/>
          </a:xfrm>
          <a:prstGeom prst="rect">
            <a:avLst/>
          </a:prstGeom>
          <a:noFill/>
        </p:spPr>
        <p:txBody>
          <a:bodyPr wrap="square" rtlCol="0">
            <a:spAutoFit/>
          </a:bodyPr>
          <a:lstStyle/>
          <a:p>
            <a:pPr algn="ctr"/>
            <a:r>
              <a:rPr lang="en-US" sz="1000" b="1" dirty="0" smtClean="0">
                <a:latin typeface="Comic Sans MS" pitchFamily="66" charset="0"/>
              </a:rPr>
              <a:t>10’</a:t>
            </a:r>
            <a:endParaRPr lang="en-US" sz="1000" b="1" dirty="0">
              <a:latin typeface="Comic Sans MS" pitchFamily="66" charset="0"/>
            </a:endParaRPr>
          </a:p>
        </p:txBody>
      </p:sp>
      <p:sp>
        <p:nvSpPr>
          <p:cNvPr id="40" name="Rectangle 39"/>
          <p:cNvSpPr/>
          <p:nvPr/>
        </p:nvSpPr>
        <p:spPr bwMode="auto">
          <a:xfrm>
            <a:off x="3779994" y="4227648"/>
            <a:ext cx="61547" cy="45719"/>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8" name="TextBox 37"/>
          <p:cNvSpPr txBox="1"/>
          <p:nvPr/>
        </p:nvSpPr>
        <p:spPr>
          <a:xfrm>
            <a:off x="1068564" y="867671"/>
            <a:ext cx="4701382" cy="553998"/>
          </a:xfrm>
          <a:prstGeom prst="rect">
            <a:avLst/>
          </a:prstGeom>
          <a:noFill/>
        </p:spPr>
        <p:txBody>
          <a:bodyPr wrap="square" rtlCol="0">
            <a:spAutoFit/>
          </a:bodyPr>
          <a:lstStyle/>
          <a:p>
            <a:r>
              <a:rPr lang="en-US" sz="1000" b="1" dirty="0">
                <a:latin typeface="Comic Sans MS" pitchFamily="66" charset="0"/>
              </a:rPr>
              <a:t>(If no PULL STRING, use ELECTRICAL SNAKE to fish PULL STRING.)</a:t>
            </a:r>
          </a:p>
          <a:p>
            <a:r>
              <a:rPr lang="en-US" sz="1000" b="1" dirty="0" smtClean="0">
                <a:latin typeface="Comic Sans MS" pitchFamily="66" charset="0"/>
              </a:rPr>
              <a:t>1. Use existing PULL STRING to PULL ROPE.</a:t>
            </a:r>
          </a:p>
          <a:p>
            <a:r>
              <a:rPr lang="en-US" sz="1000" b="1" dirty="0" smtClean="0">
                <a:latin typeface="Comic Sans MS" pitchFamily="66" charset="0"/>
              </a:rPr>
              <a:t>2. Use PUL ROPE to PULL CABLE and NEW PULL STRING.</a:t>
            </a:r>
          </a:p>
        </p:txBody>
      </p:sp>
    </p:spTree>
    <p:extLst>
      <p:ext uri="{BB962C8B-B14F-4D97-AF65-F5344CB8AC3E}">
        <p14:creationId xmlns:p14="http://schemas.microsoft.com/office/powerpoint/2010/main" val="2318900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CTs and Controller Components</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7</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3072" y="1866062"/>
            <a:ext cx="1723657" cy="11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3839" y="3103722"/>
            <a:ext cx="1069731" cy="114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347" y="1534277"/>
            <a:ext cx="395868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5566" y="4286818"/>
            <a:ext cx="2482577" cy="181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2260" y="3138645"/>
            <a:ext cx="1205279" cy="44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456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77" y="965018"/>
            <a:ext cx="8597737" cy="561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itle 1"/>
          <p:cNvSpPr>
            <a:spLocks noGrp="1"/>
          </p:cNvSpPr>
          <p:nvPr>
            <p:ph type="title"/>
          </p:nvPr>
        </p:nvSpPr>
        <p:spPr>
          <a:xfrm>
            <a:off x="1725613" y="274638"/>
            <a:ext cx="6961187" cy="406400"/>
          </a:xfrm>
        </p:spPr>
        <p:txBody>
          <a:bodyPr/>
          <a:lstStyle/>
          <a:p>
            <a:r>
              <a:rPr lang="en-US" smtClean="0"/>
              <a:t>LVEA Access Points</a:t>
            </a:r>
          </a:p>
        </p:txBody>
      </p:sp>
      <p:sp>
        <p:nvSpPr>
          <p:cNvPr id="37" name="TextBox 36"/>
          <p:cNvSpPr txBox="1"/>
          <p:nvPr/>
        </p:nvSpPr>
        <p:spPr>
          <a:xfrm>
            <a:off x="4627135" y="6407370"/>
            <a:ext cx="849129" cy="33855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hlinkClick r:id="rId3" action="ppaction://hlinksldjump"/>
              </a:rPr>
              <a:t>CTs for CER Transformer</a:t>
            </a:r>
            <a:endParaRPr lang="en-US" sz="800" b="1" dirty="0">
              <a:latin typeface="Comic Sans MS" pitchFamily="66" charset="0"/>
            </a:endParaRPr>
          </a:p>
        </p:txBody>
      </p:sp>
      <p:sp>
        <p:nvSpPr>
          <p:cNvPr id="5144" name="Slide Number Placeholder 5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DE6C86D-D326-48C0-9E1F-982B473380F6}" type="slidenum">
              <a:rPr lang="en-US" smtClean="0">
                <a:solidFill>
                  <a:srgbClr val="898989"/>
                </a:solidFill>
                <a:latin typeface="Calibri" pitchFamily="34" charset="0"/>
              </a:rPr>
              <a:pPr eaLnBrk="1" hangingPunct="1"/>
              <a:t>8</a:t>
            </a:fld>
            <a:endParaRPr lang="en-US" smtClean="0">
              <a:solidFill>
                <a:srgbClr val="898989"/>
              </a:solidFill>
              <a:latin typeface="Calibri" pitchFamily="34" charset="0"/>
            </a:endParaRPr>
          </a:p>
        </p:txBody>
      </p:sp>
      <p:sp>
        <p:nvSpPr>
          <p:cNvPr id="56" name="Date Placeholder 55"/>
          <p:cNvSpPr>
            <a:spLocks noGrp="1"/>
          </p:cNvSpPr>
          <p:nvPr>
            <p:ph type="dt" sz="quarter" idx="10"/>
          </p:nvPr>
        </p:nvSpPr>
        <p:spPr/>
        <p:txBody>
          <a:bodyPr/>
          <a:lstStyle/>
          <a:p>
            <a:pPr>
              <a:defRPr/>
            </a:pPr>
            <a:r>
              <a:rPr lang="en-US" smtClean="0"/>
              <a:t>LIGO-G1200508-V2</a:t>
            </a:r>
            <a:endParaRPr lang="en-US"/>
          </a:p>
        </p:txBody>
      </p:sp>
      <p:sp>
        <p:nvSpPr>
          <p:cNvPr id="28" name="TextBox 8"/>
          <p:cNvSpPr txBox="1">
            <a:spLocks noChangeArrowheads="1"/>
          </p:cNvSpPr>
          <p:nvPr/>
        </p:nvSpPr>
        <p:spPr bwMode="auto">
          <a:xfrm>
            <a:off x="674687" y="717550"/>
            <a:ext cx="1844226" cy="246221"/>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1000" b="1" dirty="0" smtClean="0">
                <a:latin typeface="Comic Sans MS" pitchFamily="66" charset="0"/>
                <a:hlinkClick r:id="rId4" action="ppaction://hlinksldjump"/>
              </a:rPr>
              <a:t>&lt;&lt; LVEA</a:t>
            </a:r>
            <a:r>
              <a:rPr lang="en-US" sz="1000" b="1" dirty="0">
                <a:latin typeface="Comic Sans MS" pitchFamily="66" charset="0"/>
                <a:hlinkClick r:id="rId4" action="ppaction://hlinksldjump"/>
              </a:rPr>
              <a:t>, Corner Station</a:t>
            </a:r>
            <a:endParaRPr lang="en-US" sz="1000" b="1" dirty="0">
              <a:latin typeface="Comic Sans MS" pitchFamily="66" charset="0"/>
            </a:endParaRPr>
          </a:p>
        </p:txBody>
      </p:sp>
      <p:cxnSp>
        <p:nvCxnSpPr>
          <p:cNvPr id="41" name="Straight Arrow Connector 40"/>
          <p:cNvCxnSpPr>
            <a:stCxn id="42" idx="1"/>
            <a:endCxn id="48" idx="1"/>
          </p:cNvCxnSpPr>
          <p:nvPr/>
        </p:nvCxnSpPr>
        <p:spPr>
          <a:xfrm flipH="1" flipV="1">
            <a:off x="5981636" y="6164436"/>
            <a:ext cx="380692" cy="4171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362328" y="6412280"/>
            <a:ext cx="986390" cy="33855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hlinkClick r:id="rId5" action="ppaction://hlinksldjump"/>
              </a:rPr>
              <a:t>CTs for Corner MAINS Power</a:t>
            </a:r>
            <a:endParaRPr lang="en-US" sz="800" b="1" dirty="0">
              <a:latin typeface="Comic Sans MS" pitchFamily="66" charset="0"/>
            </a:endParaRPr>
          </a:p>
        </p:txBody>
      </p:sp>
      <p:sp>
        <p:nvSpPr>
          <p:cNvPr id="48" name="Rectangle 47"/>
          <p:cNvSpPr/>
          <p:nvPr/>
        </p:nvSpPr>
        <p:spPr bwMode="auto">
          <a:xfrm rot="5400000" flipH="1">
            <a:off x="5939182" y="5963216"/>
            <a:ext cx="84909" cy="317531"/>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sp>
        <p:nvSpPr>
          <p:cNvPr id="59" name="Rectangle 58"/>
          <p:cNvSpPr/>
          <p:nvPr/>
        </p:nvSpPr>
        <p:spPr bwMode="auto">
          <a:xfrm rot="5400000" flipH="1">
            <a:off x="5262963" y="6084898"/>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38" name="Straight Arrow Connector 37"/>
          <p:cNvCxnSpPr>
            <a:stCxn id="37" idx="0"/>
          </p:cNvCxnSpPr>
          <p:nvPr/>
        </p:nvCxnSpPr>
        <p:spPr>
          <a:xfrm flipV="1">
            <a:off x="5051700" y="6191447"/>
            <a:ext cx="238429" cy="2159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auto">
          <a:xfrm rot="5400000" flipH="1">
            <a:off x="5185811" y="3293283"/>
            <a:ext cx="237309" cy="165132"/>
          </a:xfrm>
          <a:prstGeom prst="rect">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sp>
        <p:nvSpPr>
          <p:cNvPr id="30" name="TextBox 29"/>
          <p:cNvSpPr txBox="1"/>
          <p:nvPr/>
        </p:nvSpPr>
        <p:spPr>
          <a:xfrm>
            <a:off x="3698082" y="6412280"/>
            <a:ext cx="849129" cy="33855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Siemens Systems</a:t>
            </a:r>
            <a:endParaRPr lang="en-US" sz="800" b="1" dirty="0">
              <a:latin typeface="Comic Sans MS" pitchFamily="66" charset="0"/>
            </a:endParaRPr>
          </a:p>
        </p:txBody>
      </p:sp>
      <p:sp>
        <p:nvSpPr>
          <p:cNvPr id="31" name="Rectangle 30"/>
          <p:cNvSpPr/>
          <p:nvPr/>
        </p:nvSpPr>
        <p:spPr bwMode="auto">
          <a:xfrm rot="5400000" flipH="1">
            <a:off x="4333910" y="6089808"/>
            <a:ext cx="54332" cy="158766"/>
          </a:xfrm>
          <a:prstGeom prst="rect">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32" name="Straight Arrow Connector 31"/>
          <p:cNvCxnSpPr>
            <a:stCxn id="30" idx="0"/>
          </p:cNvCxnSpPr>
          <p:nvPr/>
        </p:nvCxnSpPr>
        <p:spPr>
          <a:xfrm flipV="1">
            <a:off x="4122647" y="6196359"/>
            <a:ext cx="238429" cy="215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865564" y="3706612"/>
            <a:ext cx="849129" cy="33855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Mechanical Room VAC</a:t>
            </a:r>
            <a:endParaRPr lang="en-US" sz="800" b="1" dirty="0">
              <a:latin typeface="Comic Sans MS" pitchFamily="66" charset="0"/>
            </a:endParaRPr>
          </a:p>
        </p:txBody>
      </p:sp>
      <p:cxnSp>
        <p:nvCxnSpPr>
          <p:cNvPr id="40" name="Straight Arrow Connector 39"/>
          <p:cNvCxnSpPr>
            <a:stCxn id="39" idx="0"/>
            <a:endCxn id="29" idx="1"/>
          </p:cNvCxnSpPr>
          <p:nvPr/>
        </p:nvCxnSpPr>
        <p:spPr>
          <a:xfrm flipV="1">
            <a:off x="5290129" y="3494504"/>
            <a:ext cx="14337" cy="212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36511" y="3706612"/>
            <a:ext cx="849129" cy="33855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Network Switch</a:t>
            </a:r>
            <a:endParaRPr lang="en-US" sz="800" b="1" dirty="0">
              <a:latin typeface="Comic Sans MS" pitchFamily="66" charset="0"/>
            </a:endParaRPr>
          </a:p>
        </p:txBody>
      </p:sp>
      <p:sp>
        <p:nvSpPr>
          <p:cNvPr id="49" name="Rectangle 48"/>
          <p:cNvSpPr/>
          <p:nvPr/>
        </p:nvSpPr>
        <p:spPr bwMode="auto">
          <a:xfrm rot="5400000" flipH="1">
            <a:off x="5281611" y="3085202"/>
            <a:ext cx="54332" cy="158766"/>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51" name="Straight Arrow Connector 50"/>
          <p:cNvCxnSpPr>
            <a:stCxn id="45" idx="0"/>
            <a:endCxn id="49" idx="2"/>
          </p:cNvCxnSpPr>
          <p:nvPr/>
        </p:nvCxnSpPr>
        <p:spPr>
          <a:xfrm flipV="1">
            <a:off x="4361076" y="3164585"/>
            <a:ext cx="868318" cy="5420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70503" y="5786973"/>
            <a:ext cx="849129" cy="33855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CER Transformer</a:t>
            </a:r>
            <a:endParaRPr lang="en-US" sz="800" b="1" dirty="0">
              <a:latin typeface="Comic Sans MS" pitchFamily="66" charset="0"/>
            </a:endParaRPr>
          </a:p>
        </p:txBody>
      </p:sp>
      <p:cxnSp>
        <p:nvCxnSpPr>
          <p:cNvPr id="52" name="Straight Arrow Connector 51"/>
          <p:cNvCxnSpPr>
            <a:stCxn id="50" idx="3"/>
            <a:endCxn id="54" idx="2"/>
          </p:cNvCxnSpPr>
          <p:nvPr/>
        </p:nvCxnSpPr>
        <p:spPr>
          <a:xfrm flipV="1">
            <a:off x="1019632" y="5651906"/>
            <a:ext cx="170504" cy="3043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rot="5400000" flipH="1">
            <a:off x="1200746" y="5595121"/>
            <a:ext cx="92349" cy="113570"/>
          </a:xfrm>
          <a:prstGeom prst="rect">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grpSp>
        <p:nvGrpSpPr>
          <p:cNvPr id="5" name="Group 4"/>
          <p:cNvGrpSpPr/>
          <p:nvPr/>
        </p:nvGrpSpPr>
        <p:grpSpPr>
          <a:xfrm>
            <a:off x="2197473" y="5213624"/>
            <a:ext cx="2874955" cy="1068200"/>
            <a:chOff x="2197473" y="5213624"/>
            <a:chExt cx="2874955" cy="1068200"/>
          </a:xfrm>
        </p:grpSpPr>
        <p:sp>
          <p:nvSpPr>
            <p:cNvPr id="60" name="Rectangle 59"/>
            <p:cNvSpPr/>
            <p:nvPr/>
          </p:nvSpPr>
          <p:spPr bwMode="auto">
            <a:xfrm flipH="1">
              <a:off x="3491160" y="5819482"/>
              <a:ext cx="263155" cy="462342"/>
            </a:xfrm>
            <a:prstGeom prst="rect">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sp>
          <p:nvSpPr>
            <p:cNvPr id="33" name="TextBox 32"/>
            <p:cNvSpPr txBox="1"/>
            <p:nvPr/>
          </p:nvSpPr>
          <p:spPr>
            <a:xfrm>
              <a:off x="2197473" y="5641226"/>
              <a:ext cx="849129"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Patch Panel</a:t>
              </a:r>
              <a:endParaRPr lang="en-US" sz="800" b="1" dirty="0">
                <a:latin typeface="Comic Sans MS" pitchFamily="66" charset="0"/>
              </a:endParaRPr>
            </a:p>
          </p:txBody>
        </p:sp>
        <p:sp>
          <p:nvSpPr>
            <p:cNvPr id="34" name="Rectangle 33"/>
            <p:cNvSpPr/>
            <p:nvPr/>
          </p:nvSpPr>
          <p:spPr bwMode="auto">
            <a:xfrm rot="5400000" flipH="1">
              <a:off x="3591533" y="6092345"/>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35" name="Straight Arrow Connector 34"/>
            <p:cNvCxnSpPr>
              <a:stCxn id="33" idx="2"/>
              <a:endCxn id="34" idx="3"/>
            </p:cNvCxnSpPr>
            <p:nvPr/>
          </p:nvCxnSpPr>
          <p:spPr>
            <a:xfrm>
              <a:off x="2622038" y="5856670"/>
              <a:ext cx="996661" cy="2878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690187" y="5213624"/>
              <a:ext cx="849129" cy="33855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Media Converter</a:t>
              </a:r>
              <a:endParaRPr lang="en-US" sz="800" b="1" dirty="0">
                <a:latin typeface="Comic Sans MS" pitchFamily="66" charset="0"/>
              </a:endParaRPr>
            </a:p>
          </p:txBody>
        </p:sp>
        <p:sp>
          <p:nvSpPr>
            <p:cNvPr id="43" name="Rectangle 42"/>
            <p:cNvSpPr/>
            <p:nvPr/>
          </p:nvSpPr>
          <p:spPr bwMode="auto">
            <a:xfrm rot="5400000" flipH="1">
              <a:off x="3591533" y="5969551"/>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44" name="Straight Arrow Connector 43"/>
            <p:cNvCxnSpPr>
              <a:stCxn id="36" idx="2"/>
              <a:endCxn id="43" idx="3"/>
            </p:cNvCxnSpPr>
            <p:nvPr/>
          </p:nvCxnSpPr>
          <p:spPr>
            <a:xfrm>
              <a:off x="3114752" y="5552178"/>
              <a:ext cx="503947" cy="4695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624315" y="5326821"/>
              <a:ext cx="849129" cy="33855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Network Switch</a:t>
              </a:r>
              <a:endParaRPr lang="en-US" sz="800" b="1" dirty="0">
                <a:latin typeface="Comic Sans MS" pitchFamily="66" charset="0"/>
              </a:endParaRPr>
            </a:p>
          </p:txBody>
        </p:sp>
        <p:sp>
          <p:nvSpPr>
            <p:cNvPr id="57" name="Rectangle 56"/>
            <p:cNvSpPr/>
            <p:nvPr/>
          </p:nvSpPr>
          <p:spPr bwMode="auto">
            <a:xfrm rot="5400000" flipH="1">
              <a:off x="3597149" y="5842917"/>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58" name="Straight Arrow Connector 57"/>
            <p:cNvCxnSpPr>
              <a:stCxn id="55" idx="2"/>
              <a:endCxn id="57" idx="3"/>
            </p:cNvCxnSpPr>
            <p:nvPr/>
          </p:nvCxnSpPr>
          <p:spPr>
            <a:xfrm flipH="1">
              <a:off x="3624315" y="5665375"/>
              <a:ext cx="424565" cy="2297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181841" y="5814578"/>
              <a:ext cx="890587"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anchor="ctr">
              <a:spAutoFit/>
            </a:bodyPr>
            <a:lstStyle/>
            <a:p>
              <a:pPr algn="ctr">
                <a:defRPr/>
              </a:pPr>
              <a:r>
                <a:rPr lang="en-US" sz="800" b="1" dirty="0" smtClean="0">
                  <a:latin typeface="Comic Sans MS" pitchFamily="66" charset="0"/>
                  <a:hlinkClick r:id="rId6" action="ppaction://hlinksldjump"/>
                </a:rPr>
                <a:t>Network #1</a:t>
              </a:r>
              <a:endParaRPr lang="en-US" sz="800" b="1" dirty="0">
                <a:latin typeface="Comic Sans MS" pitchFamily="66" charset="0"/>
              </a:endParaRPr>
            </a:p>
          </p:txBody>
        </p:sp>
        <p:cxnSp>
          <p:nvCxnSpPr>
            <p:cNvPr id="62" name="Straight Arrow Connector 61"/>
            <p:cNvCxnSpPr>
              <a:stCxn id="61" idx="1"/>
              <a:endCxn id="60" idx="1"/>
            </p:cNvCxnSpPr>
            <p:nvPr/>
          </p:nvCxnSpPr>
          <p:spPr>
            <a:xfrm flipH="1">
              <a:off x="3754315" y="5922300"/>
              <a:ext cx="427526" cy="128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4757598" y="4741079"/>
            <a:ext cx="2874955" cy="1006645"/>
            <a:chOff x="2197473" y="5275179"/>
            <a:chExt cx="2874955" cy="1006645"/>
          </a:xfrm>
        </p:grpSpPr>
        <p:sp>
          <p:nvSpPr>
            <p:cNvPr id="64" name="Rectangle 63"/>
            <p:cNvSpPr/>
            <p:nvPr/>
          </p:nvSpPr>
          <p:spPr bwMode="auto">
            <a:xfrm flipH="1">
              <a:off x="3491160" y="5819482"/>
              <a:ext cx="263155" cy="462342"/>
            </a:xfrm>
            <a:prstGeom prst="rect">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sp>
          <p:nvSpPr>
            <p:cNvPr id="65" name="TextBox 64"/>
            <p:cNvSpPr txBox="1"/>
            <p:nvPr/>
          </p:nvSpPr>
          <p:spPr>
            <a:xfrm>
              <a:off x="2197473" y="5641226"/>
              <a:ext cx="849129"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SXBC - CER</a:t>
              </a:r>
              <a:endParaRPr lang="en-US" sz="800" b="1" dirty="0">
                <a:latin typeface="Comic Sans MS" pitchFamily="66" charset="0"/>
              </a:endParaRPr>
            </a:p>
          </p:txBody>
        </p:sp>
        <p:sp>
          <p:nvSpPr>
            <p:cNvPr id="66" name="Rectangle 65"/>
            <p:cNvSpPr/>
            <p:nvPr/>
          </p:nvSpPr>
          <p:spPr bwMode="auto">
            <a:xfrm rot="5400000" flipH="1">
              <a:off x="3591533" y="6092345"/>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67" name="Straight Arrow Connector 66"/>
            <p:cNvCxnSpPr>
              <a:stCxn id="65" idx="2"/>
              <a:endCxn id="66" idx="3"/>
            </p:cNvCxnSpPr>
            <p:nvPr/>
          </p:nvCxnSpPr>
          <p:spPr>
            <a:xfrm>
              <a:off x="2622038" y="5856670"/>
              <a:ext cx="996661" cy="2878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491575" y="5275179"/>
              <a:ext cx="1047742"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SXBC - MAINS</a:t>
              </a:r>
              <a:endParaRPr lang="en-US" sz="800" b="1" dirty="0">
                <a:latin typeface="Comic Sans MS" pitchFamily="66" charset="0"/>
              </a:endParaRPr>
            </a:p>
          </p:txBody>
        </p:sp>
        <p:sp>
          <p:nvSpPr>
            <p:cNvPr id="69" name="Rectangle 68"/>
            <p:cNvSpPr/>
            <p:nvPr/>
          </p:nvSpPr>
          <p:spPr bwMode="auto">
            <a:xfrm rot="5400000" flipH="1">
              <a:off x="3591533" y="5969551"/>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70" name="Straight Arrow Connector 69"/>
            <p:cNvCxnSpPr>
              <a:stCxn id="68" idx="2"/>
              <a:endCxn id="69" idx="3"/>
            </p:cNvCxnSpPr>
            <p:nvPr/>
          </p:nvCxnSpPr>
          <p:spPr>
            <a:xfrm>
              <a:off x="3015446" y="5490623"/>
              <a:ext cx="603253" cy="5311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624315" y="5388376"/>
              <a:ext cx="849129"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WEB201</a:t>
              </a:r>
              <a:endParaRPr lang="en-US" sz="800" b="1" dirty="0">
                <a:latin typeface="Comic Sans MS" pitchFamily="66" charset="0"/>
              </a:endParaRPr>
            </a:p>
          </p:txBody>
        </p:sp>
        <p:sp>
          <p:nvSpPr>
            <p:cNvPr id="72" name="Rectangle 71"/>
            <p:cNvSpPr/>
            <p:nvPr/>
          </p:nvSpPr>
          <p:spPr bwMode="auto">
            <a:xfrm rot="5400000" flipH="1">
              <a:off x="3597149" y="5842917"/>
              <a:ext cx="54332" cy="158766"/>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73" name="Straight Arrow Connector 72"/>
            <p:cNvCxnSpPr>
              <a:stCxn id="71" idx="2"/>
              <a:endCxn id="72" idx="3"/>
            </p:cNvCxnSpPr>
            <p:nvPr/>
          </p:nvCxnSpPr>
          <p:spPr>
            <a:xfrm flipH="1">
              <a:off x="3624315" y="5603820"/>
              <a:ext cx="424565" cy="291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181841" y="5814578"/>
              <a:ext cx="890587" cy="21544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anchor="ctr">
              <a:spAutoFit/>
            </a:bodyPr>
            <a:lstStyle/>
            <a:p>
              <a:pPr algn="ctr">
                <a:defRPr/>
              </a:pPr>
              <a:r>
                <a:rPr lang="en-US" sz="800" b="1" dirty="0">
                  <a:latin typeface="Comic Sans MS" pitchFamily="66" charset="0"/>
                  <a:hlinkClick r:id="rId7" action="ppaction://hlinksldjump"/>
                </a:rPr>
                <a:t>Controller #1</a:t>
              </a:r>
              <a:endParaRPr lang="en-US" sz="800" b="1" dirty="0">
                <a:latin typeface="Comic Sans MS" pitchFamily="66" charset="0"/>
              </a:endParaRPr>
            </a:p>
          </p:txBody>
        </p:sp>
        <p:cxnSp>
          <p:nvCxnSpPr>
            <p:cNvPr id="75" name="Straight Arrow Connector 74"/>
            <p:cNvCxnSpPr>
              <a:stCxn id="74" idx="1"/>
              <a:endCxn id="64" idx="1"/>
            </p:cNvCxnSpPr>
            <p:nvPr/>
          </p:nvCxnSpPr>
          <p:spPr>
            <a:xfrm flipH="1">
              <a:off x="3754315" y="5922300"/>
              <a:ext cx="427526" cy="128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3" name="Rectangle 52"/>
          <p:cNvSpPr/>
          <p:nvPr/>
        </p:nvSpPr>
        <p:spPr bwMode="auto">
          <a:xfrm rot="5400000" flipH="1">
            <a:off x="4548109" y="6093056"/>
            <a:ext cx="54332" cy="158766"/>
          </a:xfrm>
          <a:prstGeom prst="rect">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 dirty="0">
              <a:solidFill>
                <a:schemeClr val="bg1"/>
              </a:solidFill>
              <a:latin typeface="Comic Sans MS" pitchFamily="66" charset="0"/>
            </a:endParaRPr>
          </a:p>
        </p:txBody>
      </p:sp>
      <p:cxnSp>
        <p:nvCxnSpPr>
          <p:cNvPr id="76" name="Straight Arrow Connector 75"/>
          <p:cNvCxnSpPr>
            <a:stCxn id="30" idx="0"/>
            <a:endCxn id="53" idx="1"/>
          </p:cNvCxnSpPr>
          <p:nvPr/>
        </p:nvCxnSpPr>
        <p:spPr>
          <a:xfrm flipV="1">
            <a:off x="4122647" y="6199605"/>
            <a:ext cx="452628" cy="2126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733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CTs for Corner MAINS </a:t>
            </a:r>
            <a:endParaRPr lang="en-US" dirty="0"/>
          </a:p>
        </p:txBody>
      </p:sp>
      <p:sp>
        <p:nvSpPr>
          <p:cNvPr id="3" name="Date Placeholder 2"/>
          <p:cNvSpPr>
            <a:spLocks noGrp="1"/>
          </p:cNvSpPr>
          <p:nvPr>
            <p:ph type="dt" sz="half" idx="10"/>
          </p:nvPr>
        </p:nvSpPr>
        <p:spPr/>
        <p:txBody>
          <a:bodyPr/>
          <a:lstStyle/>
          <a:p>
            <a:pPr>
              <a:defRPr/>
            </a:pPr>
            <a:r>
              <a:rPr lang="en-US" smtClean="0"/>
              <a:t>LIGO-G1200508-V2</a:t>
            </a:r>
            <a:endParaRPr lang="en-US"/>
          </a:p>
        </p:txBody>
      </p:sp>
      <p:sp>
        <p:nvSpPr>
          <p:cNvPr id="4" name="Slide Number Placeholder 3"/>
          <p:cNvSpPr>
            <a:spLocks noGrp="1"/>
          </p:cNvSpPr>
          <p:nvPr>
            <p:ph type="sldNum" sz="quarter" idx="11"/>
          </p:nvPr>
        </p:nvSpPr>
        <p:spPr/>
        <p:txBody>
          <a:bodyPr/>
          <a:lstStyle/>
          <a:p>
            <a:pPr>
              <a:defRPr/>
            </a:pPr>
            <a:fld id="{D47D62D1-9AD4-4F39-977F-BC77AEC9E68E}" type="slidenum">
              <a:rPr lang="en-US" smtClean="0"/>
              <a:pPr>
                <a:defRPr/>
              </a:pPr>
              <a:t>9</a:t>
            </a:fld>
            <a:endParaRPr lang="en-US"/>
          </a:p>
        </p:txBody>
      </p:sp>
      <p:pic>
        <p:nvPicPr>
          <p:cNvPr id="4098" name="Picture 2" descr="D:\DLK\Pictures\2012\2012-06\IMG_03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2818" y="1318846"/>
            <a:ext cx="3657600" cy="48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961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O-d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3175">
          <a:solidFill>
            <a:schemeClr val="tx1"/>
          </a:solidFill>
        </a:ln>
      </a:spPr>
      <a:bodyPr rtlCol="0" anchor="ctr"/>
      <a:lstStyle>
        <a:defPPr algn="ctr"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5">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31123</TotalTime>
  <Words>954</Words>
  <Application>Microsoft Office PowerPoint</Application>
  <PresentationFormat>On-screen Show (4:3)</PresentationFormat>
  <Paragraphs>324</Paragraphs>
  <Slides>39</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LIGO-dlk</vt:lpstr>
      <vt:lpstr>Photo Editor Photo</vt:lpstr>
      <vt:lpstr>Power Monitoring – Requirements (1)</vt:lpstr>
      <vt:lpstr>Power Monitoring – Requirements (2) </vt:lpstr>
      <vt:lpstr>Power Monitoring – Required Parameters </vt:lpstr>
      <vt:lpstr>LIGO Livingston Observatory</vt:lpstr>
      <vt:lpstr>Corner Station</vt:lpstr>
      <vt:lpstr>LLO Fiber Optics Cable Run</vt:lpstr>
      <vt:lpstr>CTs and Controller Components</vt:lpstr>
      <vt:lpstr>LVEA Access Points</vt:lpstr>
      <vt:lpstr>CTs for Corner MAINS </vt:lpstr>
      <vt:lpstr>CTs for CER Transformer</vt:lpstr>
      <vt:lpstr>Controller #1 (at C MAINS)</vt:lpstr>
      <vt:lpstr>Controller #1 (at Corner MAINS)</vt:lpstr>
      <vt:lpstr>Network #1 (at Corner MAINS)</vt:lpstr>
      <vt:lpstr>Network #1 (at Corner MAINS)</vt:lpstr>
      <vt:lpstr>Chiller Access Points</vt:lpstr>
      <vt:lpstr>CTs for Chiller MAINS </vt:lpstr>
      <vt:lpstr>Controller #2 (at Chiller MAINS)</vt:lpstr>
      <vt:lpstr>Controller #2 (at Chiller MAINS)</vt:lpstr>
      <vt:lpstr>Network #2 (at Chiller MAINS)</vt:lpstr>
      <vt:lpstr>Network #2 (at Chiller MAINS)</vt:lpstr>
      <vt:lpstr>Staging Building, HPLF, SEC As Built</vt:lpstr>
      <vt:lpstr>SEC As Built</vt:lpstr>
      <vt:lpstr>CTs for SEC</vt:lpstr>
      <vt:lpstr>Controller #3 (at SEC)</vt:lpstr>
      <vt:lpstr>X-End Station (West)</vt:lpstr>
      <vt:lpstr>VEAX Access Control Locations</vt:lpstr>
      <vt:lpstr>CTs for X-End MAINS </vt:lpstr>
      <vt:lpstr>Controller #4 (at X-End MAINS)</vt:lpstr>
      <vt:lpstr>Controller #4 (at X-End MAINS)</vt:lpstr>
      <vt:lpstr>Y-End Station (South)</vt:lpstr>
      <vt:lpstr>Y-End Access Points</vt:lpstr>
      <vt:lpstr>CTs for Y-End MAINS </vt:lpstr>
      <vt:lpstr>Controller #5 (at Y-End MAINS)</vt:lpstr>
      <vt:lpstr>Controller #5 (at Y-End MAINS)</vt:lpstr>
      <vt:lpstr>UPS Systems</vt:lpstr>
      <vt:lpstr>Network Integration – LLO Corner</vt:lpstr>
      <vt:lpstr>Network Integration – LLO X-End</vt:lpstr>
      <vt:lpstr>Network Integration – LLO Y-End</vt:lpstr>
      <vt:lpstr>IP Addresses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 Subsystem – Rack L1-PEM-01</dc:title>
  <dc:creator>David L Kinzel</dc:creator>
  <cp:lastModifiedBy>David Kinzel</cp:lastModifiedBy>
  <cp:revision>136</cp:revision>
  <cp:lastPrinted>2013-01-09T17:38:26Z</cp:lastPrinted>
  <dcterms:created xsi:type="dcterms:W3CDTF">2010-05-25T18:49:00Z</dcterms:created>
  <dcterms:modified xsi:type="dcterms:W3CDTF">2013-03-18T19:05:57Z</dcterms:modified>
</cp:coreProperties>
</file>