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65" r:id="rId2"/>
    <p:sldId id="409" r:id="rId3"/>
    <p:sldId id="412" r:id="rId4"/>
    <p:sldId id="414" r:id="rId5"/>
    <p:sldId id="424" r:id="rId6"/>
    <p:sldId id="425" r:id="rId7"/>
    <p:sldId id="420" r:id="rId8"/>
    <p:sldId id="431" r:id="rId9"/>
    <p:sldId id="421" r:id="rId10"/>
    <p:sldId id="422" r:id="rId11"/>
    <p:sldId id="466" r:id="rId12"/>
    <p:sldId id="449" r:id="rId13"/>
    <p:sldId id="434" r:id="rId14"/>
    <p:sldId id="435" r:id="rId15"/>
    <p:sldId id="460" r:id="rId16"/>
    <p:sldId id="461" r:id="rId17"/>
    <p:sldId id="423" r:id="rId18"/>
    <p:sldId id="458" r:id="rId19"/>
    <p:sldId id="459" r:id="rId20"/>
    <p:sldId id="448" r:id="rId21"/>
    <p:sldId id="453" r:id="rId22"/>
    <p:sldId id="452" r:id="rId23"/>
    <p:sldId id="455" r:id="rId24"/>
    <p:sldId id="440" r:id="rId25"/>
    <p:sldId id="441" r:id="rId26"/>
    <p:sldId id="446" r:id="rId27"/>
    <p:sldId id="447" r:id="rId28"/>
    <p:sldId id="457" r:id="rId29"/>
    <p:sldId id="444" r:id="rId30"/>
    <p:sldId id="462" r:id="rId31"/>
    <p:sldId id="463" r:id="rId32"/>
    <p:sldId id="464" r:id="rId3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9D9D9"/>
    <a:srgbClr val="FFFFDD"/>
    <a:srgbClr val="D8E682"/>
    <a:srgbClr val="CBD197"/>
    <a:srgbClr val="F1F4E8"/>
    <a:srgbClr val="E7EACE"/>
    <a:srgbClr val="66FF33"/>
    <a:srgbClr val="937D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115" autoAdjust="0"/>
  </p:normalViewPr>
  <p:slideViewPr>
    <p:cSldViewPr snapToGrid="0">
      <p:cViewPr varScale="1">
        <p:scale>
          <a:sx n="119" d="100"/>
          <a:sy n="119" d="100"/>
        </p:scale>
        <p:origin x="-1404" y="-96"/>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sorterViewPr>
    <p:cViewPr>
      <p:scale>
        <a:sx n="100" d="100"/>
        <a:sy n="100"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8D5B2BB8-6869-4C7B-85D9-A821C55FCD58}" type="datetimeFigureOut">
              <a:rPr lang="en-US"/>
              <a:pPr>
                <a:defRPr/>
              </a:pPr>
              <a:t>7/23/2012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101B7D11-EACD-47EB-8998-406AE1CE9FEB}" type="slidenum">
              <a:rPr lang="en-US"/>
              <a:pPr>
                <a:defRPr/>
              </a:pPr>
              <a:t>‹#›</a:t>
            </a:fld>
            <a:endParaRPr lang="en-US"/>
          </a:p>
        </p:txBody>
      </p:sp>
    </p:spTree>
    <p:extLst>
      <p:ext uri="{BB962C8B-B14F-4D97-AF65-F5344CB8AC3E}">
        <p14:creationId xmlns:p14="http://schemas.microsoft.com/office/powerpoint/2010/main" val="421090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19</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9C47C8-394A-4384-8697-6FB63158BE8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29</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9</a:t>
            </a:fld>
            <a:endParaRPr lang="en-US"/>
          </a:p>
        </p:txBody>
      </p:sp>
    </p:spTree>
    <p:extLst>
      <p:ext uri="{BB962C8B-B14F-4D97-AF65-F5344CB8AC3E}">
        <p14:creationId xmlns:p14="http://schemas.microsoft.com/office/powerpoint/2010/main" val="222060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LIGO-D1200757-V4</a:t>
            </a:r>
            <a:endParaRPr lang="en-US"/>
          </a:p>
        </p:txBody>
      </p:sp>
      <p:sp>
        <p:nvSpPr>
          <p:cNvPr id="3" name="Slide Number Placeholder 5"/>
          <p:cNvSpPr>
            <a:spLocks noGrp="1"/>
          </p:cNvSpPr>
          <p:nvPr>
            <p:ph type="sldNum" sz="quarter" idx="11"/>
          </p:nvPr>
        </p:nvSpPr>
        <p:spPr/>
        <p:txBody>
          <a:bodyPr/>
          <a:lstStyle>
            <a:lvl1pPr>
              <a:defRPr/>
            </a:lvl1pPr>
          </a:lstStyle>
          <a:p>
            <a:pPr>
              <a:defRPr/>
            </a:pPr>
            <a:fld id="{78D70DCD-B8A9-4542-9B3E-8672ED9A1FFB}" type="slidenum">
              <a:rPr lang="en-US"/>
              <a:pPr>
                <a:defRPr/>
              </a:pPr>
              <a:t>‹#›</a:t>
            </a:fld>
            <a:endParaRPr lang="en-US"/>
          </a:p>
        </p:txBody>
      </p:sp>
    </p:spTree>
    <p:extLst>
      <p:ext uri="{BB962C8B-B14F-4D97-AF65-F5344CB8AC3E}">
        <p14:creationId xmlns:p14="http://schemas.microsoft.com/office/powerpoint/2010/main" val="12268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LIGO-D1200757-V4</a:t>
            </a:r>
            <a:endParaRPr lang="en-US"/>
          </a:p>
        </p:txBody>
      </p:sp>
      <p:sp>
        <p:nvSpPr>
          <p:cNvPr id="4" name="Slide Number Placeholder 5"/>
          <p:cNvSpPr>
            <a:spLocks noGrp="1"/>
          </p:cNvSpPr>
          <p:nvPr>
            <p:ph type="sldNum" sz="quarter" idx="11"/>
          </p:nvPr>
        </p:nvSpPr>
        <p:spPr/>
        <p:txBody>
          <a:bodyPr/>
          <a:lstStyle>
            <a:lvl1pPr>
              <a:defRPr/>
            </a:lvl1pPr>
          </a:lstStyle>
          <a:p>
            <a:pPr>
              <a:defRPr/>
            </a:pPr>
            <a:fld id="{0A3CEC37-71E6-4309-A8F1-72490D27EB73}" type="slidenum">
              <a:rPr lang="en-US"/>
              <a:pPr>
                <a:defRPr/>
              </a:pPr>
              <a:t>‹#›</a:t>
            </a:fld>
            <a:endParaRPr lang="en-US"/>
          </a:p>
        </p:txBody>
      </p:sp>
    </p:spTree>
    <p:extLst>
      <p:ext uri="{BB962C8B-B14F-4D97-AF65-F5344CB8AC3E}">
        <p14:creationId xmlns:p14="http://schemas.microsoft.com/office/powerpoint/2010/main" val="3262504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Comic Sans MS" pitchFamily="66" charset="0"/>
              </a:defRPr>
            </a:lvl1pPr>
          </a:lstStyle>
          <a:p>
            <a:pPr>
              <a:defRPr/>
            </a:pPr>
            <a:r>
              <a:rPr lang="en-US" smtClean="0"/>
              <a:t>LIGO-D1200757-V4</a:t>
            </a:r>
            <a:endParaRPr lang="en-US"/>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393A310-ED39-480F-ADDC-2E562992138C}" type="slidenum">
              <a:rPr lang="en-US"/>
              <a:pPr>
                <a:defRPr/>
              </a:pPr>
              <a:t>‹#›</a:t>
            </a:fld>
            <a:endParaRPr lang="en-US"/>
          </a:p>
        </p:txBody>
      </p:sp>
      <p:graphicFrame>
        <p:nvGraphicFramePr>
          <p:cNvPr id="1030"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76" name="Photo Editor Photo" r:id="rId5" imgW="4409524" imgH="3219899" progId="MSPhotoEd.3">
                  <p:embed/>
                </p:oleObj>
              </mc:Choice>
              <mc:Fallback>
                <p:oleObj name="Photo Editor Photo" r:id="rId5" imgW="4409524" imgH="3219899"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fontAlgn="auto">
              <a:spcBef>
                <a:spcPts val="0"/>
              </a:spcBef>
              <a:spcAft>
                <a:spcPts val="0"/>
              </a:spcAft>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newark.com/jsp/displayProduct.jsp?sku=91B2161&amp;CMP=KNC-G-SKU-AmericanPwrDev&amp;mckv=saPRRVpK2|pcrid|10056972381|pli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igikey.com/scripts/DKSearch/dksus.dll?Detail&amp;itemSeq=117463521&amp;uq=63478717517276225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mouser.com/ProductDetail/NKK-Switches/SW3831-RO/?qs=RC5/fZPwWzIoW4YfDQCeiQ=="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mouser.com/ProductDetail/Crydom/D06D100/?qs=KoN42VEC625NjYRVJ6akq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arts.digikey.sg/1/1/617562-conn-dsub-combo-3pos-3w3-socket-3003w3sxx99a30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gikey.sg/scripts/DkSearch/dksus.dll?wt.z_header=search_go&amp;lang=en&amp;keywords=303W3CSXX99A30X&amp;x=0&amp;y=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gikey.com/scripts/DkSearch/dksus.dll?wt.z_header=search_go&amp;lang=en&amp;keywords=MDVS44-ND&amp;x=0&amp;y=0&amp;cur=US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chml.com/products/pdf/4-1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Insertable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958" y="1925052"/>
            <a:ext cx="259751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1" y="1925052"/>
            <a:ext cx="258511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2830" y="3756022"/>
            <a:ext cx="3742657" cy="2031325"/>
          </a:xfrm>
          <a:prstGeom prst="rect">
            <a:avLst/>
          </a:prstGeom>
        </p:spPr>
        <p:txBody>
          <a:bodyPr wrap="square">
            <a:spAutoFit/>
          </a:bodyPr>
          <a:lstStyle/>
          <a:p>
            <a:pPr algn="ctr"/>
            <a:r>
              <a:rPr lang="en-US" sz="1400" dirty="0" smtClean="0">
                <a:latin typeface="Comic Sans MS" pitchFamily="66" charset="0"/>
              </a:rPr>
              <a:t>Input is from 4 (four) DC Power Supplies: +24VDC, -24VDC, +18VDC, and -18VDC.  This sequencer prohibits the 18V supplies from being present prior to the 24V supplies. When the ON/OFF Switch is in the ON position, +24 and -24 are passed to the Output side, and the internal relay switches are closed so that +18 and -18 are passed to the Output side as well.</a:t>
            </a:r>
            <a:endParaRPr lang="en-US" sz="1400" dirty="0">
              <a:latin typeface="Comic Sans MS" pitchFamily="66" charset="0"/>
            </a:endParaRPr>
          </a:p>
        </p:txBody>
      </p:sp>
      <p:sp>
        <p:nvSpPr>
          <p:cNvPr id="8" name="Rectangle 7"/>
          <p:cNvSpPr/>
          <p:nvPr/>
        </p:nvSpPr>
        <p:spPr>
          <a:xfrm>
            <a:off x="4997116" y="3758193"/>
            <a:ext cx="3801977" cy="1384995"/>
          </a:xfrm>
          <a:prstGeom prst="rect">
            <a:avLst/>
          </a:prstGeom>
        </p:spPr>
        <p:txBody>
          <a:bodyPr wrap="square">
            <a:spAutoFit/>
          </a:bodyPr>
          <a:lstStyle/>
          <a:p>
            <a:pPr algn="ctr"/>
            <a:r>
              <a:rPr lang="en-US" sz="1400" dirty="0" smtClean="0">
                <a:latin typeface="Comic Sans MS" pitchFamily="66" charset="0"/>
              </a:rPr>
              <a:t>The relays are operated independently.  The +24VDC controls the +18VDC and the  -24VDC controls the -18VDC.  Output is intended to go to two standard power strips: 0ne +- 24VDC strip and one +-18VDC strip.  </a:t>
            </a:r>
            <a:endParaRPr lang="en-US" sz="1400" dirty="0">
              <a:latin typeface="Comic Sans MS" pitchFamily="66" charset="0"/>
            </a:endParaRPr>
          </a:p>
        </p:txBody>
      </p:sp>
    </p:spTree>
    <p:extLst>
      <p:ext uri="{BB962C8B-B14F-4D97-AF65-F5344CB8AC3E}">
        <p14:creationId xmlns:p14="http://schemas.microsoft.com/office/powerpoint/2010/main" val="331840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39591">
            <a:off x="3665806" y="1757828"/>
            <a:ext cx="1475888" cy="151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10</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Current Regulator Diode</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4"/>
              </a:rPr>
              <a:t>1N5314</a:t>
            </a:r>
            <a:endParaRPr lang="en-US" dirty="0"/>
          </a:p>
        </p:txBody>
      </p:sp>
      <p:pic>
        <p:nvPicPr>
          <p:cNvPr id="9"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436" y="2138695"/>
            <a:ext cx="2743698" cy="51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34214"/>
            <a:ext cx="533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29060" y="1999413"/>
            <a:ext cx="1672535" cy="369332"/>
          </a:xfrm>
          <a:prstGeom prst="rect">
            <a:avLst/>
          </a:prstGeom>
        </p:spPr>
        <p:txBody>
          <a:bodyPr wrap="square">
            <a:spAutoFit/>
          </a:bodyPr>
          <a:lstStyle/>
          <a:p>
            <a:pPr algn="ctr"/>
            <a:r>
              <a:rPr lang="en-US" dirty="0"/>
              <a:t>x</a:t>
            </a:r>
            <a:r>
              <a:rPr lang="en-US" dirty="0" smtClean="0"/>
              <a:t> 8</a:t>
            </a:r>
            <a:endParaRPr lang="en-US" dirty="0"/>
          </a:p>
        </p:txBody>
      </p:sp>
    </p:spTree>
    <p:extLst>
      <p:ext uri="{BB962C8B-B14F-4D97-AF65-F5344CB8AC3E}">
        <p14:creationId xmlns:p14="http://schemas.microsoft.com/office/powerpoint/2010/main" val="309067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a:t>
            </a:r>
            <a:r>
              <a:rPr lang="en-US" dirty="0" err="1" smtClean="0"/>
              <a:t>Zener</a:t>
            </a:r>
            <a:r>
              <a:rPr lang="en-US" dirty="0" smtClean="0"/>
              <a:t> Diode</a:t>
            </a:r>
            <a:endParaRPr lang="en-US" dirty="0" smtClean="0"/>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2EZ18D5MSCT-ND</a:t>
            </a:r>
            <a:endParaRPr lang="en-US" dirty="0"/>
          </a:p>
        </p:txBody>
      </p:sp>
      <p:sp>
        <p:nvSpPr>
          <p:cNvPr id="10" name="Rectangle 9"/>
          <p:cNvSpPr/>
          <p:nvPr/>
        </p:nvSpPr>
        <p:spPr>
          <a:xfrm>
            <a:off x="3629060" y="1999413"/>
            <a:ext cx="1672535" cy="369332"/>
          </a:xfrm>
          <a:prstGeom prst="rect">
            <a:avLst/>
          </a:prstGeom>
        </p:spPr>
        <p:txBody>
          <a:bodyPr wrap="square">
            <a:spAutoFit/>
          </a:bodyPr>
          <a:lstStyle/>
          <a:p>
            <a:pPr algn="ctr"/>
            <a:r>
              <a:rPr lang="en-US" dirty="0"/>
              <a:t>x</a:t>
            </a:r>
            <a:r>
              <a:rPr lang="en-US" dirty="0" smtClean="0"/>
              <a:t> 2</a:t>
            </a:r>
            <a:endParaRPr lang="en-US" dirty="0"/>
          </a:p>
        </p:txBody>
      </p:sp>
      <p:sp>
        <p:nvSpPr>
          <p:cNvPr id="2" name="Rectangle 1"/>
          <p:cNvSpPr/>
          <p:nvPr/>
        </p:nvSpPr>
        <p:spPr>
          <a:xfrm>
            <a:off x="2849777" y="4567808"/>
            <a:ext cx="3390672" cy="369332"/>
          </a:xfrm>
          <a:prstGeom prst="rect">
            <a:avLst/>
          </a:prstGeom>
        </p:spPr>
        <p:txBody>
          <a:bodyPr wrap="none">
            <a:spAutoFit/>
          </a:bodyPr>
          <a:lstStyle/>
          <a:p>
            <a:r>
              <a:rPr lang="pl-PL" dirty="0"/>
              <a:t>DIODE ZENER 18V 2W DO-41</a:t>
            </a:r>
            <a:endParaRPr lang="en-US" dirty="0"/>
          </a:p>
        </p:txBody>
      </p:sp>
      <p:pic>
        <p:nvPicPr>
          <p:cNvPr id="5" name="Picture 2" descr="DIODE ZENER 18V 2W DO-41 | 2EZ18D5 | 2EZ18D5MSCT-ND | Digi-Key Co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199" y="2573309"/>
            <a:ext cx="1304256" cy="1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8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12</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Screws and Nuts for Relays</a:t>
            </a:r>
          </a:p>
        </p:txBody>
      </p:sp>
      <p:sp>
        <p:nvSpPr>
          <p:cNvPr id="8" name="TextBox 7"/>
          <p:cNvSpPr txBox="1"/>
          <p:nvPr/>
        </p:nvSpPr>
        <p:spPr>
          <a:xfrm>
            <a:off x="1348371" y="1448132"/>
            <a:ext cx="2340863" cy="369332"/>
          </a:xfrm>
          <a:prstGeom prst="rect">
            <a:avLst/>
          </a:prstGeom>
          <a:noFill/>
        </p:spPr>
        <p:txBody>
          <a:bodyPr wrap="square" rtlCol="0">
            <a:spAutoFit/>
          </a:bodyPr>
          <a:lstStyle/>
          <a:p>
            <a:pPr algn="ctr"/>
            <a:r>
              <a:rPr lang="en-US" dirty="0" smtClean="0">
                <a:hlinkClick r:id="rId3"/>
              </a:rPr>
              <a:t>91099A266</a:t>
            </a:r>
            <a:endParaRPr lang="en-US" dirty="0"/>
          </a:p>
        </p:txBody>
      </p:sp>
      <p:sp>
        <p:nvSpPr>
          <p:cNvPr id="7" name="Rectangle 6"/>
          <p:cNvSpPr/>
          <p:nvPr/>
        </p:nvSpPr>
        <p:spPr>
          <a:xfrm>
            <a:off x="1682534" y="1992751"/>
            <a:ext cx="1672535" cy="369332"/>
          </a:xfrm>
          <a:prstGeom prst="rect">
            <a:avLst/>
          </a:prstGeom>
        </p:spPr>
        <p:txBody>
          <a:bodyPr wrap="square">
            <a:spAutoFit/>
          </a:bodyPr>
          <a:lstStyle/>
          <a:p>
            <a:pPr algn="ctr"/>
            <a:r>
              <a:rPr lang="en-US" dirty="0" smtClean="0"/>
              <a:t>x 4</a:t>
            </a:r>
            <a:endParaRPr lang="en-US" dirty="0"/>
          </a:p>
        </p:txBody>
      </p:sp>
      <p:sp>
        <p:nvSpPr>
          <p:cNvPr id="10" name="TextBox 9"/>
          <p:cNvSpPr txBox="1"/>
          <p:nvPr/>
        </p:nvSpPr>
        <p:spPr>
          <a:xfrm>
            <a:off x="5365097" y="1448132"/>
            <a:ext cx="2340863" cy="369332"/>
          </a:xfrm>
          <a:prstGeom prst="rect">
            <a:avLst/>
          </a:prstGeom>
          <a:noFill/>
        </p:spPr>
        <p:txBody>
          <a:bodyPr wrap="square" rtlCol="0">
            <a:spAutoFit/>
          </a:bodyPr>
          <a:lstStyle/>
          <a:p>
            <a:pPr algn="ctr"/>
            <a:r>
              <a:rPr lang="en-US" dirty="0" smtClean="0">
                <a:hlinkClick r:id="rId3"/>
              </a:rPr>
              <a:t>91831A009</a:t>
            </a:r>
            <a:endParaRPr lang="en-US" dirty="0"/>
          </a:p>
        </p:txBody>
      </p:sp>
      <p:sp>
        <p:nvSpPr>
          <p:cNvPr id="11" name="Rectangle 10"/>
          <p:cNvSpPr/>
          <p:nvPr/>
        </p:nvSpPr>
        <p:spPr>
          <a:xfrm>
            <a:off x="5699260" y="1992751"/>
            <a:ext cx="1672535" cy="369332"/>
          </a:xfrm>
          <a:prstGeom prst="rect">
            <a:avLst/>
          </a:prstGeom>
        </p:spPr>
        <p:txBody>
          <a:bodyPr wrap="square">
            <a:spAutoFit/>
          </a:bodyPr>
          <a:lstStyle/>
          <a:p>
            <a:pPr algn="ctr"/>
            <a:r>
              <a:rPr lang="en-US" dirty="0" smtClean="0"/>
              <a:t>x 4</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759" y="2534651"/>
            <a:ext cx="3624662" cy="276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68" y="2534652"/>
            <a:ext cx="3615068" cy="276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634" y="4845218"/>
            <a:ext cx="1219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217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Spade Terminals for LEDs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69145K69</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4</a:t>
            </a:r>
            <a:endParaRPr lang="en-US" dirty="0">
              <a:latin typeface="Comic Sans MS" pitchFamily="66" charset="0"/>
            </a:endParaRPr>
          </a:p>
        </p:txBody>
      </p:sp>
      <p:sp>
        <p:nvSpPr>
          <p:cNvPr id="5" name="TextBox 4"/>
          <p:cNvSpPr txBox="1"/>
          <p:nvPr/>
        </p:nvSpPr>
        <p:spPr>
          <a:xfrm>
            <a:off x="609600" y="1828800"/>
            <a:ext cx="2342147" cy="369332"/>
          </a:xfrm>
          <a:prstGeom prst="rect">
            <a:avLst/>
          </a:prstGeom>
          <a:noFill/>
        </p:spPr>
        <p:txBody>
          <a:bodyPr wrap="square" rtlCol="0">
            <a:spAutoFit/>
          </a:bodyPr>
          <a:lstStyle/>
          <a:p>
            <a:r>
              <a:rPr lang="en-US" sz="900" b="1" dirty="0">
                <a:latin typeface="Comic Sans MS" pitchFamily="66" charset="0"/>
              </a:rPr>
              <a:t>Crimp-on Spade Terminal Block, Vinyl Insulated, 22-18 AWG, #10 Stud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2762250"/>
            <a:ext cx="17335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86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Spade Terminals for Wires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69145K78</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8</a:t>
            </a:r>
            <a:endParaRPr lang="en-US" dirty="0">
              <a:latin typeface="Comic Sans MS" pitchFamily="66" charset="0"/>
            </a:endParaRPr>
          </a:p>
        </p:txBody>
      </p:sp>
      <p:sp>
        <p:nvSpPr>
          <p:cNvPr id="5" name="TextBox 4"/>
          <p:cNvSpPr txBox="1"/>
          <p:nvPr/>
        </p:nvSpPr>
        <p:spPr>
          <a:xfrm>
            <a:off x="609600" y="1828800"/>
            <a:ext cx="2342147" cy="369332"/>
          </a:xfrm>
          <a:prstGeom prst="rect">
            <a:avLst/>
          </a:prstGeom>
          <a:noFill/>
        </p:spPr>
        <p:txBody>
          <a:bodyPr wrap="square" rtlCol="0">
            <a:spAutoFit/>
          </a:bodyPr>
          <a:lstStyle/>
          <a:p>
            <a:r>
              <a:rPr lang="en-US" sz="900" b="1" dirty="0">
                <a:latin typeface="Comic Sans MS" pitchFamily="66" charset="0"/>
              </a:rPr>
              <a:t>Crimp-on Spade Terminal Block, Vinyl Insulated, 12-10 AWG, #10 Stud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2762250"/>
            <a:ext cx="17335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957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Wire Nuts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7108K6</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a:t>
            </a:r>
            <a:r>
              <a:rPr lang="en-US" dirty="0">
                <a:latin typeface="Comic Sans MS" pitchFamily="66" charset="0"/>
              </a:rPr>
              <a:t>2</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909" y="2568240"/>
            <a:ext cx="14954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383" y="2939714"/>
            <a:ext cx="4224669"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8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Butt Splice</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7227K12</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1</a:t>
            </a:r>
            <a:endParaRPr lang="en-US" dirty="0">
              <a:latin typeface="Comic Sans MS" pitchFamily="66"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655" y="2462463"/>
            <a:ext cx="1171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123" y="2675247"/>
            <a:ext cx="3612982" cy="257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63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Side View</a:t>
            </a:r>
          </a:p>
        </p:txBody>
      </p:sp>
      <p:sp>
        <p:nvSpPr>
          <p:cNvPr id="118" name="Rectangle 117"/>
          <p:cNvSpPr/>
          <p:nvPr/>
        </p:nvSpPr>
        <p:spPr>
          <a:xfrm>
            <a:off x="3088586" y="5544720"/>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34449" y="1023162"/>
            <a:ext cx="2803825" cy="369332"/>
          </a:xfrm>
          <a:prstGeom prst="rect">
            <a:avLst/>
          </a:prstGeom>
        </p:spPr>
        <p:txBody>
          <a:bodyPr wrap="square">
            <a:spAutoFit/>
          </a:bodyPr>
          <a:lstStyle/>
          <a:p>
            <a:pPr algn="ctr"/>
            <a:r>
              <a:rPr lang="en-US" dirty="0" smtClean="0"/>
              <a:t>Box 7” (4U) x 7” (4U) x 3”</a:t>
            </a:r>
            <a:endParaRPr lang="en-US" dirty="0"/>
          </a:p>
        </p:txBody>
      </p:sp>
      <p:sp>
        <p:nvSpPr>
          <p:cNvPr id="175" name="Rectangle 174"/>
          <p:cNvSpPr>
            <a:spLocks noChangeAspect="1"/>
          </p:cNvSpPr>
          <p:nvPr/>
        </p:nvSpPr>
        <p:spPr bwMode="auto">
          <a:xfrm rot="10800000">
            <a:off x="5921346"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rot="10800000">
            <a:off x="5006946"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rot="10800000">
            <a:off x="4091840"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rot="10800000">
            <a:off x="3177440"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rot="10800000">
            <a:off x="2259395"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rot="10800000">
            <a:off x="7744052" y="526662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rot="10800000">
            <a:off x="6829652" y="526662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rot="10800000">
            <a:off x="1344995" y="5258604"/>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rot="10800000">
            <a:off x="426950" y="5258604"/>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rot="10800000">
            <a:off x="657452" y="4814240"/>
            <a:ext cx="80010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1" name="Isosceles Triangle 110"/>
          <p:cNvSpPr/>
          <p:nvPr/>
        </p:nvSpPr>
        <p:spPr bwMode="auto">
          <a:xfrm>
            <a:off x="7523014"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rot="10800000" flipH="1">
            <a:off x="7594265"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3" name="Isosceles Triangle 112"/>
          <p:cNvSpPr/>
          <p:nvPr/>
        </p:nvSpPr>
        <p:spPr bwMode="auto">
          <a:xfrm>
            <a:off x="1577958"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rot="10800000" flipH="1">
            <a:off x="1649209"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6" name="Isosceles Triangle 115"/>
          <p:cNvSpPr/>
          <p:nvPr/>
        </p:nvSpPr>
        <p:spPr bwMode="auto">
          <a:xfrm>
            <a:off x="4543664"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rot="10800000" flipH="1">
            <a:off x="4614915"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5400000">
            <a:off x="7751590" y="264267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a:spLocks noChangeAspect="1"/>
          </p:cNvSpPr>
          <p:nvPr/>
        </p:nvSpPr>
        <p:spPr bwMode="auto">
          <a:xfrm rot="5400000">
            <a:off x="1343792" y="255414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3" name="Rectangle 82"/>
          <p:cNvSpPr>
            <a:spLocks/>
          </p:cNvSpPr>
          <p:nvPr/>
        </p:nvSpPr>
        <p:spPr bwMode="auto">
          <a:xfrm rot="10800000">
            <a:off x="1457552" y="2001972"/>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Isosceles Triangle 105"/>
          <p:cNvSpPr/>
          <p:nvPr/>
        </p:nvSpPr>
        <p:spPr bwMode="auto">
          <a:xfrm rot="16200000">
            <a:off x="860195" y="3765801"/>
            <a:ext cx="954505" cy="240632"/>
          </a:xfrm>
          <a:prstGeom prst="triangle">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 name="Rectangle 28"/>
          <p:cNvSpPr>
            <a:spLocks noChangeAspect="1"/>
          </p:cNvSpPr>
          <p:nvPr/>
        </p:nvSpPr>
        <p:spPr bwMode="auto">
          <a:xfrm rot="16200000">
            <a:off x="1229492" y="2580290"/>
            <a:ext cx="2011680" cy="1554480"/>
          </a:xfrm>
          <a:prstGeom prst="rect">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a:xfrm rot="16200000">
            <a:off x="2050248" y="3172873"/>
            <a:ext cx="864339" cy="369332"/>
          </a:xfrm>
          <a:prstGeom prst="rect">
            <a:avLst/>
          </a:prstGeom>
        </p:spPr>
        <p:txBody>
          <a:bodyPr wrap="none">
            <a:spAutoFit/>
          </a:bodyPr>
          <a:lstStyle/>
          <a:p>
            <a:r>
              <a:rPr lang="en-US" dirty="0" smtClean="0"/>
              <a:t>Switch</a:t>
            </a:r>
            <a:endParaRPr lang="en-US" dirty="0"/>
          </a:p>
        </p:txBody>
      </p:sp>
      <p:sp>
        <p:nvSpPr>
          <p:cNvPr id="71" name="Rectangle 70"/>
          <p:cNvSpPr/>
          <p:nvPr/>
        </p:nvSpPr>
        <p:spPr>
          <a:xfrm>
            <a:off x="145520" y="3440413"/>
            <a:ext cx="932582" cy="369332"/>
          </a:xfrm>
          <a:prstGeom prst="rect">
            <a:avLst/>
          </a:prstGeom>
        </p:spPr>
        <p:txBody>
          <a:bodyPr wrap="square">
            <a:spAutoFit/>
          </a:bodyPr>
          <a:lstStyle/>
          <a:p>
            <a:r>
              <a:rPr lang="en-US" dirty="0" smtClean="0"/>
              <a:t>(Front)</a:t>
            </a:r>
            <a:endParaRPr lang="en-US" dirty="0"/>
          </a:p>
        </p:txBody>
      </p:sp>
      <p:sp>
        <p:nvSpPr>
          <p:cNvPr id="72" name="Rectangle 71"/>
          <p:cNvSpPr/>
          <p:nvPr/>
        </p:nvSpPr>
        <p:spPr>
          <a:xfrm>
            <a:off x="8209951" y="3123470"/>
            <a:ext cx="556563" cy="369332"/>
          </a:xfrm>
          <a:prstGeom prst="rect">
            <a:avLst/>
          </a:prstGeom>
        </p:spPr>
        <p:txBody>
          <a:bodyPr wrap="none">
            <a:spAutoFit/>
          </a:bodyPr>
          <a:lstStyle/>
          <a:p>
            <a:r>
              <a:rPr lang="en-US" dirty="0" smtClean="0"/>
              <a:t>Out</a:t>
            </a:r>
            <a:endParaRPr lang="en-US" dirty="0"/>
          </a:p>
        </p:txBody>
      </p:sp>
      <p:sp>
        <p:nvSpPr>
          <p:cNvPr id="97" name="Rectangle 96"/>
          <p:cNvSpPr>
            <a:spLocks noChangeAspect="1"/>
          </p:cNvSpPr>
          <p:nvPr/>
        </p:nvSpPr>
        <p:spPr bwMode="auto">
          <a:xfrm rot="10800000">
            <a:off x="1232129" y="2997564"/>
            <a:ext cx="914400" cy="58799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a:spLocks/>
          </p:cNvSpPr>
          <p:nvPr/>
        </p:nvSpPr>
        <p:spPr bwMode="auto">
          <a:xfrm rot="10800000">
            <a:off x="4106098" y="2002527"/>
            <a:ext cx="2103120" cy="82296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p:nvPr/>
        </p:nvSpPr>
        <p:spPr>
          <a:xfrm>
            <a:off x="4770373" y="2202836"/>
            <a:ext cx="774571" cy="369332"/>
          </a:xfrm>
          <a:prstGeom prst="rect">
            <a:avLst/>
          </a:prstGeom>
        </p:spPr>
        <p:txBody>
          <a:bodyPr wrap="none">
            <a:spAutoFit/>
          </a:bodyPr>
          <a:lstStyle/>
          <a:p>
            <a:r>
              <a:rPr lang="en-US" dirty="0" smtClean="0"/>
              <a:t>Relay</a:t>
            </a:r>
            <a:endParaRPr lang="en-US" dirty="0"/>
          </a:p>
        </p:txBody>
      </p:sp>
      <p:sp>
        <p:nvSpPr>
          <p:cNvPr id="105" name="Rectangle 104"/>
          <p:cNvSpPr>
            <a:spLocks noChangeAspect="1"/>
          </p:cNvSpPr>
          <p:nvPr/>
        </p:nvSpPr>
        <p:spPr bwMode="auto">
          <a:xfrm rot="10800000">
            <a:off x="7159185" y="3009140"/>
            <a:ext cx="914400" cy="58799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1" name="Rectangle 80"/>
          <p:cNvSpPr/>
          <p:nvPr/>
        </p:nvSpPr>
        <p:spPr>
          <a:xfrm>
            <a:off x="1308456" y="3101127"/>
            <a:ext cx="761747" cy="369332"/>
          </a:xfrm>
          <a:prstGeom prst="rect">
            <a:avLst/>
          </a:prstGeom>
        </p:spPr>
        <p:txBody>
          <a:bodyPr wrap="none">
            <a:spAutoFit/>
          </a:bodyPr>
          <a:lstStyle/>
          <a:p>
            <a:r>
              <a:rPr lang="en-US" dirty="0" smtClean="0"/>
              <a:t>Plugs</a:t>
            </a:r>
            <a:endParaRPr lang="en-US" dirty="0"/>
          </a:p>
        </p:txBody>
      </p:sp>
      <p:sp>
        <p:nvSpPr>
          <p:cNvPr id="82" name="Rectangle 81"/>
          <p:cNvSpPr/>
          <p:nvPr/>
        </p:nvSpPr>
        <p:spPr>
          <a:xfrm>
            <a:off x="7145732" y="3130346"/>
            <a:ext cx="1005403" cy="369332"/>
          </a:xfrm>
          <a:prstGeom prst="rect">
            <a:avLst/>
          </a:prstGeom>
        </p:spPr>
        <p:txBody>
          <a:bodyPr wrap="none">
            <a:spAutoFit/>
          </a:bodyPr>
          <a:lstStyle/>
          <a:p>
            <a:r>
              <a:rPr lang="en-US" dirty="0" smtClean="0"/>
              <a:t>Sockets</a:t>
            </a:r>
            <a:endParaRPr lang="en-US" dirty="0"/>
          </a:p>
        </p:txBody>
      </p:sp>
      <p:sp>
        <p:nvSpPr>
          <p:cNvPr id="196" name="Rectangle 195"/>
          <p:cNvSpPr/>
          <p:nvPr/>
        </p:nvSpPr>
        <p:spPr bwMode="auto">
          <a:xfrm rot="10800000" flipH="1">
            <a:off x="1458092" y="2601742"/>
            <a:ext cx="264087" cy="116253"/>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7" name="Rectangle 196"/>
          <p:cNvSpPr/>
          <p:nvPr/>
        </p:nvSpPr>
        <p:spPr bwMode="auto">
          <a:xfrm rot="10800000" flipH="1">
            <a:off x="7594265" y="2698852"/>
            <a:ext cx="264087" cy="116253"/>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3" name="Isosceles Triangle 102"/>
          <p:cNvSpPr/>
          <p:nvPr/>
        </p:nvSpPr>
        <p:spPr bwMode="auto">
          <a:xfrm rot="10800000">
            <a:off x="5918510" y="1515328"/>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4" name="Rectangle 103"/>
          <p:cNvSpPr/>
          <p:nvPr/>
        </p:nvSpPr>
        <p:spPr bwMode="auto">
          <a:xfrm flipH="1">
            <a:off x="5999509" y="1600020"/>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8" name="Isosceles Triangle 107"/>
          <p:cNvSpPr/>
          <p:nvPr/>
        </p:nvSpPr>
        <p:spPr bwMode="auto">
          <a:xfrm rot="10800000">
            <a:off x="4147490" y="1515328"/>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5" name="Rectangle 124"/>
          <p:cNvSpPr/>
          <p:nvPr/>
        </p:nvSpPr>
        <p:spPr bwMode="auto">
          <a:xfrm flipH="1">
            <a:off x="4228489" y="1600020"/>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6" name="Rectangle 125"/>
          <p:cNvSpPr>
            <a:spLocks noChangeAspect="1"/>
          </p:cNvSpPr>
          <p:nvPr/>
        </p:nvSpPr>
        <p:spPr bwMode="auto">
          <a:xfrm rot="10800000">
            <a:off x="5119503"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4205103"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289997"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375597"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457552"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942209" y="185142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6027809" y="185142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 name="Hexagon 6"/>
          <p:cNvSpPr/>
          <p:nvPr/>
        </p:nvSpPr>
        <p:spPr bwMode="auto">
          <a:xfrm rot="10800000">
            <a:off x="5904432" y="3002626"/>
            <a:ext cx="342809" cy="288229"/>
          </a:xfrm>
          <a:prstGeom prst="hexagon">
            <a:avLst/>
          </a:prstGeom>
          <a:solidFill>
            <a:srgbClr val="D9D9D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 name="Oval 7"/>
          <p:cNvSpPr/>
          <p:nvPr/>
        </p:nvSpPr>
        <p:spPr bwMode="auto">
          <a:xfrm rot="10800000">
            <a:off x="6018693" y="3094605"/>
            <a:ext cx="114288" cy="104272"/>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2" name="Hexagon 201"/>
          <p:cNvSpPr/>
          <p:nvPr/>
        </p:nvSpPr>
        <p:spPr bwMode="auto">
          <a:xfrm rot="10800000">
            <a:off x="4090374" y="3002626"/>
            <a:ext cx="342809" cy="288229"/>
          </a:xfrm>
          <a:prstGeom prst="hexagon">
            <a:avLst/>
          </a:prstGeom>
          <a:solidFill>
            <a:srgbClr val="D9D9D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3" name="Oval 202"/>
          <p:cNvSpPr/>
          <p:nvPr/>
        </p:nvSpPr>
        <p:spPr bwMode="auto">
          <a:xfrm rot="10800000">
            <a:off x="4204635" y="3094605"/>
            <a:ext cx="114288" cy="104272"/>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4" name="Rectangle 203"/>
          <p:cNvSpPr/>
          <p:nvPr/>
        </p:nvSpPr>
        <p:spPr>
          <a:xfrm>
            <a:off x="468209" y="3092207"/>
            <a:ext cx="377026" cy="369332"/>
          </a:xfrm>
          <a:prstGeom prst="rect">
            <a:avLst/>
          </a:prstGeom>
        </p:spPr>
        <p:txBody>
          <a:bodyPr wrap="none">
            <a:spAutoFit/>
          </a:bodyPr>
          <a:lstStyle/>
          <a:p>
            <a:r>
              <a:rPr lang="en-US" dirty="0" smtClean="0"/>
              <a:t>In</a:t>
            </a:r>
            <a:endParaRPr lang="en-US" dirty="0"/>
          </a:p>
        </p:txBody>
      </p:sp>
      <p:sp>
        <p:nvSpPr>
          <p:cNvPr id="205" name="Rectangle 204"/>
          <p:cNvSpPr/>
          <p:nvPr/>
        </p:nvSpPr>
        <p:spPr>
          <a:xfrm>
            <a:off x="8201252" y="3498821"/>
            <a:ext cx="1030601" cy="369332"/>
          </a:xfrm>
          <a:prstGeom prst="rect">
            <a:avLst/>
          </a:prstGeom>
        </p:spPr>
        <p:txBody>
          <a:bodyPr wrap="square">
            <a:spAutoFit/>
          </a:bodyPr>
          <a:lstStyle/>
          <a:p>
            <a:r>
              <a:rPr lang="en-US" dirty="0" smtClean="0"/>
              <a:t>(Rear)</a:t>
            </a:r>
            <a:endParaRPr lang="en-US" dirty="0"/>
          </a:p>
        </p:txBody>
      </p:sp>
      <p:grpSp>
        <p:nvGrpSpPr>
          <p:cNvPr id="6" name="Group 5"/>
          <p:cNvGrpSpPr/>
          <p:nvPr/>
        </p:nvGrpSpPr>
        <p:grpSpPr>
          <a:xfrm>
            <a:off x="1056463" y="2371460"/>
            <a:ext cx="299697" cy="243150"/>
            <a:chOff x="1056463" y="2371460"/>
            <a:chExt cx="299697" cy="243150"/>
          </a:xfrm>
        </p:grpSpPr>
        <p:sp>
          <p:nvSpPr>
            <p:cNvPr id="124" name="Rectangle 123"/>
            <p:cNvSpPr/>
            <p:nvPr/>
          </p:nvSpPr>
          <p:spPr bwMode="auto">
            <a:xfrm rot="16200000" flipH="1">
              <a:off x="1221314" y="2392387"/>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Flowchart: Delay 4"/>
            <p:cNvSpPr/>
            <p:nvPr/>
          </p:nvSpPr>
          <p:spPr bwMode="auto">
            <a:xfrm rot="10800000">
              <a:off x="1056463" y="2371460"/>
              <a:ext cx="103999" cy="243150"/>
            </a:xfrm>
            <a:prstGeom prst="flowChartDelay">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66" name="Group 65"/>
          <p:cNvGrpSpPr/>
          <p:nvPr/>
        </p:nvGrpSpPr>
        <p:grpSpPr>
          <a:xfrm>
            <a:off x="1045298" y="4158391"/>
            <a:ext cx="299697" cy="243150"/>
            <a:chOff x="1056463" y="2371460"/>
            <a:chExt cx="299697" cy="243150"/>
          </a:xfrm>
        </p:grpSpPr>
        <p:sp>
          <p:nvSpPr>
            <p:cNvPr id="67" name="Rectangle 66"/>
            <p:cNvSpPr/>
            <p:nvPr/>
          </p:nvSpPr>
          <p:spPr bwMode="auto">
            <a:xfrm rot="16200000" flipH="1">
              <a:off x="1221314" y="2392387"/>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8" name="Flowchart: Delay 67"/>
            <p:cNvSpPr/>
            <p:nvPr/>
          </p:nvSpPr>
          <p:spPr bwMode="auto">
            <a:xfrm rot="10800000">
              <a:off x="1056463" y="2371460"/>
              <a:ext cx="103999" cy="243150"/>
            </a:xfrm>
            <a:prstGeom prst="flowChartDelay">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Tree>
    <p:extLst>
      <p:ext uri="{BB962C8B-B14F-4D97-AF65-F5344CB8AC3E}">
        <p14:creationId xmlns:p14="http://schemas.microsoft.com/office/powerpoint/2010/main" val="102676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‘In’ View (Front)</a:t>
            </a:r>
          </a:p>
        </p:txBody>
      </p:sp>
      <p:sp>
        <p:nvSpPr>
          <p:cNvPr id="118" name="Rectangle 117"/>
          <p:cNvSpPr/>
          <p:nvPr/>
        </p:nvSpPr>
        <p:spPr>
          <a:xfrm>
            <a:off x="2976259" y="5111583"/>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72346" y="1079346"/>
            <a:ext cx="2803825" cy="369332"/>
          </a:xfrm>
          <a:prstGeom prst="rect">
            <a:avLst/>
          </a:prstGeom>
        </p:spPr>
        <p:txBody>
          <a:bodyPr wrap="square">
            <a:spAutoFit/>
          </a:bodyPr>
          <a:lstStyle/>
          <a:p>
            <a:pPr algn="ctr"/>
            <a:r>
              <a:rPr lang="en-US" dirty="0" smtClean="0"/>
              <a:t>Box 7” (4U) x 7” (4U) x 3”</a:t>
            </a:r>
            <a:endParaRPr lang="en-US" dirty="0"/>
          </a:p>
        </p:txBody>
      </p:sp>
      <p:sp>
        <p:nvSpPr>
          <p:cNvPr id="126" name="Rectangle 125"/>
          <p:cNvSpPr>
            <a:spLocks noChangeAspect="1"/>
          </p:cNvSpPr>
          <p:nvPr/>
        </p:nvSpPr>
        <p:spPr bwMode="auto">
          <a:xfrm rot="10800000">
            <a:off x="48910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39766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0614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1470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229050"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7137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57993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7" name="Group 16"/>
          <p:cNvGrpSpPr/>
          <p:nvPr/>
        </p:nvGrpSpPr>
        <p:grpSpPr>
          <a:xfrm>
            <a:off x="1227050" y="1731551"/>
            <a:ext cx="6402800" cy="3251897"/>
            <a:chOff x="1227050" y="1731551"/>
            <a:chExt cx="6402800" cy="3251897"/>
          </a:xfrm>
        </p:grpSpPr>
        <p:sp>
          <p:nvSpPr>
            <p:cNvPr id="110" name="Rectangle 109"/>
            <p:cNvSpPr>
              <a:spLocks/>
            </p:cNvSpPr>
            <p:nvPr/>
          </p:nvSpPr>
          <p:spPr bwMode="auto">
            <a:xfrm rot="10800000">
              <a:off x="1227050" y="4543819"/>
              <a:ext cx="64008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56" name="Group 55"/>
            <p:cNvGrpSpPr/>
            <p:nvPr/>
          </p:nvGrpSpPr>
          <p:grpSpPr>
            <a:xfrm rot="10800000">
              <a:off x="7294512" y="4705390"/>
              <a:ext cx="228576" cy="278058"/>
              <a:chOff x="892694" y="1533970"/>
              <a:chExt cx="228576" cy="278058"/>
            </a:xfrm>
          </p:grpSpPr>
          <p:sp>
            <p:nvSpPr>
              <p:cNvPr id="111" name="Isosceles Triangle 110"/>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2" name="Group 111"/>
            <p:cNvGrpSpPr/>
            <p:nvPr/>
          </p:nvGrpSpPr>
          <p:grpSpPr>
            <a:xfrm rot="10800000">
              <a:off x="1349456" y="4705390"/>
              <a:ext cx="228576" cy="278058"/>
              <a:chOff x="892694" y="1533970"/>
              <a:chExt cx="228576" cy="278058"/>
            </a:xfrm>
          </p:grpSpPr>
          <p:sp>
            <p:nvSpPr>
              <p:cNvPr id="113" name="Isosceles Triangle 112"/>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5" name="Group 114"/>
            <p:cNvGrpSpPr/>
            <p:nvPr/>
          </p:nvGrpSpPr>
          <p:grpSpPr>
            <a:xfrm rot="10800000">
              <a:off x="4315162" y="4705390"/>
              <a:ext cx="228576" cy="278058"/>
              <a:chOff x="892694" y="1533970"/>
              <a:chExt cx="228576" cy="278058"/>
            </a:xfrm>
          </p:grpSpPr>
          <p:sp>
            <p:nvSpPr>
              <p:cNvPr id="116" name="Isosceles Triangle 115"/>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3" name="Rectangle 82"/>
            <p:cNvSpPr>
              <a:spLocks/>
            </p:cNvSpPr>
            <p:nvPr/>
          </p:nvSpPr>
          <p:spPr bwMode="auto">
            <a:xfrm rot="10800000">
              <a:off x="1229050" y="1731551"/>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 name="Rectangle 28"/>
            <p:cNvSpPr>
              <a:spLocks noChangeAspect="1"/>
            </p:cNvSpPr>
            <p:nvPr/>
          </p:nvSpPr>
          <p:spPr bwMode="auto">
            <a:xfrm rot="16200000">
              <a:off x="3428583" y="2325912"/>
              <a:ext cx="2011680" cy="1554480"/>
            </a:xfrm>
            <a:prstGeom prst="rect">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 name="Group 1"/>
            <p:cNvGrpSpPr/>
            <p:nvPr/>
          </p:nvGrpSpPr>
          <p:grpSpPr>
            <a:xfrm rot="5400000">
              <a:off x="2447084" y="2675526"/>
              <a:ext cx="272491" cy="914400"/>
              <a:chOff x="1777361" y="4650990"/>
              <a:chExt cx="272491" cy="914400"/>
            </a:xfrm>
          </p:grpSpPr>
          <p:sp>
            <p:nvSpPr>
              <p:cNvPr id="68" name="Trapezoid 67"/>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Oval 69"/>
              <p:cNvSpPr>
                <a:spLocks noChangeAspect="1"/>
              </p:cNvSpPr>
              <p:nvPr/>
            </p:nvSpPr>
            <p:spPr bwMode="auto">
              <a:xfrm rot="16200000">
                <a:off x="1864478" y="5051040"/>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4" name="Oval 73"/>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4" name="Oval 33"/>
            <p:cNvSpPr>
              <a:spLocks noChangeAspect="1"/>
            </p:cNvSpPr>
            <p:nvPr/>
          </p:nvSpPr>
          <p:spPr bwMode="auto">
            <a:xfrm rot="5400000">
              <a:off x="2260394" y="232076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75" name="Oval 74"/>
            <p:cNvSpPr>
              <a:spLocks noChangeAspect="1"/>
            </p:cNvSpPr>
            <p:nvPr/>
          </p:nvSpPr>
          <p:spPr bwMode="auto">
            <a:xfrm rot="5400000">
              <a:off x="2678580" y="232140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Oval 75"/>
            <p:cNvSpPr>
              <a:spLocks noChangeAspect="1"/>
            </p:cNvSpPr>
            <p:nvPr/>
          </p:nvSpPr>
          <p:spPr bwMode="auto">
            <a:xfrm rot="5400000">
              <a:off x="1989571" y="3091618"/>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Oval 76"/>
            <p:cNvSpPr>
              <a:spLocks noChangeAspect="1"/>
            </p:cNvSpPr>
            <p:nvPr/>
          </p:nvSpPr>
          <p:spPr bwMode="auto">
            <a:xfrm rot="5400000">
              <a:off x="3088927" y="309963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8" name="Oval 77"/>
            <p:cNvSpPr>
              <a:spLocks noChangeAspect="1"/>
            </p:cNvSpPr>
            <p:nvPr/>
          </p:nvSpPr>
          <p:spPr bwMode="auto">
            <a:xfrm rot="5400000">
              <a:off x="4397271" y="2205315"/>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rot="5400000">
              <a:off x="4384935" y="3889736"/>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80" name="Group 79"/>
            <p:cNvGrpSpPr/>
            <p:nvPr/>
          </p:nvGrpSpPr>
          <p:grpSpPr>
            <a:xfrm rot="5400000">
              <a:off x="6145326" y="2675527"/>
              <a:ext cx="272491" cy="914400"/>
              <a:chOff x="1777361" y="4650990"/>
              <a:chExt cx="272491" cy="914400"/>
            </a:xfrm>
          </p:grpSpPr>
          <p:sp>
            <p:nvSpPr>
              <p:cNvPr id="84" name="Trapezoid 83"/>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rot="16200000">
                <a:off x="1864478" y="5051040"/>
                <a:ext cx="114300" cy="11430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6" name="Oval 85"/>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8" name="Oval 87"/>
            <p:cNvSpPr>
              <a:spLocks noChangeAspect="1"/>
            </p:cNvSpPr>
            <p:nvPr/>
          </p:nvSpPr>
          <p:spPr bwMode="auto">
            <a:xfrm rot="5400000">
              <a:off x="5958636" y="2320762"/>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89" name="Oval 88"/>
            <p:cNvSpPr>
              <a:spLocks noChangeAspect="1"/>
            </p:cNvSpPr>
            <p:nvPr/>
          </p:nvSpPr>
          <p:spPr bwMode="auto">
            <a:xfrm rot="5400000">
              <a:off x="6376822" y="232140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0" name="Oval 89"/>
            <p:cNvSpPr>
              <a:spLocks noChangeAspect="1"/>
            </p:cNvSpPr>
            <p:nvPr/>
          </p:nvSpPr>
          <p:spPr bwMode="auto">
            <a:xfrm rot="5400000">
              <a:off x="5687813" y="3099640"/>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Oval 90"/>
            <p:cNvSpPr>
              <a:spLocks noChangeAspect="1"/>
            </p:cNvSpPr>
            <p:nvPr/>
          </p:nvSpPr>
          <p:spPr bwMode="auto">
            <a:xfrm rot="5400000">
              <a:off x="6787169" y="309161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2" name="Rectangle 91"/>
            <p:cNvSpPr>
              <a:spLocks/>
            </p:cNvSpPr>
            <p:nvPr/>
          </p:nvSpPr>
          <p:spPr bwMode="auto">
            <a:xfrm rot="16200000">
              <a:off x="3775479" y="2686521"/>
              <a:ext cx="1335024" cy="832104"/>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2" name="Straight Connector 11"/>
          <p:cNvCxnSpPr/>
          <p:nvPr/>
        </p:nvCxnSpPr>
        <p:spPr>
          <a:xfrm>
            <a:off x="970547" y="3132727"/>
            <a:ext cx="697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281572" y="2550001"/>
            <a:ext cx="3138" cy="24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583329" y="2538655"/>
            <a:ext cx="0" cy="244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424575" y="1448680"/>
            <a:ext cx="0" cy="3604583"/>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281572" y="3446920"/>
            <a:ext cx="1472209" cy="215444"/>
          </a:xfrm>
          <a:prstGeom prst="rect">
            <a:avLst/>
          </a:prstGeom>
        </p:spPr>
        <p:txBody>
          <a:bodyPr wrap="square">
            <a:spAutoFit/>
          </a:bodyPr>
          <a:lstStyle/>
          <a:p>
            <a:pPr algn="ctr"/>
            <a:r>
              <a:rPr lang="en-US" sz="800" b="1" dirty="0" smtClean="0">
                <a:latin typeface="Comic Sans MS" pitchFamily="66" charset="0"/>
              </a:rPr>
              <a:t>Center at 5.5” x 1.5”</a:t>
            </a:r>
            <a:endParaRPr lang="en-US" sz="800" b="1" dirty="0">
              <a:latin typeface="Comic Sans MS" pitchFamily="66" charset="0"/>
            </a:endParaRPr>
          </a:p>
        </p:txBody>
      </p:sp>
      <p:sp>
        <p:nvSpPr>
          <p:cNvPr id="100" name="Rectangle 99"/>
          <p:cNvSpPr/>
          <p:nvPr/>
        </p:nvSpPr>
        <p:spPr>
          <a:xfrm>
            <a:off x="1227049" y="3446920"/>
            <a:ext cx="1370601" cy="215444"/>
          </a:xfrm>
          <a:prstGeom prst="rect">
            <a:avLst/>
          </a:prstGeom>
        </p:spPr>
        <p:txBody>
          <a:bodyPr wrap="square">
            <a:spAutoFit/>
          </a:bodyPr>
          <a:lstStyle/>
          <a:p>
            <a:pPr algn="ctr"/>
            <a:r>
              <a:rPr lang="en-US" sz="800" b="1" dirty="0" smtClean="0">
                <a:latin typeface="Comic Sans MS" pitchFamily="66" charset="0"/>
              </a:rPr>
              <a:t>Center at 1.5” x 1.5”</a:t>
            </a:r>
            <a:endParaRPr lang="en-US" sz="800" b="1" dirty="0">
              <a:latin typeface="Comic Sans MS" pitchFamily="66" charset="0"/>
            </a:endParaRPr>
          </a:p>
        </p:txBody>
      </p:sp>
      <p:sp>
        <p:nvSpPr>
          <p:cNvPr id="101" name="Rectangle 100"/>
          <p:cNvSpPr/>
          <p:nvPr/>
        </p:nvSpPr>
        <p:spPr>
          <a:xfrm>
            <a:off x="4543576" y="4176835"/>
            <a:ext cx="1472209" cy="215444"/>
          </a:xfrm>
          <a:prstGeom prst="rect">
            <a:avLst/>
          </a:prstGeom>
        </p:spPr>
        <p:txBody>
          <a:bodyPr wrap="square">
            <a:spAutoFit/>
          </a:bodyPr>
          <a:lstStyle/>
          <a:p>
            <a:pPr algn="ctr"/>
            <a:r>
              <a:rPr lang="en-US" sz="800" b="1" dirty="0" smtClean="0">
                <a:latin typeface="Comic Sans MS" pitchFamily="66" charset="0"/>
              </a:rPr>
              <a:t>Center at 3.5” x 1.5”</a:t>
            </a:r>
            <a:endParaRPr lang="en-US" sz="800" b="1" dirty="0">
              <a:latin typeface="Comic Sans MS" pitchFamily="66" charset="0"/>
            </a:endParaRPr>
          </a:p>
        </p:txBody>
      </p:sp>
      <p:cxnSp>
        <p:nvCxnSpPr>
          <p:cNvPr id="19" name="Straight Arrow Connector 18"/>
          <p:cNvCxnSpPr/>
          <p:nvPr/>
        </p:nvCxnSpPr>
        <p:spPr>
          <a:xfrm flipH="1" flipV="1">
            <a:off x="4462739" y="3183058"/>
            <a:ext cx="816941" cy="9937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9" idx="0"/>
          </p:cNvCxnSpPr>
          <p:nvPr/>
        </p:nvCxnSpPr>
        <p:spPr>
          <a:xfrm flipH="1" flipV="1">
            <a:off x="6376822" y="3197899"/>
            <a:ext cx="640855" cy="249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0" idx="0"/>
          </p:cNvCxnSpPr>
          <p:nvPr/>
        </p:nvCxnSpPr>
        <p:spPr>
          <a:xfrm flipV="1">
            <a:off x="1912350" y="3216063"/>
            <a:ext cx="576644" cy="2308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363603" y="4396253"/>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sp>
        <p:nvSpPr>
          <p:cNvPr id="129" name="TextBox 128"/>
          <p:cNvSpPr txBox="1"/>
          <p:nvPr/>
        </p:nvSpPr>
        <p:spPr>
          <a:xfrm>
            <a:off x="2185384" y="2096699"/>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30" name="TextBox 129"/>
          <p:cNvSpPr txBox="1"/>
          <p:nvPr/>
        </p:nvSpPr>
        <p:spPr>
          <a:xfrm>
            <a:off x="2604386" y="2097312"/>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31" name="TextBox 130"/>
          <p:cNvSpPr txBox="1"/>
          <p:nvPr/>
        </p:nvSpPr>
        <p:spPr>
          <a:xfrm>
            <a:off x="4168670" y="1825777"/>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Input</a:t>
            </a:r>
            <a:endParaRPr lang="en-US" sz="700" b="1" dirty="0">
              <a:solidFill>
                <a:schemeClr val="bg1">
                  <a:lumMod val="95000"/>
                </a:schemeClr>
              </a:solidFill>
              <a:latin typeface="Comic Sans MS" pitchFamily="66" charset="0"/>
            </a:endParaRPr>
          </a:p>
        </p:txBody>
      </p:sp>
      <p:sp>
        <p:nvSpPr>
          <p:cNvPr id="132" name="TextBox 131"/>
          <p:cNvSpPr txBox="1"/>
          <p:nvPr/>
        </p:nvSpPr>
        <p:spPr>
          <a:xfrm>
            <a:off x="5884442" y="2097312"/>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133" name="TextBox 132"/>
          <p:cNvSpPr txBox="1"/>
          <p:nvPr/>
        </p:nvSpPr>
        <p:spPr>
          <a:xfrm>
            <a:off x="6302628" y="2096700"/>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134" name="TextBox 133"/>
          <p:cNvSpPr txBox="1"/>
          <p:nvPr/>
        </p:nvSpPr>
        <p:spPr>
          <a:xfrm>
            <a:off x="6284710" y="4084502"/>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
        <p:nvSpPr>
          <p:cNvPr id="135" name="TextBox 134"/>
          <p:cNvSpPr txBox="1"/>
          <p:nvPr/>
        </p:nvSpPr>
        <p:spPr>
          <a:xfrm>
            <a:off x="5211662" y="2512663"/>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On</a:t>
            </a:r>
            <a:endParaRPr lang="en-US" sz="700" b="1" dirty="0">
              <a:solidFill>
                <a:schemeClr val="bg1">
                  <a:lumMod val="95000"/>
                </a:schemeClr>
              </a:solidFill>
              <a:latin typeface="Comic Sans MS" pitchFamily="66" charset="0"/>
            </a:endParaRPr>
          </a:p>
        </p:txBody>
      </p:sp>
      <p:sp>
        <p:nvSpPr>
          <p:cNvPr id="136" name="TextBox 135"/>
          <p:cNvSpPr txBox="1"/>
          <p:nvPr/>
        </p:nvSpPr>
        <p:spPr>
          <a:xfrm>
            <a:off x="5211663" y="3446920"/>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Off</a:t>
            </a:r>
            <a:endParaRPr lang="en-US" sz="700" b="1" dirty="0">
              <a:solidFill>
                <a:schemeClr val="bg1">
                  <a:lumMod val="95000"/>
                </a:schemeClr>
              </a:solidFill>
              <a:latin typeface="Comic Sans MS" pitchFamily="66" charset="0"/>
            </a:endParaRPr>
          </a:p>
        </p:txBody>
      </p:sp>
      <p:sp>
        <p:nvSpPr>
          <p:cNvPr id="137" name="Rectangle 136"/>
          <p:cNvSpPr/>
          <p:nvPr/>
        </p:nvSpPr>
        <p:spPr>
          <a:xfrm>
            <a:off x="4026662" y="2627148"/>
            <a:ext cx="864339" cy="369332"/>
          </a:xfrm>
          <a:prstGeom prst="rect">
            <a:avLst/>
          </a:prstGeom>
        </p:spPr>
        <p:txBody>
          <a:bodyPr wrap="none">
            <a:spAutoFit/>
          </a:bodyPr>
          <a:lstStyle/>
          <a:p>
            <a:r>
              <a:rPr lang="en-US" dirty="0" smtClean="0"/>
              <a:t>Switch</a:t>
            </a:r>
            <a:endParaRPr lang="en-US" dirty="0"/>
          </a:p>
        </p:txBody>
      </p:sp>
      <p:cxnSp>
        <p:nvCxnSpPr>
          <p:cNvPr id="138" name="Straight Connector 137"/>
          <p:cNvCxnSpPr/>
          <p:nvPr/>
        </p:nvCxnSpPr>
        <p:spPr>
          <a:xfrm>
            <a:off x="970547" y="2435061"/>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177239" y="2596370"/>
            <a:ext cx="1370601" cy="215444"/>
          </a:xfrm>
          <a:prstGeom prst="rect">
            <a:avLst/>
          </a:prstGeom>
        </p:spPr>
        <p:txBody>
          <a:bodyPr wrap="square">
            <a:spAutoFit/>
          </a:bodyPr>
          <a:lstStyle/>
          <a:p>
            <a:pPr algn="ctr"/>
            <a:r>
              <a:rPr lang="en-US" sz="800" b="1" dirty="0" smtClean="0">
                <a:latin typeface="Comic Sans MS" pitchFamily="66" charset="0"/>
              </a:rPr>
              <a:t>Center at 1.25 x 2.25”</a:t>
            </a:r>
            <a:endParaRPr lang="en-US" sz="800" b="1" dirty="0">
              <a:latin typeface="Comic Sans MS" pitchFamily="66" charset="0"/>
            </a:endParaRPr>
          </a:p>
        </p:txBody>
      </p:sp>
      <p:cxnSp>
        <p:nvCxnSpPr>
          <p:cNvPr id="140" name="Straight Arrow Connector 139"/>
          <p:cNvCxnSpPr>
            <a:stCxn id="139" idx="0"/>
          </p:cNvCxnSpPr>
          <p:nvPr/>
        </p:nvCxnSpPr>
        <p:spPr>
          <a:xfrm flipV="1">
            <a:off x="1862540" y="2480942"/>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374695" y="1432827"/>
            <a:ext cx="0" cy="3534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793431" y="1438535"/>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236952" y="2035591"/>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cxnSp>
        <p:nvCxnSpPr>
          <p:cNvPr id="97" name="Straight Connector 96"/>
          <p:cNvCxnSpPr/>
          <p:nvPr/>
        </p:nvCxnSpPr>
        <p:spPr>
          <a:xfrm flipV="1">
            <a:off x="6072936" y="1448680"/>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907393" y="2594804"/>
            <a:ext cx="1370601" cy="215444"/>
          </a:xfrm>
          <a:prstGeom prst="rect">
            <a:avLst/>
          </a:prstGeom>
        </p:spPr>
        <p:txBody>
          <a:bodyPr wrap="square">
            <a:spAutoFit/>
          </a:bodyPr>
          <a:lstStyle/>
          <a:p>
            <a:pPr algn="ctr"/>
            <a:r>
              <a:rPr lang="en-US" sz="800" b="1" dirty="0" smtClean="0">
                <a:latin typeface="Comic Sans MS" pitchFamily="66" charset="0"/>
              </a:rPr>
              <a:t>Center at </a:t>
            </a:r>
            <a:r>
              <a:rPr lang="en-US" sz="800" b="1" dirty="0">
                <a:latin typeface="Comic Sans MS" pitchFamily="66" charset="0"/>
              </a:rPr>
              <a:t>5</a:t>
            </a:r>
            <a:r>
              <a:rPr lang="en-US" sz="800" b="1" dirty="0" smtClean="0">
                <a:latin typeface="Comic Sans MS" pitchFamily="66" charset="0"/>
              </a:rPr>
              <a:t>.25 x 2.25”</a:t>
            </a:r>
            <a:endParaRPr lang="en-US" sz="800" b="1" dirty="0">
              <a:latin typeface="Comic Sans MS" pitchFamily="66" charset="0"/>
            </a:endParaRPr>
          </a:p>
        </p:txBody>
      </p:sp>
      <p:cxnSp>
        <p:nvCxnSpPr>
          <p:cNvPr id="102" name="Straight Arrow Connector 101"/>
          <p:cNvCxnSpPr>
            <a:stCxn id="98" idx="0"/>
          </p:cNvCxnSpPr>
          <p:nvPr/>
        </p:nvCxnSpPr>
        <p:spPr>
          <a:xfrm flipV="1">
            <a:off x="5592694" y="2479376"/>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490029" y="1456702"/>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5950615" y="2043137"/>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spTree>
    <p:extLst>
      <p:ext uri="{BB962C8B-B14F-4D97-AF65-F5344CB8AC3E}">
        <p14:creationId xmlns:p14="http://schemas.microsoft.com/office/powerpoint/2010/main" val="278741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‘Out’ View (Rear)</a:t>
            </a:r>
          </a:p>
        </p:txBody>
      </p:sp>
      <p:sp>
        <p:nvSpPr>
          <p:cNvPr id="118" name="Rectangle 117"/>
          <p:cNvSpPr/>
          <p:nvPr/>
        </p:nvSpPr>
        <p:spPr>
          <a:xfrm>
            <a:off x="2976259" y="5111583"/>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72346" y="1079346"/>
            <a:ext cx="2803825" cy="369332"/>
          </a:xfrm>
          <a:prstGeom prst="rect">
            <a:avLst/>
          </a:prstGeom>
        </p:spPr>
        <p:txBody>
          <a:bodyPr wrap="square">
            <a:spAutoFit/>
          </a:bodyPr>
          <a:lstStyle/>
          <a:p>
            <a:pPr algn="ctr"/>
            <a:r>
              <a:rPr lang="en-US" dirty="0" smtClean="0"/>
              <a:t>Box 7” (4U) x 7” (4U) x 3”</a:t>
            </a:r>
            <a:endParaRPr lang="en-US" dirty="0"/>
          </a:p>
        </p:txBody>
      </p:sp>
      <p:sp>
        <p:nvSpPr>
          <p:cNvPr id="126" name="Rectangle 125"/>
          <p:cNvSpPr>
            <a:spLocks noChangeAspect="1"/>
          </p:cNvSpPr>
          <p:nvPr/>
        </p:nvSpPr>
        <p:spPr bwMode="auto">
          <a:xfrm rot="10800000">
            <a:off x="48910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39766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0614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1470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229050"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7137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57993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rot="10800000">
            <a:off x="1227050" y="4543819"/>
            <a:ext cx="64008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56" name="Group 55"/>
          <p:cNvGrpSpPr/>
          <p:nvPr/>
        </p:nvGrpSpPr>
        <p:grpSpPr>
          <a:xfrm rot="10800000">
            <a:off x="7294512" y="4705390"/>
            <a:ext cx="228576" cy="278058"/>
            <a:chOff x="892694" y="1533970"/>
            <a:chExt cx="228576" cy="278058"/>
          </a:xfrm>
        </p:grpSpPr>
        <p:sp>
          <p:nvSpPr>
            <p:cNvPr id="111" name="Isosceles Triangle 110"/>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2" name="Group 111"/>
          <p:cNvGrpSpPr/>
          <p:nvPr/>
        </p:nvGrpSpPr>
        <p:grpSpPr>
          <a:xfrm rot="10800000">
            <a:off x="1349456" y="4705390"/>
            <a:ext cx="228576" cy="278058"/>
            <a:chOff x="892694" y="1533970"/>
            <a:chExt cx="228576" cy="278058"/>
          </a:xfrm>
        </p:grpSpPr>
        <p:sp>
          <p:nvSpPr>
            <p:cNvPr id="113" name="Isosceles Triangle 112"/>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5" name="Group 114"/>
          <p:cNvGrpSpPr/>
          <p:nvPr/>
        </p:nvGrpSpPr>
        <p:grpSpPr>
          <a:xfrm rot="10800000">
            <a:off x="4315162" y="4705390"/>
            <a:ext cx="228576" cy="278058"/>
            <a:chOff x="892694" y="1533970"/>
            <a:chExt cx="228576" cy="278058"/>
          </a:xfrm>
        </p:grpSpPr>
        <p:sp>
          <p:nvSpPr>
            <p:cNvPr id="116" name="Isosceles Triangle 115"/>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3" name="Rectangle 82"/>
          <p:cNvSpPr>
            <a:spLocks/>
          </p:cNvSpPr>
          <p:nvPr/>
        </p:nvSpPr>
        <p:spPr bwMode="auto">
          <a:xfrm rot="10800000">
            <a:off x="1229050" y="1731551"/>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8" name="Trapezoid 67"/>
          <p:cNvSpPr/>
          <p:nvPr/>
        </p:nvSpPr>
        <p:spPr bwMode="auto">
          <a:xfrm rot="10800000">
            <a:off x="2126130" y="2996481"/>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Oval 69"/>
          <p:cNvSpPr>
            <a:spLocks noChangeAspect="1"/>
          </p:cNvSpPr>
          <p:nvPr/>
        </p:nvSpPr>
        <p:spPr bwMode="auto">
          <a:xfrm>
            <a:off x="2526180" y="3083598"/>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a:off x="2735731" y="307965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4" name="Oval 73"/>
          <p:cNvSpPr>
            <a:spLocks noChangeAspect="1"/>
          </p:cNvSpPr>
          <p:nvPr/>
        </p:nvSpPr>
        <p:spPr bwMode="auto">
          <a:xfrm>
            <a:off x="2317545" y="307965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5400000">
            <a:off x="2260394" y="232076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75" name="Oval 74"/>
          <p:cNvSpPr>
            <a:spLocks noChangeAspect="1"/>
          </p:cNvSpPr>
          <p:nvPr/>
        </p:nvSpPr>
        <p:spPr bwMode="auto">
          <a:xfrm rot="5400000">
            <a:off x="2678580" y="232140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Oval 75"/>
          <p:cNvSpPr>
            <a:spLocks noChangeAspect="1"/>
          </p:cNvSpPr>
          <p:nvPr/>
        </p:nvSpPr>
        <p:spPr bwMode="auto">
          <a:xfrm rot="5400000">
            <a:off x="1989571" y="3091618"/>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Oval 76"/>
          <p:cNvSpPr>
            <a:spLocks noChangeAspect="1"/>
          </p:cNvSpPr>
          <p:nvPr/>
        </p:nvSpPr>
        <p:spPr bwMode="auto">
          <a:xfrm rot="5400000">
            <a:off x="3088927" y="309963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Trapezoid 83"/>
          <p:cNvSpPr/>
          <p:nvPr/>
        </p:nvSpPr>
        <p:spPr bwMode="auto">
          <a:xfrm rot="10800000">
            <a:off x="5824372" y="299648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6224422" y="3083599"/>
            <a:ext cx="114300" cy="11430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6" name="Oval 85"/>
          <p:cNvSpPr>
            <a:spLocks noChangeAspect="1"/>
          </p:cNvSpPr>
          <p:nvPr/>
        </p:nvSpPr>
        <p:spPr bwMode="auto">
          <a:xfrm>
            <a:off x="6433973" y="3079653"/>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6015787" y="3079653"/>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rot="5400000">
            <a:off x="5958636" y="2320762"/>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89" name="Oval 88"/>
          <p:cNvSpPr>
            <a:spLocks noChangeAspect="1"/>
          </p:cNvSpPr>
          <p:nvPr/>
        </p:nvSpPr>
        <p:spPr bwMode="auto">
          <a:xfrm rot="5400000">
            <a:off x="6376822" y="232140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0" name="Oval 89"/>
          <p:cNvSpPr>
            <a:spLocks noChangeAspect="1"/>
          </p:cNvSpPr>
          <p:nvPr/>
        </p:nvSpPr>
        <p:spPr bwMode="auto">
          <a:xfrm rot="5400000">
            <a:off x="5687813" y="3099640"/>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Oval 90"/>
          <p:cNvSpPr>
            <a:spLocks noChangeAspect="1"/>
          </p:cNvSpPr>
          <p:nvPr/>
        </p:nvSpPr>
        <p:spPr bwMode="auto">
          <a:xfrm rot="5400000">
            <a:off x="6787169" y="309161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2" name="Straight Connector 11"/>
          <p:cNvCxnSpPr/>
          <p:nvPr/>
        </p:nvCxnSpPr>
        <p:spPr>
          <a:xfrm>
            <a:off x="970547" y="3132727"/>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281572" y="3446920"/>
            <a:ext cx="1472209" cy="215444"/>
          </a:xfrm>
          <a:prstGeom prst="rect">
            <a:avLst/>
          </a:prstGeom>
        </p:spPr>
        <p:txBody>
          <a:bodyPr wrap="square">
            <a:spAutoFit/>
          </a:bodyPr>
          <a:lstStyle/>
          <a:p>
            <a:pPr algn="ctr"/>
            <a:r>
              <a:rPr lang="en-US" sz="800" b="1" dirty="0" smtClean="0">
                <a:latin typeface="Comic Sans MS" pitchFamily="66" charset="0"/>
              </a:rPr>
              <a:t>Center at 5.5” x 1.5”</a:t>
            </a:r>
            <a:endParaRPr lang="en-US" sz="800" b="1" dirty="0">
              <a:latin typeface="Comic Sans MS" pitchFamily="66" charset="0"/>
            </a:endParaRPr>
          </a:p>
        </p:txBody>
      </p:sp>
      <p:sp>
        <p:nvSpPr>
          <p:cNvPr id="100" name="Rectangle 99"/>
          <p:cNvSpPr/>
          <p:nvPr/>
        </p:nvSpPr>
        <p:spPr>
          <a:xfrm>
            <a:off x="1227049" y="3446920"/>
            <a:ext cx="1370601" cy="215444"/>
          </a:xfrm>
          <a:prstGeom prst="rect">
            <a:avLst/>
          </a:prstGeom>
        </p:spPr>
        <p:txBody>
          <a:bodyPr wrap="square">
            <a:spAutoFit/>
          </a:bodyPr>
          <a:lstStyle/>
          <a:p>
            <a:pPr algn="ctr"/>
            <a:r>
              <a:rPr lang="en-US" sz="800" b="1" dirty="0" smtClean="0">
                <a:latin typeface="Comic Sans MS" pitchFamily="66" charset="0"/>
              </a:rPr>
              <a:t>Center at 1.5” x 1.5”</a:t>
            </a:r>
            <a:endParaRPr lang="en-US" sz="800" b="1" dirty="0">
              <a:latin typeface="Comic Sans MS" pitchFamily="66" charset="0"/>
            </a:endParaRPr>
          </a:p>
        </p:txBody>
      </p:sp>
      <p:cxnSp>
        <p:nvCxnSpPr>
          <p:cNvPr id="109" name="Straight Arrow Connector 108"/>
          <p:cNvCxnSpPr>
            <a:stCxn id="99" idx="0"/>
          </p:cNvCxnSpPr>
          <p:nvPr/>
        </p:nvCxnSpPr>
        <p:spPr>
          <a:xfrm flipH="1" flipV="1">
            <a:off x="6376822" y="3197899"/>
            <a:ext cx="640855" cy="249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0" idx="0"/>
          </p:cNvCxnSpPr>
          <p:nvPr/>
        </p:nvCxnSpPr>
        <p:spPr>
          <a:xfrm flipV="1">
            <a:off x="1912350" y="3216063"/>
            <a:ext cx="576644" cy="2308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63603" y="4396253"/>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cxnSp>
        <p:nvCxnSpPr>
          <p:cNvPr id="71" name="Straight Connector 70"/>
          <p:cNvCxnSpPr/>
          <p:nvPr/>
        </p:nvCxnSpPr>
        <p:spPr>
          <a:xfrm>
            <a:off x="970547" y="2435061"/>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86199" y="212070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94" name="TextBox 93"/>
          <p:cNvSpPr txBox="1"/>
          <p:nvPr/>
        </p:nvSpPr>
        <p:spPr>
          <a:xfrm>
            <a:off x="2604386" y="212134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97" name="TextBox 96"/>
          <p:cNvSpPr txBox="1"/>
          <p:nvPr/>
        </p:nvSpPr>
        <p:spPr>
          <a:xfrm>
            <a:off x="4117487" y="1862092"/>
            <a:ext cx="521368"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Output</a:t>
            </a:r>
            <a:endParaRPr lang="en-US" sz="700" b="1" dirty="0">
              <a:solidFill>
                <a:schemeClr val="bg1">
                  <a:lumMod val="95000"/>
                </a:schemeClr>
              </a:solidFill>
              <a:latin typeface="Comic Sans MS" pitchFamily="66" charset="0"/>
            </a:endParaRPr>
          </a:p>
        </p:txBody>
      </p:sp>
      <p:sp>
        <p:nvSpPr>
          <p:cNvPr id="98" name="TextBox 97"/>
          <p:cNvSpPr txBox="1"/>
          <p:nvPr/>
        </p:nvSpPr>
        <p:spPr>
          <a:xfrm>
            <a:off x="5879517" y="212070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02" name="TextBox 101"/>
          <p:cNvSpPr txBox="1"/>
          <p:nvPr/>
        </p:nvSpPr>
        <p:spPr>
          <a:xfrm>
            <a:off x="6302628" y="212070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03" name="TextBox 102"/>
          <p:cNvSpPr txBox="1"/>
          <p:nvPr/>
        </p:nvSpPr>
        <p:spPr>
          <a:xfrm>
            <a:off x="6281572" y="4088476"/>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cxnSp>
        <p:nvCxnSpPr>
          <p:cNvPr id="80" name="Straight Connector 79"/>
          <p:cNvCxnSpPr/>
          <p:nvPr/>
        </p:nvCxnSpPr>
        <p:spPr>
          <a:xfrm flipV="1">
            <a:off x="6281572" y="2550001"/>
            <a:ext cx="3138" cy="24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583329" y="2538655"/>
            <a:ext cx="0" cy="244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374695" y="1432827"/>
            <a:ext cx="0" cy="3534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93431" y="1438535"/>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236952" y="2035591"/>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cxnSp>
        <p:nvCxnSpPr>
          <p:cNvPr id="107" name="Straight Connector 106"/>
          <p:cNvCxnSpPr/>
          <p:nvPr/>
        </p:nvCxnSpPr>
        <p:spPr>
          <a:xfrm flipV="1">
            <a:off x="6072936" y="1448680"/>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4907393" y="2594804"/>
            <a:ext cx="1370601" cy="215444"/>
          </a:xfrm>
          <a:prstGeom prst="rect">
            <a:avLst/>
          </a:prstGeom>
        </p:spPr>
        <p:txBody>
          <a:bodyPr wrap="square">
            <a:spAutoFit/>
          </a:bodyPr>
          <a:lstStyle/>
          <a:p>
            <a:pPr algn="ctr"/>
            <a:r>
              <a:rPr lang="en-US" sz="800" b="1" dirty="0" smtClean="0">
                <a:latin typeface="Comic Sans MS" pitchFamily="66" charset="0"/>
              </a:rPr>
              <a:t>Center at </a:t>
            </a:r>
            <a:r>
              <a:rPr lang="en-US" sz="800" b="1" dirty="0">
                <a:latin typeface="Comic Sans MS" pitchFamily="66" charset="0"/>
              </a:rPr>
              <a:t>5</a:t>
            </a:r>
            <a:r>
              <a:rPr lang="en-US" sz="800" b="1" dirty="0" smtClean="0">
                <a:latin typeface="Comic Sans MS" pitchFamily="66" charset="0"/>
              </a:rPr>
              <a:t>.25 x 2.25”</a:t>
            </a:r>
            <a:endParaRPr lang="en-US" sz="800" b="1" dirty="0">
              <a:latin typeface="Comic Sans MS" pitchFamily="66" charset="0"/>
            </a:endParaRPr>
          </a:p>
        </p:txBody>
      </p:sp>
      <p:cxnSp>
        <p:nvCxnSpPr>
          <p:cNvPr id="119" name="Straight Arrow Connector 118"/>
          <p:cNvCxnSpPr>
            <a:stCxn id="108" idx="0"/>
          </p:cNvCxnSpPr>
          <p:nvPr/>
        </p:nvCxnSpPr>
        <p:spPr>
          <a:xfrm flipV="1">
            <a:off x="5592694" y="2479376"/>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6490029" y="1456702"/>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950615" y="2043137"/>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sp>
        <p:nvSpPr>
          <p:cNvPr id="66" name="Rectangle 65"/>
          <p:cNvSpPr/>
          <p:nvPr/>
        </p:nvSpPr>
        <p:spPr>
          <a:xfrm>
            <a:off x="1177239" y="2596370"/>
            <a:ext cx="1370601" cy="215444"/>
          </a:xfrm>
          <a:prstGeom prst="rect">
            <a:avLst/>
          </a:prstGeom>
        </p:spPr>
        <p:txBody>
          <a:bodyPr wrap="square">
            <a:spAutoFit/>
          </a:bodyPr>
          <a:lstStyle/>
          <a:p>
            <a:pPr algn="ctr"/>
            <a:r>
              <a:rPr lang="en-US" sz="800" b="1" dirty="0" smtClean="0">
                <a:latin typeface="Comic Sans MS" pitchFamily="66" charset="0"/>
              </a:rPr>
              <a:t>Center at 1.25 x 2.25”</a:t>
            </a:r>
            <a:endParaRPr lang="en-US" sz="800" b="1" dirty="0">
              <a:latin typeface="Comic Sans MS" pitchFamily="66" charset="0"/>
            </a:endParaRPr>
          </a:p>
        </p:txBody>
      </p:sp>
      <p:cxnSp>
        <p:nvCxnSpPr>
          <p:cNvPr id="67" name="Straight Arrow Connector 66"/>
          <p:cNvCxnSpPr>
            <a:stCxn id="66" idx="0"/>
          </p:cNvCxnSpPr>
          <p:nvPr/>
        </p:nvCxnSpPr>
        <p:spPr>
          <a:xfrm flipV="1">
            <a:off x="1862540" y="2480942"/>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0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488CC5C0-72F8-41E6-AE19-A592C3802374}" type="slidenum">
              <a:rPr lang="en-US" smtClean="0"/>
              <a:pPr>
                <a:defRPr/>
              </a:pPr>
              <a:t>2</a:t>
            </a:fld>
            <a:endParaRPr lang="en-US" smtClean="0"/>
          </a:p>
        </p:txBody>
      </p:sp>
      <p:sp>
        <p:nvSpPr>
          <p:cNvPr id="387" name="Date Placeholder 386"/>
          <p:cNvSpPr>
            <a:spLocks noGrp="1"/>
          </p:cNvSpPr>
          <p:nvPr>
            <p:ph type="dt" sz="quarter" idx="10"/>
          </p:nvPr>
        </p:nvSpPr>
        <p:spPr/>
        <p:txBody>
          <a:bodyPr/>
          <a:lstStyle/>
          <a:p>
            <a:pPr>
              <a:defRPr/>
            </a:pPr>
            <a:r>
              <a:rPr lang="en-US" smtClean="0"/>
              <a:t>LIGO-D1200757-V4</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Sequencer – On/Off Switch</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67" y="3716977"/>
            <a:ext cx="8629306" cy="22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80789" y="1272845"/>
            <a:ext cx="1389888" cy="369332"/>
          </a:xfrm>
          <a:prstGeom prst="rect">
            <a:avLst/>
          </a:prstGeom>
          <a:noFill/>
        </p:spPr>
        <p:txBody>
          <a:bodyPr wrap="square" rtlCol="0">
            <a:spAutoFit/>
          </a:bodyPr>
          <a:lstStyle/>
          <a:p>
            <a:pPr algn="ctr"/>
            <a:r>
              <a:rPr lang="en-US" dirty="0" smtClean="0">
                <a:hlinkClick r:id="rId4"/>
              </a:rPr>
              <a:t>SW-3831</a:t>
            </a:r>
            <a:endParaRPr lang="en-US" dirty="0"/>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177" y="1849027"/>
            <a:ext cx="1818398" cy="167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82337" y="311042"/>
            <a:ext cx="6406235" cy="6405614"/>
            <a:chOff x="1682337" y="311042"/>
            <a:chExt cx="6406235" cy="6405614"/>
          </a:xfrm>
        </p:grpSpPr>
        <p:sp>
          <p:nvSpPr>
            <p:cNvPr id="18" name="Rectangle 17"/>
            <p:cNvSpPr/>
            <p:nvPr/>
          </p:nvSpPr>
          <p:spPr bwMode="auto">
            <a:xfrm>
              <a:off x="1682338" y="311042"/>
              <a:ext cx="461928" cy="639905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1" name="Rectangle 300"/>
            <p:cNvSpPr/>
            <p:nvPr/>
          </p:nvSpPr>
          <p:spPr bwMode="auto">
            <a:xfrm>
              <a:off x="7625501" y="311042"/>
              <a:ext cx="461928" cy="639905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2" name="Rectangle 301"/>
            <p:cNvSpPr/>
            <p:nvPr/>
          </p:nvSpPr>
          <p:spPr bwMode="auto">
            <a:xfrm rot="5400000">
              <a:off x="4651774" y="-2658395"/>
              <a:ext cx="461928" cy="6400801"/>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3" name="Rectangle 302"/>
            <p:cNvSpPr/>
            <p:nvPr/>
          </p:nvSpPr>
          <p:spPr bwMode="auto">
            <a:xfrm rot="5400000">
              <a:off x="4657208" y="3285291"/>
              <a:ext cx="461928" cy="6400801"/>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9" name="Group 8"/>
          <p:cNvGrpSpPr/>
          <p:nvPr/>
        </p:nvGrpSpPr>
        <p:grpSpPr>
          <a:xfrm>
            <a:off x="1682338" y="315747"/>
            <a:ext cx="6400800" cy="6400800"/>
            <a:chOff x="1682338" y="315747"/>
            <a:chExt cx="6400800" cy="6400800"/>
          </a:xfrm>
        </p:grpSpPr>
        <p:sp>
          <p:nvSpPr>
            <p:cNvPr id="63" name="Rectangle 62"/>
            <p:cNvSpPr>
              <a:spLocks/>
            </p:cNvSpPr>
            <p:nvPr/>
          </p:nvSpPr>
          <p:spPr bwMode="auto">
            <a:xfrm>
              <a:off x="1682338" y="315747"/>
              <a:ext cx="6400800" cy="6400800"/>
            </a:xfrm>
            <a:prstGeom prst="rect">
              <a:avLst/>
            </a:prstGeom>
            <a:solidFill>
              <a:srgbClr val="D9D9D9">
                <a:alpha val="25098"/>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8" name="Oval 77"/>
            <p:cNvSpPr>
              <a:spLocks noChangeAspect="1"/>
            </p:cNvSpPr>
            <p:nvPr/>
          </p:nvSpPr>
          <p:spPr bwMode="auto">
            <a:xfrm>
              <a:off x="1889283"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a:off x="1889282"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0" name="Oval 79"/>
            <p:cNvSpPr>
              <a:spLocks noChangeAspect="1"/>
            </p:cNvSpPr>
            <p:nvPr/>
          </p:nvSpPr>
          <p:spPr bwMode="auto">
            <a:xfrm>
              <a:off x="1889283" y="342462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Oval 83"/>
            <p:cNvSpPr>
              <a:spLocks noChangeAspect="1"/>
            </p:cNvSpPr>
            <p:nvPr/>
          </p:nvSpPr>
          <p:spPr bwMode="auto">
            <a:xfrm>
              <a:off x="4840451"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4840450"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7756446"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a:off x="7756445"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9" name="Oval 88"/>
            <p:cNvSpPr>
              <a:spLocks noChangeAspect="1"/>
            </p:cNvSpPr>
            <p:nvPr/>
          </p:nvSpPr>
          <p:spPr bwMode="auto">
            <a:xfrm>
              <a:off x="7756446" y="342462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20</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Box Bottom</a:t>
            </a:r>
          </a:p>
        </p:txBody>
      </p:sp>
      <p:sp>
        <p:nvSpPr>
          <p:cNvPr id="200" name="Rectangle 199"/>
          <p:cNvSpPr/>
          <p:nvPr/>
        </p:nvSpPr>
        <p:spPr>
          <a:xfrm>
            <a:off x="3480825" y="5792054"/>
            <a:ext cx="2803825" cy="369332"/>
          </a:xfrm>
          <a:prstGeom prst="rect">
            <a:avLst/>
          </a:prstGeom>
        </p:spPr>
        <p:txBody>
          <a:bodyPr wrap="square">
            <a:spAutoFit/>
          </a:bodyPr>
          <a:lstStyle/>
          <a:p>
            <a:pPr algn="ctr"/>
            <a:r>
              <a:rPr lang="en-US" dirty="0" smtClean="0"/>
              <a:t>Box 7” (4U) x 7” (4U) x 3”</a:t>
            </a:r>
            <a:endParaRPr lang="en-US" dirty="0"/>
          </a:p>
        </p:txBody>
      </p:sp>
      <p:grpSp>
        <p:nvGrpSpPr>
          <p:cNvPr id="11" name="Group 10"/>
          <p:cNvGrpSpPr/>
          <p:nvPr/>
        </p:nvGrpSpPr>
        <p:grpSpPr>
          <a:xfrm>
            <a:off x="8052887" y="311041"/>
            <a:ext cx="200055" cy="6399057"/>
            <a:chOff x="8052887" y="311041"/>
            <a:chExt cx="200055" cy="6399057"/>
          </a:xfrm>
        </p:grpSpPr>
        <p:grpSp>
          <p:nvGrpSpPr>
            <p:cNvPr id="2" name="Group 1"/>
            <p:cNvGrpSpPr/>
            <p:nvPr/>
          </p:nvGrpSpPr>
          <p:grpSpPr>
            <a:xfrm rot="5400000">
              <a:off x="4954176" y="3464060"/>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6" name="Rectangle 135"/>
            <p:cNvSpPr/>
            <p:nvPr/>
          </p:nvSpPr>
          <p:spPr>
            <a:xfrm rot="16200000">
              <a:off x="7928334" y="621002"/>
              <a:ext cx="449162" cy="200055"/>
            </a:xfrm>
            <a:prstGeom prst="rect">
              <a:avLst/>
            </a:prstGeom>
          </p:spPr>
          <p:txBody>
            <a:bodyPr wrap="none">
              <a:spAutoFit/>
            </a:bodyPr>
            <a:lstStyle/>
            <a:p>
              <a:r>
                <a:rPr lang="en-US" sz="700" dirty="0" smtClean="0"/>
                <a:t>Inches</a:t>
              </a:r>
              <a:endParaRPr lang="en-US" dirty="0"/>
            </a:p>
          </p:txBody>
        </p:sp>
      </p:grpSp>
      <p:sp>
        <p:nvSpPr>
          <p:cNvPr id="137" name="Rectangle 136"/>
          <p:cNvSpPr/>
          <p:nvPr/>
        </p:nvSpPr>
        <p:spPr>
          <a:xfrm rot="16200000">
            <a:off x="8552532" y="1038336"/>
            <a:ext cx="711877" cy="200055"/>
          </a:xfrm>
          <a:prstGeom prst="rect">
            <a:avLst/>
          </a:prstGeom>
        </p:spPr>
        <p:txBody>
          <a:bodyPr wrap="square">
            <a:spAutoFit/>
          </a:bodyPr>
          <a:lstStyle/>
          <a:p>
            <a:r>
              <a:rPr lang="en-US" sz="700" dirty="0" smtClean="0"/>
              <a:t>Rack Units</a:t>
            </a:r>
            <a:endParaRPr lang="en-US" dirty="0"/>
          </a:p>
        </p:txBody>
      </p:sp>
      <p:grpSp>
        <p:nvGrpSpPr>
          <p:cNvPr id="12" name="Group 11"/>
          <p:cNvGrpSpPr/>
          <p:nvPr/>
        </p:nvGrpSpPr>
        <p:grpSpPr>
          <a:xfrm>
            <a:off x="1687066" y="6678274"/>
            <a:ext cx="6400775" cy="200055"/>
            <a:chOff x="1687066" y="6678274"/>
            <a:chExt cx="6400775" cy="200055"/>
          </a:xfrm>
        </p:grpSpPr>
        <p:grpSp>
          <p:nvGrpSpPr>
            <p:cNvPr id="5" name="Group 4"/>
            <p:cNvGrpSpPr/>
            <p:nvPr/>
          </p:nvGrpSpPr>
          <p:grpSpPr>
            <a:xfrm>
              <a:off x="1687066" y="6726141"/>
              <a:ext cx="6400775" cy="97881"/>
              <a:chOff x="2249656" y="6634701"/>
              <a:chExt cx="6400775"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0358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17986"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36031"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406060" y="6678274"/>
              <a:ext cx="449162" cy="200055"/>
            </a:xfrm>
            <a:prstGeom prst="rect">
              <a:avLst/>
            </a:prstGeom>
          </p:spPr>
          <p:txBody>
            <a:bodyPr wrap="none">
              <a:spAutoFit/>
            </a:bodyPr>
            <a:lstStyle/>
            <a:p>
              <a:r>
                <a:rPr lang="en-US" sz="700" dirty="0" smtClean="0"/>
                <a:t>Inches</a:t>
              </a:r>
              <a:endParaRPr lang="en-US" dirty="0"/>
            </a:p>
          </p:txBody>
        </p:sp>
      </p:grpSp>
      <p:sp>
        <p:nvSpPr>
          <p:cNvPr id="139" name="Rectangle 138"/>
          <p:cNvSpPr/>
          <p:nvPr/>
        </p:nvSpPr>
        <p:spPr>
          <a:xfrm>
            <a:off x="3267051" y="3079178"/>
            <a:ext cx="3533124" cy="415498"/>
          </a:xfrm>
          <a:prstGeom prst="rect">
            <a:avLst/>
          </a:prstGeom>
        </p:spPr>
        <p:txBody>
          <a:bodyPr wrap="square">
            <a:spAutoFit/>
          </a:bodyPr>
          <a:lstStyle/>
          <a:p>
            <a:r>
              <a:rPr lang="en-US" sz="700" dirty="0" smtClean="0"/>
              <a:t>Hole pattern for Box Bottom:</a:t>
            </a:r>
          </a:p>
          <a:p>
            <a:pPr marL="228600" indent="-228600">
              <a:buAutoNum type="alphaLcParenR"/>
            </a:pPr>
            <a:r>
              <a:rPr lang="en-US" sz="700" dirty="0" smtClean="0"/>
              <a:t>8 – 6-32 PEM Nuts arranged so that the Bottom Plate can mate with the Box at both 0 degrees and 90 degrees rotation</a:t>
            </a:r>
          </a:p>
        </p:txBody>
      </p:sp>
      <p:sp>
        <p:nvSpPr>
          <p:cNvPr id="300" name="Rectangle 299"/>
          <p:cNvSpPr/>
          <p:nvPr/>
        </p:nvSpPr>
        <p:spPr>
          <a:xfrm>
            <a:off x="773665" y="6642556"/>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grpSp>
        <p:nvGrpSpPr>
          <p:cNvPr id="309" name="Group 308"/>
          <p:cNvGrpSpPr/>
          <p:nvPr/>
        </p:nvGrpSpPr>
        <p:grpSpPr>
          <a:xfrm>
            <a:off x="1841232" y="3391746"/>
            <a:ext cx="212887" cy="184632"/>
            <a:chOff x="649705" y="2406316"/>
            <a:chExt cx="212887" cy="184632"/>
          </a:xfrm>
        </p:grpSpPr>
        <p:sp>
          <p:nvSpPr>
            <p:cNvPr id="310" name="Hexagon 309"/>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1" name="Oval 310"/>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2" name="Group 311"/>
          <p:cNvGrpSpPr/>
          <p:nvPr/>
        </p:nvGrpSpPr>
        <p:grpSpPr>
          <a:xfrm>
            <a:off x="1841230" y="449689"/>
            <a:ext cx="212887" cy="184632"/>
            <a:chOff x="649705" y="2406316"/>
            <a:chExt cx="212887" cy="184632"/>
          </a:xfrm>
        </p:grpSpPr>
        <p:sp>
          <p:nvSpPr>
            <p:cNvPr id="313" name="Hexagon 312"/>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4" name="Oval 313"/>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5" name="Group 314"/>
          <p:cNvGrpSpPr/>
          <p:nvPr/>
        </p:nvGrpSpPr>
        <p:grpSpPr>
          <a:xfrm>
            <a:off x="4820726" y="425626"/>
            <a:ext cx="212887" cy="184632"/>
            <a:chOff x="649705" y="2406316"/>
            <a:chExt cx="212887" cy="184632"/>
          </a:xfrm>
        </p:grpSpPr>
        <p:sp>
          <p:nvSpPr>
            <p:cNvPr id="316" name="Hexagon 315"/>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7" name="Oval 316"/>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8" name="Group 317"/>
          <p:cNvGrpSpPr/>
          <p:nvPr/>
        </p:nvGrpSpPr>
        <p:grpSpPr>
          <a:xfrm>
            <a:off x="7708395" y="460789"/>
            <a:ext cx="212887" cy="184632"/>
            <a:chOff x="649705" y="2406316"/>
            <a:chExt cx="212887" cy="184632"/>
          </a:xfrm>
        </p:grpSpPr>
        <p:sp>
          <p:nvSpPr>
            <p:cNvPr id="319" name="Hexagon 318"/>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0" name="Oval 319"/>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1" name="Group 320"/>
          <p:cNvGrpSpPr/>
          <p:nvPr/>
        </p:nvGrpSpPr>
        <p:grpSpPr>
          <a:xfrm>
            <a:off x="7708395" y="3413032"/>
            <a:ext cx="212887" cy="184632"/>
            <a:chOff x="649705" y="2406316"/>
            <a:chExt cx="212887" cy="184632"/>
          </a:xfrm>
        </p:grpSpPr>
        <p:sp>
          <p:nvSpPr>
            <p:cNvPr id="322" name="Hexagon 321"/>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3" name="Oval 322"/>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4" name="Group 323"/>
          <p:cNvGrpSpPr/>
          <p:nvPr/>
        </p:nvGrpSpPr>
        <p:grpSpPr>
          <a:xfrm>
            <a:off x="7734550" y="6393176"/>
            <a:ext cx="212887" cy="184632"/>
            <a:chOff x="649705" y="2406316"/>
            <a:chExt cx="212887" cy="184632"/>
          </a:xfrm>
        </p:grpSpPr>
        <p:sp>
          <p:nvSpPr>
            <p:cNvPr id="325" name="Hexagon 324"/>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6" name="Oval 325"/>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7" name="Group 326"/>
          <p:cNvGrpSpPr/>
          <p:nvPr/>
        </p:nvGrpSpPr>
        <p:grpSpPr>
          <a:xfrm>
            <a:off x="4792399" y="6405133"/>
            <a:ext cx="212887" cy="184632"/>
            <a:chOff x="649705" y="2406316"/>
            <a:chExt cx="212887" cy="184632"/>
          </a:xfrm>
        </p:grpSpPr>
        <p:sp>
          <p:nvSpPr>
            <p:cNvPr id="328" name="Hexagon 327"/>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9" name="Oval 328"/>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30" name="Group 329"/>
          <p:cNvGrpSpPr/>
          <p:nvPr/>
        </p:nvGrpSpPr>
        <p:grpSpPr>
          <a:xfrm>
            <a:off x="1841228" y="6372253"/>
            <a:ext cx="212887" cy="184632"/>
            <a:chOff x="649705" y="2406316"/>
            <a:chExt cx="212887" cy="184632"/>
          </a:xfrm>
        </p:grpSpPr>
        <p:sp>
          <p:nvSpPr>
            <p:cNvPr id="331" name="Hexagon 330"/>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2" name="Oval 331"/>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33" name="Rectangle 332"/>
          <p:cNvSpPr/>
          <p:nvPr/>
        </p:nvSpPr>
        <p:spPr>
          <a:xfrm>
            <a:off x="8345627" y="3264023"/>
            <a:ext cx="688771" cy="369332"/>
          </a:xfrm>
          <a:prstGeom prst="rect">
            <a:avLst/>
          </a:prstGeom>
        </p:spPr>
        <p:txBody>
          <a:bodyPr wrap="square">
            <a:spAutoFit/>
          </a:bodyPr>
          <a:lstStyle/>
          <a:p>
            <a:r>
              <a:rPr lang="en-US" dirty="0" smtClean="0"/>
              <a:t>Out</a:t>
            </a:r>
            <a:endParaRPr lang="en-US" dirty="0"/>
          </a:p>
        </p:txBody>
      </p:sp>
      <p:sp>
        <p:nvSpPr>
          <p:cNvPr id="334" name="Rectangle 333"/>
          <p:cNvSpPr/>
          <p:nvPr/>
        </p:nvSpPr>
        <p:spPr>
          <a:xfrm>
            <a:off x="1196480" y="3337796"/>
            <a:ext cx="377026" cy="369332"/>
          </a:xfrm>
          <a:prstGeom prst="rect">
            <a:avLst/>
          </a:prstGeom>
        </p:spPr>
        <p:txBody>
          <a:bodyPr wrap="none">
            <a:spAutoFit/>
          </a:bodyPr>
          <a:lstStyle/>
          <a:p>
            <a:r>
              <a:rPr lang="en-US" dirty="0" smtClean="0"/>
              <a:t>In</a:t>
            </a:r>
            <a:endParaRPr lang="en-US" dirty="0"/>
          </a:p>
        </p:txBody>
      </p:sp>
    </p:spTree>
    <p:extLst>
      <p:ext uri="{BB962C8B-B14F-4D97-AF65-F5344CB8AC3E}">
        <p14:creationId xmlns:p14="http://schemas.microsoft.com/office/powerpoint/2010/main" val="379502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Box Top</a:t>
            </a:r>
          </a:p>
        </p:txBody>
      </p:sp>
      <p:grpSp>
        <p:nvGrpSpPr>
          <p:cNvPr id="20" name="Group 19"/>
          <p:cNvGrpSpPr/>
          <p:nvPr/>
        </p:nvGrpSpPr>
        <p:grpSpPr>
          <a:xfrm>
            <a:off x="773665" y="80211"/>
            <a:ext cx="7849149" cy="6798118"/>
            <a:chOff x="773665" y="80211"/>
            <a:chExt cx="7849149" cy="6798118"/>
          </a:xfrm>
        </p:grpSpPr>
        <p:sp>
          <p:nvSpPr>
            <p:cNvPr id="63" name="Rectangle 62"/>
            <p:cNvSpPr>
              <a:spLocks/>
            </p:cNvSpPr>
            <p:nvPr/>
          </p:nvSpPr>
          <p:spPr bwMode="auto">
            <a:xfrm>
              <a:off x="1682338" y="315747"/>
              <a:ext cx="64008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1" name="Rectangle 70"/>
            <p:cNvSpPr/>
            <p:nvPr/>
          </p:nvSpPr>
          <p:spPr>
            <a:xfrm rot="16200000">
              <a:off x="858745" y="3355544"/>
              <a:ext cx="377026" cy="369332"/>
            </a:xfrm>
            <a:prstGeom prst="rect">
              <a:avLst/>
            </a:prstGeom>
          </p:spPr>
          <p:txBody>
            <a:bodyPr wrap="none">
              <a:spAutoFit/>
            </a:bodyPr>
            <a:lstStyle/>
            <a:p>
              <a:r>
                <a:rPr lang="en-US" dirty="0" smtClean="0"/>
                <a:t>In</a:t>
              </a:r>
              <a:endParaRPr lang="en-US" dirty="0"/>
            </a:p>
          </p:txBody>
        </p:sp>
        <p:sp>
          <p:nvSpPr>
            <p:cNvPr id="72" name="Rectangle 71"/>
            <p:cNvSpPr/>
            <p:nvPr/>
          </p:nvSpPr>
          <p:spPr>
            <a:xfrm rot="16200000">
              <a:off x="8159866" y="3331480"/>
              <a:ext cx="556563" cy="369332"/>
            </a:xfrm>
            <a:prstGeom prst="rect">
              <a:avLst/>
            </a:prstGeom>
          </p:spPr>
          <p:txBody>
            <a:bodyPr wrap="none">
              <a:spAutoFit/>
            </a:bodyPr>
            <a:lstStyle/>
            <a:p>
              <a:r>
                <a:rPr lang="en-US" dirty="0" smtClean="0"/>
                <a:t>Out</a:t>
              </a:r>
              <a:endParaRPr lang="en-US" dirty="0"/>
            </a:p>
          </p:txBody>
        </p:sp>
        <p:grpSp>
          <p:nvGrpSpPr>
            <p:cNvPr id="11" name="Group 10"/>
            <p:cNvGrpSpPr/>
            <p:nvPr/>
          </p:nvGrpSpPr>
          <p:grpSpPr>
            <a:xfrm>
              <a:off x="8052887" y="311041"/>
              <a:ext cx="200055" cy="6399057"/>
              <a:chOff x="8052887" y="311041"/>
              <a:chExt cx="200055" cy="6399057"/>
            </a:xfrm>
          </p:grpSpPr>
          <p:grpSp>
            <p:nvGrpSpPr>
              <p:cNvPr id="2" name="Group 1"/>
              <p:cNvGrpSpPr/>
              <p:nvPr/>
            </p:nvGrpSpPr>
            <p:grpSpPr>
              <a:xfrm rot="5400000">
                <a:off x="4954176" y="3464060"/>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6" name="Rectangle 135"/>
              <p:cNvSpPr/>
              <p:nvPr/>
            </p:nvSpPr>
            <p:spPr>
              <a:xfrm rot="16200000">
                <a:off x="7928334" y="621002"/>
                <a:ext cx="449162" cy="200055"/>
              </a:xfrm>
              <a:prstGeom prst="rect">
                <a:avLst/>
              </a:prstGeom>
            </p:spPr>
            <p:txBody>
              <a:bodyPr wrap="none">
                <a:spAutoFit/>
              </a:bodyPr>
              <a:lstStyle/>
              <a:p>
                <a:r>
                  <a:rPr lang="en-US" sz="700" dirty="0" smtClean="0"/>
                  <a:t>Inches</a:t>
                </a:r>
                <a:endParaRPr lang="en-US" dirty="0"/>
              </a:p>
            </p:txBody>
          </p:sp>
        </p:grpSp>
        <p:grpSp>
          <p:nvGrpSpPr>
            <p:cNvPr id="12" name="Group 11"/>
            <p:cNvGrpSpPr/>
            <p:nvPr/>
          </p:nvGrpSpPr>
          <p:grpSpPr>
            <a:xfrm>
              <a:off x="1687066" y="6678274"/>
              <a:ext cx="6400775" cy="200055"/>
              <a:chOff x="1687066" y="6678274"/>
              <a:chExt cx="6400775" cy="200055"/>
            </a:xfrm>
          </p:grpSpPr>
          <p:grpSp>
            <p:nvGrpSpPr>
              <p:cNvPr id="5" name="Group 4"/>
              <p:cNvGrpSpPr/>
              <p:nvPr/>
            </p:nvGrpSpPr>
            <p:grpSpPr>
              <a:xfrm>
                <a:off x="1687066" y="6726141"/>
                <a:ext cx="6400775" cy="97881"/>
                <a:chOff x="2249656" y="6634701"/>
                <a:chExt cx="6400775"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0358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17986"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36031"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406060" y="6678274"/>
                <a:ext cx="449162" cy="200055"/>
              </a:xfrm>
              <a:prstGeom prst="rect">
                <a:avLst/>
              </a:prstGeom>
            </p:spPr>
            <p:txBody>
              <a:bodyPr wrap="none">
                <a:spAutoFit/>
              </a:bodyPr>
              <a:lstStyle/>
              <a:p>
                <a:r>
                  <a:rPr lang="en-US" sz="700" dirty="0" smtClean="0"/>
                  <a:t>Inches</a:t>
                </a:r>
                <a:endParaRPr lang="en-US" dirty="0"/>
              </a:p>
            </p:txBody>
          </p:sp>
        </p:grpSp>
        <p:grpSp>
          <p:nvGrpSpPr>
            <p:cNvPr id="17" name="Group 16"/>
            <p:cNvGrpSpPr/>
            <p:nvPr/>
          </p:nvGrpSpPr>
          <p:grpSpPr>
            <a:xfrm>
              <a:off x="4324125" y="1332828"/>
              <a:ext cx="2103145" cy="1645920"/>
              <a:chOff x="4420377" y="1236576"/>
              <a:chExt cx="2103145" cy="1645920"/>
            </a:xfrm>
          </p:grpSpPr>
          <p:sp>
            <p:nvSpPr>
              <p:cNvPr id="289" name="Rectangle 288"/>
              <p:cNvSpPr>
                <a:spLocks noChangeAspect="1"/>
              </p:cNvSpPr>
              <p:nvPr/>
            </p:nvSpPr>
            <p:spPr bwMode="auto">
              <a:xfrm>
                <a:off x="4420377" y="1236576"/>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1" name="Flowchart: Delay 290"/>
              <p:cNvSpPr/>
              <p:nvPr/>
            </p:nvSpPr>
            <p:spPr bwMode="auto">
              <a:xfrm>
                <a:off x="4420402" y="1927469"/>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3" name="Flowchart: Delay 292"/>
              <p:cNvSpPr/>
              <p:nvPr/>
            </p:nvSpPr>
            <p:spPr bwMode="auto">
              <a:xfrm rot="10800000">
                <a:off x="6202680"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5" name="Oval 294"/>
              <p:cNvSpPr>
                <a:spLocks noChangeAspect="1"/>
              </p:cNvSpPr>
              <p:nvPr/>
            </p:nvSpPr>
            <p:spPr bwMode="auto">
              <a:xfrm>
                <a:off x="4522429" y="2016142"/>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6" name="Oval 295"/>
              <p:cNvSpPr>
                <a:spLocks noChangeAspect="1"/>
              </p:cNvSpPr>
              <p:nvPr/>
            </p:nvSpPr>
            <p:spPr bwMode="auto">
              <a:xfrm>
                <a:off x="6313854" y="200010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 name="Group 13"/>
            <p:cNvGrpSpPr/>
            <p:nvPr/>
          </p:nvGrpSpPr>
          <p:grpSpPr>
            <a:xfrm>
              <a:off x="4333298" y="4075338"/>
              <a:ext cx="2103120" cy="1645920"/>
              <a:chOff x="4429550" y="4155548"/>
              <a:chExt cx="2103120" cy="1645920"/>
            </a:xfrm>
          </p:grpSpPr>
          <p:sp>
            <p:nvSpPr>
              <p:cNvPr id="290" name="Rectangle 289"/>
              <p:cNvSpPr>
                <a:spLocks noChangeAspect="1"/>
              </p:cNvSpPr>
              <p:nvPr/>
            </p:nvSpPr>
            <p:spPr bwMode="auto">
              <a:xfrm>
                <a:off x="4429550" y="4155548"/>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2" name="Flowchart: Delay 291"/>
              <p:cNvSpPr/>
              <p:nvPr/>
            </p:nvSpPr>
            <p:spPr bwMode="auto">
              <a:xfrm>
                <a:off x="4429550"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4" name="Flowchart: Delay 293"/>
              <p:cNvSpPr/>
              <p:nvPr/>
            </p:nvSpPr>
            <p:spPr bwMode="auto">
              <a:xfrm rot="10800000">
                <a:off x="6211828"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7" name="Oval 296"/>
              <p:cNvSpPr>
                <a:spLocks noChangeAspect="1"/>
              </p:cNvSpPr>
              <p:nvPr/>
            </p:nvSpPr>
            <p:spPr bwMode="auto">
              <a:xfrm>
                <a:off x="4531577" y="4927684"/>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8" name="Oval 297"/>
              <p:cNvSpPr>
                <a:spLocks noChangeAspect="1"/>
              </p:cNvSpPr>
              <p:nvPr/>
            </p:nvSpPr>
            <p:spPr bwMode="auto">
              <a:xfrm>
                <a:off x="6304707" y="4919072"/>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6" name="Straight Connector 15"/>
            <p:cNvCxnSpPr/>
            <p:nvPr/>
          </p:nvCxnSpPr>
          <p:spPr>
            <a:xfrm flipH="1">
              <a:off x="1419726" y="4877654"/>
              <a:ext cx="7018421" cy="4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H="1">
              <a:off x="1419726" y="2143936"/>
              <a:ext cx="7018421" cy="41418"/>
            </a:xfrm>
            <a:prstGeom prst="line">
              <a:avLst/>
            </a:prstGeom>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773665" y="6642556"/>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sp>
          <p:nvSpPr>
            <p:cNvPr id="55" name="Rectangle 54"/>
            <p:cNvSpPr/>
            <p:nvPr/>
          </p:nvSpPr>
          <p:spPr>
            <a:xfrm>
              <a:off x="3480825" y="5792054"/>
              <a:ext cx="2803825" cy="369332"/>
            </a:xfrm>
            <a:prstGeom prst="rect">
              <a:avLst/>
            </a:prstGeom>
          </p:spPr>
          <p:txBody>
            <a:bodyPr wrap="square">
              <a:spAutoFit/>
            </a:bodyPr>
            <a:lstStyle/>
            <a:p>
              <a:pPr algn="ctr"/>
              <a:r>
                <a:rPr lang="en-US" dirty="0" smtClean="0"/>
                <a:t>Box 7” (4U) x 7” (4U) x 3”</a:t>
              </a:r>
              <a:endParaRPr lang="en-US" dirty="0"/>
            </a:p>
          </p:txBody>
        </p:sp>
        <p:sp>
          <p:nvSpPr>
            <p:cNvPr id="57" name="Rectangle 56"/>
            <p:cNvSpPr/>
            <p:nvPr/>
          </p:nvSpPr>
          <p:spPr>
            <a:xfrm>
              <a:off x="6583047" y="2622005"/>
              <a:ext cx="1472209" cy="215444"/>
            </a:xfrm>
            <a:prstGeom prst="rect">
              <a:avLst/>
            </a:prstGeom>
          </p:spPr>
          <p:txBody>
            <a:bodyPr wrap="square">
              <a:spAutoFit/>
            </a:bodyPr>
            <a:lstStyle/>
            <a:p>
              <a:pPr algn="ctr"/>
              <a:r>
                <a:rPr lang="en-US" sz="800" b="1" dirty="0" smtClean="0">
                  <a:latin typeface="Comic Sans MS" pitchFamily="66" charset="0"/>
                </a:rPr>
                <a:t>Center at 5.0” x 5.0””</a:t>
              </a:r>
              <a:endParaRPr lang="en-US" sz="800" b="1" dirty="0">
                <a:latin typeface="Comic Sans MS" pitchFamily="66" charset="0"/>
              </a:endParaRPr>
            </a:p>
          </p:txBody>
        </p:sp>
        <p:cxnSp>
          <p:nvCxnSpPr>
            <p:cNvPr id="58" name="Straight Arrow Connector 57"/>
            <p:cNvCxnSpPr>
              <a:stCxn id="57" idx="0"/>
            </p:cNvCxnSpPr>
            <p:nvPr/>
          </p:nvCxnSpPr>
          <p:spPr>
            <a:xfrm flipH="1" flipV="1">
              <a:off x="6430642" y="2231267"/>
              <a:ext cx="888510" cy="390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581920" y="5370532"/>
              <a:ext cx="1472209" cy="215444"/>
            </a:xfrm>
            <a:prstGeom prst="rect">
              <a:avLst/>
            </a:prstGeom>
          </p:spPr>
          <p:txBody>
            <a:bodyPr wrap="square">
              <a:spAutoFit/>
            </a:bodyPr>
            <a:lstStyle/>
            <a:p>
              <a:pPr algn="ctr"/>
              <a:r>
                <a:rPr lang="en-US" sz="800" b="1" dirty="0" smtClean="0">
                  <a:latin typeface="Comic Sans MS" pitchFamily="66" charset="0"/>
                </a:rPr>
                <a:t>Center at 5.0” x 2.0””</a:t>
              </a:r>
              <a:endParaRPr lang="en-US" sz="800" b="1" dirty="0">
                <a:latin typeface="Comic Sans MS" pitchFamily="66" charset="0"/>
              </a:endParaRPr>
            </a:p>
          </p:txBody>
        </p:sp>
        <p:cxnSp>
          <p:nvCxnSpPr>
            <p:cNvPr id="61" name="Straight Arrow Connector 60"/>
            <p:cNvCxnSpPr>
              <a:stCxn id="60" idx="0"/>
            </p:cNvCxnSpPr>
            <p:nvPr/>
          </p:nvCxnSpPr>
          <p:spPr>
            <a:xfrm flipH="1" flipV="1">
              <a:off x="6517550" y="4979794"/>
              <a:ext cx="800475" cy="390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8" idx="1"/>
            </p:cNvCxnSpPr>
            <p:nvPr/>
          </p:nvCxnSpPr>
          <p:spPr>
            <a:xfrm flipV="1">
              <a:off x="6255396" y="80211"/>
              <a:ext cx="29254" cy="6698091"/>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931324" y="929334"/>
              <a:ext cx="3986463" cy="307777"/>
            </a:xfrm>
            <a:prstGeom prst="rect">
              <a:avLst/>
            </a:prstGeom>
          </p:spPr>
          <p:txBody>
            <a:bodyPr wrap="square">
              <a:spAutoFit/>
            </a:bodyPr>
            <a:lstStyle/>
            <a:p>
              <a:r>
                <a:rPr lang="en-US" sz="700" dirty="0" smtClean="0"/>
                <a:t>Hole pattern for Box Bottom:</a:t>
              </a:r>
            </a:p>
            <a:p>
              <a:pPr marL="228600" indent="-228600">
                <a:buAutoNum type="alphaLcParenR"/>
              </a:pPr>
              <a:r>
                <a:rPr lang="en-US" sz="700" dirty="0" smtClean="0"/>
                <a:t>4 – holes as per diagram, </a:t>
              </a:r>
              <a:r>
                <a:rPr lang="en-US" sz="700" dirty="0"/>
                <a:t>– countersunk for </a:t>
              </a:r>
              <a:r>
                <a:rPr lang="en-US" sz="700" dirty="0" smtClean="0"/>
                <a:t>8/32 </a:t>
              </a:r>
              <a:r>
                <a:rPr lang="en-US" sz="700" dirty="0"/>
                <a:t>Phillips flathead screws</a:t>
              </a:r>
            </a:p>
          </p:txBody>
        </p:sp>
        <p:cxnSp>
          <p:nvCxnSpPr>
            <p:cNvPr id="67" name="Straight Connector 66"/>
            <p:cNvCxnSpPr/>
            <p:nvPr/>
          </p:nvCxnSpPr>
          <p:spPr>
            <a:xfrm flipV="1">
              <a:off x="4460897" y="96281"/>
              <a:ext cx="29254" cy="6698091"/>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633988" y="1682642"/>
              <a:ext cx="1472209" cy="215444"/>
            </a:xfrm>
            <a:prstGeom prst="rect">
              <a:avLst/>
            </a:prstGeom>
          </p:spPr>
          <p:txBody>
            <a:bodyPr wrap="square">
              <a:spAutoFit/>
            </a:bodyPr>
            <a:lstStyle/>
            <a:p>
              <a:pPr algn="ctr"/>
              <a:r>
                <a:rPr lang="en-US" sz="800" b="1" dirty="0" smtClean="0">
                  <a:latin typeface="Comic Sans MS" pitchFamily="66" charset="0"/>
                </a:rPr>
                <a:t>1.87” Center to Center</a:t>
              </a:r>
              <a:endParaRPr lang="en-US" sz="800" b="1" dirty="0">
                <a:latin typeface="Comic Sans MS" pitchFamily="66" charset="0"/>
              </a:endParaRPr>
            </a:p>
          </p:txBody>
        </p:sp>
        <p:sp>
          <p:nvSpPr>
            <p:cNvPr id="69" name="Rectangle 68"/>
            <p:cNvSpPr/>
            <p:nvPr/>
          </p:nvSpPr>
          <p:spPr>
            <a:xfrm>
              <a:off x="4955389" y="1959441"/>
              <a:ext cx="966931" cy="369332"/>
            </a:xfrm>
            <a:prstGeom prst="rect">
              <a:avLst/>
            </a:prstGeom>
          </p:spPr>
          <p:txBody>
            <a:bodyPr wrap="none">
              <a:spAutoFit/>
            </a:bodyPr>
            <a:lstStyle/>
            <a:p>
              <a:r>
                <a:rPr lang="en-US" dirty="0" smtClean="0"/>
                <a:t>Relay 1</a:t>
              </a:r>
              <a:endParaRPr lang="en-US" dirty="0"/>
            </a:p>
          </p:txBody>
        </p:sp>
        <p:sp>
          <p:nvSpPr>
            <p:cNvPr id="70" name="Rectangle 69"/>
            <p:cNvSpPr/>
            <p:nvPr/>
          </p:nvSpPr>
          <p:spPr>
            <a:xfrm>
              <a:off x="4964538" y="4693062"/>
              <a:ext cx="966931" cy="369332"/>
            </a:xfrm>
            <a:prstGeom prst="rect">
              <a:avLst/>
            </a:prstGeom>
          </p:spPr>
          <p:txBody>
            <a:bodyPr wrap="none">
              <a:spAutoFit/>
            </a:bodyPr>
            <a:lstStyle/>
            <a:p>
              <a:r>
                <a:rPr lang="en-US" dirty="0" smtClean="0"/>
                <a:t>Relay 2</a:t>
              </a:r>
              <a:endParaRPr lang="en-US" dirty="0"/>
            </a:p>
          </p:txBody>
        </p:sp>
        <p:cxnSp>
          <p:nvCxnSpPr>
            <p:cNvPr id="73" name="Straight Arrow Connector 72"/>
            <p:cNvCxnSpPr>
              <a:stCxn id="68" idx="2"/>
              <a:endCxn id="296" idx="1"/>
            </p:cNvCxnSpPr>
            <p:nvPr/>
          </p:nvCxnSpPr>
          <p:spPr>
            <a:xfrm>
              <a:off x="5370093" y="1898086"/>
              <a:ext cx="864612" cy="2156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8" idx="2"/>
              <a:endCxn id="295" idx="7"/>
            </p:cNvCxnSpPr>
            <p:nvPr/>
          </p:nvCxnSpPr>
          <p:spPr>
            <a:xfrm flipH="1">
              <a:off x="4525861" y="1898086"/>
              <a:ext cx="844232" cy="2317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29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a:spLocks/>
          </p:cNvSpPr>
          <p:nvPr/>
        </p:nvSpPr>
        <p:spPr bwMode="auto">
          <a:xfrm>
            <a:off x="431824" y="331782"/>
            <a:ext cx="80010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3" name="Rectangle 62"/>
          <p:cNvSpPr>
            <a:spLocks/>
          </p:cNvSpPr>
          <p:nvPr/>
        </p:nvSpPr>
        <p:spPr bwMode="auto">
          <a:xfrm>
            <a:off x="1209099" y="339810"/>
            <a:ext cx="6400800" cy="6400800"/>
          </a:xfrm>
          <a:prstGeom prst="rect">
            <a:avLst/>
          </a:prstGeom>
          <a:solidFill>
            <a:srgbClr val="D9D9D9">
              <a:alpha val="25098"/>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22</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Plate</a:t>
            </a:r>
          </a:p>
        </p:txBody>
      </p:sp>
      <p:sp>
        <p:nvSpPr>
          <p:cNvPr id="118" name="Rectangle 117"/>
          <p:cNvSpPr/>
          <p:nvPr/>
        </p:nvSpPr>
        <p:spPr>
          <a:xfrm>
            <a:off x="3088586" y="974707"/>
            <a:ext cx="2803825" cy="369332"/>
          </a:xfrm>
          <a:prstGeom prst="rect">
            <a:avLst/>
          </a:prstGeom>
        </p:spPr>
        <p:txBody>
          <a:bodyPr wrap="square">
            <a:spAutoFit/>
          </a:bodyPr>
          <a:lstStyle/>
          <a:p>
            <a:pPr algn="ctr"/>
            <a:r>
              <a:rPr lang="en-US" dirty="0" smtClean="0"/>
              <a:t>Bottom Plate 8.75” (5U)</a:t>
            </a:r>
            <a:endParaRPr lang="en-US" dirty="0"/>
          </a:p>
        </p:txBody>
      </p:sp>
      <p:grpSp>
        <p:nvGrpSpPr>
          <p:cNvPr id="2" name="Group 1"/>
          <p:cNvGrpSpPr/>
          <p:nvPr/>
        </p:nvGrpSpPr>
        <p:grpSpPr>
          <a:xfrm rot="5400000">
            <a:off x="5555751" y="3480102"/>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 name="Group 4"/>
          <p:cNvGrpSpPr/>
          <p:nvPr/>
        </p:nvGrpSpPr>
        <p:grpSpPr>
          <a:xfrm>
            <a:off x="426950" y="6763037"/>
            <a:ext cx="8231502" cy="97881"/>
            <a:chOff x="426950" y="6634701"/>
            <a:chExt cx="8231502"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11607"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a:off x="4269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a:off x="13413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26007"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44052"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00" name="Rectangle 199"/>
          <p:cNvSpPr/>
          <p:nvPr/>
        </p:nvSpPr>
        <p:spPr>
          <a:xfrm>
            <a:off x="3007587" y="6084275"/>
            <a:ext cx="2803825" cy="369332"/>
          </a:xfrm>
          <a:prstGeom prst="rect">
            <a:avLst/>
          </a:prstGeom>
        </p:spPr>
        <p:txBody>
          <a:bodyPr wrap="square">
            <a:spAutoFit/>
          </a:bodyPr>
          <a:lstStyle/>
          <a:p>
            <a:pPr algn="ctr"/>
            <a:r>
              <a:rPr lang="en-US" dirty="0" smtClean="0"/>
              <a:t>Box 7” (4U) x 7” (4U) x 3”</a:t>
            </a:r>
            <a:endParaRPr lang="en-US" dirty="0"/>
          </a:p>
        </p:txBody>
      </p:sp>
      <p:grpSp>
        <p:nvGrpSpPr>
          <p:cNvPr id="6" name="Group 5"/>
          <p:cNvGrpSpPr/>
          <p:nvPr/>
        </p:nvGrpSpPr>
        <p:grpSpPr>
          <a:xfrm>
            <a:off x="8859833" y="327085"/>
            <a:ext cx="96544" cy="6399056"/>
            <a:chOff x="8859833" y="327085"/>
            <a:chExt cx="96544" cy="6399056"/>
          </a:xfrm>
        </p:grpSpPr>
        <p:sp>
          <p:nvSpPr>
            <p:cNvPr id="74" name="Rectangle 73"/>
            <p:cNvSpPr>
              <a:spLocks noChangeAspect="1"/>
            </p:cNvSpPr>
            <p:nvPr/>
          </p:nvSpPr>
          <p:spPr bwMode="auto">
            <a:xfrm rot="5400000">
              <a:off x="8108370" y="108146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5" name="Rectangle 74"/>
            <p:cNvSpPr>
              <a:spLocks noChangeAspect="1"/>
            </p:cNvSpPr>
            <p:nvPr/>
          </p:nvSpPr>
          <p:spPr bwMode="auto">
            <a:xfrm rot="5400000">
              <a:off x="8105453" y="267557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Rectangle 75"/>
            <p:cNvSpPr>
              <a:spLocks noChangeAspect="1"/>
            </p:cNvSpPr>
            <p:nvPr/>
          </p:nvSpPr>
          <p:spPr bwMode="auto">
            <a:xfrm rot="5400000">
              <a:off x="8105453" y="427819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Rectangle 76"/>
            <p:cNvSpPr>
              <a:spLocks noChangeAspect="1"/>
            </p:cNvSpPr>
            <p:nvPr/>
          </p:nvSpPr>
          <p:spPr bwMode="auto">
            <a:xfrm rot="5400000">
              <a:off x="8110557" y="5880321"/>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78" name="Oval 77"/>
          <p:cNvSpPr>
            <a:spLocks noChangeAspect="1"/>
          </p:cNvSpPr>
          <p:nvPr/>
        </p:nvSpPr>
        <p:spPr bwMode="auto">
          <a:xfrm>
            <a:off x="1416044"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a:off x="1416043"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0" name="Oval 79"/>
          <p:cNvSpPr>
            <a:spLocks noChangeAspect="1"/>
          </p:cNvSpPr>
          <p:nvPr/>
        </p:nvSpPr>
        <p:spPr bwMode="auto">
          <a:xfrm>
            <a:off x="1416044" y="348077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Oval 83"/>
          <p:cNvSpPr>
            <a:spLocks noChangeAspect="1"/>
          </p:cNvSpPr>
          <p:nvPr/>
        </p:nvSpPr>
        <p:spPr bwMode="auto">
          <a:xfrm>
            <a:off x="4367212"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4367211"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7283207"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a:off x="7283206"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9" name="Oval 88"/>
          <p:cNvSpPr>
            <a:spLocks noChangeAspect="1"/>
          </p:cNvSpPr>
          <p:nvPr/>
        </p:nvSpPr>
        <p:spPr bwMode="auto">
          <a:xfrm>
            <a:off x="7283207" y="348077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6" name="Rectangle 135"/>
          <p:cNvSpPr/>
          <p:nvPr/>
        </p:nvSpPr>
        <p:spPr>
          <a:xfrm rot="16200000">
            <a:off x="8521888" y="621002"/>
            <a:ext cx="449162" cy="200055"/>
          </a:xfrm>
          <a:prstGeom prst="rect">
            <a:avLst/>
          </a:prstGeom>
        </p:spPr>
        <p:txBody>
          <a:bodyPr wrap="none">
            <a:spAutoFit/>
          </a:bodyPr>
          <a:lstStyle/>
          <a:p>
            <a:r>
              <a:rPr lang="en-US" sz="700" dirty="0" smtClean="0"/>
              <a:t>Inches</a:t>
            </a:r>
            <a:endParaRPr lang="en-US" dirty="0"/>
          </a:p>
        </p:txBody>
      </p:sp>
      <p:sp>
        <p:nvSpPr>
          <p:cNvPr id="137" name="Rectangle 136"/>
          <p:cNvSpPr/>
          <p:nvPr/>
        </p:nvSpPr>
        <p:spPr>
          <a:xfrm rot="16200000">
            <a:off x="8552532" y="1038336"/>
            <a:ext cx="711877" cy="200055"/>
          </a:xfrm>
          <a:prstGeom prst="rect">
            <a:avLst/>
          </a:prstGeom>
        </p:spPr>
        <p:txBody>
          <a:bodyPr wrap="square">
            <a:spAutoFit/>
          </a:bodyPr>
          <a:lstStyle/>
          <a:p>
            <a:r>
              <a:rPr lang="en-US" sz="700" dirty="0" smtClean="0"/>
              <a:t>Rack Units</a:t>
            </a:r>
            <a:endParaRPr lang="en-US" dirty="0"/>
          </a:p>
        </p:txBody>
      </p:sp>
      <p:sp>
        <p:nvSpPr>
          <p:cNvPr id="138" name="Rectangle 137"/>
          <p:cNvSpPr/>
          <p:nvPr/>
        </p:nvSpPr>
        <p:spPr>
          <a:xfrm>
            <a:off x="8012195" y="6716540"/>
            <a:ext cx="449162" cy="200055"/>
          </a:xfrm>
          <a:prstGeom prst="rect">
            <a:avLst/>
          </a:prstGeom>
        </p:spPr>
        <p:txBody>
          <a:bodyPr wrap="none">
            <a:spAutoFit/>
          </a:bodyPr>
          <a:lstStyle/>
          <a:p>
            <a:r>
              <a:rPr lang="en-US" sz="700" dirty="0" smtClean="0"/>
              <a:t>Inches</a:t>
            </a:r>
            <a:endParaRPr lang="en-US" dirty="0"/>
          </a:p>
        </p:txBody>
      </p:sp>
      <p:sp>
        <p:nvSpPr>
          <p:cNvPr id="139" name="Rectangle 138"/>
          <p:cNvSpPr/>
          <p:nvPr/>
        </p:nvSpPr>
        <p:spPr>
          <a:xfrm>
            <a:off x="2543130" y="1503980"/>
            <a:ext cx="3986463" cy="630942"/>
          </a:xfrm>
          <a:prstGeom prst="rect">
            <a:avLst/>
          </a:prstGeom>
        </p:spPr>
        <p:txBody>
          <a:bodyPr wrap="square">
            <a:spAutoFit/>
          </a:bodyPr>
          <a:lstStyle/>
          <a:p>
            <a:r>
              <a:rPr lang="en-US" sz="700" dirty="0" smtClean="0"/>
              <a:t>Hole pattern for Bottom Plate:</a:t>
            </a:r>
          </a:p>
          <a:p>
            <a:pPr marL="228600" indent="-228600">
              <a:buAutoNum type="alphaLcParenR"/>
            </a:pPr>
            <a:r>
              <a:rPr lang="en-US" sz="700" dirty="0" smtClean="0"/>
              <a:t>8 - ¼” holes centered ¼” from edge and centered at the center of every 1U (Rack Unit)</a:t>
            </a:r>
          </a:p>
          <a:p>
            <a:pPr marL="228600" indent="-228600">
              <a:buAutoNum type="alphaLcParenR"/>
            </a:pPr>
            <a:r>
              <a:rPr lang="en-US" sz="700" dirty="0" smtClean="0"/>
              <a:t>8 – holes arranged so that the Bottom Plate can mate with the Box at both 0 degrees and 90 degrees rotation – countersunk for 6/32 Phillips flathead screws</a:t>
            </a:r>
          </a:p>
          <a:p>
            <a:endParaRPr lang="en-US" sz="700" dirty="0" smtClean="0"/>
          </a:p>
        </p:txBody>
      </p:sp>
      <p:sp>
        <p:nvSpPr>
          <p:cNvPr id="57" name="Rectangle 56"/>
          <p:cNvSpPr/>
          <p:nvPr/>
        </p:nvSpPr>
        <p:spPr>
          <a:xfrm>
            <a:off x="7744052" y="3264023"/>
            <a:ext cx="688771" cy="369332"/>
          </a:xfrm>
          <a:prstGeom prst="rect">
            <a:avLst/>
          </a:prstGeom>
        </p:spPr>
        <p:txBody>
          <a:bodyPr wrap="square">
            <a:spAutoFit/>
          </a:bodyPr>
          <a:lstStyle/>
          <a:p>
            <a:r>
              <a:rPr lang="en-US" dirty="0" smtClean="0"/>
              <a:t>Out</a:t>
            </a:r>
            <a:endParaRPr lang="en-US" dirty="0"/>
          </a:p>
        </p:txBody>
      </p:sp>
      <p:sp>
        <p:nvSpPr>
          <p:cNvPr id="58" name="Rectangle 57"/>
          <p:cNvSpPr/>
          <p:nvPr/>
        </p:nvSpPr>
        <p:spPr>
          <a:xfrm>
            <a:off x="594905" y="3337796"/>
            <a:ext cx="377026" cy="369332"/>
          </a:xfrm>
          <a:prstGeom prst="rect">
            <a:avLst/>
          </a:prstGeom>
        </p:spPr>
        <p:txBody>
          <a:bodyPr wrap="none">
            <a:spAutoFit/>
          </a:bodyPr>
          <a:lstStyle/>
          <a:p>
            <a:r>
              <a:rPr lang="en-US" dirty="0" smtClean="0"/>
              <a:t>In</a:t>
            </a:r>
            <a:endParaRPr lang="en-US" dirty="0"/>
          </a:p>
        </p:txBody>
      </p:sp>
      <p:grpSp>
        <p:nvGrpSpPr>
          <p:cNvPr id="13" name="Group 12"/>
          <p:cNvGrpSpPr/>
          <p:nvPr/>
        </p:nvGrpSpPr>
        <p:grpSpPr>
          <a:xfrm>
            <a:off x="553360" y="1013046"/>
            <a:ext cx="7760489" cy="233415"/>
            <a:chOff x="553360" y="997004"/>
            <a:chExt cx="7760489" cy="233415"/>
          </a:xfrm>
        </p:grpSpPr>
        <p:sp>
          <p:nvSpPr>
            <p:cNvPr id="134" name="Oval 133"/>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5" name="Oval 134"/>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1" name="Group 140"/>
          <p:cNvGrpSpPr/>
          <p:nvPr/>
        </p:nvGrpSpPr>
        <p:grpSpPr>
          <a:xfrm>
            <a:off x="554869" y="2626230"/>
            <a:ext cx="7760489" cy="233415"/>
            <a:chOff x="553360" y="997004"/>
            <a:chExt cx="7760489" cy="233415"/>
          </a:xfrm>
        </p:grpSpPr>
        <p:sp>
          <p:nvSpPr>
            <p:cNvPr id="142" name="Oval 141"/>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3" name="Oval 142"/>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06" name="Group 205"/>
          <p:cNvGrpSpPr/>
          <p:nvPr/>
        </p:nvGrpSpPr>
        <p:grpSpPr>
          <a:xfrm>
            <a:off x="546847" y="4216333"/>
            <a:ext cx="7760489" cy="233415"/>
            <a:chOff x="553360" y="997004"/>
            <a:chExt cx="7760489" cy="233415"/>
          </a:xfrm>
        </p:grpSpPr>
        <p:sp>
          <p:nvSpPr>
            <p:cNvPr id="207" name="Oval 206"/>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8" name="Oval 207"/>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09" name="Group 208"/>
          <p:cNvGrpSpPr/>
          <p:nvPr/>
        </p:nvGrpSpPr>
        <p:grpSpPr>
          <a:xfrm>
            <a:off x="555841" y="5811741"/>
            <a:ext cx="7760489" cy="233415"/>
            <a:chOff x="553360" y="997004"/>
            <a:chExt cx="7760489" cy="233415"/>
          </a:xfrm>
        </p:grpSpPr>
        <p:sp>
          <p:nvSpPr>
            <p:cNvPr id="210" name="Oval 209"/>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11" name="Oval 210"/>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Tree>
    <p:extLst>
      <p:ext uri="{BB962C8B-B14F-4D97-AF65-F5344CB8AC3E}">
        <p14:creationId xmlns:p14="http://schemas.microsoft.com/office/powerpoint/2010/main" val="3730024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1824" y="1400282"/>
            <a:ext cx="7995545" cy="200055"/>
            <a:chOff x="431824" y="1777269"/>
            <a:chExt cx="7995545" cy="200055"/>
          </a:xfrm>
        </p:grpSpPr>
        <p:grpSp>
          <p:nvGrpSpPr>
            <p:cNvPr id="9" name="Group 8"/>
            <p:cNvGrpSpPr/>
            <p:nvPr/>
          </p:nvGrpSpPr>
          <p:grpSpPr>
            <a:xfrm>
              <a:off x="431824" y="1819450"/>
              <a:ext cx="7995545" cy="96546"/>
              <a:chOff x="439845" y="1819450"/>
              <a:chExt cx="7995545" cy="96546"/>
            </a:xfrm>
          </p:grpSpPr>
          <p:grpSp>
            <p:nvGrpSpPr>
              <p:cNvPr id="60" name="Group 59"/>
              <p:cNvGrpSpPr/>
              <p:nvPr/>
            </p:nvGrpSpPr>
            <p:grpSpPr>
              <a:xfrm rot="5400000">
                <a:off x="5187589" y="-1331805"/>
                <a:ext cx="96546" cy="6399056"/>
                <a:chOff x="8859833" y="319064"/>
                <a:chExt cx="96546" cy="6399056"/>
              </a:xfrm>
            </p:grpSpPr>
            <p:sp>
              <p:nvSpPr>
                <p:cNvPr id="61" name="Rectangle 60"/>
                <p:cNvSpPr>
                  <a:spLocks noChangeAspect="1"/>
                </p:cNvSpPr>
                <p:nvPr/>
              </p:nvSpPr>
              <p:spPr bwMode="auto">
                <a:xfrm rot="5400000">
                  <a:off x="8108371" y="1073444"/>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2" name="Rectangle 61"/>
                <p:cNvSpPr>
                  <a:spLocks noChangeAspect="1"/>
                </p:cNvSpPr>
                <p:nvPr/>
              </p:nvSpPr>
              <p:spPr bwMode="auto">
                <a:xfrm rot="5400000">
                  <a:off x="8105453" y="267557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4" name="Rectangle 63"/>
                <p:cNvSpPr>
                  <a:spLocks noChangeAspect="1"/>
                </p:cNvSpPr>
                <p:nvPr/>
              </p:nvSpPr>
              <p:spPr bwMode="auto">
                <a:xfrm rot="5400000">
                  <a:off x="8105453" y="427819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5" name="Rectangle 64"/>
                <p:cNvSpPr>
                  <a:spLocks noChangeAspect="1"/>
                </p:cNvSpPr>
                <p:nvPr/>
              </p:nvSpPr>
              <p:spPr bwMode="auto">
                <a:xfrm rot="5400000">
                  <a:off x="8110559" y="587230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66" name="Rectangle 65"/>
              <p:cNvSpPr>
                <a:spLocks noChangeAspect="1"/>
              </p:cNvSpPr>
              <p:nvPr/>
            </p:nvSpPr>
            <p:spPr bwMode="auto">
              <a:xfrm rot="10800000">
                <a:off x="439845" y="182455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7" name="Rectangle 136"/>
            <p:cNvSpPr/>
            <p:nvPr/>
          </p:nvSpPr>
          <p:spPr>
            <a:xfrm>
              <a:off x="7392986" y="1777269"/>
              <a:ext cx="711877" cy="200055"/>
            </a:xfrm>
            <a:prstGeom prst="rect">
              <a:avLst/>
            </a:prstGeom>
          </p:spPr>
          <p:txBody>
            <a:bodyPr wrap="square">
              <a:spAutoFit/>
            </a:bodyPr>
            <a:lstStyle/>
            <a:p>
              <a:r>
                <a:rPr lang="en-US" sz="700" dirty="0" smtClean="0"/>
                <a:t>Rack Units</a:t>
              </a:r>
              <a:endParaRPr lang="en-US" dirty="0"/>
            </a:p>
          </p:txBody>
        </p:sp>
      </p:grpSp>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Hole Pattern for Rack Units</a:t>
            </a:r>
          </a:p>
        </p:txBody>
      </p:sp>
      <p:grpSp>
        <p:nvGrpSpPr>
          <p:cNvPr id="7" name="Group 6"/>
          <p:cNvGrpSpPr/>
          <p:nvPr/>
        </p:nvGrpSpPr>
        <p:grpSpPr>
          <a:xfrm>
            <a:off x="431823" y="1245716"/>
            <a:ext cx="8231502" cy="200055"/>
            <a:chOff x="431823" y="1871354"/>
            <a:chExt cx="8231502" cy="200055"/>
          </a:xfrm>
        </p:grpSpPr>
        <p:grpSp>
          <p:nvGrpSpPr>
            <p:cNvPr id="5" name="Group 4"/>
            <p:cNvGrpSpPr/>
            <p:nvPr/>
          </p:nvGrpSpPr>
          <p:grpSpPr>
            <a:xfrm>
              <a:off x="431823" y="1925163"/>
              <a:ext cx="8231502" cy="97881"/>
              <a:chOff x="426950" y="6634701"/>
              <a:chExt cx="8231502"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11607"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a:off x="4269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a:off x="13413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26007"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44052"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972672" y="1871354"/>
              <a:ext cx="449162" cy="200055"/>
            </a:xfrm>
            <a:prstGeom prst="rect">
              <a:avLst/>
            </a:prstGeom>
          </p:spPr>
          <p:txBody>
            <a:bodyPr wrap="none">
              <a:spAutoFit/>
            </a:bodyPr>
            <a:lstStyle/>
            <a:p>
              <a:r>
                <a:rPr lang="en-US" sz="700" dirty="0" smtClean="0"/>
                <a:t>Inches</a:t>
              </a:r>
              <a:endParaRPr lang="en-US" dirty="0"/>
            </a:p>
          </p:txBody>
        </p:sp>
      </p:grpSp>
      <p:sp>
        <p:nvSpPr>
          <p:cNvPr id="139" name="Rectangle 138"/>
          <p:cNvSpPr/>
          <p:nvPr/>
        </p:nvSpPr>
        <p:spPr>
          <a:xfrm>
            <a:off x="3010712" y="3536473"/>
            <a:ext cx="3986463" cy="2354491"/>
          </a:xfrm>
          <a:prstGeom prst="rect">
            <a:avLst/>
          </a:prstGeom>
        </p:spPr>
        <p:txBody>
          <a:bodyPr wrap="square">
            <a:spAutoFit/>
          </a:bodyPr>
          <a:lstStyle/>
          <a:p>
            <a:r>
              <a:rPr lang="en-US" sz="700" dirty="0" smtClean="0"/>
              <a:t>0.250 (¼”) holes centered at:</a:t>
            </a:r>
          </a:p>
          <a:p>
            <a:r>
              <a:rPr lang="en-US" sz="700" dirty="0" smtClean="0"/>
              <a:t> </a:t>
            </a:r>
          </a:p>
          <a:p>
            <a:r>
              <a:rPr lang="en-US" sz="700" dirty="0" smtClean="0"/>
              <a:t>0.000 + 0.250 = 0.250</a:t>
            </a:r>
          </a:p>
          <a:p>
            <a:r>
              <a:rPr lang="en-US" sz="700" dirty="0" smtClean="0"/>
              <a:t>0.000 + 0.875 = 0.875</a:t>
            </a:r>
          </a:p>
          <a:p>
            <a:r>
              <a:rPr lang="en-US" sz="700" dirty="0" smtClean="0"/>
              <a:t>0.000 + 1.500 = 1.500</a:t>
            </a:r>
          </a:p>
          <a:p>
            <a:r>
              <a:rPr lang="en-US" sz="700" dirty="0" smtClean="0"/>
              <a:t>1.750 + 0.250 = 2.000</a:t>
            </a:r>
          </a:p>
          <a:p>
            <a:r>
              <a:rPr lang="en-US" sz="700" dirty="0"/>
              <a:t>1.750 + </a:t>
            </a:r>
            <a:r>
              <a:rPr lang="en-US" sz="700" dirty="0" smtClean="0"/>
              <a:t>0.875 = 2.375</a:t>
            </a:r>
          </a:p>
          <a:p>
            <a:r>
              <a:rPr lang="en-US" sz="700" dirty="0" smtClean="0"/>
              <a:t>1.750 + 1.500 = 3.250</a:t>
            </a:r>
          </a:p>
          <a:p>
            <a:r>
              <a:rPr lang="en-US" sz="700" dirty="0" smtClean="0"/>
              <a:t>3.500 + 0.250 = 3.750</a:t>
            </a:r>
          </a:p>
          <a:p>
            <a:r>
              <a:rPr lang="en-US" sz="700" dirty="0"/>
              <a:t>3.500 </a:t>
            </a:r>
            <a:r>
              <a:rPr lang="en-US" sz="700" dirty="0" smtClean="0"/>
              <a:t>+</a:t>
            </a:r>
            <a:r>
              <a:rPr lang="en-US" sz="700" dirty="0"/>
              <a:t> 0.875 = </a:t>
            </a:r>
            <a:r>
              <a:rPr lang="en-US" sz="700" dirty="0" smtClean="0"/>
              <a:t>4.365</a:t>
            </a:r>
            <a:endParaRPr lang="en-US" sz="700" dirty="0"/>
          </a:p>
          <a:p>
            <a:r>
              <a:rPr lang="en-US" sz="700" dirty="0" smtClean="0"/>
              <a:t>3.500 +</a:t>
            </a:r>
            <a:r>
              <a:rPr lang="en-US" sz="700" dirty="0"/>
              <a:t> 1.500 = </a:t>
            </a:r>
            <a:r>
              <a:rPr lang="en-US" sz="700" dirty="0" smtClean="0"/>
              <a:t>5.000</a:t>
            </a:r>
            <a:endParaRPr lang="en-US" sz="700" dirty="0"/>
          </a:p>
          <a:p>
            <a:r>
              <a:rPr lang="en-US" sz="700" dirty="0" smtClean="0"/>
              <a:t>5.250</a:t>
            </a:r>
            <a:r>
              <a:rPr lang="en-US" sz="700" dirty="0"/>
              <a:t> + </a:t>
            </a:r>
            <a:r>
              <a:rPr lang="en-US" sz="700" dirty="0" smtClean="0"/>
              <a:t>0.250 = 5.500</a:t>
            </a:r>
          </a:p>
          <a:p>
            <a:r>
              <a:rPr lang="en-US" sz="700" dirty="0" smtClean="0"/>
              <a:t>5.250 +</a:t>
            </a:r>
            <a:r>
              <a:rPr lang="en-US" sz="700" dirty="0"/>
              <a:t> 0.875 = </a:t>
            </a:r>
            <a:r>
              <a:rPr lang="en-US" sz="700" dirty="0" smtClean="0"/>
              <a:t>6.125</a:t>
            </a:r>
            <a:endParaRPr lang="en-US" sz="700" dirty="0"/>
          </a:p>
          <a:p>
            <a:r>
              <a:rPr lang="en-US" sz="700" dirty="0"/>
              <a:t>5.250 </a:t>
            </a:r>
            <a:r>
              <a:rPr lang="en-US" sz="700" dirty="0" smtClean="0"/>
              <a:t>+</a:t>
            </a:r>
            <a:r>
              <a:rPr lang="en-US" sz="700" dirty="0"/>
              <a:t> 1.500 = </a:t>
            </a:r>
            <a:r>
              <a:rPr lang="en-US" sz="700" dirty="0" smtClean="0"/>
              <a:t>6.750</a:t>
            </a:r>
            <a:endParaRPr lang="en-US" sz="700" dirty="0"/>
          </a:p>
          <a:p>
            <a:r>
              <a:rPr lang="en-US" sz="700" dirty="0"/>
              <a:t>7.000 + </a:t>
            </a:r>
            <a:r>
              <a:rPr lang="en-US" sz="700" dirty="0" smtClean="0"/>
              <a:t>0.250 = 7.250</a:t>
            </a:r>
          </a:p>
          <a:p>
            <a:r>
              <a:rPr lang="en-US" sz="700" dirty="0"/>
              <a:t>7.000 </a:t>
            </a:r>
            <a:r>
              <a:rPr lang="en-US" sz="700" dirty="0" smtClean="0"/>
              <a:t>+</a:t>
            </a:r>
            <a:r>
              <a:rPr lang="en-US" sz="700" dirty="0"/>
              <a:t> 0.875 = </a:t>
            </a:r>
            <a:r>
              <a:rPr lang="en-US" sz="700" dirty="0" smtClean="0"/>
              <a:t>7.875</a:t>
            </a:r>
            <a:endParaRPr lang="en-US" sz="700" dirty="0"/>
          </a:p>
          <a:p>
            <a:r>
              <a:rPr lang="en-US" sz="700" dirty="0"/>
              <a:t>7.000 </a:t>
            </a:r>
            <a:r>
              <a:rPr lang="en-US" sz="700" dirty="0" smtClean="0"/>
              <a:t>+</a:t>
            </a:r>
            <a:r>
              <a:rPr lang="en-US" sz="700" dirty="0"/>
              <a:t> 1.500 = </a:t>
            </a:r>
            <a:r>
              <a:rPr lang="en-US" sz="700" dirty="0" smtClean="0"/>
              <a:t>8.500</a:t>
            </a:r>
            <a:endParaRPr lang="en-US" sz="700" dirty="0"/>
          </a:p>
          <a:p>
            <a:r>
              <a:rPr lang="en-US" sz="700" dirty="0"/>
              <a:t>8.750 + </a:t>
            </a:r>
            <a:r>
              <a:rPr lang="en-US" sz="700" dirty="0" smtClean="0"/>
              <a:t>0.250 = 9.000</a:t>
            </a:r>
          </a:p>
          <a:p>
            <a:r>
              <a:rPr lang="en-US" sz="700" dirty="0"/>
              <a:t>8.750 </a:t>
            </a:r>
            <a:r>
              <a:rPr lang="en-US" sz="700" dirty="0" smtClean="0"/>
              <a:t>+</a:t>
            </a:r>
            <a:r>
              <a:rPr lang="en-US" sz="700" dirty="0"/>
              <a:t> 0.875 = </a:t>
            </a:r>
            <a:r>
              <a:rPr lang="en-US" sz="700" dirty="0" smtClean="0"/>
              <a:t>9.375</a:t>
            </a:r>
            <a:endParaRPr lang="en-US" sz="700" dirty="0"/>
          </a:p>
          <a:p>
            <a:r>
              <a:rPr lang="en-US" sz="700" dirty="0"/>
              <a:t>8.750 </a:t>
            </a:r>
            <a:r>
              <a:rPr lang="en-US" sz="700" dirty="0" smtClean="0"/>
              <a:t>+</a:t>
            </a:r>
            <a:r>
              <a:rPr lang="en-US" sz="700" dirty="0"/>
              <a:t> 1.500 = </a:t>
            </a:r>
            <a:r>
              <a:rPr lang="en-US" sz="700" dirty="0" smtClean="0"/>
              <a:t>10.250</a:t>
            </a:r>
            <a:endParaRPr lang="en-US" sz="700" dirty="0"/>
          </a:p>
          <a:p>
            <a:endParaRPr lang="en-US" sz="700" dirty="0" smtClean="0"/>
          </a:p>
        </p:txBody>
      </p:sp>
      <p:grpSp>
        <p:nvGrpSpPr>
          <p:cNvPr id="11" name="Group 10"/>
          <p:cNvGrpSpPr/>
          <p:nvPr/>
        </p:nvGrpSpPr>
        <p:grpSpPr>
          <a:xfrm>
            <a:off x="2034814" y="2054299"/>
            <a:ext cx="1600200" cy="233570"/>
            <a:chOff x="1407387" y="2975999"/>
            <a:chExt cx="1600200" cy="233570"/>
          </a:xfrm>
        </p:grpSpPr>
        <p:sp>
          <p:nvSpPr>
            <p:cNvPr id="70" name="Rectangle 69"/>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0" name="Group 9"/>
            <p:cNvGrpSpPr/>
            <p:nvPr/>
          </p:nvGrpSpPr>
          <p:grpSpPr>
            <a:xfrm>
              <a:off x="1633324" y="3045888"/>
              <a:ext cx="1374263" cy="97054"/>
              <a:chOff x="1633324" y="2957657"/>
              <a:chExt cx="1374263" cy="97054"/>
            </a:xfrm>
          </p:grpSpPr>
          <p:sp>
            <p:nvSpPr>
              <p:cNvPr id="67" name="Rectangle 6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9" name="Rectangle 58"/>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71" name="Oval 70"/>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2" name="Oval 71"/>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81" name="Group 80"/>
          <p:cNvGrpSpPr/>
          <p:nvPr/>
        </p:nvGrpSpPr>
        <p:grpSpPr>
          <a:xfrm>
            <a:off x="3635014" y="2060365"/>
            <a:ext cx="1600200" cy="233570"/>
            <a:chOff x="1407387" y="2975999"/>
            <a:chExt cx="1600200" cy="233570"/>
          </a:xfrm>
        </p:grpSpPr>
        <p:sp>
          <p:nvSpPr>
            <p:cNvPr id="82" name="Rectangle 8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86" name="Group 85"/>
            <p:cNvGrpSpPr/>
            <p:nvPr/>
          </p:nvGrpSpPr>
          <p:grpSpPr>
            <a:xfrm>
              <a:off x="1633324" y="3045888"/>
              <a:ext cx="1374263" cy="97054"/>
              <a:chOff x="1633324" y="2957657"/>
              <a:chExt cx="1374263" cy="97054"/>
            </a:xfrm>
          </p:grpSpPr>
          <p:sp>
            <p:nvSpPr>
              <p:cNvPr id="96" name="Rectangle 95"/>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7" name="Rectangle 96"/>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0" name="Rectangle 9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92" name="Oval 91"/>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3" name="Oval 92"/>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5" name="Oval 94"/>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01" name="Group 100"/>
          <p:cNvGrpSpPr/>
          <p:nvPr/>
        </p:nvGrpSpPr>
        <p:grpSpPr>
          <a:xfrm>
            <a:off x="5232337" y="2052293"/>
            <a:ext cx="1600200" cy="233570"/>
            <a:chOff x="1407387" y="2975999"/>
            <a:chExt cx="1600200" cy="233570"/>
          </a:xfrm>
        </p:grpSpPr>
        <p:sp>
          <p:nvSpPr>
            <p:cNvPr id="102" name="Rectangle 10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03" name="Group 102"/>
            <p:cNvGrpSpPr/>
            <p:nvPr/>
          </p:nvGrpSpPr>
          <p:grpSpPr>
            <a:xfrm>
              <a:off x="1633324" y="3045888"/>
              <a:ext cx="1374263" cy="97054"/>
              <a:chOff x="1633324" y="2957657"/>
              <a:chExt cx="1374263" cy="97054"/>
            </a:xfrm>
          </p:grpSpPr>
          <p:sp>
            <p:nvSpPr>
              <p:cNvPr id="107" name="Rectangle 10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8" name="Rectangle 107"/>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04" name="Oval 10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5" name="Oval 10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Oval 105"/>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1" name="Group 110"/>
          <p:cNvGrpSpPr/>
          <p:nvPr/>
        </p:nvGrpSpPr>
        <p:grpSpPr>
          <a:xfrm>
            <a:off x="6829660" y="2052293"/>
            <a:ext cx="1600200" cy="233570"/>
            <a:chOff x="1407387" y="2975999"/>
            <a:chExt cx="1600200" cy="233570"/>
          </a:xfrm>
        </p:grpSpPr>
        <p:sp>
          <p:nvSpPr>
            <p:cNvPr id="112" name="Rectangle 11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13" name="Group 112"/>
            <p:cNvGrpSpPr/>
            <p:nvPr/>
          </p:nvGrpSpPr>
          <p:grpSpPr>
            <a:xfrm>
              <a:off x="1633324" y="3045888"/>
              <a:ext cx="1374263" cy="97054"/>
              <a:chOff x="1633324" y="2957657"/>
              <a:chExt cx="1374263" cy="97054"/>
            </a:xfrm>
          </p:grpSpPr>
          <p:sp>
            <p:nvSpPr>
              <p:cNvPr id="117" name="Rectangle 11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9" name="Rectangle 118"/>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0" name="Rectangle 11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14" name="Oval 11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5" name="Oval 11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6" name="Oval 115"/>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21" name="Group 120"/>
          <p:cNvGrpSpPr/>
          <p:nvPr/>
        </p:nvGrpSpPr>
        <p:grpSpPr>
          <a:xfrm>
            <a:off x="430253" y="2052344"/>
            <a:ext cx="1600200" cy="233570"/>
            <a:chOff x="1407387" y="2975999"/>
            <a:chExt cx="1600200" cy="233570"/>
          </a:xfrm>
        </p:grpSpPr>
        <p:sp>
          <p:nvSpPr>
            <p:cNvPr id="122" name="Rectangle 12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23" name="Group 122"/>
            <p:cNvGrpSpPr/>
            <p:nvPr/>
          </p:nvGrpSpPr>
          <p:grpSpPr>
            <a:xfrm>
              <a:off x="1633324" y="3045888"/>
              <a:ext cx="1374263" cy="97054"/>
              <a:chOff x="1633324" y="2957657"/>
              <a:chExt cx="1374263" cy="97054"/>
            </a:xfrm>
          </p:grpSpPr>
          <p:sp>
            <p:nvSpPr>
              <p:cNvPr id="128" name="Rectangle 127"/>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1" name="Rectangle 130"/>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2" name="Rectangle 131"/>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24" name="Oval 12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5" name="Oval 12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7" name="Oval 126"/>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5" name="Group 144"/>
          <p:cNvGrpSpPr/>
          <p:nvPr/>
        </p:nvGrpSpPr>
        <p:grpSpPr>
          <a:xfrm rot="5400000">
            <a:off x="-137453" y="2615503"/>
            <a:ext cx="1600200" cy="233570"/>
            <a:chOff x="1407387" y="2975999"/>
            <a:chExt cx="1600200" cy="233570"/>
          </a:xfrm>
        </p:grpSpPr>
        <p:sp>
          <p:nvSpPr>
            <p:cNvPr id="195" name="Rectangle 194"/>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96" name="Group 195"/>
            <p:cNvGrpSpPr/>
            <p:nvPr/>
          </p:nvGrpSpPr>
          <p:grpSpPr>
            <a:xfrm>
              <a:off x="1633324" y="3045888"/>
              <a:ext cx="1374263" cy="97054"/>
              <a:chOff x="1633324" y="2957657"/>
              <a:chExt cx="1374263" cy="97054"/>
            </a:xfrm>
          </p:grpSpPr>
          <p:sp>
            <p:nvSpPr>
              <p:cNvPr id="203" name="Rectangle 202"/>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4" name="Rectangle 203"/>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5" name="Rectangle 204"/>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97" name="Oval 196"/>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1" name="Oval 200"/>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2" name="Oval 201"/>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6" name="Group 145"/>
          <p:cNvGrpSpPr/>
          <p:nvPr/>
        </p:nvGrpSpPr>
        <p:grpSpPr>
          <a:xfrm rot="5400000">
            <a:off x="-143519" y="4215703"/>
            <a:ext cx="1600200" cy="233570"/>
            <a:chOff x="1407387" y="2975999"/>
            <a:chExt cx="1600200" cy="233570"/>
          </a:xfrm>
        </p:grpSpPr>
        <p:sp>
          <p:nvSpPr>
            <p:cNvPr id="187" name="Rectangle 186"/>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88" name="Group 187"/>
            <p:cNvGrpSpPr/>
            <p:nvPr/>
          </p:nvGrpSpPr>
          <p:grpSpPr>
            <a:xfrm>
              <a:off x="1633324" y="3045888"/>
              <a:ext cx="1374263" cy="97054"/>
              <a:chOff x="1633324" y="2957657"/>
              <a:chExt cx="1374263" cy="97054"/>
            </a:xfrm>
          </p:grpSpPr>
          <p:sp>
            <p:nvSpPr>
              <p:cNvPr id="192" name="Rectangle 191"/>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3" name="Rectangle 192"/>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4" name="Rectangle 193"/>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89" name="Oval 188"/>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0" name="Oval 189"/>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1" name="Oval 190"/>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7" name="Group 146"/>
          <p:cNvGrpSpPr/>
          <p:nvPr/>
        </p:nvGrpSpPr>
        <p:grpSpPr>
          <a:xfrm rot="5400000">
            <a:off x="-135447" y="5813026"/>
            <a:ext cx="1600200" cy="233570"/>
            <a:chOff x="1407387" y="2975999"/>
            <a:chExt cx="1600200" cy="233570"/>
          </a:xfrm>
        </p:grpSpPr>
        <p:sp>
          <p:nvSpPr>
            <p:cNvPr id="167" name="Rectangle 166"/>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68" name="Group 167"/>
            <p:cNvGrpSpPr/>
            <p:nvPr/>
          </p:nvGrpSpPr>
          <p:grpSpPr>
            <a:xfrm>
              <a:off x="1633324" y="3045888"/>
              <a:ext cx="1374263" cy="97054"/>
              <a:chOff x="1633324" y="2957657"/>
              <a:chExt cx="1374263" cy="97054"/>
            </a:xfrm>
          </p:grpSpPr>
          <p:sp>
            <p:nvSpPr>
              <p:cNvPr id="184" name="Rectangle 183"/>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5" name="Rectangle 184"/>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6" name="Rectangle 185"/>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69" name="Oval 168"/>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2" name="Oval 181"/>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3" name="Oval 182"/>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9" name="Group 148"/>
          <p:cNvGrpSpPr/>
          <p:nvPr/>
        </p:nvGrpSpPr>
        <p:grpSpPr>
          <a:xfrm rot="5400000">
            <a:off x="-135498" y="1010942"/>
            <a:ext cx="1600200" cy="233570"/>
            <a:chOff x="1407387" y="2975999"/>
            <a:chExt cx="1600200" cy="233570"/>
          </a:xfrm>
        </p:grpSpPr>
        <p:sp>
          <p:nvSpPr>
            <p:cNvPr id="150" name="Rectangle 149"/>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51" name="Group 150"/>
            <p:cNvGrpSpPr/>
            <p:nvPr/>
          </p:nvGrpSpPr>
          <p:grpSpPr>
            <a:xfrm>
              <a:off x="1633324" y="3045888"/>
              <a:ext cx="1374263" cy="97054"/>
              <a:chOff x="1633324" y="2957657"/>
              <a:chExt cx="1374263" cy="97054"/>
            </a:xfrm>
          </p:grpSpPr>
          <p:sp>
            <p:nvSpPr>
              <p:cNvPr id="156" name="Rectangle 155"/>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7" name="Rectangle 156"/>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8" name="Rectangle 157"/>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52" name="Oval 151"/>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3" name="Oval 152"/>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5" name="Oval 154"/>
            <p:cNvSpPr>
              <a:spLocks noChangeAspect="1"/>
            </p:cNvSpPr>
            <p:nvPr/>
          </p:nvSpPr>
          <p:spPr bwMode="auto">
            <a:xfrm>
              <a:off x="1527528" y="2976101"/>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12" name="Rectangle 211"/>
          <p:cNvSpPr/>
          <p:nvPr/>
        </p:nvSpPr>
        <p:spPr>
          <a:xfrm rot="16200000">
            <a:off x="8072281" y="2468958"/>
            <a:ext cx="409086" cy="200055"/>
          </a:xfrm>
          <a:prstGeom prst="rect">
            <a:avLst/>
          </a:prstGeom>
        </p:spPr>
        <p:txBody>
          <a:bodyPr wrap="none">
            <a:spAutoFit/>
          </a:bodyPr>
          <a:lstStyle/>
          <a:p>
            <a:r>
              <a:rPr lang="en-US" sz="700" dirty="0" smtClean="0"/>
              <a:t>0.250</a:t>
            </a:r>
            <a:endParaRPr lang="en-US" dirty="0"/>
          </a:p>
        </p:txBody>
      </p:sp>
      <p:sp>
        <p:nvSpPr>
          <p:cNvPr id="213" name="Rectangle 212"/>
          <p:cNvSpPr/>
          <p:nvPr/>
        </p:nvSpPr>
        <p:spPr>
          <a:xfrm rot="16200000">
            <a:off x="7513241" y="2479857"/>
            <a:ext cx="409086" cy="200055"/>
          </a:xfrm>
          <a:prstGeom prst="rect">
            <a:avLst/>
          </a:prstGeom>
        </p:spPr>
        <p:txBody>
          <a:bodyPr wrap="none">
            <a:spAutoFit/>
          </a:bodyPr>
          <a:lstStyle/>
          <a:p>
            <a:r>
              <a:rPr lang="en-US" sz="700" dirty="0" smtClean="0"/>
              <a:t>0.875</a:t>
            </a:r>
            <a:endParaRPr lang="en-US" dirty="0"/>
          </a:p>
        </p:txBody>
      </p:sp>
      <p:sp>
        <p:nvSpPr>
          <p:cNvPr id="214" name="Rectangle 213"/>
          <p:cNvSpPr/>
          <p:nvPr/>
        </p:nvSpPr>
        <p:spPr>
          <a:xfrm rot="16200000">
            <a:off x="6933990" y="2479857"/>
            <a:ext cx="409086" cy="200055"/>
          </a:xfrm>
          <a:prstGeom prst="rect">
            <a:avLst/>
          </a:prstGeom>
        </p:spPr>
        <p:txBody>
          <a:bodyPr wrap="none">
            <a:spAutoFit/>
          </a:bodyPr>
          <a:lstStyle/>
          <a:p>
            <a:r>
              <a:rPr lang="en-US" sz="700" dirty="0" smtClean="0"/>
              <a:t>1.500</a:t>
            </a:r>
            <a:endParaRPr lang="en-US" dirty="0"/>
          </a:p>
        </p:txBody>
      </p:sp>
      <p:sp>
        <p:nvSpPr>
          <p:cNvPr id="215" name="Rectangle 214"/>
          <p:cNvSpPr/>
          <p:nvPr/>
        </p:nvSpPr>
        <p:spPr>
          <a:xfrm rot="16200000">
            <a:off x="6695566" y="2479857"/>
            <a:ext cx="409086" cy="200055"/>
          </a:xfrm>
          <a:prstGeom prst="rect">
            <a:avLst/>
          </a:prstGeom>
        </p:spPr>
        <p:txBody>
          <a:bodyPr wrap="none">
            <a:spAutoFit/>
          </a:bodyPr>
          <a:lstStyle/>
          <a:p>
            <a:r>
              <a:rPr lang="en-US" sz="700" dirty="0" smtClean="0"/>
              <a:t>1.750</a:t>
            </a:r>
            <a:endParaRPr lang="en-US" dirty="0"/>
          </a:p>
        </p:txBody>
      </p:sp>
      <p:sp>
        <p:nvSpPr>
          <p:cNvPr id="217" name="Rectangle 216"/>
          <p:cNvSpPr/>
          <p:nvPr/>
        </p:nvSpPr>
        <p:spPr>
          <a:xfrm>
            <a:off x="7719667" y="2263316"/>
            <a:ext cx="409086" cy="200055"/>
          </a:xfrm>
          <a:prstGeom prst="rect">
            <a:avLst/>
          </a:prstGeom>
        </p:spPr>
        <p:txBody>
          <a:bodyPr wrap="none">
            <a:spAutoFit/>
          </a:bodyPr>
          <a:lstStyle/>
          <a:p>
            <a:r>
              <a:rPr lang="en-US" sz="700" dirty="0" smtClean="0"/>
              <a:t>0.625</a:t>
            </a:r>
            <a:endParaRPr lang="en-US" dirty="0"/>
          </a:p>
        </p:txBody>
      </p:sp>
      <p:sp>
        <p:nvSpPr>
          <p:cNvPr id="218" name="Rectangle 217"/>
          <p:cNvSpPr/>
          <p:nvPr/>
        </p:nvSpPr>
        <p:spPr>
          <a:xfrm>
            <a:off x="7134179" y="2263317"/>
            <a:ext cx="409086" cy="200055"/>
          </a:xfrm>
          <a:prstGeom prst="rect">
            <a:avLst/>
          </a:prstGeom>
        </p:spPr>
        <p:txBody>
          <a:bodyPr wrap="none">
            <a:spAutoFit/>
          </a:bodyPr>
          <a:lstStyle/>
          <a:p>
            <a:r>
              <a:rPr lang="en-US" sz="700" dirty="0" smtClean="0"/>
              <a:t>0.625</a:t>
            </a:r>
            <a:endParaRPr lang="en-US" dirty="0"/>
          </a:p>
        </p:txBody>
      </p:sp>
      <p:sp>
        <p:nvSpPr>
          <p:cNvPr id="219" name="Rectangle 218"/>
          <p:cNvSpPr/>
          <p:nvPr/>
        </p:nvSpPr>
        <p:spPr>
          <a:xfrm>
            <a:off x="6622448" y="2270277"/>
            <a:ext cx="409086" cy="200055"/>
          </a:xfrm>
          <a:prstGeom prst="rect">
            <a:avLst/>
          </a:prstGeom>
        </p:spPr>
        <p:txBody>
          <a:bodyPr wrap="none">
            <a:spAutoFit/>
          </a:bodyPr>
          <a:lstStyle/>
          <a:p>
            <a:r>
              <a:rPr lang="en-US" sz="700" dirty="0" smtClean="0"/>
              <a:t>0.500</a:t>
            </a:r>
            <a:endParaRPr lang="en-US" dirty="0"/>
          </a:p>
        </p:txBody>
      </p:sp>
      <p:sp>
        <p:nvSpPr>
          <p:cNvPr id="222" name="Rectangle 221"/>
          <p:cNvSpPr>
            <a:spLocks noChangeAspect="1"/>
          </p:cNvSpPr>
          <p:nvPr/>
        </p:nvSpPr>
        <p:spPr bwMode="auto">
          <a:xfrm rot="10800000">
            <a:off x="6837475" y="3733652"/>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23" name="Group 222"/>
          <p:cNvGrpSpPr/>
          <p:nvPr/>
        </p:nvGrpSpPr>
        <p:grpSpPr>
          <a:xfrm>
            <a:off x="7063412" y="3854446"/>
            <a:ext cx="1374263" cy="721411"/>
            <a:chOff x="1633324" y="2399875"/>
            <a:chExt cx="1374263" cy="721411"/>
          </a:xfrm>
        </p:grpSpPr>
        <p:sp>
          <p:nvSpPr>
            <p:cNvPr id="227" name="Rectangle 226"/>
            <p:cNvSpPr>
              <a:spLocks noChangeAspect="1"/>
            </p:cNvSpPr>
            <p:nvPr/>
          </p:nvSpPr>
          <p:spPr bwMode="auto">
            <a:xfrm>
              <a:off x="1633324" y="3029846"/>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8" name="Rectangle 227"/>
            <p:cNvSpPr>
              <a:spLocks noChangeAspect="1"/>
            </p:cNvSpPr>
            <p:nvPr/>
          </p:nvSpPr>
          <p:spPr bwMode="auto">
            <a:xfrm>
              <a:off x="2202915" y="2706599"/>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9" name="Rectangle 228"/>
            <p:cNvSpPr>
              <a:spLocks/>
            </p:cNvSpPr>
            <p:nvPr/>
          </p:nvSpPr>
          <p:spPr bwMode="auto">
            <a:xfrm>
              <a:off x="2776110" y="239987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24" name="Oval 223"/>
          <p:cNvSpPr>
            <a:spLocks noChangeAspect="1"/>
          </p:cNvSpPr>
          <p:nvPr/>
        </p:nvSpPr>
        <p:spPr bwMode="auto">
          <a:xfrm>
            <a:off x="7525279" y="4230045"/>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5" name="Oval 224"/>
          <p:cNvSpPr>
            <a:spLocks noChangeAspect="1"/>
          </p:cNvSpPr>
          <p:nvPr/>
        </p:nvSpPr>
        <p:spPr bwMode="auto">
          <a:xfrm>
            <a:off x="8094111" y="3922196"/>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6" name="Oval 225"/>
          <p:cNvSpPr>
            <a:spLocks noChangeAspect="1"/>
          </p:cNvSpPr>
          <p:nvPr/>
        </p:nvSpPr>
        <p:spPr bwMode="auto">
          <a:xfrm>
            <a:off x="6957616" y="4550987"/>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5" name="Straight Connector 14"/>
          <p:cNvCxnSpPr>
            <a:stCxn id="227" idx="1"/>
            <a:endCxn id="117" idx="1"/>
          </p:cNvCxnSpPr>
          <p:nvPr/>
        </p:nvCxnSpPr>
        <p:spPr>
          <a:xfrm flipH="1" flipV="1">
            <a:off x="7055597" y="2167902"/>
            <a:ext cx="7815" cy="2362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8" idx="1"/>
            <a:endCxn id="119" idx="1"/>
          </p:cNvCxnSpPr>
          <p:nvPr/>
        </p:nvCxnSpPr>
        <p:spPr>
          <a:xfrm flipH="1" flipV="1">
            <a:off x="7625188" y="2173516"/>
            <a:ext cx="7815" cy="203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9" idx="1"/>
            <a:endCxn id="120" idx="1"/>
          </p:cNvCxnSpPr>
          <p:nvPr/>
        </p:nvCxnSpPr>
        <p:spPr>
          <a:xfrm flipH="1" flipV="1">
            <a:off x="8198383" y="2171590"/>
            <a:ext cx="7815" cy="1728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2" idx="3"/>
            <a:endCxn id="112" idx="3"/>
          </p:cNvCxnSpPr>
          <p:nvPr/>
        </p:nvCxnSpPr>
        <p:spPr>
          <a:xfrm flipH="1" flipV="1">
            <a:off x="6829660" y="2171111"/>
            <a:ext cx="7815" cy="1608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22" idx="1"/>
            <a:endCxn id="112" idx="1"/>
          </p:cNvCxnSpPr>
          <p:nvPr/>
        </p:nvCxnSpPr>
        <p:spPr>
          <a:xfrm flipH="1" flipV="1">
            <a:off x="8429860" y="2171111"/>
            <a:ext cx="7815" cy="1608261"/>
          </a:xfrm>
          <a:prstGeom prst="line">
            <a:avLst/>
          </a:prstGeom>
        </p:spPr>
        <p:style>
          <a:lnRef idx="1">
            <a:schemeClr val="accent1"/>
          </a:lnRef>
          <a:fillRef idx="0">
            <a:schemeClr val="accent1"/>
          </a:fillRef>
          <a:effectRef idx="0">
            <a:schemeClr val="accent1"/>
          </a:effectRef>
          <a:fontRef idx="minor">
            <a:schemeClr val="tx1"/>
          </a:fontRef>
        </p:style>
      </p:cxnSp>
      <p:sp>
        <p:nvSpPr>
          <p:cNvPr id="237" name="Rectangle 236"/>
          <p:cNvSpPr/>
          <p:nvPr/>
        </p:nvSpPr>
        <p:spPr>
          <a:xfrm rot="16200000">
            <a:off x="8336034" y="2467858"/>
            <a:ext cx="409086" cy="200055"/>
          </a:xfrm>
          <a:prstGeom prst="rect">
            <a:avLst/>
          </a:prstGeom>
        </p:spPr>
        <p:txBody>
          <a:bodyPr wrap="none">
            <a:spAutoFit/>
          </a:bodyPr>
          <a:lstStyle/>
          <a:p>
            <a:r>
              <a:rPr lang="en-US" sz="700" dirty="0" smtClean="0"/>
              <a:t>0.000</a:t>
            </a:r>
            <a:endParaRPr lang="en-US" dirty="0"/>
          </a:p>
        </p:txBody>
      </p:sp>
    </p:spTree>
    <p:extLst>
      <p:ext uri="{BB962C8B-B14F-4D97-AF65-F5344CB8AC3E}">
        <p14:creationId xmlns:p14="http://schemas.microsoft.com/office/powerpoint/2010/main" val="3107605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244838" y="307502"/>
            <a:ext cx="7248103" cy="6463416"/>
            <a:chOff x="1244838" y="307502"/>
            <a:chExt cx="7248103" cy="6463416"/>
          </a:xfrm>
        </p:grpSpPr>
        <p:grpSp>
          <p:nvGrpSpPr>
            <p:cNvPr id="88" name="Group 87"/>
            <p:cNvGrpSpPr/>
            <p:nvPr/>
          </p:nvGrpSpPr>
          <p:grpSpPr>
            <a:xfrm>
              <a:off x="1244838" y="307502"/>
              <a:ext cx="7248103" cy="6415468"/>
              <a:chOff x="1244838" y="307502"/>
              <a:chExt cx="7248103" cy="6415468"/>
            </a:xfrm>
          </p:grpSpPr>
          <p:sp>
            <p:nvSpPr>
              <p:cNvPr id="83" name="Rectangle 82"/>
              <p:cNvSpPr>
                <a:spLocks/>
              </p:cNvSpPr>
              <p:nvPr/>
            </p:nvSpPr>
            <p:spPr bwMode="auto">
              <a:xfrm>
                <a:off x="1678978" y="307502"/>
                <a:ext cx="64008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Rectangle 84"/>
              <p:cNvSpPr>
                <a:spLocks noChangeAspect="1"/>
              </p:cNvSpPr>
              <p:nvPr/>
            </p:nvSpPr>
            <p:spPr bwMode="auto">
              <a:xfrm rot="5400000">
                <a:off x="7578364" y="7285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Rectangle 90"/>
              <p:cNvSpPr>
                <a:spLocks noChangeAspect="1"/>
              </p:cNvSpPr>
              <p:nvPr/>
            </p:nvSpPr>
            <p:spPr bwMode="auto">
              <a:xfrm rot="5400000">
                <a:off x="7578364" y="16429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2" name="Rectangle 91"/>
              <p:cNvSpPr>
                <a:spLocks noChangeAspect="1"/>
              </p:cNvSpPr>
              <p:nvPr/>
            </p:nvSpPr>
            <p:spPr bwMode="auto">
              <a:xfrm rot="5400000">
                <a:off x="7578364" y="2550078"/>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1" name="Rectangle 100"/>
              <p:cNvSpPr>
                <a:spLocks noChangeAspect="1"/>
              </p:cNvSpPr>
              <p:nvPr/>
            </p:nvSpPr>
            <p:spPr bwMode="auto">
              <a:xfrm rot="5400000">
                <a:off x="7578364" y="3472499"/>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2" name="Rectangle 101"/>
              <p:cNvSpPr>
                <a:spLocks noChangeAspect="1"/>
              </p:cNvSpPr>
              <p:nvPr/>
            </p:nvSpPr>
            <p:spPr bwMode="auto">
              <a:xfrm rot="5400000">
                <a:off x="7578364" y="4398565"/>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3" name="Rectangle 102"/>
              <p:cNvSpPr>
                <a:spLocks noChangeAspect="1"/>
              </p:cNvSpPr>
              <p:nvPr/>
            </p:nvSpPr>
            <p:spPr bwMode="auto">
              <a:xfrm rot="5400000">
                <a:off x="7578364" y="5304944"/>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4" name="Rectangle 103"/>
              <p:cNvSpPr>
                <a:spLocks noChangeAspect="1"/>
              </p:cNvSpPr>
              <p:nvPr/>
            </p:nvSpPr>
            <p:spPr bwMode="auto">
              <a:xfrm rot="5400000">
                <a:off x="7578364" y="6220050"/>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0" name="Rectangle 59"/>
              <p:cNvSpPr>
                <a:spLocks noChangeAspect="1"/>
              </p:cNvSpPr>
              <p:nvPr/>
            </p:nvSpPr>
            <p:spPr bwMode="auto">
              <a:xfrm>
                <a:off x="1677759"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1" name="Rectangle 60"/>
              <p:cNvSpPr>
                <a:spLocks noChangeAspect="1"/>
              </p:cNvSpPr>
              <p:nvPr/>
            </p:nvSpPr>
            <p:spPr bwMode="auto">
              <a:xfrm>
                <a:off x="2592159"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2" name="Rectangle 61"/>
              <p:cNvSpPr>
                <a:spLocks noChangeAspect="1"/>
              </p:cNvSpPr>
              <p:nvPr/>
            </p:nvSpPr>
            <p:spPr bwMode="auto">
              <a:xfrm>
                <a:off x="3507265"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3" name="Rectangle 62"/>
              <p:cNvSpPr>
                <a:spLocks noChangeAspect="1"/>
              </p:cNvSpPr>
              <p:nvPr/>
            </p:nvSpPr>
            <p:spPr bwMode="auto">
              <a:xfrm>
                <a:off x="4421665"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4" name="Rectangle 63"/>
              <p:cNvSpPr>
                <a:spLocks noChangeAspect="1"/>
              </p:cNvSpPr>
              <p:nvPr/>
            </p:nvSpPr>
            <p:spPr bwMode="auto">
              <a:xfrm>
                <a:off x="5339710"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5" name="Rectangle 64"/>
              <p:cNvSpPr>
                <a:spLocks noChangeAspect="1"/>
              </p:cNvSpPr>
              <p:nvPr/>
            </p:nvSpPr>
            <p:spPr bwMode="auto">
              <a:xfrm>
                <a:off x="6254110"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6" name="Rectangle 65"/>
              <p:cNvSpPr>
                <a:spLocks noChangeAspect="1"/>
              </p:cNvSpPr>
              <p:nvPr/>
            </p:nvSpPr>
            <p:spPr bwMode="auto">
              <a:xfrm>
                <a:off x="7169216"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 name="Rectangle 8"/>
              <p:cNvSpPr>
                <a:spLocks/>
              </p:cNvSpPr>
              <p:nvPr/>
            </p:nvSpPr>
            <p:spPr bwMode="auto">
              <a:xfrm>
                <a:off x="1684197" y="2742156"/>
                <a:ext cx="1600200" cy="155448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7" name="Rectangle 46"/>
              <p:cNvSpPr/>
              <p:nvPr/>
            </p:nvSpPr>
            <p:spPr>
              <a:xfrm rot="16200000">
                <a:off x="3043364" y="3323235"/>
                <a:ext cx="864339" cy="369332"/>
              </a:xfrm>
              <a:prstGeom prst="rect">
                <a:avLst/>
              </a:prstGeom>
            </p:spPr>
            <p:txBody>
              <a:bodyPr wrap="none">
                <a:spAutoFit/>
              </a:bodyPr>
              <a:lstStyle/>
              <a:p>
                <a:r>
                  <a:rPr lang="en-US" dirty="0" smtClean="0"/>
                  <a:t>Switch</a:t>
                </a:r>
                <a:endParaRPr lang="en-US" dirty="0"/>
              </a:p>
            </p:txBody>
          </p:sp>
          <p:sp>
            <p:nvSpPr>
              <p:cNvPr id="8" name="Oval 7"/>
              <p:cNvSpPr/>
              <p:nvPr/>
            </p:nvSpPr>
            <p:spPr bwMode="auto">
              <a:xfrm>
                <a:off x="1931934" y="293412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5" name="Oval 104"/>
              <p:cNvSpPr/>
              <p:nvPr/>
            </p:nvSpPr>
            <p:spPr bwMode="auto">
              <a:xfrm>
                <a:off x="1931934" y="3426652"/>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Oval 105"/>
              <p:cNvSpPr/>
              <p:nvPr/>
            </p:nvSpPr>
            <p:spPr bwMode="auto">
              <a:xfrm>
                <a:off x="1931934" y="390869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9" name="Oval 108"/>
              <p:cNvSpPr/>
              <p:nvPr/>
            </p:nvSpPr>
            <p:spPr bwMode="auto">
              <a:xfrm>
                <a:off x="2429237" y="293412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Oval 109"/>
              <p:cNvSpPr/>
              <p:nvPr/>
            </p:nvSpPr>
            <p:spPr bwMode="auto">
              <a:xfrm>
                <a:off x="2429237" y="3426653"/>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1" name="Oval 110"/>
              <p:cNvSpPr/>
              <p:nvPr/>
            </p:nvSpPr>
            <p:spPr bwMode="auto">
              <a:xfrm>
                <a:off x="2429237" y="390869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2" name="Oval 111"/>
              <p:cNvSpPr/>
              <p:nvPr/>
            </p:nvSpPr>
            <p:spPr bwMode="auto">
              <a:xfrm>
                <a:off x="2902476" y="293412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3" name="Oval 112"/>
              <p:cNvSpPr/>
              <p:nvPr/>
            </p:nvSpPr>
            <p:spPr bwMode="auto">
              <a:xfrm>
                <a:off x="2902476" y="3426653"/>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Oval 113"/>
              <p:cNvSpPr/>
              <p:nvPr/>
            </p:nvSpPr>
            <p:spPr bwMode="auto">
              <a:xfrm>
                <a:off x="2902476" y="390869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4" name="Rectangle 123"/>
              <p:cNvSpPr/>
              <p:nvPr/>
            </p:nvSpPr>
            <p:spPr>
              <a:xfrm>
                <a:off x="1727428" y="2935283"/>
                <a:ext cx="248786" cy="230832"/>
              </a:xfrm>
              <a:prstGeom prst="rect">
                <a:avLst/>
              </a:prstGeom>
            </p:spPr>
            <p:txBody>
              <a:bodyPr wrap="none">
                <a:spAutoFit/>
              </a:bodyPr>
              <a:lstStyle/>
              <a:p>
                <a:r>
                  <a:rPr lang="en-US" sz="900" b="1" dirty="0" smtClean="0"/>
                  <a:t>7</a:t>
                </a:r>
                <a:endParaRPr lang="en-US" sz="900" b="1" dirty="0"/>
              </a:p>
            </p:txBody>
          </p:sp>
          <p:sp>
            <p:nvSpPr>
              <p:cNvPr id="125" name="Rectangle 124"/>
              <p:cNvSpPr/>
              <p:nvPr/>
            </p:nvSpPr>
            <p:spPr>
              <a:xfrm>
                <a:off x="2218542" y="2935283"/>
                <a:ext cx="248786" cy="230832"/>
              </a:xfrm>
              <a:prstGeom prst="rect">
                <a:avLst/>
              </a:prstGeom>
            </p:spPr>
            <p:txBody>
              <a:bodyPr wrap="none">
                <a:spAutoFit/>
              </a:bodyPr>
              <a:lstStyle/>
              <a:p>
                <a:r>
                  <a:rPr lang="en-US" sz="900" b="1" dirty="0" smtClean="0"/>
                  <a:t>8</a:t>
                </a:r>
                <a:endParaRPr lang="en-US" sz="900" b="1" dirty="0"/>
              </a:p>
            </p:txBody>
          </p:sp>
          <p:sp>
            <p:nvSpPr>
              <p:cNvPr id="126" name="Rectangle 125"/>
              <p:cNvSpPr/>
              <p:nvPr/>
            </p:nvSpPr>
            <p:spPr>
              <a:xfrm>
                <a:off x="2693795" y="2934673"/>
                <a:ext cx="248786" cy="230832"/>
              </a:xfrm>
              <a:prstGeom prst="rect">
                <a:avLst/>
              </a:prstGeom>
            </p:spPr>
            <p:txBody>
              <a:bodyPr wrap="none">
                <a:spAutoFit/>
              </a:bodyPr>
              <a:lstStyle/>
              <a:p>
                <a:r>
                  <a:rPr lang="en-US" sz="900" b="1" dirty="0" smtClean="0"/>
                  <a:t>9</a:t>
                </a:r>
                <a:endParaRPr lang="en-US" sz="900" b="1" dirty="0"/>
              </a:p>
            </p:txBody>
          </p:sp>
          <p:sp>
            <p:nvSpPr>
              <p:cNvPr id="127" name="Rectangle 126"/>
              <p:cNvSpPr/>
              <p:nvPr/>
            </p:nvSpPr>
            <p:spPr>
              <a:xfrm>
                <a:off x="1721907" y="3424642"/>
                <a:ext cx="248786" cy="230832"/>
              </a:xfrm>
              <a:prstGeom prst="rect">
                <a:avLst/>
              </a:prstGeom>
            </p:spPr>
            <p:txBody>
              <a:bodyPr wrap="none">
                <a:spAutoFit/>
              </a:bodyPr>
              <a:lstStyle/>
              <a:p>
                <a:r>
                  <a:rPr lang="en-US" sz="900" b="1" dirty="0" smtClean="0"/>
                  <a:t>4</a:t>
                </a:r>
                <a:endParaRPr lang="en-US" sz="900" b="1" dirty="0"/>
              </a:p>
            </p:txBody>
          </p:sp>
          <p:sp>
            <p:nvSpPr>
              <p:cNvPr id="128" name="Rectangle 127"/>
              <p:cNvSpPr/>
              <p:nvPr/>
            </p:nvSpPr>
            <p:spPr>
              <a:xfrm>
                <a:off x="2213021" y="3424642"/>
                <a:ext cx="248786" cy="230832"/>
              </a:xfrm>
              <a:prstGeom prst="rect">
                <a:avLst/>
              </a:prstGeom>
            </p:spPr>
            <p:txBody>
              <a:bodyPr wrap="none">
                <a:spAutoFit/>
              </a:bodyPr>
              <a:lstStyle/>
              <a:p>
                <a:r>
                  <a:rPr lang="en-US" sz="900" b="1" dirty="0" smtClean="0"/>
                  <a:t>5</a:t>
                </a:r>
                <a:endParaRPr lang="en-US" sz="900" b="1" dirty="0"/>
              </a:p>
            </p:txBody>
          </p:sp>
          <p:sp>
            <p:nvSpPr>
              <p:cNvPr id="129" name="Rectangle 128"/>
              <p:cNvSpPr/>
              <p:nvPr/>
            </p:nvSpPr>
            <p:spPr>
              <a:xfrm>
                <a:off x="2688274" y="3424032"/>
                <a:ext cx="248786" cy="230832"/>
              </a:xfrm>
              <a:prstGeom prst="rect">
                <a:avLst/>
              </a:prstGeom>
            </p:spPr>
            <p:txBody>
              <a:bodyPr wrap="none">
                <a:spAutoFit/>
              </a:bodyPr>
              <a:lstStyle/>
              <a:p>
                <a:r>
                  <a:rPr lang="en-US" sz="900" b="1" dirty="0" smtClean="0"/>
                  <a:t>6</a:t>
                </a:r>
                <a:endParaRPr lang="en-US" sz="900" b="1" dirty="0"/>
              </a:p>
            </p:txBody>
          </p:sp>
          <p:sp>
            <p:nvSpPr>
              <p:cNvPr id="130" name="Rectangle 129"/>
              <p:cNvSpPr/>
              <p:nvPr/>
            </p:nvSpPr>
            <p:spPr>
              <a:xfrm>
                <a:off x="1727331" y="3899008"/>
                <a:ext cx="248786" cy="230832"/>
              </a:xfrm>
              <a:prstGeom prst="rect">
                <a:avLst/>
              </a:prstGeom>
            </p:spPr>
            <p:txBody>
              <a:bodyPr wrap="none">
                <a:spAutoFit/>
              </a:bodyPr>
              <a:lstStyle/>
              <a:p>
                <a:r>
                  <a:rPr lang="en-US" sz="900" b="1" dirty="0" smtClean="0"/>
                  <a:t>1</a:t>
                </a:r>
                <a:endParaRPr lang="en-US" sz="900" b="1" dirty="0"/>
              </a:p>
            </p:txBody>
          </p:sp>
          <p:sp>
            <p:nvSpPr>
              <p:cNvPr id="131" name="Rectangle 130"/>
              <p:cNvSpPr/>
              <p:nvPr/>
            </p:nvSpPr>
            <p:spPr>
              <a:xfrm>
                <a:off x="2218445" y="3899008"/>
                <a:ext cx="248786" cy="230832"/>
              </a:xfrm>
              <a:prstGeom prst="rect">
                <a:avLst/>
              </a:prstGeom>
            </p:spPr>
            <p:txBody>
              <a:bodyPr wrap="none">
                <a:spAutoFit/>
              </a:bodyPr>
              <a:lstStyle/>
              <a:p>
                <a:r>
                  <a:rPr lang="en-US" sz="900" b="1" dirty="0" smtClean="0"/>
                  <a:t>2</a:t>
                </a:r>
                <a:endParaRPr lang="en-US" sz="900" b="1" dirty="0"/>
              </a:p>
            </p:txBody>
          </p:sp>
          <p:sp>
            <p:nvSpPr>
              <p:cNvPr id="132" name="Rectangle 131"/>
              <p:cNvSpPr/>
              <p:nvPr/>
            </p:nvSpPr>
            <p:spPr>
              <a:xfrm>
                <a:off x="2693698" y="3898398"/>
                <a:ext cx="248786" cy="230832"/>
              </a:xfrm>
              <a:prstGeom prst="rect">
                <a:avLst/>
              </a:prstGeom>
            </p:spPr>
            <p:txBody>
              <a:bodyPr wrap="none">
                <a:spAutoFit/>
              </a:bodyPr>
              <a:lstStyle/>
              <a:p>
                <a:r>
                  <a:rPr lang="en-US" sz="900" b="1" dirty="0" smtClean="0"/>
                  <a:t>3</a:t>
                </a:r>
                <a:endParaRPr lang="en-US" sz="900" b="1" dirty="0"/>
              </a:p>
            </p:txBody>
          </p:sp>
          <p:sp>
            <p:nvSpPr>
              <p:cNvPr id="5" name="Oval 4"/>
              <p:cNvSpPr>
                <a:spLocks noChangeAspect="1"/>
              </p:cNvSpPr>
              <p:nvPr/>
            </p:nvSpPr>
            <p:spPr bwMode="auto">
              <a:xfrm rot="16200000">
                <a:off x="1571412" y="2132407"/>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 name="Oval 10"/>
              <p:cNvSpPr>
                <a:spLocks noChangeAspect="1"/>
              </p:cNvSpPr>
              <p:nvPr/>
            </p:nvSpPr>
            <p:spPr bwMode="auto">
              <a:xfrm rot="16200000">
                <a:off x="1571412" y="153378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Rectangle 72"/>
              <p:cNvSpPr/>
              <p:nvPr/>
            </p:nvSpPr>
            <p:spPr>
              <a:xfrm rot="16200000">
                <a:off x="1169685" y="2063875"/>
                <a:ext cx="575799" cy="369332"/>
              </a:xfrm>
              <a:prstGeom prst="rect">
                <a:avLst/>
              </a:prstGeom>
            </p:spPr>
            <p:txBody>
              <a:bodyPr wrap="none">
                <a:spAutoFit/>
              </a:bodyPr>
              <a:lstStyle/>
              <a:p>
                <a:r>
                  <a:rPr lang="en-US" dirty="0" smtClean="0"/>
                  <a:t>+18</a:t>
                </a:r>
                <a:endParaRPr lang="en-US" dirty="0"/>
              </a:p>
            </p:txBody>
          </p:sp>
          <p:sp>
            <p:nvSpPr>
              <p:cNvPr id="74" name="Rectangle 73"/>
              <p:cNvSpPr/>
              <p:nvPr/>
            </p:nvSpPr>
            <p:spPr>
              <a:xfrm rot="16200000">
                <a:off x="1202176" y="1479019"/>
                <a:ext cx="518091" cy="369332"/>
              </a:xfrm>
              <a:prstGeom prst="rect">
                <a:avLst/>
              </a:prstGeom>
            </p:spPr>
            <p:txBody>
              <a:bodyPr wrap="none">
                <a:spAutoFit/>
              </a:bodyPr>
              <a:lstStyle/>
              <a:p>
                <a:r>
                  <a:rPr lang="en-US" dirty="0" smtClean="0"/>
                  <a:t>-18</a:t>
                </a:r>
                <a:endParaRPr lang="en-US" dirty="0"/>
              </a:p>
            </p:txBody>
          </p:sp>
          <p:sp>
            <p:nvSpPr>
              <p:cNvPr id="18" name="Oval 17"/>
              <p:cNvSpPr>
                <a:spLocks noChangeAspect="1"/>
              </p:cNvSpPr>
              <p:nvPr/>
            </p:nvSpPr>
            <p:spPr bwMode="auto">
              <a:xfrm rot="16200000">
                <a:off x="7950611" y="2139509"/>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 name="Oval 18"/>
              <p:cNvSpPr>
                <a:spLocks noChangeAspect="1"/>
              </p:cNvSpPr>
              <p:nvPr/>
            </p:nvSpPr>
            <p:spPr bwMode="auto">
              <a:xfrm rot="16200000">
                <a:off x="7950611" y="154089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5" name="Rectangle 74"/>
              <p:cNvSpPr/>
              <p:nvPr/>
            </p:nvSpPr>
            <p:spPr>
              <a:xfrm rot="16200000">
                <a:off x="7996110" y="2078191"/>
                <a:ext cx="575799" cy="369332"/>
              </a:xfrm>
              <a:prstGeom prst="rect">
                <a:avLst/>
              </a:prstGeom>
            </p:spPr>
            <p:txBody>
              <a:bodyPr wrap="none">
                <a:spAutoFit/>
              </a:bodyPr>
              <a:lstStyle/>
              <a:p>
                <a:r>
                  <a:rPr lang="en-US" dirty="0" smtClean="0"/>
                  <a:t>+18</a:t>
                </a:r>
                <a:endParaRPr lang="en-US" dirty="0"/>
              </a:p>
            </p:txBody>
          </p:sp>
          <p:sp>
            <p:nvSpPr>
              <p:cNvPr id="76" name="Rectangle 75"/>
              <p:cNvSpPr/>
              <p:nvPr/>
            </p:nvSpPr>
            <p:spPr>
              <a:xfrm rot="16200000">
                <a:off x="8028601" y="1478705"/>
                <a:ext cx="518091" cy="369332"/>
              </a:xfrm>
              <a:prstGeom prst="rect">
                <a:avLst/>
              </a:prstGeom>
            </p:spPr>
            <p:txBody>
              <a:bodyPr wrap="none">
                <a:spAutoFit/>
              </a:bodyPr>
              <a:lstStyle/>
              <a:p>
                <a:r>
                  <a:rPr lang="en-US" dirty="0" smtClean="0"/>
                  <a:t>-18</a:t>
                </a:r>
                <a:endParaRPr lang="en-US" dirty="0"/>
              </a:p>
            </p:txBody>
          </p:sp>
          <p:sp>
            <p:nvSpPr>
              <p:cNvPr id="30" name="Oval 29"/>
              <p:cNvSpPr>
                <a:spLocks noChangeAspect="1"/>
              </p:cNvSpPr>
              <p:nvPr/>
            </p:nvSpPr>
            <p:spPr bwMode="auto">
              <a:xfrm rot="16200000">
                <a:off x="1559562" y="5275315"/>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a:spLocks noChangeAspect="1"/>
              </p:cNvSpPr>
              <p:nvPr/>
            </p:nvSpPr>
            <p:spPr bwMode="auto">
              <a:xfrm rot="16200000">
                <a:off x="1559562" y="4676696"/>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Rectangle 76"/>
              <p:cNvSpPr/>
              <p:nvPr/>
            </p:nvSpPr>
            <p:spPr>
              <a:xfrm rot="16200000">
                <a:off x="1149023" y="5177439"/>
                <a:ext cx="575799" cy="369332"/>
              </a:xfrm>
              <a:prstGeom prst="rect">
                <a:avLst/>
              </a:prstGeom>
            </p:spPr>
            <p:txBody>
              <a:bodyPr wrap="none">
                <a:spAutoFit/>
              </a:bodyPr>
              <a:lstStyle/>
              <a:p>
                <a:r>
                  <a:rPr lang="en-US" dirty="0" smtClean="0"/>
                  <a:t>+24</a:t>
                </a:r>
                <a:endParaRPr lang="en-US" dirty="0"/>
              </a:p>
            </p:txBody>
          </p:sp>
          <p:sp>
            <p:nvSpPr>
              <p:cNvPr id="78" name="Rectangle 77"/>
              <p:cNvSpPr/>
              <p:nvPr/>
            </p:nvSpPr>
            <p:spPr>
              <a:xfrm rot="16200000">
                <a:off x="1170458" y="4581882"/>
                <a:ext cx="518091" cy="369332"/>
              </a:xfrm>
              <a:prstGeom prst="rect">
                <a:avLst/>
              </a:prstGeom>
            </p:spPr>
            <p:txBody>
              <a:bodyPr wrap="none">
                <a:spAutoFit/>
              </a:bodyPr>
              <a:lstStyle/>
              <a:p>
                <a:r>
                  <a:rPr lang="en-US" dirty="0" smtClean="0"/>
                  <a:t>-24</a:t>
                </a:r>
                <a:endParaRPr lang="en-US" dirty="0"/>
              </a:p>
            </p:txBody>
          </p:sp>
          <p:sp>
            <p:nvSpPr>
              <p:cNvPr id="33" name="Oval 32"/>
              <p:cNvSpPr>
                <a:spLocks noChangeAspect="1"/>
              </p:cNvSpPr>
              <p:nvPr/>
            </p:nvSpPr>
            <p:spPr bwMode="auto">
              <a:xfrm rot="16200000">
                <a:off x="7962511" y="5282417"/>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16200000">
                <a:off x="7962511" y="468379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Rectangle 78"/>
              <p:cNvSpPr/>
              <p:nvPr/>
            </p:nvSpPr>
            <p:spPr>
              <a:xfrm rot="16200000">
                <a:off x="8020375" y="5227769"/>
                <a:ext cx="575799" cy="369332"/>
              </a:xfrm>
              <a:prstGeom prst="rect">
                <a:avLst/>
              </a:prstGeom>
            </p:spPr>
            <p:txBody>
              <a:bodyPr wrap="none">
                <a:spAutoFit/>
              </a:bodyPr>
              <a:lstStyle/>
              <a:p>
                <a:r>
                  <a:rPr lang="en-US" dirty="0" smtClean="0"/>
                  <a:t>+24</a:t>
                </a:r>
                <a:endParaRPr lang="en-US" dirty="0"/>
              </a:p>
            </p:txBody>
          </p:sp>
          <p:sp>
            <p:nvSpPr>
              <p:cNvPr id="80" name="Rectangle 79"/>
              <p:cNvSpPr/>
              <p:nvPr/>
            </p:nvSpPr>
            <p:spPr>
              <a:xfrm rot="16200000">
                <a:off x="8045551" y="4613653"/>
                <a:ext cx="518091" cy="369332"/>
              </a:xfrm>
              <a:prstGeom prst="rect">
                <a:avLst/>
              </a:prstGeom>
            </p:spPr>
            <p:txBody>
              <a:bodyPr wrap="none">
                <a:spAutoFit/>
              </a:bodyPr>
              <a:lstStyle/>
              <a:p>
                <a:r>
                  <a:rPr lang="en-US" dirty="0" smtClean="0"/>
                  <a:t>-24</a:t>
                </a:r>
                <a:endParaRPr lang="en-US" dirty="0"/>
              </a:p>
            </p:txBody>
          </p:sp>
          <p:sp>
            <p:nvSpPr>
              <p:cNvPr id="97" name="Rectangle 96"/>
              <p:cNvSpPr>
                <a:spLocks noChangeAspect="1"/>
              </p:cNvSpPr>
              <p:nvPr/>
            </p:nvSpPr>
            <p:spPr bwMode="auto">
              <a:xfrm rot="16200000">
                <a:off x="1435857" y="1490193"/>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 name="Rectangle 11"/>
              <p:cNvSpPr>
                <a:spLocks noChangeAspect="1"/>
              </p:cNvSpPr>
              <p:nvPr/>
            </p:nvSpPr>
            <p:spPr bwMode="auto">
              <a:xfrm rot="16200000">
                <a:off x="1194561" y="1724611"/>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 name="Trapezoid 5"/>
              <p:cNvSpPr/>
              <p:nvPr/>
            </p:nvSpPr>
            <p:spPr bwMode="auto">
              <a:xfrm rot="5400000">
                <a:off x="1456382" y="18017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Oval 13"/>
              <p:cNvSpPr>
                <a:spLocks noChangeAspect="1"/>
              </p:cNvSpPr>
              <p:nvPr/>
            </p:nvSpPr>
            <p:spPr bwMode="auto">
              <a:xfrm rot="16200000">
                <a:off x="1856432" y="1880840"/>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Oval 14"/>
              <p:cNvSpPr>
                <a:spLocks noChangeAspect="1"/>
              </p:cNvSpPr>
              <p:nvPr/>
            </p:nvSpPr>
            <p:spPr bwMode="auto">
              <a:xfrm rot="16200000">
                <a:off x="1860507" y="1671290"/>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Oval 15"/>
              <p:cNvSpPr>
                <a:spLocks noChangeAspect="1"/>
              </p:cNvSpPr>
              <p:nvPr/>
            </p:nvSpPr>
            <p:spPr bwMode="auto">
              <a:xfrm rot="16200000">
                <a:off x="1860507" y="2089476"/>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1" name="Rectangle 240"/>
              <p:cNvSpPr/>
              <p:nvPr/>
            </p:nvSpPr>
            <p:spPr>
              <a:xfrm>
                <a:off x="2064949" y="2040796"/>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2" name="Rectangle 241"/>
              <p:cNvSpPr/>
              <p:nvPr/>
            </p:nvSpPr>
            <p:spPr>
              <a:xfrm>
                <a:off x="2064949" y="1832160"/>
                <a:ext cx="332142" cy="230832"/>
              </a:xfrm>
              <a:prstGeom prst="rect">
                <a:avLst/>
              </a:prstGeom>
            </p:spPr>
            <p:txBody>
              <a:bodyPr wrap="none">
                <a:spAutoFit/>
              </a:bodyPr>
              <a:lstStyle/>
              <a:p>
                <a:r>
                  <a:rPr lang="en-US" sz="900" b="1" dirty="0" smtClean="0"/>
                  <a:t>A</a:t>
                </a:r>
                <a:r>
                  <a:rPr lang="en-US" sz="900" b="1" dirty="0"/>
                  <a:t>2</a:t>
                </a:r>
              </a:p>
            </p:txBody>
          </p:sp>
          <p:sp>
            <p:nvSpPr>
              <p:cNvPr id="243" name="Rectangle 242"/>
              <p:cNvSpPr/>
              <p:nvPr/>
            </p:nvSpPr>
            <p:spPr>
              <a:xfrm>
                <a:off x="2064949" y="1613024"/>
                <a:ext cx="332142" cy="230832"/>
              </a:xfrm>
              <a:prstGeom prst="rect">
                <a:avLst/>
              </a:prstGeom>
            </p:spPr>
            <p:txBody>
              <a:bodyPr wrap="none">
                <a:spAutoFit/>
              </a:bodyPr>
              <a:lstStyle/>
              <a:p>
                <a:r>
                  <a:rPr lang="en-US" sz="900" b="1" dirty="0" smtClean="0"/>
                  <a:t>A</a:t>
                </a:r>
                <a:r>
                  <a:rPr lang="en-US" sz="900" b="1" dirty="0"/>
                  <a:t>3</a:t>
                </a:r>
              </a:p>
            </p:txBody>
          </p:sp>
          <p:sp>
            <p:nvSpPr>
              <p:cNvPr id="95" name="Rectangle 94"/>
              <p:cNvSpPr>
                <a:spLocks noChangeAspect="1"/>
              </p:cNvSpPr>
              <p:nvPr/>
            </p:nvSpPr>
            <p:spPr bwMode="auto">
              <a:xfrm rot="16200000">
                <a:off x="6906497" y="1497174"/>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0" name="Group 19"/>
              <p:cNvGrpSpPr/>
              <p:nvPr/>
            </p:nvGrpSpPr>
            <p:grpSpPr>
              <a:xfrm rot="16200000">
                <a:off x="7147402" y="1733278"/>
                <a:ext cx="1422000" cy="442800"/>
                <a:chOff x="1590946" y="2644137"/>
                <a:chExt cx="1422000" cy="442800"/>
              </a:xfrm>
            </p:grpSpPr>
            <p:sp>
              <p:nvSpPr>
                <p:cNvPr id="21" name="Rectangle 20"/>
                <p:cNvSpPr>
                  <a:spLocks noChangeAspect="1"/>
                </p:cNvSpPr>
                <p:nvPr/>
              </p:nvSpPr>
              <p:spPr bwMode="auto">
                <a:xfrm>
                  <a:off x="1590946" y="264413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Trapezoid 21"/>
                <p:cNvSpPr/>
                <p:nvPr/>
              </p:nvSpPr>
              <p:spPr bwMode="auto">
                <a:xfrm>
                  <a:off x="1844746" y="272929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Oval 22"/>
                <p:cNvSpPr>
                  <a:spLocks noChangeAspect="1"/>
                </p:cNvSpPr>
                <p:nvPr/>
              </p:nvSpPr>
              <p:spPr bwMode="auto">
                <a:xfrm>
                  <a:off x="2244796" y="2808387"/>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a:spLocks noChangeAspect="1"/>
                </p:cNvSpPr>
                <p:nvPr/>
              </p:nvSpPr>
              <p:spPr bwMode="auto">
                <a:xfrm>
                  <a:off x="2454346"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Oval 24"/>
                <p:cNvSpPr>
                  <a:spLocks noChangeAspect="1"/>
                </p:cNvSpPr>
                <p:nvPr/>
              </p:nvSpPr>
              <p:spPr bwMode="auto">
                <a:xfrm>
                  <a:off x="2036160"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44" name="Rectangle 243"/>
              <p:cNvSpPr/>
              <p:nvPr/>
            </p:nvSpPr>
            <p:spPr>
              <a:xfrm>
                <a:off x="7391654" y="2047898"/>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5" name="Rectangle 244"/>
              <p:cNvSpPr/>
              <p:nvPr/>
            </p:nvSpPr>
            <p:spPr>
              <a:xfrm>
                <a:off x="7391654" y="1839262"/>
                <a:ext cx="332142" cy="230832"/>
              </a:xfrm>
              <a:prstGeom prst="rect">
                <a:avLst/>
              </a:prstGeom>
            </p:spPr>
            <p:txBody>
              <a:bodyPr wrap="none">
                <a:spAutoFit/>
              </a:bodyPr>
              <a:lstStyle/>
              <a:p>
                <a:r>
                  <a:rPr lang="en-US" sz="900" b="1" dirty="0" smtClean="0"/>
                  <a:t>A</a:t>
                </a:r>
                <a:r>
                  <a:rPr lang="en-US" sz="900" b="1" dirty="0"/>
                  <a:t>2</a:t>
                </a:r>
              </a:p>
            </p:txBody>
          </p:sp>
          <p:sp>
            <p:nvSpPr>
              <p:cNvPr id="246" name="Rectangle 245"/>
              <p:cNvSpPr/>
              <p:nvPr/>
            </p:nvSpPr>
            <p:spPr>
              <a:xfrm>
                <a:off x="7391654" y="1620126"/>
                <a:ext cx="332142" cy="230832"/>
              </a:xfrm>
              <a:prstGeom prst="rect">
                <a:avLst/>
              </a:prstGeom>
            </p:spPr>
            <p:txBody>
              <a:bodyPr wrap="none">
                <a:spAutoFit/>
              </a:bodyPr>
              <a:lstStyle/>
              <a:p>
                <a:r>
                  <a:rPr lang="en-US" sz="900" b="1" dirty="0" smtClean="0"/>
                  <a:t>A</a:t>
                </a:r>
                <a:r>
                  <a:rPr lang="en-US" sz="900" b="1" dirty="0"/>
                  <a:t>3</a:t>
                </a:r>
              </a:p>
            </p:txBody>
          </p:sp>
          <p:sp>
            <p:nvSpPr>
              <p:cNvPr id="94" name="Rectangle 93"/>
              <p:cNvSpPr>
                <a:spLocks noChangeAspect="1"/>
              </p:cNvSpPr>
              <p:nvPr/>
            </p:nvSpPr>
            <p:spPr bwMode="auto">
              <a:xfrm rot="16200000">
                <a:off x="6914128" y="4640205"/>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5" name="Group 34"/>
              <p:cNvGrpSpPr/>
              <p:nvPr/>
            </p:nvGrpSpPr>
            <p:grpSpPr>
              <a:xfrm rot="16200000">
                <a:off x="7153700" y="4877029"/>
                <a:ext cx="1422000" cy="438912"/>
                <a:chOff x="1590946" y="2644137"/>
                <a:chExt cx="1422000" cy="442800"/>
              </a:xfrm>
            </p:grpSpPr>
            <p:sp>
              <p:nvSpPr>
                <p:cNvPr id="36" name="Rectangle 35"/>
                <p:cNvSpPr>
                  <a:spLocks noChangeAspect="1"/>
                </p:cNvSpPr>
                <p:nvPr/>
              </p:nvSpPr>
              <p:spPr bwMode="auto">
                <a:xfrm>
                  <a:off x="1590946" y="264413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7" name="Trapezoid 36"/>
                <p:cNvSpPr/>
                <p:nvPr/>
              </p:nvSpPr>
              <p:spPr bwMode="auto">
                <a:xfrm>
                  <a:off x="1844746" y="272929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Oval 37"/>
                <p:cNvSpPr>
                  <a:spLocks noChangeAspect="1"/>
                </p:cNvSpPr>
                <p:nvPr/>
              </p:nvSpPr>
              <p:spPr bwMode="auto">
                <a:xfrm>
                  <a:off x="2244796" y="2808387"/>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9" name="Oval 38"/>
                <p:cNvSpPr>
                  <a:spLocks noChangeAspect="1"/>
                </p:cNvSpPr>
                <p:nvPr/>
              </p:nvSpPr>
              <p:spPr bwMode="auto">
                <a:xfrm>
                  <a:off x="2454346"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0" name="Oval 39"/>
                <p:cNvSpPr>
                  <a:spLocks noChangeAspect="1"/>
                </p:cNvSpPr>
                <p:nvPr/>
              </p:nvSpPr>
              <p:spPr bwMode="auto">
                <a:xfrm>
                  <a:off x="2036160"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47" name="Rectangle 246"/>
              <p:cNvSpPr/>
              <p:nvPr/>
            </p:nvSpPr>
            <p:spPr>
              <a:xfrm>
                <a:off x="7391654" y="5204293"/>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8" name="Rectangle 247"/>
              <p:cNvSpPr/>
              <p:nvPr/>
            </p:nvSpPr>
            <p:spPr>
              <a:xfrm>
                <a:off x="7391654" y="4995657"/>
                <a:ext cx="332142" cy="230832"/>
              </a:xfrm>
              <a:prstGeom prst="rect">
                <a:avLst/>
              </a:prstGeom>
            </p:spPr>
            <p:txBody>
              <a:bodyPr wrap="none">
                <a:spAutoFit/>
              </a:bodyPr>
              <a:lstStyle/>
              <a:p>
                <a:r>
                  <a:rPr lang="en-US" sz="900" b="1" dirty="0" smtClean="0"/>
                  <a:t>A</a:t>
                </a:r>
                <a:r>
                  <a:rPr lang="en-US" sz="900" b="1" dirty="0"/>
                  <a:t>2</a:t>
                </a:r>
              </a:p>
            </p:txBody>
          </p:sp>
          <p:sp>
            <p:nvSpPr>
              <p:cNvPr id="249" name="Rectangle 248"/>
              <p:cNvSpPr/>
              <p:nvPr/>
            </p:nvSpPr>
            <p:spPr>
              <a:xfrm>
                <a:off x="7391654" y="4776521"/>
                <a:ext cx="332142" cy="230832"/>
              </a:xfrm>
              <a:prstGeom prst="rect">
                <a:avLst/>
              </a:prstGeom>
            </p:spPr>
            <p:txBody>
              <a:bodyPr wrap="none">
                <a:spAutoFit/>
              </a:bodyPr>
              <a:lstStyle/>
              <a:p>
                <a:r>
                  <a:rPr lang="en-US" sz="900" b="1" dirty="0" smtClean="0"/>
                  <a:t>A</a:t>
                </a:r>
                <a:r>
                  <a:rPr lang="en-US" sz="900" b="1" dirty="0"/>
                  <a:t>3</a:t>
                </a:r>
              </a:p>
            </p:txBody>
          </p:sp>
          <p:sp>
            <p:nvSpPr>
              <p:cNvPr id="96" name="Rectangle 95"/>
              <p:cNvSpPr>
                <a:spLocks noChangeAspect="1"/>
              </p:cNvSpPr>
              <p:nvPr/>
            </p:nvSpPr>
            <p:spPr bwMode="auto">
              <a:xfrm rot="16200000">
                <a:off x="1443488" y="4633646"/>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1" name="Rectangle 40"/>
              <p:cNvSpPr>
                <a:spLocks noChangeAspect="1"/>
              </p:cNvSpPr>
              <p:nvPr/>
            </p:nvSpPr>
            <p:spPr bwMode="auto">
              <a:xfrm rot="16200000">
                <a:off x="1194586" y="487074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2" name="Trapezoid 41"/>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3" name="Oval 42"/>
              <p:cNvSpPr>
                <a:spLocks noChangeAspect="1"/>
              </p:cNvSpPr>
              <p:nvPr/>
            </p:nvSpPr>
            <p:spPr bwMode="auto">
              <a:xfrm rot="16200000">
                <a:off x="1856457" y="5051039"/>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4" name="Oval 43"/>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5" name="Oval 44"/>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0" name="Rectangle 249"/>
              <p:cNvSpPr/>
              <p:nvPr/>
            </p:nvSpPr>
            <p:spPr>
              <a:xfrm>
                <a:off x="2064949" y="5218905"/>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51" name="Rectangle 250"/>
              <p:cNvSpPr/>
              <p:nvPr/>
            </p:nvSpPr>
            <p:spPr>
              <a:xfrm>
                <a:off x="2064949" y="5010269"/>
                <a:ext cx="332142" cy="230832"/>
              </a:xfrm>
              <a:prstGeom prst="rect">
                <a:avLst/>
              </a:prstGeom>
            </p:spPr>
            <p:txBody>
              <a:bodyPr wrap="none">
                <a:spAutoFit/>
              </a:bodyPr>
              <a:lstStyle/>
              <a:p>
                <a:r>
                  <a:rPr lang="en-US" sz="900" b="1" dirty="0" smtClean="0"/>
                  <a:t>A</a:t>
                </a:r>
                <a:r>
                  <a:rPr lang="en-US" sz="900" b="1" dirty="0"/>
                  <a:t>2</a:t>
                </a:r>
              </a:p>
            </p:txBody>
          </p:sp>
          <p:sp>
            <p:nvSpPr>
              <p:cNvPr id="252" name="Rectangle 251"/>
              <p:cNvSpPr/>
              <p:nvPr/>
            </p:nvSpPr>
            <p:spPr>
              <a:xfrm>
                <a:off x="2064949" y="4791133"/>
                <a:ext cx="332142" cy="230832"/>
              </a:xfrm>
              <a:prstGeom prst="rect">
                <a:avLst/>
              </a:prstGeom>
            </p:spPr>
            <p:txBody>
              <a:bodyPr wrap="none">
                <a:spAutoFit/>
              </a:bodyPr>
              <a:lstStyle/>
              <a:p>
                <a:r>
                  <a:rPr lang="en-US" sz="900" b="1" dirty="0" smtClean="0"/>
                  <a:t>A</a:t>
                </a:r>
                <a:r>
                  <a:rPr lang="en-US" sz="900" b="1" dirty="0"/>
                  <a:t>3</a:t>
                </a:r>
              </a:p>
            </p:txBody>
          </p:sp>
          <p:sp>
            <p:nvSpPr>
              <p:cNvPr id="71" name="Rectangle 70"/>
              <p:cNvSpPr/>
              <p:nvPr/>
            </p:nvSpPr>
            <p:spPr>
              <a:xfrm rot="16200000">
                <a:off x="1282882" y="3398898"/>
                <a:ext cx="377026" cy="369332"/>
              </a:xfrm>
              <a:prstGeom prst="rect">
                <a:avLst/>
              </a:prstGeom>
            </p:spPr>
            <p:txBody>
              <a:bodyPr wrap="none">
                <a:spAutoFit/>
              </a:bodyPr>
              <a:lstStyle/>
              <a:p>
                <a:r>
                  <a:rPr lang="en-US" dirty="0" smtClean="0"/>
                  <a:t>In</a:t>
                </a:r>
                <a:endParaRPr lang="en-US" dirty="0"/>
              </a:p>
            </p:txBody>
          </p:sp>
          <p:sp>
            <p:nvSpPr>
              <p:cNvPr id="72" name="Rectangle 71"/>
              <p:cNvSpPr/>
              <p:nvPr/>
            </p:nvSpPr>
            <p:spPr>
              <a:xfrm rot="16200000">
                <a:off x="7284911" y="3454126"/>
                <a:ext cx="556563" cy="369332"/>
              </a:xfrm>
              <a:prstGeom prst="rect">
                <a:avLst/>
              </a:prstGeom>
            </p:spPr>
            <p:txBody>
              <a:bodyPr wrap="none">
                <a:spAutoFit/>
              </a:bodyPr>
              <a:lstStyle/>
              <a:p>
                <a:r>
                  <a:rPr lang="en-US" dirty="0" smtClean="0"/>
                  <a:t>Out</a:t>
                </a:r>
                <a:endParaRPr lang="en-US" dirty="0"/>
              </a:p>
            </p:txBody>
          </p:sp>
          <p:sp>
            <p:nvSpPr>
              <p:cNvPr id="81" name="Rectangle 80"/>
              <p:cNvSpPr/>
              <p:nvPr/>
            </p:nvSpPr>
            <p:spPr>
              <a:xfrm>
                <a:off x="1788162" y="800823"/>
                <a:ext cx="761747" cy="369332"/>
              </a:xfrm>
              <a:prstGeom prst="rect">
                <a:avLst/>
              </a:prstGeom>
            </p:spPr>
            <p:txBody>
              <a:bodyPr wrap="none">
                <a:spAutoFit/>
              </a:bodyPr>
              <a:lstStyle/>
              <a:p>
                <a:r>
                  <a:rPr lang="en-US" dirty="0" smtClean="0"/>
                  <a:t>Plugs</a:t>
                </a:r>
                <a:endParaRPr lang="en-US" dirty="0"/>
              </a:p>
            </p:txBody>
          </p:sp>
          <p:sp>
            <p:nvSpPr>
              <p:cNvPr id="82" name="Rectangle 81"/>
              <p:cNvSpPr/>
              <p:nvPr/>
            </p:nvSpPr>
            <p:spPr>
              <a:xfrm>
                <a:off x="6957108" y="807925"/>
                <a:ext cx="1005403" cy="369332"/>
              </a:xfrm>
              <a:prstGeom prst="rect">
                <a:avLst/>
              </a:prstGeom>
            </p:spPr>
            <p:txBody>
              <a:bodyPr wrap="none">
                <a:spAutoFit/>
              </a:bodyPr>
              <a:lstStyle/>
              <a:p>
                <a:r>
                  <a:rPr lang="en-US" dirty="0" smtClean="0"/>
                  <a:t>Sockets</a:t>
                </a:r>
                <a:endParaRPr lang="en-US" dirty="0"/>
              </a:p>
            </p:txBody>
          </p:sp>
          <p:sp>
            <p:nvSpPr>
              <p:cNvPr id="184" name="Rectangle 183"/>
              <p:cNvSpPr>
                <a:spLocks noChangeAspect="1"/>
              </p:cNvSpPr>
              <p:nvPr/>
            </p:nvSpPr>
            <p:spPr bwMode="auto">
              <a:xfrm rot="5400000">
                <a:off x="1262382" y="7285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5" name="Rectangle 184"/>
              <p:cNvSpPr>
                <a:spLocks noChangeAspect="1"/>
              </p:cNvSpPr>
              <p:nvPr/>
            </p:nvSpPr>
            <p:spPr bwMode="auto">
              <a:xfrm rot="5400000">
                <a:off x="1262382" y="16429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6" name="Rectangle 185"/>
              <p:cNvSpPr>
                <a:spLocks noChangeAspect="1"/>
              </p:cNvSpPr>
              <p:nvPr/>
            </p:nvSpPr>
            <p:spPr bwMode="auto">
              <a:xfrm rot="5400000">
                <a:off x="1262382" y="2550078"/>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7" name="Rectangle 186"/>
              <p:cNvSpPr>
                <a:spLocks noChangeAspect="1"/>
              </p:cNvSpPr>
              <p:nvPr/>
            </p:nvSpPr>
            <p:spPr bwMode="auto">
              <a:xfrm rot="5400000">
                <a:off x="1262382" y="3472499"/>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8" name="Rectangle 187"/>
              <p:cNvSpPr>
                <a:spLocks noChangeAspect="1"/>
              </p:cNvSpPr>
              <p:nvPr/>
            </p:nvSpPr>
            <p:spPr bwMode="auto">
              <a:xfrm rot="5400000">
                <a:off x="1262382" y="4398565"/>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9" name="Rectangle 188"/>
              <p:cNvSpPr>
                <a:spLocks noChangeAspect="1"/>
              </p:cNvSpPr>
              <p:nvPr/>
            </p:nvSpPr>
            <p:spPr bwMode="auto">
              <a:xfrm rot="5400000">
                <a:off x="1262382" y="5304944"/>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0" name="Rectangle 189"/>
              <p:cNvSpPr>
                <a:spLocks noChangeAspect="1"/>
              </p:cNvSpPr>
              <p:nvPr/>
            </p:nvSpPr>
            <p:spPr bwMode="auto">
              <a:xfrm rot="5400000">
                <a:off x="1262382" y="6220050"/>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87" name="Group 86"/>
            <p:cNvGrpSpPr/>
            <p:nvPr/>
          </p:nvGrpSpPr>
          <p:grpSpPr>
            <a:xfrm>
              <a:off x="4324125" y="1332828"/>
              <a:ext cx="2103145" cy="1645920"/>
              <a:chOff x="4420377" y="1236576"/>
              <a:chExt cx="2103145" cy="1645920"/>
            </a:xfrm>
          </p:grpSpPr>
          <p:sp>
            <p:nvSpPr>
              <p:cNvPr id="2" name="Rectangle 1"/>
              <p:cNvSpPr>
                <a:spLocks noChangeAspect="1"/>
              </p:cNvSpPr>
              <p:nvPr/>
            </p:nvSpPr>
            <p:spPr bwMode="auto">
              <a:xfrm>
                <a:off x="4420377" y="1236576"/>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Rectangle 69"/>
              <p:cNvSpPr/>
              <p:nvPr/>
            </p:nvSpPr>
            <p:spPr>
              <a:xfrm>
                <a:off x="5051641" y="1863189"/>
                <a:ext cx="966931" cy="369332"/>
              </a:xfrm>
              <a:prstGeom prst="rect">
                <a:avLst/>
              </a:prstGeom>
            </p:spPr>
            <p:txBody>
              <a:bodyPr wrap="none">
                <a:spAutoFit/>
              </a:bodyPr>
              <a:lstStyle/>
              <a:p>
                <a:r>
                  <a:rPr lang="en-US" dirty="0" smtClean="0"/>
                  <a:t>Relay 1</a:t>
                </a:r>
                <a:endParaRPr lang="en-US" dirty="0"/>
              </a:p>
            </p:txBody>
          </p:sp>
          <p:sp>
            <p:nvSpPr>
              <p:cNvPr id="142" name="Oval 141"/>
              <p:cNvSpPr/>
              <p:nvPr/>
            </p:nvSpPr>
            <p:spPr bwMode="auto">
              <a:xfrm>
                <a:off x="6188105" y="136908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3" name="Rectangle 142"/>
              <p:cNvSpPr/>
              <p:nvPr/>
            </p:nvSpPr>
            <p:spPr>
              <a:xfrm>
                <a:off x="5983599" y="1370244"/>
                <a:ext cx="248786" cy="230832"/>
              </a:xfrm>
              <a:prstGeom prst="rect">
                <a:avLst/>
              </a:prstGeom>
            </p:spPr>
            <p:txBody>
              <a:bodyPr wrap="none">
                <a:spAutoFit/>
              </a:bodyPr>
              <a:lstStyle/>
              <a:p>
                <a:r>
                  <a:rPr lang="en-US" sz="900" b="1" dirty="0" smtClean="0"/>
                  <a:t>1</a:t>
                </a:r>
                <a:endParaRPr lang="en-US" sz="900" b="1" dirty="0"/>
              </a:p>
            </p:txBody>
          </p:sp>
          <p:sp>
            <p:nvSpPr>
              <p:cNvPr id="144" name="Oval 143"/>
              <p:cNvSpPr/>
              <p:nvPr/>
            </p:nvSpPr>
            <p:spPr bwMode="auto">
              <a:xfrm>
                <a:off x="6188105" y="2562205"/>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5" name="Rectangle 144"/>
              <p:cNvSpPr/>
              <p:nvPr/>
            </p:nvSpPr>
            <p:spPr>
              <a:xfrm>
                <a:off x="5911410" y="2563361"/>
                <a:ext cx="316112" cy="230832"/>
              </a:xfrm>
              <a:prstGeom prst="rect">
                <a:avLst/>
              </a:prstGeom>
            </p:spPr>
            <p:txBody>
              <a:bodyPr wrap="none">
                <a:spAutoFit/>
              </a:bodyPr>
              <a:lstStyle/>
              <a:p>
                <a:r>
                  <a:rPr lang="en-US" sz="900" b="1" dirty="0" smtClean="0"/>
                  <a:t>+2</a:t>
                </a:r>
                <a:endParaRPr lang="en-US" sz="900" b="1" dirty="0"/>
              </a:p>
            </p:txBody>
          </p:sp>
          <p:sp>
            <p:nvSpPr>
              <p:cNvPr id="236" name="Oval 235"/>
              <p:cNvSpPr/>
              <p:nvPr/>
            </p:nvSpPr>
            <p:spPr bwMode="auto">
              <a:xfrm>
                <a:off x="4554220" y="136908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7" name="Rectangle 236"/>
              <p:cNvSpPr/>
              <p:nvPr/>
            </p:nvSpPr>
            <p:spPr>
              <a:xfrm>
                <a:off x="4732114" y="1364243"/>
                <a:ext cx="248786" cy="230832"/>
              </a:xfrm>
              <a:prstGeom prst="rect">
                <a:avLst/>
              </a:prstGeom>
            </p:spPr>
            <p:txBody>
              <a:bodyPr wrap="none">
                <a:spAutoFit/>
              </a:bodyPr>
              <a:lstStyle/>
              <a:p>
                <a:r>
                  <a:rPr lang="en-US" sz="900" b="1" dirty="0"/>
                  <a:t>4</a:t>
                </a:r>
              </a:p>
            </p:txBody>
          </p:sp>
          <p:sp>
            <p:nvSpPr>
              <p:cNvPr id="238" name="Oval 237"/>
              <p:cNvSpPr/>
              <p:nvPr/>
            </p:nvSpPr>
            <p:spPr bwMode="auto">
              <a:xfrm>
                <a:off x="4554220" y="2562205"/>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9" name="Rectangle 238"/>
              <p:cNvSpPr/>
              <p:nvPr/>
            </p:nvSpPr>
            <p:spPr>
              <a:xfrm>
                <a:off x="4736486" y="2547727"/>
                <a:ext cx="316112" cy="230832"/>
              </a:xfrm>
              <a:prstGeom prst="rect">
                <a:avLst/>
              </a:prstGeom>
            </p:spPr>
            <p:txBody>
              <a:bodyPr wrap="none">
                <a:spAutoFit/>
              </a:bodyPr>
              <a:lstStyle/>
              <a:p>
                <a:r>
                  <a:rPr lang="en-US" sz="900" b="1" dirty="0" smtClean="0"/>
                  <a:t>+3</a:t>
                </a:r>
                <a:endParaRPr lang="en-US" sz="900" b="1" dirty="0"/>
              </a:p>
            </p:txBody>
          </p:sp>
          <p:sp>
            <p:nvSpPr>
              <p:cNvPr id="57" name="Flowchart: Delay 56"/>
              <p:cNvSpPr/>
              <p:nvPr/>
            </p:nvSpPr>
            <p:spPr bwMode="auto">
              <a:xfrm>
                <a:off x="4420402"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Flowchart: Delay 178"/>
              <p:cNvSpPr/>
              <p:nvPr/>
            </p:nvSpPr>
            <p:spPr bwMode="auto">
              <a:xfrm rot="10800000">
                <a:off x="6202680"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68" name="Group 67"/>
            <p:cNvGrpSpPr/>
            <p:nvPr/>
          </p:nvGrpSpPr>
          <p:grpSpPr>
            <a:xfrm>
              <a:off x="4333298" y="4075338"/>
              <a:ext cx="2103120" cy="1645920"/>
              <a:chOff x="4429550" y="4155548"/>
              <a:chExt cx="2103120" cy="1645920"/>
            </a:xfrm>
          </p:grpSpPr>
          <p:sp>
            <p:nvSpPr>
              <p:cNvPr id="28" name="Rectangle 27"/>
              <p:cNvSpPr>
                <a:spLocks noChangeAspect="1"/>
              </p:cNvSpPr>
              <p:nvPr/>
            </p:nvSpPr>
            <p:spPr bwMode="auto">
              <a:xfrm>
                <a:off x="4429550" y="4155548"/>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p:nvPr/>
            </p:nvSpPr>
            <p:spPr>
              <a:xfrm>
                <a:off x="5060790" y="4773272"/>
                <a:ext cx="966931" cy="369332"/>
              </a:xfrm>
              <a:prstGeom prst="rect">
                <a:avLst/>
              </a:prstGeom>
            </p:spPr>
            <p:txBody>
              <a:bodyPr wrap="none">
                <a:spAutoFit/>
              </a:bodyPr>
              <a:lstStyle/>
              <a:p>
                <a:r>
                  <a:rPr lang="en-US" dirty="0" smtClean="0"/>
                  <a:t>Relay 2</a:t>
                </a:r>
                <a:endParaRPr lang="en-US" dirty="0"/>
              </a:p>
            </p:txBody>
          </p:sp>
          <p:sp>
            <p:nvSpPr>
              <p:cNvPr id="347" name="Oval 346"/>
              <p:cNvSpPr/>
              <p:nvPr/>
            </p:nvSpPr>
            <p:spPr bwMode="auto">
              <a:xfrm>
                <a:off x="6197253" y="427510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8" name="Rectangle 347"/>
              <p:cNvSpPr/>
              <p:nvPr/>
            </p:nvSpPr>
            <p:spPr>
              <a:xfrm>
                <a:off x="5992747" y="4276263"/>
                <a:ext cx="248786" cy="230832"/>
              </a:xfrm>
              <a:prstGeom prst="rect">
                <a:avLst/>
              </a:prstGeom>
            </p:spPr>
            <p:txBody>
              <a:bodyPr wrap="none">
                <a:spAutoFit/>
              </a:bodyPr>
              <a:lstStyle/>
              <a:p>
                <a:r>
                  <a:rPr lang="en-US" sz="900" b="1" dirty="0" smtClean="0"/>
                  <a:t>1</a:t>
                </a:r>
                <a:endParaRPr lang="en-US" sz="900" b="1" dirty="0"/>
              </a:p>
            </p:txBody>
          </p:sp>
          <p:sp>
            <p:nvSpPr>
              <p:cNvPr id="349" name="Oval 348"/>
              <p:cNvSpPr/>
              <p:nvPr/>
            </p:nvSpPr>
            <p:spPr bwMode="auto">
              <a:xfrm>
                <a:off x="6197253" y="5468224"/>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0" name="Rectangle 349"/>
              <p:cNvSpPr/>
              <p:nvPr/>
            </p:nvSpPr>
            <p:spPr>
              <a:xfrm>
                <a:off x="5920558" y="5469380"/>
                <a:ext cx="316112" cy="230832"/>
              </a:xfrm>
              <a:prstGeom prst="rect">
                <a:avLst/>
              </a:prstGeom>
            </p:spPr>
            <p:txBody>
              <a:bodyPr wrap="none">
                <a:spAutoFit/>
              </a:bodyPr>
              <a:lstStyle/>
              <a:p>
                <a:r>
                  <a:rPr lang="en-US" sz="900" b="1" dirty="0" smtClean="0"/>
                  <a:t>+2</a:t>
                </a:r>
                <a:endParaRPr lang="en-US" sz="900" b="1" dirty="0"/>
              </a:p>
            </p:txBody>
          </p:sp>
          <p:sp>
            <p:nvSpPr>
              <p:cNvPr id="351" name="Oval 350"/>
              <p:cNvSpPr/>
              <p:nvPr/>
            </p:nvSpPr>
            <p:spPr bwMode="auto">
              <a:xfrm>
                <a:off x="4563368" y="427510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2" name="Rectangle 351"/>
              <p:cNvSpPr/>
              <p:nvPr/>
            </p:nvSpPr>
            <p:spPr>
              <a:xfrm>
                <a:off x="4741262" y="4270262"/>
                <a:ext cx="248786" cy="230832"/>
              </a:xfrm>
              <a:prstGeom prst="rect">
                <a:avLst/>
              </a:prstGeom>
            </p:spPr>
            <p:txBody>
              <a:bodyPr wrap="none">
                <a:spAutoFit/>
              </a:bodyPr>
              <a:lstStyle/>
              <a:p>
                <a:r>
                  <a:rPr lang="en-US" sz="900" b="1" dirty="0"/>
                  <a:t>4</a:t>
                </a:r>
              </a:p>
            </p:txBody>
          </p:sp>
          <p:sp>
            <p:nvSpPr>
              <p:cNvPr id="353" name="Oval 352"/>
              <p:cNvSpPr/>
              <p:nvPr/>
            </p:nvSpPr>
            <p:spPr bwMode="auto">
              <a:xfrm>
                <a:off x="4563368" y="5468224"/>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4" name="Rectangle 353"/>
              <p:cNvSpPr/>
              <p:nvPr/>
            </p:nvSpPr>
            <p:spPr>
              <a:xfrm>
                <a:off x="4745634" y="5453746"/>
                <a:ext cx="316112" cy="230832"/>
              </a:xfrm>
              <a:prstGeom prst="rect">
                <a:avLst/>
              </a:prstGeom>
            </p:spPr>
            <p:txBody>
              <a:bodyPr wrap="none">
                <a:spAutoFit/>
              </a:bodyPr>
              <a:lstStyle/>
              <a:p>
                <a:r>
                  <a:rPr lang="en-US" sz="900" b="1" dirty="0" smtClean="0"/>
                  <a:t>+3</a:t>
                </a:r>
                <a:endParaRPr lang="en-US" sz="900" b="1" dirty="0"/>
              </a:p>
            </p:txBody>
          </p:sp>
          <p:sp>
            <p:nvSpPr>
              <p:cNvPr id="178" name="Flowchart: Delay 177"/>
              <p:cNvSpPr/>
              <p:nvPr/>
            </p:nvSpPr>
            <p:spPr bwMode="auto">
              <a:xfrm>
                <a:off x="4429550"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Flowchart: Delay 179"/>
              <p:cNvSpPr/>
              <p:nvPr/>
            </p:nvSpPr>
            <p:spPr bwMode="auto">
              <a:xfrm rot="10800000">
                <a:off x="6211828"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92" name="Rectangle 191"/>
            <p:cNvSpPr/>
            <p:nvPr/>
          </p:nvSpPr>
          <p:spPr>
            <a:xfrm>
              <a:off x="7369944" y="6570863"/>
              <a:ext cx="449162" cy="200055"/>
            </a:xfrm>
            <a:prstGeom prst="rect">
              <a:avLst/>
            </a:prstGeom>
          </p:spPr>
          <p:txBody>
            <a:bodyPr wrap="none">
              <a:spAutoFit/>
            </a:bodyPr>
            <a:lstStyle/>
            <a:p>
              <a:r>
                <a:rPr lang="en-US" sz="700" dirty="0" smtClean="0"/>
                <a:t>Inches</a:t>
              </a:r>
              <a:endParaRPr lang="en-US" dirty="0"/>
            </a:p>
          </p:txBody>
        </p:sp>
        <p:sp>
          <p:nvSpPr>
            <p:cNvPr id="193" name="Rectangle 192"/>
            <p:cNvSpPr/>
            <p:nvPr/>
          </p:nvSpPr>
          <p:spPr>
            <a:xfrm rot="16200000">
              <a:off x="7811784" y="707897"/>
              <a:ext cx="449162" cy="200055"/>
            </a:xfrm>
            <a:prstGeom prst="rect">
              <a:avLst/>
            </a:prstGeom>
          </p:spPr>
          <p:txBody>
            <a:bodyPr wrap="none">
              <a:spAutoFit/>
            </a:bodyPr>
            <a:lstStyle/>
            <a:p>
              <a:r>
                <a:rPr lang="en-US" sz="700" dirty="0" smtClean="0"/>
                <a:t>Inches</a:t>
              </a:r>
              <a:endParaRPr lang="en-US" dirty="0"/>
            </a:p>
          </p:txBody>
        </p:sp>
        <p:sp>
          <p:nvSpPr>
            <p:cNvPr id="194" name="Rectangle 193"/>
            <p:cNvSpPr/>
            <p:nvPr/>
          </p:nvSpPr>
          <p:spPr>
            <a:xfrm rot="16200000">
              <a:off x="1493494" y="715918"/>
              <a:ext cx="449162" cy="200055"/>
            </a:xfrm>
            <a:prstGeom prst="rect">
              <a:avLst/>
            </a:prstGeom>
          </p:spPr>
          <p:txBody>
            <a:bodyPr wrap="none">
              <a:spAutoFit/>
            </a:bodyPr>
            <a:lstStyle/>
            <a:p>
              <a:r>
                <a:rPr lang="en-US" sz="700" dirty="0" smtClean="0"/>
                <a:t>Inches</a:t>
              </a:r>
              <a:endParaRPr lang="en-US" dirty="0"/>
            </a:p>
          </p:txBody>
        </p:sp>
      </p:grpSp>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View</a:t>
            </a:r>
          </a:p>
        </p:txBody>
      </p:sp>
    </p:spTree>
    <p:extLst>
      <p:ext uri="{BB962C8B-B14F-4D97-AF65-F5344CB8AC3E}">
        <p14:creationId xmlns:p14="http://schemas.microsoft.com/office/powerpoint/2010/main" val="1703819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View - bmp</a:t>
            </a:r>
          </a:p>
        </p:txBody>
      </p:sp>
      <p:pic>
        <p:nvPicPr>
          <p:cNvPr id="4102"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851" y="1326231"/>
            <a:ext cx="5175504"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385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3D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469" y="817645"/>
            <a:ext cx="71056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94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891" y="1022683"/>
            <a:ext cx="2333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Labels</a:t>
            </a:r>
          </a:p>
        </p:txBody>
      </p:sp>
      <p:cxnSp>
        <p:nvCxnSpPr>
          <p:cNvPr id="2048" name="Straight Arrow Connector 2047"/>
          <p:cNvCxnSpPr>
            <a:stCxn id="2" idx="0"/>
          </p:cNvCxnSpPr>
          <p:nvPr/>
        </p:nvCxnSpPr>
        <p:spPr>
          <a:xfrm flipV="1">
            <a:off x="2522620" y="2486526"/>
            <a:ext cx="1351548" cy="1315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0"/>
          </p:cNvCxnSpPr>
          <p:nvPr/>
        </p:nvCxnSpPr>
        <p:spPr>
          <a:xfrm flipH="1" flipV="1">
            <a:off x="6273346" y="1419726"/>
            <a:ext cx="612727" cy="23822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526505" y="1419726"/>
            <a:ext cx="746841" cy="1524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522621" y="5584823"/>
            <a:ext cx="4455696" cy="646331"/>
          </a:xfrm>
          <a:prstGeom prst="rect">
            <a:avLst/>
          </a:prstGeom>
        </p:spPr>
        <p:txBody>
          <a:bodyPr wrap="square">
            <a:spAutoFit/>
          </a:bodyPr>
          <a:lstStyle/>
          <a:p>
            <a:pPr algn="ctr"/>
            <a:r>
              <a:rPr lang="en-US" dirty="0" smtClean="0"/>
              <a:t>Silk screen labels.  Please note carefully the LED labels.  </a:t>
            </a:r>
            <a:endParaRPr lang="en-US" dirty="0"/>
          </a:p>
        </p:txBody>
      </p:sp>
      <p:sp>
        <p:nvSpPr>
          <p:cNvPr id="2" name="Rectangle 1"/>
          <p:cNvSpPr>
            <a:spLocks noChangeAspect="1"/>
          </p:cNvSpPr>
          <p:nvPr/>
        </p:nvSpPr>
        <p:spPr bwMode="auto">
          <a:xfrm>
            <a:off x="922420" y="3801978"/>
            <a:ext cx="3200400" cy="1371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Trapezoid 4"/>
          <p:cNvSpPr>
            <a:spLocks noChangeAspect="1"/>
          </p:cNvSpPr>
          <p:nvPr/>
        </p:nvSpPr>
        <p:spPr bwMode="auto">
          <a:xfrm rot="10800000">
            <a:off x="1406973" y="4433876"/>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 name="Oval 5"/>
          <p:cNvSpPr/>
          <p:nvPr/>
        </p:nvSpPr>
        <p:spPr bwMode="auto">
          <a:xfrm>
            <a:off x="1437613"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Oval 12"/>
          <p:cNvSpPr/>
          <p:nvPr/>
        </p:nvSpPr>
        <p:spPr bwMode="auto">
          <a:xfrm>
            <a:off x="1748028"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 name="TextBox 6"/>
          <p:cNvSpPr txBox="1"/>
          <p:nvPr/>
        </p:nvSpPr>
        <p:spPr>
          <a:xfrm>
            <a:off x="1300533" y="399495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5" name="TextBox 14"/>
          <p:cNvSpPr txBox="1"/>
          <p:nvPr/>
        </p:nvSpPr>
        <p:spPr>
          <a:xfrm>
            <a:off x="1618969" y="4003447"/>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6" name="TextBox 15"/>
          <p:cNvSpPr txBox="1"/>
          <p:nvPr/>
        </p:nvSpPr>
        <p:spPr>
          <a:xfrm>
            <a:off x="2294020" y="3806696"/>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Input</a:t>
            </a:r>
            <a:endParaRPr lang="en-US" sz="700" b="1" dirty="0">
              <a:solidFill>
                <a:schemeClr val="bg1">
                  <a:lumMod val="95000"/>
                </a:schemeClr>
              </a:solidFill>
              <a:latin typeface="Comic Sans MS" pitchFamily="66" charset="0"/>
            </a:endParaRPr>
          </a:p>
        </p:txBody>
      </p:sp>
      <p:sp>
        <p:nvSpPr>
          <p:cNvPr id="17" name="Trapezoid 16"/>
          <p:cNvSpPr>
            <a:spLocks noChangeAspect="1"/>
          </p:cNvSpPr>
          <p:nvPr/>
        </p:nvSpPr>
        <p:spPr bwMode="auto">
          <a:xfrm rot="10800000">
            <a:off x="3155563" y="4442365"/>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 name="Oval 17"/>
          <p:cNvSpPr/>
          <p:nvPr/>
        </p:nvSpPr>
        <p:spPr bwMode="auto">
          <a:xfrm>
            <a:off x="3186203"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 name="Oval 18"/>
          <p:cNvSpPr/>
          <p:nvPr/>
        </p:nvSpPr>
        <p:spPr bwMode="auto">
          <a:xfrm>
            <a:off x="3496618"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TextBox 19"/>
          <p:cNvSpPr txBox="1"/>
          <p:nvPr/>
        </p:nvSpPr>
        <p:spPr>
          <a:xfrm>
            <a:off x="3049123" y="400344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1" name="TextBox 20"/>
          <p:cNvSpPr txBox="1"/>
          <p:nvPr/>
        </p:nvSpPr>
        <p:spPr>
          <a:xfrm>
            <a:off x="3367559" y="401193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36" name="TextBox 35"/>
          <p:cNvSpPr txBox="1"/>
          <p:nvPr/>
        </p:nvSpPr>
        <p:spPr>
          <a:xfrm>
            <a:off x="2813123" y="4866125"/>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
        <p:nvSpPr>
          <p:cNvPr id="51" name="Oval 50"/>
          <p:cNvSpPr/>
          <p:nvPr/>
        </p:nvSpPr>
        <p:spPr bwMode="auto">
          <a:xfrm>
            <a:off x="1321307" y="450758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2" name="Oval 51"/>
          <p:cNvSpPr/>
          <p:nvPr/>
        </p:nvSpPr>
        <p:spPr bwMode="auto">
          <a:xfrm>
            <a:off x="1923287" y="4516078"/>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3" name="Oval 52"/>
          <p:cNvSpPr/>
          <p:nvPr/>
        </p:nvSpPr>
        <p:spPr bwMode="auto">
          <a:xfrm>
            <a:off x="3069556" y="450758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4" name="Oval 53"/>
          <p:cNvSpPr/>
          <p:nvPr/>
        </p:nvSpPr>
        <p:spPr bwMode="auto">
          <a:xfrm>
            <a:off x="3671536" y="4516078"/>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Rectangle 21"/>
          <p:cNvSpPr>
            <a:spLocks noChangeAspect="1"/>
          </p:cNvSpPr>
          <p:nvPr/>
        </p:nvSpPr>
        <p:spPr bwMode="auto">
          <a:xfrm>
            <a:off x="5285873" y="3801978"/>
            <a:ext cx="3200400" cy="1371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Trapezoid 22"/>
          <p:cNvSpPr>
            <a:spLocks noChangeAspect="1"/>
          </p:cNvSpPr>
          <p:nvPr/>
        </p:nvSpPr>
        <p:spPr bwMode="auto">
          <a:xfrm rot="10800000">
            <a:off x="5770426" y="4433876"/>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p:nvPr/>
        </p:nvSpPr>
        <p:spPr bwMode="auto">
          <a:xfrm>
            <a:off x="5801066"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Oval 24"/>
          <p:cNvSpPr/>
          <p:nvPr/>
        </p:nvSpPr>
        <p:spPr bwMode="auto">
          <a:xfrm>
            <a:off x="6111481"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6" name="TextBox 25"/>
          <p:cNvSpPr txBox="1"/>
          <p:nvPr/>
        </p:nvSpPr>
        <p:spPr>
          <a:xfrm>
            <a:off x="5663986" y="399495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7" name="TextBox 26"/>
          <p:cNvSpPr txBox="1"/>
          <p:nvPr/>
        </p:nvSpPr>
        <p:spPr>
          <a:xfrm>
            <a:off x="5982422" y="4003447"/>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8" name="TextBox 27"/>
          <p:cNvSpPr txBox="1"/>
          <p:nvPr/>
        </p:nvSpPr>
        <p:spPr>
          <a:xfrm>
            <a:off x="6625389" y="3810472"/>
            <a:ext cx="521368"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Output</a:t>
            </a:r>
            <a:endParaRPr lang="en-US" sz="700" b="1" dirty="0">
              <a:solidFill>
                <a:schemeClr val="bg1">
                  <a:lumMod val="95000"/>
                </a:schemeClr>
              </a:solidFill>
              <a:latin typeface="Comic Sans MS" pitchFamily="66" charset="0"/>
            </a:endParaRPr>
          </a:p>
        </p:txBody>
      </p:sp>
      <p:sp>
        <p:nvSpPr>
          <p:cNvPr id="29" name="Trapezoid 28"/>
          <p:cNvSpPr>
            <a:spLocks noChangeAspect="1"/>
          </p:cNvSpPr>
          <p:nvPr/>
        </p:nvSpPr>
        <p:spPr bwMode="auto">
          <a:xfrm rot="10800000">
            <a:off x="7519016" y="4442365"/>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Oval 29"/>
          <p:cNvSpPr/>
          <p:nvPr/>
        </p:nvSpPr>
        <p:spPr bwMode="auto">
          <a:xfrm>
            <a:off x="7549656"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p:nvPr/>
        </p:nvSpPr>
        <p:spPr bwMode="auto">
          <a:xfrm>
            <a:off x="7860071"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 name="TextBox 31"/>
          <p:cNvSpPr txBox="1"/>
          <p:nvPr/>
        </p:nvSpPr>
        <p:spPr>
          <a:xfrm>
            <a:off x="7412576" y="400344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33" name="TextBox 32"/>
          <p:cNvSpPr txBox="1"/>
          <p:nvPr/>
        </p:nvSpPr>
        <p:spPr>
          <a:xfrm>
            <a:off x="7731012" y="401193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55" name="Oval 54"/>
          <p:cNvSpPr/>
          <p:nvPr/>
        </p:nvSpPr>
        <p:spPr bwMode="auto">
          <a:xfrm>
            <a:off x="5688710" y="4516446"/>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6" name="Oval 55"/>
          <p:cNvSpPr/>
          <p:nvPr/>
        </p:nvSpPr>
        <p:spPr bwMode="auto">
          <a:xfrm>
            <a:off x="6290690" y="4524935"/>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7" name="Oval 56"/>
          <p:cNvSpPr/>
          <p:nvPr/>
        </p:nvSpPr>
        <p:spPr bwMode="auto">
          <a:xfrm>
            <a:off x="7443396" y="4507957"/>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8" name="Oval 57"/>
          <p:cNvSpPr/>
          <p:nvPr/>
        </p:nvSpPr>
        <p:spPr bwMode="auto">
          <a:xfrm>
            <a:off x="8045376" y="4516446"/>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7" name="TextBox 46"/>
          <p:cNvSpPr txBox="1"/>
          <p:nvPr/>
        </p:nvSpPr>
        <p:spPr>
          <a:xfrm>
            <a:off x="2697077" y="4166651"/>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On</a:t>
            </a:r>
            <a:endParaRPr lang="en-US" sz="700" b="1" dirty="0">
              <a:solidFill>
                <a:schemeClr val="bg1">
                  <a:lumMod val="95000"/>
                </a:schemeClr>
              </a:solidFill>
              <a:latin typeface="Comic Sans MS" pitchFamily="66" charset="0"/>
            </a:endParaRPr>
          </a:p>
        </p:txBody>
      </p:sp>
      <p:sp>
        <p:nvSpPr>
          <p:cNvPr id="48" name="TextBox 47"/>
          <p:cNvSpPr txBox="1"/>
          <p:nvPr/>
        </p:nvSpPr>
        <p:spPr>
          <a:xfrm>
            <a:off x="2698361" y="4627559"/>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Off</a:t>
            </a:r>
            <a:endParaRPr lang="en-US" sz="700" b="1" dirty="0">
              <a:solidFill>
                <a:schemeClr val="bg1">
                  <a:lumMod val="95000"/>
                </a:schemeClr>
              </a:solidFill>
              <a:latin typeface="Comic Sans MS" pitchFamily="66" charset="0"/>
            </a:endParaRPr>
          </a:p>
        </p:txBody>
      </p:sp>
      <p:sp>
        <p:nvSpPr>
          <p:cNvPr id="8" name="Rectangle 7"/>
          <p:cNvSpPr/>
          <p:nvPr/>
        </p:nvSpPr>
        <p:spPr bwMode="auto">
          <a:xfrm>
            <a:off x="2310063" y="4119986"/>
            <a:ext cx="425115" cy="738118"/>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9" name="Oval 58"/>
          <p:cNvSpPr/>
          <p:nvPr/>
        </p:nvSpPr>
        <p:spPr bwMode="auto">
          <a:xfrm>
            <a:off x="2484024" y="4924682"/>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0" name="Oval 59"/>
          <p:cNvSpPr/>
          <p:nvPr/>
        </p:nvSpPr>
        <p:spPr bwMode="auto">
          <a:xfrm>
            <a:off x="2492045" y="401830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1" name="TextBox 60"/>
          <p:cNvSpPr txBox="1"/>
          <p:nvPr/>
        </p:nvSpPr>
        <p:spPr>
          <a:xfrm>
            <a:off x="5427986" y="4873086"/>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Tree>
    <p:extLst>
      <p:ext uri="{BB962C8B-B14F-4D97-AF65-F5344CB8AC3E}">
        <p14:creationId xmlns:p14="http://schemas.microsoft.com/office/powerpoint/2010/main" val="204220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Schematic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071563"/>
            <a:ext cx="66008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495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Wiring</a:t>
            </a:r>
          </a:p>
        </p:txBody>
      </p:sp>
      <p:sp>
        <p:nvSpPr>
          <p:cNvPr id="257" name="Rectangle 256"/>
          <p:cNvSpPr/>
          <p:nvPr/>
        </p:nvSpPr>
        <p:spPr>
          <a:xfrm>
            <a:off x="4133045" y="5832910"/>
            <a:ext cx="1577535" cy="230832"/>
          </a:xfrm>
          <a:prstGeom prst="rect">
            <a:avLst/>
          </a:prstGeom>
        </p:spPr>
        <p:txBody>
          <a:bodyPr wrap="square">
            <a:spAutoFit/>
          </a:bodyPr>
          <a:lstStyle/>
          <a:p>
            <a:r>
              <a:rPr lang="en-US" sz="900" b="1" dirty="0" smtClean="0">
                <a:latin typeface="Comic Sans MS" pitchFamily="66" charset="0"/>
              </a:rPr>
              <a:t>2EZ18D5</a:t>
            </a:r>
            <a:endParaRPr lang="en-US" sz="900" b="1" dirty="0">
              <a:latin typeface="Comic Sans MS" pitchFamily="66" charset="0"/>
            </a:endParaRPr>
          </a:p>
        </p:txBody>
      </p:sp>
      <p:grpSp>
        <p:nvGrpSpPr>
          <p:cNvPr id="6" name="Group 5"/>
          <p:cNvGrpSpPr/>
          <p:nvPr/>
        </p:nvGrpSpPr>
        <p:grpSpPr>
          <a:xfrm>
            <a:off x="3550561" y="6334301"/>
            <a:ext cx="573008" cy="84837"/>
            <a:chOff x="3550561" y="6334301"/>
            <a:chExt cx="573008" cy="84837"/>
          </a:xfrm>
        </p:grpSpPr>
        <p:grpSp>
          <p:nvGrpSpPr>
            <p:cNvPr id="3099" name="Group 3098"/>
            <p:cNvGrpSpPr/>
            <p:nvPr/>
          </p:nvGrpSpPr>
          <p:grpSpPr>
            <a:xfrm>
              <a:off x="3550561" y="6336866"/>
              <a:ext cx="573008" cy="82272"/>
              <a:chOff x="4435028" y="6021249"/>
              <a:chExt cx="573008" cy="82272"/>
            </a:xfrm>
          </p:grpSpPr>
          <p:cxnSp>
            <p:nvCxnSpPr>
              <p:cNvPr id="250" name="Elbow Connector 249"/>
              <p:cNvCxnSpPr>
                <a:stCxn id="262" idx="3"/>
              </p:cNvCxnSpPr>
              <p:nvPr/>
            </p:nvCxnSpPr>
            <p:spPr>
              <a:xfrm>
                <a:off x="4830280" y="6059976"/>
                <a:ext cx="177756" cy="4354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0" name="Elbow Connector 259"/>
              <p:cNvCxnSpPr>
                <a:endCxn id="262" idx="1"/>
              </p:cNvCxnSpPr>
              <p:nvPr/>
            </p:nvCxnSpPr>
            <p:spPr>
              <a:xfrm flipV="1">
                <a:off x="4435028" y="6059976"/>
                <a:ext cx="170663" cy="4354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bwMode="auto">
              <a:xfrm>
                <a:off x="4605691" y="6021249"/>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69" name="Rectangle 268"/>
            <p:cNvSpPr/>
            <p:nvPr/>
          </p:nvSpPr>
          <p:spPr bwMode="auto">
            <a:xfrm rot="10800000">
              <a:off x="3744036" y="6334301"/>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70" name="Rectangle 269"/>
          <p:cNvSpPr/>
          <p:nvPr/>
        </p:nvSpPr>
        <p:spPr>
          <a:xfrm>
            <a:off x="4101055" y="6287042"/>
            <a:ext cx="1577535" cy="230832"/>
          </a:xfrm>
          <a:prstGeom prst="rect">
            <a:avLst/>
          </a:prstGeom>
        </p:spPr>
        <p:txBody>
          <a:bodyPr wrap="square">
            <a:spAutoFit/>
          </a:bodyPr>
          <a:lstStyle/>
          <a:p>
            <a:r>
              <a:rPr lang="en-US" sz="900" b="1" dirty="0" smtClean="0">
                <a:latin typeface="Comic Sans MS" pitchFamily="66" charset="0"/>
              </a:rPr>
              <a:t>1N5314</a:t>
            </a:r>
            <a:endParaRPr lang="en-US" sz="900" b="1" dirty="0">
              <a:latin typeface="Comic Sans MS" pitchFamily="66" charset="0"/>
            </a:endParaRPr>
          </a:p>
        </p:txBody>
      </p:sp>
      <p:grpSp>
        <p:nvGrpSpPr>
          <p:cNvPr id="5" name="Group 4"/>
          <p:cNvGrpSpPr/>
          <p:nvPr/>
        </p:nvGrpSpPr>
        <p:grpSpPr>
          <a:xfrm>
            <a:off x="3441751" y="5861063"/>
            <a:ext cx="670981" cy="140270"/>
            <a:chOff x="3441751" y="5861063"/>
            <a:chExt cx="670981" cy="140270"/>
          </a:xfrm>
        </p:grpSpPr>
        <p:sp>
          <p:nvSpPr>
            <p:cNvPr id="245" name="Rectangle 244"/>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246" name="Elbow Connector 245"/>
            <p:cNvCxnSpPr>
              <a:stCxn id="245" idx="3"/>
            </p:cNvCxnSpPr>
            <p:nvPr/>
          </p:nvCxnSpPr>
          <p:spPr>
            <a:xfrm rot="10800000" flipH="1" flipV="1">
              <a:off x="3900742" y="5902680"/>
              <a:ext cx="211990" cy="969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45" idx="1"/>
            </p:cNvCxnSpPr>
            <p:nvPr/>
          </p:nvCxnSpPr>
          <p:spPr>
            <a:xfrm flipH="1">
              <a:off x="3441751" y="5902680"/>
              <a:ext cx="234402" cy="986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0" name="Group 29"/>
          <p:cNvGrpSpPr/>
          <p:nvPr/>
        </p:nvGrpSpPr>
        <p:grpSpPr>
          <a:xfrm>
            <a:off x="2193987" y="1022072"/>
            <a:ext cx="5230348" cy="4517136"/>
            <a:chOff x="2193987" y="1022072"/>
            <a:chExt cx="5230348" cy="4517136"/>
          </a:xfrm>
        </p:grpSpPr>
        <p:pic>
          <p:nvPicPr>
            <p:cNvPr id="432"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87" y="1022072"/>
              <a:ext cx="5175504"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bwMode="auto">
            <a:xfrm>
              <a:off x="6930558" y="1897847"/>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4" name="Oval 53"/>
            <p:cNvSpPr/>
            <p:nvPr/>
          </p:nvSpPr>
          <p:spPr bwMode="auto">
            <a:xfrm>
              <a:off x="6937497" y="4089119"/>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3" name="Oval 52"/>
            <p:cNvSpPr/>
            <p:nvPr/>
          </p:nvSpPr>
          <p:spPr bwMode="auto">
            <a:xfrm>
              <a:off x="6934536" y="4511103"/>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9" name="Oval 48"/>
            <p:cNvSpPr/>
            <p:nvPr/>
          </p:nvSpPr>
          <p:spPr bwMode="auto">
            <a:xfrm>
              <a:off x="2433717" y="4506340"/>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Oval 54"/>
            <p:cNvSpPr/>
            <p:nvPr/>
          </p:nvSpPr>
          <p:spPr bwMode="auto">
            <a:xfrm>
              <a:off x="6937497" y="2310834"/>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1" name="Oval 50"/>
            <p:cNvSpPr/>
            <p:nvPr/>
          </p:nvSpPr>
          <p:spPr bwMode="auto">
            <a:xfrm>
              <a:off x="2437500" y="2304063"/>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0" name="Oval 49"/>
            <p:cNvSpPr/>
            <p:nvPr/>
          </p:nvSpPr>
          <p:spPr bwMode="auto">
            <a:xfrm>
              <a:off x="2433717" y="4089172"/>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2" name="Oval 51"/>
            <p:cNvSpPr/>
            <p:nvPr/>
          </p:nvSpPr>
          <p:spPr bwMode="auto">
            <a:xfrm>
              <a:off x="2436976" y="1887394"/>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 name="Oval 1"/>
            <p:cNvSpPr/>
            <p:nvPr/>
          </p:nvSpPr>
          <p:spPr bwMode="auto">
            <a:xfrm>
              <a:off x="2641355" y="448866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 name="Oval 7"/>
            <p:cNvSpPr/>
            <p:nvPr/>
          </p:nvSpPr>
          <p:spPr bwMode="auto">
            <a:xfrm>
              <a:off x="2636840" y="433951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 name="Oval 8"/>
            <p:cNvSpPr/>
            <p:nvPr/>
          </p:nvSpPr>
          <p:spPr bwMode="auto">
            <a:xfrm>
              <a:off x="2636592" y="4192759"/>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 name="Oval 9"/>
            <p:cNvSpPr>
              <a:spLocks noChangeAspect="1"/>
            </p:cNvSpPr>
            <p:nvPr/>
          </p:nvSpPr>
          <p:spPr bwMode="auto">
            <a:xfrm>
              <a:off x="3035299" y="353366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 name="Oval 10"/>
            <p:cNvSpPr>
              <a:spLocks noChangeAspect="1"/>
            </p:cNvSpPr>
            <p:nvPr/>
          </p:nvSpPr>
          <p:spPr bwMode="auto">
            <a:xfrm>
              <a:off x="3038309" y="319377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 name="Oval 11"/>
            <p:cNvSpPr>
              <a:spLocks noChangeAspect="1"/>
            </p:cNvSpPr>
            <p:nvPr/>
          </p:nvSpPr>
          <p:spPr bwMode="auto">
            <a:xfrm>
              <a:off x="3040062" y="2846859"/>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Oval 12"/>
            <p:cNvSpPr>
              <a:spLocks noChangeAspect="1"/>
            </p:cNvSpPr>
            <p:nvPr/>
          </p:nvSpPr>
          <p:spPr bwMode="auto">
            <a:xfrm>
              <a:off x="3372430" y="353216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Oval 13"/>
            <p:cNvSpPr>
              <a:spLocks noChangeAspect="1"/>
            </p:cNvSpPr>
            <p:nvPr/>
          </p:nvSpPr>
          <p:spPr bwMode="auto">
            <a:xfrm>
              <a:off x="3373935" y="3200289"/>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Oval 14"/>
            <p:cNvSpPr>
              <a:spLocks noChangeAspect="1"/>
            </p:cNvSpPr>
            <p:nvPr/>
          </p:nvSpPr>
          <p:spPr bwMode="auto">
            <a:xfrm>
              <a:off x="3369172" y="2854881"/>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Oval 21"/>
            <p:cNvSpPr/>
            <p:nvPr/>
          </p:nvSpPr>
          <p:spPr bwMode="auto">
            <a:xfrm>
              <a:off x="2639851" y="2271196"/>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Oval 22"/>
            <p:cNvSpPr/>
            <p:nvPr/>
          </p:nvSpPr>
          <p:spPr bwMode="auto">
            <a:xfrm>
              <a:off x="2641354" y="212355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p:nvPr/>
          </p:nvSpPr>
          <p:spPr bwMode="auto">
            <a:xfrm>
              <a:off x="2641355" y="197592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p:nvPr/>
          </p:nvSpPr>
          <p:spPr bwMode="auto">
            <a:xfrm>
              <a:off x="6828036" y="4478006"/>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 name="Oval 31"/>
            <p:cNvSpPr/>
            <p:nvPr/>
          </p:nvSpPr>
          <p:spPr bwMode="auto">
            <a:xfrm>
              <a:off x="6825653" y="4335131"/>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Oval 32"/>
            <p:cNvSpPr/>
            <p:nvPr/>
          </p:nvSpPr>
          <p:spPr bwMode="auto">
            <a:xfrm>
              <a:off x="6823273" y="4187495"/>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p:nvPr/>
          </p:nvSpPr>
          <p:spPr bwMode="auto">
            <a:xfrm>
              <a:off x="6820925" y="228153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 name="Oval 34"/>
            <p:cNvSpPr/>
            <p:nvPr/>
          </p:nvSpPr>
          <p:spPr bwMode="auto">
            <a:xfrm>
              <a:off x="6820924" y="213151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6" name="Oval 35"/>
            <p:cNvSpPr/>
            <p:nvPr/>
          </p:nvSpPr>
          <p:spPr bwMode="auto">
            <a:xfrm>
              <a:off x="6820925" y="198625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7" name="Oval 36"/>
            <p:cNvSpPr>
              <a:spLocks noChangeAspect="1"/>
            </p:cNvSpPr>
            <p:nvPr/>
          </p:nvSpPr>
          <p:spPr bwMode="auto">
            <a:xfrm>
              <a:off x="4465064" y="4566603"/>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Oval 37"/>
            <p:cNvSpPr>
              <a:spLocks noChangeAspect="1"/>
            </p:cNvSpPr>
            <p:nvPr/>
          </p:nvSpPr>
          <p:spPr bwMode="auto">
            <a:xfrm>
              <a:off x="4471333" y="3731411"/>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9" name="Oval 38"/>
            <p:cNvSpPr>
              <a:spLocks noChangeAspect="1"/>
            </p:cNvSpPr>
            <p:nvPr/>
          </p:nvSpPr>
          <p:spPr bwMode="auto">
            <a:xfrm>
              <a:off x="5621104" y="457136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0" name="Oval 39"/>
            <p:cNvSpPr>
              <a:spLocks noChangeAspect="1"/>
            </p:cNvSpPr>
            <p:nvPr/>
          </p:nvSpPr>
          <p:spPr bwMode="auto">
            <a:xfrm>
              <a:off x="5624115" y="372990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1" name="Oval 40"/>
            <p:cNvSpPr>
              <a:spLocks noChangeAspect="1"/>
            </p:cNvSpPr>
            <p:nvPr/>
          </p:nvSpPr>
          <p:spPr bwMode="auto">
            <a:xfrm>
              <a:off x="4461340" y="2656254"/>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2" name="Oval 41"/>
            <p:cNvSpPr>
              <a:spLocks noChangeAspect="1"/>
            </p:cNvSpPr>
            <p:nvPr/>
          </p:nvSpPr>
          <p:spPr bwMode="auto">
            <a:xfrm>
              <a:off x="4464351" y="1830588"/>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3" name="Oval 42"/>
            <p:cNvSpPr>
              <a:spLocks noChangeAspect="1"/>
            </p:cNvSpPr>
            <p:nvPr/>
          </p:nvSpPr>
          <p:spPr bwMode="auto">
            <a:xfrm>
              <a:off x="5612617" y="2661017"/>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4" name="Oval 43"/>
            <p:cNvSpPr>
              <a:spLocks noChangeAspect="1"/>
            </p:cNvSpPr>
            <p:nvPr/>
          </p:nvSpPr>
          <p:spPr bwMode="auto">
            <a:xfrm>
              <a:off x="5610865" y="182106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7" name="Elbow Connector 6"/>
            <p:cNvCxnSpPr>
              <a:stCxn id="24" idx="7"/>
              <a:endCxn id="44" idx="0"/>
            </p:cNvCxnSpPr>
            <p:nvPr/>
          </p:nvCxnSpPr>
          <p:spPr>
            <a:xfrm rot="5400000" flipH="1" flipV="1">
              <a:off x="4126732" y="417843"/>
              <a:ext cx="167781" cy="2974221"/>
            </a:xfrm>
            <a:prstGeom prst="bentConnector3">
              <a:avLst>
                <a:gd name="adj1" fmla="val 236249"/>
              </a:avLst>
            </a:prstGeom>
            <a:ln w="28575">
              <a:solidFill>
                <a:srgbClr val="00B05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23" idx="6"/>
            </p:cNvCxnSpPr>
            <p:nvPr/>
          </p:nvCxnSpPr>
          <p:spPr>
            <a:xfrm flipV="1">
              <a:off x="2737607" y="1676400"/>
              <a:ext cx="723196" cy="491274"/>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2" idx="6"/>
              <a:endCxn id="39" idx="4"/>
            </p:cNvCxnSpPr>
            <p:nvPr/>
          </p:nvCxnSpPr>
          <p:spPr>
            <a:xfrm>
              <a:off x="2736104" y="2315312"/>
              <a:ext cx="2971868" cy="2429790"/>
            </a:xfrm>
            <a:prstGeom prst="bentConnector4">
              <a:avLst>
                <a:gd name="adj1" fmla="val 48538"/>
                <a:gd name="adj2" fmla="val 109408"/>
              </a:avLst>
            </a:prstGeom>
            <a:ln w="28575">
              <a:gradFill flip="none" rotWithShape="1">
                <a:gsLst>
                  <a:gs pos="15000">
                    <a:schemeClr val="accent6">
                      <a:lumMod val="60000"/>
                      <a:lumOff val="40000"/>
                    </a:schemeClr>
                  </a:gs>
                  <a:gs pos="40000">
                    <a:schemeClr val="accent6">
                      <a:lumMod val="60000"/>
                      <a:lumOff val="40000"/>
                    </a:schemeClr>
                  </a:gs>
                  <a:gs pos="25000">
                    <a:srgbClr val="FFFFDD"/>
                  </a:gs>
                  <a:gs pos="5000">
                    <a:srgbClr val="FFFFDD"/>
                  </a:gs>
                  <a:gs pos="95000">
                    <a:srgbClr val="FFFFDD"/>
                  </a:gs>
                  <a:gs pos="85000">
                    <a:schemeClr val="accent6">
                      <a:lumMod val="60000"/>
                      <a:lumOff val="40000"/>
                    </a:schemeClr>
                  </a:gs>
                  <a:gs pos="69600">
                    <a:srgbClr val="FFFFDD"/>
                  </a:gs>
                  <a:gs pos="60000">
                    <a:schemeClr val="accent6">
                      <a:lumMod val="60000"/>
                      <a:lumOff val="40000"/>
                    </a:schemeClr>
                  </a:gs>
                  <a:gs pos="50000">
                    <a:srgbClr val="FFFFDD"/>
                  </a:gs>
                  <a:gs pos="100000">
                    <a:schemeClr val="accent6">
                      <a:lumMod val="60000"/>
                      <a:lumOff val="40000"/>
                    </a:schemeClr>
                  </a:gs>
                </a:gsLst>
                <a:path path="shape">
                  <a:fillToRect l="50000" t="50000" r="50000" b="50000"/>
                </a:path>
                <a:tileRect/>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43" idx="6"/>
              <a:endCxn id="36" idx="2"/>
            </p:cNvCxnSpPr>
            <p:nvPr/>
          </p:nvCxnSpPr>
          <p:spPr>
            <a:xfrm flipV="1">
              <a:off x="5786353" y="2030374"/>
              <a:ext cx="1034572" cy="717511"/>
            </a:xfrm>
            <a:prstGeom prst="bentConnector3">
              <a:avLst>
                <a:gd name="adj1" fmla="val 22840"/>
              </a:avLst>
            </a:prstGeom>
            <a:ln w="28575">
              <a:solidFill>
                <a:srgbClr val="00B05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40" idx="6"/>
              <a:endCxn id="34" idx="2"/>
            </p:cNvCxnSpPr>
            <p:nvPr/>
          </p:nvCxnSpPr>
          <p:spPr>
            <a:xfrm flipV="1">
              <a:off x="5797851" y="2325648"/>
              <a:ext cx="1023074" cy="1491126"/>
            </a:xfrm>
            <a:prstGeom prst="bentConnector3">
              <a:avLst>
                <a:gd name="adj1" fmla="val 50000"/>
              </a:avLst>
            </a:prstGeom>
            <a:ln w="28575">
              <a:gradFill flip="none" rotWithShape="1">
                <a:gsLst>
                  <a:gs pos="15000">
                    <a:schemeClr val="accent6">
                      <a:lumMod val="60000"/>
                      <a:lumOff val="40000"/>
                    </a:schemeClr>
                  </a:gs>
                  <a:gs pos="40000">
                    <a:schemeClr val="accent6">
                      <a:lumMod val="60000"/>
                      <a:lumOff val="40000"/>
                    </a:schemeClr>
                  </a:gs>
                  <a:gs pos="25000">
                    <a:srgbClr val="FFFFDD"/>
                  </a:gs>
                  <a:gs pos="5000">
                    <a:srgbClr val="FFFFDD"/>
                  </a:gs>
                  <a:gs pos="95000">
                    <a:srgbClr val="FFFFDD"/>
                  </a:gs>
                  <a:gs pos="85000">
                    <a:schemeClr val="accent6">
                      <a:lumMod val="60000"/>
                      <a:lumOff val="40000"/>
                    </a:schemeClr>
                  </a:gs>
                  <a:gs pos="69600">
                    <a:srgbClr val="FFFFDD"/>
                  </a:gs>
                  <a:gs pos="60000">
                    <a:schemeClr val="accent6">
                      <a:lumMod val="60000"/>
                      <a:lumOff val="40000"/>
                    </a:schemeClr>
                  </a:gs>
                  <a:gs pos="50000">
                    <a:srgbClr val="FFFFDD"/>
                  </a:gs>
                  <a:gs pos="100000">
                    <a:schemeClr val="accent6">
                      <a:lumMod val="60000"/>
                      <a:lumOff val="40000"/>
                    </a:schemeClr>
                  </a:gs>
                </a:gsLst>
                <a:path path="shape">
                  <a:fillToRect l="50000" t="50000" r="50000" b="50000"/>
                </a:path>
                <a:tileRect/>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2" idx="5"/>
              <a:endCxn id="10" idx="4"/>
            </p:cNvCxnSpPr>
            <p:nvPr/>
          </p:nvCxnSpPr>
          <p:spPr>
            <a:xfrm rot="5400000" flipH="1" flipV="1">
              <a:off x="2494554" y="3936359"/>
              <a:ext cx="856570" cy="398655"/>
            </a:xfrm>
            <a:prstGeom prst="bentConnector3">
              <a:avLst>
                <a:gd name="adj1" fmla="val -28196"/>
              </a:avLst>
            </a:prstGeom>
            <a:ln w="28575">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3" idx="4"/>
              <a:endCxn id="31" idx="2"/>
            </p:cNvCxnSpPr>
            <p:nvPr/>
          </p:nvCxnSpPr>
          <p:spPr>
            <a:xfrm rot="16200000" flipH="1">
              <a:off x="4735555" y="2429641"/>
              <a:ext cx="816224" cy="3368738"/>
            </a:xfrm>
            <a:prstGeom prst="bentConnector2">
              <a:avLst/>
            </a:prstGeom>
            <a:ln w="28575">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9" idx="6"/>
              <a:endCxn id="12" idx="2"/>
            </p:cNvCxnSpPr>
            <p:nvPr/>
          </p:nvCxnSpPr>
          <p:spPr>
            <a:xfrm flipV="1">
              <a:off x="2732845" y="2933727"/>
              <a:ext cx="307217" cy="1303148"/>
            </a:xfrm>
            <a:prstGeom prst="bentConnector3">
              <a:avLst>
                <a:gd name="adj1" fmla="val 50000"/>
              </a:avLst>
            </a:prstGeom>
            <a:ln w="28575">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5" idx="6"/>
              <a:endCxn id="33" idx="2"/>
            </p:cNvCxnSpPr>
            <p:nvPr/>
          </p:nvCxnSpPr>
          <p:spPr>
            <a:xfrm>
              <a:off x="3542908" y="2941749"/>
              <a:ext cx="3280365" cy="1289862"/>
            </a:xfrm>
            <a:prstGeom prst="bentConnector3">
              <a:avLst>
                <a:gd name="adj1" fmla="val 89344"/>
              </a:avLst>
            </a:prstGeom>
            <a:ln w="28575">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8" idx="6"/>
            </p:cNvCxnSpPr>
            <p:nvPr/>
          </p:nvCxnSpPr>
          <p:spPr>
            <a:xfrm flipV="1">
              <a:off x="2733093" y="4114009"/>
              <a:ext cx="1055354" cy="269625"/>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49" idx="0"/>
              <a:endCxn id="8" idx="3"/>
            </p:cNvCxnSpPr>
            <p:nvPr/>
          </p:nvCxnSpPr>
          <p:spPr>
            <a:xfrm rot="5400000" flipH="1" flipV="1">
              <a:off x="2536675" y="4392080"/>
              <a:ext cx="91512" cy="137009"/>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9" name="Elbow Connector 158"/>
            <p:cNvCxnSpPr>
              <a:stCxn id="50" idx="0"/>
              <a:endCxn id="9" idx="0"/>
            </p:cNvCxnSpPr>
            <p:nvPr/>
          </p:nvCxnSpPr>
          <p:spPr>
            <a:xfrm rot="16200000" flipH="1">
              <a:off x="2547529" y="4055569"/>
              <a:ext cx="103587" cy="170792"/>
            </a:xfrm>
            <a:prstGeom prst="bentConnector3">
              <a:avLst>
                <a:gd name="adj1" fmla="val -220684"/>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52" idx="0"/>
              <a:endCxn id="24" idx="1"/>
            </p:cNvCxnSpPr>
            <p:nvPr/>
          </p:nvCxnSpPr>
          <p:spPr>
            <a:xfrm rot="16200000" flipH="1">
              <a:off x="2535593" y="1868986"/>
              <a:ext cx="101449" cy="138265"/>
            </a:xfrm>
            <a:prstGeom prst="bentConnector3">
              <a:avLst>
                <a:gd name="adj1" fmla="val -225335"/>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7" name="Elbow Connector 196"/>
            <p:cNvCxnSpPr>
              <a:stCxn id="32" idx="5"/>
              <a:endCxn id="53" idx="0"/>
            </p:cNvCxnSpPr>
            <p:nvPr/>
          </p:nvCxnSpPr>
          <p:spPr>
            <a:xfrm rot="16200000" flipH="1">
              <a:off x="6910947" y="4407304"/>
              <a:ext cx="100662" cy="106936"/>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33" idx="7"/>
              <a:endCxn id="54" idx="0"/>
            </p:cNvCxnSpPr>
            <p:nvPr/>
          </p:nvCxnSpPr>
          <p:spPr>
            <a:xfrm rot="5400000" flipH="1" flipV="1">
              <a:off x="6905920" y="4088630"/>
              <a:ext cx="111297" cy="112277"/>
            </a:xfrm>
            <a:prstGeom prst="bentConnector3">
              <a:avLst>
                <a:gd name="adj1" fmla="val 305396"/>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35" idx="5"/>
              <a:endCxn id="55" idx="0"/>
            </p:cNvCxnSpPr>
            <p:nvPr/>
          </p:nvCxnSpPr>
          <p:spPr>
            <a:xfrm rot="16200000" flipH="1">
              <a:off x="6908388" y="2201515"/>
              <a:ext cx="104012" cy="114626"/>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56" idx="0"/>
              <a:endCxn id="36" idx="7"/>
            </p:cNvCxnSpPr>
            <p:nvPr/>
          </p:nvCxnSpPr>
          <p:spPr>
            <a:xfrm rot="16200000" flipH="1" flipV="1">
              <a:off x="6906259" y="1894670"/>
              <a:ext cx="101332" cy="107686"/>
            </a:xfrm>
            <a:prstGeom prst="bentConnector3">
              <a:avLst>
                <a:gd name="adj1" fmla="val -225595"/>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Elbow Connector 91"/>
            <p:cNvCxnSpPr>
              <a:endCxn id="32" idx="2"/>
            </p:cNvCxnSpPr>
            <p:nvPr/>
          </p:nvCxnSpPr>
          <p:spPr>
            <a:xfrm>
              <a:off x="3788447" y="4114009"/>
              <a:ext cx="3037206" cy="265238"/>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Elbow Connector 101"/>
            <p:cNvCxnSpPr>
              <a:endCxn id="35" idx="2"/>
            </p:cNvCxnSpPr>
            <p:nvPr/>
          </p:nvCxnSpPr>
          <p:spPr>
            <a:xfrm>
              <a:off x="3460803" y="1676400"/>
              <a:ext cx="3360121" cy="499228"/>
            </a:xfrm>
            <a:prstGeom prst="bentConnector3">
              <a:avLst>
                <a:gd name="adj1" fmla="val 7411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51" idx="0"/>
              <a:endCxn id="23" idx="3"/>
            </p:cNvCxnSpPr>
            <p:nvPr/>
          </p:nvCxnSpPr>
          <p:spPr>
            <a:xfrm rot="5400000" flipH="1" flipV="1">
              <a:off x="2533983" y="2182596"/>
              <a:ext cx="105195" cy="137740"/>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15" idx="0"/>
              <a:endCxn id="42" idx="2"/>
            </p:cNvCxnSpPr>
            <p:nvPr/>
          </p:nvCxnSpPr>
          <p:spPr>
            <a:xfrm rot="5400000" flipH="1" flipV="1">
              <a:off x="3491483" y="1882014"/>
              <a:ext cx="937425" cy="1008311"/>
            </a:xfrm>
            <a:prstGeom prst="bentConnector2">
              <a:avLst/>
            </a:prstGeom>
            <a:ln w="12700">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rot="16200000">
              <a:off x="2395517" y="4682383"/>
              <a:ext cx="415925" cy="179103"/>
              <a:chOff x="4693910" y="6007912"/>
              <a:chExt cx="415925" cy="179103"/>
            </a:xfrm>
          </p:grpSpPr>
          <p:grpSp>
            <p:nvGrpSpPr>
              <p:cNvPr id="277" name="Group 276"/>
              <p:cNvGrpSpPr/>
              <p:nvPr/>
            </p:nvGrpSpPr>
            <p:grpSpPr>
              <a:xfrm>
                <a:off x="4693910" y="6007912"/>
                <a:ext cx="415925" cy="179103"/>
                <a:chOff x="4709974" y="6005347"/>
                <a:chExt cx="415925" cy="179103"/>
              </a:xfrm>
            </p:grpSpPr>
            <p:cxnSp>
              <p:nvCxnSpPr>
                <p:cNvPr id="279" name="Elbow Connector 278"/>
                <p:cNvCxnSpPr>
                  <a:stCxn id="281" idx="3"/>
                  <a:endCxn id="2" idx="3"/>
                </p:cNvCxnSpPr>
                <p:nvPr/>
              </p:nvCxnSpPr>
              <p:spPr>
                <a:xfrm rot="10800000" flipH="1" flipV="1">
                  <a:off x="4934563" y="6145724"/>
                  <a:ext cx="191336" cy="1146"/>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49" idx="4"/>
                  <a:endCxn id="281" idx="1"/>
                </p:cNvCxnSpPr>
                <p:nvPr/>
              </p:nvCxnSpPr>
              <p:spPr>
                <a:xfrm flipH="1">
                  <a:off x="4709974" y="6005347"/>
                  <a:ext cx="317151" cy="140378"/>
                </a:xfrm>
                <a:prstGeom prst="bentConnector3">
                  <a:avLst>
                    <a:gd name="adj1" fmla="val 148883"/>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1" name="Rectangle 280"/>
                <p:cNvSpPr/>
                <p:nvPr/>
              </p:nvSpPr>
              <p:spPr bwMode="auto">
                <a:xfrm>
                  <a:off x="4709974" y="6106996"/>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78" name="Rectangle 277"/>
              <p:cNvSpPr/>
              <p:nvPr/>
            </p:nvSpPr>
            <p:spPr bwMode="auto">
              <a:xfrm rot="10800000">
                <a:off x="4716722" y="6106995"/>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86" name="Group 285"/>
            <p:cNvGrpSpPr/>
            <p:nvPr/>
          </p:nvGrpSpPr>
          <p:grpSpPr>
            <a:xfrm rot="16200000">
              <a:off x="2424651" y="2452487"/>
              <a:ext cx="391888" cy="205769"/>
              <a:chOff x="4725984" y="6019353"/>
              <a:chExt cx="391888" cy="205769"/>
            </a:xfrm>
          </p:grpSpPr>
          <p:grpSp>
            <p:nvGrpSpPr>
              <p:cNvPr id="287" name="Group 286"/>
              <p:cNvGrpSpPr/>
              <p:nvPr/>
            </p:nvGrpSpPr>
            <p:grpSpPr>
              <a:xfrm>
                <a:off x="4725984" y="6019353"/>
                <a:ext cx="391888" cy="205769"/>
                <a:chOff x="4742048" y="6016788"/>
                <a:chExt cx="391888" cy="205769"/>
              </a:xfrm>
            </p:grpSpPr>
            <p:cxnSp>
              <p:nvCxnSpPr>
                <p:cNvPr id="289" name="Elbow Connector 288"/>
                <p:cNvCxnSpPr>
                  <a:stCxn id="291" idx="3"/>
                  <a:endCxn id="22" idx="4"/>
                </p:cNvCxnSpPr>
                <p:nvPr/>
              </p:nvCxnSpPr>
              <p:spPr>
                <a:xfrm rot="10800000" flipH="1" flipV="1">
                  <a:off x="4966636" y="6183831"/>
                  <a:ext cx="167300" cy="322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51" idx="4"/>
                  <a:endCxn id="291" idx="1"/>
                </p:cNvCxnSpPr>
                <p:nvPr/>
              </p:nvCxnSpPr>
              <p:spPr>
                <a:xfrm flipH="1">
                  <a:off x="4742048" y="6016788"/>
                  <a:ext cx="290847" cy="167043"/>
                </a:xfrm>
                <a:prstGeom prst="bentConnector3">
                  <a:avLst>
                    <a:gd name="adj1" fmla="val 153304"/>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bwMode="auto">
                <a:xfrm>
                  <a:off x="4742048" y="614510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88" name="Rectangle 287"/>
              <p:cNvSpPr/>
              <p:nvPr/>
            </p:nvSpPr>
            <p:spPr bwMode="auto">
              <a:xfrm rot="10800000">
                <a:off x="4748796" y="614510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96" name="Group 295"/>
            <p:cNvGrpSpPr/>
            <p:nvPr/>
          </p:nvGrpSpPr>
          <p:grpSpPr>
            <a:xfrm>
              <a:off x="2228616" y="2043799"/>
              <a:ext cx="412738" cy="163865"/>
              <a:chOff x="5113557" y="6018374"/>
              <a:chExt cx="412738" cy="163865"/>
            </a:xfrm>
          </p:grpSpPr>
          <p:grpSp>
            <p:nvGrpSpPr>
              <p:cNvPr id="297" name="Group 296"/>
              <p:cNvGrpSpPr/>
              <p:nvPr/>
            </p:nvGrpSpPr>
            <p:grpSpPr>
              <a:xfrm>
                <a:off x="5113557" y="6018374"/>
                <a:ext cx="412738" cy="163865"/>
                <a:chOff x="5129621" y="6015809"/>
                <a:chExt cx="412738" cy="163865"/>
              </a:xfrm>
            </p:grpSpPr>
            <p:cxnSp>
              <p:nvCxnSpPr>
                <p:cNvPr id="299" name="Elbow Connector 298"/>
                <p:cNvCxnSpPr>
                  <a:stCxn id="301" idx="3"/>
                  <a:endCxn id="23" idx="2"/>
                </p:cNvCxnSpPr>
                <p:nvPr/>
              </p:nvCxnSpPr>
              <p:spPr>
                <a:xfrm flipV="1">
                  <a:off x="5354210" y="6139684"/>
                  <a:ext cx="188149" cy="1263"/>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0" name="Elbow Connector 299"/>
                <p:cNvCxnSpPr>
                  <a:stCxn id="52" idx="4"/>
                  <a:endCxn id="301" idx="1"/>
                </p:cNvCxnSpPr>
                <p:nvPr/>
              </p:nvCxnSpPr>
              <p:spPr>
                <a:xfrm rot="5400000">
                  <a:off x="5211338" y="5934093"/>
                  <a:ext cx="125137" cy="288570"/>
                </a:xfrm>
                <a:prstGeom prst="bentConnector4">
                  <a:avLst>
                    <a:gd name="adj1" fmla="val 34526"/>
                    <a:gd name="adj2" fmla="val 17921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1" name="Rectangle 300"/>
                <p:cNvSpPr/>
                <p:nvPr/>
              </p:nvSpPr>
              <p:spPr bwMode="auto">
                <a:xfrm>
                  <a:off x="5129621" y="6102220"/>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98" name="Rectangle 297"/>
              <p:cNvSpPr/>
              <p:nvPr/>
            </p:nvSpPr>
            <p:spPr bwMode="auto">
              <a:xfrm rot="10800000">
                <a:off x="5136369" y="6102220"/>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5" name="Group 314"/>
            <p:cNvGrpSpPr/>
            <p:nvPr/>
          </p:nvGrpSpPr>
          <p:grpSpPr>
            <a:xfrm>
              <a:off x="2217269" y="4245577"/>
              <a:ext cx="419571" cy="176383"/>
              <a:chOff x="5113557" y="5980784"/>
              <a:chExt cx="419571" cy="176383"/>
            </a:xfrm>
          </p:grpSpPr>
          <p:grpSp>
            <p:nvGrpSpPr>
              <p:cNvPr id="316" name="Group 315"/>
              <p:cNvGrpSpPr/>
              <p:nvPr/>
            </p:nvGrpSpPr>
            <p:grpSpPr>
              <a:xfrm>
                <a:off x="5113557" y="5980784"/>
                <a:ext cx="419571" cy="176383"/>
                <a:chOff x="5129621" y="5978219"/>
                <a:chExt cx="419571" cy="176383"/>
              </a:xfrm>
            </p:grpSpPr>
            <p:cxnSp>
              <p:nvCxnSpPr>
                <p:cNvPr id="318" name="Elbow Connector 317"/>
                <p:cNvCxnSpPr>
                  <a:stCxn id="320" idx="3"/>
                  <a:endCxn id="8" idx="2"/>
                </p:cNvCxnSpPr>
                <p:nvPr/>
              </p:nvCxnSpPr>
              <p:spPr>
                <a:xfrm>
                  <a:off x="5354210" y="6115875"/>
                  <a:ext cx="194982" cy="401"/>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9" name="Elbow Connector 318"/>
                <p:cNvCxnSpPr>
                  <a:stCxn id="50" idx="4"/>
                  <a:endCxn id="320" idx="1"/>
                </p:cNvCxnSpPr>
                <p:nvPr/>
              </p:nvCxnSpPr>
              <p:spPr>
                <a:xfrm rot="5400000">
                  <a:off x="5209123" y="5898718"/>
                  <a:ext cx="137655" cy="296658"/>
                </a:xfrm>
                <a:prstGeom prst="bentConnector4">
                  <a:avLst>
                    <a:gd name="adj1" fmla="val 35933"/>
                    <a:gd name="adj2" fmla="val 17705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bwMode="auto">
                <a:xfrm>
                  <a:off x="5129621" y="6077148"/>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17" name="Rectangle 316"/>
              <p:cNvSpPr/>
              <p:nvPr/>
            </p:nvSpPr>
            <p:spPr bwMode="auto">
              <a:xfrm rot="10800000">
                <a:off x="5136369" y="6077148"/>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3" name="Group 322"/>
            <p:cNvGrpSpPr/>
            <p:nvPr/>
          </p:nvGrpSpPr>
          <p:grpSpPr>
            <a:xfrm rot="10800000">
              <a:off x="6917178" y="2054252"/>
              <a:ext cx="478285" cy="164796"/>
              <a:chOff x="5270736" y="6129293"/>
              <a:chExt cx="478285" cy="164796"/>
            </a:xfrm>
          </p:grpSpPr>
          <p:grpSp>
            <p:nvGrpSpPr>
              <p:cNvPr id="324" name="Group 323"/>
              <p:cNvGrpSpPr/>
              <p:nvPr/>
            </p:nvGrpSpPr>
            <p:grpSpPr>
              <a:xfrm>
                <a:off x="5270736" y="6131858"/>
                <a:ext cx="478285" cy="162231"/>
                <a:chOff x="5286800" y="6129293"/>
                <a:chExt cx="478285" cy="162231"/>
              </a:xfrm>
            </p:grpSpPr>
            <p:cxnSp>
              <p:nvCxnSpPr>
                <p:cNvPr id="326" name="Elbow Connector 325"/>
                <p:cNvCxnSpPr>
                  <a:stCxn id="328" idx="3"/>
                  <a:endCxn id="35" idx="6"/>
                </p:cNvCxnSpPr>
                <p:nvPr/>
              </p:nvCxnSpPr>
              <p:spPr>
                <a:xfrm>
                  <a:off x="5511388" y="6168020"/>
                  <a:ext cx="253697" cy="2128"/>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7" name="Elbow Connector 326"/>
                <p:cNvCxnSpPr>
                  <a:stCxn id="56" idx="4"/>
                  <a:endCxn id="328" idx="1"/>
                </p:cNvCxnSpPr>
                <p:nvPr/>
              </p:nvCxnSpPr>
              <p:spPr>
                <a:xfrm rot="5400000" flipH="1">
                  <a:off x="5417396" y="6037425"/>
                  <a:ext cx="123503" cy="384695"/>
                </a:xfrm>
                <a:prstGeom prst="bentConnector4">
                  <a:avLst>
                    <a:gd name="adj1" fmla="val 34321"/>
                    <a:gd name="adj2" fmla="val 159424"/>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8" name="Rectangle 327"/>
                <p:cNvSpPr/>
                <p:nvPr/>
              </p:nvSpPr>
              <p:spPr bwMode="auto">
                <a:xfrm>
                  <a:off x="5286800" y="612929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5" name="Rectangle 324"/>
              <p:cNvSpPr/>
              <p:nvPr/>
            </p:nvSpPr>
            <p:spPr bwMode="auto">
              <a:xfrm rot="10800000">
                <a:off x="5293548" y="612929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33" name="Group 332"/>
            <p:cNvGrpSpPr/>
            <p:nvPr/>
          </p:nvGrpSpPr>
          <p:grpSpPr>
            <a:xfrm rot="16200000">
              <a:off x="6682191" y="2515214"/>
              <a:ext cx="480967" cy="190065"/>
              <a:chOff x="5113556" y="6087933"/>
              <a:chExt cx="480967" cy="190065"/>
            </a:xfrm>
          </p:grpSpPr>
          <p:grpSp>
            <p:nvGrpSpPr>
              <p:cNvPr id="334" name="Group 333"/>
              <p:cNvGrpSpPr/>
              <p:nvPr/>
            </p:nvGrpSpPr>
            <p:grpSpPr>
              <a:xfrm>
                <a:off x="5113556" y="6090498"/>
                <a:ext cx="480967" cy="187500"/>
                <a:chOff x="5129620" y="6087933"/>
                <a:chExt cx="480967" cy="187500"/>
              </a:xfrm>
            </p:grpSpPr>
            <p:cxnSp>
              <p:nvCxnSpPr>
                <p:cNvPr id="336" name="Elbow Connector 335"/>
                <p:cNvCxnSpPr>
                  <a:stCxn id="338" idx="3"/>
                  <a:endCxn id="34" idx="4"/>
                </p:cNvCxnSpPr>
                <p:nvPr/>
              </p:nvCxnSpPr>
              <p:spPr>
                <a:xfrm rot="10800000" flipH="1" flipV="1">
                  <a:off x="5354209" y="6126661"/>
                  <a:ext cx="256378" cy="117"/>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7" name="Elbow Connector 336"/>
                <p:cNvCxnSpPr>
                  <a:stCxn id="55" idx="4"/>
                  <a:endCxn id="338" idx="1"/>
                </p:cNvCxnSpPr>
                <p:nvPr/>
              </p:nvCxnSpPr>
              <p:spPr>
                <a:xfrm rot="10800000">
                  <a:off x="5129620" y="6126661"/>
                  <a:ext cx="383490" cy="148772"/>
                </a:xfrm>
                <a:prstGeom prst="bentConnector3">
                  <a:avLst>
                    <a:gd name="adj1" fmla="val 140427"/>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8" name="Rectangle 337"/>
                <p:cNvSpPr/>
                <p:nvPr/>
              </p:nvSpPr>
              <p:spPr bwMode="auto">
                <a:xfrm>
                  <a:off x="5129621" y="608793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35" name="Rectangle 334"/>
              <p:cNvSpPr/>
              <p:nvPr/>
            </p:nvSpPr>
            <p:spPr bwMode="auto">
              <a:xfrm rot="10800000">
                <a:off x="5136369" y="608793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51" name="Group 350"/>
            <p:cNvGrpSpPr/>
            <p:nvPr/>
          </p:nvGrpSpPr>
          <p:grpSpPr>
            <a:xfrm rot="16200000">
              <a:off x="6673261" y="4729038"/>
              <a:ext cx="504286" cy="178686"/>
              <a:chOff x="5113556" y="6087931"/>
              <a:chExt cx="504286" cy="178686"/>
            </a:xfrm>
          </p:grpSpPr>
          <p:grpSp>
            <p:nvGrpSpPr>
              <p:cNvPr id="352" name="Group 351"/>
              <p:cNvGrpSpPr/>
              <p:nvPr/>
            </p:nvGrpSpPr>
            <p:grpSpPr>
              <a:xfrm>
                <a:off x="5113556" y="6090497"/>
                <a:ext cx="504286" cy="176120"/>
                <a:chOff x="5129620" y="6087932"/>
                <a:chExt cx="504286" cy="176120"/>
              </a:xfrm>
            </p:grpSpPr>
            <p:cxnSp>
              <p:nvCxnSpPr>
                <p:cNvPr id="354" name="Elbow Connector 353"/>
                <p:cNvCxnSpPr>
                  <a:stCxn id="356" idx="3"/>
                  <a:endCxn id="31" idx="4"/>
                </p:cNvCxnSpPr>
                <p:nvPr/>
              </p:nvCxnSpPr>
              <p:spPr>
                <a:xfrm flipV="1">
                  <a:off x="5354209" y="6125469"/>
                  <a:ext cx="279697" cy="1192"/>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5" name="Elbow Connector 354"/>
                <p:cNvCxnSpPr>
                  <a:stCxn id="53" idx="4"/>
                  <a:endCxn id="356" idx="1"/>
                </p:cNvCxnSpPr>
                <p:nvPr/>
              </p:nvCxnSpPr>
              <p:spPr>
                <a:xfrm rot="10800000">
                  <a:off x="5129620" y="6126661"/>
                  <a:ext cx="403014" cy="137391"/>
                </a:xfrm>
                <a:prstGeom prst="bentConnector3">
                  <a:avLst>
                    <a:gd name="adj1" fmla="val 13846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6" name="Rectangle 355"/>
                <p:cNvSpPr/>
                <p:nvPr/>
              </p:nvSpPr>
              <p:spPr bwMode="auto">
                <a:xfrm>
                  <a:off x="5129621" y="6087932"/>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53" name="Rectangle 352"/>
              <p:cNvSpPr/>
              <p:nvPr/>
            </p:nvSpPr>
            <p:spPr bwMode="auto">
              <a:xfrm rot="10800000">
                <a:off x="5136369" y="6087931"/>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59" name="Group 358"/>
            <p:cNvGrpSpPr/>
            <p:nvPr/>
          </p:nvGrpSpPr>
          <p:grpSpPr>
            <a:xfrm rot="10800000">
              <a:off x="6921906" y="4245525"/>
              <a:ext cx="502429" cy="175203"/>
              <a:chOff x="5270736" y="6145087"/>
              <a:chExt cx="502429" cy="175203"/>
            </a:xfrm>
          </p:grpSpPr>
          <p:grpSp>
            <p:nvGrpSpPr>
              <p:cNvPr id="360" name="Group 359"/>
              <p:cNvGrpSpPr/>
              <p:nvPr/>
            </p:nvGrpSpPr>
            <p:grpSpPr>
              <a:xfrm>
                <a:off x="5270736" y="6147652"/>
                <a:ext cx="502429" cy="172638"/>
                <a:chOff x="5286800" y="6145087"/>
                <a:chExt cx="502429" cy="172638"/>
              </a:xfrm>
            </p:grpSpPr>
            <p:cxnSp>
              <p:nvCxnSpPr>
                <p:cNvPr id="362" name="Elbow Connector 361"/>
                <p:cNvCxnSpPr>
                  <a:stCxn id="364" idx="3"/>
                  <a:endCxn id="32" idx="6"/>
                </p:cNvCxnSpPr>
                <p:nvPr/>
              </p:nvCxnSpPr>
              <p:spPr>
                <a:xfrm>
                  <a:off x="5511389" y="6183813"/>
                  <a:ext cx="277840" cy="189"/>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3" name="Elbow Connector 362"/>
                <p:cNvCxnSpPr>
                  <a:stCxn id="54" idx="4"/>
                  <a:endCxn id="364" idx="1"/>
                </p:cNvCxnSpPr>
                <p:nvPr/>
              </p:nvCxnSpPr>
              <p:spPr>
                <a:xfrm rot="5400000" flipH="1">
                  <a:off x="5423158" y="6047456"/>
                  <a:ext cx="133911" cy="406628"/>
                </a:xfrm>
                <a:prstGeom prst="bentConnector4">
                  <a:avLst>
                    <a:gd name="adj1" fmla="val 35540"/>
                    <a:gd name="adj2" fmla="val 15621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4" name="Rectangle 363"/>
                <p:cNvSpPr/>
                <p:nvPr/>
              </p:nvSpPr>
              <p:spPr bwMode="auto">
                <a:xfrm>
                  <a:off x="5286800" y="6145087"/>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61" name="Rectangle 360"/>
              <p:cNvSpPr/>
              <p:nvPr/>
            </p:nvSpPr>
            <p:spPr bwMode="auto">
              <a:xfrm rot="10800000">
                <a:off x="5293548" y="6145087"/>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73" name="Elbow Connector 172"/>
            <p:cNvCxnSpPr/>
            <p:nvPr/>
          </p:nvCxnSpPr>
          <p:spPr>
            <a:xfrm rot="5400000" flipH="1" flipV="1">
              <a:off x="3586962" y="3706934"/>
              <a:ext cx="839553" cy="3"/>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8" name="Elbow Connector 177"/>
            <p:cNvCxnSpPr>
              <a:stCxn id="13" idx="5"/>
              <a:endCxn id="37" idx="2"/>
            </p:cNvCxnSpPr>
            <p:nvPr/>
          </p:nvCxnSpPr>
          <p:spPr>
            <a:xfrm rot="16200000" flipH="1">
              <a:off x="3506385" y="3694792"/>
              <a:ext cx="973016" cy="944341"/>
            </a:xfrm>
            <a:prstGeom prst="bentConnector2">
              <a:avLst/>
            </a:prstGeom>
            <a:ln w="12700">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rot="16200000">
              <a:off x="4084217" y="3221424"/>
              <a:ext cx="450770" cy="569204"/>
              <a:chOff x="3501220" y="5372202"/>
              <a:chExt cx="450770" cy="569204"/>
            </a:xfrm>
          </p:grpSpPr>
          <p:sp>
            <p:nvSpPr>
              <p:cNvPr id="138" name="Rectangle 137"/>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39" name="Elbow Connector 138"/>
              <p:cNvCxnSpPr>
                <a:stCxn id="138" idx="3"/>
              </p:cNvCxnSpPr>
              <p:nvPr/>
            </p:nvCxnSpPr>
            <p:spPr>
              <a:xfrm flipV="1">
                <a:off x="3900741" y="5372202"/>
                <a:ext cx="51249" cy="5304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138" idx="1"/>
                <a:endCxn id="38" idx="0"/>
              </p:cNvCxnSpPr>
              <p:nvPr/>
            </p:nvCxnSpPr>
            <p:spPr>
              <a:xfrm flipH="1">
                <a:off x="3501220" y="5902680"/>
                <a:ext cx="174933" cy="27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2" name="Group 141"/>
            <p:cNvGrpSpPr/>
            <p:nvPr/>
          </p:nvGrpSpPr>
          <p:grpSpPr>
            <a:xfrm rot="16200000">
              <a:off x="4068224" y="2754662"/>
              <a:ext cx="450652" cy="601309"/>
              <a:chOff x="3634682" y="5340097"/>
              <a:chExt cx="450652" cy="601309"/>
            </a:xfrm>
          </p:grpSpPr>
          <p:sp>
            <p:nvSpPr>
              <p:cNvPr id="143" name="Rectangle 142"/>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45" name="Elbow Connector 144"/>
              <p:cNvCxnSpPr>
                <a:stCxn id="143" idx="3"/>
                <a:endCxn id="41" idx="4"/>
              </p:cNvCxnSpPr>
              <p:nvPr/>
            </p:nvCxnSpPr>
            <p:spPr>
              <a:xfrm flipV="1">
                <a:off x="3900741" y="5895410"/>
                <a:ext cx="184593" cy="72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43" idx="1"/>
              </p:cNvCxnSpPr>
              <p:nvPr/>
            </p:nvCxnSpPr>
            <p:spPr>
              <a:xfrm rot="10800000">
                <a:off x="3634682" y="5340097"/>
                <a:ext cx="41470" cy="56258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spTree>
    <p:extLst>
      <p:ext uri="{BB962C8B-B14F-4D97-AF65-F5344CB8AC3E}">
        <p14:creationId xmlns:p14="http://schemas.microsoft.com/office/powerpoint/2010/main" val="51437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Relay</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042" y="1786391"/>
            <a:ext cx="1377635" cy="177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3" y="3539183"/>
            <a:ext cx="3345588" cy="24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80789" y="1272845"/>
            <a:ext cx="1389888" cy="369332"/>
          </a:xfrm>
          <a:prstGeom prst="rect">
            <a:avLst/>
          </a:prstGeom>
          <a:noFill/>
        </p:spPr>
        <p:txBody>
          <a:bodyPr wrap="square" rtlCol="0">
            <a:spAutoFit/>
          </a:bodyPr>
          <a:lstStyle/>
          <a:p>
            <a:pPr algn="ctr"/>
            <a:r>
              <a:rPr lang="en-US" dirty="0" smtClean="0">
                <a:hlinkClick r:id="rId5"/>
              </a:rPr>
              <a:t>D06D100</a:t>
            </a:r>
            <a:endParaRPr lang="en-US" dirty="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491" y="3912645"/>
            <a:ext cx="4666622" cy="18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30</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Internal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432" y="962526"/>
            <a:ext cx="546416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809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D1200757 Sequencer – Front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770" y="1612231"/>
            <a:ext cx="646279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19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32</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Rear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84" y="1379621"/>
            <a:ext cx="649379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134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3003W3SXX99A30X</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31291" y="2879121"/>
            <a:ext cx="3153196" cy="338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298" y="1826705"/>
            <a:ext cx="1752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375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t>3003W3PXX99A30X</a:t>
            </a:r>
            <a:endParaRPr lang="en-US" dirty="0"/>
          </a:p>
        </p:txBody>
      </p:sp>
      <p:sp>
        <p:nvSpPr>
          <p:cNvPr id="9" name="TextBox 8"/>
          <p:cNvSpPr txBox="1"/>
          <p:nvPr/>
        </p:nvSpPr>
        <p:spPr>
          <a:xfrm>
            <a:off x="1911927" y="2612777"/>
            <a:ext cx="5961413" cy="1200329"/>
          </a:xfrm>
          <a:prstGeom prst="rect">
            <a:avLst/>
          </a:prstGeom>
          <a:noFill/>
        </p:spPr>
        <p:txBody>
          <a:bodyPr wrap="square" rtlCol="0">
            <a:spAutoFit/>
          </a:bodyPr>
          <a:lstStyle/>
          <a:p>
            <a:pPr algn="ctr"/>
            <a:r>
              <a:rPr lang="en-US" dirty="0" smtClean="0"/>
              <a:t>3003W3PXX99A30X  are ordered directly from CONEC.  It is unusual to have plugs that are panel mounted, but not unheard of.  These boxes are intended to be insertable, and thus require these connectors.</a:t>
            </a:r>
            <a:endParaRPr lang="en-US" dirty="0"/>
          </a:p>
        </p:txBody>
      </p:sp>
    </p:spTree>
    <p:extLst>
      <p:ext uri="{BB962C8B-B14F-4D97-AF65-F5344CB8AC3E}">
        <p14:creationId xmlns:p14="http://schemas.microsoft.com/office/powerpoint/2010/main" val="70564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431212" cy="369332"/>
          </a:xfrm>
          <a:prstGeom prst="rect">
            <a:avLst/>
          </a:prstGeom>
          <a:noFill/>
        </p:spPr>
        <p:txBody>
          <a:bodyPr wrap="square" rtlCol="0">
            <a:spAutoFit/>
          </a:bodyPr>
          <a:lstStyle/>
          <a:p>
            <a:pPr algn="ctr"/>
            <a:r>
              <a:rPr lang="en-US" dirty="0" smtClean="0">
                <a:hlinkClick r:id="rId3"/>
              </a:rPr>
              <a:t>303W3CSXX99A30X</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6554" y="1642177"/>
            <a:ext cx="1484739" cy="11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411" y="3004457"/>
            <a:ext cx="3967026" cy="262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75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431212" cy="369332"/>
          </a:xfrm>
          <a:prstGeom prst="rect">
            <a:avLst/>
          </a:prstGeom>
          <a:noFill/>
        </p:spPr>
        <p:txBody>
          <a:bodyPr wrap="square" rtlCol="0">
            <a:spAutoFit/>
          </a:bodyPr>
          <a:lstStyle/>
          <a:p>
            <a:pPr algn="ctr"/>
            <a:r>
              <a:rPr lang="en-US" dirty="0" smtClean="0"/>
              <a:t>303W3CPXX99A30X</a:t>
            </a:r>
            <a:endParaRPr lang="en-US" dirty="0"/>
          </a:p>
        </p:txBody>
      </p:sp>
      <p:sp>
        <p:nvSpPr>
          <p:cNvPr id="11" name="TextBox 10"/>
          <p:cNvSpPr txBox="1"/>
          <p:nvPr/>
        </p:nvSpPr>
        <p:spPr>
          <a:xfrm>
            <a:off x="1959429" y="2612777"/>
            <a:ext cx="5961413" cy="1200329"/>
          </a:xfrm>
          <a:prstGeom prst="rect">
            <a:avLst/>
          </a:prstGeom>
          <a:noFill/>
        </p:spPr>
        <p:txBody>
          <a:bodyPr wrap="square" rtlCol="0">
            <a:spAutoFit/>
          </a:bodyPr>
          <a:lstStyle/>
          <a:p>
            <a:pPr algn="ctr"/>
            <a:r>
              <a:rPr lang="en-US" dirty="0" smtClean="0"/>
              <a:t>303W3CPXX99A30X are ordered directly from CONEC.  It is unusual to have plugs that are panel mounted, but not unheard of.  These boxes are intended to be insertable, and thus require these connectors.</a:t>
            </a:r>
            <a:endParaRPr lang="en-US" dirty="0"/>
          </a:p>
        </p:txBody>
      </p:sp>
    </p:spTree>
    <p:extLst>
      <p:ext uri="{BB962C8B-B14F-4D97-AF65-F5344CB8AC3E}">
        <p14:creationId xmlns:p14="http://schemas.microsoft.com/office/powerpoint/2010/main" val="3520340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Jack Sockets</a:t>
            </a:r>
          </a:p>
        </p:txBody>
      </p:sp>
      <p:sp>
        <p:nvSpPr>
          <p:cNvPr id="7" name="TextBox 6"/>
          <p:cNvSpPr txBox="1"/>
          <p:nvPr/>
        </p:nvSpPr>
        <p:spPr>
          <a:xfrm>
            <a:off x="2799347" y="1272845"/>
            <a:ext cx="2865183" cy="369332"/>
          </a:xfrm>
          <a:prstGeom prst="rect">
            <a:avLst/>
          </a:prstGeom>
          <a:noFill/>
        </p:spPr>
        <p:txBody>
          <a:bodyPr wrap="square" rtlCol="0">
            <a:spAutoFit/>
          </a:bodyPr>
          <a:lstStyle/>
          <a:p>
            <a:pPr algn="ctr"/>
            <a:r>
              <a:rPr lang="en-US" dirty="0" smtClean="0">
                <a:hlinkClick r:id="rId3"/>
              </a:rPr>
              <a:t>MDVS44-ND (3341-1S)</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727" y="4626577"/>
            <a:ext cx="5364995" cy="152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543" y="2807369"/>
            <a:ext cx="1397874" cy="139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29060" y="1999413"/>
            <a:ext cx="1672535" cy="369332"/>
          </a:xfrm>
          <a:prstGeom prst="rect">
            <a:avLst/>
          </a:prstGeom>
        </p:spPr>
        <p:txBody>
          <a:bodyPr wrap="square">
            <a:spAutoFit/>
          </a:bodyPr>
          <a:lstStyle/>
          <a:p>
            <a:pPr algn="ctr"/>
            <a:r>
              <a:rPr lang="en-US" dirty="0"/>
              <a:t>x</a:t>
            </a:r>
            <a:r>
              <a:rPr lang="en-US" dirty="0" smtClean="0"/>
              <a:t> 4 (Kit)</a:t>
            </a:r>
            <a:endParaRPr lang="en-US" dirty="0"/>
          </a:p>
        </p:txBody>
      </p:sp>
    </p:spTree>
    <p:extLst>
      <p:ext uri="{BB962C8B-B14F-4D97-AF65-F5344CB8AC3E}">
        <p14:creationId xmlns:p14="http://schemas.microsoft.com/office/powerpoint/2010/main" val="2412165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LIGO-D1200757-V4</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LED</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5100-H5</a:t>
            </a: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543" y="3190374"/>
            <a:ext cx="4572000" cy="336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711" y="1756611"/>
            <a:ext cx="1409767" cy="144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629060" y="1999413"/>
            <a:ext cx="1672535" cy="369332"/>
          </a:xfrm>
          <a:prstGeom prst="rect">
            <a:avLst/>
          </a:prstGeom>
        </p:spPr>
        <p:txBody>
          <a:bodyPr wrap="square">
            <a:spAutoFit/>
          </a:bodyPr>
          <a:lstStyle/>
          <a:p>
            <a:pPr algn="ctr"/>
            <a:r>
              <a:rPr lang="en-US" dirty="0"/>
              <a:t>x</a:t>
            </a:r>
            <a:r>
              <a:rPr lang="en-US" dirty="0" smtClean="0"/>
              <a:t> 8</a:t>
            </a:r>
            <a:endParaRPr lang="en-US" dirty="0"/>
          </a:p>
        </p:txBody>
      </p:sp>
    </p:spTree>
    <p:extLst>
      <p:ext uri="{BB962C8B-B14F-4D97-AF65-F5344CB8AC3E}">
        <p14:creationId xmlns:p14="http://schemas.microsoft.com/office/powerpoint/2010/main" val="153786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40000"/>
            <a:lumOff val="60000"/>
          </a:schemeClr>
        </a:solidFill>
        <a:ln w="3175">
          <a:solidFill>
            <a:schemeClr val="tx1"/>
          </a:solid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37056</TotalTime>
  <Words>1123</Words>
  <Application>Microsoft Office PowerPoint</Application>
  <PresentationFormat>On-screen Show (4:3)</PresentationFormat>
  <Paragraphs>335</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LIGO-dlk</vt:lpstr>
      <vt:lpstr>Photo Editor Photo</vt:lpstr>
      <vt:lpstr>D1200757 Sequencer – Insertable</vt:lpstr>
      <vt:lpstr>Sequencer – On/Off Switch</vt:lpstr>
      <vt:lpstr>Sequencer – Relay</vt:lpstr>
      <vt:lpstr>Sequencer – Connectors</vt:lpstr>
      <vt:lpstr>Sequencer – Connectors</vt:lpstr>
      <vt:lpstr>Sequencer – Connectors</vt:lpstr>
      <vt:lpstr>Sequencer – Connectors</vt:lpstr>
      <vt:lpstr>Sequencer – Jack Sockets</vt:lpstr>
      <vt:lpstr>Sequencer – LED</vt:lpstr>
      <vt:lpstr>Sequencer – Current Regulator Diode</vt:lpstr>
      <vt:lpstr>Sequencer – Zener Diode</vt:lpstr>
      <vt:lpstr>Sequencer – Screws and Nuts for Relays</vt:lpstr>
      <vt:lpstr>Sequencer – Spade Terminals for LEDs</vt:lpstr>
      <vt:lpstr>Sequencer – Spade Terminals for Wires</vt:lpstr>
      <vt:lpstr>Sequencer – Wire Nuts</vt:lpstr>
      <vt:lpstr>Sequencer – Butt Splice</vt:lpstr>
      <vt:lpstr>Sequencer – Layout – Side View</vt:lpstr>
      <vt:lpstr>Sequencer – Layout – ‘In’ View (Front)</vt:lpstr>
      <vt:lpstr>Sequencer – Layout – ‘Out’ View (Rear)</vt:lpstr>
      <vt:lpstr>Sequencer – Layout – Box Bottom</vt:lpstr>
      <vt:lpstr>Sequencer – Layout – Box Top</vt:lpstr>
      <vt:lpstr>Sequencer – Layout – Bottom Plate</vt:lpstr>
      <vt:lpstr>Hole Pattern for Rack Units</vt:lpstr>
      <vt:lpstr>Sequencer – Layout – Bottom View</vt:lpstr>
      <vt:lpstr>Sequencer – Layout – Bottom View - bmp</vt:lpstr>
      <vt:lpstr>Sequencer – Layout – 3D</vt:lpstr>
      <vt:lpstr>Sequencer – Layout – Labels</vt:lpstr>
      <vt:lpstr>Sequencer – Schematic</vt:lpstr>
      <vt:lpstr>Sequencer – Wiring</vt:lpstr>
      <vt:lpstr>D1200757 Sequencer – Internal</vt:lpstr>
      <vt:lpstr>D1200757 Sequencer – Front</vt:lpstr>
      <vt:lpstr>D1200757 Sequencer – Rear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 Subsystem – Rack L1-PEM-01</dc:title>
  <dc:creator>David L Kinzel</dc:creator>
  <cp:lastModifiedBy>David Kinzel</cp:lastModifiedBy>
  <cp:revision>206</cp:revision>
  <cp:lastPrinted>2012-07-23T17:50:44Z</cp:lastPrinted>
  <dcterms:created xsi:type="dcterms:W3CDTF">2010-05-25T18:49:00Z</dcterms:created>
  <dcterms:modified xsi:type="dcterms:W3CDTF">2012-07-24T21:38:15Z</dcterms:modified>
</cp:coreProperties>
</file>