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65" r:id="rId2"/>
    <p:sldId id="409" r:id="rId3"/>
    <p:sldId id="412" r:id="rId4"/>
    <p:sldId id="414" r:id="rId5"/>
    <p:sldId id="424" r:id="rId6"/>
    <p:sldId id="425" r:id="rId7"/>
    <p:sldId id="420" r:id="rId8"/>
    <p:sldId id="431" r:id="rId9"/>
    <p:sldId id="421" r:id="rId10"/>
    <p:sldId id="422" r:id="rId11"/>
    <p:sldId id="466" r:id="rId12"/>
    <p:sldId id="449" r:id="rId13"/>
    <p:sldId id="434" r:id="rId14"/>
    <p:sldId id="435" r:id="rId15"/>
    <p:sldId id="460" r:id="rId16"/>
    <p:sldId id="461" r:id="rId17"/>
    <p:sldId id="423" r:id="rId18"/>
    <p:sldId id="458" r:id="rId19"/>
    <p:sldId id="459" r:id="rId20"/>
    <p:sldId id="448" r:id="rId21"/>
    <p:sldId id="453" r:id="rId22"/>
    <p:sldId id="452" r:id="rId23"/>
    <p:sldId id="455" r:id="rId24"/>
    <p:sldId id="440" r:id="rId25"/>
    <p:sldId id="441" r:id="rId26"/>
    <p:sldId id="446" r:id="rId27"/>
    <p:sldId id="447" r:id="rId28"/>
    <p:sldId id="457" r:id="rId29"/>
    <p:sldId id="444" r:id="rId30"/>
    <p:sldId id="462" r:id="rId31"/>
    <p:sldId id="463" r:id="rId32"/>
    <p:sldId id="464" r:id="rId33"/>
    <p:sldId id="467" r:id="rId34"/>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D9D9D9"/>
    <a:srgbClr val="FFFFDD"/>
    <a:srgbClr val="D8E682"/>
    <a:srgbClr val="CBD197"/>
    <a:srgbClr val="F1F4E8"/>
    <a:srgbClr val="E7EACE"/>
    <a:srgbClr val="66FF33"/>
    <a:srgbClr val="937DB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2115" autoAdjust="0"/>
  </p:normalViewPr>
  <p:slideViewPr>
    <p:cSldViewPr snapToGrid="0">
      <p:cViewPr varScale="1">
        <p:scale>
          <a:sx n="107" d="100"/>
          <a:sy n="107" d="100"/>
        </p:scale>
        <p:origin x="-1062" y="-96"/>
      </p:cViewPr>
      <p:guideLst>
        <p:guide orient="horz" pos="2160"/>
        <p:guide pos="2880"/>
      </p:guideLst>
    </p:cSldViewPr>
  </p:slideViewPr>
  <p:outlineViewPr>
    <p:cViewPr>
      <p:scale>
        <a:sx n="33" d="100"/>
        <a:sy n="33" d="100"/>
      </p:scale>
      <p:origin x="0" y="7008"/>
    </p:cViewPr>
  </p:outlineViewPr>
  <p:notesTextViewPr>
    <p:cViewPr>
      <p:scale>
        <a:sx n="100" d="100"/>
        <a:sy n="100" d="100"/>
      </p:scale>
      <p:origin x="0" y="0"/>
    </p:cViewPr>
  </p:notesTextViewPr>
  <p:sorterViewPr>
    <p:cViewPr>
      <p:scale>
        <a:sx n="100" d="100"/>
        <a:sy n="100" d="100"/>
      </p:scale>
      <p:origin x="0" y="0"/>
    </p:cViewPr>
  </p:sorterViewPr>
  <p:gridSpacing cx="45720" cy="4572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fontAlgn="auto">
              <a:spcBef>
                <a:spcPts val="0"/>
              </a:spcBef>
              <a:spcAft>
                <a:spcPts val="0"/>
              </a:spcAft>
              <a:defRPr sz="1200">
                <a:latin typeface="+mn-lt"/>
              </a:defRPr>
            </a:lvl1pPr>
          </a:lstStyle>
          <a:p>
            <a:pPr>
              <a:defRPr/>
            </a:pPr>
            <a:fld id="{8D5B2BB8-6869-4C7B-85D9-A821C55FCD58}" type="datetimeFigureOut">
              <a:rPr lang="en-US"/>
              <a:pPr>
                <a:defRPr/>
              </a:pPr>
              <a:t>12/11/2014</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pPr lvl="0"/>
            <a:endParaRPr lang="en-US" noProof="0" smtClean="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fontAlgn="auto">
              <a:spcBef>
                <a:spcPts val="0"/>
              </a:spcBef>
              <a:spcAft>
                <a:spcPts val="0"/>
              </a:spcAft>
              <a:defRPr sz="1200">
                <a:latin typeface="+mn-lt"/>
              </a:defRPr>
            </a:lvl1pPr>
          </a:lstStyle>
          <a:p>
            <a:pPr>
              <a:defRPr/>
            </a:pPr>
            <a:fld id="{101B7D11-EACD-47EB-8998-406AE1CE9FEB}" type="slidenum">
              <a:rPr lang="en-US"/>
              <a:pPr>
                <a:defRPr/>
              </a:pPr>
              <a:t>‹#›</a:t>
            </a:fld>
            <a:endParaRPr lang="en-US"/>
          </a:p>
        </p:txBody>
      </p:sp>
    </p:spTree>
    <p:extLst>
      <p:ext uri="{BB962C8B-B14F-4D97-AF65-F5344CB8AC3E}">
        <p14:creationId xmlns:p14="http://schemas.microsoft.com/office/powerpoint/2010/main" val="42109029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1B7D11-EACD-47EB-8998-406AE1CE9FEB}" type="slidenum">
              <a:rPr lang="en-US" smtClean="0"/>
              <a:pPr>
                <a:defRPr/>
              </a:pPr>
              <a:t>1</a:t>
            </a:fld>
            <a:endParaRPr lang="en-US"/>
          </a:p>
        </p:txBody>
      </p:sp>
    </p:spTree>
    <p:extLst>
      <p:ext uri="{BB962C8B-B14F-4D97-AF65-F5344CB8AC3E}">
        <p14:creationId xmlns:p14="http://schemas.microsoft.com/office/powerpoint/2010/main" val="2220600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1B7D11-EACD-47EB-8998-406AE1CE9FEB}" type="slidenum">
              <a:rPr lang="en-US" smtClean="0"/>
              <a:pPr>
                <a:defRPr/>
              </a:pPr>
              <a:t>10</a:t>
            </a:fld>
            <a:endParaRPr lang="en-US"/>
          </a:p>
        </p:txBody>
      </p:sp>
    </p:spTree>
    <p:extLst>
      <p:ext uri="{BB962C8B-B14F-4D97-AF65-F5344CB8AC3E}">
        <p14:creationId xmlns:p14="http://schemas.microsoft.com/office/powerpoint/2010/main" val="2220600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1B7D11-EACD-47EB-8998-406AE1CE9FEB}" type="slidenum">
              <a:rPr lang="en-US" smtClean="0"/>
              <a:pPr>
                <a:defRPr/>
              </a:pPr>
              <a:t>11</a:t>
            </a:fld>
            <a:endParaRPr lang="en-US"/>
          </a:p>
        </p:txBody>
      </p:sp>
    </p:spTree>
    <p:extLst>
      <p:ext uri="{BB962C8B-B14F-4D97-AF65-F5344CB8AC3E}">
        <p14:creationId xmlns:p14="http://schemas.microsoft.com/office/powerpoint/2010/main" val="2220600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1B7D11-EACD-47EB-8998-406AE1CE9FEB}" type="slidenum">
              <a:rPr lang="en-US" smtClean="0"/>
              <a:pPr>
                <a:defRPr/>
              </a:pPr>
              <a:t>12</a:t>
            </a:fld>
            <a:endParaRPr lang="en-US"/>
          </a:p>
        </p:txBody>
      </p:sp>
    </p:spTree>
    <p:extLst>
      <p:ext uri="{BB962C8B-B14F-4D97-AF65-F5344CB8AC3E}">
        <p14:creationId xmlns:p14="http://schemas.microsoft.com/office/powerpoint/2010/main" val="2220600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1B7D11-EACD-47EB-8998-406AE1CE9FEB}" type="slidenum">
              <a:rPr lang="en-US" smtClean="0"/>
              <a:pPr>
                <a:defRPr/>
              </a:pPr>
              <a:t>13</a:t>
            </a:fld>
            <a:endParaRPr lang="en-US"/>
          </a:p>
        </p:txBody>
      </p:sp>
    </p:spTree>
    <p:extLst>
      <p:ext uri="{BB962C8B-B14F-4D97-AF65-F5344CB8AC3E}">
        <p14:creationId xmlns:p14="http://schemas.microsoft.com/office/powerpoint/2010/main" val="2220600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1B7D11-EACD-47EB-8998-406AE1CE9FEB}" type="slidenum">
              <a:rPr lang="en-US" smtClean="0"/>
              <a:pPr>
                <a:defRPr/>
              </a:pPr>
              <a:t>14</a:t>
            </a:fld>
            <a:endParaRPr lang="en-US"/>
          </a:p>
        </p:txBody>
      </p:sp>
    </p:spTree>
    <p:extLst>
      <p:ext uri="{BB962C8B-B14F-4D97-AF65-F5344CB8AC3E}">
        <p14:creationId xmlns:p14="http://schemas.microsoft.com/office/powerpoint/2010/main" val="2220600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1B7D11-EACD-47EB-8998-406AE1CE9FEB}" type="slidenum">
              <a:rPr lang="en-US" smtClean="0"/>
              <a:pPr>
                <a:defRPr/>
              </a:pPr>
              <a:t>15</a:t>
            </a:fld>
            <a:endParaRPr lang="en-US"/>
          </a:p>
        </p:txBody>
      </p:sp>
    </p:spTree>
    <p:extLst>
      <p:ext uri="{BB962C8B-B14F-4D97-AF65-F5344CB8AC3E}">
        <p14:creationId xmlns:p14="http://schemas.microsoft.com/office/powerpoint/2010/main" val="2220600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1B7D11-EACD-47EB-8998-406AE1CE9FEB}" type="slidenum">
              <a:rPr lang="en-US" smtClean="0"/>
              <a:pPr>
                <a:defRPr/>
              </a:pPr>
              <a:t>16</a:t>
            </a:fld>
            <a:endParaRPr lang="en-US"/>
          </a:p>
        </p:txBody>
      </p:sp>
    </p:spTree>
    <p:extLst>
      <p:ext uri="{BB962C8B-B14F-4D97-AF65-F5344CB8AC3E}">
        <p14:creationId xmlns:p14="http://schemas.microsoft.com/office/powerpoint/2010/main" val="2220600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1B7D11-EACD-47EB-8998-406AE1CE9FEB}" type="slidenum">
              <a:rPr lang="en-US" smtClean="0"/>
              <a:pPr>
                <a:defRPr/>
              </a:pPr>
              <a:t>17</a:t>
            </a:fld>
            <a:endParaRPr lang="en-US"/>
          </a:p>
        </p:txBody>
      </p:sp>
    </p:spTree>
    <p:extLst>
      <p:ext uri="{BB962C8B-B14F-4D97-AF65-F5344CB8AC3E}">
        <p14:creationId xmlns:p14="http://schemas.microsoft.com/office/powerpoint/2010/main" val="2220600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1B7D11-EACD-47EB-8998-406AE1CE9FEB}" type="slidenum">
              <a:rPr lang="en-US" smtClean="0"/>
              <a:pPr>
                <a:defRPr/>
              </a:pPr>
              <a:t>18</a:t>
            </a:fld>
            <a:endParaRPr lang="en-US"/>
          </a:p>
        </p:txBody>
      </p:sp>
    </p:spTree>
    <p:extLst>
      <p:ext uri="{BB962C8B-B14F-4D97-AF65-F5344CB8AC3E}">
        <p14:creationId xmlns:p14="http://schemas.microsoft.com/office/powerpoint/2010/main" val="2220600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1B7D11-EACD-47EB-8998-406AE1CE9FEB}" type="slidenum">
              <a:rPr lang="en-US" smtClean="0"/>
              <a:pPr>
                <a:defRPr/>
              </a:pPr>
              <a:t>19</a:t>
            </a:fld>
            <a:endParaRPr lang="en-US"/>
          </a:p>
        </p:txBody>
      </p:sp>
    </p:spTree>
    <p:extLst>
      <p:ext uri="{BB962C8B-B14F-4D97-AF65-F5344CB8AC3E}">
        <p14:creationId xmlns:p14="http://schemas.microsoft.com/office/powerpoint/2010/main" val="2220600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9C47C8-394A-4384-8697-6FB63158BE80}"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1B7D11-EACD-47EB-8998-406AE1CE9FEB}" type="slidenum">
              <a:rPr lang="en-US" smtClean="0"/>
              <a:pPr>
                <a:defRPr/>
              </a:pPr>
              <a:t>20</a:t>
            </a:fld>
            <a:endParaRPr lang="en-US"/>
          </a:p>
        </p:txBody>
      </p:sp>
    </p:spTree>
    <p:extLst>
      <p:ext uri="{BB962C8B-B14F-4D97-AF65-F5344CB8AC3E}">
        <p14:creationId xmlns:p14="http://schemas.microsoft.com/office/powerpoint/2010/main" val="22206009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1B7D11-EACD-47EB-8998-406AE1CE9FEB}" type="slidenum">
              <a:rPr lang="en-US" smtClean="0"/>
              <a:pPr>
                <a:defRPr/>
              </a:pPr>
              <a:t>21</a:t>
            </a:fld>
            <a:endParaRPr lang="en-US"/>
          </a:p>
        </p:txBody>
      </p:sp>
    </p:spTree>
    <p:extLst>
      <p:ext uri="{BB962C8B-B14F-4D97-AF65-F5344CB8AC3E}">
        <p14:creationId xmlns:p14="http://schemas.microsoft.com/office/powerpoint/2010/main" val="22206009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1B7D11-EACD-47EB-8998-406AE1CE9FEB}" type="slidenum">
              <a:rPr lang="en-US" smtClean="0"/>
              <a:pPr>
                <a:defRPr/>
              </a:pPr>
              <a:t>22</a:t>
            </a:fld>
            <a:endParaRPr lang="en-US"/>
          </a:p>
        </p:txBody>
      </p:sp>
    </p:spTree>
    <p:extLst>
      <p:ext uri="{BB962C8B-B14F-4D97-AF65-F5344CB8AC3E}">
        <p14:creationId xmlns:p14="http://schemas.microsoft.com/office/powerpoint/2010/main" val="22206009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1B7D11-EACD-47EB-8998-406AE1CE9FEB}" type="slidenum">
              <a:rPr lang="en-US" smtClean="0"/>
              <a:pPr>
                <a:defRPr/>
              </a:pPr>
              <a:t>23</a:t>
            </a:fld>
            <a:endParaRPr lang="en-US"/>
          </a:p>
        </p:txBody>
      </p:sp>
    </p:spTree>
    <p:extLst>
      <p:ext uri="{BB962C8B-B14F-4D97-AF65-F5344CB8AC3E}">
        <p14:creationId xmlns:p14="http://schemas.microsoft.com/office/powerpoint/2010/main" val="22206009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1B7D11-EACD-47EB-8998-406AE1CE9FEB}" type="slidenum">
              <a:rPr lang="en-US" smtClean="0"/>
              <a:pPr>
                <a:defRPr/>
              </a:pPr>
              <a:t>24</a:t>
            </a:fld>
            <a:endParaRPr lang="en-US"/>
          </a:p>
        </p:txBody>
      </p:sp>
    </p:spTree>
    <p:extLst>
      <p:ext uri="{BB962C8B-B14F-4D97-AF65-F5344CB8AC3E}">
        <p14:creationId xmlns:p14="http://schemas.microsoft.com/office/powerpoint/2010/main" val="22206009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1B7D11-EACD-47EB-8998-406AE1CE9FEB}" type="slidenum">
              <a:rPr lang="en-US" smtClean="0"/>
              <a:pPr>
                <a:defRPr/>
              </a:pPr>
              <a:t>25</a:t>
            </a:fld>
            <a:endParaRPr lang="en-US"/>
          </a:p>
        </p:txBody>
      </p:sp>
    </p:spTree>
    <p:extLst>
      <p:ext uri="{BB962C8B-B14F-4D97-AF65-F5344CB8AC3E}">
        <p14:creationId xmlns:p14="http://schemas.microsoft.com/office/powerpoint/2010/main" val="22206009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1B7D11-EACD-47EB-8998-406AE1CE9FEB}" type="slidenum">
              <a:rPr lang="en-US" smtClean="0"/>
              <a:pPr>
                <a:defRPr/>
              </a:pPr>
              <a:t>26</a:t>
            </a:fld>
            <a:endParaRPr lang="en-US"/>
          </a:p>
        </p:txBody>
      </p:sp>
    </p:spTree>
    <p:extLst>
      <p:ext uri="{BB962C8B-B14F-4D97-AF65-F5344CB8AC3E}">
        <p14:creationId xmlns:p14="http://schemas.microsoft.com/office/powerpoint/2010/main" val="22206009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1B7D11-EACD-47EB-8998-406AE1CE9FEB}" type="slidenum">
              <a:rPr lang="en-US" smtClean="0"/>
              <a:pPr>
                <a:defRPr/>
              </a:pPr>
              <a:t>27</a:t>
            </a:fld>
            <a:endParaRPr lang="en-US"/>
          </a:p>
        </p:txBody>
      </p:sp>
    </p:spTree>
    <p:extLst>
      <p:ext uri="{BB962C8B-B14F-4D97-AF65-F5344CB8AC3E}">
        <p14:creationId xmlns:p14="http://schemas.microsoft.com/office/powerpoint/2010/main" val="22206009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1B7D11-EACD-47EB-8998-406AE1CE9FEB}" type="slidenum">
              <a:rPr lang="en-US" smtClean="0"/>
              <a:pPr>
                <a:defRPr/>
              </a:pPr>
              <a:t>28</a:t>
            </a:fld>
            <a:endParaRPr lang="en-US"/>
          </a:p>
        </p:txBody>
      </p:sp>
    </p:spTree>
    <p:extLst>
      <p:ext uri="{BB962C8B-B14F-4D97-AF65-F5344CB8AC3E}">
        <p14:creationId xmlns:p14="http://schemas.microsoft.com/office/powerpoint/2010/main" val="22206009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1B7D11-EACD-47EB-8998-406AE1CE9FEB}" type="slidenum">
              <a:rPr lang="en-US" smtClean="0"/>
              <a:pPr>
                <a:defRPr/>
              </a:pPr>
              <a:t>29</a:t>
            </a:fld>
            <a:endParaRPr lang="en-US"/>
          </a:p>
        </p:txBody>
      </p:sp>
    </p:spTree>
    <p:extLst>
      <p:ext uri="{BB962C8B-B14F-4D97-AF65-F5344CB8AC3E}">
        <p14:creationId xmlns:p14="http://schemas.microsoft.com/office/powerpoint/2010/main" val="2220600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1B7D11-EACD-47EB-8998-406AE1CE9FEB}" type="slidenum">
              <a:rPr lang="en-US" smtClean="0"/>
              <a:pPr>
                <a:defRPr/>
              </a:pPr>
              <a:t>3</a:t>
            </a:fld>
            <a:endParaRPr lang="en-US"/>
          </a:p>
        </p:txBody>
      </p:sp>
    </p:spTree>
    <p:extLst>
      <p:ext uri="{BB962C8B-B14F-4D97-AF65-F5344CB8AC3E}">
        <p14:creationId xmlns:p14="http://schemas.microsoft.com/office/powerpoint/2010/main" val="22206009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1B7D11-EACD-47EB-8998-406AE1CE9FEB}" type="slidenum">
              <a:rPr lang="en-US" smtClean="0"/>
              <a:pPr>
                <a:defRPr/>
              </a:pPr>
              <a:t>30</a:t>
            </a:fld>
            <a:endParaRPr lang="en-US"/>
          </a:p>
        </p:txBody>
      </p:sp>
    </p:spTree>
    <p:extLst>
      <p:ext uri="{BB962C8B-B14F-4D97-AF65-F5344CB8AC3E}">
        <p14:creationId xmlns:p14="http://schemas.microsoft.com/office/powerpoint/2010/main" val="22206009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1B7D11-EACD-47EB-8998-406AE1CE9FEB}" type="slidenum">
              <a:rPr lang="en-US" smtClean="0"/>
              <a:pPr>
                <a:defRPr/>
              </a:pPr>
              <a:t>31</a:t>
            </a:fld>
            <a:endParaRPr lang="en-US"/>
          </a:p>
        </p:txBody>
      </p:sp>
    </p:spTree>
    <p:extLst>
      <p:ext uri="{BB962C8B-B14F-4D97-AF65-F5344CB8AC3E}">
        <p14:creationId xmlns:p14="http://schemas.microsoft.com/office/powerpoint/2010/main" val="22206009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1B7D11-EACD-47EB-8998-406AE1CE9FEB}" type="slidenum">
              <a:rPr lang="en-US" smtClean="0"/>
              <a:pPr>
                <a:defRPr/>
              </a:pPr>
              <a:t>32</a:t>
            </a:fld>
            <a:endParaRPr lang="en-US"/>
          </a:p>
        </p:txBody>
      </p:sp>
    </p:spTree>
    <p:extLst>
      <p:ext uri="{BB962C8B-B14F-4D97-AF65-F5344CB8AC3E}">
        <p14:creationId xmlns:p14="http://schemas.microsoft.com/office/powerpoint/2010/main" val="22206009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1B7D11-EACD-47EB-8998-406AE1CE9FEB}" type="slidenum">
              <a:rPr lang="en-US" smtClean="0"/>
              <a:pPr>
                <a:defRPr/>
              </a:pPr>
              <a:t>33</a:t>
            </a:fld>
            <a:endParaRPr lang="en-US"/>
          </a:p>
        </p:txBody>
      </p:sp>
    </p:spTree>
    <p:extLst>
      <p:ext uri="{BB962C8B-B14F-4D97-AF65-F5344CB8AC3E}">
        <p14:creationId xmlns:p14="http://schemas.microsoft.com/office/powerpoint/2010/main" val="2220600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1B7D11-EACD-47EB-8998-406AE1CE9FEB}" type="slidenum">
              <a:rPr lang="en-US" smtClean="0"/>
              <a:pPr>
                <a:defRPr/>
              </a:pPr>
              <a:t>4</a:t>
            </a:fld>
            <a:endParaRPr lang="en-US"/>
          </a:p>
        </p:txBody>
      </p:sp>
    </p:spTree>
    <p:extLst>
      <p:ext uri="{BB962C8B-B14F-4D97-AF65-F5344CB8AC3E}">
        <p14:creationId xmlns:p14="http://schemas.microsoft.com/office/powerpoint/2010/main" val="2220600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1B7D11-EACD-47EB-8998-406AE1CE9FEB}" type="slidenum">
              <a:rPr lang="en-US" smtClean="0"/>
              <a:pPr>
                <a:defRPr/>
              </a:pPr>
              <a:t>5</a:t>
            </a:fld>
            <a:endParaRPr lang="en-US"/>
          </a:p>
        </p:txBody>
      </p:sp>
    </p:spTree>
    <p:extLst>
      <p:ext uri="{BB962C8B-B14F-4D97-AF65-F5344CB8AC3E}">
        <p14:creationId xmlns:p14="http://schemas.microsoft.com/office/powerpoint/2010/main" val="2220600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1B7D11-EACD-47EB-8998-406AE1CE9FEB}" type="slidenum">
              <a:rPr lang="en-US" smtClean="0"/>
              <a:pPr>
                <a:defRPr/>
              </a:pPr>
              <a:t>6</a:t>
            </a:fld>
            <a:endParaRPr lang="en-US"/>
          </a:p>
        </p:txBody>
      </p:sp>
    </p:spTree>
    <p:extLst>
      <p:ext uri="{BB962C8B-B14F-4D97-AF65-F5344CB8AC3E}">
        <p14:creationId xmlns:p14="http://schemas.microsoft.com/office/powerpoint/2010/main" val="2220600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1B7D11-EACD-47EB-8998-406AE1CE9FEB}" type="slidenum">
              <a:rPr lang="en-US" smtClean="0"/>
              <a:pPr>
                <a:defRPr/>
              </a:pPr>
              <a:t>7</a:t>
            </a:fld>
            <a:endParaRPr lang="en-US"/>
          </a:p>
        </p:txBody>
      </p:sp>
    </p:spTree>
    <p:extLst>
      <p:ext uri="{BB962C8B-B14F-4D97-AF65-F5344CB8AC3E}">
        <p14:creationId xmlns:p14="http://schemas.microsoft.com/office/powerpoint/2010/main" val="2220600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1B7D11-EACD-47EB-8998-406AE1CE9FEB}" type="slidenum">
              <a:rPr lang="en-US" smtClean="0"/>
              <a:pPr>
                <a:defRPr/>
              </a:pPr>
              <a:t>8</a:t>
            </a:fld>
            <a:endParaRPr lang="en-US"/>
          </a:p>
        </p:txBody>
      </p:sp>
    </p:spTree>
    <p:extLst>
      <p:ext uri="{BB962C8B-B14F-4D97-AF65-F5344CB8AC3E}">
        <p14:creationId xmlns:p14="http://schemas.microsoft.com/office/powerpoint/2010/main" val="2220600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1B7D11-EACD-47EB-8998-406AE1CE9FEB}" type="slidenum">
              <a:rPr lang="en-US" smtClean="0"/>
              <a:pPr>
                <a:defRPr/>
              </a:pPr>
              <a:t>9</a:t>
            </a:fld>
            <a:endParaRPr lang="en-US"/>
          </a:p>
        </p:txBody>
      </p:sp>
    </p:spTree>
    <p:extLst>
      <p:ext uri="{BB962C8B-B14F-4D97-AF65-F5344CB8AC3E}">
        <p14:creationId xmlns:p14="http://schemas.microsoft.com/office/powerpoint/2010/main" val="2220600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LIGO-D1200757-V5</a:t>
            </a:r>
            <a:endParaRPr lang="en-US"/>
          </a:p>
        </p:txBody>
      </p:sp>
      <p:sp>
        <p:nvSpPr>
          <p:cNvPr id="3" name="Slide Number Placeholder 5"/>
          <p:cNvSpPr>
            <a:spLocks noGrp="1"/>
          </p:cNvSpPr>
          <p:nvPr>
            <p:ph type="sldNum" sz="quarter" idx="11"/>
          </p:nvPr>
        </p:nvSpPr>
        <p:spPr/>
        <p:txBody>
          <a:bodyPr/>
          <a:lstStyle>
            <a:lvl1pPr>
              <a:defRPr/>
            </a:lvl1pPr>
          </a:lstStyle>
          <a:p>
            <a:pPr>
              <a:defRPr/>
            </a:pPr>
            <a:fld id="{78D70DCD-B8A9-4542-9B3E-8672ED9A1FFB}" type="slidenum">
              <a:rPr lang="en-US"/>
              <a:pPr>
                <a:defRPr/>
              </a:pPr>
              <a:t>‹#›</a:t>
            </a:fld>
            <a:endParaRPr lang="en-US"/>
          </a:p>
        </p:txBody>
      </p:sp>
    </p:spTree>
    <p:extLst>
      <p:ext uri="{BB962C8B-B14F-4D97-AF65-F5344CB8AC3E}">
        <p14:creationId xmlns:p14="http://schemas.microsoft.com/office/powerpoint/2010/main" val="122682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1726386" y="274638"/>
            <a:ext cx="6960413" cy="405676"/>
          </a:xfrm>
          <a:prstGeom prst="rect">
            <a:avLst/>
          </a:prstGeom>
        </p:spPr>
        <p:txBody>
          <a:bodyPr rtlCol="0">
            <a:noAutofit/>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LIGO-D1200757-V5</a:t>
            </a:r>
            <a:endParaRPr lang="en-US"/>
          </a:p>
        </p:txBody>
      </p:sp>
      <p:sp>
        <p:nvSpPr>
          <p:cNvPr id="4" name="Slide Number Placeholder 5"/>
          <p:cNvSpPr>
            <a:spLocks noGrp="1"/>
          </p:cNvSpPr>
          <p:nvPr>
            <p:ph type="sldNum" sz="quarter" idx="11"/>
          </p:nvPr>
        </p:nvSpPr>
        <p:spPr/>
        <p:txBody>
          <a:bodyPr/>
          <a:lstStyle>
            <a:lvl1pPr>
              <a:defRPr/>
            </a:lvl1pPr>
          </a:lstStyle>
          <a:p>
            <a:pPr>
              <a:defRPr/>
            </a:pPr>
            <a:fld id="{0A3CEC37-71E6-4309-A8F1-72490D27EB73}" type="slidenum">
              <a:rPr lang="en-US"/>
              <a:pPr>
                <a:defRPr/>
              </a:pPr>
              <a:t>‹#›</a:t>
            </a:fld>
            <a:endParaRPr lang="en-US"/>
          </a:p>
        </p:txBody>
      </p:sp>
    </p:spTree>
    <p:extLst>
      <p:ext uri="{BB962C8B-B14F-4D97-AF65-F5344CB8AC3E}">
        <p14:creationId xmlns:p14="http://schemas.microsoft.com/office/powerpoint/2010/main" val="32625043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oleObject" Target="../embeddings/oleObject1.bin"/><Relationship Id="rId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725613" y="274638"/>
            <a:ext cx="696118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0" y="6669088"/>
            <a:ext cx="1273175" cy="185737"/>
          </a:xfrm>
          <a:prstGeom prst="rect">
            <a:avLst/>
          </a:prstGeom>
        </p:spPr>
        <p:txBody>
          <a:bodyPr vert="horz" lIns="91440" tIns="45720" rIns="91440" bIns="45720" rtlCol="0" anchor="ctr"/>
          <a:lstStyle>
            <a:lvl1pPr algn="l" fontAlgn="auto">
              <a:spcBef>
                <a:spcPts val="0"/>
              </a:spcBef>
              <a:spcAft>
                <a:spcPts val="0"/>
              </a:spcAft>
              <a:defRPr sz="800">
                <a:solidFill>
                  <a:schemeClr val="tx1">
                    <a:tint val="75000"/>
                  </a:schemeClr>
                </a:solidFill>
                <a:latin typeface="Comic Sans MS" pitchFamily="66" charset="0"/>
              </a:defRPr>
            </a:lvl1pPr>
          </a:lstStyle>
          <a:p>
            <a:pPr>
              <a:defRPr/>
            </a:pPr>
            <a:r>
              <a:rPr lang="en-US" smtClean="0"/>
              <a:t>LIGO-D1200757-V5</a:t>
            </a:r>
            <a:endParaRPr lang="en-US"/>
          </a:p>
        </p:txBody>
      </p:sp>
      <p:sp>
        <p:nvSpPr>
          <p:cNvPr id="6" name="Slide Number Placeholder 5"/>
          <p:cNvSpPr>
            <a:spLocks noGrp="1"/>
          </p:cNvSpPr>
          <p:nvPr>
            <p:ph type="sldNum" sz="quarter" idx="4"/>
          </p:nvPr>
        </p:nvSpPr>
        <p:spPr>
          <a:xfrm>
            <a:off x="8462963" y="6650038"/>
            <a:ext cx="669925" cy="203200"/>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393A310-ED39-480F-ADDC-2E562992138C}" type="slidenum">
              <a:rPr lang="en-US"/>
              <a:pPr>
                <a:defRPr/>
              </a:pPr>
              <a:t>‹#›</a:t>
            </a:fld>
            <a:endParaRPr lang="en-US"/>
          </a:p>
        </p:txBody>
      </p:sp>
      <p:graphicFrame>
        <p:nvGraphicFramePr>
          <p:cNvPr id="1030" name="Object 14"/>
          <p:cNvGraphicFramePr>
            <a:graphicFrameLocks noChangeAspect="1"/>
          </p:cNvGraphicFramePr>
          <p:nvPr userDrawn="1"/>
        </p:nvGraphicFramePr>
        <p:xfrm>
          <a:off x="0" y="0"/>
          <a:ext cx="1366838" cy="998538"/>
        </p:xfrm>
        <a:graphic>
          <a:graphicData uri="http://schemas.openxmlformats.org/presentationml/2006/ole">
            <mc:AlternateContent xmlns:mc="http://schemas.openxmlformats.org/markup-compatibility/2006">
              <mc:Choice xmlns:v="urn:schemas-microsoft-com:vml" Requires="v">
                <p:oleObj spid="_x0000_s1082" name="Photo Editor Photo" r:id="rId5" imgW="4409524" imgH="3219899" progId="MSPhotoEd.3">
                  <p:embed/>
                </p:oleObj>
              </mc:Choice>
              <mc:Fallback>
                <p:oleObj name="Photo Editor Photo" r:id="rId5" imgW="4409524" imgH="3219899" progId="MSPhotoEd.3">
                  <p:embed/>
                  <p:pic>
                    <p:nvPicPr>
                      <p:cNvPr id="0"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366838" cy="99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11"/>
          <p:cNvSpPr>
            <a:spLocks noChangeArrowheads="1"/>
          </p:cNvSpPr>
          <p:nvPr userDrawn="1"/>
        </p:nvSpPr>
        <p:spPr bwMode="auto">
          <a:xfrm>
            <a:off x="0" y="676275"/>
            <a:ext cx="9132888" cy="38100"/>
          </a:xfrm>
          <a:prstGeom prst="rect">
            <a:avLst/>
          </a:prstGeom>
          <a:solidFill>
            <a:schemeClr val="accent5">
              <a:lumMod val="60000"/>
              <a:lumOff val="40000"/>
            </a:schemeClr>
          </a:solidFill>
          <a:ln w="9525">
            <a:solidFill>
              <a:schemeClr val="accent1"/>
            </a:solidFill>
            <a:miter lim="800000"/>
            <a:headEnd/>
            <a:tailEnd/>
          </a:ln>
          <a:effectLst/>
        </p:spPr>
        <p:txBody>
          <a:bodyPr wrap="none" anchor="ctr"/>
          <a:lstStyle/>
          <a:p>
            <a:pPr fontAlgn="auto">
              <a:spcBef>
                <a:spcPts val="0"/>
              </a:spcBef>
              <a:spcAft>
                <a:spcPts val="0"/>
              </a:spcAft>
              <a:defRPr/>
            </a:pPr>
            <a:endParaRPr lang="en-US" sz="2400">
              <a:latin typeface="Times New Roman"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ftr="0"/>
  <p:txStyles>
    <p:titleStyle>
      <a:lvl1pPr algn="ctr" rtl="0" eaLnBrk="0" fontAlgn="base" hangingPunct="0">
        <a:spcBef>
          <a:spcPct val="0"/>
        </a:spcBef>
        <a:spcAft>
          <a:spcPct val="0"/>
        </a:spcAft>
        <a:defRPr sz="2400" kern="1200">
          <a:solidFill>
            <a:schemeClr val="tx1"/>
          </a:solidFill>
          <a:latin typeface="Comic Sans MS" pitchFamily="66" charset="0"/>
          <a:ea typeface="+mj-ea"/>
          <a:cs typeface="+mj-cs"/>
        </a:defRPr>
      </a:lvl1pPr>
      <a:lvl2pPr algn="ctr" rtl="0" eaLnBrk="0" fontAlgn="base" hangingPunct="0">
        <a:spcBef>
          <a:spcPct val="0"/>
        </a:spcBef>
        <a:spcAft>
          <a:spcPct val="0"/>
        </a:spcAft>
        <a:defRPr sz="2400">
          <a:solidFill>
            <a:schemeClr val="tx1"/>
          </a:solidFill>
          <a:latin typeface="Comic Sans MS" pitchFamily="66" charset="0"/>
        </a:defRPr>
      </a:lvl2pPr>
      <a:lvl3pPr algn="ctr" rtl="0" eaLnBrk="0" fontAlgn="base" hangingPunct="0">
        <a:spcBef>
          <a:spcPct val="0"/>
        </a:spcBef>
        <a:spcAft>
          <a:spcPct val="0"/>
        </a:spcAft>
        <a:defRPr sz="2400">
          <a:solidFill>
            <a:schemeClr val="tx1"/>
          </a:solidFill>
          <a:latin typeface="Comic Sans MS" pitchFamily="66" charset="0"/>
        </a:defRPr>
      </a:lvl3pPr>
      <a:lvl4pPr algn="ctr" rtl="0" eaLnBrk="0" fontAlgn="base" hangingPunct="0">
        <a:spcBef>
          <a:spcPct val="0"/>
        </a:spcBef>
        <a:spcAft>
          <a:spcPct val="0"/>
        </a:spcAft>
        <a:defRPr sz="2400">
          <a:solidFill>
            <a:schemeClr val="tx1"/>
          </a:solidFill>
          <a:latin typeface="Comic Sans MS" pitchFamily="66" charset="0"/>
        </a:defRPr>
      </a:lvl4pPr>
      <a:lvl5pPr algn="ctr" rtl="0" eaLnBrk="0" fontAlgn="base" hangingPunct="0">
        <a:spcBef>
          <a:spcPct val="0"/>
        </a:spcBef>
        <a:spcAft>
          <a:spcPct val="0"/>
        </a:spcAft>
        <a:defRPr sz="2400">
          <a:solidFill>
            <a:schemeClr val="tx1"/>
          </a:solidFill>
          <a:latin typeface="Comic Sans MS" pitchFamily="66" charset="0"/>
        </a:defRPr>
      </a:lvl5pPr>
      <a:lvl6pPr marL="457200" algn="ctr" rtl="0" fontAlgn="base">
        <a:spcBef>
          <a:spcPct val="0"/>
        </a:spcBef>
        <a:spcAft>
          <a:spcPct val="0"/>
        </a:spcAft>
        <a:defRPr sz="2400">
          <a:solidFill>
            <a:schemeClr val="tx1"/>
          </a:solidFill>
          <a:latin typeface="Comic Sans MS" pitchFamily="66" charset="0"/>
        </a:defRPr>
      </a:lvl6pPr>
      <a:lvl7pPr marL="914400" algn="ctr" rtl="0" fontAlgn="base">
        <a:spcBef>
          <a:spcPct val="0"/>
        </a:spcBef>
        <a:spcAft>
          <a:spcPct val="0"/>
        </a:spcAft>
        <a:defRPr sz="2400">
          <a:solidFill>
            <a:schemeClr val="tx1"/>
          </a:solidFill>
          <a:latin typeface="Comic Sans MS" pitchFamily="66" charset="0"/>
        </a:defRPr>
      </a:lvl7pPr>
      <a:lvl8pPr marL="1371600" algn="ctr" rtl="0" fontAlgn="base">
        <a:spcBef>
          <a:spcPct val="0"/>
        </a:spcBef>
        <a:spcAft>
          <a:spcPct val="0"/>
        </a:spcAft>
        <a:defRPr sz="2400">
          <a:solidFill>
            <a:schemeClr val="tx1"/>
          </a:solidFill>
          <a:latin typeface="Comic Sans MS" pitchFamily="66" charset="0"/>
        </a:defRPr>
      </a:lvl8pPr>
      <a:lvl9pPr marL="1828800" algn="ctr" rtl="0" fontAlgn="base">
        <a:spcBef>
          <a:spcPct val="0"/>
        </a:spcBef>
        <a:spcAft>
          <a:spcPct val="0"/>
        </a:spcAft>
        <a:defRPr sz="2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Font typeface="Arial" charset="0"/>
        <a:buChar char="•"/>
        <a:defRPr kern="1200">
          <a:solidFill>
            <a:schemeClr val="tx1"/>
          </a:solidFill>
          <a:latin typeface="Comic Sans MS" pitchFamily="66" charset="0"/>
          <a:ea typeface="+mn-ea"/>
          <a:cs typeface="+mn-cs"/>
        </a:defRPr>
      </a:lvl1pPr>
      <a:lvl2pPr marL="742950" indent="-285750" algn="l" rtl="0" eaLnBrk="0" fontAlgn="base" hangingPunct="0">
        <a:spcBef>
          <a:spcPct val="20000"/>
        </a:spcBef>
        <a:spcAft>
          <a:spcPct val="0"/>
        </a:spcAft>
        <a:buFont typeface="Arial" charset="0"/>
        <a:buChar char="–"/>
        <a:defRPr sz="1600" kern="1200">
          <a:solidFill>
            <a:schemeClr val="tx1"/>
          </a:solidFill>
          <a:latin typeface="Comic Sans MS" pitchFamily="66" charset="0"/>
          <a:ea typeface="+mn-ea"/>
          <a:cs typeface="+mn-cs"/>
        </a:defRPr>
      </a:lvl2pPr>
      <a:lvl3pPr marL="1143000" indent="-228600" algn="l" rtl="0" eaLnBrk="0" fontAlgn="base" hangingPunct="0">
        <a:spcBef>
          <a:spcPct val="20000"/>
        </a:spcBef>
        <a:spcAft>
          <a:spcPct val="0"/>
        </a:spcAft>
        <a:buFont typeface="Arial" charset="0"/>
        <a:buChar char="•"/>
        <a:defRPr sz="1400" kern="1200">
          <a:solidFill>
            <a:schemeClr val="tx1"/>
          </a:solidFill>
          <a:latin typeface="Comic Sans MS" pitchFamily="66" charset="0"/>
          <a:ea typeface="+mn-ea"/>
          <a:cs typeface="+mn-cs"/>
        </a:defRPr>
      </a:lvl3pPr>
      <a:lvl4pPr marL="1600200" indent="-228600" algn="l" rtl="0" eaLnBrk="0" fontAlgn="base" hangingPunct="0">
        <a:spcBef>
          <a:spcPct val="20000"/>
        </a:spcBef>
        <a:spcAft>
          <a:spcPct val="0"/>
        </a:spcAft>
        <a:buFont typeface="Arial" charset="0"/>
        <a:buChar char="–"/>
        <a:defRPr sz="1200" kern="1200">
          <a:solidFill>
            <a:schemeClr val="tx1"/>
          </a:solidFill>
          <a:latin typeface="Comic Sans MS" pitchFamily="66" charset="0"/>
          <a:ea typeface="+mn-ea"/>
          <a:cs typeface="+mn-cs"/>
        </a:defRPr>
      </a:lvl4pPr>
      <a:lvl5pPr marL="2057400" indent="-228600" algn="l" rtl="0" eaLnBrk="0" fontAlgn="base" hangingPunct="0">
        <a:spcBef>
          <a:spcPct val="20000"/>
        </a:spcBef>
        <a:spcAft>
          <a:spcPct val="0"/>
        </a:spcAft>
        <a:buFont typeface="Arial" charset="0"/>
        <a:buChar char="»"/>
        <a:defRPr sz="1000" kern="1200">
          <a:solidFill>
            <a:schemeClr val="tx1"/>
          </a:solidFill>
          <a:latin typeface="Comic Sans MS"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www.newark.com/jsp/displayProduct.jsp?sku=91B2161&amp;CMP=KNC-G-SKU-AmericanPwrDev&amp;mckv=saPRRVpK2|pcrid|10056972381|plid|"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digikey.com/product-detail/en/2EZ18D5/2EZ18D5MSCT-ND/261143"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hyperlink" Target="http://www.mcmaster.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hyperlink" Target="http://www.mcmaster.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hyperlink" Target="http://www.mcmaster.co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www.mcmaster.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hyperlink" Target="http://www.mcmaster.co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www.mouser.com/ProductDetail/NKK-Switches/SW3831-RO/?qs=RC5/fZPwWzIoW4YfDQCeiQ=="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www.mouser.com/ProductDetail/Crydom/D06D100/?qs=KoN42VEC625NjYRVJ6akqg==" TargetMode="Externa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hyperlink" Target="http://parts.digikey.sg/1/1/617562-conn-dsub-combo-3pos-3w3-socket-3003w3sxx99a30x.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digikey.sg/scripts/DkSearch/dksus.dll?wt.z_header=search_go&amp;lang=en&amp;keywords=303W3CSXX99A30X&amp;x=0&amp;y=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digikey.com/scripts/DkSearch/dksus.dll?wt.z_header=search_go&amp;lang=en&amp;keywords=MDVS44-ND&amp;x=0&amp;y=0&amp;cur=USD"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hyperlink" Target="http://www.chml.com/products/pdf/4-12.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r>
              <a:rPr lang="en-US" smtClean="0"/>
              <a:t>LIGO-D1200757-V5</a:t>
            </a:r>
            <a:endParaRPr lang="en-US"/>
          </a:p>
        </p:txBody>
      </p:sp>
      <p:sp>
        <p:nvSpPr>
          <p:cNvPr id="4" name="Slide Number Placeholder 3"/>
          <p:cNvSpPr>
            <a:spLocks noGrp="1"/>
          </p:cNvSpPr>
          <p:nvPr>
            <p:ph type="sldNum" sz="quarter" idx="11"/>
          </p:nvPr>
        </p:nvSpPr>
        <p:spPr/>
        <p:txBody>
          <a:bodyPr/>
          <a:lstStyle/>
          <a:p>
            <a:pPr>
              <a:defRPr/>
            </a:pPr>
            <a:fld id="{0EE90630-2144-461F-A62E-108182ED2F43}" type="slidenum">
              <a:rPr lang="en-US" smtClean="0"/>
              <a:pPr>
                <a:defRPr/>
              </a:pPr>
              <a:t>1</a:t>
            </a:fld>
            <a:endParaRPr lang="en-US"/>
          </a:p>
        </p:txBody>
      </p:sp>
      <p:sp>
        <p:nvSpPr>
          <p:cNvPr id="3076" name="Title 1"/>
          <p:cNvSpPr>
            <a:spLocks noGrp="1"/>
          </p:cNvSpPr>
          <p:nvPr>
            <p:ph type="title"/>
          </p:nvPr>
        </p:nvSpPr>
        <p:spPr>
          <a:xfrm>
            <a:off x="1725613" y="274638"/>
            <a:ext cx="6961187" cy="406400"/>
          </a:xfrm>
        </p:spPr>
        <p:txBody>
          <a:bodyPr/>
          <a:lstStyle/>
          <a:p>
            <a:r>
              <a:rPr lang="en-US" dirty="0"/>
              <a:t>D1200757 Sequencer </a:t>
            </a:r>
            <a:r>
              <a:rPr lang="en-US" dirty="0" smtClean="0"/>
              <a:t>– Insertable</a:t>
            </a: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7958" y="1925052"/>
            <a:ext cx="2597516"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1601" y="1925052"/>
            <a:ext cx="2585117"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792830" y="3756022"/>
            <a:ext cx="3742657" cy="2031325"/>
          </a:xfrm>
          <a:prstGeom prst="rect">
            <a:avLst/>
          </a:prstGeom>
        </p:spPr>
        <p:txBody>
          <a:bodyPr wrap="square">
            <a:spAutoFit/>
          </a:bodyPr>
          <a:lstStyle/>
          <a:p>
            <a:pPr algn="ctr"/>
            <a:r>
              <a:rPr lang="en-US" sz="1400" dirty="0" smtClean="0">
                <a:latin typeface="Comic Sans MS" pitchFamily="66" charset="0"/>
              </a:rPr>
              <a:t>Input is from 4 (four) DC Power Supplies: +24VDC, -24VDC, +18VDC, and -18VDC.  This sequencer prohibits the 18V supplies from being present prior to the 24V supplies. When the ON/OFF Switch is in the ON position, +24 and -24 are passed to the Output side, and the internal relay switches are closed so that +18 and -18 are passed to the Output side as well.</a:t>
            </a:r>
            <a:endParaRPr lang="en-US" sz="1400" dirty="0">
              <a:latin typeface="Comic Sans MS" pitchFamily="66" charset="0"/>
            </a:endParaRPr>
          </a:p>
        </p:txBody>
      </p:sp>
      <p:sp>
        <p:nvSpPr>
          <p:cNvPr id="8" name="Rectangle 7"/>
          <p:cNvSpPr/>
          <p:nvPr/>
        </p:nvSpPr>
        <p:spPr>
          <a:xfrm>
            <a:off x="4997116" y="3758193"/>
            <a:ext cx="3801977" cy="1384995"/>
          </a:xfrm>
          <a:prstGeom prst="rect">
            <a:avLst/>
          </a:prstGeom>
        </p:spPr>
        <p:txBody>
          <a:bodyPr wrap="square">
            <a:spAutoFit/>
          </a:bodyPr>
          <a:lstStyle/>
          <a:p>
            <a:pPr algn="ctr"/>
            <a:r>
              <a:rPr lang="en-US" sz="1400" dirty="0" smtClean="0">
                <a:latin typeface="Comic Sans MS" pitchFamily="66" charset="0"/>
              </a:rPr>
              <a:t>The relays are operated independently.  The +24VDC controls the +18VDC and the  -24VDC controls the -18VDC.  Output is intended to go to two standard power strips: 0ne +- 24VDC strip and one +-18VDC strip.  </a:t>
            </a:r>
            <a:endParaRPr lang="en-US" sz="1400" dirty="0">
              <a:latin typeface="Comic Sans MS" pitchFamily="66" charset="0"/>
            </a:endParaRPr>
          </a:p>
        </p:txBody>
      </p:sp>
      <p:sp>
        <p:nvSpPr>
          <p:cNvPr id="9" name="TextBox 8"/>
          <p:cNvSpPr txBox="1"/>
          <p:nvPr/>
        </p:nvSpPr>
        <p:spPr>
          <a:xfrm>
            <a:off x="3580789" y="1272845"/>
            <a:ext cx="1389888" cy="369332"/>
          </a:xfrm>
          <a:prstGeom prst="rect">
            <a:avLst/>
          </a:prstGeom>
          <a:noFill/>
        </p:spPr>
        <p:txBody>
          <a:bodyPr wrap="square" rtlCol="0">
            <a:spAutoFit/>
          </a:bodyPr>
          <a:lstStyle/>
          <a:p>
            <a:pPr algn="ctr"/>
            <a:r>
              <a:rPr lang="en-US" dirty="0"/>
              <a:t>D1200757</a:t>
            </a:r>
          </a:p>
        </p:txBody>
      </p:sp>
    </p:spTree>
    <p:extLst>
      <p:ext uri="{BB962C8B-B14F-4D97-AF65-F5344CB8AC3E}">
        <p14:creationId xmlns:p14="http://schemas.microsoft.com/office/powerpoint/2010/main" val="33184058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139591">
            <a:off x="3665806" y="1757828"/>
            <a:ext cx="1475888" cy="1512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quarter" idx="10"/>
          </p:nvPr>
        </p:nvSpPr>
        <p:spPr/>
        <p:txBody>
          <a:bodyPr/>
          <a:lstStyle/>
          <a:p>
            <a:pPr>
              <a:defRPr/>
            </a:pPr>
            <a:r>
              <a:rPr lang="en-US" smtClean="0"/>
              <a:t>LIGO-D1200757-V5</a:t>
            </a:r>
            <a:endParaRPr lang="en-US"/>
          </a:p>
        </p:txBody>
      </p:sp>
      <p:sp>
        <p:nvSpPr>
          <p:cNvPr id="4" name="Slide Number Placeholder 3"/>
          <p:cNvSpPr>
            <a:spLocks noGrp="1"/>
          </p:cNvSpPr>
          <p:nvPr>
            <p:ph type="sldNum" sz="quarter" idx="11"/>
          </p:nvPr>
        </p:nvSpPr>
        <p:spPr/>
        <p:txBody>
          <a:bodyPr/>
          <a:lstStyle/>
          <a:p>
            <a:pPr>
              <a:defRPr/>
            </a:pPr>
            <a:fld id="{0EE90630-2144-461F-A62E-108182ED2F43}" type="slidenum">
              <a:rPr lang="en-US" smtClean="0"/>
              <a:pPr>
                <a:defRPr/>
              </a:pPr>
              <a:t>10</a:t>
            </a:fld>
            <a:endParaRPr lang="en-US"/>
          </a:p>
        </p:txBody>
      </p:sp>
      <p:sp>
        <p:nvSpPr>
          <p:cNvPr id="3076" name="Title 1"/>
          <p:cNvSpPr>
            <a:spLocks noGrp="1"/>
          </p:cNvSpPr>
          <p:nvPr>
            <p:ph type="title"/>
          </p:nvPr>
        </p:nvSpPr>
        <p:spPr>
          <a:xfrm>
            <a:off x="1725613" y="274638"/>
            <a:ext cx="6961187" cy="406400"/>
          </a:xfrm>
        </p:spPr>
        <p:txBody>
          <a:bodyPr/>
          <a:lstStyle/>
          <a:p>
            <a:r>
              <a:rPr lang="en-US" dirty="0" smtClean="0"/>
              <a:t>Sequencer – Current Regulator Diode</a:t>
            </a:r>
          </a:p>
        </p:txBody>
      </p:sp>
      <p:sp>
        <p:nvSpPr>
          <p:cNvPr id="8" name="TextBox 7"/>
          <p:cNvSpPr txBox="1"/>
          <p:nvPr/>
        </p:nvSpPr>
        <p:spPr>
          <a:xfrm>
            <a:off x="3233318" y="1272845"/>
            <a:ext cx="2340863" cy="369332"/>
          </a:xfrm>
          <a:prstGeom prst="rect">
            <a:avLst/>
          </a:prstGeom>
          <a:noFill/>
        </p:spPr>
        <p:txBody>
          <a:bodyPr wrap="square" rtlCol="0">
            <a:spAutoFit/>
          </a:bodyPr>
          <a:lstStyle/>
          <a:p>
            <a:pPr algn="ctr"/>
            <a:r>
              <a:rPr lang="en-US" dirty="0" smtClean="0">
                <a:hlinkClick r:id="rId4"/>
              </a:rPr>
              <a:t>1N5314</a:t>
            </a:r>
            <a:endParaRPr lang="en-US" dirty="0"/>
          </a:p>
        </p:txBody>
      </p:sp>
      <p:pic>
        <p:nvPicPr>
          <p:cNvPr id="9" name="Picture 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4436" y="2138695"/>
            <a:ext cx="2743698" cy="514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3034214"/>
            <a:ext cx="5334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629060" y="1999413"/>
            <a:ext cx="1672535" cy="369332"/>
          </a:xfrm>
          <a:prstGeom prst="rect">
            <a:avLst/>
          </a:prstGeom>
        </p:spPr>
        <p:txBody>
          <a:bodyPr wrap="square">
            <a:spAutoFit/>
          </a:bodyPr>
          <a:lstStyle/>
          <a:p>
            <a:pPr algn="ctr"/>
            <a:r>
              <a:rPr lang="en-US" dirty="0"/>
              <a:t>x</a:t>
            </a:r>
            <a:r>
              <a:rPr lang="en-US" dirty="0" smtClean="0"/>
              <a:t> 8</a:t>
            </a:r>
            <a:endParaRPr lang="en-US" dirty="0"/>
          </a:p>
        </p:txBody>
      </p:sp>
    </p:spTree>
    <p:extLst>
      <p:ext uri="{BB962C8B-B14F-4D97-AF65-F5344CB8AC3E}">
        <p14:creationId xmlns:p14="http://schemas.microsoft.com/office/powerpoint/2010/main" val="30906706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r>
              <a:rPr lang="en-US" smtClean="0"/>
              <a:t>LIGO-D1200757-V5</a:t>
            </a:r>
            <a:endParaRPr lang="en-US"/>
          </a:p>
        </p:txBody>
      </p:sp>
      <p:sp>
        <p:nvSpPr>
          <p:cNvPr id="4" name="Slide Number Placeholder 3"/>
          <p:cNvSpPr>
            <a:spLocks noGrp="1"/>
          </p:cNvSpPr>
          <p:nvPr>
            <p:ph type="sldNum" sz="quarter" idx="11"/>
          </p:nvPr>
        </p:nvSpPr>
        <p:spPr/>
        <p:txBody>
          <a:bodyPr/>
          <a:lstStyle/>
          <a:p>
            <a:pPr>
              <a:defRPr/>
            </a:pPr>
            <a:fld id="{0EE90630-2144-461F-A62E-108182ED2F43}" type="slidenum">
              <a:rPr lang="en-US" smtClean="0"/>
              <a:pPr>
                <a:defRPr/>
              </a:pPr>
              <a:t>11</a:t>
            </a:fld>
            <a:endParaRPr lang="en-US"/>
          </a:p>
        </p:txBody>
      </p:sp>
      <p:sp>
        <p:nvSpPr>
          <p:cNvPr id="3076" name="Title 1"/>
          <p:cNvSpPr>
            <a:spLocks noGrp="1"/>
          </p:cNvSpPr>
          <p:nvPr>
            <p:ph type="title"/>
          </p:nvPr>
        </p:nvSpPr>
        <p:spPr>
          <a:xfrm>
            <a:off x="1725613" y="274638"/>
            <a:ext cx="6961187" cy="406400"/>
          </a:xfrm>
        </p:spPr>
        <p:txBody>
          <a:bodyPr/>
          <a:lstStyle/>
          <a:p>
            <a:r>
              <a:rPr lang="en-US" dirty="0" smtClean="0"/>
              <a:t>Sequencer – </a:t>
            </a:r>
            <a:r>
              <a:rPr lang="en-US" dirty="0" err="1" smtClean="0"/>
              <a:t>Zener</a:t>
            </a:r>
            <a:r>
              <a:rPr lang="en-US" dirty="0" smtClean="0"/>
              <a:t> Diode</a:t>
            </a:r>
          </a:p>
        </p:txBody>
      </p:sp>
      <p:sp>
        <p:nvSpPr>
          <p:cNvPr id="8" name="TextBox 7"/>
          <p:cNvSpPr txBox="1"/>
          <p:nvPr/>
        </p:nvSpPr>
        <p:spPr>
          <a:xfrm>
            <a:off x="3233318" y="1272845"/>
            <a:ext cx="2340863" cy="369332"/>
          </a:xfrm>
          <a:prstGeom prst="rect">
            <a:avLst/>
          </a:prstGeom>
          <a:noFill/>
        </p:spPr>
        <p:txBody>
          <a:bodyPr wrap="square" rtlCol="0">
            <a:spAutoFit/>
          </a:bodyPr>
          <a:lstStyle/>
          <a:p>
            <a:pPr algn="ctr"/>
            <a:r>
              <a:rPr lang="en-US" dirty="0" smtClean="0">
                <a:hlinkClick r:id="rId3"/>
              </a:rPr>
              <a:t>2EZ18D5MSCT-ND</a:t>
            </a:r>
            <a:endParaRPr lang="en-US" dirty="0"/>
          </a:p>
        </p:txBody>
      </p:sp>
      <p:sp>
        <p:nvSpPr>
          <p:cNvPr id="10" name="Rectangle 9"/>
          <p:cNvSpPr/>
          <p:nvPr/>
        </p:nvSpPr>
        <p:spPr>
          <a:xfrm>
            <a:off x="3629060" y="1999413"/>
            <a:ext cx="1672535" cy="369332"/>
          </a:xfrm>
          <a:prstGeom prst="rect">
            <a:avLst/>
          </a:prstGeom>
        </p:spPr>
        <p:txBody>
          <a:bodyPr wrap="square">
            <a:spAutoFit/>
          </a:bodyPr>
          <a:lstStyle/>
          <a:p>
            <a:pPr algn="ctr"/>
            <a:r>
              <a:rPr lang="en-US" dirty="0"/>
              <a:t>x</a:t>
            </a:r>
            <a:r>
              <a:rPr lang="en-US" dirty="0" smtClean="0"/>
              <a:t> 2</a:t>
            </a:r>
            <a:endParaRPr lang="en-US" dirty="0"/>
          </a:p>
        </p:txBody>
      </p:sp>
      <p:sp>
        <p:nvSpPr>
          <p:cNvPr id="2" name="Rectangle 1"/>
          <p:cNvSpPr/>
          <p:nvPr/>
        </p:nvSpPr>
        <p:spPr>
          <a:xfrm>
            <a:off x="2849777" y="4567808"/>
            <a:ext cx="3390672" cy="369332"/>
          </a:xfrm>
          <a:prstGeom prst="rect">
            <a:avLst/>
          </a:prstGeom>
        </p:spPr>
        <p:txBody>
          <a:bodyPr wrap="none">
            <a:spAutoFit/>
          </a:bodyPr>
          <a:lstStyle/>
          <a:p>
            <a:r>
              <a:rPr lang="pl-PL" dirty="0"/>
              <a:t>DIODE ZENER 18V 2W DO-41</a:t>
            </a:r>
            <a:endParaRPr lang="en-US" dirty="0"/>
          </a:p>
        </p:txBody>
      </p:sp>
      <p:pic>
        <p:nvPicPr>
          <p:cNvPr id="5" name="Picture 2" descr="DIODE ZENER 18V 2W DO-41 | 2EZ18D5 | 2EZ18D5MSCT-ND | Digi-Key Cor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3199" y="2573309"/>
            <a:ext cx="1304256" cy="1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8811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r>
              <a:rPr lang="en-US" smtClean="0"/>
              <a:t>LIGO-D1200757-V5</a:t>
            </a:r>
            <a:endParaRPr lang="en-US"/>
          </a:p>
        </p:txBody>
      </p:sp>
      <p:sp>
        <p:nvSpPr>
          <p:cNvPr id="4" name="Slide Number Placeholder 3"/>
          <p:cNvSpPr>
            <a:spLocks noGrp="1"/>
          </p:cNvSpPr>
          <p:nvPr>
            <p:ph type="sldNum" sz="quarter" idx="11"/>
          </p:nvPr>
        </p:nvSpPr>
        <p:spPr/>
        <p:txBody>
          <a:bodyPr/>
          <a:lstStyle/>
          <a:p>
            <a:pPr>
              <a:defRPr/>
            </a:pPr>
            <a:fld id="{0EE90630-2144-461F-A62E-108182ED2F43}" type="slidenum">
              <a:rPr lang="en-US" smtClean="0"/>
              <a:pPr>
                <a:defRPr/>
              </a:pPr>
              <a:t>12</a:t>
            </a:fld>
            <a:endParaRPr lang="en-US"/>
          </a:p>
        </p:txBody>
      </p:sp>
      <p:sp>
        <p:nvSpPr>
          <p:cNvPr id="3076" name="Title 1"/>
          <p:cNvSpPr>
            <a:spLocks noGrp="1"/>
          </p:cNvSpPr>
          <p:nvPr>
            <p:ph type="title"/>
          </p:nvPr>
        </p:nvSpPr>
        <p:spPr>
          <a:xfrm>
            <a:off x="1725613" y="274638"/>
            <a:ext cx="6961187" cy="406400"/>
          </a:xfrm>
        </p:spPr>
        <p:txBody>
          <a:bodyPr/>
          <a:lstStyle/>
          <a:p>
            <a:r>
              <a:rPr lang="en-US" dirty="0" smtClean="0"/>
              <a:t>Sequencer – Screws and Nuts for Relays</a:t>
            </a:r>
          </a:p>
        </p:txBody>
      </p:sp>
      <p:sp>
        <p:nvSpPr>
          <p:cNvPr id="8" name="TextBox 7"/>
          <p:cNvSpPr txBox="1"/>
          <p:nvPr/>
        </p:nvSpPr>
        <p:spPr>
          <a:xfrm>
            <a:off x="1348371" y="1448132"/>
            <a:ext cx="2340863" cy="369332"/>
          </a:xfrm>
          <a:prstGeom prst="rect">
            <a:avLst/>
          </a:prstGeom>
          <a:noFill/>
        </p:spPr>
        <p:txBody>
          <a:bodyPr wrap="square" rtlCol="0">
            <a:spAutoFit/>
          </a:bodyPr>
          <a:lstStyle/>
          <a:p>
            <a:pPr algn="ctr"/>
            <a:r>
              <a:rPr lang="en-US" dirty="0" smtClean="0">
                <a:hlinkClick r:id="rId3"/>
              </a:rPr>
              <a:t>91099A266</a:t>
            </a:r>
            <a:endParaRPr lang="en-US" dirty="0"/>
          </a:p>
        </p:txBody>
      </p:sp>
      <p:sp>
        <p:nvSpPr>
          <p:cNvPr id="7" name="Rectangle 6"/>
          <p:cNvSpPr/>
          <p:nvPr/>
        </p:nvSpPr>
        <p:spPr>
          <a:xfrm>
            <a:off x="1682534" y="1992751"/>
            <a:ext cx="1672535" cy="369332"/>
          </a:xfrm>
          <a:prstGeom prst="rect">
            <a:avLst/>
          </a:prstGeom>
        </p:spPr>
        <p:txBody>
          <a:bodyPr wrap="square">
            <a:spAutoFit/>
          </a:bodyPr>
          <a:lstStyle/>
          <a:p>
            <a:pPr algn="ctr"/>
            <a:r>
              <a:rPr lang="en-US" dirty="0" smtClean="0"/>
              <a:t>x 4</a:t>
            </a:r>
            <a:endParaRPr lang="en-US" dirty="0"/>
          </a:p>
        </p:txBody>
      </p:sp>
      <p:sp>
        <p:nvSpPr>
          <p:cNvPr id="10" name="TextBox 9"/>
          <p:cNvSpPr txBox="1"/>
          <p:nvPr/>
        </p:nvSpPr>
        <p:spPr>
          <a:xfrm>
            <a:off x="5365097" y="1448132"/>
            <a:ext cx="2340863" cy="369332"/>
          </a:xfrm>
          <a:prstGeom prst="rect">
            <a:avLst/>
          </a:prstGeom>
          <a:noFill/>
        </p:spPr>
        <p:txBody>
          <a:bodyPr wrap="square" rtlCol="0">
            <a:spAutoFit/>
          </a:bodyPr>
          <a:lstStyle/>
          <a:p>
            <a:pPr algn="ctr"/>
            <a:r>
              <a:rPr lang="en-US" dirty="0" smtClean="0">
                <a:hlinkClick r:id="rId3"/>
              </a:rPr>
              <a:t>91831A009</a:t>
            </a:r>
            <a:endParaRPr lang="en-US" dirty="0"/>
          </a:p>
        </p:txBody>
      </p:sp>
      <p:sp>
        <p:nvSpPr>
          <p:cNvPr id="11" name="Rectangle 10"/>
          <p:cNvSpPr/>
          <p:nvPr/>
        </p:nvSpPr>
        <p:spPr>
          <a:xfrm>
            <a:off x="5699260" y="1992751"/>
            <a:ext cx="1672535" cy="369332"/>
          </a:xfrm>
          <a:prstGeom prst="rect">
            <a:avLst/>
          </a:prstGeom>
        </p:spPr>
        <p:txBody>
          <a:bodyPr wrap="square">
            <a:spAutoFit/>
          </a:bodyPr>
          <a:lstStyle/>
          <a:p>
            <a:pPr algn="ctr"/>
            <a:r>
              <a:rPr lang="en-US" dirty="0" smtClean="0"/>
              <a:t>x 4</a:t>
            </a:r>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759" y="2534651"/>
            <a:ext cx="3624662" cy="2768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268" y="2534652"/>
            <a:ext cx="3615068" cy="2768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9634" y="4845218"/>
            <a:ext cx="1219200"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22174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r>
              <a:rPr lang="en-US" smtClean="0"/>
              <a:t>LIGO-D1200757-V5</a:t>
            </a:r>
            <a:endParaRPr lang="en-US"/>
          </a:p>
        </p:txBody>
      </p:sp>
      <p:sp>
        <p:nvSpPr>
          <p:cNvPr id="4" name="Slide Number Placeholder 3"/>
          <p:cNvSpPr>
            <a:spLocks noGrp="1"/>
          </p:cNvSpPr>
          <p:nvPr>
            <p:ph type="sldNum" sz="quarter" idx="11"/>
          </p:nvPr>
        </p:nvSpPr>
        <p:spPr/>
        <p:txBody>
          <a:bodyPr/>
          <a:lstStyle/>
          <a:p>
            <a:pPr>
              <a:defRPr/>
            </a:pPr>
            <a:fld id="{0EE90630-2144-461F-A62E-108182ED2F43}" type="slidenum">
              <a:rPr lang="en-US" smtClean="0"/>
              <a:pPr>
                <a:defRPr/>
              </a:pPr>
              <a:t>13</a:t>
            </a:fld>
            <a:endParaRPr lang="en-US"/>
          </a:p>
        </p:txBody>
      </p:sp>
      <p:sp>
        <p:nvSpPr>
          <p:cNvPr id="3076" name="Title 1"/>
          <p:cNvSpPr>
            <a:spLocks noGrp="1"/>
          </p:cNvSpPr>
          <p:nvPr>
            <p:ph type="title"/>
          </p:nvPr>
        </p:nvSpPr>
        <p:spPr>
          <a:xfrm>
            <a:off x="1725613" y="274638"/>
            <a:ext cx="6961187" cy="406400"/>
          </a:xfrm>
        </p:spPr>
        <p:txBody>
          <a:bodyPr/>
          <a:lstStyle/>
          <a:p>
            <a:r>
              <a:rPr lang="en-US" dirty="0" smtClean="0"/>
              <a:t>Sequencer – Spade Terminals for LEDs</a:t>
            </a:r>
          </a:p>
        </p:txBody>
      </p:sp>
      <p:sp>
        <p:nvSpPr>
          <p:cNvPr id="8" name="TextBox 7"/>
          <p:cNvSpPr txBox="1"/>
          <p:nvPr/>
        </p:nvSpPr>
        <p:spPr>
          <a:xfrm>
            <a:off x="3233318" y="1272845"/>
            <a:ext cx="2340863" cy="369332"/>
          </a:xfrm>
          <a:prstGeom prst="rect">
            <a:avLst/>
          </a:prstGeom>
          <a:noFill/>
        </p:spPr>
        <p:txBody>
          <a:bodyPr wrap="square" rtlCol="0">
            <a:spAutoFit/>
          </a:bodyPr>
          <a:lstStyle/>
          <a:p>
            <a:pPr algn="ctr"/>
            <a:r>
              <a:rPr lang="en-US" dirty="0" smtClean="0">
                <a:hlinkClick r:id="rId3"/>
              </a:rPr>
              <a:t>69145K69</a:t>
            </a:r>
            <a:endParaRPr lang="en-US" dirty="0"/>
          </a:p>
        </p:txBody>
      </p:sp>
      <p:sp>
        <p:nvSpPr>
          <p:cNvPr id="9" name="Rectangle 8"/>
          <p:cNvSpPr/>
          <p:nvPr/>
        </p:nvSpPr>
        <p:spPr>
          <a:xfrm>
            <a:off x="3629060" y="1999413"/>
            <a:ext cx="1672535" cy="369332"/>
          </a:xfrm>
          <a:prstGeom prst="rect">
            <a:avLst/>
          </a:prstGeom>
        </p:spPr>
        <p:txBody>
          <a:bodyPr wrap="square">
            <a:spAutoFit/>
          </a:bodyPr>
          <a:lstStyle/>
          <a:p>
            <a:pPr algn="ctr"/>
            <a:r>
              <a:rPr lang="en-US" dirty="0">
                <a:latin typeface="Comic Sans MS" pitchFamily="66" charset="0"/>
              </a:rPr>
              <a:t>x</a:t>
            </a:r>
            <a:r>
              <a:rPr lang="en-US" dirty="0" smtClean="0">
                <a:latin typeface="Comic Sans MS" pitchFamily="66" charset="0"/>
              </a:rPr>
              <a:t> 4</a:t>
            </a:r>
            <a:endParaRPr lang="en-US" dirty="0">
              <a:latin typeface="Comic Sans MS" pitchFamily="66" charset="0"/>
            </a:endParaRPr>
          </a:p>
        </p:txBody>
      </p:sp>
      <p:sp>
        <p:nvSpPr>
          <p:cNvPr id="5" name="TextBox 4"/>
          <p:cNvSpPr txBox="1"/>
          <p:nvPr/>
        </p:nvSpPr>
        <p:spPr>
          <a:xfrm>
            <a:off x="609600" y="1828800"/>
            <a:ext cx="2342147" cy="369332"/>
          </a:xfrm>
          <a:prstGeom prst="rect">
            <a:avLst/>
          </a:prstGeom>
          <a:noFill/>
        </p:spPr>
        <p:txBody>
          <a:bodyPr wrap="square" rtlCol="0">
            <a:spAutoFit/>
          </a:bodyPr>
          <a:lstStyle/>
          <a:p>
            <a:r>
              <a:rPr lang="en-US" sz="900" b="1" dirty="0">
                <a:latin typeface="Comic Sans MS" pitchFamily="66" charset="0"/>
              </a:rPr>
              <a:t>Crimp-on Spade Terminal Block, Vinyl Insulated, 22-18 AWG, #10 Stud</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5225" y="2762250"/>
            <a:ext cx="173355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68606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r>
              <a:rPr lang="en-US" smtClean="0"/>
              <a:t>LIGO-D1200757-V5</a:t>
            </a:r>
            <a:endParaRPr lang="en-US"/>
          </a:p>
        </p:txBody>
      </p:sp>
      <p:sp>
        <p:nvSpPr>
          <p:cNvPr id="4" name="Slide Number Placeholder 3"/>
          <p:cNvSpPr>
            <a:spLocks noGrp="1"/>
          </p:cNvSpPr>
          <p:nvPr>
            <p:ph type="sldNum" sz="quarter" idx="11"/>
          </p:nvPr>
        </p:nvSpPr>
        <p:spPr/>
        <p:txBody>
          <a:bodyPr/>
          <a:lstStyle/>
          <a:p>
            <a:pPr>
              <a:defRPr/>
            </a:pPr>
            <a:fld id="{0EE90630-2144-461F-A62E-108182ED2F43}" type="slidenum">
              <a:rPr lang="en-US" smtClean="0"/>
              <a:pPr>
                <a:defRPr/>
              </a:pPr>
              <a:t>14</a:t>
            </a:fld>
            <a:endParaRPr lang="en-US"/>
          </a:p>
        </p:txBody>
      </p:sp>
      <p:sp>
        <p:nvSpPr>
          <p:cNvPr id="3076" name="Title 1"/>
          <p:cNvSpPr>
            <a:spLocks noGrp="1"/>
          </p:cNvSpPr>
          <p:nvPr>
            <p:ph type="title"/>
          </p:nvPr>
        </p:nvSpPr>
        <p:spPr>
          <a:xfrm>
            <a:off x="1725613" y="274638"/>
            <a:ext cx="6961187" cy="406400"/>
          </a:xfrm>
        </p:spPr>
        <p:txBody>
          <a:bodyPr/>
          <a:lstStyle/>
          <a:p>
            <a:r>
              <a:rPr lang="en-US" dirty="0" smtClean="0"/>
              <a:t>Sequencer – Spade Terminals for Wires</a:t>
            </a:r>
          </a:p>
        </p:txBody>
      </p:sp>
      <p:sp>
        <p:nvSpPr>
          <p:cNvPr id="8" name="TextBox 7"/>
          <p:cNvSpPr txBox="1"/>
          <p:nvPr/>
        </p:nvSpPr>
        <p:spPr>
          <a:xfrm>
            <a:off x="3233318" y="1272845"/>
            <a:ext cx="2340863" cy="369332"/>
          </a:xfrm>
          <a:prstGeom prst="rect">
            <a:avLst/>
          </a:prstGeom>
          <a:noFill/>
        </p:spPr>
        <p:txBody>
          <a:bodyPr wrap="square" rtlCol="0">
            <a:spAutoFit/>
          </a:bodyPr>
          <a:lstStyle/>
          <a:p>
            <a:pPr algn="ctr"/>
            <a:r>
              <a:rPr lang="en-US" dirty="0" smtClean="0">
                <a:hlinkClick r:id="rId3"/>
              </a:rPr>
              <a:t>69145K78</a:t>
            </a:r>
            <a:endParaRPr lang="en-US" dirty="0"/>
          </a:p>
        </p:txBody>
      </p:sp>
      <p:sp>
        <p:nvSpPr>
          <p:cNvPr id="9" name="Rectangle 8"/>
          <p:cNvSpPr/>
          <p:nvPr/>
        </p:nvSpPr>
        <p:spPr>
          <a:xfrm>
            <a:off x="3629060" y="1999413"/>
            <a:ext cx="1672535" cy="369332"/>
          </a:xfrm>
          <a:prstGeom prst="rect">
            <a:avLst/>
          </a:prstGeom>
        </p:spPr>
        <p:txBody>
          <a:bodyPr wrap="square">
            <a:spAutoFit/>
          </a:bodyPr>
          <a:lstStyle/>
          <a:p>
            <a:pPr algn="ctr"/>
            <a:r>
              <a:rPr lang="en-US" dirty="0">
                <a:latin typeface="Comic Sans MS" pitchFamily="66" charset="0"/>
              </a:rPr>
              <a:t>x</a:t>
            </a:r>
            <a:r>
              <a:rPr lang="en-US" dirty="0" smtClean="0">
                <a:latin typeface="Comic Sans MS" pitchFamily="66" charset="0"/>
              </a:rPr>
              <a:t> 8</a:t>
            </a:r>
            <a:endParaRPr lang="en-US" dirty="0">
              <a:latin typeface="Comic Sans MS" pitchFamily="66" charset="0"/>
            </a:endParaRPr>
          </a:p>
        </p:txBody>
      </p:sp>
      <p:sp>
        <p:nvSpPr>
          <p:cNvPr id="5" name="TextBox 4"/>
          <p:cNvSpPr txBox="1"/>
          <p:nvPr/>
        </p:nvSpPr>
        <p:spPr>
          <a:xfrm>
            <a:off x="609600" y="1828800"/>
            <a:ext cx="2342147" cy="369332"/>
          </a:xfrm>
          <a:prstGeom prst="rect">
            <a:avLst/>
          </a:prstGeom>
          <a:noFill/>
        </p:spPr>
        <p:txBody>
          <a:bodyPr wrap="square" rtlCol="0">
            <a:spAutoFit/>
          </a:bodyPr>
          <a:lstStyle/>
          <a:p>
            <a:r>
              <a:rPr lang="en-US" sz="900" b="1" dirty="0">
                <a:latin typeface="Comic Sans MS" pitchFamily="66" charset="0"/>
              </a:rPr>
              <a:t>Crimp-on Spade Terminal Block, Vinyl Insulated, 12-10 AWG, #10 Stud</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5225" y="2762250"/>
            <a:ext cx="173355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29579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r>
              <a:rPr lang="en-US" smtClean="0"/>
              <a:t>LIGO-D1200757-V5</a:t>
            </a:r>
            <a:endParaRPr lang="en-US"/>
          </a:p>
        </p:txBody>
      </p:sp>
      <p:sp>
        <p:nvSpPr>
          <p:cNvPr id="4" name="Slide Number Placeholder 3"/>
          <p:cNvSpPr>
            <a:spLocks noGrp="1"/>
          </p:cNvSpPr>
          <p:nvPr>
            <p:ph type="sldNum" sz="quarter" idx="11"/>
          </p:nvPr>
        </p:nvSpPr>
        <p:spPr/>
        <p:txBody>
          <a:bodyPr/>
          <a:lstStyle/>
          <a:p>
            <a:pPr>
              <a:defRPr/>
            </a:pPr>
            <a:fld id="{0EE90630-2144-461F-A62E-108182ED2F43}" type="slidenum">
              <a:rPr lang="en-US" smtClean="0"/>
              <a:pPr>
                <a:defRPr/>
              </a:pPr>
              <a:t>15</a:t>
            </a:fld>
            <a:endParaRPr lang="en-US"/>
          </a:p>
        </p:txBody>
      </p:sp>
      <p:sp>
        <p:nvSpPr>
          <p:cNvPr id="3076" name="Title 1"/>
          <p:cNvSpPr>
            <a:spLocks noGrp="1"/>
          </p:cNvSpPr>
          <p:nvPr>
            <p:ph type="title"/>
          </p:nvPr>
        </p:nvSpPr>
        <p:spPr>
          <a:xfrm>
            <a:off x="1725613" y="274638"/>
            <a:ext cx="6961187" cy="406400"/>
          </a:xfrm>
        </p:spPr>
        <p:txBody>
          <a:bodyPr/>
          <a:lstStyle/>
          <a:p>
            <a:r>
              <a:rPr lang="en-US" dirty="0" smtClean="0"/>
              <a:t>Sequencer – Wire Nuts</a:t>
            </a:r>
          </a:p>
        </p:txBody>
      </p:sp>
      <p:sp>
        <p:nvSpPr>
          <p:cNvPr id="8" name="TextBox 7"/>
          <p:cNvSpPr txBox="1"/>
          <p:nvPr/>
        </p:nvSpPr>
        <p:spPr>
          <a:xfrm>
            <a:off x="3233318" y="1272845"/>
            <a:ext cx="2340863" cy="369332"/>
          </a:xfrm>
          <a:prstGeom prst="rect">
            <a:avLst/>
          </a:prstGeom>
          <a:noFill/>
        </p:spPr>
        <p:txBody>
          <a:bodyPr wrap="square" rtlCol="0">
            <a:spAutoFit/>
          </a:bodyPr>
          <a:lstStyle/>
          <a:p>
            <a:pPr algn="ctr"/>
            <a:r>
              <a:rPr lang="en-US" dirty="0" smtClean="0">
                <a:hlinkClick r:id="rId3"/>
              </a:rPr>
              <a:t>7108K6</a:t>
            </a:r>
            <a:endParaRPr lang="en-US" dirty="0"/>
          </a:p>
        </p:txBody>
      </p:sp>
      <p:sp>
        <p:nvSpPr>
          <p:cNvPr id="9" name="Rectangle 8"/>
          <p:cNvSpPr/>
          <p:nvPr/>
        </p:nvSpPr>
        <p:spPr>
          <a:xfrm>
            <a:off x="3629060" y="1999413"/>
            <a:ext cx="1672535" cy="369332"/>
          </a:xfrm>
          <a:prstGeom prst="rect">
            <a:avLst/>
          </a:prstGeom>
        </p:spPr>
        <p:txBody>
          <a:bodyPr wrap="square">
            <a:spAutoFit/>
          </a:bodyPr>
          <a:lstStyle/>
          <a:p>
            <a:pPr algn="ctr"/>
            <a:r>
              <a:rPr lang="en-US" dirty="0">
                <a:latin typeface="Comic Sans MS" pitchFamily="66" charset="0"/>
              </a:rPr>
              <a:t>x</a:t>
            </a:r>
            <a:r>
              <a:rPr lang="en-US" dirty="0" smtClean="0">
                <a:latin typeface="Comic Sans MS" pitchFamily="66" charset="0"/>
              </a:rPr>
              <a:t> </a:t>
            </a:r>
            <a:r>
              <a:rPr lang="en-US" dirty="0">
                <a:latin typeface="Comic Sans MS" pitchFamily="66" charset="0"/>
              </a:rPr>
              <a:t>2</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5909" y="2568240"/>
            <a:ext cx="1495425"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9383" y="2939714"/>
            <a:ext cx="4224669"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8988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r>
              <a:rPr lang="en-US" smtClean="0"/>
              <a:t>LIGO-D1200757-V5</a:t>
            </a:r>
            <a:endParaRPr lang="en-US"/>
          </a:p>
        </p:txBody>
      </p:sp>
      <p:sp>
        <p:nvSpPr>
          <p:cNvPr id="4" name="Slide Number Placeholder 3"/>
          <p:cNvSpPr>
            <a:spLocks noGrp="1"/>
          </p:cNvSpPr>
          <p:nvPr>
            <p:ph type="sldNum" sz="quarter" idx="11"/>
          </p:nvPr>
        </p:nvSpPr>
        <p:spPr/>
        <p:txBody>
          <a:bodyPr/>
          <a:lstStyle/>
          <a:p>
            <a:pPr>
              <a:defRPr/>
            </a:pPr>
            <a:fld id="{0EE90630-2144-461F-A62E-108182ED2F43}" type="slidenum">
              <a:rPr lang="en-US" smtClean="0"/>
              <a:pPr>
                <a:defRPr/>
              </a:pPr>
              <a:t>16</a:t>
            </a:fld>
            <a:endParaRPr lang="en-US"/>
          </a:p>
        </p:txBody>
      </p:sp>
      <p:sp>
        <p:nvSpPr>
          <p:cNvPr id="3076" name="Title 1"/>
          <p:cNvSpPr>
            <a:spLocks noGrp="1"/>
          </p:cNvSpPr>
          <p:nvPr>
            <p:ph type="title"/>
          </p:nvPr>
        </p:nvSpPr>
        <p:spPr>
          <a:xfrm>
            <a:off x="1725613" y="274638"/>
            <a:ext cx="6961187" cy="406400"/>
          </a:xfrm>
        </p:spPr>
        <p:txBody>
          <a:bodyPr/>
          <a:lstStyle/>
          <a:p>
            <a:r>
              <a:rPr lang="en-US" dirty="0" smtClean="0"/>
              <a:t>Sequencer – Butt Splice</a:t>
            </a:r>
          </a:p>
        </p:txBody>
      </p:sp>
      <p:sp>
        <p:nvSpPr>
          <p:cNvPr id="8" name="TextBox 7"/>
          <p:cNvSpPr txBox="1"/>
          <p:nvPr/>
        </p:nvSpPr>
        <p:spPr>
          <a:xfrm>
            <a:off x="3233318" y="1272845"/>
            <a:ext cx="2340863" cy="369332"/>
          </a:xfrm>
          <a:prstGeom prst="rect">
            <a:avLst/>
          </a:prstGeom>
          <a:noFill/>
        </p:spPr>
        <p:txBody>
          <a:bodyPr wrap="square" rtlCol="0">
            <a:spAutoFit/>
          </a:bodyPr>
          <a:lstStyle/>
          <a:p>
            <a:pPr algn="ctr"/>
            <a:r>
              <a:rPr lang="en-US" dirty="0" smtClean="0">
                <a:hlinkClick r:id="rId3"/>
              </a:rPr>
              <a:t>7227K12</a:t>
            </a:r>
            <a:endParaRPr lang="en-US" dirty="0"/>
          </a:p>
        </p:txBody>
      </p:sp>
      <p:sp>
        <p:nvSpPr>
          <p:cNvPr id="9" name="Rectangle 8"/>
          <p:cNvSpPr/>
          <p:nvPr/>
        </p:nvSpPr>
        <p:spPr>
          <a:xfrm>
            <a:off x="3629060" y="1999413"/>
            <a:ext cx="1672535" cy="369332"/>
          </a:xfrm>
          <a:prstGeom prst="rect">
            <a:avLst/>
          </a:prstGeom>
        </p:spPr>
        <p:txBody>
          <a:bodyPr wrap="square">
            <a:spAutoFit/>
          </a:bodyPr>
          <a:lstStyle/>
          <a:p>
            <a:pPr algn="ctr"/>
            <a:r>
              <a:rPr lang="en-US" dirty="0">
                <a:latin typeface="Comic Sans MS" pitchFamily="66" charset="0"/>
              </a:rPr>
              <a:t>x</a:t>
            </a:r>
            <a:r>
              <a:rPr lang="en-US" dirty="0" smtClean="0">
                <a:latin typeface="Comic Sans MS" pitchFamily="66" charset="0"/>
              </a:rPr>
              <a:t> 1</a:t>
            </a:r>
            <a:endParaRPr lang="en-US" dirty="0">
              <a:latin typeface="Comic Sans MS" pitchFamily="66" charset="0"/>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0655" y="2462463"/>
            <a:ext cx="11715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9123" y="2675247"/>
            <a:ext cx="3612982" cy="2579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06639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r>
              <a:rPr lang="en-US" smtClean="0"/>
              <a:t>LIGO-D1200757-V5</a:t>
            </a:r>
            <a:endParaRPr lang="en-US"/>
          </a:p>
        </p:txBody>
      </p:sp>
      <p:sp>
        <p:nvSpPr>
          <p:cNvPr id="4" name="Slide Number Placeholder 3"/>
          <p:cNvSpPr>
            <a:spLocks noGrp="1"/>
          </p:cNvSpPr>
          <p:nvPr>
            <p:ph type="sldNum" sz="quarter" idx="11"/>
          </p:nvPr>
        </p:nvSpPr>
        <p:spPr/>
        <p:txBody>
          <a:bodyPr/>
          <a:lstStyle/>
          <a:p>
            <a:pPr>
              <a:defRPr/>
            </a:pPr>
            <a:fld id="{0EE90630-2144-461F-A62E-108182ED2F43}" type="slidenum">
              <a:rPr lang="en-US" smtClean="0"/>
              <a:pPr>
                <a:defRPr/>
              </a:pPr>
              <a:t>17</a:t>
            </a:fld>
            <a:endParaRPr lang="en-US"/>
          </a:p>
        </p:txBody>
      </p:sp>
      <p:sp>
        <p:nvSpPr>
          <p:cNvPr id="3076" name="Title 1"/>
          <p:cNvSpPr>
            <a:spLocks noGrp="1"/>
          </p:cNvSpPr>
          <p:nvPr>
            <p:ph type="title"/>
          </p:nvPr>
        </p:nvSpPr>
        <p:spPr>
          <a:xfrm>
            <a:off x="1725613" y="274638"/>
            <a:ext cx="6961187" cy="406400"/>
          </a:xfrm>
        </p:spPr>
        <p:txBody>
          <a:bodyPr/>
          <a:lstStyle/>
          <a:p>
            <a:r>
              <a:rPr lang="en-US" dirty="0" smtClean="0"/>
              <a:t>Sequencer – Layout – Side View</a:t>
            </a:r>
          </a:p>
        </p:txBody>
      </p:sp>
      <p:sp>
        <p:nvSpPr>
          <p:cNvPr id="118" name="Rectangle 117"/>
          <p:cNvSpPr/>
          <p:nvPr/>
        </p:nvSpPr>
        <p:spPr>
          <a:xfrm>
            <a:off x="3088586" y="5544720"/>
            <a:ext cx="2803825" cy="369332"/>
          </a:xfrm>
          <a:prstGeom prst="rect">
            <a:avLst/>
          </a:prstGeom>
        </p:spPr>
        <p:txBody>
          <a:bodyPr wrap="square">
            <a:spAutoFit/>
          </a:bodyPr>
          <a:lstStyle/>
          <a:p>
            <a:pPr algn="ctr"/>
            <a:r>
              <a:rPr lang="en-US" dirty="0" smtClean="0"/>
              <a:t>Bottom Plate 8.75” (5U)</a:t>
            </a:r>
            <a:endParaRPr lang="en-US" dirty="0"/>
          </a:p>
        </p:txBody>
      </p:sp>
      <p:sp>
        <p:nvSpPr>
          <p:cNvPr id="200" name="Rectangle 199"/>
          <p:cNvSpPr/>
          <p:nvPr/>
        </p:nvSpPr>
        <p:spPr>
          <a:xfrm>
            <a:off x="3134449" y="1023162"/>
            <a:ext cx="2803825" cy="369332"/>
          </a:xfrm>
          <a:prstGeom prst="rect">
            <a:avLst/>
          </a:prstGeom>
        </p:spPr>
        <p:txBody>
          <a:bodyPr wrap="square">
            <a:spAutoFit/>
          </a:bodyPr>
          <a:lstStyle/>
          <a:p>
            <a:pPr algn="ctr"/>
            <a:r>
              <a:rPr lang="en-US" dirty="0" smtClean="0"/>
              <a:t>Box 7” (4U) x 7” (4U) x 3”</a:t>
            </a:r>
            <a:endParaRPr lang="en-US" dirty="0"/>
          </a:p>
        </p:txBody>
      </p:sp>
      <p:sp>
        <p:nvSpPr>
          <p:cNvPr id="175" name="Rectangle 174"/>
          <p:cNvSpPr>
            <a:spLocks noChangeAspect="1"/>
          </p:cNvSpPr>
          <p:nvPr/>
        </p:nvSpPr>
        <p:spPr bwMode="auto">
          <a:xfrm rot="10800000">
            <a:off x="5921346" y="5265045"/>
            <a:ext cx="914400" cy="91440"/>
          </a:xfrm>
          <a:prstGeom prst="rect">
            <a:avLst/>
          </a:prstGeom>
          <a:pattFill prst="dkVert">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6" name="Rectangle 175"/>
          <p:cNvSpPr>
            <a:spLocks noChangeAspect="1"/>
          </p:cNvSpPr>
          <p:nvPr/>
        </p:nvSpPr>
        <p:spPr bwMode="auto">
          <a:xfrm rot="10800000">
            <a:off x="5006946" y="5265045"/>
            <a:ext cx="914400" cy="91440"/>
          </a:xfrm>
          <a:prstGeom prst="rect">
            <a:avLst/>
          </a:prstGeom>
          <a:pattFill prst="dkVert">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7" name="Rectangle 176"/>
          <p:cNvSpPr>
            <a:spLocks noChangeAspect="1"/>
          </p:cNvSpPr>
          <p:nvPr/>
        </p:nvSpPr>
        <p:spPr bwMode="auto">
          <a:xfrm rot="10800000">
            <a:off x="4091840" y="5265045"/>
            <a:ext cx="914400" cy="91440"/>
          </a:xfrm>
          <a:prstGeom prst="rect">
            <a:avLst/>
          </a:prstGeom>
          <a:pattFill prst="dkVert">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8" name="Rectangle 177"/>
          <p:cNvSpPr>
            <a:spLocks noChangeAspect="1"/>
          </p:cNvSpPr>
          <p:nvPr/>
        </p:nvSpPr>
        <p:spPr bwMode="auto">
          <a:xfrm rot="10800000">
            <a:off x="3177440" y="5265045"/>
            <a:ext cx="914400" cy="91440"/>
          </a:xfrm>
          <a:prstGeom prst="rect">
            <a:avLst/>
          </a:prstGeom>
          <a:pattFill prst="dkVert">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9" name="Rectangle 178"/>
          <p:cNvSpPr>
            <a:spLocks noChangeAspect="1"/>
          </p:cNvSpPr>
          <p:nvPr/>
        </p:nvSpPr>
        <p:spPr bwMode="auto">
          <a:xfrm rot="10800000">
            <a:off x="2259395" y="5265045"/>
            <a:ext cx="914400" cy="91440"/>
          </a:xfrm>
          <a:prstGeom prst="rect">
            <a:avLst/>
          </a:prstGeom>
          <a:pattFill prst="dkVert">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80" name="Rectangle 179"/>
          <p:cNvSpPr>
            <a:spLocks noChangeAspect="1"/>
          </p:cNvSpPr>
          <p:nvPr/>
        </p:nvSpPr>
        <p:spPr bwMode="auto">
          <a:xfrm rot="10800000">
            <a:off x="7744052" y="5266625"/>
            <a:ext cx="914400" cy="91440"/>
          </a:xfrm>
          <a:prstGeom prst="rect">
            <a:avLst/>
          </a:prstGeom>
          <a:pattFill prst="dkVert">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81" name="Rectangle 180"/>
          <p:cNvSpPr>
            <a:spLocks noChangeAspect="1"/>
          </p:cNvSpPr>
          <p:nvPr/>
        </p:nvSpPr>
        <p:spPr bwMode="auto">
          <a:xfrm rot="10800000">
            <a:off x="6829652" y="5266625"/>
            <a:ext cx="914400" cy="91440"/>
          </a:xfrm>
          <a:prstGeom prst="rect">
            <a:avLst/>
          </a:prstGeom>
          <a:pattFill prst="dkVert">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98" name="Rectangle 197"/>
          <p:cNvSpPr>
            <a:spLocks noChangeAspect="1"/>
          </p:cNvSpPr>
          <p:nvPr/>
        </p:nvSpPr>
        <p:spPr bwMode="auto">
          <a:xfrm rot="10800000">
            <a:off x="1344995" y="5258604"/>
            <a:ext cx="914400" cy="91440"/>
          </a:xfrm>
          <a:prstGeom prst="rect">
            <a:avLst/>
          </a:prstGeom>
          <a:pattFill prst="dkVert">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99" name="Rectangle 198"/>
          <p:cNvSpPr>
            <a:spLocks noChangeAspect="1"/>
          </p:cNvSpPr>
          <p:nvPr/>
        </p:nvSpPr>
        <p:spPr bwMode="auto">
          <a:xfrm rot="10800000">
            <a:off x="426950" y="5258604"/>
            <a:ext cx="914400" cy="91440"/>
          </a:xfrm>
          <a:prstGeom prst="rect">
            <a:avLst/>
          </a:prstGeom>
          <a:pattFill prst="dkVert">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10" name="Rectangle 109"/>
          <p:cNvSpPr>
            <a:spLocks/>
          </p:cNvSpPr>
          <p:nvPr/>
        </p:nvSpPr>
        <p:spPr bwMode="auto">
          <a:xfrm rot="10800000">
            <a:off x="657452" y="4814240"/>
            <a:ext cx="8001000" cy="97881"/>
          </a:xfrm>
          <a:prstGeom prst="rect">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11" name="Isosceles Triangle 110"/>
          <p:cNvSpPr/>
          <p:nvPr/>
        </p:nvSpPr>
        <p:spPr bwMode="auto">
          <a:xfrm>
            <a:off x="7523014" y="5109490"/>
            <a:ext cx="228576" cy="120316"/>
          </a:xfrm>
          <a:prstGeom prst="triangl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55" name="Rectangle 54"/>
          <p:cNvSpPr/>
          <p:nvPr/>
        </p:nvSpPr>
        <p:spPr bwMode="auto">
          <a:xfrm rot="10800000" flipH="1">
            <a:off x="7594265" y="4951748"/>
            <a:ext cx="76326" cy="193366"/>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13" name="Isosceles Triangle 112"/>
          <p:cNvSpPr/>
          <p:nvPr/>
        </p:nvSpPr>
        <p:spPr bwMode="auto">
          <a:xfrm>
            <a:off x="1577958" y="5109490"/>
            <a:ext cx="228576" cy="120316"/>
          </a:xfrm>
          <a:prstGeom prst="triangl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14" name="Rectangle 113"/>
          <p:cNvSpPr/>
          <p:nvPr/>
        </p:nvSpPr>
        <p:spPr bwMode="auto">
          <a:xfrm rot="10800000" flipH="1">
            <a:off x="1649209" y="4951748"/>
            <a:ext cx="76326" cy="193366"/>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16" name="Isosceles Triangle 115"/>
          <p:cNvSpPr/>
          <p:nvPr/>
        </p:nvSpPr>
        <p:spPr bwMode="auto">
          <a:xfrm>
            <a:off x="4543664" y="5109490"/>
            <a:ext cx="228576" cy="120316"/>
          </a:xfrm>
          <a:prstGeom prst="triangl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17" name="Rectangle 116"/>
          <p:cNvSpPr/>
          <p:nvPr/>
        </p:nvSpPr>
        <p:spPr bwMode="auto">
          <a:xfrm rot="10800000" flipH="1">
            <a:off x="4614915" y="4951748"/>
            <a:ext cx="76326" cy="193366"/>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4" name="Oval 33"/>
          <p:cNvSpPr>
            <a:spLocks noChangeAspect="1"/>
          </p:cNvSpPr>
          <p:nvPr/>
        </p:nvSpPr>
        <p:spPr bwMode="auto">
          <a:xfrm rot="5400000">
            <a:off x="7751590" y="2642678"/>
            <a:ext cx="228600" cy="228600"/>
          </a:xfrm>
          <a:prstGeom prst="ellipse">
            <a:avLst/>
          </a:prstGeom>
          <a:solidFill>
            <a:srgbClr val="66FF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1" name="Oval 30"/>
          <p:cNvSpPr>
            <a:spLocks noChangeAspect="1"/>
          </p:cNvSpPr>
          <p:nvPr/>
        </p:nvSpPr>
        <p:spPr bwMode="auto">
          <a:xfrm rot="5400000">
            <a:off x="1343792" y="2554140"/>
            <a:ext cx="228600" cy="228600"/>
          </a:xfrm>
          <a:prstGeom prst="ellipse">
            <a:avLst/>
          </a:prstGeom>
          <a:solidFill>
            <a:srgbClr val="66FF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83" name="Rectangle 82"/>
          <p:cNvSpPr>
            <a:spLocks/>
          </p:cNvSpPr>
          <p:nvPr/>
        </p:nvSpPr>
        <p:spPr bwMode="auto">
          <a:xfrm rot="10800000">
            <a:off x="1457552" y="2001972"/>
            <a:ext cx="6400800" cy="2743200"/>
          </a:xfrm>
          <a:prstGeom prst="rect">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06" name="Isosceles Triangle 105"/>
          <p:cNvSpPr/>
          <p:nvPr/>
        </p:nvSpPr>
        <p:spPr bwMode="auto">
          <a:xfrm rot="16200000">
            <a:off x="860195" y="3765801"/>
            <a:ext cx="954505" cy="240632"/>
          </a:xfrm>
          <a:prstGeom prst="triangle">
            <a:avLst/>
          </a:prstGeom>
          <a:pattFill prst="lgCheck">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9" name="Rectangle 28"/>
          <p:cNvSpPr>
            <a:spLocks noChangeAspect="1"/>
          </p:cNvSpPr>
          <p:nvPr/>
        </p:nvSpPr>
        <p:spPr bwMode="auto">
          <a:xfrm rot="16200000">
            <a:off x="1229492" y="2580290"/>
            <a:ext cx="2011680" cy="1554480"/>
          </a:xfrm>
          <a:prstGeom prst="rect">
            <a:avLst/>
          </a:prstGeom>
          <a:pattFill prst="lgCheck">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3" name="Rectangle 12"/>
          <p:cNvSpPr/>
          <p:nvPr/>
        </p:nvSpPr>
        <p:spPr>
          <a:xfrm rot="16200000">
            <a:off x="2050248" y="3172873"/>
            <a:ext cx="864339" cy="369332"/>
          </a:xfrm>
          <a:prstGeom prst="rect">
            <a:avLst/>
          </a:prstGeom>
        </p:spPr>
        <p:txBody>
          <a:bodyPr wrap="none">
            <a:spAutoFit/>
          </a:bodyPr>
          <a:lstStyle/>
          <a:p>
            <a:r>
              <a:rPr lang="en-US" dirty="0" smtClean="0"/>
              <a:t>Switch</a:t>
            </a:r>
            <a:endParaRPr lang="en-US" dirty="0"/>
          </a:p>
        </p:txBody>
      </p:sp>
      <p:sp>
        <p:nvSpPr>
          <p:cNvPr id="71" name="Rectangle 70"/>
          <p:cNvSpPr/>
          <p:nvPr/>
        </p:nvSpPr>
        <p:spPr>
          <a:xfrm>
            <a:off x="145520" y="3440413"/>
            <a:ext cx="932582" cy="369332"/>
          </a:xfrm>
          <a:prstGeom prst="rect">
            <a:avLst/>
          </a:prstGeom>
        </p:spPr>
        <p:txBody>
          <a:bodyPr wrap="square">
            <a:spAutoFit/>
          </a:bodyPr>
          <a:lstStyle/>
          <a:p>
            <a:r>
              <a:rPr lang="en-US" dirty="0" smtClean="0"/>
              <a:t>(Front)</a:t>
            </a:r>
            <a:endParaRPr lang="en-US" dirty="0"/>
          </a:p>
        </p:txBody>
      </p:sp>
      <p:sp>
        <p:nvSpPr>
          <p:cNvPr id="72" name="Rectangle 71"/>
          <p:cNvSpPr/>
          <p:nvPr/>
        </p:nvSpPr>
        <p:spPr>
          <a:xfrm>
            <a:off x="8209951" y="3123470"/>
            <a:ext cx="556563" cy="369332"/>
          </a:xfrm>
          <a:prstGeom prst="rect">
            <a:avLst/>
          </a:prstGeom>
        </p:spPr>
        <p:txBody>
          <a:bodyPr wrap="none">
            <a:spAutoFit/>
          </a:bodyPr>
          <a:lstStyle/>
          <a:p>
            <a:r>
              <a:rPr lang="en-US" dirty="0" smtClean="0"/>
              <a:t>Out</a:t>
            </a:r>
            <a:endParaRPr lang="en-US" dirty="0"/>
          </a:p>
        </p:txBody>
      </p:sp>
      <p:sp>
        <p:nvSpPr>
          <p:cNvPr id="97" name="Rectangle 96"/>
          <p:cNvSpPr>
            <a:spLocks noChangeAspect="1"/>
          </p:cNvSpPr>
          <p:nvPr/>
        </p:nvSpPr>
        <p:spPr bwMode="auto">
          <a:xfrm rot="10800000">
            <a:off x="1232129" y="2997564"/>
            <a:ext cx="914400" cy="587994"/>
          </a:xfrm>
          <a:prstGeom prst="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8" name="Rectangle 27"/>
          <p:cNvSpPr>
            <a:spLocks/>
          </p:cNvSpPr>
          <p:nvPr/>
        </p:nvSpPr>
        <p:spPr bwMode="auto">
          <a:xfrm rot="10800000">
            <a:off x="4106098" y="2002527"/>
            <a:ext cx="2103120" cy="82296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69" name="Rectangle 68"/>
          <p:cNvSpPr/>
          <p:nvPr/>
        </p:nvSpPr>
        <p:spPr>
          <a:xfrm>
            <a:off x="4770373" y="2202836"/>
            <a:ext cx="774571" cy="369332"/>
          </a:xfrm>
          <a:prstGeom prst="rect">
            <a:avLst/>
          </a:prstGeom>
        </p:spPr>
        <p:txBody>
          <a:bodyPr wrap="none">
            <a:spAutoFit/>
          </a:bodyPr>
          <a:lstStyle/>
          <a:p>
            <a:r>
              <a:rPr lang="en-US" dirty="0" smtClean="0"/>
              <a:t>Relay</a:t>
            </a:r>
            <a:endParaRPr lang="en-US" dirty="0"/>
          </a:p>
        </p:txBody>
      </p:sp>
      <p:sp>
        <p:nvSpPr>
          <p:cNvPr id="105" name="Rectangle 104"/>
          <p:cNvSpPr>
            <a:spLocks noChangeAspect="1"/>
          </p:cNvSpPr>
          <p:nvPr/>
        </p:nvSpPr>
        <p:spPr bwMode="auto">
          <a:xfrm rot="10800000">
            <a:off x="7159185" y="3009140"/>
            <a:ext cx="914400" cy="587994"/>
          </a:xfrm>
          <a:prstGeom prst="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81" name="Rectangle 80"/>
          <p:cNvSpPr/>
          <p:nvPr/>
        </p:nvSpPr>
        <p:spPr>
          <a:xfrm>
            <a:off x="1308456" y="3101127"/>
            <a:ext cx="761747" cy="369332"/>
          </a:xfrm>
          <a:prstGeom prst="rect">
            <a:avLst/>
          </a:prstGeom>
        </p:spPr>
        <p:txBody>
          <a:bodyPr wrap="none">
            <a:spAutoFit/>
          </a:bodyPr>
          <a:lstStyle/>
          <a:p>
            <a:r>
              <a:rPr lang="en-US" dirty="0" smtClean="0"/>
              <a:t>Plugs</a:t>
            </a:r>
            <a:endParaRPr lang="en-US" dirty="0"/>
          </a:p>
        </p:txBody>
      </p:sp>
      <p:sp>
        <p:nvSpPr>
          <p:cNvPr id="82" name="Rectangle 81"/>
          <p:cNvSpPr/>
          <p:nvPr/>
        </p:nvSpPr>
        <p:spPr>
          <a:xfrm>
            <a:off x="7145732" y="3130346"/>
            <a:ext cx="1005403" cy="369332"/>
          </a:xfrm>
          <a:prstGeom prst="rect">
            <a:avLst/>
          </a:prstGeom>
        </p:spPr>
        <p:txBody>
          <a:bodyPr wrap="none">
            <a:spAutoFit/>
          </a:bodyPr>
          <a:lstStyle/>
          <a:p>
            <a:r>
              <a:rPr lang="en-US" dirty="0" smtClean="0"/>
              <a:t>Sockets</a:t>
            </a:r>
            <a:endParaRPr lang="en-US" dirty="0"/>
          </a:p>
        </p:txBody>
      </p:sp>
      <p:sp>
        <p:nvSpPr>
          <p:cNvPr id="196" name="Rectangle 195"/>
          <p:cNvSpPr/>
          <p:nvPr/>
        </p:nvSpPr>
        <p:spPr bwMode="auto">
          <a:xfrm rot="10800000" flipH="1">
            <a:off x="1458092" y="2601742"/>
            <a:ext cx="264087" cy="116253"/>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97" name="Rectangle 196"/>
          <p:cNvSpPr/>
          <p:nvPr/>
        </p:nvSpPr>
        <p:spPr bwMode="auto">
          <a:xfrm rot="10800000" flipH="1">
            <a:off x="7594265" y="2698852"/>
            <a:ext cx="264087" cy="116253"/>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03" name="Isosceles Triangle 102"/>
          <p:cNvSpPr/>
          <p:nvPr/>
        </p:nvSpPr>
        <p:spPr bwMode="auto">
          <a:xfrm rot="10800000">
            <a:off x="5918510" y="1515328"/>
            <a:ext cx="228576" cy="120316"/>
          </a:xfrm>
          <a:prstGeom prst="triangl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04" name="Rectangle 103"/>
          <p:cNvSpPr/>
          <p:nvPr/>
        </p:nvSpPr>
        <p:spPr bwMode="auto">
          <a:xfrm flipH="1">
            <a:off x="5999509" y="1600020"/>
            <a:ext cx="76326" cy="193366"/>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08" name="Isosceles Triangle 107"/>
          <p:cNvSpPr/>
          <p:nvPr/>
        </p:nvSpPr>
        <p:spPr bwMode="auto">
          <a:xfrm rot="10800000">
            <a:off x="4147490" y="1515328"/>
            <a:ext cx="228576" cy="120316"/>
          </a:xfrm>
          <a:prstGeom prst="triangl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25" name="Rectangle 124"/>
          <p:cNvSpPr/>
          <p:nvPr/>
        </p:nvSpPr>
        <p:spPr bwMode="auto">
          <a:xfrm flipH="1">
            <a:off x="4228489" y="1600020"/>
            <a:ext cx="76326" cy="193366"/>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26" name="Rectangle 125"/>
          <p:cNvSpPr>
            <a:spLocks noChangeAspect="1"/>
          </p:cNvSpPr>
          <p:nvPr/>
        </p:nvSpPr>
        <p:spPr bwMode="auto">
          <a:xfrm rot="10800000">
            <a:off x="5119503" y="1849840"/>
            <a:ext cx="914400" cy="91440"/>
          </a:xfrm>
          <a:prstGeom prst="rect">
            <a:avLst/>
          </a:prstGeom>
          <a:pattFill prst="dkVert">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54" name="Rectangle 153"/>
          <p:cNvSpPr>
            <a:spLocks noChangeAspect="1"/>
          </p:cNvSpPr>
          <p:nvPr/>
        </p:nvSpPr>
        <p:spPr bwMode="auto">
          <a:xfrm rot="10800000">
            <a:off x="4205103" y="1849840"/>
            <a:ext cx="914400" cy="91440"/>
          </a:xfrm>
          <a:prstGeom prst="rect">
            <a:avLst/>
          </a:prstGeom>
          <a:pattFill prst="dkVert">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0" name="Rectangle 169"/>
          <p:cNvSpPr>
            <a:spLocks noChangeAspect="1"/>
          </p:cNvSpPr>
          <p:nvPr/>
        </p:nvSpPr>
        <p:spPr bwMode="auto">
          <a:xfrm rot="10800000">
            <a:off x="3289997" y="1849840"/>
            <a:ext cx="914400" cy="91440"/>
          </a:xfrm>
          <a:prstGeom prst="rect">
            <a:avLst/>
          </a:prstGeom>
          <a:pattFill prst="dkVert">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1" name="Rectangle 170"/>
          <p:cNvSpPr>
            <a:spLocks noChangeAspect="1"/>
          </p:cNvSpPr>
          <p:nvPr/>
        </p:nvSpPr>
        <p:spPr bwMode="auto">
          <a:xfrm rot="10800000">
            <a:off x="2375597" y="1849840"/>
            <a:ext cx="914400" cy="91440"/>
          </a:xfrm>
          <a:prstGeom prst="rect">
            <a:avLst/>
          </a:prstGeom>
          <a:pattFill prst="dkVert">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2" name="Rectangle 171"/>
          <p:cNvSpPr>
            <a:spLocks noChangeAspect="1"/>
          </p:cNvSpPr>
          <p:nvPr/>
        </p:nvSpPr>
        <p:spPr bwMode="auto">
          <a:xfrm rot="10800000">
            <a:off x="1457552" y="1849840"/>
            <a:ext cx="914400" cy="91440"/>
          </a:xfrm>
          <a:prstGeom prst="rect">
            <a:avLst/>
          </a:prstGeom>
          <a:pattFill prst="dkVert">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3" name="Rectangle 172"/>
          <p:cNvSpPr>
            <a:spLocks noChangeAspect="1"/>
          </p:cNvSpPr>
          <p:nvPr/>
        </p:nvSpPr>
        <p:spPr bwMode="auto">
          <a:xfrm rot="10800000">
            <a:off x="6942209" y="1851420"/>
            <a:ext cx="914400" cy="91440"/>
          </a:xfrm>
          <a:prstGeom prst="rect">
            <a:avLst/>
          </a:prstGeom>
          <a:pattFill prst="dkVert">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4" name="Rectangle 173"/>
          <p:cNvSpPr>
            <a:spLocks noChangeAspect="1"/>
          </p:cNvSpPr>
          <p:nvPr/>
        </p:nvSpPr>
        <p:spPr bwMode="auto">
          <a:xfrm rot="10800000">
            <a:off x="6027809" y="1851420"/>
            <a:ext cx="914400" cy="91440"/>
          </a:xfrm>
          <a:prstGeom prst="rect">
            <a:avLst/>
          </a:prstGeom>
          <a:pattFill prst="dkVert">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7" name="Hexagon 6"/>
          <p:cNvSpPr/>
          <p:nvPr/>
        </p:nvSpPr>
        <p:spPr bwMode="auto">
          <a:xfrm rot="10800000">
            <a:off x="5904432" y="3002626"/>
            <a:ext cx="342809" cy="288229"/>
          </a:xfrm>
          <a:prstGeom prst="hexagon">
            <a:avLst/>
          </a:prstGeom>
          <a:solidFill>
            <a:srgbClr val="D9D9D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8" name="Oval 7"/>
          <p:cNvSpPr/>
          <p:nvPr/>
        </p:nvSpPr>
        <p:spPr bwMode="auto">
          <a:xfrm rot="10800000">
            <a:off x="6018693" y="3094605"/>
            <a:ext cx="114288" cy="104272"/>
          </a:xfrm>
          <a:prstGeom prst="ellipse">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02" name="Hexagon 201"/>
          <p:cNvSpPr/>
          <p:nvPr/>
        </p:nvSpPr>
        <p:spPr bwMode="auto">
          <a:xfrm rot="10800000">
            <a:off x="4090374" y="3002626"/>
            <a:ext cx="342809" cy="288229"/>
          </a:xfrm>
          <a:prstGeom prst="hexagon">
            <a:avLst/>
          </a:prstGeom>
          <a:solidFill>
            <a:srgbClr val="D9D9D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03" name="Oval 202"/>
          <p:cNvSpPr/>
          <p:nvPr/>
        </p:nvSpPr>
        <p:spPr bwMode="auto">
          <a:xfrm rot="10800000">
            <a:off x="4204635" y="3094605"/>
            <a:ext cx="114288" cy="104272"/>
          </a:xfrm>
          <a:prstGeom prst="ellipse">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04" name="Rectangle 203"/>
          <p:cNvSpPr/>
          <p:nvPr/>
        </p:nvSpPr>
        <p:spPr>
          <a:xfrm>
            <a:off x="468209" y="3092207"/>
            <a:ext cx="377026" cy="369332"/>
          </a:xfrm>
          <a:prstGeom prst="rect">
            <a:avLst/>
          </a:prstGeom>
        </p:spPr>
        <p:txBody>
          <a:bodyPr wrap="none">
            <a:spAutoFit/>
          </a:bodyPr>
          <a:lstStyle/>
          <a:p>
            <a:r>
              <a:rPr lang="en-US" dirty="0" smtClean="0"/>
              <a:t>In</a:t>
            </a:r>
            <a:endParaRPr lang="en-US" dirty="0"/>
          </a:p>
        </p:txBody>
      </p:sp>
      <p:sp>
        <p:nvSpPr>
          <p:cNvPr id="205" name="Rectangle 204"/>
          <p:cNvSpPr/>
          <p:nvPr/>
        </p:nvSpPr>
        <p:spPr>
          <a:xfrm>
            <a:off x="8201252" y="3498821"/>
            <a:ext cx="1030601" cy="369332"/>
          </a:xfrm>
          <a:prstGeom prst="rect">
            <a:avLst/>
          </a:prstGeom>
        </p:spPr>
        <p:txBody>
          <a:bodyPr wrap="square">
            <a:spAutoFit/>
          </a:bodyPr>
          <a:lstStyle/>
          <a:p>
            <a:r>
              <a:rPr lang="en-US" dirty="0" smtClean="0"/>
              <a:t>(Rear)</a:t>
            </a:r>
            <a:endParaRPr lang="en-US" dirty="0"/>
          </a:p>
        </p:txBody>
      </p:sp>
      <p:grpSp>
        <p:nvGrpSpPr>
          <p:cNvPr id="6" name="Group 5"/>
          <p:cNvGrpSpPr/>
          <p:nvPr/>
        </p:nvGrpSpPr>
        <p:grpSpPr>
          <a:xfrm>
            <a:off x="1056463" y="2371460"/>
            <a:ext cx="299697" cy="243150"/>
            <a:chOff x="1056463" y="2371460"/>
            <a:chExt cx="299697" cy="243150"/>
          </a:xfrm>
        </p:grpSpPr>
        <p:sp>
          <p:nvSpPr>
            <p:cNvPr id="124" name="Rectangle 123"/>
            <p:cNvSpPr/>
            <p:nvPr/>
          </p:nvSpPr>
          <p:spPr bwMode="auto">
            <a:xfrm rot="16200000" flipH="1">
              <a:off x="1221314" y="2392387"/>
              <a:ext cx="76326" cy="193366"/>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5" name="Flowchart: Delay 4"/>
            <p:cNvSpPr/>
            <p:nvPr/>
          </p:nvSpPr>
          <p:spPr bwMode="auto">
            <a:xfrm rot="10800000">
              <a:off x="1056463" y="2371460"/>
              <a:ext cx="103999" cy="243150"/>
            </a:xfrm>
            <a:prstGeom prst="flowChartDelay">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66" name="Group 65"/>
          <p:cNvGrpSpPr/>
          <p:nvPr/>
        </p:nvGrpSpPr>
        <p:grpSpPr>
          <a:xfrm>
            <a:off x="1045298" y="4158391"/>
            <a:ext cx="299697" cy="243150"/>
            <a:chOff x="1056463" y="2371460"/>
            <a:chExt cx="299697" cy="243150"/>
          </a:xfrm>
        </p:grpSpPr>
        <p:sp>
          <p:nvSpPr>
            <p:cNvPr id="67" name="Rectangle 66"/>
            <p:cNvSpPr/>
            <p:nvPr/>
          </p:nvSpPr>
          <p:spPr bwMode="auto">
            <a:xfrm rot="16200000" flipH="1">
              <a:off x="1221314" y="2392387"/>
              <a:ext cx="76326" cy="193366"/>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68" name="Flowchart: Delay 67"/>
            <p:cNvSpPr/>
            <p:nvPr/>
          </p:nvSpPr>
          <p:spPr bwMode="auto">
            <a:xfrm rot="10800000">
              <a:off x="1056463" y="2371460"/>
              <a:ext cx="103999" cy="243150"/>
            </a:xfrm>
            <a:prstGeom prst="flowChartDelay">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Tree>
    <p:extLst>
      <p:ext uri="{BB962C8B-B14F-4D97-AF65-F5344CB8AC3E}">
        <p14:creationId xmlns:p14="http://schemas.microsoft.com/office/powerpoint/2010/main" val="10267634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r>
              <a:rPr lang="en-US" smtClean="0"/>
              <a:t>LIGO-D1200757-V5</a:t>
            </a:r>
            <a:endParaRPr lang="en-US"/>
          </a:p>
        </p:txBody>
      </p:sp>
      <p:sp>
        <p:nvSpPr>
          <p:cNvPr id="4" name="Slide Number Placeholder 3"/>
          <p:cNvSpPr>
            <a:spLocks noGrp="1"/>
          </p:cNvSpPr>
          <p:nvPr>
            <p:ph type="sldNum" sz="quarter" idx="11"/>
          </p:nvPr>
        </p:nvSpPr>
        <p:spPr/>
        <p:txBody>
          <a:bodyPr/>
          <a:lstStyle/>
          <a:p>
            <a:pPr>
              <a:defRPr/>
            </a:pPr>
            <a:fld id="{0EE90630-2144-461F-A62E-108182ED2F43}" type="slidenum">
              <a:rPr lang="en-US" smtClean="0"/>
              <a:pPr>
                <a:defRPr/>
              </a:pPr>
              <a:t>18</a:t>
            </a:fld>
            <a:endParaRPr lang="en-US"/>
          </a:p>
        </p:txBody>
      </p:sp>
      <p:sp>
        <p:nvSpPr>
          <p:cNvPr id="3076" name="Title 1"/>
          <p:cNvSpPr>
            <a:spLocks noGrp="1"/>
          </p:cNvSpPr>
          <p:nvPr>
            <p:ph type="title"/>
          </p:nvPr>
        </p:nvSpPr>
        <p:spPr>
          <a:xfrm>
            <a:off x="1725613" y="274638"/>
            <a:ext cx="6961187" cy="406400"/>
          </a:xfrm>
        </p:spPr>
        <p:txBody>
          <a:bodyPr/>
          <a:lstStyle/>
          <a:p>
            <a:r>
              <a:rPr lang="en-US" dirty="0" smtClean="0"/>
              <a:t>Sequencer – Layout – ‘In’ View (Front)</a:t>
            </a:r>
          </a:p>
        </p:txBody>
      </p:sp>
      <p:sp>
        <p:nvSpPr>
          <p:cNvPr id="118" name="Rectangle 117"/>
          <p:cNvSpPr/>
          <p:nvPr/>
        </p:nvSpPr>
        <p:spPr>
          <a:xfrm>
            <a:off x="2976259" y="5111583"/>
            <a:ext cx="2803825" cy="369332"/>
          </a:xfrm>
          <a:prstGeom prst="rect">
            <a:avLst/>
          </a:prstGeom>
        </p:spPr>
        <p:txBody>
          <a:bodyPr wrap="square">
            <a:spAutoFit/>
          </a:bodyPr>
          <a:lstStyle/>
          <a:p>
            <a:pPr algn="ctr"/>
            <a:r>
              <a:rPr lang="en-US" dirty="0" smtClean="0"/>
              <a:t>Bottom Plate 8.75” (5U)</a:t>
            </a:r>
            <a:endParaRPr lang="en-US" dirty="0"/>
          </a:p>
        </p:txBody>
      </p:sp>
      <p:sp>
        <p:nvSpPr>
          <p:cNvPr id="200" name="Rectangle 199"/>
          <p:cNvSpPr/>
          <p:nvPr/>
        </p:nvSpPr>
        <p:spPr>
          <a:xfrm>
            <a:off x="3172346" y="1079346"/>
            <a:ext cx="2803825" cy="369332"/>
          </a:xfrm>
          <a:prstGeom prst="rect">
            <a:avLst/>
          </a:prstGeom>
        </p:spPr>
        <p:txBody>
          <a:bodyPr wrap="square">
            <a:spAutoFit/>
          </a:bodyPr>
          <a:lstStyle/>
          <a:p>
            <a:pPr algn="ctr"/>
            <a:r>
              <a:rPr lang="en-US" dirty="0" smtClean="0"/>
              <a:t>Box 7” (4U) x 7” (4U) x 3”</a:t>
            </a:r>
            <a:endParaRPr lang="en-US" dirty="0"/>
          </a:p>
        </p:txBody>
      </p:sp>
      <p:sp>
        <p:nvSpPr>
          <p:cNvPr id="126" name="Rectangle 125"/>
          <p:cNvSpPr>
            <a:spLocks noChangeAspect="1"/>
          </p:cNvSpPr>
          <p:nvPr/>
        </p:nvSpPr>
        <p:spPr bwMode="auto">
          <a:xfrm rot="10800000">
            <a:off x="4891001" y="1579419"/>
            <a:ext cx="914400" cy="91440"/>
          </a:xfrm>
          <a:prstGeom prst="rect">
            <a:avLst/>
          </a:prstGeom>
          <a:pattFill prst="dkVert">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54" name="Rectangle 153"/>
          <p:cNvSpPr>
            <a:spLocks noChangeAspect="1"/>
          </p:cNvSpPr>
          <p:nvPr/>
        </p:nvSpPr>
        <p:spPr bwMode="auto">
          <a:xfrm rot="10800000">
            <a:off x="3976601" y="1579419"/>
            <a:ext cx="914400" cy="91440"/>
          </a:xfrm>
          <a:prstGeom prst="rect">
            <a:avLst/>
          </a:prstGeom>
          <a:pattFill prst="dkVert">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0" name="Rectangle 169"/>
          <p:cNvSpPr>
            <a:spLocks noChangeAspect="1"/>
          </p:cNvSpPr>
          <p:nvPr/>
        </p:nvSpPr>
        <p:spPr bwMode="auto">
          <a:xfrm rot="10800000">
            <a:off x="3061495" y="1579419"/>
            <a:ext cx="914400" cy="91440"/>
          </a:xfrm>
          <a:prstGeom prst="rect">
            <a:avLst/>
          </a:prstGeom>
          <a:pattFill prst="dkVert">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1" name="Rectangle 170"/>
          <p:cNvSpPr>
            <a:spLocks noChangeAspect="1"/>
          </p:cNvSpPr>
          <p:nvPr/>
        </p:nvSpPr>
        <p:spPr bwMode="auto">
          <a:xfrm rot="10800000">
            <a:off x="2147095" y="1579419"/>
            <a:ext cx="914400" cy="91440"/>
          </a:xfrm>
          <a:prstGeom prst="rect">
            <a:avLst/>
          </a:prstGeom>
          <a:pattFill prst="dkVert">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2" name="Rectangle 171"/>
          <p:cNvSpPr>
            <a:spLocks noChangeAspect="1"/>
          </p:cNvSpPr>
          <p:nvPr/>
        </p:nvSpPr>
        <p:spPr bwMode="auto">
          <a:xfrm rot="10800000">
            <a:off x="1229050" y="1579419"/>
            <a:ext cx="914400" cy="91440"/>
          </a:xfrm>
          <a:prstGeom prst="rect">
            <a:avLst/>
          </a:prstGeom>
          <a:pattFill prst="dkVert">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3" name="Rectangle 172"/>
          <p:cNvSpPr>
            <a:spLocks noChangeAspect="1"/>
          </p:cNvSpPr>
          <p:nvPr/>
        </p:nvSpPr>
        <p:spPr bwMode="auto">
          <a:xfrm rot="10800000">
            <a:off x="6713707" y="1580999"/>
            <a:ext cx="914400" cy="91440"/>
          </a:xfrm>
          <a:prstGeom prst="rect">
            <a:avLst/>
          </a:prstGeom>
          <a:pattFill prst="dkVert">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4" name="Rectangle 173"/>
          <p:cNvSpPr>
            <a:spLocks noChangeAspect="1"/>
          </p:cNvSpPr>
          <p:nvPr/>
        </p:nvSpPr>
        <p:spPr bwMode="auto">
          <a:xfrm rot="10800000">
            <a:off x="5799307" y="1580999"/>
            <a:ext cx="914400" cy="91440"/>
          </a:xfrm>
          <a:prstGeom prst="rect">
            <a:avLst/>
          </a:prstGeom>
          <a:pattFill prst="dkVert">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nvGrpSpPr>
          <p:cNvPr id="17" name="Group 16"/>
          <p:cNvGrpSpPr/>
          <p:nvPr/>
        </p:nvGrpSpPr>
        <p:grpSpPr>
          <a:xfrm>
            <a:off x="1227050" y="1731551"/>
            <a:ext cx="6402800" cy="3251897"/>
            <a:chOff x="1227050" y="1731551"/>
            <a:chExt cx="6402800" cy="3251897"/>
          </a:xfrm>
        </p:grpSpPr>
        <p:sp>
          <p:nvSpPr>
            <p:cNvPr id="110" name="Rectangle 109"/>
            <p:cNvSpPr>
              <a:spLocks/>
            </p:cNvSpPr>
            <p:nvPr/>
          </p:nvSpPr>
          <p:spPr bwMode="auto">
            <a:xfrm rot="10800000">
              <a:off x="1227050" y="4543819"/>
              <a:ext cx="6400800" cy="97881"/>
            </a:xfrm>
            <a:prstGeom prst="rect">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nvGrpSpPr>
            <p:cNvPr id="56" name="Group 55"/>
            <p:cNvGrpSpPr/>
            <p:nvPr/>
          </p:nvGrpSpPr>
          <p:grpSpPr>
            <a:xfrm rot="10800000">
              <a:off x="7294512" y="4705390"/>
              <a:ext cx="228576" cy="278058"/>
              <a:chOff x="892694" y="1533970"/>
              <a:chExt cx="228576" cy="278058"/>
            </a:xfrm>
          </p:grpSpPr>
          <p:sp>
            <p:nvSpPr>
              <p:cNvPr id="111" name="Isosceles Triangle 110"/>
              <p:cNvSpPr/>
              <p:nvPr/>
            </p:nvSpPr>
            <p:spPr bwMode="auto">
              <a:xfrm rot="10800000">
                <a:off x="892694" y="1533970"/>
                <a:ext cx="228576" cy="120316"/>
              </a:xfrm>
              <a:prstGeom prst="triangl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55" name="Rectangle 54"/>
              <p:cNvSpPr/>
              <p:nvPr/>
            </p:nvSpPr>
            <p:spPr bwMode="auto">
              <a:xfrm flipH="1">
                <a:off x="973693" y="1618662"/>
                <a:ext cx="76326" cy="193366"/>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112" name="Group 111"/>
            <p:cNvGrpSpPr/>
            <p:nvPr/>
          </p:nvGrpSpPr>
          <p:grpSpPr>
            <a:xfrm rot="10800000">
              <a:off x="1349456" y="4705390"/>
              <a:ext cx="228576" cy="278058"/>
              <a:chOff x="892694" y="1533970"/>
              <a:chExt cx="228576" cy="278058"/>
            </a:xfrm>
          </p:grpSpPr>
          <p:sp>
            <p:nvSpPr>
              <p:cNvPr id="113" name="Isosceles Triangle 112"/>
              <p:cNvSpPr/>
              <p:nvPr/>
            </p:nvSpPr>
            <p:spPr bwMode="auto">
              <a:xfrm rot="10800000">
                <a:off x="892694" y="1533970"/>
                <a:ext cx="228576" cy="120316"/>
              </a:xfrm>
              <a:prstGeom prst="triangl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14" name="Rectangle 113"/>
              <p:cNvSpPr/>
              <p:nvPr/>
            </p:nvSpPr>
            <p:spPr bwMode="auto">
              <a:xfrm flipH="1">
                <a:off x="973693" y="1618662"/>
                <a:ext cx="76326" cy="193366"/>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115" name="Group 114"/>
            <p:cNvGrpSpPr/>
            <p:nvPr/>
          </p:nvGrpSpPr>
          <p:grpSpPr>
            <a:xfrm rot="10800000">
              <a:off x="4315162" y="4705390"/>
              <a:ext cx="228576" cy="278058"/>
              <a:chOff x="892694" y="1533970"/>
              <a:chExt cx="228576" cy="278058"/>
            </a:xfrm>
          </p:grpSpPr>
          <p:sp>
            <p:nvSpPr>
              <p:cNvPr id="116" name="Isosceles Triangle 115"/>
              <p:cNvSpPr/>
              <p:nvPr/>
            </p:nvSpPr>
            <p:spPr bwMode="auto">
              <a:xfrm rot="10800000">
                <a:off x="892694" y="1533970"/>
                <a:ext cx="228576" cy="120316"/>
              </a:xfrm>
              <a:prstGeom prst="triangl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17" name="Rectangle 116"/>
              <p:cNvSpPr/>
              <p:nvPr/>
            </p:nvSpPr>
            <p:spPr bwMode="auto">
              <a:xfrm flipH="1">
                <a:off x="973693" y="1618662"/>
                <a:ext cx="76326" cy="193366"/>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
          <p:nvSpPr>
            <p:cNvPr id="83" name="Rectangle 82"/>
            <p:cNvSpPr>
              <a:spLocks/>
            </p:cNvSpPr>
            <p:nvPr/>
          </p:nvSpPr>
          <p:spPr bwMode="auto">
            <a:xfrm rot="10800000">
              <a:off x="1229050" y="1731551"/>
              <a:ext cx="6400800" cy="2743200"/>
            </a:xfrm>
            <a:prstGeom prst="rect">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9" name="Rectangle 28"/>
            <p:cNvSpPr>
              <a:spLocks noChangeAspect="1"/>
            </p:cNvSpPr>
            <p:nvPr/>
          </p:nvSpPr>
          <p:spPr bwMode="auto">
            <a:xfrm rot="16200000">
              <a:off x="3428583" y="2325912"/>
              <a:ext cx="2011680" cy="1554480"/>
            </a:xfrm>
            <a:prstGeom prst="rect">
              <a:avLst/>
            </a:prstGeom>
            <a:pattFill prst="lgCheck">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nvGrpSpPr>
            <p:cNvPr id="2" name="Group 1"/>
            <p:cNvGrpSpPr/>
            <p:nvPr/>
          </p:nvGrpSpPr>
          <p:grpSpPr>
            <a:xfrm rot="5400000">
              <a:off x="2447084" y="2675526"/>
              <a:ext cx="272491" cy="914400"/>
              <a:chOff x="1777361" y="4650990"/>
              <a:chExt cx="272491" cy="914400"/>
            </a:xfrm>
          </p:grpSpPr>
          <p:sp>
            <p:nvSpPr>
              <p:cNvPr id="68" name="Trapezoid 67"/>
              <p:cNvSpPr/>
              <p:nvPr/>
            </p:nvSpPr>
            <p:spPr bwMode="auto">
              <a:xfrm rot="5400000">
                <a:off x="1456407" y="4971944"/>
                <a:ext cx="914400" cy="272491"/>
              </a:xfrm>
              <a:prstGeom prst="trapezoid">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70" name="Oval 69"/>
              <p:cNvSpPr>
                <a:spLocks noChangeAspect="1"/>
              </p:cNvSpPr>
              <p:nvPr/>
            </p:nvSpPr>
            <p:spPr bwMode="auto">
              <a:xfrm rot="16200000">
                <a:off x="1864478" y="5051040"/>
                <a:ext cx="114300" cy="1143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73" name="Oval 72"/>
              <p:cNvSpPr>
                <a:spLocks noChangeAspect="1"/>
              </p:cNvSpPr>
              <p:nvPr/>
            </p:nvSpPr>
            <p:spPr bwMode="auto">
              <a:xfrm rot="16200000">
                <a:off x="1860532" y="4841489"/>
                <a:ext cx="114300" cy="1143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74" name="Oval 73"/>
              <p:cNvSpPr>
                <a:spLocks noChangeAspect="1"/>
              </p:cNvSpPr>
              <p:nvPr/>
            </p:nvSpPr>
            <p:spPr bwMode="auto">
              <a:xfrm rot="16200000">
                <a:off x="1860532" y="5259675"/>
                <a:ext cx="114300" cy="1143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
          <p:nvSpPr>
            <p:cNvPr id="34" name="Oval 33"/>
            <p:cNvSpPr>
              <a:spLocks noChangeAspect="1"/>
            </p:cNvSpPr>
            <p:nvPr/>
          </p:nvSpPr>
          <p:spPr bwMode="auto">
            <a:xfrm rot="5400000">
              <a:off x="2260394" y="2320761"/>
              <a:ext cx="228600" cy="228600"/>
            </a:xfrm>
            <a:prstGeom prst="ellipse">
              <a:avLst/>
            </a:prstGeom>
            <a:solidFill>
              <a:srgbClr val="66FF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b="1" dirty="0"/>
            </a:p>
          </p:txBody>
        </p:sp>
        <p:sp>
          <p:nvSpPr>
            <p:cNvPr id="75" name="Oval 74"/>
            <p:cNvSpPr>
              <a:spLocks noChangeAspect="1"/>
            </p:cNvSpPr>
            <p:nvPr/>
          </p:nvSpPr>
          <p:spPr bwMode="auto">
            <a:xfrm rot="5400000">
              <a:off x="2678580" y="2321400"/>
              <a:ext cx="228600" cy="228600"/>
            </a:xfrm>
            <a:prstGeom prst="ellipse">
              <a:avLst/>
            </a:prstGeom>
            <a:solidFill>
              <a:srgbClr val="66FF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76" name="Oval 75"/>
            <p:cNvSpPr>
              <a:spLocks noChangeAspect="1"/>
            </p:cNvSpPr>
            <p:nvPr/>
          </p:nvSpPr>
          <p:spPr bwMode="auto">
            <a:xfrm rot="5400000">
              <a:off x="1989571" y="3091618"/>
              <a:ext cx="91440" cy="91440"/>
            </a:xfrm>
            <a:prstGeom prst="ellipse">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77" name="Oval 76"/>
            <p:cNvSpPr>
              <a:spLocks noChangeAspect="1"/>
            </p:cNvSpPr>
            <p:nvPr/>
          </p:nvSpPr>
          <p:spPr bwMode="auto">
            <a:xfrm rot="5400000">
              <a:off x="3088927" y="3099639"/>
              <a:ext cx="91440" cy="91440"/>
            </a:xfrm>
            <a:prstGeom prst="ellipse">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78" name="Oval 77"/>
            <p:cNvSpPr>
              <a:spLocks noChangeAspect="1"/>
            </p:cNvSpPr>
            <p:nvPr/>
          </p:nvSpPr>
          <p:spPr bwMode="auto">
            <a:xfrm rot="5400000">
              <a:off x="4397271" y="2205315"/>
              <a:ext cx="91440" cy="91440"/>
            </a:xfrm>
            <a:prstGeom prst="ellipse">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79" name="Oval 78"/>
            <p:cNvSpPr>
              <a:spLocks noChangeAspect="1"/>
            </p:cNvSpPr>
            <p:nvPr/>
          </p:nvSpPr>
          <p:spPr bwMode="auto">
            <a:xfrm rot="5400000">
              <a:off x="4384935" y="3889736"/>
              <a:ext cx="91440" cy="91440"/>
            </a:xfrm>
            <a:prstGeom prst="ellipse">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nvGrpSpPr>
            <p:cNvPr id="80" name="Group 79"/>
            <p:cNvGrpSpPr/>
            <p:nvPr/>
          </p:nvGrpSpPr>
          <p:grpSpPr>
            <a:xfrm rot="5400000">
              <a:off x="6145326" y="2675527"/>
              <a:ext cx="272491" cy="914400"/>
              <a:chOff x="1777361" y="4650990"/>
              <a:chExt cx="272491" cy="914400"/>
            </a:xfrm>
          </p:grpSpPr>
          <p:sp>
            <p:nvSpPr>
              <p:cNvPr id="84" name="Trapezoid 83"/>
              <p:cNvSpPr/>
              <p:nvPr/>
            </p:nvSpPr>
            <p:spPr bwMode="auto">
              <a:xfrm rot="5400000">
                <a:off x="1456407" y="4971944"/>
                <a:ext cx="914400" cy="272491"/>
              </a:xfrm>
              <a:prstGeom prst="trapezoid">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85" name="Oval 84"/>
              <p:cNvSpPr>
                <a:spLocks noChangeAspect="1"/>
              </p:cNvSpPr>
              <p:nvPr/>
            </p:nvSpPr>
            <p:spPr bwMode="auto">
              <a:xfrm rot="16200000">
                <a:off x="1864478" y="5051040"/>
                <a:ext cx="114300" cy="114300"/>
              </a:xfrm>
              <a:prstGeom prst="ellipse">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86" name="Oval 85"/>
              <p:cNvSpPr>
                <a:spLocks noChangeAspect="1"/>
              </p:cNvSpPr>
              <p:nvPr/>
            </p:nvSpPr>
            <p:spPr bwMode="auto">
              <a:xfrm rot="16200000">
                <a:off x="1860532" y="4841489"/>
                <a:ext cx="114300" cy="1143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87" name="Oval 86"/>
              <p:cNvSpPr>
                <a:spLocks noChangeAspect="1"/>
              </p:cNvSpPr>
              <p:nvPr/>
            </p:nvSpPr>
            <p:spPr bwMode="auto">
              <a:xfrm rot="16200000">
                <a:off x="1860532" y="5259675"/>
                <a:ext cx="114300" cy="1143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
          <p:nvSpPr>
            <p:cNvPr id="88" name="Oval 87"/>
            <p:cNvSpPr>
              <a:spLocks noChangeAspect="1"/>
            </p:cNvSpPr>
            <p:nvPr/>
          </p:nvSpPr>
          <p:spPr bwMode="auto">
            <a:xfrm rot="5400000">
              <a:off x="5958636" y="2320762"/>
              <a:ext cx="228600" cy="228600"/>
            </a:xfrm>
            <a:prstGeom prst="ellipse">
              <a:avLst/>
            </a:prstGeom>
            <a:solidFill>
              <a:srgbClr val="66FF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b="1" dirty="0"/>
            </a:p>
          </p:txBody>
        </p:sp>
        <p:sp>
          <p:nvSpPr>
            <p:cNvPr id="89" name="Oval 88"/>
            <p:cNvSpPr>
              <a:spLocks noChangeAspect="1"/>
            </p:cNvSpPr>
            <p:nvPr/>
          </p:nvSpPr>
          <p:spPr bwMode="auto">
            <a:xfrm rot="5400000">
              <a:off x="6376822" y="2321401"/>
              <a:ext cx="228600" cy="228600"/>
            </a:xfrm>
            <a:prstGeom prst="ellipse">
              <a:avLst/>
            </a:prstGeom>
            <a:solidFill>
              <a:srgbClr val="66FF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90" name="Oval 89"/>
            <p:cNvSpPr>
              <a:spLocks noChangeAspect="1"/>
            </p:cNvSpPr>
            <p:nvPr/>
          </p:nvSpPr>
          <p:spPr bwMode="auto">
            <a:xfrm rot="5400000">
              <a:off x="5687813" y="3099640"/>
              <a:ext cx="91440" cy="91440"/>
            </a:xfrm>
            <a:prstGeom prst="ellipse">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91" name="Oval 90"/>
            <p:cNvSpPr>
              <a:spLocks noChangeAspect="1"/>
            </p:cNvSpPr>
            <p:nvPr/>
          </p:nvSpPr>
          <p:spPr bwMode="auto">
            <a:xfrm rot="5400000">
              <a:off x="6787169" y="3091619"/>
              <a:ext cx="91440" cy="91440"/>
            </a:xfrm>
            <a:prstGeom prst="ellipse">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92" name="Rectangle 91"/>
            <p:cNvSpPr>
              <a:spLocks/>
            </p:cNvSpPr>
            <p:nvPr/>
          </p:nvSpPr>
          <p:spPr bwMode="auto">
            <a:xfrm rot="16200000">
              <a:off x="3775479" y="2686521"/>
              <a:ext cx="1335024" cy="832104"/>
            </a:xfrm>
            <a:prstGeom prst="rect">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cxnSp>
        <p:nvCxnSpPr>
          <p:cNvPr id="12" name="Straight Connector 11"/>
          <p:cNvCxnSpPr/>
          <p:nvPr/>
        </p:nvCxnSpPr>
        <p:spPr>
          <a:xfrm>
            <a:off x="970547" y="3132727"/>
            <a:ext cx="69783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V="1">
            <a:off x="6281572" y="2550001"/>
            <a:ext cx="3138" cy="2433448"/>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2583329" y="2538655"/>
            <a:ext cx="0" cy="2444793"/>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4424575" y="1448680"/>
            <a:ext cx="0" cy="3604583"/>
          </a:xfrm>
          <a:prstGeom prst="line">
            <a:avLst/>
          </a:prstGeom>
        </p:spPr>
        <p:style>
          <a:lnRef idx="1">
            <a:schemeClr val="accent1"/>
          </a:lnRef>
          <a:fillRef idx="0">
            <a:schemeClr val="accent1"/>
          </a:fillRef>
          <a:effectRef idx="0">
            <a:schemeClr val="accent1"/>
          </a:effectRef>
          <a:fontRef idx="minor">
            <a:schemeClr val="tx1"/>
          </a:fontRef>
        </p:style>
      </p:cxnSp>
      <p:sp>
        <p:nvSpPr>
          <p:cNvPr id="99" name="Rectangle 98"/>
          <p:cNvSpPr/>
          <p:nvPr/>
        </p:nvSpPr>
        <p:spPr>
          <a:xfrm>
            <a:off x="6281572" y="3446920"/>
            <a:ext cx="1472209" cy="215444"/>
          </a:xfrm>
          <a:prstGeom prst="rect">
            <a:avLst/>
          </a:prstGeom>
        </p:spPr>
        <p:txBody>
          <a:bodyPr wrap="square">
            <a:spAutoFit/>
          </a:bodyPr>
          <a:lstStyle/>
          <a:p>
            <a:pPr algn="ctr"/>
            <a:r>
              <a:rPr lang="en-US" sz="800" b="1" dirty="0" smtClean="0">
                <a:latin typeface="Comic Sans MS" pitchFamily="66" charset="0"/>
              </a:rPr>
              <a:t>Center at 5.5” x 1.5”</a:t>
            </a:r>
            <a:endParaRPr lang="en-US" sz="800" b="1" dirty="0">
              <a:latin typeface="Comic Sans MS" pitchFamily="66" charset="0"/>
            </a:endParaRPr>
          </a:p>
        </p:txBody>
      </p:sp>
      <p:sp>
        <p:nvSpPr>
          <p:cNvPr id="100" name="Rectangle 99"/>
          <p:cNvSpPr/>
          <p:nvPr/>
        </p:nvSpPr>
        <p:spPr>
          <a:xfrm>
            <a:off x="1227049" y="3446920"/>
            <a:ext cx="1370601" cy="215444"/>
          </a:xfrm>
          <a:prstGeom prst="rect">
            <a:avLst/>
          </a:prstGeom>
        </p:spPr>
        <p:txBody>
          <a:bodyPr wrap="square">
            <a:spAutoFit/>
          </a:bodyPr>
          <a:lstStyle/>
          <a:p>
            <a:pPr algn="ctr"/>
            <a:r>
              <a:rPr lang="en-US" sz="800" b="1" dirty="0" smtClean="0">
                <a:latin typeface="Comic Sans MS" pitchFamily="66" charset="0"/>
              </a:rPr>
              <a:t>Center at 1.5” x 1.5”</a:t>
            </a:r>
            <a:endParaRPr lang="en-US" sz="800" b="1" dirty="0">
              <a:latin typeface="Comic Sans MS" pitchFamily="66" charset="0"/>
            </a:endParaRPr>
          </a:p>
        </p:txBody>
      </p:sp>
      <p:sp>
        <p:nvSpPr>
          <p:cNvPr id="101" name="Rectangle 100"/>
          <p:cNvSpPr/>
          <p:nvPr/>
        </p:nvSpPr>
        <p:spPr>
          <a:xfrm>
            <a:off x="4543576" y="4176835"/>
            <a:ext cx="1472209" cy="215444"/>
          </a:xfrm>
          <a:prstGeom prst="rect">
            <a:avLst/>
          </a:prstGeom>
        </p:spPr>
        <p:txBody>
          <a:bodyPr wrap="square">
            <a:spAutoFit/>
          </a:bodyPr>
          <a:lstStyle/>
          <a:p>
            <a:pPr algn="ctr"/>
            <a:r>
              <a:rPr lang="en-US" sz="800" b="1" dirty="0" smtClean="0">
                <a:latin typeface="Comic Sans MS" pitchFamily="66" charset="0"/>
              </a:rPr>
              <a:t>Center at 3.5” x 1.5”</a:t>
            </a:r>
            <a:endParaRPr lang="en-US" sz="800" b="1" dirty="0">
              <a:latin typeface="Comic Sans MS" pitchFamily="66" charset="0"/>
            </a:endParaRPr>
          </a:p>
        </p:txBody>
      </p:sp>
      <p:cxnSp>
        <p:nvCxnSpPr>
          <p:cNvPr id="19" name="Straight Arrow Connector 18"/>
          <p:cNvCxnSpPr/>
          <p:nvPr/>
        </p:nvCxnSpPr>
        <p:spPr>
          <a:xfrm flipH="1" flipV="1">
            <a:off x="4462739" y="3183058"/>
            <a:ext cx="816941" cy="99377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99" idx="0"/>
          </p:cNvCxnSpPr>
          <p:nvPr/>
        </p:nvCxnSpPr>
        <p:spPr>
          <a:xfrm flipH="1" flipV="1">
            <a:off x="6376822" y="3197899"/>
            <a:ext cx="640855" cy="24902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a:stCxn id="100" idx="0"/>
          </p:cNvCxnSpPr>
          <p:nvPr/>
        </p:nvCxnSpPr>
        <p:spPr>
          <a:xfrm flipV="1">
            <a:off x="1912350" y="3216063"/>
            <a:ext cx="576644" cy="23085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28" name="Rectangle 127"/>
          <p:cNvSpPr/>
          <p:nvPr/>
        </p:nvSpPr>
        <p:spPr>
          <a:xfrm>
            <a:off x="363603" y="4396253"/>
            <a:ext cx="1370601" cy="215444"/>
          </a:xfrm>
          <a:prstGeom prst="rect">
            <a:avLst/>
          </a:prstGeom>
        </p:spPr>
        <p:txBody>
          <a:bodyPr wrap="square">
            <a:spAutoFit/>
          </a:bodyPr>
          <a:lstStyle/>
          <a:p>
            <a:pPr algn="ctr"/>
            <a:r>
              <a:rPr lang="en-US" sz="800" b="1" dirty="0" smtClean="0">
                <a:latin typeface="Comic Sans MS" pitchFamily="66" charset="0"/>
              </a:rPr>
              <a:t>(0,0)</a:t>
            </a:r>
            <a:endParaRPr lang="en-US" sz="800" b="1" dirty="0">
              <a:latin typeface="Comic Sans MS" pitchFamily="66" charset="0"/>
            </a:endParaRPr>
          </a:p>
        </p:txBody>
      </p:sp>
      <p:sp>
        <p:nvSpPr>
          <p:cNvPr id="129" name="TextBox 128"/>
          <p:cNvSpPr txBox="1"/>
          <p:nvPr/>
        </p:nvSpPr>
        <p:spPr>
          <a:xfrm>
            <a:off x="2185384" y="2096699"/>
            <a:ext cx="376990" cy="200055"/>
          </a:xfrm>
          <a:prstGeom prst="rect">
            <a:avLst/>
          </a:prstGeom>
          <a:noFill/>
        </p:spPr>
        <p:txBody>
          <a:bodyPr wrap="square" rtlCol="0">
            <a:spAutoFit/>
          </a:bodyPr>
          <a:lstStyle/>
          <a:p>
            <a:r>
              <a:rPr lang="en-US" sz="700" b="1" dirty="0" smtClean="0">
                <a:solidFill>
                  <a:schemeClr val="bg1">
                    <a:lumMod val="95000"/>
                  </a:schemeClr>
                </a:solidFill>
                <a:latin typeface="Comic Sans MS" pitchFamily="66" charset="0"/>
              </a:rPr>
              <a:t>+24</a:t>
            </a:r>
            <a:endParaRPr lang="en-US" sz="700" b="1" dirty="0">
              <a:solidFill>
                <a:schemeClr val="bg1">
                  <a:lumMod val="95000"/>
                </a:schemeClr>
              </a:solidFill>
              <a:latin typeface="Comic Sans MS" pitchFamily="66" charset="0"/>
            </a:endParaRPr>
          </a:p>
        </p:txBody>
      </p:sp>
      <p:sp>
        <p:nvSpPr>
          <p:cNvPr id="130" name="TextBox 129"/>
          <p:cNvSpPr txBox="1"/>
          <p:nvPr/>
        </p:nvSpPr>
        <p:spPr>
          <a:xfrm>
            <a:off x="2604386" y="2097312"/>
            <a:ext cx="376990" cy="200055"/>
          </a:xfrm>
          <a:prstGeom prst="rect">
            <a:avLst/>
          </a:prstGeom>
          <a:noFill/>
        </p:spPr>
        <p:txBody>
          <a:bodyPr wrap="square" rtlCol="0">
            <a:spAutoFit/>
          </a:bodyPr>
          <a:lstStyle/>
          <a:p>
            <a:r>
              <a:rPr lang="en-US" sz="700" b="1" dirty="0" smtClean="0">
                <a:solidFill>
                  <a:schemeClr val="bg1">
                    <a:lumMod val="95000"/>
                  </a:schemeClr>
                </a:solidFill>
                <a:latin typeface="Comic Sans MS" pitchFamily="66" charset="0"/>
              </a:rPr>
              <a:t>-24</a:t>
            </a:r>
            <a:endParaRPr lang="en-US" sz="700" b="1" dirty="0">
              <a:solidFill>
                <a:schemeClr val="bg1">
                  <a:lumMod val="95000"/>
                </a:schemeClr>
              </a:solidFill>
              <a:latin typeface="Comic Sans MS" pitchFamily="66" charset="0"/>
            </a:endParaRPr>
          </a:p>
        </p:txBody>
      </p:sp>
      <p:sp>
        <p:nvSpPr>
          <p:cNvPr id="131" name="TextBox 130"/>
          <p:cNvSpPr txBox="1"/>
          <p:nvPr/>
        </p:nvSpPr>
        <p:spPr>
          <a:xfrm>
            <a:off x="4168670" y="1825777"/>
            <a:ext cx="457201" cy="200055"/>
          </a:xfrm>
          <a:prstGeom prst="rect">
            <a:avLst/>
          </a:prstGeom>
          <a:noFill/>
        </p:spPr>
        <p:txBody>
          <a:bodyPr wrap="square" rtlCol="0">
            <a:spAutoFit/>
          </a:bodyPr>
          <a:lstStyle/>
          <a:p>
            <a:r>
              <a:rPr lang="en-US" sz="700" b="1" dirty="0" smtClean="0">
                <a:solidFill>
                  <a:schemeClr val="bg1">
                    <a:lumMod val="95000"/>
                  </a:schemeClr>
                </a:solidFill>
                <a:latin typeface="Comic Sans MS" pitchFamily="66" charset="0"/>
              </a:rPr>
              <a:t>Input</a:t>
            </a:r>
            <a:endParaRPr lang="en-US" sz="700" b="1" dirty="0">
              <a:solidFill>
                <a:schemeClr val="bg1">
                  <a:lumMod val="95000"/>
                </a:schemeClr>
              </a:solidFill>
              <a:latin typeface="Comic Sans MS" pitchFamily="66" charset="0"/>
            </a:endParaRPr>
          </a:p>
        </p:txBody>
      </p:sp>
      <p:sp>
        <p:nvSpPr>
          <p:cNvPr id="132" name="TextBox 131"/>
          <p:cNvSpPr txBox="1"/>
          <p:nvPr/>
        </p:nvSpPr>
        <p:spPr>
          <a:xfrm>
            <a:off x="5884442" y="2097312"/>
            <a:ext cx="376990" cy="200055"/>
          </a:xfrm>
          <a:prstGeom prst="rect">
            <a:avLst/>
          </a:prstGeom>
          <a:noFill/>
        </p:spPr>
        <p:txBody>
          <a:bodyPr wrap="square" rtlCol="0">
            <a:spAutoFit/>
          </a:bodyPr>
          <a:lstStyle/>
          <a:p>
            <a:r>
              <a:rPr lang="en-US" sz="700" b="1" dirty="0" smtClean="0">
                <a:solidFill>
                  <a:schemeClr val="bg1">
                    <a:lumMod val="95000"/>
                  </a:schemeClr>
                </a:solidFill>
                <a:latin typeface="Comic Sans MS" pitchFamily="66" charset="0"/>
              </a:rPr>
              <a:t>+18</a:t>
            </a:r>
            <a:endParaRPr lang="en-US" sz="700" b="1" dirty="0">
              <a:solidFill>
                <a:schemeClr val="bg1">
                  <a:lumMod val="95000"/>
                </a:schemeClr>
              </a:solidFill>
              <a:latin typeface="Comic Sans MS" pitchFamily="66" charset="0"/>
            </a:endParaRPr>
          </a:p>
        </p:txBody>
      </p:sp>
      <p:sp>
        <p:nvSpPr>
          <p:cNvPr id="133" name="TextBox 132"/>
          <p:cNvSpPr txBox="1"/>
          <p:nvPr/>
        </p:nvSpPr>
        <p:spPr>
          <a:xfrm>
            <a:off x="6302628" y="2096700"/>
            <a:ext cx="376990" cy="200055"/>
          </a:xfrm>
          <a:prstGeom prst="rect">
            <a:avLst/>
          </a:prstGeom>
          <a:noFill/>
        </p:spPr>
        <p:txBody>
          <a:bodyPr wrap="square" rtlCol="0">
            <a:spAutoFit/>
          </a:bodyPr>
          <a:lstStyle/>
          <a:p>
            <a:r>
              <a:rPr lang="en-US" sz="700" b="1" dirty="0" smtClean="0">
                <a:solidFill>
                  <a:schemeClr val="bg1">
                    <a:lumMod val="95000"/>
                  </a:schemeClr>
                </a:solidFill>
                <a:latin typeface="Comic Sans MS" pitchFamily="66" charset="0"/>
              </a:rPr>
              <a:t>-18</a:t>
            </a:r>
            <a:endParaRPr lang="en-US" sz="700" b="1" dirty="0">
              <a:solidFill>
                <a:schemeClr val="bg1">
                  <a:lumMod val="95000"/>
                </a:schemeClr>
              </a:solidFill>
              <a:latin typeface="Comic Sans MS" pitchFamily="66" charset="0"/>
            </a:endParaRPr>
          </a:p>
        </p:txBody>
      </p:sp>
      <p:sp>
        <p:nvSpPr>
          <p:cNvPr id="134" name="TextBox 133"/>
          <p:cNvSpPr txBox="1"/>
          <p:nvPr/>
        </p:nvSpPr>
        <p:spPr>
          <a:xfrm>
            <a:off x="6284710" y="4084502"/>
            <a:ext cx="1187798" cy="307777"/>
          </a:xfrm>
          <a:prstGeom prst="rect">
            <a:avLst/>
          </a:prstGeom>
          <a:noFill/>
        </p:spPr>
        <p:txBody>
          <a:bodyPr wrap="square" rtlCol="0">
            <a:spAutoFit/>
          </a:bodyPr>
          <a:lstStyle/>
          <a:p>
            <a:pPr algn="ctr"/>
            <a:r>
              <a:rPr lang="en-US" sz="700" b="1" dirty="0" smtClean="0">
                <a:solidFill>
                  <a:schemeClr val="bg1">
                    <a:lumMod val="95000"/>
                  </a:schemeClr>
                </a:solidFill>
                <a:latin typeface="Comic Sans MS" pitchFamily="66" charset="0"/>
              </a:rPr>
              <a:t>LIGO-D1200757</a:t>
            </a:r>
          </a:p>
          <a:p>
            <a:pPr algn="ctr"/>
            <a:r>
              <a:rPr lang="en-US" sz="700" b="1" dirty="0" smtClean="0">
                <a:solidFill>
                  <a:schemeClr val="bg1">
                    <a:lumMod val="95000"/>
                  </a:schemeClr>
                </a:solidFill>
                <a:latin typeface="Comic Sans MS" pitchFamily="66" charset="0"/>
              </a:rPr>
              <a:t>DC Power Sequencer</a:t>
            </a:r>
            <a:endParaRPr lang="en-US" sz="700" b="1" dirty="0">
              <a:solidFill>
                <a:schemeClr val="bg1">
                  <a:lumMod val="95000"/>
                </a:schemeClr>
              </a:solidFill>
              <a:latin typeface="Comic Sans MS" pitchFamily="66" charset="0"/>
            </a:endParaRPr>
          </a:p>
        </p:txBody>
      </p:sp>
      <p:sp>
        <p:nvSpPr>
          <p:cNvPr id="135" name="TextBox 134"/>
          <p:cNvSpPr txBox="1"/>
          <p:nvPr/>
        </p:nvSpPr>
        <p:spPr>
          <a:xfrm>
            <a:off x="5211662" y="2512663"/>
            <a:ext cx="457201" cy="200055"/>
          </a:xfrm>
          <a:prstGeom prst="rect">
            <a:avLst/>
          </a:prstGeom>
          <a:noFill/>
        </p:spPr>
        <p:txBody>
          <a:bodyPr wrap="square" rtlCol="0">
            <a:spAutoFit/>
          </a:bodyPr>
          <a:lstStyle/>
          <a:p>
            <a:r>
              <a:rPr lang="en-US" sz="700" b="1" dirty="0" smtClean="0">
                <a:solidFill>
                  <a:schemeClr val="bg1">
                    <a:lumMod val="95000"/>
                  </a:schemeClr>
                </a:solidFill>
                <a:latin typeface="Comic Sans MS" pitchFamily="66" charset="0"/>
              </a:rPr>
              <a:t>On</a:t>
            </a:r>
            <a:endParaRPr lang="en-US" sz="700" b="1" dirty="0">
              <a:solidFill>
                <a:schemeClr val="bg1">
                  <a:lumMod val="95000"/>
                </a:schemeClr>
              </a:solidFill>
              <a:latin typeface="Comic Sans MS" pitchFamily="66" charset="0"/>
            </a:endParaRPr>
          </a:p>
        </p:txBody>
      </p:sp>
      <p:sp>
        <p:nvSpPr>
          <p:cNvPr id="136" name="TextBox 135"/>
          <p:cNvSpPr txBox="1"/>
          <p:nvPr/>
        </p:nvSpPr>
        <p:spPr>
          <a:xfrm>
            <a:off x="5211663" y="3446920"/>
            <a:ext cx="457201" cy="200055"/>
          </a:xfrm>
          <a:prstGeom prst="rect">
            <a:avLst/>
          </a:prstGeom>
          <a:noFill/>
        </p:spPr>
        <p:txBody>
          <a:bodyPr wrap="square" rtlCol="0">
            <a:spAutoFit/>
          </a:bodyPr>
          <a:lstStyle/>
          <a:p>
            <a:r>
              <a:rPr lang="en-US" sz="700" b="1" dirty="0" smtClean="0">
                <a:solidFill>
                  <a:schemeClr val="bg1">
                    <a:lumMod val="95000"/>
                  </a:schemeClr>
                </a:solidFill>
                <a:latin typeface="Comic Sans MS" pitchFamily="66" charset="0"/>
              </a:rPr>
              <a:t>Off</a:t>
            </a:r>
            <a:endParaRPr lang="en-US" sz="700" b="1" dirty="0">
              <a:solidFill>
                <a:schemeClr val="bg1">
                  <a:lumMod val="95000"/>
                </a:schemeClr>
              </a:solidFill>
              <a:latin typeface="Comic Sans MS" pitchFamily="66" charset="0"/>
            </a:endParaRPr>
          </a:p>
        </p:txBody>
      </p:sp>
      <p:sp>
        <p:nvSpPr>
          <p:cNvPr id="137" name="Rectangle 136"/>
          <p:cNvSpPr/>
          <p:nvPr/>
        </p:nvSpPr>
        <p:spPr>
          <a:xfrm>
            <a:off x="4026662" y="2627148"/>
            <a:ext cx="864339" cy="369332"/>
          </a:xfrm>
          <a:prstGeom prst="rect">
            <a:avLst/>
          </a:prstGeom>
        </p:spPr>
        <p:txBody>
          <a:bodyPr wrap="none">
            <a:spAutoFit/>
          </a:bodyPr>
          <a:lstStyle/>
          <a:p>
            <a:r>
              <a:rPr lang="en-US" dirty="0" smtClean="0"/>
              <a:t>Switch</a:t>
            </a:r>
            <a:endParaRPr lang="en-US" dirty="0"/>
          </a:p>
        </p:txBody>
      </p:sp>
      <p:cxnSp>
        <p:nvCxnSpPr>
          <p:cNvPr id="138" name="Straight Connector 137"/>
          <p:cNvCxnSpPr/>
          <p:nvPr/>
        </p:nvCxnSpPr>
        <p:spPr>
          <a:xfrm>
            <a:off x="970547" y="2435061"/>
            <a:ext cx="6978316" cy="0"/>
          </a:xfrm>
          <a:prstGeom prst="line">
            <a:avLst/>
          </a:prstGeom>
        </p:spPr>
        <p:style>
          <a:lnRef idx="1">
            <a:schemeClr val="accent1"/>
          </a:lnRef>
          <a:fillRef idx="0">
            <a:schemeClr val="accent1"/>
          </a:fillRef>
          <a:effectRef idx="0">
            <a:schemeClr val="accent1"/>
          </a:effectRef>
          <a:fontRef idx="minor">
            <a:schemeClr val="tx1"/>
          </a:fontRef>
        </p:style>
      </p:cxnSp>
      <p:sp>
        <p:nvSpPr>
          <p:cNvPr id="139" name="Rectangle 138"/>
          <p:cNvSpPr/>
          <p:nvPr/>
        </p:nvSpPr>
        <p:spPr>
          <a:xfrm>
            <a:off x="1177239" y="2596370"/>
            <a:ext cx="1370601" cy="215444"/>
          </a:xfrm>
          <a:prstGeom prst="rect">
            <a:avLst/>
          </a:prstGeom>
        </p:spPr>
        <p:txBody>
          <a:bodyPr wrap="square">
            <a:spAutoFit/>
          </a:bodyPr>
          <a:lstStyle/>
          <a:p>
            <a:pPr algn="ctr"/>
            <a:r>
              <a:rPr lang="en-US" sz="800" b="1" dirty="0" smtClean="0">
                <a:latin typeface="Comic Sans MS" pitchFamily="66" charset="0"/>
              </a:rPr>
              <a:t>Center at 1.25 x 2.25”</a:t>
            </a:r>
            <a:endParaRPr lang="en-US" sz="800" b="1" dirty="0">
              <a:latin typeface="Comic Sans MS" pitchFamily="66" charset="0"/>
            </a:endParaRPr>
          </a:p>
        </p:txBody>
      </p:sp>
      <p:cxnSp>
        <p:nvCxnSpPr>
          <p:cNvPr id="140" name="Straight Arrow Connector 139"/>
          <p:cNvCxnSpPr>
            <a:stCxn id="139" idx="0"/>
          </p:cNvCxnSpPr>
          <p:nvPr/>
        </p:nvCxnSpPr>
        <p:spPr>
          <a:xfrm flipV="1">
            <a:off x="1862540" y="2480942"/>
            <a:ext cx="456724" cy="11542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2374695" y="1432827"/>
            <a:ext cx="0" cy="3534769"/>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2793431" y="1438535"/>
            <a:ext cx="0" cy="3534769"/>
          </a:xfrm>
          <a:prstGeom prst="line">
            <a:avLst/>
          </a:prstGeom>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2236952" y="2035591"/>
            <a:ext cx="721395" cy="215444"/>
          </a:xfrm>
          <a:prstGeom prst="rect">
            <a:avLst/>
          </a:prstGeom>
        </p:spPr>
        <p:txBody>
          <a:bodyPr wrap="square">
            <a:spAutoFit/>
          </a:bodyPr>
          <a:lstStyle/>
          <a:p>
            <a:pPr algn="ctr"/>
            <a:r>
              <a:rPr lang="en-US" sz="800" b="1" dirty="0" smtClean="0">
                <a:latin typeface="Comic Sans MS" pitchFamily="66" charset="0"/>
              </a:rPr>
              <a:t>0.5”</a:t>
            </a:r>
            <a:endParaRPr lang="en-US" sz="800" b="1" dirty="0">
              <a:latin typeface="Comic Sans MS" pitchFamily="66" charset="0"/>
            </a:endParaRPr>
          </a:p>
        </p:txBody>
      </p:sp>
      <p:cxnSp>
        <p:nvCxnSpPr>
          <p:cNvPr id="97" name="Straight Connector 96"/>
          <p:cNvCxnSpPr/>
          <p:nvPr/>
        </p:nvCxnSpPr>
        <p:spPr>
          <a:xfrm flipV="1">
            <a:off x="6072936" y="1448680"/>
            <a:ext cx="0" cy="3534769"/>
          </a:xfrm>
          <a:prstGeom prst="line">
            <a:avLst/>
          </a:prstGeom>
        </p:spPr>
        <p:style>
          <a:lnRef idx="1">
            <a:schemeClr val="accent1"/>
          </a:lnRef>
          <a:fillRef idx="0">
            <a:schemeClr val="accent1"/>
          </a:fillRef>
          <a:effectRef idx="0">
            <a:schemeClr val="accent1"/>
          </a:effectRef>
          <a:fontRef idx="minor">
            <a:schemeClr val="tx1"/>
          </a:fontRef>
        </p:style>
      </p:cxnSp>
      <p:sp>
        <p:nvSpPr>
          <p:cNvPr id="98" name="Rectangle 97"/>
          <p:cNvSpPr/>
          <p:nvPr/>
        </p:nvSpPr>
        <p:spPr>
          <a:xfrm>
            <a:off x="4907393" y="2594804"/>
            <a:ext cx="1370601" cy="215444"/>
          </a:xfrm>
          <a:prstGeom prst="rect">
            <a:avLst/>
          </a:prstGeom>
        </p:spPr>
        <p:txBody>
          <a:bodyPr wrap="square">
            <a:spAutoFit/>
          </a:bodyPr>
          <a:lstStyle/>
          <a:p>
            <a:pPr algn="ctr"/>
            <a:r>
              <a:rPr lang="en-US" sz="800" b="1" dirty="0" smtClean="0">
                <a:latin typeface="Comic Sans MS" pitchFamily="66" charset="0"/>
              </a:rPr>
              <a:t>Center at </a:t>
            </a:r>
            <a:r>
              <a:rPr lang="en-US" sz="800" b="1" dirty="0">
                <a:latin typeface="Comic Sans MS" pitchFamily="66" charset="0"/>
              </a:rPr>
              <a:t>5</a:t>
            </a:r>
            <a:r>
              <a:rPr lang="en-US" sz="800" b="1" dirty="0" smtClean="0">
                <a:latin typeface="Comic Sans MS" pitchFamily="66" charset="0"/>
              </a:rPr>
              <a:t>.25 x 2.25”</a:t>
            </a:r>
            <a:endParaRPr lang="en-US" sz="800" b="1" dirty="0">
              <a:latin typeface="Comic Sans MS" pitchFamily="66" charset="0"/>
            </a:endParaRPr>
          </a:p>
        </p:txBody>
      </p:sp>
      <p:cxnSp>
        <p:nvCxnSpPr>
          <p:cNvPr id="102" name="Straight Arrow Connector 101"/>
          <p:cNvCxnSpPr>
            <a:stCxn id="98" idx="0"/>
          </p:cNvCxnSpPr>
          <p:nvPr/>
        </p:nvCxnSpPr>
        <p:spPr>
          <a:xfrm flipV="1">
            <a:off x="5592694" y="2479376"/>
            <a:ext cx="456724" cy="11542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6490029" y="1456702"/>
            <a:ext cx="0" cy="3534769"/>
          </a:xfrm>
          <a:prstGeom prst="line">
            <a:avLst/>
          </a:prstGeom>
        </p:spPr>
        <p:style>
          <a:lnRef idx="1">
            <a:schemeClr val="accent1"/>
          </a:lnRef>
          <a:fillRef idx="0">
            <a:schemeClr val="accent1"/>
          </a:fillRef>
          <a:effectRef idx="0">
            <a:schemeClr val="accent1"/>
          </a:effectRef>
          <a:fontRef idx="minor">
            <a:schemeClr val="tx1"/>
          </a:fontRef>
        </p:style>
      </p:cxnSp>
      <p:sp>
        <p:nvSpPr>
          <p:cNvPr id="104" name="Rectangle 103"/>
          <p:cNvSpPr/>
          <p:nvPr/>
        </p:nvSpPr>
        <p:spPr>
          <a:xfrm>
            <a:off x="5950615" y="2043137"/>
            <a:ext cx="721395" cy="215444"/>
          </a:xfrm>
          <a:prstGeom prst="rect">
            <a:avLst/>
          </a:prstGeom>
        </p:spPr>
        <p:txBody>
          <a:bodyPr wrap="square">
            <a:spAutoFit/>
          </a:bodyPr>
          <a:lstStyle/>
          <a:p>
            <a:pPr algn="ctr"/>
            <a:r>
              <a:rPr lang="en-US" sz="800" b="1" dirty="0" smtClean="0">
                <a:latin typeface="Comic Sans MS" pitchFamily="66" charset="0"/>
              </a:rPr>
              <a:t>0.5”</a:t>
            </a:r>
            <a:endParaRPr lang="en-US" sz="800" b="1" dirty="0">
              <a:latin typeface="Comic Sans MS" pitchFamily="66" charset="0"/>
            </a:endParaRPr>
          </a:p>
        </p:txBody>
      </p:sp>
    </p:spTree>
    <p:extLst>
      <p:ext uri="{BB962C8B-B14F-4D97-AF65-F5344CB8AC3E}">
        <p14:creationId xmlns:p14="http://schemas.microsoft.com/office/powerpoint/2010/main" val="27874143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r>
              <a:rPr lang="en-US" smtClean="0"/>
              <a:t>LIGO-D1200757-V5</a:t>
            </a:r>
            <a:endParaRPr lang="en-US"/>
          </a:p>
        </p:txBody>
      </p:sp>
      <p:sp>
        <p:nvSpPr>
          <p:cNvPr id="4" name="Slide Number Placeholder 3"/>
          <p:cNvSpPr>
            <a:spLocks noGrp="1"/>
          </p:cNvSpPr>
          <p:nvPr>
            <p:ph type="sldNum" sz="quarter" idx="11"/>
          </p:nvPr>
        </p:nvSpPr>
        <p:spPr/>
        <p:txBody>
          <a:bodyPr/>
          <a:lstStyle/>
          <a:p>
            <a:pPr>
              <a:defRPr/>
            </a:pPr>
            <a:fld id="{0EE90630-2144-461F-A62E-108182ED2F43}" type="slidenum">
              <a:rPr lang="en-US" smtClean="0"/>
              <a:pPr>
                <a:defRPr/>
              </a:pPr>
              <a:t>19</a:t>
            </a:fld>
            <a:endParaRPr lang="en-US"/>
          </a:p>
        </p:txBody>
      </p:sp>
      <p:sp>
        <p:nvSpPr>
          <p:cNvPr id="3076" name="Title 1"/>
          <p:cNvSpPr>
            <a:spLocks noGrp="1"/>
          </p:cNvSpPr>
          <p:nvPr>
            <p:ph type="title"/>
          </p:nvPr>
        </p:nvSpPr>
        <p:spPr>
          <a:xfrm>
            <a:off x="1725613" y="274638"/>
            <a:ext cx="6961187" cy="406400"/>
          </a:xfrm>
        </p:spPr>
        <p:txBody>
          <a:bodyPr/>
          <a:lstStyle/>
          <a:p>
            <a:r>
              <a:rPr lang="en-US" dirty="0" smtClean="0"/>
              <a:t>Sequencer – Layout – ‘Out’ View (Rear)</a:t>
            </a:r>
          </a:p>
        </p:txBody>
      </p:sp>
      <p:sp>
        <p:nvSpPr>
          <p:cNvPr id="118" name="Rectangle 117"/>
          <p:cNvSpPr/>
          <p:nvPr/>
        </p:nvSpPr>
        <p:spPr>
          <a:xfrm>
            <a:off x="2976259" y="5111583"/>
            <a:ext cx="2803825" cy="369332"/>
          </a:xfrm>
          <a:prstGeom prst="rect">
            <a:avLst/>
          </a:prstGeom>
        </p:spPr>
        <p:txBody>
          <a:bodyPr wrap="square">
            <a:spAutoFit/>
          </a:bodyPr>
          <a:lstStyle/>
          <a:p>
            <a:pPr algn="ctr"/>
            <a:r>
              <a:rPr lang="en-US" dirty="0" smtClean="0"/>
              <a:t>Bottom Plate 8.75” (5U)</a:t>
            </a:r>
            <a:endParaRPr lang="en-US" dirty="0"/>
          </a:p>
        </p:txBody>
      </p:sp>
      <p:sp>
        <p:nvSpPr>
          <p:cNvPr id="200" name="Rectangle 199"/>
          <p:cNvSpPr/>
          <p:nvPr/>
        </p:nvSpPr>
        <p:spPr>
          <a:xfrm>
            <a:off x="3172346" y="1079346"/>
            <a:ext cx="2803825" cy="369332"/>
          </a:xfrm>
          <a:prstGeom prst="rect">
            <a:avLst/>
          </a:prstGeom>
        </p:spPr>
        <p:txBody>
          <a:bodyPr wrap="square">
            <a:spAutoFit/>
          </a:bodyPr>
          <a:lstStyle/>
          <a:p>
            <a:pPr algn="ctr"/>
            <a:r>
              <a:rPr lang="en-US" dirty="0" smtClean="0"/>
              <a:t>Box 7” (4U) x 7” (4U) x 3”</a:t>
            </a:r>
            <a:endParaRPr lang="en-US" dirty="0"/>
          </a:p>
        </p:txBody>
      </p:sp>
      <p:sp>
        <p:nvSpPr>
          <p:cNvPr id="126" name="Rectangle 125"/>
          <p:cNvSpPr>
            <a:spLocks noChangeAspect="1"/>
          </p:cNvSpPr>
          <p:nvPr/>
        </p:nvSpPr>
        <p:spPr bwMode="auto">
          <a:xfrm rot="10800000">
            <a:off x="4891001" y="1579419"/>
            <a:ext cx="914400" cy="91440"/>
          </a:xfrm>
          <a:prstGeom prst="rect">
            <a:avLst/>
          </a:prstGeom>
          <a:pattFill prst="dkVert">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54" name="Rectangle 153"/>
          <p:cNvSpPr>
            <a:spLocks noChangeAspect="1"/>
          </p:cNvSpPr>
          <p:nvPr/>
        </p:nvSpPr>
        <p:spPr bwMode="auto">
          <a:xfrm rot="10800000">
            <a:off x="3976601" y="1579419"/>
            <a:ext cx="914400" cy="91440"/>
          </a:xfrm>
          <a:prstGeom prst="rect">
            <a:avLst/>
          </a:prstGeom>
          <a:pattFill prst="dkVert">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0" name="Rectangle 169"/>
          <p:cNvSpPr>
            <a:spLocks noChangeAspect="1"/>
          </p:cNvSpPr>
          <p:nvPr/>
        </p:nvSpPr>
        <p:spPr bwMode="auto">
          <a:xfrm rot="10800000">
            <a:off x="3061495" y="1579419"/>
            <a:ext cx="914400" cy="91440"/>
          </a:xfrm>
          <a:prstGeom prst="rect">
            <a:avLst/>
          </a:prstGeom>
          <a:pattFill prst="dkVert">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1" name="Rectangle 170"/>
          <p:cNvSpPr>
            <a:spLocks noChangeAspect="1"/>
          </p:cNvSpPr>
          <p:nvPr/>
        </p:nvSpPr>
        <p:spPr bwMode="auto">
          <a:xfrm rot="10800000">
            <a:off x="2147095" y="1579419"/>
            <a:ext cx="914400" cy="91440"/>
          </a:xfrm>
          <a:prstGeom prst="rect">
            <a:avLst/>
          </a:prstGeom>
          <a:pattFill prst="dkVert">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2" name="Rectangle 171"/>
          <p:cNvSpPr>
            <a:spLocks noChangeAspect="1"/>
          </p:cNvSpPr>
          <p:nvPr/>
        </p:nvSpPr>
        <p:spPr bwMode="auto">
          <a:xfrm rot="10800000">
            <a:off x="1229050" y="1579419"/>
            <a:ext cx="914400" cy="91440"/>
          </a:xfrm>
          <a:prstGeom prst="rect">
            <a:avLst/>
          </a:prstGeom>
          <a:pattFill prst="dkVert">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3" name="Rectangle 172"/>
          <p:cNvSpPr>
            <a:spLocks noChangeAspect="1"/>
          </p:cNvSpPr>
          <p:nvPr/>
        </p:nvSpPr>
        <p:spPr bwMode="auto">
          <a:xfrm rot="10800000">
            <a:off x="6713707" y="1580999"/>
            <a:ext cx="914400" cy="91440"/>
          </a:xfrm>
          <a:prstGeom prst="rect">
            <a:avLst/>
          </a:prstGeom>
          <a:pattFill prst="dkVert">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4" name="Rectangle 173"/>
          <p:cNvSpPr>
            <a:spLocks noChangeAspect="1"/>
          </p:cNvSpPr>
          <p:nvPr/>
        </p:nvSpPr>
        <p:spPr bwMode="auto">
          <a:xfrm rot="10800000">
            <a:off x="5799307" y="1580999"/>
            <a:ext cx="914400" cy="91440"/>
          </a:xfrm>
          <a:prstGeom prst="rect">
            <a:avLst/>
          </a:prstGeom>
          <a:pattFill prst="dkVert">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10" name="Rectangle 109"/>
          <p:cNvSpPr>
            <a:spLocks/>
          </p:cNvSpPr>
          <p:nvPr/>
        </p:nvSpPr>
        <p:spPr bwMode="auto">
          <a:xfrm rot="10800000">
            <a:off x="1227050" y="4543819"/>
            <a:ext cx="6400800" cy="97881"/>
          </a:xfrm>
          <a:prstGeom prst="rect">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nvGrpSpPr>
          <p:cNvPr id="56" name="Group 55"/>
          <p:cNvGrpSpPr/>
          <p:nvPr/>
        </p:nvGrpSpPr>
        <p:grpSpPr>
          <a:xfrm rot="10800000">
            <a:off x="7294512" y="4705390"/>
            <a:ext cx="228576" cy="278058"/>
            <a:chOff x="892694" y="1533970"/>
            <a:chExt cx="228576" cy="278058"/>
          </a:xfrm>
        </p:grpSpPr>
        <p:sp>
          <p:nvSpPr>
            <p:cNvPr id="111" name="Isosceles Triangle 110"/>
            <p:cNvSpPr/>
            <p:nvPr/>
          </p:nvSpPr>
          <p:spPr bwMode="auto">
            <a:xfrm rot="10800000">
              <a:off x="892694" y="1533970"/>
              <a:ext cx="228576" cy="120316"/>
            </a:xfrm>
            <a:prstGeom prst="triangl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55" name="Rectangle 54"/>
            <p:cNvSpPr/>
            <p:nvPr/>
          </p:nvSpPr>
          <p:spPr bwMode="auto">
            <a:xfrm flipH="1">
              <a:off x="973693" y="1618662"/>
              <a:ext cx="76326" cy="193366"/>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112" name="Group 111"/>
          <p:cNvGrpSpPr/>
          <p:nvPr/>
        </p:nvGrpSpPr>
        <p:grpSpPr>
          <a:xfrm rot="10800000">
            <a:off x="1349456" y="4705390"/>
            <a:ext cx="228576" cy="278058"/>
            <a:chOff x="892694" y="1533970"/>
            <a:chExt cx="228576" cy="278058"/>
          </a:xfrm>
        </p:grpSpPr>
        <p:sp>
          <p:nvSpPr>
            <p:cNvPr id="113" name="Isosceles Triangle 112"/>
            <p:cNvSpPr/>
            <p:nvPr/>
          </p:nvSpPr>
          <p:spPr bwMode="auto">
            <a:xfrm rot="10800000">
              <a:off x="892694" y="1533970"/>
              <a:ext cx="228576" cy="120316"/>
            </a:xfrm>
            <a:prstGeom prst="triangl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14" name="Rectangle 113"/>
            <p:cNvSpPr/>
            <p:nvPr/>
          </p:nvSpPr>
          <p:spPr bwMode="auto">
            <a:xfrm flipH="1">
              <a:off x="973693" y="1618662"/>
              <a:ext cx="76326" cy="193366"/>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115" name="Group 114"/>
          <p:cNvGrpSpPr/>
          <p:nvPr/>
        </p:nvGrpSpPr>
        <p:grpSpPr>
          <a:xfrm rot="10800000">
            <a:off x="4315162" y="4705390"/>
            <a:ext cx="228576" cy="278058"/>
            <a:chOff x="892694" y="1533970"/>
            <a:chExt cx="228576" cy="278058"/>
          </a:xfrm>
        </p:grpSpPr>
        <p:sp>
          <p:nvSpPr>
            <p:cNvPr id="116" name="Isosceles Triangle 115"/>
            <p:cNvSpPr/>
            <p:nvPr/>
          </p:nvSpPr>
          <p:spPr bwMode="auto">
            <a:xfrm rot="10800000">
              <a:off x="892694" y="1533970"/>
              <a:ext cx="228576" cy="120316"/>
            </a:xfrm>
            <a:prstGeom prst="triangl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17" name="Rectangle 116"/>
            <p:cNvSpPr/>
            <p:nvPr/>
          </p:nvSpPr>
          <p:spPr bwMode="auto">
            <a:xfrm flipH="1">
              <a:off x="973693" y="1618662"/>
              <a:ext cx="76326" cy="193366"/>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
        <p:nvSpPr>
          <p:cNvPr id="83" name="Rectangle 82"/>
          <p:cNvSpPr>
            <a:spLocks/>
          </p:cNvSpPr>
          <p:nvPr/>
        </p:nvSpPr>
        <p:spPr bwMode="auto">
          <a:xfrm rot="10800000">
            <a:off x="1229050" y="1731551"/>
            <a:ext cx="6400800" cy="2743200"/>
          </a:xfrm>
          <a:prstGeom prst="rect">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68" name="Trapezoid 67"/>
          <p:cNvSpPr/>
          <p:nvPr/>
        </p:nvSpPr>
        <p:spPr bwMode="auto">
          <a:xfrm rot="10800000">
            <a:off x="2126130" y="2996481"/>
            <a:ext cx="914400" cy="272491"/>
          </a:xfrm>
          <a:prstGeom prst="trapezoid">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70" name="Oval 69"/>
          <p:cNvSpPr>
            <a:spLocks noChangeAspect="1"/>
          </p:cNvSpPr>
          <p:nvPr/>
        </p:nvSpPr>
        <p:spPr bwMode="auto">
          <a:xfrm>
            <a:off x="2526180" y="3083598"/>
            <a:ext cx="114300" cy="1143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73" name="Oval 72"/>
          <p:cNvSpPr>
            <a:spLocks noChangeAspect="1"/>
          </p:cNvSpPr>
          <p:nvPr/>
        </p:nvSpPr>
        <p:spPr bwMode="auto">
          <a:xfrm>
            <a:off x="2735731" y="3079652"/>
            <a:ext cx="114300" cy="1143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74" name="Oval 73"/>
          <p:cNvSpPr>
            <a:spLocks noChangeAspect="1"/>
          </p:cNvSpPr>
          <p:nvPr/>
        </p:nvSpPr>
        <p:spPr bwMode="auto">
          <a:xfrm>
            <a:off x="2317545" y="3079652"/>
            <a:ext cx="114300" cy="1143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4" name="Oval 33"/>
          <p:cNvSpPr>
            <a:spLocks noChangeAspect="1"/>
          </p:cNvSpPr>
          <p:nvPr/>
        </p:nvSpPr>
        <p:spPr bwMode="auto">
          <a:xfrm rot="5400000">
            <a:off x="2260394" y="2320761"/>
            <a:ext cx="228600" cy="228600"/>
          </a:xfrm>
          <a:prstGeom prst="ellipse">
            <a:avLst/>
          </a:prstGeom>
          <a:solidFill>
            <a:srgbClr val="66FF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b="1" dirty="0"/>
          </a:p>
        </p:txBody>
      </p:sp>
      <p:sp>
        <p:nvSpPr>
          <p:cNvPr id="75" name="Oval 74"/>
          <p:cNvSpPr>
            <a:spLocks noChangeAspect="1"/>
          </p:cNvSpPr>
          <p:nvPr/>
        </p:nvSpPr>
        <p:spPr bwMode="auto">
          <a:xfrm rot="5400000">
            <a:off x="2678580" y="2321400"/>
            <a:ext cx="228600" cy="228600"/>
          </a:xfrm>
          <a:prstGeom prst="ellipse">
            <a:avLst/>
          </a:prstGeom>
          <a:solidFill>
            <a:srgbClr val="66FF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76" name="Oval 75"/>
          <p:cNvSpPr>
            <a:spLocks noChangeAspect="1"/>
          </p:cNvSpPr>
          <p:nvPr/>
        </p:nvSpPr>
        <p:spPr bwMode="auto">
          <a:xfrm rot="5400000">
            <a:off x="1989571" y="3091618"/>
            <a:ext cx="91440" cy="91440"/>
          </a:xfrm>
          <a:prstGeom prst="ellipse">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77" name="Oval 76"/>
          <p:cNvSpPr>
            <a:spLocks noChangeAspect="1"/>
          </p:cNvSpPr>
          <p:nvPr/>
        </p:nvSpPr>
        <p:spPr bwMode="auto">
          <a:xfrm rot="5400000">
            <a:off x="3088927" y="3099639"/>
            <a:ext cx="91440" cy="91440"/>
          </a:xfrm>
          <a:prstGeom prst="ellipse">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84" name="Trapezoid 83"/>
          <p:cNvSpPr/>
          <p:nvPr/>
        </p:nvSpPr>
        <p:spPr bwMode="auto">
          <a:xfrm rot="10800000">
            <a:off x="5824372" y="2996482"/>
            <a:ext cx="914400" cy="272491"/>
          </a:xfrm>
          <a:prstGeom prst="trapezoid">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85" name="Oval 84"/>
          <p:cNvSpPr>
            <a:spLocks noChangeAspect="1"/>
          </p:cNvSpPr>
          <p:nvPr/>
        </p:nvSpPr>
        <p:spPr bwMode="auto">
          <a:xfrm>
            <a:off x="6224422" y="3083599"/>
            <a:ext cx="114300" cy="114300"/>
          </a:xfrm>
          <a:prstGeom prst="ellipse">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86" name="Oval 85"/>
          <p:cNvSpPr>
            <a:spLocks noChangeAspect="1"/>
          </p:cNvSpPr>
          <p:nvPr/>
        </p:nvSpPr>
        <p:spPr bwMode="auto">
          <a:xfrm>
            <a:off x="6433973" y="3079653"/>
            <a:ext cx="114300" cy="1143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87" name="Oval 86"/>
          <p:cNvSpPr>
            <a:spLocks noChangeAspect="1"/>
          </p:cNvSpPr>
          <p:nvPr/>
        </p:nvSpPr>
        <p:spPr bwMode="auto">
          <a:xfrm>
            <a:off x="6015787" y="3079653"/>
            <a:ext cx="114300" cy="1143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88" name="Oval 87"/>
          <p:cNvSpPr>
            <a:spLocks noChangeAspect="1"/>
          </p:cNvSpPr>
          <p:nvPr/>
        </p:nvSpPr>
        <p:spPr bwMode="auto">
          <a:xfrm rot="5400000">
            <a:off x="5958636" y="2320762"/>
            <a:ext cx="228600" cy="228600"/>
          </a:xfrm>
          <a:prstGeom prst="ellipse">
            <a:avLst/>
          </a:prstGeom>
          <a:solidFill>
            <a:srgbClr val="66FF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b="1" dirty="0"/>
          </a:p>
        </p:txBody>
      </p:sp>
      <p:sp>
        <p:nvSpPr>
          <p:cNvPr id="89" name="Oval 88"/>
          <p:cNvSpPr>
            <a:spLocks noChangeAspect="1"/>
          </p:cNvSpPr>
          <p:nvPr/>
        </p:nvSpPr>
        <p:spPr bwMode="auto">
          <a:xfrm rot="5400000">
            <a:off x="6376822" y="2321401"/>
            <a:ext cx="228600" cy="228600"/>
          </a:xfrm>
          <a:prstGeom prst="ellipse">
            <a:avLst/>
          </a:prstGeom>
          <a:solidFill>
            <a:srgbClr val="66FF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90" name="Oval 89"/>
          <p:cNvSpPr>
            <a:spLocks noChangeAspect="1"/>
          </p:cNvSpPr>
          <p:nvPr/>
        </p:nvSpPr>
        <p:spPr bwMode="auto">
          <a:xfrm rot="5400000">
            <a:off x="5687813" y="3099640"/>
            <a:ext cx="91440" cy="91440"/>
          </a:xfrm>
          <a:prstGeom prst="ellipse">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91" name="Oval 90"/>
          <p:cNvSpPr>
            <a:spLocks noChangeAspect="1"/>
          </p:cNvSpPr>
          <p:nvPr/>
        </p:nvSpPr>
        <p:spPr bwMode="auto">
          <a:xfrm rot="5400000">
            <a:off x="6787169" y="3091619"/>
            <a:ext cx="91440" cy="91440"/>
          </a:xfrm>
          <a:prstGeom prst="ellipse">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cxnSp>
        <p:nvCxnSpPr>
          <p:cNvPr id="12" name="Straight Connector 11"/>
          <p:cNvCxnSpPr/>
          <p:nvPr/>
        </p:nvCxnSpPr>
        <p:spPr>
          <a:xfrm>
            <a:off x="970547" y="3132727"/>
            <a:ext cx="6978316" cy="0"/>
          </a:xfrm>
          <a:prstGeom prst="line">
            <a:avLst/>
          </a:prstGeom>
        </p:spPr>
        <p:style>
          <a:lnRef idx="1">
            <a:schemeClr val="accent1"/>
          </a:lnRef>
          <a:fillRef idx="0">
            <a:schemeClr val="accent1"/>
          </a:fillRef>
          <a:effectRef idx="0">
            <a:schemeClr val="accent1"/>
          </a:effectRef>
          <a:fontRef idx="minor">
            <a:schemeClr val="tx1"/>
          </a:fontRef>
        </p:style>
      </p:cxnSp>
      <p:sp>
        <p:nvSpPr>
          <p:cNvPr id="99" name="Rectangle 98"/>
          <p:cNvSpPr/>
          <p:nvPr/>
        </p:nvSpPr>
        <p:spPr>
          <a:xfrm>
            <a:off x="6281572" y="3446920"/>
            <a:ext cx="1472209" cy="215444"/>
          </a:xfrm>
          <a:prstGeom prst="rect">
            <a:avLst/>
          </a:prstGeom>
        </p:spPr>
        <p:txBody>
          <a:bodyPr wrap="square">
            <a:spAutoFit/>
          </a:bodyPr>
          <a:lstStyle/>
          <a:p>
            <a:pPr algn="ctr"/>
            <a:r>
              <a:rPr lang="en-US" sz="800" b="1" dirty="0" smtClean="0">
                <a:latin typeface="Comic Sans MS" pitchFamily="66" charset="0"/>
              </a:rPr>
              <a:t>Center at 5.5” x 1.5”</a:t>
            </a:r>
            <a:endParaRPr lang="en-US" sz="800" b="1" dirty="0">
              <a:latin typeface="Comic Sans MS" pitchFamily="66" charset="0"/>
            </a:endParaRPr>
          </a:p>
        </p:txBody>
      </p:sp>
      <p:sp>
        <p:nvSpPr>
          <p:cNvPr id="100" name="Rectangle 99"/>
          <p:cNvSpPr/>
          <p:nvPr/>
        </p:nvSpPr>
        <p:spPr>
          <a:xfrm>
            <a:off x="1227049" y="3446920"/>
            <a:ext cx="1370601" cy="215444"/>
          </a:xfrm>
          <a:prstGeom prst="rect">
            <a:avLst/>
          </a:prstGeom>
        </p:spPr>
        <p:txBody>
          <a:bodyPr wrap="square">
            <a:spAutoFit/>
          </a:bodyPr>
          <a:lstStyle/>
          <a:p>
            <a:pPr algn="ctr"/>
            <a:r>
              <a:rPr lang="en-US" sz="800" b="1" dirty="0" smtClean="0">
                <a:latin typeface="Comic Sans MS" pitchFamily="66" charset="0"/>
              </a:rPr>
              <a:t>Center at 1.5” x 1.5”</a:t>
            </a:r>
            <a:endParaRPr lang="en-US" sz="800" b="1" dirty="0">
              <a:latin typeface="Comic Sans MS" pitchFamily="66" charset="0"/>
            </a:endParaRPr>
          </a:p>
        </p:txBody>
      </p:sp>
      <p:cxnSp>
        <p:nvCxnSpPr>
          <p:cNvPr id="109" name="Straight Arrow Connector 108"/>
          <p:cNvCxnSpPr>
            <a:stCxn id="99" idx="0"/>
          </p:cNvCxnSpPr>
          <p:nvPr/>
        </p:nvCxnSpPr>
        <p:spPr>
          <a:xfrm flipH="1" flipV="1">
            <a:off x="6376822" y="3197899"/>
            <a:ext cx="640855" cy="24902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a:stCxn id="100" idx="0"/>
          </p:cNvCxnSpPr>
          <p:nvPr/>
        </p:nvCxnSpPr>
        <p:spPr>
          <a:xfrm flipV="1">
            <a:off x="1912350" y="3216063"/>
            <a:ext cx="576644" cy="23085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363603" y="4396253"/>
            <a:ext cx="1370601" cy="215444"/>
          </a:xfrm>
          <a:prstGeom prst="rect">
            <a:avLst/>
          </a:prstGeom>
        </p:spPr>
        <p:txBody>
          <a:bodyPr wrap="square">
            <a:spAutoFit/>
          </a:bodyPr>
          <a:lstStyle/>
          <a:p>
            <a:pPr algn="ctr"/>
            <a:r>
              <a:rPr lang="en-US" sz="800" b="1" dirty="0" smtClean="0">
                <a:latin typeface="Comic Sans MS" pitchFamily="66" charset="0"/>
              </a:rPr>
              <a:t>(0,0)</a:t>
            </a:r>
            <a:endParaRPr lang="en-US" sz="800" b="1" dirty="0">
              <a:latin typeface="Comic Sans MS" pitchFamily="66" charset="0"/>
            </a:endParaRPr>
          </a:p>
        </p:txBody>
      </p:sp>
      <p:cxnSp>
        <p:nvCxnSpPr>
          <p:cNvPr id="71" name="Straight Connector 70"/>
          <p:cNvCxnSpPr/>
          <p:nvPr/>
        </p:nvCxnSpPr>
        <p:spPr>
          <a:xfrm>
            <a:off x="970547" y="2435061"/>
            <a:ext cx="6978316" cy="0"/>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2186199" y="2120706"/>
            <a:ext cx="376990" cy="200055"/>
          </a:xfrm>
          <a:prstGeom prst="rect">
            <a:avLst/>
          </a:prstGeom>
          <a:noFill/>
        </p:spPr>
        <p:txBody>
          <a:bodyPr wrap="square" rtlCol="0">
            <a:spAutoFit/>
          </a:bodyPr>
          <a:lstStyle/>
          <a:p>
            <a:r>
              <a:rPr lang="en-US" sz="700" b="1" dirty="0" smtClean="0">
                <a:solidFill>
                  <a:schemeClr val="bg1">
                    <a:lumMod val="95000"/>
                  </a:schemeClr>
                </a:solidFill>
                <a:latin typeface="Comic Sans MS" pitchFamily="66" charset="0"/>
              </a:rPr>
              <a:t>-18</a:t>
            </a:r>
            <a:endParaRPr lang="en-US" sz="700" b="1" dirty="0">
              <a:solidFill>
                <a:schemeClr val="bg1">
                  <a:lumMod val="95000"/>
                </a:schemeClr>
              </a:solidFill>
              <a:latin typeface="Comic Sans MS" pitchFamily="66" charset="0"/>
            </a:endParaRPr>
          </a:p>
        </p:txBody>
      </p:sp>
      <p:sp>
        <p:nvSpPr>
          <p:cNvPr id="94" name="TextBox 93"/>
          <p:cNvSpPr txBox="1"/>
          <p:nvPr/>
        </p:nvSpPr>
        <p:spPr>
          <a:xfrm>
            <a:off x="2604386" y="2121346"/>
            <a:ext cx="376990" cy="200055"/>
          </a:xfrm>
          <a:prstGeom prst="rect">
            <a:avLst/>
          </a:prstGeom>
          <a:noFill/>
        </p:spPr>
        <p:txBody>
          <a:bodyPr wrap="square" rtlCol="0">
            <a:spAutoFit/>
          </a:bodyPr>
          <a:lstStyle/>
          <a:p>
            <a:r>
              <a:rPr lang="en-US" sz="700" b="1" dirty="0" smtClean="0">
                <a:solidFill>
                  <a:schemeClr val="bg1">
                    <a:lumMod val="95000"/>
                  </a:schemeClr>
                </a:solidFill>
                <a:latin typeface="Comic Sans MS" pitchFamily="66" charset="0"/>
              </a:rPr>
              <a:t>+18</a:t>
            </a:r>
            <a:endParaRPr lang="en-US" sz="700" b="1" dirty="0">
              <a:solidFill>
                <a:schemeClr val="bg1">
                  <a:lumMod val="95000"/>
                </a:schemeClr>
              </a:solidFill>
              <a:latin typeface="Comic Sans MS" pitchFamily="66" charset="0"/>
            </a:endParaRPr>
          </a:p>
        </p:txBody>
      </p:sp>
      <p:sp>
        <p:nvSpPr>
          <p:cNvPr id="97" name="TextBox 96"/>
          <p:cNvSpPr txBox="1"/>
          <p:nvPr/>
        </p:nvSpPr>
        <p:spPr>
          <a:xfrm>
            <a:off x="4117487" y="1862092"/>
            <a:ext cx="521368" cy="200055"/>
          </a:xfrm>
          <a:prstGeom prst="rect">
            <a:avLst/>
          </a:prstGeom>
          <a:noFill/>
        </p:spPr>
        <p:txBody>
          <a:bodyPr wrap="square" rtlCol="0">
            <a:spAutoFit/>
          </a:bodyPr>
          <a:lstStyle/>
          <a:p>
            <a:r>
              <a:rPr lang="en-US" sz="700" b="1" dirty="0" smtClean="0">
                <a:solidFill>
                  <a:schemeClr val="bg1">
                    <a:lumMod val="95000"/>
                  </a:schemeClr>
                </a:solidFill>
                <a:latin typeface="Comic Sans MS" pitchFamily="66" charset="0"/>
              </a:rPr>
              <a:t>Output</a:t>
            </a:r>
            <a:endParaRPr lang="en-US" sz="700" b="1" dirty="0">
              <a:solidFill>
                <a:schemeClr val="bg1">
                  <a:lumMod val="95000"/>
                </a:schemeClr>
              </a:solidFill>
              <a:latin typeface="Comic Sans MS" pitchFamily="66" charset="0"/>
            </a:endParaRPr>
          </a:p>
        </p:txBody>
      </p:sp>
      <p:sp>
        <p:nvSpPr>
          <p:cNvPr id="98" name="TextBox 97"/>
          <p:cNvSpPr txBox="1"/>
          <p:nvPr/>
        </p:nvSpPr>
        <p:spPr>
          <a:xfrm>
            <a:off x="5879517" y="2120705"/>
            <a:ext cx="376990" cy="200055"/>
          </a:xfrm>
          <a:prstGeom prst="rect">
            <a:avLst/>
          </a:prstGeom>
          <a:noFill/>
        </p:spPr>
        <p:txBody>
          <a:bodyPr wrap="square" rtlCol="0">
            <a:spAutoFit/>
          </a:bodyPr>
          <a:lstStyle/>
          <a:p>
            <a:r>
              <a:rPr lang="en-US" sz="700" b="1" dirty="0" smtClean="0">
                <a:solidFill>
                  <a:schemeClr val="bg1">
                    <a:lumMod val="95000"/>
                  </a:schemeClr>
                </a:solidFill>
                <a:latin typeface="Comic Sans MS" pitchFamily="66" charset="0"/>
              </a:rPr>
              <a:t>-24</a:t>
            </a:r>
            <a:endParaRPr lang="en-US" sz="700" b="1" dirty="0">
              <a:solidFill>
                <a:schemeClr val="bg1">
                  <a:lumMod val="95000"/>
                </a:schemeClr>
              </a:solidFill>
              <a:latin typeface="Comic Sans MS" pitchFamily="66" charset="0"/>
            </a:endParaRPr>
          </a:p>
        </p:txBody>
      </p:sp>
      <p:sp>
        <p:nvSpPr>
          <p:cNvPr id="102" name="TextBox 101"/>
          <p:cNvSpPr txBox="1"/>
          <p:nvPr/>
        </p:nvSpPr>
        <p:spPr>
          <a:xfrm>
            <a:off x="6302628" y="2120704"/>
            <a:ext cx="376990" cy="200055"/>
          </a:xfrm>
          <a:prstGeom prst="rect">
            <a:avLst/>
          </a:prstGeom>
          <a:noFill/>
        </p:spPr>
        <p:txBody>
          <a:bodyPr wrap="square" rtlCol="0">
            <a:spAutoFit/>
          </a:bodyPr>
          <a:lstStyle/>
          <a:p>
            <a:r>
              <a:rPr lang="en-US" sz="700" b="1" dirty="0" smtClean="0">
                <a:solidFill>
                  <a:schemeClr val="bg1">
                    <a:lumMod val="95000"/>
                  </a:schemeClr>
                </a:solidFill>
                <a:latin typeface="Comic Sans MS" pitchFamily="66" charset="0"/>
              </a:rPr>
              <a:t>+24</a:t>
            </a:r>
            <a:endParaRPr lang="en-US" sz="700" b="1" dirty="0">
              <a:solidFill>
                <a:schemeClr val="bg1">
                  <a:lumMod val="95000"/>
                </a:schemeClr>
              </a:solidFill>
              <a:latin typeface="Comic Sans MS" pitchFamily="66" charset="0"/>
            </a:endParaRPr>
          </a:p>
        </p:txBody>
      </p:sp>
      <p:sp>
        <p:nvSpPr>
          <p:cNvPr id="103" name="TextBox 102"/>
          <p:cNvSpPr txBox="1"/>
          <p:nvPr/>
        </p:nvSpPr>
        <p:spPr>
          <a:xfrm>
            <a:off x="6281572" y="4088476"/>
            <a:ext cx="1187798" cy="307777"/>
          </a:xfrm>
          <a:prstGeom prst="rect">
            <a:avLst/>
          </a:prstGeom>
          <a:noFill/>
        </p:spPr>
        <p:txBody>
          <a:bodyPr wrap="square" rtlCol="0">
            <a:spAutoFit/>
          </a:bodyPr>
          <a:lstStyle/>
          <a:p>
            <a:pPr algn="ctr"/>
            <a:r>
              <a:rPr lang="en-US" sz="700" b="1" dirty="0" smtClean="0">
                <a:solidFill>
                  <a:schemeClr val="bg1">
                    <a:lumMod val="95000"/>
                  </a:schemeClr>
                </a:solidFill>
                <a:latin typeface="Comic Sans MS" pitchFamily="66" charset="0"/>
              </a:rPr>
              <a:t>LIGO-D1200757</a:t>
            </a:r>
          </a:p>
          <a:p>
            <a:pPr algn="ctr"/>
            <a:r>
              <a:rPr lang="en-US" sz="700" b="1" dirty="0" smtClean="0">
                <a:solidFill>
                  <a:schemeClr val="bg1">
                    <a:lumMod val="95000"/>
                  </a:schemeClr>
                </a:solidFill>
                <a:latin typeface="Comic Sans MS" pitchFamily="66" charset="0"/>
              </a:rPr>
              <a:t>DC Power Sequencer</a:t>
            </a:r>
            <a:endParaRPr lang="en-US" sz="700" b="1" dirty="0">
              <a:solidFill>
                <a:schemeClr val="bg1">
                  <a:lumMod val="95000"/>
                </a:schemeClr>
              </a:solidFill>
              <a:latin typeface="Comic Sans MS" pitchFamily="66" charset="0"/>
            </a:endParaRPr>
          </a:p>
        </p:txBody>
      </p:sp>
      <p:cxnSp>
        <p:nvCxnSpPr>
          <p:cNvPr id="80" name="Straight Connector 79"/>
          <p:cNvCxnSpPr/>
          <p:nvPr/>
        </p:nvCxnSpPr>
        <p:spPr>
          <a:xfrm flipV="1">
            <a:off x="6281572" y="2550001"/>
            <a:ext cx="3138" cy="2433448"/>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2583329" y="2538655"/>
            <a:ext cx="0" cy="24447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V="1">
            <a:off x="2374695" y="1432827"/>
            <a:ext cx="0" cy="35347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V="1">
            <a:off x="2793431" y="1438535"/>
            <a:ext cx="0" cy="3534769"/>
          </a:xfrm>
          <a:prstGeom prst="line">
            <a:avLst/>
          </a:prstGeom>
        </p:spPr>
        <p:style>
          <a:lnRef idx="1">
            <a:schemeClr val="accent1"/>
          </a:lnRef>
          <a:fillRef idx="0">
            <a:schemeClr val="accent1"/>
          </a:fillRef>
          <a:effectRef idx="0">
            <a:schemeClr val="accent1"/>
          </a:effectRef>
          <a:fontRef idx="minor">
            <a:schemeClr val="tx1"/>
          </a:fontRef>
        </p:style>
      </p:cxnSp>
      <p:sp>
        <p:nvSpPr>
          <p:cNvPr id="106" name="Rectangle 105"/>
          <p:cNvSpPr/>
          <p:nvPr/>
        </p:nvSpPr>
        <p:spPr>
          <a:xfrm>
            <a:off x="2236952" y="2035591"/>
            <a:ext cx="721395" cy="215444"/>
          </a:xfrm>
          <a:prstGeom prst="rect">
            <a:avLst/>
          </a:prstGeom>
        </p:spPr>
        <p:txBody>
          <a:bodyPr wrap="square">
            <a:spAutoFit/>
          </a:bodyPr>
          <a:lstStyle/>
          <a:p>
            <a:pPr algn="ctr"/>
            <a:r>
              <a:rPr lang="en-US" sz="800" b="1" dirty="0" smtClean="0">
                <a:latin typeface="Comic Sans MS" pitchFamily="66" charset="0"/>
              </a:rPr>
              <a:t>0.5”</a:t>
            </a:r>
            <a:endParaRPr lang="en-US" sz="800" b="1" dirty="0">
              <a:latin typeface="Comic Sans MS" pitchFamily="66" charset="0"/>
            </a:endParaRPr>
          </a:p>
        </p:txBody>
      </p:sp>
      <p:cxnSp>
        <p:nvCxnSpPr>
          <p:cNvPr id="107" name="Straight Connector 106"/>
          <p:cNvCxnSpPr/>
          <p:nvPr/>
        </p:nvCxnSpPr>
        <p:spPr>
          <a:xfrm flipV="1">
            <a:off x="6072936" y="1448680"/>
            <a:ext cx="0" cy="3534769"/>
          </a:xfrm>
          <a:prstGeom prst="line">
            <a:avLst/>
          </a:prstGeom>
        </p:spPr>
        <p:style>
          <a:lnRef idx="1">
            <a:schemeClr val="accent1"/>
          </a:lnRef>
          <a:fillRef idx="0">
            <a:schemeClr val="accent1"/>
          </a:fillRef>
          <a:effectRef idx="0">
            <a:schemeClr val="accent1"/>
          </a:effectRef>
          <a:fontRef idx="minor">
            <a:schemeClr val="tx1"/>
          </a:fontRef>
        </p:style>
      </p:cxnSp>
      <p:sp>
        <p:nvSpPr>
          <p:cNvPr id="108" name="Rectangle 107"/>
          <p:cNvSpPr/>
          <p:nvPr/>
        </p:nvSpPr>
        <p:spPr>
          <a:xfrm>
            <a:off x="4907393" y="2594804"/>
            <a:ext cx="1370601" cy="215444"/>
          </a:xfrm>
          <a:prstGeom prst="rect">
            <a:avLst/>
          </a:prstGeom>
        </p:spPr>
        <p:txBody>
          <a:bodyPr wrap="square">
            <a:spAutoFit/>
          </a:bodyPr>
          <a:lstStyle/>
          <a:p>
            <a:pPr algn="ctr"/>
            <a:r>
              <a:rPr lang="en-US" sz="800" b="1" dirty="0" smtClean="0">
                <a:latin typeface="Comic Sans MS" pitchFamily="66" charset="0"/>
              </a:rPr>
              <a:t>Center at </a:t>
            </a:r>
            <a:r>
              <a:rPr lang="en-US" sz="800" b="1" dirty="0">
                <a:latin typeface="Comic Sans MS" pitchFamily="66" charset="0"/>
              </a:rPr>
              <a:t>5</a:t>
            </a:r>
            <a:r>
              <a:rPr lang="en-US" sz="800" b="1" dirty="0" smtClean="0">
                <a:latin typeface="Comic Sans MS" pitchFamily="66" charset="0"/>
              </a:rPr>
              <a:t>.25 x 2.25”</a:t>
            </a:r>
            <a:endParaRPr lang="en-US" sz="800" b="1" dirty="0">
              <a:latin typeface="Comic Sans MS" pitchFamily="66" charset="0"/>
            </a:endParaRPr>
          </a:p>
        </p:txBody>
      </p:sp>
      <p:cxnSp>
        <p:nvCxnSpPr>
          <p:cNvPr id="119" name="Straight Arrow Connector 118"/>
          <p:cNvCxnSpPr>
            <a:stCxn id="108" idx="0"/>
          </p:cNvCxnSpPr>
          <p:nvPr/>
        </p:nvCxnSpPr>
        <p:spPr>
          <a:xfrm flipV="1">
            <a:off x="5592694" y="2479376"/>
            <a:ext cx="456724" cy="11542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V="1">
            <a:off x="6490029" y="1456702"/>
            <a:ext cx="0" cy="3534769"/>
          </a:xfrm>
          <a:prstGeom prst="line">
            <a:avLst/>
          </a:prstGeom>
        </p:spPr>
        <p:style>
          <a:lnRef idx="1">
            <a:schemeClr val="accent1"/>
          </a:lnRef>
          <a:fillRef idx="0">
            <a:schemeClr val="accent1"/>
          </a:fillRef>
          <a:effectRef idx="0">
            <a:schemeClr val="accent1"/>
          </a:effectRef>
          <a:fontRef idx="minor">
            <a:schemeClr val="tx1"/>
          </a:fontRef>
        </p:style>
      </p:cxnSp>
      <p:sp>
        <p:nvSpPr>
          <p:cNvPr id="121" name="Rectangle 120"/>
          <p:cNvSpPr/>
          <p:nvPr/>
        </p:nvSpPr>
        <p:spPr>
          <a:xfrm>
            <a:off x="5950615" y="2043137"/>
            <a:ext cx="721395" cy="215444"/>
          </a:xfrm>
          <a:prstGeom prst="rect">
            <a:avLst/>
          </a:prstGeom>
        </p:spPr>
        <p:txBody>
          <a:bodyPr wrap="square">
            <a:spAutoFit/>
          </a:bodyPr>
          <a:lstStyle/>
          <a:p>
            <a:pPr algn="ctr"/>
            <a:r>
              <a:rPr lang="en-US" sz="800" b="1" dirty="0" smtClean="0">
                <a:latin typeface="Comic Sans MS" pitchFamily="66" charset="0"/>
              </a:rPr>
              <a:t>0.5”</a:t>
            </a:r>
            <a:endParaRPr lang="en-US" sz="800" b="1" dirty="0">
              <a:latin typeface="Comic Sans MS" pitchFamily="66" charset="0"/>
            </a:endParaRPr>
          </a:p>
        </p:txBody>
      </p:sp>
      <p:sp>
        <p:nvSpPr>
          <p:cNvPr id="66" name="Rectangle 65"/>
          <p:cNvSpPr/>
          <p:nvPr/>
        </p:nvSpPr>
        <p:spPr>
          <a:xfrm>
            <a:off x="1177239" y="2596370"/>
            <a:ext cx="1370601" cy="215444"/>
          </a:xfrm>
          <a:prstGeom prst="rect">
            <a:avLst/>
          </a:prstGeom>
        </p:spPr>
        <p:txBody>
          <a:bodyPr wrap="square">
            <a:spAutoFit/>
          </a:bodyPr>
          <a:lstStyle/>
          <a:p>
            <a:pPr algn="ctr"/>
            <a:r>
              <a:rPr lang="en-US" sz="800" b="1" dirty="0" smtClean="0">
                <a:latin typeface="Comic Sans MS" pitchFamily="66" charset="0"/>
              </a:rPr>
              <a:t>Center at 1.25 x 2.25”</a:t>
            </a:r>
            <a:endParaRPr lang="en-US" sz="800" b="1" dirty="0">
              <a:latin typeface="Comic Sans MS" pitchFamily="66" charset="0"/>
            </a:endParaRPr>
          </a:p>
        </p:txBody>
      </p:sp>
      <p:cxnSp>
        <p:nvCxnSpPr>
          <p:cNvPr id="67" name="Straight Arrow Connector 66"/>
          <p:cNvCxnSpPr>
            <a:stCxn id="66" idx="0"/>
          </p:cNvCxnSpPr>
          <p:nvPr/>
        </p:nvCxnSpPr>
        <p:spPr>
          <a:xfrm flipV="1">
            <a:off x="1862540" y="2480942"/>
            <a:ext cx="456724" cy="11542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8092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85"/>
          <p:cNvSpPr>
            <a:spLocks noGrp="1"/>
          </p:cNvSpPr>
          <p:nvPr>
            <p:ph type="sldNum" sz="quarter" idx="11"/>
          </p:nvPr>
        </p:nvSpPr>
        <p:spPr bwMode="auto">
          <a:ln>
            <a:miter lim="800000"/>
            <a:headEnd/>
            <a:tailEnd/>
          </a:ln>
        </p:spPr>
        <p:txBody>
          <a:bodyPr/>
          <a:lstStyle/>
          <a:p>
            <a:pPr>
              <a:defRPr/>
            </a:pPr>
            <a:fld id="{488CC5C0-72F8-41E6-AE19-A592C3802374}" type="slidenum">
              <a:rPr lang="en-US" smtClean="0"/>
              <a:pPr>
                <a:defRPr/>
              </a:pPr>
              <a:t>2</a:t>
            </a:fld>
            <a:endParaRPr lang="en-US" smtClean="0"/>
          </a:p>
        </p:txBody>
      </p:sp>
      <p:sp>
        <p:nvSpPr>
          <p:cNvPr id="387" name="Date Placeholder 386"/>
          <p:cNvSpPr>
            <a:spLocks noGrp="1"/>
          </p:cNvSpPr>
          <p:nvPr>
            <p:ph type="dt" sz="quarter" idx="10"/>
          </p:nvPr>
        </p:nvSpPr>
        <p:spPr/>
        <p:txBody>
          <a:bodyPr/>
          <a:lstStyle/>
          <a:p>
            <a:pPr>
              <a:defRPr/>
            </a:pPr>
            <a:r>
              <a:rPr lang="en-US" smtClean="0"/>
              <a:t>LIGO-D1200757-V5</a:t>
            </a:r>
            <a:endParaRPr lang="en-US" dirty="0"/>
          </a:p>
        </p:txBody>
      </p:sp>
      <p:sp>
        <p:nvSpPr>
          <p:cNvPr id="2052" name="Title 1"/>
          <p:cNvSpPr>
            <a:spLocks noGrp="1"/>
          </p:cNvSpPr>
          <p:nvPr>
            <p:ph type="title"/>
          </p:nvPr>
        </p:nvSpPr>
        <p:spPr>
          <a:xfrm>
            <a:off x="1725613" y="274638"/>
            <a:ext cx="6961187" cy="406400"/>
          </a:xfrm>
        </p:spPr>
        <p:txBody>
          <a:bodyPr/>
          <a:lstStyle/>
          <a:p>
            <a:r>
              <a:rPr lang="en-US" dirty="0" smtClean="0"/>
              <a:t>Sequencer – On/Off Switch</a:t>
            </a:r>
          </a:p>
        </p:txBody>
      </p:sp>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867" y="3716977"/>
            <a:ext cx="8629306" cy="2256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580789" y="1272845"/>
            <a:ext cx="1389888" cy="369332"/>
          </a:xfrm>
          <a:prstGeom prst="rect">
            <a:avLst/>
          </a:prstGeom>
          <a:noFill/>
        </p:spPr>
        <p:txBody>
          <a:bodyPr wrap="square" rtlCol="0">
            <a:spAutoFit/>
          </a:bodyPr>
          <a:lstStyle/>
          <a:p>
            <a:pPr algn="ctr"/>
            <a:r>
              <a:rPr lang="en-US" dirty="0" smtClean="0">
                <a:hlinkClick r:id="rId4"/>
              </a:rPr>
              <a:t>SW-3831</a:t>
            </a:r>
            <a:endParaRPr lang="en-US" dirty="0"/>
          </a:p>
        </p:txBody>
      </p:sp>
      <p:pic>
        <p:nvPicPr>
          <p:cNvPr id="205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63177" y="1849027"/>
            <a:ext cx="1818398" cy="1679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682337" y="311042"/>
            <a:ext cx="6406235" cy="6405614"/>
            <a:chOff x="1682337" y="311042"/>
            <a:chExt cx="6406235" cy="6405614"/>
          </a:xfrm>
        </p:grpSpPr>
        <p:sp>
          <p:nvSpPr>
            <p:cNvPr id="18" name="Rectangle 17"/>
            <p:cNvSpPr/>
            <p:nvPr/>
          </p:nvSpPr>
          <p:spPr bwMode="auto">
            <a:xfrm>
              <a:off x="1682338" y="311042"/>
              <a:ext cx="461928" cy="6399057"/>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01" name="Rectangle 300"/>
            <p:cNvSpPr/>
            <p:nvPr/>
          </p:nvSpPr>
          <p:spPr bwMode="auto">
            <a:xfrm>
              <a:off x="7625501" y="311042"/>
              <a:ext cx="461928" cy="6399057"/>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02" name="Rectangle 301"/>
            <p:cNvSpPr/>
            <p:nvPr/>
          </p:nvSpPr>
          <p:spPr bwMode="auto">
            <a:xfrm rot="5400000">
              <a:off x="4651774" y="-2658395"/>
              <a:ext cx="461928" cy="6400801"/>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03" name="Rectangle 302"/>
            <p:cNvSpPr/>
            <p:nvPr/>
          </p:nvSpPr>
          <p:spPr bwMode="auto">
            <a:xfrm rot="5400000">
              <a:off x="4657208" y="3285291"/>
              <a:ext cx="461928" cy="6400801"/>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9" name="Group 8"/>
          <p:cNvGrpSpPr/>
          <p:nvPr/>
        </p:nvGrpSpPr>
        <p:grpSpPr>
          <a:xfrm>
            <a:off x="1682338" y="315747"/>
            <a:ext cx="6400800" cy="6400800"/>
            <a:chOff x="1682338" y="315747"/>
            <a:chExt cx="6400800" cy="6400800"/>
          </a:xfrm>
        </p:grpSpPr>
        <p:sp>
          <p:nvSpPr>
            <p:cNvPr id="63" name="Rectangle 62"/>
            <p:cNvSpPr>
              <a:spLocks/>
            </p:cNvSpPr>
            <p:nvPr/>
          </p:nvSpPr>
          <p:spPr bwMode="auto">
            <a:xfrm>
              <a:off x="1682338" y="315747"/>
              <a:ext cx="6400800" cy="6400800"/>
            </a:xfrm>
            <a:prstGeom prst="rect">
              <a:avLst/>
            </a:prstGeom>
            <a:solidFill>
              <a:srgbClr val="D9D9D9">
                <a:alpha val="25098"/>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78" name="Oval 77"/>
            <p:cNvSpPr>
              <a:spLocks noChangeAspect="1"/>
            </p:cNvSpPr>
            <p:nvPr/>
          </p:nvSpPr>
          <p:spPr bwMode="auto">
            <a:xfrm>
              <a:off x="1889283" y="493669"/>
              <a:ext cx="116787" cy="118872"/>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79" name="Oval 78"/>
            <p:cNvSpPr>
              <a:spLocks noChangeAspect="1"/>
            </p:cNvSpPr>
            <p:nvPr/>
          </p:nvSpPr>
          <p:spPr bwMode="auto">
            <a:xfrm>
              <a:off x="1889282" y="6405133"/>
              <a:ext cx="116787" cy="118872"/>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80" name="Oval 79"/>
            <p:cNvSpPr>
              <a:spLocks noChangeAspect="1"/>
            </p:cNvSpPr>
            <p:nvPr/>
          </p:nvSpPr>
          <p:spPr bwMode="auto">
            <a:xfrm>
              <a:off x="1889283" y="3424626"/>
              <a:ext cx="116787" cy="118872"/>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84" name="Oval 83"/>
            <p:cNvSpPr>
              <a:spLocks noChangeAspect="1"/>
            </p:cNvSpPr>
            <p:nvPr/>
          </p:nvSpPr>
          <p:spPr bwMode="auto">
            <a:xfrm>
              <a:off x="4840451" y="493669"/>
              <a:ext cx="116787" cy="118872"/>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85" name="Oval 84"/>
            <p:cNvSpPr>
              <a:spLocks noChangeAspect="1"/>
            </p:cNvSpPr>
            <p:nvPr/>
          </p:nvSpPr>
          <p:spPr bwMode="auto">
            <a:xfrm>
              <a:off x="4840450" y="6405133"/>
              <a:ext cx="116787" cy="118872"/>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87" name="Oval 86"/>
            <p:cNvSpPr>
              <a:spLocks noChangeAspect="1"/>
            </p:cNvSpPr>
            <p:nvPr/>
          </p:nvSpPr>
          <p:spPr bwMode="auto">
            <a:xfrm>
              <a:off x="7756446" y="493669"/>
              <a:ext cx="116787" cy="118872"/>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88" name="Oval 87"/>
            <p:cNvSpPr>
              <a:spLocks noChangeAspect="1"/>
            </p:cNvSpPr>
            <p:nvPr/>
          </p:nvSpPr>
          <p:spPr bwMode="auto">
            <a:xfrm>
              <a:off x="7756445" y="6405133"/>
              <a:ext cx="116787" cy="118872"/>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89" name="Oval 88"/>
            <p:cNvSpPr>
              <a:spLocks noChangeAspect="1"/>
            </p:cNvSpPr>
            <p:nvPr/>
          </p:nvSpPr>
          <p:spPr bwMode="auto">
            <a:xfrm>
              <a:off x="7756446" y="3424626"/>
              <a:ext cx="116787" cy="118872"/>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
        <p:nvSpPr>
          <p:cNvPr id="3" name="Date Placeholder 2"/>
          <p:cNvSpPr>
            <a:spLocks noGrp="1"/>
          </p:cNvSpPr>
          <p:nvPr>
            <p:ph type="dt" sz="quarter" idx="10"/>
          </p:nvPr>
        </p:nvSpPr>
        <p:spPr/>
        <p:txBody>
          <a:bodyPr/>
          <a:lstStyle/>
          <a:p>
            <a:pPr>
              <a:defRPr/>
            </a:pPr>
            <a:r>
              <a:rPr lang="en-US" smtClean="0"/>
              <a:t>LIGO-D1200757-V5</a:t>
            </a:r>
            <a:endParaRPr lang="en-US"/>
          </a:p>
        </p:txBody>
      </p:sp>
      <p:sp>
        <p:nvSpPr>
          <p:cNvPr id="4" name="Slide Number Placeholder 3"/>
          <p:cNvSpPr>
            <a:spLocks noGrp="1"/>
          </p:cNvSpPr>
          <p:nvPr>
            <p:ph type="sldNum" sz="quarter" idx="11"/>
          </p:nvPr>
        </p:nvSpPr>
        <p:spPr/>
        <p:txBody>
          <a:bodyPr/>
          <a:lstStyle/>
          <a:p>
            <a:pPr>
              <a:defRPr/>
            </a:pPr>
            <a:fld id="{0EE90630-2144-461F-A62E-108182ED2F43}" type="slidenum">
              <a:rPr lang="en-US" smtClean="0"/>
              <a:pPr>
                <a:defRPr/>
              </a:pPr>
              <a:t>20</a:t>
            </a:fld>
            <a:endParaRPr lang="en-US"/>
          </a:p>
        </p:txBody>
      </p:sp>
      <p:sp>
        <p:nvSpPr>
          <p:cNvPr id="3076" name="Title 1"/>
          <p:cNvSpPr>
            <a:spLocks noGrp="1"/>
          </p:cNvSpPr>
          <p:nvPr>
            <p:ph type="title"/>
          </p:nvPr>
        </p:nvSpPr>
        <p:spPr>
          <a:xfrm>
            <a:off x="1725613" y="274638"/>
            <a:ext cx="6961187" cy="406400"/>
          </a:xfrm>
        </p:spPr>
        <p:txBody>
          <a:bodyPr/>
          <a:lstStyle/>
          <a:p>
            <a:r>
              <a:rPr lang="en-US" dirty="0" smtClean="0"/>
              <a:t>Sequencer – Layout – Box Bottom</a:t>
            </a:r>
          </a:p>
        </p:txBody>
      </p:sp>
      <p:sp>
        <p:nvSpPr>
          <p:cNvPr id="200" name="Rectangle 199"/>
          <p:cNvSpPr/>
          <p:nvPr/>
        </p:nvSpPr>
        <p:spPr>
          <a:xfrm>
            <a:off x="3480825" y="5792054"/>
            <a:ext cx="2803825" cy="369332"/>
          </a:xfrm>
          <a:prstGeom prst="rect">
            <a:avLst/>
          </a:prstGeom>
        </p:spPr>
        <p:txBody>
          <a:bodyPr wrap="square">
            <a:spAutoFit/>
          </a:bodyPr>
          <a:lstStyle/>
          <a:p>
            <a:pPr algn="ctr"/>
            <a:r>
              <a:rPr lang="en-US" dirty="0" smtClean="0"/>
              <a:t>Box 7” (4U) x 7” (4U) x 3”</a:t>
            </a:r>
            <a:endParaRPr lang="en-US" dirty="0"/>
          </a:p>
        </p:txBody>
      </p:sp>
      <p:grpSp>
        <p:nvGrpSpPr>
          <p:cNvPr id="11" name="Group 10"/>
          <p:cNvGrpSpPr/>
          <p:nvPr/>
        </p:nvGrpSpPr>
        <p:grpSpPr>
          <a:xfrm>
            <a:off x="8052887" y="311041"/>
            <a:ext cx="200055" cy="6399057"/>
            <a:chOff x="8052887" y="311041"/>
            <a:chExt cx="200055" cy="6399057"/>
          </a:xfrm>
        </p:grpSpPr>
        <p:grpSp>
          <p:nvGrpSpPr>
            <p:cNvPr id="2" name="Group 1"/>
            <p:cNvGrpSpPr/>
            <p:nvPr/>
          </p:nvGrpSpPr>
          <p:grpSpPr>
            <a:xfrm rot="5400000">
              <a:off x="4954176" y="3464060"/>
              <a:ext cx="6399057" cy="93020"/>
              <a:chOff x="1228793" y="4962617"/>
              <a:chExt cx="6399057" cy="93020"/>
            </a:xfrm>
            <a:pattFill prst="dkHorz">
              <a:fgClr>
                <a:schemeClr val="bg1">
                  <a:lumMod val="75000"/>
                </a:schemeClr>
              </a:fgClr>
              <a:bgClr>
                <a:schemeClr val="bg1"/>
              </a:bgClr>
            </a:pattFill>
          </p:grpSpPr>
          <p:sp>
            <p:nvSpPr>
              <p:cNvPr id="126" name="Rectangle 125"/>
              <p:cNvSpPr>
                <a:spLocks noChangeAspect="1"/>
              </p:cNvSpPr>
              <p:nvPr/>
            </p:nvSpPr>
            <p:spPr bwMode="auto">
              <a:xfrm>
                <a:off x="3051499" y="4964197"/>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54" name="Rectangle 153"/>
              <p:cNvSpPr>
                <a:spLocks noChangeAspect="1"/>
              </p:cNvSpPr>
              <p:nvPr/>
            </p:nvSpPr>
            <p:spPr bwMode="auto">
              <a:xfrm>
                <a:off x="3965899" y="4964197"/>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0" name="Rectangle 169"/>
              <p:cNvSpPr>
                <a:spLocks noChangeAspect="1"/>
              </p:cNvSpPr>
              <p:nvPr/>
            </p:nvSpPr>
            <p:spPr bwMode="auto">
              <a:xfrm>
                <a:off x="4881005" y="4964197"/>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1" name="Rectangle 170"/>
              <p:cNvSpPr>
                <a:spLocks noChangeAspect="1"/>
              </p:cNvSpPr>
              <p:nvPr/>
            </p:nvSpPr>
            <p:spPr bwMode="auto">
              <a:xfrm>
                <a:off x="5795405" y="4964197"/>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2" name="Rectangle 171"/>
              <p:cNvSpPr>
                <a:spLocks noChangeAspect="1"/>
              </p:cNvSpPr>
              <p:nvPr/>
            </p:nvSpPr>
            <p:spPr bwMode="auto">
              <a:xfrm>
                <a:off x="6713450" y="4964197"/>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3" name="Rectangle 172"/>
              <p:cNvSpPr>
                <a:spLocks noChangeAspect="1"/>
              </p:cNvSpPr>
              <p:nvPr/>
            </p:nvSpPr>
            <p:spPr bwMode="auto">
              <a:xfrm>
                <a:off x="1228793" y="4962617"/>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4" name="Rectangle 173"/>
              <p:cNvSpPr>
                <a:spLocks noChangeAspect="1"/>
              </p:cNvSpPr>
              <p:nvPr/>
            </p:nvSpPr>
            <p:spPr bwMode="auto">
              <a:xfrm>
                <a:off x="2143193" y="4962617"/>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
          <p:nvSpPr>
            <p:cNvPr id="136" name="Rectangle 135"/>
            <p:cNvSpPr/>
            <p:nvPr/>
          </p:nvSpPr>
          <p:spPr>
            <a:xfrm rot="16200000">
              <a:off x="7928334" y="621002"/>
              <a:ext cx="449162" cy="200055"/>
            </a:xfrm>
            <a:prstGeom prst="rect">
              <a:avLst/>
            </a:prstGeom>
          </p:spPr>
          <p:txBody>
            <a:bodyPr wrap="none">
              <a:spAutoFit/>
            </a:bodyPr>
            <a:lstStyle/>
            <a:p>
              <a:r>
                <a:rPr lang="en-US" sz="700" dirty="0" smtClean="0"/>
                <a:t>Inches</a:t>
              </a:r>
              <a:endParaRPr lang="en-US" dirty="0"/>
            </a:p>
          </p:txBody>
        </p:sp>
      </p:grpSp>
      <p:sp>
        <p:nvSpPr>
          <p:cNvPr id="137" name="Rectangle 136"/>
          <p:cNvSpPr/>
          <p:nvPr/>
        </p:nvSpPr>
        <p:spPr>
          <a:xfrm rot="16200000">
            <a:off x="8552532" y="1038336"/>
            <a:ext cx="711877" cy="200055"/>
          </a:xfrm>
          <a:prstGeom prst="rect">
            <a:avLst/>
          </a:prstGeom>
        </p:spPr>
        <p:txBody>
          <a:bodyPr wrap="square">
            <a:spAutoFit/>
          </a:bodyPr>
          <a:lstStyle/>
          <a:p>
            <a:r>
              <a:rPr lang="en-US" sz="700" dirty="0" smtClean="0"/>
              <a:t>Rack Units</a:t>
            </a:r>
            <a:endParaRPr lang="en-US" dirty="0"/>
          </a:p>
        </p:txBody>
      </p:sp>
      <p:grpSp>
        <p:nvGrpSpPr>
          <p:cNvPr id="12" name="Group 11"/>
          <p:cNvGrpSpPr/>
          <p:nvPr/>
        </p:nvGrpSpPr>
        <p:grpSpPr>
          <a:xfrm>
            <a:off x="1687066" y="6678274"/>
            <a:ext cx="6400775" cy="200055"/>
            <a:chOff x="1687066" y="6678274"/>
            <a:chExt cx="6400775" cy="200055"/>
          </a:xfrm>
        </p:grpSpPr>
        <p:grpSp>
          <p:nvGrpSpPr>
            <p:cNvPr id="5" name="Group 4"/>
            <p:cNvGrpSpPr/>
            <p:nvPr/>
          </p:nvGrpSpPr>
          <p:grpSpPr>
            <a:xfrm>
              <a:off x="1687066" y="6726141"/>
              <a:ext cx="6400775" cy="97881"/>
              <a:chOff x="2249656" y="6634701"/>
              <a:chExt cx="6400775" cy="97881"/>
            </a:xfrm>
            <a:pattFill prst="dkVert">
              <a:fgClr>
                <a:schemeClr val="bg1">
                  <a:lumMod val="75000"/>
                </a:schemeClr>
              </a:fgClr>
              <a:bgClr>
                <a:schemeClr val="bg1"/>
              </a:bgClr>
            </a:pattFill>
          </p:grpSpPr>
          <p:sp>
            <p:nvSpPr>
              <p:cNvPr id="175" name="Rectangle 174"/>
              <p:cNvSpPr>
                <a:spLocks noChangeAspect="1"/>
              </p:cNvSpPr>
              <p:nvPr/>
            </p:nvSpPr>
            <p:spPr bwMode="auto">
              <a:xfrm>
                <a:off x="2249656" y="6634701"/>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6" name="Rectangle 175"/>
              <p:cNvSpPr>
                <a:spLocks noChangeAspect="1"/>
              </p:cNvSpPr>
              <p:nvPr/>
            </p:nvSpPr>
            <p:spPr bwMode="auto">
              <a:xfrm>
                <a:off x="3164056" y="6634701"/>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7" name="Rectangle 176"/>
              <p:cNvSpPr>
                <a:spLocks noChangeAspect="1"/>
              </p:cNvSpPr>
              <p:nvPr/>
            </p:nvSpPr>
            <p:spPr bwMode="auto">
              <a:xfrm>
                <a:off x="4079162" y="6634701"/>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8" name="Rectangle 177"/>
              <p:cNvSpPr>
                <a:spLocks noChangeAspect="1"/>
              </p:cNvSpPr>
              <p:nvPr/>
            </p:nvSpPr>
            <p:spPr bwMode="auto">
              <a:xfrm>
                <a:off x="4993562" y="6634701"/>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9" name="Rectangle 178"/>
              <p:cNvSpPr>
                <a:spLocks noChangeAspect="1"/>
              </p:cNvSpPr>
              <p:nvPr/>
            </p:nvSpPr>
            <p:spPr bwMode="auto">
              <a:xfrm>
                <a:off x="5903586" y="6634701"/>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98" name="Rectangle 197"/>
              <p:cNvSpPr>
                <a:spLocks noChangeAspect="1"/>
              </p:cNvSpPr>
              <p:nvPr/>
            </p:nvSpPr>
            <p:spPr bwMode="auto">
              <a:xfrm>
                <a:off x="6817986" y="6641142"/>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99" name="Rectangle 198"/>
              <p:cNvSpPr>
                <a:spLocks noChangeAspect="1"/>
              </p:cNvSpPr>
              <p:nvPr/>
            </p:nvSpPr>
            <p:spPr bwMode="auto">
              <a:xfrm>
                <a:off x="7736031" y="6641142"/>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
          <p:nvSpPr>
            <p:cNvPr id="138" name="Rectangle 137"/>
            <p:cNvSpPr/>
            <p:nvPr/>
          </p:nvSpPr>
          <p:spPr>
            <a:xfrm>
              <a:off x="7406060" y="6678274"/>
              <a:ext cx="449162" cy="200055"/>
            </a:xfrm>
            <a:prstGeom prst="rect">
              <a:avLst/>
            </a:prstGeom>
          </p:spPr>
          <p:txBody>
            <a:bodyPr wrap="none">
              <a:spAutoFit/>
            </a:bodyPr>
            <a:lstStyle/>
            <a:p>
              <a:r>
                <a:rPr lang="en-US" sz="700" dirty="0" smtClean="0"/>
                <a:t>Inches</a:t>
              </a:r>
              <a:endParaRPr lang="en-US" dirty="0"/>
            </a:p>
          </p:txBody>
        </p:sp>
      </p:grpSp>
      <p:sp>
        <p:nvSpPr>
          <p:cNvPr id="139" name="Rectangle 138"/>
          <p:cNvSpPr/>
          <p:nvPr/>
        </p:nvSpPr>
        <p:spPr>
          <a:xfrm>
            <a:off x="3267051" y="3079178"/>
            <a:ext cx="3533124" cy="415498"/>
          </a:xfrm>
          <a:prstGeom prst="rect">
            <a:avLst/>
          </a:prstGeom>
        </p:spPr>
        <p:txBody>
          <a:bodyPr wrap="square">
            <a:spAutoFit/>
          </a:bodyPr>
          <a:lstStyle/>
          <a:p>
            <a:r>
              <a:rPr lang="en-US" sz="700" dirty="0" smtClean="0"/>
              <a:t>Hole pattern for Box Bottom:</a:t>
            </a:r>
          </a:p>
          <a:p>
            <a:pPr marL="228600" indent="-228600">
              <a:buAutoNum type="alphaLcParenR"/>
            </a:pPr>
            <a:r>
              <a:rPr lang="en-US" sz="700" dirty="0" smtClean="0"/>
              <a:t>8 – 6-32 PEM Nuts arranged so that the Bottom Plate can mate with the Box at both 0 degrees and 90 degrees rotation</a:t>
            </a:r>
          </a:p>
        </p:txBody>
      </p:sp>
      <p:sp>
        <p:nvSpPr>
          <p:cNvPr id="300" name="Rectangle 299"/>
          <p:cNvSpPr/>
          <p:nvPr/>
        </p:nvSpPr>
        <p:spPr>
          <a:xfrm>
            <a:off x="773665" y="6642556"/>
            <a:ext cx="1370601" cy="215444"/>
          </a:xfrm>
          <a:prstGeom prst="rect">
            <a:avLst/>
          </a:prstGeom>
        </p:spPr>
        <p:txBody>
          <a:bodyPr wrap="square">
            <a:spAutoFit/>
          </a:bodyPr>
          <a:lstStyle/>
          <a:p>
            <a:pPr algn="ctr"/>
            <a:r>
              <a:rPr lang="en-US" sz="800" b="1" dirty="0" smtClean="0">
                <a:latin typeface="Comic Sans MS" pitchFamily="66" charset="0"/>
              </a:rPr>
              <a:t>(0,0)</a:t>
            </a:r>
            <a:endParaRPr lang="en-US" sz="800" b="1" dirty="0">
              <a:latin typeface="Comic Sans MS" pitchFamily="66" charset="0"/>
            </a:endParaRPr>
          </a:p>
        </p:txBody>
      </p:sp>
      <p:grpSp>
        <p:nvGrpSpPr>
          <p:cNvPr id="309" name="Group 308"/>
          <p:cNvGrpSpPr/>
          <p:nvPr/>
        </p:nvGrpSpPr>
        <p:grpSpPr>
          <a:xfrm>
            <a:off x="1841232" y="3391746"/>
            <a:ext cx="212887" cy="184632"/>
            <a:chOff x="649705" y="2406316"/>
            <a:chExt cx="212887" cy="184632"/>
          </a:xfrm>
        </p:grpSpPr>
        <p:sp>
          <p:nvSpPr>
            <p:cNvPr id="310" name="Hexagon 309"/>
            <p:cNvSpPr/>
            <p:nvPr/>
          </p:nvSpPr>
          <p:spPr bwMode="auto">
            <a:xfrm>
              <a:off x="649705" y="2406316"/>
              <a:ext cx="212887" cy="184632"/>
            </a:xfrm>
            <a:prstGeom prst="hexagon">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11" name="Oval 310"/>
            <p:cNvSpPr>
              <a:spLocks noChangeAspect="1"/>
            </p:cNvSpPr>
            <p:nvPr/>
          </p:nvSpPr>
          <p:spPr bwMode="auto">
            <a:xfrm>
              <a:off x="697754" y="2439196"/>
              <a:ext cx="116787" cy="118872"/>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312" name="Group 311"/>
          <p:cNvGrpSpPr/>
          <p:nvPr/>
        </p:nvGrpSpPr>
        <p:grpSpPr>
          <a:xfrm>
            <a:off x="1841230" y="449689"/>
            <a:ext cx="212887" cy="184632"/>
            <a:chOff x="649705" y="2406316"/>
            <a:chExt cx="212887" cy="184632"/>
          </a:xfrm>
        </p:grpSpPr>
        <p:sp>
          <p:nvSpPr>
            <p:cNvPr id="313" name="Hexagon 312"/>
            <p:cNvSpPr/>
            <p:nvPr/>
          </p:nvSpPr>
          <p:spPr bwMode="auto">
            <a:xfrm>
              <a:off x="649705" y="2406316"/>
              <a:ext cx="212887" cy="184632"/>
            </a:xfrm>
            <a:prstGeom prst="hexagon">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14" name="Oval 313"/>
            <p:cNvSpPr>
              <a:spLocks noChangeAspect="1"/>
            </p:cNvSpPr>
            <p:nvPr/>
          </p:nvSpPr>
          <p:spPr bwMode="auto">
            <a:xfrm>
              <a:off x="697754" y="2439196"/>
              <a:ext cx="116787" cy="118872"/>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315" name="Group 314"/>
          <p:cNvGrpSpPr/>
          <p:nvPr/>
        </p:nvGrpSpPr>
        <p:grpSpPr>
          <a:xfrm>
            <a:off x="4820726" y="425626"/>
            <a:ext cx="212887" cy="184632"/>
            <a:chOff x="649705" y="2406316"/>
            <a:chExt cx="212887" cy="184632"/>
          </a:xfrm>
        </p:grpSpPr>
        <p:sp>
          <p:nvSpPr>
            <p:cNvPr id="316" name="Hexagon 315"/>
            <p:cNvSpPr/>
            <p:nvPr/>
          </p:nvSpPr>
          <p:spPr bwMode="auto">
            <a:xfrm>
              <a:off x="649705" y="2406316"/>
              <a:ext cx="212887" cy="184632"/>
            </a:xfrm>
            <a:prstGeom prst="hexagon">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17" name="Oval 316"/>
            <p:cNvSpPr>
              <a:spLocks noChangeAspect="1"/>
            </p:cNvSpPr>
            <p:nvPr/>
          </p:nvSpPr>
          <p:spPr bwMode="auto">
            <a:xfrm>
              <a:off x="697754" y="2439196"/>
              <a:ext cx="116787" cy="118872"/>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318" name="Group 317"/>
          <p:cNvGrpSpPr/>
          <p:nvPr/>
        </p:nvGrpSpPr>
        <p:grpSpPr>
          <a:xfrm>
            <a:off x="7708395" y="460789"/>
            <a:ext cx="212887" cy="184632"/>
            <a:chOff x="649705" y="2406316"/>
            <a:chExt cx="212887" cy="184632"/>
          </a:xfrm>
        </p:grpSpPr>
        <p:sp>
          <p:nvSpPr>
            <p:cNvPr id="319" name="Hexagon 318"/>
            <p:cNvSpPr/>
            <p:nvPr/>
          </p:nvSpPr>
          <p:spPr bwMode="auto">
            <a:xfrm>
              <a:off x="649705" y="2406316"/>
              <a:ext cx="212887" cy="184632"/>
            </a:xfrm>
            <a:prstGeom prst="hexagon">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20" name="Oval 319"/>
            <p:cNvSpPr>
              <a:spLocks noChangeAspect="1"/>
            </p:cNvSpPr>
            <p:nvPr/>
          </p:nvSpPr>
          <p:spPr bwMode="auto">
            <a:xfrm>
              <a:off x="697754" y="2439196"/>
              <a:ext cx="116787" cy="118872"/>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321" name="Group 320"/>
          <p:cNvGrpSpPr/>
          <p:nvPr/>
        </p:nvGrpSpPr>
        <p:grpSpPr>
          <a:xfrm>
            <a:off x="7708395" y="3413032"/>
            <a:ext cx="212887" cy="184632"/>
            <a:chOff x="649705" y="2406316"/>
            <a:chExt cx="212887" cy="184632"/>
          </a:xfrm>
        </p:grpSpPr>
        <p:sp>
          <p:nvSpPr>
            <p:cNvPr id="322" name="Hexagon 321"/>
            <p:cNvSpPr/>
            <p:nvPr/>
          </p:nvSpPr>
          <p:spPr bwMode="auto">
            <a:xfrm>
              <a:off x="649705" y="2406316"/>
              <a:ext cx="212887" cy="184632"/>
            </a:xfrm>
            <a:prstGeom prst="hexagon">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23" name="Oval 322"/>
            <p:cNvSpPr>
              <a:spLocks noChangeAspect="1"/>
            </p:cNvSpPr>
            <p:nvPr/>
          </p:nvSpPr>
          <p:spPr bwMode="auto">
            <a:xfrm>
              <a:off x="697754" y="2439196"/>
              <a:ext cx="116787" cy="118872"/>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324" name="Group 323"/>
          <p:cNvGrpSpPr/>
          <p:nvPr/>
        </p:nvGrpSpPr>
        <p:grpSpPr>
          <a:xfrm>
            <a:off x="7734550" y="6393176"/>
            <a:ext cx="212887" cy="184632"/>
            <a:chOff x="649705" y="2406316"/>
            <a:chExt cx="212887" cy="184632"/>
          </a:xfrm>
        </p:grpSpPr>
        <p:sp>
          <p:nvSpPr>
            <p:cNvPr id="325" name="Hexagon 324"/>
            <p:cNvSpPr/>
            <p:nvPr/>
          </p:nvSpPr>
          <p:spPr bwMode="auto">
            <a:xfrm>
              <a:off x="649705" y="2406316"/>
              <a:ext cx="212887" cy="184632"/>
            </a:xfrm>
            <a:prstGeom prst="hexagon">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26" name="Oval 325"/>
            <p:cNvSpPr>
              <a:spLocks noChangeAspect="1"/>
            </p:cNvSpPr>
            <p:nvPr/>
          </p:nvSpPr>
          <p:spPr bwMode="auto">
            <a:xfrm>
              <a:off x="697754" y="2439196"/>
              <a:ext cx="116787" cy="118872"/>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327" name="Group 326"/>
          <p:cNvGrpSpPr/>
          <p:nvPr/>
        </p:nvGrpSpPr>
        <p:grpSpPr>
          <a:xfrm>
            <a:off x="4792399" y="6405133"/>
            <a:ext cx="212887" cy="184632"/>
            <a:chOff x="649705" y="2406316"/>
            <a:chExt cx="212887" cy="184632"/>
          </a:xfrm>
        </p:grpSpPr>
        <p:sp>
          <p:nvSpPr>
            <p:cNvPr id="328" name="Hexagon 327"/>
            <p:cNvSpPr/>
            <p:nvPr/>
          </p:nvSpPr>
          <p:spPr bwMode="auto">
            <a:xfrm>
              <a:off x="649705" y="2406316"/>
              <a:ext cx="212887" cy="184632"/>
            </a:xfrm>
            <a:prstGeom prst="hexagon">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29" name="Oval 328"/>
            <p:cNvSpPr>
              <a:spLocks noChangeAspect="1"/>
            </p:cNvSpPr>
            <p:nvPr/>
          </p:nvSpPr>
          <p:spPr bwMode="auto">
            <a:xfrm>
              <a:off x="697754" y="2439196"/>
              <a:ext cx="116787" cy="118872"/>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330" name="Group 329"/>
          <p:cNvGrpSpPr/>
          <p:nvPr/>
        </p:nvGrpSpPr>
        <p:grpSpPr>
          <a:xfrm>
            <a:off x="1841228" y="6372253"/>
            <a:ext cx="212887" cy="184632"/>
            <a:chOff x="649705" y="2406316"/>
            <a:chExt cx="212887" cy="184632"/>
          </a:xfrm>
        </p:grpSpPr>
        <p:sp>
          <p:nvSpPr>
            <p:cNvPr id="331" name="Hexagon 330"/>
            <p:cNvSpPr/>
            <p:nvPr/>
          </p:nvSpPr>
          <p:spPr bwMode="auto">
            <a:xfrm>
              <a:off x="649705" y="2406316"/>
              <a:ext cx="212887" cy="184632"/>
            </a:xfrm>
            <a:prstGeom prst="hexagon">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32" name="Oval 331"/>
            <p:cNvSpPr>
              <a:spLocks noChangeAspect="1"/>
            </p:cNvSpPr>
            <p:nvPr/>
          </p:nvSpPr>
          <p:spPr bwMode="auto">
            <a:xfrm>
              <a:off x="697754" y="2439196"/>
              <a:ext cx="116787" cy="118872"/>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
        <p:nvSpPr>
          <p:cNvPr id="333" name="Rectangle 332"/>
          <p:cNvSpPr/>
          <p:nvPr/>
        </p:nvSpPr>
        <p:spPr>
          <a:xfrm>
            <a:off x="8345627" y="3264023"/>
            <a:ext cx="688771" cy="369332"/>
          </a:xfrm>
          <a:prstGeom prst="rect">
            <a:avLst/>
          </a:prstGeom>
        </p:spPr>
        <p:txBody>
          <a:bodyPr wrap="square">
            <a:spAutoFit/>
          </a:bodyPr>
          <a:lstStyle/>
          <a:p>
            <a:r>
              <a:rPr lang="en-US" dirty="0" smtClean="0"/>
              <a:t>Out</a:t>
            </a:r>
            <a:endParaRPr lang="en-US" dirty="0"/>
          </a:p>
        </p:txBody>
      </p:sp>
      <p:sp>
        <p:nvSpPr>
          <p:cNvPr id="334" name="Rectangle 333"/>
          <p:cNvSpPr/>
          <p:nvPr/>
        </p:nvSpPr>
        <p:spPr>
          <a:xfrm>
            <a:off x="1196480" y="3337796"/>
            <a:ext cx="377026" cy="369332"/>
          </a:xfrm>
          <a:prstGeom prst="rect">
            <a:avLst/>
          </a:prstGeom>
        </p:spPr>
        <p:txBody>
          <a:bodyPr wrap="none">
            <a:spAutoFit/>
          </a:bodyPr>
          <a:lstStyle/>
          <a:p>
            <a:r>
              <a:rPr lang="en-US" dirty="0" smtClean="0"/>
              <a:t>In</a:t>
            </a:r>
            <a:endParaRPr lang="en-US" dirty="0"/>
          </a:p>
        </p:txBody>
      </p:sp>
    </p:spTree>
    <p:extLst>
      <p:ext uri="{BB962C8B-B14F-4D97-AF65-F5344CB8AC3E}">
        <p14:creationId xmlns:p14="http://schemas.microsoft.com/office/powerpoint/2010/main" val="37950222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r>
              <a:rPr lang="en-US" smtClean="0"/>
              <a:t>LIGO-D1200757-V5</a:t>
            </a:r>
            <a:endParaRPr lang="en-US"/>
          </a:p>
        </p:txBody>
      </p:sp>
      <p:sp>
        <p:nvSpPr>
          <p:cNvPr id="4" name="Slide Number Placeholder 3"/>
          <p:cNvSpPr>
            <a:spLocks noGrp="1"/>
          </p:cNvSpPr>
          <p:nvPr>
            <p:ph type="sldNum" sz="quarter" idx="11"/>
          </p:nvPr>
        </p:nvSpPr>
        <p:spPr/>
        <p:txBody>
          <a:bodyPr/>
          <a:lstStyle/>
          <a:p>
            <a:pPr>
              <a:defRPr/>
            </a:pPr>
            <a:fld id="{0EE90630-2144-461F-A62E-108182ED2F43}" type="slidenum">
              <a:rPr lang="en-US" smtClean="0"/>
              <a:pPr>
                <a:defRPr/>
              </a:pPr>
              <a:t>21</a:t>
            </a:fld>
            <a:endParaRPr lang="en-US"/>
          </a:p>
        </p:txBody>
      </p:sp>
      <p:sp>
        <p:nvSpPr>
          <p:cNvPr id="3076" name="Title 1"/>
          <p:cNvSpPr>
            <a:spLocks noGrp="1"/>
          </p:cNvSpPr>
          <p:nvPr>
            <p:ph type="title"/>
          </p:nvPr>
        </p:nvSpPr>
        <p:spPr>
          <a:xfrm>
            <a:off x="1725613" y="274638"/>
            <a:ext cx="6961187" cy="406400"/>
          </a:xfrm>
        </p:spPr>
        <p:txBody>
          <a:bodyPr/>
          <a:lstStyle/>
          <a:p>
            <a:r>
              <a:rPr lang="en-US" dirty="0" smtClean="0"/>
              <a:t>Sequencer – Layout – Box Top</a:t>
            </a:r>
          </a:p>
        </p:txBody>
      </p:sp>
      <p:grpSp>
        <p:nvGrpSpPr>
          <p:cNvPr id="20" name="Group 19"/>
          <p:cNvGrpSpPr/>
          <p:nvPr/>
        </p:nvGrpSpPr>
        <p:grpSpPr>
          <a:xfrm>
            <a:off x="773665" y="80211"/>
            <a:ext cx="7849149" cy="6798118"/>
            <a:chOff x="773665" y="80211"/>
            <a:chExt cx="7849149" cy="6798118"/>
          </a:xfrm>
        </p:grpSpPr>
        <p:sp>
          <p:nvSpPr>
            <p:cNvPr id="63" name="Rectangle 62"/>
            <p:cNvSpPr>
              <a:spLocks/>
            </p:cNvSpPr>
            <p:nvPr/>
          </p:nvSpPr>
          <p:spPr bwMode="auto">
            <a:xfrm>
              <a:off x="1682338" y="315747"/>
              <a:ext cx="6400800" cy="6400800"/>
            </a:xfrm>
            <a:prstGeom prst="rect">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71" name="Rectangle 70"/>
            <p:cNvSpPr/>
            <p:nvPr/>
          </p:nvSpPr>
          <p:spPr>
            <a:xfrm rot="16200000">
              <a:off x="858745" y="3355544"/>
              <a:ext cx="377026" cy="369332"/>
            </a:xfrm>
            <a:prstGeom prst="rect">
              <a:avLst/>
            </a:prstGeom>
          </p:spPr>
          <p:txBody>
            <a:bodyPr wrap="none">
              <a:spAutoFit/>
            </a:bodyPr>
            <a:lstStyle/>
            <a:p>
              <a:r>
                <a:rPr lang="en-US" dirty="0" smtClean="0"/>
                <a:t>In</a:t>
              </a:r>
              <a:endParaRPr lang="en-US" dirty="0"/>
            </a:p>
          </p:txBody>
        </p:sp>
        <p:sp>
          <p:nvSpPr>
            <p:cNvPr id="72" name="Rectangle 71"/>
            <p:cNvSpPr/>
            <p:nvPr/>
          </p:nvSpPr>
          <p:spPr>
            <a:xfrm rot="16200000">
              <a:off x="8159866" y="3331480"/>
              <a:ext cx="556563" cy="369332"/>
            </a:xfrm>
            <a:prstGeom prst="rect">
              <a:avLst/>
            </a:prstGeom>
          </p:spPr>
          <p:txBody>
            <a:bodyPr wrap="none">
              <a:spAutoFit/>
            </a:bodyPr>
            <a:lstStyle/>
            <a:p>
              <a:r>
                <a:rPr lang="en-US" dirty="0" smtClean="0"/>
                <a:t>Out</a:t>
              </a:r>
              <a:endParaRPr lang="en-US" dirty="0"/>
            </a:p>
          </p:txBody>
        </p:sp>
        <p:grpSp>
          <p:nvGrpSpPr>
            <p:cNvPr id="11" name="Group 10"/>
            <p:cNvGrpSpPr/>
            <p:nvPr/>
          </p:nvGrpSpPr>
          <p:grpSpPr>
            <a:xfrm>
              <a:off x="8052887" y="311041"/>
              <a:ext cx="200055" cy="6399057"/>
              <a:chOff x="8052887" y="311041"/>
              <a:chExt cx="200055" cy="6399057"/>
            </a:xfrm>
          </p:grpSpPr>
          <p:grpSp>
            <p:nvGrpSpPr>
              <p:cNvPr id="2" name="Group 1"/>
              <p:cNvGrpSpPr/>
              <p:nvPr/>
            </p:nvGrpSpPr>
            <p:grpSpPr>
              <a:xfrm rot="5400000">
                <a:off x="4954176" y="3464060"/>
                <a:ext cx="6399057" cy="93020"/>
                <a:chOff x="1228793" y="4962617"/>
                <a:chExt cx="6399057" cy="93020"/>
              </a:xfrm>
              <a:pattFill prst="dkHorz">
                <a:fgClr>
                  <a:schemeClr val="bg1">
                    <a:lumMod val="75000"/>
                  </a:schemeClr>
                </a:fgClr>
                <a:bgClr>
                  <a:schemeClr val="bg1"/>
                </a:bgClr>
              </a:pattFill>
            </p:grpSpPr>
            <p:sp>
              <p:nvSpPr>
                <p:cNvPr id="126" name="Rectangle 125"/>
                <p:cNvSpPr>
                  <a:spLocks noChangeAspect="1"/>
                </p:cNvSpPr>
                <p:nvPr/>
              </p:nvSpPr>
              <p:spPr bwMode="auto">
                <a:xfrm>
                  <a:off x="3051499" y="4964197"/>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54" name="Rectangle 153"/>
                <p:cNvSpPr>
                  <a:spLocks noChangeAspect="1"/>
                </p:cNvSpPr>
                <p:nvPr/>
              </p:nvSpPr>
              <p:spPr bwMode="auto">
                <a:xfrm>
                  <a:off x="3965899" y="4964197"/>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0" name="Rectangle 169"/>
                <p:cNvSpPr>
                  <a:spLocks noChangeAspect="1"/>
                </p:cNvSpPr>
                <p:nvPr/>
              </p:nvSpPr>
              <p:spPr bwMode="auto">
                <a:xfrm>
                  <a:off x="4881005" y="4964197"/>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1" name="Rectangle 170"/>
                <p:cNvSpPr>
                  <a:spLocks noChangeAspect="1"/>
                </p:cNvSpPr>
                <p:nvPr/>
              </p:nvSpPr>
              <p:spPr bwMode="auto">
                <a:xfrm>
                  <a:off x="5795405" y="4964197"/>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2" name="Rectangle 171"/>
                <p:cNvSpPr>
                  <a:spLocks noChangeAspect="1"/>
                </p:cNvSpPr>
                <p:nvPr/>
              </p:nvSpPr>
              <p:spPr bwMode="auto">
                <a:xfrm>
                  <a:off x="6713450" y="4964197"/>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3" name="Rectangle 172"/>
                <p:cNvSpPr>
                  <a:spLocks noChangeAspect="1"/>
                </p:cNvSpPr>
                <p:nvPr/>
              </p:nvSpPr>
              <p:spPr bwMode="auto">
                <a:xfrm>
                  <a:off x="1228793" y="4962617"/>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4" name="Rectangle 173"/>
                <p:cNvSpPr>
                  <a:spLocks noChangeAspect="1"/>
                </p:cNvSpPr>
                <p:nvPr/>
              </p:nvSpPr>
              <p:spPr bwMode="auto">
                <a:xfrm>
                  <a:off x="2143193" y="4962617"/>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
            <p:nvSpPr>
              <p:cNvPr id="136" name="Rectangle 135"/>
              <p:cNvSpPr/>
              <p:nvPr/>
            </p:nvSpPr>
            <p:spPr>
              <a:xfrm rot="16200000">
                <a:off x="7928334" y="621002"/>
                <a:ext cx="449162" cy="200055"/>
              </a:xfrm>
              <a:prstGeom prst="rect">
                <a:avLst/>
              </a:prstGeom>
            </p:spPr>
            <p:txBody>
              <a:bodyPr wrap="none">
                <a:spAutoFit/>
              </a:bodyPr>
              <a:lstStyle/>
              <a:p>
                <a:r>
                  <a:rPr lang="en-US" sz="700" dirty="0" smtClean="0"/>
                  <a:t>Inches</a:t>
                </a:r>
                <a:endParaRPr lang="en-US" dirty="0"/>
              </a:p>
            </p:txBody>
          </p:sp>
        </p:grpSp>
        <p:grpSp>
          <p:nvGrpSpPr>
            <p:cNvPr id="12" name="Group 11"/>
            <p:cNvGrpSpPr/>
            <p:nvPr/>
          </p:nvGrpSpPr>
          <p:grpSpPr>
            <a:xfrm>
              <a:off x="1687066" y="6678274"/>
              <a:ext cx="6400775" cy="200055"/>
              <a:chOff x="1687066" y="6678274"/>
              <a:chExt cx="6400775" cy="200055"/>
            </a:xfrm>
          </p:grpSpPr>
          <p:grpSp>
            <p:nvGrpSpPr>
              <p:cNvPr id="5" name="Group 4"/>
              <p:cNvGrpSpPr/>
              <p:nvPr/>
            </p:nvGrpSpPr>
            <p:grpSpPr>
              <a:xfrm>
                <a:off x="1687066" y="6726141"/>
                <a:ext cx="6400775" cy="97881"/>
                <a:chOff x="2249656" y="6634701"/>
                <a:chExt cx="6400775" cy="97881"/>
              </a:xfrm>
              <a:pattFill prst="dkVert">
                <a:fgClr>
                  <a:schemeClr val="bg1">
                    <a:lumMod val="75000"/>
                  </a:schemeClr>
                </a:fgClr>
                <a:bgClr>
                  <a:schemeClr val="bg1"/>
                </a:bgClr>
              </a:pattFill>
            </p:grpSpPr>
            <p:sp>
              <p:nvSpPr>
                <p:cNvPr id="175" name="Rectangle 174"/>
                <p:cNvSpPr>
                  <a:spLocks noChangeAspect="1"/>
                </p:cNvSpPr>
                <p:nvPr/>
              </p:nvSpPr>
              <p:spPr bwMode="auto">
                <a:xfrm>
                  <a:off x="2249656" y="6634701"/>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6" name="Rectangle 175"/>
                <p:cNvSpPr>
                  <a:spLocks noChangeAspect="1"/>
                </p:cNvSpPr>
                <p:nvPr/>
              </p:nvSpPr>
              <p:spPr bwMode="auto">
                <a:xfrm>
                  <a:off x="3164056" y="6634701"/>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7" name="Rectangle 176"/>
                <p:cNvSpPr>
                  <a:spLocks noChangeAspect="1"/>
                </p:cNvSpPr>
                <p:nvPr/>
              </p:nvSpPr>
              <p:spPr bwMode="auto">
                <a:xfrm>
                  <a:off x="4079162" y="6634701"/>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8" name="Rectangle 177"/>
                <p:cNvSpPr>
                  <a:spLocks noChangeAspect="1"/>
                </p:cNvSpPr>
                <p:nvPr/>
              </p:nvSpPr>
              <p:spPr bwMode="auto">
                <a:xfrm>
                  <a:off x="4993562" y="6634701"/>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9" name="Rectangle 178"/>
                <p:cNvSpPr>
                  <a:spLocks noChangeAspect="1"/>
                </p:cNvSpPr>
                <p:nvPr/>
              </p:nvSpPr>
              <p:spPr bwMode="auto">
                <a:xfrm>
                  <a:off x="5903586" y="6634701"/>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98" name="Rectangle 197"/>
                <p:cNvSpPr>
                  <a:spLocks noChangeAspect="1"/>
                </p:cNvSpPr>
                <p:nvPr/>
              </p:nvSpPr>
              <p:spPr bwMode="auto">
                <a:xfrm>
                  <a:off x="6817986" y="6641142"/>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99" name="Rectangle 198"/>
                <p:cNvSpPr>
                  <a:spLocks noChangeAspect="1"/>
                </p:cNvSpPr>
                <p:nvPr/>
              </p:nvSpPr>
              <p:spPr bwMode="auto">
                <a:xfrm>
                  <a:off x="7736031" y="6641142"/>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
            <p:nvSpPr>
              <p:cNvPr id="138" name="Rectangle 137"/>
              <p:cNvSpPr/>
              <p:nvPr/>
            </p:nvSpPr>
            <p:spPr>
              <a:xfrm>
                <a:off x="7406060" y="6678274"/>
                <a:ext cx="449162" cy="200055"/>
              </a:xfrm>
              <a:prstGeom prst="rect">
                <a:avLst/>
              </a:prstGeom>
            </p:spPr>
            <p:txBody>
              <a:bodyPr wrap="none">
                <a:spAutoFit/>
              </a:bodyPr>
              <a:lstStyle/>
              <a:p>
                <a:r>
                  <a:rPr lang="en-US" sz="700" dirty="0" smtClean="0"/>
                  <a:t>Inches</a:t>
                </a:r>
                <a:endParaRPr lang="en-US" dirty="0"/>
              </a:p>
            </p:txBody>
          </p:sp>
        </p:grpSp>
        <p:grpSp>
          <p:nvGrpSpPr>
            <p:cNvPr id="17" name="Group 16"/>
            <p:cNvGrpSpPr/>
            <p:nvPr/>
          </p:nvGrpSpPr>
          <p:grpSpPr>
            <a:xfrm>
              <a:off x="4324125" y="1332828"/>
              <a:ext cx="2103145" cy="1645920"/>
              <a:chOff x="4420377" y="1236576"/>
              <a:chExt cx="2103145" cy="1645920"/>
            </a:xfrm>
          </p:grpSpPr>
          <p:sp>
            <p:nvSpPr>
              <p:cNvPr id="289" name="Rectangle 288"/>
              <p:cNvSpPr>
                <a:spLocks noChangeAspect="1"/>
              </p:cNvSpPr>
              <p:nvPr/>
            </p:nvSpPr>
            <p:spPr bwMode="auto">
              <a:xfrm>
                <a:off x="4420377" y="1236576"/>
                <a:ext cx="2103120" cy="164592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91" name="Flowchart: Delay 290"/>
              <p:cNvSpPr/>
              <p:nvPr/>
            </p:nvSpPr>
            <p:spPr bwMode="auto">
              <a:xfrm>
                <a:off x="4420402" y="1927469"/>
                <a:ext cx="320842" cy="280176"/>
              </a:xfrm>
              <a:prstGeom prst="flowChartDelay">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93" name="Flowchart: Delay 292"/>
              <p:cNvSpPr/>
              <p:nvPr/>
            </p:nvSpPr>
            <p:spPr bwMode="auto">
              <a:xfrm rot="10800000">
                <a:off x="6202680" y="1919448"/>
                <a:ext cx="320842" cy="280176"/>
              </a:xfrm>
              <a:prstGeom prst="flowChartDelay">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95" name="Oval 294"/>
              <p:cNvSpPr>
                <a:spLocks noChangeAspect="1"/>
              </p:cNvSpPr>
              <p:nvPr/>
            </p:nvSpPr>
            <p:spPr bwMode="auto">
              <a:xfrm>
                <a:off x="4522429" y="2016142"/>
                <a:ext cx="116787" cy="118872"/>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96" name="Oval 295"/>
              <p:cNvSpPr>
                <a:spLocks noChangeAspect="1"/>
              </p:cNvSpPr>
              <p:nvPr/>
            </p:nvSpPr>
            <p:spPr bwMode="auto">
              <a:xfrm>
                <a:off x="6313854" y="2000100"/>
                <a:ext cx="116787" cy="118872"/>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14" name="Group 13"/>
            <p:cNvGrpSpPr/>
            <p:nvPr/>
          </p:nvGrpSpPr>
          <p:grpSpPr>
            <a:xfrm>
              <a:off x="4333298" y="4075338"/>
              <a:ext cx="2103120" cy="1645920"/>
              <a:chOff x="4429550" y="4155548"/>
              <a:chExt cx="2103120" cy="1645920"/>
            </a:xfrm>
          </p:grpSpPr>
          <p:sp>
            <p:nvSpPr>
              <p:cNvPr id="290" name="Rectangle 289"/>
              <p:cNvSpPr>
                <a:spLocks noChangeAspect="1"/>
              </p:cNvSpPr>
              <p:nvPr/>
            </p:nvSpPr>
            <p:spPr bwMode="auto">
              <a:xfrm>
                <a:off x="4429550" y="4155548"/>
                <a:ext cx="2103120" cy="164592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92" name="Flowchart: Delay 291"/>
              <p:cNvSpPr/>
              <p:nvPr/>
            </p:nvSpPr>
            <p:spPr bwMode="auto">
              <a:xfrm>
                <a:off x="4429550" y="4839011"/>
                <a:ext cx="320842" cy="280176"/>
              </a:xfrm>
              <a:prstGeom prst="flowChartDelay">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94" name="Flowchart: Delay 293"/>
              <p:cNvSpPr/>
              <p:nvPr/>
            </p:nvSpPr>
            <p:spPr bwMode="auto">
              <a:xfrm rot="10800000">
                <a:off x="6211828" y="4839011"/>
                <a:ext cx="320842" cy="280176"/>
              </a:xfrm>
              <a:prstGeom prst="flowChartDelay">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97" name="Oval 296"/>
              <p:cNvSpPr>
                <a:spLocks noChangeAspect="1"/>
              </p:cNvSpPr>
              <p:nvPr/>
            </p:nvSpPr>
            <p:spPr bwMode="auto">
              <a:xfrm>
                <a:off x="4531577" y="4927684"/>
                <a:ext cx="116787" cy="118872"/>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98" name="Oval 297"/>
              <p:cNvSpPr>
                <a:spLocks noChangeAspect="1"/>
              </p:cNvSpPr>
              <p:nvPr/>
            </p:nvSpPr>
            <p:spPr bwMode="auto">
              <a:xfrm>
                <a:off x="6304707" y="4919072"/>
                <a:ext cx="116787" cy="118872"/>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cxnSp>
          <p:nvCxnSpPr>
            <p:cNvPr id="16" name="Straight Connector 15"/>
            <p:cNvCxnSpPr/>
            <p:nvPr/>
          </p:nvCxnSpPr>
          <p:spPr>
            <a:xfrm flipH="1">
              <a:off x="1419726" y="4877654"/>
              <a:ext cx="7018421" cy="4141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flipH="1">
              <a:off x="1419726" y="2143936"/>
              <a:ext cx="7018421" cy="41418"/>
            </a:xfrm>
            <a:prstGeom prst="line">
              <a:avLst/>
            </a:prstGeom>
          </p:spPr>
          <p:style>
            <a:lnRef idx="1">
              <a:schemeClr val="accent1"/>
            </a:lnRef>
            <a:fillRef idx="0">
              <a:schemeClr val="accent1"/>
            </a:fillRef>
            <a:effectRef idx="0">
              <a:schemeClr val="accent1"/>
            </a:effectRef>
            <a:fontRef idx="minor">
              <a:schemeClr val="tx1"/>
            </a:fontRef>
          </p:style>
        </p:cxnSp>
        <p:sp>
          <p:nvSpPr>
            <p:cNvPr id="300" name="Rectangle 299"/>
            <p:cNvSpPr/>
            <p:nvPr/>
          </p:nvSpPr>
          <p:spPr>
            <a:xfrm>
              <a:off x="773665" y="6642556"/>
              <a:ext cx="1370601" cy="215444"/>
            </a:xfrm>
            <a:prstGeom prst="rect">
              <a:avLst/>
            </a:prstGeom>
          </p:spPr>
          <p:txBody>
            <a:bodyPr wrap="square">
              <a:spAutoFit/>
            </a:bodyPr>
            <a:lstStyle/>
            <a:p>
              <a:pPr algn="ctr"/>
              <a:r>
                <a:rPr lang="en-US" sz="800" b="1" dirty="0" smtClean="0">
                  <a:latin typeface="Comic Sans MS" pitchFamily="66" charset="0"/>
                </a:rPr>
                <a:t>(0,0)</a:t>
              </a:r>
              <a:endParaRPr lang="en-US" sz="800" b="1" dirty="0">
                <a:latin typeface="Comic Sans MS" pitchFamily="66" charset="0"/>
              </a:endParaRPr>
            </a:p>
          </p:txBody>
        </p:sp>
        <p:sp>
          <p:nvSpPr>
            <p:cNvPr id="55" name="Rectangle 54"/>
            <p:cNvSpPr/>
            <p:nvPr/>
          </p:nvSpPr>
          <p:spPr>
            <a:xfrm>
              <a:off x="3480825" y="5792054"/>
              <a:ext cx="2803825" cy="369332"/>
            </a:xfrm>
            <a:prstGeom prst="rect">
              <a:avLst/>
            </a:prstGeom>
          </p:spPr>
          <p:txBody>
            <a:bodyPr wrap="square">
              <a:spAutoFit/>
            </a:bodyPr>
            <a:lstStyle/>
            <a:p>
              <a:pPr algn="ctr"/>
              <a:r>
                <a:rPr lang="en-US" dirty="0" smtClean="0"/>
                <a:t>Box 7” (4U) x 7” (4U) x 3”</a:t>
              </a:r>
              <a:endParaRPr lang="en-US" dirty="0"/>
            </a:p>
          </p:txBody>
        </p:sp>
        <p:sp>
          <p:nvSpPr>
            <p:cNvPr id="57" name="Rectangle 56"/>
            <p:cNvSpPr/>
            <p:nvPr/>
          </p:nvSpPr>
          <p:spPr>
            <a:xfrm>
              <a:off x="6583047" y="2622005"/>
              <a:ext cx="1472209" cy="215444"/>
            </a:xfrm>
            <a:prstGeom prst="rect">
              <a:avLst/>
            </a:prstGeom>
          </p:spPr>
          <p:txBody>
            <a:bodyPr wrap="square">
              <a:spAutoFit/>
            </a:bodyPr>
            <a:lstStyle/>
            <a:p>
              <a:pPr algn="ctr"/>
              <a:r>
                <a:rPr lang="en-US" sz="800" b="1" dirty="0" smtClean="0">
                  <a:latin typeface="Comic Sans MS" pitchFamily="66" charset="0"/>
                </a:rPr>
                <a:t>Center at 5.0” x 5.0””</a:t>
              </a:r>
              <a:endParaRPr lang="en-US" sz="800" b="1" dirty="0">
                <a:latin typeface="Comic Sans MS" pitchFamily="66" charset="0"/>
              </a:endParaRPr>
            </a:p>
          </p:txBody>
        </p:sp>
        <p:cxnSp>
          <p:nvCxnSpPr>
            <p:cNvPr id="58" name="Straight Arrow Connector 57"/>
            <p:cNvCxnSpPr>
              <a:stCxn id="57" idx="0"/>
            </p:cNvCxnSpPr>
            <p:nvPr/>
          </p:nvCxnSpPr>
          <p:spPr>
            <a:xfrm flipH="1" flipV="1">
              <a:off x="6430642" y="2231267"/>
              <a:ext cx="888510" cy="39073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6581920" y="5370532"/>
              <a:ext cx="1472209" cy="215444"/>
            </a:xfrm>
            <a:prstGeom prst="rect">
              <a:avLst/>
            </a:prstGeom>
          </p:spPr>
          <p:txBody>
            <a:bodyPr wrap="square">
              <a:spAutoFit/>
            </a:bodyPr>
            <a:lstStyle/>
            <a:p>
              <a:pPr algn="ctr"/>
              <a:r>
                <a:rPr lang="en-US" sz="800" b="1" dirty="0" smtClean="0">
                  <a:latin typeface="Comic Sans MS" pitchFamily="66" charset="0"/>
                </a:rPr>
                <a:t>Center at 5.0” x 2.0””</a:t>
              </a:r>
              <a:endParaRPr lang="en-US" sz="800" b="1" dirty="0">
                <a:latin typeface="Comic Sans MS" pitchFamily="66" charset="0"/>
              </a:endParaRPr>
            </a:p>
          </p:txBody>
        </p:sp>
        <p:cxnSp>
          <p:nvCxnSpPr>
            <p:cNvPr id="61" name="Straight Arrow Connector 60"/>
            <p:cNvCxnSpPr>
              <a:stCxn id="60" idx="0"/>
            </p:cNvCxnSpPr>
            <p:nvPr/>
          </p:nvCxnSpPr>
          <p:spPr>
            <a:xfrm flipH="1" flipV="1">
              <a:off x="6517550" y="4979794"/>
              <a:ext cx="800475" cy="39073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198" idx="1"/>
            </p:cNvCxnSpPr>
            <p:nvPr/>
          </p:nvCxnSpPr>
          <p:spPr>
            <a:xfrm flipV="1">
              <a:off x="6255396" y="80211"/>
              <a:ext cx="29254" cy="6698091"/>
            </a:xfrm>
            <a:prstGeom prst="line">
              <a:avLst/>
            </a:prstGeom>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2931324" y="929334"/>
              <a:ext cx="3986463" cy="307777"/>
            </a:xfrm>
            <a:prstGeom prst="rect">
              <a:avLst/>
            </a:prstGeom>
          </p:spPr>
          <p:txBody>
            <a:bodyPr wrap="square">
              <a:spAutoFit/>
            </a:bodyPr>
            <a:lstStyle/>
            <a:p>
              <a:r>
                <a:rPr lang="en-US" sz="700" dirty="0" smtClean="0"/>
                <a:t>Hole pattern for Box Bottom:</a:t>
              </a:r>
            </a:p>
            <a:p>
              <a:pPr marL="228600" indent="-228600">
                <a:buAutoNum type="alphaLcParenR"/>
              </a:pPr>
              <a:r>
                <a:rPr lang="en-US" sz="700" dirty="0" smtClean="0"/>
                <a:t>4 – holes as per diagram, </a:t>
              </a:r>
              <a:r>
                <a:rPr lang="en-US" sz="700" dirty="0"/>
                <a:t>– countersunk for </a:t>
              </a:r>
              <a:r>
                <a:rPr lang="en-US" sz="700" dirty="0" smtClean="0"/>
                <a:t>8/32 </a:t>
              </a:r>
              <a:r>
                <a:rPr lang="en-US" sz="700" dirty="0"/>
                <a:t>Phillips flathead screws</a:t>
              </a:r>
            </a:p>
          </p:txBody>
        </p:sp>
        <p:cxnSp>
          <p:nvCxnSpPr>
            <p:cNvPr id="67" name="Straight Connector 66"/>
            <p:cNvCxnSpPr/>
            <p:nvPr/>
          </p:nvCxnSpPr>
          <p:spPr>
            <a:xfrm flipV="1">
              <a:off x="4460897" y="96281"/>
              <a:ext cx="29254" cy="6698091"/>
            </a:xfrm>
            <a:prstGeom prst="line">
              <a:avLst/>
            </a:prstGeom>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4633988" y="1682642"/>
              <a:ext cx="1472209" cy="215444"/>
            </a:xfrm>
            <a:prstGeom prst="rect">
              <a:avLst/>
            </a:prstGeom>
          </p:spPr>
          <p:txBody>
            <a:bodyPr wrap="square">
              <a:spAutoFit/>
            </a:bodyPr>
            <a:lstStyle/>
            <a:p>
              <a:pPr algn="ctr"/>
              <a:r>
                <a:rPr lang="en-US" sz="800" b="1" dirty="0" smtClean="0">
                  <a:latin typeface="Comic Sans MS" pitchFamily="66" charset="0"/>
                </a:rPr>
                <a:t>1.87” Center to Center</a:t>
              </a:r>
              <a:endParaRPr lang="en-US" sz="800" b="1" dirty="0">
                <a:latin typeface="Comic Sans MS" pitchFamily="66" charset="0"/>
              </a:endParaRPr>
            </a:p>
          </p:txBody>
        </p:sp>
        <p:sp>
          <p:nvSpPr>
            <p:cNvPr id="69" name="Rectangle 68"/>
            <p:cNvSpPr/>
            <p:nvPr/>
          </p:nvSpPr>
          <p:spPr>
            <a:xfrm>
              <a:off x="4955389" y="1959441"/>
              <a:ext cx="966931" cy="369332"/>
            </a:xfrm>
            <a:prstGeom prst="rect">
              <a:avLst/>
            </a:prstGeom>
          </p:spPr>
          <p:txBody>
            <a:bodyPr wrap="none">
              <a:spAutoFit/>
            </a:bodyPr>
            <a:lstStyle/>
            <a:p>
              <a:r>
                <a:rPr lang="en-US" dirty="0" smtClean="0"/>
                <a:t>Relay 1</a:t>
              </a:r>
              <a:endParaRPr lang="en-US" dirty="0"/>
            </a:p>
          </p:txBody>
        </p:sp>
        <p:sp>
          <p:nvSpPr>
            <p:cNvPr id="70" name="Rectangle 69"/>
            <p:cNvSpPr/>
            <p:nvPr/>
          </p:nvSpPr>
          <p:spPr>
            <a:xfrm>
              <a:off x="4964538" y="4693062"/>
              <a:ext cx="966931" cy="369332"/>
            </a:xfrm>
            <a:prstGeom prst="rect">
              <a:avLst/>
            </a:prstGeom>
          </p:spPr>
          <p:txBody>
            <a:bodyPr wrap="none">
              <a:spAutoFit/>
            </a:bodyPr>
            <a:lstStyle/>
            <a:p>
              <a:r>
                <a:rPr lang="en-US" dirty="0" smtClean="0"/>
                <a:t>Relay 2</a:t>
              </a:r>
              <a:endParaRPr lang="en-US" dirty="0"/>
            </a:p>
          </p:txBody>
        </p:sp>
        <p:cxnSp>
          <p:nvCxnSpPr>
            <p:cNvPr id="73" name="Straight Arrow Connector 72"/>
            <p:cNvCxnSpPr>
              <a:stCxn id="68" idx="2"/>
              <a:endCxn id="296" idx="1"/>
            </p:cNvCxnSpPr>
            <p:nvPr/>
          </p:nvCxnSpPr>
          <p:spPr>
            <a:xfrm>
              <a:off x="5370093" y="1898086"/>
              <a:ext cx="864612" cy="21567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68" idx="2"/>
              <a:endCxn id="295" idx="7"/>
            </p:cNvCxnSpPr>
            <p:nvPr/>
          </p:nvCxnSpPr>
          <p:spPr>
            <a:xfrm flipH="1">
              <a:off x="4525861" y="1898086"/>
              <a:ext cx="844232" cy="23171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414298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82"/>
          <p:cNvSpPr>
            <a:spLocks/>
          </p:cNvSpPr>
          <p:nvPr/>
        </p:nvSpPr>
        <p:spPr bwMode="auto">
          <a:xfrm>
            <a:off x="431824" y="331782"/>
            <a:ext cx="8001000" cy="6400800"/>
          </a:xfrm>
          <a:prstGeom prst="rect">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63" name="Rectangle 62"/>
          <p:cNvSpPr>
            <a:spLocks/>
          </p:cNvSpPr>
          <p:nvPr/>
        </p:nvSpPr>
        <p:spPr bwMode="auto">
          <a:xfrm>
            <a:off x="1209099" y="339810"/>
            <a:ext cx="6400800" cy="6400800"/>
          </a:xfrm>
          <a:prstGeom prst="rect">
            <a:avLst/>
          </a:prstGeom>
          <a:solidFill>
            <a:srgbClr val="D9D9D9">
              <a:alpha val="25098"/>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 name="Date Placeholder 2"/>
          <p:cNvSpPr>
            <a:spLocks noGrp="1"/>
          </p:cNvSpPr>
          <p:nvPr>
            <p:ph type="dt" sz="quarter" idx="10"/>
          </p:nvPr>
        </p:nvSpPr>
        <p:spPr/>
        <p:txBody>
          <a:bodyPr/>
          <a:lstStyle/>
          <a:p>
            <a:pPr>
              <a:defRPr/>
            </a:pPr>
            <a:r>
              <a:rPr lang="en-US" smtClean="0"/>
              <a:t>LIGO-D1200757-V5</a:t>
            </a:r>
            <a:endParaRPr lang="en-US"/>
          </a:p>
        </p:txBody>
      </p:sp>
      <p:sp>
        <p:nvSpPr>
          <p:cNvPr id="4" name="Slide Number Placeholder 3"/>
          <p:cNvSpPr>
            <a:spLocks noGrp="1"/>
          </p:cNvSpPr>
          <p:nvPr>
            <p:ph type="sldNum" sz="quarter" idx="11"/>
          </p:nvPr>
        </p:nvSpPr>
        <p:spPr/>
        <p:txBody>
          <a:bodyPr/>
          <a:lstStyle/>
          <a:p>
            <a:pPr>
              <a:defRPr/>
            </a:pPr>
            <a:fld id="{0EE90630-2144-461F-A62E-108182ED2F43}" type="slidenum">
              <a:rPr lang="en-US" smtClean="0"/>
              <a:pPr>
                <a:defRPr/>
              </a:pPr>
              <a:t>22</a:t>
            </a:fld>
            <a:endParaRPr lang="en-US"/>
          </a:p>
        </p:txBody>
      </p:sp>
      <p:sp>
        <p:nvSpPr>
          <p:cNvPr id="3076" name="Title 1"/>
          <p:cNvSpPr>
            <a:spLocks noGrp="1"/>
          </p:cNvSpPr>
          <p:nvPr>
            <p:ph type="title"/>
          </p:nvPr>
        </p:nvSpPr>
        <p:spPr>
          <a:xfrm>
            <a:off x="1725613" y="274638"/>
            <a:ext cx="6961187" cy="406400"/>
          </a:xfrm>
        </p:spPr>
        <p:txBody>
          <a:bodyPr/>
          <a:lstStyle/>
          <a:p>
            <a:r>
              <a:rPr lang="en-US" dirty="0" smtClean="0"/>
              <a:t>Sequencer – Layout – Bottom Plate</a:t>
            </a:r>
          </a:p>
        </p:txBody>
      </p:sp>
      <p:sp>
        <p:nvSpPr>
          <p:cNvPr id="118" name="Rectangle 117"/>
          <p:cNvSpPr/>
          <p:nvPr/>
        </p:nvSpPr>
        <p:spPr>
          <a:xfrm>
            <a:off x="3088586" y="974707"/>
            <a:ext cx="2803825" cy="369332"/>
          </a:xfrm>
          <a:prstGeom prst="rect">
            <a:avLst/>
          </a:prstGeom>
        </p:spPr>
        <p:txBody>
          <a:bodyPr wrap="square">
            <a:spAutoFit/>
          </a:bodyPr>
          <a:lstStyle/>
          <a:p>
            <a:pPr algn="ctr"/>
            <a:r>
              <a:rPr lang="en-US" dirty="0" smtClean="0"/>
              <a:t>Bottom Plate 8.75” (5U)</a:t>
            </a:r>
            <a:endParaRPr lang="en-US" dirty="0"/>
          </a:p>
        </p:txBody>
      </p:sp>
      <p:grpSp>
        <p:nvGrpSpPr>
          <p:cNvPr id="2" name="Group 1"/>
          <p:cNvGrpSpPr/>
          <p:nvPr/>
        </p:nvGrpSpPr>
        <p:grpSpPr>
          <a:xfrm rot="5400000">
            <a:off x="5555751" y="3480102"/>
            <a:ext cx="6399057" cy="93020"/>
            <a:chOff x="1228793" y="4962617"/>
            <a:chExt cx="6399057" cy="93020"/>
          </a:xfrm>
          <a:pattFill prst="dkHorz">
            <a:fgClr>
              <a:schemeClr val="bg1">
                <a:lumMod val="75000"/>
              </a:schemeClr>
            </a:fgClr>
            <a:bgClr>
              <a:schemeClr val="bg1"/>
            </a:bgClr>
          </a:pattFill>
        </p:grpSpPr>
        <p:sp>
          <p:nvSpPr>
            <p:cNvPr id="126" name="Rectangle 125"/>
            <p:cNvSpPr>
              <a:spLocks noChangeAspect="1"/>
            </p:cNvSpPr>
            <p:nvPr/>
          </p:nvSpPr>
          <p:spPr bwMode="auto">
            <a:xfrm>
              <a:off x="3051499" y="4964197"/>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54" name="Rectangle 153"/>
            <p:cNvSpPr>
              <a:spLocks noChangeAspect="1"/>
            </p:cNvSpPr>
            <p:nvPr/>
          </p:nvSpPr>
          <p:spPr bwMode="auto">
            <a:xfrm>
              <a:off x="3965899" y="4964197"/>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0" name="Rectangle 169"/>
            <p:cNvSpPr>
              <a:spLocks noChangeAspect="1"/>
            </p:cNvSpPr>
            <p:nvPr/>
          </p:nvSpPr>
          <p:spPr bwMode="auto">
            <a:xfrm>
              <a:off x="4881005" y="4964197"/>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1" name="Rectangle 170"/>
            <p:cNvSpPr>
              <a:spLocks noChangeAspect="1"/>
            </p:cNvSpPr>
            <p:nvPr/>
          </p:nvSpPr>
          <p:spPr bwMode="auto">
            <a:xfrm>
              <a:off x="5795405" y="4964197"/>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2" name="Rectangle 171"/>
            <p:cNvSpPr>
              <a:spLocks noChangeAspect="1"/>
            </p:cNvSpPr>
            <p:nvPr/>
          </p:nvSpPr>
          <p:spPr bwMode="auto">
            <a:xfrm>
              <a:off x="6713450" y="4964197"/>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3" name="Rectangle 172"/>
            <p:cNvSpPr>
              <a:spLocks noChangeAspect="1"/>
            </p:cNvSpPr>
            <p:nvPr/>
          </p:nvSpPr>
          <p:spPr bwMode="auto">
            <a:xfrm>
              <a:off x="1228793" y="4962617"/>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4" name="Rectangle 173"/>
            <p:cNvSpPr>
              <a:spLocks noChangeAspect="1"/>
            </p:cNvSpPr>
            <p:nvPr/>
          </p:nvSpPr>
          <p:spPr bwMode="auto">
            <a:xfrm>
              <a:off x="2143193" y="4962617"/>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5" name="Group 4"/>
          <p:cNvGrpSpPr/>
          <p:nvPr/>
        </p:nvGrpSpPr>
        <p:grpSpPr>
          <a:xfrm>
            <a:off x="426950" y="6763037"/>
            <a:ext cx="8231502" cy="97881"/>
            <a:chOff x="426950" y="6634701"/>
            <a:chExt cx="8231502" cy="97881"/>
          </a:xfrm>
          <a:pattFill prst="dkVert">
            <a:fgClr>
              <a:schemeClr val="bg1">
                <a:lumMod val="75000"/>
              </a:schemeClr>
            </a:fgClr>
            <a:bgClr>
              <a:schemeClr val="bg1"/>
            </a:bgClr>
          </a:pattFill>
        </p:grpSpPr>
        <p:sp>
          <p:nvSpPr>
            <p:cNvPr id="175" name="Rectangle 174"/>
            <p:cNvSpPr>
              <a:spLocks noChangeAspect="1"/>
            </p:cNvSpPr>
            <p:nvPr/>
          </p:nvSpPr>
          <p:spPr bwMode="auto">
            <a:xfrm>
              <a:off x="2249656" y="6634701"/>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6" name="Rectangle 175"/>
            <p:cNvSpPr>
              <a:spLocks noChangeAspect="1"/>
            </p:cNvSpPr>
            <p:nvPr/>
          </p:nvSpPr>
          <p:spPr bwMode="auto">
            <a:xfrm>
              <a:off x="3164056" y="6634701"/>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7" name="Rectangle 176"/>
            <p:cNvSpPr>
              <a:spLocks noChangeAspect="1"/>
            </p:cNvSpPr>
            <p:nvPr/>
          </p:nvSpPr>
          <p:spPr bwMode="auto">
            <a:xfrm>
              <a:off x="4079162" y="6634701"/>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8" name="Rectangle 177"/>
            <p:cNvSpPr>
              <a:spLocks noChangeAspect="1"/>
            </p:cNvSpPr>
            <p:nvPr/>
          </p:nvSpPr>
          <p:spPr bwMode="auto">
            <a:xfrm>
              <a:off x="4993562" y="6634701"/>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9" name="Rectangle 178"/>
            <p:cNvSpPr>
              <a:spLocks noChangeAspect="1"/>
            </p:cNvSpPr>
            <p:nvPr/>
          </p:nvSpPr>
          <p:spPr bwMode="auto">
            <a:xfrm>
              <a:off x="5911607" y="6634701"/>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80" name="Rectangle 179"/>
            <p:cNvSpPr>
              <a:spLocks noChangeAspect="1"/>
            </p:cNvSpPr>
            <p:nvPr/>
          </p:nvSpPr>
          <p:spPr bwMode="auto">
            <a:xfrm>
              <a:off x="426950" y="6641142"/>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81" name="Rectangle 180"/>
            <p:cNvSpPr>
              <a:spLocks noChangeAspect="1"/>
            </p:cNvSpPr>
            <p:nvPr/>
          </p:nvSpPr>
          <p:spPr bwMode="auto">
            <a:xfrm>
              <a:off x="1341350" y="6641142"/>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98" name="Rectangle 197"/>
            <p:cNvSpPr>
              <a:spLocks noChangeAspect="1"/>
            </p:cNvSpPr>
            <p:nvPr/>
          </p:nvSpPr>
          <p:spPr bwMode="auto">
            <a:xfrm>
              <a:off x="6826007" y="6641142"/>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99" name="Rectangle 198"/>
            <p:cNvSpPr>
              <a:spLocks noChangeAspect="1"/>
            </p:cNvSpPr>
            <p:nvPr/>
          </p:nvSpPr>
          <p:spPr bwMode="auto">
            <a:xfrm>
              <a:off x="7744052" y="6641142"/>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
        <p:nvSpPr>
          <p:cNvPr id="200" name="Rectangle 199"/>
          <p:cNvSpPr/>
          <p:nvPr/>
        </p:nvSpPr>
        <p:spPr>
          <a:xfrm>
            <a:off x="3007587" y="6084275"/>
            <a:ext cx="2803825" cy="369332"/>
          </a:xfrm>
          <a:prstGeom prst="rect">
            <a:avLst/>
          </a:prstGeom>
        </p:spPr>
        <p:txBody>
          <a:bodyPr wrap="square">
            <a:spAutoFit/>
          </a:bodyPr>
          <a:lstStyle/>
          <a:p>
            <a:pPr algn="ctr"/>
            <a:r>
              <a:rPr lang="en-US" dirty="0" smtClean="0"/>
              <a:t>Box 7” (4U) x 7” (4U) x 3”</a:t>
            </a:r>
            <a:endParaRPr lang="en-US" dirty="0"/>
          </a:p>
        </p:txBody>
      </p:sp>
      <p:grpSp>
        <p:nvGrpSpPr>
          <p:cNvPr id="6" name="Group 5"/>
          <p:cNvGrpSpPr/>
          <p:nvPr/>
        </p:nvGrpSpPr>
        <p:grpSpPr>
          <a:xfrm>
            <a:off x="8859833" y="327085"/>
            <a:ext cx="96544" cy="6399056"/>
            <a:chOff x="8859833" y="327085"/>
            <a:chExt cx="96544" cy="6399056"/>
          </a:xfrm>
        </p:grpSpPr>
        <p:sp>
          <p:nvSpPr>
            <p:cNvPr id="74" name="Rectangle 73"/>
            <p:cNvSpPr>
              <a:spLocks noChangeAspect="1"/>
            </p:cNvSpPr>
            <p:nvPr/>
          </p:nvSpPr>
          <p:spPr bwMode="auto">
            <a:xfrm rot="5400000">
              <a:off x="8108370" y="1081465"/>
              <a:ext cx="1600200" cy="91440"/>
            </a:xfrm>
            <a:prstGeom prst="rect">
              <a:avLst/>
            </a:prstGeom>
            <a:pattFill prst="nar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75" name="Rectangle 74"/>
            <p:cNvSpPr>
              <a:spLocks noChangeAspect="1"/>
            </p:cNvSpPr>
            <p:nvPr/>
          </p:nvSpPr>
          <p:spPr bwMode="auto">
            <a:xfrm rot="5400000">
              <a:off x="8105453" y="2675570"/>
              <a:ext cx="1600200" cy="91440"/>
            </a:xfrm>
            <a:prstGeom prst="rect">
              <a:avLst/>
            </a:prstGeom>
            <a:pattFill prst="nar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76" name="Rectangle 75"/>
            <p:cNvSpPr>
              <a:spLocks noChangeAspect="1"/>
            </p:cNvSpPr>
            <p:nvPr/>
          </p:nvSpPr>
          <p:spPr bwMode="auto">
            <a:xfrm rot="5400000">
              <a:off x="8105453" y="4278195"/>
              <a:ext cx="1600200" cy="91440"/>
            </a:xfrm>
            <a:prstGeom prst="rect">
              <a:avLst/>
            </a:prstGeom>
            <a:pattFill prst="nar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77" name="Rectangle 76"/>
            <p:cNvSpPr>
              <a:spLocks noChangeAspect="1"/>
            </p:cNvSpPr>
            <p:nvPr/>
          </p:nvSpPr>
          <p:spPr bwMode="auto">
            <a:xfrm rot="5400000">
              <a:off x="8110557" y="5880321"/>
              <a:ext cx="1600200" cy="91440"/>
            </a:xfrm>
            <a:prstGeom prst="rect">
              <a:avLst/>
            </a:prstGeom>
            <a:pattFill prst="nar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
        <p:nvSpPr>
          <p:cNvPr id="78" name="Oval 77"/>
          <p:cNvSpPr>
            <a:spLocks noChangeAspect="1"/>
          </p:cNvSpPr>
          <p:nvPr/>
        </p:nvSpPr>
        <p:spPr bwMode="auto">
          <a:xfrm>
            <a:off x="1416044" y="549816"/>
            <a:ext cx="116787" cy="118872"/>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79" name="Oval 78"/>
          <p:cNvSpPr>
            <a:spLocks noChangeAspect="1"/>
          </p:cNvSpPr>
          <p:nvPr/>
        </p:nvSpPr>
        <p:spPr bwMode="auto">
          <a:xfrm>
            <a:off x="1416043" y="6461280"/>
            <a:ext cx="116787" cy="118872"/>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80" name="Oval 79"/>
          <p:cNvSpPr>
            <a:spLocks noChangeAspect="1"/>
          </p:cNvSpPr>
          <p:nvPr/>
        </p:nvSpPr>
        <p:spPr bwMode="auto">
          <a:xfrm>
            <a:off x="1416044" y="3480773"/>
            <a:ext cx="116787" cy="118872"/>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84" name="Oval 83"/>
          <p:cNvSpPr>
            <a:spLocks noChangeAspect="1"/>
          </p:cNvSpPr>
          <p:nvPr/>
        </p:nvSpPr>
        <p:spPr bwMode="auto">
          <a:xfrm>
            <a:off x="4367212" y="549816"/>
            <a:ext cx="116787" cy="118872"/>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85" name="Oval 84"/>
          <p:cNvSpPr>
            <a:spLocks noChangeAspect="1"/>
          </p:cNvSpPr>
          <p:nvPr/>
        </p:nvSpPr>
        <p:spPr bwMode="auto">
          <a:xfrm>
            <a:off x="4367211" y="6461280"/>
            <a:ext cx="116787" cy="118872"/>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87" name="Oval 86"/>
          <p:cNvSpPr>
            <a:spLocks noChangeAspect="1"/>
          </p:cNvSpPr>
          <p:nvPr/>
        </p:nvSpPr>
        <p:spPr bwMode="auto">
          <a:xfrm>
            <a:off x="7283207" y="549816"/>
            <a:ext cx="116787" cy="118872"/>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88" name="Oval 87"/>
          <p:cNvSpPr>
            <a:spLocks noChangeAspect="1"/>
          </p:cNvSpPr>
          <p:nvPr/>
        </p:nvSpPr>
        <p:spPr bwMode="auto">
          <a:xfrm>
            <a:off x="7283206" y="6461280"/>
            <a:ext cx="116787" cy="118872"/>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89" name="Oval 88"/>
          <p:cNvSpPr>
            <a:spLocks noChangeAspect="1"/>
          </p:cNvSpPr>
          <p:nvPr/>
        </p:nvSpPr>
        <p:spPr bwMode="auto">
          <a:xfrm>
            <a:off x="7283207" y="3480773"/>
            <a:ext cx="116787" cy="118872"/>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36" name="Rectangle 135"/>
          <p:cNvSpPr/>
          <p:nvPr/>
        </p:nvSpPr>
        <p:spPr>
          <a:xfrm rot="16200000">
            <a:off x="8521888" y="621002"/>
            <a:ext cx="449162" cy="200055"/>
          </a:xfrm>
          <a:prstGeom prst="rect">
            <a:avLst/>
          </a:prstGeom>
        </p:spPr>
        <p:txBody>
          <a:bodyPr wrap="none">
            <a:spAutoFit/>
          </a:bodyPr>
          <a:lstStyle/>
          <a:p>
            <a:r>
              <a:rPr lang="en-US" sz="700" dirty="0" smtClean="0"/>
              <a:t>Inches</a:t>
            </a:r>
            <a:endParaRPr lang="en-US" dirty="0"/>
          </a:p>
        </p:txBody>
      </p:sp>
      <p:sp>
        <p:nvSpPr>
          <p:cNvPr id="137" name="Rectangle 136"/>
          <p:cNvSpPr/>
          <p:nvPr/>
        </p:nvSpPr>
        <p:spPr>
          <a:xfrm rot="16200000">
            <a:off x="8552532" y="1038336"/>
            <a:ext cx="711877" cy="200055"/>
          </a:xfrm>
          <a:prstGeom prst="rect">
            <a:avLst/>
          </a:prstGeom>
        </p:spPr>
        <p:txBody>
          <a:bodyPr wrap="square">
            <a:spAutoFit/>
          </a:bodyPr>
          <a:lstStyle/>
          <a:p>
            <a:r>
              <a:rPr lang="en-US" sz="700" dirty="0" smtClean="0"/>
              <a:t>Rack Units</a:t>
            </a:r>
            <a:endParaRPr lang="en-US" dirty="0"/>
          </a:p>
        </p:txBody>
      </p:sp>
      <p:sp>
        <p:nvSpPr>
          <p:cNvPr id="138" name="Rectangle 137"/>
          <p:cNvSpPr/>
          <p:nvPr/>
        </p:nvSpPr>
        <p:spPr>
          <a:xfrm>
            <a:off x="8012195" y="6716540"/>
            <a:ext cx="449162" cy="200055"/>
          </a:xfrm>
          <a:prstGeom prst="rect">
            <a:avLst/>
          </a:prstGeom>
        </p:spPr>
        <p:txBody>
          <a:bodyPr wrap="none">
            <a:spAutoFit/>
          </a:bodyPr>
          <a:lstStyle/>
          <a:p>
            <a:r>
              <a:rPr lang="en-US" sz="700" dirty="0" smtClean="0"/>
              <a:t>Inches</a:t>
            </a:r>
            <a:endParaRPr lang="en-US" dirty="0"/>
          </a:p>
        </p:txBody>
      </p:sp>
      <p:sp>
        <p:nvSpPr>
          <p:cNvPr id="139" name="Rectangle 138"/>
          <p:cNvSpPr/>
          <p:nvPr/>
        </p:nvSpPr>
        <p:spPr>
          <a:xfrm>
            <a:off x="2543130" y="1503980"/>
            <a:ext cx="3986463" cy="630942"/>
          </a:xfrm>
          <a:prstGeom prst="rect">
            <a:avLst/>
          </a:prstGeom>
        </p:spPr>
        <p:txBody>
          <a:bodyPr wrap="square">
            <a:spAutoFit/>
          </a:bodyPr>
          <a:lstStyle/>
          <a:p>
            <a:r>
              <a:rPr lang="en-US" sz="700" dirty="0" smtClean="0"/>
              <a:t>Hole pattern for Bottom Plate:</a:t>
            </a:r>
          </a:p>
          <a:p>
            <a:pPr marL="228600" indent="-228600">
              <a:buAutoNum type="alphaLcParenR"/>
            </a:pPr>
            <a:r>
              <a:rPr lang="en-US" sz="700" dirty="0" smtClean="0"/>
              <a:t>8 - ¼” holes centered ¼” from edge and centered at the center of every 1U (Rack Unit)</a:t>
            </a:r>
          </a:p>
          <a:p>
            <a:pPr marL="228600" indent="-228600">
              <a:buAutoNum type="alphaLcParenR"/>
            </a:pPr>
            <a:r>
              <a:rPr lang="en-US" sz="700" dirty="0" smtClean="0"/>
              <a:t>8 – holes arranged so that the Bottom Plate can mate with the Box at both 0 degrees and 90 degrees rotation – countersunk for 6/32 Phillips flathead screws</a:t>
            </a:r>
          </a:p>
          <a:p>
            <a:endParaRPr lang="en-US" sz="700" dirty="0" smtClean="0"/>
          </a:p>
        </p:txBody>
      </p:sp>
      <p:sp>
        <p:nvSpPr>
          <p:cNvPr id="57" name="Rectangle 56"/>
          <p:cNvSpPr/>
          <p:nvPr/>
        </p:nvSpPr>
        <p:spPr>
          <a:xfrm>
            <a:off x="7744052" y="3264023"/>
            <a:ext cx="688771" cy="369332"/>
          </a:xfrm>
          <a:prstGeom prst="rect">
            <a:avLst/>
          </a:prstGeom>
        </p:spPr>
        <p:txBody>
          <a:bodyPr wrap="square">
            <a:spAutoFit/>
          </a:bodyPr>
          <a:lstStyle/>
          <a:p>
            <a:r>
              <a:rPr lang="en-US" dirty="0" smtClean="0"/>
              <a:t>Out</a:t>
            </a:r>
            <a:endParaRPr lang="en-US" dirty="0"/>
          </a:p>
        </p:txBody>
      </p:sp>
      <p:sp>
        <p:nvSpPr>
          <p:cNvPr id="58" name="Rectangle 57"/>
          <p:cNvSpPr/>
          <p:nvPr/>
        </p:nvSpPr>
        <p:spPr>
          <a:xfrm>
            <a:off x="594905" y="3337796"/>
            <a:ext cx="377026" cy="369332"/>
          </a:xfrm>
          <a:prstGeom prst="rect">
            <a:avLst/>
          </a:prstGeom>
        </p:spPr>
        <p:txBody>
          <a:bodyPr wrap="none">
            <a:spAutoFit/>
          </a:bodyPr>
          <a:lstStyle/>
          <a:p>
            <a:r>
              <a:rPr lang="en-US" dirty="0" smtClean="0"/>
              <a:t>In</a:t>
            </a:r>
            <a:endParaRPr lang="en-US" dirty="0"/>
          </a:p>
        </p:txBody>
      </p:sp>
      <p:grpSp>
        <p:nvGrpSpPr>
          <p:cNvPr id="13" name="Group 12"/>
          <p:cNvGrpSpPr/>
          <p:nvPr/>
        </p:nvGrpSpPr>
        <p:grpSpPr>
          <a:xfrm>
            <a:off x="553360" y="1013046"/>
            <a:ext cx="7760489" cy="233415"/>
            <a:chOff x="553360" y="997004"/>
            <a:chExt cx="7760489" cy="233415"/>
          </a:xfrm>
        </p:grpSpPr>
        <p:sp>
          <p:nvSpPr>
            <p:cNvPr id="134" name="Oval 133"/>
            <p:cNvSpPr>
              <a:spLocks noChangeAspect="1"/>
            </p:cNvSpPr>
            <p:nvPr/>
          </p:nvSpPr>
          <p:spPr bwMode="auto">
            <a:xfrm>
              <a:off x="8089260" y="1001819"/>
              <a:ext cx="224589" cy="228600"/>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35" name="Oval 134"/>
            <p:cNvSpPr>
              <a:spLocks noChangeAspect="1"/>
            </p:cNvSpPr>
            <p:nvPr/>
          </p:nvSpPr>
          <p:spPr bwMode="auto">
            <a:xfrm>
              <a:off x="553360" y="997004"/>
              <a:ext cx="224589" cy="228600"/>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141" name="Group 140"/>
          <p:cNvGrpSpPr/>
          <p:nvPr/>
        </p:nvGrpSpPr>
        <p:grpSpPr>
          <a:xfrm>
            <a:off x="554869" y="2626230"/>
            <a:ext cx="7760489" cy="233415"/>
            <a:chOff x="553360" y="997004"/>
            <a:chExt cx="7760489" cy="233415"/>
          </a:xfrm>
        </p:grpSpPr>
        <p:sp>
          <p:nvSpPr>
            <p:cNvPr id="142" name="Oval 141"/>
            <p:cNvSpPr>
              <a:spLocks noChangeAspect="1"/>
            </p:cNvSpPr>
            <p:nvPr/>
          </p:nvSpPr>
          <p:spPr bwMode="auto">
            <a:xfrm>
              <a:off x="8089260" y="1001819"/>
              <a:ext cx="224589" cy="228600"/>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43" name="Oval 142"/>
            <p:cNvSpPr>
              <a:spLocks noChangeAspect="1"/>
            </p:cNvSpPr>
            <p:nvPr/>
          </p:nvSpPr>
          <p:spPr bwMode="auto">
            <a:xfrm>
              <a:off x="553360" y="997004"/>
              <a:ext cx="224589" cy="228600"/>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206" name="Group 205"/>
          <p:cNvGrpSpPr/>
          <p:nvPr/>
        </p:nvGrpSpPr>
        <p:grpSpPr>
          <a:xfrm>
            <a:off x="546847" y="4216333"/>
            <a:ext cx="7760489" cy="233415"/>
            <a:chOff x="553360" y="997004"/>
            <a:chExt cx="7760489" cy="233415"/>
          </a:xfrm>
        </p:grpSpPr>
        <p:sp>
          <p:nvSpPr>
            <p:cNvPr id="207" name="Oval 206"/>
            <p:cNvSpPr>
              <a:spLocks noChangeAspect="1"/>
            </p:cNvSpPr>
            <p:nvPr/>
          </p:nvSpPr>
          <p:spPr bwMode="auto">
            <a:xfrm>
              <a:off x="8089260" y="1001819"/>
              <a:ext cx="224589" cy="228600"/>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08" name="Oval 207"/>
            <p:cNvSpPr>
              <a:spLocks noChangeAspect="1"/>
            </p:cNvSpPr>
            <p:nvPr/>
          </p:nvSpPr>
          <p:spPr bwMode="auto">
            <a:xfrm>
              <a:off x="553360" y="997004"/>
              <a:ext cx="224589" cy="228600"/>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209" name="Group 208"/>
          <p:cNvGrpSpPr/>
          <p:nvPr/>
        </p:nvGrpSpPr>
        <p:grpSpPr>
          <a:xfrm>
            <a:off x="555841" y="5811741"/>
            <a:ext cx="7760489" cy="233415"/>
            <a:chOff x="553360" y="997004"/>
            <a:chExt cx="7760489" cy="233415"/>
          </a:xfrm>
        </p:grpSpPr>
        <p:sp>
          <p:nvSpPr>
            <p:cNvPr id="210" name="Oval 209"/>
            <p:cNvSpPr>
              <a:spLocks noChangeAspect="1"/>
            </p:cNvSpPr>
            <p:nvPr/>
          </p:nvSpPr>
          <p:spPr bwMode="auto">
            <a:xfrm>
              <a:off x="8089260" y="1001819"/>
              <a:ext cx="224589" cy="228600"/>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11" name="Oval 210"/>
            <p:cNvSpPr>
              <a:spLocks noChangeAspect="1"/>
            </p:cNvSpPr>
            <p:nvPr/>
          </p:nvSpPr>
          <p:spPr bwMode="auto">
            <a:xfrm>
              <a:off x="553360" y="997004"/>
              <a:ext cx="224589" cy="228600"/>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Tree>
    <p:extLst>
      <p:ext uri="{BB962C8B-B14F-4D97-AF65-F5344CB8AC3E}">
        <p14:creationId xmlns:p14="http://schemas.microsoft.com/office/powerpoint/2010/main" val="37300245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31824" y="1400282"/>
            <a:ext cx="7995545" cy="200055"/>
            <a:chOff x="431824" y="1777269"/>
            <a:chExt cx="7995545" cy="200055"/>
          </a:xfrm>
        </p:grpSpPr>
        <p:grpSp>
          <p:nvGrpSpPr>
            <p:cNvPr id="9" name="Group 8"/>
            <p:cNvGrpSpPr/>
            <p:nvPr/>
          </p:nvGrpSpPr>
          <p:grpSpPr>
            <a:xfrm>
              <a:off x="431824" y="1819450"/>
              <a:ext cx="7995545" cy="96546"/>
              <a:chOff x="439845" y="1819450"/>
              <a:chExt cx="7995545" cy="96546"/>
            </a:xfrm>
          </p:grpSpPr>
          <p:grpSp>
            <p:nvGrpSpPr>
              <p:cNvPr id="60" name="Group 59"/>
              <p:cNvGrpSpPr/>
              <p:nvPr/>
            </p:nvGrpSpPr>
            <p:grpSpPr>
              <a:xfrm rot="5400000">
                <a:off x="5187589" y="-1331805"/>
                <a:ext cx="96546" cy="6399056"/>
                <a:chOff x="8859833" y="319064"/>
                <a:chExt cx="96546" cy="6399056"/>
              </a:xfrm>
            </p:grpSpPr>
            <p:sp>
              <p:nvSpPr>
                <p:cNvPr id="61" name="Rectangle 60"/>
                <p:cNvSpPr>
                  <a:spLocks noChangeAspect="1"/>
                </p:cNvSpPr>
                <p:nvPr/>
              </p:nvSpPr>
              <p:spPr bwMode="auto">
                <a:xfrm rot="5400000">
                  <a:off x="8108371" y="1073444"/>
                  <a:ext cx="1600200" cy="91440"/>
                </a:xfrm>
                <a:prstGeom prst="rect">
                  <a:avLst/>
                </a:prstGeom>
                <a:pattFill prst="nar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62" name="Rectangle 61"/>
                <p:cNvSpPr>
                  <a:spLocks noChangeAspect="1"/>
                </p:cNvSpPr>
                <p:nvPr/>
              </p:nvSpPr>
              <p:spPr bwMode="auto">
                <a:xfrm rot="5400000">
                  <a:off x="8105453" y="2675570"/>
                  <a:ext cx="1600200" cy="91440"/>
                </a:xfrm>
                <a:prstGeom prst="rect">
                  <a:avLst/>
                </a:prstGeom>
                <a:pattFill prst="nar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64" name="Rectangle 63"/>
                <p:cNvSpPr>
                  <a:spLocks noChangeAspect="1"/>
                </p:cNvSpPr>
                <p:nvPr/>
              </p:nvSpPr>
              <p:spPr bwMode="auto">
                <a:xfrm rot="5400000">
                  <a:off x="8105453" y="4278195"/>
                  <a:ext cx="1600200" cy="91440"/>
                </a:xfrm>
                <a:prstGeom prst="rect">
                  <a:avLst/>
                </a:prstGeom>
                <a:pattFill prst="nar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65" name="Rectangle 64"/>
                <p:cNvSpPr>
                  <a:spLocks noChangeAspect="1"/>
                </p:cNvSpPr>
                <p:nvPr/>
              </p:nvSpPr>
              <p:spPr bwMode="auto">
                <a:xfrm rot="5400000">
                  <a:off x="8110559" y="5872300"/>
                  <a:ext cx="1600200" cy="91440"/>
                </a:xfrm>
                <a:prstGeom prst="rect">
                  <a:avLst/>
                </a:prstGeom>
                <a:pattFill prst="nar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
            <p:nvSpPr>
              <p:cNvPr id="66" name="Rectangle 65"/>
              <p:cNvSpPr>
                <a:spLocks noChangeAspect="1"/>
              </p:cNvSpPr>
              <p:nvPr/>
            </p:nvSpPr>
            <p:spPr bwMode="auto">
              <a:xfrm rot="10800000">
                <a:off x="439845" y="1824555"/>
                <a:ext cx="1600200" cy="91440"/>
              </a:xfrm>
              <a:prstGeom prst="rect">
                <a:avLst/>
              </a:prstGeom>
              <a:pattFill prst="nar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
          <p:nvSpPr>
            <p:cNvPr id="137" name="Rectangle 136"/>
            <p:cNvSpPr/>
            <p:nvPr/>
          </p:nvSpPr>
          <p:spPr>
            <a:xfrm>
              <a:off x="7392986" y="1777269"/>
              <a:ext cx="711877" cy="200055"/>
            </a:xfrm>
            <a:prstGeom prst="rect">
              <a:avLst/>
            </a:prstGeom>
          </p:spPr>
          <p:txBody>
            <a:bodyPr wrap="square">
              <a:spAutoFit/>
            </a:bodyPr>
            <a:lstStyle/>
            <a:p>
              <a:r>
                <a:rPr lang="en-US" sz="700" dirty="0" smtClean="0"/>
                <a:t>Rack Units</a:t>
              </a:r>
              <a:endParaRPr lang="en-US" dirty="0"/>
            </a:p>
          </p:txBody>
        </p:sp>
      </p:grpSp>
      <p:sp>
        <p:nvSpPr>
          <p:cNvPr id="3" name="Date Placeholder 2"/>
          <p:cNvSpPr>
            <a:spLocks noGrp="1"/>
          </p:cNvSpPr>
          <p:nvPr>
            <p:ph type="dt" sz="quarter" idx="10"/>
          </p:nvPr>
        </p:nvSpPr>
        <p:spPr/>
        <p:txBody>
          <a:bodyPr/>
          <a:lstStyle/>
          <a:p>
            <a:pPr>
              <a:defRPr/>
            </a:pPr>
            <a:r>
              <a:rPr lang="en-US" smtClean="0"/>
              <a:t>LIGO-D1200757-V5</a:t>
            </a:r>
            <a:endParaRPr lang="en-US"/>
          </a:p>
        </p:txBody>
      </p:sp>
      <p:sp>
        <p:nvSpPr>
          <p:cNvPr id="4" name="Slide Number Placeholder 3"/>
          <p:cNvSpPr>
            <a:spLocks noGrp="1"/>
          </p:cNvSpPr>
          <p:nvPr>
            <p:ph type="sldNum" sz="quarter" idx="11"/>
          </p:nvPr>
        </p:nvSpPr>
        <p:spPr/>
        <p:txBody>
          <a:bodyPr/>
          <a:lstStyle/>
          <a:p>
            <a:pPr>
              <a:defRPr/>
            </a:pPr>
            <a:fld id="{0EE90630-2144-461F-A62E-108182ED2F43}" type="slidenum">
              <a:rPr lang="en-US" smtClean="0"/>
              <a:pPr>
                <a:defRPr/>
              </a:pPr>
              <a:t>23</a:t>
            </a:fld>
            <a:endParaRPr lang="en-US"/>
          </a:p>
        </p:txBody>
      </p:sp>
      <p:sp>
        <p:nvSpPr>
          <p:cNvPr id="3076" name="Title 1"/>
          <p:cNvSpPr>
            <a:spLocks noGrp="1"/>
          </p:cNvSpPr>
          <p:nvPr>
            <p:ph type="title"/>
          </p:nvPr>
        </p:nvSpPr>
        <p:spPr>
          <a:xfrm>
            <a:off x="1725613" y="274638"/>
            <a:ext cx="6961187" cy="406400"/>
          </a:xfrm>
        </p:spPr>
        <p:txBody>
          <a:bodyPr/>
          <a:lstStyle/>
          <a:p>
            <a:r>
              <a:rPr lang="en-US" dirty="0" smtClean="0"/>
              <a:t>Hole Pattern for Rack Units</a:t>
            </a:r>
          </a:p>
        </p:txBody>
      </p:sp>
      <p:grpSp>
        <p:nvGrpSpPr>
          <p:cNvPr id="7" name="Group 6"/>
          <p:cNvGrpSpPr/>
          <p:nvPr/>
        </p:nvGrpSpPr>
        <p:grpSpPr>
          <a:xfrm>
            <a:off x="431823" y="1245716"/>
            <a:ext cx="8231502" cy="200055"/>
            <a:chOff x="431823" y="1871354"/>
            <a:chExt cx="8231502" cy="200055"/>
          </a:xfrm>
        </p:grpSpPr>
        <p:grpSp>
          <p:nvGrpSpPr>
            <p:cNvPr id="5" name="Group 4"/>
            <p:cNvGrpSpPr/>
            <p:nvPr/>
          </p:nvGrpSpPr>
          <p:grpSpPr>
            <a:xfrm>
              <a:off x="431823" y="1925163"/>
              <a:ext cx="8231502" cy="97881"/>
              <a:chOff x="426950" y="6634701"/>
              <a:chExt cx="8231502" cy="97881"/>
            </a:xfrm>
            <a:pattFill prst="dkVert">
              <a:fgClr>
                <a:schemeClr val="bg1">
                  <a:lumMod val="75000"/>
                </a:schemeClr>
              </a:fgClr>
              <a:bgClr>
                <a:schemeClr val="bg1"/>
              </a:bgClr>
            </a:pattFill>
          </p:grpSpPr>
          <p:sp>
            <p:nvSpPr>
              <p:cNvPr id="175" name="Rectangle 174"/>
              <p:cNvSpPr>
                <a:spLocks noChangeAspect="1"/>
              </p:cNvSpPr>
              <p:nvPr/>
            </p:nvSpPr>
            <p:spPr bwMode="auto">
              <a:xfrm>
                <a:off x="2249656" y="6634701"/>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6" name="Rectangle 175"/>
              <p:cNvSpPr>
                <a:spLocks noChangeAspect="1"/>
              </p:cNvSpPr>
              <p:nvPr/>
            </p:nvSpPr>
            <p:spPr bwMode="auto">
              <a:xfrm>
                <a:off x="3164056" y="6634701"/>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7" name="Rectangle 176"/>
              <p:cNvSpPr>
                <a:spLocks noChangeAspect="1"/>
              </p:cNvSpPr>
              <p:nvPr/>
            </p:nvSpPr>
            <p:spPr bwMode="auto">
              <a:xfrm>
                <a:off x="4079162" y="6634701"/>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8" name="Rectangle 177"/>
              <p:cNvSpPr>
                <a:spLocks noChangeAspect="1"/>
              </p:cNvSpPr>
              <p:nvPr/>
            </p:nvSpPr>
            <p:spPr bwMode="auto">
              <a:xfrm>
                <a:off x="4993562" y="6634701"/>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9" name="Rectangle 178"/>
              <p:cNvSpPr>
                <a:spLocks noChangeAspect="1"/>
              </p:cNvSpPr>
              <p:nvPr/>
            </p:nvSpPr>
            <p:spPr bwMode="auto">
              <a:xfrm>
                <a:off x="5911607" y="6634701"/>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80" name="Rectangle 179"/>
              <p:cNvSpPr>
                <a:spLocks noChangeAspect="1"/>
              </p:cNvSpPr>
              <p:nvPr/>
            </p:nvSpPr>
            <p:spPr bwMode="auto">
              <a:xfrm>
                <a:off x="426950" y="6641142"/>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81" name="Rectangle 180"/>
              <p:cNvSpPr>
                <a:spLocks noChangeAspect="1"/>
              </p:cNvSpPr>
              <p:nvPr/>
            </p:nvSpPr>
            <p:spPr bwMode="auto">
              <a:xfrm>
                <a:off x="1341350" y="6641142"/>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98" name="Rectangle 197"/>
              <p:cNvSpPr>
                <a:spLocks noChangeAspect="1"/>
              </p:cNvSpPr>
              <p:nvPr/>
            </p:nvSpPr>
            <p:spPr bwMode="auto">
              <a:xfrm>
                <a:off x="6826007" y="6641142"/>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99" name="Rectangle 198"/>
              <p:cNvSpPr>
                <a:spLocks noChangeAspect="1"/>
              </p:cNvSpPr>
              <p:nvPr/>
            </p:nvSpPr>
            <p:spPr bwMode="auto">
              <a:xfrm>
                <a:off x="7744052" y="6641142"/>
                <a:ext cx="914400" cy="914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
          <p:nvSpPr>
            <p:cNvPr id="138" name="Rectangle 137"/>
            <p:cNvSpPr/>
            <p:nvPr/>
          </p:nvSpPr>
          <p:spPr>
            <a:xfrm>
              <a:off x="7972672" y="1871354"/>
              <a:ext cx="449162" cy="200055"/>
            </a:xfrm>
            <a:prstGeom prst="rect">
              <a:avLst/>
            </a:prstGeom>
          </p:spPr>
          <p:txBody>
            <a:bodyPr wrap="none">
              <a:spAutoFit/>
            </a:bodyPr>
            <a:lstStyle/>
            <a:p>
              <a:r>
                <a:rPr lang="en-US" sz="700" dirty="0" smtClean="0"/>
                <a:t>Inches</a:t>
              </a:r>
              <a:endParaRPr lang="en-US" dirty="0"/>
            </a:p>
          </p:txBody>
        </p:sp>
      </p:grpSp>
      <p:sp>
        <p:nvSpPr>
          <p:cNvPr id="139" name="Rectangle 138"/>
          <p:cNvSpPr/>
          <p:nvPr/>
        </p:nvSpPr>
        <p:spPr>
          <a:xfrm>
            <a:off x="3010712" y="3536473"/>
            <a:ext cx="3986463" cy="2354491"/>
          </a:xfrm>
          <a:prstGeom prst="rect">
            <a:avLst/>
          </a:prstGeom>
        </p:spPr>
        <p:txBody>
          <a:bodyPr wrap="square">
            <a:spAutoFit/>
          </a:bodyPr>
          <a:lstStyle/>
          <a:p>
            <a:r>
              <a:rPr lang="en-US" sz="700" dirty="0" smtClean="0"/>
              <a:t>0.250 (¼”) holes centered at:</a:t>
            </a:r>
          </a:p>
          <a:p>
            <a:r>
              <a:rPr lang="en-US" sz="700" dirty="0" smtClean="0"/>
              <a:t> </a:t>
            </a:r>
          </a:p>
          <a:p>
            <a:r>
              <a:rPr lang="en-US" sz="700" dirty="0" smtClean="0"/>
              <a:t>0.000 + 0.250 = 0.250</a:t>
            </a:r>
          </a:p>
          <a:p>
            <a:r>
              <a:rPr lang="en-US" sz="700" dirty="0" smtClean="0"/>
              <a:t>0.000 + 0.875 = 0.875</a:t>
            </a:r>
          </a:p>
          <a:p>
            <a:r>
              <a:rPr lang="en-US" sz="700" dirty="0" smtClean="0"/>
              <a:t>0.000 + 1.500 = 1.500</a:t>
            </a:r>
          </a:p>
          <a:p>
            <a:r>
              <a:rPr lang="en-US" sz="700" dirty="0" smtClean="0"/>
              <a:t>1.750 + 0.250 = 2.000</a:t>
            </a:r>
          </a:p>
          <a:p>
            <a:r>
              <a:rPr lang="en-US" sz="700" dirty="0"/>
              <a:t>1.750 + </a:t>
            </a:r>
            <a:r>
              <a:rPr lang="en-US" sz="700" dirty="0" smtClean="0"/>
              <a:t>0.875 = 2.375</a:t>
            </a:r>
          </a:p>
          <a:p>
            <a:r>
              <a:rPr lang="en-US" sz="700" dirty="0" smtClean="0"/>
              <a:t>1.750 + 1.500 = 3.250</a:t>
            </a:r>
          </a:p>
          <a:p>
            <a:r>
              <a:rPr lang="en-US" sz="700" dirty="0" smtClean="0"/>
              <a:t>3.500 + 0.250 = 3.750</a:t>
            </a:r>
          </a:p>
          <a:p>
            <a:r>
              <a:rPr lang="en-US" sz="700" dirty="0"/>
              <a:t>3.500 </a:t>
            </a:r>
            <a:r>
              <a:rPr lang="en-US" sz="700" dirty="0" smtClean="0"/>
              <a:t>+</a:t>
            </a:r>
            <a:r>
              <a:rPr lang="en-US" sz="700" dirty="0"/>
              <a:t> 0.875 = </a:t>
            </a:r>
            <a:r>
              <a:rPr lang="en-US" sz="700" dirty="0" smtClean="0"/>
              <a:t>4.365</a:t>
            </a:r>
            <a:endParaRPr lang="en-US" sz="700" dirty="0"/>
          </a:p>
          <a:p>
            <a:r>
              <a:rPr lang="en-US" sz="700" dirty="0" smtClean="0"/>
              <a:t>3.500 +</a:t>
            </a:r>
            <a:r>
              <a:rPr lang="en-US" sz="700" dirty="0"/>
              <a:t> 1.500 = </a:t>
            </a:r>
            <a:r>
              <a:rPr lang="en-US" sz="700" dirty="0" smtClean="0"/>
              <a:t>5.000</a:t>
            </a:r>
            <a:endParaRPr lang="en-US" sz="700" dirty="0"/>
          </a:p>
          <a:p>
            <a:r>
              <a:rPr lang="en-US" sz="700" dirty="0" smtClean="0"/>
              <a:t>5.250</a:t>
            </a:r>
            <a:r>
              <a:rPr lang="en-US" sz="700" dirty="0"/>
              <a:t> + </a:t>
            </a:r>
            <a:r>
              <a:rPr lang="en-US" sz="700" dirty="0" smtClean="0"/>
              <a:t>0.250 = 5.500</a:t>
            </a:r>
          </a:p>
          <a:p>
            <a:r>
              <a:rPr lang="en-US" sz="700" dirty="0" smtClean="0"/>
              <a:t>5.250 +</a:t>
            </a:r>
            <a:r>
              <a:rPr lang="en-US" sz="700" dirty="0"/>
              <a:t> 0.875 = </a:t>
            </a:r>
            <a:r>
              <a:rPr lang="en-US" sz="700" dirty="0" smtClean="0"/>
              <a:t>6.125</a:t>
            </a:r>
            <a:endParaRPr lang="en-US" sz="700" dirty="0"/>
          </a:p>
          <a:p>
            <a:r>
              <a:rPr lang="en-US" sz="700" dirty="0"/>
              <a:t>5.250 </a:t>
            </a:r>
            <a:r>
              <a:rPr lang="en-US" sz="700" dirty="0" smtClean="0"/>
              <a:t>+</a:t>
            </a:r>
            <a:r>
              <a:rPr lang="en-US" sz="700" dirty="0"/>
              <a:t> 1.500 = </a:t>
            </a:r>
            <a:r>
              <a:rPr lang="en-US" sz="700" dirty="0" smtClean="0"/>
              <a:t>6.750</a:t>
            </a:r>
            <a:endParaRPr lang="en-US" sz="700" dirty="0"/>
          </a:p>
          <a:p>
            <a:r>
              <a:rPr lang="en-US" sz="700" dirty="0"/>
              <a:t>7.000 + </a:t>
            </a:r>
            <a:r>
              <a:rPr lang="en-US" sz="700" dirty="0" smtClean="0"/>
              <a:t>0.250 = 7.250</a:t>
            </a:r>
          </a:p>
          <a:p>
            <a:r>
              <a:rPr lang="en-US" sz="700" dirty="0"/>
              <a:t>7.000 </a:t>
            </a:r>
            <a:r>
              <a:rPr lang="en-US" sz="700" dirty="0" smtClean="0"/>
              <a:t>+</a:t>
            </a:r>
            <a:r>
              <a:rPr lang="en-US" sz="700" dirty="0"/>
              <a:t> 0.875 = </a:t>
            </a:r>
            <a:r>
              <a:rPr lang="en-US" sz="700" dirty="0" smtClean="0"/>
              <a:t>7.875</a:t>
            </a:r>
            <a:endParaRPr lang="en-US" sz="700" dirty="0"/>
          </a:p>
          <a:p>
            <a:r>
              <a:rPr lang="en-US" sz="700" dirty="0"/>
              <a:t>7.000 </a:t>
            </a:r>
            <a:r>
              <a:rPr lang="en-US" sz="700" dirty="0" smtClean="0"/>
              <a:t>+</a:t>
            </a:r>
            <a:r>
              <a:rPr lang="en-US" sz="700" dirty="0"/>
              <a:t> 1.500 = </a:t>
            </a:r>
            <a:r>
              <a:rPr lang="en-US" sz="700" dirty="0" smtClean="0"/>
              <a:t>8.500</a:t>
            </a:r>
            <a:endParaRPr lang="en-US" sz="700" dirty="0"/>
          </a:p>
          <a:p>
            <a:r>
              <a:rPr lang="en-US" sz="700" dirty="0"/>
              <a:t>8.750 + </a:t>
            </a:r>
            <a:r>
              <a:rPr lang="en-US" sz="700" dirty="0" smtClean="0"/>
              <a:t>0.250 = 9.000</a:t>
            </a:r>
          </a:p>
          <a:p>
            <a:r>
              <a:rPr lang="en-US" sz="700" dirty="0"/>
              <a:t>8.750 </a:t>
            </a:r>
            <a:r>
              <a:rPr lang="en-US" sz="700" dirty="0" smtClean="0"/>
              <a:t>+</a:t>
            </a:r>
            <a:r>
              <a:rPr lang="en-US" sz="700" dirty="0"/>
              <a:t> 0.875 = </a:t>
            </a:r>
            <a:r>
              <a:rPr lang="en-US" sz="700" dirty="0" smtClean="0"/>
              <a:t>9.375</a:t>
            </a:r>
            <a:endParaRPr lang="en-US" sz="700" dirty="0"/>
          </a:p>
          <a:p>
            <a:r>
              <a:rPr lang="en-US" sz="700" dirty="0"/>
              <a:t>8.750 </a:t>
            </a:r>
            <a:r>
              <a:rPr lang="en-US" sz="700" dirty="0" smtClean="0"/>
              <a:t>+</a:t>
            </a:r>
            <a:r>
              <a:rPr lang="en-US" sz="700" dirty="0"/>
              <a:t> 1.500 = </a:t>
            </a:r>
            <a:r>
              <a:rPr lang="en-US" sz="700" dirty="0" smtClean="0"/>
              <a:t>10.250</a:t>
            </a:r>
            <a:endParaRPr lang="en-US" sz="700" dirty="0"/>
          </a:p>
          <a:p>
            <a:endParaRPr lang="en-US" sz="700" dirty="0" smtClean="0"/>
          </a:p>
        </p:txBody>
      </p:sp>
      <p:grpSp>
        <p:nvGrpSpPr>
          <p:cNvPr id="11" name="Group 10"/>
          <p:cNvGrpSpPr/>
          <p:nvPr/>
        </p:nvGrpSpPr>
        <p:grpSpPr>
          <a:xfrm>
            <a:off x="2034814" y="2054299"/>
            <a:ext cx="1600200" cy="233570"/>
            <a:chOff x="1407387" y="2975999"/>
            <a:chExt cx="1600200" cy="233570"/>
          </a:xfrm>
        </p:grpSpPr>
        <p:sp>
          <p:nvSpPr>
            <p:cNvPr id="70" name="Rectangle 69"/>
            <p:cNvSpPr>
              <a:spLocks noChangeAspect="1"/>
            </p:cNvSpPr>
            <p:nvPr/>
          </p:nvSpPr>
          <p:spPr bwMode="auto">
            <a:xfrm rot="10800000">
              <a:off x="1407387" y="3049097"/>
              <a:ext cx="1600200" cy="91440"/>
            </a:xfrm>
            <a:prstGeom prst="rect">
              <a:avLst/>
            </a:prstGeom>
            <a:pattFill prst="nar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nvGrpSpPr>
            <p:cNvPr id="10" name="Group 9"/>
            <p:cNvGrpSpPr/>
            <p:nvPr/>
          </p:nvGrpSpPr>
          <p:grpSpPr>
            <a:xfrm>
              <a:off x="1633324" y="3045888"/>
              <a:ext cx="1374263" cy="97054"/>
              <a:chOff x="1633324" y="2957657"/>
              <a:chExt cx="1374263" cy="97054"/>
            </a:xfrm>
          </p:grpSpPr>
          <p:sp>
            <p:nvSpPr>
              <p:cNvPr id="67" name="Rectangle 66"/>
              <p:cNvSpPr>
                <a:spLocks noChangeAspect="1"/>
              </p:cNvSpPr>
              <p:nvPr/>
            </p:nvSpPr>
            <p:spPr bwMode="auto">
              <a:xfrm>
                <a:off x="1633324" y="2957657"/>
                <a:ext cx="1371600" cy="91440"/>
              </a:xfrm>
              <a:prstGeom prst="rect">
                <a:avLst/>
              </a:prstGeom>
              <a:pattFill prst="dk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59" name="Rectangle 58"/>
              <p:cNvSpPr>
                <a:spLocks noChangeAspect="1"/>
              </p:cNvSpPr>
              <p:nvPr/>
            </p:nvSpPr>
            <p:spPr bwMode="auto">
              <a:xfrm>
                <a:off x="2202915" y="2963271"/>
                <a:ext cx="804672" cy="91440"/>
              </a:xfrm>
              <a:prstGeom prst="rect">
                <a:avLst/>
              </a:prstGeom>
              <a:pattFill prst="dk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69" name="Rectangle 68"/>
              <p:cNvSpPr>
                <a:spLocks/>
              </p:cNvSpPr>
              <p:nvPr/>
            </p:nvSpPr>
            <p:spPr bwMode="auto">
              <a:xfrm>
                <a:off x="2776110" y="2961345"/>
                <a:ext cx="228600" cy="91440"/>
              </a:xfrm>
              <a:prstGeom prst="rect">
                <a:avLst/>
              </a:prstGeom>
              <a:pattFill prst="dk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
          <p:nvSpPr>
            <p:cNvPr id="71" name="Oval 70"/>
            <p:cNvSpPr>
              <a:spLocks noChangeAspect="1"/>
            </p:cNvSpPr>
            <p:nvPr/>
          </p:nvSpPr>
          <p:spPr bwMode="auto">
            <a:xfrm>
              <a:off x="2095191" y="2975999"/>
              <a:ext cx="224589" cy="228600"/>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72" name="Oval 71"/>
            <p:cNvSpPr>
              <a:spLocks noChangeAspect="1"/>
            </p:cNvSpPr>
            <p:nvPr/>
          </p:nvSpPr>
          <p:spPr bwMode="auto">
            <a:xfrm>
              <a:off x="2664023" y="2980969"/>
              <a:ext cx="224589" cy="228600"/>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73" name="Oval 72"/>
            <p:cNvSpPr>
              <a:spLocks noChangeAspect="1"/>
            </p:cNvSpPr>
            <p:nvPr/>
          </p:nvSpPr>
          <p:spPr bwMode="auto">
            <a:xfrm>
              <a:off x="1527530" y="2976103"/>
              <a:ext cx="224589" cy="228600"/>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81" name="Group 80"/>
          <p:cNvGrpSpPr/>
          <p:nvPr/>
        </p:nvGrpSpPr>
        <p:grpSpPr>
          <a:xfrm>
            <a:off x="3635014" y="2060365"/>
            <a:ext cx="1600200" cy="233570"/>
            <a:chOff x="1407387" y="2975999"/>
            <a:chExt cx="1600200" cy="233570"/>
          </a:xfrm>
        </p:grpSpPr>
        <p:sp>
          <p:nvSpPr>
            <p:cNvPr id="82" name="Rectangle 81"/>
            <p:cNvSpPr>
              <a:spLocks noChangeAspect="1"/>
            </p:cNvSpPr>
            <p:nvPr/>
          </p:nvSpPr>
          <p:spPr bwMode="auto">
            <a:xfrm rot="10800000">
              <a:off x="1407387" y="3049097"/>
              <a:ext cx="1600200" cy="91440"/>
            </a:xfrm>
            <a:prstGeom prst="rect">
              <a:avLst/>
            </a:prstGeom>
            <a:pattFill prst="nar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nvGrpSpPr>
            <p:cNvPr id="86" name="Group 85"/>
            <p:cNvGrpSpPr/>
            <p:nvPr/>
          </p:nvGrpSpPr>
          <p:grpSpPr>
            <a:xfrm>
              <a:off x="1633324" y="3045888"/>
              <a:ext cx="1374263" cy="97054"/>
              <a:chOff x="1633324" y="2957657"/>
              <a:chExt cx="1374263" cy="97054"/>
            </a:xfrm>
          </p:grpSpPr>
          <p:sp>
            <p:nvSpPr>
              <p:cNvPr id="96" name="Rectangle 95"/>
              <p:cNvSpPr>
                <a:spLocks noChangeAspect="1"/>
              </p:cNvSpPr>
              <p:nvPr/>
            </p:nvSpPr>
            <p:spPr bwMode="auto">
              <a:xfrm>
                <a:off x="1633324" y="2957657"/>
                <a:ext cx="1371600" cy="91440"/>
              </a:xfrm>
              <a:prstGeom prst="rect">
                <a:avLst/>
              </a:prstGeom>
              <a:pattFill prst="dk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97" name="Rectangle 96"/>
              <p:cNvSpPr>
                <a:spLocks noChangeAspect="1"/>
              </p:cNvSpPr>
              <p:nvPr/>
            </p:nvSpPr>
            <p:spPr bwMode="auto">
              <a:xfrm>
                <a:off x="2202915" y="2963271"/>
                <a:ext cx="804672" cy="91440"/>
              </a:xfrm>
              <a:prstGeom prst="rect">
                <a:avLst/>
              </a:prstGeom>
              <a:pattFill prst="dk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00" name="Rectangle 99"/>
              <p:cNvSpPr>
                <a:spLocks/>
              </p:cNvSpPr>
              <p:nvPr/>
            </p:nvSpPr>
            <p:spPr bwMode="auto">
              <a:xfrm>
                <a:off x="2776110" y="2961345"/>
                <a:ext cx="228600" cy="91440"/>
              </a:xfrm>
              <a:prstGeom prst="rect">
                <a:avLst/>
              </a:prstGeom>
              <a:pattFill prst="dk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
          <p:nvSpPr>
            <p:cNvPr id="92" name="Oval 91"/>
            <p:cNvSpPr>
              <a:spLocks noChangeAspect="1"/>
            </p:cNvSpPr>
            <p:nvPr/>
          </p:nvSpPr>
          <p:spPr bwMode="auto">
            <a:xfrm>
              <a:off x="2095191" y="2975999"/>
              <a:ext cx="224589" cy="228600"/>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93" name="Oval 92"/>
            <p:cNvSpPr>
              <a:spLocks noChangeAspect="1"/>
            </p:cNvSpPr>
            <p:nvPr/>
          </p:nvSpPr>
          <p:spPr bwMode="auto">
            <a:xfrm>
              <a:off x="2664023" y="2980969"/>
              <a:ext cx="224589" cy="228600"/>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95" name="Oval 94"/>
            <p:cNvSpPr>
              <a:spLocks noChangeAspect="1"/>
            </p:cNvSpPr>
            <p:nvPr/>
          </p:nvSpPr>
          <p:spPr bwMode="auto">
            <a:xfrm>
              <a:off x="1527530" y="2976103"/>
              <a:ext cx="224589" cy="228600"/>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101" name="Group 100"/>
          <p:cNvGrpSpPr/>
          <p:nvPr/>
        </p:nvGrpSpPr>
        <p:grpSpPr>
          <a:xfrm>
            <a:off x="5232337" y="2052293"/>
            <a:ext cx="1600200" cy="233570"/>
            <a:chOff x="1407387" y="2975999"/>
            <a:chExt cx="1600200" cy="233570"/>
          </a:xfrm>
        </p:grpSpPr>
        <p:sp>
          <p:nvSpPr>
            <p:cNvPr id="102" name="Rectangle 101"/>
            <p:cNvSpPr>
              <a:spLocks noChangeAspect="1"/>
            </p:cNvSpPr>
            <p:nvPr/>
          </p:nvSpPr>
          <p:spPr bwMode="auto">
            <a:xfrm rot="10800000">
              <a:off x="1407387" y="3049097"/>
              <a:ext cx="1600200" cy="91440"/>
            </a:xfrm>
            <a:prstGeom prst="rect">
              <a:avLst/>
            </a:prstGeom>
            <a:pattFill prst="nar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nvGrpSpPr>
            <p:cNvPr id="103" name="Group 102"/>
            <p:cNvGrpSpPr/>
            <p:nvPr/>
          </p:nvGrpSpPr>
          <p:grpSpPr>
            <a:xfrm>
              <a:off x="1633324" y="3045888"/>
              <a:ext cx="1374263" cy="97054"/>
              <a:chOff x="1633324" y="2957657"/>
              <a:chExt cx="1374263" cy="97054"/>
            </a:xfrm>
          </p:grpSpPr>
          <p:sp>
            <p:nvSpPr>
              <p:cNvPr id="107" name="Rectangle 106"/>
              <p:cNvSpPr>
                <a:spLocks noChangeAspect="1"/>
              </p:cNvSpPr>
              <p:nvPr/>
            </p:nvSpPr>
            <p:spPr bwMode="auto">
              <a:xfrm>
                <a:off x="1633324" y="2957657"/>
                <a:ext cx="1371600" cy="91440"/>
              </a:xfrm>
              <a:prstGeom prst="rect">
                <a:avLst/>
              </a:prstGeom>
              <a:pattFill prst="dk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08" name="Rectangle 107"/>
              <p:cNvSpPr>
                <a:spLocks noChangeAspect="1"/>
              </p:cNvSpPr>
              <p:nvPr/>
            </p:nvSpPr>
            <p:spPr bwMode="auto">
              <a:xfrm>
                <a:off x="2202915" y="2963271"/>
                <a:ext cx="804672" cy="91440"/>
              </a:xfrm>
              <a:prstGeom prst="rect">
                <a:avLst/>
              </a:prstGeom>
              <a:pattFill prst="dk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10" name="Rectangle 109"/>
              <p:cNvSpPr>
                <a:spLocks/>
              </p:cNvSpPr>
              <p:nvPr/>
            </p:nvSpPr>
            <p:spPr bwMode="auto">
              <a:xfrm>
                <a:off x="2776110" y="2961345"/>
                <a:ext cx="228600" cy="91440"/>
              </a:xfrm>
              <a:prstGeom prst="rect">
                <a:avLst/>
              </a:prstGeom>
              <a:pattFill prst="dk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
          <p:nvSpPr>
            <p:cNvPr id="104" name="Oval 103"/>
            <p:cNvSpPr>
              <a:spLocks noChangeAspect="1"/>
            </p:cNvSpPr>
            <p:nvPr/>
          </p:nvSpPr>
          <p:spPr bwMode="auto">
            <a:xfrm>
              <a:off x="2095191" y="2975999"/>
              <a:ext cx="224589" cy="228600"/>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05" name="Oval 104"/>
            <p:cNvSpPr>
              <a:spLocks noChangeAspect="1"/>
            </p:cNvSpPr>
            <p:nvPr/>
          </p:nvSpPr>
          <p:spPr bwMode="auto">
            <a:xfrm>
              <a:off x="2664023" y="2980969"/>
              <a:ext cx="224589" cy="228600"/>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06" name="Oval 105"/>
            <p:cNvSpPr>
              <a:spLocks noChangeAspect="1"/>
            </p:cNvSpPr>
            <p:nvPr/>
          </p:nvSpPr>
          <p:spPr bwMode="auto">
            <a:xfrm>
              <a:off x="1527530" y="2976103"/>
              <a:ext cx="224589" cy="228600"/>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111" name="Group 110"/>
          <p:cNvGrpSpPr/>
          <p:nvPr/>
        </p:nvGrpSpPr>
        <p:grpSpPr>
          <a:xfrm>
            <a:off x="6829660" y="2052293"/>
            <a:ext cx="1600200" cy="233570"/>
            <a:chOff x="1407387" y="2975999"/>
            <a:chExt cx="1600200" cy="233570"/>
          </a:xfrm>
        </p:grpSpPr>
        <p:sp>
          <p:nvSpPr>
            <p:cNvPr id="112" name="Rectangle 111"/>
            <p:cNvSpPr>
              <a:spLocks noChangeAspect="1"/>
            </p:cNvSpPr>
            <p:nvPr/>
          </p:nvSpPr>
          <p:spPr bwMode="auto">
            <a:xfrm rot="10800000">
              <a:off x="1407387" y="3049097"/>
              <a:ext cx="1600200" cy="91440"/>
            </a:xfrm>
            <a:prstGeom prst="rect">
              <a:avLst/>
            </a:prstGeom>
            <a:pattFill prst="nar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nvGrpSpPr>
            <p:cNvPr id="113" name="Group 112"/>
            <p:cNvGrpSpPr/>
            <p:nvPr/>
          </p:nvGrpSpPr>
          <p:grpSpPr>
            <a:xfrm>
              <a:off x="1633324" y="3045888"/>
              <a:ext cx="1374263" cy="97054"/>
              <a:chOff x="1633324" y="2957657"/>
              <a:chExt cx="1374263" cy="97054"/>
            </a:xfrm>
          </p:grpSpPr>
          <p:sp>
            <p:nvSpPr>
              <p:cNvPr id="117" name="Rectangle 116"/>
              <p:cNvSpPr>
                <a:spLocks noChangeAspect="1"/>
              </p:cNvSpPr>
              <p:nvPr/>
            </p:nvSpPr>
            <p:spPr bwMode="auto">
              <a:xfrm>
                <a:off x="1633324" y="2957657"/>
                <a:ext cx="1371600" cy="91440"/>
              </a:xfrm>
              <a:prstGeom prst="rect">
                <a:avLst/>
              </a:prstGeom>
              <a:pattFill prst="dk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19" name="Rectangle 118"/>
              <p:cNvSpPr>
                <a:spLocks noChangeAspect="1"/>
              </p:cNvSpPr>
              <p:nvPr/>
            </p:nvSpPr>
            <p:spPr bwMode="auto">
              <a:xfrm>
                <a:off x="2202915" y="2963271"/>
                <a:ext cx="804672" cy="91440"/>
              </a:xfrm>
              <a:prstGeom prst="rect">
                <a:avLst/>
              </a:prstGeom>
              <a:pattFill prst="dk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20" name="Rectangle 119"/>
              <p:cNvSpPr>
                <a:spLocks/>
              </p:cNvSpPr>
              <p:nvPr/>
            </p:nvSpPr>
            <p:spPr bwMode="auto">
              <a:xfrm>
                <a:off x="2776110" y="2961345"/>
                <a:ext cx="228600" cy="91440"/>
              </a:xfrm>
              <a:prstGeom prst="rect">
                <a:avLst/>
              </a:prstGeom>
              <a:pattFill prst="dk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
          <p:nvSpPr>
            <p:cNvPr id="114" name="Oval 113"/>
            <p:cNvSpPr>
              <a:spLocks noChangeAspect="1"/>
            </p:cNvSpPr>
            <p:nvPr/>
          </p:nvSpPr>
          <p:spPr bwMode="auto">
            <a:xfrm>
              <a:off x="2095191" y="2975999"/>
              <a:ext cx="224589" cy="228600"/>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15" name="Oval 114"/>
            <p:cNvSpPr>
              <a:spLocks noChangeAspect="1"/>
            </p:cNvSpPr>
            <p:nvPr/>
          </p:nvSpPr>
          <p:spPr bwMode="auto">
            <a:xfrm>
              <a:off x="2664023" y="2980969"/>
              <a:ext cx="224589" cy="228600"/>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16" name="Oval 115"/>
            <p:cNvSpPr>
              <a:spLocks noChangeAspect="1"/>
            </p:cNvSpPr>
            <p:nvPr/>
          </p:nvSpPr>
          <p:spPr bwMode="auto">
            <a:xfrm>
              <a:off x="1527530" y="2976103"/>
              <a:ext cx="224589" cy="228600"/>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121" name="Group 120"/>
          <p:cNvGrpSpPr/>
          <p:nvPr/>
        </p:nvGrpSpPr>
        <p:grpSpPr>
          <a:xfrm>
            <a:off x="430253" y="2052344"/>
            <a:ext cx="1600200" cy="233570"/>
            <a:chOff x="1407387" y="2975999"/>
            <a:chExt cx="1600200" cy="233570"/>
          </a:xfrm>
        </p:grpSpPr>
        <p:sp>
          <p:nvSpPr>
            <p:cNvPr id="122" name="Rectangle 121"/>
            <p:cNvSpPr>
              <a:spLocks noChangeAspect="1"/>
            </p:cNvSpPr>
            <p:nvPr/>
          </p:nvSpPr>
          <p:spPr bwMode="auto">
            <a:xfrm rot="10800000">
              <a:off x="1407387" y="3049097"/>
              <a:ext cx="1600200" cy="91440"/>
            </a:xfrm>
            <a:prstGeom prst="rect">
              <a:avLst/>
            </a:prstGeom>
            <a:pattFill prst="nar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nvGrpSpPr>
            <p:cNvPr id="123" name="Group 122"/>
            <p:cNvGrpSpPr/>
            <p:nvPr/>
          </p:nvGrpSpPr>
          <p:grpSpPr>
            <a:xfrm>
              <a:off x="1633324" y="3045888"/>
              <a:ext cx="1374263" cy="97054"/>
              <a:chOff x="1633324" y="2957657"/>
              <a:chExt cx="1374263" cy="97054"/>
            </a:xfrm>
          </p:grpSpPr>
          <p:sp>
            <p:nvSpPr>
              <p:cNvPr id="128" name="Rectangle 127"/>
              <p:cNvSpPr>
                <a:spLocks noChangeAspect="1"/>
              </p:cNvSpPr>
              <p:nvPr/>
            </p:nvSpPr>
            <p:spPr bwMode="auto">
              <a:xfrm>
                <a:off x="1633324" y="2957657"/>
                <a:ext cx="1371600" cy="91440"/>
              </a:xfrm>
              <a:prstGeom prst="rect">
                <a:avLst/>
              </a:prstGeom>
              <a:pattFill prst="dk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31" name="Rectangle 130"/>
              <p:cNvSpPr>
                <a:spLocks noChangeAspect="1"/>
              </p:cNvSpPr>
              <p:nvPr/>
            </p:nvSpPr>
            <p:spPr bwMode="auto">
              <a:xfrm>
                <a:off x="2202915" y="2963271"/>
                <a:ext cx="804672" cy="91440"/>
              </a:xfrm>
              <a:prstGeom prst="rect">
                <a:avLst/>
              </a:prstGeom>
              <a:pattFill prst="dk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32" name="Rectangle 131"/>
              <p:cNvSpPr>
                <a:spLocks/>
              </p:cNvSpPr>
              <p:nvPr/>
            </p:nvSpPr>
            <p:spPr bwMode="auto">
              <a:xfrm>
                <a:off x="2776110" y="2961345"/>
                <a:ext cx="228600" cy="91440"/>
              </a:xfrm>
              <a:prstGeom prst="rect">
                <a:avLst/>
              </a:prstGeom>
              <a:pattFill prst="dk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
          <p:nvSpPr>
            <p:cNvPr id="124" name="Oval 123"/>
            <p:cNvSpPr>
              <a:spLocks noChangeAspect="1"/>
            </p:cNvSpPr>
            <p:nvPr/>
          </p:nvSpPr>
          <p:spPr bwMode="auto">
            <a:xfrm>
              <a:off x="2095191" y="2975999"/>
              <a:ext cx="224589" cy="228600"/>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25" name="Oval 124"/>
            <p:cNvSpPr>
              <a:spLocks noChangeAspect="1"/>
            </p:cNvSpPr>
            <p:nvPr/>
          </p:nvSpPr>
          <p:spPr bwMode="auto">
            <a:xfrm>
              <a:off x="2664023" y="2980969"/>
              <a:ext cx="224589" cy="228600"/>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27" name="Oval 126"/>
            <p:cNvSpPr>
              <a:spLocks noChangeAspect="1"/>
            </p:cNvSpPr>
            <p:nvPr/>
          </p:nvSpPr>
          <p:spPr bwMode="auto">
            <a:xfrm>
              <a:off x="1527530" y="2976103"/>
              <a:ext cx="224589" cy="228600"/>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145" name="Group 144"/>
          <p:cNvGrpSpPr/>
          <p:nvPr/>
        </p:nvGrpSpPr>
        <p:grpSpPr>
          <a:xfrm rot="5400000">
            <a:off x="-137453" y="2615503"/>
            <a:ext cx="1600200" cy="233570"/>
            <a:chOff x="1407387" y="2975999"/>
            <a:chExt cx="1600200" cy="233570"/>
          </a:xfrm>
        </p:grpSpPr>
        <p:sp>
          <p:nvSpPr>
            <p:cNvPr id="195" name="Rectangle 194"/>
            <p:cNvSpPr>
              <a:spLocks noChangeAspect="1"/>
            </p:cNvSpPr>
            <p:nvPr/>
          </p:nvSpPr>
          <p:spPr bwMode="auto">
            <a:xfrm rot="10800000">
              <a:off x="1407387" y="3049097"/>
              <a:ext cx="1600200" cy="91440"/>
            </a:xfrm>
            <a:prstGeom prst="rect">
              <a:avLst/>
            </a:prstGeom>
            <a:pattFill prst="nar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nvGrpSpPr>
            <p:cNvPr id="196" name="Group 195"/>
            <p:cNvGrpSpPr/>
            <p:nvPr/>
          </p:nvGrpSpPr>
          <p:grpSpPr>
            <a:xfrm>
              <a:off x="1633324" y="3045888"/>
              <a:ext cx="1374263" cy="97054"/>
              <a:chOff x="1633324" y="2957657"/>
              <a:chExt cx="1374263" cy="97054"/>
            </a:xfrm>
          </p:grpSpPr>
          <p:sp>
            <p:nvSpPr>
              <p:cNvPr id="203" name="Rectangle 202"/>
              <p:cNvSpPr>
                <a:spLocks noChangeAspect="1"/>
              </p:cNvSpPr>
              <p:nvPr/>
            </p:nvSpPr>
            <p:spPr bwMode="auto">
              <a:xfrm>
                <a:off x="1633324" y="2957657"/>
                <a:ext cx="1371600" cy="91440"/>
              </a:xfrm>
              <a:prstGeom prst="rect">
                <a:avLst/>
              </a:prstGeom>
              <a:pattFill prst="dk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04" name="Rectangle 203"/>
              <p:cNvSpPr>
                <a:spLocks noChangeAspect="1"/>
              </p:cNvSpPr>
              <p:nvPr/>
            </p:nvSpPr>
            <p:spPr bwMode="auto">
              <a:xfrm>
                <a:off x="2202915" y="2963271"/>
                <a:ext cx="804672" cy="91440"/>
              </a:xfrm>
              <a:prstGeom prst="rect">
                <a:avLst/>
              </a:prstGeom>
              <a:pattFill prst="dk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05" name="Rectangle 204"/>
              <p:cNvSpPr>
                <a:spLocks/>
              </p:cNvSpPr>
              <p:nvPr/>
            </p:nvSpPr>
            <p:spPr bwMode="auto">
              <a:xfrm>
                <a:off x="2776110" y="2961345"/>
                <a:ext cx="228600" cy="91440"/>
              </a:xfrm>
              <a:prstGeom prst="rect">
                <a:avLst/>
              </a:prstGeom>
              <a:pattFill prst="dk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
          <p:nvSpPr>
            <p:cNvPr id="197" name="Oval 196"/>
            <p:cNvSpPr>
              <a:spLocks noChangeAspect="1"/>
            </p:cNvSpPr>
            <p:nvPr/>
          </p:nvSpPr>
          <p:spPr bwMode="auto">
            <a:xfrm>
              <a:off x="2095191" y="2975999"/>
              <a:ext cx="224589" cy="228600"/>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01" name="Oval 200"/>
            <p:cNvSpPr>
              <a:spLocks noChangeAspect="1"/>
            </p:cNvSpPr>
            <p:nvPr/>
          </p:nvSpPr>
          <p:spPr bwMode="auto">
            <a:xfrm>
              <a:off x="2664023" y="2980969"/>
              <a:ext cx="224589" cy="228600"/>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02" name="Oval 201"/>
            <p:cNvSpPr>
              <a:spLocks noChangeAspect="1"/>
            </p:cNvSpPr>
            <p:nvPr/>
          </p:nvSpPr>
          <p:spPr bwMode="auto">
            <a:xfrm>
              <a:off x="1527530" y="2976103"/>
              <a:ext cx="224589" cy="228600"/>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146" name="Group 145"/>
          <p:cNvGrpSpPr/>
          <p:nvPr/>
        </p:nvGrpSpPr>
        <p:grpSpPr>
          <a:xfrm rot="5400000">
            <a:off x="-143519" y="4215703"/>
            <a:ext cx="1600200" cy="233570"/>
            <a:chOff x="1407387" y="2975999"/>
            <a:chExt cx="1600200" cy="233570"/>
          </a:xfrm>
        </p:grpSpPr>
        <p:sp>
          <p:nvSpPr>
            <p:cNvPr id="187" name="Rectangle 186"/>
            <p:cNvSpPr>
              <a:spLocks noChangeAspect="1"/>
            </p:cNvSpPr>
            <p:nvPr/>
          </p:nvSpPr>
          <p:spPr bwMode="auto">
            <a:xfrm rot="10800000">
              <a:off x="1407387" y="3049097"/>
              <a:ext cx="1600200" cy="91440"/>
            </a:xfrm>
            <a:prstGeom prst="rect">
              <a:avLst/>
            </a:prstGeom>
            <a:pattFill prst="nar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nvGrpSpPr>
            <p:cNvPr id="188" name="Group 187"/>
            <p:cNvGrpSpPr/>
            <p:nvPr/>
          </p:nvGrpSpPr>
          <p:grpSpPr>
            <a:xfrm>
              <a:off x="1633324" y="3045888"/>
              <a:ext cx="1374263" cy="97054"/>
              <a:chOff x="1633324" y="2957657"/>
              <a:chExt cx="1374263" cy="97054"/>
            </a:xfrm>
          </p:grpSpPr>
          <p:sp>
            <p:nvSpPr>
              <p:cNvPr id="192" name="Rectangle 191"/>
              <p:cNvSpPr>
                <a:spLocks noChangeAspect="1"/>
              </p:cNvSpPr>
              <p:nvPr/>
            </p:nvSpPr>
            <p:spPr bwMode="auto">
              <a:xfrm>
                <a:off x="1633324" y="2957657"/>
                <a:ext cx="1371600" cy="91440"/>
              </a:xfrm>
              <a:prstGeom prst="rect">
                <a:avLst/>
              </a:prstGeom>
              <a:pattFill prst="dk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93" name="Rectangle 192"/>
              <p:cNvSpPr>
                <a:spLocks noChangeAspect="1"/>
              </p:cNvSpPr>
              <p:nvPr/>
            </p:nvSpPr>
            <p:spPr bwMode="auto">
              <a:xfrm>
                <a:off x="2202915" y="2963271"/>
                <a:ext cx="804672" cy="91440"/>
              </a:xfrm>
              <a:prstGeom prst="rect">
                <a:avLst/>
              </a:prstGeom>
              <a:pattFill prst="dk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94" name="Rectangle 193"/>
              <p:cNvSpPr>
                <a:spLocks/>
              </p:cNvSpPr>
              <p:nvPr/>
            </p:nvSpPr>
            <p:spPr bwMode="auto">
              <a:xfrm>
                <a:off x="2776110" y="2961345"/>
                <a:ext cx="228600" cy="91440"/>
              </a:xfrm>
              <a:prstGeom prst="rect">
                <a:avLst/>
              </a:prstGeom>
              <a:pattFill prst="dk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
          <p:nvSpPr>
            <p:cNvPr id="189" name="Oval 188"/>
            <p:cNvSpPr>
              <a:spLocks noChangeAspect="1"/>
            </p:cNvSpPr>
            <p:nvPr/>
          </p:nvSpPr>
          <p:spPr bwMode="auto">
            <a:xfrm>
              <a:off x="2095191" y="2975999"/>
              <a:ext cx="224589" cy="228600"/>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90" name="Oval 189"/>
            <p:cNvSpPr>
              <a:spLocks noChangeAspect="1"/>
            </p:cNvSpPr>
            <p:nvPr/>
          </p:nvSpPr>
          <p:spPr bwMode="auto">
            <a:xfrm>
              <a:off x="2664023" y="2980969"/>
              <a:ext cx="224589" cy="228600"/>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91" name="Oval 190"/>
            <p:cNvSpPr>
              <a:spLocks noChangeAspect="1"/>
            </p:cNvSpPr>
            <p:nvPr/>
          </p:nvSpPr>
          <p:spPr bwMode="auto">
            <a:xfrm>
              <a:off x="1527530" y="2976103"/>
              <a:ext cx="224589" cy="228600"/>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147" name="Group 146"/>
          <p:cNvGrpSpPr/>
          <p:nvPr/>
        </p:nvGrpSpPr>
        <p:grpSpPr>
          <a:xfrm rot="5400000">
            <a:off x="-135447" y="5813026"/>
            <a:ext cx="1600200" cy="233570"/>
            <a:chOff x="1407387" y="2975999"/>
            <a:chExt cx="1600200" cy="233570"/>
          </a:xfrm>
        </p:grpSpPr>
        <p:sp>
          <p:nvSpPr>
            <p:cNvPr id="167" name="Rectangle 166"/>
            <p:cNvSpPr>
              <a:spLocks noChangeAspect="1"/>
            </p:cNvSpPr>
            <p:nvPr/>
          </p:nvSpPr>
          <p:spPr bwMode="auto">
            <a:xfrm rot="10800000">
              <a:off x="1407387" y="3049097"/>
              <a:ext cx="1600200" cy="91440"/>
            </a:xfrm>
            <a:prstGeom prst="rect">
              <a:avLst/>
            </a:prstGeom>
            <a:pattFill prst="nar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nvGrpSpPr>
            <p:cNvPr id="168" name="Group 167"/>
            <p:cNvGrpSpPr/>
            <p:nvPr/>
          </p:nvGrpSpPr>
          <p:grpSpPr>
            <a:xfrm>
              <a:off x="1633324" y="3045888"/>
              <a:ext cx="1374263" cy="97054"/>
              <a:chOff x="1633324" y="2957657"/>
              <a:chExt cx="1374263" cy="97054"/>
            </a:xfrm>
          </p:grpSpPr>
          <p:sp>
            <p:nvSpPr>
              <p:cNvPr id="184" name="Rectangle 183"/>
              <p:cNvSpPr>
                <a:spLocks noChangeAspect="1"/>
              </p:cNvSpPr>
              <p:nvPr/>
            </p:nvSpPr>
            <p:spPr bwMode="auto">
              <a:xfrm>
                <a:off x="1633324" y="2957657"/>
                <a:ext cx="1371600" cy="91440"/>
              </a:xfrm>
              <a:prstGeom prst="rect">
                <a:avLst/>
              </a:prstGeom>
              <a:pattFill prst="dk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85" name="Rectangle 184"/>
              <p:cNvSpPr>
                <a:spLocks noChangeAspect="1"/>
              </p:cNvSpPr>
              <p:nvPr/>
            </p:nvSpPr>
            <p:spPr bwMode="auto">
              <a:xfrm>
                <a:off x="2202915" y="2963271"/>
                <a:ext cx="804672" cy="91440"/>
              </a:xfrm>
              <a:prstGeom prst="rect">
                <a:avLst/>
              </a:prstGeom>
              <a:pattFill prst="dk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86" name="Rectangle 185"/>
              <p:cNvSpPr>
                <a:spLocks/>
              </p:cNvSpPr>
              <p:nvPr/>
            </p:nvSpPr>
            <p:spPr bwMode="auto">
              <a:xfrm>
                <a:off x="2776110" y="2961345"/>
                <a:ext cx="228600" cy="91440"/>
              </a:xfrm>
              <a:prstGeom prst="rect">
                <a:avLst/>
              </a:prstGeom>
              <a:pattFill prst="dk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
          <p:nvSpPr>
            <p:cNvPr id="169" name="Oval 168"/>
            <p:cNvSpPr>
              <a:spLocks noChangeAspect="1"/>
            </p:cNvSpPr>
            <p:nvPr/>
          </p:nvSpPr>
          <p:spPr bwMode="auto">
            <a:xfrm>
              <a:off x="2095191" y="2975999"/>
              <a:ext cx="224589" cy="228600"/>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82" name="Oval 181"/>
            <p:cNvSpPr>
              <a:spLocks noChangeAspect="1"/>
            </p:cNvSpPr>
            <p:nvPr/>
          </p:nvSpPr>
          <p:spPr bwMode="auto">
            <a:xfrm>
              <a:off x="2664023" y="2980969"/>
              <a:ext cx="224589" cy="228600"/>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83" name="Oval 182"/>
            <p:cNvSpPr>
              <a:spLocks noChangeAspect="1"/>
            </p:cNvSpPr>
            <p:nvPr/>
          </p:nvSpPr>
          <p:spPr bwMode="auto">
            <a:xfrm>
              <a:off x="1527530" y="2976103"/>
              <a:ext cx="224589" cy="228600"/>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149" name="Group 148"/>
          <p:cNvGrpSpPr/>
          <p:nvPr/>
        </p:nvGrpSpPr>
        <p:grpSpPr>
          <a:xfrm rot="5400000">
            <a:off x="-135498" y="1010942"/>
            <a:ext cx="1600200" cy="233570"/>
            <a:chOff x="1407387" y="2975999"/>
            <a:chExt cx="1600200" cy="233570"/>
          </a:xfrm>
        </p:grpSpPr>
        <p:sp>
          <p:nvSpPr>
            <p:cNvPr id="150" name="Rectangle 149"/>
            <p:cNvSpPr>
              <a:spLocks noChangeAspect="1"/>
            </p:cNvSpPr>
            <p:nvPr/>
          </p:nvSpPr>
          <p:spPr bwMode="auto">
            <a:xfrm rot="10800000">
              <a:off x="1407387" y="3049097"/>
              <a:ext cx="1600200" cy="91440"/>
            </a:xfrm>
            <a:prstGeom prst="rect">
              <a:avLst/>
            </a:prstGeom>
            <a:pattFill prst="nar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nvGrpSpPr>
            <p:cNvPr id="151" name="Group 150"/>
            <p:cNvGrpSpPr/>
            <p:nvPr/>
          </p:nvGrpSpPr>
          <p:grpSpPr>
            <a:xfrm>
              <a:off x="1633324" y="3045888"/>
              <a:ext cx="1374263" cy="97054"/>
              <a:chOff x="1633324" y="2957657"/>
              <a:chExt cx="1374263" cy="97054"/>
            </a:xfrm>
          </p:grpSpPr>
          <p:sp>
            <p:nvSpPr>
              <p:cNvPr id="156" name="Rectangle 155"/>
              <p:cNvSpPr>
                <a:spLocks noChangeAspect="1"/>
              </p:cNvSpPr>
              <p:nvPr/>
            </p:nvSpPr>
            <p:spPr bwMode="auto">
              <a:xfrm>
                <a:off x="1633324" y="2957657"/>
                <a:ext cx="1371600" cy="91440"/>
              </a:xfrm>
              <a:prstGeom prst="rect">
                <a:avLst/>
              </a:prstGeom>
              <a:pattFill prst="dk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57" name="Rectangle 156"/>
              <p:cNvSpPr>
                <a:spLocks noChangeAspect="1"/>
              </p:cNvSpPr>
              <p:nvPr/>
            </p:nvSpPr>
            <p:spPr bwMode="auto">
              <a:xfrm>
                <a:off x="2202915" y="2963271"/>
                <a:ext cx="804672" cy="91440"/>
              </a:xfrm>
              <a:prstGeom prst="rect">
                <a:avLst/>
              </a:prstGeom>
              <a:pattFill prst="dk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58" name="Rectangle 157"/>
              <p:cNvSpPr>
                <a:spLocks/>
              </p:cNvSpPr>
              <p:nvPr/>
            </p:nvSpPr>
            <p:spPr bwMode="auto">
              <a:xfrm>
                <a:off x="2776110" y="2961345"/>
                <a:ext cx="228600" cy="91440"/>
              </a:xfrm>
              <a:prstGeom prst="rect">
                <a:avLst/>
              </a:prstGeom>
              <a:pattFill prst="dk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
          <p:nvSpPr>
            <p:cNvPr id="152" name="Oval 151"/>
            <p:cNvSpPr>
              <a:spLocks noChangeAspect="1"/>
            </p:cNvSpPr>
            <p:nvPr/>
          </p:nvSpPr>
          <p:spPr bwMode="auto">
            <a:xfrm>
              <a:off x="2095191" y="2975999"/>
              <a:ext cx="224589" cy="228600"/>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53" name="Oval 152"/>
            <p:cNvSpPr>
              <a:spLocks noChangeAspect="1"/>
            </p:cNvSpPr>
            <p:nvPr/>
          </p:nvSpPr>
          <p:spPr bwMode="auto">
            <a:xfrm>
              <a:off x="2664023" y="2980969"/>
              <a:ext cx="224589" cy="228600"/>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55" name="Oval 154"/>
            <p:cNvSpPr>
              <a:spLocks noChangeAspect="1"/>
            </p:cNvSpPr>
            <p:nvPr/>
          </p:nvSpPr>
          <p:spPr bwMode="auto">
            <a:xfrm>
              <a:off x="1527528" y="2976101"/>
              <a:ext cx="224589" cy="228600"/>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
        <p:nvSpPr>
          <p:cNvPr id="212" name="Rectangle 211"/>
          <p:cNvSpPr/>
          <p:nvPr/>
        </p:nvSpPr>
        <p:spPr>
          <a:xfrm rot="16200000">
            <a:off x="8072281" y="2468958"/>
            <a:ext cx="409086" cy="200055"/>
          </a:xfrm>
          <a:prstGeom prst="rect">
            <a:avLst/>
          </a:prstGeom>
        </p:spPr>
        <p:txBody>
          <a:bodyPr wrap="none">
            <a:spAutoFit/>
          </a:bodyPr>
          <a:lstStyle/>
          <a:p>
            <a:r>
              <a:rPr lang="en-US" sz="700" dirty="0" smtClean="0"/>
              <a:t>0.250</a:t>
            </a:r>
            <a:endParaRPr lang="en-US" dirty="0"/>
          </a:p>
        </p:txBody>
      </p:sp>
      <p:sp>
        <p:nvSpPr>
          <p:cNvPr id="213" name="Rectangle 212"/>
          <p:cNvSpPr/>
          <p:nvPr/>
        </p:nvSpPr>
        <p:spPr>
          <a:xfrm rot="16200000">
            <a:off x="7513241" y="2479857"/>
            <a:ext cx="409086" cy="200055"/>
          </a:xfrm>
          <a:prstGeom prst="rect">
            <a:avLst/>
          </a:prstGeom>
        </p:spPr>
        <p:txBody>
          <a:bodyPr wrap="none">
            <a:spAutoFit/>
          </a:bodyPr>
          <a:lstStyle/>
          <a:p>
            <a:r>
              <a:rPr lang="en-US" sz="700" dirty="0" smtClean="0"/>
              <a:t>0.875</a:t>
            </a:r>
            <a:endParaRPr lang="en-US" dirty="0"/>
          </a:p>
        </p:txBody>
      </p:sp>
      <p:sp>
        <p:nvSpPr>
          <p:cNvPr id="214" name="Rectangle 213"/>
          <p:cNvSpPr/>
          <p:nvPr/>
        </p:nvSpPr>
        <p:spPr>
          <a:xfrm rot="16200000">
            <a:off x="6933990" y="2479857"/>
            <a:ext cx="409086" cy="200055"/>
          </a:xfrm>
          <a:prstGeom prst="rect">
            <a:avLst/>
          </a:prstGeom>
        </p:spPr>
        <p:txBody>
          <a:bodyPr wrap="none">
            <a:spAutoFit/>
          </a:bodyPr>
          <a:lstStyle/>
          <a:p>
            <a:r>
              <a:rPr lang="en-US" sz="700" dirty="0" smtClean="0"/>
              <a:t>1.500</a:t>
            </a:r>
            <a:endParaRPr lang="en-US" dirty="0"/>
          </a:p>
        </p:txBody>
      </p:sp>
      <p:sp>
        <p:nvSpPr>
          <p:cNvPr id="215" name="Rectangle 214"/>
          <p:cNvSpPr/>
          <p:nvPr/>
        </p:nvSpPr>
        <p:spPr>
          <a:xfrm rot="16200000">
            <a:off x="6695566" y="2479857"/>
            <a:ext cx="409086" cy="200055"/>
          </a:xfrm>
          <a:prstGeom prst="rect">
            <a:avLst/>
          </a:prstGeom>
        </p:spPr>
        <p:txBody>
          <a:bodyPr wrap="none">
            <a:spAutoFit/>
          </a:bodyPr>
          <a:lstStyle/>
          <a:p>
            <a:r>
              <a:rPr lang="en-US" sz="700" dirty="0" smtClean="0"/>
              <a:t>1.750</a:t>
            </a:r>
            <a:endParaRPr lang="en-US" dirty="0"/>
          </a:p>
        </p:txBody>
      </p:sp>
      <p:sp>
        <p:nvSpPr>
          <p:cNvPr id="217" name="Rectangle 216"/>
          <p:cNvSpPr/>
          <p:nvPr/>
        </p:nvSpPr>
        <p:spPr>
          <a:xfrm>
            <a:off x="7719667" y="2263316"/>
            <a:ext cx="409086" cy="200055"/>
          </a:xfrm>
          <a:prstGeom prst="rect">
            <a:avLst/>
          </a:prstGeom>
        </p:spPr>
        <p:txBody>
          <a:bodyPr wrap="none">
            <a:spAutoFit/>
          </a:bodyPr>
          <a:lstStyle/>
          <a:p>
            <a:r>
              <a:rPr lang="en-US" sz="700" dirty="0" smtClean="0"/>
              <a:t>0.625</a:t>
            </a:r>
            <a:endParaRPr lang="en-US" dirty="0"/>
          </a:p>
        </p:txBody>
      </p:sp>
      <p:sp>
        <p:nvSpPr>
          <p:cNvPr id="218" name="Rectangle 217"/>
          <p:cNvSpPr/>
          <p:nvPr/>
        </p:nvSpPr>
        <p:spPr>
          <a:xfrm>
            <a:off x="7134179" y="2263317"/>
            <a:ext cx="409086" cy="200055"/>
          </a:xfrm>
          <a:prstGeom prst="rect">
            <a:avLst/>
          </a:prstGeom>
        </p:spPr>
        <p:txBody>
          <a:bodyPr wrap="none">
            <a:spAutoFit/>
          </a:bodyPr>
          <a:lstStyle/>
          <a:p>
            <a:r>
              <a:rPr lang="en-US" sz="700" dirty="0" smtClean="0"/>
              <a:t>0.625</a:t>
            </a:r>
            <a:endParaRPr lang="en-US" dirty="0"/>
          </a:p>
        </p:txBody>
      </p:sp>
      <p:sp>
        <p:nvSpPr>
          <p:cNvPr id="219" name="Rectangle 218"/>
          <p:cNvSpPr/>
          <p:nvPr/>
        </p:nvSpPr>
        <p:spPr>
          <a:xfrm>
            <a:off x="6622448" y="2270277"/>
            <a:ext cx="409086" cy="200055"/>
          </a:xfrm>
          <a:prstGeom prst="rect">
            <a:avLst/>
          </a:prstGeom>
        </p:spPr>
        <p:txBody>
          <a:bodyPr wrap="none">
            <a:spAutoFit/>
          </a:bodyPr>
          <a:lstStyle/>
          <a:p>
            <a:r>
              <a:rPr lang="en-US" sz="700" dirty="0" smtClean="0"/>
              <a:t>0.500</a:t>
            </a:r>
            <a:endParaRPr lang="en-US" dirty="0"/>
          </a:p>
        </p:txBody>
      </p:sp>
      <p:sp>
        <p:nvSpPr>
          <p:cNvPr id="222" name="Rectangle 221"/>
          <p:cNvSpPr>
            <a:spLocks noChangeAspect="1"/>
          </p:cNvSpPr>
          <p:nvPr/>
        </p:nvSpPr>
        <p:spPr bwMode="auto">
          <a:xfrm rot="10800000">
            <a:off x="6837475" y="3733652"/>
            <a:ext cx="1600200" cy="91440"/>
          </a:xfrm>
          <a:prstGeom prst="rect">
            <a:avLst/>
          </a:prstGeom>
          <a:pattFill prst="nar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nvGrpSpPr>
          <p:cNvPr id="223" name="Group 222"/>
          <p:cNvGrpSpPr/>
          <p:nvPr/>
        </p:nvGrpSpPr>
        <p:grpSpPr>
          <a:xfrm>
            <a:off x="7063412" y="3854446"/>
            <a:ext cx="1374263" cy="721411"/>
            <a:chOff x="1633324" y="2399875"/>
            <a:chExt cx="1374263" cy="721411"/>
          </a:xfrm>
        </p:grpSpPr>
        <p:sp>
          <p:nvSpPr>
            <p:cNvPr id="227" name="Rectangle 226"/>
            <p:cNvSpPr>
              <a:spLocks noChangeAspect="1"/>
            </p:cNvSpPr>
            <p:nvPr/>
          </p:nvSpPr>
          <p:spPr bwMode="auto">
            <a:xfrm>
              <a:off x="1633324" y="3029846"/>
              <a:ext cx="1371600" cy="91440"/>
            </a:xfrm>
            <a:prstGeom prst="rect">
              <a:avLst/>
            </a:prstGeom>
            <a:pattFill prst="dk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28" name="Rectangle 227"/>
            <p:cNvSpPr>
              <a:spLocks noChangeAspect="1"/>
            </p:cNvSpPr>
            <p:nvPr/>
          </p:nvSpPr>
          <p:spPr bwMode="auto">
            <a:xfrm>
              <a:off x="2202915" y="2706599"/>
              <a:ext cx="804672" cy="91440"/>
            </a:xfrm>
            <a:prstGeom prst="rect">
              <a:avLst/>
            </a:prstGeom>
            <a:pattFill prst="dk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29" name="Rectangle 228"/>
            <p:cNvSpPr>
              <a:spLocks/>
            </p:cNvSpPr>
            <p:nvPr/>
          </p:nvSpPr>
          <p:spPr bwMode="auto">
            <a:xfrm>
              <a:off x="2776110" y="2399875"/>
              <a:ext cx="228600" cy="91440"/>
            </a:xfrm>
            <a:prstGeom prst="rect">
              <a:avLst/>
            </a:prstGeom>
            <a:pattFill prst="dkHorz">
              <a:fgClr>
                <a:schemeClr val="bg1">
                  <a:lumMod val="75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
        <p:nvSpPr>
          <p:cNvPr id="224" name="Oval 223"/>
          <p:cNvSpPr>
            <a:spLocks noChangeAspect="1"/>
          </p:cNvSpPr>
          <p:nvPr/>
        </p:nvSpPr>
        <p:spPr bwMode="auto">
          <a:xfrm>
            <a:off x="7525279" y="4230045"/>
            <a:ext cx="224589" cy="228600"/>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25" name="Oval 224"/>
          <p:cNvSpPr>
            <a:spLocks noChangeAspect="1"/>
          </p:cNvSpPr>
          <p:nvPr/>
        </p:nvSpPr>
        <p:spPr bwMode="auto">
          <a:xfrm>
            <a:off x="8094111" y="3922196"/>
            <a:ext cx="224589" cy="228600"/>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26" name="Oval 225"/>
          <p:cNvSpPr>
            <a:spLocks noChangeAspect="1"/>
          </p:cNvSpPr>
          <p:nvPr/>
        </p:nvSpPr>
        <p:spPr bwMode="auto">
          <a:xfrm>
            <a:off x="6957616" y="4550987"/>
            <a:ext cx="224589" cy="228600"/>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cxnSp>
        <p:nvCxnSpPr>
          <p:cNvPr id="15" name="Straight Connector 14"/>
          <p:cNvCxnSpPr>
            <a:stCxn id="227" idx="1"/>
            <a:endCxn id="117" idx="1"/>
          </p:cNvCxnSpPr>
          <p:nvPr/>
        </p:nvCxnSpPr>
        <p:spPr>
          <a:xfrm flipH="1" flipV="1">
            <a:off x="7055597" y="2167902"/>
            <a:ext cx="7815" cy="236223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3" name="Straight Connector 232"/>
          <p:cNvCxnSpPr>
            <a:stCxn id="228" idx="1"/>
            <a:endCxn id="119" idx="1"/>
          </p:cNvCxnSpPr>
          <p:nvPr/>
        </p:nvCxnSpPr>
        <p:spPr>
          <a:xfrm flipH="1" flipV="1">
            <a:off x="7625188" y="2173516"/>
            <a:ext cx="7815" cy="2033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4" name="Straight Connector 233"/>
          <p:cNvCxnSpPr>
            <a:stCxn id="229" idx="1"/>
            <a:endCxn id="120" idx="1"/>
          </p:cNvCxnSpPr>
          <p:nvPr/>
        </p:nvCxnSpPr>
        <p:spPr>
          <a:xfrm flipH="1" flipV="1">
            <a:off x="8198383" y="2171590"/>
            <a:ext cx="7815" cy="17285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 name="Straight Connector 234"/>
          <p:cNvCxnSpPr>
            <a:stCxn id="222" idx="3"/>
            <a:endCxn id="112" idx="3"/>
          </p:cNvCxnSpPr>
          <p:nvPr/>
        </p:nvCxnSpPr>
        <p:spPr>
          <a:xfrm flipH="1" flipV="1">
            <a:off x="6829660" y="2171111"/>
            <a:ext cx="7815" cy="160826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6" name="Straight Connector 235"/>
          <p:cNvCxnSpPr>
            <a:stCxn id="222" idx="1"/>
            <a:endCxn id="112" idx="1"/>
          </p:cNvCxnSpPr>
          <p:nvPr/>
        </p:nvCxnSpPr>
        <p:spPr>
          <a:xfrm flipH="1" flipV="1">
            <a:off x="8429860" y="2171111"/>
            <a:ext cx="7815" cy="1608261"/>
          </a:xfrm>
          <a:prstGeom prst="line">
            <a:avLst/>
          </a:prstGeom>
        </p:spPr>
        <p:style>
          <a:lnRef idx="1">
            <a:schemeClr val="accent1"/>
          </a:lnRef>
          <a:fillRef idx="0">
            <a:schemeClr val="accent1"/>
          </a:fillRef>
          <a:effectRef idx="0">
            <a:schemeClr val="accent1"/>
          </a:effectRef>
          <a:fontRef idx="minor">
            <a:schemeClr val="tx1"/>
          </a:fontRef>
        </p:style>
      </p:cxnSp>
      <p:sp>
        <p:nvSpPr>
          <p:cNvPr id="237" name="Rectangle 236"/>
          <p:cNvSpPr/>
          <p:nvPr/>
        </p:nvSpPr>
        <p:spPr>
          <a:xfrm rot="16200000">
            <a:off x="8336034" y="2467858"/>
            <a:ext cx="409086" cy="200055"/>
          </a:xfrm>
          <a:prstGeom prst="rect">
            <a:avLst/>
          </a:prstGeom>
        </p:spPr>
        <p:txBody>
          <a:bodyPr wrap="none">
            <a:spAutoFit/>
          </a:bodyPr>
          <a:lstStyle/>
          <a:p>
            <a:r>
              <a:rPr lang="en-US" sz="700" dirty="0" smtClean="0"/>
              <a:t>0.000</a:t>
            </a:r>
            <a:endParaRPr lang="en-US" dirty="0"/>
          </a:p>
        </p:txBody>
      </p:sp>
    </p:spTree>
    <p:extLst>
      <p:ext uri="{BB962C8B-B14F-4D97-AF65-F5344CB8AC3E}">
        <p14:creationId xmlns:p14="http://schemas.microsoft.com/office/powerpoint/2010/main" val="31076055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244838" y="307502"/>
            <a:ext cx="7248103" cy="6463416"/>
            <a:chOff x="1244838" y="307502"/>
            <a:chExt cx="7248103" cy="6463416"/>
          </a:xfrm>
        </p:grpSpPr>
        <p:grpSp>
          <p:nvGrpSpPr>
            <p:cNvPr id="88" name="Group 87"/>
            <p:cNvGrpSpPr/>
            <p:nvPr/>
          </p:nvGrpSpPr>
          <p:grpSpPr>
            <a:xfrm>
              <a:off x="1244838" y="307502"/>
              <a:ext cx="7248103" cy="6415468"/>
              <a:chOff x="1244838" y="307502"/>
              <a:chExt cx="7248103" cy="6415468"/>
            </a:xfrm>
          </p:grpSpPr>
          <p:sp>
            <p:nvSpPr>
              <p:cNvPr id="83" name="Rectangle 82"/>
              <p:cNvSpPr>
                <a:spLocks/>
              </p:cNvSpPr>
              <p:nvPr/>
            </p:nvSpPr>
            <p:spPr bwMode="auto">
              <a:xfrm>
                <a:off x="1678978" y="307502"/>
                <a:ext cx="6400800" cy="6400800"/>
              </a:xfrm>
              <a:prstGeom prst="rect">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85" name="Rectangle 84"/>
              <p:cNvSpPr>
                <a:spLocks noChangeAspect="1"/>
              </p:cNvSpPr>
              <p:nvPr/>
            </p:nvSpPr>
            <p:spPr bwMode="auto">
              <a:xfrm rot="5400000">
                <a:off x="7578364" y="728593"/>
                <a:ext cx="914400" cy="91440"/>
              </a:xfrm>
              <a:prstGeom prst="rect">
                <a:avLst/>
              </a:prstGeom>
              <a:solidFill>
                <a:schemeClr val="bg1">
                  <a:lumMod val="95000"/>
                  <a:alpha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91" name="Rectangle 90"/>
              <p:cNvSpPr>
                <a:spLocks noChangeAspect="1"/>
              </p:cNvSpPr>
              <p:nvPr/>
            </p:nvSpPr>
            <p:spPr bwMode="auto">
              <a:xfrm rot="5400000">
                <a:off x="7578364" y="1642993"/>
                <a:ext cx="914400" cy="91440"/>
              </a:xfrm>
              <a:prstGeom prst="rect">
                <a:avLst/>
              </a:prstGeom>
              <a:solidFill>
                <a:schemeClr val="bg1">
                  <a:lumMod val="95000"/>
                  <a:alpha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92" name="Rectangle 91"/>
              <p:cNvSpPr>
                <a:spLocks noChangeAspect="1"/>
              </p:cNvSpPr>
              <p:nvPr/>
            </p:nvSpPr>
            <p:spPr bwMode="auto">
              <a:xfrm rot="5400000">
                <a:off x="7578364" y="2550078"/>
                <a:ext cx="914400" cy="91440"/>
              </a:xfrm>
              <a:prstGeom prst="rect">
                <a:avLst/>
              </a:prstGeom>
              <a:solidFill>
                <a:schemeClr val="bg1">
                  <a:lumMod val="95000"/>
                  <a:alpha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01" name="Rectangle 100"/>
              <p:cNvSpPr>
                <a:spLocks noChangeAspect="1"/>
              </p:cNvSpPr>
              <p:nvPr/>
            </p:nvSpPr>
            <p:spPr bwMode="auto">
              <a:xfrm rot="5400000">
                <a:off x="7578364" y="3472499"/>
                <a:ext cx="914400" cy="91440"/>
              </a:xfrm>
              <a:prstGeom prst="rect">
                <a:avLst/>
              </a:prstGeom>
              <a:solidFill>
                <a:schemeClr val="bg1">
                  <a:lumMod val="95000"/>
                  <a:alpha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02" name="Rectangle 101"/>
              <p:cNvSpPr>
                <a:spLocks noChangeAspect="1"/>
              </p:cNvSpPr>
              <p:nvPr/>
            </p:nvSpPr>
            <p:spPr bwMode="auto">
              <a:xfrm rot="5400000">
                <a:off x="7578364" y="4398565"/>
                <a:ext cx="914400" cy="91440"/>
              </a:xfrm>
              <a:prstGeom prst="rect">
                <a:avLst/>
              </a:prstGeom>
              <a:solidFill>
                <a:schemeClr val="bg1">
                  <a:lumMod val="95000"/>
                  <a:alpha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03" name="Rectangle 102"/>
              <p:cNvSpPr>
                <a:spLocks noChangeAspect="1"/>
              </p:cNvSpPr>
              <p:nvPr/>
            </p:nvSpPr>
            <p:spPr bwMode="auto">
              <a:xfrm rot="5400000">
                <a:off x="7578364" y="5304944"/>
                <a:ext cx="914400" cy="91440"/>
              </a:xfrm>
              <a:prstGeom prst="rect">
                <a:avLst/>
              </a:prstGeom>
              <a:solidFill>
                <a:schemeClr val="bg1">
                  <a:lumMod val="95000"/>
                  <a:alpha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04" name="Rectangle 103"/>
              <p:cNvSpPr>
                <a:spLocks noChangeAspect="1"/>
              </p:cNvSpPr>
              <p:nvPr/>
            </p:nvSpPr>
            <p:spPr bwMode="auto">
              <a:xfrm rot="5400000">
                <a:off x="7578364" y="6220050"/>
                <a:ext cx="914400" cy="91440"/>
              </a:xfrm>
              <a:prstGeom prst="rect">
                <a:avLst/>
              </a:prstGeom>
              <a:solidFill>
                <a:schemeClr val="bg1">
                  <a:lumMod val="95000"/>
                  <a:alpha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60" name="Rectangle 59"/>
              <p:cNvSpPr>
                <a:spLocks noChangeAspect="1"/>
              </p:cNvSpPr>
              <p:nvPr/>
            </p:nvSpPr>
            <p:spPr bwMode="auto">
              <a:xfrm>
                <a:off x="1677759" y="6625171"/>
                <a:ext cx="914400" cy="91440"/>
              </a:xfrm>
              <a:prstGeom prst="rect">
                <a:avLst/>
              </a:prstGeom>
              <a:solidFill>
                <a:schemeClr val="bg1">
                  <a:lumMod val="95000"/>
                  <a:alpha val="54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61" name="Rectangle 60"/>
              <p:cNvSpPr>
                <a:spLocks noChangeAspect="1"/>
              </p:cNvSpPr>
              <p:nvPr/>
            </p:nvSpPr>
            <p:spPr bwMode="auto">
              <a:xfrm>
                <a:off x="2592159" y="6625171"/>
                <a:ext cx="914400" cy="91440"/>
              </a:xfrm>
              <a:prstGeom prst="rect">
                <a:avLst/>
              </a:prstGeom>
              <a:solidFill>
                <a:schemeClr val="bg1">
                  <a:lumMod val="95000"/>
                  <a:alpha val="54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62" name="Rectangle 61"/>
              <p:cNvSpPr>
                <a:spLocks noChangeAspect="1"/>
              </p:cNvSpPr>
              <p:nvPr/>
            </p:nvSpPr>
            <p:spPr bwMode="auto">
              <a:xfrm>
                <a:off x="3507265" y="6625171"/>
                <a:ext cx="914400" cy="91440"/>
              </a:xfrm>
              <a:prstGeom prst="rect">
                <a:avLst/>
              </a:prstGeom>
              <a:solidFill>
                <a:schemeClr val="bg1">
                  <a:lumMod val="95000"/>
                  <a:alpha val="54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63" name="Rectangle 62"/>
              <p:cNvSpPr>
                <a:spLocks noChangeAspect="1"/>
              </p:cNvSpPr>
              <p:nvPr/>
            </p:nvSpPr>
            <p:spPr bwMode="auto">
              <a:xfrm>
                <a:off x="4421665" y="6625171"/>
                <a:ext cx="914400" cy="91440"/>
              </a:xfrm>
              <a:prstGeom prst="rect">
                <a:avLst/>
              </a:prstGeom>
              <a:solidFill>
                <a:schemeClr val="bg1">
                  <a:lumMod val="95000"/>
                  <a:alpha val="54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64" name="Rectangle 63"/>
              <p:cNvSpPr>
                <a:spLocks noChangeAspect="1"/>
              </p:cNvSpPr>
              <p:nvPr/>
            </p:nvSpPr>
            <p:spPr bwMode="auto">
              <a:xfrm>
                <a:off x="5339710" y="6625171"/>
                <a:ext cx="914400" cy="91440"/>
              </a:xfrm>
              <a:prstGeom prst="rect">
                <a:avLst/>
              </a:prstGeom>
              <a:solidFill>
                <a:schemeClr val="bg1">
                  <a:lumMod val="95000"/>
                  <a:alpha val="54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65" name="Rectangle 64"/>
              <p:cNvSpPr>
                <a:spLocks noChangeAspect="1"/>
              </p:cNvSpPr>
              <p:nvPr/>
            </p:nvSpPr>
            <p:spPr bwMode="auto">
              <a:xfrm>
                <a:off x="6254110" y="6625171"/>
                <a:ext cx="914400" cy="91440"/>
              </a:xfrm>
              <a:prstGeom prst="rect">
                <a:avLst/>
              </a:prstGeom>
              <a:solidFill>
                <a:schemeClr val="bg1">
                  <a:lumMod val="95000"/>
                  <a:alpha val="54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66" name="Rectangle 65"/>
              <p:cNvSpPr>
                <a:spLocks noChangeAspect="1"/>
              </p:cNvSpPr>
              <p:nvPr/>
            </p:nvSpPr>
            <p:spPr bwMode="auto">
              <a:xfrm>
                <a:off x="7169216" y="6625171"/>
                <a:ext cx="914400" cy="91440"/>
              </a:xfrm>
              <a:prstGeom prst="rect">
                <a:avLst/>
              </a:prstGeom>
              <a:solidFill>
                <a:schemeClr val="bg1">
                  <a:lumMod val="95000"/>
                  <a:alpha val="54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9" name="Rectangle 8"/>
              <p:cNvSpPr>
                <a:spLocks/>
              </p:cNvSpPr>
              <p:nvPr/>
            </p:nvSpPr>
            <p:spPr bwMode="auto">
              <a:xfrm>
                <a:off x="1684197" y="2742156"/>
                <a:ext cx="1600200" cy="1554480"/>
              </a:xfrm>
              <a:prstGeom prst="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47" name="Rectangle 46"/>
              <p:cNvSpPr/>
              <p:nvPr/>
            </p:nvSpPr>
            <p:spPr>
              <a:xfrm rot="16200000">
                <a:off x="3043364" y="3323235"/>
                <a:ext cx="864339" cy="369332"/>
              </a:xfrm>
              <a:prstGeom prst="rect">
                <a:avLst/>
              </a:prstGeom>
            </p:spPr>
            <p:txBody>
              <a:bodyPr wrap="none">
                <a:spAutoFit/>
              </a:bodyPr>
              <a:lstStyle/>
              <a:p>
                <a:r>
                  <a:rPr lang="en-US" dirty="0" smtClean="0"/>
                  <a:t>Switch</a:t>
                </a:r>
                <a:endParaRPr lang="en-US" dirty="0"/>
              </a:p>
            </p:txBody>
          </p:sp>
          <p:sp>
            <p:nvSpPr>
              <p:cNvPr id="8" name="Oval 7"/>
              <p:cNvSpPr/>
              <p:nvPr/>
            </p:nvSpPr>
            <p:spPr bwMode="auto">
              <a:xfrm>
                <a:off x="1931934" y="2934127"/>
                <a:ext cx="213546" cy="22114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05" name="Oval 104"/>
              <p:cNvSpPr/>
              <p:nvPr/>
            </p:nvSpPr>
            <p:spPr bwMode="auto">
              <a:xfrm>
                <a:off x="1931934" y="3426652"/>
                <a:ext cx="213546" cy="22114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06" name="Oval 105"/>
              <p:cNvSpPr/>
              <p:nvPr/>
            </p:nvSpPr>
            <p:spPr bwMode="auto">
              <a:xfrm>
                <a:off x="1931934" y="3908697"/>
                <a:ext cx="213546" cy="22114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09" name="Oval 108"/>
              <p:cNvSpPr/>
              <p:nvPr/>
            </p:nvSpPr>
            <p:spPr bwMode="auto">
              <a:xfrm>
                <a:off x="2429237" y="2934128"/>
                <a:ext cx="213546" cy="22114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10" name="Oval 109"/>
              <p:cNvSpPr/>
              <p:nvPr/>
            </p:nvSpPr>
            <p:spPr bwMode="auto">
              <a:xfrm>
                <a:off x="2429237" y="3426653"/>
                <a:ext cx="213546" cy="22114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11" name="Oval 110"/>
              <p:cNvSpPr/>
              <p:nvPr/>
            </p:nvSpPr>
            <p:spPr bwMode="auto">
              <a:xfrm>
                <a:off x="2429237" y="3908698"/>
                <a:ext cx="213546" cy="22114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12" name="Oval 111"/>
              <p:cNvSpPr/>
              <p:nvPr/>
            </p:nvSpPr>
            <p:spPr bwMode="auto">
              <a:xfrm>
                <a:off x="2902476" y="2934128"/>
                <a:ext cx="213546" cy="22114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13" name="Oval 112"/>
              <p:cNvSpPr/>
              <p:nvPr/>
            </p:nvSpPr>
            <p:spPr bwMode="auto">
              <a:xfrm>
                <a:off x="2902476" y="3426653"/>
                <a:ext cx="213546" cy="22114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14" name="Oval 113"/>
              <p:cNvSpPr/>
              <p:nvPr/>
            </p:nvSpPr>
            <p:spPr bwMode="auto">
              <a:xfrm>
                <a:off x="2902476" y="3908698"/>
                <a:ext cx="213546" cy="22114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24" name="Rectangle 123"/>
              <p:cNvSpPr/>
              <p:nvPr/>
            </p:nvSpPr>
            <p:spPr>
              <a:xfrm>
                <a:off x="1727428" y="2935283"/>
                <a:ext cx="248786" cy="230832"/>
              </a:xfrm>
              <a:prstGeom prst="rect">
                <a:avLst/>
              </a:prstGeom>
            </p:spPr>
            <p:txBody>
              <a:bodyPr wrap="none">
                <a:spAutoFit/>
              </a:bodyPr>
              <a:lstStyle/>
              <a:p>
                <a:r>
                  <a:rPr lang="en-US" sz="900" b="1" dirty="0" smtClean="0"/>
                  <a:t>7</a:t>
                </a:r>
                <a:endParaRPr lang="en-US" sz="900" b="1" dirty="0"/>
              </a:p>
            </p:txBody>
          </p:sp>
          <p:sp>
            <p:nvSpPr>
              <p:cNvPr id="125" name="Rectangle 124"/>
              <p:cNvSpPr/>
              <p:nvPr/>
            </p:nvSpPr>
            <p:spPr>
              <a:xfrm>
                <a:off x="2218542" y="2935283"/>
                <a:ext cx="248786" cy="230832"/>
              </a:xfrm>
              <a:prstGeom prst="rect">
                <a:avLst/>
              </a:prstGeom>
            </p:spPr>
            <p:txBody>
              <a:bodyPr wrap="none">
                <a:spAutoFit/>
              </a:bodyPr>
              <a:lstStyle/>
              <a:p>
                <a:r>
                  <a:rPr lang="en-US" sz="900" b="1" dirty="0" smtClean="0"/>
                  <a:t>8</a:t>
                </a:r>
                <a:endParaRPr lang="en-US" sz="900" b="1" dirty="0"/>
              </a:p>
            </p:txBody>
          </p:sp>
          <p:sp>
            <p:nvSpPr>
              <p:cNvPr id="126" name="Rectangle 125"/>
              <p:cNvSpPr/>
              <p:nvPr/>
            </p:nvSpPr>
            <p:spPr>
              <a:xfrm>
                <a:off x="2693795" y="2934673"/>
                <a:ext cx="248786" cy="230832"/>
              </a:xfrm>
              <a:prstGeom prst="rect">
                <a:avLst/>
              </a:prstGeom>
            </p:spPr>
            <p:txBody>
              <a:bodyPr wrap="none">
                <a:spAutoFit/>
              </a:bodyPr>
              <a:lstStyle/>
              <a:p>
                <a:r>
                  <a:rPr lang="en-US" sz="900" b="1" dirty="0" smtClean="0"/>
                  <a:t>9</a:t>
                </a:r>
                <a:endParaRPr lang="en-US" sz="900" b="1" dirty="0"/>
              </a:p>
            </p:txBody>
          </p:sp>
          <p:sp>
            <p:nvSpPr>
              <p:cNvPr id="127" name="Rectangle 126"/>
              <p:cNvSpPr/>
              <p:nvPr/>
            </p:nvSpPr>
            <p:spPr>
              <a:xfrm>
                <a:off x="1721907" y="3424642"/>
                <a:ext cx="248786" cy="230832"/>
              </a:xfrm>
              <a:prstGeom prst="rect">
                <a:avLst/>
              </a:prstGeom>
            </p:spPr>
            <p:txBody>
              <a:bodyPr wrap="none">
                <a:spAutoFit/>
              </a:bodyPr>
              <a:lstStyle/>
              <a:p>
                <a:r>
                  <a:rPr lang="en-US" sz="900" b="1" dirty="0" smtClean="0"/>
                  <a:t>4</a:t>
                </a:r>
                <a:endParaRPr lang="en-US" sz="900" b="1" dirty="0"/>
              </a:p>
            </p:txBody>
          </p:sp>
          <p:sp>
            <p:nvSpPr>
              <p:cNvPr id="128" name="Rectangle 127"/>
              <p:cNvSpPr/>
              <p:nvPr/>
            </p:nvSpPr>
            <p:spPr>
              <a:xfrm>
                <a:off x="2213021" y="3424642"/>
                <a:ext cx="248786" cy="230832"/>
              </a:xfrm>
              <a:prstGeom prst="rect">
                <a:avLst/>
              </a:prstGeom>
            </p:spPr>
            <p:txBody>
              <a:bodyPr wrap="none">
                <a:spAutoFit/>
              </a:bodyPr>
              <a:lstStyle/>
              <a:p>
                <a:r>
                  <a:rPr lang="en-US" sz="900" b="1" dirty="0" smtClean="0"/>
                  <a:t>5</a:t>
                </a:r>
                <a:endParaRPr lang="en-US" sz="900" b="1" dirty="0"/>
              </a:p>
            </p:txBody>
          </p:sp>
          <p:sp>
            <p:nvSpPr>
              <p:cNvPr id="129" name="Rectangle 128"/>
              <p:cNvSpPr/>
              <p:nvPr/>
            </p:nvSpPr>
            <p:spPr>
              <a:xfrm>
                <a:off x="2688274" y="3424032"/>
                <a:ext cx="248786" cy="230832"/>
              </a:xfrm>
              <a:prstGeom prst="rect">
                <a:avLst/>
              </a:prstGeom>
            </p:spPr>
            <p:txBody>
              <a:bodyPr wrap="none">
                <a:spAutoFit/>
              </a:bodyPr>
              <a:lstStyle/>
              <a:p>
                <a:r>
                  <a:rPr lang="en-US" sz="900" b="1" dirty="0" smtClean="0"/>
                  <a:t>6</a:t>
                </a:r>
                <a:endParaRPr lang="en-US" sz="900" b="1" dirty="0"/>
              </a:p>
            </p:txBody>
          </p:sp>
          <p:sp>
            <p:nvSpPr>
              <p:cNvPr id="130" name="Rectangle 129"/>
              <p:cNvSpPr/>
              <p:nvPr/>
            </p:nvSpPr>
            <p:spPr>
              <a:xfrm>
                <a:off x="1727331" y="3899008"/>
                <a:ext cx="248786" cy="230832"/>
              </a:xfrm>
              <a:prstGeom prst="rect">
                <a:avLst/>
              </a:prstGeom>
            </p:spPr>
            <p:txBody>
              <a:bodyPr wrap="none">
                <a:spAutoFit/>
              </a:bodyPr>
              <a:lstStyle/>
              <a:p>
                <a:r>
                  <a:rPr lang="en-US" sz="900" b="1" dirty="0" smtClean="0"/>
                  <a:t>1</a:t>
                </a:r>
                <a:endParaRPr lang="en-US" sz="900" b="1" dirty="0"/>
              </a:p>
            </p:txBody>
          </p:sp>
          <p:sp>
            <p:nvSpPr>
              <p:cNvPr id="131" name="Rectangle 130"/>
              <p:cNvSpPr/>
              <p:nvPr/>
            </p:nvSpPr>
            <p:spPr>
              <a:xfrm>
                <a:off x="2218445" y="3899008"/>
                <a:ext cx="248786" cy="230832"/>
              </a:xfrm>
              <a:prstGeom prst="rect">
                <a:avLst/>
              </a:prstGeom>
            </p:spPr>
            <p:txBody>
              <a:bodyPr wrap="none">
                <a:spAutoFit/>
              </a:bodyPr>
              <a:lstStyle/>
              <a:p>
                <a:r>
                  <a:rPr lang="en-US" sz="900" b="1" dirty="0" smtClean="0"/>
                  <a:t>2</a:t>
                </a:r>
                <a:endParaRPr lang="en-US" sz="900" b="1" dirty="0"/>
              </a:p>
            </p:txBody>
          </p:sp>
          <p:sp>
            <p:nvSpPr>
              <p:cNvPr id="132" name="Rectangle 131"/>
              <p:cNvSpPr/>
              <p:nvPr/>
            </p:nvSpPr>
            <p:spPr>
              <a:xfrm>
                <a:off x="2693698" y="3898398"/>
                <a:ext cx="248786" cy="230832"/>
              </a:xfrm>
              <a:prstGeom prst="rect">
                <a:avLst/>
              </a:prstGeom>
            </p:spPr>
            <p:txBody>
              <a:bodyPr wrap="none">
                <a:spAutoFit/>
              </a:bodyPr>
              <a:lstStyle/>
              <a:p>
                <a:r>
                  <a:rPr lang="en-US" sz="900" b="1" dirty="0" smtClean="0"/>
                  <a:t>3</a:t>
                </a:r>
                <a:endParaRPr lang="en-US" sz="900" b="1" dirty="0"/>
              </a:p>
            </p:txBody>
          </p:sp>
          <p:sp>
            <p:nvSpPr>
              <p:cNvPr id="5" name="Oval 4"/>
              <p:cNvSpPr>
                <a:spLocks noChangeAspect="1"/>
              </p:cNvSpPr>
              <p:nvPr/>
            </p:nvSpPr>
            <p:spPr bwMode="auto">
              <a:xfrm rot="16200000">
                <a:off x="1571412" y="2132407"/>
                <a:ext cx="228600" cy="228600"/>
              </a:xfrm>
              <a:prstGeom prst="ellipse">
                <a:avLst/>
              </a:prstGeom>
              <a:solidFill>
                <a:srgbClr val="66FF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1" name="Oval 10"/>
              <p:cNvSpPr>
                <a:spLocks noChangeAspect="1"/>
              </p:cNvSpPr>
              <p:nvPr/>
            </p:nvSpPr>
            <p:spPr bwMode="auto">
              <a:xfrm rot="16200000">
                <a:off x="1571412" y="1533788"/>
                <a:ext cx="228600" cy="228600"/>
              </a:xfrm>
              <a:prstGeom prst="ellipse">
                <a:avLst/>
              </a:prstGeom>
              <a:solidFill>
                <a:srgbClr val="66FF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73" name="Rectangle 72"/>
              <p:cNvSpPr/>
              <p:nvPr/>
            </p:nvSpPr>
            <p:spPr>
              <a:xfrm rot="16200000">
                <a:off x="1169685" y="2063875"/>
                <a:ext cx="575799" cy="369332"/>
              </a:xfrm>
              <a:prstGeom prst="rect">
                <a:avLst/>
              </a:prstGeom>
            </p:spPr>
            <p:txBody>
              <a:bodyPr wrap="none">
                <a:spAutoFit/>
              </a:bodyPr>
              <a:lstStyle/>
              <a:p>
                <a:r>
                  <a:rPr lang="en-US" dirty="0" smtClean="0"/>
                  <a:t>+18</a:t>
                </a:r>
                <a:endParaRPr lang="en-US" dirty="0"/>
              </a:p>
            </p:txBody>
          </p:sp>
          <p:sp>
            <p:nvSpPr>
              <p:cNvPr id="74" name="Rectangle 73"/>
              <p:cNvSpPr/>
              <p:nvPr/>
            </p:nvSpPr>
            <p:spPr>
              <a:xfrm rot="16200000">
                <a:off x="1202176" y="1479019"/>
                <a:ext cx="518091" cy="369332"/>
              </a:xfrm>
              <a:prstGeom prst="rect">
                <a:avLst/>
              </a:prstGeom>
            </p:spPr>
            <p:txBody>
              <a:bodyPr wrap="none">
                <a:spAutoFit/>
              </a:bodyPr>
              <a:lstStyle/>
              <a:p>
                <a:r>
                  <a:rPr lang="en-US" dirty="0" smtClean="0"/>
                  <a:t>-18</a:t>
                </a:r>
                <a:endParaRPr lang="en-US" dirty="0"/>
              </a:p>
            </p:txBody>
          </p:sp>
          <p:sp>
            <p:nvSpPr>
              <p:cNvPr id="18" name="Oval 17"/>
              <p:cNvSpPr>
                <a:spLocks noChangeAspect="1"/>
              </p:cNvSpPr>
              <p:nvPr/>
            </p:nvSpPr>
            <p:spPr bwMode="auto">
              <a:xfrm rot="16200000">
                <a:off x="7950611" y="2139509"/>
                <a:ext cx="228600" cy="228600"/>
              </a:xfrm>
              <a:prstGeom prst="ellipse">
                <a:avLst/>
              </a:prstGeom>
              <a:solidFill>
                <a:srgbClr val="66FF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9" name="Oval 18"/>
              <p:cNvSpPr>
                <a:spLocks noChangeAspect="1"/>
              </p:cNvSpPr>
              <p:nvPr/>
            </p:nvSpPr>
            <p:spPr bwMode="auto">
              <a:xfrm rot="16200000">
                <a:off x="7950611" y="1540890"/>
                <a:ext cx="228600" cy="228600"/>
              </a:xfrm>
              <a:prstGeom prst="ellipse">
                <a:avLst/>
              </a:prstGeom>
              <a:solidFill>
                <a:srgbClr val="66FF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75" name="Rectangle 74"/>
              <p:cNvSpPr/>
              <p:nvPr/>
            </p:nvSpPr>
            <p:spPr>
              <a:xfrm rot="16200000">
                <a:off x="7996110" y="2078191"/>
                <a:ext cx="575799" cy="369332"/>
              </a:xfrm>
              <a:prstGeom prst="rect">
                <a:avLst/>
              </a:prstGeom>
            </p:spPr>
            <p:txBody>
              <a:bodyPr wrap="none">
                <a:spAutoFit/>
              </a:bodyPr>
              <a:lstStyle/>
              <a:p>
                <a:r>
                  <a:rPr lang="en-US" dirty="0" smtClean="0"/>
                  <a:t>+18</a:t>
                </a:r>
                <a:endParaRPr lang="en-US" dirty="0"/>
              </a:p>
            </p:txBody>
          </p:sp>
          <p:sp>
            <p:nvSpPr>
              <p:cNvPr id="76" name="Rectangle 75"/>
              <p:cNvSpPr/>
              <p:nvPr/>
            </p:nvSpPr>
            <p:spPr>
              <a:xfrm rot="16200000">
                <a:off x="8028601" y="1478705"/>
                <a:ext cx="518091" cy="369332"/>
              </a:xfrm>
              <a:prstGeom prst="rect">
                <a:avLst/>
              </a:prstGeom>
            </p:spPr>
            <p:txBody>
              <a:bodyPr wrap="none">
                <a:spAutoFit/>
              </a:bodyPr>
              <a:lstStyle/>
              <a:p>
                <a:r>
                  <a:rPr lang="en-US" dirty="0" smtClean="0"/>
                  <a:t>-18</a:t>
                </a:r>
                <a:endParaRPr lang="en-US" dirty="0"/>
              </a:p>
            </p:txBody>
          </p:sp>
          <p:sp>
            <p:nvSpPr>
              <p:cNvPr id="30" name="Oval 29"/>
              <p:cNvSpPr>
                <a:spLocks noChangeAspect="1"/>
              </p:cNvSpPr>
              <p:nvPr/>
            </p:nvSpPr>
            <p:spPr bwMode="auto">
              <a:xfrm rot="16200000">
                <a:off x="1559562" y="5275315"/>
                <a:ext cx="228600" cy="228600"/>
              </a:xfrm>
              <a:prstGeom prst="ellipse">
                <a:avLst/>
              </a:prstGeom>
              <a:solidFill>
                <a:srgbClr val="66FF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1" name="Oval 30"/>
              <p:cNvSpPr>
                <a:spLocks noChangeAspect="1"/>
              </p:cNvSpPr>
              <p:nvPr/>
            </p:nvSpPr>
            <p:spPr bwMode="auto">
              <a:xfrm rot="16200000">
                <a:off x="1559562" y="4676696"/>
                <a:ext cx="228600" cy="228600"/>
              </a:xfrm>
              <a:prstGeom prst="ellipse">
                <a:avLst/>
              </a:prstGeom>
              <a:solidFill>
                <a:srgbClr val="66FF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77" name="Rectangle 76"/>
              <p:cNvSpPr/>
              <p:nvPr/>
            </p:nvSpPr>
            <p:spPr>
              <a:xfrm rot="16200000">
                <a:off x="1149023" y="5177439"/>
                <a:ext cx="575799" cy="369332"/>
              </a:xfrm>
              <a:prstGeom prst="rect">
                <a:avLst/>
              </a:prstGeom>
            </p:spPr>
            <p:txBody>
              <a:bodyPr wrap="none">
                <a:spAutoFit/>
              </a:bodyPr>
              <a:lstStyle/>
              <a:p>
                <a:r>
                  <a:rPr lang="en-US" dirty="0" smtClean="0"/>
                  <a:t>+24</a:t>
                </a:r>
                <a:endParaRPr lang="en-US" dirty="0"/>
              </a:p>
            </p:txBody>
          </p:sp>
          <p:sp>
            <p:nvSpPr>
              <p:cNvPr id="78" name="Rectangle 77"/>
              <p:cNvSpPr/>
              <p:nvPr/>
            </p:nvSpPr>
            <p:spPr>
              <a:xfrm rot="16200000">
                <a:off x="1170458" y="4581882"/>
                <a:ext cx="518091" cy="369332"/>
              </a:xfrm>
              <a:prstGeom prst="rect">
                <a:avLst/>
              </a:prstGeom>
            </p:spPr>
            <p:txBody>
              <a:bodyPr wrap="none">
                <a:spAutoFit/>
              </a:bodyPr>
              <a:lstStyle/>
              <a:p>
                <a:r>
                  <a:rPr lang="en-US" dirty="0" smtClean="0"/>
                  <a:t>-24</a:t>
                </a:r>
                <a:endParaRPr lang="en-US" dirty="0"/>
              </a:p>
            </p:txBody>
          </p:sp>
          <p:sp>
            <p:nvSpPr>
              <p:cNvPr id="33" name="Oval 32"/>
              <p:cNvSpPr>
                <a:spLocks noChangeAspect="1"/>
              </p:cNvSpPr>
              <p:nvPr/>
            </p:nvSpPr>
            <p:spPr bwMode="auto">
              <a:xfrm rot="16200000">
                <a:off x="7962511" y="5282417"/>
                <a:ext cx="228600" cy="228600"/>
              </a:xfrm>
              <a:prstGeom prst="ellipse">
                <a:avLst/>
              </a:prstGeom>
              <a:solidFill>
                <a:srgbClr val="66FF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4" name="Oval 33"/>
              <p:cNvSpPr>
                <a:spLocks noChangeAspect="1"/>
              </p:cNvSpPr>
              <p:nvPr/>
            </p:nvSpPr>
            <p:spPr bwMode="auto">
              <a:xfrm rot="16200000">
                <a:off x="7962511" y="4683798"/>
                <a:ext cx="228600" cy="228600"/>
              </a:xfrm>
              <a:prstGeom prst="ellipse">
                <a:avLst/>
              </a:prstGeom>
              <a:solidFill>
                <a:srgbClr val="66FF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79" name="Rectangle 78"/>
              <p:cNvSpPr/>
              <p:nvPr/>
            </p:nvSpPr>
            <p:spPr>
              <a:xfrm rot="16200000">
                <a:off x="8020375" y="5227769"/>
                <a:ext cx="575799" cy="369332"/>
              </a:xfrm>
              <a:prstGeom prst="rect">
                <a:avLst/>
              </a:prstGeom>
            </p:spPr>
            <p:txBody>
              <a:bodyPr wrap="none">
                <a:spAutoFit/>
              </a:bodyPr>
              <a:lstStyle/>
              <a:p>
                <a:r>
                  <a:rPr lang="en-US" dirty="0" smtClean="0"/>
                  <a:t>+24</a:t>
                </a:r>
                <a:endParaRPr lang="en-US" dirty="0"/>
              </a:p>
            </p:txBody>
          </p:sp>
          <p:sp>
            <p:nvSpPr>
              <p:cNvPr id="80" name="Rectangle 79"/>
              <p:cNvSpPr/>
              <p:nvPr/>
            </p:nvSpPr>
            <p:spPr>
              <a:xfrm rot="16200000">
                <a:off x="8045551" y="4613653"/>
                <a:ext cx="518091" cy="369332"/>
              </a:xfrm>
              <a:prstGeom prst="rect">
                <a:avLst/>
              </a:prstGeom>
            </p:spPr>
            <p:txBody>
              <a:bodyPr wrap="none">
                <a:spAutoFit/>
              </a:bodyPr>
              <a:lstStyle/>
              <a:p>
                <a:r>
                  <a:rPr lang="en-US" dirty="0" smtClean="0"/>
                  <a:t>-24</a:t>
                </a:r>
                <a:endParaRPr lang="en-US" dirty="0"/>
              </a:p>
            </p:txBody>
          </p:sp>
          <p:sp>
            <p:nvSpPr>
              <p:cNvPr id="97" name="Rectangle 96"/>
              <p:cNvSpPr>
                <a:spLocks noChangeAspect="1"/>
              </p:cNvSpPr>
              <p:nvPr/>
            </p:nvSpPr>
            <p:spPr bwMode="auto">
              <a:xfrm rot="16200000">
                <a:off x="1435857" y="1490193"/>
                <a:ext cx="1422000" cy="914400"/>
              </a:xfrm>
              <a:prstGeom prst="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2" name="Rectangle 11"/>
              <p:cNvSpPr>
                <a:spLocks noChangeAspect="1"/>
              </p:cNvSpPr>
              <p:nvPr/>
            </p:nvSpPr>
            <p:spPr bwMode="auto">
              <a:xfrm rot="16200000">
                <a:off x="1194561" y="1724611"/>
                <a:ext cx="1422000" cy="442800"/>
              </a:xfrm>
              <a:prstGeom prst="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6" name="Trapezoid 5"/>
              <p:cNvSpPr/>
              <p:nvPr/>
            </p:nvSpPr>
            <p:spPr bwMode="auto">
              <a:xfrm rot="5400000">
                <a:off x="1456382" y="1801744"/>
                <a:ext cx="914400" cy="272491"/>
              </a:xfrm>
              <a:prstGeom prst="trapezoid">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4" name="Oval 13"/>
              <p:cNvSpPr>
                <a:spLocks noChangeAspect="1"/>
              </p:cNvSpPr>
              <p:nvPr/>
            </p:nvSpPr>
            <p:spPr bwMode="auto">
              <a:xfrm rot="16200000">
                <a:off x="1856432" y="1880840"/>
                <a:ext cx="114300" cy="1143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5" name="Oval 14"/>
              <p:cNvSpPr>
                <a:spLocks noChangeAspect="1"/>
              </p:cNvSpPr>
              <p:nvPr/>
            </p:nvSpPr>
            <p:spPr bwMode="auto">
              <a:xfrm rot="16200000">
                <a:off x="1860507" y="1671290"/>
                <a:ext cx="114300" cy="1143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6" name="Oval 15"/>
              <p:cNvSpPr>
                <a:spLocks noChangeAspect="1"/>
              </p:cNvSpPr>
              <p:nvPr/>
            </p:nvSpPr>
            <p:spPr bwMode="auto">
              <a:xfrm rot="16200000">
                <a:off x="1860507" y="2089476"/>
                <a:ext cx="114300" cy="1143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41" name="Rectangle 240"/>
              <p:cNvSpPr/>
              <p:nvPr/>
            </p:nvSpPr>
            <p:spPr>
              <a:xfrm>
                <a:off x="2064949" y="2040796"/>
                <a:ext cx="332142" cy="230832"/>
              </a:xfrm>
              <a:prstGeom prst="rect">
                <a:avLst/>
              </a:prstGeom>
            </p:spPr>
            <p:txBody>
              <a:bodyPr wrap="none">
                <a:spAutoFit/>
              </a:bodyPr>
              <a:lstStyle/>
              <a:p>
                <a:r>
                  <a:rPr lang="en-US" sz="900" b="1" dirty="0"/>
                  <a:t>A</a:t>
                </a:r>
                <a:r>
                  <a:rPr lang="en-US" sz="900" b="1" dirty="0" smtClean="0"/>
                  <a:t>1</a:t>
                </a:r>
                <a:endParaRPr lang="en-US" sz="900" b="1" dirty="0"/>
              </a:p>
            </p:txBody>
          </p:sp>
          <p:sp>
            <p:nvSpPr>
              <p:cNvPr id="242" name="Rectangle 241"/>
              <p:cNvSpPr/>
              <p:nvPr/>
            </p:nvSpPr>
            <p:spPr>
              <a:xfrm>
                <a:off x="2064949" y="1832160"/>
                <a:ext cx="332142" cy="230832"/>
              </a:xfrm>
              <a:prstGeom prst="rect">
                <a:avLst/>
              </a:prstGeom>
            </p:spPr>
            <p:txBody>
              <a:bodyPr wrap="none">
                <a:spAutoFit/>
              </a:bodyPr>
              <a:lstStyle/>
              <a:p>
                <a:r>
                  <a:rPr lang="en-US" sz="900" b="1" dirty="0" smtClean="0"/>
                  <a:t>A</a:t>
                </a:r>
                <a:r>
                  <a:rPr lang="en-US" sz="900" b="1" dirty="0"/>
                  <a:t>2</a:t>
                </a:r>
              </a:p>
            </p:txBody>
          </p:sp>
          <p:sp>
            <p:nvSpPr>
              <p:cNvPr id="243" name="Rectangle 242"/>
              <p:cNvSpPr/>
              <p:nvPr/>
            </p:nvSpPr>
            <p:spPr>
              <a:xfrm>
                <a:off x="2064949" y="1613024"/>
                <a:ext cx="332142" cy="230832"/>
              </a:xfrm>
              <a:prstGeom prst="rect">
                <a:avLst/>
              </a:prstGeom>
            </p:spPr>
            <p:txBody>
              <a:bodyPr wrap="none">
                <a:spAutoFit/>
              </a:bodyPr>
              <a:lstStyle/>
              <a:p>
                <a:r>
                  <a:rPr lang="en-US" sz="900" b="1" dirty="0" smtClean="0"/>
                  <a:t>A</a:t>
                </a:r>
                <a:r>
                  <a:rPr lang="en-US" sz="900" b="1" dirty="0"/>
                  <a:t>3</a:t>
                </a:r>
              </a:p>
            </p:txBody>
          </p:sp>
          <p:sp>
            <p:nvSpPr>
              <p:cNvPr id="95" name="Rectangle 94"/>
              <p:cNvSpPr>
                <a:spLocks noChangeAspect="1"/>
              </p:cNvSpPr>
              <p:nvPr/>
            </p:nvSpPr>
            <p:spPr bwMode="auto">
              <a:xfrm rot="16200000">
                <a:off x="6906497" y="1497174"/>
                <a:ext cx="1422000" cy="914400"/>
              </a:xfrm>
              <a:prstGeom prst="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nvGrpSpPr>
              <p:cNvPr id="20" name="Group 19"/>
              <p:cNvGrpSpPr/>
              <p:nvPr/>
            </p:nvGrpSpPr>
            <p:grpSpPr>
              <a:xfrm rot="16200000">
                <a:off x="7147402" y="1733278"/>
                <a:ext cx="1422000" cy="442800"/>
                <a:chOff x="1590946" y="2644137"/>
                <a:chExt cx="1422000" cy="442800"/>
              </a:xfrm>
            </p:grpSpPr>
            <p:sp>
              <p:nvSpPr>
                <p:cNvPr id="21" name="Rectangle 20"/>
                <p:cNvSpPr>
                  <a:spLocks noChangeAspect="1"/>
                </p:cNvSpPr>
                <p:nvPr/>
              </p:nvSpPr>
              <p:spPr bwMode="auto">
                <a:xfrm>
                  <a:off x="1590946" y="2644137"/>
                  <a:ext cx="1422000" cy="442800"/>
                </a:xfrm>
                <a:prstGeom prst="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2" name="Trapezoid 21"/>
                <p:cNvSpPr/>
                <p:nvPr/>
              </p:nvSpPr>
              <p:spPr bwMode="auto">
                <a:xfrm>
                  <a:off x="1844746" y="2729292"/>
                  <a:ext cx="914400" cy="272491"/>
                </a:xfrm>
                <a:prstGeom prst="trapezoid">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3" name="Oval 22"/>
                <p:cNvSpPr>
                  <a:spLocks noChangeAspect="1"/>
                </p:cNvSpPr>
                <p:nvPr/>
              </p:nvSpPr>
              <p:spPr bwMode="auto">
                <a:xfrm>
                  <a:off x="2244796" y="2808387"/>
                  <a:ext cx="114300" cy="1143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4" name="Oval 23"/>
                <p:cNvSpPr>
                  <a:spLocks noChangeAspect="1"/>
                </p:cNvSpPr>
                <p:nvPr/>
              </p:nvSpPr>
              <p:spPr bwMode="auto">
                <a:xfrm>
                  <a:off x="2454346" y="2812462"/>
                  <a:ext cx="114300" cy="1143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5" name="Oval 24"/>
                <p:cNvSpPr>
                  <a:spLocks noChangeAspect="1"/>
                </p:cNvSpPr>
                <p:nvPr/>
              </p:nvSpPr>
              <p:spPr bwMode="auto">
                <a:xfrm>
                  <a:off x="2036160" y="2812462"/>
                  <a:ext cx="114300" cy="1143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
            <p:nvSpPr>
              <p:cNvPr id="244" name="Rectangle 243"/>
              <p:cNvSpPr/>
              <p:nvPr/>
            </p:nvSpPr>
            <p:spPr>
              <a:xfrm>
                <a:off x="7391654" y="2047898"/>
                <a:ext cx="332142" cy="230832"/>
              </a:xfrm>
              <a:prstGeom prst="rect">
                <a:avLst/>
              </a:prstGeom>
            </p:spPr>
            <p:txBody>
              <a:bodyPr wrap="none">
                <a:spAutoFit/>
              </a:bodyPr>
              <a:lstStyle/>
              <a:p>
                <a:r>
                  <a:rPr lang="en-US" sz="900" b="1" dirty="0"/>
                  <a:t>A</a:t>
                </a:r>
                <a:r>
                  <a:rPr lang="en-US" sz="900" b="1" dirty="0" smtClean="0"/>
                  <a:t>1</a:t>
                </a:r>
                <a:endParaRPr lang="en-US" sz="900" b="1" dirty="0"/>
              </a:p>
            </p:txBody>
          </p:sp>
          <p:sp>
            <p:nvSpPr>
              <p:cNvPr id="245" name="Rectangle 244"/>
              <p:cNvSpPr/>
              <p:nvPr/>
            </p:nvSpPr>
            <p:spPr>
              <a:xfrm>
                <a:off x="7391654" y="1839262"/>
                <a:ext cx="332142" cy="230832"/>
              </a:xfrm>
              <a:prstGeom prst="rect">
                <a:avLst/>
              </a:prstGeom>
            </p:spPr>
            <p:txBody>
              <a:bodyPr wrap="none">
                <a:spAutoFit/>
              </a:bodyPr>
              <a:lstStyle/>
              <a:p>
                <a:r>
                  <a:rPr lang="en-US" sz="900" b="1" dirty="0" smtClean="0"/>
                  <a:t>A</a:t>
                </a:r>
                <a:r>
                  <a:rPr lang="en-US" sz="900" b="1" dirty="0"/>
                  <a:t>2</a:t>
                </a:r>
              </a:p>
            </p:txBody>
          </p:sp>
          <p:sp>
            <p:nvSpPr>
              <p:cNvPr id="246" name="Rectangle 245"/>
              <p:cNvSpPr/>
              <p:nvPr/>
            </p:nvSpPr>
            <p:spPr>
              <a:xfrm>
                <a:off x="7391654" y="1620126"/>
                <a:ext cx="332142" cy="230832"/>
              </a:xfrm>
              <a:prstGeom prst="rect">
                <a:avLst/>
              </a:prstGeom>
            </p:spPr>
            <p:txBody>
              <a:bodyPr wrap="none">
                <a:spAutoFit/>
              </a:bodyPr>
              <a:lstStyle/>
              <a:p>
                <a:r>
                  <a:rPr lang="en-US" sz="900" b="1" dirty="0" smtClean="0"/>
                  <a:t>A</a:t>
                </a:r>
                <a:r>
                  <a:rPr lang="en-US" sz="900" b="1" dirty="0"/>
                  <a:t>3</a:t>
                </a:r>
              </a:p>
            </p:txBody>
          </p:sp>
          <p:sp>
            <p:nvSpPr>
              <p:cNvPr id="94" name="Rectangle 93"/>
              <p:cNvSpPr>
                <a:spLocks noChangeAspect="1"/>
              </p:cNvSpPr>
              <p:nvPr/>
            </p:nvSpPr>
            <p:spPr bwMode="auto">
              <a:xfrm rot="16200000">
                <a:off x="6914128" y="4640205"/>
                <a:ext cx="1422000" cy="914400"/>
              </a:xfrm>
              <a:prstGeom prst="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nvGrpSpPr>
              <p:cNvPr id="35" name="Group 34"/>
              <p:cNvGrpSpPr/>
              <p:nvPr/>
            </p:nvGrpSpPr>
            <p:grpSpPr>
              <a:xfrm rot="16200000">
                <a:off x="7153700" y="4877029"/>
                <a:ext cx="1422000" cy="438912"/>
                <a:chOff x="1590946" y="2644137"/>
                <a:chExt cx="1422000" cy="442800"/>
              </a:xfrm>
            </p:grpSpPr>
            <p:sp>
              <p:nvSpPr>
                <p:cNvPr id="36" name="Rectangle 35"/>
                <p:cNvSpPr>
                  <a:spLocks noChangeAspect="1"/>
                </p:cNvSpPr>
                <p:nvPr/>
              </p:nvSpPr>
              <p:spPr bwMode="auto">
                <a:xfrm>
                  <a:off x="1590946" y="2644137"/>
                  <a:ext cx="1422000" cy="442800"/>
                </a:xfrm>
                <a:prstGeom prst="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7" name="Trapezoid 36"/>
                <p:cNvSpPr/>
                <p:nvPr/>
              </p:nvSpPr>
              <p:spPr bwMode="auto">
                <a:xfrm>
                  <a:off x="1844746" y="2729292"/>
                  <a:ext cx="914400" cy="272491"/>
                </a:xfrm>
                <a:prstGeom prst="trapezoid">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8" name="Oval 37"/>
                <p:cNvSpPr>
                  <a:spLocks noChangeAspect="1"/>
                </p:cNvSpPr>
                <p:nvPr/>
              </p:nvSpPr>
              <p:spPr bwMode="auto">
                <a:xfrm>
                  <a:off x="2244796" y="2808387"/>
                  <a:ext cx="114300" cy="1143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9" name="Oval 38"/>
                <p:cNvSpPr>
                  <a:spLocks noChangeAspect="1"/>
                </p:cNvSpPr>
                <p:nvPr/>
              </p:nvSpPr>
              <p:spPr bwMode="auto">
                <a:xfrm>
                  <a:off x="2454346" y="2812462"/>
                  <a:ext cx="114300" cy="1143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40" name="Oval 39"/>
                <p:cNvSpPr>
                  <a:spLocks noChangeAspect="1"/>
                </p:cNvSpPr>
                <p:nvPr/>
              </p:nvSpPr>
              <p:spPr bwMode="auto">
                <a:xfrm>
                  <a:off x="2036160" y="2812462"/>
                  <a:ext cx="114300" cy="1143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
            <p:nvSpPr>
              <p:cNvPr id="247" name="Rectangle 246"/>
              <p:cNvSpPr/>
              <p:nvPr/>
            </p:nvSpPr>
            <p:spPr>
              <a:xfrm>
                <a:off x="7391654" y="5204293"/>
                <a:ext cx="332142" cy="230832"/>
              </a:xfrm>
              <a:prstGeom prst="rect">
                <a:avLst/>
              </a:prstGeom>
            </p:spPr>
            <p:txBody>
              <a:bodyPr wrap="none">
                <a:spAutoFit/>
              </a:bodyPr>
              <a:lstStyle/>
              <a:p>
                <a:r>
                  <a:rPr lang="en-US" sz="900" b="1" dirty="0"/>
                  <a:t>A</a:t>
                </a:r>
                <a:r>
                  <a:rPr lang="en-US" sz="900" b="1" dirty="0" smtClean="0"/>
                  <a:t>1</a:t>
                </a:r>
                <a:endParaRPr lang="en-US" sz="900" b="1" dirty="0"/>
              </a:p>
            </p:txBody>
          </p:sp>
          <p:sp>
            <p:nvSpPr>
              <p:cNvPr id="248" name="Rectangle 247"/>
              <p:cNvSpPr/>
              <p:nvPr/>
            </p:nvSpPr>
            <p:spPr>
              <a:xfrm>
                <a:off x="7391654" y="4995657"/>
                <a:ext cx="332142" cy="230832"/>
              </a:xfrm>
              <a:prstGeom prst="rect">
                <a:avLst/>
              </a:prstGeom>
            </p:spPr>
            <p:txBody>
              <a:bodyPr wrap="none">
                <a:spAutoFit/>
              </a:bodyPr>
              <a:lstStyle/>
              <a:p>
                <a:r>
                  <a:rPr lang="en-US" sz="900" b="1" dirty="0" smtClean="0"/>
                  <a:t>A</a:t>
                </a:r>
                <a:r>
                  <a:rPr lang="en-US" sz="900" b="1" dirty="0"/>
                  <a:t>2</a:t>
                </a:r>
              </a:p>
            </p:txBody>
          </p:sp>
          <p:sp>
            <p:nvSpPr>
              <p:cNvPr id="249" name="Rectangle 248"/>
              <p:cNvSpPr/>
              <p:nvPr/>
            </p:nvSpPr>
            <p:spPr>
              <a:xfrm>
                <a:off x="7391654" y="4776521"/>
                <a:ext cx="332142" cy="230832"/>
              </a:xfrm>
              <a:prstGeom prst="rect">
                <a:avLst/>
              </a:prstGeom>
            </p:spPr>
            <p:txBody>
              <a:bodyPr wrap="none">
                <a:spAutoFit/>
              </a:bodyPr>
              <a:lstStyle/>
              <a:p>
                <a:r>
                  <a:rPr lang="en-US" sz="900" b="1" dirty="0" smtClean="0"/>
                  <a:t>A</a:t>
                </a:r>
                <a:r>
                  <a:rPr lang="en-US" sz="900" b="1" dirty="0"/>
                  <a:t>3</a:t>
                </a:r>
              </a:p>
            </p:txBody>
          </p:sp>
          <p:sp>
            <p:nvSpPr>
              <p:cNvPr id="96" name="Rectangle 95"/>
              <p:cNvSpPr>
                <a:spLocks noChangeAspect="1"/>
              </p:cNvSpPr>
              <p:nvPr/>
            </p:nvSpPr>
            <p:spPr bwMode="auto">
              <a:xfrm rot="16200000">
                <a:off x="1443488" y="4633646"/>
                <a:ext cx="1422000" cy="914400"/>
              </a:xfrm>
              <a:prstGeom prst="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41" name="Rectangle 40"/>
              <p:cNvSpPr>
                <a:spLocks noChangeAspect="1"/>
              </p:cNvSpPr>
              <p:nvPr/>
            </p:nvSpPr>
            <p:spPr bwMode="auto">
              <a:xfrm rot="16200000">
                <a:off x="1194586" y="4870747"/>
                <a:ext cx="1422000" cy="442800"/>
              </a:xfrm>
              <a:prstGeom prst="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42" name="Trapezoid 41"/>
              <p:cNvSpPr/>
              <p:nvPr/>
            </p:nvSpPr>
            <p:spPr bwMode="auto">
              <a:xfrm rot="5400000">
                <a:off x="1456407" y="4971944"/>
                <a:ext cx="914400" cy="272491"/>
              </a:xfrm>
              <a:prstGeom prst="trapezoid">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43" name="Oval 42"/>
              <p:cNvSpPr>
                <a:spLocks noChangeAspect="1"/>
              </p:cNvSpPr>
              <p:nvPr/>
            </p:nvSpPr>
            <p:spPr bwMode="auto">
              <a:xfrm rot="16200000">
                <a:off x="1856457" y="5051039"/>
                <a:ext cx="114300" cy="1143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44" name="Oval 43"/>
              <p:cNvSpPr>
                <a:spLocks noChangeAspect="1"/>
              </p:cNvSpPr>
              <p:nvPr/>
            </p:nvSpPr>
            <p:spPr bwMode="auto">
              <a:xfrm rot="16200000">
                <a:off x="1860532" y="4841489"/>
                <a:ext cx="114300" cy="1143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45" name="Oval 44"/>
              <p:cNvSpPr>
                <a:spLocks noChangeAspect="1"/>
              </p:cNvSpPr>
              <p:nvPr/>
            </p:nvSpPr>
            <p:spPr bwMode="auto">
              <a:xfrm rot="16200000">
                <a:off x="1860532" y="5259675"/>
                <a:ext cx="114300" cy="1143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50" name="Rectangle 249"/>
              <p:cNvSpPr/>
              <p:nvPr/>
            </p:nvSpPr>
            <p:spPr>
              <a:xfrm>
                <a:off x="2064949" y="5218905"/>
                <a:ext cx="332142" cy="230832"/>
              </a:xfrm>
              <a:prstGeom prst="rect">
                <a:avLst/>
              </a:prstGeom>
            </p:spPr>
            <p:txBody>
              <a:bodyPr wrap="none">
                <a:spAutoFit/>
              </a:bodyPr>
              <a:lstStyle/>
              <a:p>
                <a:r>
                  <a:rPr lang="en-US" sz="900" b="1" dirty="0"/>
                  <a:t>A</a:t>
                </a:r>
                <a:r>
                  <a:rPr lang="en-US" sz="900" b="1" dirty="0" smtClean="0"/>
                  <a:t>1</a:t>
                </a:r>
                <a:endParaRPr lang="en-US" sz="900" b="1" dirty="0"/>
              </a:p>
            </p:txBody>
          </p:sp>
          <p:sp>
            <p:nvSpPr>
              <p:cNvPr id="251" name="Rectangle 250"/>
              <p:cNvSpPr/>
              <p:nvPr/>
            </p:nvSpPr>
            <p:spPr>
              <a:xfrm>
                <a:off x="2064949" y="5010269"/>
                <a:ext cx="332142" cy="230832"/>
              </a:xfrm>
              <a:prstGeom prst="rect">
                <a:avLst/>
              </a:prstGeom>
            </p:spPr>
            <p:txBody>
              <a:bodyPr wrap="none">
                <a:spAutoFit/>
              </a:bodyPr>
              <a:lstStyle/>
              <a:p>
                <a:r>
                  <a:rPr lang="en-US" sz="900" b="1" dirty="0" smtClean="0"/>
                  <a:t>A</a:t>
                </a:r>
                <a:r>
                  <a:rPr lang="en-US" sz="900" b="1" dirty="0"/>
                  <a:t>2</a:t>
                </a:r>
              </a:p>
            </p:txBody>
          </p:sp>
          <p:sp>
            <p:nvSpPr>
              <p:cNvPr id="252" name="Rectangle 251"/>
              <p:cNvSpPr/>
              <p:nvPr/>
            </p:nvSpPr>
            <p:spPr>
              <a:xfrm>
                <a:off x="2064949" y="4791133"/>
                <a:ext cx="332142" cy="230832"/>
              </a:xfrm>
              <a:prstGeom prst="rect">
                <a:avLst/>
              </a:prstGeom>
            </p:spPr>
            <p:txBody>
              <a:bodyPr wrap="none">
                <a:spAutoFit/>
              </a:bodyPr>
              <a:lstStyle/>
              <a:p>
                <a:r>
                  <a:rPr lang="en-US" sz="900" b="1" dirty="0" smtClean="0"/>
                  <a:t>A</a:t>
                </a:r>
                <a:r>
                  <a:rPr lang="en-US" sz="900" b="1" dirty="0"/>
                  <a:t>3</a:t>
                </a:r>
              </a:p>
            </p:txBody>
          </p:sp>
          <p:sp>
            <p:nvSpPr>
              <p:cNvPr id="71" name="Rectangle 70"/>
              <p:cNvSpPr/>
              <p:nvPr/>
            </p:nvSpPr>
            <p:spPr>
              <a:xfrm rot="16200000">
                <a:off x="1282882" y="3398898"/>
                <a:ext cx="377026" cy="369332"/>
              </a:xfrm>
              <a:prstGeom prst="rect">
                <a:avLst/>
              </a:prstGeom>
            </p:spPr>
            <p:txBody>
              <a:bodyPr wrap="none">
                <a:spAutoFit/>
              </a:bodyPr>
              <a:lstStyle/>
              <a:p>
                <a:r>
                  <a:rPr lang="en-US" dirty="0" smtClean="0"/>
                  <a:t>In</a:t>
                </a:r>
                <a:endParaRPr lang="en-US" dirty="0"/>
              </a:p>
            </p:txBody>
          </p:sp>
          <p:sp>
            <p:nvSpPr>
              <p:cNvPr id="72" name="Rectangle 71"/>
              <p:cNvSpPr/>
              <p:nvPr/>
            </p:nvSpPr>
            <p:spPr>
              <a:xfrm rot="16200000">
                <a:off x="7284911" y="3454126"/>
                <a:ext cx="556563" cy="369332"/>
              </a:xfrm>
              <a:prstGeom prst="rect">
                <a:avLst/>
              </a:prstGeom>
            </p:spPr>
            <p:txBody>
              <a:bodyPr wrap="none">
                <a:spAutoFit/>
              </a:bodyPr>
              <a:lstStyle/>
              <a:p>
                <a:r>
                  <a:rPr lang="en-US" dirty="0" smtClean="0"/>
                  <a:t>Out</a:t>
                </a:r>
                <a:endParaRPr lang="en-US" dirty="0"/>
              </a:p>
            </p:txBody>
          </p:sp>
          <p:sp>
            <p:nvSpPr>
              <p:cNvPr id="81" name="Rectangle 80"/>
              <p:cNvSpPr/>
              <p:nvPr/>
            </p:nvSpPr>
            <p:spPr>
              <a:xfrm>
                <a:off x="1788162" y="800823"/>
                <a:ext cx="761747" cy="369332"/>
              </a:xfrm>
              <a:prstGeom prst="rect">
                <a:avLst/>
              </a:prstGeom>
            </p:spPr>
            <p:txBody>
              <a:bodyPr wrap="none">
                <a:spAutoFit/>
              </a:bodyPr>
              <a:lstStyle/>
              <a:p>
                <a:r>
                  <a:rPr lang="en-US" dirty="0" smtClean="0"/>
                  <a:t>Plugs</a:t>
                </a:r>
                <a:endParaRPr lang="en-US" dirty="0"/>
              </a:p>
            </p:txBody>
          </p:sp>
          <p:sp>
            <p:nvSpPr>
              <p:cNvPr id="82" name="Rectangle 81"/>
              <p:cNvSpPr/>
              <p:nvPr/>
            </p:nvSpPr>
            <p:spPr>
              <a:xfrm>
                <a:off x="6957108" y="807925"/>
                <a:ext cx="1005403" cy="369332"/>
              </a:xfrm>
              <a:prstGeom prst="rect">
                <a:avLst/>
              </a:prstGeom>
            </p:spPr>
            <p:txBody>
              <a:bodyPr wrap="none">
                <a:spAutoFit/>
              </a:bodyPr>
              <a:lstStyle/>
              <a:p>
                <a:r>
                  <a:rPr lang="en-US" dirty="0" smtClean="0"/>
                  <a:t>Sockets</a:t>
                </a:r>
                <a:endParaRPr lang="en-US" dirty="0"/>
              </a:p>
            </p:txBody>
          </p:sp>
          <p:sp>
            <p:nvSpPr>
              <p:cNvPr id="184" name="Rectangle 183"/>
              <p:cNvSpPr>
                <a:spLocks noChangeAspect="1"/>
              </p:cNvSpPr>
              <p:nvPr/>
            </p:nvSpPr>
            <p:spPr bwMode="auto">
              <a:xfrm rot="5400000">
                <a:off x="1262382" y="728593"/>
                <a:ext cx="914400" cy="91440"/>
              </a:xfrm>
              <a:prstGeom prst="rect">
                <a:avLst/>
              </a:prstGeom>
              <a:solidFill>
                <a:schemeClr val="bg1">
                  <a:lumMod val="95000"/>
                  <a:alpha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85" name="Rectangle 184"/>
              <p:cNvSpPr>
                <a:spLocks noChangeAspect="1"/>
              </p:cNvSpPr>
              <p:nvPr/>
            </p:nvSpPr>
            <p:spPr bwMode="auto">
              <a:xfrm rot="5400000">
                <a:off x="1262382" y="1642993"/>
                <a:ext cx="914400" cy="91440"/>
              </a:xfrm>
              <a:prstGeom prst="rect">
                <a:avLst/>
              </a:prstGeom>
              <a:solidFill>
                <a:schemeClr val="bg1">
                  <a:lumMod val="95000"/>
                  <a:alpha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86" name="Rectangle 185"/>
              <p:cNvSpPr>
                <a:spLocks noChangeAspect="1"/>
              </p:cNvSpPr>
              <p:nvPr/>
            </p:nvSpPr>
            <p:spPr bwMode="auto">
              <a:xfrm rot="5400000">
                <a:off x="1262382" y="2550078"/>
                <a:ext cx="914400" cy="91440"/>
              </a:xfrm>
              <a:prstGeom prst="rect">
                <a:avLst/>
              </a:prstGeom>
              <a:solidFill>
                <a:schemeClr val="bg1">
                  <a:lumMod val="95000"/>
                  <a:alpha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87" name="Rectangle 186"/>
              <p:cNvSpPr>
                <a:spLocks noChangeAspect="1"/>
              </p:cNvSpPr>
              <p:nvPr/>
            </p:nvSpPr>
            <p:spPr bwMode="auto">
              <a:xfrm rot="5400000">
                <a:off x="1262382" y="3472499"/>
                <a:ext cx="914400" cy="91440"/>
              </a:xfrm>
              <a:prstGeom prst="rect">
                <a:avLst/>
              </a:prstGeom>
              <a:solidFill>
                <a:schemeClr val="bg1">
                  <a:lumMod val="95000"/>
                  <a:alpha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88" name="Rectangle 187"/>
              <p:cNvSpPr>
                <a:spLocks noChangeAspect="1"/>
              </p:cNvSpPr>
              <p:nvPr/>
            </p:nvSpPr>
            <p:spPr bwMode="auto">
              <a:xfrm rot="5400000">
                <a:off x="1262382" y="4398565"/>
                <a:ext cx="914400" cy="91440"/>
              </a:xfrm>
              <a:prstGeom prst="rect">
                <a:avLst/>
              </a:prstGeom>
              <a:solidFill>
                <a:schemeClr val="bg1">
                  <a:lumMod val="95000"/>
                  <a:alpha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89" name="Rectangle 188"/>
              <p:cNvSpPr>
                <a:spLocks noChangeAspect="1"/>
              </p:cNvSpPr>
              <p:nvPr/>
            </p:nvSpPr>
            <p:spPr bwMode="auto">
              <a:xfrm rot="5400000">
                <a:off x="1262382" y="5304944"/>
                <a:ext cx="914400" cy="91440"/>
              </a:xfrm>
              <a:prstGeom prst="rect">
                <a:avLst/>
              </a:prstGeom>
              <a:solidFill>
                <a:schemeClr val="bg1">
                  <a:lumMod val="95000"/>
                  <a:alpha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90" name="Rectangle 189"/>
              <p:cNvSpPr>
                <a:spLocks noChangeAspect="1"/>
              </p:cNvSpPr>
              <p:nvPr/>
            </p:nvSpPr>
            <p:spPr bwMode="auto">
              <a:xfrm rot="5400000">
                <a:off x="1262382" y="6220050"/>
                <a:ext cx="914400" cy="91440"/>
              </a:xfrm>
              <a:prstGeom prst="rect">
                <a:avLst/>
              </a:prstGeom>
              <a:solidFill>
                <a:schemeClr val="bg1">
                  <a:lumMod val="95000"/>
                  <a:alpha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87" name="Group 86"/>
            <p:cNvGrpSpPr/>
            <p:nvPr/>
          </p:nvGrpSpPr>
          <p:grpSpPr>
            <a:xfrm>
              <a:off x="4324125" y="1332828"/>
              <a:ext cx="2103145" cy="1645920"/>
              <a:chOff x="4420377" y="1236576"/>
              <a:chExt cx="2103145" cy="1645920"/>
            </a:xfrm>
          </p:grpSpPr>
          <p:sp>
            <p:nvSpPr>
              <p:cNvPr id="2" name="Rectangle 1"/>
              <p:cNvSpPr>
                <a:spLocks noChangeAspect="1"/>
              </p:cNvSpPr>
              <p:nvPr/>
            </p:nvSpPr>
            <p:spPr bwMode="auto">
              <a:xfrm>
                <a:off x="4420377" y="1236576"/>
                <a:ext cx="2103120" cy="164592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70" name="Rectangle 69"/>
              <p:cNvSpPr/>
              <p:nvPr/>
            </p:nvSpPr>
            <p:spPr>
              <a:xfrm>
                <a:off x="5051641" y="1863189"/>
                <a:ext cx="966931" cy="369332"/>
              </a:xfrm>
              <a:prstGeom prst="rect">
                <a:avLst/>
              </a:prstGeom>
            </p:spPr>
            <p:txBody>
              <a:bodyPr wrap="none">
                <a:spAutoFit/>
              </a:bodyPr>
              <a:lstStyle/>
              <a:p>
                <a:r>
                  <a:rPr lang="en-US" dirty="0" smtClean="0"/>
                  <a:t>Relay 1</a:t>
                </a:r>
                <a:endParaRPr lang="en-US" dirty="0"/>
              </a:p>
            </p:txBody>
          </p:sp>
          <p:sp>
            <p:nvSpPr>
              <p:cNvPr id="142" name="Oval 141"/>
              <p:cNvSpPr/>
              <p:nvPr/>
            </p:nvSpPr>
            <p:spPr bwMode="auto">
              <a:xfrm>
                <a:off x="6188105" y="1369088"/>
                <a:ext cx="213546" cy="22114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43" name="Rectangle 142"/>
              <p:cNvSpPr/>
              <p:nvPr/>
            </p:nvSpPr>
            <p:spPr>
              <a:xfrm>
                <a:off x="5983599" y="1370244"/>
                <a:ext cx="248786" cy="230832"/>
              </a:xfrm>
              <a:prstGeom prst="rect">
                <a:avLst/>
              </a:prstGeom>
            </p:spPr>
            <p:txBody>
              <a:bodyPr wrap="none">
                <a:spAutoFit/>
              </a:bodyPr>
              <a:lstStyle/>
              <a:p>
                <a:r>
                  <a:rPr lang="en-US" sz="900" b="1" dirty="0" smtClean="0"/>
                  <a:t>1</a:t>
                </a:r>
                <a:endParaRPr lang="en-US" sz="900" b="1" dirty="0"/>
              </a:p>
            </p:txBody>
          </p:sp>
          <p:sp>
            <p:nvSpPr>
              <p:cNvPr id="144" name="Oval 143"/>
              <p:cNvSpPr/>
              <p:nvPr/>
            </p:nvSpPr>
            <p:spPr bwMode="auto">
              <a:xfrm>
                <a:off x="6188105" y="2562205"/>
                <a:ext cx="213546" cy="22114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45" name="Rectangle 144"/>
              <p:cNvSpPr/>
              <p:nvPr/>
            </p:nvSpPr>
            <p:spPr>
              <a:xfrm>
                <a:off x="5911410" y="2563361"/>
                <a:ext cx="316112" cy="230832"/>
              </a:xfrm>
              <a:prstGeom prst="rect">
                <a:avLst/>
              </a:prstGeom>
            </p:spPr>
            <p:txBody>
              <a:bodyPr wrap="none">
                <a:spAutoFit/>
              </a:bodyPr>
              <a:lstStyle/>
              <a:p>
                <a:r>
                  <a:rPr lang="en-US" sz="900" b="1" dirty="0" smtClean="0"/>
                  <a:t>+2</a:t>
                </a:r>
                <a:endParaRPr lang="en-US" sz="900" b="1" dirty="0"/>
              </a:p>
            </p:txBody>
          </p:sp>
          <p:sp>
            <p:nvSpPr>
              <p:cNvPr id="236" name="Oval 235"/>
              <p:cNvSpPr/>
              <p:nvPr/>
            </p:nvSpPr>
            <p:spPr bwMode="auto">
              <a:xfrm>
                <a:off x="4554220" y="1369088"/>
                <a:ext cx="213546" cy="22114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37" name="Rectangle 236"/>
              <p:cNvSpPr/>
              <p:nvPr/>
            </p:nvSpPr>
            <p:spPr>
              <a:xfrm>
                <a:off x="4732114" y="1364243"/>
                <a:ext cx="248786" cy="230832"/>
              </a:xfrm>
              <a:prstGeom prst="rect">
                <a:avLst/>
              </a:prstGeom>
            </p:spPr>
            <p:txBody>
              <a:bodyPr wrap="none">
                <a:spAutoFit/>
              </a:bodyPr>
              <a:lstStyle/>
              <a:p>
                <a:r>
                  <a:rPr lang="en-US" sz="900" b="1" dirty="0"/>
                  <a:t>4</a:t>
                </a:r>
              </a:p>
            </p:txBody>
          </p:sp>
          <p:sp>
            <p:nvSpPr>
              <p:cNvPr id="238" name="Oval 237"/>
              <p:cNvSpPr/>
              <p:nvPr/>
            </p:nvSpPr>
            <p:spPr bwMode="auto">
              <a:xfrm>
                <a:off x="4554220" y="2562205"/>
                <a:ext cx="213546" cy="22114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39" name="Rectangle 238"/>
              <p:cNvSpPr/>
              <p:nvPr/>
            </p:nvSpPr>
            <p:spPr>
              <a:xfrm>
                <a:off x="4736486" y="2547727"/>
                <a:ext cx="316112" cy="230832"/>
              </a:xfrm>
              <a:prstGeom prst="rect">
                <a:avLst/>
              </a:prstGeom>
            </p:spPr>
            <p:txBody>
              <a:bodyPr wrap="none">
                <a:spAutoFit/>
              </a:bodyPr>
              <a:lstStyle/>
              <a:p>
                <a:r>
                  <a:rPr lang="en-US" sz="900" b="1" dirty="0" smtClean="0"/>
                  <a:t>+3</a:t>
                </a:r>
                <a:endParaRPr lang="en-US" sz="900" b="1" dirty="0"/>
              </a:p>
            </p:txBody>
          </p:sp>
          <p:sp>
            <p:nvSpPr>
              <p:cNvPr id="57" name="Flowchart: Delay 56"/>
              <p:cNvSpPr/>
              <p:nvPr/>
            </p:nvSpPr>
            <p:spPr bwMode="auto">
              <a:xfrm>
                <a:off x="4420402" y="1919448"/>
                <a:ext cx="320842" cy="280176"/>
              </a:xfrm>
              <a:prstGeom prst="flowChartDelay">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79" name="Flowchart: Delay 178"/>
              <p:cNvSpPr/>
              <p:nvPr/>
            </p:nvSpPr>
            <p:spPr bwMode="auto">
              <a:xfrm rot="10800000">
                <a:off x="6202680" y="1919448"/>
                <a:ext cx="320842" cy="280176"/>
              </a:xfrm>
              <a:prstGeom prst="flowChartDelay">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68" name="Group 67"/>
            <p:cNvGrpSpPr/>
            <p:nvPr/>
          </p:nvGrpSpPr>
          <p:grpSpPr>
            <a:xfrm>
              <a:off x="4333298" y="4075338"/>
              <a:ext cx="2103120" cy="1645920"/>
              <a:chOff x="4429550" y="4155548"/>
              <a:chExt cx="2103120" cy="1645920"/>
            </a:xfrm>
          </p:grpSpPr>
          <p:sp>
            <p:nvSpPr>
              <p:cNvPr id="28" name="Rectangle 27"/>
              <p:cNvSpPr>
                <a:spLocks noChangeAspect="1"/>
              </p:cNvSpPr>
              <p:nvPr/>
            </p:nvSpPr>
            <p:spPr bwMode="auto">
              <a:xfrm>
                <a:off x="4429550" y="4155548"/>
                <a:ext cx="2103120" cy="164592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69" name="Rectangle 68"/>
              <p:cNvSpPr/>
              <p:nvPr/>
            </p:nvSpPr>
            <p:spPr>
              <a:xfrm>
                <a:off x="5060790" y="4773272"/>
                <a:ext cx="966931" cy="369332"/>
              </a:xfrm>
              <a:prstGeom prst="rect">
                <a:avLst/>
              </a:prstGeom>
            </p:spPr>
            <p:txBody>
              <a:bodyPr wrap="none">
                <a:spAutoFit/>
              </a:bodyPr>
              <a:lstStyle/>
              <a:p>
                <a:r>
                  <a:rPr lang="en-US" dirty="0" smtClean="0"/>
                  <a:t>Relay 2</a:t>
                </a:r>
                <a:endParaRPr lang="en-US" dirty="0"/>
              </a:p>
            </p:txBody>
          </p:sp>
          <p:sp>
            <p:nvSpPr>
              <p:cNvPr id="347" name="Oval 346"/>
              <p:cNvSpPr/>
              <p:nvPr/>
            </p:nvSpPr>
            <p:spPr bwMode="auto">
              <a:xfrm>
                <a:off x="6197253" y="4275107"/>
                <a:ext cx="213546" cy="22114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48" name="Rectangle 347"/>
              <p:cNvSpPr/>
              <p:nvPr/>
            </p:nvSpPr>
            <p:spPr>
              <a:xfrm>
                <a:off x="5992747" y="4276263"/>
                <a:ext cx="248786" cy="230832"/>
              </a:xfrm>
              <a:prstGeom prst="rect">
                <a:avLst/>
              </a:prstGeom>
            </p:spPr>
            <p:txBody>
              <a:bodyPr wrap="none">
                <a:spAutoFit/>
              </a:bodyPr>
              <a:lstStyle/>
              <a:p>
                <a:r>
                  <a:rPr lang="en-US" sz="900" b="1" dirty="0" smtClean="0"/>
                  <a:t>1</a:t>
                </a:r>
                <a:endParaRPr lang="en-US" sz="900" b="1" dirty="0"/>
              </a:p>
            </p:txBody>
          </p:sp>
          <p:sp>
            <p:nvSpPr>
              <p:cNvPr id="349" name="Oval 348"/>
              <p:cNvSpPr/>
              <p:nvPr/>
            </p:nvSpPr>
            <p:spPr bwMode="auto">
              <a:xfrm>
                <a:off x="6197253" y="5468224"/>
                <a:ext cx="213546" cy="22114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50" name="Rectangle 349"/>
              <p:cNvSpPr/>
              <p:nvPr/>
            </p:nvSpPr>
            <p:spPr>
              <a:xfrm>
                <a:off x="5920558" y="5469380"/>
                <a:ext cx="316112" cy="230832"/>
              </a:xfrm>
              <a:prstGeom prst="rect">
                <a:avLst/>
              </a:prstGeom>
            </p:spPr>
            <p:txBody>
              <a:bodyPr wrap="none">
                <a:spAutoFit/>
              </a:bodyPr>
              <a:lstStyle/>
              <a:p>
                <a:r>
                  <a:rPr lang="en-US" sz="900" b="1" dirty="0" smtClean="0"/>
                  <a:t>+2</a:t>
                </a:r>
                <a:endParaRPr lang="en-US" sz="900" b="1" dirty="0"/>
              </a:p>
            </p:txBody>
          </p:sp>
          <p:sp>
            <p:nvSpPr>
              <p:cNvPr id="351" name="Oval 350"/>
              <p:cNvSpPr/>
              <p:nvPr/>
            </p:nvSpPr>
            <p:spPr bwMode="auto">
              <a:xfrm>
                <a:off x="4563368" y="4275107"/>
                <a:ext cx="213546" cy="22114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52" name="Rectangle 351"/>
              <p:cNvSpPr/>
              <p:nvPr/>
            </p:nvSpPr>
            <p:spPr>
              <a:xfrm>
                <a:off x="4741262" y="4270262"/>
                <a:ext cx="248786" cy="230832"/>
              </a:xfrm>
              <a:prstGeom prst="rect">
                <a:avLst/>
              </a:prstGeom>
            </p:spPr>
            <p:txBody>
              <a:bodyPr wrap="none">
                <a:spAutoFit/>
              </a:bodyPr>
              <a:lstStyle/>
              <a:p>
                <a:r>
                  <a:rPr lang="en-US" sz="900" b="1" dirty="0"/>
                  <a:t>4</a:t>
                </a:r>
              </a:p>
            </p:txBody>
          </p:sp>
          <p:sp>
            <p:nvSpPr>
              <p:cNvPr id="353" name="Oval 352"/>
              <p:cNvSpPr/>
              <p:nvPr/>
            </p:nvSpPr>
            <p:spPr bwMode="auto">
              <a:xfrm>
                <a:off x="4563368" y="5468224"/>
                <a:ext cx="213546" cy="22114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54" name="Rectangle 353"/>
              <p:cNvSpPr/>
              <p:nvPr/>
            </p:nvSpPr>
            <p:spPr>
              <a:xfrm>
                <a:off x="4745634" y="5453746"/>
                <a:ext cx="316112" cy="230832"/>
              </a:xfrm>
              <a:prstGeom prst="rect">
                <a:avLst/>
              </a:prstGeom>
            </p:spPr>
            <p:txBody>
              <a:bodyPr wrap="none">
                <a:spAutoFit/>
              </a:bodyPr>
              <a:lstStyle/>
              <a:p>
                <a:r>
                  <a:rPr lang="en-US" sz="900" b="1" dirty="0" smtClean="0"/>
                  <a:t>+3</a:t>
                </a:r>
                <a:endParaRPr lang="en-US" sz="900" b="1" dirty="0"/>
              </a:p>
            </p:txBody>
          </p:sp>
          <p:sp>
            <p:nvSpPr>
              <p:cNvPr id="178" name="Flowchart: Delay 177"/>
              <p:cNvSpPr/>
              <p:nvPr/>
            </p:nvSpPr>
            <p:spPr bwMode="auto">
              <a:xfrm>
                <a:off x="4429550" y="4839011"/>
                <a:ext cx="320842" cy="280176"/>
              </a:xfrm>
              <a:prstGeom prst="flowChartDelay">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80" name="Flowchart: Delay 179"/>
              <p:cNvSpPr/>
              <p:nvPr/>
            </p:nvSpPr>
            <p:spPr bwMode="auto">
              <a:xfrm rot="10800000">
                <a:off x="6211828" y="4839011"/>
                <a:ext cx="320842" cy="280176"/>
              </a:xfrm>
              <a:prstGeom prst="flowChartDelay">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
          <p:nvSpPr>
            <p:cNvPr id="192" name="Rectangle 191"/>
            <p:cNvSpPr/>
            <p:nvPr/>
          </p:nvSpPr>
          <p:spPr>
            <a:xfrm>
              <a:off x="7369944" y="6570863"/>
              <a:ext cx="449162" cy="200055"/>
            </a:xfrm>
            <a:prstGeom prst="rect">
              <a:avLst/>
            </a:prstGeom>
          </p:spPr>
          <p:txBody>
            <a:bodyPr wrap="none">
              <a:spAutoFit/>
            </a:bodyPr>
            <a:lstStyle/>
            <a:p>
              <a:r>
                <a:rPr lang="en-US" sz="700" dirty="0" smtClean="0"/>
                <a:t>Inches</a:t>
              </a:r>
              <a:endParaRPr lang="en-US" dirty="0"/>
            </a:p>
          </p:txBody>
        </p:sp>
        <p:sp>
          <p:nvSpPr>
            <p:cNvPr id="193" name="Rectangle 192"/>
            <p:cNvSpPr/>
            <p:nvPr/>
          </p:nvSpPr>
          <p:spPr>
            <a:xfrm rot="16200000">
              <a:off x="7811784" y="707897"/>
              <a:ext cx="449162" cy="200055"/>
            </a:xfrm>
            <a:prstGeom prst="rect">
              <a:avLst/>
            </a:prstGeom>
          </p:spPr>
          <p:txBody>
            <a:bodyPr wrap="none">
              <a:spAutoFit/>
            </a:bodyPr>
            <a:lstStyle/>
            <a:p>
              <a:r>
                <a:rPr lang="en-US" sz="700" dirty="0" smtClean="0"/>
                <a:t>Inches</a:t>
              </a:r>
              <a:endParaRPr lang="en-US" dirty="0"/>
            </a:p>
          </p:txBody>
        </p:sp>
        <p:sp>
          <p:nvSpPr>
            <p:cNvPr id="194" name="Rectangle 193"/>
            <p:cNvSpPr/>
            <p:nvPr/>
          </p:nvSpPr>
          <p:spPr>
            <a:xfrm rot="16200000">
              <a:off x="1493494" y="715918"/>
              <a:ext cx="449162" cy="200055"/>
            </a:xfrm>
            <a:prstGeom prst="rect">
              <a:avLst/>
            </a:prstGeom>
          </p:spPr>
          <p:txBody>
            <a:bodyPr wrap="none">
              <a:spAutoFit/>
            </a:bodyPr>
            <a:lstStyle/>
            <a:p>
              <a:r>
                <a:rPr lang="en-US" sz="700" dirty="0" smtClean="0"/>
                <a:t>Inches</a:t>
              </a:r>
              <a:endParaRPr lang="en-US" dirty="0"/>
            </a:p>
          </p:txBody>
        </p:sp>
      </p:grpSp>
      <p:sp>
        <p:nvSpPr>
          <p:cNvPr id="3" name="Date Placeholder 2"/>
          <p:cNvSpPr>
            <a:spLocks noGrp="1"/>
          </p:cNvSpPr>
          <p:nvPr>
            <p:ph type="dt" sz="quarter" idx="10"/>
          </p:nvPr>
        </p:nvSpPr>
        <p:spPr/>
        <p:txBody>
          <a:bodyPr/>
          <a:lstStyle/>
          <a:p>
            <a:pPr>
              <a:defRPr/>
            </a:pPr>
            <a:r>
              <a:rPr lang="en-US" smtClean="0"/>
              <a:t>LIGO-D1200757-V5</a:t>
            </a:r>
            <a:endParaRPr lang="en-US"/>
          </a:p>
        </p:txBody>
      </p:sp>
      <p:sp>
        <p:nvSpPr>
          <p:cNvPr id="4" name="Slide Number Placeholder 3"/>
          <p:cNvSpPr>
            <a:spLocks noGrp="1"/>
          </p:cNvSpPr>
          <p:nvPr>
            <p:ph type="sldNum" sz="quarter" idx="11"/>
          </p:nvPr>
        </p:nvSpPr>
        <p:spPr/>
        <p:txBody>
          <a:bodyPr/>
          <a:lstStyle/>
          <a:p>
            <a:pPr>
              <a:defRPr/>
            </a:pPr>
            <a:fld id="{0EE90630-2144-461F-A62E-108182ED2F43}" type="slidenum">
              <a:rPr lang="en-US" smtClean="0"/>
              <a:pPr>
                <a:defRPr/>
              </a:pPr>
              <a:t>24</a:t>
            </a:fld>
            <a:endParaRPr lang="en-US"/>
          </a:p>
        </p:txBody>
      </p:sp>
      <p:sp>
        <p:nvSpPr>
          <p:cNvPr id="3076" name="Title 1"/>
          <p:cNvSpPr>
            <a:spLocks noGrp="1"/>
          </p:cNvSpPr>
          <p:nvPr>
            <p:ph type="title"/>
          </p:nvPr>
        </p:nvSpPr>
        <p:spPr>
          <a:xfrm>
            <a:off x="1725613" y="274638"/>
            <a:ext cx="6961187" cy="406400"/>
          </a:xfrm>
        </p:spPr>
        <p:txBody>
          <a:bodyPr/>
          <a:lstStyle/>
          <a:p>
            <a:r>
              <a:rPr lang="en-US" dirty="0" smtClean="0"/>
              <a:t>Sequencer – Layout – Bottom View</a:t>
            </a:r>
          </a:p>
        </p:txBody>
      </p:sp>
    </p:spTree>
    <p:extLst>
      <p:ext uri="{BB962C8B-B14F-4D97-AF65-F5344CB8AC3E}">
        <p14:creationId xmlns:p14="http://schemas.microsoft.com/office/powerpoint/2010/main" val="17038190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r>
              <a:rPr lang="en-US" smtClean="0"/>
              <a:t>LIGO-D1200757-V5</a:t>
            </a:r>
            <a:endParaRPr lang="en-US"/>
          </a:p>
        </p:txBody>
      </p:sp>
      <p:sp>
        <p:nvSpPr>
          <p:cNvPr id="4" name="Slide Number Placeholder 3"/>
          <p:cNvSpPr>
            <a:spLocks noGrp="1"/>
          </p:cNvSpPr>
          <p:nvPr>
            <p:ph type="sldNum" sz="quarter" idx="11"/>
          </p:nvPr>
        </p:nvSpPr>
        <p:spPr/>
        <p:txBody>
          <a:bodyPr/>
          <a:lstStyle/>
          <a:p>
            <a:pPr>
              <a:defRPr/>
            </a:pPr>
            <a:fld id="{0EE90630-2144-461F-A62E-108182ED2F43}" type="slidenum">
              <a:rPr lang="en-US" smtClean="0"/>
              <a:pPr>
                <a:defRPr/>
              </a:pPr>
              <a:t>25</a:t>
            </a:fld>
            <a:endParaRPr lang="en-US"/>
          </a:p>
        </p:txBody>
      </p:sp>
      <p:sp>
        <p:nvSpPr>
          <p:cNvPr id="3076" name="Title 1"/>
          <p:cNvSpPr>
            <a:spLocks noGrp="1"/>
          </p:cNvSpPr>
          <p:nvPr>
            <p:ph type="title"/>
          </p:nvPr>
        </p:nvSpPr>
        <p:spPr>
          <a:xfrm>
            <a:off x="1725613" y="274638"/>
            <a:ext cx="6961187" cy="406400"/>
          </a:xfrm>
        </p:spPr>
        <p:txBody>
          <a:bodyPr/>
          <a:lstStyle/>
          <a:p>
            <a:r>
              <a:rPr lang="en-US" dirty="0" smtClean="0"/>
              <a:t>Sequencer – Layout – Bottom View - bmp</a:t>
            </a:r>
          </a:p>
        </p:txBody>
      </p:sp>
      <p:pic>
        <p:nvPicPr>
          <p:cNvPr id="4102" name="Picture 6"/>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851" y="1326231"/>
            <a:ext cx="5175504" cy="4517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03856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r>
              <a:rPr lang="en-US" smtClean="0"/>
              <a:t>LIGO-D1200757-V5</a:t>
            </a:r>
            <a:endParaRPr lang="en-US"/>
          </a:p>
        </p:txBody>
      </p:sp>
      <p:sp>
        <p:nvSpPr>
          <p:cNvPr id="4" name="Slide Number Placeholder 3"/>
          <p:cNvSpPr>
            <a:spLocks noGrp="1"/>
          </p:cNvSpPr>
          <p:nvPr>
            <p:ph type="sldNum" sz="quarter" idx="11"/>
          </p:nvPr>
        </p:nvSpPr>
        <p:spPr/>
        <p:txBody>
          <a:bodyPr/>
          <a:lstStyle/>
          <a:p>
            <a:pPr>
              <a:defRPr/>
            </a:pPr>
            <a:fld id="{0EE90630-2144-461F-A62E-108182ED2F43}" type="slidenum">
              <a:rPr lang="en-US" smtClean="0"/>
              <a:pPr>
                <a:defRPr/>
              </a:pPr>
              <a:t>26</a:t>
            </a:fld>
            <a:endParaRPr lang="en-US"/>
          </a:p>
        </p:txBody>
      </p:sp>
      <p:sp>
        <p:nvSpPr>
          <p:cNvPr id="3076" name="Title 1"/>
          <p:cNvSpPr>
            <a:spLocks noGrp="1"/>
          </p:cNvSpPr>
          <p:nvPr>
            <p:ph type="title"/>
          </p:nvPr>
        </p:nvSpPr>
        <p:spPr>
          <a:xfrm>
            <a:off x="1725613" y="274638"/>
            <a:ext cx="6961187" cy="406400"/>
          </a:xfrm>
        </p:spPr>
        <p:txBody>
          <a:bodyPr/>
          <a:lstStyle/>
          <a:p>
            <a:r>
              <a:rPr lang="en-US" dirty="0" smtClean="0"/>
              <a:t>Sequencer – Layout – 3D</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1469" y="817645"/>
            <a:ext cx="7105650" cy="554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69493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891" y="1022683"/>
            <a:ext cx="2333625"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quarter" idx="10"/>
          </p:nvPr>
        </p:nvSpPr>
        <p:spPr/>
        <p:txBody>
          <a:bodyPr/>
          <a:lstStyle/>
          <a:p>
            <a:pPr>
              <a:defRPr/>
            </a:pPr>
            <a:r>
              <a:rPr lang="en-US" smtClean="0"/>
              <a:t>LIGO-D1200757-V5</a:t>
            </a:r>
            <a:endParaRPr lang="en-US"/>
          </a:p>
        </p:txBody>
      </p:sp>
      <p:sp>
        <p:nvSpPr>
          <p:cNvPr id="4" name="Slide Number Placeholder 3"/>
          <p:cNvSpPr>
            <a:spLocks noGrp="1"/>
          </p:cNvSpPr>
          <p:nvPr>
            <p:ph type="sldNum" sz="quarter" idx="11"/>
          </p:nvPr>
        </p:nvSpPr>
        <p:spPr/>
        <p:txBody>
          <a:bodyPr/>
          <a:lstStyle/>
          <a:p>
            <a:pPr>
              <a:defRPr/>
            </a:pPr>
            <a:fld id="{0EE90630-2144-461F-A62E-108182ED2F43}" type="slidenum">
              <a:rPr lang="en-US" smtClean="0"/>
              <a:pPr>
                <a:defRPr/>
              </a:pPr>
              <a:t>27</a:t>
            </a:fld>
            <a:endParaRPr lang="en-US"/>
          </a:p>
        </p:txBody>
      </p:sp>
      <p:sp>
        <p:nvSpPr>
          <p:cNvPr id="3076" name="Title 1"/>
          <p:cNvSpPr>
            <a:spLocks noGrp="1"/>
          </p:cNvSpPr>
          <p:nvPr>
            <p:ph type="title"/>
          </p:nvPr>
        </p:nvSpPr>
        <p:spPr>
          <a:xfrm>
            <a:off x="1725613" y="274638"/>
            <a:ext cx="6961187" cy="406400"/>
          </a:xfrm>
        </p:spPr>
        <p:txBody>
          <a:bodyPr/>
          <a:lstStyle/>
          <a:p>
            <a:r>
              <a:rPr lang="en-US" dirty="0" smtClean="0"/>
              <a:t>Sequencer – Layout – Labels</a:t>
            </a:r>
          </a:p>
        </p:txBody>
      </p:sp>
      <p:cxnSp>
        <p:nvCxnSpPr>
          <p:cNvPr id="2048" name="Straight Arrow Connector 2047"/>
          <p:cNvCxnSpPr>
            <a:stCxn id="2" idx="0"/>
          </p:cNvCxnSpPr>
          <p:nvPr/>
        </p:nvCxnSpPr>
        <p:spPr>
          <a:xfrm flipV="1">
            <a:off x="2522620" y="2486526"/>
            <a:ext cx="1351548" cy="131545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22" idx="0"/>
          </p:cNvCxnSpPr>
          <p:nvPr/>
        </p:nvCxnSpPr>
        <p:spPr>
          <a:xfrm flipH="1" flipV="1">
            <a:off x="6273346" y="1419726"/>
            <a:ext cx="612727" cy="2382252"/>
          </a:xfrm>
          <a:prstGeom prst="straightConnector1">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5526505" y="1419726"/>
            <a:ext cx="746841" cy="15240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2522621" y="5584823"/>
            <a:ext cx="4455696" cy="646331"/>
          </a:xfrm>
          <a:prstGeom prst="rect">
            <a:avLst/>
          </a:prstGeom>
        </p:spPr>
        <p:txBody>
          <a:bodyPr wrap="square">
            <a:spAutoFit/>
          </a:bodyPr>
          <a:lstStyle/>
          <a:p>
            <a:pPr algn="ctr"/>
            <a:r>
              <a:rPr lang="en-US" dirty="0" smtClean="0"/>
              <a:t>Silk screen labels.  Please note carefully the LED labels.  </a:t>
            </a:r>
            <a:endParaRPr lang="en-US" dirty="0"/>
          </a:p>
        </p:txBody>
      </p:sp>
      <p:sp>
        <p:nvSpPr>
          <p:cNvPr id="2" name="Rectangle 1"/>
          <p:cNvSpPr>
            <a:spLocks noChangeAspect="1"/>
          </p:cNvSpPr>
          <p:nvPr/>
        </p:nvSpPr>
        <p:spPr bwMode="auto">
          <a:xfrm>
            <a:off x="922420" y="3801978"/>
            <a:ext cx="3200400" cy="1371600"/>
          </a:xfrm>
          <a:prstGeom prst="rect">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5" name="Trapezoid 4"/>
          <p:cNvSpPr>
            <a:spLocks noChangeAspect="1"/>
          </p:cNvSpPr>
          <p:nvPr/>
        </p:nvSpPr>
        <p:spPr bwMode="auto">
          <a:xfrm rot="10800000">
            <a:off x="1406973" y="4433876"/>
            <a:ext cx="502920" cy="210312"/>
          </a:xfrm>
          <a:prstGeom prst="trapezoid">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6" name="Oval 5"/>
          <p:cNvSpPr/>
          <p:nvPr/>
        </p:nvSpPr>
        <p:spPr bwMode="auto">
          <a:xfrm>
            <a:off x="1437613" y="4195010"/>
            <a:ext cx="118872" cy="118872"/>
          </a:xfrm>
          <a:prstGeom prst="ellipse">
            <a:avLst/>
          </a:prstGeom>
          <a:solidFill>
            <a:srgbClr val="66FF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3" name="Oval 12"/>
          <p:cNvSpPr/>
          <p:nvPr/>
        </p:nvSpPr>
        <p:spPr bwMode="auto">
          <a:xfrm>
            <a:off x="1748028" y="4195010"/>
            <a:ext cx="118872" cy="118872"/>
          </a:xfrm>
          <a:prstGeom prst="ellipse">
            <a:avLst/>
          </a:prstGeom>
          <a:solidFill>
            <a:srgbClr val="66FF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7" name="TextBox 6"/>
          <p:cNvSpPr txBox="1"/>
          <p:nvPr/>
        </p:nvSpPr>
        <p:spPr>
          <a:xfrm>
            <a:off x="1300533" y="3994955"/>
            <a:ext cx="376990" cy="200055"/>
          </a:xfrm>
          <a:prstGeom prst="rect">
            <a:avLst/>
          </a:prstGeom>
          <a:noFill/>
        </p:spPr>
        <p:txBody>
          <a:bodyPr wrap="square" rtlCol="0">
            <a:spAutoFit/>
          </a:bodyPr>
          <a:lstStyle/>
          <a:p>
            <a:r>
              <a:rPr lang="en-US" sz="700" b="1" dirty="0" smtClean="0">
                <a:solidFill>
                  <a:schemeClr val="bg1">
                    <a:lumMod val="95000"/>
                  </a:schemeClr>
                </a:solidFill>
                <a:latin typeface="Comic Sans MS" pitchFamily="66" charset="0"/>
              </a:rPr>
              <a:t>+24</a:t>
            </a:r>
            <a:endParaRPr lang="en-US" sz="700" b="1" dirty="0">
              <a:solidFill>
                <a:schemeClr val="bg1">
                  <a:lumMod val="95000"/>
                </a:schemeClr>
              </a:solidFill>
              <a:latin typeface="Comic Sans MS" pitchFamily="66" charset="0"/>
            </a:endParaRPr>
          </a:p>
        </p:txBody>
      </p:sp>
      <p:sp>
        <p:nvSpPr>
          <p:cNvPr id="15" name="TextBox 14"/>
          <p:cNvSpPr txBox="1"/>
          <p:nvPr/>
        </p:nvSpPr>
        <p:spPr>
          <a:xfrm>
            <a:off x="1618969" y="4003447"/>
            <a:ext cx="376990" cy="200055"/>
          </a:xfrm>
          <a:prstGeom prst="rect">
            <a:avLst/>
          </a:prstGeom>
          <a:noFill/>
        </p:spPr>
        <p:txBody>
          <a:bodyPr wrap="square" rtlCol="0">
            <a:spAutoFit/>
          </a:bodyPr>
          <a:lstStyle/>
          <a:p>
            <a:r>
              <a:rPr lang="en-US" sz="700" b="1" dirty="0" smtClean="0">
                <a:solidFill>
                  <a:schemeClr val="bg1">
                    <a:lumMod val="95000"/>
                  </a:schemeClr>
                </a:solidFill>
                <a:latin typeface="Comic Sans MS" pitchFamily="66" charset="0"/>
              </a:rPr>
              <a:t>-24</a:t>
            </a:r>
            <a:endParaRPr lang="en-US" sz="700" b="1" dirty="0">
              <a:solidFill>
                <a:schemeClr val="bg1">
                  <a:lumMod val="95000"/>
                </a:schemeClr>
              </a:solidFill>
              <a:latin typeface="Comic Sans MS" pitchFamily="66" charset="0"/>
            </a:endParaRPr>
          </a:p>
        </p:txBody>
      </p:sp>
      <p:sp>
        <p:nvSpPr>
          <p:cNvPr id="16" name="TextBox 15"/>
          <p:cNvSpPr txBox="1"/>
          <p:nvPr/>
        </p:nvSpPr>
        <p:spPr>
          <a:xfrm>
            <a:off x="2294020" y="3806696"/>
            <a:ext cx="457201" cy="200055"/>
          </a:xfrm>
          <a:prstGeom prst="rect">
            <a:avLst/>
          </a:prstGeom>
          <a:noFill/>
        </p:spPr>
        <p:txBody>
          <a:bodyPr wrap="square" rtlCol="0">
            <a:spAutoFit/>
          </a:bodyPr>
          <a:lstStyle/>
          <a:p>
            <a:r>
              <a:rPr lang="en-US" sz="700" b="1" dirty="0" smtClean="0">
                <a:solidFill>
                  <a:schemeClr val="bg1">
                    <a:lumMod val="95000"/>
                  </a:schemeClr>
                </a:solidFill>
                <a:latin typeface="Comic Sans MS" pitchFamily="66" charset="0"/>
              </a:rPr>
              <a:t>Input</a:t>
            </a:r>
            <a:endParaRPr lang="en-US" sz="700" b="1" dirty="0">
              <a:solidFill>
                <a:schemeClr val="bg1">
                  <a:lumMod val="95000"/>
                </a:schemeClr>
              </a:solidFill>
              <a:latin typeface="Comic Sans MS" pitchFamily="66" charset="0"/>
            </a:endParaRPr>
          </a:p>
        </p:txBody>
      </p:sp>
      <p:sp>
        <p:nvSpPr>
          <p:cNvPr id="17" name="Trapezoid 16"/>
          <p:cNvSpPr>
            <a:spLocks noChangeAspect="1"/>
          </p:cNvSpPr>
          <p:nvPr/>
        </p:nvSpPr>
        <p:spPr bwMode="auto">
          <a:xfrm rot="10800000">
            <a:off x="3155563" y="4442365"/>
            <a:ext cx="502920" cy="210312"/>
          </a:xfrm>
          <a:prstGeom prst="trapezoid">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8" name="Oval 17"/>
          <p:cNvSpPr/>
          <p:nvPr/>
        </p:nvSpPr>
        <p:spPr bwMode="auto">
          <a:xfrm>
            <a:off x="3186203" y="4203499"/>
            <a:ext cx="118872" cy="118872"/>
          </a:xfrm>
          <a:prstGeom prst="ellipse">
            <a:avLst/>
          </a:prstGeom>
          <a:solidFill>
            <a:srgbClr val="66FF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9" name="Oval 18"/>
          <p:cNvSpPr/>
          <p:nvPr/>
        </p:nvSpPr>
        <p:spPr bwMode="auto">
          <a:xfrm>
            <a:off x="3496618" y="4203499"/>
            <a:ext cx="118872" cy="118872"/>
          </a:xfrm>
          <a:prstGeom prst="ellipse">
            <a:avLst/>
          </a:prstGeom>
          <a:solidFill>
            <a:srgbClr val="66FF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0" name="TextBox 19"/>
          <p:cNvSpPr txBox="1"/>
          <p:nvPr/>
        </p:nvSpPr>
        <p:spPr>
          <a:xfrm>
            <a:off x="3049123" y="4003444"/>
            <a:ext cx="376990" cy="200055"/>
          </a:xfrm>
          <a:prstGeom prst="rect">
            <a:avLst/>
          </a:prstGeom>
          <a:noFill/>
        </p:spPr>
        <p:txBody>
          <a:bodyPr wrap="square" rtlCol="0">
            <a:spAutoFit/>
          </a:bodyPr>
          <a:lstStyle/>
          <a:p>
            <a:r>
              <a:rPr lang="en-US" sz="700" b="1" dirty="0" smtClean="0">
                <a:solidFill>
                  <a:schemeClr val="bg1">
                    <a:lumMod val="95000"/>
                  </a:schemeClr>
                </a:solidFill>
                <a:latin typeface="Comic Sans MS" pitchFamily="66" charset="0"/>
              </a:rPr>
              <a:t>+18</a:t>
            </a:r>
            <a:endParaRPr lang="en-US" sz="700" b="1" dirty="0">
              <a:solidFill>
                <a:schemeClr val="bg1">
                  <a:lumMod val="95000"/>
                </a:schemeClr>
              </a:solidFill>
              <a:latin typeface="Comic Sans MS" pitchFamily="66" charset="0"/>
            </a:endParaRPr>
          </a:p>
        </p:txBody>
      </p:sp>
      <p:sp>
        <p:nvSpPr>
          <p:cNvPr id="21" name="TextBox 20"/>
          <p:cNvSpPr txBox="1"/>
          <p:nvPr/>
        </p:nvSpPr>
        <p:spPr>
          <a:xfrm>
            <a:off x="3367559" y="4011936"/>
            <a:ext cx="376990" cy="200055"/>
          </a:xfrm>
          <a:prstGeom prst="rect">
            <a:avLst/>
          </a:prstGeom>
          <a:noFill/>
        </p:spPr>
        <p:txBody>
          <a:bodyPr wrap="square" rtlCol="0">
            <a:spAutoFit/>
          </a:bodyPr>
          <a:lstStyle/>
          <a:p>
            <a:r>
              <a:rPr lang="en-US" sz="700" b="1" dirty="0" smtClean="0">
                <a:solidFill>
                  <a:schemeClr val="bg1">
                    <a:lumMod val="95000"/>
                  </a:schemeClr>
                </a:solidFill>
                <a:latin typeface="Comic Sans MS" pitchFamily="66" charset="0"/>
              </a:rPr>
              <a:t>-18</a:t>
            </a:r>
            <a:endParaRPr lang="en-US" sz="700" b="1" dirty="0">
              <a:solidFill>
                <a:schemeClr val="bg1">
                  <a:lumMod val="95000"/>
                </a:schemeClr>
              </a:solidFill>
              <a:latin typeface="Comic Sans MS" pitchFamily="66" charset="0"/>
            </a:endParaRPr>
          </a:p>
        </p:txBody>
      </p:sp>
      <p:sp>
        <p:nvSpPr>
          <p:cNvPr id="36" name="TextBox 35"/>
          <p:cNvSpPr txBox="1"/>
          <p:nvPr/>
        </p:nvSpPr>
        <p:spPr>
          <a:xfrm>
            <a:off x="2813123" y="4866125"/>
            <a:ext cx="1187798" cy="307777"/>
          </a:xfrm>
          <a:prstGeom prst="rect">
            <a:avLst/>
          </a:prstGeom>
          <a:noFill/>
        </p:spPr>
        <p:txBody>
          <a:bodyPr wrap="square" rtlCol="0">
            <a:spAutoFit/>
          </a:bodyPr>
          <a:lstStyle/>
          <a:p>
            <a:pPr algn="ctr"/>
            <a:r>
              <a:rPr lang="en-US" sz="700" b="1" dirty="0" smtClean="0">
                <a:solidFill>
                  <a:schemeClr val="bg1">
                    <a:lumMod val="95000"/>
                  </a:schemeClr>
                </a:solidFill>
                <a:latin typeface="Comic Sans MS" pitchFamily="66" charset="0"/>
              </a:rPr>
              <a:t>LIGO-D1200757</a:t>
            </a:r>
          </a:p>
          <a:p>
            <a:pPr algn="ctr"/>
            <a:r>
              <a:rPr lang="en-US" sz="700" b="1" dirty="0" smtClean="0">
                <a:solidFill>
                  <a:schemeClr val="bg1">
                    <a:lumMod val="95000"/>
                  </a:schemeClr>
                </a:solidFill>
                <a:latin typeface="Comic Sans MS" pitchFamily="66" charset="0"/>
              </a:rPr>
              <a:t>DC Power Sequencer</a:t>
            </a:r>
            <a:endParaRPr lang="en-US" sz="700" b="1" dirty="0">
              <a:solidFill>
                <a:schemeClr val="bg1">
                  <a:lumMod val="95000"/>
                </a:schemeClr>
              </a:solidFill>
              <a:latin typeface="Comic Sans MS" pitchFamily="66" charset="0"/>
            </a:endParaRPr>
          </a:p>
        </p:txBody>
      </p:sp>
      <p:sp>
        <p:nvSpPr>
          <p:cNvPr id="51" name="Oval 50"/>
          <p:cNvSpPr/>
          <p:nvPr/>
        </p:nvSpPr>
        <p:spPr bwMode="auto">
          <a:xfrm>
            <a:off x="1321307" y="4507589"/>
            <a:ext cx="59436" cy="6288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52" name="Oval 51"/>
          <p:cNvSpPr/>
          <p:nvPr/>
        </p:nvSpPr>
        <p:spPr bwMode="auto">
          <a:xfrm>
            <a:off x="1923287" y="4516078"/>
            <a:ext cx="59436" cy="6288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53" name="Oval 52"/>
          <p:cNvSpPr/>
          <p:nvPr/>
        </p:nvSpPr>
        <p:spPr bwMode="auto">
          <a:xfrm>
            <a:off x="3069556" y="4507589"/>
            <a:ext cx="59436" cy="6288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54" name="Oval 53"/>
          <p:cNvSpPr/>
          <p:nvPr/>
        </p:nvSpPr>
        <p:spPr bwMode="auto">
          <a:xfrm>
            <a:off x="3671536" y="4516078"/>
            <a:ext cx="59436" cy="6288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2" name="Rectangle 21"/>
          <p:cNvSpPr>
            <a:spLocks noChangeAspect="1"/>
          </p:cNvSpPr>
          <p:nvPr/>
        </p:nvSpPr>
        <p:spPr bwMode="auto">
          <a:xfrm>
            <a:off x="5285873" y="3801978"/>
            <a:ext cx="3200400" cy="1371600"/>
          </a:xfrm>
          <a:prstGeom prst="rect">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3" name="Trapezoid 22"/>
          <p:cNvSpPr>
            <a:spLocks noChangeAspect="1"/>
          </p:cNvSpPr>
          <p:nvPr/>
        </p:nvSpPr>
        <p:spPr bwMode="auto">
          <a:xfrm rot="10800000">
            <a:off x="5770426" y="4433876"/>
            <a:ext cx="502920" cy="210312"/>
          </a:xfrm>
          <a:prstGeom prst="trapezoid">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4" name="Oval 23"/>
          <p:cNvSpPr/>
          <p:nvPr/>
        </p:nvSpPr>
        <p:spPr bwMode="auto">
          <a:xfrm>
            <a:off x="5801066" y="4195010"/>
            <a:ext cx="118872" cy="118872"/>
          </a:xfrm>
          <a:prstGeom prst="ellipse">
            <a:avLst/>
          </a:prstGeom>
          <a:solidFill>
            <a:srgbClr val="66FF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5" name="Oval 24"/>
          <p:cNvSpPr/>
          <p:nvPr/>
        </p:nvSpPr>
        <p:spPr bwMode="auto">
          <a:xfrm>
            <a:off x="6111481" y="4195010"/>
            <a:ext cx="118872" cy="118872"/>
          </a:xfrm>
          <a:prstGeom prst="ellipse">
            <a:avLst/>
          </a:prstGeom>
          <a:solidFill>
            <a:srgbClr val="66FF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6" name="TextBox 25"/>
          <p:cNvSpPr txBox="1"/>
          <p:nvPr/>
        </p:nvSpPr>
        <p:spPr>
          <a:xfrm>
            <a:off x="5663986" y="3994955"/>
            <a:ext cx="376990" cy="200055"/>
          </a:xfrm>
          <a:prstGeom prst="rect">
            <a:avLst/>
          </a:prstGeom>
          <a:noFill/>
        </p:spPr>
        <p:txBody>
          <a:bodyPr wrap="square" rtlCol="0">
            <a:spAutoFit/>
          </a:bodyPr>
          <a:lstStyle/>
          <a:p>
            <a:r>
              <a:rPr lang="en-US" sz="700" b="1" dirty="0" smtClean="0">
                <a:solidFill>
                  <a:schemeClr val="bg1">
                    <a:lumMod val="95000"/>
                  </a:schemeClr>
                </a:solidFill>
                <a:latin typeface="Comic Sans MS" pitchFamily="66" charset="0"/>
              </a:rPr>
              <a:t>-18</a:t>
            </a:r>
            <a:endParaRPr lang="en-US" sz="700" b="1" dirty="0">
              <a:solidFill>
                <a:schemeClr val="bg1">
                  <a:lumMod val="95000"/>
                </a:schemeClr>
              </a:solidFill>
              <a:latin typeface="Comic Sans MS" pitchFamily="66" charset="0"/>
            </a:endParaRPr>
          </a:p>
        </p:txBody>
      </p:sp>
      <p:sp>
        <p:nvSpPr>
          <p:cNvPr id="27" name="TextBox 26"/>
          <p:cNvSpPr txBox="1"/>
          <p:nvPr/>
        </p:nvSpPr>
        <p:spPr>
          <a:xfrm>
            <a:off x="5982422" y="4003447"/>
            <a:ext cx="376990" cy="200055"/>
          </a:xfrm>
          <a:prstGeom prst="rect">
            <a:avLst/>
          </a:prstGeom>
          <a:noFill/>
        </p:spPr>
        <p:txBody>
          <a:bodyPr wrap="square" rtlCol="0">
            <a:spAutoFit/>
          </a:bodyPr>
          <a:lstStyle/>
          <a:p>
            <a:r>
              <a:rPr lang="en-US" sz="700" b="1" dirty="0" smtClean="0">
                <a:solidFill>
                  <a:schemeClr val="bg1">
                    <a:lumMod val="95000"/>
                  </a:schemeClr>
                </a:solidFill>
                <a:latin typeface="Comic Sans MS" pitchFamily="66" charset="0"/>
              </a:rPr>
              <a:t>+18</a:t>
            </a:r>
            <a:endParaRPr lang="en-US" sz="700" b="1" dirty="0">
              <a:solidFill>
                <a:schemeClr val="bg1">
                  <a:lumMod val="95000"/>
                </a:schemeClr>
              </a:solidFill>
              <a:latin typeface="Comic Sans MS" pitchFamily="66" charset="0"/>
            </a:endParaRPr>
          </a:p>
        </p:txBody>
      </p:sp>
      <p:sp>
        <p:nvSpPr>
          <p:cNvPr id="28" name="TextBox 27"/>
          <p:cNvSpPr txBox="1"/>
          <p:nvPr/>
        </p:nvSpPr>
        <p:spPr>
          <a:xfrm>
            <a:off x="6625389" y="3810472"/>
            <a:ext cx="521368" cy="200055"/>
          </a:xfrm>
          <a:prstGeom prst="rect">
            <a:avLst/>
          </a:prstGeom>
          <a:noFill/>
        </p:spPr>
        <p:txBody>
          <a:bodyPr wrap="square" rtlCol="0">
            <a:spAutoFit/>
          </a:bodyPr>
          <a:lstStyle/>
          <a:p>
            <a:r>
              <a:rPr lang="en-US" sz="700" b="1" dirty="0" smtClean="0">
                <a:solidFill>
                  <a:schemeClr val="bg1">
                    <a:lumMod val="95000"/>
                  </a:schemeClr>
                </a:solidFill>
                <a:latin typeface="Comic Sans MS" pitchFamily="66" charset="0"/>
              </a:rPr>
              <a:t>Output</a:t>
            </a:r>
            <a:endParaRPr lang="en-US" sz="700" b="1" dirty="0">
              <a:solidFill>
                <a:schemeClr val="bg1">
                  <a:lumMod val="95000"/>
                </a:schemeClr>
              </a:solidFill>
              <a:latin typeface="Comic Sans MS" pitchFamily="66" charset="0"/>
            </a:endParaRPr>
          </a:p>
        </p:txBody>
      </p:sp>
      <p:sp>
        <p:nvSpPr>
          <p:cNvPr id="29" name="Trapezoid 28"/>
          <p:cNvSpPr>
            <a:spLocks noChangeAspect="1"/>
          </p:cNvSpPr>
          <p:nvPr/>
        </p:nvSpPr>
        <p:spPr bwMode="auto">
          <a:xfrm rot="10800000">
            <a:off x="7519016" y="4442365"/>
            <a:ext cx="502920" cy="210312"/>
          </a:xfrm>
          <a:prstGeom prst="trapezoid">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0" name="Oval 29"/>
          <p:cNvSpPr/>
          <p:nvPr/>
        </p:nvSpPr>
        <p:spPr bwMode="auto">
          <a:xfrm>
            <a:off x="7549656" y="4203499"/>
            <a:ext cx="118872" cy="118872"/>
          </a:xfrm>
          <a:prstGeom prst="ellipse">
            <a:avLst/>
          </a:prstGeom>
          <a:solidFill>
            <a:srgbClr val="66FF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1" name="Oval 30"/>
          <p:cNvSpPr/>
          <p:nvPr/>
        </p:nvSpPr>
        <p:spPr bwMode="auto">
          <a:xfrm>
            <a:off x="7860071" y="4203499"/>
            <a:ext cx="118872" cy="118872"/>
          </a:xfrm>
          <a:prstGeom prst="ellipse">
            <a:avLst/>
          </a:prstGeom>
          <a:solidFill>
            <a:srgbClr val="66FF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2" name="TextBox 31"/>
          <p:cNvSpPr txBox="1"/>
          <p:nvPr/>
        </p:nvSpPr>
        <p:spPr>
          <a:xfrm>
            <a:off x="7412576" y="4003444"/>
            <a:ext cx="376990" cy="200055"/>
          </a:xfrm>
          <a:prstGeom prst="rect">
            <a:avLst/>
          </a:prstGeom>
          <a:noFill/>
        </p:spPr>
        <p:txBody>
          <a:bodyPr wrap="square" rtlCol="0">
            <a:spAutoFit/>
          </a:bodyPr>
          <a:lstStyle/>
          <a:p>
            <a:r>
              <a:rPr lang="en-US" sz="700" b="1" dirty="0" smtClean="0">
                <a:solidFill>
                  <a:schemeClr val="bg1">
                    <a:lumMod val="95000"/>
                  </a:schemeClr>
                </a:solidFill>
                <a:latin typeface="Comic Sans MS" pitchFamily="66" charset="0"/>
              </a:rPr>
              <a:t>-24</a:t>
            </a:r>
            <a:endParaRPr lang="en-US" sz="700" b="1" dirty="0">
              <a:solidFill>
                <a:schemeClr val="bg1">
                  <a:lumMod val="95000"/>
                </a:schemeClr>
              </a:solidFill>
              <a:latin typeface="Comic Sans MS" pitchFamily="66" charset="0"/>
            </a:endParaRPr>
          </a:p>
        </p:txBody>
      </p:sp>
      <p:sp>
        <p:nvSpPr>
          <p:cNvPr id="33" name="TextBox 32"/>
          <p:cNvSpPr txBox="1"/>
          <p:nvPr/>
        </p:nvSpPr>
        <p:spPr>
          <a:xfrm>
            <a:off x="7731012" y="4011936"/>
            <a:ext cx="376990" cy="200055"/>
          </a:xfrm>
          <a:prstGeom prst="rect">
            <a:avLst/>
          </a:prstGeom>
          <a:noFill/>
        </p:spPr>
        <p:txBody>
          <a:bodyPr wrap="square" rtlCol="0">
            <a:spAutoFit/>
          </a:bodyPr>
          <a:lstStyle/>
          <a:p>
            <a:r>
              <a:rPr lang="en-US" sz="700" b="1" dirty="0" smtClean="0">
                <a:solidFill>
                  <a:schemeClr val="bg1">
                    <a:lumMod val="95000"/>
                  </a:schemeClr>
                </a:solidFill>
                <a:latin typeface="Comic Sans MS" pitchFamily="66" charset="0"/>
              </a:rPr>
              <a:t>+24</a:t>
            </a:r>
            <a:endParaRPr lang="en-US" sz="700" b="1" dirty="0">
              <a:solidFill>
                <a:schemeClr val="bg1">
                  <a:lumMod val="95000"/>
                </a:schemeClr>
              </a:solidFill>
              <a:latin typeface="Comic Sans MS" pitchFamily="66" charset="0"/>
            </a:endParaRPr>
          </a:p>
        </p:txBody>
      </p:sp>
      <p:sp>
        <p:nvSpPr>
          <p:cNvPr id="55" name="Oval 54"/>
          <p:cNvSpPr/>
          <p:nvPr/>
        </p:nvSpPr>
        <p:spPr bwMode="auto">
          <a:xfrm>
            <a:off x="5688710" y="4516446"/>
            <a:ext cx="59436" cy="6288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56" name="Oval 55"/>
          <p:cNvSpPr/>
          <p:nvPr/>
        </p:nvSpPr>
        <p:spPr bwMode="auto">
          <a:xfrm>
            <a:off x="6290690" y="4524935"/>
            <a:ext cx="59436" cy="6288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57" name="Oval 56"/>
          <p:cNvSpPr/>
          <p:nvPr/>
        </p:nvSpPr>
        <p:spPr bwMode="auto">
          <a:xfrm>
            <a:off x="7443396" y="4507957"/>
            <a:ext cx="59436" cy="6288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58" name="Oval 57"/>
          <p:cNvSpPr/>
          <p:nvPr/>
        </p:nvSpPr>
        <p:spPr bwMode="auto">
          <a:xfrm>
            <a:off x="8045376" y="4516446"/>
            <a:ext cx="59436" cy="6288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47" name="TextBox 46"/>
          <p:cNvSpPr txBox="1"/>
          <p:nvPr/>
        </p:nvSpPr>
        <p:spPr>
          <a:xfrm>
            <a:off x="2697077" y="4166651"/>
            <a:ext cx="457201" cy="200055"/>
          </a:xfrm>
          <a:prstGeom prst="rect">
            <a:avLst/>
          </a:prstGeom>
          <a:noFill/>
        </p:spPr>
        <p:txBody>
          <a:bodyPr wrap="square" rtlCol="0">
            <a:spAutoFit/>
          </a:bodyPr>
          <a:lstStyle/>
          <a:p>
            <a:r>
              <a:rPr lang="en-US" sz="700" b="1" dirty="0" smtClean="0">
                <a:solidFill>
                  <a:schemeClr val="bg1">
                    <a:lumMod val="95000"/>
                  </a:schemeClr>
                </a:solidFill>
                <a:latin typeface="Comic Sans MS" pitchFamily="66" charset="0"/>
              </a:rPr>
              <a:t>On</a:t>
            </a:r>
            <a:endParaRPr lang="en-US" sz="700" b="1" dirty="0">
              <a:solidFill>
                <a:schemeClr val="bg1">
                  <a:lumMod val="95000"/>
                </a:schemeClr>
              </a:solidFill>
              <a:latin typeface="Comic Sans MS" pitchFamily="66" charset="0"/>
            </a:endParaRPr>
          </a:p>
        </p:txBody>
      </p:sp>
      <p:sp>
        <p:nvSpPr>
          <p:cNvPr id="48" name="TextBox 47"/>
          <p:cNvSpPr txBox="1"/>
          <p:nvPr/>
        </p:nvSpPr>
        <p:spPr>
          <a:xfrm>
            <a:off x="2698361" y="4627559"/>
            <a:ext cx="457201" cy="200055"/>
          </a:xfrm>
          <a:prstGeom prst="rect">
            <a:avLst/>
          </a:prstGeom>
          <a:noFill/>
        </p:spPr>
        <p:txBody>
          <a:bodyPr wrap="square" rtlCol="0">
            <a:spAutoFit/>
          </a:bodyPr>
          <a:lstStyle/>
          <a:p>
            <a:r>
              <a:rPr lang="en-US" sz="700" b="1" dirty="0" smtClean="0">
                <a:solidFill>
                  <a:schemeClr val="bg1">
                    <a:lumMod val="95000"/>
                  </a:schemeClr>
                </a:solidFill>
                <a:latin typeface="Comic Sans MS" pitchFamily="66" charset="0"/>
              </a:rPr>
              <a:t>Off</a:t>
            </a:r>
            <a:endParaRPr lang="en-US" sz="700" b="1" dirty="0">
              <a:solidFill>
                <a:schemeClr val="bg1">
                  <a:lumMod val="95000"/>
                </a:schemeClr>
              </a:solidFill>
              <a:latin typeface="Comic Sans MS" pitchFamily="66" charset="0"/>
            </a:endParaRPr>
          </a:p>
        </p:txBody>
      </p:sp>
      <p:sp>
        <p:nvSpPr>
          <p:cNvPr id="8" name="Rectangle 7"/>
          <p:cNvSpPr/>
          <p:nvPr/>
        </p:nvSpPr>
        <p:spPr bwMode="auto">
          <a:xfrm>
            <a:off x="2310063" y="4119986"/>
            <a:ext cx="425115" cy="738118"/>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59" name="Oval 58"/>
          <p:cNvSpPr/>
          <p:nvPr/>
        </p:nvSpPr>
        <p:spPr bwMode="auto">
          <a:xfrm>
            <a:off x="2484024" y="4924682"/>
            <a:ext cx="59436" cy="6288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60" name="Oval 59"/>
          <p:cNvSpPr/>
          <p:nvPr/>
        </p:nvSpPr>
        <p:spPr bwMode="auto">
          <a:xfrm>
            <a:off x="2492045" y="4018309"/>
            <a:ext cx="59436" cy="6288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61" name="TextBox 60"/>
          <p:cNvSpPr txBox="1"/>
          <p:nvPr/>
        </p:nvSpPr>
        <p:spPr>
          <a:xfrm>
            <a:off x="5427986" y="4873086"/>
            <a:ext cx="1187798" cy="307777"/>
          </a:xfrm>
          <a:prstGeom prst="rect">
            <a:avLst/>
          </a:prstGeom>
          <a:noFill/>
        </p:spPr>
        <p:txBody>
          <a:bodyPr wrap="square" rtlCol="0">
            <a:spAutoFit/>
          </a:bodyPr>
          <a:lstStyle/>
          <a:p>
            <a:pPr algn="ctr"/>
            <a:r>
              <a:rPr lang="en-US" sz="700" b="1" dirty="0" smtClean="0">
                <a:solidFill>
                  <a:schemeClr val="bg1">
                    <a:lumMod val="95000"/>
                  </a:schemeClr>
                </a:solidFill>
                <a:latin typeface="Comic Sans MS" pitchFamily="66" charset="0"/>
              </a:rPr>
              <a:t>LIGO-D1200757</a:t>
            </a:r>
          </a:p>
          <a:p>
            <a:pPr algn="ctr"/>
            <a:r>
              <a:rPr lang="en-US" sz="700" b="1" dirty="0" smtClean="0">
                <a:solidFill>
                  <a:schemeClr val="bg1">
                    <a:lumMod val="95000"/>
                  </a:schemeClr>
                </a:solidFill>
                <a:latin typeface="Comic Sans MS" pitchFamily="66" charset="0"/>
              </a:rPr>
              <a:t>DC Power Sequencer</a:t>
            </a:r>
            <a:endParaRPr lang="en-US" sz="700" b="1" dirty="0">
              <a:solidFill>
                <a:schemeClr val="bg1">
                  <a:lumMod val="95000"/>
                </a:schemeClr>
              </a:solidFill>
              <a:latin typeface="Comic Sans MS" pitchFamily="66" charset="0"/>
            </a:endParaRPr>
          </a:p>
        </p:txBody>
      </p:sp>
    </p:spTree>
    <p:extLst>
      <p:ext uri="{BB962C8B-B14F-4D97-AF65-F5344CB8AC3E}">
        <p14:creationId xmlns:p14="http://schemas.microsoft.com/office/powerpoint/2010/main" val="20422045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r>
              <a:rPr lang="en-US" smtClean="0"/>
              <a:t>LIGO-D1200757-V5</a:t>
            </a:r>
            <a:endParaRPr lang="en-US"/>
          </a:p>
        </p:txBody>
      </p:sp>
      <p:sp>
        <p:nvSpPr>
          <p:cNvPr id="4" name="Slide Number Placeholder 3"/>
          <p:cNvSpPr>
            <a:spLocks noGrp="1"/>
          </p:cNvSpPr>
          <p:nvPr>
            <p:ph type="sldNum" sz="quarter" idx="11"/>
          </p:nvPr>
        </p:nvSpPr>
        <p:spPr/>
        <p:txBody>
          <a:bodyPr/>
          <a:lstStyle/>
          <a:p>
            <a:pPr>
              <a:defRPr/>
            </a:pPr>
            <a:fld id="{0EE90630-2144-461F-A62E-108182ED2F43}" type="slidenum">
              <a:rPr lang="en-US" smtClean="0"/>
              <a:pPr>
                <a:defRPr/>
              </a:pPr>
              <a:t>28</a:t>
            </a:fld>
            <a:endParaRPr lang="en-US"/>
          </a:p>
        </p:txBody>
      </p:sp>
      <p:sp>
        <p:nvSpPr>
          <p:cNvPr id="3076" name="Title 1"/>
          <p:cNvSpPr>
            <a:spLocks noGrp="1"/>
          </p:cNvSpPr>
          <p:nvPr>
            <p:ph type="title"/>
          </p:nvPr>
        </p:nvSpPr>
        <p:spPr>
          <a:xfrm>
            <a:off x="1725613" y="274638"/>
            <a:ext cx="6961187" cy="406400"/>
          </a:xfrm>
        </p:spPr>
        <p:txBody>
          <a:bodyPr/>
          <a:lstStyle/>
          <a:p>
            <a:r>
              <a:rPr lang="en-US" dirty="0" smtClean="0"/>
              <a:t>Sequencer – Schematic</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588" y="1071563"/>
            <a:ext cx="6600825" cy="471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14959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r>
              <a:rPr lang="en-US" smtClean="0"/>
              <a:t>LIGO-D1200757-V5</a:t>
            </a:r>
            <a:endParaRPr lang="en-US"/>
          </a:p>
        </p:txBody>
      </p:sp>
      <p:sp>
        <p:nvSpPr>
          <p:cNvPr id="4" name="Slide Number Placeholder 3"/>
          <p:cNvSpPr>
            <a:spLocks noGrp="1"/>
          </p:cNvSpPr>
          <p:nvPr>
            <p:ph type="sldNum" sz="quarter" idx="11"/>
          </p:nvPr>
        </p:nvSpPr>
        <p:spPr/>
        <p:txBody>
          <a:bodyPr/>
          <a:lstStyle/>
          <a:p>
            <a:pPr>
              <a:defRPr/>
            </a:pPr>
            <a:fld id="{0EE90630-2144-461F-A62E-108182ED2F43}" type="slidenum">
              <a:rPr lang="en-US" smtClean="0"/>
              <a:pPr>
                <a:defRPr/>
              </a:pPr>
              <a:t>29</a:t>
            </a:fld>
            <a:endParaRPr lang="en-US"/>
          </a:p>
        </p:txBody>
      </p:sp>
      <p:sp>
        <p:nvSpPr>
          <p:cNvPr id="3076" name="Title 1"/>
          <p:cNvSpPr>
            <a:spLocks noGrp="1"/>
          </p:cNvSpPr>
          <p:nvPr>
            <p:ph type="title"/>
          </p:nvPr>
        </p:nvSpPr>
        <p:spPr>
          <a:xfrm>
            <a:off x="1725613" y="274638"/>
            <a:ext cx="6961187" cy="406400"/>
          </a:xfrm>
        </p:spPr>
        <p:txBody>
          <a:bodyPr/>
          <a:lstStyle/>
          <a:p>
            <a:r>
              <a:rPr lang="en-US" dirty="0" smtClean="0"/>
              <a:t>Sequencer – Wiring</a:t>
            </a:r>
          </a:p>
        </p:txBody>
      </p:sp>
      <p:sp>
        <p:nvSpPr>
          <p:cNvPr id="257" name="Rectangle 256"/>
          <p:cNvSpPr/>
          <p:nvPr/>
        </p:nvSpPr>
        <p:spPr>
          <a:xfrm>
            <a:off x="4133045" y="5832910"/>
            <a:ext cx="1577535" cy="230832"/>
          </a:xfrm>
          <a:prstGeom prst="rect">
            <a:avLst/>
          </a:prstGeom>
        </p:spPr>
        <p:txBody>
          <a:bodyPr wrap="square">
            <a:spAutoFit/>
          </a:bodyPr>
          <a:lstStyle/>
          <a:p>
            <a:r>
              <a:rPr lang="en-US" sz="900" b="1" dirty="0" smtClean="0">
                <a:latin typeface="Comic Sans MS" pitchFamily="66" charset="0"/>
              </a:rPr>
              <a:t>2EZ18D5</a:t>
            </a:r>
            <a:endParaRPr lang="en-US" sz="900" b="1" dirty="0">
              <a:latin typeface="Comic Sans MS" pitchFamily="66" charset="0"/>
            </a:endParaRPr>
          </a:p>
        </p:txBody>
      </p:sp>
      <p:grpSp>
        <p:nvGrpSpPr>
          <p:cNvPr id="6" name="Group 5"/>
          <p:cNvGrpSpPr/>
          <p:nvPr/>
        </p:nvGrpSpPr>
        <p:grpSpPr>
          <a:xfrm>
            <a:off x="3550561" y="6334301"/>
            <a:ext cx="573008" cy="84837"/>
            <a:chOff x="3550561" y="6334301"/>
            <a:chExt cx="573008" cy="84837"/>
          </a:xfrm>
        </p:grpSpPr>
        <p:grpSp>
          <p:nvGrpSpPr>
            <p:cNvPr id="3099" name="Group 3098"/>
            <p:cNvGrpSpPr/>
            <p:nvPr/>
          </p:nvGrpSpPr>
          <p:grpSpPr>
            <a:xfrm>
              <a:off x="3550561" y="6336866"/>
              <a:ext cx="573008" cy="82272"/>
              <a:chOff x="4435028" y="6021249"/>
              <a:chExt cx="573008" cy="82272"/>
            </a:xfrm>
          </p:grpSpPr>
          <p:cxnSp>
            <p:nvCxnSpPr>
              <p:cNvPr id="250" name="Elbow Connector 249"/>
              <p:cNvCxnSpPr>
                <a:stCxn id="262" idx="3"/>
              </p:cNvCxnSpPr>
              <p:nvPr/>
            </p:nvCxnSpPr>
            <p:spPr>
              <a:xfrm>
                <a:off x="4830280" y="6059976"/>
                <a:ext cx="177756" cy="43545"/>
              </a:xfrm>
              <a:prstGeom prst="bentConnector3">
                <a:avLst>
                  <a:gd name="adj1" fmla="val 50000"/>
                </a:avLst>
              </a:prstGeom>
              <a:ln w="1905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0" name="Elbow Connector 259"/>
              <p:cNvCxnSpPr>
                <a:endCxn id="262" idx="1"/>
              </p:cNvCxnSpPr>
              <p:nvPr/>
            </p:nvCxnSpPr>
            <p:spPr>
              <a:xfrm flipV="1">
                <a:off x="4435028" y="6059976"/>
                <a:ext cx="170663" cy="43545"/>
              </a:xfrm>
              <a:prstGeom prst="bentConnector3">
                <a:avLst>
                  <a:gd name="adj1" fmla="val 50000"/>
                </a:avLst>
              </a:prstGeom>
              <a:ln w="1905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2" name="Rectangle 261"/>
              <p:cNvSpPr/>
              <p:nvPr/>
            </p:nvSpPr>
            <p:spPr bwMode="auto">
              <a:xfrm>
                <a:off x="4605691" y="6021249"/>
                <a:ext cx="224589" cy="77454"/>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
          <p:nvSpPr>
            <p:cNvPr id="269" name="Rectangle 268"/>
            <p:cNvSpPr/>
            <p:nvPr/>
          </p:nvSpPr>
          <p:spPr bwMode="auto">
            <a:xfrm rot="10800000">
              <a:off x="3744036" y="6334301"/>
              <a:ext cx="45719" cy="77454"/>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
        <p:nvSpPr>
          <p:cNvPr id="270" name="Rectangle 269"/>
          <p:cNvSpPr/>
          <p:nvPr/>
        </p:nvSpPr>
        <p:spPr>
          <a:xfrm>
            <a:off x="4101055" y="6287042"/>
            <a:ext cx="1577535" cy="230832"/>
          </a:xfrm>
          <a:prstGeom prst="rect">
            <a:avLst/>
          </a:prstGeom>
        </p:spPr>
        <p:txBody>
          <a:bodyPr wrap="square">
            <a:spAutoFit/>
          </a:bodyPr>
          <a:lstStyle/>
          <a:p>
            <a:r>
              <a:rPr lang="en-US" sz="900" b="1" dirty="0" smtClean="0">
                <a:latin typeface="Comic Sans MS" pitchFamily="66" charset="0"/>
              </a:rPr>
              <a:t>1N5314</a:t>
            </a:r>
            <a:endParaRPr lang="en-US" sz="900" b="1" dirty="0">
              <a:latin typeface="Comic Sans MS" pitchFamily="66" charset="0"/>
            </a:endParaRPr>
          </a:p>
        </p:txBody>
      </p:sp>
      <p:grpSp>
        <p:nvGrpSpPr>
          <p:cNvPr id="5" name="Group 4"/>
          <p:cNvGrpSpPr/>
          <p:nvPr/>
        </p:nvGrpSpPr>
        <p:grpSpPr>
          <a:xfrm>
            <a:off x="3441751" y="5861063"/>
            <a:ext cx="670981" cy="140270"/>
            <a:chOff x="3441751" y="5861063"/>
            <a:chExt cx="670981" cy="140270"/>
          </a:xfrm>
        </p:grpSpPr>
        <p:sp>
          <p:nvSpPr>
            <p:cNvPr id="245" name="Rectangle 244"/>
            <p:cNvSpPr/>
            <p:nvPr/>
          </p:nvSpPr>
          <p:spPr bwMode="auto">
            <a:xfrm>
              <a:off x="3676153" y="5863952"/>
              <a:ext cx="224589" cy="77454"/>
            </a:xfrm>
            <a:prstGeom prst="rect">
              <a:avLst/>
            </a:prstGeom>
            <a:solidFill>
              <a:schemeClr val="tx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cxnSp>
          <p:nvCxnSpPr>
            <p:cNvPr id="246" name="Elbow Connector 245"/>
            <p:cNvCxnSpPr>
              <a:stCxn id="245" idx="3"/>
            </p:cNvCxnSpPr>
            <p:nvPr/>
          </p:nvCxnSpPr>
          <p:spPr>
            <a:xfrm rot="10800000" flipH="1" flipV="1">
              <a:off x="3900742" y="5902680"/>
              <a:ext cx="211990" cy="96902"/>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47" name="Elbow Connector 246"/>
            <p:cNvCxnSpPr>
              <a:stCxn id="245" idx="1"/>
            </p:cNvCxnSpPr>
            <p:nvPr/>
          </p:nvCxnSpPr>
          <p:spPr>
            <a:xfrm flipH="1">
              <a:off x="3441751" y="5902680"/>
              <a:ext cx="234402" cy="98653"/>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34" name="Rectangle 133"/>
            <p:cNvSpPr/>
            <p:nvPr/>
          </p:nvSpPr>
          <p:spPr bwMode="auto">
            <a:xfrm rot="10800000">
              <a:off x="3695911" y="5861063"/>
              <a:ext cx="45719" cy="77454"/>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30" name="Group 29"/>
          <p:cNvGrpSpPr/>
          <p:nvPr/>
        </p:nvGrpSpPr>
        <p:grpSpPr>
          <a:xfrm>
            <a:off x="2193987" y="1022072"/>
            <a:ext cx="5230348" cy="4517136"/>
            <a:chOff x="2193987" y="1022072"/>
            <a:chExt cx="5230348" cy="4517136"/>
          </a:xfrm>
        </p:grpSpPr>
        <p:pic>
          <p:nvPicPr>
            <p:cNvPr id="432" name="Picture 6"/>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3987" y="1022072"/>
              <a:ext cx="5175504" cy="4517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Oval 55"/>
            <p:cNvSpPr/>
            <p:nvPr/>
          </p:nvSpPr>
          <p:spPr bwMode="auto">
            <a:xfrm>
              <a:off x="6930558" y="1897847"/>
              <a:ext cx="160420" cy="156406"/>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54" name="Oval 53"/>
            <p:cNvSpPr/>
            <p:nvPr/>
          </p:nvSpPr>
          <p:spPr bwMode="auto">
            <a:xfrm>
              <a:off x="6937497" y="4089119"/>
              <a:ext cx="160420" cy="156406"/>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53" name="Oval 52"/>
            <p:cNvSpPr/>
            <p:nvPr/>
          </p:nvSpPr>
          <p:spPr bwMode="auto">
            <a:xfrm>
              <a:off x="6934536" y="4511103"/>
              <a:ext cx="160420" cy="156406"/>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49" name="Oval 48"/>
            <p:cNvSpPr/>
            <p:nvPr/>
          </p:nvSpPr>
          <p:spPr bwMode="auto">
            <a:xfrm>
              <a:off x="2433717" y="4506340"/>
              <a:ext cx="160420" cy="156406"/>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55" name="Oval 54"/>
            <p:cNvSpPr/>
            <p:nvPr/>
          </p:nvSpPr>
          <p:spPr bwMode="auto">
            <a:xfrm>
              <a:off x="6937497" y="2310834"/>
              <a:ext cx="160420" cy="156406"/>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51" name="Oval 50"/>
            <p:cNvSpPr/>
            <p:nvPr/>
          </p:nvSpPr>
          <p:spPr bwMode="auto">
            <a:xfrm>
              <a:off x="2437500" y="2304063"/>
              <a:ext cx="160420" cy="156406"/>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50" name="Oval 49"/>
            <p:cNvSpPr/>
            <p:nvPr/>
          </p:nvSpPr>
          <p:spPr bwMode="auto">
            <a:xfrm>
              <a:off x="2433717" y="4089172"/>
              <a:ext cx="160420" cy="156406"/>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52" name="Oval 51"/>
            <p:cNvSpPr/>
            <p:nvPr/>
          </p:nvSpPr>
          <p:spPr bwMode="auto">
            <a:xfrm>
              <a:off x="2436976" y="1887394"/>
              <a:ext cx="160420" cy="156406"/>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 name="Oval 1"/>
            <p:cNvSpPr/>
            <p:nvPr/>
          </p:nvSpPr>
          <p:spPr bwMode="auto">
            <a:xfrm>
              <a:off x="2641355" y="4488662"/>
              <a:ext cx="96253" cy="88231"/>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8" name="Oval 7"/>
            <p:cNvSpPr/>
            <p:nvPr/>
          </p:nvSpPr>
          <p:spPr bwMode="auto">
            <a:xfrm>
              <a:off x="2636840" y="4339518"/>
              <a:ext cx="96253" cy="88231"/>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9" name="Oval 8"/>
            <p:cNvSpPr/>
            <p:nvPr/>
          </p:nvSpPr>
          <p:spPr bwMode="auto">
            <a:xfrm>
              <a:off x="2636592" y="4192759"/>
              <a:ext cx="96253" cy="88231"/>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0" name="Oval 9"/>
            <p:cNvSpPr>
              <a:spLocks noChangeAspect="1"/>
            </p:cNvSpPr>
            <p:nvPr/>
          </p:nvSpPr>
          <p:spPr bwMode="auto">
            <a:xfrm>
              <a:off x="3035299" y="3533666"/>
              <a:ext cx="173736" cy="173736"/>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1" name="Oval 10"/>
            <p:cNvSpPr>
              <a:spLocks noChangeAspect="1"/>
            </p:cNvSpPr>
            <p:nvPr/>
          </p:nvSpPr>
          <p:spPr bwMode="auto">
            <a:xfrm>
              <a:off x="3038309" y="3193772"/>
              <a:ext cx="173736" cy="173736"/>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2" name="Oval 11"/>
            <p:cNvSpPr>
              <a:spLocks noChangeAspect="1"/>
            </p:cNvSpPr>
            <p:nvPr/>
          </p:nvSpPr>
          <p:spPr bwMode="auto">
            <a:xfrm>
              <a:off x="3040062" y="2846859"/>
              <a:ext cx="173736" cy="173736"/>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3" name="Oval 12"/>
            <p:cNvSpPr>
              <a:spLocks noChangeAspect="1"/>
            </p:cNvSpPr>
            <p:nvPr/>
          </p:nvSpPr>
          <p:spPr bwMode="auto">
            <a:xfrm>
              <a:off x="3372430" y="3532162"/>
              <a:ext cx="173736" cy="173736"/>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4" name="Oval 13"/>
            <p:cNvSpPr>
              <a:spLocks noChangeAspect="1"/>
            </p:cNvSpPr>
            <p:nvPr/>
          </p:nvSpPr>
          <p:spPr bwMode="auto">
            <a:xfrm>
              <a:off x="3373935" y="3200289"/>
              <a:ext cx="173736" cy="173736"/>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15" name="Oval 14"/>
            <p:cNvSpPr>
              <a:spLocks noChangeAspect="1"/>
            </p:cNvSpPr>
            <p:nvPr/>
          </p:nvSpPr>
          <p:spPr bwMode="auto">
            <a:xfrm>
              <a:off x="3369172" y="2854881"/>
              <a:ext cx="173736" cy="173736"/>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2" name="Oval 21"/>
            <p:cNvSpPr/>
            <p:nvPr/>
          </p:nvSpPr>
          <p:spPr bwMode="auto">
            <a:xfrm>
              <a:off x="2639851" y="2271196"/>
              <a:ext cx="96253" cy="88231"/>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3" name="Oval 22"/>
            <p:cNvSpPr/>
            <p:nvPr/>
          </p:nvSpPr>
          <p:spPr bwMode="auto">
            <a:xfrm>
              <a:off x="2641354" y="2123558"/>
              <a:ext cx="96253" cy="88231"/>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4" name="Oval 23"/>
            <p:cNvSpPr/>
            <p:nvPr/>
          </p:nvSpPr>
          <p:spPr bwMode="auto">
            <a:xfrm>
              <a:off x="2641355" y="1975922"/>
              <a:ext cx="96253" cy="88231"/>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1" name="Oval 30"/>
            <p:cNvSpPr/>
            <p:nvPr/>
          </p:nvSpPr>
          <p:spPr bwMode="auto">
            <a:xfrm>
              <a:off x="6828036" y="4478006"/>
              <a:ext cx="96253" cy="88231"/>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2" name="Oval 31"/>
            <p:cNvSpPr/>
            <p:nvPr/>
          </p:nvSpPr>
          <p:spPr bwMode="auto">
            <a:xfrm>
              <a:off x="6825653" y="4335131"/>
              <a:ext cx="96253" cy="88231"/>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3" name="Oval 32"/>
            <p:cNvSpPr/>
            <p:nvPr/>
          </p:nvSpPr>
          <p:spPr bwMode="auto">
            <a:xfrm>
              <a:off x="6823273" y="4187495"/>
              <a:ext cx="96253" cy="88231"/>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4" name="Oval 33"/>
            <p:cNvSpPr/>
            <p:nvPr/>
          </p:nvSpPr>
          <p:spPr bwMode="auto">
            <a:xfrm>
              <a:off x="6820925" y="2281532"/>
              <a:ext cx="96253" cy="88231"/>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5" name="Oval 34"/>
            <p:cNvSpPr/>
            <p:nvPr/>
          </p:nvSpPr>
          <p:spPr bwMode="auto">
            <a:xfrm>
              <a:off x="6820924" y="2131512"/>
              <a:ext cx="96253" cy="88231"/>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6" name="Oval 35"/>
            <p:cNvSpPr/>
            <p:nvPr/>
          </p:nvSpPr>
          <p:spPr bwMode="auto">
            <a:xfrm>
              <a:off x="6820925" y="1986258"/>
              <a:ext cx="96253" cy="88231"/>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7" name="Oval 36"/>
            <p:cNvSpPr>
              <a:spLocks noChangeAspect="1"/>
            </p:cNvSpPr>
            <p:nvPr/>
          </p:nvSpPr>
          <p:spPr bwMode="auto">
            <a:xfrm>
              <a:off x="4465064" y="4566603"/>
              <a:ext cx="173736" cy="173736"/>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8" name="Oval 37"/>
            <p:cNvSpPr>
              <a:spLocks noChangeAspect="1"/>
            </p:cNvSpPr>
            <p:nvPr/>
          </p:nvSpPr>
          <p:spPr bwMode="auto">
            <a:xfrm>
              <a:off x="4471333" y="3731411"/>
              <a:ext cx="173736" cy="173736"/>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39" name="Oval 38"/>
            <p:cNvSpPr>
              <a:spLocks noChangeAspect="1"/>
            </p:cNvSpPr>
            <p:nvPr/>
          </p:nvSpPr>
          <p:spPr bwMode="auto">
            <a:xfrm>
              <a:off x="5621104" y="4571366"/>
              <a:ext cx="173736" cy="173736"/>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40" name="Oval 39"/>
            <p:cNvSpPr>
              <a:spLocks noChangeAspect="1"/>
            </p:cNvSpPr>
            <p:nvPr/>
          </p:nvSpPr>
          <p:spPr bwMode="auto">
            <a:xfrm>
              <a:off x="5624115" y="3729906"/>
              <a:ext cx="173736" cy="173736"/>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41" name="Oval 40"/>
            <p:cNvSpPr>
              <a:spLocks noChangeAspect="1"/>
            </p:cNvSpPr>
            <p:nvPr/>
          </p:nvSpPr>
          <p:spPr bwMode="auto">
            <a:xfrm>
              <a:off x="4461340" y="2656254"/>
              <a:ext cx="173736" cy="173736"/>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42" name="Oval 41"/>
            <p:cNvSpPr>
              <a:spLocks noChangeAspect="1"/>
            </p:cNvSpPr>
            <p:nvPr/>
          </p:nvSpPr>
          <p:spPr bwMode="auto">
            <a:xfrm>
              <a:off x="4464351" y="1830588"/>
              <a:ext cx="173736" cy="173736"/>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43" name="Oval 42"/>
            <p:cNvSpPr>
              <a:spLocks noChangeAspect="1"/>
            </p:cNvSpPr>
            <p:nvPr/>
          </p:nvSpPr>
          <p:spPr bwMode="auto">
            <a:xfrm>
              <a:off x="5612617" y="2661017"/>
              <a:ext cx="173736" cy="173736"/>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44" name="Oval 43"/>
            <p:cNvSpPr>
              <a:spLocks noChangeAspect="1"/>
            </p:cNvSpPr>
            <p:nvPr/>
          </p:nvSpPr>
          <p:spPr bwMode="auto">
            <a:xfrm>
              <a:off x="5610865" y="1821062"/>
              <a:ext cx="173736" cy="173736"/>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cxnSp>
          <p:nvCxnSpPr>
            <p:cNvPr id="7" name="Elbow Connector 6"/>
            <p:cNvCxnSpPr>
              <a:stCxn id="24" idx="7"/>
              <a:endCxn id="44" idx="0"/>
            </p:cNvCxnSpPr>
            <p:nvPr/>
          </p:nvCxnSpPr>
          <p:spPr>
            <a:xfrm rot="5400000" flipH="1" flipV="1">
              <a:off x="4126732" y="417843"/>
              <a:ext cx="167781" cy="2974221"/>
            </a:xfrm>
            <a:prstGeom prst="bentConnector3">
              <a:avLst>
                <a:gd name="adj1" fmla="val 236249"/>
              </a:avLst>
            </a:prstGeom>
            <a:ln w="28575">
              <a:solidFill>
                <a:srgbClr val="00B05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2" name="Elbow Connector 61"/>
            <p:cNvCxnSpPr>
              <a:stCxn id="23" idx="6"/>
            </p:cNvCxnSpPr>
            <p:nvPr/>
          </p:nvCxnSpPr>
          <p:spPr>
            <a:xfrm flipV="1">
              <a:off x="2737607" y="1676400"/>
              <a:ext cx="723196" cy="491274"/>
            </a:xfrm>
            <a:prstGeom prst="bentConnector3">
              <a:avLst>
                <a:gd name="adj1" fmla="val 50000"/>
              </a:avLst>
            </a:prstGeom>
            <a:ln w="28575">
              <a:solidFill>
                <a:schemeClr val="tx1"/>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7" name="Elbow Connector 66"/>
            <p:cNvCxnSpPr>
              <a:stCxn id="22" idx="6"/>
              <a:endCxn id="39" idx="4"/>
            </p:cNvCxnSpPr>
            <p:nvPr/>
          </p:nvCxnSpPr>
          <p:spPr>
            <a:xfrm>
              <a:off x="2736104" y="2315312"/>
              <a:ext cx="2971868" cy="2429790"/>
            </a:xfrm>
            <a:prstGeom prst="bentConnector4">
              <a:avLst>
                <a:gd name="adj1" fmla="val 48538"/>
                <a:gd name="adj2" fmla="val 109408"/>
              </a:avLst>
            </a:prstGeom>
            <a:ln w="28575">
              <a:gradFill flip="none" rotWithShape="1">
                <a:gsLst>
                  <a:gs pos="15000">
                    <a:schemeClr val="accent6">
                      <a:lumMod val="60000"/>
                      <a:lumOff val="40000"/>
                    </a:schemeClr>
                  </a:gs>
                  <a:gs pos="40000">
                    <a:schemeClr val="accent6">
                      <a:lumMod val="60000"/>
                      <a:lumOff val="40000"/>
                    </a:schemeClr>
                  </a:gs>
                  <a:gs pos="25000">
                    <a:srgbClr val="FFFFDD"/>
                  </a:gs>
                  <a:gs pos="5000">
                    <a:srgbClr val="FFFFDD"/>
                  </a:gs>
                  <a:gs pos="95000">
                    <a:srgbClr val="FFFFDD"/>
                  </a:gs>
                  <a:gs pos="85000">
                    <a:schemeClr val="accent6">
                      <a:lumMod val="60000"/>
                      <a:lumOff val="40000"/>
                    </a:schemeClr>
                  </a:gs>
                  <a:gs pos="69600">
                    <a:srgbClr val="FFFFDD"/>
                  </a:gs>
                  <a:gs pos="60000">
                    <a:schemeClr val="accent6">
                      <a:lumMod val="60000"/>
                      <a:lumOff val="40000"/>
                    </a:schemeClr>
                  </a:gs>
                  <a:gs pos="50000">
                    <a:srgbClr val="FFFFDD"/>
                  </a:gs>
                  <a:gs pos="100000">
                    <a:schemeClr val="accent6">
                      <a:lumMod val="60000"/>
                      <a:lumOff val="40000"/>
                    </a:schemeClr>
                  </a:gs>
                </a:gsLst>
                <a:path path="shape">
                  <a:fillToRect l="50000" t="50000" r="50000" b="50000"/>
                </a:path>
                <a:tileRect/>
              </a:gra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7" name="Elbow Connector 76"/>
            <p:cNvCxnSpPr>
              <a:stCxn id="43" idx="6"/>
              <a:endCxn id="36" idx="2"/>
            </p:cNvCxnSpPr>
            <p:nvPr/>
          </p:nvCxnSpPr>
          <p:spPr>
            <a:xfrm flipV="1">
              <a:off x="5786353" y="2030374"/>
              <a:ext cx="1034572" cy="717511"/>
            </a:xfrm>
            <a:prstGeom prst="bentConnector3">
              <a:avLst>
                <a:gd name="adj1" fmla="val 22840"/>
              </a:avLst>
            </a:prstGeom>
            <a:ln w="28575">
              <a:solidFill>
                <a:srgbClr val="00B05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6" name="Elbow Connector 95"/>
            <p:cNvCxnSpPr>
              <a:stCxn id="40" idx="6"/>
              <a:endCxn id="34" idx="2"/>
            </p:cNvCxnSpPr>
            <p:nvPr/>
          </p:nvCxnSpPr>
          <p:spPr>
            <a:xfrm flipV="1">
              <a:off x="5797851" y="2325648"/>
              <a:ext cx="1023074" cy="1491126"/>
            </a:xfrm>
            <a:prstGeom prst="bentConnector3">
              <a:avLst>
                <a:gd name="adj1" fmla="val 50000"/>
              </a:avLst>
            </a:prstGeom>
            <a:ln w="28575">
              <a:gradFill flip="none" rotWithShape="1">
                <a:gsLst>
                  <a:gs pos="15000">
                    <a:schemeClr val="accent6">
                      <a:lumMod val="60000"/>
                      <a:lumOff val="40000"/>
                    </a:schemeClr>
                  </a:gs>
                  <a:gs pos="40000">
                    <a:schemeClr val="accent6">
                      <a:lumMod val="60000"/>
                      <a:lumOff val="40000"/>
                    </a:schemeClr>
                  </a:gs>
                  <a:gs pos="25000">
                    <a:srgbClr val="FFFFDD"/>
                  </a:gs>
                  <a:gs pos="5000">
                    <a:srgbClr val="FFFFDD"/>
                  </a:gs>
                  <a:gs pos="95000">
                    <a:srgbClr val="FFFFDD"/>
                  </a:gs>
                  <a:gs pos="85000">
                    <a:schemeClr val="accent6">
                      <a:lumMod val="60000"/>
                      <a:lumOff val="40000"/>
                    </a:schemeClr>
                  </a:gs>
                  <a:gs pos="69600">
                    <a:srgbClr val="FFFFDD"/>
                  </a:gs>
                  <a:gs pos="60000">
                    <a:schemeClr val="accent6">
                      <a:lumMod val="60000"/>
                      <a:lumOff val="40000"/>
                    </a:schemeClr>
                  </a:gs>
                  <a:gs pos="50000">
                    <a:srgbClr val="FFFFDD"/>
                  </a:gs>
                  <a:gs pos="100000">
                    <a:schemeClr val="accent6">
                      <a:lumMod val="60000"/>
                      <a:lumOff val="40000"/>
                    </a:schemeClr>
                  </a:gs>
                </a:gsLst>
                <a:path path="shape">
                  <a:fillToRect l="50000" t="50000" r="50000" b="50000"/>
                </a:path>
                <a:tileRect/>
              </a:gra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7" name="Elbow Connector 106"/>
            <p:cNvCxnSpPr>
              <a:stCxn id="2" idx="5"/>
              <a:endCxn id="10" idx="4"/>
            </p:cNvCxnSpPr>
            <p:nvPr/>
          </p:nvCxnSpPr>
          <p:spPr>
            <a:xfrm rot="5400000" flipH="1" flipV="1">
              <a:off x="2494554" y="3936359"/>
              <a:ext cx="856570" cy="398655"/>
            </a:xfrm>
            <a:prstGeom prst="bentConnector3">
              <a:avLst>
                <a:gd name="adj1" fmla="val -28196"/>
              </a:avLst>
            </a:prstGeom>
            <a:ln w="28575">
              <a:solidFill>
                <a:srgbClr val="FFFF99"/>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5" name="Elbow Connector 114"/>
            <p:cNvCxnSpPr>
              <a:stCxn id="13" idx="4"/>
              <a:endCxn id="31" idx="2"/>
            </p:cNvCxnSpPr>
            <p:nvPr/>
          </p:nvCxnSpPr>
          <p:spPr>
            <a:xfrm rot="16200000" flipH="1">
              <a:off x="4735555" y="2429641"/>
              <a:ext cx="816224" cy="3368738"/>
            </a:xfrm>
            <a:prstGeom prst="bentConnector2">
              <a:avLst/>
            </a:prstGeom>
            <a:ln w="28575">
              <a:solidFill>
                <a:srgbClr val="FFFF99"/>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0" name="Elbow Connector 119"/>
            <p:cNvCxnSpPr>
              <a:stCxn id="9" idx="6"/>
              <a:endCxn id="12" idx="2"/>
            </p:cNvCxnSpPr>
            <p:nvPr/>
          </p:nvCxnSpPr>
          <p:spPr>
            <a:xfrm flipV="1">
              <a:off x="2732845" y="2933727"/>
              <a:ext cx="307217" cy="1303148"/>
            </a:xfrm>
            <a:prstGeom prst="bentConnector3">
              <a:avLst>
                <a:gd name="adj1" fmla="val 50000"/>
              </a:avLst>
            </a:prstGeom>
            <a:ln w="28575">
              <a:solidFill>
                <a:srgbClr val="66FF33"/>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9" name="Elbow Connector 128"/>
            <p:cNvCxnSpPr>
              <a:stCxn id="15" idx="6"/>
              <a:endCxn id="33" idx="2"/>
            </p:cNvCxnSpPr>
            <p:nvPr/>
          </p:nvCxnSpPr>
          <p:spPr>
            <a:xfrm>
              <a:off x="3542908" y="2941749"/>
              <a:ext cx="3280365" cy="1289862"/>
            </a:xfrm>
            <a:prstGeom prst="bentConnector3">
              <a:avLst>
                <a:gd name="adj1" fmla="val 89344"/>
              </a:avLst>
            </a:prstGeom>
            <a:ln w="28575">
              <a:solidFill>
                <a:srgbClr val="66FF33"/>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5" name="Elbow Connector 134"/>
            <p:cNvCxnSpPr>
              <a:stCxn id="8" idx="6"/>
            </p:cNvCxnSpPr>
            <p:nvPr/>
          </p:nvCxnSpPr>
          <p:spPr>
            <a:xfrm flipV="1">
              <a:off x="2733093" y="4114009"/>
              <a:ext cx="1055354" cy="269625"/>
            </a:xfrm>
            <a:prstGeom prst="bentConnector3">
              <a:avLst>
                <a:gd name="adj1" fmla="val 50000"/>
              </a:avLst>
            </a:prstGeom>
            <a:ln w="28575">
              <a:solidFill>
                <a:schemeClr val="tx1"/>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4" name="Elbow Connector 143"/>
            <p:cNvCxnSpPr>
              <a:stCxn id="49" idx="0"/>
              <a:endCxn id="8" idx="3"/>
            </p:cNvCxnSpPr>
            <p:nvPr/>
          </p:nvCxnSpPr>
          <p:spPr>
            <a:xfrm rot="5400000" flipH="1" flipV="1">
              <a:off x="2536675" y="4392080"/>
              <a:ext cx="91512" cy="137009"/>
            </a:xfrm>
            <a:prstGeom prst="bentConnector3">
              <a:avLst>
                <a:gd name="adj1" fmla="val 50000"/>
              </a:avLst>
            </a:prstGeom>
            <a:ln w="19050">
              <a:solidFill>
                <a:schemeClr val="bg2">
                  <a:lumMod val="75000"/>
                </a:schemeClr>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9" name="Elbow Connector 158"/>
            <p:cNvCxnSpPr>
              <a:stCxn id="50" idx="0"/>
              <a:endCxn id="9" idx="0"/>
            </p:cNvCxnSpPr>
            <p:nvPr/>
          </p:nvCxnSpPr>
          <p:spPr>
            <a:xfrm rot="16200000" flipH="1">
              <a:off x="2547529" y="4055569"/>
              <a:ext cx="103587" cy="170792"/>
            </a:xfrm>
            <a:prstGeom prst="bentConnector3">
              <a:avLst>
                <a:gd name="adj1" fmla="val -220684"/>
              </a:avLst>
            </a:prstGeom>
            <a:ln w="19050">
              <a:solidFill>
                <a:schemeClr val="bg2">
                  <a:lumMod val="75000"/>
                </a:schemeClr>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4" name="Elbow Connector 163"/>
            <p:cNvCxnSpPr>
              <a:stCxn id="52" idx="0"/>
              <a:endCxn id="24" idx="1"/>
            </p:cNvCxnSpPr>
            <p:nvPr/>
          </p:nvCxnSpPr>
          <p:spPr>
            <a:xfrm rot="16200000" flipH="1">
              <a:off x="2535593" y="1868986"/>
              <a:ext cx="101449" cy="138265"/>
            </a:xfrm>
            <a:prstGeom prst="bentConnector3">
              <a:avLst>
                <a:gd name="adj1" fmla="val -225335"/>
              </a:avLst>
            </a:prstGeom>
            <a:ln w="19050">
              <a:solidFill>
                <a:schemeClr val="bg2">
                  <a:lumMod val="75000"/>
                </a:schemeClr>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7" name="Elbow Connector 196"/>
            <p:cNvCxnSpPr>
              <a:stCxn id="32" idx="5"/>
              <a:endCxn id="53" idx="0"/>
            </p:cNvCxnSpPr>
            <p:nvPr/>
          </p:nvCxnSpPr>
          <p:spPr>
            <a:xfrm rot="16200000" flipH="1">
              <a:off x="6910947" y="4407304"/>
              <a:ext cx="100662" cy="106936"/>
            </a:xfrm>
            <a:prstGeom prst="bentConnector3">
              <a:avLst>
                <a:gd name="adj1" fmla="val 50000"/>
              </a:avLst>
            </a:prstGeom>
            <a:ln w="19050">
              <a:solidFill>
                <a:schemeClr val="bg2">
                  <a:lumMod val="75000"/>
                </a:schemeClr>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3" name="Elbow Connector 202"/>
            <p:cNvCxnSpPr>
              <a:stCxn id="33" idx="7"/>
              <a:endCxn id="54" idx="0"/>
            </p:cNvCxnSpPr>
            <p:nvPr/>
          </p:nvCxnSpPr>
          <p:spPr>
            <a:xfrm rot="5400000" flipH="1" flipV="1">
              <a:off x="6905920" y="4088630"/>
              <a:ext cx="111297" cy="112277"/>
            </a:xfrm>
            <a:prstGeom prst="bentConnector3">
              <a:avLst>
                <a:gd name="adj1" fmla="val 305396"/>
              </a:avLst>
            </a:prstGeom>
            <a:ln w="19050">
              <a:solidFill>
                <a:schemeClr val="bg2">
                  <a:lumMod val="75000"/>
                </a:schemeClr>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8" name="Elbow Connector 207"/>
            <p:cNvCxnSpPr>
              <a:stCxn id="35" idx="5"/>
              <a:endCxn id="55" idx="0"/>
            </p:cNvCxnSpPr>
            <p:nvPr/>
          </p:nvCxnSpPr>
          <p:spPr>
            <a:xfrm rot="16200000" flipH="1">
              <a:off x="6908388" y="2201515"/>
              <a:ext cx="104012" cy="114626"/>
            </a:xfrm>
            <a:prstGeom prst="bentConnector3">
              <a:avLst>
                <a:gd name="adj1" fmla="val 50000"/>
              </a:avLst>
            </a:prstGeom>
            <a:ln w="19050">
              <a:solidFill>
                <a:schemeClr val="bg2">
                  <a:lumMod val="75000"/>
                </a:schemeClr>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2" name="Elbow Connector 211"/>
            <p:cNvCxnSpPr>
              <a:stCxn id="56" idx="0"/>
              <a:endCxn id="36" idx="7"/>
            </p:cNvCxnSpPr>
            <p:nvPr/>
          </p:nvCxnSpPr>
          <p:spPr>
            <a:xfrm rot="16200000" flipH="1" flipV="1">
              <a:off x="6906259" y="1894670"/>
              <a:ext cx="101332" cy="107686"/>
            </a:xfrm>
            <a:prstGeom prst="bentConnector3">
              <a:avLst>
                <a:gd name="adj1" fmla="val -225595"/>
              </a:avLst>
            </a:prstGeom>
            <a:ln w="19050">
              <a:solidFill>
                <a:schemeClr val="bg2">
                  <a:lumMod val="75000"/>
                </a:schemeClr>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2" name="Elbow Connector 91"/>
            <p:cNvCxnSpPr>
              <a:endCxn id="32" idx="2"/>
            </p:cNvCxnSpPr>
            <p:nvPr/>
          </p:nvCxnSpPr>
          <p:spPr>
            <a:xfrm>
              <a:off x="3788447" y="4114009"/>
              <a:ext cx="3037206" cy="265238"/>
            </a:xfrm>
            <a:prstGeom prst="bentConnector3">
              <a:avLst>
                <a:gd name="adj1" fmla="val 50000"/>
              </a:avLst>
            </a:prstGeom>
            <a:ln w="28575">
              <a:solidFill>
                <a:schemeClr val="tx1"/>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2" name="Elbow Connector 101"/>
            <p:cNvCxnSpPr>
              <a:endCxn id="35" idx="2"/>
            </p:cNvCxnSpPr>
            <p:nvPr/>
          </p:nvCxnSpPr>
          <p:spPr>
            <a:xfrm>
              <a:off x="3460803" y="1676400"/>
              <a:ext cx="3360121" cy="499228"/>
            </a:xfrm>
            <a:prstGeom prst="bentConnector3">
              <a:avLst>
                <a:gd name="adj1" fmla="val 74110"/>
              </a:avLst>
            </a:prstGeom>
            <a:ln w="28575">
              <a:solidFill>
                <a:schemeClr val="tx1"/>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1" name="Elbow Connector 170"/>
            <p:cNvCxnSpPr>
              <a:stCxn id="51" idx="0"/>
              <a:endCxn id="23" idx="3"/>
            </p:cNvCxnSpPr>
            <p:nvPr/>
          </p:nvCxnSpPr>
          <p:spPr>
            <a:xfrm rot="5400000" flipH="1" flipV="1">
              <a:off x="2533983" y="2182596"/>
              <a:ext cx="105195" cy="137740"/>
            </a:xfrm>
            <a:prstGeom prst="bentConnector3">
              <a:avLst>
                <a:gd name="adj1" fmla="val 50000"/>
              </a:avLst>
            </a:prstGeom>
            <a:ln w="19050">
              <a:solidFill>
                <a:schemeClr val="bg2">
                  <a:lumMod val="75000"/>
                </a:schemeClr>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0" name="Elbow Connector 229"/>
            <p:cNvCxnSpPr>
              <a:stCxn id="15" idx="0"/>
              <a:endCxn id="42" idx="2"/>
            </p:cNvCxnSpPr>
            <p:nvPr/>
          </p:nvCxnSpPr>
          <p:spPr>
            <a:xfrm rot="5400000" flipH="1" flipV="1">
              <a:off x="3491483" y="1882014"/>
              <a:ext cx="937425" cy="1008311"/>
            </a:xfrm>
            <a:prstGeom prst="bentConnector2">
              <a:avLst/>
            </a:prstGeom>
            <a:ln w="12700">
              <a:solidFill>
                <a:srgbClr val="66FF33"/>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76" name="Group 275"/>
            <p:cNvGrpSpPr/>
            <p:nvPr/>
          </p:nvGrpSpPr>
          <p:grpSpPr>
            <a:xfrm rot="16200000">
              <a:off x="2395517" y="4682383"/>
              <a:ext cx="415925" cy="179103"/>
              <a:chOff x="4693910" y="6007912"/>
              <a:chExt cx="415925" cy="179103"/>
            </a:xfrm>
          </p:grpSpPr>
          <p:grpSp>
            <p:nvGrpSpPr>
              <p:cNvPr id="277" name="Group 276"/>
              <p:cNvGrpSpPr/>
              <p:nvPr/>
            </p:nvGrpSpPr>
            <p:grpSpPr>
              <a:xfrm>
                <a:off x="4693910" y="6007912"/>
                <a:ext cx="415925" cy="179103"/>
                <a:chOff x="4709974" y="6005347"/>
                <a:chExt cx="415925" cy="179103"/>
              </a:xfrm>
            </p:grpSpPr>
            <p:cxnSp>
              <p:nvCxnSpPr>
                <p:cNvPr id="279" name="Elbow Connector 278"/>
                <p:cNvCxnSpPr>
                  <a:stCxn id="281" idx="3"/>
                  <a:endCxn id="2" idx="3"/>
                </p:cNvCxnSpPr>
                <p:nvPr/>
              </p:nvCxnSpPr>
              <p:spPr>
                <a:xfrm rot="10800000" flipH="1" flipV="1">
                  <a:off x="4934563" y="6145724"/>
                  <a:ext cx="191336" cy="1146"/>
                </a:xfrm>
                <a:prstGeom prst="bentConnector3">
                  <a:avLst>
                    <a:gd name="adj1" fmla="val 50000"/>
                  </a:avLst>
                </a:prstGeom>
                <a:ln w="1905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80" name="Elbow Connector 279"/>
                <p:cNvCxnSpPr>
                  <a:stCxn id="49" idx="4"/>
                  <a:endCxn id="281" idx="1"/>
                </p:cNvCxnSpPr>
                <p:nvPr/>
              </p:nvCxnSpPr>
              <p:spPr>
                <a:xfrm flipH="1">
                  <a:off x="4709974" y="6005347"/>
                  <a:ext cx="317151" cy="140378"/>
                </a:xfrm>
                <a:prstGeom prst="bentConnector3">
                  <a:avLst>
                    <a:gd name="adj1" fmla="val 148883"/>
                  </a:avLst>
                </a:prstGeom>
                <a:ln w="1905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81" name="Rectangle 280"/>
                <p:cNvSpPr/>
                <p:nvPr/>
              </p:nvSpPr>
              <p:spPr bwMode="auto">
                <a:xfrm>
                  <a:off x="4709974" y="6106996"/>
                  <a:ext cx="224589" cy="77454"/>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
            <p:nvSpPr>
              <p:cNvPr id="278" name="Rectangle 277"/>
              <p:cNvSpPr/>
              <p:nvPr/>
            </p:nvSpPr>
            <p:spPr bwMode="auto">
              <a:xfrm rot="10800000">
                <a:off x="4716722" y="6106995"/>
                <a:ext cx="45719" cy="77454"/>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286" name="Group 285"/>
            <p:cNvGrpSpPr/>
            <p:nvPr/>
          </p:nvGrpSpPr>
          <p:grpSpPr>
            <a:xfrm rot="16200000">
              <a:off x="2424651" y="2452487"/>
              <a:ext cx="391888" cy="205769"/>
              <a:chOff x="4725984" y="6019353"/>
              <a:chExt cx="391888" cy="205769"/>
            </a:xfrm>
          </p:grpSpPr>
          <p:grpSp>
            <p:nvGrpSpPr>
              <p:cNvPr id="287" name="Group 286"/>
              <p:cNvGrpSpPr/>
              <p:nvPr/>
            </p:nvGrpSpPr>
            <p:grpSpPr>
              <a:xfrm>
                <a:off x="4725984" y="6019353"/>
                <a:ext cx="391888" cy="205769"/>
                <a:chOff x="4742048" y="6016788"/>
                <a:chExt cx="391888" cy="205769"/>
              </a:xfrm>
            </p:grpSpPr>
            <p:cxnSp>
              <p:nvCxnSpPr>
                <p:cNvPr id="289" name="Elbow Connector 288"/>
                <p:cNvCxnSpPr>
                  <a:stCxn id="291" idx="3"/>
                  <a:endCxn id="22" idx="4"/>
                </p:cNvCxnSpPr>
                <p:nvPr/>
              </p:nvCxnSpPr>
              <p:spPr>
                <a:xfrm rot="10800000" flipH="1" flipV="1">
                  <a:off x="4966636" y="6183831"/>
                  <a:ext cx="167300" cy="3225"/>
                </a:xfrm>
                <a:prstGeom prst="bentConnector3">
                  <a:avLst>
                    <a:gd name="adj1" fmla="val 50000"/>
                  </a:avLst>
                </a:prstGeom>
                <a:ln w="1905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90" name="Elbow Connector 289"/>
                <p:cNvCxnSpPr>
                  <a:stCxn id="51" idx="4"/>
                  <a:endCxn id="291" idx="1"/>
                </p:cNvCxnSpPr>
                <p:nvPr/>
              </p:nvCxnSpPr>
              <p:spPr>
                <a:xfrm flipH="1">
                  <a:off x="4742048" y="6016788"/>
                  <a:ext cx="290847" cy="167043"/>
                </a:xfrm>
                <a:prstGeom prst="bentConnector3">
                  <a:avLst>
                    <a:gd name="adj1" fmla="val 153304"/>
                  </a:avLst>
                </a:prstGeom>
                <a:ln w="1905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91" name="Rectangle 290"/>
                <p:cNvSpPr/>
                <p:nvPr/>
              </p:nvSpPr>
              <p:spPr bwMode="auto">
                <a:xfrm>
                  <a:off x="4742048" y="6145103"/>
                  <a:ext cx="224589" cy="77454"/>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
            <p:nvSpPr>
              <p:cNvPr id="288" name="Rectangle 287"/>
              <p:cNvSpPr/>
              <p:nvPr/>
            </p:nvSpPr>
            <p:spPr bwMode="auto">
              <a:xfrm rot="10800000">
                <a:off x="4748796" y="6145103"/>
                <a:ext cx="45719" cy="77454"/>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296" name="Group 295"/>
            <p:cNvGrpSpPr/>
            <p:nvPr/>
          </p:nvGrpSpPr>
          <p:grpSpPr>
            <a:xfrm>
              <a:off x="2228616" y="2043799"/>
              <a:ext cx="412738" cy="163865"/>
              <a:chOff x="5113557" y="6018374"/>
              <a:chExt cx="412738" cy="163865"/>
            </a:xfrm>
          </p:grpSpPr>
          <p:grpSp>
            <p:nvGrpSpPr>
              <p:cNvPr id="297" name="Group 296"/>
              <p:cNvGrpSpPr/>
              <p:nvPr/>
            </p:nvGrpSpPr>
            <p:grpSpPr>
              <a:xfrm>
                <a:off x="5113557" y="6018374"/>
                <a:ext cx="412738" cy="163865"/>
                <a:chOff x="5129621" y="6015809"/>
                <a:chExt cx="412738" cy="163865"/>
              </a:xfrm>
            </p:grpSpPr>
            <p:cxnSp>
              <p:nvCxnSpPr>
                <p:cNvPr id="299" name="Elbow Connector 298"/>
                <p:cNvCxnSpPr>
                  <a:stCxn id="301" idx="3"/>
                  <a:endCxn id="23" idx="2"/>
                </p:cNvCxnSpPr>
                <p:nvPr/>
              </p:nvCxnSpPr>
              <p:spPr>
                <a:xfrm flipV="1">
                  <a:off x="5354210" y="6139684"/>
                  <a:ext cx="188149" cy="1263"/>
                </a:xfrm>
                <a:prstGeom prst="bentConnector3">
                  <a:avLst>
                    <a:gd name="adj1" fmla="val 50000"/>
                  </a:avLst>
                </a:prstGeom>
                <a:ln w="1905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00" name="Elbow Connector 299"/>
                <p:cNvCxnSpPr>
                  <a:stCxn id="52" idx="4"/>
                  <a:endCxn id="301" idx="1"/>
                </p:cNvCxnSpPr>
                <p:nvPr/>
              </p:nvCxnSpPr>
              <p:spPr>
                <a:xfrm rot="5400000">
                  <a:off x="5211338" y="5934093"/>
                  <a:ext cx="125137" cy="288570"/>
                </a:xfrm>
                <a:prstGeom prst="bentConnector4">
                  <a:avLst>
                    <a:gd name="adj1" fmla="val 34526"/>
                    <a:gd name="adj2" fmla="val 179218"/>
                  </a:avLst>
                </a:prstGeom>
                <a:ln w="1905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01" name="Rectangle 300"/>
                <p:cNvSpPr/>
                <p:nvPr/>
              </p:nvSpPr>
              <p:spPr bwMode="auto">
                <a:xfrm>
                  <a:off x="5129621" y="6102220"/>
                  <a:ext cx="224589" cy="77454"/>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
            <p:nvSpPr>
              <p:cNvPr id="298" name="Rectangle 297"/>
              <p:cNvSpPr/>
              <p:nvPr/>
            </p:nvSpPr>
            <p:spPr bwMode="auto">
              <a:xfrm rot="10800000">
                <a:off x="5136369" y="6102220"/>
                <a:ext cx="45719" cy="77454"/>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315" name="Group 314"/>
            <p:cNvGrpSpPr/>
            <p:nvPr/>
          </p:nvGrpSpPr>
          <p:grpSpPr>
            <a:xfrm>
              <a:off x="2217269" y="4245577"/>
              <a:ext cx="419571" cy="176383"/>
              <a:chOff x="5113557" y="5980784"/>
              <a:chExt cx="419571" cy="176383"/>
            </a:xfrm>
          </p:grpSpPr>
          <p:grpSp>
            <p:nvGrpSpPr>
              <p:cNvPr id="316" name="Group 315"/>
              <p:cNvGrpSpPr/>
              <p:nvPr/>
            </p:nvGrpSpPr>
            <p:grpSpPr>
              <a:xfrm>
                <a:off x="5113557" y="5980784"/>
                <a:ext cx="419571" cy="176383"/>
                <a:chOff x="5129621" y="5978219"/>
                <a:chExt cx="419571" cy="176383"/>
              </a:xfrm>
            </p:grpSpPr>
            <p:cxnSp>
              <p:nvCxnSpPr>
                <p:cNvPr id="318" name="Elbow Connector 317"/>
                <p:cNvCxnSpPr>
                  <a:stCxn id="320" idx="3"/>
                  <a:endCxn id="8" idx="2"/>
                </p:cNvCxnSpPr>
                <p:nvPr/>
              </p:nvCxnSpPr>
              <p:spPr>
                <a:xfrm>
                  <a:off x="5354210" y="6115875"/>
                  <a:ext cx="194982" cy="401"/>
                </a:xfrm>
                <a:prstGeom prst="bentConnector3">
                  <a:avLst>
                    <a:gd name="adj1" fmla="val 50000"/>
                  </a:avLst>
                </a:prstGeom>
                <a:ln w="1905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9" name="Elbow Connector 318"/>
                <p:cNvCxnSpPr>
                  <a:stCxn id="50" idx="4"/>
                  <a:endCxn id="320" idx="1"/>
                </p:cNvCxnSpPr>
                <p:nvPr/>
              </p:nvCxnSpPr>
              <p:spPr>
                <a:xfrm rot="5400000">
                  <a:off x="5209123" y="5898718"/>
                  <a:ext cx="137655" cy="296658"/>
                </a:xfrm>
                <a:prstGeom prst="bentConnector4">
                  <a:avLst>
                    <a:gd name="adj1" fmla="val 35933"/>
                    <a:gd name="adj2" fmla="val 177058"/>
                  </a:avLst>
                </a:prstGeom>
                <a:ln w="1905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20" name="Rectangle 319"/>
                <p:cNvSpPr/>
                <p:nvPr/>
              </p:nvSpPr>
              <p:spPr bwMode="auto">
                <a:xfrm>
                  <a:off x="5129621" y="6077148"/>
                  <a:ext cx="224589" cy="77454"/>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
            <p:nvSpPr>
              <p:cNvPr id="317" name="Rectangle 316"/>
              <p:cNvSpPr/>
              <p:nvPr/>
            </p:nvSpPr>
            <p:spPr bwMode="auto">
              <a:xfrm rot="10800000">
                <a:off x="5136369" y="6077148"/>
                <a:ext cx="45719" cy="77454"/>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323" name="Group 322"/>
            <p:cNvGrpSpPr/>
            <p:nvPr/>
          </p:nvGrpSpPr>
          <p:grpSpPr>
            <a:xfrm rot="10800000">
              <a:off x="6917178" y="2054252"/>
              <a:ext cx="478285" cy="164796"/>
              <a:chOff x="5270736" y="6129293"/>
              <a:chExt cx="478285" cy="164796"/>
            </a:xfrm>
          </p:grpSpPr>
          <p:grpSp>
            <p:nvGrpSpPr>
              <p:cNvPr id="324" name="Group 323"/>
              <p:cNvGrpSpPr/>
              <p:nvPr/>
            </p:nvGrpSpPr>
            <p:grpSpPr>
              <a:xfrm>
                <a:off x="5270736" y="6131858"/>
                <a:ext cx="478285" cy="162231"/>
                <a:chOff x="5286800" y="6129293"/>
                <a:chExt cx="478285" cy="162231"/>
              </a:xfrm>
            </p:grpSpPr>
            <p:cxnSp>
              <p:nvCxnSpPr>
                <p:cNvPr id="326" name="Elbow Connector 325"/>
                <p:cNvCxnSpPr>
                  <a:stCxn id="328" idx="3"/>
                  <a:endCxn id="35" idx="6"/>
                </p:cNvCxnSpPr>
                <p:nvPr/>
              </p:nvCxnSpPr>
              <p:spPr>
                <a:xfrm>
                  <a:off x="5511388" y="6168020"/>
                  <a:ext cx="253697" cy="2128"/>
                </a:xfrm>
                <a:prstGeom prst="bentConnector3">
                  <a:avLst>
                    <a:gd name="adj1" fmla="val 50000"/>
                  </a:avLst>
                </a:prstGeom>
                <a:ln w="1905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7" name="Elbow Connector 326"/>
                <p:cNvCxnSpPr>
                  <a:stCxn id="56" idx="4"/>
                  <a:endCxn id="328" idx="1"/>
                </p:cNvCxnSpPr>
                <p:nvPr/>
              </p:nvCxnSpPr>
              <p:spPr>
                <a:xfrm rot="5400000" flipH="1">
                  <a:off x="5417396" y="6037425"/>
                  <a:ext cx="123503" cy="384695"/>
                </a:xfrm>
                <a:prstGeom prst="bentConnector4">
                  <a:avLst>
                    <a:gd name="adj1" fmla="val 34321"/>
                    <a:gd name="adj2" fmla="val 159424"/>
                  </a:avLst>
                </a:prstGeom>
                <a:ln w="1905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28" name="Rectangle 327"/>
                <p:cNvSpPr/>
                <p:nvPr/>
              </p:nvSpPr>
              <p:spPr bwMode="auto">
                <a:xfrm>
                  <a:off x="5286800" y="6129293"/>
                  <a:ext cx="224589" cy="77454"/>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
            <p:nvSpPr>
              <p:cNvPr id="325" name="Rectangle 324"/>
              <p:cNvSpPr/>
              <p:nvPr/>
            </p:nvSpPr>
            <p:spPr bwMode="auto">
              <a:xfrm rot="10800000">
                <a:off x="5293548" y="6129293"/>
                <a:ext cx="45719" cy="77454"/>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333" name="Group 332"/>
            <p:cNvGrpSpPr/>
            <p:nvPr/>
          </p:nvGrpSpPr>
          <p:grpSpPr>
            <a:xfrm rot="16200000">
              <a:off x="6682191" y="2515214"/>
              <a:ext cx="480967" cy="190065"/>
              <a:chOff x="5113556" y="6087933"/>
              <a:chExt cx="480967" cy="190065"/>
            </a:xfrm>
          </p:grpSpPr>
          <p:grpSp>
            <p:nvGrpSpPr>
              <p:cNvPr id="334" name="Group 333"/>
              <p:cNvGrpSpPr/>
              <p:nvPr/>
            </p:nvGrpSpPr>
            <p:grpSpPr>
              <a:xfrm>
                <a:off x="5113556" y="6090498"/>
                <a:ext cx="480967" cy="187500"/>
                <a:chOff x="5129620" y="6087933"/>
                <a:chExt cx="480967" cy="187500"/>
              </a:xfrm>
            </p:grpSpPr>
            <p:cxnSp>
              <p:nvCxnSpPr>
                <p:cNvPr id="336" name="Elbow Connector 335"/>
                <p:cNvCxnSpPr>
                  <a:stCxn id="338" idx="3"/>
                  <a:endCxn id="34" idx="4"/>
                </p:cNvCxnSpPr>
                <p:nvPr/>
              </p:nvCxnSpPr>
              <p:spPr>
                <a:xfrm rot="10800000" flipH="1" flipV="1">
                  <a:off x="5354209" y="6126661"/>
                  <a:ext cx="256378" cy="117"/>
                </a:xfrm>
                <a:prstGeom prst="bentConnector3">
                  <a:avLst>
                    <a:gd name="adj1" fmla="val 50000"/>
                  </a:avLst>
                </a:prstGeom>
                <a:ln w="1905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7" name="Elbow Connector 336"/>
                <p:cNvCxnSpPr>
                  <a:stCxn id="55" idx="4"/>
                  <a:endCxn id="338" idx="1"/>
                </p:cNvCxnSpPr>
                <p:nvPr/>
              </p:nvCxnSpPr>
              <p:spPr>
                <a:xfrm rot="10800000">
                  <a:off x="5129620" y="6126661"/>
                  <a:ext cx="383490" cy="148772"/>
                </a:xfrm>
                <a:prstGeom prst="bentConnector3">
                  <a:avLst>
                    <a:gd name="adj1" fmla="val 140427"/>
                  </a:avLst>
                </a:prstGeom>
                <a:ln w="1905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38" name="Rectangle 337"/>
                <p:cNvSpPr/>
                <p:nvPr/>
              </p:nvSpPr>
              <p:spPr bwMode="auto">
                <a:xfrm>
                  <a:off x="5129621" y="6087933"/>
                  <a:ext cx="224589" cy="77454"/>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
            <p:nvSpPr>
              <p:cNvPr id="335" name="Rectangle 334"/>
              <p:cNvSpPr/>
              <p:nvPr/>
            </p:nvSpPr>
            <p:spPr bwMode="auto">
              <a:xfrm rot="10800000">
                <a:off x="5136369" y="6087933"/>
                <a:ext cx="45719" cy="77454"/>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351" name="Group 350"/>
            <p:cNvGrpSpPr/>
            <p:nvPr/>
          </p:nvGrpSpPr>
          <p:grpSpPr>
            <a:xfrm rot="16200000">
              <a:off x="6673261" y="4729038"/>
              <a:ext cx="504286" cy="178686"/>
              <a:chOff x="5113556" y="6087931"/>
              <a:chExt cx="504286" cy="178686"/>
            </a:xfrm>
          </p:grpSpPr>
          <p:grpSp>
            <p:nvGrpSpPr>
              <p:cNvPr id="352" name="Group 351"/>
              <p:cNvGrpSpPr/>
              <p:nvPr/>
            </p:nvGrpSpPr>
            <p:grpSpPr>
              <a:xfrm>
                <a:off x="5113556" y="6090497"/>
                <a:ext cx="504286" cy="176120"/>
                <a:chOff x="5129620" y="6087932"/>
                <a:chExt cx="504286" cy="176120"/>
              </a:xfrm>
            </p:grpSpPr>
            <p:cxnSp>
              <p:nvCxnSpPr>
                <p:cNvPr id="354" name="Elbow Connector 353"/>
                <p:cNvCxnSpPr>
                  <a:stCxn id="356" idx="3"/>
                  <a:endCxn id="31" idx="4"/>
                </p:cNvCxnSpPr>
                <p:nvPr/>
              </p:nvCxnSpPr>
              <p:spPr>
                <a:xfrm flipV="1">
                  <a:off x="5354209" y="6125469"/>
                  <a:ext cx="279697" cy="1192"/>
                </a:xfrm>
                <a:prstGeom prst="bentConnector3">
                  <a:avLst>
                    <a:gd name="adj1" fmla="val 50000"/>
                  </a:avLst>
                </a:prstGeom>
                <a:ln w="1905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5" name="Elbow Connector 354"/>
                <p:cNvCxnSpPr>
                  <a:stCxn id="53" idx="4"/>
                  <a:endCxn id="356" idx="1"/>
                </p:cNvCxnSpPr>
                <p:nvPr/>
              </p:nvCxnSpPr>
              <p:spPr>
                <a:xfrm rot="10800000">
                  <a:off x="5129620" y="6126661"/>
                  <a:ext cx="403014" cy="137391"/>
                </a:xfrm>
                <a:prstGeom prst="bentConnector3">
                  <a:avLst>
                    <a:gd name="adj1" fmla="val 138468"/>
                  </a:avLst>
                </a:prstGeom>
                <a:ln w="1905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56" name="Rectangle 355"/>
                <p:cNvSpPr/>
                <p:nvPr/>
              </p:nvSpPr>
              <p:spPr bwMode="auto">
                <a:xfrm>
                  <a:off x="5129621" y="6087932"/>
                  <a:ext cx="224589" cy="77454"/>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
            <p:nvSpPr>
              <p:cNvPr id="353" name="Rectangle 352"/>
              <p:cNvSpPr/>
              <p:nvPr/>
            </p:nvSpPr>
            <p:spPr bwMode="auto">
              <a:xfrm rot="10800000">
                <a:off x="5136369" y="6087931"/>
                <a:ext cx="45719" cy="77454"/>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359" name="Group 358"/>
            <p:cNvGrpSpPr/>
            <p:nvPr/>
          </p:nvGrpSpPr>
          <p:grpSpPr>
            <a:xfrm rot="10800000">
              <a:off x="6921906" y="4245525"/>
              <a:ext cx="502429" cy="175203"/>
              <a:chOff x="5270736" y="6145087"/>
              <a:chExt cx="502429" cy="175203"/>
            </a:xfrm>
          </p:grpSpPr>
          <p:grpSp>
            <p:nvGrpSpPr>
              <p:cNvPr id="360" name="Group 359"/>
              <p:cNvGrpSpPr/>
              <p:nvPr/>
            </p:nvGrpSpPr>
            <p:grpSpPr>
              <a:xfrm>
                <a:off x="5270736" y="6147652"/>
                <a:ext cx="502429" cy="172638"/>
                <a:chOff x="5286800" y="6145087"/>
                <a:chExt cx="502429" cy="172638"/>
              </a:xfrm>
            </p:grpSpPr>
            <p:cxnSp>
              <p:nvCxnSpPr>
                <p:cNvPr id="362" name="Elbow Connector 361"/>
                <p:cNvCxnSpPr>
                  <a:stCxn id="364" idx="3"/>
                  <a:endCxn id="32" idx="6"/>
                </p:cNvCxnSpPr>
                <p:nvPr/>
              </p:nvCxnSpPr>
              <p:spPr>
                <a:xfrm>
                  <a:off x="5511389" y="6183813"/>
                  <a:ext cx="277840" cy="189"/>
                </a:xfrm>
                <a:prstGeom prst="bentConnector3">
                  <a:avLst>
                    <a:gd name="adj1" fmla="val 50000"/>
                  </a:avLst>
                </a:prstGeom>
                <a:ln w="1905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63" name="Elbow Connector 362"/>
                <p:cNvCxnSpPr>
                  <a:stCxn id="54" idx="4"/>
                  <a:endCxn id="364" idx="1"/>
                </p:cNvCxnSpPr>
                <p:nvPr/>
              </p:nvCxnSpPr>
              <p:spPr>
                <a:xfrm rot="5400000" flipH="1">
                  <a:off x="5423158" y="6047456"/>
                  <a:ext cx="133911" cy="406628"/>
                </a:xfrm>
                <a:prstGeom prst="bentConnector4">
                  <a:avLst>
                    <a:gd name="adj1" fmla="val 35540"/>
                    <a:gd name="adj2" fmla="val 156218"/>
                  </a:avLst>
                </a:prstGeom>
                <a:ln w="1905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64" name="Rectangle 363"/>
                <p:cNvSpPr/>
                <p:nvPr/>
              </p:nvSpPr>
              <p:spPr bwMode="auto">
                <a:xfrm>
                  <a:off x="5286800" y="6145087"/>
                  <a:ext cx="224589" cy="77454"/>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sp>
            <p:nvSpPr>
              <p:cNvPr id="361" name="Rectangle 360"/>
              <p:cNvSpPr/>
              <p:nvPr/>
            </p:nvSpPr>
            <p:spPr bwMode="auto">
              <a:xfrm rot="10800000">
                <a:off x="5293548" y="6145087"/>
                <a:ext cx="45719" cy="77454"/>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cxnSp>
          <p:nvCxnSpPr>
            <p:cNvPr id="173" name="Elbow Connector 172"/>
            <p:cNvCxnSpPr/>
            <p:nvPr/>
          </p:nvCxnSpPr>
          <p:spPr>
            <a:xfrm rot="5400000" flipH="1" flipV="1">
              <a:off x="3586962" y="3706934"/>
              <a:ext cx="839553" cy="3"/>
            </a:xfrm>
            <a:prstGeom prst="bentConnector3">
              <a:avLst>
                <a:gd name="adj1" fmla="val 50000"/>
              </a:avLst>
            </a:prstGeom>
            <a:ln w="28575">
              <a:solidFill>
                <a:schemeClr val="tx1"/>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8" name="Elbow Connector 177"/>
            <p:cNvCxnSpPr>
              <a:stCxn id="13" idx="5"/>
              <a:endCxn id="37" idx="2"/>
            </p:cNvCxnSpPr>
            <p:nvPr/>
          </p:nvCxnSpPr>
          <p:spPr>
            <a:xfrm rot="16200000" flipH="1">
              <a:off x="3506385" y="3694792"/>
              <a:ext cx="973016" cy="944341"/>
            </a:xfrm>
            <a:prstGeom prst="bentConnector2">
              <a:avLst/>
            </a:prstGeom>
            <a:ln w="12700">
              <a:solidFill>
                <a:srgbClr val="FFFF99"/>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37" name="Group 136"/>
            <p:cNvGrpSpPr/>
            <p:nvPr/>
          </p:nvGrpSpPr>
          <p:grpSpPr>
            <a:xfrm rot="16200000">
              <a:off x="4084217" y="3221424"/>
              <a:ext cx="450770" cy="569204"/>
              <a:chOff x="3501220" y="5372202"/>
              <a:chExt cx="450770" cy="569204"/>
            </a:xfrm>
          </p:grpSpPr>
          <p:sp>
            <p:nvSpPr>
              <p:cNvPr id="138" name="Rectangle 137"/>
              <p:cNvSpPr/>
              <p:nvPr/>
            </p:nvSpPr>
            <p:spPr bwMode="auto">
              <a:xfrm>
                <a:off x="3676153" y="5863952"/>
                <a:ext cx="224589" cy="77454"/>
              </a:xfrm>
              <a:prstGeom prst="rect">
                <a:avLst/>
              </a:prstGeom>
              <a:solidFill>
                <a:schemeClr val="tx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cxnSp>
            <p:nvCxnSpPr>
              <p:cNvPr id="139" name="Elbow Connector 138"/>
              <p:cNvCxnSpPr>
                <a:stCxn id="138" idx="3"/>
              </p:cNvCxnSpPr>
              <p:nvPr/>
            </p:nvCxnSpPr>
            <p:spPr>
              <a:xfrm flipV="1">
                <a:off x="3900741" y="5372202"/>
                <a:ext cx="51249" cy="530478"/>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40" name="Elbow Connector 139"/>
              <p:cNvCxnSpPr>
                <a:stCxn id="138" idx="1"/>
                <a:endCxn id="38" idx="0"/>
              </p:cNvCxnSpPr>
              <p:nvPr/>
            </p:nvCxnSpPr>
            <p:spPr>
              <a:xfrm flipH="1">
                <a:off x="3501220" y="5902680"/>
                <a:ext cx="174933" cy="272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41" name="Rectangle 140"/>
              <p:cNvSpPr/>
              <p:nvPr/>
            </p:nvSpPr>
            <p:spPr bwMode="auto">
              <a:xfrm rot="10800000">
                <a:off x="3695911" y="5861063"/>
                <a:ext cx="45719" cy="77454"/>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nvGrpSpPr>
            <p:cNvPr id="142" name="Group 141"/>
            <p:cNvGrpSpPr/>
            <p:nvPr/>
          </p:nvGrpSpPr>
          <p:grpSpPr>
            <a:xfrm rot="16200000">
              <a:off x="4068224" y="2754662"/>
              <a:ext cx="450652" cy="601309"/>
              <a:chOff x="3634682" y="5340097"/>
              <a:chExt cx="450652" cy="601309"/>
            </a:xfrm>
          </p:grpSpPr>
          <p:sp>
            <p:nvSpPr>
              <p:cNvPr id="143" name="Rectangle 142"/>
              <p:cNvSpPr/>
              <p:nvPr/>
            </p:nvSpPr>
            <p:spPr bwMode="auto">
              <a:xfrm>
                <a:off x="3676153" y="5863952"/>
                <a:ext cx="224589" cy="77454"/>
              </a:xfrm>
              <a:prstGeom prst="rect">
                <a:avLst/>
              </a:prstGeom>
              <a:solidFill>
                <a:schemeClr val="tx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cxnSp>
            <p:nvCxnSpPr>
              <p:cNvPr id="145" name="Elbow Connector 144"/>
              <p:cNvCxnSpPr>
                <a:stCxn id="143" idx="3"/>
                <a:endCxn id="41" idx="4"/>
              </p:cNvCxnSpPr>
              <p:nvPr/>
            </p:nvCxnSpPr>
            <p:spPr>
              <a:xfrm flipV="1">
                <a:off x="3900741" y="5895410"/>
                <a:ext cx="184593" cy="727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46" name="Elbow Connector 145"/>
              <p:cNvCxnSpPr>
                <a:stCxn id="143" idx="1"/>
              </p:cNvCxnSpPr>
              <p:nvPr/>
            </p:nvCxnSpPr>
            <p:spPr>
              <a:xfrm rot="10800000">
                <a:off x="3634682" y="5340097"/>
                <a:ext cx="41470" cy="562583"/>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147" name="Rectangle 146"/>
              <p:cNvSpPr/>
              <p:nvPr/>
            </p:nvSpPr>
            <p:spPr bwMode="auto">
              <a:xfrm rot="10800000">
                <a:off x="3695911" y="5861063"/>
                <a:ext cx="45719" cy="77454"/>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grpSp>
      </p:grpSp>
    </p:spTree>
    <p:extLst>
      <p:ext uri="{BB962C8B-B14F-4D97-AF65-F5344CB8AC3E}">
        <p14:creationId xmlns:p14="http://schemas.microsoft.com/office/powerpoint/2010/main" val="5143767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r>
              <a:rPr lang="en-US" smtClean="0"/>
              <a:t>LIGO-D1200757-V5</a:t>
            </a:r>
            <a:endParaRPr lang="en-US"/>
          </a:p>
        </p:txBody>
      </p:sp>
      <p:sp>
        <p:nvSpPr>
          <p:cNvPr id="4" name="Slide Number Placeholder 3"/>
          <p:cNvSpPr>
            <a:spLocks noGrp="1"/>
          </p:cNvSpPr>
          <p:nvPr>
            <p:ph type="sldNum" sz="quarter" idx="11"/>
          </p:nvPr>
        </p:nvSpPr>
        <p:spPr/>
        <p:txBody>
          <a:bodyPr/>
          <a:lstStyle/>
          <a:p>
            <a:pPr>
              <a:defRPr/>
            </a:pPr>
            <a:fld id="{0EE90630-2144-461F-A62E-108182ED2F43}" type="slidenum">
              <a:rPr lang="en-US" smtClean="0"/>
              <a:pPr>
                <a:defRPr/>
              </a:pPr>
              <a:t>3</a:t>
            </a:fld>
            <a:endParaRPr lang="en-US"/>
          </a:p>
        </p:txBody>
      </p:sp>
      <p:sp>
        <p:nvSpPr>
          <p:cNvPr id="3076" name="Title 1"/>
          <p:cNvSpPr>
            <a:spLocks noGrp="1"/>
          </p:cNvSpPr>
          <p:nvPr>
            <p:ph type="title"/>
          </p:nvPr>
        </p:nvSpPr>
        <p:spPr>
          <a:xfrm>
            <a:off x="1725613" y="274638"/>
            <a:ext cx="6961187" cy="406400"/>
          </a:xfrm>
        </p:spPr>
        <p:txBody>
          <a:bodyPr/>
          <a:lstStyle/>
          <a:p>
            <a:r>
              <a:rPr lang="en-US" dirty="0" smtClean="0"/>
              <a:t>Sequencer – Relay</a:t>
            </a:r>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3042" y="1786391"/>
            <a:ext cx="1377635" cy="1777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513" y="3539183"/>
            <a:ext cx="3345588" cy="2444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580789" y="1272845"/>
            <a:ext cx="1389888" cy="369332"/>
          </a:xfrm>
          <a:prstGeom prst="rect">
            <a:avLst/>
          </a:prstGeom>
          <a:noFill/>
        </p:spPr>
        <p:txBody>
          <a:bodyPr wrap="square" rtlCol="0">
            <a:spAutoFit/>
          </a:bodyPr>
          <a:lstStyle/>
          <a:p>
            <a:pPr algn="ctr"/>
            <a:r>
              <a:rPr lang="en-US" dirty="0" smtClean="0">
                <a:hlinkClick r:id="rId5"/>
              </a:rPr>
              <a:t>D06D100</a:t>
            </a:r>
            <a:endParaRPr lang="en-US" dirty="0"/>
          </a:p>
        </p:txBody>
      </p:sp>
      <p:pic>
        <p:nvPicPr>
          <p:cNvPr id="30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7491" y="3912645"/>
            <a:ext cx="4666622" cy="1897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r>
              <a:rPr lang="en-US" smtClean="0"/>
              <a:t>LIGO-D1200757-V5</a:t>
            </a:r>
            <a:endParaRPr lang="en-US"/>
          </a:p>
        </p:txBody>
      </p:sp>
      <p:sp>
        <p:nvSpPr>
          <p:cNvPr id="4" name="Slide Number Placeholder 3"/>
          <p:cNvSpPr>
            <a:spLocks noGrp="1"/>
          </p:cNvSpPr>
          <p:nvPr>
            <p:ph type="sldNum" sz="quarter" idx="11"/>
          </p:nvPr>
        </p:nvSpPr>
        <p:spPr/>
        <p:txBody>
          <a:bodyPr/>
          <a:lstStyle/>
          <a:p>
            <a:pPr>
              <a:defRPr/>
            </a:pPr>
            <a:fld id="{0EE90630-2144-461F-A62E-108182ED2F43}" type="slidenum">
              <a:rPr lang="en-US" smtClean="0"/>
              <a:pPr>
                <a:defRPr/>
              </a:pPr>
              <a:t>30</a:t>
            </a:fld>
            <a:endParaRPr lang="en-US"/>
          </a:p>
        </p:txBody>
      </p:sp>
      <p:sp>
        <p:nvSpPr>
          <p:cNvPr id="3076" name="Title 1"/>
          <p:cNvSpPr>
            <a:spLocks noGrp="1"/>
          </p:cNvSpPr>
          <p:nvPr>
            <p:ph type="title"/>
          </p:nvPr>
        </p:nvSpPr>
        <p:spPr>
          <a:xfrm>
            <a:off x="1725613" y="274638"/>
            <a:ext cx="6961187" cy="406400"/>
          </a:xfrm>
        </p:spPr>
        <p:txBody>
          <a:bodyPr/>
          <a:lstStyle/>
          <a:p>
            <a:r>
              <a:rPr lang="en-US" dirty="0"/>
              <a:t>D1200757 Sequencer </a:t>
            </a:r>
            <a:r>
              <a:rPr lang="en-US" dirty="0" smtClean="0"/>
              <a:t>– Internal</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9432" y="962526"/>
            <a:ext cx="5464165"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98093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r>
              <a:rPr lang="en-US" smtClean="0"/>
              <a:t>LIGO-D1200757-V5</a:t>
            </a:r>
            <a:endParaRPr lang="en-US"/>
          </a:p>
        </p:txBody>
      </p:sp>
      <p:sp>
        <p:nvSpPr>
          <p:cNvPr id="4" name="Slide Number Placeholder 3"/>
          <p:cNvSpPr>
            <a:spLocks noGrp="1"/>
          </p:cNvSpPr>
          <p:nvPr>
            <p:ph type="sldNum" sz="quarter" idx="11"/>
          </p:nvPr>
        </p:nvSpPr>
        <p:spPr/>
        <p:txBody>
          <a:bodyPr/>
          <a:lstStyle/>
          <a:p>
            <a:pPr>
              <a:defRPr/>
            </a:pPr>
            <a:fld id="{0EE90630-2144-461F-A62E-108182ED2F43}" type="slidenum">
              <a:rPr lang="en-US" smtClean="0"/>
              <a:pPr>
                <a:defRPr/>
              </a:pPr>
              <a:t>31</a:t>
            </a:fld>
            <a:endParaRPr lang="en-US"/>
          </a:p>
        </p:txBody>
      </p:sp>
      <p:sp>
        <p:nvSpPr>
          <p:cNvPr id="3076" name="Title 1"/>
          <p:cNvSpPr>
            <a:spLocks noGrp="1"/>
          </p:cNvSpPr>
          <p:nvPr>
            <p:ph type="title"/>
          </p:nvPr>
        </p:nvSpPr>
        <p:spPr>
          <a:xfrm>
            <a:off x="1725613" y="274638"/>
            <a:ext cx="6961187" cy="406400"/>
          </a:xfrm>
        </p:spPr>
        <p:txBody>
          <a:bodyPr/>
          <a:lstStyle/>
          <a:p>
            <a:r>
              <a:rPr lang="en-US" dirty="0" smtClean="0"/>
              <a:t>D1200757 Sequencer – Front</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5770" y="1612231"/>
            <a:ext cx="6462793"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34198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r>
              <a:rPr lang="en-US" smtClean="0"/>
              <a:t>LIGO-D1200757-V5</a:t>
            </a:r>
            <a:endParaRPr lang="en-US"/>
          </a:p>
        </p:txBody>
      </p:sp>
      <p:sp>
        <p:nvSpPr>
          <p:cNvPr id="4" name="Slide Number Placeholder 3"/>
          <p:cNvSpPr>
            <a:spLocks noGrp="1"/>
          </p:cNvSpPr>
          <p:nvPr>
            <p:ph type="sldNum" sz="quarter" idx="11"/>
          </p:nvPr>
        </p:nvSpPr>
        <p:spPr/>
        <p:txBody>
          <a:bodyPr/>
          <a:lstStyle/>
          <a:p>
            <a:pPr>
              <a:defRPr/>
            </a:pPr>
            <a:fld id="{0EE90630-2144-461F-A62E-108182ED2F43}" type="slidenum">
              <a:rPr lang="en-US" smtClean="0"/>
              <a:pPr>
                <a:defRPr/>
              </a:pPr>
              <a:t>32</a:t>
            </a:fld>
            <a:endParaRPr lang="en-US"/>
          </a:p>
        </p:txBody>
      </p:sp>
      <p:sp>
        <p:nvSpPr>
          <p:cNvPr id="3076" name="Title 1"/>
          <p:cNvSpPr>
            <a:spLocks noGrp="1"/>
          </p:cNvSpPr>
          <p:nvPr>
            <p:ph type="title"/>
          </p:nvPr>
        </p:nvSpPr>
        <p:spPr>
          <a:xfrm>
            <a:off x="1725613" y="274638"/>
            <a:ext cx="6961187" cy="406400"/>
          </a:xfrm>
        </p:spPr>
        <p:txBody>
          <a:bodyPr/>
          <a:lstStyle/>
          <a:p>
            <a:r>
              <a:rPr lang="en-US" dirty="0"/>
              <a:t>D1200757 Sequencer </a:t>
            </a:r>
            <a:r>
              <a:rPr lang="en-US" dirty="0" smtClean="0"/>
              <a:t>– Rear</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1284" y="1379621"/>
            <a:ext cx="649379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61348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4561" y="1923565"/>
            <a:ext cx="3726819" cy="2677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quarter" idx="10"/>
          </p:nvPr>
        </p:nvSpPr>
        <p:spPr/>
        <p:txBody>
          <a:bodyPr/>
          <a:lstStyle/>
          <a:p>
            <a:pPr>
              <a:defRPr/>
            </a:pPr>
            <a:r>
              <a:rPr lang="en-US" dirty="0" smtClean="0"/>
              <a:t>LIGO-D1200757-V5</a:t>
            </a:r>
            <a:endParaRPr lang="en-US" dirty="0"/>
          </a:p>
        </p:txBody>
      </p:sp>
      <p:sp>
        <p:nvSpPr>
          <p:cNvPr id="4" name="Slide Number Placeholder 3"/>
          <p:cNvSpPr>
            <a:spLocks noGrp="1"/>
          </p:cNvSpPr>
          <p:nvPr>
            <p:ph type="sldNum" sz="quarter" idx="11"/>
          </p:nvPr>
        </p:nvSpPr>
        <p:spPr/>
        <p:txBody>
          <a:bodyPr/>
          <a:lstStyle/>
          <a:p>
            <a:pPr>
              <a:defRPr/>
            </a:pPr>
            <a:fld id="{0EE90630-2144-461F-A62E-108182ED2F43}" type="slidenum">
              <a:rPr lang="en-US" smtClean="0"/>
              <a:pPr>
                <a:defRPr/>
              </a:pPr>
              <a:t>33</a:t>
            </a:fld>
            <a:endParaRPr lang="en-US"/>
          </a:p>
        </p:txBody>
      </p:sp>
      <p:sp>
        <p:nvSpPr>
          <p:cNvPr id="3076" name="Title 1"/>
          <p:cNvSpPr>
            <a:spLocks noGrp="1"/>
          </p:cNvSpPr>
          <p:nvPr>
            <p:ph type="title"/>
          </p:nvPr>
        </p:nvSpPr>
        <p:spPr>
          <a:xfrm>
            <a:off x="1725613" y="274638"/>
            <a:ext cx="6961187" cy="406400"/>
          </a:xfrm>
        </p:spPr>
        <p:txBody>
          <a:bodyPr/>
          <a:lstStyle/>
          <a:p>
            <a:r>
              <a:rPr lang="en-US" dirty="0"/>
              <a:t>D1200757 Sequencer </a:t>
            </a:r>
            <a:r>
              <a:rPr lang="en-US" dirty="0" smtClean="0"/>
              <a:t>– Rear</a:t>
            </a:r>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4316" y="1689030"/>
            <a:ext cx="2126710" cy="1889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26649" y="3708568"/>
            <a:ext cx="3470291" cy="2762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6272564" y="1296421"/>
            <a:ext cx="1577535" cy="369332"/>
          </a:xfrm>
          <a:prstGeom prst="rect">
            <a:avLst/>
          </a:prstGeom>
        </p:spPr>
        <p:txBody>
          <a:bodyPr wrap="square">
            <a:spAutoFit/>
          </a:bodyPr>
          <a:lstStyle/>
          <a:p>
            <a:pPr algn="ctr"/>
            <a:r>
              <a:rPr lang="en-US" sz="900" b="1" dirty="0" smtClean="0">
                <a:latin typeface="Comic Sans MS" pitchFamily="66" charset="0"/>
              </a:rPr>
              <a:t>2 Ohm Load at 18VDC gives about 9Amps.</a:t>
            </a:r>
            <a:endParaRPr lang="en-US" sz="900" b="1" dirty="0">
              <a:latin typeface="Comic Sans MS" pitchFamily="66" charset="0"/>
            </a:endParaRPr>
          </a:p>
        </p:txBody>
      </p:sp>
      <p:sp>
        <p:nvSpPr>
          <p:cNvPr id="11" name="Rectangle 10"/>
          <p:cNvSpPr/>
          <p:nvPr/>
        </p:nvSpPr>
        <p:spPr>
          <a:xfrm>
            <a:off x="5340136" y="6544603"/>
            <a:ext cx="1577535" cy="230832"/>
          </a:xfrm>
          <a:prstGeom prst="rect">
            <a:avLst/>
          </a:prstGeom>
        </p:spPr>
        <p:txBody>
          <a:bodyPr wrap="square">
            <a:spAutoFit/>
          </a:bodyPr>
          <a:lstStyle/>
          <a:p>
            <a:pPr algn="ctr"/>
            <a:r>
              <a:rPr lang="en-US" sz="900" b="1" dirty="0" smtClean="0">
                <a:latin typeface="Comic Sans MS" pitchFamily="66" charset="0"/>
              </a:rPr>
              <a:t>DC Current Reading</a:t>
            </a:r>
            <a:endParaRPr lang="en-US" sz="900" b="1" dirty="0">
              <a:latin typeface="Comic Sans MS" pitchFamily="66" charset="0"/>
            </a:endParaRPr>
          </a:p>
        </p:txBody>
      </p:sp>
      <p:sp>
        <p:nvSpPr>
          <p:cNvPr id="12" name="Rectangle 11"/>
          <p:cNvSpPr/>
          <p:nvPr/>
        </p:nvSpPr>
        <p:spPr>
          <a:xfrm>
            <a:off x="2042741" y="4613066"/>
            <a:ext cx="1577535" cy="230832"/>
          </a:xfrm>
          <a:prstGeom prst="rect">
            <a:avLst/>
          </a:prstGeom>
        </p:spPr>
        <p:txBody>
          <a:bodyPr wrap="square">
            <a:spAutoFit/>
          </a:bodyPr>
          <a:lstStyle/>
          <a:p>
            <a:pPr algn="ctr"/>
            <a:r>
              <a:rPr lang="en-US" sz="900" b="1" dirty="0" smtClean="0">
                <a:latin typeface="Comic Sans MS" pitchFamily="66" charset="0"/>
              </a:rPr>
              <a:t>DC Voltage Reading</a:t>
            </a:r>
            <a:endParaRPr lang="en-US" sz="900" b="1" dirty="0">
              <a:latin typeface="Comic Sans MS" pitchFamily="66" charset="0"/>
            </a:endParaRPr>
          </a:p>
        </p:txBody>
      </p:sp>
      <p:sp>
        <p:nvSpPr>
          <p:cNvPr id="13" name="Rectangle 12"/>
          <p:cNvSpPr/>
          <p:nvPr/>
        </p:nvSpPr>
        <p:spPr>
          <a:xfrm>
            <a:off x="1253974" y="5749552"/>
            <a:ext cx="1577535" cy="784830"/>
          </a:xfrm>
          <a:prstGeom prst="rect">
            <a:avLst/>
          </a:prstGeom>
        </p:spPr>
        <p:txBody>
          <a:bodyPr wrap="square">
            <a:spAutoFit/>
          </a:bodyPr>
          <a:lstStyle/>
          <a:p>
            <a:r>
              <a:rPr lang="en-US" sz="900" b="1" dirty="0" smtClean="0">
                <a:latin typeface="Comic Sans MS" pitchFamily="66" charset="0"/>
              </a:rPr>
              <a:t>Green wire is placed in (+18V) Output Pin and DC Voltage is read between Terminals 1 and 2 of Relay 2.</a:t>
            </a:r>
            <a:endParaRPr lang="en-US" sz="900" b="1" dirty="0">
              <a:latin typeface="Comic Sans MS" pitchFamily="66" charset="0"/>
            </a:endParaRPr>
          </a:p>
        </p:txBody>
      </p:sp>
      <p:sp>
        <p:nvSpPr>
          <p:cNvPr id="14" name="Rectangle 13"/>
          <p:cNvSpPr/>
          <p:nvPr/>
        </p:nvSpPr>
        <p:spPr>
          <a:xfrm>
            <a:off x="1253974" y="4943519"/>
            <a:ext cx="1577535" cy="784830"/>
          </a:xfrm>
          <a:prstGeom prst="rect">
            <a:avLst/>
          </a:prstGeom>
        </p:spPr>
        <p:txBody>
          <a:bodyPr wrap="square">
            <a:spAutoFit/>
          </a:bodyPr>
          <a:lstStyle/>
          <a:p>
            <a:r>
              <a:rPr lang="en-US" sz="900" b="1" dirty="0" smtClean="0">
                <a:latin typeface="Comic Sans MS" pitchFamily="66" charset="0"/>
              </a:rPr>
              <a:t>Green wire is placed in (-18V) Output Pin and DC Voltage is read between Terminals 1 and 2 of Relay 1.</a:t>
            </a:r>
            <a:endParaRPr lang="en-US" sz="900" b="1" dirty="0">
              <a:latin typeface="Comic Sans MS" pitchFamily="66" charset="0"/>
            </a:endParaRPr>
          </a:p>
        </p:txBody>
      </p:sp>
      <p:sp>
        <p:nvSpPr>
          <p:cNvPr id="15" name="Rectangle 14"/>
          <p:cNvSpPr/>
          <p:nvPr/>
        </p:nvSpPr>
        <p:spPr>
          <a:xfrm>
            <a:off x="1118119" y="904200"/>
            <a:ext cx="3986541" cy="923330"/>
          </a:xfrm>
          <a:prstGeom prst="rect">
            <a:avLst/>
          </a:prstGeom>
        </p:spPr>
        <p:txBody>
          <a:bodyPr wrap="square">
            <a:spAutoFit/>
          </a:bodyPr>
          <a:lstStyle/>
          <a:p>
            <a:r>
              <a:rPr lang="en-US" sz="900" b="1" dirty="0" smtClean="0">
                <a:latin typeface="Comic Sans MS" pitchFamily="66" charset="0"/>
              </a:rPr>
              <a:t>The </a:t>
            </a:r>
            <a:r>
              <a:rPr lang="en-US" sz="900" b="1" dirty="0">
                <a:latin typeface="Comic Sans MS" pitchFamily="66" charset="0"/>
              </a:rPr>
              <a:t>sequencer is loaded such that approximately 10 amperes is flowing on the + and - 18 VDC legs.  During this loaded condition, the voltage drop is measured across the conducting FET switch as a measure of general health.  </a:t>
            </a:r>
            <a:r>
              <a:rPr lang="en-US" sz="900" b="1" dirty="0" smtClean="0">
                <a:latin typeface="Comic Sans MS" pitchFamily="66" charset="0"/>
              </a:rPr>
              <a:t>Also measured is the </a:t>
            </a:r>
            <a:r>
              <a:rPr lang="en-US" sz="900" b="1" dirty="0">
                <a:latin typeface="Comic Sans MS" pitchFamily="66" charset="0"/>
              </a:rPr>
              <a:t>voltage threshold applied to the + and - 24 VDC inputs that triggers the turn on of the + and - 18VDC portions.</a:t>
            </a:r>
            <a:endParaRPr lang="en-US" sz="900" b="1" dirty="0">
              <a:latin typeface="Comic Sans MS" pitchFamily="66" charset="0"/>
            </a:endParaRPr>
          </a:p>
        </p:txBody>
      </p:sp>
    </p:spTree>
    <p:extLst>
      <p:ext uri="{BB962C8B-B14F-4D97-AF65-F5344CB8AC3E}">
        <p14:creationId xmlns:p14="http://schemas.microsoft.com/office/powerpoint/2010/main" val="31372550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r>
              <a:rPr lang="en-US" smtClean="0"/>
              <a:t>LIGO-D1200757-V5</a:t>
            </a:r>
            <a:endParaRPr lang="en-US"/>
          </a:p>
        </p:txBody>
      </p:sp>
      <p:sp>
        <p:nvSpPr>
          <p:cNvPr id="4" name="Slide Number Placeholder 3"/>
          <p:cNvSpPr>
            <a:spLocks noGrp="1"/>
          </p:cNvSpPr>
          <p:nvPr>
            <p:ph type="sldNum" sz="quarter" idx="11"/>
          </p:nvPr>
        </p:nvSpPr>
        <p:spPr/>
        <p:txBody>
          <a:bodyPr/>
          <a:lstStyle/>
          <a:p>
            <a:pPr>
              <a:defRPr/>
            </a:pPr>
            <a:fld id="{0EE90630-2144-461F-A62E-108182ED2F43}" type="slidenum">
              <a:rPr lang="en-US" smtClean="0"/>
              <a:pPr>
                <a:defRPr/>
              </a:pPr>
              <a:t>4</a:t>
            </a:fld>
            <a:endParaRPr lang="en-US"/>
          </a:p>
        </p:txBody>
      </p:sp>
      <p:sp>
        <p:nvSpPr>
          <p:cNvPr id="3076" name="Title 1"/>
          <p:cNvSpPr>
            <a:spLocks noGrp="1"/>
          </p:cNvSpPr>
          <p:nvPr>
            <p:ph type="title"/>
          </p:nvPr>
        </p:nvSpPr>
        <p:spPr>
          <a:xfrm>
            <a:off x="1725613" y="274638"/>
            <a:ext cx="6961187" cy="406400"/>
          </a:xfrm>
        </p:spPr>
        <p:txBody>
          <a:bodyPr/>
          <a:lstStyle/>
          <a:p>
            <a:r>
              <a:rPr lang="en-US" dirty="0" smtClean="0"/>
              <a:t>Sequencer – Connectors</a:t>
            </a:r>
          </a:p>
        </p:txBody>
      </p:sp>
      <p:sp>
        <p:nvSpPr>
          <p:cNvPr id="8" name="TextBox 7"/>
          <p:cNvSpPr txBox="1"/>
          <p:nvPr/>
        </p:nvSpPr>
        <p:spPr>
          <a:xfrm>
            <a:off x="3233318" y="1272845"/>
            <a:ext cx="2340863" cy="369332"/>
          </a:xfrm>
          <a:prstGeom prst="rect">
            <a:avLst/>
          </a:prstGeom>
          <a:noFill/>
        </p:spPr>
        <p:txBody>
          <a:bodyPr wrap="square" rtlCol="0">
            <a:spAutoFit/>
          </a:bodyPr>
          <a:lstStyle/>
          <a:p>
            <a:pPr algn="ctr"/>
            <a:r>
              <a:rPr lang="en-US" dirty="0" smtClean="0">
                <a:hlinkClick r:id="rId3"/>
              </a:rPr>
              <a:t>3003W3SXX99A30X</a:t>
            </a:r>
            <a:endParaRPr lang="en-US"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031291" y="2879121"/>
            <a:ext cx="3153196" cy="3380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4298" y="1826705"/>
            <a:ext cx="1752600"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53754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r>
              <a:rPr lang="en-US" smtClean="0"/>
              <a:t>LIGO-D1200757-V5</a:t>
            </a:r>
            <a:endParaRPr lang="en-US"/>
          </a:p>
        </p:txBody>
      </p:sp>
      <p:sp>
        <p:nvSpPr>
          <p:cNvPr id="4" name="Slide Number Placeholder 3"/>
          <p:cNvSpPr>
            <a:spLocks noGrp="1"/>
          </p:cNvSpPr>
          <p:nvPr>
            <p:ph type="sldNum" sz="quarter" idx="11"/>
          </p:nvPr>
        </p:nvSpPr>
        <p:spPr/>
        <p:txBody>
          <a:bodyPr/>
          <a:lstStyle/>
          <a:p>
            <a:pPr>
              <a:defRPr/>
            </a:pPr>
            <a:fld id="{0EE90630-2144-461F-A62E-108182ED2F43}" type="slidenum">
              <a:rPr lang="en-US" smtClean="0"/>
              <a:pPr>
                <a:defRPr/>
              </a:pPr>
              <a:t>5</a:t>
            </a:fld>
            <a:endParaRPr lang="en-US"/>
          </a:p>
        </p:txBody>
      </p:sp>
      <p:sp>
        <p:nvSpPr>
          <p:cNvPr id="3076" name="Title 1"/>
          <p:cNvSpPr>
            <a:spLocks noGrp="1"/>
          </p:cNvSpPr>
          <p:nvPr>
            <p:ph type="title"/>
          </p:nvPr>
        </p:nvSpPr>
        <p:spPr>
          <a:xfrm>
            <a:off x="1725613" y="274638"/>
            <a:ext cx="6961187" cy="406400"/>
          </a:xfrm>
        </p:spPr>
        <p:txBody>
          <a:bodyPr/>
          <a:lstStyle/>
          <a:p>
            <a:r>
              <a:rPr lang="en-US" dirty="0" smtClean="0"/>
              <a:t>Sequencer – Connectors</a:t>
            </a:r>
          </a:p>
        </p:txBody>
      </p:sp>
      <p:sp>
        <p:nvSpPr>
          <p:cNvPr id="8" name="TextBox 7"/>
          <p:cNvSpPr txBox="1"/>
          <p:nvPr/>
        </p:nvSpPr>
        <p:spPr>
          <a:xfrm>
            <a:off x="3233318" y="1272845"/>
            <a:ext cx="2340863" cy="369332"/>
          </a:xfrm>
          <a:prstGeom prst="rect">
            <a:avLst/>
          </a:prstGeom>
          <a:noFill/>
        </p:spPr>
        <p:txBody>
          <a:bodyPr wrap="square" rtlCol="0">
            <a:spAutoFit/>
          </a:bodyPr>
          <a:lstStyle/>
          <a:p>
            <a:pPr algn="ctr"/>
            <a:r>
              <a:rPr lang="en-US" dirty="0" smtClean="0"/>
              <a:t>3003W3PXX99A30X</a:t>
            </a:r>
            <a:endParaRPr lang="en-US" dirty="0"/>
          </a:p>
        </p:txBody>
      </p:sp>
      <p:sp>
        <p:nvSpPr>
          <p:cNvPr id="9" name="TextBox 8"/>
          <p:cNvSpPr txBox="1"/>
          <p:nvPr/>
        </p:nvSpPr>
        <p:spPr>
          <a:xfrm>
            <a:off x="1911927" y="2612777"/>
            <a:ext cx="5961413" cy="1200329"/>
          </a:xfrm>
          <a:prstGeom prst="rect">
            <a:avLst/>
          </a:prstGeom>
          <a:noFill/>
        </p:spPr>
        <p:txBody>
          <a:bodyPr wrap="square" rtlCol="0">
            <a:spAutoFit/>
          </a:bodyPr>
          <a:lstStyle/>
          <a:p>
            <a:pPr algn="ctr"/>
            <a:r>
              <a:rPr lang="en-US" dirty="0" smtClean="0"/>
              <a:t>3003W3PXX99A30X  are ordered directly from CONEC.  It is unusual to have plugs that are panel mounted, but not unheard of.  These boxes are intended to be insertable, and thus require these connectors.</a:t>
            </a:r>
            <a:endParaRPr lang="en-US" dirty="0"/>
          </a:p>
        </p:txBody>
      </p:sp>
    </p:spTree>
    <p:extLst>
      <p:ext uri="{BB962C8B-B14F-4D97-AF65-F5344CB8AC3E}">
        <p14:creationId xmlns:p14="http://schemas.microsoft.com/office/powerpoint/2010/main" val="7056407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r>
              <a:rPr lang="en-US" smtClean="0"/>
              <a:t>LIGO-D1200757-V5</a:t>
            </a:r>
            <a:endParaRPr lang="en-US"/>
          </a:p>
        </p:txBody>
      </p:sp>
      <p:sp>
        <p:nvSpPr>
          <p:cNvPr id="4" name="Slide Number Placeholder 3"/>
          <p:cNvSpPr>
            <a:spLocks noGrp="1"/>
          </p:cNvSpPr>
          <p:nvPr>
            <p:ph type="sldNum" sz="quarter" idx="11"/>
          </p:nvPr>
        </p:nvSpPr>
        <p:spPr/>
        <p:txBody>
          <a:bodyPr/>
          <a:lstStyle/>
          <a:p>
            <a:pPr>
              <a:defRPr/>
            </a:pPr>
            <a:fld id="{0EE90630-2144-461F-A62E-108182ED2F43}" type="slidenum">
              <a:rPr lang="en-US" smtClean="0"/>
              <a:pPr>
                <a:defRPr/>
              </a:pPr>
              <a:t>6</a:t>
            </a:fld>
            <a:endParaRPr lang="en-US"/>
          </a:p>
        </p:txBody>
      </p:sp>
      <p:sp>
        <p:nvSpPr>
          <p:cNvPr id="3076" name="Title 1"/>
          <p:cNvSpPr>
            <a:spLocks noGrp="1"/>
          </p:cNvSpPr>
          <p:nvPr>
            <p:ph type="title"/>
          </p:nvPr>
        </p:nvSpPr>
        <p:spPr>
          <a:xfrm>
            <a:off x="1725613" y="274638"/>
            <a:ext cx="6961187" cy="406400"/>
          </a:xfrm>
        </p:spPr>
        <p:txBody>
          <a:bodyPr/>
          <a:lstStyle/>
          <a:p>
            <a:r>
              <a:rPr lang="en-US" dirty="0" smtClean="0"/>
              <a:t>Sequencer – Connectors</a:t>
            </a:r>
          </a:p>
        </p:txBody>
      </p:sp>
      <p:sp>
        <p:nvSpPr>
          <p:cNvPr id="8" name="TextBox 7"/>
          <p:cNvSpPr txBox="1"/>
          <p:nvPr/>
        </p:nvSpPr>
        <p:spPr>
          <a:xfrm>
            <a:off x="3233318" y="1272845"/>
            <a:ext cx="2431212" cy="369332"/>
          </a:xfrm>
          <a:prstGeom prst="rect">
            <a:avLst/>
          </a:prstGeom>
          <a:noFill/>
        </p:spPr>
        <p:txBody>
          <a:bodyPr wrap="square" rtlCol="0">
            <a:spAutoFit/>
          </a:bodyPr>
          <a:lstStyle/>
          <a:p>
            <a:pPr algn="ctr"/>
            <a:r>
              <a:rPr lang="en-US" dirty="0" smtClean="0">
                <a:hlinkClick r:id="rId3"/>
              </a:rPr>
              <a:t>303W3CSXX99A30X</a:t>
            </a:r>
            <a:endParaRPr lang="en-US" dirty="0"/>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6554" y="1642177"/>
            <a:ext cx="1484739" cy="1198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5411" y="3004457"/>
            <a:ext cx="3967026" cy="2620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77591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r>
              <a:rPr lang="en-US" smtClean="0"/>
              <a:t>LIGO-D1200757-V5</a:t>
            </a:r>
            <a:endParaRPr lang="en-US"/>
          </a:p>
        </p:txBody>
      </p:sp>
      <p:sp>
        <p:nvSpPr>
          <p:cNvPr id="4" name="Slide Number Placeholder 3"/>
          <p:cNvSpPr>
            <a:spLocks noGrp="1"/>
          </p:cNvSpPr>
          <p:nvPr>
            <p:ph type="sldNum" sz="quarter" idx="11"/>
          </p:nvPr>
        </p:nvSpPr>
        <p:spPr/>
        <p:txBody>
          <a:bodyPr/>
          <a:lstStyle/>
          <a:p>
            <a:pPr>
              <a:defRPr/>
            </a:pPr>
            <a:fld id="{0EE90630-2144-461F-A62E-108182ED2F43}" type="slidenum">
              <a:rPr lang="en-US" smtClean="0"/>
              <a:pPr>
                <a:defRPr/>
              </a:pPr>
              <a:t>7</a:t>
            </a:fld>
            <a:endParaRPr lang="en-US"/>
          </a:p>
        </p:txBody>
      </p:sp>
      <p:sp>
        <p:nvSpPr>
          <p:cNvPr id="3076" name="Title 1"/>
          <p:cNvSpPr>
            <a:spLocks noGrp="1"/>
          </p:cNvSpPr>
          <p:nvPr>
            <p:ph type="title"/>
          </p:nvPr>
        </p:nvSpPr>
        <p:spPr>
          <a:xfrm>
            <a:off x="1725613" y="274638"/>
            <a:ext cx="6961187" cy="406400"/>
          </a:xfrm>
        </p:spPr>
        <p:txBody>
          <a:bodyPr/>
          <a:lstStyle/>
          <a:p>
            <a:r>
              <a:rPr lang="en-US" dirty="0" smtClean="0"/>
              <a:t>Sequencer – Connectors</a:t>
            </a:r>
          </a:p>
        </p:txBody>
      </p:sp>
      <p:sp>
        <p:nvSpPr>
          <p:cNvPr id="8" name="TextBox 7"/>
          <p:cNvSpPr txBox="1"/>
          <p:nvPr/>
        </p:nvSpPr>
        <p:spPr>
          <a:xfrm>
            <a:off x="3233318" y="1272845"/>
            <a:ext cx="2431212" cy="369332"/>
          </a:xfrm>
          <a:prstGeom prst="rect">
            <a:avLst/>
          </a:prstGeom>
          <a:noFill/>
        </p:spPr>
        <p:txBody>
          <a:bodyPr wrap="square" rtlCol="0">
            <a:spAutoFit/>
          </a:bodyPr>
          <a:lstStyle/>
          <a:p>
            <a:pPr algn="ctr"/>
            <a:r>
              <a:rPr lang="en-US" dirty="0" smtClean="0"/>
              <a:t>303W3CPXX99A30X</a:t>
            </a:r>
            <a:endParaRPr lang="en-US" dirty="0"/>
          </a:p>
        </p:txBody>
      </p:sp>
      <p:sp>
        <p:nvSpPr>
          <p:cNvPr id="11" name="TextBox 10"/>
          <p:cNvSpPr txBox="1"/>
          <p:nvPr/>
        </p:nvSpPr>
        <p:spPr>
          <a:xfrm>
            <a:off x="1959429" y="2612777"/>
            <a:ext cx="5961413" cy="1200329"/>
          </a:xfrm>
          <a:prstGeom prst="rect">
            <a:avLst/>
          </a:prstGeom>
          <a:noFill/>
        </p:spPr>
        <p:txBody>
          <a:bodyPr wrap="square" rtlCol="0">
            <a:spAutoFit/>
          </a:bodyPr>
          <a:lstStyle/>
          <a:p>
            <a:pPr algn="ctr"/>
            <a:r>
              <a:rPr lang="en-US" dirty="0" smtClean="0"/>
              <a:t>303W3CPXX99A30X are ordered directly from CONEC.  It is unusual to have plugs that are panel mounted, but not unheard of.  These boxes are intended to be insertable, and thus require these connectors.</a:t>
            </a:r>
            <a:endParaRPr lang="en-US" dirty="0"/>
          </a:p>
        </p:txBody>
      </p:sp>
    </p:spTree>
    <p:extLst>
      <p:ext uri="{BB962C8B-B14F-4D97-AF65-F5344CB8AC3E}">
        <p14:creationId xmlns:p14="http://schemas.microsoft.com/office/powerpoint/2010/main" val="35203405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r>
              <a:rPr lang="en-US" smtClean="0"/>
              <a:t>LIGO-D1200757-V5</a:t>
            </a:r>
            <a:endParaRPr lang="en-US"/>
          </a:p>
        </p:txBody>
      </p:sp>
      <p:sp>
        <p:nvSpPr>
          <p:cNvPr id="4" name="Slide Number Placeholder 3"/>
          <p:cNvSpPr>
            <a:spLocks noGrp="1"/>
          </p:cNvSpPr>
          <p:nvPr>
            <p:ph type="sldNum" sz="quarter" idx="11"/>
          </p:nvPr>
        </p:nvSpPr>
        <p:spPr/>
        <p:txBody>
          <a:bodyPr/>
          <a:lstStyle/>
          <a:p>
            <a:pPr>
              <a:defRPr/>
            </a:pPr>
            <a:fld id="{0EE90630-2144-461F-A62E-108182ED2F43}" type="slidenum">
              <a:rPr lang="en-US" smtClean="0"/>
              <a:pPr>
                <a:defRPr/>
              </a:pPr>
              <a:t>8</a:t>
            </a:fld>
            <a:endParaRPr lang="en-US"/>
          </a:p>
        </p:txBody>
      </p:sp>
      <p:sp>
        <p:nvSpPr>
          <p:cNvPr id="3076" name="Title 1"/>
          <p:cNvSpPr>
            <a:spLocks noGrp="1"/>
          </p:cNvSpPr>
          <p:nvPr>
            <p:ph type="title"/>
          </p:nvPr>
        </p:nvSpPr>
        <p:spPr>
          <a:xfrm>
            <a:off x="1725613" y="274638"/>
            <a:ext cx="6961187" cy="406400"/>
          </a:xfrm>
        </p:spPr>
        <p:txBody>
          <a:bodyPr/>
          <a:lstStyle/>
          <a:p>
            <a:r>
              <a:rPr lang="en-US" dirty="0" smtClean="0"/>
              <a:t>Sequencer – Jack Sockets</a:t>
            </a:r>
          </a:p>
        </p:txBody>
      </p:sp>
      <p:sp>
        <p:nvSpPr>
          <p:cNvPr id="7" name="TextBox 6"/>
          <p:cNvSpPr txBox="1"/>
          <p:nvPr/>
        </p:nvSpPr>
        <p:spPr>
          <a:xfrm>
            <a:off x="2799347" y="1272845"/>
            <a:ext cx="2865183" cy="369332"/>
          </a:xfrm>
          <a:prstGeom prst="rect">
            <a:avLst/>
          </a:prstGeom>
          <a:noFill/>
        </p:spPr>
        <p:txBody>
          <a:bodyPr wrap="square" rtlCol="0">
            <a:spAutoFit/>
          </a:bodyPr>
          <a:lstStyle/>
          <a:p>
            <a:pPr algn="ctr"/>
            <a:r>
              <a:rPr lang="en-US" dirty="0" smtClean="0">
                <a:hlinkClick r:id="rId3"/>
              </a:rPr>
              <a:t>MDVS44-ND (3341-1S)</a:t>
            </a:r>
            <a:endParaRPr lang="en-US"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7727" y="4626577"/>
            <a:ext cx="5364995" cy="1520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5543" y="2807369"/>
            <a:ext cx="1397874" cy="1391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3629060" y="1999413"/>
            <a:ext cx="1672535" cy="369332"/>
          </a:xfrm>
          <a:prstGeom prst="rect">
            <a:avLst/>
          </a:prstGeom>
        </p:spPr>
        <p:txBody>
          <a:bodyPr wrap="square">
            <a:spAutoFit/>
          </a:bodyPr>
          <a:lstStyle/>
          <a:p>
            <a:pPr algn="ctr"/>
            <a:r>
              <a:rPr lang="en-US" dirty="0"/>
              <a:t>x</a:t>
            </a:r>
            <a:r>
              <a:rPr lang="en-US" dirty="0" smtClean="0"/>
              <a:t> 4 (Kit)</a:t>
            </a:r>
            <a:endParaRPr lang="en-US" dirty="0"/>
          </a:p>
        </p:txBody>
      </p:sp>
    </p:spTree>
    <p:extLst>
      <p:ext uri="{BB962C8B-B14F-4D97-AF65-F5344CB8AC3E}">
        <p14:creationId xmlns:p14="http://schemas.microsoft.com/office/powerpoint/2010/main" val="24121658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r>
              <a:rPr lang="en-US" smtClean="0"/>
              <a:t>LIGO-D1200757-V5</a:t>
            </a:r>
            <a:endParaRPr lang="en-US"/>
          </a:p>
        </p:txBody>
      </p:sp>
      <p:sp>
        <p:nvSpPr>
          <p:cNvPr id="4" name="Slide Number Placeholder 3"/>
          <p:cNvSpPr>
            <a:spLocks noGrp="1"/>
          </p:cNvSpPr>
          <p:nvPr>
            <p:ph type="sldNum" sz="quarter" idx="11"/>
          </p:nvPr>
        </p:nvSpPr>
        <p:spPr/>
        <p:txBody>
          <a:bodyPr/>
          <a:lstStyle/>
          <a:p>
            <a:pPr>
              <a:defRPr/>
            </a:pPr>
            <a:fld id="{0EE90630-2144-461F-A62E-108182ED2F43}" type="slidenum">
              <a:rPr lang="en-US" smtClean="0"/>
              <a:pPr>
                <a:defRPr/>
              </a:pPr>
              <a:t>9</a:t>
            </a:fld>
            <a:endParaRPr lang="en-US"/>
          </a:p>
        </p:txBody>
      </p:sp>
      <p:sp>
        <p:nvSpPr>
          <p:cNvPr id="3076" name="Title 1"/>
          <p:cNvSpPr>
            <a:spLocks noGrp="1"/>
          </p:cNvSpPr>
          <p:nvPr>
            <p:ph type="title"/>
          </p:nvPr>
        </p:nvSpPr>
        <p:spPr>
          <a:xfrm>
            <a:off x="1725613" y="274638"/>
            <a:ext cx="6961187" cy="406400"/>
          </a:xfrm>
        </p:spPr>
        <p:txBody>
          <a:bodyPr/>
          <a:lstStyle/>
          <a:p>
            <a:r>
              <a:rPr lang="en-US" dirty="0" smtClean="0"/>
              <a:t>Sequencer – LED</a:t>
            </a:r>
          </a:p>
        </p:txBody>
      </p:sp>
      <p:sp>
        <p:nvSpPr>
          <p:cNvPr id="8" name="TextBox 7"/>
          <p:cNvSpPr txBox="1"/>
          <p:nvPr/>
        </p:nvSpPr>
        <p:spPr>
          <a:xfrm>
            <a:off x="3233318" y="1272845"/>
            <a:ext cx="2340863" cy="369332"/>
          </a:xfrm>
          <a:prstGeom prst="rect">
            <a:avLst/>
          </a:prstGeom>
          <a:noFill/>
        </p:spPr>
        <p:txBody>
          <a:bodyPr wrap="square" rtlCol="0">
            <a:spAutoFit/>
          </a:bodyPr>
          <a:lstStyle/>
          <a:p>
            <a:pPr algn="ctr"/>
            <a:r>
              <a:rPr lang="en-US" dirty="0" smtClean="0">
                <a:hlinkClick r:id="rId3"/>
              </a:rPr>
              <a:t>5100-H5</a:t>
            </a:r>
            <a:endParaRPr lang="en-US" dirty="0"/>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7543" y="3190374"/>
            <a:ext cx="4572000" cy="3369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96711" y="1756611"/>
            <a:ext cx="1409767" cy="144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3629060" y="1999413"/>
            <a:ext cx="1672535" cy="369332"/>
          </a:xfrm>
          <a:prstGeom prst="rect">
            <a:avLst/>
          </a:prstGeom>
        </p:spPr>
        <p:txBody>
          <a:bodyPr wrap="square">
            <a:spAutoFit/>
          </a:bodyPr>
          <a:lstStyle/>
          <a:p>
            <a:pPr algn="ctr"/>
            <a:r>
              <a:rPr lang="en-US" dirty="0"/>
              <a:t>x</a:t>
            </a:r>
            <a:r>
              <a:rPr lang="en-US" dirty="0" smtClean="0"/>
              <a:t> 8</a:t>
            </a:r>
            <a:endParaRPr lang="en-US" dirty="0"/>
          </a:p>
        </p:txBody>
      </p:sp>
    </p:spTree>
    <p:extLst>
      <p:ext uri="{BB962C8B-B14F-4D97-AF65-F5344CB8AC3E}">
        <p14:creationId xmlns:p14="http://schemas.microsoft.com/office/powerpoint/2010/main" val="1537868928"/>
      </p:ext>
    </p:extLst>
  </p:cSld>
  <p:clrMapOvr>
    <a:masterClrMapping/>
  </p:clrMapOvr>
  <p:timing>
    <p:tnLst>
      <p:par>
        <p:cTn id="1" dur="indefinite" restart="never" nodeType="tmRoot"/>
      </p:par>
    </p:tnLst>
  </p:timing>
</p:sld>
</file>

<file path=ppt/theme/theme1.xml><?xml version="1.0" encoding="utf-8"?>
<a:theme xmlns:a="http://schemas.openxmlformats.org/drawingml/2006/main" name="LIGO-dl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lumMod val="40000"/>
            <a:lumOff val="60000"/>
          </a:schemeClr>
        </a:solidFill>
        <a:ln w="3175">
          <a:solidFill>
            <a:schemeClr val="tx1"/>
          </a:solidFill>
        </a:ln>
      </a:spPr>
      <a:bodyPr anchor="ctr"/>
      <a:lstStyle>
        <a:defPPr algn="ctr" fontAlgn="auto">
          <a:spcBef>
            <a:spcPts val="0"/>
          </a:spcBef>
          <a:spcAft>
            <a:spcPts val="0"/>
          </a:spcAf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37803</TotalTime>
  <Words>1264</Words>
  <Application>Microsoft Office PowerPoint</Application>
  <PresentationFormat>On-screen Show (4:3)</PresentationFormat>
  <Paragraphs>346</Paragraphs>
  <Slides>33</Slides>
  <Notes>33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LIGO-dlk</vt:lpstr>
      <vt:lpstr>Photo Editor Photo</vt:lpstr>
      <vt:lpstr>D1200757 Sequencer – Insertable</vt:lpstr>
      <vt:lpstr>Sequencer – On/Off Switch</vt:lpstr>
      <vt:lpstr>Sequencer – Relay</vt:lpstr>
      <vt:lpstr>Sequencer – Connectors</vt:lpstr>
      <vt:lpstr>Sequencer – Connectors</vt:lpstr>
      <vt:lpstr>Sequencer – Connectors</vt:lpstr>
      <vt:lpstr>Sequencer – Connectors</vt:lpstr>
      <vt:lpstr>Sequencer – Jack Sockets</vt:lpstr>
      <vt:lpstr>Sequencer – LED</vt:lpstr>
      <vt:lpstr>Sequencer – Current Regulator Diode</vt:lpstr>
      <vt:lpstr>Sequencer – Zener Diode</vt:lpstr>
      <vt:lpstr>Sequencer – Screws and Nuts for Relays</vt:lpstr>
      <vt:lpstr>Sequencer – Spade Terminals for LEDs</vt:lpstr>
      <vt:lpstr>Sequencer – Spade Terminals for Wires</vt:lpstr>
      <vt:lpstr>Sequencer – Wire Nuts</vt:lpstr>
      <vt:lpstr>Sequencer – Butt Splice</vt:lpstr>
      <vt:lpstr>Sequencer – Layout – Side View</vt:lpstr>
      <vt:lpstr>Sequencer – Layout – ‘In’ View (Front)</vt:lpstr>
      <vt:lpstr>Sequencer – Layout – ‘Out’ View (Rear)</vt:lpstr>
      <vt:lpstr>Sequencer – Layout – Box Bottom</vt:lpstr>
      <vt:lpstr>Sequencer – Layout – Box Top</vt:lpstr>
      <vt:lpstr>Sequencer – Layout – Bottom Plate</vt:lpstr>
      <vt:lpstr>Hole Pattern for Rack Units</vt:lpstr>
      <vt:lpstr>Sequencer – Layout – Bottom View</vt:lpstr>
      <vt:lpstr>Sequencer – Layout – Bottom View - bmp</vt:lpstr>
      <vt:lpstr>Sequencer – Layout – 3D</vt:lpstr>
      <vt:lpstr>Sequencer – Layout – Labels</vt:lpstr>
      <vt:lpstr>Sequencer – Schematic</vt:lpstr>
      <vt:lpstr>Sequencer – Wiring</vt:lpstr>
      <vt:lpstr>D1200757 Sequencer – Internal</vt:lpstr>
      <vt:lpstr>D1200757 Sequencer – Front</vt:lpstr>
      <vt:lpstr>D1200757 Sequencer – Rear</vt:lpstr>
      <vt:lpstr>D1200757 Sequencer – Rear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PEM Subsystem – Rack L1-PEM-01</dc:title>
  <dc:creator>David L Kinzel</dc:creator>
  <cp:lastModifiedBy>David Kinzel</cp:lastModifiedBy>
  <cp:revision>213</cp:revision>
  <cp:lastPrinted>2012-07-23T17:50:44Z</cp:lastPrinted>
  <dcterms:created xsi:type="dcterms:W3CDTF">2010-05-25T18:49:00Z</dcterms:created>
  <dcterms:modified xsi:type="dcterms:W3CDTF">2014-12-11T18:56:53Z</dcterms:modified>
</cp:coreProperties>
</file>