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16"/>
  </p:notesMasterIdLst>
  <p:sldIdLst>
    <p:sldId id="257" r:id="rId2"/>
    <p:sldId id="258" r:id="rId3"/>
    <p:sldId id="268" r:id="rId4"/>
    <p:sldId id="266" r:id="rId5"/>
    <p:sldId id="272" r:id="rId6"/>
    <p:sldId id="260" r:id="rId7"/>
    <p:sldId id="270" r:id="rId8"/>
    <p:sldId id="261" r:id="rId9"/>
    <p:sldId id="262" r:id="rId10"/>
    <p:sldId id="263" r:id="rId11"/>
    <p:sldId id="265" r:id="rId12"/>
    <p:sldId id="264" r:id="rId13"/>
    <p:sldId id="256" r:id="rId14"/>
    <p:sldId id="273" r:id="rId15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5" Type="http://schemas.openxmlformats.org/officeDocument/2006/relationships/image" Target="../media/image15.tiff"/><Relationship Id="rId1" Type="http://schemas.openxmlformats.org/officeDocument/2006/relationships/image" Target="../media/image11.jpg"/><Relationship Id="rId2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5" Type="http://schemas.openxmlformats.org/officeDocument/2006/relationships/image" Target="../media/image15.tiff"/><Relationship Id="rId1" Type="http://schemas.openxmlformats.org/officeDocument/2006/relationships/image" Target="../media/image11.jpg"/><Relationship Id="rId2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7DACF-5675-714E-B881-5FC03A9C6C55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D912AF74-ADE2-8340-B51D-4932ED43934C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Source Development</a:t>
          </a:r>
          <a:r>
            <a:rPr lang="en-US" dirty="0" smtClean="0"/>
            <a:t>: high power, stabilized 1.5-1.6 </a:t>
          </a:r>
          <a:r>
            <a:rPr lang="en-US" dirty="0" smtClean="0">
              <a:latin typeface="Symbol" charset="2"/>
              <a:cs typeface="Symbol" charset="2"/>
            </a:rPr>
            <a:t>m</a:t>
          </a:r>
          <a:r>
            <a:rPr lang="en-US" dirty="0" smtClean="0"/>
            <a:t>m lasers, modulators, isolators</a:t>
          </a:r>
          <a:endParaRPr lang="en-US" dirty="0"/>
        </a:p>
      </dgm:t>
    </dgm:pt>
    <dgm:pt modelId="{FE2EFC2D-ABC8-A847-8D45-328F21362069}" type="parTrans" cxnId="{F9C0FA39-D6FD-FF48-B640-7B57190F0F9D}">
      <dgm:prSet/>
      <dgm:spPr/>
      <dgm:t>
        <a:bodyPr/>
        <a:lstStyle/>
        <a:p>
          <a:endParaRPr lang="en-US"/>
        </a:p>
      </dgm:t>
    </dgm:pt>
    <dgm:pt modelId="{1F759E91-B838-8343-9D2E-FE30F44FCC1D}" type="sibTrans" cxnId="{F9C0FA39-D6FD-FF48-B640-7B57190F0F9D}">
      <dgm:prSet/>
      <dgm:spPr/>
      <dgm:t>
        <a:bodyPr/>
        <a:lstStyle/>
        <a:p>
          <a:endParaRPr lang="en-US"/>
        </a:p>
      </dgm:t>
    </dgm:pt>
    <dgm:pt modelId="{4A16167D-08F9-2B41-AE72-2C1F0AAF1399}">
      <dgm:prSet phldrT="[Text]"/>
      <dgm:spPr>
        <a:solidFill>
          <a:srgbClr val="618FFD"/>
        </a:solidFill>
      </dgm:spPr>
      <dgm:t>
        <a:bodyPr/>
        <a:lstStyle/>
        <a:p>
          <a:r>
            <a:rPr lang="en-US" dirty="0" smtClean="0"/>
            <a:t>Interferometer Network Development: multi-messenger astronomy, event position reconstruction </a:t>
          </a:r>
          <a:endParaRPr lang="en-US" dirty="0"/>
        </a:p>
      </dgm:t>
    </dgm:pt>
    <dgm:pt modelId="{BAAA05AB-C711-A345-9AB0-7F0FD8F0781D}" type="parTrans" cxnId="{06754933-03E8-8740-A3F8-FC84B5BF771F}">
      <dgm:prSet/>
      <dgm:spPr/>
      <dgm:t>
        <a:bodyPr/>
        <a:lstStyle/>
        <a:p>
          <a:endParaRPr lang="en-US"/>
        </a:p>
      </dgm:t>
    </dgm:pt>
    <dgm:pt modelId="{B177B781-2164-064C-AF56-A6588EF67F11}" type="sibTrans" cxnId="{06754933-03E8-8740-A3F8-FC84B5BF771F}">
      <dgm:prSet/>
      <dgm:spPr/>
      <dgm:t>
        <a:bodyPr/>
        <a:lstStyle/>
        <a:p>
          <a:endParaRPr lang="en-US"/>
        </a:p>
      </dgm:t>
    </dgm:pt>
    <dgm:pt modelId="{765A7324-4239-EE4B-BE18-F873E8D994F9}">
      <dgm:prSet/>
      <dgm:spPr>
        <a:solidFill>
          <a:srgbClr val="618FFD"/>
        </a:solidFill>
      </dgm:spPr>
      <dgm:t>
        <a:bodyPr/>
        <a:lstStyle/>
        <a:p>
          <a:r>
            <a:rPr lang="en-US" dirty="0" smtClean="0"/>
            <a:t>Optical Materials Science: large silicon optics, metrology, optical coating development, materials science</a:t>
          </a:r>
          <a:endParaRPr lang="en-US" dirty="0"/>
        </a:p>
      </dgm:t>
    </dgm:pt>
    <dgm:pt modelId="{6526D9E3-F5F1-EC4C-A3E9-67667056FF7A}" type="parTrans" cxnId="{F682307C-97E6-3145-94AC-16539A6253E1}">
      <dgm:prSet/>
      <dgm:spPr/>
      <dgm:t>
        <a:bodyPr/>
        <a:lstStyle/>
        <a:p>
          <a:endParaRPr lang="en-US"/>
        </a:p>
      </dgm:t>
    </dgm:pt>
    <dgm:pt modelId="{54DFDD9B-07B3-2D43-87FC-16BE68FD2E98}" type="sibTrans" cxnId="{F682307C-97E6-3145-94AC-16539A6253E1}">
      <dgm:prSet/>
      <dgm:spPr/>
      <dgm:t>
        <a:bodyPr/>
        <a:lstStyle/>
        <a:p>
          <a:endParaRPr lang="en-US"/>
        </a:p>
      </dgm:t>
    </dgm:pt>
    <dgm:pt modelId="{1256945B-3AC4-7045-90A8-0582E3BDEF33}">
      <dgm:prSet/>
      <dgm:spPr>
        <a:solidFill>
          <a:srgbClr val="618FFD"/>
        </a:solidFill>
      </dgm:spPr>
      <dgm:t>
        <a:bodyPr/>
        <a:lstStyle/>
        <a:p>
          <a:r>
            <a:rPr lang="en-US" dirty="0" smtClean="0"/>
            <a:t>Quantum-enhanced interferometry: quantum non-demolition, squeezing, displacement-free interferometry</a:t>
          </a:r>
          <a:endParaRPr lang="en-US" dirty="0"/>
        </a:p>
      </dgm:t>
    </dgm:pt>
    <dgm:pt modelId="{E5493CFD-E880-DF40-8512-99A812302B5D}" type="parTrans" cxnId="{5630C2B1-FD66-4148-B8BF-5048B5A30DAF}">
      <dgm:prSet/>
      <dgm:spPr/>
      <dgm:t>
        <a:bodyPr/>
        <a:lstStyle/>
        <a:p>
          <a:endParaRPr lang="en-US"/>
        </a:p>
      </dgm:t>
    </dgm:pt>
    <dgm:pt modelId="{3D4DE4A7-C624-804A-9449-34506591132F}" type="sibTrans" cxnId="{5630C2B1-FD66-4148-B8BF-5048B5A30DAF}">
      <dgm:prSet/>
      <dgm:spPr/>
      <dgm:t>
        <a:bodyPr/>
        <a:lstStyle/>
        <a:p>
          <a:endParaRPr lang="en-US"/>
        </a:p>
      </dgm:t>
    </dgm:pt>
    <dgm:pt modelId="{FAE5A069-DE90-2044-A49A-9660DA26276E}">
      <dgm:prSet/>
      <dgm:spPr>
        <a:solidFill>
          <a:srgbClr val="618FFD"/>
        </a:solidFill>
      </dgm:spPr>
      <dgm:t>
        <a:bodyPr/>
        <a:lstStyle/>
        <a:p>
          <a:r>
            <a:rPr lang="en-US" dirty="0" smtClean="0"/>
            <a:t>Low Frequency Interferometry: gravity gradient sensing and feed forward, mirror suspension, cryogenic mirrors, underground location</a:t>
          </a:r>
          <a:endParaRPr lang="en-US" dirty="0"/>
        </a:p>
      </dgm:t>
    </dgm:pt>
    <dgm:pt modelId="{AD506750-3A08-C64D-AE6D-027FB69A8F95}" type="parTrans" cxnId="{110EE202-709C-6640-B7BA-A39F3A5E0A06}">
      <dgm:prSet/>
      <dgm:spPr/>
      <dgm:t>
        <a:bodyPr/>
        <a:lstStyle/>
        <a:p>
          <a:endParaRPr lang="en-US"/>
        </a:p>
      </dgm:t>
    </dgm:pt>
    <dgm:pt modelId="{3E680733-91B7-E54C-A32B-0B374648559A}" type="sibTrans" cxnId="{110EE202-709C-6640-B7BA-A39F3A5E0A06}">
      <dgm:prSet/>
      <dgm:spPr/>
      <dgm:t>
        <a:bodyPr/>
        <a:lstStyle/>
        <a:p>
          <a:endParaRPr lang="en-US"/>
        </a:p>
      </dgm:t>
    </dgm:pt>
    <dgm:pt modelId="{C20F9FA2-B48B-7C4B-9AA5-3832E03C9893}" type="pres">
      <dgm:prSet presAssocID="{7D97DACF-5675-714E-B881-5FC03A9C6C55}" presName="linearFlow" presStyleCnt="0">
        <dgm:presLayoutVars>
          <dgm:dir/>
          <dgm:resizeHandles val="exact"/>
        </dgm:presLayoutVars>
      </dgm:prSet>
      <dgm:spPr/>
    </dgm:pt>
    <dgm:pt modelId="{4515553A-ABA3-4945-A372-DB87976E6C43}" type="pres">
      <dgm:prSet presAssocID="{D912AF74-ADE2-8340-B51D-4932ED43934C}" presName="composite" presStyleCnt="0"/>
      <dgm:spPr/>
    </dgm:pt>
    <dgm:pt modelId="{2184DAF4-B0F7-2148-8E09-0478BA399BC3}" type="pres">
      <dgm:prSet presAssocID="{D912AF74-ADE2-8340-B51D-4932ED43934C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43E277D-C479-1B47-A692-301E17902DD3}" type="pres">
      <dgm:prSet presAssocID="{D912AF74-ADE2-8340-B51D-4932ED43934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97B85-568F-FD40-909E-3C9069176F25}" type="pres">
      <dgm:prSet presAssocID="{1F759E91-B838-8343-9D2E-FE30F44FCC1D}" presName="spacing" presStyleCnt="0"/>
      <dgm:spPr/>
    </dgm:pt>
    <dgm:pt modelId="{3DB9691D-AE45-DC48-963D-41C91030EAD1}" type="pres">
      <dgm:prSet presAssocID="{765A7324-4239-EE4B-BE18-F873E8D994F9}" presName="composite" presStyleCnt="0"/>
      <dgm:spPr/>
    </dgm:pt>
    <dgm:pt modelId="{DBD21524-98DC-634A-8D46-80D0E82A7B92}" type="pres">
      <dgm:prSet presAssocID="{765A7324-4239-EE4B-BE18-F873E8D994F9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05E4CA2E-7488-264D-8D4A-2B3ABB81B50D}" type="pres">
      <dgm:prSet presAssocID="{765A7324-4239-EE4B-BE18-F873E8D994F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ABBD9-EA26-5645-8468-06ECCA76BE06}" type="pres">
      <dgm:prSet presAssocID="{54DFDD9B-07B3-2D43-87FC-16BE68FD2E98}" presName="spacing" presStyleCnt="0"/>
      <dgm:spPr/>
    </dgm:pt>
    <dgm:pt modelId="{18A8B5C0-B25B-5F49-80E6-EC932E60FEB2}" type="pres">
      <dgm:prSet presAssocID="{1256945B-3AC4-7045-90A8-0582E3BDEF33}" presName="composite" presStyleCnt="0"/>
      <dgm:spPr/>
    </dgm:pt>
    <dgm:pt modelId="{AA4E67B4-A2A0-B641-B65D-44A6898DBAE4}" type="pres">
      <dgm:prSet presAssocID="{1256945B-3AC4-7045-90A8-0582E3BDEF33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1A412FA2-FDDE-7743-AF7D-C60E632A1A95}" type="pres">
      <dgm:prSet presAssocID="{1256945B-3AC4-7045-90A8-0582E3BDEF33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F7EAF-CEAC-3F47-8F7C-BF1C38A9C6C5}" type="pres">
      <dgm:prSet presAssocID="{3D4DE4A7-C624-804A-9449-34506591132F}" presName="spacing" presStyleCnt="0"/>
      <dgm:spPr/>
    </dgm:pt>
    <dgm:pt modelId="{42C9F993-1953-774C-8BB8-0F6EEE1BA129}" type="pres">
      <dgm:prSet presAssocID="{FAE5A069-DE90-2044-A49A-9660DA26276E}" presName="composite" presStyleCnt="0"/>
      <dgm:spPr/>
    </dgm:pt>
    <dgm:pt modelId="{AEA949C7-1352-B242-B415-4E8EE6FC2CB3}" type="pres">
      <dgm:prSet presAssocID="{FAE5A069-DE90-2044-A49A-9660DA26276E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C920F52-4933-D042-BD71-E5DDF0EEAD16}" type="pres">
      <dgm:prSet presAssocID="{FAE5A069-DE90-2044-A49A-9660DA26276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C3657-81D7-B947-8FA4-A75012284331}" type="pres">
      <dgm:prSet presAssocID="{3E680733-91B7-E54C-A32B-0B374648559A}" presName="spacing" presStyleCnt="0"/>
      <dgm:spPr/>
    </dgm:pt>
    <dgm:pt modelId="{4D73F094-31C9-2444-9B0F-A401C1AC8E73}" type="pres">
      <dgm:prSet presAssocID="{4A16167D-08F9-2B41-AE72-2C1F0AAF1399}" presName="composite" presStyleCnt="0"/>
      <dgm:spPr/>
    </dgm:pt>
    <dgm:pt modelId="{439A020A-1148-AD48-920D-23DEBD609341}" type="pres">
      <dgm:prSet presAssocID="{4A16167D-08F9-2B41-AE72-2C1F0AAF1399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  <dgm:t>
        <a:bodyPr/>
        <a:lstStyle/>
        <a:p>
          <a:endParaRPr lang="en-US"/>
        </a:p>
      </dgm:t>
    </dgm:pt>
    <dgm:pt modelId="{BEA14ABE-D8C9-9447-A46A-3C31E77A4871}" type="pres">
      <dgm:prSet presAssocID="{4A16167D-08F9-2B41-AE72-2C1F0AAF1399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ACCF86-E056-634B-8FAC-822EEB6B034F}" type="presOf" srcId="{1256945B-3AC4-7045-90A8-0582E3BDEF33}" destId="{1A412FA2-FDDE-7743-AF7D-C60E632A1A95}" srcOrd="0" destOrd="0" presId="urn:microsoft.com/office/officeart/2005/8/layout/vList3"/>
    <dgm:cxn modelId="{B544357F-ACDD-CA47-BC2E-966180C9FBBA}" type="presOf" srcId="{4A16167D-08F9-2B41-AE72-2C1F0AAF1399}" destId="{BEA14ABE-D8C9-9447-A46A-3C31E77A4871}" srcOrd="0" destOrd="0" presId="urn:microsoft.com/office/officeart/2005/8/layout/vList3"/>
    <dgm:cxn modelId="{F9C0FA39-D6FD-FF48-B640-7B57190F0F9D}" srcId="{7D97DACF-5675-714E-B881-5FC03A9C6C55}" destId="{D912AF74-ADE2-8340-B51D-4932ED43934C}" srcOrd="0" destOrd="0" parTransId="{FE2EFC2D-ABC8-A847-8D45-328F21362069}" sibTransId="{1F759E91-B838-8343-9D2E-FE30F44FCC1D}"/>
    <dgm:cxn modelId="{06754933-03E8-8740-A3F8-FC84B5BF771F}" srcId="{7D97DACF-5675-714E-B881-5FC03A9C6C55}" destId="{4A16167D-08F9-2B41-AE72-2C1F0AAF1399}" srcOrd="4" destOrd="0" parTransId="{BAAA05AB-C711-A345-9AB0-7F0FD8F0781D}" sibTransId="{B177B781-2164-064C-AF56-A6588EF67F11}"/>
    <dgm:cxn modelId="{5630C2B1-FD66-4148-B8BF-5048B5A30DAF}" srcId="{7D97DACF-5675-714E-B881-5FC03A9C6C55}" destId="{1256945B-3AC4-7045-90A8-0582E3BDEF33}" srcOrd="2" destOrd="0" parTransId="{E5493CFD-E880-DF40-8512-99A812302B5D}" sibTransId="{3D4DE4A7-C624-804A-9449-34506591132F}"/>
    <dgm:cxn modelId="{719D5931-D07A-AD4A-8DE7-E920DB11B81C}" type="presOf" srcId="{FAE5A069-DE90-2044-A49A-9660DA26276E}" destId="{0C920F52-4933-D042-BD71-E5DDF0EEAD16}" srcOrd="0" destOrd="0" presId="urn:microsoft.com/office/officeart/2005/8/layout/vList3"/>
    <dgm:cxn modelId="{471FBDA0-199C-FD45-B417-0C994C3DF6A0}" type="presOf" srcId="{7D97DACF-5675-714E-B881-5FC03A9C6C55}" destId="{C20F9FA2-B48B-7C4B-9AA5-3832E03C9893}" srcOrd="0" destOrd="0" presId="urn:microsoft.com/office/officeart/2005/8/layout/vList3"/>
    <dgm:cxn modelId="{99734A24-8D3F-944C-8E9E-0662A25CCF7B}" type="presOf" srcId="{D912AF74-ADE2-8340-B51D-4932ED43934C}" destId="{043E277D-C479-1B47-A692-301E17902DD3}" srcOrd="0" destOrd="0" presId="urn:microsoft.com/office/officeart/2005/8/layout/vList3"/>
    <dgm:cxn modelId="{110EE202-709C-6640-B7BA-A39F3A5E0A06}" srcId="{7D97DACF-5675-714E-B881-5FC03A9C6C55}" destId="{FAE5A069-DE90-2044-A49A-9660DA26276E}" srcOrd="3" destOrd="0" parTransId="{AD506750-3A08-C64D-AE6D-027FB69A8F95}" sibTransId="{3E680733-91B7-E54C-A32B-0B374648559A}"/>
    <dgm:cxn modelId="{D580E259-1635-1648-A9D9-612737D45DB5}" type="presOf" srcId="{765A7324-4239-EE4B-BE18-F873E8D994F9}" destId="{05E4CA2E-7488-264D-8D4A-2B3ABB81B50D}" srcOrd="0" destOrd="0" presId="urn:microsoft.com/office/officeart/2005/8/layout/vList3"/>
    <dgm:cxn modelId="{F682307C-97E6-3145-94AC-16539A6253E1}" srcId="{7D97DACF-5675-714E-B881-5FC03A9C6C55}" destId="{765A7324-4239-EE4B-BE18-F873E8D994F9}" srcOrd="1" destOrd="0" parTransId="{6526D9E3-F5F1-EC4C-A3E9-67667056FF7A}" sibTransId="{54DFDD9B-07B3-2D43-87FC-16BE68FD2E98}"/>
    <dgm:cxn modelId="{6B470F18-444B-DE45-BEFE-B8FDEA3D624E}" type="presParOf" srcId="{C20F9FA2-B48B-7C4B-9AA5-3832E03C9893}" destId="{4515553A-ABA3-4945-A372-DB87976E6C43}" srcOrd="0" destOrd="0" presId="urn:microsoft.com/office/officeart/2005/8/layout/vList3"/>
    <dgm:cxn modelId="{10D14CD2-DB75-CF4F-B66F-14C376BFB448}" type="presParOf" srcId="{4515553A-ABA3-4945-A372-DB87976E6C43}" destId="{2184DAF4-B0F7-2148-8E09-0478BA399BC3}" srcOrd="0" destOrd="0" presId="urn:microsoft.com/office/officeart/2005/8/layout/vList3"/>
    <dgm:cxn modelId="{BB92AD53-1717-7148-B41B-AFD7EA146D75}" type="presParOf" srcId="{4515553A-ABA3-4945-A372-DB87976E6C43}" destId="{043E277D-C479-1B47-A692-301E17902DD3}" srcOrd="1" destOrd="0" presId="urn:microsoft.com/office/officeart/2005/8/layout/vList3"/>
    <dgm:cxn modelId="{D86A3CD4-B421-7342-BEC4-BB3FE7B59E85}" type="presParOf" srcId="{C20F9FA2-B48B-7C4B-9AA5-3832E03C9893}" destId="{C7797B85-568F-FD40-909E-3C9069176F25}" srcOrd="1" destOrd="0" presId="urn:microsoft.com/office/officeart/2005/8/layout/vList3"/>
    <dgm:cxn modelId="{0EB308F7-B3A4-BB42-97EF-B9AD8A90E2EE}" type="presParOf" srcId="{C20F9FA2-B48B-7C4B-9AA5-3832E03C9893}" destId="{3DB9691D-AE45-DC48-963D-41C91030EAD1}" srcOrd="2" destOrd="0" presId="urn:microsoft.com/office/officeart/2005/8/layout/vList3"/>
    <dgm:cxn modelId="{29DC520B-BD53-5741-82EE-CDF9612FB4E9}" type="presParOf" srcId="{3DB9691D-AE45-DC48-963D-41C91030EAD1}" destId="{DBD21524-98DC-634A-8D46-80D0E82A7B92}" srcOrd="0" destOrd="0" presId="urn:microsoft.com/office/officeart/2005/8/layout/vList3"/>
    <dgm:cxn modelId="{CEDBB17A-2C01-324B-B378-8FD5FBBFA141}" type="presParOf" srcId="{3DB9691D-AE45-DC48-963D-41C91030EAD1}" destId="{05E4CA2E-7488-264D-8D4A-2B3ABB81B50D}" srcOrd="1" destOrd="0" presId="urn:microsoft.com/office/officeart/2005/8/layout/vList3"/>
    <dgm:cxn modelId="{42ADCB9D-B99A-834E-BCB0-18A5C94793CC}" type="presParOf" srcId="{C20F9FA2-B48B-7C4B-9AA5-3832E03C9893}" destId="{306ABBD9-EA26-5645-8468-06ECCA76BE06}" srcOrd="3" destOrd="0" presId="urn:microsoft.com/office/officeart/2005/8/layout/vList3"/>
    <dgm:cxn modelId="{3DA03735-CD32-0446-A578-AB04069BF85F}" type="presParOf" srcId="{C20F9FA2-B48B-7C4B-9AA5-3832E03C9893}" destId="{18A8B5C0-B25B-5F49-80E6-EC932E60FEB2}" srcOrd="4" destOrd="0" presId="urn:microsoft.com/office/officeart/2005/8/layout/vList3"/>
    <dgm:cxn modelId="{69D73FAA-63E6-E14A-9A79-A1D0A57E1961}" type="presParOf" srcId="{18A8B5C0-B25B-5F49-80E6-EC932E60FEB2}" destId="{AA4E67B4-A2A0-B641-B65D-44A6898DBAE4}" srcOrd="0" destOrd="0" presId="urn:microsoft.com/office/officeart/2005/8/layout/vList3"/>
    <dgm:cxn modelId="{AFE80F19-02F7-1540-938D-B0ECCE760F52}" type="presParOf" srcId="{18A8B5C0-B25B-5F49-80E6-EC932E60FEB2}" destId="{1A412FA2-FDDE-7743-AF7D-C60E632A1A95}" srcOrd="1" destOrd="0" presId="urn:microsoft.com/office/officeart/2005/8/layout/vList3"/>
    <dgm:cxn modelId="{F2BD25FE-58EF-3942-AAFC-7E9554A4566C}" type="presParOf" srcId="{C20F9FA2-B48B-7C4B-9AA5-3832E03C9893}" destId="{1B5F7EAF-CEAC-3F47-8F7C-BF1C38A9C6C5}" srcOrd="5" destOrd="0" presId="urn:microsoft.com/office/officeart/2005/8/layout/vList3"/>
    <dgm:cxn modelId="{17F9886D-90AC-4546-892D-7D173DB3E097}" type="presParOf" srcId="{C20F9FA2-B48B-7C4B-9AA5-3832E03C9893}" destId="{42C9F993-1953-774C-8BB8-0F6EEE1BA129}" srcOrd="6" destOrd="0" presId="urn:microsoft.com/office/officeart/2005/8/layout/vList3"/>
    <dgm:cxn modelId="{E10A9112-50A7-8444-BF51-9E90AF6EC4FE}" type="presParOf" srcId="{42C9F993-1953-774C-8BB8-0F6EEE1BA129}" destId="{AEA949C7-1352-B242-B415-4E8EE6FC2CB3}" srcOrd="0" destOrd="0" presId="urn:microsoft.com/office/officeart/2005/8/layout/vList3"/>
    <dgm:cxn modelId="{0CA91051-AD65-3D42-8FD5-B6388B9F630E}" type="presParOf" srcId="{42C9F993-1953-774C-8BB8-0F6EEE1BA129}" destId="{0C920F52-4933-D042-BD71-E5DDF0EEAD16}" srcOrd="1" destOrd="0" presId="urn:microsoft.com/office/officeart/2005/8/layout/vList3"/>
    <dgm:cxn modelId="{320189DA-0A26-0048-B317-52110F2DC507}" type="presParOf" srcId="{C20F9FA2-B48B-7C4B-9AA5-3832E03C9893}" destId="{3A8C3657-81D7-B947-8FA4-A75012284331}" srcOrd="7" destOrd="0" presId="urn:microsoft.com/office/officeart/2005/8/layout/vList3"/>
    <dgm:cxn modelId="{C189005E-9408-224B-8A1B-D225981F7B62}" type="presParOf" srcId="{C20F9FA2-B48B-7C4B-9AA5-3832E03C9893}" destId="{4D73F094-31C9-2444-9B0F-A401C1AC8E73}" srcOrd="8" destOrd="0" presId="urn:microsoft.com/office/officeart/2005/8/layout/vList3"/>
    <dgm:cxn modelId="{D6FA2BA5-0BCF-CB4F-AF88-B234B75B4323}" type="presParOf" srcId="{4D73F094-31C9-2444-9B0F-A401C1AC8E73}" destId="{439A020A-1148-AD48-920D-23DEBD609341}" srcOrd="0" destOrd="0" presId="urn:microsoft.com/office/officeart/2005/8/layout/vList3"/>
    <dgm:cxn modelId="{F520C7CB-48E8-2E4A-9146-2E30A03A5C68}" type="presParOf" srcId="{4D73F094-31C9-2444-9B0F-A401C1AC8E73}" destId="{BEA14ABE-D8C9-9447-A46A-3C31E77A4871}" srcOrd="1" destOrd="0" presId="urn:microsoft.com/office/officeart/2005/8/layout/vList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E277D-C479-1B47-A692-301E17902DD3}">
      <dsp:nvSpPr>
        <dsp:cNvPr id="0" name=""/>
        <dsp:cNvSpPr/>
      </dsp:nvSpPr>
      <dsp:spPr>
        <a:xfrm rot="10800000">
          <a:off x="1680456" y="239"/>
          <a:ext cx="5878068" cy="799563"/>
        </a:xfrm>
        <a:prstGeom prst="homePlat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258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Source Development</a:t>
          </a:r>
          <a:r>
            <a:rPr lang="en-US" sz="1600" kern="1200" dirty="0" smtClean="0"/>
            <a:t>: high power, stabilized 1.5-1.6 </a:t>
          </a:r>
          <a:r>
            <a:rPr lang="en-US" sz="1600" kern="1200" dirty="0" smtClean="0">
              <a:latin typeface="Symbol" charset="2"/>
              <a:cs typeface="Symbol" charset="2"/>
            </a:rPr>
            <a:t>m</a:t>
          </a:r>
          <a:r>
            <a:rPr lang="en-US" sz="1600" kern="1200" dirty="0" smtClean="0"/>
            <a:t>m lasers, modulators, isolators</a:t>
          </a:r>
          <a:endParaRPr lang="en-US" sz="1600" kern="1200" dirty="0"/>
        </a:p>
      </dsp:txBody>
      <dsp:txXfrm rot="10800000">
        <a:off x="1880347" y="239"/>
        <a:ext cx="5678177" cy="799563"/>
      </dsp:txXfrm>
    </dsp:sp>
    <dsp:sp modelId="{2184DAF4-B0F7-2148-8E09-0478BA399BC3}">
      <dsp:nvSpPr>
        <dsp:cNvPr id="0" name=""/>
        <dsp:cNvSpPr/>
      </dsp:nvSpPr>
      <dsp:spPr>
        <a:xfrm>
          <a:off x="1280675" y="239"/>
          <a:ext cx="799563" cy="7995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E4CA2E-7488-264D-8D4A-2B3ABB81B50D}">
      <dsp:nvSpPr>
        <dsp:cNvPr id="0" name=""/>
        <dsp:cNvSpPr/>
      </dsp:nvSpPr>
      <dsp:spPr>
        <a:xfrm rot="10800000">
          <a:off x="1680456" y="1038479"/>
          <a:ext cx="5878068" cy="799563"/>
        </a:xfrm>
        <a:prstGeom prst="homePlate">
          <a:avLst/>
        </a:prstGeom>
        <a:solidFill>
          <a:srgbClr val="618FF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258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Optical Materials Science: large silicon optics, metrology, optical coating development, materials science</a:t>
          </a:r>
          <a:endParaRPr lang="en-US" sz="1600" kern="1200" dirty="0"/>
        </a:p>
      </dsp:txBody>
      <dsp:txXfrm rot="10800000">
        <a:off x="1880347" y="1038479"/>
        <a:ext cx="5678177" cy="799563"/>
      </dsp:txXfrm>
    </dsp:sp>
    <dsp:sp modelId="{DBD21524-98DC-634A-8D46-80D0E82A7B92}">
      <dsp:nvSpPr>
        <dsp:cNvPr id="0" name=""/>
        <dsp:cNvSpPr/>
      </dsp:nvSpPr>
      <dsp:spPr>
        <a:xfrm>
          <a:off x="1280675" y="1038479"/>
          <a:ext cx="799563" cy="79956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412FA2-FDDE-7743-AF7D-C60E632A1A95}">
      <dsp:nvSpPr>
        <dsp:cNvPr id="0" name=""/>
        <dsp:cNvSpPr/>
      </dsp:nvSpPr>
      <dsp:spPr>
        <a:xfrm rot="10800000">
          <a:off x="1680456" y="2076718"/>
          <a:ext cx="5878068" cy="799563"/>
        </a:xfrm>
        <a:prstGeom prst="homePlate">
          <a:avLst/>
        </a:prstGeom>
        <a:solidFill>
          <a:srgbClr val="618FF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258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Quantum-enhanced interferometry: quantum non-demolition, squeezing, displacement-free interferometry</a:t>
          </a:r>
          <a:endParaRPr lang="en-US" sz="1600" kern="1200" dirty="0"/>
        </a:p>
      </dsp:txBody>
      <dsp:txXfrm rot="10800000">
        <a:off x="1880347" y="2076718"/>
        <a:ext cx="5678177" cy="799563"/>
      </dsp:txXfrm>
    </dsp:sp>
    <dsp:sp modelId="{AA4E67B4-A2A0-B641-B65D-44A6898DBAE4}">
      <dsp:nvSpPr>
        <dsp:cNvPr id="0" name=""/>
        <dsp:cNvSpPr/>
      </dsp:nvSpPr>
      <dsp:spPr>
        <a:xfrm>
          <a:off x="1280675" y="2076718"/>
          <a:ext cx="799563" cy="79956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920F52-4933-D042-BD71-E5DDF0EEAD16}">
      <dsp:nvSpPr>
        <dsp:cNvPr id="0" name=""/>
        <dsp:cNvSpPr/>
      </dsp:nvSpPr>
      <dsp:spPr>
        <a:xfrm rot="10800000">
          <a:off x="1680456" y="3114957"/>
          <a:ext cx="5878068" cy="799563"/>
        </a:xfrm>
        <a:prstGeom prst="homePlate">
          <a:avLst/>
        </a:prstGeom>
        <a:solidFill>
          <a:srgbClr val="618FF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258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Low Frequency Interferometry: gravity gradient sensing and feed forward, mirror suspension, cryogenic mirrors, underground location</a:t>
          </a:r>
          <a:endParaRPr lang="en-US" sz="1600" kern="1200" dirty="0"/>
        </a:p>
      </dsp:txBody>
      <dsp:txXfrm rot="10800000">
        <a:off x="1880347" y="3114957"/>
        <a:ext cx="5678177" cy="799563"/>
      </dsp:txXfrm>
    </dsp:sp>
    <dsp:sp modelId="{AEA949C7-1352-B242-B415-4E8EE6FC2CB3}">
      <dsp:nvSpPr>
        <dsp:cNvPr id="0" name=""/>
        <dsp:cNvSpPr/>
      </dsp:nvSpPr>
      <dsp:spPr>
        <a:xfrm>
          <a:off x="1280675" y="3114957"/>
          <a:ext cx="799563" cy="79956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A14ABE-D8C9-9447-A46A-3C31E77A4871}">
      <dsp:nvSpPr>
        <dsp:cNvPr id="0" name=""/>
        <dsp:cNvSpPr/>
      </dsp:nvSpPr>
      <dsp:spPr>
        <a:xfrm rot="10800000">
          <a:off x="1680456" y="4153196"/>
          <a:ext cx="5878068" cy="799563"/>
        </a:xfrm>
        <a:prstGeom prst="homePlate">
          <a:avLst/>
        </a:prstGeom>
        <a:solidFill>
          <a:srgbClr val="618FF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258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Interferometer Network Development: multi-messenger astronomy, event position reconstruction </a:t>
          </a:r>
          <a:endParaRPr lang="en-US" sz="1600" kern="1200" dirty="0"/>
        </a:p>
      </dsp:txBody>
      <dsp:txXfrm rot="10800000">
        <a:off x="1880347" y="4153196"/>
        <a:ext cx="5678177" cy="799563"/>
      </dsp:txXfrm>
    </dsp:sp>
    <dsp:sp modelId="{439A020A-1148-AD48-920D-23DEBD609341}">
      <dsp:nvSpPr>
        <dsp:cNvPr id="0" name=""/>
        <dsp:cNvSpPr/>
      </dsp:nvSpPr>
      <dsp:spPr>
        <a:xfrm>
          <a:off x="1280675" y="4153196"/>
          <a:ext cx="799563" cy="79956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D5798C-BFF0-6B41-B576-71BA2EEFE2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22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A64B0B-B7D1-B84E-BA17-82EA3C7E9D32}" type="slidenum">
              <a:rPr lang="en-US"/>
              <a:pPr/>
              <a:t>13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LIGO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A17F8-CD4A-364B-9A4B-D7BC2173F1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8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LIGO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ED897-5187-FF46-8E33-9ECBCFA5FC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7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LIGO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37ABC-A3D9-1E44-9169-1D0E1BC58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4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150" y="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062F74-319B-A042-AC23-EA803683A5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9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LIGO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90627-2641-D545-B7DC-1C11A57819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5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LIGO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9E8D3-6D19-3B47-A117-6E3B91CA7D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LIGO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C2040-5100-4F4A-8B69-DDAE14683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2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LIGO Laboratory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A366-E323-FC49-BB4D-BC891A371E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5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LIGO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394C2-312B-0F42-9FF4-C414201DA6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6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LIGO Laboratory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B2372-5FD9-DB4B-9A84-977C70279D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6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LIGO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7937D-2B8E-1845-A00E-47803F02A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LIGO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747D2-02E1-6E43-B0E4-81A4CCA8DE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r>
              <a:rPr lang="en-US"/>
              <a:t>LIGO Laboratory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24EDEDE-44F3-A444-A231-F3C7ACD4F78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62000" y="6485049"/>
            <a:ext cx="6649256" cy="67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" charset="0"/>
              </a:rPr>
              <a:t>LIGO-</a:t>
            </a:r>
            <a:r>
              <a:rPr lang="en-US" sz="1200" dirty="0" smtClean="0">
                <a:solidFill>
                  <a:schemeClr val="tx2"/>
                </a:solidFill>
                <a:latin typeface="Helvetica" charset="0"/>
              </a:rPr>
              <a:t>G1200558-</a:t>
            </a:r>
            <a:r>
              <a:rPr lang="en-US" sz="1200" dirty="0">
                <a:solidFill>
                  <a:schemeClr val="tx2"/>
                </a:solidFill>
                <a:latin typeface="Helvetica" charset="0"/>
              </a:rPr>
              <a:t>v1</a:t>
            </a:r>
          </a:p>
          <a:p>
            <a:endParaRPr lang="en-US" sz="1200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sz="1400" dirty="0">
                <a:solidFill>
                  <a:schemeClr val="tx2"/>
                </a:solidFill>
                <a:latin typeface="Helvetica" charset="0"/>
              </a:rPr>
              <a:t>			 				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Photo Editor Photo" r:id="rId15" imgW="4409524" imgH="3219899" progId="MSPhotoEd.3">
                  <p:embed/>
                </p:oleObj>
              </mc:Choice>
              <mc:Fallback>
                <p:oleObj name="Photo Editor Photo" r:id="rId15" imgW="4409524" imgH="3219899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charset="0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charset="0"/>
        <a:buChar char="l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1.pn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0627-2641-D545-B7DC-1C11A5781944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 descr="Winter_Surf,_Oahu,_Hawai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1143000"/>
            <a:ext cx="3236433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Arial Black"/>
                <a:cs typeface="Arial Black"/>
              </a:rPr>
              <a:t>Setting the Stage</a:t>
            </a:r>
          </a:p>
          <a:p>
            <a:endParaRPr lang="en-US" i="1" dirty="0" smtClean="0">
              <a:solidFill>
                <a:schemeClr val="bg1"/>
              </a:solidFill>
              <a:latin typeface="Arial Black"/>
              <a:cs typeface="Arial Black"/>
            </a:endParaRPr>
          </a:p>
          <a:p>
            <a:endParaRPr lang="en-US" i="1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endParaRPr lang="en-US" i="1" dirty="0" smtClean="0">
              <a:solidFill>
                <a:schemeClr val="bg1"/>
              </a:solidFill>
              <a:latin typeface="Arial Black"/>
              <a:cs typeface="Arial Black"/>
            </a:endParaRPr>
          </a:p>
          <a:p>
            <a:endParaRPr lang="en-US" i="1" dirty="0" smtClean="0">
              <a:solidFill>
                <a:schemeClr val="bg1"/>
              </a:solidFill>
              <a:latin typeface="Arial Black"/>
              <a:cs typeface="Arial Black"/>
            </a:endParaRPr>
          </a:p>
          <a:p>
            <a:endParaRPr lang="en-US" i="1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endParaRPr lang="en-US" i="1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endParaRPr lang="en-US" i="1" dirty="0" smtClean="0">
              <a:solidFill>
                <a:schemeClr val="bg1"/>
              </a:solidFill>
              <a:latin typeface="Arial Black"/>
              <a:cs typeface="Arial Black"/>
            </a:endParaRPr>
          </a:p>
          <a:p>
            <a:endParaRPr lang="en-US" i="1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r>
              <a:rPr lang="en-US" i="1" dirty="0" smtClean="0">
                <a:solidFill>
                  <a:schemeClr val="bg1"/>
                </a:solidFill>
                <a:latin typeface="Arial Black"/>
                <a:cs typeface="Arial Black"/>
              </a:rPr>
              <a:t>Dave Reitze</a:t>
            </a:r>
          </a:p>
          <a:p>
            <a:r>
              <a:rPr lang="en-US" i="1" dirty="0" smtClean="0">
                <a:solidFill>
                  <a:schemeClr val="bg1"/>
                </a:solidFill>
                <a:latin typeface="Arial Black"/>
                <a:cs typeface="Arial Black"/>
              </a:rPr>
              <a:t>LIGO Laboratory</a:t>
            </a:r>
            <a:endParaRPr lang="en-US" i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647" y="285690"/>
            <a:ext cx="899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+mn-lt"/>
              </a:rPr>
              <a:t>GWADW: Gravitational Wave Detectors for 2015, 2020, and 2025</a:t>
            </a:r>
          </a:p>
        </p:txBody>
      </p:sp>
      <p:sp>
        <p:nvSpPr>
          <p:cNvPr id="7" name="Rectangle 6"/>
          <p:cNvSpPr/>
          <p:nvPr/>
        </p:nvSpPr>
        <p:spPr>
          <a:xfrm>
            <a:off x="4038600" y="63246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u="sng" dirty="0">
                <a:solidFill>
                  <a:srgbClr val="FFFFFF"/>
                </a:solidFill>
                <a:latin typeface="+mn-lt"/>
              </a:rPr>
              <a:t>http://surfing-place.blogspot.com/2011/06/hawaii.html</a:t>
            </a:r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683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Pulsar </a:t>
            </a:r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Pulsar timin</a:t>
            </a:r>
            <a:r>
              <a:rPr lang="en-US" dirty="0" smtClean="0"/>
              <a:t>g arrays are in the thick of the hunt to directly detect the first gravitational wave </a:t>
            </a:r>
            <a:endParaRPr lang="en-US" dirty="0" smtClean="0"/>
          </a:p>
          <a:p>
            <a:pPr lvl="1"/>
            <a:r>
              <a:rPr lang="en-US" dirty="0" smtClean="0"/>
              <a:t>Bruce Allen: "</a:t>
            </a:r>
            <a:r>
              <a:rPr lang="en-US" dirty="0"/>
              <a:t>I think they have a really solid chance of beating the ground-based </a:t>
            </a:r>
            <a:r>
              <a:rPr lang="en-US" dirty="0" smtClean="0"/>
              <a:t>detectors.</a:t>
            </a:r>
            <a:r>
              <a:rPr lang="en-US" dirty="0"/>
              <a:t> </a:t>
            </a:r>
            <a:r>
              <a:rPr lang="en-US" dirty="0" smtClean="0"/>
              <a:t>It's </a:t>
            </a:r>
            <a:r>
              <a:rPr lang="en-US" dirty="0"/>
              <a:t>a real </a:t>
            </a:r>
            <a:r>
              <a:rPr lang="en-US" dirty="0" smtClean="0"/>
              <a:t>race.” </a:t>
            </a:r>
            <a:r>
              <a:rPr lang="en-US" dirty="0"/>
              <a:t>(</a:t>
            </a:r>
            <a:r>
              <a:rPr lang="en-US" i="1" dirty="0" smtClean="0"/>
              <a:t>Nature</a:t>
            </a:r>
            <a:r>
              <a:rPr lang="en-US" dirty="0" smtClean="0"/>
              <a:t> </a:t>
            </a:r>
            <a:r>
              <a:rPr lang="en-US" b="1" dirty="0"/>
              <a:t>463</a:t>
            </a:r>
            <a:r>
              <a:rPr lang="en-US" dirty="0"/>
              <a:t>, 147 (2010</a:t>
            </a:r>
            <a:r>
              <a:rPr lang="en-US" dirty="0" smtClean="0"/>
              <a:t>))</a:t>
            </a:r>
          </a:p>
          <a:p>
            <a:r>
              <a:rPr lang="en-US" dirty="0" smtClean="0"/>
              <a:t>Progress driven by discovery of new millisecond pulsars by Fermi and radio telescopes</a:t>
            </a:r>
          </a:p>
          <a:p>
            <a:r>
              <a:rPr lang="en-US" dirty="0" smtClean="0"/>
              <a:t>Consortium of collaborations (</a:t>
            </a:r>
            <a:r>
              <a:rPr lang="en-US" dirty="0" err="1" smtClean="0"/>
              <a:t>NANOGrav</a:t>
            </a:r>
            <a:r>
              <a:rPr lang="en-US" dirty="0" smtClean="0"/>
              <a:t>, EPTA, PPTA) hunting for </a:t>
            </a:r>
            <a:r>
              <a:rPr lang="en-US" dirty="0" err="1" smtClean="0"/>
              <a:t>nHz</a:t>
            </a:r>
            <a:r>
              <a:rPr lang="en-US" dirty="0" smtClean="0"/>
              <a:t> gravitational waves </a:t>
            </a:r>
          </a:p>
          <a:p>
            <a:endParaRPr lang="en-US" dirty="0" smtClean="0"/>
          </a:p>
          <a:p>
            <a:r>
              <a:rPr lang="en-US" dirty="0" smtClean="0"/>
              <a:t>More in Thursday “Pulsar Timing” Session</a:t>
            </a:r>
          </a:p>
          <a:p>
            <a:pPr lvl="1"/>
            <a:r>
              <a:rPr lang="en-US" dirty="0" smtClean="0"/>
              <a:t>Talks by Finn, </a:t>
            </a:r>
            <a:r>
              <a:rPr lang="en-US" dirty="0" err="1" smtClean="0"/>
              <a:t>Cordes</a:t>
            </a:r>
            <a:r>
              <a:rPr lang="en-US" dirty="0" smtClean="0"/>
              <a:t>, Lazio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0627-2641-D545-B7DC-1C11A57819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1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– the Final Frontier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April 2012 decision by ESA to select JUICE (Jupiter Icy Moon Explorer) over </a:t>
            </a:r>
            <a:r>
              <a:rPr lang="en-US" dirty="0" err="1" smtClean="0"/>
              <a:t>eLISA</a:t>
            </a:r>
            <a:r>
              <a:rPr lang="en-US" dirty="0" smtClean="0"/>
              <a:t>/NGO for first L-class mission</a:t>
            </a:r>
          </a:p>
          <a:p>
            <a:pPr lvl="1"/>
            <a:r>
              <a:rPr lang="en-US" dirty="0" smtClean="0"/>
              <a:t>Some good news in this - the ESA scientific </a:t>
            </a:r>
            <a:r>
              <a:rPr lang="en-US" dirty="0"/>
              <a:t>review committee </a:t>
            </a:r>
            <a:r>
              <a:rPr lang="en-US" dirty="0" smtClean="0"/>
              <a:t>placed </a:t>
            </a:r>
            <a:r>
              <a:rPr lang="en-US" dirty="0" err="1" smtClean="0"/>
              <a:t>eLISA</a:t>
            </a:r>
            <a:r>
              <a:rPr lang="en-US" dirty="0" smtClean="0"/>
              <a:t>/NGO #1 in science value/impact</a:t>
            </a:r>
          </a:p>
          <a:p>
            <a:r>
              <a:rPr lang="en-US" dirty="0" smtClean="0"/>
              <a:t>LISA pathfinder – launch expected in 2014, will test key LISA technologies</a:t>
            </a:r>
          </a:p>
          <a:p>
            <a:r>
              <a:rPr lang="en-US" dirty="0" err="1" smtClean="0"/>
              <a:t>eLISA</a:t>
            </a:r>
            <a:r>
              <a:rPr lang="en-US" dirty="0" smtClean="0"/>
              <a:t>/NGO will compete for L2 slot </a:t>
            </a:r>
          </a:p>
          <a:p>
            <a:pPr lvl="1"/>
            <a:r>
              <a:rPr lang="en-US" dirty="0" smtClean="0"/>
              <a:t>Launch late in the next decade (2028?)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More in Thursday’s “Space Antennae” session</a:t>
            </a:r>
          </a:p>
          <a:p>
            <a:pPr lvl="1"/>
            <a:r>
              <a:rPr lang="en-US" dirty="0" smtClean="0"/>
              <a:t>Talks by McKenzie, Sato, Ward, </a:t>
            </a:r>
            <a:r>
              <a:rPr lang="en-US" dirty="0" err="1" smtClean="0"/>
              <a:t>Buchmann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0627-2641-D545-B7DC-1C11A57819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Exotica: Cool Ideas for Gravitational-wave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Most of us here work </a:t>
            </a:r>
            <a:r>
              <a:rPr lang="en-US" dirty="0" smtClean="0"/>
              <a:t>on</a:t>
            </a:r>
            <a:r>
              <a:rPr lang="en-US" i="1" dirty="0" smtClean="0"/>
              <a:t> </a:t>
            </a:r>
            <a:r>
              <a:rPr lang="en-US" dirty="0" smtClean="0"/>
              <a:t>mainstream gravitational-wave detectors </a:t>
            </a:r>
          </a:p>
          <a:p>
            <a:r>
              <a:rPr lang="en-US" dirty="0" smtClean="0"/>
              <a:t>Nonetheless, there are other ideas being pursued – atom interferometers, torsion bars, </a:t>
            </a:r>
            <a:r>
              <a:rPr lang="en-US" dirty="0" err="1" smtClean="0"/>
              <a:t>superfluidity</a:t>
            </a:r>
            <a:endParaRPr lang="en-US" dirty="0"/>
          </a:p>
          <a:p>
            <a:r>
              <a:rPr lang="en-US" dirty="0" smtClean="0"/>
              <a:t>These ideas may seem exotic, but then again so did km scale gravitational-wave interferometers when they were proposed!</a:t>
            </a:r>
          </a:p>
          <a:p>
            <a:endParaRPr lang="en-US" dirty="0"/>
          </a:p>
          <a:p>
            <a:r>
              <a:rPr lang="en-US" dirty="0" smtClean="0"/>
              <a:t>More in Thursday’s ‘Novel Technologies’ session</a:t>
            </a:r>
          </a:p>
          <a:p>
            <a:pPr lvl="1"/>
            <a:r>
              <a:rPr lang="en-US" dirty="0" smtClean="0"/>
              <a:t>Talks by Ando, </a:t>
            </a:r>
            <a:r>
              <a:rPr lang="en-US" dirty="0" err="1" smtClean="0"/>
              <a:t>Shoda</a:t>
            </a:r>
            <a:r>
              <a:rPr lang="en-US" dirty="0" smtClean="0"/>
              <a:t>, Schwab, Muller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0627-2641-D545-B7DC-1C11A57819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C79C-5276-1549-ABD0-2F70D3CD3B20}" type="slidenum">
              <a:rPr lang="en-US"/>
              <a:pPr/>
              <a:t>13</a:t>
            </a:fld>
            <a:endParaRPr lang="en-US"/>
          </a:p>
        </p:txBody>
      </p:sp>
      <p:pic>
        <p:nvPicPr>
          <p:cNvPr id="2" name="Picture 1" descr="RGB_Kalalau_Valley,_Kauai,_Hawaii_-_Pacific_Breez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Summary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2004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2015 </a:t>
            </a:r>
            <a:r>
              <a:rPr lang="en-US" dirty="0" smtClean="0">
                <a:solidFill>
                  <a:schemeClr val="tx2"/>
                </a:solidFill>
                <a:sym typeface="Wingdings"/>
              </a:rPr>
              <a:t> On track to bring second generation detectors Advanced LIGO &amp; Advanced Virgo on line</a:t>
            </a:r>
          </a:p>
          <a:p>
            <a:r>
              <a:rPr lang="en-US" dirty="0" smtClean="0">
                <a:solidFill>
                  <a:schemeClr val="tx2"/>
                </a:solidFill>
                <a:sym typeface="Wingdings"/>
              </a:rPr>
              <a:t>2020  Global ground-based gravitational wave network operational</a:t>
            </a:r>
          </a:p>
          <a:p>
            <a:r>
              <a:rPr lang="en-US" dirty="0" smtClean="0">
                <a:solidFill>
                  <a:schemeClr val="tx2"/>
                </a:solidFill>
                <a:sym typeface="Wingdings"/>
              </a:rPr>
              <a:t>2025  Third generation detectors under construction</a:t>
            </a:r>
            <a:r>
              <a:rPr lang="en-US" dirty="0">
                <a:solidFill>
                  <a:schemeClr val="tx2"/>
                </a:solidFill>
                <a:sym typeface="Wingdings"/>
              </a:rPr>
              <a:t> </a:t>
            </a:r>
            <a:r>
              <a:rPr lang="en-US" dirty="0" smtClean="0">
                <a:solidFill>
                  <a:schemeClr val="tx2"/>
                </a:solidFill>
                <a:sym typeface="Wingdings"/>
              </a:rPr>
              <a:t>&amp; space-based interferometer nearing launch</a:t>
            </a:r>
            <a:endParaRPr lang="en-US" dirty="0" smtClean="0">
              <a:solidFill>
                <a:schemeClr val="tx2"/>
              </a:solidFill>
              <a:sym typeface="Wingding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6324600"/>
            <a:ext cx="830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rgbClr val="FFFFFF"/>
                </a:solidFill>
                <a:latin typeface="+mn-lt"/>
              </a:rPr>
              <a:t>http://wallpapers.free-review.net/42__Kalalau_Valley,_Kauai,_Hawaii_-_Pacific_Breezes.htm</a:t>
            </a:r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0627-2641-D545-B7DC-1C11A578194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hawaii-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" y="-12329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609600"/>
            <a:ext cx="52321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  <a:latin typeface="+mn-lt"/>
              </a:rPr>
              <a:t>Enjoy the meeting! </a:t>
            </a:r>
            <a:endParaRPr lang="en-US" sz="4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6096000"/>
            <a:ext cx="830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rgbClr val="FFFFFF"/>
                </a:solidFill>
                <a:latin typeface="+mn-lt"/>
              </a:rPr>
              <a:t>http://hawaiiw.net/wp-content/uploads/2011/11/hawaii-red.jpg</a:t>
            </a:r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964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Ground-</a:t>
            </a:r>
            <a:r>
              <a:rPr lang="en-US" dirty="0" smtClean="0"/>
              <a:t>based Detectors-- </a:t>
            </a:r>
            <a:br>
              <a:rPr lang="en-US" dirty="0" smtClean="0"/>
            </a:br>
            <a:r>
              <a:rPr lang="en-US" dirty="0" smtClean="0"/>
              <a:t>Past, Present, &amp;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2000" dirty="0" smtClean="0"/>
              <a:t>2010 -- First Generation Interferometers: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‘We built km scale interferometers. </a:t>
            </a:r>
            <a:r>
              <a:rPr lang="en-US" sz="2000" b="1" i="1" dirty="0" smtClean="0">
                <a:solidFill>
                  <a:srgbClr val="000000"/>
                </a:solidFill>
              </a:rPr>
              <a:t>They work.</a:t>
            </a:r>
            <a:r>
              <a:rPr lang="en-US" sz="2000" dirty="0" smtClean="0">
                <a:solidFill>
                  <a:srgbClr val="000000"/>
                </a:solidFill>
              </a:rPr>
              <a:t>’</a:t>
            </a:r>
            <a:endParaRPr lang="en-US" sz="2000" dirty="0" smtClean="0"/>
          </a:p>
          <a:p>
            <a:r>
              <a:rPr lang="en-US" sz="2000" dirty="0" smtClean="0"/>
              <a:t>2015 </a:t>
            </a:r>
            <a:r>
              <a:rPr lang="en-US" sz="2000" dirty="0" smtClean="0"/>
              <a:t>-- Second Generation Interferometers: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‘</a:t>
            </a:r>
            <a:r>
              <a:rPr lang="en-US" sz="2000" dirty="0" smtClean="0">
                <a:solidFill>
                  <a:srgbClr val="000000"/>
                </a:solidFill>
              </a:rPr>
              <a:t>We’re building more </a:t>
            </a:r>
            <a:r>
              <a:rPr lang="en-US" sz="2000" dirty="0" smtClean="0">
                <a:solidFill>
                  <a:srgbClr val="000000"/>
                </a:solidFill>
              </a:rPr>
              <a:t>sensitive interferometers. We have ‘knobs’ to play with – signal recycling, input power. We can tune to go after specific astrophysical targets, We’ll soon make detections of binary mergers. And if we get lucky, </a:t>
            </a:r>
            <a:r>
              <a:rPr lang="en-US" sz="2000" dirty="0" smtClean="0">
                <a:solidFill>
                  <a:srgbClr val="000000"/>
                </a:solidFill>
              </a:rPr>
              <a:t>maybe something else.’</a:t>
            </a: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/>
              <a:t>2020 -- Global Gravitational-wave Network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‘We’re doing multi-messenger astronomy </a:t>
            </a:r>
            <a:r>
              <a:rPr lang="en-US" sz="2000" dirty="0" smtClean="0">
                <a:solidFill>
                  <a:schemeClr val="tx2"/>
                </a:solidFill>
              </a:rPr>
              <a:t>with the network.’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/>
              <a:t>2025+… </a:t>
            </a:r>
            <a:r>
              <a:rPr lang="en-US" sz="2000" dirty="0" smtClean="0"/>
              <a:t>-- Third Generation Interferometers: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‘</a:t>
            </a:r>
            <a:r>
              <a:rPr lang="en-US" sz="2000" dirty="0" smtClean="0">
                <a:solidFill>
                  <a:schemeClr val="tx2"/>
                </a:solidFill>
              </a:rPr>
              <a:t>We’ll </a:t>
            </a:r>
            <a:r>
              <a:rPr lang="en-US" sz="2000" dirty="0" smtClean="0">
                <a:solidFill>
                  <a:schemeClr val="tx2"/>
                </a:solidFill>
              </a:rPr>
              <a:t>building interferometers that will be even more sensitive and probe astrophysics at cosmological distances.  They’ll provide stringent tests of GR.  </a:t>
            </a:r>
            <a:r>
              <a:rPr lang="en-US" sz="2000" b="1" i="1" dirty="0" smtClean="0">
                <a:solidFill>
                  <a:schemeClr val="tx2"/>
                </a:solidFill>
              </a:rPr>
              <a:t>Their designs will be influenced as much </a:t>
            </a:r>
            <a:r>
              <a:rPr lang="en-US" sz="2000" b="1" i="1" dirty="0">
                <a:solidFill>
                  <a:schemeClr val="tx2"/>
                </a:solidFill>
              </a:rPr>
              <a:t>b</a:t>
            </a:r>
            <a:r>
              <a:rPr lang="en-US" sz="2000" b="1" i="1" dirty="0" smtClean="0">
                <a:solidFill>
                  <a:schemeClr val="tx2"/>
                </a:solidFill>
              </a:rPr>
              <a:t>y astrophysics as by the limits of technology</a:t>
            </a:r>
            <a:r>
              <a:rPr lang="en-US" sz="2000" i="1" dirty="0" smtClean="0">
                <a:solidFill>
                  <a:schemeClr val="tx2"/>
                </a:solidFill>
              </a:rPr>
              <a:t>.</a:t>
            </a:r>
            <a:r>
              <a:rPr lang="en-US" sz="2000" dirty="0" smtClean="0">
                <a:solidFill>
                  <a:schemeClr val="tx2"/>
                </a:solidFill>
              </a:rPr>
              <a:t>’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0627-2641-D545-B7DC-1C11A57819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8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rgbClr val="618FF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>
              <a:solidFill>
                <a:srgbClr val="618FF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solidFill>
                <a:srgbClr val="618FF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62F74-319B-A042-AC23-EA803683A5A0}" type="slidenum">
              <a:rPr lang="en-US" smtClean="0">
                <a:solidFill>
                  <a:srgbClr val="618FFD"/>
                </a:solidFill>
              </a:rPr>
              <a:pPr/>
              <a:t>3</a:t>
            </a:fld>
            <a:endParaRPr lang="en-US">
              <a:solidFill>
                <a:srgbClr val="618FFD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fld id="{B41FB538-D3E9-9344-B345-15FA4FA35A14}" type="slidenum">
              <a:rPr lang="en-US" smtClean="0">
                <a:solidFill>
                  <a:srgbClr val="618FFD"/>
                </a:solidFill>
              </a:rPr>
              <a:pPr>
                <a:defRPr/>
              </a:pPr>
              <a:t>3</a:t>
            </a:fld>
            <a:endParaRPr lang="en-US">
              <a:solidFill>
                <a:srgbClr val="618FFD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618FFD"/>
              </a:solidFill>
              <a:cs typeface="+mn-cs"/>
            </a:endParaRPr>
          </a:p>
        </p:txBody>
      </p:sp>
      <p:pic>
        <p:nvPicPr>
          <p:cNvPr id="8" name="Picture 6" descr="WorldMapX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94019"/>
            <a:ext cx="8648700" cy="520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83" y="1876452"/>
            <a:ext cx="871510" cy="644744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893" y="2642336"/>
            <a:ext cx="881894" cy="557969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883" y="2791400"/>
            <a:ext cx="942370" cy="785309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44" y="1990754"/>
            <a:ext cx="984724" cy="6698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fld id="{A0E6DEC9-3FD8-4C48-9C22-0E3BBCDD8071}" type="slidenum">
              <a:rPr lang="en-US" smtClean="0">
                <a:solidFill>
                  <a:srgbClr val="618FFD"/>
                </a:solidFill>
              </a:rPr>
              <a:pPr/>
              <a:t>3</a:t>
            </a:fld>
            <a:endParaRPr lang="en-US">
              <a:solidFill>
                <a:srgbClr val="618FFD"/>
              </a:solidFill>
            </a:endParaRPr>
          </a:p>
        </p:txBody>
      </p:sp>
      <p:graphicFrame>
        <p:nvGraphicFramePr>
          <p:cNvPr id="1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583779"/>
              </p:ext>
            </p:extLst>
          </p:nvPr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Photo Editor Photo" r:id="rId8" imgW="4409524" imgH="3219899" progId="MSPhotoEd.3">
                  <p:embed/>
                </p:oleObj>
              </mc:Choice>
              <mc:Fallback>
                <p:oleObj name="Photo Editor Photo" r:id="rId8" imgW="4409524" imgH="3219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438400" y="228600"/>
            <a:ext cx="50303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i="1" dirty="0" smtClean="0">
                <a:solidFill>
                  <a:srgbClr val="618FFD"/>
                </a:solidFill>
                <a:latin typeface="+mn-lt"/>
              </a:rPr>
              <a:t>The Advanced Ground-based </a:t>
            </a:r>
          </a:p>
          <a:p>
            <a:r>
              <a:rPr lang="en-US" sz="2800" b="0" i="1" dirty="0" smtClean="0">
                <a:solidFill>
                  <a:srgbClr val="618FFD"/>
                </a:solidFill>
                <a:latin typeface="+mn-lt"/>
              </a:rPr>
              <a:t>GW Detector Network in </a:t>
            </a:r>
            <a:r>
              <a:rPr lang="en-US" sz="2800" b="0" i="1" dirty="0" smtClean="0">
                <a:solidFill>
                  <a:srgbClr val="618FFD"/>
                </a:solidFill>
                <a:latin typeface="+mn-lt"/>
              </a:rPr>
              <a:t>2015</a:t>
            </a:r>
            <a:endParaRPr lang="en-US" sz="2800" b="0" i="1" dirty="0">
              <a:solidFill>
                <a:srgbClr val="618FFD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1524000"/>
            <a:ext cx="88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18FFD"/>
                </a:solidFill>
                <a:latin typeface="+mn-lt"/>
              </a:rPr>
              <a:t>GEO600</a:t>
            </a:r>
          </a:p>
          <a:p>
            <a:endParaRPr lang="en-US" sz="1400" dirty="0">
              <a:solidFill>
                <a:srgbClr val="618FFD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7121" y="1381780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18FFD"/>
                </a:solidFill>
                <a:latin typeface="+mn-lt"/>
              </a:rPr>
              <a:t>Advanced LIGO </a:t>
            </a:r>
          </a:p>
          <a:p>
            <a:r>
              <a:rPr lang="en-US" sz="1400" dirty="0" smtClean="0">
                <a:solidFill>
                  <a:srgbClr val="618FFD"/>
                </a:solidFill>
                <a:latin typeface="+mn-lt"/>
              </a:rPr>
              <a:t>Hanford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600" y="3657600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18FFD"/>
                </a:solidFill>
                <a:latin typeface="+mn-lt"/>
              </a:rPr>
              <a:t>Advanced LIGO </a:t>
            </a:r>
          </a:p>
          <a:p>
            <a:r>
              <a:rPr lang="en-US" sz="1400" dirty="0" smtClean="0">
                <a:solidFill>
                  <a:srgbClr val="618FFD"/>
                </a:solidFill>
                <a:latin typeface="+mn-lt"/>
              </a:rPr>
              <a:t>Livingston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6281" y="3838103"/>
            <a:ext cx="983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18FFD"/>
                </a:solidFill>
                <a:latin typeface="+mn-lt"/>
              </a:rPr>
              <a:t>Advanced </a:t>
            </a:r>
          </a:p>
          <a:p>
            <a:r>
              <a:rPr lang="en-US" sz="1400" dirty="0" smtClean="0">
                <a:solidFill>
                  <a:srgbClr val="618FFD"/>
                </a:solidFill>
                <a:latin typeface="+mn-lt"/>
              </a:rPr>
              <a:t>Virgo</a:t>
            </a:r>
          </a:p>
        </p:txBody>
      </p:sp>
      <p:graphicFrame>
        <p:nvGraphicFramePr>
          <p:cNvPr id="26" name="Object 639"/>
          <p:cNvGraphicFramePr>
            <a:graphicFrameLocks noChangeAspect="1"/>
          </p:cNvGraphicFramePr>
          <p:nvPr/>
        </p:nvGraphicFramePr>
        <p:xfrm>
          <a:off x="0" y="0"/>
          <a:ext cx="143033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Image" r:id="rId10" imgW="1766325" imgH="1296152" progId="Photoshop.Image.5">
                  <p:embed/>
                </p:oleObj>
              </mc:Choice>
              <mc:Fallback>
                <p:oleObj name="Image" r:id="rId10" imgW="1766325" imgH="1296152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30338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>
            <a:endCxn id="10" idx="2"/>
          </p:cNvCxnSpPr>
          <p:nvPr/>
        </p:nvCxnSpPr>
        <p:spPr bwMode="auto">
          <a:xfrm flipV="1">
            <a:off x="4372827" y="3200305"/>
            <a:ext cx="596013" cy="6218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6046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rgbClr val="618FF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>
              <a:solidFill>
                <a:srgbClr val="618FF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solidFill>
                <a:srgbClr val="618FF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62F74-319B-A042-AC23-EA803683A5A0}" type="slidenum">
              <a:rPr lang="en-US" smtClean="0">
                <a:solidFill>
                  <a:srgbClr val="618FFD"/>
                </a:solidFill>
              </a:rPr>
              <a:pPr/>
              <a:t>4</a:t>
            </a:fld>
            <a:endParaRPr lang="en-US">
              <a:solidFill>
                <a:srgbClr val="618FFD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fld id="{B41FB538-D3E9-9344-B345-15FA4FA35A14}" type="slidenum">
              <a:rPr lang="en-US" smtClean="0">
                <a:solidFill>
                  <a:srgbClr val="618FFD"/>
                </a:solidFill>
              </a:rPr>
              <a:pPr>
                <a:defRPr/>
              </a:pPr>
              <a:t>4</a:t>
            </a:fld>
            <a:endParaRPr lang="en-US">
              <a:solidFill>
                <a:srgbClr val="618FFD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618FFD"/>
              </a:solidFill>
              <a:cs typeface="+mn-cs"/>
            </a:endParaRPr>
          </a:p>
        </p:txBody>
      </p:sp>
      <p:pic>
        <p:nvPicPr>
          <p:cNvPr id="8" name="Picture 6" descr="WorldMapX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94019"/>
            <a:ext cx="8648700" cy="520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83" y="1876452"/>
            <a:ext cx="871510" cy="644744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893" y="2642336"/>
            <a:ext cx="881894" cy="557969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883" y="2791400"/>
            <a:ext cx="942370" cy="785309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44" y="1990754"/>
            <a:ext cx="984724" cy="6698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fld id="{A0E6DEC9-3FD8-4C48-9C22-0E3BBCDD8071}" type="slidenum">
              <a:rPr lang="en-US" smtClean="0">
                <a:solidFill>
                  <a:srgbClr val="618FFD"/>
                </a:solidFill>
              </a:rPr>
              <a:pPr/>
              <a:t>4</a:t>
            </a:fld>
            <a:endParaRPr lang="en-US">
              <a:solidFill>
                <a:srgbClr val="618FFD"/>
              </a:solidFill>
            </a:endParaRPr>
          </a:p>
        </p:txBody>
      </p:sp>
      <p:pic>
        <p:nvPicPr>
          <p:cNvPr id="16" name="図 10" descr="LCGTPosterSimpleEn.jpg"/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6"/>
          <a:stretch>
            <a:fillRect/>
          </a:stretch>
        </p:blipFill>
        <p:spPr bwMode="auto">
          <a:xfrm>
            <a:off x="7446611" y="2552473"/>
            <a:ext cx="1222550" cy="826006"/>
          </a:xfrm>
          <a:prstGeom prst="rect">
            <a:avLst/>
          </a:prstGeom>
          <a:noFill/>
          <a:ln w="28575" cmpd="sng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976523"/>
              </p:ext>
            </p:extLst>
          </p:nvPr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Photo Editor Photo" r:id="rId9" imgW="4409524" imgH="3219899" progId="MSPhotoEd.3">
                  <p:embed/>
                </p:oleObj>
              </mc:Choice>
              <mc:Fallback>
                <p:oleObj name="Photo Editor Photo" r:id="rId9" imgW="4409524" imgH="3219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32" y="3242262"/>
            <a:ext cx="904101" cy="75341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438400" y="228600"/>
            <a:ext cx="50303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i="1" dirty="0" smtClean="0">
                <a:solidFill>
                  <a:srgbClr val="618FFD"/>
                </a:solidFill>
                <a:latin typeface="+mn-lt"/>
              </a:rPr>
              <a:t>The Advanced Ground-based </a:t>
            </a:r>
          </a:p>
          <a:p>
            <a:r>
              <a:rPr lang="en-US" sz="2800" b="0" i="1" dirty="0" smtClean="0">
                <a:solidFill>
                  <a:srgbClr val="618FFD"/>
                </a:solidFill>
                <a:latin typeface="+mn-lt"/>
              </a:rPr>
              <a:t>GW Detector Network in </a:t>
            </a:r>
            <a:r>
              <a:rPr lang="en-US" sz="2800" i="1" dirty="0" smtClean="0">
                <a:solidFill>
                  <a:srgbClr val="618FFD"/>
                </a:solidFill>
                <a:latin typeface="+mn-lt"/>
              </a:rPr>
              <a:t>2020</a:t>
            </a:r>
            <a:endParaRPr lang="en-US" sz="2800" b="0" i="1" dirty="0">
              <a:solidFill>
                <a:srgbClr val="618FFD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1524000"/>
            <a:ext cx="88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18FFD"/>
                </a:solidFill>
                <a:latin typeface="+mn-lt"/>
              </a:rPr>
              <a:t>GEO600</a:t>
            </a:r>
          </a:p>
          <a:p>
            <a:endParaRPr lang="en-US" sz="1400" dirty="0">
              <a:solidFill>
                <a:srgbClr val="618FFD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7121" y="1381780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18FFD"/>
                </a:solidFill>
                <a:latin typeface="+mn-lt"/>
              </a:rPr>
              <a:t>Advanced LIGO </a:t>
            </a:r>
          </a:p>
          <a:p>
            <a:r>
              <a:rPr lang="en-US" sz="1400" dirty="0" smtClean="0">
                <a:solidFill>
                  <a:srgbClr val="618FFD"/>
                </a:solidFill>
                <a:latin typeface="+mn-lt"/>
              </a:rPr>
              <a:t>Hanford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600" y="3657600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18FFD"/>
                </a:solidFill>
                <a:latin typeface="+mn-lt"/>
              </a:rPr>
              <a:t>Advanced LIGO </a:t>
            </a:r>
          </a:p>
          <a:p>
            <a:r>
              <a:rPr lang="en-US" sz="1400" dirty="0" smtClean="0">
                <a:solidFill>
                  <a:srgbClr val="618FFD"/>
                </a:solidFill>
                <a:latin typeface="+mn-lt"/>
              </a:rPr>
              <a:t>Livingston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6281" y="3838103"/>
            <a:ext cx="983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18FFD"/>
                </a:solidFill>
                <a:latin typeface="+mn-lt"/>
              </a:rPr>
              <a:t>Advanced </a:t>
            </a:r>
          </a:p>
          <a:p>
            <a:r>
              <a:rPr lang="en-US" sz="1400" dirty="0" smtClean="0">
                <a:solidFill>
                  <a:srgbClr val="618FFD"/>
                </a:solidFill>
                <a:latin typeface="+mn-lt"/>
              </a:rPr>
              <a:t>Virgo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14000" y="4142211"/>
            <a:ext cx="117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18FFD"/>
                </a:solidFill>
                <a:latin typeface="+mn-lt"/>
              </a:rPr>
              <a:t>LIGO-</a:t>
            </a:r>
            <a:r>
              <a:rPr lang="en-US" sz="1400" dirty="0" smtClean="0">
                <a:solidFill>
                  <a:srgbClr val="618FFD"/>
                </a:solidFill>
                <a:latin typeface="+mn-lt"/>
              </a:rPr>
              <a:t>India</a:t>
            </a:r>
          </a:p>
          <a:p>
            <a:r>
              <a:rPr lang="en-US" sz="1400" dirty="0" smtClean="0">
                <a:solidFill>
                  <a:srgbClr val="618FFD"/>
                </a:solidFill>
                <a:latin typeface="+mn-lt"/>
              </a:rPr>
              <a:t>(anticipated)</a:t>
            </a:r>
            <a:endParaRPr lang="en-US" sz="1400" dirty="0" smtClean="0">
              <a:solidFill>
                <a:srgbClr val="618FFD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45142" y="3417832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18FFD"/>
                </a:solidFill>
                <a:latin typeface="+mn-lt"/>
              </a:rPr>
              <a:t>KAGRA </a:t>
            </a:r>
          </a:p>
        </p:txBody>
      </p:sp>
      <p:graphicFrame>
        <p:nvGraphicFramePr>
          <p:cNvPr id="26" name="Object 639"/>
          <p:cNvGraphicFramePr>
            <a:graphicFrameLocks noChangeAspect="1"/>
          </p:cNvGraphicFramePr>
          <p:nvPr/>
        </p:nvGraphicFramePr>
        <p:xfrm>
          <a:off x="0" y="0"/>
          <a:ext cx="143033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Image" r:id="rId11" imgW="1766325" imgH="1296152" progId="Photoshop.Image.5">
                  <p:embed/>
                </p:oleObj>
              </mc:Choice>
              <mc:Fallback>
                <p:oleObj name="Image" r:id="rId11" imgW="1766325" imgH="1296152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30338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>
            <a:endCxn id="10" idx="2"/>
          </p:cNvCxnSpPr>
          <p:nvPr/>
        </p:nvCxnSpPr>
        <p:spPr bwMode="auto">
          <a:xfrm flipV="1">
            <a:off x="4372827" y="3200305"/>
            <a:ext cx="596013" cy="6218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9449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14EB4-1296-344E-98B2-51EF38DA7D3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Picture 10" descr="strain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43" y="-1"/>
            <a:ext cx="9245878" cy="65120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0" y="2310190"/>
            <a:ext cx="471714" cy="1524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573908" y="2762881"/>
            <a:ext cx="176487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Strain (1/√Hz)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Left Arrow 6"/>
          <p:cNvSpPr/>
          <p:nvPr/>
        </p:nvSpPr>
        <p:spPr bwMode="auto">
          <a:xfrm rot="19025386">
            <a:off x="1145721" y="4976138"/>
            <a:ext cx="1143000" cy="457200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Left Arrow 8"/>
          <p:cNvSpPr/>
          <p:nvPr/>
        </p:nvSpPr>
        <p:spPr bwMode="auto">
          <a:xfrm rot="15004099">
            <a:off x="6010430" y="5720597"/>
            <a:ext cx="1143000" cy="457200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457200" y="4114800"/>
            <a:ext cx="1143000" cy="457200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2" name="Left Arrow 11"/>
          <p:cNvSpPr/>
          <p:nvPr/>
        </p:nvSpPr>
        <p:spPr bwMode="auto">
          <a:xfrm rot="16200000">
            <a:off x="3771900" y="5753100"/>
            <a:ext cx="1143000" cy="457200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3" name="Left Arrow 12"/>
          <p:cNvSpPr/>
          <p:nvPr/>
        </p:nvSpPr>
        <p:spPr bwMode="auto">
          <a:xfrm rot="15004099">
            <a:off x="7458231" y="4806196"/>
            <a:ext cx="1143000" cy="457200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5410200"/>
            <a:ext cx="607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?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5105400"/>
            <a:ext cx="607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?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4419600"/>
            <a:ext cx="607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?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5791200"/>
            <a:ext cx="607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?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77200" y="4267200"/>
            <a:ext cx="607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?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304800"/>
            <a:ext cx="52300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i="1" dirty="0" smtClean="0">
                <a:solidFill>
                  <a:srgbClr val="618FFD"/>
                </a:solidFill>
                <a:latin typeface="+mn-lt"/>
              </a:rPr>
              <a:t>The Advanced Ground-based </a:t>
            </a:r>
          </a:p>
          <a:p>
            <a:r>
              <a:rPr lang="en-US" sz="2800" b="0" i="1" dirty="0" smtClean="0">
                <a:solidFill>
                  <a:srgbClr val="618FFD"/>
                </a:solidFill>
                <a:latin typeface="+mn-lt"/>
              </a:rPr>
              <a:t>GW Detector Network in </a:t>
            </a:r>
            <a:r>
              <a:rPr lang="en-US" sz="2800" i="1" dirty="0" smtClean="0">
                <a:solidFill>
                  <a:srgbClr val="618FFD"/>
                </a:solidFill>
                <a:latin typeface="+mn-lt"/>
              </a:rPr>
              <a:t>2025?</a:t>
            </a:r>
            <a:endParaRPr lang="en-US" sz="2800" b="0" i="1" dirty="0">
              <a:solidFill>
                <a:srgbClr val="618FF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014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8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Timescales for a US third generation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148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Assumptions:</a:t>
            </a:r>
          </a:p>
          <a:p>
            <a:pPr lvl="1"/>
            <a:r>
              <a:rPr lang="en-US" sz="1600" dirty="0" err="1" smtClean="0">
                <a:solidFill>
                  <a:srgbClr val="000000"/>
                </a:solidFill>
              </a:rPr>
              <a:t>aLIGO</a:t>
            </a:r>
            <a:r>
              <a:rPr lang="en-US" sz="1600" dirty="0" smtClean="0">
                <a:solidFill>
                  <a:srgbClr val="000000"/>
                </a:solidFill>
              </a:rPr>
              <a:t> completed in 2015 </a:t>
            </a:r>
            <a:endParaRPr lang="en-US" sz="1600" dirty="0">
              <a:solidFill>
                <a:srgbClr val="000000"/>
              </a:solidFill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2 </a:t>
            </a:r>
            <a:r>
              <a:rPr lang="en-US" sz="1600" dirty="0">
                <a:solidFill>
                  <a:srgbClr val="000000"/>
                </a:solidFill>
              </a:rPr>
              <a:t>-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3 years </a:t>
            </a:r>
            <a:r>
              <a:rPr lang="en-US" sz="1600" dirty="0" smtClean="0">
                <a:solidFill>
                  <a:srgbClr val="000000"/>
                </a:solidFill>
              </a:rPr>
              <a:t>needed </a:t>
            </a:r>
            <a:r>
              <a:rPr lang="en-US" sz="1600" dirty="0">
                <a:solidFill>
                  <a:srgbClr val="000000"/>
                </a:solidFill>
              </a:rPr>
              <a:t>to reach design </a:t>
            </a:r>
            <a:r>
              <a:rPr lang="en-US" sz="1600" dirty="0" smtClean="0">
                <a:solidFill>
                  <a:srgbClr val="000000"/>
                </a:solidFill>
              </a:rPr>
              <a:t>sensitivity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First detections come between 2015-2018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Depending on NS-NS, NS-BH, BH-BH rates or surprises, 2 or more years of science </a:t>
            </a:r>
            <a:r>
              <a:rPr lang="en-US" sz="1600" dirty="0" smtClean="0">
                <a:solidFill>
                  <a:srgbClr val="000000"/>
                </a:solidFill>
              </a:rPr>
              <a:t>running after detection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Constraints and Prerequisites: 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Advanced LIGO: our first priority must be to get </a:t>
            </a:r>
            <a:r>
              <a:rPr lang="en-US" sz="1600" dirty="0" err="1" smtClean="0">
                <a:solidFill>
                  <a:srgbClr val="000000"/>
                </a:solidFill>
              </a:rPr>
              <a:t>aLIGO</a:t>
            </a:r>
            <a:r>
              <a:rPr lang="en-US" sz="1600" dirty="0" smtClean="0">
                <a:solidFill>
                  <a:srgbClr val="000000"/>
                </a:solidFill>
              </a:rPr>
              <a:t> operational and sensitive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Science</a:t>
            </a:r>
            <a:r>
              <a:rPr lang="en-US" sz="1600" dirty="0" smtClean="0">
                <a:solidFill>
                  <a:srgbClr val="000000"/>
                </a:solidFill>
              </a:rPr>
              <a:t>: any major upgrade proposal (~$100M scale) will have to wait until </a:t>
            </a:r>
            <a:r>
              <a:rPr lang="en-US" sz="1600" dirty="0">
                <a:solidFill>
                  <a:srgbClr val="000000"/>
                </a:solidFill>
              </a:rPr>
              <a:t>we have </a:t>
            </a:r>
            <a:r>
              <a:rPr lang="en-US" sz="1600" dirty="0" smtClean="0">
                <a:solidFill>
                  <a:srgbClr val="000000"/>
                </a:solidFill>
              </a:rPr>
              <a:t>detections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Near </a:t>
            </a:r>
            <a:r>
              <a:rPr lang="en-US" dirty="0" smtClean="0">
                <a:solidFill>
                  <a:srgbClr val="000000"/>
                </a:solidFill>
              </a:rPr>
              <a:t>Term Possibilities (2016-2020):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Incremental, lower cost upgrades which </a:t>
            </a:r>
            <a:r>
              <a:rPr lang="en-US" sz="1600" dirty="0" smtClean="0">
                <a:solidFill>
                  <a:srgbClr val="000000"/>
                </a:solidFill>
              </a:rPr>
              <a:t>improve sensitivity by small factors and/or in different frequency bands, </a:t>
            </a:r>
            <a:r>
              <a:rPr lang="en-US" sz="1600" dirty="0" err="1" smtClean="0">
                <a:solidFill>
                  <a:srgbClr val="000000"/>
                </a:solidFill>
              </a:rPr>
              <a:t>eg</a:t>
            </a:r>
            <a:r>
              <a:rPr lang="en-US" sz="1600" dirty="0" smtClean="0">
                <a:solidFill>
                  <a:srgbClr val="000000"/>
                </a:solidFill>
              </a:rPr>
              <a:t>. 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2"/>
            <a:r>
              <a:rPr lang="en-US" sz="1400" dirty="0" smtClean="0">
                <a:solidFill>
                  <a:srgbClr val="000000"/>
                </a:solidFill>
              </a:rPr>
              <a:t>Squeezing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2"/>
            <a:r>
              <a:rPr lang="en-US" sz="1400" dirty="0" smtClean="0">
                <a:solidFill>
                  <a:srgbClr val="000000"/>
                </a:solidFill>
              </a:rPr>
              <a:t>Mirrors </a:t>
            </a:r>
            <a:r>
              <a:rPr lang="en-US" sz="1400" dirty="0">
                <a:solidFill>
                  <a:srgbClr val="000000"/>
                </a:solidFill>
              </a:rPr>
              <a:t>possessing optical </a:t>
            </a:r>
            <a:r>
              <a:rPr lang="en-US" sz="1400" dirty="0" smtClean="0">
                <a:solidFill>
                  <a:srgbClr val="000000"/>
                </a:solidFill>
              </a:rPr>
              <a:t>coatings </a:t>
            </a:r>
            <a:r>
              <a:rPr lang="en-US" sz="1400" dirty="0" smtClean="0">
                <a:solidFill>
                  <a:srgbClr val="000000"/>
                </a:solidFill>
              </a:rPr>
              <a:t>with </a:t>
            </a:r>
            <a:r>
              <a:rPr lang="en-US" sz="1400" dirty="0" smtClean="0">
                <a:solidFill>
                  <a:srgbClr val="000000"/>
                </a:solidFill>
              </a:rPr>
              <a:t>significantly lower </a:t>
            </a:r>
            <a:r>
              <a:rPr lang="en-US" sz="1400" dirty="0" smtClean="0">
                <a:solidFill>
                  <a:srgbClr val="000000"/>
                </a:solidFill>
              </a:rPr>
              <a:t>thermal noise</a:t>
            </a:r>
          </a:p>
          <a:p>
            <a:pPr lvl="2"/>
            <a:r>
              <a:rPr lang="en-US" sz="1400" dirty="0" smtClean="0">
                <a:solidFill>
                  <a:srgbClr val="000000"/>
                </a:solidFill>
              </a:rPr>
              <a:t>???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0627-2641-D545-B7DC-1C11A57819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 timescales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Longer Term Possibilities (2020-2030): 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Upgrades which have a high price tag will require a dedicated proposal to NSF.</a:t>
            </a:r>
          </a:p>
          <a:p>
            <a:pPr lvl="2"/>
            <a:r>
              <a:rPr lang="en-US" sz="1400" dirty="0" smtClean="0">
                <a:solidFill>
                  <a:srgbClr val="000000"/>
                </a:solidFill>
              </a:rPr>
              <a:t>It takes a years to get on to and work though the queue of Major Research Equipment and Facilities Construction projects.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A 3G proposal will need to have a thorough conceptual design underpinning the proposal </a:t>
            </a:r>
          </a:p>
          <a:p>
            <a:pPr lvl="2"/>
            <a:r>
              <a:rPr lang="en-US" sz="1400" dirty="0" smtClean="0">
                <a:solidFill>
                  <a:srgbClr val="000000"/>
                </a:solidFill>
              </a:rPr>
              <a:t>The design will be strongly motivated by astrophysics goals, exploring trades</a:t>
            </a:r>
          </a:p>
          <a:p>
            <a:pPr lvl="2"/>
            <a:r>
              <a:rPr lang="en-US" sz="1400" dirty="0" smtClean="0">
                <a:solidFill>
                  <a:srgbClr val="000000"/>
                </a:solidFill>
              </a:rPr>
              <a:t>The ‘Catch-22’ problem </a:t>
            </a: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Recall History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Initial LIGO – ‘Blue book’ design in 198? 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 first science run (S1) in 2002, design sensitivity in 2005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Advanced LIGO – Conceptual design in 1998  first science slated for 2015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It takes 15-20 years to go from design to working interferometers; this points to an operational 3G interferometer in the late 2020’s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Could possibly be accelerated by breakthrough science by 2G detectors, a more limited scale upgrade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lvl="1"/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0627-2641-D545-B7DC-1C11A57819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6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needed? An </a:t>
            </a:r>
            <a:r>
              <a:rPr lang="en-US" dirty="0" smtClean="0"/>
              <a:t>partially complete </a:t>
            </a:r>
            <a:r>
              <a:rPr lang="en-US" dirty="0"/>
              <a:t>l</a:t>
            </a:r>
            <a:r>
              <a:rPr lang="en-US" dirty="0" smtClean="0"/>
              <a:t>ist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0627-2641-D545-B7DC-1C11A5781944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969566"/>
              </p:ext>
            </p:extLst>
          </p:nvPr>
        </p:nvGraphicFramePr>
        <p:xfrm>
          <a:off x="304800" y="1600200"/>
          <a:ext cx="8839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919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5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RGB: R&amp;D for third </a:t>
            </a:r>
            <a:r>
              <a:rPr lang="en-US" sz="2800" dirty="0"/>
              <a:t>g</a:t>
            </a:r>
            <a:r>
              <a:rPr lang="en-US" sz="2800" dirty="0" smtClean="0"/>
              <a:t>eneration </a:t>
            </a:r>
            <a:r>
              <a:rPr lang="en-US" sz="2800" dirty="0"/>
              <a:t>d</a:t>
            </a:r>
            <a:r>
              <a:rPr lang="en-US" sz="2800" dirty="0" smtClean="0"/>
              <a:t>etectors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LIGO Scientific Collaboration ‘</a:t>
            </a:r>
            <a:r>
              <a:rPr lang="en-US" dirty="0" err="1" smtClean="0"/>
              <a:t>Strawman</a:t>
            </a:r>
            <a:r>
              <a:rPr lang="en-US" dirty="0" smtClean="0"/>
              <a:t>’ </a:t>
            </a:r>
            <a:r>
              <a:rPr lang="en-US" dirty="0"/>
              <a:t>d</a:t>
            </a:r>
            <a:r>
              <a:rPr lang="en-US" dirty="0" smtClean="0"/>
              <a:t>esign approach – ‘how do we design an interferometer to the facility limits of the LIGO sites?’</a:t>
            </a:r>
          </a:p>
          <a:p>
            <a:pPr lvl="1"/>
            <a:r>
              <a:rPr lang="en-US" dirty="0" smtClean="0"/>
              <a:t>Not underground, not (necessarily) a wholesale upgrade (a la Advanced LIGO) </a:t>
            </a:r>
          </a:p>
          <a:p>
            <a:r>
              <a:rPr lang="en-US" dirty="0" err="1" smtClean="0"/>
              <a:t>Strawman</a:t>
            </a:r>
            <a:r>
              <a:rPr lang="en-US" dirty="0" smtClean="0"/>
              <a:t> design will evolve in a conceptual design</a:t>
            </a:r>
          </a:p>
          <a:p>
            <a:endParaRPr lang="en-US" dirty="0" smtClean="0"/>
          </a:p>
          <a:p>
            <a:r>
              <a:rPr lang="en-US" dirty="0" smtClean="0"/>
              <a:t>What research should we </a:t>
            </a:r>
            <a:r>
              <a:rPr lang="en-US" b="1" i="1" dirty="0" smtClean="0"/>
              <a:t>not</a:t>
            </a:r>
            <a:r>
              <a:rPr lang="en-US" dirty="0" smtClean="0"/>
              <a:t> be doing?  </a:t>
            </a:r>
          </a:p>
          <a:p>
            <a:r>
              <a:rPr lang="en-US" dirty="0" smtClean="0"/>
              <a:t>Prioritization is important, but I think it’s too early to be picking winners and losers</a:t>
            </a:r>
          </a:p>
          <a:p>
            <a:pPr lvl="1"/>
            <a:r>
              <a:rPr lang="en-US" dirty="0" smtClean="0"/>
              <a:t>Many of the cool ideas are simply too untested to know they’ll work.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0627-2641-D545-B7DC-1C11A57819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0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0900043-v1-1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F0900043-v1-1.potx</Template>
  <TotalTime>3353</TotalTime>
  <Words>1128</Words>
  <Application>Microsoft Macintosh PowerPoint</Application>
  <PresentationFormat>On-screen Show (4:3)</PresentationFormat>
  <Paragraphs>152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F0900043-v1-1</vt:lpstr>
      <vt:lpstr>Photo Editor Photo</vt:lpstr>
      <vt:lpstr>Image</vt:lpstr>
      <vt:lpstr>PowerPoint Presentation</vt:lpstr>
      <vt:lpstr>Ground-based Detectors--  Past, Present, &amp; Future</vt:lpstr>
      <vt:lpstr>PowerPoint Presentation</vt:lpstr>
      <vt:lpstr>PowerPoint Presentation</vt:lpstr>
      <vt:lpstr>PowerPoint Presentation</vt:lpstr>
      <vt:lpstr>Timescales for a US third generation detector</vt:lpstr>
      <vt:lpstr>Next generation timescales</vt:lpstr>
      <vt:lpstr>What’s needed? An partially complete list…</vt:lpstr>
      <vt:lpstr>RGB: R&amp;D for third generation detectors</vt:lpstr>
      <vt:lpstr>Pulsar Timing</vt:lpstr>
      <vt:lpstr>Space – the Final Frontier</vt:lpstr>
      <vt:lpstr>Exotica: Cool Ideas for Gravitational-wave Detectors</vt:lpstr>
      <vt:lpstr>Summary</vt:lpstr>
      <vt:lpstr>PowerPoint Presentation</vt:lpstr>
    </vt:vector>
  </TitlesOfParts>
  <Company>California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H. Sanders</dc:creator>
  <cp:lastModifiedBy>David Reitze</cp:lastModifiedBy>
  <cp:revision>51</cp:revision>
  <cp:lastPrinted>1999-10-01T21:59:04Z</cp:lastPrinted>
  <dcterms:created xsi:type="dcterms:W3CDTF">2002-09-05T00:08:29Z</dcterms:created>
  <dcterms:modified xsi:type="dcterms:W3CDTF">2012-05-14T16:29:33Z</dcterms:modified>
</cp:coreProperties>
</file>