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44" r:id="rId2"/>
    <p:sldId id="919" r:id="rId3"/>
    <p:sldId id="938" r:id="rId4"/>
    <p:sldId id="923" r:id="rId5"/>
    <p:sldId id="918" r:id="rId6"/>
    <p:sldId id="924" r:id="rId7"/>
    <p:sldId id="926" r:id="rId8"/>
    <p:sldId id="925" r:id="rId9"/>
    <p:sldId id="932" r:id="rId10"/>
    <p:sldId id="920" r:id="rId11"/>
    <p:sldId id="934" r:id="rId12"/>
    <p:sldId id="933" r:id="rId13"/>
    <p:sldId id="930" r:id="rId14"/>
    <p:sldId id="936" r:id="rId15"/>
    <p:sldId id="937" r:id="rId16"/>
    <p:sldId id="931" r:id="rId17"/>
    <p:sldId id="929" r:id="rId18"/>
    <p:sldId id="894" r:id="rId19"/>
    <p:sldId id="922" r:id="rId20"/>
    <p:sldId id="935" r:id="rId21"/>
    <p:sldId id="927" r:id="rId22"/>
    <p:sldId id="816" r:id="rId23"/>
  </p:sldIdLst>
  <p:sldSz cx="9144000" cy="6858000" type="screen4x3"/>
  <p:notesSz cx="6934200" cy="9220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21"/>
    <a:srgbClr val="008000"/>
    <a:srgbClr val="FE9726"/>
    <a:srgbClr val="FE9226"/>
    <a:srgbClr val="FF6600"/>
    <a:srgbClr val="FFFE3C"/>
    <a:srgbClr val="FBE333"/>
    <a:srgbClr val="FFCC00"/>
    <a:srgbClr val="FFFF00"/>
    <a:srgbClr val="FFAE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525" autoAdjust="0"/>
    <p:restoredTop sz="92083" autoAdjust="0"/>
  </p:normalViewPr>
  <p:slideViewPr>
    <p:cSldViewPr>
      <p:cViewPr varScale="1">
        <p:scale>
          <a:sx n="84" d="100"/>
          <a:sy n="84" d="100"/>
        </p:scale>
        <p:origin x="-2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114"/>
      </p:cViewPr>
      <p:guideLst>
        <p:guide orient="horz" pos="2904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6FA15-224C-4244-A67D-AE298A223535}" type="datetimeFigureOut">
              <a:rPr lang="de-DE" smtClean="0"/>
              <a:pPr/>
              <a:t>12.05.2012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DF9C-E948-4BF6-8C70-E886793B81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27" cy="460509"/>
          </a:xfrm>
          <a:prstGeom prst="rect">
            <a:avLst/>
          </a:prstGeom>
        </p:spPr>
        <p:txBody>
          <a:bodyPr vert="horz" lIns="92303" tIns="46151" rIns="92303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27624" y="1"/>
            <a:ext cx="3005027" cy="460509"/>
          </a:xfrm>
          <a:prstGeom prst="rect">
            <a:avLst/>
          </a:prstGeom>
        </p:spPr>
        <p:txBody>
          <a:bodyPr vert="horz" lIns="92303" tIns="46151" rIns="92303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587CA3-0926-47A8-BA0B-A174BF904ECD}" type="datetimeFigureOut">
              <a:rPr lang="de-DE"/>
              <a:pPr>
                <a:defRPr/>
              </a:pPr>
              <a:t>12.05.2012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3111" y="4379130"/>
            <a:ext cx="5547980" cy="4148876"/>
          </a:xfrm>
          <a:prstGeom prst="rect">
            <a:avLst/>
          </a:prstGeom>
        </p:spPr>
        <p:txBody>
          <a:bodyPr vert="horz" lIns="92303" tIns="46151" rIns="92303" bIns="4615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758261"/>
            <a:ext cx="3005027" cy="460509"/>
          </a:xfrm>
          <a:prstGeom prst="rect">
            <a:avLst/>
          </a:prstGeom>
        </p:spPr>
        <p:txBody>
          <a:bodyPr vert="horz" lIns="92303" tIns="46151" rIns="92303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27624" y="8758261"/>
            <a:ext cx="3005027" cy="460509"/>
          </a:xfrm>
          <a:prstGeom prst="rect">
            <a:avLst/>
          </a:prstGeom>
        </p:spPr>
        <p:txBody>
          <a:bodyPr vert="horz" lIns="92303" tIns="46151" rIns="92303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6B80B3-6E80-4BD1-8958-92EE2F21F5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D74192-3CA6-44E2-82F0-FFF6E0B7EB4B}" type="slidenum">
              <a:rPr lang="en-GB"/>
              <a:pPr/>
              <a:t>6</a:t>
            </a:fld>
            <a:endParaRPr lang="en-GB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27624" y="8758261"/>
            <a:ext cx="3005027" cy="460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258" tIns="46297" rIns="92258" bIns="46297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852129" algn="l"/>
                <a:tab pos="1704259" algn="l"/>
                <a:tab pos="2556388" algn="l"/>
                <a:tab pos="3408517" algn="l"/>
                <a:tab pos="4260647" algn="l"/>
                <a:tab pos="5112776" algn="l"/>
                <a:tab pos="5964906" algn="l"/>
                <a:tab pos="6817035" algn="l"/>
                <a:tab pos="7669164" algn="l"/>
                <a:tab pos="8521294" algn="l"/>
                <a:tab pos="9373423" algn="l"/>
              </a:tabLst>
            </a:pPr>
            <a:fld id="{27F53D07-1DCF-4BB5-A651-08770CAC2DC1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852129" algn="l"/>
                  <a:tab pos="1704259" algn="l"/>
                  <a:tab pos="2556388" algn="l"/>
                  <a:tab pos="3408517" algn="l"/>
                  <a:tab pos="4260647" algn="l"/>
                  <a:tab pos="5112776" algn="l"/>
                  <a:tab pos="5964906" algn="l"/>
                  <a:tab pos="6817035" algn="l"/>
                  <a:tab pos="7669164" algn="l"/>
                  <a:tab pos="8521294" algn="l"/>
                  <a:tab pos="9373423" algn="l"/>
                </a:tabLst>
              </a:pPr>
              <a:t>6</a:t>
            </a:fld>
            <a:endParaRPr lang="en-GB" sz="1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969114" y="692195"/>
            <a:ext cx="4995973" cy="345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213" tIns="42606" rIns="85213" bIns="42606" anchor="ctr"/>
          <a:lstStyle/>
          <a:p>
            <a:endParaRPr lang="de-DE"/>
          </a:p>
        </p:txBody>
      </p:sp>
      <p:sp>
        <p:nvSpPr>
          <p:cNvPr id="3994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4147" y="4379131"/>
            <a:ext cx="5085907" cy="415030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AU" dirty="0" smtClean="0"/>
              <a:t>Inter table distance as basis for length</a:t>
            </a:r>
            <a:r>
              <a:rPr lang="en-AU" baseline="0" dirty="0" smtClean="0"/>
              <a:t> reference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D74192-3CA6-44E2-82F0-FFF6E0B7EB4B}" type="slidenum">
              <a:rPr lang="en-GB"/>
              <a:pPr/>
              <a:t>7</a:t>
            </a:fld>
            <a:endParaRPr lang="en-GB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27624" y="8758261"/>
            <a:ext cx="3005027" cy="460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258" tIns="46297" rIns="92258" bIns="46297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852129" algn="l"/>
                <a:tab pos="1704259" algn="l"/>
                <a:tab pos="2556388" algn="l"/>
                <a:tab pos="3408517" algn="l"/>
                <a:tab pos="4260647" algn="l"/>
                <a:tab pos="5112776" algn="l"/>
                <a:tab pos="5964906" algn="l"/>
                <a:tab pos="6817035" algn="l"/>
                <a:tab pos="7669164" algn="l"/>
                <a:tab pos="8521294" algn="l"/>
                <a:tab pos="9373423" algn="l"/>
              </a:tabLst>
            </a:pPr>
            <a:fld id="{27F53D07-1DCF-4BB5-A651-08770CAC2DC1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852129" algn="l"/>
                  <a:tab pos="1704259" algn="l"/>
                  <a:tab pos="2556388" algn="l"/>
                  <a:tab pos="3408517" algn="l"/>
                  <a:tab pos="4260647" algn="l"/>
                  <a:tab pos="5112776" algn="l"/>
                  <a:tab pos="5964906" algn="l"/>
                  <a:tab pos="6817035" algn="l"/>
                  <a:tab pos="7669164" algn="l"/>
                  <a:tab pos="8521294" algn="l"/>
                  <a:tab pos="9373423" algn="l"/>
                </a:tabLst>
              </a:pPr>
              <a:t>7</a:t>
            </a:fld>
            <a:endParaRPr lang="en-GB" sz="1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969114" y="692195"/>
            <a:ext cx="4995973" cy="345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213" tIns="42606" rIns="85213" bIns="42606" anchor="ctr"/>
          <a:lstStyle/>
          <a:p>
            <a:endParaRPr lang="de-DE"/>
          </a:p>
        </p:txBody>
      </p:sp>
      <p:sp>
        <p:nvSpPr>
          <p:cNvPr id="3994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4147" y="4379131"/>
            <a:ext cx="5085907" cy="415030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AU" dirty="0" smtClean="0"/>
              <a:t>Inter table distance as basis for length</a:t>
            </a:r>
            <a:r>
              <a:rPr lang="en-AU" baseline="0" dirty="0" smtClean="0"/>
              <a:t> reference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D74192-3CA6-44E2-82F0-FFF6E0B7EB4B}" type="slidenum">
              <a:rPr lang="en-GB"/>
              <a:pPr/>
              <a:t>8</a:t>
            </a:fld>
            <a:endParaRPr lang="en-GB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27624" y="8758261"/>
            <a:ext cx="3005027" cy="460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258" tIns="46297" rIns="92258" bIns="46297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852129" algn="l"/>
                <a:tab pos="1704259" algn="l"/>
                <a:tab pos="2556388" algn="l"/>
                <a:tab pos="3408517" algn="l"/>
                <a:tab pos="4260647" algn="l"/>
                <a:tab pos="5112776" algn="l"/>
                <a:tab pos="5964906" algn="l"/>
                <a:tab pos="6817035" algn="l"/>
                <a:tab pos="7669164" algn="l"/>
                <a:tab pos="8521294" algn="l"/>
                <a:tab pos="9373423" algn="l"/>
              </a:tabLst>
            </a:pPr>
            <a:fld id="{27F53D07-1DCF-4BB5-A651-08770CAC2DC1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852129" algn="l"/>
                  <a:tab pos="1704259" algn="l"/>
                  <a:tab pos="2556388" algn="l"/>
                  <a:tab pos="3408517" algn="l"/>
                  <a:tab pos="4260647" algn="l"/>
                  <a:tab pos="5112776" algn="l"/>
                  <a:tab pos="5964906" algn="l"/>
                  <a:tab pos="6817035" algn="l"/>
                  <a:tab pos="7669164" algn="l"/>
                  <a:tab pos="8521294" algn="l"/>
                  <a:tab pos="9373423" algn="l"/>
                </a:tabLst>
              </a:pPr>
              <a:t>8</a:t>
            </a:fld>
            <a:endParaRPr lang="en-GB" sz="1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969114" y="692195"/>
            <a:ext cx="4995973" cy="345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213" tIns="42606" rIns="85213" bIns="42606" anchor="ctr"/>
          <a:lstStyle/>
          <a:p>
            <a:endParaRPr lang="de-DE"/>
          </a:p>
        </p:txBody>
      </p:sp>
      <p:sp>
        <p:nvSpPr>
          <p:cNvPr id="3994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4147" y="4379131"/>
            <a:ext cx="5085907" cy="415030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AU" dirty="0" smtClean="0"/>
              <a:t>Inter table distance as basis for length</a:t>
            </a:r>
            <a:r>
              <a:rPr lang="en-AU" baseline="0" dirty="0" smtClean="0"/>
              <a:t> reference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D74192-3CA6-44E2-82F0-FFF6E0B7EB4B}" type="slidenum">
              <a:rPr lang="en-GB"/>
              <a:pPr/>
              <a:t>9</a:t>
            </a:fld>
            <a:endParaRPr lang="en-GB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27624" y="8758261"/>
            <a:ext cx="3005027" cy="460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258" tIns="46297" rIns="92258" bIns="46297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852129" algn="l"/>
                <a:tab pos="1704259" algn="l"/>
                <a:tab pos="2556388" algn="l"/>
                <a:tab pos="3408517" algn="l"/>
                <a:tab pos="4260647" algn="l"/>
                <a:tab pos="5112776" algn="l"/>
                <a:tab pos="5964906" algn="l"/>
                <a:tab pos="6817035" algn="l"/>
                <a:tab pos="7669164" algn="l"/>
                <a:tab pos="8521294" algn="l"/>
                <a:tab pos="9373423" algn="l"/>
              </a:tabLst>
            </a:pPr>
            <a:fld id="{27F53D07-1DCF-4BB5-A651-08770CAC2DC1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852129" algn="l"/>
                  <a:tab pos="1704259" algn="l"/>
                  <a:tab pos="2556388" algn="l"/>
                  <a:tab pos="3408517" algn="l"/>
                  <a:tab pos="4260647" algn="l"/>
                  <a:tab pos="5112776" algn="l"/>
                  <a:tab pos="5964906" algn="l"/>
                  <a:tab pos="6817035" algn="l"/>
                  <a:tab pos="7669164" algn="l"/>
                  <a:tab pos="8521294" algn="l"/>
                  <a:tab pos="9373423" algn="l"/>
                </a:tabLst>
              </a:pPr>
              <a:t>9</a:t>
            </a:fld>
            <a:endParaRPr lang="en-GB" sz="1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969114" y="692195"/>
            <a:ext cx="4995973" cy="345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213" tIns="42606" rIns="85213" bIns="42606" anchor="ctr"/>
          <a:lstStyle/>
          <a:p>
            <a:endParaRPr lang="de-DE"/>
          </a:p>
        </p:txBody>
      </p:sp>
      <p:sp>
        <p:nvSpPr>
          <p:cNvPr id="3994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4147" y="4379131"/>
            <a:ext cx="5085907" cy="415030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AU" dirty="0" smtClean="0"/>
              <a:t>Inter table distance as basis for length</a:t>
            </a:r>
            <a:r>
              <a:rPr lang="en-AU" baseline="0" dirty="0" smtClean="0"/>
              <a:t> reference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3638" y="692150"/>
            <a:ext cx="4606925" cy="3455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989023-7C65-4D82-B6A8-D76CD78E363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286544" cy="72547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3A05-27B8-482E-949D-2581325315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Picture 3" descr="C:\Documents and Settings\towest\My Documents\Talks\IMPRS evaluation\Athenekopp_weiß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11085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9C48-91BA-4520-A467-4B34CE95AC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624E-D33A-485E-803A-0F26B596A2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179388" y="6308725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92CC-545F-4FE2-980D-0B8437088048}" type="datetime1">
              <a:rPr lang="de-DE" smtClean="0"/>
              <a:pPr>
                <a:defRPr/>
              </a:pPr>
              <a:t>12.05.2012</a:t>
            </a:fld>
            <a:endParaRPr lang="de-DE" dirty="0"/>
          </a:p>
        </p:txBody>
      </p:sp>
      <p:pic>
        <p:nvPicPr>
          <p:cNvPr id="6" name="Picture 5" descr="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1857356" cy="1010685"/>
          </a:xfrm>
          <a:prstGeom prst="rect">
            <a:avLst/>
          </a:prstGeom>
        </p:spPr>
      </p:pic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3087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 </a:t>
            </a:r>
            <a:r>
              <a:rPr lang="de-DE" dirty="0" err="1" smtClean="0">
                <a:latin typeface="Times New Roman" pitchFamily="18" charset="0"/>
              </a:rPr>
              <a:t>The</a:t>
            </a:r>
            <a:r>
              <a:rPr lang="de-DE" dirty="0" smtClean="0">
                <a:latin typeface="Times New Roman" pitchFamily="18" charset="0"/>
              </a:rPr>
              <a:t> AEI 10</a:t>
            </a:r>
            <a:r>
              <a:rPr lang="de-DE" sz="800" dirty="0" smtClean="0">
                <a:latin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</a:rPr>
              <a:t>m Prototype </a:t>
            </a:r>
            <a:r>
              <a:rPr lang="de-DE" dirty="0" err="1" smtClean="0">
                <a:latin typeface="Times New Roman" pitchFamily="18" charset="0"/>
              </a:rPr>
              <a:t>Interferometer</a:t>
            </a:r>
            <a:endParaRPr lang="de-DE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814513" y="274638"/>
            <a:ext cx="7186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25" y="214313"/>
            <a:ext cx="131286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>
            <a:off x="0" y="6570663"/>
            <a:ext cx="9144000" cy="1587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0432" y="6572250"/>
            <a:ext cx="2133600" cy="29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7BCA93-6DC9-4514-AD44-A032B7087D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663825" y="1141413"/>
            <a:ext cx="6480175" cy="1587"/>
          </a:xfrm>
          <a:prstGeom prst="line">
            <a:avLst/>
          </a:prstGeom>
          <a:ln w="25400" cap="rnd">
            <a:solidFill>
              <a:srgbClr val="8C0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928813" y="998538"/>
            <a:ext cx="7199312" cy="1587"/>
          </a:xfrm>
          <a:prstGeom prst="line">
            <a:avLst/>
          </a:prstGeom>
          <a:ln w="254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96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000" kern="1200">
          <a:solidFill>
            <a:srgbClr val="F2F2F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feld 23"/>
          <p:cNvSpPr txBox="1">
            <a:spLocks noChangeArrowheads="1"/>
          </p:cNvSpPr>
          <p:nvPr/>
        </p:nvSpPr>
        <p:spPr bwMode="auto">
          <a:xfrm>
            <a:off x="6372201" y="6613525"/>
            <a:ext cx="2771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/>
                </a:solidFill>
                <a:latin typeface="Calibri" pitchFamily="34" charset="0"/>
              </a:rPr>
              <a:t>GWADW, May 2012</a:t>
            </a:r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43" name="Picture 19" descr="prototyp"/>
          <p:cNvPicPr>
            <a:picLocks noChangeAspect="1" noChangeArrowheads="1"/>
          </p:cNvPicPr>
          <p:nvPr/>
        </p:nvPicPr>
        <p:blipFill>
          <a:blip r:embed="rId2" cstate="print"/>
          <a:srcRect t="26416" b="6352"/>
          <a:stretch>
            <a:fillRect/>
          </a:stretch>
        </p:blipFill>
        <p:spPr bwMode="auto">
          <a:xfrm>
            <a:off x="1" y="3643314"/>
            <a:ext cx="9144000" cy="2771773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-32" y="1643050"/>
            <a:ext cx="9144032" cy="1071570"/>
            <a:chOff x="-32" y="2000240"/>
            <a:chExt cx="9144032" cy="1071570"/>
          </a:xfrm>
        </p:grpSpPr>
        <p:sp>
          <p:nvSpPr>
            <p:cNvPr id="12" name="Text Box 1"/>
            <p:cNvSpPr txBox="1">
              <a:spLocks noChangeArrowheads="1"/>
            </p:cNvSpPr>
            <p:nvPr/>
          </p:nvSpPr>
          <p:spPr bwMode="auto">
            <a:xfrm>
              <a:off x="-32" y="2000240"/>
              <a:ext cx="9144032" cy="642942"/>
            </a:xfrm>
            <a:prstGeom prst="rect">
              <a:avLst/>
            </a:prstGeom>
            <a:gradFill flip="none" rotWithShape="1">
              <a:gsLst>
                <a:gs pos="59000">
                  <a:srgbClr val="8C020F"/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defTabSz="449263" fontAlgn="auto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4400" dirty="0" smtClean="0">
                  <a:solidFill>
                    <a:schemeClr val="bg2">
                      <a:lumMod val="90000"/>
                    </a:schemeClr>
                  </a:solidFill>
                  <a:latin typeface="+mj-lt"/>
                </a:rPr>
                <a:t>(Coating) t</a:t>
              </a:r>
              <a:r>
                <a:rPr lang="en-GB" sz="4400" dirty="0" smtClean="0">
                  <a:solidFill>
                    <a:schemeClr val="bg2">
                      <a:lumMod val="90000"/>
                    </a:schemeClr>
                  </a:solidFill>
                  <a:latin typeface="+mj-lt"/>
                </a:rPr>
                <a:t>hermal </a:t>
              </a:r>
              <a:r>
                <a:rPr lang="en-GB" sz="4400" dirty="0" smtClean="0">
                  <a:solidFill>
                    <a:schemeClr val="bg2">
                      <a:lumMod val="90000"/>
                    </a:schemeClr>
                  </a:solidFill>
                  <a:latin typeface="+mj-lt"/>
                </a:rPr>
                <a:t>noise interferometer</a:t>
              </a:r>
              <a:endParaRPr lang="en-GB" sz="2000" dirty="0">
                <a:solidFill>
                  <a:schemeClr val="bg2">
                    <a:lumMod val="90000"/>
                  </a:schemeClr>
                </a:solidFill>
                <a:latin typeface="+mj-lt"/>
              </a:endParaRPr>
            </a:p>
          </p:txBody>
        </p:sp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0" y="2714620"/>
              <a:ext cx="5508104" cy="357190"/>
            </a:xfrm>
            <a:prstGeom prst="rect">
              <a:avLst/>
            </a:prstGeom>
            <a:gradFill flip="none" rotWithShape="1">
              <a:gsLst>
                <a:gs pos="59000">
                  <a:srgbClr val="8C020F"/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defTabSz="449263" fontAlgn="auto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>
                  <a:solidFill>
                    <a:srgbClr val="DDD9C3"/>
                  </a:solidFill>
                  <a:latin typeface="Calibri" pitchFamily="34" charset="0"/>
                </a:rPr>
                <a:t>Tobias </a:t>
              </a:r>
              <a:r>
                <a:rPr lang="en-GB" dirty="0" err="1" smtClean="0">
                  <a:solidFill>
                    <a:srgbClr val="DDD9C3"/>
                  </a:solidFill>
                  <a:latin typeface="Calibri" pitchFamily="34" charset="0"/>
                </a:rPr>
                <a:t>Westphal</a:t>
              </a:r>
              <a:r>
                <a:rPr lang="en-GB" dirty="0" smtClean="0">
                  <a:solidFill>
                    <a:srgbClr val="DDD9C3"/>
                  </a:solidFill>
                  <a:latin typeface="Calibri" pitchFamily="34" charset="0"/>
                </a:rPr>
                <a:t>, </a:t>
              </a:r>
              <a:r>
                <a:rPr lang="en-GB" sz="1400" dirty="0" smtClean="0">
                  <a:solidFill>
                    <a:srgbClr val="DDD9C3"/>
                  </a:solidFill>
                  <a:latin typeface="Calibri" pitchFamily="34" charset="0"/>
                </a:rPr>
                <a:t>AEI </a:t>
              </a:r>
              <a:r>
                <a:rPr lang="en-GB" sz="1400" dirty="0">
                  <a:solidFill>
                    <a:srgbClr val="DDD9C3"/>
                  </a:solidFill>
                  <a:latin typeface="Calibri" pitchFamily="34" charset="0"/>
                </a:rPr>
                <a:t>10 m Prototype </a:t>
              </a:r>
              <a:r>
                <a:rPr lang="en-GB" sz="1400" dirty="0" smtClean="0">
                  <a:solidFill>
                    <a:srgbClr val="DDD9C3"/>
                  </a:solidFill>
                  <a:latin typeface="Calibri" pitchFamily="34" charset="0"/>
                </a:rPr>
                <a:t>team</a:t>
              </a:r>
              <a:endParaRPr lang="en-GB" sz="1400" dirty="0">
                <a:solidFill>
                  <a:srgbClr val="DDD9C3"/>
                </a:solidFill>
                <a:latin typeface="Calibri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611779"/>
            <a:ext cx="24144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Calibri" pitchFamily="34" charset="0"/>
              </a:rPr>
              <a:t>http://10m-prototype.aei.uni-hannover.de</a:t>
            </a:r>
            <a:endParaRPr lang="de-DE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Gerade Verbindung 12"/>
          <p:cNvCxnSpPr/>
          <p:nvPr/>
        </p:nvCxnSpPr>
        <p:spPr>
          <a:xfrm>
            <a:off x="2663825" y="1141413"/>
            <a:ext cx="6480175" cy="1587"/>
          </a:xfrm>
          <a:prstGeom prst="line">
            <a:avLst/>
          </a:prstGeom>
          <a:ln w="25400" cap="rnd">
            <a:gradFill>
              <a:gsLst>
                <a:gs pos="0">
                  <a:srgbClr val="003399">
                    <a:alpha val="0"/>
                  </a:srgbClr>
                </a:gs>
                <a:gs pos="8000">
                  <a:srgbClr val="8C020F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4"/>
          <p:cNvCxnSpPr/>
          <p:nvPr/>
        </p:nvCxnSpPr>
        <p:spPr>
          <a:xfrm>
            <a:off x="1643042" y="1000108"/>
            <a:ext cx="7485083" cy="17"/>
          </a:xfrm>
          <a:prstGeom prst="line">
            <a:avLst/>
          </a:prstGeom>
          <a:ln w="25400" cap="rnd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214313"/>
            <a:ext cx="131286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21" name="Gerade Verbindung 12"/>
          <p:cNvCxnSpPr/>
          <p:nvPr/>
        </p:nvCxnSpPr>
        <p:spPr>
          <a:xfrm>
            <a:off x="0" y="6572272"/>
            <a:ext cx="9144000" cy="0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Documents and Settings\towest\My Documents\Talks\IMPRS evaluation\Athenekopp_weiß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1085"/>
            <a:ext cx="714380" cy="714380"/>
          </a:xfrm>
          <a:prstGeom prst="rect">
            <a:avLst/>
          </a:prstGeom>
          <a:noFill/>
        </p:spPr>
      </p:pic>
      <p:pic>
        <p:nvPicPr>
          <p:cNvPr id="22" name="Picture 2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2914" y="188640"/>
            <a:ext cx="8594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3" descr="C:\Users\kadahl\AppData\Local\Temp\notesE61C0F\AEI Prototype_a poster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16632"/>
            <a:ext cx="22352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kadahl\AppData\Local\Temp\notesE61C0F\UniofGlasgowLogo_W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32656"/>
            <a:ext cx="1734520" cy="54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0" descr="luh_logo_rgb_long [Converted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5347" y="332656"/>
            <a:ext cx="224078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23"/>
          <p:cNvSpPr txBox="1">
            <a:spLocks noChangeArrowheads="1"/>
          </p:cNvSpPr>
          <p:nvPr/>
        </p:nvSpPr>
        <p:spPr bwMode="auto">
          <a:xfrm>
            <a:off x="3203848" y="6611779"/>
            <a:ext cx="2771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Calibri" pitchFamily="34" charset="0"/>
              </a:rPr>
              <a:t>LIGO </a:t>
            </a:r>
            <a:r>
              <a:rPr lang="en-GB" sz="1000" dirty="0" smtClean="0">
                <a:solidFill>
                  <a:schemeClr val="bg1"/>
                </a:solidFill>
                <a:latin typeface="Calibri" pitchFamily="34" charset="0"/>
              </a:rPr>
              <a:t>G-1200560</a:t>
            </a:r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8"/>
          <p:cNvSpPr/>
          <p:nvPr/>
        </p:nvSpPr>
        <p:spPr>
          <a:xfrm>
            <a:off x="2267744" y="1700808"/>
            <a:ext cx="1296144" cy="4785206"/>
          </a:xfrm>
          <a:prstGeom prst="roundRect">
            <a:avLst>
              <a:gd name="adj" fmla="val 15608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 smtClean="0"/>
              <a:t>suspensions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3995936" y="1628800"/>
            <a:ext cx="5184576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dirty="0" smtClean="0"/>
              <a:t>Seismic noise isolation above resonance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/>
              <a:t>Ultimate limit: Thermal noise @ last stage</a:t>
            </a:r>
          </a:p>
          <a:p>
            <a:pPr>
              <a:buClr>
                <a:srgbClr val="C00000"/>
              </a:buClr>
              <a:buNone/>
            </a:pPr>
            <a:endParaRPr lang="en-US" sz="2400" dirty="0" smtClean="0"/>
          </a:p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Almost Reference cavity </a:t>
            </a:r>
            <a:r>
              <a:rPr lang="en-US" sz="1800" dirty="0" smtClean="0"/>
              <a:t>design:</a:t>
            </a:r>
            <a:endParaRPr lang="en-US" sz="1800" dirty="0" smtClean="0"/>
          </a:p>
          <a:p>
            <a:pPr>
              <a:buClr>
                <a:srgbClr val="C00000"/>
              </a:buClr>
            </a:pPr>
            <a:r>
              <a:rPr lang="en-US" sz="1500" dirty="0" smtClean="0"/>
              <a:t>Three horizontal, two vertical stages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Cantilevers </a:t>
            </a:r>
            <a:r>
              <a:rPr lang="en-US" sz="1500" dirty="0" smtClean="0"/>
              <a:t>inside </a:t>
            </a:r>
            <a:r>
              <a:rPr lang="en-US" sz="1500" dirty="0" smtClean="0"/>
              <a:t>the upper </a:t>
            </a:r>
            <a:r>
              <a:rPr lang="en-US" sz="1500" dirty="0" smtClean="0"/>
              <a:t>mass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two wires attached to each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better pitch damping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850 g per stage (mirror 10 cm x 5 cm)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Steel wires, last stage 55 µm Ø </a:t>
            </a:r>
            <a:r>
              <a:rPr lang="en-US" sz="1500" dirty="0" smtClean="0"/>
              <a:t>(≈30% loaded)</a:t>
            </a:r>
            <a:endParaRPr lang="en-US" sz="1500" dirty="0" smtClean="0"/>
          </a:p>
          <a:p>
            <a:pPr>
              <a:buClr>
                <a:srgbClr val="C00000"/>
              </a:buClr>
            </a:pPr>
            <a:r>
              <a:rPr lang="en-US" sz="1500" dirty="0" smtClean="0"/>
              <a:t>Local control at uppermost stage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</a:t>
            </a:r>
            <a:r>
              <a:rPr lang="en-US" sz="1500" dirty="0" smtClean="0"/>
              <a:t>(passive filtering of </a:t>
            </a:r>
            <a:r>
              <a:rPr lang="en-US" sz="1500" dirty="0" smtClean="0"/>
              <a:t>actuation noise)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Fast alignment by steering mirrors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Reaction pendulum </a:t>
            </a:r>
            <a:r>
              <a:rPr lang="en-US" sz="1500" dirty="0" smtClean="0"/>
              <a:t>for fast </a:t>
            </a:r>
            <a:r>
              <a:rPr lang="en-US" sz="1500" dirty="0" smtClean="0"/>
              <a:t>longitudinal actuation</a:t>
            </a:r>
          </a:p>
          <a:p>
            <a:pPr>
              <a:buClr>
                <a:srgbClr val="C00000"/>
              </a:buClr>
              <a:buNone/>
            </a:pPr>
            <a:endParaRPr lang="en-US" dirty="0" smtClean="0"/>
          </a:p>
          <a:p>
            <a:pPr>
              <a:buClr>
                <a:srgbClr val="C00000"/>
              </a:buClr>
              <a:buNone/>
            </a:pPr>
            <a:endParaRPr lang="en-US" dirty="0" smtClean="0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6708" name="Text Box 148"/>
          <p:cNvSpPr txBox="1">
            <a:spLocks noChangeArrowheads="1"/>
          </p:cNvSpPr>
          <p:nvPr/>
        </p:nvSpPr>
        <p:spPr bwMode="auto">
          <a:xfrm>
            <a:off x="684213" y="873125"/>
            <a:ext cx="3311525" cy="543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en-US"/>
          </a:p>
        </p:txBody>
      </p:sp>
      <p:sp>
        <p:nvSpPr>
          <p:cNvPr id="17" name="Rounded Rectangle 18"/>
          <p:cNvSpPr/>
          <p:nvPr/>
        </p:nvSpPr>
        <p:spPr>
          <a:xfrm>
            <a:off x="179512" y="1700808"/>
            <a:ext cx="1872208" cy="4785206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 l="3510"/>
          <a:stretch>
            <a:fillRect/>
          </a:stretch>
        </p:blipFill>
        <p:spPr bwMode="auto">
          <a:xfrm>
            <a:off x="251520" y="1916832"/>
            <a:ext cx="1737401" cy="43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towest\Desktop\2012_05 GWADW Hawaii\Suspens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111595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design</a:t>
            </a:r>
            <a:endParaRPr lang="de-DE" dirty="0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11</a:t>
            </a:fld>
            <a:endParaRPr lang="de-DE" dirty="0"/>
          </a:p>
        </p:txBody>
      </p:sp>
      <p:pic>
        <p:nvPicPr>
          <p:cNvPr id="2050" name="Picture 2" descr="C:\Users\towest\Desktop\suspension\local control\Bosem\geo local contr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2736304" cy="1952084"/>
          </a:xfrm>
          <a:prstGeom prst="roundRect">
            <a:avLst>
              <a:gd name="adj" fmla="val 114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Inhaltsplatzhalter 32"/>
          <p:cNvSpPr>
            <a:spLocks noGrp="1"/>
          </p:cNvSpPr>
          <p:nvPr>
            <p:ph idx="1"/>
          </p:nvPr>
        </p:nvSpPr>
        <p:spPr>
          <a:xfrm>
            <a:off x="4932040" y="1268760"/>
            <a:ext cx="4211960" cy="309634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1800" dirty="0" smtClean="0"/>
              <a:t>Position </a:t>
            </a:r>
            <a:r>
              <a:rPr lang="de-DE" sz="1800" dirty="0" err="1" smtClean="0"/>
              <a:t>sensing</a:t>
            </a:r>
            <a:endParaRPr lang="de-DE" sz="1800" dirty="0" smtClean="0"/>
          </a:p>
          <a:p>
            <a:pPr>
              <a:buClr>
                <a:srgbClr val="C00000"/>
              </a:buClr>
            </a:pPr>
            <a:r>
              <a:rPr lang="de-DE" sz="1500" dirty="0" smtClean="0"/>
              <a:t>6 </a:t>
            </a:r>
            <a:r>
              <a:rPr lang="de-DE" sz="1500" dirty="0" err="1" smtClean="0"/>
              <a:t>Shadow</a:t>
            </a:r>
            <a:r>
              <a:rPr lang="de-DE" sz="1500" dirty="0" smtClean="0"/>
              <a:t> </a:t>
            </a:r>
            <a:r>
              <a:rPr lang="de-DE" sz="1500" dirty="0" err="1" smtClean="0"/>
              <a:t>sensors</a:t>
            </a:r>
            <a:r>
              <a:rPr lang="de-DE" sz="1500" dirty="0" smtClean="0"/>
              <a:t> per </a:t>
            </a:r>
            <a:r>
              <a:rPr lang="de-DE" sz="1500" dirty="0" err="1" smtClean="0"/>
              <a:t>upper</a:t>
            </a:r>
            <a:r>
              <a:rPr lang="de-DE" sz="1500" dirty="0" smtClean="0"/>
              <a:t> </a:t>
            </a:r>
            <a:r>
              <a:rPr lang="de-DE" sz="1500" dirty="0" err="1" smtClean="0"/>
              <a:t>mass</a:t>
            </a:r>
            <a:r>
              <a:rPr lang="de-DE" sz="1500" dirty="0" smtClean="0"/>
              <a:t> (</a:t>
            </a:r>
            <a:r>
              <a:rPr lang="de-DE" sz="1500" dirty="0" smtClean="0"/>
              <a:t>BOSEMs)</a:t>
            </a:r>
            <a:endParaRPr lang="de-DE" sz="1500" dirty="0" smtClean="0"/>
          </a:p>
          <a:p>
            <a:pPr marL="652050" lvl="1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300" dirty="0" smtClean="0"/>
              <a:t>3E-10m/√Hz @ 1Hz</a:t>
            </a:r>
          </a:p>
          <a:p>
            <a:pPr marL="652050" lvl="1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300" dirty="0" smtClean="0"/>
              <a:t>0.7mm </a:t>
            </a:r>
            <a:r>
              <a:rPr lang="de-DE" sz="1300" dirty="0" err="1" smtClean="0"/>
              <a:t>dynamic</a:t>
            </a:r>
            <a:r>
              <a:rPr lang="de-DE" sz="1300" dirty="0" smtClean="0"/>
              <a:t> </a:t>
            </a:r>
            <a:r>
              <a:rPr lang="de-DE" sz="1300" dirty="0" err="1" smtClean="0"/>
              <a:t>range</a:t>
            </a:r>
            <a:endParaRPr lang="de-DE" sz="1300" dirty="0" smtClean="0"/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914400" algn="l"/>
                <a:tab pos="1260000" algn="l"/>
                <a:tab pos="1440000" algn="l"/>
              </a:tabLst>
            </a:pPr>
            <a:r>
              <a:rPr lang="de-DE" sz="1500" dirty="0" err="1" smtClean="0"/>
              <a:t>One</a:t>
            </a:r>
            <a:r>
              <a:rPr lang="de-DE" sz="1500" dirty="0" smtClean="0"/>
              <a:t> </a:t>
            </a:r>
            <a:r>
              <a:rPr lang="de-DE" sz="1500" dirty="0" err="1" smtClean="0"/>
              <a:t>suspension</a:t>
            </a:r>
            <a:r>
              <a:rPr lang="de-DE" sz="1500" dirty="0" smtClean="0"/>
              <a:t> </a:t>
            </a:r>
            <a:r>
              <a:rPr lang="de-DE" sz="1500" dirty="0" err="1" smtClean="0"/>
              <a:t>equipped</a:t>
            </a:r>
            <a:r>
              <a:rPr lang="de-DE" sz="1500" dirty="0" smtClean="0"/>
              <a:t> </a:t>
            </a:r>
            <a:r>
              <a:rPr lang="de-DE" sz="1500" dirty="0" err="1" smtClean="0"/>
              <a:t>with</a:t>
            </a:r>
            <a:r>
              <a:rPr lang="de-DE" sz="1500" dirty="0" smtClean="0"/>
              <a:t> OSEMs </a:t>
            </a:r>
            <a:r>
              <a:rPr lang="de-DE" sz="1500" dirty="0" err="1" smtClean="0"/>
              <a:t>for</a:t>
            </a: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914400" algn="l"/>
                <a:tab pos="1260000" algn="l"/>
                <a:tab pos="1440000" algn="l"/>
              </a:tabLst>
            </a:pPr>
            <a:r>
              <a:rPr lang="de-DE" sz="1500" dirty="0" smtClean="0"/>
              <a:t>	</a:t>
            </a:r>
            <a:r>
              <a:rPr lang="de-DE" sz="1500" dirty="0" smtClean="0"/>
              <a:t>  </a:t>
            </a:r>
            <a:r>
              <a:rPr lang="de-DE" sz="1500" dirty="0" err="1" smtClean="0"/>
              <a:t>higher</a:t>
            </a:r>
            <a:r>
              <a:rPr lang="de-DE" sz="1500" dirty="0" smtClean="0"/>
              <a:t> </a:t>
            </a:r>
            <a:r>
              <a:rPr lang="de-DE" sz="1500" dirty="0" err="1" smtClean="0"/>
              <a:t>dynamic</a:t>
            </a:r>
            <a:r>
              <a:rPr lang="de-DE" sz="1500" dirty="0" smtClean="0"/>
              <a:t> </a:t>
            </a:r>
            <a:r>
              <a:rPr lang="de-DE" sz="1500" dirty="0" err="1" smtClean="0"/>
              <a:t>range</a:t>
            </a:r>
            <a:r>
              <a:rPr lang="de-DE" sz="1500" dirty="0" smtClean="0"/>
              <a:t>?</a:t>
            </a:r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9144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914400" algn="l"/>
                <a:tab pos="1260000" algn="l"/>
                <a:tab pos="1440000" algn="l"/>
              </a:tabLst>
            </a:pPr>
            <a:r>
              <a:rPr lang="de-DE" sz="1800" dirty="0" smtClean="0"/>
              <a:t>Signal </a:t>
            </a:r>
            <a:r>
              <a:rPr lang="de-DE" sz="1800" dirty="0" err="1" smtClean="0"/>
              <a:t>processing</a:t>
            </a:r>
            <a:endParaRPr lang="de-DE" sz="1800" dirty="0" smtClean="0"/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Digital </a:t>
            </a:r>
            <a:r>
              <a:rPr lang="de-DE" sz="1500" dirty="0" err="1" smtClean="0"/>
              <a:t>basis</a:t>
            </a:r>
            <a:r>
              <a:rPr lang="de-DE" sz="1500" dirty="0" smtClean="0"/>
              <a:t> </a:t>
            </a:r>
            <a:r>
              <a:rPr lang="de-DE" sz="1500" dirty="0" err="1" smtClean="0"/>
              <a:t>transform</a:t>
            </a:r>
            <a:r>
              <a:rPr lang="de-DE" sz="1500" dirty="0" smtClean="0"/>
              <a:t> &amp; </a:t>
            </a:r>
            <a:r>
              <a:rPr lang="de-DE" sz="1500" dirty="0" err="1" smtClean="0"/>
              <a:t>filtering</a:t>
            </a:r>
            <a:r>
              <a:rPr lang="de-DE" sz="1500" dirty="0" smtClean="0"/>
              <a:t> (CDS)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err="1" smtClean="0"/>
              <a:t>Two</a:t>
            </a:r>
            <a:r>
              <a:rPr lang="de-DE" sz="1500" dirty="0" smtClean="0"/>
              <a:t> separate </a:t>
            </a:r>
            <a:r>
              <a:rPr lang="de-DE" sz="1500" dirty="0" err="1" smtClean="0"/>
              <a:t>paths</a:t>
            </a:r>
            <a:r>
              <a:rPr lang="de-DE" sz="1500" dirty="0" smtClean="0"/>
              <a:t> (</a:t>
            </a:r>
            <a:r>
              <a:rPr lang="de-DE" sz="1500" dirty="0" err="1" smtClean="0"/>
              <a:t>alignment</a:t>
            </a:r>
            <a:r>
              <a:rPr lang="de-DE" sz="1500" dirty="0" smtClean="0"/>
              <a:t>, </a:t>
            </a:r>
            <a:r>
              <a:rPr lang="de-DE" sz="1500" dirty="0" err="1" smtClean="0"/>
              <a:t>damping</a:t>
            </a:r>
            <a:r>
              <a:rPr lang="de-DE" sz="1500" dirty="0" smtClean="0"/>
              <a:t>)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Hardware </a:t>
            </a:r>
            <a:r>
              <a:rPr lang="de-DE" sz="1500" dirty="0" err="1" smtClean="0"/>
              <a:t>watchdog</a:t>
            </a:r>
            <a:r>
              <a:rPr lang="de-DE" sz="1500" dirty="0" smtClean="0"/>
              <a:t> (</a:t>
            </a:r>
            <a:r>
              <a:rPr lang="de-DE" sz="1500" dirty="0" err="1" smtClean="0"/>
              <a:t>rms</a:t>
            </a:r>
            <a:r>
              <a:rPr lang="de-DE" sz="1500" dirty="0" smtClean="0"/>
              <a:t> </a:t>
            </a:r>
            <a:r>
              <a:rPr lang="de-DE" sz="1500" dirty="0" err="1" smtClean="0"/>
              <a:t>current</a:t>
            </a:r>
            <a:r>
              <a:rPr lang="de-DE" sz="1500" dirty="0" smtClean="0"/>
              <a:t> </a:t>
            </a:r>
            <a:r>
              <a:rPr lang="de-DE" sz="1500" dirty="0" err="1" smtClean="0"/>
              <a:t>readout</a:t>
            </a:r>
            <a:r>
              <a:rPr lang="de-DE" sz="1500" dirty="0" smtClean="0"/>
              <a:t>)</a:t>
            </a: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</p:txBody>
      </p:sp>
      <p:grpSp>
        <p:nvGrpSpPr>
          <p:cNvPr id="207" name="Gruppieren 206"/>
          <p:cNvGrpSpPr/>
          <p:nvPr/>
        </p:nvGrpSpPr>
        <p:grpSpPr>
          <a:xfrm>
            <a:off x="539552" y="4581128"/>
            <a:ext cx="7458138" cy="1728191"/>
            <a:chOff x="0" y="4509120"/>
            <a:chExt cx="7458138" cy="1728191"/>
          </a:xfrm>
        </p:grpSpPr>
        <p:sp>
          <p:nvSpPr>
            <p:cNvPr id="151" name="Abgerundetes Rechteck 150"/>
            <p:cNvSpPr/>
            <p:nvPr/>
          </p:nvSpPr>
          <p:spPr>
            <a:xfrm>
              <a:off x="1979712" y="4941168"/>
              <a:ext cx="2664296" cy="360040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Local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damping</a:t>
              </a:r>
              <a:endParaRPr lang="de-DE" sz="800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/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69" name="Gerade Verbindung 68"/>
            <p:cNvCxnSpPr>
              <a:stCxn id="95" idx="3"/>
              <a:endCxn id="113" idx="1"/>
            </p:cNvCxnSpPr>
            <p:nvPr/>
          </p:nvCxnSpPr>
          <p:spPr>
            <a:xfrm>
              <a:off x="827584" y="5229200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107" idx="3"/>
              <a:endCxn id="101" idx="1"/>
            </p:cNvCxnSpPr>
            <p:nvPr/>
          </p:nvCxnSpPr>
          <p:spPr>
            <a:xfrm>
              <a:off x="5609426" y="5229200"/>
              <a:ext cx="11228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>
              <a:off x="1763688" y="5229200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/>
          </p:nvCxnSpPr>
          <p:spPr>
            <a:xfrm>
              <a:off x="4644008" y="5229200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Abgerundetes Rechteck 83"/>
            <p:cNvSpPr/>
            <p:nvPr/>
          </p:nvSpPr>
          <p:spPr>
            <a:xfrm>
              <a:off x="1979102" y="5157192"/>
              <a:ext cx="2664906" cy="1080118"/>
            </a:xfrm>
            <a:prstGeom prst="roundRect">
              <a:avLst>
                <a:gd name="adj" fmla="val 8630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5" name="Gruppieren 69"/>
            <p:cNvGrpSpPr/>
            <p:nvPr/>
          </p:nvGrpSpPr>
          <p:grpSpPr>
            <a:xfrm>
              <a:off x="2247606" y="5258453"/>
              <a:ext cx="738387" cy="843843"/>
              <a:chOff x="2339752" y="3140968"/>
              <a:chExt cx="216024" cy="1800200"/>
            </a:xfrm>
          </p:grpSpPr>
          <p:cxnSp>
            <p:nvCxnSpPr>
              <p:cNvPr id="129" name="Gerade Verbindung 128"/>
              <p:cNvCxnSpPr/>
              <p:nvPr/>
            </p:nvCxnSpPr>
            <p:spPr>
              <a:xfrm>
                <a:off x="2339752" y="314096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129"/>
              <p:cNvCxnSpPr/>
              <p:nvPr/>
            </p:nvCxnSpPr>
            <p:spPr>
              <a:xfrm>
                <a:off x="2339752" y="350100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/>
              <p:nvPr/>
            </p:nvCxnSpPr>
            <p:spPr>
              <a:xfrm>
                <a:off x="2339752" y="386104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/>
              <p:nvPr/>
            </p:nvCxnSpPr>
            <p:spPr>
              <a:xfrm>
                <a:off x="2339752" y="422108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/>
              <p:nvPr/>
            </p:nvCxnSpPr>
            <p:spPr>
              <a:xfrm>
                <a:off x="2339752" y="458112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133"/>
              <p:cNvCxnSpPr/>
              <p:nvPr/>
            </p:nvCxnSpPr>
            <p:spPr>
              <a:xfrm>
                <a:off x="2339752" y="494116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76"/>
            <p:cNvGrpSpPr/>
            <p:nvPr/>
          </p:nvGrpSpPr>
          <p:grpSpPr>
            <a:xfrm>
              <a:off x="3556565" y="5258453"/>
              <a:ext cx="805513" cy="843843"/>
              <a:chOff x="2339752" y="3140968"/>
              <a:chExt cx="216024" cy="1800200"/>
            </a:xfrm>
          </p:grpSpPr>
          <p:cxnSp>
            <p:nvCxnSpPr>
              <p:cNvPr id="123" name="Gerade Verbindung 122"/>
              <p:cNvCxnSpPr/>
              <p:nvPr/>
            </p:nvCxnSpPr>
            <p:spPr>
              <a:xfrm>
                <a:off x="2339752" y="314096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123"/>
              <p:cNvCxnSpPr/>
              <p:nvPr/>
            </p:nvCxnSpPr>
            <p:spPr>
              <a:xfrm>
                <a:off x="2339752" y="350100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124"/>
              <p:cNvCxnSpPr/>
              <p:nvPr/>
            </p:nvCxnSpPr>
            <p:spPr>
              <a:xfrm>
                <a:off x="2339752" y="386104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/>
              <p:nvPr/>
            </p:nvCxnSpPr>
            <p:spPr>
              <a:xfrm>
                <a:off x="2339752" y="422108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>
              <a:xfrm>
                <a:off x="2339752" y="458112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/>
              <p:nvPr/>
            </p:nvCxnSpPr>
            <p:spPr>
              <a:xfrm>
                <a:off x="2339752" y="494116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Abgerundetes Rechteck 87"/>
            <p:cNvSpPr/>
            <p:nvPr/>
          </p:nvSpPr>
          <p:spPr>
            <a:xfrm>
              <a:off x="2985993" y="5157192"/>
              <a:ext cx="704824" cy="236276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long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2985993" y="5325961"/>
              <a:ext cx="704824" cy="236276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pitch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0" name="Abgerundetes Rechteck 89"/>
            <p:cNvSpPr/>
            <p:nvPr/>
          </p:nvSpPr>
          <p:spPr>
            <a:xfrm>
              <a:off x="2985993" y="5494729"/>
              <a:ext cx="704824" cy="236276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side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2985993" y="5663498"/>
              <a:ext cx="704824" cy="236276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roll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2985993" y="5832266"/>
              <a:ext cx="704824" cy="236276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vert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2985993" y="6001035"/>
              <a:ext cx="704824" cy="236276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yaw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86" name="Gerade Verbindung 85"/>
            <p:cNvCxnSpPr/>
            <p:nvPr/>
          </p:nvCxnSpPr>
          <p:spPr>
            <a:xfrm>
              <a:off x="1763688" y="5517232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1763688" y="5661248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1763688" y="5805264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46"/>
            <p:cNvCxnSpPr/>
            <p:nvPr/>
          </p:nvCxnSpPr>
          <p:spPr>
            <a:xfrm>
              <a:off x="1763688" y="5949280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47"/>
            <p:cNvCxnSpPr/>
            <p:nvPr/>
          </p:nvCxnSpPr>
          <p:spPr>
            <a:xfrm>
              <a:off x="1763688" y="6093296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>
              <a:stCxn id="154" idx="3"/>
              <a:endCxn id="108" idx="1"/>
            </p:cNvCxnSpPr>
            <p:nvPr/>
          </p:nvCxnSpPr>
          <p:spPr>
            <a:xfrm>
              <a:off x="4644008" y="4653136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57"/>
            <p:cNvCxnSpPr>
              <a:stCxn id="108" idx="3"/>
            </p:cNvCxnSpPr>
            <p:nvPr/>
          </p:nvCxnSpPr>
          <p:spPr>
            <a:xfrm>
              <a:off x="5622224" y="4653136"/>
              <a:ext cx="1019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>
              <a:off x="5724128" y="465313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 Verbindung 186"/>
            <p:cNvCxnSpPr/>
            <p:nvPr/>
          </p:nvCxnSpPr>
          <p:spPr>
            <a:xfrm flipH="1">
              <a:off x="827584" y="4581128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>
              <a:off x="899592" y="4725144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>
              <a:off x="899592" y="4725144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Abgerundetes Rechteck 94"/>
            <p:cNvSpPr/>
            <p:nvPr/>
          </p:nvSpPr>
          <p:spPr>
            <a:xfrm>
              <a:off x="0" y="5085184"/>
              <a:ext cx="827584" cy="288032"/>
            </a:xfrm>
            <a:prstGeom prst="round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BOSEM 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1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1" name="Abgerundetes Rechteck 100"/>
            <p:cNvSpPr/>
            <p:nvPr/>
          </p:nvSpPr>
          <p:spPr>
            <a:xfrm>
              <a:off x="6732240" y="5085184"/>
              <a:ext cx="725898" cy="288032"/>
            </a:xfrm>
            <a:prstGeom prst="round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BOSEM 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1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7" name="Abgerundetes Rechteck 106"/>
            <p:cNvSpPr/>
            <p:nvPr/>
          </p:nvSpPr>
          <p:spPr>
            <a:xfrm>
              <a:off x="4847234" y="5085184"/>
              <a:ext cx="762192" cy="288032"/>
            </a:xfrm>
            <a:prstGeom prst="roundRect">
              <a:avLst/>
            </a:prstGeom>
            <a:gradFill flip="none" rotWithShape="1">
              <a:gsLst>
                <a:gs pos="0">
                  <a:srgbClr val="FFFE3C">
                    <a:shade val="30000"/>
                    <a:satMod val="115000"/>
                  </a:srgbClr>
                </a:gs>
                <a:gs pos="50000">
                  <a:srgbClr val="FFFE3C">
                    <a:shade val="67500"/>
                    <a:satMod val="115000"/>
                  </a:srgbClr>
                </a:gs>
                <a:gs pos="100000">
                  <a:srgbClr val="FFFE3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dewhitening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8" name="Abgerundetes Rechteck 107"/>
            <p:cNvSpPr/>
            <p:nvPr/>
          </p:nvSpPr>
          <p:spPr>
            <a:xfrm>
              <a:off x="4860032" y="4509120"/>
              <a:ext cx="762192" cy="288032"/>
            </a:xfrm>
            <a:prstGeom prst="roundRect">
              <a:avLst/>
            </a:prstGeom>
            <a:gradFill flip="none" rotWithShape="1">
              <a:gsLst>
                <a:gs pos="0">
                  <a:srgbClr val="FFFE3C">
                    <a:shade val="30000"/>
                    <a:satMod val="115000"/>
                  </a:srgbClr>
                </a:gs>
                <a:gs pos="50000">
                  <a:srgbClr val="FFFE3C">
                    <a:shade val="67500"/>
                    <a:satMod val="115000"/>
                  </a:srgbClr>
                </a:gs>
                <a:gs pos="100000">
                  <a:srgbClr val="FFFE3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lowpass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3" name="Abgerundetes Rechteck 10"/>
            <p:cNvSpPr/>
            <p:nvPr/>
          </p:nvSpPr>
          <p:spPr>
            <a:xfrm>
              <a:off x="1043608" y="5085184"/>
              <a:ext cx="725898" cy="288032"/>
            </a:xfrm>
            <a:prstGeom prst="round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4" name="Abgerundetes Rechteck 153"/>
            <p:cNvSpPr/>
            <p:nvPr/>
          </p:nvSpPr>
          <p:spPr>
            <a:xfrm>
              <a:off x="1979712" y="4509120"/>
              <a:ext cx="2664296" cy="288032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Alignment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control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0" name="Abgerundetes Rechteck 189"/>
            <p:cNvSpPr/>
            <p:nvPr/>
          </p:nvSpPr>
          <p:spPr>
            <a:xfrm>
              <a:off x="0" y="4509120"/>
              <a:ext cx="827584" cy="288032"/>
            </a:xfrm>
            <a:prstGeom prst="round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Spot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position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200" name="Gerade Verbindung 199"/>
            <p:cNvCxnSpPr/>
            <p:nvPr/>
          </p:nvCxnSpPr>
          <p:spPr>
            <a:xfrm>
              <a:off x="4644008" y="5517232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/>
            <p:nvPr/>
          </p:nvCxnSpPr>
          <p:spPr>
            <a:xfrm>
              <a:off x="4644008" y="5661248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4644008" y="5805264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>
              <a:off x="4644008" y="5949280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03"/>
            <p:cNvCxnSpPr/>
            <p:nvPr/>
          </p:nvCxnSpPr>
          <p:spPr>
            <a:xfrm>
              <a:off x="4644008" y="6093296"/>
              <a:ext cx="205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ieren 83"/>
            <p:cNvGrpSpPr/>
            <p:nvPr/>
          </p:nvGrpSpPr>
          <p:grpSpPr>
            <a:xfrm>
              <a:off x="3995936" y="5157192"/>
              <a:ext cx="637698" cy="1080118"/>
              <a:chOff x="6810794" y="2924944"/>
              <a:chExt cx="1368152" cy="2304256"/>
            </a:xfrm>
          </p:grpSpPr>
          <p:sp>
            <p:nvSpPr>
              <p:cNvPr id="121" name="Abgerundetes Rechteck 120"/>
              <p:cNvSpPr/>
              <p:nvPr/>
            </p:nvSpPr>
            <p:spPr>
              <a:xfrm>
                <a:off x="6810794" y="2924944"/>
                <a:ext cx="1368152" cy="2304256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289A">
                      <a:tint val="66000"/>
                      <a:satMod val="160000"/>
                    </a:srgbClr>
                  </a:gs>
                  <a:gs pos="50000">
                    <a:srgbClr val="00289A">
                      <a:tint val="44500"/>
                      <a:satMod val="160000"/>
                    </a:srgbClr>
                  </a:gs>
                  <a:gs pos="100000">
                    <a:srgbClr val="00289A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endParaRPr lang="de-DE" sz="8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22" name="Textfeld 121"/>
              <p:cNvSpPr txBox="1"/>
              <p:nvPr/>
            </p:nvSpPr>
            <p:spPr>
              <a:xfrm>
                <a:off x="6810794" y="3068959"/>
                <a:ext cx="1286874" cy="152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" dirty="0" smtClean="0"/>
                  <a:t>Basis</a:t>
                </a:r>
              </a:p>
              <a:p>
                <a:pPr algn="ctr"/>
                <a:r>
                  <a:rPr lang="de-DE" sz="800" dirty="0" smtClean="0"/>
                  <a:t>Transform:</a:t>
                </a:r>
              </a:p>
              <a:p>
                <a:pPr algn="ctr"/>
                <a:endParaRPr lang="de-DE" sz="800" dirty="0" smtClean="0"/>
              </a:p>
              <a:p>
                <a:pPr algn="ctr"/>
                <a:r>
                  <a:rPr lang="de-DE" sz="800" dirty="0" err="1" smtClean="0"/>
                  <a:t>Upper</a:t>
                </a:r>
                <a:r>
                  <a:rPr lang="de-DE" sz="800" dirty="0" smtClean="0"/>
                  <a:t> </a:t>
                </a:r>
                <a:r>
                  <a:rPr lang="de-DE" sz="800" dirty="0" err="1" smtClean="0"/>
                  <a:t>mass</a:t>
                </a:r>
                <a:endParaRPr lang="de-DE" sz="800" dirty="0" smtClean="0"/>
              </a:p>
              <a:p>
                <a:pPr algn="ctr"/>
                <a:r>
                  <a:rPr lang="de-DE" sz="800" dirty="0" smtClean="0"/>
                  <a:t>DOFs</a:t>
                </a:r>
              </a:p>
              <a:p>
                <a:pPr algn="ctr"/>
                <a:r>
                  <a:rPr lang="de-DE" sz="800" dirty="0" smtClean="0"/>
                  <a:t>→</a:t>
                </a:r>
              </a:p>
              <a:p>
                <a:pPr algn="ctr"/>
                <a:r>
                  <a:rPr lang="de-DE" sz="800" dirty="0" err="1" smtClean="0"/>
                  <a:t>Actuators</a:t>
                </a:r>
                <a:endParaRPr lang="de-DE" sz="800" dirty="0" smtClean="0"/>
              </a:p>
            </p:txBody>
          </p:sp>
        </p:grpSp>
        <p:grpSp>
          <p:nvGrpSpPr>
            <p:cNvPr id="8" name="Gruppieren 92"/>
            <p:cNvGrpSpPr/>
            <p:nvPr/>
          </p:nvGrpSpPr>
          <p:grpSpPr>
            <a:xfrm>
              <a:off x="1979102" y="5157192"/>
              <a:ext cx="671261" cy="1080118"/>
              <a:chOff x="899592" y="2924944"/>
              <a:chExt cx="1440160" cy="2304256"/>
            </a:xfrm>
          </p:grpSpPr>
          <p:sp>
            <p:nvSpPr>
              <p:cNvPr id="119" name="Abgerundetes Rechteck 118"/>
              <p:cNvSpPr/>
              <p:nvPr/>
            </p:nvSpPr>
            <p:spPr>
              <a:xfrm>
                <a:off x="899592" y="2924944"/>
                <a:ext cx="1440160" cy="2304256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289A">
                      <a:tint val="66000"/>
                      <a:satMod val="160000"/>
                    </a:srgbClr>
                  </a:gs>
                  <a:gs pos="50000">
                    <a:srgbClr val="00289A">
                      <a:tint val="44500"/>
                      <a:satMod val="160000"/>
                    </a:srgbClr>
                  </a:gs>
                  <a:gs pos="100000">
                    <a:srgbClr val="00289A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endParaRPr lang="de-DE" sz="8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20" name="Textfeld 119"/>
              <p:cNvSpPr txBox="1"/>
              <p:nvPr/>
            </p:nvSpPr>
            <p:spPr>
              <a:xfrm>
                <a:off x="970454" y="3068960"/>
                <a:ext cx="1286871" cy="152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" dirty="0" smtClean="0"/>
                  <a:t>Basis</a:t>
                </a:r>
              </a:p>
              <a:p>
                <a:pPr algn="ctr"/>
                <a:r>
                  <a:rPr lang="de-DE" sz="800" dirty="0" smtClean="0"/>
                  <a:t>Transform:</a:t>
                </a:r>
              </a:p>
              <a:p>
                <a:pPr algn="ctr"/>
                <a:endParaRPr lang="de-DE" sz="800" dirty="0" smtClean="0"/>
              </a:p>
              <a:p>
                <a:pPr algn="ctr"/>
                <a:r>
                  <a:rPr lang="de-DE" sz="800" dirty="0" smtClean="0"/>
                  <a:t>Sensors</a:t>
                </a:r>
              </a:p>
              <a:p>
                <a:pPr algn="ctr"/>
                <a:r>
                  <a:rPr lang="de-DE" sz="800" dirty="0" smtClean="0"/>
                  <a:t>→</a:t>
                </a:r>
              </a:p>
              <a:p>
                <a:pPr algn="ctr"/>
                <a:r>
                  <a:rPr lang="de-DE" sz="800" dirty="0" err="1" smtClean="0"/>
                  <a:t>Upper</a:t>
                </a:r>
                <a:r>
                  <a:rPr lang="de-DE" sz="800" dirty="0" smtClean="0"/>
                  <a:t> </a:t>
                </a:r>
                <a:r>
                  <a:rPr lang="de-DE" sz="800" dirty="0" err="1" smtClean="0"/>
                  <a:t>mass</a:t>
                </a:r>
                <a:endParaRPr lang="de-DE" sz="800" dirty="0" smtClean="0"/>
              </a:p>
              <a:p>
                <a:pPr algn="ctr"/>
                <a:r>
                  <a:rPr lang="de-DE" sz="800" dirty="0" smtClean="0"/>
                  <a:t>DOFs</a:t>
                </a:r>
              </a:p>
            </p:txBody>
          </p:sp>
        </p:grpSp>
        <p:sp>
          <p:nvSpPr>
            <p:cNvPr id="205" name="Abgerundetes Rechteck 204"/>
            <p:cNvSpPr/>
            <p:nvPr/>
          </p:nvSpPr>
          <p:spPr>
            <a:xfrm>
              <a:off x="5868144" y="5085184"/>
              <a:ext cx="720080" cy="288032"/>
            </a:xfrm>
            <a:prstGeom prst="round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bg2"/>
                  </a:solidFill>
                  <a:latin typeface="Arial" pitchFamily="34" charset="0"/>
                </a:rPr>
                <a:t>watchdog</a:t>
              </a:r>
              <a:endParaRPr lang="de-DE" sz="800" dirty="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pic>
        <p:nvPicPr>
          <p:cNvPr id="1026" name="Picture 2" descr="C:\Users\towest\Desktop\2012_05 GWADW Hawaii\Bosem nac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184635"/>
            <a:ext cx="2309841" cy="19644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12" name="Inhaltsplatzhalter 32"/>
          <p:cNvSpPr>
            <a:spLocks noGrp="1"/>
          </p:cNvSpPr>
          <p:nvPr>
            <p:ph idx="1"/>
          </p:nvPr>
        </p:nvSpPr>
        <p:spPr>
          <a:xfrm>
            <a:off x="1259632" y="1340768"/>
            <a:ext cx="4464496" cy="201622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1800" dirty="0" err="1" smtClean="0"/>
              <a:t>Projection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suspension</a:t>
            </a:r>
            <a:r>
              <a:rPr lang="de-DE" sz="1800" dirty="0" smtClean="0"/>
              <a:t> </a:t>
            </a:r>
            <a:r>
              <a:rPr lang="de-DE" sz="1800" dirty="0" err="1" smtClean="0"/>
              <a:t>noise</a:t>
            </a:r>
            <a:r>
              <a:rPr lang="de-DE" sz="1800" dirty="0" smtClean="0"/>
              <a:t> @ </a:t>
            </a:r>
            <a:r>
              <a:rPr lang="de-DE" sz="1800" dirty="0" err="1" smtClean="0"/>
              <a:t>lower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r>
              <a:rPr lang="de-DE" sz="1500" dirty="0" smtClean="0"/>
              <a:t>→	</a:t>
            </a:r>
            <a:r>
              <a:rPr lang="de-DE" sz="1500" dirty="0" err="1" smtClean="0"/>
              <a:t>results</a:t>
            </a:r>
            <a:r>
              <a:rPr lang="de-DE" sz="1500" dirty="0" smtClean="0"/>
              <a:t> </a:t>
            </a:r>
            <a:r>
              <a:rPr lang="de-DE" sz="1500" dirty="0" err="1" smtClean="0"/>
              <a:t>fulfill</a:t>
            </a:r>
            <a:r>
              <a:rPr lang="de-DE" sz="1500" dirty="0" smtClean="0"/>
              <a:t> (</a:t>
            </a:r>
            <a:r>
              <a:rPr lang="de-DE" sz="1500" dirty="0" err="1" smtClean="0"/>
              <a:t>reference</a:t>
            </a:r>
            <a:r>
              <a:rPr lang="de-DE" sz="1500" dirty="0" smtClean="0"/>
              <a:t> </a:t>
            </a:r>
            <a:r>
              <a:rPr lang="de-DE" sz="1500" dirty="0" err="1" smtClean="0"/>
              <a:t>cavity</a:t>
            </a:r>
            <a:r>
              <a:rPr lang="de-DE" sz="1500" dirty="0" smtClean="0"/>
              <a:t>) </a:t>
            </a:r>
            <a:r>
              <a:rPr lang="de-DE" sz="1500" dirty="0" err="1" smtClean="0"/>
              <a:t>requirements</a:t>
            </a: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7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7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700" dirty="0" smtClean="0"/>
          </a:p>
        </p:txBody>
      </p:sp>
      <p:grpSp>
        <p:nvGrpSpPr>
          <p:cNvPr id="148" name="Gruppieren 147"/>
          <p:cNvGrpSpPr/>
          <p:nvPr/>
        </p:nvGrpSpPr>
        <p:grpSpPr>
          <a:xfrm>
            <a:off x="251520" y="2276872"/>
            <a:ext cx="4248471" cy="3672408"/>
            <a:chOff x="179513" y="2204864"/>
            <a:chExt cx="4248471" cy="3672408"/>
          </a:xfrm>
        </p:grpSpPr>
        <p:sp>
          <p:nvSpPr>
            <p:cNvPr id="94" name="Rounded Rectangle 18"/>
            <p:cNvSpPr/>
            <p:nvPr/>
          </p:nvSpPr>
          <p:spPr>
            <a:xfrm>
              <a:off x="179513" y="2204864"/>
              <a:ext cx="4248471" cy="3672408"/>
            </a:xfrm>
            <a:prstGeom prst="roundRect">
              <a:avLst>
                <a:gd name="adj" fmla="val 1212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tx1"/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146" name="Picture 2" descr="C:\Users\towest\Documents\noise interferometer\first calculations\seismic noise measured\lower mass vertical [Converted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1" y="2348880"/>
              <a:ext cx="4083109" cy="3456134"/>
            </a:xfrm>
            <a:prstGeom prst="rect">
              <a:avLst/>
            </a:prstGeom>
            <a:noFill/>
          </p:spPr>
        </p:pic>
      </p:grpSp>
      <p:grpSp>
        <p:nvGrpSpPr>
          <p:cNvPr id="147" name="Gruppieren 146"/>
          <p:cNvGrpSpPr/>
          <p:nvPr/>
        </p:nvGrpSpPr>
        <p:grpSpPr>
          <a:xfrm>
            <a:off x="4644008" y="2276872"/>
            <a:ext cx="4248471" cy="3672408"/>
            <a:chOff x="4572001" y="2204864"/>
            <a:chExt cx="4248471" cy="3672408"/>
          </a:xfrm>
        </p:grpSpPr>
        <p:sp>
          <p:nvSpPr>
            <p:cNvPr id="87" name="Rounded Rectangle 18"/>
            <p:cNvSpPr/>
            <p:nvPr/>
          </p:nvSpPr>
          <p:spPr>
            <a:xfrm>
              <a:off x="4572001" y="2204864"/>
              <a:ext cx="4248471" cy="3672408"/>
            </a:xfrm>
            <a:prstGeom prst="roundRect">
              <a:avLst>
                <a:gd name="adj" fmla="val 1212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tx1"/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147" name="Picture 3" descr="C:\Users\towest\Documents\noise interferometer\first calculations\seismic noise measured\lower mass horizontal [Converted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348880"/>
              <a:ext cx="4070155" cy="34561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Spotsize</a:t>
            </a:r>
            <a:r>
              <a:rPr lang="de-DE" dirty="0" smtClean="0"/>
              <a:t> </a:t>
            </a:r>
            <a:r>
              <a:rPr lang="de-DE" dirty="0" err="1" smtClean="0"/>
              <a:t>tunability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5436096" y="1628800"/>
            <a:ext cx="3707904" cy="165618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Cavity basics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Radius </a:t>
            </a:r>
            <a:r>
              <a:rPr lang="en-US" sz="1500" dirty="0" smtClean="0"/>
              <a:t>of curve mirror is fixed to 100mm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Optical stability requires 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L &lt; radius of curvature (ROC)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Close to instability (L≈ROC)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</a:t>
            </a:r>
            <a:r>
              <a:rPr lang="en-US" sz="1500" dirty="0" err="1" smtClean="0"/>
              <a:t>spotsize</a:t>
            </a:r>
            <a:r>
              <a:rPr lang="en-US" sz="1500" dirty="0" smtClean="0"/>
              <a:t> (w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) drops quickly</a:t>
            </a:r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dirty="0" smtClean="0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6708" name="Text Box 148"/>
          <p:cNvSpPr txBox="1">
            <a:spLocks noChangeArrowheads="1"/>
          </p:cNvSpPr>
          <p:nvPr/>
        </p:nvSpPr>
        <p:spPr bwMode="auto">
          <a:xfrm>
            <a:off x="684213" y="945133"/>
            <a:ext cx="3311525" cy="543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en-US"/>
          </a:p>
        </p:txBody>
      </p:sp>
      <p:grpSp>
        <p:nvGrpSpPr>
          <p:cNvPr id="24" name="Gruppieren 23"/>
          <p:cNvGrpSpPr/>
          <p:nvPr/>
        </p:nvGrpSpPr>
        <p:grpSpPr>
          <a:xfrm>
            <a:off x="467544" y="1556792"/>
            <a:ext cx="4680520" cy="3672408"/>
            <a:chOff x="323528" y="1772816"/>
            <a:chExt cx="4680520" cy="3672408"/>
          </a:xfrm>
        </p:grpSpPr>
        <p:sp>
          <p:nvSpPr>
            <p:cNvPr id="18" name="Rounded Rectangle 18"/>
            <p:cNvSpPr/>
            <p:nvPr/>
          </p:nvSpPr>
          <p:spPr>
            <a:xfrm>
              <a:off x="323528" y="1772816"/>
              <a:ext cx="4680520" cy="3672408"/>
            </a:xfrm>
            <a:prstGeom prst="roundRect">
              <a:avLst>
                <a:gd name="adj" fmla="val 1212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3" name="Picture 2" descr="C:\Users\towest\Documents\noise interferometer\first calculations\Finesse\TNI2 [Converted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5" y="1916832"/>
              <a:ext cx="4392488" cy="3437001"/>
            </a:xfrm>
            <a:prstGeom prst="rect">
              <a:avLst/>
            </a:prstGeom>
            <a:noFill/>
          </p:spPr>
        </p:pic>
      </p:grpSp>
      <p:sp>
        <p:nvSpPr>
          <p:cNvPr id="25" name="Inhaltsplatzhalter 20"/>
          <p:cNvSpPr txBox="1">
            <a:spLocks/>
          </p:cNvSpPr>
          <p:nvPr/>
        </p:nvSpPr>
        <p:spPr bwMode="auto">
          <a:xfrm>
            <a:off x="5436096" y="3717032"/>
            <a:ext cx="37079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Setup &amp; 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Modematching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optimized for w</a:t>
            </a:r>
            <a:r>
              <a:rPr kumimoji="0" lang="en-US" sz="15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=58µm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500" dirty="0" smtClean="0">
                <a:solidFill>
                  <a:srgbClr val="F2F2F2"/>
                </a:solidFill>
                <a:latin typeface="+mn-lt"/>
              </a:rPr>
              <a:t>Scanning </a:t>
            </a:r>
            <a:r>
              <a:rPr lang="en-US" sz="1500" dirty="0" smtClean="0">
                <a:solidFill>
                  <a:srgbClr val="F2F2F2"/>
                </a:solidFill>
                <a:latin typeface="+mn-lt"/>
                <a:sym typeface="Symbol"/>
              </a:rPr>
              <a:t></a:t>
            </a:r>
            <a:r>
              <a:rPr lang="en-US" sz="1500" dirty="0" smtClean="0">
                <a:solidFill>
                  <a:srgbClr val="F2F2F2"/>
                </a:solidFill>
                <a:latin typeface="+mn-lt"/>
                <a:sym typeface="Symbol"/>
              </a:rPr>
              <a:t>1mm </a:t>
            </a:r>
            <a:r>
              <a:rPr lang="en-US" sz="1500" dirty="0" smtClean="0">
                <a:solidFill>
                  <a:srgbClr val="F2F2F2"/>
                </a:solidFill>
                <a:latin typeface="+mn-lt"/>
                <a:sym typeface="Symbol"/>
              </a:rPr>
              <a:t>reaches to instability 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500" dirty="0" err="1" smtClean="0">
                <a:solidFill>
                  <a:srgbClr val="F2F2F2"/>
                </a:solidFill>
                <a:latin typeface="+mn-lt"/>
              </a:rPr>
              <a:t>Modemismatched</a:t>
            </a:r>
            <a:r>
              <a:rPr lang="en-US" sz="1500" dirty="0" smtClean="0">
                <a:solidFill>
                  <a:srgbClr val="F2F2F2"/>
                </a:solidFill>
                <a:latin typeface="+mn-lt"/>
              </a:rPr>
              <a:t> light is reflected</a:t>
            </a:r>
            <a:endParaRPr lang="en-US" sz="1500" dirty="0" smtClean="0">
              <a:solidFill>
                <a:srgbClr val="F2F2F2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Junk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contributes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shotnoise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feil nach links und rechts 13"/>
          <p:cNvSpPr/>
          <p:nvPr/>
        </p:nvSpPr>
        <p:spPr>
          <a:xfrm>
            <a:off x="3203848" y="6093296"/>
            <a:ext cx="122413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 rot="5400000">
            <a:off x="2807804" y="5193196"/>
            <a:ext cx="144016" cy="16561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2" name="Picture 4" descr="C:\Users\towest\Desktop\2012_05 GWADW Hawaii\curved mirr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661248"/>
            <a:ext cx="271272" cy="73761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1" name="Picture 3" descr="C:\Users\towest\Desktop\2012_05 GWADW Hawaii\flat mirr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661248"/>
            <a:ext cx="271272" cy="73761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18"/>
          <p:cNvSpPr/>
          <p:nvPr/>
        </p:nvSpPr>
        <p:spPr>
          <a:xfrm>
            <a:off x="2411760" y="1484784"/>
            <a:ext cx="6264696" cy="4032448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Spotsize</a:t>
            </a:r>
            <a:r>
              <a:rPr lang="de-DE" dirty="0" smtClean="0"/>
              <a:t> </a:t>
            </a:r>
            <a:r>
              <a:rPr lang="de-DE" dirty="0" err="1" smtClean="0"/>
              <a:t>changing</a:t>
            </a:r>
            <a:endParaRPr lang="de-DE" dirty="0"/>
          </a:p>
        </p:txBody>
      </p:sp>
      <p:sp>
        <p:nvSpPr>
          <p:cNvPr id="24" name="Inhaltsplatzhalter 20"/>
          <p:cNvSpPr>
            <a:spLocks noGrp="1"/>
          </p:cNvSpPr>
          <p:nvPr>
            <p:ph idx="1"/>
          </p:nvPr>
        </p:nvSpPr>
        <p:spPr>
          <a:xfrm>
            <a:off x="72008" y="1844824"/>
            <a:ext cx="2267744" cy="403244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500" dirty="0" smtClean="0"/>
              <a:t>Assuming perfect </a:t>
            </a:r>
            <a:r>
              <a:rPr lang="en-US" sz="1500" dirty="0" err="1" smtClean="0"/>
              <a:t>modematching</a:t>
            </a: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L</a:t>
            </a:r>
            <a:r>
              <a:rPr lang="en-US" sz="1500" dirty="0" smtClean="0"/>
              <a:t>enses need to be moved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Every setup is different</a:t>
            </a:r>
            <a:endParaRPr lang="en-US" sz="1500" dirty="0" smtClean="0"/>
          </a:p>
        </p:txBody>
      </p:sp>
      <p:pic>
        <p:nvPicPr>
          <p:cNvPr id="3085" name="Picture 13" descr="C:\Users\towest\Desktop\perfect modematching sensitivities\120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84" name="Picture 12" descr="C:\Users\towest\Desktop\perfect modematching sensitivities\60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83" name="Picture 11" descr="C:\Users\towest\Desktop\perfect modematching sensitivities\30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82" name="Picture 10" descr="C:\Users\towest\Desktop\perfect modematching sensitivities\15u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81" name="Picture 9" descr="C:\Users\towest\Desktop\perfect modematching sensitivities\7,5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80" name="Picture 8" descr="C:\Users\towest\Desktop\perfect modematching sensitivities\3,75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18"/>
          <p:cNvSpPr/>
          <p:nvPr/>
        </p:nvSpPr>
        <p:spPr>
          <a:xfrm>
            <a:off x="2411760" y="1484784"/>
            <a:ext cx="6264696" cy="4032448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Spotsize</a:t>
            </a:r>
            <a:r>
              <a:rPr lang="de-DE" dirty="0" smtClean="0"/>
              <a:t> </a:t>
            </a:r>
            <a:r>
              <a:rPr lang="de-DE" dirty="0" err="1" smtClean="0"/>
              <a:t>changing</a:t>
            </a:r>
            <a:endParaRPr lang="de-DE" dirty="0"/>
          </a:p>
        </p:txBody>
      </p:sp>
      <p:sp>
        <p:nvSpPr>
          <p:cNvPr id="24" name="Inhaltsplatzhalter 20"/>
          <p:cNvSpPr>
            <a:spLocks noGrp="1"/>
          </p:cNvSpPr>
          <p:nvPr>
            <p:ph idx="1"/>
          </p:nvPr>
        </p:nvSpPr>
        <p:spPr>
          <a:xfrm>
            <a:off x="72008" y="1844824"/>
            <a:ext cx="2267744" cy="403244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500" dirty="0" smtClean="0"/>
              <a:t>Assuming fixed </a:t>
            </a:r>
            <a:r>
              <a:rPr lang="en-US" sz="1500" dirty="0" err="1" smtClean="0"/>
              <a:t>modematching</a:t>
            </a: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optimized for ≈58µm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</a:t>
            </a:r>
            <a:r>
              <a:rPr lang="en-US" sz="1500" dirty="0" smtClean="0"/>
              <a:t>non </a:t>
            </a:r>
            <a:r>
              <a:rPr lang="en-US" sz="1500" dirty="0" err="1" smtClean="0"/>
              <a:t>modematched</a:t>
            </a:r>
            <a:r>
              <a:rPr lang="en-US" sz="1500" dirty="0" smtClean="0"/>
              <a:t> light contributes </a:t>
            </a:r>
            <a:r>
              <a:rPr lang="en-US" sz="1500" dirty="0" err="1" smtClean="0"/>
              <a:t>shotnoise</a:t>
            </a: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(is directly reflected)</a:t>
            </a:r>
            <a:endParaRPr lang="en-US" sz="1500" dirty="0" smtClean="0"/>
          </a:p>
        </p:txBody>
      </p:sp>
      <p:pic>
        <p:nvPicPr>
          <p:cNvPr id="3074" name="Picture 2" descr="C:\Users\towest\Desktop\no modematching sensitivities\30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75" name="Picture 3" descr="C:\Users\towest\Desktop\no modematching sensitivities\60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76" name="Picture 4" descr="C:\Users\towest\Desktop\no modematching sensitivities\120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79" name="Picture 7" descr="C:\Users\towest\Desktop\no modematching sensitivities\15u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78" name="Picture 6" descr="C:\Users\towest\Desktop\no modematching sensitivities\7,5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  <p:pic>
        <p:nvPicPr>
          <p:cNvPr id="3077" name="Picture 5" descr="C:\Users\towest\Desktop\no modematching sensitivities\3,75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772816"/>
            <a:ext cx="5717143" cy="35142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Spotsize</a:t>
            </a:r>
            <a:r>
              <a:rPr lang="de-DE" dirty="0" smtClean="0"/>
              <a:t> </a:t>
            </a:r>
            <a:r>
              <a:rPr lang="de-DE" dirty="0" err="1" smtClean="0"/>
              <a:t>sensing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611560" y="3933056"/>
            <a:ext cx="3456384" cy="187220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Problem: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Thermal noise depends on </a:t>
            </a:r>
            <a:r>
              <a:rPr lang="en-US" sz="1500" dirty="0" err="1" smtClean="0"/>
              <a:t>spotsizes</a:t>
            </a:r>
            <a:r>
              <a:rPr lang="en-US" sz="1500" dirty="0" smtClean="0"/>
              <a:t> on mirrors</a:t>
            </a:r>
          </a:p>
          <a:p>
            <a:pPr>
              <a:buClr>
                <a:srgbClr val="C00000"/>
              </a:buClr>
            </a:pPr>
            <a:r>
              <a:rPr lang="en-US" sz="1500" dirty="0" err="1" smtClean="0"/>
              <a:t>Spotsize</a:t>
            </a:r>
            <a:r>
              <a:rPr lang="en-US" sz="1500" dirty="0" smtClean="0"/>
              <a:t> strongly changes with cavity length (close to instability)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Online monitoring of </a:t>
            </a:r>
            <a:r>
              <a:rPr lang="en-US" sz="1500" dirty="0" smtClean="0"/>
              <a:t>waist</a:t>
            </a:r>
            <a:endParaRPr lang="en-US" sz="1500" dirty="0" smtClean="0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6708" name="Text Box 148"/>
          <p:cNvSpPr txBox="1">
            <a:spLocks noChangeArrowheads="1"/>
          </p:cNvSpPr>
          <p:nvPr/>
        </p:nvSpPr>
        <p:spPr bwMode="auto">
          <a:xfrm>
            <a:off x="684213" y="945133"/>
            <a:ext cx="3311525" cy="543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en-US"/>
          </a:p>
        </p:txBody>
      </p:sp>
      <p:sp>
        <p:nvSpPr>
          <p:cNvPr id="18" name="Rounded Rectangle 18"/>
          <p:cNvSpPr/>
          <p:nvPr/>
        </p:nvSpPr>
        <p:spPr>
          <a:xfrm>
            <a:off x="1349237" y="1556792"/>
            <a:ext cx="6486018" cy="2088232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98" name="Picture 2" descr="C:\Users\towest\Desktop\2012_05 GWADW Hawaii\TNI all shem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813" y="1628799"/>
            <a:ext cx="6352637" cy="1927599"/>
          </a:xfrm>
          <a:prstGeom prst="rect">
            <a:avLst/>
          </a:prstGeom>
          <a:noFill/>
        </p:spPr>
      </p:pic>
      <p:sp>
        <p:nvSpPr>
          <p:cNvPr id="11" name="Inhaltsplatzhalter 20"/>
          <p:cNvSpPr txBox="1">
            <a:spLocks/>
          </p:cNvSpPr>
          <p:nvPr/>
        </p:nvSpPr>
        <p:spPr bwMode="auto">
          <a:xfrm>
            <a:off x="4536504" y="3933056"/>
            <a:ext cx="3851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Bulls eye photo detector behind TNI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Calibration via CCD beam analyzer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Crazy</a:t>
            </a:r>
            <a:r>
              <a:rPr lang="de-DE" dirty="0" smtClean="0"/>
              <a:t> </a:t>
            </a:r>
            <a:r>
              <a:rPr lang="de-DE" dirty="0" err="1" smtClean="0"/>
              <a:t>mirrors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5292080" y="1268760"/>
            <a:ext cx="3851920" cy="367240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endParaRPr lang="en-US" sz="2400" dirty="0" smtClean="0"/>
          </a:p>
          <a:p>
            <a:pPr>
              <a:buClr>
                <a:srgbClr val="C00000"/>
              </a:buClr>
            </a:pPr>
            <a:r>
              <a:rPr lang="en-US" sz="1500" dirty="0" smtClean="0"/>
              <a:t>Extra thick HR coating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No transmitted beam </a:t>
            </a:r>
          </a:p>
          <a:p>
            <a:pPr>
              <a:buClr>
                <a:srgbClr val="C00000"/>
              </a:buClr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</a:pPr>
            <a:r>
              <a:rPr lang="en-US" sz="1500" dirty="0" smtClean="0"/>
              <a:t>AR coating underneath HR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Raise Brownian and 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thermo elastic noise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Same reflectivity</a:t>
            </a:r>
          </a:p>
          <a:p>
            <a:pPr>
              <a:buClr>
                <a:srgbClr val="C00000"/>
              </a:buClr>
            </a:pPr>
            <a:endParaRPr lang="en-US" sz="1500" dirty="0" smtClean="0"/>
          </a:p>
          <a:p>
            <a:pPr>
              <a:buClr>
                <a:srgbClr val="C00000"/>
              </a:buClr>
            </a:pPr>
            <a:endParaRPr lang="en-US" sz="1500" dirty="0" smtClean="0"/>
          </a:p>
          <a:p>
            <a:pPr>
              <a:buClr>
                <a:srgbClr val="C00000"/>
              </a:buClr>
            </a:pPr>
            <a:endParaRPr lang="en-US" sz="1500" dirty="0" smtClean="0"/>
          </a:p>
          <a:p>
            <a:pPr>
              <a:buClr>
                <a:srgbClr val="C00000"/>
              </a:buClr>
            </a:pPr>
            <a:r>
              <a:rPr lang="en-US" sz="1500" dirty="0" smtClean="0"/>
              <a:t>AR coating on top of HR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Raise thermo refractive noise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Same reflectivity</a:t>
            </a:r>
          </a:p>
          <a:p>
            <a:pPr>
              <a:buClr>
                <a:srgbClr val="C00000"/>
              </a:buClr>
              <a:buNone/>
            </a:pPr>
            <a:endParaRPr lang="en-US" dirty="0" smtClean="0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6708" name="Text Box 148"/>
          <p:cNvSpPr txBox="1">
            <a:spLocks noChangeArrowheads="1"/>
          </p:cNvSpPr>
          <p:nvPr/>
        </p:nvSpPr>
        <p:spPr bwMode="auto">
          <a:xfrm>
            <a:off x="684213" y="945133"/>
            <a:ext cx="3311525" cy="543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en-US"/>
          </a:p>
        </p:txBody>
      </p:sp>
      <p:grpSp>
        <p:nvGrpSpPr>
          <p:cNvPr id="19" name="Gruppieren 18"/>
          <p:cNvGrpSpPr/>
          <p:nvPr/>
        </p:nvGrpSpPr>
        <p:grpSpPr>
          <a:xfrm>
            <a:off x="827584" y="1340768"/>
            <a:ext cx="3931614" cy="5131749"/>
            <a:chOff x="395536" y="1321587"/>
            <a:chExt cx="3931614" cy="5131749"/>
          </a:xfrm>
        </p:grpSpPr>
        <p:pic>
          <p:nvPicPr>
            <p:cNvPr id="9" name="Picture 2" descr="C:\Users\towest\Documents\noise interferometer\first calculations\mirror\spiegel\New folder\flatflatARHR.png"/>
            <p:cNvPicPr>
              <a:picLocks noChangeAspect="1" noChangeArrowheads="1"/>
            </p:cNvPicPr>
            <p:nvPr/>
          </p:nvPicPr>
          <p:blipFill>
            <a:blip r:embed="rId3" cstate="print"/>
            <a:srcRect l="2293" t="1629" r="2293" b="1629"/>
            <a:stretch>
              <a:fillRect/>
            </a:stretch>
          </p:blipFill>
          <p:spPr bwMode="auto">
            <a:xfrm>
              <a:off x="3203848" y="3068960"/>
              <a:ext cx="1123302" cy="1603357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0" name="Picture 3" descr="C:\Users\towest\Documents\noise interferometer\first calculations\mirror\spiegel\New folder\flatflatHR.png"/>
            <p:cNvPicPr>
              <a:picLocks noChangeAspect="1" noChangeArrowheads="1"/>
            </p:cNvPicPr>
            <p:nvPr/>
          </p:nvPicPr>
          <p:blipFill>
            <a:blip r:embed="rId4" cstate="print"/>
            <a:srcRect l="2293" t="1629" r="2293" b="1629"/>
            <a:stretch>
              <a:fillRect/>
            </a:stretch>
          </p:blipFill>
          <p:spPr bwMode="auto">
            <a:xfrm>
              <a:off x="539552" y="3068960"/>
              <a:ext cx="1123302" cy="1603357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11" name="Picture 4" descr="C:\Users\towest\Documents\noise interferometer\first calculations\mirror\spiegel\New folder\flatflatHRAR.png"/>
            <p:cNvPicPr>
              <a:picLocks noChangeAspect="1" noChangeArrowheads="1"/>
            </p:cNvPicPr>
            <p:nvPr/>
          </p:nvPicPr>
          <p:blipFill>
            <a:blip r:embed="rId5" cstate="print"/>
            <a:srcRect l="2293" t="1629" r="2293" b="1629"/>
            <a:stretch>
              <a:fillRect/>
            </a:stretch>
          </p:blipFill>
          <p:spPr bwMode="auto">
            <a:xfrm>
              <a:off x="3203848" y="4849979"/>
              <a:ext cx="1123302" cy="1603357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2" name="Picture 5" descr="C:\Users\towest\Documents\noise interferometer\first calculations\mirror\spiegel\New folder\flatflatHRHR.png"/>
            <p:cNvPicPr>
              <a:picLocks noChangeAspect="1" noChangeArrowheads="1"/>
            </p:cNvPicPr>
            <p:nvPr/>
          </p:nvPicPr>
          <p:blipFill>
            <a:blip r:embed="rId6" cstate="print"/>
            <a:srcRect l="2293" t="1629" r="2293" b="1629"/>
            <a:stretch>
              <a:fillRect/>
            </a:stretch>
          </p:blipFill>
          <p:spPr bwMode="auto">
            <a:xfrm>
              <a:off x="3203848" y="1321587"/>
              <a:ext cx="1123302" cy="1603357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3" name="Inhaltsplatzhalter 32"/>
            <p:cNvSpPr txBox="1">
              <a:spLocks/>
            </p:cNvSpPr>
            <p:nvPr/>
          </p:nvSpPr>
          <p:spPr bwMode="auto">
            <a:xfrm>
              <a:off x="395536" y="2708920"/>
              <a:ext cx="108012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lang="de-DE" sz="1500" dirty="0" smtClean="0">
                  <a:solidFill>
                    <a:srgbClr val="F2F2F2"/>
                  </a:solidFill>
                  <a:latin typeface="+mn-lt"/>
                </a:rPr>
                <a:t>AR         HR</a:t>
              </a:r>
            </a:p>
            <a:p>
              <a:pPr marL="25200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Tx/>
                <a:buFont typeface="Arial" pitchFamily="34" charset="0"/>
                <a:buNone/>
                <a:tabLst>
                  <a:tab pos="576000" algn="l"/>
                  <a:tab pos="720000" algn="l"/>
                  <a:tab pos="1260000" algn="l"/>
                  <a:tab pos="1440000" algn="l"/>
                </a:tabLst>
                <a:defRPr/>
              </a:pPr>
              <a:endPara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5200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Tx/>
                <a:buFont typeface="Arial" pitchFamily="34" charset="0"/>
                <a:buNone/>
                <a:tabLst>
                  <a:tab pos="576000" algn="l"/>
                  <a:tab pos="720000" algn="l"/>
                  <a:tab pos="1260000" algn="l"/>
                  <a:tab pos="1440000" algn="l"/>
                </a:tabLst>
                <a:defRPr/>
              </a:pPr>
              <a:endPara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5200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Tx/>
                <a:buFont typeface="Arial" pitchFamily="34" charset="0"/>
                <a:buNone/>
                <a:tabLst>
                  <a:tab pos="576000" algn="l"/>
                  <a:tab pos="720000" algn="l"/>
                  <a:tab pos="1260000" algn="l"/>
                  <a:tab pos="1440000" algn="l"/>
                </a:tabLst>
                <a:defRPr/>
              </a:pPr>
              <a:endPara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Pfeil nach rechts 13"/>
            <p:cNvSpPr/>
            <p:nvPr/>
          </p:nvSpPr>
          <p:spPr>
            <a:xfrm rot="19115992">
              <a:off x="1723972" y="2670041"/>
              <a:ext cx="108012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 nach rechts 14"/>
            <p:cNvSpPr/>
            <p:nvPr/>
          </p:nvSpPr>
          <p:spPr>
            <a:xfrm rot="2627300">
              <a:off x="1713157" y="4698773"/>
              <a:ext cx="108012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1835696" y="3645024"/>
              <a:ext cx="93610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Rechteck 21"/>
          <p:cNvSpPr/>
          <p:nvPr/>
        </p:nvSpPr>
        <p:spPr>
          <a:xfrm>
            <a:off x="1720408" y="1700808"/>
            <a:ext cx="17828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1500" dirty="0" smtClean="0">
                <a:solidFill>
                  <a:srgbClr val="F2F2F2"/>
                </a:solidFill>
                <a:latin typeface="+mn-lt"/>
              </a:rPr>
              <a:t>Increase losses </a:t>
            </a:r>
          </a:p>
          <a:p>
            <a:pPr algn="ctr">
              <a:buClr>
                <a:srgbClr val="C00000"/>
              </a:buClr>
            </a:pPr>
            <a:r>
              <a:rPr lang="en-US" sz="1500" dirty="0" smtClean="0">
                <a:solidFill>
                  <a:srgbClr val="F2F2F2"/>
                </a:solidFill>
                <a:latin typeface="+mn-lt"/>
              </a:rPr>
              <a:t>(thermal noise ~ √N)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The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F5A22-071C-4F61-83A9-0895424118E6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7216"/>
            <a:ext cx="500066" cy="6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15616" y="1629866"/>
            <a:ext cx="784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Ken Strain: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 leader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Stefan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Goßler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Gerhard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Heinzel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LISA/LPF related experiments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Yanbei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Chen,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Kentaro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Somiya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, Stefan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Danilishin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 design, noise</a:t>
            </a:r>
            <a:r>
              <a:rPr kumimoji="0" lang="en-GB" sz="1700" b="0" i="0" u="none" strike="noStrike" kern="1200" cap="none" spc="0" normalizeH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Roman Schnabel: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Squeezing and QND experiments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Harald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Lück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Vacuum system and GEO 600 related experiments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Hartmut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Grote: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Electronics and GEO 600 related experiments</a:t>
            </a:r>
          </a:p>
          <a:p>
            <a:pPr marL="342900" lvl="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GEO operators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Filter design and construction, environmental monitoring </a:t>
            </a:r>
          </a:p>
          <a:p>
            <a:pPr marL="342900" lvl="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Andreas Weidner: 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Electronics design</a:t>
            </a:r>
          </a:p>
          <a:p>
            <a:pPr marL="342900" lvl="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Kasem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Mossavi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Vacuum system and pumps control</a:t>
            </a:r>
          </a:p>
          <a:p>
            <a:pPr marL="342900" lvl="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Benno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Willke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, Jan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Hendrik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Pöld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, Patrick </a:t>
            </a:r>
            <a:r>
              <a:rPr lang="en-GB" sz="1700" smtClean="0">
                <a:solidFill>
                  <a:srgbClr val="FFFF00"/>
                </a:solidFill>
                <a:latin typeface="+mn-lt"/>
              </a:rPr>
              <a:t>Oppermann,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Thimoteus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Alig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 High power laser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Gerrit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Kühn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, Michael Born, Martin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Hewitson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time control system</a:t>
            </a:r>
          </a:p>
          <a:p>
            <a:pPr marL="34290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Alessandro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Bertolini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, Alexander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Wanner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, Gerald Bergmann: 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Isolation tables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Katrin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Dahl: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Suspension</a:t>
            </a:r>
            <a:r>
              <a:rPr kumimoji="0" lang="en-GB" sz="1700" b="0" i="0" u="none" strike="noStrike" kern="1200" cap="none" spc="0" normalizeH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Platform </a:t>
            </a:r>
            <a:r>
              <a:rPr lang="en-GB" sz="1700" dirty="0" err="1" smtClean="0">
                <a:solidFill>
                  <a:srgbClr val="F2F2F2"/>
                </a:solidFill>
                <a:latin typeface="+mn-lt"/>
              </a:rPr>
              <a:t>Intererometer</a:t>
            </a: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Sina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Köhlenbeck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Digital </a:t>
            </a:r>
            <a:r>
              <a:rPr lang="en-GB" sz="1700" dirty="0" err="1" smtClean="0">
                <a:solidFill>
                  <a:srgbClr val="F2F2F2"/>
                </a:solidFill>
                <a:latin typeface="+mn-lt"/>
              </a:rPr>
              <a:t>interferometry</a:t>
            </a: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Fumiko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Kawazoe, Manuela </a:t>
            </a: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Hanke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Frequency reference cavity</a:t>
            </a:r>
          </a:p>
          <a:p>
            <a:pPr marL="34290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Stefan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Hild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, Sabina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Huttner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, Christian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Gräf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en-GB" sz="1700" dirty="0" err="1" smtClean="0">
                <a:solidFill>
                  <a:srgbClr val="F2F2F2"/>
                </a:solidFill>
                <a:latin typeface="+mn-lt"/>
              </a:rPr>
              <a:t>Interferometric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 sensing &amp; control</a:t>
            </a:r>
          </a:p>
          <a:p>
            <a:pPr marL="34290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Giles Hammond, Tobias </a:t>
            </a:r>
            <a:r>
              <a:rPr lang="en-GB" sz="1700" dirty="0" err="1" smtClean="0">
                <a:solidFill>
                  <a:srgbClr val="FFFF00"/>
                </a:solidFill>
                <a:latin typeface="+mn-lt"/>
              </a:rPr>
              <a:t>Westphal</a:t>
            </a:r>
            <a:r>
              <a:rPr lang="en-GB" sz="1700" dirty="0" smtClean="0">
                <a:solidFill>
                  <a:srgbClr val="FFFF00"/>
                </a:solidFill>
                <a:latin typeface="+mn-lt"/>
              </a:rPr>
              <a:t>:</a:t>
            </a:r>
            <a:r>
              <a:rPr lang="en-GB" sz="1700" dirty="0" smtClean="0">
                <a:solidFill>
                  <a:srgbClr val="F2F2F2"/>
                </a:solidFill>
                <a:latin typeface="+mn-lt"/>
              </a:rPr>
              <a:t> (Monolithic) suspensions</a:t>
            </a:r>
          </a:p>
          <a:p>
            <a:pPr marL="34290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 smtClean="0">
              <a:solidFill>
                <a:srgbClr val="F2F2F2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ts val="3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 smtClean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6" name="Rounded Rectangle 25"/>
          <p:cNvSpPr/>
          <p:nvPr/>
        </p:nvSpPr>
        <p:spPr>
          <a:xfrm>
            <a:off x="2571736" y="1142984"/>
            <a:ext cx="4724400" cy="304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C020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31"/>
          <p:cNvSpPr/>
          <p:nvPr/>
        </p:nvSpPr>
        <p:spPr>
          <a:xfrm flipV="1">
            <a:off x="7156396" y="1298410"/>
            <a:ext cx="76200" cy="4571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3"/>
          <p:cNvSpPr/>
          <p:nvPr/>
        </p:nvSpPr>
        <p:spPr>
          <a:xfrm>
            <a:off x="2800336" y="1162016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 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http://10m-prototype.aei.uni-hannover.de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10" name="Straight Connector 35"/>
          <p:cNvCxnSpPr/>
          <p:nvPr/>
        </p:nvCxnSpPr>
        <p:spPr>
          <a:xfrm rot="5400000">
            <a:off x="6183692" y="1307754"/>
            <a:ext cx="228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kadahl\AppData\Local\Temp\notesE61C0F\AEI Prototype_a poster_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4400" y="1142984"/>
            <a:ext cx="559058" cy="30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1403648" y="1412776"/>
            <a:ext cx="7344816" cy="496855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GWD’s seriously suffer from coating thermal noise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Current materials are mechanically </a:t>
            </a:r>
            <a:r>
              <a:rPr lang="en-US" sz="1500" dirty="0" err="1" smtClean="0"/>
              <a:t>lossy</a:t>
            </a:r>
            <a:r>
              <a:rPr lang="en-US" sz="1500" dirty="0" smtClean="0"/>
              <a:t> (</a:t>
            </a:r>
            <a:r>
              <a:rPr lang="en-US" sz="1500" dirty="0" err="1" smtClean="0"/>
              <a:t>tantala</a:t>
            </a:r>
            <a:r>
              <a:rPr lang="en-US" sz="1500" dirty="0" smtClean="0"/>
              <a:t>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Amorphous thin films are always </a:t>
            </a:r>
            <a:r>
              <a:rPr lang="en-US" sz="1500" dirty="0" err="1" smtClean="0"/>
              <a:t>lossy</a:t>
            </a: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Observe coating thermal noise in GWD limiting band</a:t>
            </a:r>
          </a:p>
          <a:p>
            <a:pPr>
              <a:buClr>
                <a:srgbClr val="C00000"/>
              </a:buClr>
            </a:pPr>
            <a:r>
              <a:rPr lang="en-US" sz="1500" dirty="0" err="1" smtClean="0"/>
              <a:t>Ifo</a:t>
            </a:r>
            <a:r>
              <a:rPr lang="en-US" sz="1500" dirty="0" smtClean="0"/>
              <a:t> layout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Thermal noise projections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Frequency </a:t>
            </a:r>
            <a:r>
              <a:rPr lang="en-US" sz="1500" dirty="0" err="1" smtClean="0"/>
              <a:t>stabilisation</a:t>
            </a:r>
            <a:r>
              <a:rPr lang="en-US" sz="1500" dirty="0" smtClean="0"/>
              <a:t> noise projection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Seismic isolation, suspension noise projection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Waist size </a:t>
            </a:r>
            <a:r>
              <a:rPr lang="en-US" sz="1500" dirty="0" err="1" smtClean="0"/>
              <a:t>tunability</a:t>
            </a:r>
            <a:r>
              <a:rPr lang="en-US" sz="1500" dirty="0" smtClean="0"/>
              <a:t> w(z)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Online tuning w/o mode matching -&gt; Shot noise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Size </a:t>
            </a:r>
            <a:r>
              <a:rPr lang="en-US" sz="1500" dirty="0" err="1" smtClean="0"/>
              <a:t>detecor</a:t>
            </a:r>
            <a:r>
              <a:rPr lang="en-US" sz="1500" dirty="0" smtClean="0"/>
              <a:t> (bulls eye)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Test close to instability (g~0)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Where to get OSEMs (tuning range &gt;&gt; BOSEM)</a:t>
            </a:r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Test </a:t>
            </a:r>
            <a:r>
              <a:rPr lang="en-US" sz="1500" dirty="0" err="1" smtClean="0"/>
              <a:t>crystaline</a:t>
            </a:r>
            <a:r>
              <a:rPr lang="en-US" sz="1500" dirty="0" smtClean="0"/>
              <a:t> </a:t>
            </a:r>
            <a:r>
              <a:rPr lang="en-US" sz="1500" dirty="0" err="1" smtClean="0"/>
              <a:t>AlGAs</a:t>
            </a:r>
            <a:r>
              <a:rPr lang="en-US" sz="1500" dirty="0" smtClean="0"/>
              <a:t> coatings (yet only small, plane surface)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Investigate other coating noise (thermo refractive, thermo  elastic?)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Add </a:t>
            </a:r>
            <a:r>
              <a:rPr lang="en-US" sz="1500" dirty="0" err="1" smtClean="0"/>
              <a:t>lossy</a:t>
            </a:r>
            <a:r>
              <a:rPr lang="en-US" sz="1500" dirty="0" smtClean="0"/>
              <a:t> layers in front and behind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Watchdogs (hardware)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Suspended spacer?</a:t>
            </a:r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</a:t>
            </a:r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6708" name="Text Box 148"/>
          <p:cNvSpPr txBox="1">
            <a:spLocks noChangeArrowheads="1"/>
          </p:cNvSpPr>
          <p:nvPr/>
        </p:nvSpPr>
        <p:spPr bwMode="auto">
          <a:xfrm>
            <a:off x="684213" y="873125"/>
            <a:ext cx="3311525" cy="543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Coating</a:t>
            </a:r>
            <a:r>
              <a:rPr lang="de-DE" dirty="0" smtClean="0"/>
              <a:t> thermal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basics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251520" y="1529408"/>
            <a:ext cx="4176464" cy="441987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Origin: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High reflective coatings are based on amorphous thin films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Mechanical losses couple mirror and heat bath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</a:t>
            </a:r>
            <a:r>
              <a:rPr lang="en-US" sz="1500" dirty="0" smtClean="0"/>
              <a:t>Thermal fluctuations «» Displacement noise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</a:t>
            </a:r>
            <a:r>
              <a:rPr lang="en-US" sz="1500" dirty="0" smtClean="0"/>
              <a:t>(Fluctuation Dissipation Theorem)</a:t>
            </a:r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Workarounds: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Lower temperature (change everything)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Change materials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Change </a:t>
            </a:r>
            <a:r>
              <a:rPr lang="en-US" sz="1500" dirty="0" smtClean="0"/>
              <a:t>structure</a:t>
            </a:r>
          </a:p>
          <a:p>
            <a:pPr>
              <a:buClr>
                <a:srgbClr val="C00000"/>
              </a:buClr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Remaining problem: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Test theory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Measure </a:t>
            </a:r>
            <a:r>
              <a:rPr lang="en-US" sz="1500" dirty="0" err="1" smtClean="0"/>
              <a:t>offresonant</a:t>
            </a:r>
            <a:r>
              <a:rPr lang="en-US" sz="1500" dirty="0" smtClean="0"/>
              <a:t> thermal noise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(done @ high f &gt; 500Hz)</a:t>
            </a:r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</a:t>
            </a:r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2</a:t>
            </a:fld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4499992" y="1196752"/>
            <a:ext cx="3312368" cy="2376264"/>
            <a:chOff x="5364088" y="1268760"/>
            <a:chExt cx="3312368" cy="237626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5364088" y="1268760"/>
              <a:ext cx="3312368" cy="2376264"/>
              <a:chOff x="611560" y="2924944"/>
              <a:chExt cx="3312368" cy="2376264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11560" y="2924944"/>
                <a:ext cx="3312368" cy="2376264"/>
              </a:xfrm>
              <a:prstGeom prst="roundRect">
                <a:avLst>
                  <a:gd name="adj" fmla="val 8540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6" name="Picture 12" descr="adv_ligo_noise_anatomy_my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3634" y="3140968"/>
                <a:ext cx="2984270" cy="20215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6" name="Textfeld 15"/>
            <p:cNvSpPr txBox="1"/>
            <p:nvPr/>
          </p:nvSpPr>
          <p:spPr>
            <a:xfrm>
              <a:off x="6588224" y="1296008"/>
              <a:ext cx="9204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err="1" smtClean="0">
                  <a:ea typeface="Arial Unicode MS" pitchFamily="34" charset="-128"/>
                  <a:cs typeface="Arial" pitchFamily="34" charset="0"/>
                </a:rPr>
                <a:t>Advanced</a:t>
              </a:r>
              <a:r>
                <a:rPr lang="de-DE" sz="800" dirty="0" smtClean="0">
                  <a:ea typeface="Arial Unicode MS" pitchFamily="34" charset="-128"/>
                  <a:cs typeface="Arial" pitchFamily="34" charset="0"/>
                </a:rPr>
                <a:t> LIGO</a:t>
              </a:r>
              <a:endParaRPr lang="de-DE" sz="800" dirty="0">
                <a:ea typeface="Arial Unicode MS" pitchFamily="34" charset="-128"/>
                <a:cs typeface="Arial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940152" y="4176464"/>
            <a:ext cx="3168352" cy="2348880"/>
            <a:chOff x="4067944" y="4149079"/>
            <a:chExt cx="3384376" cy="2708920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067944" y="4149079"/>
              <a:ext cx="3384376" cy="2708920"/>
              <a:chOff x="1428728" y="1397026"/>
              <a:chExt cx="3651642" cy="2922846"/>
            </a:xfrm>
          </p:grpSpPr>
          <p:sp>
            <p:nvSpPr>
              <p:cNvPr id="8" name="Rounded Rectangle 9"/>
              <p:cNvSpPr/>
              <p:nvPr/>
            </p:nvSpPr>
            <p:spPr>
              <a:xfrm>
                <a:off x="1428728" y="1397026"/>
                <a:ext cx="3651642" cy="2922846"/>
              </a:xfrm>
              <a:prstGeom prst="roundRect">
                <a:avLst>
                  <a:gd name="adj" fmla="val 8540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9" name="Picture 3" descr="C:\Documents and Settings\towest\Desktop\DPG 10\interferometer sensitivity wo Khalili greye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23" t="6293" r="8090" b="1348"/>
              <a:stretch>
                <a:fillRect/>
              </a:stretch>
            </p:blipFill>
            <p:spPr bwMode="auto">
              <a:xfrm>
                <a:off x="1620329" y="1696131"/>
                <a:ext cx="3229389" cy="2488626"/>
              </a:xfrm>
              <a:prstGeom prst="rect">
                <a:avLst/>
              </a:prstGeom>
              <a:noFill/>
            </p:spPr>
          </p:pic>
        </p:grpSp>
        <p:sp>
          <p:nvSpPr>
            <p:cNvPr id="17" name="Textfeld 16"/>
            <p:cNvSpPr txBox="1"/>
            <p:nvPr/>
          </p:nvSpPr>
          <p:spPr>
            <a:xfrm>
              <a:off x="5076056" y="4180107"/>
              <a:ext cx="1492716" cy="215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ea typeface="Arial Unicode MS" pitchFamily="34" charset="-128"/>
                  <a:cs typeface="Arial" pitchFamily="34" charset="0"/>
                </a:rPr>
                <a:t>AEI 10m SQL Interferometer</a:t>
              </a:r>
              <a:endParaRPr lang="de-DE" sz="800" dirty="0">
                <a:ea typeface="Arial Unicode MS" pitchFamily="34" charset="-128"/>
                <a:cs typeface="Arial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067944" y="3356992"/>
            <a:ext cx="2962516" cy="2248084"/>
            <a:chOff x="4067944" y="3356992"/>
            <a:chExt cx="2962516" cy="2248084"/>
          </a:xfrm>
        </p:grpSpPr>
        <p:sp>
          <p:nvSpPr>
            <p:cNvPr id="12" name="Rounded Rectangle 18"/>
            <p:cNvSpPr/>
            <p:nvPr/>
          </p:nvSpPr>
          <p:spPr>
            <a:xfrm>
              <a:off x="4067944" y="3356992"/>
              <a:ext cx="2962516" cy="2248084"/>
            </a:xfrm>
            <a:prstGeom prst="roundRect">
              <a:avLst>
                <a:gd name="adj" fmla="val 1212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3" name="Picture 2" descr="C:\Users\towest\Documents\talks\LVC 2011_09\RefC noise budg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3573016"/>
              <a:ext cx="2790268" cy="1926052"/>
            </a:xfrm>
            <a:prstGeom prst="rect">
              <a:avLst/>
            </a:prstGeom>
            <a:noFill/>
          </p:spPr>
        </p:pic>
        <p:sp>
          <p:nvSpPr>
            <p:cNvPr id="14" name="Textfeld 13"/>
            <p:cNvSpPr txBox="1"/>
            <p:nvPr/>
          </p:nvSpPr>
          <p:spPr>
            <a:xfrm>
              <a:off x="4922892" y="3384000"/>
              <a:ext cx="13773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ea typeface="Arial Unicode MS" pitchFamily="34" charset="-128"/>
                  <a:cs typeface="Arial" pitchFamily="34" charset="0"/>
                </a:rPr>
                <a:t>AEI 10m Reference </a:t>
              </a:r>
              <a:r>
                <a:rPr lang="de-DE" sz="800" dirty="0" err="1" smtClean="0">
                  <a:ea typeface="Arial Unicode MS" pitchFamily="34" charset="-128"/>
                  <a:cs typeface="Arial" pitchFamily="34" charset="0"/>
                </a:rPr>
                <a:t>cavity</a:t>
              </a:r>
              <a:endParaRPr lang="de-DE" sz="800" dirty="0">
                <a:ea typeface="Arial Unicode MS" pitchFamily="34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18"/>
          <p:cNvSpPr/>
          <p:nvPr/>
        </p:nvSpPr>
        <p:spPr>
          <a:xfrm>
            <a:off x="2339752" y="1628800"/>
            <a:ext cx="6336704" cy="3960440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Spotsize</a:t>
            </a:r>
            <a:r>
              <a:rPr lang="de-DE" dirty="0" smtClean="0"/>
              <a:t> </a:t>
            </a:r>
            <a:r>
              <a:rPr lang="de-DE" dirty="0" err="1" smtClean="0"/>
              <a:t>changing</a:t>
            </a:r>
            <a:endParaRPr lang="de-DE" dirty="0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38794" y="4988074"/>
            <a:ext cx="1955800" cy="269214"/>
          </a:xfrm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20</a:t>
            </a:fld>
            <a:endParaRPr lang="de-DE" dirty="0"/>
          </a:p>
        </p:txBody>
      </p:sp>
      <p:pic>
        <p:nvPicPr>
          <p:cNvPr id="2050" name="Picture 2" descr="C:\Users\towest\Desktop\120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084" y="1916832"/>
            <a:ext cx="5823017" cy="3579365"/>
          </a:xfrm>
          <a:prstGeom prst="rect">
            <a:avLst/>
          </a:prstGeom>
          <a:noFill/>
        </p:spPr>
      </p:pic>
      <p:pic>
        <p:nvPicPr>
          <p:cNvPr id="2051" name="Picture 3" descr="C:\Users\towest\Desktop\60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084" y="1916832"/>
            <a:ext cx="5823017" cy="3579365"/>
          </a:xfrm>
          <a:prstGeom prst="rect">
            <a:avLst/>
          </a:prstGeom>
          <a:noFill/>
        </p:spPr>
      </p:pic>
      <p:pic>
        <p:nvPicPr>
          <p:cNvPr id="2052" name="Picture 4" descr="C:\Users\towest\Desktop\30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1084" y="1916832"/>
            <a:ext cx="5823017" cy="3579365"/>
          </a:xfrm>
          <a:prstGeom prst="rect">
            <a:avLst/>
          </a:prstGeom>
          <a:noFill/>
        </p:spPr>
      </p:pic>
      <p:pic>
        <p:nvPicPr>
          <p:cNvPr id="2053" name="Picture 5" descr="C:\Users\towest\Desktop\15u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1084" y="1916832"/>
            <a:ext cx="5823017" cy="3579365"/>
          </a:xfrm>
          <a:prstGeom prst="rect">
            <a:avLst/>
          </a:prstGeom>
          <a:noFill/>
        </p:spPr>
      </p:pic>
      <p:pic>
        <p:nvPicPr>
          <p:cNvPr id="2054" name="Picture 6" descr="C:\Users\towest\Desktop\7,5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1084" y="1916832"/>
            <a:ext cx="5823017" cy="3579365"/>
          </a:xfrm>
          <a:prstGeom prst="rect">
            <a:avLst/>
          </a:prstGeom>
          <a:noFill/>
        </p:spPr>
      </p:pic>
      <p:pic>
        <p:nvPicPr>
          <p:cNvPr id="2055" name="Picture 7" descr="C:\Users\towest\Desktop\3,7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1084" y="1916832"/>
            <a:ext cx="5823017" cy="3579365"/>
          </a:xfrm>
          <a:prstGeom prst="rect">
            <a:avLst/>
          </a:prstGeom>
          <a:noFill/>
        </p:spPr>
      </p:pic>
      <p:sp>
        <p:nvSpPr>
          <p:cNvPr id="24" name="Inhaltsplatzhalter 20"/>
          <p:cNvSpPr>
            <a:spLocks noGrp="1"/>
          </p:cNvSpPr>
          <p:nvPr>
            <p:ph idx="1"/>
          </p:nvPr>
        </p:nvSpPr>
        <p:spPr>
          <a:xfrm>
            <a:off x="0" y="1844824"/>
            <a:ext cx="2267744" cy="403244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500" dirty="0" smtClean="0"/>
              <a:t>Assuming perfect </a:t>
            </a:r>
            <a:r>
              <a:rPr lang="en-US" sz="1500" dirty="0" err="1" smtClean="0"/>
              <a:t>modematching</a:t>
            </a:r>
            <a:endParaRPr lang="en-US" sz="1500" dirty="0" smtClean="0"/>
          </a:p>
          <a:p>
            <a:pPr>
              <a:buClr>
                <a:srgbClr val="C00000"/>
              </a:buClr>
            </a:pPr>
            <a:r>
              <a:rPr lang="en-US" sz="1500" dirty="0" smtClean="0"/>
              <a:t>Otherwise </a:t>
            </a:r>
            <a:r>
              <a:rPr lang="en-US" sz="1500" dirty="0" err="1" smtClean="0"/>
              <a:t>shotnoise</a:t>
            </a:r>
            <a:r>
              <a:rPr lang="en-US" sz="1500" dirty="0" smtClean="0"/>
              <a:t> (SN) increases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de-DE" dirty="0"/>
          </a:p>
        </p:txBody>
      </p:sp>
      <p:sp>
        <p:nvSpPr>
          <p:cNvPr id="12" name="Inhaltsplatzhalter 32"/>
          <p:cNvSpPr>
            <a:spLocks noGrp="1"/>
          </p:cNvSpPr>
          <p:nvPr>
            <p:ph idx="1"/>
          </p:nvPr>
        </p:nvSpPr>
        <p:spPr>
          <a:xfrm>
            <a:off x="4355976" y="1700808"/>
            <a:ext cx="4464496" cy="201622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1500" dirty="0" smtClean="0"/>
              <a:t>6 </a:t>
            </a:r>
            <a:r>
              <a:rPr lang="de-DE" sz="1500" dirty="0" err="1" smtClean="0"/>
              <a:t>Shadow</a:t>
            </a:r>
            <a:r>
              <a:rPr lang="de-DE" sz="1500" dirty="0" smtClean="0"/>
              <a:t> </a:t>
            </a:r>
            <a:r>
              <a:rPr lang="de-DE" sz="1500" dirty="0" err="1" smtClean="0"/>
              <a:t>sensors</a:t>
            </a:r>
            <a:r>
              <a:rPr lang="de-DE" sz="1500" dirty="0" smtClean="0"/>
              <a:t> per </a:t>
            </a:r>
            <a:r>
              <a:rPr lang="de-DE" sz="1500" dirty="0" err="1" smtClean="0"/>
              <a:t>upper</a:t>
            </a:r>
            <a:r>
              <a:rPr lang="de-DE" sz="1500" dirty="0" smtClean="0"/>
              <a:t> </a:t>
            </a:r>
            <a:r>
              <a:rPr lang="de-DE" sz="1500" dirty="0" err="1" smtClean="0"/>
              <a:t>mass</a:t>
            </a:r>
            <a:endParaRPr lang="de-DE" sz="1500" dirty="0" smtClean="0"/>
          </a:p>
          <a:p>
            <a:pPr>
              <a:buClr>
                <a:srgbClr val="C00000"/>
              </a:buClr>
              <a:buNone/>
            </a:pPr>
            <a:r>
              <a:rPr lang="de-DE" sz="1500" dirty="0" smtClean="0"/>
              <a:t>BOSEMs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3E-10m/√Hz @ 1Hz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0.7mm </a:t>
            </a:r>
            <a:r>
              <a:rPr lang="de-DE" sz="1500" dirty="0" err="1" smtClean="0"/>
              <a:t>dynamic</a:t>
            </a:r>
            <a:r>
              <a:rPr lang="de-DE" sz="1500" dirty="0" smtClean="0"/>
              <a:t> </a:t>
            </a:r>
            <a:r>
              <a:rPr lang="de-DE" sz="1500" dirty="0" err="1" smtClean="0"/>
              <a:t>range</a:t>
            </a: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OSEMs </a:t>
            </a:r>
            <a:r>
              <a:rPr lang="de-DE" sz="1500" dirty="0" err="1" smtClean="0"/>
              <a:t>for</a:t>
            </a:r>
            <a:r>
              <a:rPr lang="de-DE" sz="1500" dirty="0" smtClean="0"/>
              <a:t> </a:t>
            </a:r>
            <a:r>
              <a:rPr lang="de-DE" sz="1500" dirty="0" err="1" smtClean="0"/>
              <a:t>higher</a:t>
            </a:r>
            <a:r>
              <a:rPr lang="de-DE" sz="1500" dirty="0" smtClean="0"/>
              <a:t> </a:t>
            </a:r>
            <a:r>
              <a:rPr lang="de-DE" sz="1500" dirty="0" err="1" smtClean="0"/>
              <a:t>dynamic</a:t>
            </a:r>
            <a:r>
              <a:rPr lang="de-DE" sz="1500" dirty="0" smtClean="0"/>
              <a:t> </a:t>
            </a:r>
            <a:r>
              <a:rPr lang="de-DE" sz="1500" dirty="0" err="1" smtClean="0"/>
              <a:t>range</a:t>
            </a:r>
            <a:r>
              <a:rPr lang="de-DE" sz="1500" dirty="0" smtClean="0"/>
              <a:t>?</a:t>
            </a:r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21</a:t>
            </a:fld>
            <a:endParaRPr lang="de-DE" dirty="0"/>
          </a:p>
        </p:txBody>
      </p:sp>
      <p:pic>
        <p:nvPicPr>
          <p:cNvPr id="2050" name="Picture 2" descr="C:\Users\towest\Desktop\suspension\local control\Bosem\geo local contr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2736304" cy="195208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340768"/>
            <a:ext cx="1728192" cy="14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uppieren 67"/>
          <p:cNvGrpSpPr/>
          <p:nvPr/>
        </p:nvGrpSpPr>
        <p:grpSpPr>
          <a:xfrm>
            <a:off x="1691680" y="5157192"/>
            <a:ext cx="6192688" cy="1080119"/>
            <a:chOff x="539552" y="2924944"/>
            <a:chExt cx="8496944" cy="1584177"/>
          </a:xfrm>
        </p:grpSpPr>
        <p:cxnSp>
          <p:nvCxnSpPr>
            <p:cNvPr id="69" name="Gerade Verbindung 68"/>
            <p:cNvCxnSpPr>
              <a:stCxn id="95" idx="3"/>
              <a:endCxn id="111" idx="1"/>
            </p:cNvCxnSpPr>
            <p:nvPr/>
          </p:nvCxnSpPr>
          <p:spPr>
            <a:xfrm>
              <a:off x="1535551" y="3098213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>
              <a:stCxn id="96" idx="3"/>
              <a:endCxn id="113" idx="1"/>
            </p:cNvCxnSpPr>
            <p:nvPr/>
          </p:nvCxnSpPr>
          <p:spPr>
            <a:xfrm>
              <a:off x="1535551" y="3345741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>
              <a:stCxn id="97" idx="3"/>
              <a:endCxn id="114" idx="1"/>
            </p:cNvCxnSpPr>
            <p:nvPr/>
          </p:nvCxnSpPr>
          <p:spPr>
            <a:xfrm>
              <a:off x="1535551" y="3593268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98" idx="3"/>
              <a:endCxn id="115" idx="1"/>
            </p:cNvCxnSpPr>
            <p:nvPr/>
          </p:nvCxnSpPr>
          <p:spPr>
            <a:xfrm>
              <a:off x="1535551" y="3840796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>
              <a:stCxn id="99" idx="3"/>
            </p:cNvCxnSpPr>
            <p:nvPr/>
          </p:nvCxnSpPr>
          <p:spPr>
            <a:xfrm>
              <a:off x="1535551" y="4088323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>
              <a:stCxn id="100" idx="3"/>
            </p:cNvCxnSpPr>
            <p:nvPr/>
          </p:nvCxnSpPr>
          <p:spPr>
            <a:xfrm>
              <a:off x="1535551" y="4335851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107" idx="3"/>
              <a:endCxn id="101" idx="1"/>
            </p:cNvCxnSpPr>
            <p:nvPr/>
          </p:nvCxnSpPr>
          <p:spPr>
            <a:xfrm>
              <a:off x="7891098" y="3098213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>
              <a:stCxn id="108" idx="3"/>
            </p:cNvCxnSpPr>
            <p:nvPr/>
          </p:nvCxnSpPr>
          <p:spPr>
            <a:xfrm>
              <a:off x="7891098" y="3345741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>
              <a:stCxn id="109" idx="3"/>
            </p:cNvCxnSpPr>
            <p:nvPr/>
          </p:nvCxnSpPr>
          <p:spPr>
            <a:xfrm>
              <a:off x="7891098" y="3593268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>
              <a:stCxn id="110" idx="3"/>
            </p:cNvCxnSpPr>
            <p:nvPr/>
          </p:nvCxnSpPr>
          <p:spPr>
            <a:xfrm>
              <a:off x="7891098" y="3840796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>
              <a:endCxn id="105" idx="1"/>
            </p:cNvCxnSpPr>
            <p:nvPr/>
          </p:nvCxnSpPr>
          <p:spPr>
            <a:xfrm>
              <a:off x="7891098" y="4088323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stCxn id="112" idx="3"/>
              <a:endCxn id="106" idx="1"/>
            </p:cNvCxnSpPr>
            <p:nvPr/>
          </p:nvCxnSpPr>
          <p:spPr>
            <a:xfrm>
              <a:off x="7891098" y="4335851"/>
              <a:ext cx="14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uppieren 105"/>
            <p:cNvGrpSpPr/>
            <p:nvPr/>
          </p:nvGrpSpPr>
          <p:grpSpPr>
            <a:xfrm>
              <a:off x="2627784" y="3098213"/>
              <a:ext cx="282171" cy="1237638"/>
              <a:chOff x="2771800" y="3098213"/>
              <a:chExt cx="138155" cy="1237638"/>
            </a:xfrm>
          </p:grpSpPr>
          <p:cxnSp>
            <p:nvCxnSpPr>
              <p:cNvPr id="141" name="Gerade Verbindung 140"/>
              <p:cNvCxnSpPr/>
              <p:nvPr/>
            </p:nvCxnSpPr>
            <p:spPr>
              <a:xfrm>
                <a:off x="2771800" y="3098213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141"/>
              <p:cNvCxnSpPr/>
              <p:nvPr/>
            </p:nvCxnSpPr>
            <p:spPr>
              <a:xfrm>
                <a:off x="2771800" y="3345741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 Verbindung 142"/>
              <p:cNvCxnSpPr/>
              <p:nvPr/>
            </p:nvCxnSpPr>
            <p:spPr>
              <a:xfrm>
                <a:off x="2771800" y="3593268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143"/>
              <p:cNvCxnSpPr/>
              <p:nvPr/>
            </p:nvCxnSpPr>
            <p:spPr>
              <a:xfrm>
                <a:off x="2771800" y="3840796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144"/>
              <p:cNvCxnSpPr/>
              <p:nvPr/>
            </p:nvCxnSpPr>
            <p:spPr>
              <a:xfrm>
                <a:off x="2771800" y="4088323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145"/>
              <p:cNvCxnSpPr/>
              <p:nvPr/>
            </p:nvCxnSpPr>
            <p:spPr>
              <a:xfrm>
                <a:off x="2771800" y="4335851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uppieren 106"/>
            <p:cNvGrpSpPr/>
            <p:nvPr/>
          </p:nvGrpSpPr>
          <p:grpSpPr>
            <a:xfrm>
              <a:off x="6594085" y="3098213"/>
              <a:ext cx="282171" cy="1237638"/>
              <a:chOff x="6594085" y="3098213"/>
              <a:chExt cx="138155" cy="1237638"/>
            </a:xfrm>
          </p:grpSpPr>
          <p:cxnSp>
            <p:nvCxnSpPr>
              <p:cNvPr id="135" name="Gerade Verbindung 134"/>
              <p:cNvCxnSpPr/>
              <p:nvPr/>
            </p:nvCxnSpPr>
            <p:spPr>
              <a:xfrm>
                <a:off x="6594085" y="3098213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135"/>
              <p:cNvCxnSpPr/>
              <p:nvPr/>
            </p:nvCxnSpPr>
            <p:spPr>
              <a:xfrm>
                <a:off x="6594085" y="3345741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136"/>
              <p:cNvCxnSpPr/>
              <p:nvPr/>
            </p:nvCxnSpPr>
            <p:spPr>
              <a:xfrm>
                <a:off x="6594085" y="3593268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137"/>
              <p:cNvCxnSpPr/>
              <p:nvPr/>
            </p:nvCxnSpPr>
            <p:spPr>
              <a:xfrm>
                <a:off x="6594085" y="3840796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138"/>
              <p:cNvCxnSpPr/>
              <p:nvPr/>
            </p:nvCxnSpPr>
            <p:spPr>
              <a:xfrm>
                <a:off x="6594085" y="4088323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139"/>
              <p:cNvCxnSpPr/>
              <p:nvPr/>
            </p:nvCxnSpPr>
            <p:spPr>
              <a:xfrm>
                <a:off x="6594085" y="4335851"/>
                <a:ext cx="1381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Abgerundetes Rechteck 83"/>
            <p:cNvSpPr/>
            <p:nvPr/>
          </p:nvSpPr>
          <p:spPr>
            <a:xfrm>
              <a:off x="2909955" y="2924944"/>
              <a:ext cx="3684130" cy="1584176"/>
            </a:xfrm>
            <a:prstGeom prst="roundRect">
              <a:avLst>
                <a:gd name="adj" fmla="val 8630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85" name="Gruppieren 69"/>
            <p:cNvGrpSpPr/>
            <p:nvPr/>
          </p:nvGrpSpPr>
          <p:grpSpPr>
            <a:xfrm>
              <a:off x="3278368" y="3073461"/>
              <a:ext cx="1013136" cy="1237638"/>
              <a:chOff x="2339752" y="3140968"/>
              <a:chExt cx="216024" cy="1800200"/>
            </a:xfrm>
          </p:grpSpPr>
          <p:cxnSp>
            <p:nvCxnSpPr>
              <p:cNvPr id="129" name="Gerade Verbindung 128"/>
              <p:cNvCxnSpPr/>
              <p:nvPr/>
            </p:nvCxnSpPr>
            <p:spPr>
              <a:xfrm>
                <a:off x="2339752" y="314096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129"/>
              <p:cNvCxnSpPr/>
              <p:nvPr/>
            </p:nvCxnSpPr>
            <p:spPr>
              <a:xfrm>
                <a:off x="2339752" y="350100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/>
              <p:nvPr/>
            </p:nvCxnSpPr>
            <p:spPr>
              <a:xfrm>
                <a:off x="2339752" y="386104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/>
              <p:nvPr/>
            </p:nvCxnSpPr>
            <p:spPr>
              <a:xfrm>
                <a:off x="2339752" y="422108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/>
              <p:nvPr/>
            </p:nvCxnSpPr>
            <p:spPr>
              <a:xfrm>
                <a:off x="2339752" y="458112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133"/>
              <p:cNvCxnSpPr/>
              <p:nvPr/>
            </p:nvCxnSpPr>
            <p:spPr>
              <a:xfrm>
                <a:off x="2339752" y="494116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uppieren 76"/>
            <p:cNvGrpSpPr/>
            <p:nvPr/>
          </p:nvGrpSpPr>
          <p:grpSpPr>
            <a:xfrm>
              <a:off x="5074381" y="3073461"/>
              <a:ext cx="1105239" cy="1237638"/>
              <a:chOff x="2339752" y="3140968"/>
              <a:chExt cx="216024" cy="1800200"/>
            </a:xfrm>
          </p:grpSpPr>
          <p:cxnSp>
            <p:nvCxnSpPr>
              <p:cNvPr id="123" name="Gerade Verbindung 122"/>
              <p:cNvCxnSpPr/>
              <p:nvPr/>
            </p:nvCxnSpPr>
            <p:spPr>
              <a:xfrm>
                <a:off x="2339752" y="314096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123"/>
              <p:cNvCxnSpPr/>
              <p:nvPr/>
            </p:nvCxnSpPr>
            <p:spPr>
              <a:xfrm>
                <a:off x="2339752" y="350100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124"/>
              <p:cNvCxnSpPr/>
              <p:nvPr/>
            </p:nvCxnSpPr>
            <p:spPr>
              <a:xfrm>
                <a:off x="2339752" y="386104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/>
              <p:nvPr/>
            </p:nvCxnSpPr>
            <p:spPr>
              <a:xfrm>
                <a:off x="2339752" y="422108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>
              <a:xfrm>
                <a:off x="2339752" y="458112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/>
              <p:nvPr/>
            </p:nvCxnSpPr>
            <p:spPr>
              <a:xfrm>
                <a:off x="2339752" y="4941168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uppieren 83"/>
            <p:cNvGrpSpPr/>
            <p:nvPr/>
          </p:nvGrpSpPr>
          <p:grpSpPr>
            <a:xfrm>
              <a:off x="5719104" y="2924944"/>
              <a:ext cx="874981" cy="1584176"/>
              <a:chOff x="6876256" y="2924944"/>
              <a:chExt cx="1368152" cy="2304256"/>
            </a:xfrm>
          </p:grpSpPr>
          <p:sp>
            <p:nvSpPr>
              <p:cNvPr id="121" name="Abgerundetes Rechteck 120"/>
              <p:cNvSpPr/>
              <p:nvPr/>
            </p:nvSpPr>
            <p:spPr>
              <a:xfrm>
                <a:off x="6876256" y="2924944"/>
                <a:ext cx="1368152" cy="2304256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289A">
                      <a:tint val="66000"/>
                      <a:satMod val="160000"/>
                    </a:srgbClr>
                  </a:gs>
                  <a:gs pos="50000">
                    <a:srgbClr val="00289A">
                      <a:tint val="44500"/>
                      <a:satMod val="160000"/>
                    </a:srgbClr>
                  </a:gs>
                  <a:gs pos="100000">
                    <a:srgbClr val="00289A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endParaRPr lang="de-DE" sz="8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22" name="Textfeld 121"/>
              <p:cNvSpPr txBox="1"/>
              <p:nvPr/>
            </p:nvSpPr>
            <p:spPr>
              <a:xfrm>
                <a:off x="6947118" y="3068960"/>
                <a:ext cx="1286874" cy="152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" dirty="0" smtClean="0"/>
                  <a:t>Basis</a:t>
                </a:r>
              </a:p>
              <a:p>
                <a:pPr algn="ctr"/>
                <a:r>
                  <a:rPr lang="de-DE" sz="800" dirty="0" smtClean="0"/>
                  <a:t>Transform:</a:t>
                </a:r>
              </a:p>
              <a:p>
                <a:pPr algn="ctr"/>
                <a:endParaRPr lang="de-DE" sz="800" dirty="0" smtClean="0"/>
              </a:p>
              <a:p>
                <a:pPr algn="ctr"/>
                <a:r>
                  <a:rPr lang="de-DE" sz="800" dirty="0" err="1" smtClean="0"/>
                  <a:t>Upper</a:t>
                </a:r>
                <a:r>
                  <a:rPr lang="de-DE" sz="800" dirty="0" smtClean="0"/>
                  <a:t> </a:t>
                </a:r>
                <a:r>
                  <a:rPr lang="de-DE" sz="800" dirty="0" err="1" smtClean="0"/>
                  <a:t>mass</a:t>
                </a:r>
                <a:endParaRPr lang="de-DE" sz="800" dirty="0" smtClean="0"/>
              </a:p>
              <a:p>
                <a:pPr algn="ctr"/>
                <a:r>
                  <a:rPr lang="de-DE" sz="800" dirty="0" smtClean="0"/>
                  <a:t>DOFs</a:t>
                </a:r>
              </a:p>
              <a:p>
                <a:pPr algn="ctr"/>
                <a:r>
                  <a:rPr lang="de-DE" sz="800" dirty="0" smtClean="0"/>
                  <a:t>→</a:t>
                </a:r>
              </a:p>
              <a:p>
                <a:pPr algn="ctr"/>
                <a:r>
                  <a:rPr lang="de-DE" sz="800" dirty="0" err="1" smtClean="0"/>
                  <a:t>Actuators</a:t>
                </a:r>
                <a:endParaRPr lang="de-DE" sz="800" dirty="0" smtClean="0"/>
              </a:p>
            </p:txBody>
          </p:sp>
        </p:grpSp>
        <p:sp>
          <p:nvSpPr>
            <p:cNvPr id="88" name="Abgerundetes Rechteck 87"/>
            <p:cNvSpPr/>
            <p:nvPr/>
          </p:nvSpPr>
          <p:spPr>
            <a:xfrm>
              <a:off x="4291504" y="2924944"/>
              <a:ext cx="967084" cy="346539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long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4291504" y="3172472"/>
              <a:ext cx="967084" cy="346539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pitch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0" name="Abgerundetes Rechteck 89"/>
            <p:cNvSpPr/>
            <p:nvPr/>
          </p:nvSpPr>
          <p:spPr>
            <a:xfrm>
              <a:off x="4291504" y="3419999"/>
              <a:ext cx="967084" cy="346539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side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4291504" y="3667527"/>
              <a:ext cx="967084" cy="346539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roll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4291504" y="3915054"/>
              <a:ext cx="967084" cy="346539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vert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4291504" y="4162582"/>
              <a:ext cx="967084" cy="346539"/>
            </a:xfrm>
            <a:prstGeom prst="roundRect">
              <a:avLst/>
            </a:prstGeom>
            <a:gradFill flip="none" rotWithShape="1">
              <a:gsLst>
                <a:gs pos="0">
                  <a:srgbClr val="00289A">
                    <a:tint val="66000"/>
                    <a:satMod val="160000"/>
                  </a:srgbClr>
                </a:gs>
                <a:gs pos="50000">
                  <a:srgbClr val="00289A">
                    <a:tint val="44500"/>
                    <a:satMod val="160000"/>
                  </a:srgbClr>
                </a:gs>
                <a:gs pos="100000">
                  <a:srgbClr val="00289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yaw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Filter 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94" name="Gruppieren 92"/>
            <p:cNvGrpSpPr/>
            <p:nvPr/>
          </p:nvGrpSpPr>
          <p:grpSpPr>
            <a:xfrm>
              <a:off x="2909955" y="2924944"/>
              <a:ext cx="921033" cy="1584176"/>
              <a:chOff x="899592" y="2924944"/>
              <a:chExt cx="1440160" cy="2304256"/>
            </a:xfrm>
          </p:grpSpPr>
          <p:sp>
            <p:nvSpPr>
              <p:cNvPr id="119" name="Abgerundetes Rechteck 118"/>
              <p:cNvSpPr/>
              <p:nvPr/>
            </p:nvSpPr>
            <p:spPr>
              <a:xfrm>
                <a:off x="899592" y="2924944"/>
                <a:ext cx="1440160" cy="2304256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289A">
                      <a:tint val="66000"/>
                      <a:satMod val="160000"/>
                    </a:srgbClr>
                  </a:gs>
                  <a:gs pos="50000">
                    <a:srgbClr val="00289A">
                      <a:tint val="44500"/>
                      <a:satMod val="160000"/>
                    </a:srgbClr>
                  </a:gs>
                  <a:gs pos="100000">
                    <a:srgbClr val="00289A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endParaRPr lang="de-DE" sz="8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20" name="Textfeld 119"/>
              <p:cNvSpPr txBox="1"/>
              <p:nvPr/>
            </p:nvSpPr>
            <p:spPr>
              <a:xfrm>
                <a:off x="970454" y="3068960"/>
                <a:ext cx="1286871" cy="152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" dirty="0" smtClean="0"/>
                  <a:t>Basis</a:t>
                </a:r>
              </a:p>
              <a:p>
                <a:pPr algn="ctr"/>
                <a:r>
                  <a:rPr lang="de-DE" sz="800" dirty="0" smtClean="0"/>
                  <a:t>Transform:</a:t>
                </a:r>
              </a:p>
              <a:p>
                <a:pPr algn="ctr"/>
                <a:endParaRPr lang="de-DE" sz="800" dirty="0" smtClean="0"/>
              </a:p>
              <a:p>
                <a:pPr algn="ctr"/>
                <a:r>
                  <a:rPr lang="de-DE" sz="800" dirty="0" smtClean="0"/>
                  <a:t>Sensors</a:t>
                </a:r>
              </a:p>
              <a:p>
                <a:pPr algn="ctr"/>
                <a:r>
                  <a:rPr lang="de-DE" sz="800" dirty="0" smtClean="0"/>
                  <a:t>→</a:t>
                </a:r>
              </a:p>
              <a:p>
                <a:pPr algn="ctr"/>
                <a:r>
                  <a:rPr lang="de-DE" sz="800" dirty="0" err="1" smtClean="0"/>
                  <a:t>Upper</a:t>
                </a:r>
                <a:r>
                  <a:rPr lang="de-DE" sz="800" dirty="0" smtClean="0"/>
                  <a:t> </a:t>
                </a:r>
                <a:r>
                  <a:rPr lang="de-DE" sz="800" dirty="0" err="1" smtClean="0"/>
                  <a:t>mass</a:t>
                </a:r>
                <a:endParaRPr lang="de-DE" sz="800" dirty="0" smtClean="0"/>
              </a:p>
              <a:p>
                <a:pPr algn="ctr"/>
                <a:r>
                  <a:rPr lang="de-DE" sz="800" dirty="0" smtClean="0"/>
                  <a:t>DOFs</a:t>
                </a:r>
              </a:p>
            </p:txBody>
          </p:sp>
        </p:grpSp>
        <p:sp>
          <p:nvSpPr>
            <p:cNvPr id="95" name="Abgerundetes Rechteck 94"/>
            <p:cNvSpPr/>
            <p:nvPr/>
          </p:nvSpPr>
          <p:spPr>
            <a:xfrm>
              <a:off x="539552" y="2924944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sensor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1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539552" y="3172472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sensor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2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539552" y="3419999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sensor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3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539552" y="3667527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sensor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4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9" name="Abgerundetes Rechteck 98"/>
            <p:cNvSpPr/>
            <p:nvPr/>
          </p:nvSpPr>
          <p:spPr>
            <a:xfrm>
              <a:off x="539552" y="3915054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sensor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5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0" name="Abgerundetes Rechteck 99"/>
            <p:cNvSpPr/>
            <p:nvPr/>
          </p:nvSpPr>
          <p:spPr>
            <a:xfrm>
              <a:off x="539552" y="4162582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sensor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6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1" name="Abgerundetes Rechteck 100"/>
            <p:cNvSpPr/>
            <p:nvPr/>
          </p:nvSpPr>
          <p:spPr>
            <a:xfrm>
              <a:off x="8040497" y="2924944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actuator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1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2" name="Abgerundetes Rechteck 17"/>
            <p:cNvSpPr/>
            <p:nvPr/>
          </p:nvSpPr>
          <p:spPr>
            <a:xfrm>
              <a:off x="8040497" y="3172472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actuator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2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3" name="Abgerundetes Rechteck 18"/>
            <p:cNvSpPr/>
            <p:nvPr/>
          </p:nvSpPr>
          <p:spPr>
            <a:xfrm>
              <a:off x="8040497" y="3419999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actuator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3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4" name="Abgerundetes Rechteck 19"/>
            <p:cNvSpPr/>
            <p:nvPr/>
          </p:nvSpPr>
          <p:spPr>
            <a:xfrm>
              <a:off x="8040497" y="3667527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actuator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4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5" name="Abgerundetes Rechteck 104"/>
            <p:cNvSpPr/>
            <p:nvPr/>
          </p:nvSpPr>
          <p:spPr>
            <a:xfrm>
              <a:off x="8040497" y="3915054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actuator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5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6" name="Abgerundetes Rechteck 105"/>
            <p:cNvSpPr/>
            <p:nvPr/>
          </p:nvSpPr>
          <p:spPr>
            <a:xfrm>
              <a:off x="8040497" y="4162582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99FF33">
                    <a:shade val="30000"/>
                    <a:satMod val="115000"/>
                  </a:srgbClr>
                </a:gs>
                <a:gs pos="50000">
                  <a:srgbClr val="99FF33">
                    <a:shade val="67500"/>
                    <a:satMod val="115000"/>
                  </a:srgbClr>
                </a:gs>
                <a:gs pos="100000">
                  <a:srgbClr val="99FF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actuator</a:t>
              </a:r>
              <a:r>
                <a:rPr lang="de-DE" sz="800" dirty="0" smtClean="0">
                  <a:solidFill>
                    <a:schemeClr val="tx1"/>
                  </a:solidFill>
                  <a:latin typeface="Arial" pitchFamily="34" charset="0"/>
                </a:rPr>
                <a:t> 6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7" name="Abgerundetes Rechteck 106"/>
            <p:cNvSpPr/>
            <p:nvPr/>
          </p:nvSpPr>
          <p:spPr>
            <a:xfrm>
              <a:off x="6845299" y="2924944"/>
              <a:ext cx="1045798" cy="346539"/>
            </a:xfrm>
            <a:prstGeom prst="roundRect">
              <a:avLst/>
            </a:prstGeom>
            <a:gradFill flip="none" rotWithShape="1">
              <a:gsLst>
                <a:gs pos="0">
                  <a:srgbClr val="FFFE3C">
                    <a:shade val="30000"/>
                    <a:satMod val="115000"/>
                  </a:srgbClr>
                </a:gs>
                <a:gs pos="50000">
                  <a:srgbClr val="FFFE3C">
                    <a:shade val="67500"/>
                    <a:satMod val="115000"/>
                  </a:srgbClr>
                </a:gs>
                <a:gs pos="100000">
                  <a:srgbClr val="FFFE3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dewhitening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8" name="Abgerundetes Rechteck 107"/>
            <p:cNvSpPr/>
            <p:nvPr/>
          </p:nvSpPr>
          <p:spPr>
            <a:xfrm>
              <a:off x="6845299" y="3172472"/>
              <a:ext cx="1045798" cy="346539"/>
            </a:xfrm>
            <a:prstGeom prst="roundRect">
              <a:avLst/>
            </a:prstGeom>
            <a:gradFill flip="none" rotWithShape="1">
              <a:gsLst>
                <a:gs pos="0">
                  <a:srgbClr val="FFFE3C">
                    <a:shade val="30000"/>
                    <a:satMod val="115000"/>
                  </a:srgbClr>
                </a:gs>
                <a:gs pos="50000">
                  <a:srgbClr val="FFFE3C">
                    <a:shade val="67500"/>
                    <a:satMod val="115000"/>
                  </a:srgbClr>
                </a:gs>
                <a:gs pos="100000">
                  <a:srgbClr val="FFFE3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dewhitening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9" name="Abgerundetes Rechteck 108"/>
            <p:cNvSpPr/>
            <p:nvPr/>
          </p:nvSpPr>
          <p:spPr>
            <a:xfrm>
              <a:off x="6845299" y="3419999"/>
              <a:ext cx="1045798" cy="346539"/>
            </a:xfrm>
            <a:prstGeom prst="roundRect">
              <a:avLst/>
            </a:prstGeom>
            <a:gradFill flip="none" rotWithShape="1">
              <a:gsLst>
                <a:gs pos="0">
                  <a:srgbClr val="FFFE3C">
                    <a:shade val="30000"/>
                    <a:satMod val="115000"/>
                  </a:srgbClr>
                </a:gs>
                <a:gs pos="50000">
                  <a:srgbClr val="FFFE3C">
                    <a:shade val="67500"/>
                    <a:satMod val="115000"/>
                  </a:srgbClr>
                </a:gs>
                <a:gs pos="100000">
                  <a:srgbClr val="FFFE3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dewhitening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0" name="Abgerundetes Rechteck 109"/>
            <p:cNvSpPr/>
            <p:nvPr/>
          </p:nvSpPr>
          <p:spPr>
            <a:xfrm>
              <a:off x="6845299" y="3667527"/>
              <a:ext cx="1045798" cy="346539"/>
            </a:xfrm>
            <a:prstGeom prst="roundRect">
              <a:avLst/>
            </a:prstGeom>
            <a:gradFill flip="none" rotWithShape="1">
              <a:gsLst>
                <a:gs pos="0">
                  <a:srgbClr val="FFFE3C">
                    <a:shade val="30000"/>
                    <a:satMod val="115000"/>
                  </a:srgbClr>
                </a:gs>
                <a:gs pos="50000">
                  <a:srgbClr val="FFFE3C">
                    <a:shade val="67500"/>
                    <a:satMod val="115000"/>
                  </a:srgbClr>
                </a:gs>
                <a:gs pos="100000">
                  <a:srgbClr val="FFFE3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dewhitening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1" name="Abgerundetes Rechteck 26"/>
            <p:cNvSpPr/>
            <p:nvPr/>
          </p:nvSpPr>
          <p:spPr>
            <a:xfrm>
              <a:off x="6845299" y="3915054"/>
              <a:ext cx="1045798" cy="346539"/>
            </a:xfrm>
            <a:prstGeom prst="roundRect">
              <a:avLst/>
            </a:prstGeom>
            <a:gradFill flip="none" rotWithShape="1">
              <a:gsLst>
                <a:gs pos="0">
                  <a:srgbClr val="FFFE3C">
                    <a:shade val="30000"/>
                    <a:satMod val="115000"/>
                  </a:srgbClr>
                </a:gs>
                <a:gs pos="50000">
                  <a:srgbClr val="FFFE3C">
                    <a:shade val="67500"/>
                    <a:satMod val="115000"/>
                  </a:srgbClr>
                </a:gs>
                <a:gs pos="100000">
                  <a:srgbClr val="FFFE3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dewhitening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6845299" y="4162582"/>
              <a:ext cx="1045798" cy="346539"/>
            </a:xfrm>
            <a:prstGeom prst="roundRect">
              <a:avLst/>
            </a:prstGeom>
            <a:gradFill flip="none" rotWithShape="1">
              <a:gsLst>
                <a:gs pos="0">
                  <a:srgbClr val="FFFE3C">
                    <a:shade val="30000"/>
                    <a:satMod val="115000"/>
                  </a:srgbClr>
                </a:gs>
                <a:gs pos="50000">
                  <a:srgbClr val="FFFE3C">
                    <a:shade val="67500"/>
                    <a:satMod val="115000"/>
                  </a:srgbClr>
                </a:gs>
                <a:gs pos="100000">
                  <a:srgbClr val="FFFE3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dewhitening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3" name="Abgerundetes Rechteck 10"/>
            <p:cNvSpPr/>
            <p:nvPr/>
          </p:nvSpPr>
          <p:spPr>
            <a:xfrm>
              <a:off x="1684950" y="2924944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4" name="Abgerundetes Rechteck 11"/>
            <p:cNvSpPr/>
            <p:nvPr/>
          </p:nvSpPr>
          <p:spPr>
            <a:xfrm>
              <a:off x="1684950" y="3172472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5" name="Abgerundetes Rechteck 12"/>
            <p:cNvSpPr/>
            <p:nvPr/>
          </p:nvSpPr>
          <p:spPr>
            <a:xfrm>
              <a:off x="1684950" y="3419999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6" name="Abgerundetes Rechteck 13"/>
            <p:cNvSpPr/>
            <p:nvPr/>
          </p:nvSpPr>
          <p:spPr>
            <a:xfrm>
              <a:off x="1684950" y="3667527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7" name="Abgerundetes Rechteck 14"/>
            <p:cNvSpPr/>
            <p:nvPr/>
          </p:nvSpPr>
          <p:spPr>
            <a:xfrm>
              <a:off x="1684950" y="3915054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8" name="Abgerundetes Rechteck 15"/>
            <p:cNvSpPr/>
            <p:nvPr/>
          </p:nvSpPr>
          <p:spPr>
            <a:xfrm>
              <a:off x="1684950" y="4162582"/>
              <a:ext cx="995999" cy="346539"/>
            </a:xfrm>
            <a:prstGeom prst="round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Arial" pitchFamily="34" charset="0"/>
                </a:rPr>
                <a:t>whitening</a:t>
              </a:r>
              <a:endParaRPr lang="de-DE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CTN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251520" y="1700808"/>
            <a:ext cx="4680520" cy="434786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sz="1800" dirty="0" err="1" smtClean="0"/>
              <a:t>Longlasting</a:t>
            </a:r>
            <a:r>
              <a:rPr lang="en-US" sz="1800" dirty="0" smtClean="0"/>
              <a:t> discussion about theory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Frequency independent loss: structural damping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Velocity proportional damping: viscous damping</a:t>
            </a: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Experimental work: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Structural damping in rotating rods: 1927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Viscous damping of a torsion balance: 1995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Fluctuation dissipation theorem validated for low loss material (fishing line): 1995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Assuming FDT validity, only frequency dependence of loss needs to be measured</a:t>
            </a:r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</a:pPr>
            <a:r>
              <a:rPr lang="en-US" sz="1500" dirty="0" smtClean="0"/>
              <a:t>Off resonant thermal noise (coating) measured 2003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Again 2004: 5x lower loss angle than expected</a:t>
            </a:r>
            <a:endParaRPr lang="en-US" sz="1500" dirty="0" smtClean="0"/>
          </a:p>
          <a:p>
            <a:pPr>
              <a:buClr>
                <a:srgbClr val="C00000"/>
              </a:buClr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</a:t>
            </a:r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3</a:t>
            </a:fld>
            <a:endParaRPr lang="de-DE" dirty="0"/>
          </a:p>
        </p:txBody>
      </p:sp>
      <p:pic>
        <p:nvPicPr>
          <p:cNvPr id="5122" name="Picture 2" descr="C:\Users\towest\Desktop\2012_05 GWADW Hawaii\paper Kenj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4032448" cy="1489494"/>
          </a:xfrm>
          <a:prstGeom prst="rect">
            <a:avLst/>
          </a:prstGeom>
          <a:noFill/>
        </p:spPr>
      </p:pic>
      <p:pic>
        <p:nvPicPr>
          <p:cNvPr id="5123" name="Picture 3" descr="C:\Users\towest\Desktop\2012_05 GWADW Hawaii\paper Seij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666" y="3501008"/>
            <a:ext cx="4034830" cy="2115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CTN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251520" y="1889448"/>
            <a:ext cx="4176464" cy="37718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Problem: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Required sensitivity comparable to big interferometers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Similar effort! </a:t>
            </a:r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800" dirty="0" smtClean="0"/>
              <a:t>Use infrastructure of AEI 10m Prototype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Vacuum space available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Stabilized laser</a:t>
            </a:r>
          </a:p>
          <a:p>
            <a:pPr>
              <a:buClr>
                <a:srgbClr val="C00000"/>
              </a:buClr>
            </a:pPr>
            <a:r>
              <a:rPr lang="en-US" sz="1500" dirty="0" smtClean="0"/>
              <a:t>Seismic pre-isolation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→	Shrink frequency reference </a:t>
            </a:r>
            <a:r>
              <a:rPr lang="en-US" sz="1500" dirty="0" smtClean="0"/>
              <a:t>cavity</a:t>
            </a:r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</a:t>
            </a:r>
            <a:r>
              <a:rPr lang="en-US" sz="1500" dirty="0" smtClean="0"/>
              <a:t>&amp; </a:t>
            </a:r>
            <a:r>
              <a:rPr lang="en-US" sz="1500" dirty="0" smtClean="0"/>
              <a:t>make </a:t>
            </a:r>
            <a:r>
              <a:rPr lang="en-US" sz="1500" dirty="0" smtClean="0"/>
              <a:t>it sensitive to CTN</a:t>
            </a:r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endParaRPr lang="en-US" sz="1500" dirty="0" smtClean="0"/>
          </a:p>
          <a:p>
            <a:pPr>
              <a:buClr>
                <a:srgbClr val="C00000"/>
              </a:buClr>
              <a:buNone/>
            </a:pPr>
            <a:r>
              <a:rPr lang="en-US" sz="1500" dirty="0" smtClean="0"/>
              <a:t>	</a:t>
            </a:r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4</a:t>
            </a:fld>
            <a:endParaRPr lang="de-DE" dirty="0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80928"/>
            <a:ext cx="299298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4688066" cy="1429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4347"/>
          <a:stretch>
            <a:fillRect/>
          </a:stretch>
        </p:blipFill>
        <p:spPr bwMode="auto">
          <a:xfrm>
            <a:off x="4572000" y="3789040"/>
            <a:ext cx="2699423" cy="2115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le 92"/>
          <p:cNvSpPr/>
          <p:nvPr/>
        </p:nvSpPr>
        <p:spPr>
          <a:xfrm>
            <a:off x="-500098" y="1357298"/>
            <a:ext cx="2214578" cy="3071834"/>
          </a:xfrm>
          <a:prstGeom prst="roundRect">
            <a:avLst>
              <a:gd name="adj" fmla="val 25053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ounded Rectangle 91"/>
          <p:cNvSpPr/>
          <p:nvPr/>
        </p:nvSpPr>
        <p:spPr>
          <a:xfrm>
            <a:off x="3571868" y="5643578"/>
            <a:ext cx="4714908" cy="1714512"/>
          </a:xfrm>
          <a:prstGeom prst="roundRect">
            <a:avLst>
              <a:gd name="adj" fmla="val 28667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ounded Rectangle 90"/>
          <p:cNvSpPr/>
          <p:nvPr/>
        </p:nvSpPr>
        <p:spPr>
          <a:xfrm>
            <a:off x="3500430" y="1357298"/>
            <a:ext cx="4786346" cy="3143272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:\Documents and Settings\towest\My Documents\Talks\IMPRS evaluation\optical design prototype.png"/>
          <p:cNvPicPr>
            <a:picLocks noChangeAspect="1" noChangeArrowheads="1"/>
          </p:cNvPicPr>
          <p:nvPr/>
        </p:nvPicPr>
        <p:blipFill>
          <a:blip r:embed="rId2" cstate="print"/>
          <a:srcRect r="6976"/>
          <a:stretch>
            <a:fillRect/>
          </a:stretch>
        </p:blipFill>
        <p:spPr bwMode="auto">
          <a:xfrm>
            <a:off x="785786" y="1285860"/>
            <a:ext cx="7488799" cy="5373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AEI 10m Prototype </a:t>
            </a:r>
            <a:r>
              <a:rPr lang="de-DE" dirty="0" err="1" smtClean="0"/>
              <a:t>layout</a:t>
            </a:r>
            <a:endParaRPr lang="de-DE" dirty="0"/>
          </a:p>
        </p:txBody>
      </p:sp>
      <p:pic>
        <p:nvPicPr>
          <p:cNvPr id="9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214313"/>
            <a:ext cx="131286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5" name="Text Box 65"/>
          <p:cNvSpPr txBox="1">
            <a:spLocks noChangeArrowheads="1"/>
          </p:cNvSpPr>
          <p:nvPr/>
        </p:nvSpPr>
        <p:spPr bwMode="auto">
          <a:xfrm>
            <a:off x="1805535" y="2357430"/>
            <a:ext cx="16234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10 m Fabry-Perot</a:t>
            </a:r>
          </a:p>
          <a:p>
            <a:pPr algn="ctr"/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arm cavity</a:t>
            </a:r>
          </a:p>
          <a:p>
            <a:pPr algn="ctr"/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Finesse ca. 670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96" name="Text Box 88"/>
          <p:cNvSpPr txBox="1">
            <a:spLocks noChangeArrowheads="1"/>
          </p:cNvSpPr>
          <p:nvPr/>
        </p:nvSpPr>
        <p:spPr bwMode="auto">
          <a:xfrm>
            <a:off x="4857752" y="4090578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ITM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97" name="Text Box 88"/>
          <p:cNvSpPr txBox="1">
            <a:spLocks noChangeArrowheads="1"/>
          </p:cNvSpPr>
          <p:nvPr/>
        </p:nvSpPr>
        <p:spPr bwMode="auto">
          <a:xfrm>
            <a:off x="4714876" y="2786058"/>
            <a:ext cx="391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BS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98" name="Text Box 88"/>
          <p:cNvSpPr txBox="1">
            <a:spLocks noChangeArrowheads="1"/>
          </p:cNvSpPr>
          <p:nvPr/>
        </p:nvSpPr>
        <p:spPr bwMode="auto">
          <a:xfrm>
            <a:off x="888404" y="2357430"/>
            <a:ext cx="68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rgbClr val="F2F2F2"/>
                </a:solidFill>
                <a:latin typeface="+mn-lt"/>
              </a:rPr>
              <a:t>Khalili</a:t>
            </a:r>
            <a:endParaRPr lang="de-DE" sz="1600" dirty="0" smtClean="0">
              <a:solidFill>
                <a:srgbClr val="F2F2F2"/>
              </a:solidFill>
              <a:latin typeface="+mn-lt"/>
            </a:endParaRPr>
          </a:p>
          <a:p>
            <a:r>
              <a:rPr lang="de-DE" sz="1600" dirty="0" err="1" smtClean="0">
                <a:solidFill>
                  <a:srgbClr val="F2F2F2"/>
                </a:solidFill>
                <a:latin typeface="+mn-lt"/>
              </a:rPr>
              <a:t>cavity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99" name="Text Box 91"/>
          <p:cNvSpPr txBox="1">
            <a:spLocks noChangeArrowheads="1"/>
          </p:cNvSpPr>
          <p:nvPr/>
        </p:nvSpPr>
        <p:spPr bwMode="auto">
          <a:xfrm>
            <a:off x="7143768" y="2415597"/>
            <a:ext cx="1197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~ 8 W input </a:t>
            </a:r>
          </a:p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@ 1064 nm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00" name="Text Box 88"/>
          <p:cNvSpPr txBox="1">
            <a:spLocks noChangeArrowheads="1"/>
          </p:cNvSpPr>
          <p:nvPr/>
        </p:nvSpPr>
        <p:spPr bwMode="auto">
          <a:xfrm>
            <a:off x="7215206" y="1415465"/>
            <a:ext cx="1037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Pre mode </a:t>
            </a:r>
          </a:p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cleaner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01" name="Text Box 39"/>
          <p:cNvSpPr txBox="1">
            <a:spLocks noChangeArrowheads="1"/>
          </p:cNvSpPr>
          <p:nvPr/>
        </p:nvSpPr>
        <p:spPr bwMode="auto">
          <a:xfrm>
            <a:off x="6572264" y="4500570"/>
            <a:ext cx="17074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err="1" smtClean="0">
                <a:solidFill>
                  <a:srgbClr val="F2F2F2"/>
                </a:solidFill>
                <a:latin typeface="+mn-lt"/>
              </a:rPr>
              <a:t>Frequency</a:t>
            </a:r>
            <a:r>
              <a:rPr lang="de-DE" sz="1600" dirty="0" err="1">
                <a:solidFill>
                  <a:srgbClr val="F2F2F2"/>
                </a:solidFill>
                <a:latin typeface="+mn-lt"/>
              </a:rPr>
              <a:t>-</a:t>
            </a:r>
            <a:r>
              <a:rPr lang="de-DE" sz="1600" dirty="0" err="1" smtClean="0">
                <a:solidFill>
                  <a:srgbClr val="F2F2F2"/>
                </a:solidFill>
                <a:latin typeface="+mn-lt"/>
              </a:rPr>
              <a:t>reference</a:t>
            </a:r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rgbClr val="F2F2F2"/>
                </a:solidFill>
                <a:latin typeface="+mn-lt"/>
              </a:rPr>
              <a:t>cavity</a:t>
            </a:r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:</a:t>
            </a:r>
          </a:p>
          <a:p>
            <a:r>
              <a:rPr lang="de-DE" sz="1600" dirty="0" err="1" smtClean="0">
                <a:solidFill>
                  <a:srgbClr val="F2F2F2"/>
                </a:solidFill>
                <a:latin typeface="+mn-lt"/>
              </a:rPr>
              <a:t>Length</a:t>
            </a:r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: 10.6 m</a:t>
            </a:r>
          </a:p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Finesse: 7300</a:t>
            </a:r>
          </a:p>
        </p:txBody>
      </p:sp>
      <p:sp>
        <p:nvSpPr>
          <p:cNvPr id="102" name="Text Box 88"/>
          <p:cNvSpPr txBox="1">
            <a:spLocks noChangeArrowheads="1"/>
          </p:cNvSpPr>
          <p:nvPr/>
        </p:nvSpPr>
        <p:spPr bwMode="auto">
          <a:xfrm>
            <a:off x="4857752" y="5733652"/>
            <a:ext cx="611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IETM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03" name="Text Box 88"/>
          <p:cNvSpPr txBox="1">
            <a:spLocks noChangeArrowheads="1"/>
          </p:cNvSpPr>
          <p:nvPr/>
        </p:nvSpPr>
        <p:spPr bwMode="auto">
          <a:xfrm>
            <a:off x="4857752" y="6090842"/>
            <a:ext cx="660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EETM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04" name="Text Box 88"/>
          <p:cNvSpPr txBox="1">
            <a:spLocks noChangeArrowheads="1"/>
          </p:cNvSpPr>
          <p:nvPr/>
        </p:nvSpPr>
        <p:spPr bwMode="auto">
          <a:xfrm>
            <a:off x="5715008" y="2272721"/>
            <a:ext cx="751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Tap off</a:t>
            </a:r>
          </a:p>
          <a:p>
            <a:pPr algn="r"/>
            <a:r>
              <a:rPr lang="de-DE" sz="1600" dirty="0" smtClean="0">
                <a:solidFill>
                  <a:srgbClr val="F2F2F2"/>
                </a:solidFill>
                <a:latin typeface="+mn-lt"/>
              </a:rPr>
              <a:t>10%</a:t>
            </a:r>
            <a:endParaRPr lang="de-DE" sz="16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8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TNI design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33" name="Inhaltsplatzhalter 32"/>
          <p:cNvSpPr>
            <a:spLocks noGrp="1"/>
          </p:cNvSpPr>
          <p:nvPr>
            <p:ph idx="1"/>
          </p:nvPr>
        </p:nvSpPr>
        <p:spPr>
          <a:xfrm>
            <a:off x="467544" y="1700808"/>
            <a:ext cx="3024336" cy="374441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1800" dirty="0" smtClean="0"/>
              <a:t>Fabry Perot Interferometer</a:t>
            </a:r>
          </a:p>
          <a:p>
            <a:pPr>
              <a:buClr>
                <a:srgbClr val="C00000"/>
              </a:buClr>
            </a:pPr>
            <a:r>
              <a:rPr lang="de-DE" sz="1500" dirty="0" err="1" smtClean="0"/>
              <a:t>Suspended</a:t>
            </a:r>
            <a:r>
              <a:rPr lang="de-DE" sz="1500" dirty="0" smtClean="0"/>
              <a:t> 860g </a:t>
            </a:r>
            <a:r>
              <a:rPr lang="de-DE" sz="1500" dirty="0" err="1" smtClean="0"/>
              <a:t>mirrors</a:t>
            </a:r>
            <a:r>
              <a:rPr lang="de-DE" sz="1500" dirty="0" smtClean="0"/>
              <a:t> </a:t>
            </a:r>
            <a:endParaRPr lang="de-DE" sz="1500" dirty="0" smtClean="0"/>
          </a:p>
          <a:p>
            <a:pPr lvl="1">
              <a:buClr>
                <a:srgbClr val="C00000"/>
              </a:buClr>
            </a:pPr>
            <a:r>
              <a:rPr lang="de-DE" sz="1300" dirty="0" smtClean="0"/>
              <a:t>Substrate: </a:t>
            </a:r>
            <a:r>
              <a:rPr lang="de-DE" sz="1300" dirty="0" err="1" smtClean="0"/>
              <a:t>F</a:t>
            </a:r>
            <a:r>
              <a:rPr lang="de-DE" sz="1300" dirty="0" err="1" smtClean="0"/>
              <a:t>used</a:t>
            </a:r>
            <a:r>
              <a:rPr lang="de-DE" sz="1300" dirty="0" smtClean="0"/>
              <a:t> </a:t>
            </a:r>
            <a:r>
              <a:rPr lang="de-DE" sz="1300" dirty="0" err="1" smtClean="0"/>
              <a:t>silica</a:t>
            </a:r>
            <a:endParaRPr lang="de-DE" sz="1300" dirty="0" smtClean="0"/>
          </a:p>
          <a:p>
            <a:pPr lvl="1">
              <a:buClr>
                <a:srgbClr val="C00000"/>
              </a:buClr>
            </a:pPr>
            <a:r>
              <a:rPr lang="de-DE" sz="1300" dirty="0" err="1" smtClean="0"/>
              <a:t>Coating</a:t>
            </a:r>
            <a:r>
              <a:rPr lang="de-DE" sz="1300" dirty="0" smtClean="0"/>
              <a:t>: </a:t>
            </a:r>
            <a:r>
              <a:rPr lang="de-DE" sz="1300" dirty="0" err="1" smtClean="0"/>
              <a:t>Tantala</a:t>
            </a:r>
            <a:r>
              <a:rPr lang="de-DE" sz="1300" dirty="0" smtClean="0"/>
              <a:t>/</a:t>
            </a:r>
            <a:r>
              <a:rPr lang="de-DE" sz="1300" dirty="0" err="1" smtClean="0"/>
              <a:t>Silica</a:t>
            </a:r>
            <a:endParaRPr lang="de-DE" sz="1300" dirty="0" smtClean="0"/>
          </a:p>
          <a:p>
            <a:pPr>
              <a:buClr>
                <a:srgbClr val="C00000"/>
              </a:buClr>
            </a:pPr>
            <a:r>
              <a:rPr lang="de-DE" sz="1500" dirty="0" smtClean="0"/>
              <a:t>10 cm </a:t>
            </a:r>
            <a:r>
              <a:rPr lang="de-DE" sz="1500" dirty="0" err="1" smtClean="0"/>
              <a:t>length</a:t>
            </a:r>
            <a:r>
              <a:rPr lang="de-DE" sz="1500" dirty="0" smtClean="0"/>
              <a:t> (on </a:t>
            </a:r>
            <a:r>
              <a:rPr lang="de-DE" sz="1500" dirty="0" err="1" smtClean="0"/>
              <a:t>one</a:t>
            </a:r>
            <a:r>
              <a:rPr lang="de-DE" sz="1500" dirty="0" smtClean="0"/>
              <a:t> </a:t>
            </a:r>
            <a:r>
              <a:rPr lang="de-DE" sz="1500" dirty="0" err="1" smtClean="0"/>
              <a:t>table</a:t>
            </a:r>
            <a:r>
              <a:rPr lang="de-DE" sz="1500" dirty="0" smtClean="0"/>
              <a:t>)</a:t>
            </a:r>
          </a:p>
          <a:p>
            <a:pPr>
              <a:buClr>
                <a:srgbClr val="C00000"/>
              </a:buClr>
            </a:pPr>
            <a:r>
              <a:rPr lang="de-DE" sz="1500" dirty="0" smtClean="0"/>
              <a:t>Plane/</a:t>
            </a:r>
            <a:r>
              <a:rPr lang="de-DE" sz="1500" dirty="0" err="1" smtClean="0"/>
              <a:t>concave</a:t>
            </a:r>
            <a:r>
              <a:rPr lang="de-DE" sz="1500" dirty="0" smtClean="0"/>
              <a:t> design</a:t>
            </a:r>
          </a:p>
          <a:p>
            <a:pPr>
              <a:buClr>
                <a:srgbClr val="C00000"/>
              </a:buClr>
            </a:pPr>
            <a:r>
              <a:rPr lang="de-DE" sz="1500" dirty="0" smtClean="0"/>
              <a:t>Small </a:t>
            </a:r>
            <a:r>
              <a:rPr lang="de-DE" sz="1500" dirty="0" err="1" smtClean="0"/>
              <a:t>spotsize</a:t>
            </a:r>
            <a:r>
              <a:rPr lang="de-DE" sz="1500" dirty="0" smtClean="0"/>
              <a:t> (</a:t>
            </a:r>
            <a:r>
              <a:rPr lang="de-DE" sz="1500" dirty="0" err="1" smtClean="0"/>
              <a:t>tunable</a:t>
            </a:r>
            <a:r>
              <a:rPr lang="de-DE" sz="1500" dirty="0" smtClean="0"/>
              <a:t>)</a:t>
            </a:r>
          </a:p>
          <a:p>
            <a:pPr>
              <a:buClr>
                <a:srgbClr val="C00000"/>
              </a:buClr>
              <a:buNone/>
            </a:pPr>
            <a:endParaRPr lang="de-DE" sz="15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dirty="0" err="1" smtClean="0"/>
              <a:t>Alignment</a:t>
            </a:r>
            <a:r>
              <a:rPr lang="de-DE" sz="1800" dirty="0" smtClean="0"/>
              <a:t> &amp; </a:t>
            </a:r>
            <a:r>
              <a:rPr lang="de-DE" sz="1800" dirty="0" err="1" smtClean="0"/>
              <a:t>Control</a:t>
            </a:r>
            <a:endParaRPr lang="de-DE" sz="1800" dirty="0" smtClean="0"/>
          </a:p>
          <a:p>
            <a:pPr>
              <a:buClr>
                <a:srgbClr val="C00000"/>
              </a:buClr>
            </a:pPr>
            <a:r>
              <a:rPr lang="de-DE" sz="1500" dirty="0" smtClean="0"/>
              <a:t>Pound </a:t>
            </a:r>
            <a:r>
              <a:rPr lang="de-DE" sz="1500" dirty="0" err="1" smtClean="0"/>
              <a:t>Drever</a:t>
            </a:r>
            <a:r>
              <a:rPr lang="de-DE" sz="1500" dirty="0" smtClean="0"/>
              <a:t> Hall </a:t>
            </a:r>
            <a:r>
              <a:rPr lang="de-DE" sz="1500" dirty="0" err="1" smtClean="0"/>
              <a:t>locking</a:t>
            </a:r>
            <a:endParaRPr lang="de-DE" sz="1500" dirty="0" smtClean="0"/>
          </a:p>
          <a:p>
            <a:pPr>
              <a:buClr>
                <a:srgbClr val="C00000"/>
              </a:buClr>
            </a:pPr>
            <a:r>
              <a:rPr lang="de-DE" sz="1500" dirty="0" smtClean="0"/>
              <a:t>Differential </a:t>
            </a:r>
            <a:r>
              <a:rPr lang="de-DE" sz="1500" dirty="0" err="1" smtClean="0"/>
              <a:t>wavefront</a:t>
            </a:r>
            <a:r>
              <a:rPr lang="de-DE" sz="1500" dirty="0" smtClean="0"/>
              <a:t> </a:t>
            </a:r>
            <a:r>
              <a:rPr lang="de-DE" sz="1500" dirty="0" err="1" smtClean="0"/>
              <a:t>sensing</a:t>
            </a:r>
            <a:endParaRPr lang="de-DE" sz="1500" dirty="0" smtClean="0"/>
          </a:p>
          <a:p>
            <a:pPr>
              <a:buClr>
                <a:srgbClr val="C00000"/>
              </a:buClr>
            </a:pPr>
            <a:r>
              <a:rPr lang="de-DE" sz="1500" dirty="0" smtClean="0"/>
              <a:t>Spot </a:t>
            </a:r>
            <a:r>
              <a:rPr lang="de-DE" sz="1500" dirty="0" err="1" smtClean="0"/>
              <a:t>position</a:t>
            </a:r>
            <a:r>
              <a:rPr lang="de-DE" sz="1500" dirty="0" smtClean="0"/>
              <a:t> </a:t>
            </a:r>
            <a:r>
              <a:rPr lang="de-DE" sz="1500" dirty="0" err="1" smtClean="0"/>
              <a:t>controls</a:t>
            </a:r>
            <a:r>
              <a:rPr lang="de-DE" sz="1500" dirty="0" smtClean="0"/>
              <a:t>?</a:t>
            </a:r>
          </a:p>
          <a:p>
            <a:pPr>
              <a:buClr>
                <a:srgbClr val="C00000"/>
              </a:buClr>
            </a:pPr>
            <a:r>
              <a:rPr lang="de-DE" sz="1500" dirty="0" err="1" smtClean="0"/>
              <a:t>Local</a:t>
            </a:r>
            <a:r>
              <a:rPr lang="de-DE" sz="1500" dirty="0" smtClean="0"/>
              <a:t> </a:t>
            </a:r>
            <a:r>
              <a:rPr lang="de-DE" sz="1500" dirty="0" err="1" smtClean="0"/>
              <a:t>control</a:t>
            </a:r>
            <a:endParaRPr lang="de-DE" sz="1500" dirty="0" smtClean="0"/>
          </a:p>
          <a:p>
            <a:pPr>
              <a:buClr>
                <a:srgbClr val="C00000"/>
              </a:buClr>
            </a:pPr>
            <a:endParaRPr lang="de-DE" sz="1500" dirty="0" smtClean="0"/>
          </a:p>
        </p:txBody>
      </p:sp>
      <p:sp>
        <p:nvSpPr>
          <p:cNvPr id="13" name="Rounded Rectangle 18"/>
          <p:cNvSpPr/>
          <p:nvPr/>
        </p:nvSpPr>
        <p:spPr>
          <a:xfrm>
            <a:off x="4067945" y="1412776"/>
            <a:ext cx="4752528" cy="1800200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Inhaltsplatzhalter 32"/>
          <p:cNvSpPr txBox="1">
            <a:spLocks/>
          </p:cNvSpPr>
          <p:nvPr/>
        </p:nvSpPr>
        <p:spPr bwMode="auto">
          <a:xfrm>
            <a:off x="4355976" y="3329608"/>
            <a:ext cx="3816424" cy="2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Beyond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thermal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noise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500" dirty="0" smtClean="0">
                <a:solidFill>
                  <a:srgbClr val="F2F2F2"/>
                </a:solidFill>
                <a:latin typeface="+mj-lt"/>
              </a:rPr>
              <a:t>Test </a:t>
            </a: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suspended</a:t>
            </a:r>
            <a:r>
              <a:rPr lang="de-DE" sz="15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interferometry</a:t>
            </a:r>
            <a:r>
              <a:rPr lang="de-DE" sz="15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close</a:t>
            </a:r>
            <a:r>
              <a:rPr lang="de-DE" sz="15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to</a:t>
            </a:r>
            <a:r>
              <a:rPr lang="de-DE" sz="15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optical</a:t>
            </a:r>
            <a:r>
              <a:rPr lang="de-DE" sz="15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instability</a:t>
            </a:r>
            <a:endParaRPr lang="de-DE" sz="1500" dirty="0" smtClean="0">
              <a:solidFill>
                <a:srgbClr val="F2F2F2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The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future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(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exchange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a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single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mirror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AlGAs</a:t>
            </a:r>
            <a:r>
              <a:rPr lang="de-DE" sz="15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coatings</a:t>
            </a:r>
            <a:endParaRPr lang="de-DE" sz="1500" dirty="0" smtClean="0">
              <a:solidFill>
                <a:srgbClr val="F2F2F2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Gratings</a:t>
            </a:r>
            <a:endParaRPr lang="de-DE" sz="1500" dirty="0" smtClean="0">
              <a:solidFill>
                <a:srgbClr val="F2F2F2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Bonding</a:t>
            </a:r>
            <a:r>
              <a:rPr lang="de-DE" sz="15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j-lt"/>
              </a:rPr>
              <a:t>loss</a:t>
            </a:r>
            <a:endParaRPr lang="de-DE" sz="1500" dirty="0" smtClean="0">
              <a:solidFill>
                <a:srgbClr val="F2F2F2"/>
              </a:solidFill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5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2" descr="C:\Users\towest\Desktop\2012_05 GWADW Hawaii\TNI shematic_al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8058"/>
            <a:ext cx="4701555" cy="17249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8"/>
          <p:cNvSpPr/>
          <p:nvPr/>
        </p:nvSpPr>
        <p:spPr>
          <a:xfrm>
            <a:off x="4427984" y="1628800"/>
            <a:ext cx="4657531" cy="3312368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TNI </a:t>
            </a:r>
            <a:r>
              <a:rPr lang="de-DE" dirty="0" err="1" smtClean="0"/>
              <a:t>sensitivity</a:t>
            </a:r>
            <a:endParaRPr lang="de-DE" dirty="0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33" name="Inhaltsplatzhalter 32"/>
          <p:cNvSpPr>
            <a:spLocks noGrp="1"/>
          </p:cNvSpPr>
          <p:nvPr>
            <p:ph idx="1"/>
          </p:nvPr>
        </p:nvSpPr>
        <p:spPr>
          <a:xfrm>
            <a:off x="467544" y="1556792"/>
            <a:ext cx="4464496" cy="475252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1800" dirty="0" smtClean="0"/>
              <a:t>TNI in a </a:t>
            </a:r>
            <a:r>
              <a:rPr lang="de-DE" sz="1800" dirty="0" err="1" smtClean="0"/>
              <a:t>nutshell</a:t>
            </a:r>
            <a:endParaRPr lang="de-DE" sz="1800" dirty="0" smtClean="0"/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Input power:	1mW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err="1" smtClean="0"/>
              <a:t>Circ</a:t>
            </a:r>
            <a:r>
              <a:rPr lang="de-DE" sz="1500" dirty="0" smtClean="0"/>
              <a:t>. power:	2W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Finesse:	 	≈ 6000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700" dirty="0" smtClean="0"/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Big </a:t>
            </a:r>
            <a:r>
              <a:rPr lang="de-DE" sz="1500" dirty="0" err="1" smtClean="0"/>
              <a:t>spot</a:t>
            </a:r>
            <a:r>
              <a:rPr lang="de-DE" sz="1500" dirty="0" smtClean="0"/>
              <a:t>: 		1mm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Small </a:t>
            </a:r>
            <a:r>
              <a:rPr lang="de-DE" sz="1500" dirty="0" err="1" smtClean="0"/>
              <a:t>spot</a:t>
            </a:r>
            <a:r>
              <a:rPr lang="de-DE" sz="1500" dirty="0" smtClean="0"/>
              <a:t>: 		70µm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800" dirty="0" err="1" smtClean="0"/>
              <a:t>Limitations</a:t>
            </a:r>
            <a:r>
              <a:rPr lang="de-DE" sz="1800" dirty="0" smtClean="0"/>
              <a:t>: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err="1" smtClean="0"/>
              <a:t>Seismic</a:t>
            </a:r>
            <a:r>
              <a:rPr lang="de-DE" sz="1500" dirty="0" smtClean="0"/>
              <a:t> (</a:t>
            </a:r>
            <a:r>
              <a:rPr lang="de-DE" sz="1500" dirty="0" err="1" smtClean="0"/>
              <a:t>low</a:t>
            </a:r>
            <a:r>
              <a:rPr lang="de-DE" sz="1500" dirty="0" smtClean="0"/>
              <a:t> f)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err="1" smtClean="0"/>
              <a:t>Coating</a:t>
            </a:r>
            <a:r>
              <a:rPr lang="de-DE" sz="1500" dirty="0" smtClean="0"/>
              <a:t> </a:t>
            </a:r>
            <a:r>
              <a:rPr lang="de-DE" sz="1500" dirty="0" err="1" smtClean="0"/>
              <a:t>Brownian</a:t>
            </a:r>
            <a:r>
              <a:rPr lang="de-DE" sz="1500" dirty="0" smtClean="0"/>
              <a:t> (≈20Hz-5kHz)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err="1" smtClean="0"/>
              <a:t>Shot</a:t>
            </a:r>
            <a:r>
              <a:rPr lang="de-DE" sz="1500" dirty="0" smtClean="0"/>
              <a:t> </a:t>
            </a:r>
            <a:r>
              <a:rPr lang="de-DE" sz="1500" dirty="0" err="1" smtClean="0"/>
              <a:t>noise</a:t>
            </a:r>
            <a:r>
              <a:rPr lang="de-DE" sz="1500" dirty="0" smtClean="0"/>
              <a:t> (</a:t>
            </a:r>
            <a:r>
              <a:rPr lang="de-DE" sz="1500" dirty="0" err="1" smtClean="0"/>
              <a:t>high</a:t>
            </a:r>
            <a:r>
              <a:rPr lang="de-DE" sz="1500" dirty="0" smtClean="0"/>
              <a:t> f)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800" dirty="0" smtClean="0"/>
              <a:t>Pay </a:t>
            </a:r>
            <a:r>
              <a:rPr lang="de-DE" sz="1800" dirty="0" err="1" smtClean="0"/>
              <a:t>attention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endParaRPr lang="de-DE" sz="1800" dirty="0" smtClean="0"/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err="1" smtClean="0"/>
              <a:t>thermo</a:t>
            </a:r>
            <a:r>
              <a:rPr lang="de-DE" sz="1500" dirty="0" smtClean="0"/>
              <a:t> </a:t>
            </a:r>
            <a:r>
              <a:rPr lang="de-DE" sz="1500" dirty="0" err="1" smtClean="0"/>
              <a:t>elastic</a:t>
            </a:r>
            <a:r>
              <a:rPr lang="de-DE" sz="1500" dirty="0" smtClean="0"/>
              <a:t> </a:t>
            </a:r>
            <a:r>
              <a:rPr lang="de-DE" sz="1500" dirty="0" err="1" smtClean="0"/>
              <a:t>noise</a:t>
            </a: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r>
              <a:rPr lang="de-DE" sz="1500" dirty="0" smtClean="0"/>
              <a:t>→	</a:t>
            </a:r>
            <a:r>
              <a:rPr lang="de-DE" sz="1500" dirty="0" err="1" smtClean="0"/>
              <a:t>shallower</a:t>
            </a:r>
            <a:r>
              <a:rPr lang="de-DE" sz="1500" dirty="0" smtClean="0"/>
              <a:t> </a:t>
            </a:r>
            <a:r>
              <a:rPr lang="de-DE" sz="1500" dirty="0" err="1" smtClean="0"/>
              <a:t>slope</a:t>
            </a:r>
            <a:r>
              <a:rPr lang="de-DE" sz="1500" dirty="0" smtClean="0"/>
              <a:t>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low</a:t>
            </a:r>
            <a:r>
              <a:rPr lang="de-DE" sz="1500" dirty="0" smtClean="0"/>
              <a:t> </a:t>
            </a:r>
            <a:r>
              <a:rPr lang="de-DE" sz="1500" dirty="0" err="1" smtClean="0"/>
              <a:t>frequencies</a:t>
            </a:r>
            <a:r>
              <a:rPr lang="de-DE" sz="1500" dirty="0" smtClean="0"/>
              <a:t>!</a:t>
            </a:r>
          </a:p>
          <a:p>
            <a:pPr marL="252000">
              <a:buClr>
                <a:srgbClr val="C00000"/>
              </a:buClr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  <a:p>
            <a:pPr marL="252000">
              <a:buClr>
                <a:srgbClr val="C00000"/>
              </a:buClr>
              <a:buNone/>
              <a:tabLst>
                <a:tab pos="576000" algn="l"/>
                <a:tab pos="720000" algn="l"/>
                <a:tab pos="1260000" algn="l"/>
                <a:tab pos="1440000" algn="l"/>
              </a:tabLst>
            </a:pPr>
            <a:endParaRPr lang="de-DE" sz="1500" dirty="0" smtClean="0"/>
          </a:p>
        </p:txBody>
      </p:sp>
      <p:pic>
        <p:nvPicPr>
          <p:cNvPr id="11" name="Picture 2" descr="D:\data\presentations &amp; talks\2012_05 GWADW Hawaii\TNI sensitivity [Converted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015" y="1844824"/>
            <a:ext cx="4592985" cy="29604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8"/>
          <p:cNvSpPr/>
          <p:nvPr/>
        </p:nvSpPr>
        <p:spPr>
          <a:xfrm>
            <a:off x="4427984" y="1628800"/>
            <a:ext cx="4657531" cy="3312368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endParaRPr lang="de-DE" dirty="0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33" name="Inhaltsplatzhalter 32"/>
          <p:cNvSpPr>
            <a:spLocks noGrp="1"/>
          </p:cNvSpPr>
          <p:nvPr>
            <p:ph idx="1"/>
          </p:nvPr>
        </p:nvSpPr>
        <p:spPr>
          <a:xfrm>
            <a:off x="467544" y="1772816"/>
            <a:ext cx="4464496" cy="309634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1800" dirty="0" smtClean="0"/>
              <a:t>Inter </a:t>
            </a:r>
            <a:r>
              <a:rPr lang="de-DE" sz="1800" dirty="0" err="1" smtClean="0"/>
              <a:t>table</a:t>
            </a:r>
            <a:r>
              <a:rPr lang="de-DE" sz="1800" dirty="0" smtClean="0"/>
              <a:t> </a:t>
            </a:r>
            <a:r>
              <a:rPr lang="de-DE" sz="1800" dirty="0" err="1" smtClean="0"/>
              <a:t>distance</a:t>
            </a:r>
            <a:r>
              <a:rPr lang="de-DE" sz="1800" dirty="0" smtClean="0"/>
              <a:t> → </a:t>
            </a:r>
            <a:r>
              <a:rPr lang="de-DE" sz="1800" dirty="0" err="1" smtClean="0"/>
              <a:t>length</a:t>
            </a:r>
            <a:r>
              <a:rPr lang="de-DE" sz="1800" dirty="0" smtClean="0"/>
              <a:t> </a:t>
            </a:r>
            <a:r>
              <a:rPr lang="de-DE" sz="1800" dirty="0" err="1" smtClean="0"/>
              <a:t>reference</a:t>
            </a:r>
            <a:endParaRPr lang="de-DE" sz="1800" dirty="0" smtClean="0"/>
          </a:p>
          <a:p>
            <a:pPr>
              <a:buClr>
                <a:srgbClr val="C00000"/>
              </a:buClr>
            </a:pPr>
            <a:r>
              <a:rPr lang="de-DE" sz="1500" dirty="0" err="1" smtClean="0"/>
              <a:t>Round</a:t>
            </a:r>
            <a:r>
              <a:rPr lang="de-DE" sz="1500" dirty="0" smtClean="0"/>
              <a:t> </a:t>
            </a:r>
            <a:r>
              <a:rPr lang="de-DE" sz="1500" dirty="0" err="1" smtClean="0"/>
              <a:t>trip</a:t>
            </a:r>
            <a:r>
              <a:rPr lang="de-DE" sz="1500" dirty="0" smtClean="0"/>
              <a:t> </a:t>
            </a:r>
            <a:r>
              <a:rPr lang="de-DE" sz="1500" dirty="0" err="1" smtClean="0"/>
              <a:t>length</a:t>
            </a:r>
            <a:r>
              <a:rPr lang="de-DE" sz="1500" dirty="0" smtClean="0"/>
              <a:t> 21.2 m</a:t>
            </a:r>
          </a:p>
          <a:p>
            <a:pPr>
              <a:buClr>
                <a:srgbClr val="C00000"/>
              </a:buClr>
            </a:pPr>
            <a:r>
              <a:rPr lang="de-DE" sz="1500" dirty="0" smtClean="0"/>
              <a:t>Finesse 7300</a:t>
            </a:r>
          </a:p>
          <a:p>
            <a:pPr>
              <a:buClr>
                <a:srgbClr val="C00000"/>
              </a:buClr>
            </a:pPr>
            <a:r>
              <a:rPr lang="de-DE" sz="1500" dirty="0" smtClean="0"/>
              <a:t>Input power 130 mW</a:t>
            </a:r>
          </a:p>
          <a:p>
            <a:pPr>
              <a:buClr>
                <a:srgbClr val="C00000"/>
              </a:buClr>
            </a:pPr>
            <a:r>
              <a:rPr lang="de-DE" sz="1500" dirty="0" err="1" smtClean="0"/>
              <a:t>Mirror</a:t>
            </a:r>
            <a:r>
              <a:rPr lang="de-DE" sz="1500" dirty="0" smtClean="0"/>
              <a:t> </a:t>
            </a:r>
            <a:r>
              <a:rPr lang="de-DE" sz="1500" dirty="0" err="1" smtClean="0"/>
              <a:t>mass</a:t>
            </a:r>
            <a:r>
              <a:rPr lang="de-DE" sz="1500" dirty="0" smtClean="0"/>
              <a:t> 860 g (→ GEO MC)</a:t>
            </a:r>
          </a:p>
        </p:txBody>
      </p:sp>
      <p:pic>
        <p:nvPicPr>
          <p:cNvPr id="2050" name="Picture 2" descr="C:\Users\towest\Documents\talks\LVC 2011_09\RefC noise bud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862" y="1772816"/>
            <a:ext cx="4436413" cy="3062344"/>
          </a:xfrm>
          <a:prstGeom prst="rect">
            <a:avLst/>
          </a:prstGeom>
          <a:noFill/>
        </p:spPr>
      </p:pic>
      <p:sp>
        <p:nvSpPr>
          <p:cNvPr id="10" name="Rounded Rectangle 18"/>
          <p:cNvSpPr/>
          <p:nvPr/>
        </p:nvSpPr>
        <p:spPr>
          <a:xfrm>
            <a:off x="395536" y="3861048"/>
            <a:ext cx="3888432" cy="2304256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 descr="C:\Users\towest\Documents\talks\LVC 2011_09\RefC shemat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530557" cy="1897906"/>
          </a:xfrm>
          <a:prstGeom prst="rect">
            <a:avLst/>
          </a:prstGeom>
          <a:noFill/>
        </p:spPr>
      </p:pic>
      <p:sp>
        <p:nvSpPr>
          <p:cNvPr id="12" name="Inhaltsplatzhalter 32"/>
          <p:cNvSpPr txBox="1">
            <a:spLocks/>
          </p:cNvSpPr>
          <p:nvPr/>
        </p:nvSpPr>
        <p:spPr bwMode="auto">
          <a:xfrm>
            <a:off x="4716016" y="5085184"/>
            <a:ext cx="3600400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rgbClr val="F2F2F2"/>
                </a:solidFill>
                <a:latin typeface="+mn-lt"/>
              </a:rPr>
              <a:t>Feedback: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Laser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temperature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(&lt; 1Hz)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Laser PZT (&lt; 10 kHz)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Phase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correcting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EOM (&lt; 250 kHz)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8"/>
          <p:cNvSpPr/>
          <p:nvPr/>
        </p:nvSpPr>
        <p:spPr>
          <a:xfrm>
            <a:off x="4427984" y="1628800"/>
            <a:ext cx="4657531" cy="3456384"/>
          </a:xfrm>
          <a:prstGeom prst="roundRect">
            <a:avLst>
              <a:gd name="adj" fmla="val 12124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Seismic</a:t>
            </a:r>
            <a:r>
              <a:rPr lang="de-DE" dirty="0" smtClean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 </a:t>
            </a:r>
            <a:r>
              <a:rPr lang="de-DE" dirty="0" err="1" smtClean="0"/>
              <a:t>isolation</a:t>
            </a:r>
            <a:endParaRPr lang="de-DE" dirty="0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  <a:prstGeom prst="rect">
            <a:avLst/>
          </a:prstGeom>
        </p:spPr>
        <p:txBody>
          <a:bodyPr/>
          <a:lstStyle/>
          <a:p>
            <a:fld id="{9B9E9305-9D40-417E-8CF4-3A6117A5C224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12" name="Inhaltsplatzhalter 32"/>
          <p:cNvSpPr txBox="1">
            <a:spLocks/>
          </p:cNvSpPr>
          <p:nvPr/>
        </p:nvSpPr>
        <p:spPr bwMode="auto">
          <a:xfrm>
            <a:off x="179512" y="1772816"/>
            <a:ext cx="42484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rgbClr val="F2F2F2"/>
                </a:solidFill>
                <a:latin typeface="+mn-lt"/>
              </a:rPr>
              <a:t>Passive </a:t>
            </a:r>
            <a:r>
              <a:rPr lang="de-DE" dirty="0" err="1" smtClean="0">
                <a:solidFill>
                  <a:srgbClr val="F2F2F2"/>
                </a:solidFill>
                <a:latin typeface="+mn-lt"/>
              </a:rPr>
              <a:t>low</a:t>
            </a:r>
            <a:r>
              <a:rPr lang="de-DE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n-lt"/>
              </a:rPr>
              <a:t>frequency</a:t>
            </a:r>
            <a:r>
              <a:rPr lang="de-DE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n-lt"/>
              </a:rPr>
              <a:t>isolation</a:t>
            </a:r>
            <a:r>
              <a:rPr lang="de-DE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n-lt"/>
              </a:rPr>
              <a:t>tables</a:t>
            </a:r>
            <a:endParaRPr lang="de-DE" dirty="0" smtClean="0">
              <a:solidFill>
                <a:srgbClr val="F2F2F2"/>
              </a:solidFill>
              <a:latin typeface="+mn-lt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Reduce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rms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seismic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noise</a:t>
            </a:r>
            <a:endParaRPr lang="de-DE" sz="1500" dirty="0" smtClean="0">
              <a:solidFill>
                <a:srgbClr val="F2F2F2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Isolation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around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mirror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suspension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resonances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→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weaker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actuators</a:t>
            </a:r>
            <a:endParaRPr lang="de-DE" sz="1500" dirty="0" smtClean="0">
              <a:solidFill>
                <a:srgbClr val="F2F2F2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Ease</a:t>
            </a:r>
            <a:r>
              <a:rPr lang="de-DE" sz="1500" dirty="0" smtClean="0">
                <a:solidFill>
                  <a:srgbClr val="F2F2F2"/>
                </a:solidFill>
                <a:latin typeface="+mn-lt"/>
              </a:rPr>
              <a:t> lock </a:t>
            </a:r>
            <a:r>
              <a:rPr lang="de-DE" sz="1500" dirty="0" err="1" smtClean="0">
                <a:solidFill>
                  <a:srgbClr val="F2F2F2"/>
                </a:solidFill>
                <a:latin typeface="+mn-lt"/>
              </a:rPr>
              <a:t>aqquisition</a:t>
            </a:r>
            <a:endParaRPr lang="de-DE" sz="1500" dirty="0" smtClean="0">
              <a:solidFill>
                <a:srgbClr val="F2F2F2"/>
              </a:solidFill>
              <a:latin typeface="+mn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4347"/>
          <a:stretch>
            <a:fillRect/>
          </a:stretch>
        </p:blipFill>
        <p:spPr bwMode="auto">
          <a:xfrm>
            <a:off x="251520" y="3645024"/>
            <a:ext cx="3672408" cy="2878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towest\Documents\noise interferometer\first calculations\seismic noise measured\all seismic (gnd,table,hor,vert)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744" y="1808697"/>
            <a:ext cx="4267736" cy="32044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999</Words>
  <Application>Microsoft Office PowerPoint</Application>
  <PresentationFormat>Bildschirmpräsentation (4:3)</PresentationFormat>
  <Paragraphs>376</Paragraphs>
  <Slides>22</Slides>
  <Notes>5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Folie 1</vt:lpstr>
      <vt:lpstr>Coating thermal noise basics</vt:lpstr>
      <vt:lpstr>History of CTN</vt:lpstr>
      <vt:lpstr>Planned observation of CTN</vt:lpstr>
      <vt:lpstr>AEI 10m Prototype layout</vt:lpstr>
      <vt:lpstr>TNI design</vt:lpstr>
      <vt:lpstr>TNI sensitivity</vt:lpstr>
      <vt:lpstr>Frequency reference cavity</vt:lpstr>
      <vt:lpstr>Seismic pre isolation</vt:lpstr>
      <vt:lpstr>Mirror suspensions</vt:lpstr>
      <vt:lpstr>Local control design</vt:lpstr>
      <vt:lpstr>Local control performance</vt:lpstr>
      <vt:lpstr>Spotsize tunability</vt:lpstr>
      <vt:lpstr>Spotsize changing</vt:lpstr>
      <vt:lpstr>Spotsize changing</vt:lpstr>
      <vt:lpstr>Spotsize sensing</vt:lpstr>
      <vt:lpstr>Crazy mirrors</vt:lpstr>
      <vt:lpstr>The team</vt:lpstr>
      <vt:lpstr>overview</vt:lpstr>
      <vt:lpstr>Spotsize changing</vt:lpstr>
      <vt:lpstr>Local position readout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Vorstellung Doktorarbeit</dc:subject>
  <dc:creator>ChristianGräf</dc:creator>
  <cp:lastModifiedBy>towest</cp:lastModifiedBy>
  <cp:revision>2558</cp:revision>
  <dcterms:created xsi:type="dcterms:W3CDTF">2009-02-13T09:25:28Z</dcterms:created>
  <dcterms:modified xsi:type="dcterms:W3CDTF">2012-05-14T10:10:37Z</dcterms:modified>
</cp:coreProperties>
</file>