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6" autoAdjust="0"/>
    <p:restoredTop sz="98023" autoAdjust="0"/>
  </p:normalViewPr>
  <p:slideViewPr>
    <p:cSldViewPr snapToGrid="0" snapToObjects="1">
      <p:cViewPr>
        <p:scale>
          <a:sx n="110" d="100"/>
          <a:sy n="110" d="100"/>
        </p:scale>
        <p:origin x="-8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7100F-3B08-9642-A19E-C981B4EF20D8}" type="datetimeFigureOut">
              <a:rPr lang="en-US" smtClean="0"/>
              <a:t>5/15/12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C69B8-3C75-014A-8CFE-EE0903258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83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4B443-C21D-0243-945D-891944BEDAA4}" type="datetimeFigureOut">
              <a:rPr lang="en-US" smtClean="0"/>
              <a:t>5/15/12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038B-46B3-3940-9648-CB9A91C5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13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5038B-46B3-3940-9648-CB9A91C51E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5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03E5378E-9AD5-8547-B289-A22B8BD3E57F}" type="datetime1">
              <a:rPr lang="en-US" smtClean="0"/>
              <a:t>5/16/12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en-US" smtClean="0">
                <a:solidFill>
                  <a:schemeClr val="tx2"/>
                </a:solidFill>
              </a:rPr>
              <a:t>Zach Korth - GWADW 2012 - Waikoloa, HI - G1200568</a:t>
            </a:r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794F3B0-B010-1544-B08D-A1D29B784326}" type="datetime1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Zach Korth - GWADW 2012 - Waikoloa, HI - G1200568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502E3DE5-A39C-CB40-BC66-9C50F6DC1878}" type="datetime1">
              <a:rPr lang="en-US" smtClean="0"/>
              <a:t>5/16/12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kumimoji="0" lang="en-US" smtClean="0"/>
              <a:t>Zach Korth - GWADW 2012 - Waikoloa, HI - G1200568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857D145-5671-E547-B4A8-F07AD643FC47}" type="datetime1">
              <a:rPr lang="en-US" smtClean="0"/>
              <a:t>5/16/12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Zach Korth - GWADW 2012 - Waikoloa, HI - G1200568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48A586D-0EB2-0A4F-878E-6F04ACBE9D08}" type="datetime1">
              <a:rPr lang="en-US" smtClean="0"/>
              <a:t>5/16/12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0" lang="en-US" smtClean="0"/>
              <a:t>Zach Korth - GWADW 2012 - Waikoloa, HI - G1200568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742B1E01-7F74-7F4D-B131-D22E4BEAC551}" type="datetime1">
              <a:rPr lang="en-US" smtClean="0"/>
              <a:t>5/16/12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0" lang="en-US" smtClean="0"/>
              <a:t>Zach Korth - GWADW 2012 - Waikoloa, HI - G1200568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E95F06F5-924B-604F-8735-F436605D7CC5}" type="datetime1">
              <a:rPr lang="en-US" smtClean="0"/>
              <a:t>5/16/12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0" lang="en-US" smtClean="0"/>
              <a:t>Zach Korth - GWADW 2012 - Waikoloa, HI - G1200568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9BF99A9-01E3-7847-98A9-63B11BB8B0A4}" type="datetime1">
              <a:rPr lang="en-US" smtClean="0"/>
              <a:t>5/16/12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Zach Korth - GWADW 2012 - Waikoloa, HI - G1200568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EEA3827-6A92-8D4E-8BE2-D6B850C92F78}" type="datetime1">
              <a:rPr lang="en-US" smtClean="0"/>
              <a:t>5/16/12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Zach Korth - GWADW 2012 - Waikoloa, HI - G1200568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AA4D137-88C0-404C-B5EC-109DC1771AD4}" type="datetime1">
              <a:rPr lang="en-US" smtClean="0"/>
              <a:t>5/16/12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Zach Korth - GWADW 2012 - Waikoloa, HI - G1200568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CF5CDA85-5729-4F47-876A-1F53C86895C2}" type="datetime1">
              <a:rPr lang="en-US" smtClean="0"/>
              <a:t>5/16/12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kumimoji="0" lang="en-US" smtClean="0"/>
              <a:t>Zach Korth - GWADW 2012 - Waikoloa, HI - G1200568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493069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E2F25A60-AD81-3A45-B6FD-ABE9C846663E}" type="datetime1">
              <a:rPr lang="en-US" smtClean="0"/>
              <a:t>5/16/12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02300" y="6492875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en-US" sz="1400" smtClean="0">
                <a:solidFill>
                  <a:schemeClr val="tx2"/>
                </a:solidFill>
              </a:rPr>
              <a:t>Zach Korth - GWADW 2012 - Waikoloa, HI - G1200568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Relationship Id="rId9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4.emf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emf"/><Relationship Id="rId12" Type="http://schemas.openxmlformats.org/officeDocument/2006/relationships/image" Target="../media/image26.emf"/><Relationship Id="rId13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7.emf"/><Relationship Id="rId5" Type="http://schemas.openxmlformats.org/officeDocument/2006/relationships/image" Target="../media/image20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9" Type="http://schemas.openxmlformats.org/officeDocument/2006/relationships/image" Target="../media/image31.emf"/><Relationship Id="rId10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7.emf"/><Relationship Id="rId5" Type="http://schemas.openxmlformats.org/officeDocument/2006/relationships/image" Target="../media/image20.emf"/><Relationship Id="rId6" Type="http://schemas.openxmlformats.org/officeDocument/2006/relationships/image" Target="../media/image28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0" Type="http://schemas.openxmlformats.org/officeDocument/2006/relationships/image" Target="../media/image33.png"/><Relationship Id="rId11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5.png"/><Relationship Id="rId5" Type="http://schemas.openxmlformats.org/officeDocument/2006/relationships/image" Target="../media/image33.png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Ponderomotive</a:t>
            </a:r>
            <a:r>
              <a:rPr lang="en-US" dirty="0" smtClean="0"/>
              <a:t> rotator: requirements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Zach Korth (Caltech) – GWADW ‘12 – Waikoloa, HI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731"/>
            <a:ext cx="6488545" cy="43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8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noise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Zach Korth - GWADW 2012 - Waikoloa, HI - G1200568</a:t>
            </a:r>
            <a:endParaRPr kumimoji="0" lang="en-US"/>
          </a:p>
        </p:txBody>
      </p:sp>
      <p:pic>
        <p:nvPicPr>
          <p:cNvPr id="6" name="Picture 5" descr="om_system_diagram_nop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17" y="1516697"/>
            <a:ext cx="4891219" cy="16352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648" y="2170545"/>
            <a:ext cx="182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 squeezing </a:t>
            </a:r>
            <a:r>
              <a:rPr lang="en-US" dirty="0" smtClean="0">
                <a:sym typeface="Wingdings"/>
              </a:rPr>
              <a:t></a:t>
            </a:r>
          </a:p>
          <a:p>
            <a:r>
              <a:rPr lang="en-US" dirty="0" smtClean="0">
                <a:sym typeface="Wingdings"/>
              </a:rPr>
              <a:t>FD squeezing 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0" y="3911351"/>
            <a:ext cx="1358842" cy="336807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643431" y="3151908"/>
            <a:ext cx="2759354" cy="1315747"/>
            <a:chOff x="1643431" y="3151908"/>
            <a:chExt cx="2759354" cy="1315747"/>
          </a:xfrm>
        </p:grpSpPr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431" y="3761176"/>
              <a:ext cx="2520127" cy="70647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047512" y="3151908"/>
              <a:ext cx="23552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rgbClr val="008000"/>
                  </a:solidFill>
                </a:rPr>
                <a:t>SIGNAL</a:t>
              </a:r>
              <a:endParaRPr lang="en-US" sz="3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46273" y="51030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8" y="5209886"/>
            <a:ext cx="1828800" cy="3175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32" y="4961080"/>
            <a:ext cx="2146300" cy="8382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364" y="5193720"/>
            <a:ext cx="3302000" cy="4191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2648" y="5789341"/>
            <a:ext cx="209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Pump detuning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06783" y="5806447"/>
            <a:ext cx="3452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ym typeface="Wingdings"/>
              </a:rPr>
              <a:t> Rotation frequency </a:t>
            </a:r>
            <a:endParaRPr lang="en-US" sz="2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79865" y="5821822"/>
            <a:ext cx="247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 force spectrum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251871" y="3174998"/>
            <a:ext cx="4643399" cy="1268997"/>
            <a:chOff x="4251871" y="3174998"/>
            <a:chExt cx="4643399" cy="1268997"/>
          </a:xfrm>
        </p:grpSpPr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871" y="3994158"/>
              <a:ext cx="254000" cy="254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841999" y="3174998"/>
              <a:ext cx="23552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rgbClr val="FF0000"/>
                  </a:solidFill>
                </a:rPr>
                <a:t>NOISE</a:t>
              </a:r>
              <a:endParaRPr lang="en-US" sz="3000" dirty="0">
                <a:solidFill>
                  <a:srgbClr val="FF0000"/>
                </a:solidFill>
              </a:endParaRPr>
            </a:p>
          </p:txBody>
        </p:sp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395" y="3812851"/>
              <a:ext cx="4241875" cy="631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024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noise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Zach Korth - GWADW 2012 - Waikoloa, HI - G1200568</a:t>
            </a:r>
            <a:endParaRPr kumimoji="0"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2145734"/>
            <a:ext cx="6108700" cy="927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0636" y="1397012"/>
            <a:ext cx="1708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Need</a:t>
            </a:r>
            <a:endParaRPr lang="en-US" sz="3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50636" y="3163660"/>
            <a:ext cx="4514273" cy="1789359"/>
            <a:chOff x="1050636" y="3637005"/>
            <a:chExt cx="4514273" cy="1789359"/>
          </a:xfrm>
        </p:grpSpPr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645" y="4449041"/>
              <a:ext cx="1955800" cy="8001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348182" y="4271818"/>
              <a:ext cx="2216727" cy="115454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0636" y="3637005"/>
              <a:ext cx="17087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/>
                <a:t>Or,</a:t>
              </a:r>
              <a:endParaRPr lang="en-US" sz="3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4214" y="5522191"/>
            <a:ext cx="7226300" cy="477980"/>
            <a:chOff x="924214" y="5522191"/>
            <a:chExt cx="7226300" cy="477980"/>
          </a:xfrm>
        </p:grpSpPr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214" y="5522191"/>
              <a:ext cx="7226300" cy="43180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6511639" y="6000171"/>
              <a:ext cx="1581150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009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Zach Korth - GWADW 2012 - Waikoloa, HI - G1200568</a:t>
            </a:r>
            <a:endParaRPr kumimoji="0"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One idea: optical dilution</a:t>
            </a:r>
            <a:endParaRPr lang="en-US" dirty="0"/>
          </a:p>
        </p:txBody>
      </p:sp>
      <p:pic>
        <p:nvPicPr>
          <p:cNvPr id="6" name="Picture 5" descr="om_system_diagram_dilu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55" y="2068945"/>
            <a:ext cx="5205637" cy="2218796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4660894"/>
            <a:ext cx="1727200" cy="330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09" y="5411923"/>
            <a:ext cx="55626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Zach Korth - GWADW 2012 - Waikoloa, HI - G1200568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ANYONE HAVE ANY IDEAS? LET US KNOW!</a:t>
            </a:r>
          </a:p>
          <a:p>
            <a:endParaRPr lang="en-US" dirty="0" smtClean="0"/>
          </a:p>
          <a:p>
            <a:r>
              <a:rPr lang="en-US" dirty="0" smtClean="0"/>
              <a:t>Acknowledgements</a:t>
            </a:r>
          </a:p>
          <a:p>
            <a:pPr lvl="1"/>
            <a:r>
              <a:rPr lang="en-US" dirty="0" err="1" smtClean="0"/>
              <a:t>Haixing</a:t>
            </a:r>
            <a:r>
              <a:rPr lang="en-US" dirty="0" smtClean="0"/>
              <a:t> Miao</a:t>
            </a:r>
          </a:p>
          <a:p>
            <a:pPr lvl="1"/>
            <a:r>
              <a:rPr lang="en-US" dirty="0" smtClean="0"/>
              <a:t>Thomas </a:t>
            </a:r>
            <a:r>
              <a:rPr lang="en-US" dirty="0" err="1" smtClean="0"/>
              <a:t>Corbitt</a:t>
            </a:r>
            <a:endParaRPr lang="en-US" dirty="0" smtClean="0"/>
          </a:p>
          <a:p>
            <a:pPr lvl="1"/>
            <a:r>
              <a:rPr lang="en-US" dirty="0" smtClean="0"/>
              <a:t>Amir </a:t>
            </a:r>
            <a:r>
              <a:rPr lang="en-US" dirty="0" err="1" smtClean="0"/>
              <a:t>Safavi-Naeini</a:t>
            </a:r>
            <a:r>
              <a:rPr lang="en-US" dirty="0" smtClean="0"/>
              <a:t> (O. Painter group, CIT)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References:</a:t>
            </a:r>
          </a:p>
          <a:p>
            <a:pPr lvl="1"/>
            <a:r>
              <a:rPr lang="en-US" dirty="0" smtClean="0"/>
              <a:t>Weis, et al., “</a:t>
            </a:r>
            <a:r>
              <a:rPr lang="en-US" dirty="0" err="1" smtClean="0"/>
              <a:t>Optomechanically</a:t>
            </a:r>
            <a:r>
              <a:rPr lang="en-US" dirty="0" smtClean="0"/>
              <a:t> induced transparency,” </a:t>
            </a:r>
            <a:r>
              <a:rPr lang="en-US" i="1" dirty="0" smtClean="0"/>
              <a:t>Science</a:t>
            </a:r>
            <a:r>
              <a:rPr lang="en-US" dirty="0" smtClean="0"/>
              <a:t> </a:t>
            </a:r>
            <a:r>
              <a:rPr lang="en-US" b="1" dirty="0" smtClean="0"/>
              <a:t>330</a:t>
            </a:r>
            <a:r>
              <a:rPr lang="en-US" dirty="0" smtClean="0"/>
              <a:t> (6010), 2010</a:t>
            </a:r>
          </a:p>
          <a:p>
            <a:pPr lvl="1"/>
            <a:r>
              <a:rPr lang="en-US" dirty="0" err="1" smtClean="0"/>
              <a:t>Safavi-Naeini</a:t>
            </a:r>
            <a:r>
              <a:rPr lang="en-US" dirty="0" smtClean="0"/>
              <a:t>, et al., “Electromagnetically induced transparency and slow light with </a:t>
            </a:r>
            <a:r>
              <a:rPr lang="en-US" dirty="0" err="1" smtClean="0"/>
              <a:t>optomechanics</a:t>
            </a:r>
            <a:r>
              <a:rPr lang="en-US" dirty="0" smtClean="0"/>
              <a:t>,” </a:t>
            </a:r>
            <a:r>
              <a:rPr lang="en-US" i="1" dirty="0" smtClean="0"/>
              <a:t>Nature </a:t>
            </a:r>
            <a:r>
              <a:rPr lang="en-US" b="1" dirty="0" smtClean="0"/>
              <a:t>472</a:t>
            </a:r>
            <a:r>
              <a:rPr lang="en-US" dirty="0" smtClean="0"/>
              <a:t>, 2011</a:t>
            </a:r>
          </a:p>
          <a:p>
            <a:pPr lvl="1"/>
            <a:r>
              <a:rPr lang="en-US" dirty="0" err="1" smtClean="0"/>
              <a:t>Corbitt</a:t>
            </a:r>
            <a:r>
              <a:rPr lang="en-US" dirty="0" smtClean="0"/>
              <a:t>, et al., “Optical Dilution and Feedback Cooling of a Gram-Scale Oscillator to 6.9 </a:t>
            </a:r>
            <a:r>
              <a:rPr lang="en-US" dirty="0" err="1" smtClean="0"/>
              <a:t>mK</a:t>
            </a:r>
            <a:r>
              <a:rPr lang="en-US" dirty="0" smtClean="0"/>
              <a:t>,” </a:t>
            </a:r>
            <a:r>
              <a:rPr lang="en-US" i="1" dirty="0" smtClean="0"/>
              <a:t>Phys. Rev. </a:t>
            </a:r>
            <a:r>
              <a:rPr lang="en-US" i="1" dirty="0" err="1" smtClean="0"/>
              <a:t>Lett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  <a:r>
              <a:rPr lang="en-US" b="1" dirty="0" smtClean="0"/>
              <a:t>99</a:t>
            </a:r>
            <a:r>
              <a:rPr lang="en-US" dirty="0" smtClean="0"/>
              <a:t> 160801 (2007)</a:t>
            </a:r>
          </a:p>
        </p:txBody>
      </p:sp>
    </p:spTree>
    <p:extLst>
      <p:ext uri="{BB962C8B-B14F-4D97-AF65-F5344CB8AC3E}">
        <p14:creationId xmlns:p14="http://schemas.microsoft.com/office/powerpoint/2010/main" val="34345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optomechanical</a:t>
            </a:r>
            <a:r>
              <a:rPr lang="en-US" dirty="0" smtClean="0"/>
              <a:t> advantage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612648" y="2970136"/>
            <a:ext cx="8153400" cy="292534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Simple cavity: interference between optical pathways produces amplitude/phase shifts</a:t>
            </a:r>
          </a:p>
          <a:p>
            <a:r>
              <a:rPr lang="en-US" sz="2400" dirty="0" err="1" smtClean="0"/>
              <a:t>Optomechanical</a:t>
            </a:r>
            <a:r>
              <a:rPr lang="en-US" sz="2400" dirty="0" smtClean="0"/>
              <a:t> cavity: Added pathway through mechanical system </a:t>
            </a:r>
            <a:r>
              <a:rPr lang="en-US" sz="2400" dirty="0" smtClean="0">
                <a:sym typeface="Wingdings"/>
              </a:rPr>
              <a:t> modification of dynamics</a:t>
            </a:r>
            <a:endParaRPr lang="en-US" sz="2400" dirty="0"/>
          </a:p>
        </p:txBody>
      </p:sp>
      <p:pic>
        <p:nvPicPr>
          <p:cNvPr id="5" name="Picture 4" descr="simple_ca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45" y="1879025"/>
            <a:ext cx="4944055" cy="1291632"/>
          </a:xfrm>
          <a:prstGeom prst="rect">
            <a:avLst/>
          </a:prstGeom>
        </p:spPr>
      </p:pic>
      <p:pic>
        <p:nvPicPr>
          <p:cNvPr id="6" name="Picture 5" descr="om_system_nolabe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46" y="1587499"/>
            <a:ext cx="6523034" cy="158315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503096" y="2099320"/>
            <a:ext cx="792230" cy="824270"/>
            <a:chOff x="5503096" y="2099320"/>
            <a:chExt cx="792230" cy="824270"/>
          </a:xfrm>
        </p:grpSpPr>
        <p:sp>
          <p:nvSpPr>
            <p:cNvPr id="13" name="Circular Arrow 12"/>
            <p:cNvSpPr/>
            <p:nvPr/>
          </p:nvSpPr>
          <p:spPr>
            <a:xfrm rot="20091192">
              <a:off x="5503096" y="2099320"/>
              <a:ext cx="692127" cy="67187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5780343"/>
                <a:gd name="adj5" fmla="val 12500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ircular Arrow 13"/>
            <p:cNvSpPr/>
            <p:nvPr/>
          </p:nvSpPr>
          <p:spPr>
            <a:xfrm rot="9032982">
              <a:off x="5603199" y="2251720"/>
              <a:ext cx="692127" cy="67187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5780343"/>
                <a:gd name="adj5" fmla="val 12500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82910" y="2169688"/>
            <a:ext cx="3203643" cy="671893"/>
            <a:chOff x="2682910" y="2169688"/>
            <a:chExt cx="3203643" cy="671893"/>
          </a:xfrm>
        </p:grpSpPr>
        <p:grpSp>
          <p:nvGrpSpPr>
            <p:cNvPr id="9" name="Group 8"/>
            <p:cNvGrpSpPr/>
            <p:nvPr/>
          </p:nvGrpSpPr>
          <p:grpSpPr>
            <a:xfrm>
              <a:off x="3187998" y="2169688"/>
              <a:ext cx="2698555" cy="648260"/>
              <a:chOff x="3187998" y="2169688"/>
              <a:chExt cx="2698555" cy="648260"/>
            </a:xfrm>
          </p:grpSpPr>
          <p:sp>
            <p:nvSpPr>
              <p:cNvPr id="7" name="Curved Left Arrow 6"/>
              <p:cNvSpPr/>
              <p:nvPr/>
            </p:nvSpPr>
            <p:spPr>
              <a:xfrm>
                <a:off x="5370653" y="2196148"/>
                <a:ext cx="515900" cy="621800"/>
              </a:xfrm>
              <a:prstGeom prst="curvedLef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Curved Left Arrow 7"/>
              <p:cNvSpPr/>
              <p:nvPr/>
            </p:nvSpPr>
            <p:spPr>
              <a:xfrm rot="10800000">
                <a:off x="3187998" y="2169688"/>
                <a:ext cx="515900" cy="621800"/>
              </a:xfrm>
              <a:prstGeom prst="curvedLef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Curved Left Arrow 15"/>
            <p:cNvSpPr/>
            <p:nvPr/>
          </p:nvSpPr>
          <p:spPr>
            <a:xfrm>
              <a:off x="2682910" y="2246240"/>
              <a:ext cx="311821" cy="595341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Left Arrow 16"/>
            <p:cNvSpPr/>
            <p:nvPr/>
          </p:nvSpPr>
          <p:spPr>
            <a:xfrm>
              <a:off x="2994731" y="2629647"/>
              <a:ext cx="709167" cy="211934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83894" y="4580020"/>
            <a:ext cx="4575730" cy="2050715"/>
            <a:chOff x="4283894" y="4580020"/>
            <a:chExt cx="4575730" cy="20507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92990" y="4580020"/>
              <a:ext cx="3766634" cy="2050715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4283894" y="5186947"/>
              <a:ext cx="662423" cy="92242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098" y="4580020"/>
            <a:ext cx="3869847" cy="2050715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302342" y="6496012"/>
            <a:ext cx="5421083" cy="365125"/>
          </a:xfrm>
        </p:spPr>
        <p:txBody>
          <a:bodyPr/>
          <a:lstStyle/>
          <a:p>
            <a:r>
              <a:rPr kumimoji="0" lang="en-US" dirty="0" smtClean="0"/>
              <a:t>Zach Korth - GWADW 2012 - Waikoloa, HI - G1200568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8126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om_system_diagram_nodri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73" y="1502134"/>
            <a:ext cx="7143233" cy="3160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Optomechanical</a:t>
            </a:r>
            <a:r>
              <a:rPr lang="en-US" dirty="0" smtClean="0"/>
              <a:t> dynamics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74" y="4883916"/>
            <a:ext cx="711200" cy="393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42" y="4883916"/>
            <a:ext cx="1143000" cy="4191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33" y="4668017"/>
            <a:ext cx="2857500" cy="850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90" y="4883916"/>
            <a:ext cx="1727200" cy="4191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39" y="5789379"/>
            <a:ext cx="1409700" cy="698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Zach Korth - GWADW 2012 - Waikoloa, HI - G1200568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451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26 -0.36483 L -3.67141E-6 -3.72249E-6 " pathEditMode="relative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46 -0.36507 L 2.3133E-6 -1.64234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08 -0.3653 L -4.92879E-6 -1.64234E-6 " pathEditMode="relative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Optomechanical</a:t>
            </a:r>
            <a:r>
              <a:rPr lang="en-US" dirty="0" smtClean="0"/>
              <a:t> dynamics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74" y="4883916"/>
            <a:ext cx="711200" cy="3937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42" y="4883916"/>
            <a:ext cx="1143000" cy="4191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33" y="4668017"/>
            <a:ext cx="2857500" cy="8509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90" y="4883916"/>
            <a:ext cx="1727200" cy="4191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32" y="5706645"/>
            <a:ext cx="5334000" cy="698500"/>
          </a:xfrm>
          <a:prstGeom prst="rect">
            <a:avLst/>
          </a:prstGeom>
        </p:spPr>
      </p:pic>
      <p:pic>
        <p:nvPicPr>
          <p:cNvPr id="15" name="Picture 14" descr="om_system_diagr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74" y="1502134"/>
            <a:ext cx="7143233" cy="316091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Zach Korth - GWADW 2012 - Waikoloa, HI - G1200568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6674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Sideband cooling</a:t>
            </a: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sz="quarter" idx="1"/>
          </p:nvPr>
        </p:nvSpPr>
        <p:spPr>
          <a:xfrm>
            <a:off x="612648" y="5080000"/>
            <a:ext cx="8153400" cy="1316182"/>
          </a:xfrm>
        </p:spPr>
        <p:txBody>
          <a:bodyPr/>
          <a:lstStyle/>
          <a:p>
            <a:r>
              <a:rPr lang="en-US" dirty="0" smtClean="0"/>
              <a:t>Upshifted SB is resonant </a:t>
            </a:r>
            <a:r>
              <a:rPr lang="en-US" dirty="0" smtClean="0">
                <a:sym typeface="Wingdings"/>
              </a:rPr>
              <a:t></a:t>
            </a:r>
          </a:p>
          <a:p>
            <a:r>
              <a:rPr lang="en-US" dirty="0" smtClean="0">
                <a:sym typeface="Wingdings"/>
              </a:rPr>
              <a:t>Cooling limit:                        want 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87" y="1602874"/>
            <a:ext cx="8583868" cy="2989959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11" y="4705017"/>
            <a:ext cx="381000" cy="2413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573824" y="4478420"/>
            <a:ext cx="0" cy="160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11" y="3318712"/>
            <a:ext cx="203200" cy="1905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03" y="1702963"/>
            <a:ext cx="3022600" cy="3429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 flipV="1">
            <a:off x="2513858" y="2205787"/>
            <a:ext cx="0" cy="235284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08" y="4665244"/>
            <a:ext cx="317500" cy="2413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4573824" y="2179051"/>
            <a:ext cx="0" cy="2352843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206192" y="3208421"/>
            <a:ext cx="735263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13858" y="2356367"/>
            <a:ext cx="2059966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2650926" y="2353449"/>
            <a:ext cx="1814338" cy="2159000"/>
            <a:chOff x="2650926" y="2353449"/>
            <a:chExt cx="1814338" cy="2159000"/>
          </a:xfrm>
        </p:grpSpPr>
        <p:sp>
          <p:nvSpPr>
            <p:cNvPr id="32" name="Circular Arrow 31"/>
            <p:cNvSpPr/>
            <p:nvPr/>
          </p:nvSpPr>
          <p:spPr>
            <a:xfrm rot="19818907">
              <a:off x="2650926" y="2353449"/>
              <a:ext cx="1814338" cy="21590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258915"/>
                <a:gd name="adj5" fmla="val 12500"/>
              </a:avLst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6" name="Picture 35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077" y="2944668"/>
              <a:ext cx="495300" cy="368300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390735" y="2368130"/>
            <a:ext cx="2138891" cy="2159000"/>
            <a:chOff x="390735" y="2368130"/>
            <a:chExt cx="2138891" cy="2159000"/>
          </a:xfrm>
        </p:grpSpPr>
        <p:sp>
          <p:nvSpPr>
            <p:cNvPr id="34" name="Circular Arrow 33"/>
            <p:cNvSpPr/>
            <p:nvPr/>
          </p:nvSpPr>
          <p:spPr>
            <a:xfrm rot="1751949" flipH="1">
              <a:off x="390735" y="2368130"/>
              <a:ext cx="2138891" cy="21590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258915"/>
                <a:gd name="adj5" fmla="val 12500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7" name="Picture 36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350" y="2925041"/>
              <a:ext cx="495300" cy="29210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92364" y="4362967"/>
            <a:ext cx="1320800" cy="583350"/>
            <a:chOff x="92364" y="4362967"/>
            <a:chExt cx="1320800" cy="583350"/>
          </a:xfrm>
        </p:grpSpPr>
        <p:pic>
          <p:nvPicPr>
            <p:cNvPr id="38" name="Picture 37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64" y="4705017"/>
              <a:ext cx="1320800" cy="241300"/>
            </a:xfrm>
            <a:prstGeom prst="rect">
              <a:avLst/>
            </a:prstGeom>
          </p:spPr>
        </p:pic>
        <p:cxnSp>
          <p:nvCxnSpPr>
            <p:cNvPr id="39" name="Straight Connector 38"/>
            <p:cNvCxnSpPr/>
            <p:nvPr/>
          </p:nvCxnSpPr>
          <p:spPr>
            <a:xfrm flipV="1">
              <a:off x="715180" y="4362967"/>
              <a:ext cx="0" cy="173182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45" descr="oscillator_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46" y="1602874"/>
            <a:ext cx="2077893" cy="292902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7654636" y="2190596"/>
            <a:ext cx="531091" cy="22070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86" y="5196032"/>
            <a:ext cx="1612900" cy="368300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3085674" y="5564332"/>
            <a:ext cx="4785440" cy="751394"/>
            <a:chOff x="3085674" y="5564332"/>
            <a:chExt cx="4785440" cy="751394"/>
          </a:xfrm>
        </p:grpSpPr>
        <p:pic>
          <p:nvPicPr>
            <p:cNvPr id="54" name="Picture 53" descr="latex-image-1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674" y="5564332"/>
              <a:ext cx="2111512" cy="751394"/>
            </a:xfrm>
            <a:prstGeom prst="rect">
              <a:avLst/>
            </a:prstGeom>
          </p:spPr>
        </p:pic>
        <p:pic>
          <p:nvPicPr>
            <p:cNvPr id="55" name="Picture 54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614" y="5783118"/>
              <a:ext cx="1333500" cy="279400"/>
            </a:xfrm>
            <a:prstGeom prst="rect">
              <a:avLst/>
            </a:prstGeom>
          </p:spPr>
        </p:pic>
      </p:grpSp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Zach Korth - GWADW 2012 - Waikoloa, HI - G1200568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177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uiExpand="1" build="p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Zach Korth - GWADW 2012 - Waikoloa, HI - G1200568</a:t>
            </a:r>
            <a:endParaRPr kumimoji="0"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>
          <a:xfrm>
            <a:off x="612648" y="4972049"/>
            <a:ext cx="8153400" cy="1520825"/>
          </a:xfrm>
        </p:spPr>
        <p:txBody>
          <a:bodyPr/>
          <a:lstStyle/>
          <a:p>
            <a:r>
              <a:rPr lang="en-US" dirty="0" smtClean="0"/>
              <a:t>Introduce second, “probe” beam at</a:t>
            </a:r>
          </a:p>
          <a:p>
            <a:r>
              <a:rPr lang="en-US" dirty="0" smtClean="0"/>
              <a:t>Produces radiation pressure force at laser beat frequency,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87" y="1602874"/>
            <a:ext cx="8583868" cy="2989959"/>
          </a:xfrm>
          <a:prstGeom prst="rect">
            <a:avLst/>
          </a:prstGeom>
        </p:spPr>
      </p:pic>
      <p:pic>
        <p:nvPicPr>
          <p:cNvPr id="7" name="Picture 6" descr="oscillator_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46" y="1602874"/>
            <a:ext cx="2077893" cy="292902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931" y="4705017"/>
            <a:ext cx="381000" cy="2413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 flipV="1">
            <a:off x="2513858" y="2205787"/>
            <a:ext cx="0" cy="235284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08" y="4665244"/>
            <a:ext cx="317500" cy="2413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4573824" y="2179051"/>
            <a:ext cx="0" cy="2352843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432713" y="2194242"/>
            <a:ext cx="0" cy="2352841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56" y="4679950"/>
            <a:ext cx="393700" cy="2921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50" y="5199495"/>
            <a:ext cx="393700" cy="2921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08" y="6169314"/>
            <a:ext cx="1193800" cy="2921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544338" y="2854960"/>
            <a:ext cx="1831753" cy="711200"/>
            <a:chOff x="2544338" y="2854960"/>
            <a:chExt cx="1831753" cy="711200"/>
          </a:xfrm>
        </p:grpSpPr>
        <p:sp>
          <p:nvSpPr>
            <p:cNvPr id="21" name="Left-Right Arrow Callout 20"/>
            <p:cNvSpPr/>
            <p:nvPr/>
          </p:nvSpPr>
          <p:spPr>
            <a:xfrm>
              <a:off x="2544338" y="2854960"/>
              <a:ext cx="1831753" cy="711200"/>
            </a:xfrm>
            <a:prstGeom prst="leftRightArrow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440" y="2874010"/>
              <a:ext cx="355600" cy="266700"/>
            </a:xfrm>
            <a:prstGeom prst="rect">
              <a:avLst/>
            </a:prstGeom>
          </p:spPr>
        </p:pic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660" y="3135630"/>
              <a:ext cx="177800" cy="190500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350" y="3342640"/>
              <a:ext cx="800100" cy="20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740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Zach Korth - GWADW 2012 - Waikoloa, HI - G1200568</a:t>
            </a:r>
            <a:endParaRPr kumimoji="0"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87" y="1602874"/>
            <a:ext cx="8583868" cy="2989959"/>
          </a:xfrm>
          <a:prstGeom prst="rect">
            <a:avLst/>
          </a:prstGeom>
        </p:spPr>
      </p:pic>
      <p:pic>
        <p:nvPicPr>
          <p:cNvPr id="7" name="Picture 6" descr="oscillator_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46" y="1602874"/>
            <a:ext cx="2077893" cy="292902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931" y="4705017"/>
            <a:ext cx="381000" cy="2413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 flipV="1">
            <a:off x="2513858" y="2205787"/>
            <a:ext cx="0" cy="235284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08" y="4665244"/>
            <a:ext cx="317500" cy="2413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4573824" y="2179051"/>
            <a:ext cx="0" cy="2352843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432713" y="2194242"/>
            <a:ext cx="0" cy="2352841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56" y="4679950"/>
            <a:ext cx="393700" cy="292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654636" y="4257040"/>
            <a:ext cx="531091" cy="1405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544338" y="2854960"/>
            <a:ext cx="1831753" cy="711200"/>
            <a:chOff x="2544338" y="2854960"/>
            <a:chExt cx="1831753" cy="711200"/>
          </a:xfrm>
        </p:grpSpPr>
        <p:sp>
          <p:nvSpPr>
            <p:cNvPr id="16" name="Left-Right Arrow Callout 15"/>
            <p:cNvSpPr/>
            <p:nvPr/>
          </p:nvSpPr>
          <p:spPr>
            <a:xfrm>
              <a:off x="2544338" y="2854960"/>
              <a:ext cx="1831753" cy="711200"/>
            </a:xfrm>
            <a:prstGeom prst="leftRightArrow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440" y="2874010"/>
              <a:ext cx="355600" cy="266700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660" y="3135630"/>
              <a:ext cx="177800" cy="19050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350" y="3342640"/>
              <a:ext cx="800100" cy="203200"/>
            </a:xfrm>
            <a:prstGeom prst="rect">
              <a:avLst/>
            </a:prstGeom>
          </p:spPr>
        </p:pic>
      </p:grpSp>
      <p:sp>
        <p:nvSpPr>
          <p:cNvPr id="20" name="Content Placeholder 13"/>
          <p:cNvSpPr>
            <a:spLocks noGrp="1"/>
          </p:cNvSpPr>
          <p:nvPr>
            <p:ph sz="quarter" idx="1"/>
          </p:nvPr>
        </p:nvSpPr>
        <p:spPr>
          <a:xfrm>
            <a:off x="612648" y="4972049"/>
            <a:ext cx="8153400" cy="1520825"/>
          </a:xfrm>
        </p:spPr>
        <p:txBody>
          <a:bodyPr/>
          <a:lstStyle/>
          <a:p>
            <a:r>
              <a:rPr lang="en-US" dirty="0" smtClean="0"/>
              <a:t>RP force excites mechanical oscillator</a:t>
            </a:r>
          </a:p>
          <a:p>
            <a:r>
              <a:rPr lang="en-US" dirty="0" smtClean="0"/>
              <a:t>As it cools, it scatters a photon up by </a:t>
            </a:r>
          </a:p>
          <a:p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584246" y="4592833"/>
            <a:ext cx="1070390" cy="6903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Circular Arrow 23"/>
          <p:cNvSpPr/>
          <p:nvPr/>
        </p:nvSpPr>
        <p:spPr>
          <a:xfrm rot="19818907">
            <a:off x="2650926" y="2353449"/>
            <a:ext cx="1814338" cy="2159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258915"/>
              <a:gd name="adj5" fmla="val 12500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2931" y="3720671"/>
            <a:ext cx="943844" cy="536369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90" y="5660390"/>
            <a:ext cx="1816100" cy="342900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 flipV="1">
            <a:off x="7538720" y="4592833"/>
            <a:ext cx="426720" cy="974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76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27778E-6 5.18519E-6 L 0.51666 0.42223 " pathEditMode="relative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0" grpId="0" uiExpand="1" build="p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Zach Korth - GWADW 2012 - Waikoloa, HI - G1200568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Optomechanical</a:t>
            </a:r>
            <a:r>
              <a:rPr lang="en-US" dirty="0" smtClean="0"/>
              <a:t> coupling rate: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preserve quantum state, must have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241" y="2284268"/>
            <a:ext cx="2933700" cy="9271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42" y="3840016"/>
            <a:ext cx="1892300" cy="3556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800514" y="4462318"/>
            <a:ext cx="4762500" cy="1633682"/>
            <a:chOff x="1800514" y="4462318"/>
            <a:chExt cx="4762500" cy="1633682"/>
          </a:xfrm>
        </p:grpSpPr>
        <p:pic>
          <p:nvPicPr>
            <p:cNvPr id="9" name="Picture 8" descr="om_system_nolabe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6834" y="4462318"/>
              <a:ext cx="3943849" cy="13837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955922">
              <a:off x="5283200" y="5473698"/>
              <a:ext cx="1095058" cy="622302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714" y="5642264"/>
              <a:ext cx="495300" cy="330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955922">
              <a:off x="3819236" y="5473696"/>
              <a:ext cx="1095058" cy="622302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491" y="5769841"/>
              <a:ext cx="203200" cy="1905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514" y="5104823"/>
              <a:ext cx="393700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345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OMIT as a rotator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Zach Korth - GWADW 2012 - Waikoloa, HI - G1200568</a:t>
            </a:r>
            <a:endParaRPr kumimoji="0" lang="en-US"/>
          </a:p>
        </p:txBody>
      </p:sp>
      <p:pic>
        <p:nvPicPr>
          <p:cNvPr id="9" name="Picture 8" descr="om_system_diagram_nop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17" y="1516697"/>
            <a:ext cx="4891219" cy="1635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2648" y="2170545"/>
            <a:ext cx="182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 squeezing </a:t>
            </a:r>
            <a:r>
              <a:rPr lang="en-US" dirty="0" smtClean="0">
                <a:sym typeface="Wingdings"/>
              </a:rPr>
              <a:t></a:t>
            </a:r>
          </a:p>
          <a:p>
            <a:r>
              <a:rPr lang="en-US" dirty="0" smtClean="0">
                <a:sym typeface="Wingdings"/>
              </a:rPr>
              <a:t>FD squeezing </a:t>
            </a:r>
            <a:endParaRPr lang="en-US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64" y="4027632"/>
            <a:ext cx="5130800" cy="9271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70" y="3323359"/>
            <a:ext cx="4775200" cy="4191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50" y="5303405"/>
            <a:ext cx="54229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8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1251</TotalTime>
  <Words>386</Words>
  <Application>Microsoft Macintosh PowerPoint</Application>
  <PresentationFormat>On-screen Show (4:3)</PresentationFormat>
  <Paragraphs>62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Ponderomotive rotator: requirements</vt:lpstr>
      <vt:lpstr>The optomechanical advantage</vt:lpstr>
      <vt:lpstr>Optomechanical dynamics</vt:lpstr>
      <vt:lpstr>Optomechanical dynamics</vt:lpstr>
      <vt:lpstr>Sideband cooling</vt:lpstr>
      <vt:lpstr>OMIT</vt:lpstr>
      <vt:lpstr>OMIT</vt:lpstr>
      <vt:lpstr>OMIT</vt:lpstr>
      <vt:lpstr>OMIT as a rotator</vt:lpstr>
      <vt:lpstr>Thermal noise</vt:lpstr>
      <vt:lpstr>Thermal noise</vt:lpstr>
      <vt:lpstr>Solutions?</vt:lpstr>
      <vt:lpstr>The End</vt:lpstr>
    </vt:vector>
  </TitlesOfParts>
  <Company>LIGO - 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 Korth</dc:creator>
  <cp:lastModifiedBy>Zach Korth</cp:lastModifiedBy>
  <cp:revision>76</cp:revision>
  <dcterms:created xsi:type="dcterms:W3CDTF">2012-05-15T20:57:19Z</dcterms:created>
  <dcterms:modified xsi:type="dcterms:W3CDTF">2012-05-16T21:31:01Z</dcterms:modified>
</cp:coreProperties>
</file>