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884D7-129E-1640-92BA-82E67E8C2E0F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5DD27-AAF2-8544-ABB8-57540035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7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71046-E9C8-1E48-8062-AF5F896223F1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D0EAE-1841-6447-A927-B5284DC1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77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CC2D-4F1F-B14B-9D6C-2F1F4597D4B1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9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115C-06D7-944F-AE47-7ACD8ABB5D85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51A2-D8BC-3240-A20E-42DF12F826E6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95A3-9C1E-764F-AD03-83B7664D5400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52A-4380-C34F-8531-B3EB5AA1535C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8FF4-5160-FA49-9466-9E4C0CA02173}" type="datetime1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8F4-04F9-BC49-B65A-26483B7318C6}" type="datetime1">
              <a:rPr lang="en-US" smtClean="0"/>
              <a:t>5/22/12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51BC-9FB0-4D4C-A9F9-C60F13C909E8}" type="datetime1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4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2382-B6B0-1044-A663-42ED10A9B933}" type="datetime1">
              <a:rPr lang="en-US" smtClean="0"/>
              <a:t>5/22/12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3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D2CB-84A0-8E43-BBCD-42415B1D50EA}" type="datetime1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9A8-CCB7-884A-A778-BBA6B072A67C}" type="datetime1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493E-9B07-C04B-985E-A3248898BB77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74A2-1027-204F-9DCF-69C973EB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igo_ifo@ligo.org" TargetMode="External"/><Relationship Id="rId3" Type="http://schemas.openxmlformats.org/officeDocument/2006/relationships/hyperlink" Target="https://grouper.ligo.org/selfmanage/aligoIF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604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aLIGO</a:t>
            </a:r>
            <a:r>
              <a:rPr lang="en-US" sz="3200" dirty="0" smtClean="0"/>
              <a:t> Integration status</a:t>
            </a:r>
            <a:br>
              <a:rPr lang="en-US" sz="3200" dirty="0" smtClean="0"/>
            </a:br>
            <a:r>
              <a:rPr lang="en-US" sz="3200" dirty="0" smtClean="0"/>
              <a:t>23 May 2012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6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996"/>
            <a:ext cx="8229600" cy="666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issues in the system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53" y="1062416"/>
            <a:ext cx="7822209" cy="45017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2567" y="5564177"/>
            <a:ext cx="632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search result list does not indicate subsystem (product)</a:t>
            </a:r>
          </a:p>
          <a:p>
            <a:r>
              <a:rPr lang="en-US" dirty="0" smtClean="0"/>
              <a:t>Could add the subsystems as choices for the </a:t>
            </a:r>
            <a:r>
              <a:rPr lang="en-US" b="1" dirty="0" smtClean="0"/>
              <a:t>OS</a:t>
            </a:r>
            <a:r>
              <a:rPr lang="en-US" dirty="0" smtClean="0"/>
              <a:t> field - 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3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894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Communication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506"/>
            <a:ext cx="8229600" cy="47206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email list created for </a:t>
            </a:r>
            <a:r>
              <a:rPr lang="en-US" sz="2800" dirty="0" err="1" smtClean="0"/>
              <a:t>aLIGO</a:t>
            </a:r>
            <a:r>
              <a:rPr lang="en-US" sz="2800" dirty="0" smtClean="0"/>
              <a:t> integration &amp; commissioning: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aligo_ifo@ligo.org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Sign up: </a:t>
            </a:r>
            <a:r>
              <a:rPr lang="en-US" sz="2800" dirty="0" smtClean="0">
                <a:hlinkClick r:id="rId3"/>
              </a:rPr>
              <a:t>https://grouper.ligo.org/selfmanage/aligoIFO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800" dirty="0" smtClean="0"/>
              <a:t>Biweekly commissioning meetings at LHO:</a:t>
            </a:r>
          </a:p>
          <a:p>
            <a:pPr marL="0" indent="0" algn="ctr">
              <a:buNone/>
            </a:pPr>
            <a:r>
              <a:rPr lang="en-US" sz="2800" dirty="0" smtClean="0"/>
              <a:t>Mon &amp; </a:t>
            </a:r>
            <a:r>
              <a:rPr lang="en-US" sz="2800" dirty="0" err="1" smtClean="0"/>
              <a:t>Thur</a:t>
            </a:r>
            <a:r>
              <a:rPr lang="en-US" sz="2800" dirty="0" smtClean="0"/>
              <a:t>, 8.45 am local</a:t>
            </a:r>
          </a:p>
          <a:p>
            <a:r>
              <a:rPr lang="en-US" sz="2800" dirty="0" smtClean="0"/>
              <a:t>Weekly commissioning meetings at LLO:</a:t>
            </a:r>
          </a:p>
          <a:p>
            <a:pPr marL="0" indent="0" algn="ctr">
              <a:buNone/>
            </a:pPr>
            <a:r>
              <a:rPr lang="en-US" sz="2800" dirty="0" smtClean="0"/>
              <a:t>Mon afternoon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5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5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Integration status at LHO: Buildup to H2OAT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238"/>
            <a:ext cx="8229600" cy="49899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ITMY chamber (BSC8): everything installed and closed up</a:t>
            </a:r>
          </a:p>
          <a:p>
            <a:pPr lvl="1"/>
            <a:r>
              <a:rPr lang="en-US" sz="2400" dirty="0" smtClean="0"/>
              <a:t>Pumping began last week; minimum of 2 weeks before opening GV to tube</a:t>
            </a:r>
          </a:p>
          <a:p>
            <a:pPr lvl="1"/>
            <a:r>
              <a:rPr lang="en-US" sz="2400" dirty="0" smtClean="0"/>
              <a:t>ISI controls commissioning in progress</a:t>
            </a:r>
          </a:p>
          <a:p>
            <a:r>
              <a:rPr lang="en-US" sz="2800" dirty="0" smtClean="0"/>
              <a:t>ETMY chamber (BSC6): still open</a:t>
            </a:r>
          </a:p>
          <a:p>
            <a:pPr lvl="1"/>
            <a:r>
              <a:rPr lang="en-US" sz="2400" dirty="0" smtClean="0"/>
              <a:t>Final suspension measurements &amp; alignment tweaks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xpect to close up next week</a:t>
            </a:r>
          </a:p>
          <a:p>
            <a:pPr lvl="1"/>
            <a:r>
              <a:rPr lang="en-US" sz="2400" dirty="0" smtClean="0"/>
              <a:t>2 week minimum </a:t>
            </a:r>
            <a:r>
              <a:rPr lang="en-US" sz="2400" dirty="0" err="1" smtClean="0"/>
              <a:t>pumpdown</a:t>
            </a:r>
            <a:endParaRPr lang="en-US" sz="2400" dirty="0" smtClean="0"/>
          </a:p>
          <a:p>
            <a:r>
              <a:rPr lang="en-US" sz="2800" dirty="0" smtClean="0"/>
              <a:t>Start of H2OAT, as marked by sending light down the arm, looks like mid-June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59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Integration status at LLO: Buildup to Input Mode Cleaner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556"/>
            <a:ext cx="8229600" cy="51466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HAM3 chamber: everything installed</a:t>
            </a:r>
          </a:p>
          <a:p>
            <a:pPr lvl="1"/>
            <a:r>
              <a:rPr lang="en-US" sz="2400" dirty="0" smtClean="0"/>
              <a:t>HEPI mechanics installed, but not connected</a:t>
            </a:r>
          </a:p>
          <a:p>
            <a:pPr lvl="1"/>
            <a:r>
              <a:rPr lang="en-US" sz="2400" dirty="0" smtClean="0"/>
              <a:t>ISI controls: transfer functions being measured</a:t>
            </a:r>
          </a:p>
          <a:p>
            <a:r>
              <a:rPr lang="en-US" sz="2800" dirty="0" smtClean="0"/>
              <a:t>HAM2 chamber:</a:t>
            </a:r>
          </a:p>
          <a:p>
            <a:pPr lvl="1"/>
            <a:r>
              <a:rPr lang="en-US" sz="2400" dirty="0" smtClean="0"/>
              <a:t>ISI installed 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othing on table yet; should start soon</a:t>
            </a:r>
          </a:p>
          <a:p>
            <a:r>
              <a:rPr lang="en-US" sz="2800" dirty="0" smtClean="0"/>
              <a:t>PSL/IO table</a:t>
            </a:r>
          </a:p>
          <a:p>
            <a:pPr lvl="1"/>
            <a:r>
              <a:rPr lang="en-US" sz="2400" dirty="0" smtClean="0"/>
              <a:t>PSL is ready</a:t>
            </a:r>
          </a:p>
          <a:p>
            <a:pPr lvl="1"/>
            <a:r>
              <a:rPr lang="en-US" sz="2400" dirty="0" smtClean="0"/>
              <a:t>IO almost finished; need to route beam into HAM2 (periscope mirrors, tubes, viewports)</a:t>
            </a:r>
          </a:p>
          <a:p>
            <a:r>
              <a:rPr lang="en-US" sz="2800" dirty="0" smtClean="0"/>
              <a:t>In-vacuum IMC locking could start around end-July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3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5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Integration Issue Tracking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142"/>
            <a:ext cx="8229600" cy="101538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Bugzilla</a:t>
            </a:r>
            <a:r>
              <a:rPr lang="en-US" sz="2800" dirty="0" smtClean="0"/>
              <a:t> installation for issue tracking (J Hanks)</a:t>
            </a:r>
          </a:p>
          <a:p>
            <a:pPr marL="0" indent="0">
              <a:buNone/>
            </a:pPr>
            <a:r>
              <a:rPr lang="en-US" sz="2800" dirty="0" smtClean="0"/>
              <a:t>https://</a:t>
            </a:r>
            <a:r>
              <a:rPr lang="en-US" sz="2800" dirty="0" err="1" smtClean="0"/>
              <a:t>services.ligo-wa.caltech.edu</a:t>
            </a:r>
            <a:r>
              <a:rPr lang="en-US" sz="2800" dirty="0" smtClean="0"/>
              <a:t>/</a:t>
            </a:r>
            <a:r>
              <a:rPr lang="en-US" sz="2800" dirty="0" err="1" smtClean="0"/>
              <a:t>integrationissues</a:t>
            </a:r>
            <a:r>
              <a:rPr lang="en-US" sz="2800" dirty="0" smtClean="0"/>
              <a:t>/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58" y="2132521"/>
            <a:ext cx="5118407" cy="472547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to put in the issue tracker?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Things that are broken and don’t get fixed right away</a:t>
            </a:r>
          </a:p>
          <a:p>
            <a:r>
              <a:rPr lang="en-US" sz="2800" dirty="0" smtClean="0"/>
              <a:t>Hardware modifications that need to get propagated to all instances</a:t>
            </a:r>
          </a:p>
          <a:p>
            <a:r>
              <a:rPr lang="en-US" sz="2800" dirty="0" smtClean="0"/>
              <a:t>Problems that may be neglected if they are only noted in the </a:t>
            </a:r>
            <a:r>
              <a:rPr lang="en-US" sz="2800" dirty="0" err="1" smtClean="0"/>
              <a:t>alog</a:t>
            </a:r>
            <a:endParaRPr lang="en-US" sz="2800" dirty="0" smtClean="0"/>
          </a:p>
          <a:p>
            <a:r>
              <a:rPr lang="en-US" sz="2800" dirty="0" smtClean="0"/>
              <a:t>New feature requests</a:t>
            </a:r>
          </a:p>
          <a:p>
            <a:r>
              <a:rPr lang="en-US" sz="2800" dirty="0" smtClean="0"/>
              <a:t>Not for software bugs – use CDS </a:t>
            </a:r>
            <a:r>
              <a:rPr lang="en-US" sz="2800" dirty="0" err="1" smtClean="0"/>
              <a:t>bugzilla</a:t>
            </a:r>
            <a:r>
              <a:rPr lang="en-US" sz="2800" dirty="0" smtClean="0"/>
              <a:t> for that</a:t>
            </a:r>
          </a:p>
          <a:p>
            <a:r>
              <a:rPr lang="en-US" sz="2800" dirty="0" smtClean="0"/>
              <a:t>Other suggestions for how to use it are welcome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Entering Issues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15" b="1283"/>
          <a:stretch/>
        </p:blipFill>
        <p:spPr>
          <a:xfrm>
            <a:off x="285486" y="2033774"/>
            <a:ext cx="8229600" cy="4566430"/>
          </a:xfrm>
        </p:spPr>
      </p:pic>
      <p:sp>
        <p:nvSpPr>
          <p:cNvPr id="9" name="TextBox 8"/>
          <p:cNvSpPr txBox="1"/>
          <p:nvPr/>
        </p:nvSpPr>
        <p:spPr>
          <a:xfrm>
            <a:off x="658854" y="1432231"/>
            <a:ext cx="785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Bugzilla</a:t>
            </a:r>
            <a:r>
              <a:rPr lang="en-US" sz="2400" dirty="0" smtClean="0"/>
              <a:t> calls them </a:t>
            </a:r>
            <a:r>
              <a:rPr lang="en-US" sz="2400" b="1" dirty="0" smtClean="0"/>
              <a:t>Products</a:t>
            </a:r>
            <a:r>
              <a:rPr lang="en-US" sz="2400" dirty="0" smtClean="0"/>
              <a:t>, for us they’re the </a:t>
            </a:r>
            <a:r>
              <a:rPr lang="en-US" sz="2400" b="1" dirty="0" smtClean="0"/>
              <a:t>subsystems</a:t>
            </a:r>
            <a:endParaRPr lang="en-US" sz="2400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7</a:t>
            </a:fld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5289425" y="2983615"/>
            <a:ext cx="2774178" cy="2194560"/>
          </a:xfrm>
          <a:prstGeom prst="borderCallout1">
            <a:avLst>
              <a:gd name="adj1" fmla="val 18750"/>
              <a:gd name="adj2" fmla="val -8333"/>
              <a:gd name="adj3" fmla="val 8460"/>
              <a:gd name="adj4" fmla="val -115907"/>
            </a:avLst>
          </a:prstGeom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Will expand AOS to:</a:t>
            </a:r>
          </a:p>
          <a:p>
            <a:r>
              <a:rPr lang="en-US" dirty="0" smtClean="0"/>
              <a:t>Stray Light Control</a:t>
            </a:r>
          </a:p>
          <a:p>
            <a:r>
              <a:rPr lang="en-US" dirty="0" smtClean="0"/>
              <a:t>Optical Levers</a:t>
            </a:r>
          </a:p>
          <a:p>
            <a:r>
              <a:rPr lang="en-US" dirty="0" smtClean="0"/>
              <a:t>Photon Calibrator</a:t>
            </a:r>
          </a:p>
          <a:p>
            <a:r>
              <a:rPr lang="en-US" dirty="0" smtClean="0"/>
              <a:t>Transmission Monitor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0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Entering issues, cont’d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1" b="209"/>
          <a:stretch/>
        </p:blipFill>
        <p:spPr>
          <a:xfrm>
            <a:off x="179387" y="1306160"/>
            <a:ext cx="5535613" cy="4957088"/>
          </a:xfrm>
        </p:spPr>
      </p:pic>
      <p:sp>
        <p:nvSpPr>
          <p:cNvPr id="5" name="TextBox 4"/>
          <p:cNvSpPr txBox="1"/>
          <p:nvPr/>
        </p:nvSpPr>
        <p:spPr>
          <a:xfrm>
            <a:off x="5794375" y="1595438"/>
            <a:ext cx="325437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enter a </a:t>
            </a:r>
            <a:r>
              <a:rPr lang="en-US" b="1" dirty="0" smtClean="0"/>
              <a:t>Component</a:t>
            </a:r>
          </a:p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aLIGO</a:t>
            </a:r>
            <a:r>
              <a:rPr lang="en-US" dirty="0" smtClean="0"/>
              <a:t>: issue applies to all interferometers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H1</a:t>
            </a:r>
            <a:r>
              <a:rPr lang="en-US" dirty="0" smtClean="0"/>
              <a:t>: issue applies to H1 only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L1: </a:t>
            </a:r>
            <a:r>
              <a:rPr lang="en-US" dirty="0" smtClean="0"/>
              <a:t>issue applies to L1 only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I1:</a:t>
            </a:r>
            <a:r>
              <a:rPr lang="en-US" dirty="0" smtClean="0"/>
              <a:t> issues applies to I1 only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r>
              <a:rPr lang="en-US" dirty="0" smtClean="0"/>
              <a:t>Other fields are designed for software bug tracking, and can be ignored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Assignees &amp;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component, for each product (subsystem), has default assignee names – i.e., email addresses for notification</a:t>
            </a:r>
          </a:p>
          <a:p>
            <a:pPr lvl="1"/>
            <a:r>
              <a:rPr lang="en-US" sz="2400" dirty="0" smtClean="0"/>
              <a:t>Propose that the default assignee, for all components of a subsystem, be the subsystem lead</a:t>
            </a:r>
          </a:p>
          <a:p>
            <a:pPr lvl="1"/>
            <a:r>
              <a:rPr lang="en-US" sz="2400" dirty="0" smtClean="0"/>
              <a:t>Default CC list: subsystem co-lead</a:t>
            </a:r>
          </a:p>
          <a:p>
            <a:r>
              <a:rPr lang="en-US" sz="2800" dirty="0" smtClean="0"/>
              <a:t>Status starts out as ‘NEW’; can be changed to:</a:t>
            </a:r>
          </a:p>
          <a:p>
            <a:pPr lvl="1"/>
            <a:r>
              <a:rPr lang="en-US" sz="2400" dirty="0" smtClean="0"/>
              <a:t>‘ASSIGNED’ (use to indicate issue is being worked)</a:t>
            </a:r>
          </a:p>
          <a:p>
            <a:pPr lvl="1"/>
            <a:r>
              <a:rPr lang="en-US" sz="2400" dirty="0" smtClean="0"/>
              <a:t>‘RESOLVED’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G1200588-v1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74A2-1027-204F-9DCF-69C973EBDA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516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aLIGO Integration status 23 May 2012</vt:lpstr>
      <vt:lpstr>Communication</vt:lpstr>
      <vt:lpstr>Integration status at LHO: Buildup to H2OAT</vt:lpstr>
      <vt:lpstr>Integration status at LLO: Buildup to Input Mode Cleaner</vt:lpstr>
      <vt:lpstr>Integration Issue Tracking</vt:lpstr>
      <vt:lpstr>What to put in the issue tracker?</vt:lpstr>
      <vt:lpstr>Entering Issues</vt:lpstr>
      <vt:lpstr>Entering issues, cont’d</vt:lpstr>
      <vt:lpstr>Assignees &amp; Status</vt:lpstr>
      <vt:lpstr>Current issues in the system</vt:lpstr>
    </vt:vector>
  </TitlesOfParts>
  <Company>M.I.T.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meeting 23 May 2012</dc:title>
  <dc:creator>Peter Fritschel User</dc:creator>
  <cp:lastModifiedBy>Peter Fritschel User</cp:lastModifiedBy>
  <cp:revision>17</cp:revision>
  <dcterms:created xsi:type="dcterms:W3CDTF">2012-05-22T17:05:03Z</dcterms:created>
  <dcterms:modified xsi:type="dcterms:W3CDTF">2012-05-23T14:49:13Z</dcterms:modified>
</cp:coreProperties>
</file>