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9"/>
  </p:notesMasterIdLst>
  <p:handoutMasterIdLst>
    <p:handoutMasterId r:id="rId30"/>
  </p:handoutMasterIdLst>
  <p:sldIdLst>
    <p:sldId id="256" r:id="rId2"/>
    <p:sldId id="336" r:id="rId3"/>
    <p:sldId id="333" r:id="rId4"/>
    <p:sldId id="334" r:id="rId5"/>
    <p:sldId id="263" r:id="rId6"/>
    <p:sldId id="337" r:id="rId7"/>
    <p:sldId id="260" r:id="rId8"/>
    <p:sldId id="286" r:id="rId9"/>
    <p:sldId id="338" r:id="rId10"/>
    <p:sldId id="346" r:id="rId11"/>
    <p:sldId id="321" r:id="rId12"/>
    <p:sldId id="339" r:id="rId13"/>
    <p:sldId id="340" r:id="rId14"/>
    <p:sldId id="341" r:id="rId15"/>
    <p:sldId id="342" r:id="rId16"/>
    <p:sldId id="343" r:id="rId17"/>
    <p:sldId id="344" r:id="rId18"/>
    <p:sldId id="345" r:id="rId19"/>
    <p:sldId id="335" r:id="rId20"/>
    <p:sldId id="325" r:id="rId21"/>
    <p:sldId id="269" r:id="rId22"/>
    <p:sldId id="266" r:id="rId23"/>
    <p:sldId id="302" r:id="rId24"/>
    <p:sldId id="271" r:id="rId25"/>
    <p:sldId id="303" r:id="rId26"/>
    <p:sldId id="287" r:id="rId27"/>
    <p:sldId id="309"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2010A"/>
    <a:srgbClr val="C30008"/>
    <a:srgbClr val="C40017"/>
    <a:srgbClr val="B5001B"/>
    <a:srgbClr val="07FDD4"/>
    <a:srgbClr val="35FD22"/>
    <a:srgbClr val="47E0DB"/>
    <a:srgbClr val="007DFF"/>
    <a:srgbClr val="FFDE92"/>
    <a:srgbClr val="FAFF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80" autoAdjust="0"/>
    <p:restoredTop sz="88021" autoAdjust="0"/>
  </p:normalViewPr>
  <p:slideViewPr>
    <p:cSldViewPr>
      <p:cViewPr>
        <p:scale>
          <a:sx n="80" d="100"/>
          <a:sy n="80" d="100"/>
        </p:scale>
        <p:origin x="-1720" y="-232"/>
      </p:cViewPr>
      <p:guideLst>
        <p:guide orient="horz" pos="18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3C415C-3C8E-0048-A4C2-A831C2C8C4EE}" type="datetimeFigureOut">
              <a:rPr lang="en-US" smtClean="0"/>
              <a:t>5/14/12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F40661-5FC7-E44E-976D-9EBB932E042F}" type="slidenum">
              <a:rPr lang="en-US" smtClean="0"/>
              <a:t>‹#›</a:t>
            </a:fld>
            <a:endParaRPr lang="en-US"/>
          </a:p>
        </p:txBody>
      </p:sp>
    </p:spTree>
    <p:extLst>
      <p:ext uri="{BB962C8B-B14F-4D97-AF65-F5344CB8AC3E}">
        <p14:creationId xmlns:p14="http://schemas.microsoft.com/office/powerpoint/2010/main" val="17366651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A5FDA743-A4F3-EC46-9583-174AF393DD3B}" type="slidenum">
              <a:rPr lang="en-US"/>
              <a:pPr/>
              <a:t>‹#›</a:t>
            </a:fld>
            <a:endParaRPr lang="en-US"/>
          </a:p>
        </p:txBody>
      </p:sp>
    </p:spTree>
    <p:extLst>
      <p:ext uri="{BB962C8B-B14F-4D97-AF65-F5344CB8AC3E}">
        <p14:creationId xmlns:p14="http://schemas.microsoft.com/office/powerpoint/2010/main" val="35789329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96"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Silicon high</a:t>
            </a:r>
            <a:r>
              <a:rPr lang="en-US" baseline="0" dirty="0" smtClean="0"/>
              <a:t> Q, good bonding with epitaxial coating</a:t>
            </a:r>
          </a:p>
          <a:p>
            <a:r>
              <a:rPr lang="en-US" baseline="0" dirty="0" smtClean="0"/>
              <a:t>Amorphous at low temp</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2</a:t>
            </a:fld>
            <a:endParaRPr lang="en-US"/>
          </a:p>
        </p:txBody>
      </p:sp>
    </p:spTree>
    <p:extLst>
      <p:ext uri="{BB962C8B-B14F-4D97-AF65-F5344CB8AC3E}">
        <p14:creationId xmlns:p14="http://schemas.microsoft.com/office/powerpoint/2010/main" val="228321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a:t>
            </a:r>
            <a:r>
              <a:rPr lang="en-US" baseline="0" dirty="0" smtClean="0"/>
              <a:t> and GaP have the same crystal structure, except that there are two different atoms in GaP that make up the face-centered cubic </a:t>
            </a:r>
            <a:r>
              <a:rPr lang="en-US" baseline="0" dirty="0" err="1" smtClean="0"/>
              <a:t>sublattices</a:t>
            </a:r>
            <a:r>
              <a:rPr lang="en-US" baseline="0" dirty="0" smtClean="0"/>
              <a:t>.  </a:t>
            </a:r>
            <a:r>
              <a:rPr lang="en-US" dirty="0" smtClean="0"/>
              <a:t>Because</a:t>
            </a:r>
            <a:r>
              <a:rPr lang="en-US" baseline="0" dirty="0" smtClean="0"/>
              <a:t> there’s no natural preference for </a:t>
            </a:r>
            <a:r>
              <a:rPr lang="en-US" baseline="0" dirty="0" err="1" smtClean="0"/>
              <a:t>Ga</a:t>
            </a:r>
            <a:r>
              <a:rPr lang="en-US" baseline="0" dirty="0" smtClean="0"/>
              <a:t> or P to settle into one </a:t>
            </a:r>
            <a:r>
              <a:rPr lang="en-US" baseline="0" dirty="0" err="1" smtClean="0"/>
              <a:t>sublattice</a:t>
            </a:r>
            <a:r>
              <a:rPr lang="en-US" baseline="0" dirty="0" smtClean="0"/>
              <a:t> versus the other, both will occur.  When this happens, this defect is an </a:t>
            </a:r>
            <a:r>
              <a:rPr lang="en-US" baseline="0" dirty="0" err="1" smtClean="0"/>
              <a:t>antiphase</a:t>
            </a:r>
            <a:r>
              <a:rPr lang="en-US" baseline="0" dirty="0" smtClean="0"/>
              <a:t> boundary.</a:t>
            </a:r>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6</a:t>
            </a:fld>
            <a:endParaRPr lang="en-US"/>
          </a:p>
        </p:txBody>
      </p:sp>
    </p:spTree>
    <p:extLst>
      <p:ext uri="{BB962C8B-B14F-4D97-AF65-F5344CB8AC3E}">
        <p14:creationId xmlns:p14="http://schemas.microsoft.com/office/powerpoint/2010/main" val="144548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MBE is </a:t>
            </a:r>
            <a:r>
              <a:rPr lang="en-US" baseline="0" dirty="0" smtClean="0"/>
              <a:t>done under ultra-high vacuum where high-purity, elemental sources are evaporated onto a substrate.  The sources are contained inside a crucible that is heated up to a temperature where the material starts to evaporate or sublimate and there is direct line-of-sight from the source to the substrate, where deposition occurs.  Each source has a shutter in front of it to block the material from reaching the substrate when that material isn’t being deposited.</a:t>
            </a:r>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7</a:t>
            </a:fld>
            <a:endParaRPr lang="en-US"/>
          </a:p>
        </p:txBody>
      </p:sp>
    </p:spTree>
    <p:extLst>
      <p:ext uri="{BB962C8B-B14F-4D97-AF65-F5344CB8AC3E}">
        <p14:creationId xmlns:p14="http://schemas.microsoft.com/office/powerpoint/2010/main" val="215524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8</a:t>
            </a:fld>
            <a:endParaRPr lang="en-US"/>
          </a:p>
        </p:txBody>
      </p:sp>
    </p:spTree>
    <p:extLst>
      <p:ext uri="{BB962C8B-B14F-4D97-AF65-F5344CB8AC3E}">
        <p14:creationId xmlns:p14="http://schemas.microsoft.com/office/powerpoint/2010/main" val="215524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AFM</a:t>
            </a:r>
            <a:r>
              <a:rPr lang="en-US" baseline="0" dirty="0" smtClean="0"/>
              <a:t> shows film surface: start with a Si surface with </a:t>
            </a:r>
            <a:r>
              <a:rPr lang="en-US" baseline="0" dirty="0" err="1" smtClean="0"/>
              <a:t>rms</a:t>
            </a:r>
            <a:r>
              <a:rPr lang="en-US" baseline="0" dirty="0" smtClean="0"/>
              <a:t> roughness of about 0.1-0.2 nm.  </a:t>
            </a:r>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9</a:t>
            </a:fld>
            <a:endParaRPr lang="en-US"/>
          </a:p>
        </p:txBody>
      </p:sp>
    </p:spTree>
    <p:extLst>
      <p:ext uri="{BB962C8B-B14F-4D97-AF65-F5344CB8AC3E}">
        <p14:creationId xmlns:p14="http://schemas.microsoft.com/office/powerpoint/2010/main" val="395592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possible source of absorption is the presence of free</a:t>
            </a:r>
            <a:r>
              <a:rPr lang="en-US" baseline="0" dirty="0" smtClean="0"/>
              <a:t> carriers.  This can come from impurities in the mirror layers, such as Si </a:t>
            </a:r>
            <a:r>
              <a:rPr lang="en-US" baseline="0" dirty="0" err="1" smtClean="0"/>
              <a:t>outdiffusion</a:t>
            </a:r>
            <a:r>
              <a:rPr lang="en-US" baseline="0" dirty="0" smtClean="0"/>
              <a:t> from the substrate or carbon and oxygen incorporation from substrate cleaning processes or growth itself.  The </a:t>
            </a:r>
            <a:r>
              <a:rPr lang="en-US" baseline="0" dirty="0" err="1" smtClean="0"/>
              <a:t>antiphase</a:t>
            </a:r>
            <a:r>
              <a:rPr lang="en-US" baseline="0" dirty="0" smtClean="0"/>
              <a:t> domains may also act as acceptors and donors due to the fact that they are not charge neutral.  While free carriers can be a problem at room temperature, they are expected to freeze out at low temperature and not contribute free carrier absorption.  Low temperature absorption measurements are underway.</a:t>
            </a:r>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14</a:t>
            </a:fld>
            <a:endParaRPr lang="en-US"/>
          </a:p>
        </p:txBody>
      </p:sp>
    </p:spTree>
    <p:extLst>
      <p:ext uri="{BB962C8B-B14F-4D97-AF65-F5344CB8AC3E}">
        <p14:creationId xmlns:p14="http://schemas.microsoft.com/office/powerpoint/2010/main" val="278969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O present</a:t>
            </a:r>
            <a:r>
              <a:rPr lang="en-US" baseline="0" dirty="0" smtClean="0"/>
              <a:t> at Si/GaP interface, likely due to transfer between the Si and GaP deposition steps.  No significant Si diffusion- the concentration of Si drops from 5e22, the concentration in the Si substrate to below 1e16 or the background noise level within 50 nm.  This is contained in the GaP buffer layer.</a:t>
            </a:r>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15</a:t>
            </a:fld>
            <a:endParaRPr lang="en-US"/>
          </a:p>
        </p:txBody>
      </p:sp>
    </p:spTree>
    <p:extLst>
      <p:ext uri="{BB962C8B-B14F-4D97-AF65-F5344CB8AC3E}">
        <p14:creationId xmlns:p14="http://schemas.microsoft.com/office/powerpoint/2010/main" val="4084000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RHEED is especially important for characterizing</a:t>
            </a:r>
            <a:r>
              <a:rPr lang="en-US" baseline="0" dirty="0" smtClean="0"/>
              <a:t> polar-on-nonpolar films because you can tell what the orientation of the film is.  A streaky pattern is observed when the surface is reconstructed and atoms have periodic order.   RHEED indicates 2-dimensional growth, whereas spots would indicated island growth.  So during the deposition process, we already have an idea of the film quality.  These are examples the streaky RHEED patterns we see when we deposit GaP on Si in a well-controlled manner.</a:t>
            </a:r>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20</a:t>
            </a:fld>
            <a:endParaRPr lang="en-US"/>
          </a:p>
        </p:txBody>
      </p:sp>
    </p:spTree>
    <p:extLst>
      <p:ext uri="{BB962C8B-B14F-4D97-AF65-F5344CB8AC3E}">
        <p14:creationId xmlns:p14="http://schemas.microsoft.com/office/powerpoint/2010/main" val="2451803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previously mentioned that in MBE, we have</a:t>
            </a:r>
            <a:r>
              <a:rPr lang="en-US" baseline="0" dirty="0" smtClean="0"/>
              <a:t> 3 main parameters to work with: growth rate, V/III flux ratio, and substrate temperature.  In fact, we use substrate temperature to select the orientation that we wish to grow.  The table shows 4 different samples, all grown using a two-step process with a nucleation step and a subsequent growth step.</a:t>
            </a:r>
            <a:endParaRPr lang="en-US" dirty="0"/>
          </a:p>
        </p:txBody>
      </p:sp>
      <p:sp>
        <p:nvSpPr>
          <p:cNvPr id="4" name="Slide Number Placeholder 3"/>
          <p:cNvSpPr>
            <a:spLocks noGrp="1"/>
          </p:cNvSpPr>
          <p:nvPr>
            <p:ph type="sldNum" sz="quarter" idx="10"/>
          </p:nvPr>
        </p:nvSpPr>
        <p:spPr/>
        <p:txBody>
          <a:bodyPr/>
          <a:lstStyle/>
          <a:p>
            <a:fld id="{A5FDA743-A4F3-EC46-9583-174AF393DD3B}" type="slidenum">
              <a:rPr lang="en-US" smtClean="0"/>
              <a:pPr/>
              <a:t>22</a:t>
            </a:fld>
            <a:endParaRPr lang="en-US"/>
          </a:p>
        </p:txBody>
      </p:sp>
    </p:spTree>
    <p:extLst>
      <p:ext uri="{BB962C8B-B14F-4D97-AF65-F5344CB8AC3E}">
        <p14:creationId xmlns:p14="http://schemas.microsoft.com/office/powerpoint/2010/main" val="77824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p>
            <a:fld id="{9E340398-8ED8-D146-8DC3-8DB66C8411F8}" type="slidenum">
              <a:rPr lang="en-US" smtClean="0"/>
              <a:t>‹#›</a:t>
            </a:fld>
            <a:endParaRPr lang="en-US"/>
          </a:p>
        </p:txBody>
      </p:sp>
    </p:spTree>
    <p:extLst>
      <p:ext uri="{BB962C8B-B14F-4D97-AF65-F5344CB8AC3E}">
        <p14:creationId xmlns:p14="http://schemas.microsoft.com/office/powerpoint/2010/main" val="3660484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762000"/>
          </a:xfrm>
        </p:spPr>
        <p:txBody>
          <a:bodyPr/>
          <a:lstStyle>
            <a:lvl1pPr algn="ctr">
              <a:defRPr sz="4000">
                <a:solidFill>
                  <a:schemeClr val="bg1"/>
                </a:solidFill>
                <a:latin typeface="Calibri"/>
                <a:cs typeface="Calibri"/>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a:t>
            </a:fld>
            <a:endParaRPr lang="en-US"/>
          </a:p>
        </p:txBody>
      </p:sp>
    </p:spTree>
    <p:extLst>
      <p:ext uri="{BB962C8B-B14F-4D97-AF65-F5344CB8AC3E}">
        <p14:creationId xmlns:p14="http://schemas.microsoft.com/office/powerpoint/2010/main" val="287765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F0712CF-EA09-2746-9EDF-ED939790B402}" type="datetimeFigureOut">
              <a:rPr lang="en-US" smtClean="0"/>
              <a:t>5/14/12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5793C43-ECA0-AE4B-A496-BA75102106F7}" type="slidenum">
              <a:rPr lang="en-US" smtClean="0"/>
              <a:t>‹#›</a:t>
            </a:fld>
            <a:endParaRPr lang="en-US"/>
          </a:p>
        </p:txBody>
      </p:sp>
    </p:spTree>
    <p:extLst>
      <p:ext uri="{BB962C8B-B14F-4D97-AF65-F5344CB8AC3E}">
        <p14:creationId xmlns:p14="http://schemas.microsoft.com/office/powerpoint/2010/main" val="6312296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28600" y="152400"/>
            <a:ext cx="868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 name="Rectangle 13"/>
          <p:cNvSpPr>
            <a:spLocks noChangeArrowheads="1"/>
          </p:cNvSpPr>
          <p:nvPr userDrawn="1"/>
        </p:nvSpPr>
        <p:spPr bwMode="auto">
          <a:xfrm>
            <a:off x="0" y="0"/>
            <a:ext cx="9156700" cy="838200"/>
          </a:xfrm>
          <a:prstGeom prst="rect">
            <a:avLst/>
          </a:prstGeom>
          <a:solidFill>
            <a:srgbClr val="800000">
              <a:alpha val="75999"/>
            </a:srgbClr>
          </a:solidFill>
          <a:ln>
            <a:noFill/>
          </a:ln>
        </p:spPr>
        <p:txBody>
          <a:bodyPr wrap="none" anchor="ctr"/>
          <a:lstStyle/>
          <a:p>
            <a:pPr algn="ctr"/>
            <a:endParaRPr lang="en-US" sz="3600"/>
          </a:p>
        </p:txBody>
      </p:sp>
      <p:sp>
        <p:nvSpPr>
          <p:cNvPr id="7" name="Slide Number Placeholder 6"/>
          <p:cNvSpPr>
            <a:spLocks noGrp="1"/>
          </p:cNvSpPr>
          <p:nvPr>
            <p:ph type="sldNum" sz="quarter" idx="4"/>
          </p:nvPr>
        </p:nvSpPr>
        <p:spPr>
          <a:xfrm>
            <a:off x="8001000" y="6467475"/>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40398-8ED8-D146-8DC3-8DB66C8411F8}" type="slidenum">
              <a:rPr lang="en-US" smtClean="0"/>
              <a:t>‹#›</a:t>
            </a:fld>
            <a:endParaRPr lang="en-US" dirty="0"/>
          </a:p>
        </p:txBody>
      </p:sp>
      <p:pic>
        <p:nvPicPr>
          <p:cNvPr id="3" name="Picture 2" descr="SU_Seal_Card_pos.tif"/>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172200"/>
            <a:ext cx="685800" cy="6858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Lst>
  <p:hf hdr="0" ftr="0" dt="0"/>
  <p:txStyles>
    <p:titleStyle>
      <a:lvl1pPr algn="ctr" rtl="0" eaLnBrk="0" fontAlgn="base" hangingPunct="0">
        <a:spcBef>
          <a:spcPct val="0"/>
        </a:spcBef>
        <a:spcAft>
          <a:spcPct val="0"/>
        </a:spcAft>
        <a:defRPr sz="3200">
          <a:solidFill>
            <a:schemeClr val="bg1"/>
          </a:solidFill>
          <a:latin typeface="+mj-lt"/>
          <a:ea typeface="+mj-ea"/>
          <a:cs typeface="ＭＳ Ｐゴシック" charset="0"/>
        </a:defRPr>
      </a:lvl1pPr>
      <a:lvl2pPr algn="ctr" rtl="0" eaLnBrk="0" fontAlgn="base" hangingPunct="0">
        <a:spcBef>
          <a:spcPct val="0"/>
        </a:spcBef>
        <a:spcAft>
          <a:spcPct val="0"/>
        </a:spcAft>
        <a:defRPr sz="3200">
          <a:solidFill>
            <a:schemeClr val="bg1"/>
          </a:solidFill>
          <a:latin typeface="Times New Roman" pitchFamily="-96" charset="0"/>
          <a:ea typeface="ＭＳ Ｐゴシック" pitchFamily="-96" charset="-128"/>
          <a:cs typeface="ＭＳ Ｐゴシック" charset="0"/>
        </a:defRPr>
      </a:lvl2pPr>
      <a:lvl3pPr algn="ctr" rtl="0" eaLnBrk="0" fontAlgn="base" hangingPunct="0">
        <a:spcBef>
          <a:spcPct val="0"/>
        </a:spcBef>
        <a:spcAft>
          <a:spcPct val="0"/>
        </a:spcAft>
        <a:defRPr sz="3200">
          <a:solidFill>
            <a:schemeClr val="bg1"/>
          </a:solidFill>
          <a:latin typeface="Times New Roman" pitchFamily="-96" charset="0"/>
          <a:ea typeface="ＭＳ Ｐゴシック" pitchFamily="-96" charset="-128"/>
          <a:cs typeface="ＭＳ Ｐゴシック" charset="0"/>
        </a:defRPr>
      </a:lvl3pPr>
      <a:lvl4pPr algn="ctr" rtl="0" eaLnBrk="0" fontAlgn="base" hangingPunct="0">
        <a:spcBef>
          <a:spcPct val="0"/>
        </a:spcBef>
        <a:spcAft>
          <a:spcPct val="0"/>
        </a:spcAft>
        <a:defRPr sz="3200">
          <a:solidFill>
            <a:schemeClr val="bg1"/>
          </a:solidFill>
          <a:latin typeface="Times New Roman" pitchFamily="-96" charset="0"/>
          <a:ea typeface="ＭＳ Ｐゴシック" pitchFamily="-96" charset="-128"/>
          <a:cs typeface="ＭＳ Ｐゴシック" charset="0"/>
        </a:defRPr>
      </a:lvl4pPr>
      <a:lvl5pPr algn="ctr" rtl="0" eaLnBrk="0" fontAlgn="base" hangingPunct="0">
        <a:spcBef>
          <a:spcPct val="0"/>
        </a:spcBef>
        <a:spcAft>
          <a:spcPct val="0"/>
        </a:spcAft>
        <a:defRPr sz="3200">
          <a:solidFill>
            <a:schemeClr val="bg1"/>
          </a:solidFill>
          <a:latin typeface="Times New Roman" pitchFamily="-96" charset="0"/>
          <a:ea typeface="ＭＳ Ｐゴシック" pitchFamily="-96" charset="-128"/>
          <a:cs typeface="ＭＳ Ｐゴシック" charset="0"/>
        </a:defRPr>
      </a:lvl5pPr>
      <a:lvl6pPr marL="457200" algn="ctr" rtl="0" fontAlgn="base">
        <a:spcBef>
          <a:spcPct val="0"/>
        </a:spcBef>
        <a:spcAft>
          <a:spcPct val="0"/>
        </a:spcAft>
        <a:defRPr sz="3200">
          <a:solidFill>
            <a:schemeClr val="bg1"/>
          </a:solidFill>
          <a:latin typeface="Times New Roman" pitchFamily="-96" charset="0"/>
          <a:ea typeface="ＭＳ Ｐゴシック" pitchFamily="-96" charset="-128"/>
        </a:defRPr>
      </a:lvl6pPr>
      <a:lvl7pPr marL="914400" algn="ctr" rtl="0" fontAlgn="base">
        <a:spcBef>
          <a:spcPct val="0"/>
        </a:spcBef>
        <a:spcAft>
          <a:spcPct val="0"/>
        </a:spcAft>
        <a:defRPr sz="3200">
          <a:solidFill>
            <a:schemeClr val="bg1"/>
          </a:solidFill>
          <a:latin typeface="Times New Roman" pitchFamily="-96" charset="0"/>
          <a:ea typeface="ＭＳ Ｐゴシック" pitchFamily="-96" charset="-128"/>
        </a:defRPr>
      </a:lvl7pPr>
      <a:lvl8pPr marL="1371600" algn="ctr" rtl="0" fontAlgn="base">
        <a:spcBef>
          <a:spcPct val="0"/>
        </a:spcBef>
        <a:spcAft>
          <a:spcPct val="0"/>
        </a:spcAft>
        <a:defRPr sz="3200">
          <a:solidFill>
            <a:schemeClr val="bg1"/>
          </a:solidFill>
          <a:latin typeface="Times New Roman" pitchFamily="-96" charset="0"/>
          <a:ea typeface="ＭＳ Ｐゴシック" pitchFamily="-96" charset="-128"/>
        </a:defRPr>
      </a:lvl8pPr>
      <a:lvl9pPr marL="1828800" algn="ctr" rtl="0" fontAlgn="base">
        <a:spcBef>
          <a:spcPct val="0"/>
        </a:spcBef>
        <a:spcAft>
          <a:spcPct val="0"/>
        </a:spcAft>
        <a:defRPr sz="3200">
          <a:solidFill>
            <a:schemeClr val="bg1"/>
          </a:solidFill>
          <a:latin typeface="Times New Roman" pitchFamily="-96" charset="0"/>
          <a:ea typeface="ＭＳ Ｐゴシック" pitchFamily="-9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9.jpeg"/><Relationship Id="rId5" Type="http://schemas.microsoft.com/office/2007/relationships/hdphoto" Target="../media/hdphoto6.wdp"/><Relationship Id="rId6" Type="http://schemas.openxmlformats.org/officeDocument/2006/relationships/image" Target="../media/image20.tif"/><Relationship Id="rId7"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wmf"/><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jpeg"/><Relationship Id="rId5" Type="http://schemas.openxmlformats.org/officeDocument/2006/relationships/image" Target="../media/image29.jpeg"/><Relationship Id="rId6" Type="http://schemas.microsoft.com/office/2007/relationships/hdphoto" Target="../media/hdphoto7.wdp"/><Relationship Id="rId7"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8.wdp"/><Relationship Id="rId5" Type="http://schemas.openxmlformats.org/officeDocument/2006/relationships/image" Target="../media/image32.jpeg"/><Relationship Id="rId6" Type="http://schemas.microsoft.com/office/2007/relationships/hdphoto" Target="../media/hdphoto9.wdp"/><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14.jpe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0.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5" Type="http://schemas.openxmlformats.org/officeDocument/2006/relationships/image" Target="../media/image8.jpeg"/><Relationship Id="rId6" Type="http://schemas.microsoft.com/office/2007/relationships/hdphoto" Target="../media/hdphoto2.wdp"/><Relationship Id="rId7"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microsoft.com/office/2007/relationships/hdphoto" Target="../media/hdphoto3.wdp"/><Relationship Id="rId5" Type="http://schemas.openxmlformats.org/officeDocument/2006/relationships/image" Target="../media/image11.jpg"/><Relationship Id="rId6" Type="http://schemas.openxmlformats.org/officeDocument/2006/relationships/image" Target="../media/image12.jpeg"/><Relationship Id="rId7" Type="http://schemas.openxmlformats.org/officeDocument/2006/relationships/image" Target="../media/image13.png"/><Relationship Id="rId8" Type="http://schemas.openxmlformats.org/officeDocument/2006/relationships/image" Target="../media/image14.jpeg"/><Relationship Id="rId9"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447800"/>
            <a:ext cx="8229600" cy="1470025"/>
          </a:xfrm>
        </p:spPr>
        <p:txBody>
          <a:bodyPr/>
          <a:lstStyle/>
          <a:p>
            <a:r>
              <a:rPr lang="en-US" sz="3600" dirty="0" smtClean="0">
                <a:solidFill>
                  <a:srgbClr val="000000"/>
                </a:solidFill>
              </a:rPr>
              <a:t>Growth and characterization of III-V epitaxial mirror coatings on silicon</a:t>
            </a:r>
            <a:endParaRPr lang="en-US" sz="3600" dirty="0">
              <a:solidFill>
                <a:srgbClr val="000000"/>
              </a:solidFill>
            </a:endParaRPr>
          </a:p>
        </p:txBody>
      </p:sp>
      <p:sp>
        <p:nvSpPr>
          <p:cNvPr id="3" name="Subtitle 2"/>
          <p:cNvSpPr>
            <a:spLocks noGrp="1"/>
          </p:cNvSpPr>
          <p:nvPr>
            <p:ph type="subTitle" idx="1"/>
          </p:nvPr>
        </p:nvSpPr>
        <p:spPr>
          <a:xfrm>
            <a:off x="533400" y="3657600"/>
            <a:ext cx="8382000" cy="2895600"/>
          </a:xfrm>
        </p:spPr>
        <p:txBody>
          <a:bodyPr/>
          <a:lstStyle/>
          <a:p>
            <a:r>
              <a:rPr lang="en-US" sz="2200" dirty="0" smtClean="0">
                <a:latin typeface="Calibri"/>
                <a:cs typeface="Calibri"/>
              </a:rPr>
              <a:t>Angie C. Lin</a:t>
            </a:r>
            <a:r>
              <a:rPr lang="en-US" sz="2200" baseline="30000" dirty="0" smtClean="0">
                <a:latin typeface="Calibri"/>
                <a:cs typeface="Calibri"/>
              </a:rPr>
              <a:t>1</a:t>
            </a:r>
            <a:r>
              <a:rPr lang="en-US" sz="2200" dirty="0" smtClean="0">
                <a:latin typeface="Calibri"/>
                <a:cs typeface="Calibri"/>
              </a:rPr>
              <a:t>, </a:t>
            </a:r>
            <a:r>
              <a:rPr lang="en-US" sz="2200" dirty="0" err="1" smtClean="0">
                <a:latin typeface="Calibri"/>
                <a:cs typeface="Calibri"/>
              </a:rPr>
              <a:t>Ashot</a:t>
            </a:r>
            <a:r>
              <a:rPr lang="en-US" sz="2200" dirty="0" smtClean="0">
                <a:latin typeface="Calibri"/>
                <a:cs typeface="Calibri"/>
              </a:rPr>
              <a:t> S</a:t>
            </a:r>
            <a:r>
              <a:rPr lang="en-US" sz="2200" dirty="0">
                <a:latin typeface="Calibri"/>
                <a:cs typeface="Calibri"/>
              </a:rPr>
              <a:t>. </a:t>
            </a:r>
            <a:r>
              <a:rPr lang="en-US" sz="2200" dirty="0" smtClean="0">
                <a:latin typeface="Calibri"/>
                <a:cs typeface="Calibri"/>
              </a:rPr>
              <a:t>Markosyan</a:t>
            </a:r>
            <a:r>
              <a:rPr lang="en-US" sz="2200" baseline="30000" dirty="0" smtClean="0">
                <a:latin typeface="Calibri"/>
                <a:cs typeface="Calibri"/>
              </a:rPr>
              <a:t>1</a:t>
            </a:r>
            <a:r>
              <a:rPr lang="en-US" sz="2200" dirty="0" smtClean="0">
                <a:latin typeface="Calibri"/>
                <a:cs typeface="Calibri"/>
              </a:rPr>
              <a:t>, Riccardo </a:t>
            </a:r>
            <a:r>
              <a:rPr lang="en-US" sz="2200" dirty="0">
                <a:latin typeface="Calibri"/>
                <a:cs typeface="Calibri"/>
              </a:rPr>
              <a:t>Bassiri</a:t>
            </a:r>
            <a:r>
              <a:rPr lang="en-US" sz="2200" baseline="30000" dirty="0">
                <a:latin typeface="Calibri"/>
                <a:cs typeface="Calibri"/>
              </a:rPr>
              <a:t>1</a:t>
            </a:r>
            <a:r>
              <a:rPr lang="en-US" sz="2200" dirty="0">
                <a:latin typeface="Calibri"/>
                <a:cs typeface="Calibri"/>
              </a:rPr>
              <a:t>, </a:t>
            </a:r>
            <a:r>
              <a:rPr lang="en-US" sz="2200" dirty="0" smtClean="0">
                <a:latin typeface="Calibri"/>
                <a:cs typeface="Calibri"/>
              </a:rPr>
              <a:t>Alan Cumming</a:t>
            </a:r>
            <a:r>
              <a:rPr lang="en-US" sz="2200" baseline="30000" dirty="0" smtClean="0">
                <a:latin typeface="Calibri"/>
                <a:cs typeface="Calibri"/>
              </a:rPr>
              <a:t>2</a:t>
            </a:r>
            <a:r>
              <a:rPr lang="en-US" sz="2200" dirty="0" smtClean="0">
                <a:latin typeface="Calibri"/>
                <a:cs typeface="Calibri"/>
              </a:rPr>
              <a:t>, Iain Martin</a:t>
            </a:r>
            <a:r>
              <a:rPr lang="en-US" sz="2200" baseline="30000" dirty="0" smtClean="0">
                <a:latin typeface="Calibri"/>
                <a:cs typeface="Calibri"/>
              </a:rPr>
              <a:t>2</a:t>
            </a:r>
            <a:r>
              <a:rPr lang="en-US" sz="2200" dirty="0" smtClean="0">
                <a:latin typeface="Calibri"/>
                <a:cs typeface="Calibri"/>
              </a:rPr>
              <a:t>, Karen Haughian</a:t>
            </a:r>
            <a:r>
              <a:rPr lang="en-US" sz="2200" baseline="30000" dirty="0" smtClean="0">
                <a:latin typeface="Calibri"/>
                <a:cs typeface="Calibri"/>
              </a:rPr>
              <a:t>2</a:t>
            </a:r>
            <a:r>
              <a:rPr lang="en-US" sz="2200" dirty="0" smtClean="0">
                <a:latin typeface="Calibri"/>
                <a:cs typeface="Calibri"/>
              </a:rPr>
              <a:t>, Roger Route</a:t>
            </a:r>
            <a:r>
              <a:rPr lang="en-US" sz="2200" baseline="30000" dirty="0" smtClean="0">
                <a:latin typeface="Calibri"/>
                <a:cs typeface="Calibri"/>
              </a:rPr>
              <a:t>1</a:t>
            </a:r>
            <a:r>
              <a:rPr lang="en-US" sz="2200" dirty="0" smtClean="0">
                <a:latin typeface="Calibri"/>
                <a:cs typeface="Calibri"/>
              </a:rPr>
              <a:t>, Brian Lantz</a:t>
            </a:r>
            <a:r>
              <a:rPr lang="en-US" sz="2200" baseline="30000" dirty="0" smtClean="0">
                <a:latin typeface="Calibri"/>
                <a:cs typeface="Calibri"/>
              </a:rPr>
              <a:t>1</a:t>
            </a:r>
            <a:r>
              <a:rPr lang="en-US" sz="2200" dirty="0" smtClean="0">
                <a:latin typeface="Calibri"/>
                <a:cs typeface="Calibri"/>
              </a:rPr>
              <a:t>, James S. Harris</a:t>
            </a:r>
            <a:r>
              <a:rPr lang="en-US" sz="2200" baseline="30000" dirty="0" smtClean="0">
                <a:latin typeface="Calibri"/>
                <a:cs typeface="Calibri"/>
              </a:rPr>
              <a:t>1</a:t>
            </a:r>
            <a:r>
              <a:rPr lang="en-US" sz="2200" dirty="0" smtClean="0">
                <a:latin typeface="Calibri"/>
                <a:cs typeface="Calibri"/>
              </a:rPr>
              <a:t>, Sheila Rowan</a:t>
            </a:r>
            <a:r>
              <a:rPr lang="en-US" sz="2200" baseline="30000" dirty="0" smtClean="0">
                <a:latin typeface="Calibri"/>
                <a:cs typeface="Calibri"/>
              </a:rPr>
              <a:t>2</a:t>
            </a:r>
            <a:r>
              <a:rPr lang="en-US" sz="2200" dirty="0" smtClean="0">
                <a:latin typeface="Calibri"/>
                <a:cs typeface="Calibri"/>
              </a:rPr>
              <a:t>, Martin M. Fejer</a:t>
            </a:r>
            <a:r>
              <a:rPr lang="en-US" sz="2200" baseline="30000" dirty="0" smtClean="0">
                <a:latin typeface="Calibri"/>
                <a:cs typeface="Calibri"/>
              </a:rPr>
              <a:t>1</a:t>
            </a:r>
            <a:endParaRPr lang="en-US" sz="2200" dirty="0" smtClean="0">
              <a:latin typeface="Calibri"/>
              <a:cs typeface="Calibri"/>
            </a:endParaRPr>
          </a:p>
          <a:p>
            <a:r>
              <a:rPr lang="en-US" sz="1800" baseline="30000" dirty="0" smtClean="0">
                <a:latin typeface="Calibri"/>
                <a:cs typeface="Calibri"/>
              </a:rPr>
              <a:t>1</a:t>
            </a:r>
            <a:r>
              <a:rPr lang="en-US" sz="1800" dirty="0" smtClean="0">
                <a:latin typeface="Calibri"/>
                <a:cs typeface="Calibri"/>
              </a:rPr>
              <a:t> Stanford University</a:t>
            </a:r>
          </a:p>
          <a:p>
            <a:r>
              <a:rPr lang="en-US" sz="1800" baseline="30000" dirty="0" smtClean="0">
                <a:latin typeface="Calibri"/>
                <a:cs typeface="Calibri"/>
              </a:rPr>
              <a:t>2</a:t>
            </a:r>
            <a:r>
              <a:rPr lang="en-US" sz="1800" dirty="0" smtClean="0">
                <a:latin typeface="Calibri"/>
                <a:cs typeface="Calibri"/>
              </a:rPr>
              <a:t> University of Glasgow</a:t>
            </a:r>
          </a:p>
          <a:p>
            <a:endParaRPr lang="en-US" sz="1800" dirty="0" smtClean="0">
              <a:latin typeface="Calibri"/>
              <a:cs typeface="Calibri"/>
            </a:endParaRPr>
          </a:p>
          <a:p>
            <a:r>
              <a:rPr lang="en-US" sz="1800" dirty="0" smtClean="0">
                <a:latin typeface="Calibri"/>
                <a:cs typeface="Calibri"/>
              </a:rPr>
              <a:t>Gravitational Wave Advanced Detector Workshop</a:t>
            </a:r>
            <a:endParaRPr lang="en-US" sz="1800" dirty="0">
              <a:latin typeface="Calibri"/>
              <a:cs typeface="Calibri"/>
            </a:endParaRPr>
          </a:p>
          <a:p>
            <a:r>
              <a:rPr lang="en-US" sz="1800" dirty="0" smtClean="0">
                <a:latin typeface="Calibri"/>
                <a:cs typeface="Calibri"/>
              </a:rPr>
              <a:t>May 14, 2012</a:t>
            </a:r>
          </a:p>
        </p:txBody>
      </p:sp>
    </p:spTree>
    <p:extLst>
      <p:ext uri="{BB962C8B-B14F-4D97-AF65-F5344CB8AC3E}">
        <p14:creationId xmlns:p14="http://schemas.microsoft.com/office/powerpoint/2010/main" val="33178138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Box 2"/>
          <p:cNvSpPr txBox="1"/>
          <p:nvPr/>
        </p:nvSpPr>
        <p:spPr>
          <a:xfrm>
            <a:off x="838200" y="1371600"/>
            <a:ext cx="7391400" cy="4801314"/>
          </a:xfrm>
          <a:prstGeom prst="rect">
            <a:avLst/>
          </a:prstGeom>
          <a:noFill/>
        </p:spPr>
        <p:txBody>
          <a:bodyPr wrap="square" rtlCol="0">
            <a:spAutoFit/>
          </a:bodyPr>
          <a:lstStyle/>
          <a:p>
            <a:pPr marL="342900" indent="-342900">
              <a:buClr>
                <a:srgbClr val="800000"/>
              </a:buClr>
              <a:buFont typeface="Wingdings" charset="2"/>
              <a:buChar char="§"/>
            </a:pPr>
            <a:r>
              <a:rPr lang="en-US" dirty="0" smtClean="0">
                <a:solidFill>
                  <a:schemeClr val="bg1">
                    <a:lumMod val="75000"/>
                  </a:schemeClr>
                </a:solidFill>
                <a:latin typeface="Calibri"/>
                <a:cs typeface="Calibri"/>
              </a:rPr>
              <a:t>Epitaxial integration of III-V coatings on Si</a:t>
            </a:r>
          </a:p>
          <a:p>
            <a:pPr>
              <a:buClr>
                <a:srgbClr val="800000"/>
              </a:buClr>
            </a:pPr>
            <a:endParaRPr lang="en-US" dirty="0" smtClean="0">
              <a:solidFill>
                <a:schemeClr val="bg1">
                  <a:lumMod val="75000"/>
                </a:schemeClr>
              </a:solidFill>
              <a:latin typeface="Calibri"/>
              <a:cs typeface="Calibri"/>
            </a:endParaRPr>
          </a:p>
          <a:p>
            <a:pPr marL="342900" indent="-342900">
              <a:buClr>
                <a:srgbClr val="800000"/>
              </a:buClr>
              <a:buFont typeface="Wingdings" charset="2"/>
              <a:buChar char="§"/>
            </a:pPr>
            <a:r>
              <a:rPr lang="en-US" dirty="0" smtClean="0">
                <a:solidFill>
                  <a:schemeClr val="bg1">
                    <a:lumMod val="75000"/>
                  </a:schemeClr>
                </a:solidFill>
                <a:latin typeface="Calibri"/>
                <a:cs typeface="Calibri"/>
              </a:rPr>
              <a:t>Anticipated challenge: </a:t>
            </a:r>
            <a:r>
              <a:rPr lang="en-US" dirty="0" err="1" smtClean="0">
                <a:solidFill>
                  <a:schemeClr val="bg1">
                    <a:lumMod val="75000"/>
                  </a:schemeClr>
                </a:solidFill>
                <a:latin typeface="Calibri"/>
                <a:cs typeface="Calibri"/>
              </a:rPr>
              <a:t>antiphase</a:t>
            </a:r>
            <a:r>
              <a:rPr lang="en-US" dirty="0" smtClean="0">
                <a:solidFill>
                  <a:schemeClr val="bg1">
                    <a:lumMod val="75000"/>
                  </a:schemeClr>
                </a:solidFill>
                <a:latin typeface="Calibri"/>
                <a:cs typeface="Calibri"/>
              </a:rPr>
              <a:t> domains</a:t>
            </a:r>
          </a:p>
          <a:p>
            <a:pPr marL="800100" lvl="1" indent="-342900">
              <a:buClr>
                <a:srgbClr val="800000"/>
              </a:buClr>
              <a:buFont typeface="Wingdings" charset="2"/>
              <a:buChar char="§"/>
            </a:pPr>
            <a:r>
              <a:rPr lang="en-US" sz="2000" dirty="0" smtClean="0">
                <a:solidFill>
                  <a:schemeClr val="bg1">
                    <a:lumMod val="75000"/>
                  </a:schemeClr>
                </a:solidFill>
                <a:latin typeface="Calibri"/>
                <a:cs typeface="Calibri"/>
              </a:rPr>
              <a:t>Growth technique: molecular beam </a:t>
            </a:r>
            <a:r>
              <a:rPr lang="en-US" sz="2000" dirty="0" err="1" smtClean="0">
                <a:solidFill>
                  <a:schemeClr val="bg1">
                    <a:lumMod val="75000"/>
                  </a:schemeClr>
                </a:solidFill>
                <a:latin typeface="Calibri"/>
                <a:cs typeface="Calibri"/>
              </a:rPr>
              <a:t>epitaxy</a:t>
            </a:r>
            <a:endParaRPr lang="en-US" sz="2000" dirty="0" smtClean="0">
              <a:solidFill>
                <a:schemeClr val="bg1">
                  <a:lumMod val="75000"/>
                </a:schemeClr>
              </a:solidFill>
              <a:latin typeface="Calibri"/>
              <a:cs typeface="Calibri"/>
            </a:endParaRPr>
          </a:p>
          <a:p>
            <a:pPr marL="800100" lvl="1" indent="-342900">
              <a:buClr>
                <a:srgbClr val="800000"/>
              </a:buClr>
              <a:buFont typeface="Wingdings" charset="2"/>
              <a:buChar char="§"/>
            </a:pPr>
            <a:r>
              <a:rPr lang="en-US" sz="2000" dirty="0" smtClean="0">
                <a:solidFill>
                  <a:schemeClr val="bg1">
                    <a:lumMod val="75000"/>
                  </a:schemeClr>
                </a:solidFill>
                <a:latin typeface="Calibri"/>
                <a:cs typeface="Calibri"/>
              </a:rPr>
              <a:t>Film characterization techniques</a:t>
            </a:r>
          </a:p>
          <a:p>
            <a:pPr marL="800100" lvl="1" indent="-342900">
              <a:buClr>
                <a:srgbClr val="800000"/>
              </a:buClr>
              <a:buFont typeface="Wingdings" charset="2"/>
              <a:buChar char="§"/>
            </a:pPr>
            <a:r>
              <a:rPr lang="en-US" sz="2000" dirty="0" smtClean="0">
                <a:solidFill>
                  <a:schemeClr val="bg1">
                    <a:lumMod val="75000"/>
                  </a:schemeClr>
                </a:solidFill>
                <a:latin typeface="Calibri"/>
                <a:cs typeface="Calibri"/>
              </a:rPr>
              <a:t>Reducing </a:t>
            </a:r>
            <a:r>
              <a:rPr lang="en-US" sz="2000" dirty="0" err="1" smtClean="0">
                <a:solidFill>
                  <a:schemeClr val="bg1">
                    <a:lumMod val="75000"/>
                  </a:schemeClr>
                </a:solidFill>
                <a:latin typeface="Calibri"/>
                <a:cs typeface="Calibri"/>
              </a:rPr>
              <a:t>antiphase</a:t>
            </a:r>
            <a:r>
              <a:rPr lang="en-US" sz="2000" dirty="0" smtClean="0">
                <a:solidFill>
                  <a:schemeClr val="bg1">
                    <a:lumMod val="75000"/>
                  </a:schemeClr>
                </a:solidFill>
                <a:latin typeface="Calibri"/>
                <a:cs typeface="Calibri"/>
              </a:rPr>
              <a:t> domains through growth conditions</a:t>
            </a:r>
          </a:p>
          <a:p>
            <a:pPr marL="800100" lvl="1" indent="-342900">
              <a:buClr>
                <a:srgbClr val="800000"/>
              </a:buClr>
              <a:buFont typeface="Wingdings" charset="2"/>
              <a:buChar char="§"/>
            </a:pPr>
            <a:endParaRPr lang="en-US" sz="2200" dirty="0" smtClean="0">
              <a:latin typeface="Calibri"/>
              <a:cs typeface="Calibri"/>
            </a:endParaRPr>
          </a:p>
          <a:p>
            <a:pPr marL="342900" indent="-342900">
              <a:buClr>
                <a:srgbClr val="800000"/>
              </a:buClr>
              <a:buFont typeface="Wingdings" charset="2"/>
              <a:buChar char="§"/>
            </a:pPr>
            <a:r>
              <a:rPr lang="en-US" dirty="0" smtClean="0">
                <a:latin typeface="Calibri"/>
                <a:cs typeface="Calibri"/>
              </a:rPr>
              <a:t>GaP/</a:t>
            </a:r>
            <a:r>
              <a:rPr lang="en-US" dirty="0" err="1" smtClean="0">
                <a:latin typeface="Calibri"/>
                <a:cs typeface="Calibri"/>
              </a:rPr>
              <a:t>AlP</a:t>
            </a:r>
            <a:r>
              <a:rPr lang="en-US" dirty="0" smtClean="0">
                <a:latin typeface="Calibri"/>
                <a:cs typeface="Calibri"/>
              </a:rPr>
              <a:t> mirror coating on Si: preliminary results</a:t>
            </a:r>
          </a:p>
          <a:p>
            <a:pPr marL="800100" lvl="1" indent="-342900">
              <a:buClr>
                <a:srgbClr val="800000"/>
              </a:buClr>
              <a:buFont typeface="Wingdings" charset="2"/>
              <a:buChar char="§"/>
            </a:pPr>
            <a:r>
              <a:rPr lang="en-US" sz="2000" dirty="0">
                <a:latin typeface="Calibri"/>
                <a:cs typeface="Calibri"/>
              </a:rPr>
              <a:t>M</a:t>
            </a:r>
            <a:r>
              <a:rPr lang="en-US" sz="2000" dirty="0" smtClean="0">
                <a:latin typeface="Calibri"/>
                <a:cs typeface="Calibri"/>
              </a:rPr>
              <a:t>aterials characterization</a:t>
            </a:r>
          </a:p>
          <a:p>
            <a:pPr marL="800100" lvl="1" indent="-342900">
              <a:buClr>
                <a:srgbClr val="800000"/>
              </a:buClr>
              <a:buFont typeface="Wingdings" charset="2"/>
              <a:buChar char="§"/>
            </a:pPr>
            <a:r>
              <a:rPr lang="en-US" sz="2000" dirty="0" smtClean="0">
                <a:latin typeface="Calibri"/>
                <a:cs typeface="Calibri"/>
              </a:rPr>
              <a:t>Optical absorption</a:t>
            </a:r>
          </a:p>
          <a:p>
            <a:pPr marL="800100" lvl="1" indent="-342900">
              <a:buClr>
                <a:srgbClr val="800000"/>
              </a:buClr>
              <a:buFont typeface="Wingdings" charset="2"/>
              <a:buChar char="§"/>
            </a:pPr>
            <a:r>
              <a:rPr lang="en-US" sz="2000" dirty="0" smtClean="0">
                <a:latin typeface="Calibri"/>
                <a:cs typeface="Calibri"/>
              </a:rPr>
              <a:t>Mechanical loss</a:t>
            </a:r>
          </a:p>
          <a:p>
            <a:pPr>
              <a:buClr>
                <a:srgbClr val="800000"/>
              </a:buClr>
            </a:pPr>
            <a:endParaRPr lang="en-US" sz="2200" dirty="0" smtClean="0">
              <a:latin typeface="Calibri"/>
              <a:cs typeface="Calibri"/>
            </a:endParaRPr>
          </a:p>
          <a:p>
            <a:pPr marL="342900" indent="-342900">
              <a:buClr>
                <a:srgbClr val="800000"/>
              </a:buClr>
              <a:buFont typeface="Wingdings" charset="2"/>
              <a:buChar char="§"/>
            </a:pPr>
            <a:r>
              <a:rPr lang="en-US" dirty="0" smtClean="0">
                <a:solidFill>
                  <a:srgbClr val="BFBFBF"/>
                </a:solidFill>
                <a:latin typeface="Calibri"/>
                <a:cs typeface="Calibri"/>
              </a:rPr>
              <a:t>Summary and future work</a:t>
            </a:r>
          </a:p>
          <a:p>
            <a:pPr lvl="1">
              <a:buClr>
                <a:srgbClr val="800000"/>
              </a:buClr>
            </a:pPr>
            <a:endParaRPr lang="en-US" sz="2200" dirty="0">
              <a:latin typeface="Calibri"/>
              <a:cs typeface="Calibri"/>
            </a:endParaRPr>
          </a:p>
        </p:txBody>
      </p:sp>
      <p:sp>
        <p:nvSpPr>
          <p:cNvPr id="4" name="Slide Number Placeholder 3"/>
          <p:cNvSpPr>
            <a:spLocks noGrp="1"/>
          </p:cNvSpPr>
          <p:nvPr>
            <p:ph type="sldNum" sz="quarter" idx="10"/>
          </p:nvPr>
        </p:nvSpPr>
        <p:spPr/>
        <p:txBody>
          <a:bodyPr/>
          <a:lstStyle/>
          <a:p>
            <a:fld id="{9E340398-8ED8-D146-8DC3-8DB66C8411F8}" type="slidenum">
              <a:rPr lang="en-US" smtClean="0"/>
              <a:t>10</a:t>
            </a:fld>
            <a:endParaRPr lang="en-US"/>
          </a:p>
        </p:txBody>
      </p:sp>
    </p:spTree>
    <p:extLst>
      <p:ext uri="{BB962C8B-B14F-4D97-AF65-F5344CB8AC3E}">
        <p14:creationId xmlns:p14="http://schemas.microsoft.com/office/powerpoint/2010/main" val="15166145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Epitaxial GaP/</a:t>
            </a:r>
            <a:r>
              <a:rPr lang="en-US" dirty="0" err="1" smtClean="0"/>
              <a:t>AlGaP</a:t>
            </a:r>
            <a:r>
              <a:rPr lang="en-US" dirty="0" smtClean="0"/>
              <a:t> layers on Si</a:t>
            </a:r>
            <a:endParaRPr lang="en-US" dirty="0"/>
          </a:p>
        </p:txBody>
      </p:sp>
      <p:sp>
        <p:nvSpPr>
          <p:cNvPr id="4" name="TextBox 3"/>
          <p:cNvSpPr txBox="1"/>
          <p:nvPr/>
        </p:nvSpPr>
        <p:spPr>
          <a:xfrm>
            <a:off x="7620000" y="-268111"/>
            <a:ext cx="184666" cy="461665"/>
          </a:xfrm>
          <a:prstGeom prst="rect">
            <a:avLst/>
          </a:prstGeom>
          <a:noFill/>
        </p:spPr>
        <p:txBody>
          <a:bodyPr wrap="none" rtlCol="0">
            <a:spAutoFit/>
          </a:bodyPr>
          <a:lstStyle/>
          <a:p>
            <a:endParaRPr lang="en-US" dirty="0"/>
          </a:p>
        </p:txBody>
      </p:sp>
      <p:sp>
        <p:nvSpPr>
          <p:cNvPr id="49" name="TextBox 48"/>
          <p:cNvSpPr txBox="1"/>
          <p:nvPr/>
        </p:nvSpPr>
        <p:spPr>
          <a:xfrm>
            <a:off x="838200" y="6396335"/>
            <a:ext cx="5009444" cy="461665"/>
          </a:xfrm>
          <a:prstGeom prst="rect">
            <a:avLst/>
          </a:prstGeom>
          <a:noFill/>
        </p:spPr>
        <p:txBody>
          <a:bodyPr wrap="square" rtlCol="0">
            <a:spAutoFit/>
          </a:bodyPr>
          <a:lstStyle/>
          <a:p>
            <a:r>
              <a:rPr lang="en-US" sz="1200" dirty="0">
                <a:latin typeface="Calibri"/>
                <a:cs typeface="Calibri"/>
              </a:rPr>
              <a:t>Dispersion relations from N.A. </a:t>
            </a:r>
            <a:r>
              <a:rPr lang="en-US" sz="1200" dirty="0" err="1">
                <a:latin typeface="Calibri"/>
                <a:cs typeface="Calibri"/>
              </a:rPr>
              <a:t>Pikhtin</a:t>
            </a:r>
            <a:r>
              <a:rPr lang="en-US" sz="1200" dirty="0">
                <a:latin typeface="Calibri"/>
                <a:cs typeface="Calibri"/>
              </a:rPr>
              <a:t> et. al. Soviet Phys. 9 (1967) 107</a:t>
            </a:r>
            <a:r>
              <a:rPr lang="en-US" sz="1200" dirty="0" smtClean="0">
                <a:latin typeface="Calibri"/>
                <a:cs typeface="Calibri"/>
              </a:rPr>
              <a:t>.</a:t>
            </a:r>
          </a:p>
          <a:p>
            <a:r>
              <a:rPr lang="en-US" sz="1200" dirty="0" smtClean="0">
                <a:latin typeface="Calibri"/>
                <a:cs typeface="Calibri"/>
              </a:rPr>
              <a:t>Transfer matrix </a:t>
            </a:r>
            <a:r>
              <a:rPr lang="en-US" sz="1200" dirty="0" err="1" smtClean="0">
                <a:latin typeface="Calibri"/>
                <a:cs typeface="Calibri"/>
              </a:rPr>
              <a:t>Matlab</a:t>
            </a:r>
            <a:r>
              <a:rPr lang="en-US" sz="1200" dirty="0" smtClean="0">
                <a:latin typeface="Calibri"/>
                <a:cs typeface="Calibri"/>
              </a:rPr>
              <a:t> code courtesy of </a:t>
            </a:r>
            <a:r>
              <a:rPr lang="en-US" sz="1200" dirty="0" err="1" smtClean="0">
                <a:latin typeface="Calibri"/>
                <a:cs typeface="Calibri"/>
              </a:rPr>
              <a:t>Tomás</a:t>
            </a:r>
            <a:r>
              <a:rPr lang="en-US" sz="1200" dirty="0" smtClean="0">
                <a:latin typeface="Calibri"/>
                <a:cs typeface="Calibri"/>
              </a:rPr>
              <a:t> Sarmiento (Stanford)</a:t>
            </a:r>
          </a:p>
        </p:txBody>
      </p:sp>
      <p:sp>
        <p:nvSpPr>
          <p:cNvPr id="3" name="Slide Number Placeholder 2"/>
          <p:cNvSpPr>
            <a:spLocks noGrp="1"/>
          </p:cNvSpPr>
          <p:nvPr>
            <p:ph type="sldNum" sz="quarter" idx="10"/>
          </p:nvPr>
        </p:nvSpPr>
        <p:spPr/>
        <p:txBody>
          <a:bodyPr/>
          <a:lstStyle/>
          <a:p>
            <a:fld id="{9E340398-8ED8-D146-8DC3-8DB66C8411F8}" type="slidenum">
              <a:rPr lang="en-US" smtClean="0"/>
              <a:t>11</a:t>
            </a:fld>
            <a:endParaRPr lang="en-US"/>
          </a:p>
        </p:txBody>
      </p:sp>
      <p:grpSp>
        <p:nvGrpSpPr>
          <p:cNvPr id="7" name="Group 6"/>
          <p:cNvGrpSpPr/>
          <p:nvPr/>
        </p:nvGrpSpPr>
        <p:grpSpPr>
          <a:xfrm>
            <a:off x="4042446" y="990600"/>
            <a:ext cx="4974554" cy="4345104"/>
            <a:chOff x="239900" y="3006168"/>
            <a:chExt cx="3835362" cy="3350058"/>
          </a:xfrm>
        </p:grpSpPr>
        <p:grpSp>
          <p:nvGrpSpPr>
            <p:cNvPr id="17" name="Group 16"/>
            <p:cNvGrpSpPr/>
            <p:nvPr/>
          </p:nvGrpSpPr>
          <p:grpSpPr>
            <a:xfrm>
              <a:off x="239900" y="3006168"/>
              <a:ext cx="3835362" cy="3350058"/>
              <a:chOff x="205561" y="1735509"/>
              <a:chExt cx="6071680" cy="4753188"/>
            </a:xfrm>
          </p:grpSpPr>
          <p:pic>
            <p:nvPicPr>
              <p:cNvPr id="24" name="Picture 23" descr="max refl GaP AlGaP.tif"/>
              <p:cNvPicPr>
                <a:picLocks noChangeAspect="1"/>
              </p:cNvPicPr>
              <p:nvPr/>
            </p:nvPicPr>
            <p:blipFill rotWithShape="1">
              <a:blip r:embed="rId2">
                <a:extLst>
                  <a:ext uri="{28A0092B-C50C-407E-A947-70E740481C1C}">
                    <a14:useLocalDpi xmlns:a14="http://schemas.microsoft.com/office/drawing/2010/main" val="0"/>
                  </a:ext>
                </a:extLst>
              </a:blip>
              <a:srcRect r="5381"/>
              <a:stretch/>
            </p:blipFill>
            <p:spPr>
              <a:xfrm>
                <a:off x="280678" y="1735509"/>
                <a:ext cx="5996563" cy="4753188"/>
              </a:xfrm>
              <a:prstGeom prst="rect">
                <a:avLst/>
              </a:prstGeom>
            </p:spPr>
          </p:pic>
          <p:sp>
            <p:nvSpPr>
              <p:cNvPr id="25" name="TextBox 24"/>
              <p:cNvSpPr txBox="1"/>
              <p:nvPr/>
            </p:nvSpPr>
            <p:spPr>
              <a:xfrm rot="16200000">
                <a:off x="-1271907" y="3561728"/>
                <a:ext cx="3480854" cy="525918"/>
              </a:xfrm>
              <a:prstGeom prst="rect">
                <a:avLst/>
              </a:prstGeom>
              <a:solidFill>
                <a:srgbClr val="FFFFFF"/>
              </a:solidFill>
            </p:spPr>
            <p:txBody>
              <a:bodyPr wrap="none" rtlCol="0">
                <a:spAutoFit/>
              </a:bodyPr>
              <a:lstStyle/>
              <a:p>
                <a:r>
                  <a:rPr lang="en-US" sz="2200" dirty="0" smtClean="0">
                    <a:latin typeface="Calibri"/>
                    <a:cs typeface="Calibri"/>
                  </a:rPr>
                  <a:t>Theoretical </a:t>
                </a:r>
                <a:r>
                  <a:rPr lang="en-US" sz="2200" dirty="0">
                    <a:latin typeface="Calibri"/>
                    <a:cs typeface="Calibri"/>
                  </a:rPr>
                  <a:t>r</a:t>
                </a:r>
                <a:r>
                  <a:rPr lang="en-US" sz="2200" dirty="0" smtClean="0">
                    <a:latin typeface="Calibri"/>
                    <a:cs typeface="Calibri"/>
                  </a:rPr>
                  <a:t>eflectivity (%)</a:t>
                </a:r>
                <a:endParaRPr lang="en-US" sz="2200" dirty="0">
                  <a:latin typeface="Calibri"/>
                  <a:cs typeface="Calibri"/>
                </a:endParaRPr>
              </a:p>
            </p:txBody>
          </p:sp>
        </p:grpSp>
        <p:sp>
          <p:nvSpPr>
            <p:cNvPr id="18" name="TextBox 17"/>
            <p:cNvSpPr txBox="1"/>
            <p:nvPr/>
          </p:nvSpPr>
          <p:spPr>
            <a:xfrm>
              <a:off x="1470683" y="3232283"/>
              <a:ext cx="447280" cy="278108"/>
            </a:xfrm>
            <a:prstGeom prst="rect">
              <a:avLst/>
            </a:prstGeom>
            <a:noFill/>
          </p:spPr>
          <p:txBody>
            <a:bodyPr wrap="none" rtlCol="0">
              <a:spAutoFit/>
            </a:bodyPr>
            <a:lstStyle/>
            <a:p>
              <a:r>
                <a:rPr lang="en-US" sz="1400" dirty="0" smtClean="0">
                  <a:latin typeface="Calibri"/>
                  <a:cs typeface="Calibri"/>
                </a:rPr>
                <a:t>83%</a:t>
              </a:r>
              <a:endParaRPr lang="en-US" sz="1400" dirty="0">
                <a:latin typeface="Calibri"/>
                <a:cs typeface="Calibri"/>
              </a:endParaRPr>
            </a:p>
          </p:txBody>
        </p:sp>
        <p:cxnSp>
          <p:nvCxnSpPr>
            <p:cNvPr id="19" name="Straight Arrow Connector 18"/>
            <p:cNvCxnSpPr/>
            <p:nvPr/>
          </p:nvCxnSpPr>
          <p:spPr>
            <a:xfrm flipH="1">
              <a:off x="1549017" y="3437907"/>
              <a:ext cx="39165" cy="2196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a:off x="2469431" y="4573340"/>
              <a:ext cx="1182179" cy="917488"/>
            </a:xfrm>
            <a:prstGeom prst="rect">
              <a:avLst/>
            </a:prstGeom>
            <a:ln>
              <a:solidFill>
                <a:schemeClr val="tx1"/>
              </a:solidFill>
            </a:ln>
          </p:spPr>
          <p:txBody>
            <a:bodyPr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fontAlgn="auto">
                <a:lnSpc>
                  <a:spcPct val="80000"/>
                </a:lnSpc>
                <a:spcAft>
                  <a:spcPts val="0"/>
                </a:spcAft>
                <a:buFont typeface="Arial"/>
                <a:buNone/>
                <a:defRPr/>
              </a:pPr>
              <a:r>
                <a:rPr lang="en-US" sz="1800" dirty="0" smtClean="0">
                  <a:latin typeface="Calibri"/>
                  <a:cs typeface="Calibri"/>
                </a:rPr>
                <a:t> At 1550 nm:</a:t>
              </a:r>
            </a:p>
            <a:p>
              <a:pPr marL="0" indent="0" fontAlgn="auto">
                <a:lnSpc>
                  <a:spcPct val="80000"/>
                </a:lnSpc>
                <a:spcAft>
                  <a:spcPts val="0"/>
                </a:spcAft>
                <a:buNone/>
                <a:defRPr/>
              </a:pPr>
              <a:r>
                <a:rPr lang="en-US" sz="1800" dirty="0" err="1" smtClean="0">
                  <a:latin typeface="Calibri"/>
                  <a:cs typeface="Calibri"/>
                </a:rPr>
                <a:t>n</a:t>
              </a:r>
              <a:r>
                <a:rPr lang="en-US" sz="1800" baseline="-25000" dirty="0" err="1" smtClean="0">
                  <a:latin typeface="Calibri"/>
                  <a:cs typeface="Calibri"/>
                </a:rPr>
                <a:t>GaP</a:t>
              </a:r>
              <a:r>
                <a:rPr lang="en-US" sz="1800" dirty="0" smtClean="0">
                  <a:latin typeface="Calibri"/>
                  <a:cs typeface="Calibri"/>
                </a:rPr>
                <a:t> = 3.05</a:t>
              </a:r>
            </a:p>
            <a:p>
              <a:pPr marL="0" indent="0" fontAlgn="auto">
                <a:lnSpc>
                  <a:spcPct val="80000"/>
                </a:lnSpc>
                <a:spcAft>
                  <a:spcPts val="0"/>
                </a:spcAft>
                <a:buNone/>
                <a:defRPr/>
              </a:pPr>
              <a:r>
                <a:rPr lang="en-US" sz="1800" dirty="0" err="1" smtClean="0">
                  <a:latin typeface="Calibri"/>
                  <a:cs typeface="Calibri"/>
                </a:rPr>
                <a:t>n</a:t>
              </a:r>
              <a:r>
                <a:rPr lang="en-US" sz="1800" baseline="-25000" dirty="0" err="1" smtClean="0">
                  <a:latin typeface="Calibri"/>
                  <a:cs typeface="Calibri"/>
                </a:rPr>
                <a:t>AlGaP</a:t>
              </a:r>
              <a:r>
                <a:rPr lang="en-US" sz="1800" dirty="0" smtClean="0">
                  <a:latin typeface="Calibri"/>
                  <a:cs typeface="Calibri"/>
                </a:rPr>
                <a:t> = 2.77</a:t>
              </a:r>
            </a:p>
            <a:p>
              <a:pPr marL="0" indent="0" fontAlgn="auto">
                <a:lnSpc>
                  <a:spcPct val="80000"/>
                </a:lnSpc>
                <a:spcAft>
                  <a:spcPts val="0"/>
                </a:spcAft>
                <a:buNone/>
                <a:defRPr/>
              </a:pPr>
              <a:r>
                <a:rPr lang="en-US" sz="1800" dirty="0" err="1" smtClean="0">
                  <a:latin typeface="Calibri"/>
                  <a:cs typeface="Calibri"/>
                </a:rPr>
                <a:t>n</a:t>
              </a:r>
              <a:r>
                <a:rPr lang="en-US" sz="1800" baseline="-25000" dirty="0" err="1" smtClean="0">
                  <a:latin typeface="Calibri"/>
                  <a:cs typeface="Calibri"/>
                </a:rPr>
                <a:t>Si</a:t>
              </a:r>
              <a:r>
                <a:rPr lang="en-US" sz="1800" baseline="-25000" dirty="0" smtClean="0">
                  <a:latin typeface="Calibri"/>
                  <a:cs typeface="Calibri"/>
                </a:rPr>
                <a:t> </a:t>
              </a:r>
              <a:r>
                <a:rPr lang="en-US" sz="1800" dirty="0" smtClean="0">
                  <a:latin typeface="Calibri"/>
                  <a:cs typeface="Calibri"/>
                </a:rPr>
                <a:t>= 3.42</a:t>
              </a:r>
              <a:endParaRPr lang="en-US" sz="1800" dirty="0">
                <a:latin typeface="Calibri"/>
                <a:cs typeface="Calibri"/>
              </a:endParaRPr>
            </a:p>
          </p:txBody>
        </p:sp>
        <p:sp>
          <p:nvSpPr>
            <p:cNvPr id="31" name="TextBox 30"/>
            <p:cNvSpPr txBox="1"/>
            <p:nvPr/>
          </p:nvSpPr>
          <p:spPr>
            <a:xfrm>
              <a:off x="1524000" y="6019800"/>
              <a:ext cx="1574206" cy="332212"/>
            </a:xfrm>
            <a:prstGeom prst="rect">
              <a:avLst/>
            </a:prstGeom>
            <a:solidFill>
              <a:srgbClr val="FFFFFF"/>
            </a:solidFill>
          </p:spPr>
          <p:txBody>
            <a:bodyPr wrap="none" rtlCol="0">
              <a:spAutoFit/>
            </a:bodyPr>
            <a:lstStyle/>
            <a:p>
              <a:r>
                <a:rPr lang="en-US" sz="2200" dirty="0" smtClean="0">
                  <a:latin typeface="Calibri"/>
                  <a:cs typeface="Calibri"/>
                </a:rPr>
                <a:t>Number of pairs</a:t>
              </a:r>
              <a:endParaRPr lang="en-US" sz="2200" dirty="0">
                <a:latin typeface="Calibri"/>
                <a:cs typeface="Calibri"/>
              </a:endParaRPr>
            </a:p>
          </p:txBody>
        </p:sp>
      </p:grpSp>
      <p:grpSp>
        <p:nvGrpSpPr>
          <p:cNvPr id="10" name="Group 9"/>
          <p:cNvGrpSpPr/>
          <p:nvPr/>
        </p:nvGrpSpPr>
        <p:grpSpPr>
          <a:xfrm>
            <a:off x="99084" y="1524000"/>
            <a:ext cx="3710916" cy="3200400"/>
            <a:chOff x="3733800" y="2362200"/>
            <a:chExt cx="3710916" cy="3200400"/>
          </a:xfrm>
        </p:grpSpPr>
        <p:grpSp>
          <p:nvGrpSpPr>
            <p:cNvPr id="6" name="Group 5"/>
            <p:cNvGrpSpPr/>
            <p:nvPr/>
          </p:nvGrpSpPr>
          <p:grpSpPr>
            <a:xfrm>
              <a:off x="3733800" y="2362200"/>
              <a:ext cx="3710916" cy="3200400"/>
              <a:chOff x="3657600" y="2819400"/>
              <a:chExt cx="3710916" cy="3200400"/>
            </a:xfrm>
          </p:grpSpPr>
          <p:grpSp>
            <p:nvGrpSpPr>
              <p:cNvPr id="38" name="Group 8"/>
              <p:cNvGrpSpPr>
                <a:grpSpLocks/>
              </p:cNvGrpSpPr>
              <p:nvPr/>
            </p:nvGrpSpPr>
            <p:grpSpPr bwMode="auto">
              <a:xfrm>
                <a:off x="4648200" y="4538569"/>
                <a:ext cx="2720316" cy="1481231"/>
                <a:chOff x="1159609" y="2416002"/>
                <a:chExt cx="2305413" cy="1808554"/>
              </a:xfrm>
            </p:grpSpPr>
            <p:sp>
              <p:nvSpPr>
                <p:cNvPr id="41" name="Rectangle 40"/>
                <p:cNvSpPr/>
                <p:nvPr/>
              </p:nvSpPr>
              <p:spPr>
                <a:xfrm>
                  <a:off x="1159609" y="3478270"/>
                  <a:ext cx="2305413" cy="74628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Si substrate (~525 </a:t>
                  </a:r>
                  <a:r>
                    <a:rPr lang="en-US" sz="1800" dirty="0" err="1" smtClean="0">
                      <a:solidFill>
                        <a:srgbClr val="000000"/>
                      </a:solidFill>
                      <a:latin typeface="Calibri"/>
                      <a:cs typeface="Calibri"/>
                    </a:rPr>
                    <a:t>μm</a:t>
                  </a:r>
                  <a:r>
                    <a:rPr lang="en-US" sz="1800" dirty="0" smtClean="0">
                      <a:solidFill>
                        <a:srgbClr val="000000"/>
                      </a:solidFill>
                      <a:latin typeface="Calibri"/>
                      <a:cs typeface="Calibri"/>
                    </a:rPr>
                    <a:t>)</a:t>
                  </a:r>
                  <a:endParaRPr lang="en-US" sz="1800" dirty="0">
                    <a:solidFill>
                      <a:srgbClr val="000000"/>
                    </a:solidFill>
                    <a:latin typeface="Calibri"/>
                    <a:cs typeface="Calibri"/>
                  </a:endParaRPr>
                </a:p>
              </p:txBody>
            </p:sp>
            <p:sp>
              <p:nvSpPr>
                <p:cNvPr id="42" name="Rectangle 41"/>
                <p:cNvSpPr/>
                <p:nvPr/>
              </p:nvSpPr>
              <p:spPr>
                <a:xfrm>
                  <a:off x="1159609" y="3000889"/>
                  <a:ext cx="2305413" cy="477381"/>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200 nm GaP </a:t>
                  </a:r>
                  <a:r>
                    <a:rPr lang="en-US" sz="1800" dirty="0">
                      <a:solidFill>
                        <a:srgbClr val="000000"/>
                      </a:solidFill>
                      <a:latin typeface="Calibri"/>
                      <a:cs typeface="Calibri"/>
                    </a:rPr>
                    <a:t>buffer</a:t>
                  </a:r>
                </a:p>
              </p:txBody>
            </p:sp>
            <p:sp>
              <p:nvSpPr>
                <p:cNvPr id="43" name="Rectangle 42"/>
                <p:cNvSpPr/>
                <p:nvPr/>
              </p:nvSpPr>
              <p:spPr>
                <a:xfrm>
                  <a:off x="1159609" y="2719281"/>
                  <a:ext cx="2305413" cy="281608"/>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140 </a:t>
                  </a:r>
                  <a:r>
                    <a:rPr lang="en-US" sz="1800" dirty="0">
                      <a:solidFill>
                        <a:srgbClr val="000000"/>
                      </a:solidFill>
                      <a:latin typeface="Calibri"/>
                      <a:cs typeface="Calibri"/>
                    </a:rPr>
                    <a:t>nm </a:t>
                  </a:r>
                  <a:r>
                    <a:rPr lang="en-US" sz="1800" dirty="0" smtClean="0">
                      <a:solidFill>
                        <a:srgbClr val="000000"/>
                      </a:solidFill>
                      <a:latin typeface="Calibri"/>
                      <a:cs typeface="Calibri"/>
                    </a:rPr>
                    <a:t>Al</a:t>
                  </a:r>
                  <a:r>
                    <a:rPr lang="en-US" sz="1800" baseline="-25000" dirty="0" smtClean="0">
                      <a:solidFill>
                        <a:srgbClr val="000000"/>
                      </a:solidFill>
                      <a:latin typeface="Calibri"/>
                      <a:cs typeface="Calibri"/>
                    </a:rPr>
                    <a:t>0.9</a:t>
                  </a:r>
                  <a:r>
                    <a:rPr lang="en-US" sz="1800" dirty="0" smtClean="0">
                      <a:solidFill>
                        <a:srgbClr val="000000"/>
                      </a:solidFill>
                      <a:latin typeface="Calibri"/>
                      <a:cs typeface="Calibri"/>
                    </a:rPr>
                    <a:t>Ga</a:t>
                  </a:r>
                  <a:r>
                    <a:rPr lang="en-US" sz="1800" baseline="-25000" dirty="0" smtClean="0">
                      <a:solidFill>
                        <a:srgbClr val="000000"/>
                      </a:solidFill>
                      <a:latin typeface="Calibri"/>
                      <a:cs typeface="Calibri"/>
                    </a:rPr>
                    <a:t>0.1</a:t>
                  </a:r>
                  <a:r>
                    <a:rPr lang="en-US" sz="1800" dirty="0" smtClean="0">
                      <a:solidFill>
                        <a:srgbClr val="000000"/>
                      </a:solidFill>
                      <a:latin typeface="Calibri"/>
                      <a:cs typeface="Calibri"/>
                    </a:rPr>
                    <a:t>P</a:t>
                  </a:r>
                  <a:endParaRPr lang="en-US" sz="1800" dirty="0">
                    <a:solidFill>
                      <a:srgbClr val="000000"/>
                    </a:solidFill>
                    <a:latin typeface="Calibri"/>
                    <a:cs typeface="Calibri"/>
                  </a:endParaRPr>
                </a:p>
              </p:txBody>
            </p:sp>
            <p:sp>
              <p:nvSpPr>
                <p:cNvPr id="44" name="Rectangle 43"/>
                <p:cNvSpPr/>
                <p:nvPr/>
              </p:nvSpPr>
              <p:spPr>
                <a:xfrm>
                  <a:off x="1159609" y="2416002"/>
                  <a:ext cx="2305413" cy="30327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127 </a:t>
                  </a:r>
                  <a:r>
                    <a:rPr lang="en-US" sz="1800" dirty="0">
                      <a:solidFill>
                        <a:srgbClr val="000000"/>
                      </a:solidFill>
                      <a:latin typeface="Calibri"/>
                      <a:cs typeface="Calibri"/>
                    </a:rPr>
                    <a:t>nm GaP </a:t>
                  </a:r>
                </a:p>
              </p:txBody>
            </p:sp>
          </p:grpSp>
          <p:sp>
            <p:nvSpPr>
              <p:cNvPr id="39" name="Right Brace 38"/>
              <p:cNvSpPr/>
              <p:nvPr/>
            </p:nvSpPr>
            <p:spPr>
              <a:xfrm flipH="1">
                <a:off x="4410473" y="2819400"/>
                <a:ext cx="161527" cy="21982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Calibri"/>
                  <a:cs typeface="Calibri"/>
                </a:endParaRPr>
              </a:p>
            </p:txBody>
          </p:sp>
          <p:sp>
            <p:nvSpPr>
              <p:cNvPr id="40" name="TextBox 39"/>
              <p:cNvSpPr txBox="1"/>
              <p:nvPr/>
            </p:nvSpPr>
            <p:spPr>
              <a:xfrm>
                <a:off x="3657600" y="3581400"/>
                <a:ext cx="990600" cy="646331"/>
              </a:xfrm>
              <a:prstGeom prst="rect">
                <a:avLst/>
              </a:prstGeom>
              <a:noFill/>
              <a:ln>
                <a:noFill/>
              </a:ln>
            </p:spPr>
            <p:txBody>
              <a:bodyPr wrap="square" rtlCol="0">
                <a:spAutoFit/>
              </a:bodyPr>
              <a:lstStyle/>
              <a:p>
                <a:r>
                  <a:rPr lang="en-US" sz="1800" dirty="0" smtClean="0">
                    <a:latin typeface="Calibri"/>
                    <a:cs typeface="Calibri"/>
                  </a:rPr>
                  <a:t>Mirror pairs</a:t>
                </a:r>
              </a:p>
            </p:txBody>
          </p:sp>
          <p:sp>
            <p:nvSpPr>
              <p:cNvPr id="45" name="Rectangle 44"/>
              <p:cNvSpPr/>
              <p:nvPr/>
            </p:nvSpPr>
            <p:spPr bwMode="auto">
              <a:xfrm>
                <a:off x="4648200" y="4315959"/>
                <a:ext cx="2720316" cy="230641"/>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000000"/>
                  </a:solidFill>
                  <a:latin typeface="Calibri"/>
                  <a:cs typeface="Calibri"/>
                </a:endParaRPr>
              </a:p>
            </p:txBody>
          </p:sp>
          <p:sp>
            <p:nvSpPr>
              <p:cNvPr id="46" name="Rectangle 45"/>
              <p:cNvSpPr/>
              <p:nvPr/>
            </p:nvSpPr>
            <p:spPr bwMode="auto">
              <a:xfrm>
                <a:off x="4648200" y="4076700"/>
                <a:ext cx="2720316" cy="24839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47" name="Rectangle 46"/>
              <p:cNvSpPr/>
              <p:nvPr/>
            </p:nvSpPr>
            <p:spPr bwMode="auto">
              <a:xfrm>
                <a:off x="4648200" y="3067790"/>
                <a:ext cx="2720316" cy="230641"/>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chemeClr val="tx1"/>
                    </a:solidFill>
                    <a:latin typeface="Calibri"/>
                    <a:cs typeface="Calibri"/>
                  </a:rPr>
                  <a:t>Al</a:t>
                </a:r>
                <a:r>
                  <a:rPr lang="en-US" sz="1800" baseline="-25000" dirty="0" smtClean="0">
                    <a:solidFill>
                      <a:schemeClr val="tx1"/>
                    </a:solidFill>
                    <a:latin typeface="Calibri"/>
                    <a:cs typeface="Calibri"/>
                  </a:rPr>
                  <a:t>0.9</a:t>
                </a:r>
                <a:r>
                  <a:rPr lang="en-US" sz="1800" dirty="0" smtClean="0">
                    <a:solidFill>
                      <a:schemeClr val="tx1"/>
                    </a:solidFill>
                    <a:latin typeface="Calibri"/>
                    <a:cs typeface="Calibri"/>
                  </a:rPr>
                  <a:t>Ga</a:t>
                </a:r>
                <a:r>
                  <a:rPr lang="en-US" sz="1800" baseline="-25000" dirty="0" smtClean="0">
                    <a:solidFill>
                      <a:schemeClr val="tx1"/>
                    </a:solidFill>
                    <a:latin typeface="Calibri"/>
                    <a:cs typeface="Calibri"/>
                  </a:rPr>
                  <a:t>0.1</a:t>
                </a:r>
                <a:r>
                  <a:rPr lang="en-US" sz="1800" dirty="0" smtClean="0">
                    <a:solidFill>
                      <a:schemeClr val="tx1"/>
                    </a:solidFill>
                    <a:latin typeface="Calibri"/>
                    <a:cs typeface="Calibri"/>
                  </a:rPr>
                  <a:t>P</a:t>
                </a:r>
                <a:endParaRPr lang="en-US" sz="1800" dirty="0">
                  <a:solidFill>
                    <a:schemeClr val="tx1"/>
                  </a:solidFill>
                  <a:latin typeface="Calibri"/>
                  <a:cs typeface="Calibri"/>
                </a:endParaRPr>
              </a:p>
            </p:txBody>
          </p:sp>
          <p:sp>
            <p:nvSpPr>
              <p:cNvPr id="48" name="Rectangle 47"/>
              <p:cNvSpPr/>
              <p:nvPr/>
            </p:nvSpPr>
            <p:spPr bwMode="auto">
              <a:xfrm>
                <a:off x="4648200" y="2819400"/>
                <a:ext cx="2720316" cy="24839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GaP </a:t>
                </a:r>
                <a:endParaRPr lang="en-US" sz="1800" dirty="0">
                  <a:solidFill>
                    <a:srgbClr val="000000"/>
                  </a:solidFill>
                  <a:latin typeface="Calibri"/>
                  <a:cs typeface="Calibri"/>
                </a:endParaRPr>
              </a:p>
            </p:txBody>
          </p:sp>
          <p:cxnSp>
            <p:nvCxnSpPr>
              <p:cNvPr id="8" name="Straight Connector 7"/>
              <p:cNvCxnSpPr/>
              <p:nvPr/>
            </p:nvCxnSpPr>
            <p:spPr bwMode="auto">
              <a:xfrm>
                <a:off x="6019800" y="3429000"/>
                <a:ext cx="0" cy="381000"/>
              </a:xfrm>
              <a:prstGeom prst="line">
                <a:avLst/>
              </a:prstGeom>
              <a:solidFill>
                <a:schemeClr val="accent1"/>
              </a:solidFill>
              <a:ln w="38100" cap="flat" cmpd="sng" algn="ctr">
                <a:noFill/>
                <a:prstDash val="dot"/>
                <a:round/>
                <a:headEnd type="none" w="med" len="med"/>
                <a:tailEnd type="none" w="med" len="med"/>
              </a:ln>
              <a:effectLst/>
            </p:spPr>
          </p:cxnSp>
        </p:grpSp>
        <p:cxnSp>
          <p:nvCxnSpPr>
            <p:cNvPr id="9" name="Straight Connector 8"/>
            <p:cNvCxnSpPr/>
            <p:nvPr/>
          </p:nvCxnSpPr>
          <p:spPr bwMode="auto">
            <a:xfrm>
              <a:off x="6096000" y="3048000"/>
              <a:ext cx="0" cy="381000"/>
            </a:xfrm>
            <a:prstGeom prst="line">
              <a:avLst/>
            </a:prstGeom>
            <a:solidFill>
              <a:schemeClr val="accent1"/>
            </a:solidFill>
            <a:ln w="38100" cap="flat" cmpd="sng" algn="ctr">
              <a:solidFill>
                <a:schemeClr val="tx1"/>
              </a:solidFill>
              <a:prstDash val="dot"/>
              <a:round/>
              <a:headEnd type="none" w="med" len="med"/>
              <a:tailEnd type="none" w="med" len="med"/>
            </a:ln>
            <a:effectLst/>
          </p:spPr>
        </p:cxnSp>
      </p:grpSp>
      <p:sp>
        <p:nvSpPr>
          <p:cNvPr id="5" name="TextBox 4"/>
          <p:cNvSpPr txBox="1"/>
          <p:nvPr/>
        </p:nvSpPr>
        <p:spPr>
          <a:xfrm>
            <a:off x="2667000" y="5486400"/>
            <a:ext cx="3608680" cy="830997"/>
          </a:xfrm>
          <a:prstGeom prst="rect">
            <a:avLst/>
          </a:prstGeom>
          <a:noFill/>
        </p:spPr>
        <p:txBody>
          <a:bodyPr wrap="none" rtlCol="0">
            <a:spAutoFit/>
          </a:bodyPr>
          <a:lstStyle/>
          <a:p>
            <a:pPr marL="342900" indent="-342900">
              <a:buFont typeface="Arial"/>
              <a:buChar char="•"/>
            </a:pPr>
            <a:r>
              <a:rPr lang="en-US" dirty="0" smtClean="0">
                <a:latin typeface="Calibri"/>
                <a:cs typeface="Calibri"/>
              </a:rPr>
              <a:t>Index contrast </a:t>
            </a:r>
            <a:r>
              <a:rPr lang="en-US" dirty="0" err="1" smtClean="0">
                <a:latin typeface="Calibri"/>
                <a:cs typeface="Calibri"/>
              </a:rPr>
              <a:t>Δn</a:t>
            </a:r>
            <a:r>
              <a:rPr lang="en-US" dirty="0" smtClean="0">
                <a:latin typeface="Calibri"/>
                <a:cs typeface="Calibri"/>
              </a:rPr>
              <a:t> = 0.28</a:t>
            </a:r>
          </a:p>
          <a:p>
            <a:pPr marL="342900" indent="-342900">
              <a:buFont typeface="Arial"/>
              <a:buChar char="•"/>
            </a:pPr>
            <a:r>
              <a:rPr lang="en-US" dirty="0" smtClean="0">
                <a:latin typeface="Calibri"/>
                <a:cs typeface="Calibri"/>
              </a:rPr>
              <a:t>Pure </a:t>
            </a:r>
            <a:r>
              <a:rPr lang="en-US" dirty="0" err="1" smtClean="0">
                <a:latin typeface="Calibri"/>
                <a:cs typeface="Calibri"/>
              </a:rPr>
              <a:t>AlP</a:t>
            </a:r>
            <a:r>
              <a:rPr lang="en-US" dirty="0" smtClean="0">
                <a:latin typeface="Calibri"/>
                <a:cs typeface="Calibri"/>
              </a:rPr>
              <a:t> oxidizes easily</a:t>
            </a:r>
            <a:endParaRPr lang="en-US" dirty="0">
              <a:latin typeface="Calibri"/>
              <a:cs typeface="Calibri"/>
            </a:endParaRPr>
          </a:p>
        </p:txBody>
      </p:sp>
    </p:spTree>
    <p:extLst>
      <p:ext uri="{BB962C8B-B14F-4D97-AF65-F5344CB8AC3E}">
        <p14:creationId xmlns:p14="http://schemas.microsoft.com/office/powerpoint/2010/main" val="32620914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Achieved expected reflectivity</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12</a:t>
            </a:fld>
            <a:endParaRPr lang="en-US"/>
          </a:p>
        </p:txBody>
      </p:sp>
      <p:grpSp>
        <p:nvGrpSpPr>
          <p:cNvPr id="18" name="Group 17"/>
          <p:cNvGrpSpPr/>
          <p:nvPr/>
        </p:nvGrpSpPr>
        <p:grpSpPr>
          <a:xfrm>
            <a:off x="4917535" y="1684346"/>
            <a:ext cx="3682899" cy="2506654"/>
            <a:chOff x="4917535" y="1295400"/>
            <a:chExt cx="3682899" cy="2506654"/>
          </a:xfrm>
        </p:grpSpPr>
        <p:grpSp>
          <p:nvGrpSpPr>
            <p:cNvPr id="6" name="Group 5"/>
            <p:cNvGrpSpPr/>
            <p:nvPr/>
          </p:nvGrpSpPr>
          <p:grpSpPr>
            <a:xfrm>
              <a:off x="5668424" y="1963801"/>
              <a:ext cx="2932010" cy="1838253"/>
              <a:chOff x="5791200" y="5410200"/>
              <a:chExt cx="2540000" cy="1592478"/>
            </a:xfrm>
          </p:grpSpPr>
          <p:pic>
            <p:nvPicPr>
              <p:cNvPr id="15" name="Picture 14"/>
              <p:cNvPicPr>
                <a:picLocks noChangeAspect="1"/>
              </p:cNvPicPr>
              <p:nvPr/>
            </p:nvPicPr>
            <p:blipFill rotWithShape="1">
              <a:blip r:embed="rId2"/>
              <a:srcRect l="34000" t="78580" r="34797"/>
              <a:stretch/>
            </p:blipFill>
            <p:spPr>
              <a:xfrm>
                <a:off x="5791200" y="5410200"/>
                <a:ext cx="2540000" cy="1204174"/>
              </a:xfrm>
              <a:prstGeom prst="rect">
                <a:avLst/>
              </a:prstGeom>
            </p:spPr>
          </p:pic>
          <p:sp>
            <p:nvSpPr>
              <p:cNvPr id="16" name="TextBox 15"/>
              <p:cNvSpPr txBox="1"/>
              <p:nvPr/>
            </p:nvSpPr>
            <p:spPr>
              <a:xfrm>
                <a:off x="6273800" y="6629401"/>
                <a:ext cx="1981200" cy="373277"/>
              </a:xfrm>
              <a:prstGeom prst="rect">
                <a:avLst/>
              </a:prstGeom>
              <a:noFill/>
            </p:spPr>
            <p:txBody>
              <a:bodyPr wrap="square" rtlCol="0">
                <a:spAutoFit/>
              </a:bodyPr>
              <a:lstStyle/>
              <a:p>
                <a:r>
                  <a:rPr lang="en-US" sz="2200" dirty="0" smtClean="0">
                    <a:latin typeface="Calibri"/>
                    <a:cs typeface="Calibri"/>
                  </a:rPr>
                  <a:t>Wavelength (nm)</a:t>
                </a:r>
                <a:endParaRPr lang="en-US" sz="2200" dirty="0">
                  <a:latin typeface="Calibri"/>
                  <a:cs typeface="Calibri"/>
                </a:endParaRPr>
              </a:p>
            </p:txBody>
          </p:sp>
        </p:grpSp>
        <p:sp>
          <p:nvSpPr>
            <p:cNvPr id="9" name="TextBox 8"/>
            <p:cNvSpPr txBox="1"/>
            <p:nvPr/>
          </p:nvSpPr>
          <p:spPr>
            <a:xfrm rot="16200000">
              <a:off x="4264371" y="1948564"/>
              <a:ext cx="2075770" cy="769441"/>
            </a:xfrm>
            <a:prstGeom prst="rect">
              <a:avLst/>
            </a:prstGeom>
            <a:noFill/>
          </p:spPr>
          <p:txBody>
            <a:bodyPr wrap="square" rtlCol="0">
              <a:spAutoFit/>
            </a:bodyPr>
            <a:lstStyle/>
            <a:p>
              <a:r>
                <a:rPr lang="en-US" sz="2200" dirty="0" smtClean="0">
                  <a:latin typeface="Calibri"/>
                  <a:cs typeface="Calibri"/>
                </a:rPr>
                <a:t>Measured reflectivity  (%)</a:t>
              </a:r>
              <a:endParaRPr lang="en-US" sz="2200" dirty="0">
                <a:latin typeface="Calibri"/>
                <a:cs typeface="Calibri"/>
              </a:endParaRPr>
            </a:p>
          </p:txBody>
        </p:sp>
      </p:grpSp>
      <p:grpSp>
        <p:nvGrpSpPr>
          <p:cNvPr id="17" name="Group 16"/>
          <p:cNvGrpSpPr/>
          <p:nvPr/>
        </p:nvGrpSpPr>
        <p:grpSpPr>
          <a:xfrm>
            <a:off x="117420" y="1600200"/>
            <a:ext cx="4454580" cy="3352800"/>
            <a:chOff x="-245477" y="1524000"/>
            <a:chExt cx="4454580" cy="3352800"/>
          </a:xfrm>
        </p:grpSpPr>
        <p:pic>
          <p:nvPicPr>
            <p:cNvPr id="7" name="Picture 6" descr="2915_ref_sim.pdf"/>
            <p:cNvPicPr>
              <a:picLocks noChangeAspect="1"/>
            </p:cNvPicPr>
            <p:nvPr/>
          </p:nvPicPr>
          <p:blipFill rotWithShape="1">
            <a:blip r:embed="rId3">
              <a:extLst>
                <a:ext uri="{28A0092B-C50C-407E-A947-70E740481C1C}">
                  <a14:useLocalDpi xmlns:a14="http://schemas.microsoft.com/office/drawing/2010/main" val="0"/>
                </a:ext>
              </a:extLst>
            </a:blip>
            <a:srcRect l="7776" t="4896" r="4613" b="5835"/>
            <a:stretch/>
          </p:blipFill>
          <p:spPr>
            <a:xfrm>
              <a:off x="478766" y="1524000"/>
              <a:ext cx="3730337" cy="2859134"/>
            </a:xfrm>
            <a:prstGeom prst="rect">
              <a:avLst/>
            </a:prstGeom>
          </p:spPr>
        </p:pic>
        <p:sp>
          <p:nvSpPr>
            <p:cNvPr id="8" name="TextBox 7"/>
            <p:cNvSpPr txBox="1"/>
            <p:nvPr/>
          </p:nvSpPr>
          <p:spPr>
            <a:xfrm rot="16200000">
              <a:off x="-681801" y="2487469"/>
              <a:ext cx="1642090" cy="769441"/>
            </a:xfrm>
            <a:prstGeom prst="rect">
              <a:avLst/>
            </a:prstGeom>
            <a:noFill/>
          </p:spPr>
          <p:txBody>
            <a:bodyPr wrap="square" rtlCol="0">
              <a:spAutoFit/>
            </a:bodyPr>
            <a:lstStyle/>
            <a:p>
              <a:r>
                <a:rPr lang="en-US" sz="2200" dirty="0" smtClean="0">
                  <a:latin typeface="Calibri"/>
                  <a:cs typeface="Calibri"/>
                </a:rPr>
                <a:t>Reflectivity (normalized) </a:t>
              </a:r>
              <a:endParaRPr lang="en-US" sz="2200" dirty="0">
                <a:latin typeface="Calibri"/>
                <a:cs typeface="Calibri"/>
              </a:endParaRPr>
            </a:p>
          </p:txBody>
        </p:sp>
        <p:sp>
          <p:nvSpPr>
            <p:cNvPr id="10" name="TextBox 9"/>
            <p:cNvSpPr txBox="1"/>
            <p:nvPr/>
          </p:nvSpPr>
          <p:spPr>
            <a:xfrm>
              <a:off x="1302211" y="4445913"/>
              <a:ext cx="2286968" cy="430887"/>
            </a:xfrm>
            <a:prstGeom prst="rect">
              <a:avLst/>
            </a:prstGeom>
            <a:noFill/>
          </p:spPr>
          <p:txBody>
            <a:bodyPr wrap="square" rtlCol="0">
              <a:spAutoFit/>
            </a:bodyPr>
            <a:lstStyle/>
            <a:p>
              <a:r>
                <a:rPr lang="en-US" sz="2200" dirty="0" smtClean="0">
                  <a:latin typeface="Calibri"/>
                  <a:cs typeface="Calibri"/>
                </a:rPr>
                <a:t>Wavelength (nm)</a:t>
              </a:r>
              <a:endParaRPr lang="en-US" sz="2200" dirty="0">
                <a:latin typeface="Calibri"/>
                <a:cs typeface="Calibri"/>
              </a:endParaRPr>
            </a:p>
          </p:txBody>
        </p:sp>
        <p:sp>
          <p:nvSpPr>
            <p:cNvPr id="11" name="TextBox 10"/>
            <p:cNvSpPr txBox="1"/>
            <p:nvPr/>
          </p:nvSpPr>
          <p:spPr>
            <a:xfrm>
              <a:off x="1550930" y="1587822"/>
              <a:ext cx="1052570" cy="355278"/>
            </a:xfrm>
            <a:prstGeom prst="rect">
              <a:avLst/>
            </a:prstGeom>
            <a:noFill/>
          </p:spPr>
          <p:txBody>
            <a:bodyPr wrap="none" rtlCol="0">
              <a:spAutoFit/>
            </a:bodyPr>
            <a:lstStyle/>
            <a:p>
              <a:r>
                <a:rPr lang="en-US" sz="1400" dirty="0">
                  <a:solidFill>
                    <a:srgbClr val="008000"/>
                  </a:solidFill>
                  <a:latin typeface="Calibri"/>
                  <a:cs typeface="Calibri"/>
                </a:rPr>
                <a:t>m</a:t>
              </a:r>
              <a:r>
                <a:rPr lang="en-US" sz="1400" dirty="0" smtClean="0">
                  <a:solidFill>
                    <a:srgbClr val="008000"/>
                  </a:solidFill>
                  <a:latin typeface="Calibri"/>
                  <a:cs typeface="Calibri"/>
                </a:rPr>
                <a:t>easured </a:t>
              </a:r>
            </a:p>
          </p:txBody>
        </p:sp>
        <p:sp>
          <p:nvSpPr>
            <p:cNvPr id="12" name="Rectangle 11"/>
            <p:cNvSpPr/>
            <p:nvPr/>
          </p:nvSpPr>
          <p:spPr>
            <a:xfrm>
              <a:off x="1396254" y="2033182"/>
              <a:ext cx="1042146" cy="355278"/>
            </a:xfrm>
            <a:prstGeom prst="rect">
              <a:avLst/>
            </a:prstGeom>
          </p:spPr>
          <p:txBody>
            <a:bodyPr wrap="none">
              <a:spAutoFit/>
            </a:bodyPr>
            <a:lstStyle/>
            <a:p>
              <a:r>
                <a:rPr lang="en-US" sz="1400" dirty="0">
                  <a:solidFill>
                    <a:srgbClr val="0000FF"/>
                  </a:solidFill>
                  <a:latin typeface="Calibri"/>
                  <a:cs typeface="Calibri"/>
                </a:rPr>
                <a:t>s</a:t>
              </a:r>
              <a:r>
                <a:rPr lang="en-US" sz="1400" dirty="0" smtClean="0">
                  <a:solidFill>
                    <a:srgbClr val="0000FF"/>
                  </a:solidFill>
                  <a:latin typeface="Calibri"/>
                  <a:cs typeface="Calibri"/>
                </a:rPr>
                <a:t>imulated </a:t>
              </a:r>
              <a:endParaRPr lang="en-US" sz="1400" dirty="0">
                <a:solidFill>
                  <a:srgbClr val="0000FF"/>
                </a:solidFill>
                <a:latin typeface="Calibri"/>
                <a:cs typeface="Calibri"/>
              </a:endParaRPr>
            </a:p>
          </p:txBody>
        </p:sp>
        <p:cxnSp>
          <p:nvCxnSpPr>
            <p:cNvPr id="13" name="Straight Arrow Connector 12"/>
            <p:cNvCxnSpPr/>
            <p:nvPr/>
          </p:nvCxnSpPr>
          <p:spPr bwMode="auto">
            <a:xfrm>
              <a:off x="2413893" y="1787881"/>
              <a:ext cx="263881" cy="87960"/>
            </a:xfrm>
            <a:prstGeom prst="straightConnector1">
              <a:avLst/>
            </a:prstGeom>
            <a:solidFill>
              <a:schemeClr val="accent1"/>
            </a:solidFill>
            <a:ln w="9525" cap="flat" cmpd="sng" algn="ctr">
              <a:solidFill>
                <a:srgbClr val="008000"/>
              </a:solidFill>
              <a:prstDash val="solid"/>
              <a:round/>
              <a:headEnd type="none" w="med" len="med"/>
              <a:tailEnd type="arrow"/>
            </a:ln>
            <a:effectLst/>
          </p:spPr>
        </p:cxnSp>
        <p:cxnSp>
          <p:nvCxnSpPr>
            <p:cNvPr id="14" name="Straight Arrow Connector 13"/>
            <p:cNvCxnSpPr/>
            <p:nvPr/>
          </p:nvCxnSpPr>
          <p:spPr bwMode="auto">
            <a:xfrm>
              <a:off x="2237972" y="2227682"/>
              <a:ext cx="351841" cy="175921"/>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grpSp>
      <p:grpSp>
        <p:nvGrpSpPr>
          <p:cNvPr id="20" name="Group 19"/>
          <p:cNvGrpSpPr/>
          <p:nvPr/>
        </p:nvGrpSpPr>
        <p:grpSpPr>
          <a:xfrm>
            <a:off x="727187" y="5723216"/>
            <a:ext cx="7883413" cy="677584"/>
            <a:chOff x="762000" y="6096000"/>
            <a:chExt cx="6916579" cy="533400"/>
          </a:xfrm>
        </p:grpSpPr>
        <p:sp>
          <p:nvSpPr>
            <p:cNvPr id="19" name="Rounded Rectangle 18"/>
            <p:cNvSpPr/>
            <p:nvPr/>
          </p:nvSpPr>
          <p:spPr bwMode="auto">
            <a:xfrm>
              <a:off x="762000" y="6096000"/>
              <a:ext cx="6886036" cy="533400"/>
            </a:xfrm>
            <a:prstGeom prst="round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dirty="0">
                <a:solidFill>
                  <a:srgbClr val="0009FF"/>
                </a:solidFill>
                <a:latin typeface="Calibri"/>
                <a:cs typeface="Calibri"/>
              </a:endParaRPr>
            </a:p>
          </p:txBody>
        </p:sp>
        <p:sp>
          <p:nvSpPr>
            <p:cNvPr id="5" name="TextBox 4"/>
            <p:cNvSpPr txBox="1"/>
            <p:nvPr/>
          </p:nvSpPr>
          <p:spPr>
            <a:xfrm>
              <a:off x="905256" y="6167994"/>
              <a:ext cx="6773323" cy="314966"/>
            </a:xfrm>
            <a:prstGeom prst="rect">
              <a:avLst/>
            </a:prstGeom>
            <a:noFill/>
          </p:spPr>
          <p:txBody>
            <a:bodyPr wrap="square" rtlCol="0">
              <a:spAutoFit/>
            </a:bodyPr>
            <a:lstStyle/>
            <a:p>
              <a:r>
                <a:rPr lang="en-US" sz="2000" dirty="0" smtClean="0">
                  <a:solidFill>
                    <a:srgbClr val="0000FF"/>
                  </a:solidFill>
                  <a:latin typeface="Calibri"/>
                  <a:cs typeface="Calibri"/>
                </a:rPr>
                <a:t>For 10 pairs: measured reflectivity matches theoretical reflectivity </a:t>
              </a:r>
              <a:r>
                <a:rPr lang="en-US" sz="2000" dirty="0">
                  <a:solidFill>
                    <a:srgbClr val="0000FF"/>
                  </a:solidFill>
                  <a:latin typeface="Calibri"/>
                  <a:cs typeface="Calibri"/>
                </a:rPr>
                <a:t>(</a:t>
              </a:r>
              <a:r>
                <a:rPr lang="en-US" sz="2000" dirty="0" smtClean="0">
                  <a:solidFill>
                    <a:srgbClr val="0000FF"/>
                  </a:solidFill>
                  <a:latin typeface="Calibri"/>
                  <a:cs typeface="Calibri"/>
                </a:rPr>
                <a:t>83%)</a:t>
              </a:r>
              <a:endParaRPr lang="en-US" sz="2000" dirty="0">
                <a:solidFill>
                  <a:srgbClr val="0000FF"/>
                </a:solidFill>
                <a:latin typeface="Calibri"/>
                <a:cs typeface="Calibri"/>
              </a:endParaRPr>
            </a:p>
          </p:txBody>
        </p:sp>
      </p:grpSp>
    </p:spTree>
    <p:extLst>
      <p:ext uri="{BB962C8B-B14F-4D97-AF65-F5344CB8AC3E}">
        <p14:creationId xmlns:p14="http://schemas.microsoft.com/office/powerpoint/2010/main" val="15657520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electron microscopy</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13</a:t>
            </a:fld>
            <a:endParaRPr lang="en-US"/>
          </a:p>
        </p:txBody>
      </p:sp>
      <p:grpSp>
        <p:nvGrpSpPr>
          <p:cNvPr id="14" name="Group 13"/>
          <p:cNvGrpSpPr/>
          <p:nvPr/>
        </p:nvGrpSpPr>
        <p:grpSpPr>
          <a:xfrm>
            <a:off x="1943373" y="1346808"/>
            <a:ext cx="3599688" cy="3046532"/>
            <a:chOff x="476311" y="1146227"/>
            <a:chExt cx="3599688" cy="3046532"/>
          </a:xfrm>
        </p:grpSpPr>
        <p:pic>
          <p:nvPicPr>
            <p:cNvPr id="22" name="Picture 21" descr="6-BF110-edit.tif"/>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4808"/>
            <a:stretch/>
          </p:blipFill>
          <p:spPr>
            <a:xfrm>
              <a:off x="476311" y="1146227"/>
              <a:ext cx="3599688" cy="3046532"/>
            </a:xfrm>
            <a:prstGeom prst="rect">
              <a:avLst/>
            </a:prstGeom>
          </p:spPr>
        </p:pic>
        <p:cxnSp>
          <p:nvCxnSpPr>
            <p:cNvPr id="23" name="Straight Connector 22"/>
            <p:cNvCxnSpPr/>
            <p:nvPr/>
          </p:nvCxnSpPr>
          <p:spPr>
            <a:xfrm rot="16200000" flipV="1">
              <a:off x="3489942" y="3578087"/>
              <a:ext cx="0" cy="836436"/>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181054" y="3622140"/>
              <a:ext cx="665154" cy="369332"/>
            </a:xfrm>
            <a:prstGeom prst="rect">
              <a:avLst/>
            </a:prstGeom>
            <a:noFill/>
          </p:spPr>
          <p:txBody>
            <a:bodyPr wrap="none" rtlCol="0">
              <a:spAutoFit/>
            </a:bodyPr>
            <a:lstStyle/>
            <a:p>
              <a:r>
                <a:rPr lang="en-US" sz="1800" dirty="0" smtClean="0">
                  <a:solidFill>
                    <a:srgbClr val="FFFFFF"/>
                  </a:solidFill>
                  <a:latin typeface="Calibri"/>
                  <a:cs typeface="Calibri"/>
                </a:rPr>
                <a:t>1 </a:t>
              </a:r>
              <a:r>
                <a:rPr lang="en-US" sz="1800" dirty="0" err="1" smtClean="0">
                  <a:solidFill>
                    <a:srgbClr val="FFFFFF"/>
                  </a:solidFill>
                  <a:latin typeface="Calibri"/>
                  <a:cs typeface="Calibri"/>
                </a:rPr>
                <a:t>μm</a:t>
              </a:r>
              <a:endParaRPr lang="en-US" sz="1800" dirty="0">
                <a:solidFill>
                  <a:srgbClr val="FFFFFF"/>
                </a:solidFill>
                <a:latin typeface="Calibri"/>
                <a:cs typeface="Calibri"/>
              </a:endParaRPr>
            </a:p>
          </p:txBody>
        </p:sp>
      </p:grpSp>
      <p:grpSp>
        <p:nvGrpSpPr>
          <p:cNvPr id="4" name="Group 3"/>
          <p:cNvGrpSpPr/>
          <p:nvPr/>
        </p:nvGrpSpPr>
        <p:grpSpPr>
          <a:xfrm>
            <a:off x="5179226" y="3421008"/>
            <a:ext cx="3761574" cy="2217792"/>
            <a:chOff x="5179226" y="3421008"/>
            <a:chExt cx="3761574" cy="2217792"/>
          </a:xfrm>
        </p:grpSpPr>
        <p:grpSp>
          <p:nvGrpSpPr>
            <p:cNvPr id="15" name="Group 14"/>
            <p:cNvGrpSpPr/>
            <p:nvPr/>
          </p:nvGrpSpPr>
          <p:grpSpPr>
            <a:xfrm>
              <a:off x="6723008" y="3421008"/>
              <a:ext cx="2217792" cy="2217792"/>
              <a:chOff x="4435014" y="1389784"/>
              <a:chExt cx="2217792" cy="2217792"/>
            </a:xfrm>
          </p:grpSpPr>
          <p:pic>
            <p:nvPicPr>
              <p:cNvPr id="19" name="Picture 18" descr="15-BF110-edit.tif"/>
              <p:cNvPicPr>
                <a:picLocks noChangeAspect="1"/>
              </p:cNvPicPr>
              <p:nvPr/>
            </p:nvPicPr>
            <p:blipFill>
              <a:blip r:embed="rId4">
                <a:extLst>
                  <a:ext uri="{BEBA8EAE-BF5A-486C-A8C5-ECC9F3942E4B}">
                    <a14:imgProps xmlns:a14="http://schemas.microsoft.com/office/drawing/2010/main">
                      <a14:imgLayer r:embed="rId5">
                        <a14:imgEffect>
                          <a14:brightnessContrast bright="15000" contrast="26000"/>
                        </a14:imgEffect>
                      </a14:imgLayer>
                    </a14:imgProps>
                  </a:ext>
                  <a:ext uri="{28A0092B-C50C-407E-A947-70E740481C1C}">
                    <a14:useLocalDpi xmlns:a14="http://schemas.microsoft.com/office/drawing/2010/main" val="0"/>
                  </a:ext>
                </a:extLst>
              </a:blip>
              <a:stretch>
                <a:fillRect/>
              </a:stretch>
            </p:blipFill>
            <p:spPr>
              <a:xfrm>
                <a:off x="4435014" y="1389784"/>
                <a:ext cx="2217792" cy="2217792"/>
              </a:xfrm>
              <a:prstGeom prst="rect">
                <a:avLst/>
              </a:prstGeom>
              <a:ln w="28575" cmpd="sng">
                <a:solidFill>
                  <a:srgbClr val="0000FF"/>
                </a:solidFill>
              </a:ln>
            </p:spPr>
          </p:pic>
          <p:cxnSp>
            <p:nvCxnSpPr>
              <p:cNvPr id="20" name="Straight Connector 19"/>
              <p:cNvCxnSpPr/>
              <p:nvPr/>
            </p:nvCxnSpPr>
            <p:spPr>
              <a:xfrm rot="16200000">
                <a:off x="6092535" y="3031739"/>
                <a:ext cx="0" cy="83643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645455" y="3089350"/>
                <a:ext cx="893506" cy="369332"/>
              </a:xfrm>
              <a:prstGeom prst="rect">
                <a:avLst/>
              </a:prstGeom>
              <a:noFill/>
              <a:ln>
                <a:noFill/>
              </a:ln>
            </p:spPr>
            <p:txBody>
              <a:bodyPr wrap="none" rtlCol="0">
                <a:spAutoFit/>
              </a:bodyPr>
              <a:lstStyle/>
              <a:p>
                <a:r>
                  <a:rPr lang="en-US" sz="1800" dirty="0" smtClean="0">
                    <a:latin typeface="Calibri"/>
                    <a:cs typeface="Calibri"/>
                  </a:rPr>
                  <a:t>100 </a:t>
                </a:r>
                <a:r>
                  <a:rPr lang="en-US" sz="1800" dirty="0">
                    <a:latin typeface="Calibri"/>
                    <a:cs typeface="Calibri"/>
                  </a:rPr>
                  <a:t>n</a:t>
                </a:r>
                <a:r>
                  <a:rPr lang="en-US" sz="1800" dirty="0" smtClean="0">
                    <a:latin typeface="Calibri"/>
                    <a:cs typeface="Calibri"/>
                  </a:rPr>
                  <a:t>m</a:t>
                </a:r>
                <a:endParaRPr lang="en-US" sz="1800" dirty="0">
                  <a:latin typeface="Calibri"/>
                  <a:cs typeface="Calibri"/>
                </a:endParaRPr>
              </a:p>
            </p:txBody>
          </p:sp>
        </p:grpSp>
        <p:sp>
          <p:nvSpPr>
            <p:cNvPr id="16" name="Rectangle 15"/>
            <p:cNvSpPr/>
            <p:nvPr/>
          </p:nvSpPr>
          <p:spPr>
            <a:xfrm>
              <a:off x="5179226" y="3603781"/>
              <a:ext cx="171952" cy="268621"/>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5331699" y="3429000"/>
              <a:ext cx="1373901" cy="17478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331699" y="3872402"/>
              <a:ext cx="1373901" cy="176639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747511" y="3616347"/>
            <a:ext cx="5170689" cy="3089253"/>
            <a:chOff x="529135" y="3447090"/>
            <a:chExt cx="5170689" cy="3089253"/>
          </a:xfrm>
        </p:grpSpPr>
        <p:grpSp>
          <p:nvGrpSpPr>
            <p:cNvPr id="7" name="Group 6"/>
            <p:cNvGrpSpPr/>
            <p:nvPr/>
          </p:nvGrpSpPr>
          <p:grpSpPr>
            <a:xfrm>
              <a:off x="529135" y="4531114"/>
              <a:ext cx="5170689" cy="2005229"/>
              <a:chOff x="3501090" y="4372381"/>
              <a:chExt cx="5170689" cy="2005229"/>
            </a:xfrm>
          </p:grpSpPr>
          <p:pic>
            <p:nvPicPr>
              <p:cNvPr id="11" name="Picture 10" descr="23-BF110-edit.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1090" y="4372381"/>
                <a:ext cx="5170689" cy="2005229"/>
              </a:xfrm>
              <a:prstGeom prst="rect">
                <a:avLst/>
              </a:prstGeom>
              <a:ln w="28575" cmpd="sng">
                <a:solidFill>
                  <a:srgbClr val="0000FF"/>
                </a:solidFill>
              </a:ln>
            </p:spPr>
          </p:pic>
          <p:cxnSp>
            <p:nvCxnSpPr>
              <p:cNvPr id="12" name="Straight Connector 11"/>
              <p:cNvCxnSpPr/>
              <p:nvPr/>
            </p:nvCxnSpPr>
            <p:spPr>
              <a:xfrm rot="16200000">
                <a:off x="8125626" y="5945286"/>
                <a:ext cx="1" cy="525284"/>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683534" y="5838595"/>
                <a:ext cx="893506" cy="369332"/>
              </a:xfrm>
              <a:prstGeom prst="rect">
                <a:avLst/>
              </a:prstGeom>
              <a:noFill/>
            </p:spPr>
            <p:txBody>
              <a:bodyPr wrap="none" rtlCol="0">
                <a:spAutoFit/>
              </a:bodyPr>
              <a:lstStyle/>
              <a:p>
                <a:r>
                  <a:rPr lang="en-US" sz="1800" dirty="0" smtClean="0">
                    <a:solidFill>
                      <a:srgbClr val="FFFFFF"/>
                    </a:solidFill>
                    <a:latin typeface="Calibri"/>
                    <a:cs typeface="Calibri"/>
                  </a:rPr>
                  <a:t>100 </a:t>
                </a:r>
                <a:r>
                  <a:rPr lang="en-US" sz="1800" dirty="0">
                    <a:solidFill>
                      <a:srgbClr val="FFFFFF"/>
                    </a:solidFill>
                    <a:latin typeface="Calibri"/>
                    <a:cs typeface="Calibri"/>
                  </a:rPr>
                  <a:t>n</a:t>
                </a:r>
                <a:r>
                  <a:rPr lang="en-US" sz="1800" dirty="0" smtClean="0">
                    <a:solidFill>
                      <a:srgbClr val="FFFFFF"/>
                    </a:solidFill>
                    <a:latin typeface="Calibri"/>
                    <a:cs typeface="Calibri"/>
                  </a:rPr>
                  <a:t>m</a:t>
                </a:r>
                <a:endParaRPr lang="en-US" sz="1800" dirty="0">
                  <a:solidFill>
                    <a:srgbClr val="FFFFFF"/>
                  </a:solidFill>
                  <a:latin typeface="Calibri"/>
                  <a:cs typeface="Calibri"/>
                </a:endParaRPr>
              </a:p>
            </p:txBody>
          </p:sp>
        </p:grpSp>
        <p:sp>
          <p:nvSpPr>
            <p:cNvPr id="8" name="Rectangle 7"/>
            <p:cNvSpPr/>
            <p:nvPr/>
          </p:nvSpPr>
          <p:spPr>
            <a:xfrm>
              <a:off x="1946365" y="3447090"/>
              <a:ext cx="686330" cy="256055"/>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2632695" y="3703146"/>
              <a:ext cx="3067129" cy="82796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29135" y="3703145"/>
              <a:ext cx="1417230" cy="82796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38100" y="914400"/>
            <a:ext cx="4244534" cy="430887"/>
          </a:xfrm>
          <a:prstGeom prst="rect">
            <a:avLst/>
          </a:prstGeom>
          <a:noFill/>
        </p:spPr>
        <p:txBody>
          <a:bodyPr wrap="none" rtlCol="0">
            <a:spAutoFit/>
          </a:bodyPr>
          <a:lstStyle/>
          <a:p>
            <a:r>
              <a:rPr lang="en-US" sz="2200" dirty="0" smtClean="0">
                <a:latin typeface="Calibri"/>
                <a:cs typeface="Calibri"/>
              </a:rPr>
              <a:t>Bright-field 110 TEM: mass contrast</a:t>
            </a:r>
            <a:endParaRPr lang="en-US" sz="2200" dirty="0">
              <a:latin typeface="Calibri"/>
              <a:cs typeface="Calibri"/>
            </a:endParaRPr>
          </a:p>
        </p:txBody>
      </p:sp>
      <p:grpSp>
        <p:nvGrpSpPr>
          <p:cNvPr id="27" name="Group 26"/>
          <p:cNvGrpSpPr/>
          <p:nvPr/>
        </p:nvGrpSpPr>
        <p:grpSpPr>
          <a:xfrm>
            <a:off x="609600" y="1447800"/>
            <a:ext cx="1258451" cy="2539087"/>
            <a:chOff x="1103749" y="1447800"/>
            <a:chExt cx="1258451" cy="2539087"/>
          </a:xfrm>
        </p:grpSpPr>
        <p:sp>
          <p:nvSpPr>
            <p:cNvPr id="26" name="TextBox 25"/>
            <p:cNvSpPr txBox="1"/>
            <p:nvPr/>
          </p:nvSpPr>
          <p:spPr>
            <a:xfrm>
              <a:off x="1103749" y="3556000"/>
              <a:ext cx="877451" cy="430887"/>
            </a:xfrm>
            <a:prstGeom prst="rect">
              <a:avLst/>
            </a:prstGeom>
            <a:noFill/>
          </p:spPr>
          <p:txBody>
            <a:bodyPr wrap="none" rtlCol="0">
              <a:spAutoFit/>
            </a:bodyPr>
            <a:lstStyle/>
            <a:p>
              <a:r>
                <a:rPr lang="en-US" sz="2200" dirty="0" smtClean="0">
                  <a:latin typeface="Calibri"/>
                  <a:cs typeface="Calibri"/>
                </a:rPr>
                <a:t>buffer</a:t>
              </a:r>
              <a:endParaRPr lang="en-US" sz="2200" dirty="0">
                <a:latin typeface="Calibri"/>
                <a:cs typeface="Calibri"/>
              </a:endParaRPr>
            </a:p>
          </p:txBody>
        </p:sp>
        <p:cxnSp>
          <p:nvCxnSpPr>
            <p:cNvPr id="28" name="Straight Arrow Connector 27"/>
            <p:cNvCxnSpPr/>
            <p:nvPr/>
          </p:nvCxnSpPr>
          <p:spPr bwMode="auto">
            <a:xfrm flipH="1">
              <a:off x="1981200" y="3784600"/>
              <a:ext cx="3810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Left Brace 28"/>
            <p:cNvSpPr/>
            <p:nvPr/>
          </p:nvSpPr>
          <p:spPr bwMode="auto">
            <a:xfrm>
              <a:off x="2057400" y="1447800"/>
              <a:ext cx="228600" cy="2209800"/>
            </a:xfrm>
            <a:prstGeom prst="lef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30" name="TextBox 29"/>
            <p:cNvSpPr txBox="1"/>
            <p:nvPr/>
          </p:nvSpPr>
          <p:spPr>
            <a:xfrm>
              <a:off x="1142999" y="2133600"/>
              <a:ext cx="1143001" cy="769441"/>
            </a:xfrm>
            <a:prstGeom prst="rect">
              <a:avLst/>
            </a:prstGeom>
            <a:noFill/>
          </p:spPr>
          <p:txBody>
            <a:bodyPr wrap="square" rtlCol="0">
              <a:spAutoFit/>
            </a:bodyPr>
            <a:lstStyle/>
            <a:p>
              <a:r>
                <a:rPr lang="en-US" sz="2200" dirty="0" smtClean="0">
                  <a:latin typeface="Calibri"/>
                  <a:cs typeface="Calibri"/>
                </a:rPr>
                <a:t>mirror pairs</a:t>
              </a:r>
              <a:endParaRPr lang="en-US" sz="2200" dirty="0">
                <a:latin typeface="Calibri"/>
                <a:cs typeface="Calibri"/>
              </a:endParaRPr>
            </a:p>
          </p:txBody>
        </p:sp>
      </p:grpSp>
      <p:grpSp>
        <p:nvGrpSpPr>
          <p:cNvPr id="37" name="Group 36"/>
          <p:cNvGrpSpPr/>
          <p:nvPr/>
        </p:nvGrpSpPr>
        <p:grpSpPr>
          <a:xfrm>
            <a:off x="5105400" y="1066800"/>
            <a:ext cx="3352800" cy="2209800"/>
            <a:chOff x="4876800" y="1066800"/>
            <a:chExt cx="3352800" cy="2209800"/>
          </a:xfrm>
        </p:grpSpPr>
        <p:pic>
          <p:nvPicPr>
            <p:cNvPr id="5" name="Picture 4" descr="2-BF110-edit.t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1066800"/>
              <a:ext cx="2057400" cy="2193168"/>
            </a:xfrm>
            <a:prstGeom prst="rect">
              <a:avLst/>
            </a:prstGeom>
            <a:ln w="28575" cmpd="sng">
              <a:solidFill>
                <a:srgbClr val="0000FF"/>
              </a:solidFill>
            </a:ln>
          </p:spPr>
        </p:pic>
        <p:sp>
          <p:nvSpPr>
            <p:cNvPr id="31" name="Rectangle 30"/>
            <p:cNvSpPr/>
            <p:nvPr/>
          </p:nvSpPr>
          <p:spPr>
            <a:xfrm>
              <a:off x="4876800" y="1406681"/>
              <a:ext cx="324279" cy="511019"/>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V="1">
              <a:off x="5194300" y="1066800"/>
              <a:ext cx="977900" cy="33988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181600" y="1905000"/>
              <a:ext cx="990600" cy="1371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cxnSp>
        <p:nvCxnSpPr>
          <p:cNvPr id="38" name="Straight Connector 37"/>
          <p:cNvCxnSpPr/>
          <p:nvPr/>
        </p:nvCxnSpPr>
        <p:spPr>
          <a:xfrm rot="5400000" flipV="1">
            <a:off x="7849438" y="2894762"/>
            <a:ext cx="0" cy="45887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391400" y="2743200"/>
            <a:ext cx="893506" cy="369332"/>
          </a:xfrm>
          <a:prstGeom prst="rect">
            <a:avLst/>
          </a:prstGeom>
          <a:noFill/>
          <a:ln>
            <a:noFill/>
          </a:ln>
        </p:spPr>
        <p:txBody>
          <a:bodyPr wrap="none" rtlCol="0">
            <a:spAutoFit/>
          </a:bodyPr>
          <a:lstStyle/>
          <a:p>
            <a:r>
              <a:rPr lang="en-US" sz="1800" dirty="0" smtClean="0">
                <a:latin typeface="Calibri"/>
                <a:cs typeface="Calibri"/>
              </a:rPr>
              <a:t>100 </a:t>
            </a:r>
            <a:r>
              <a:rPr lang="en-US" sz="1800" dirty="0">
                <a:latin typeface="Calibri"/>
                <a:cs typeface="Calibri"/>
              </a:rPr>
              <a:t>n</a:t>
            </a:r>
            <a:r>
              <a:rPr lang="en-US" sz="1800" dirty="0" smtClean="0">
                <a:latin typeface="Calibri"/>
                <a:cs typeface="Calibri"/>
              </a:rPr>
              <a:t>m</a:t>
            </a:r>
            <a:endParaRPr lang="en-US" sz="1800" dirty="0">
              <a:latin typeface="Calibri"/>
              <a:cs typeface="Calibri"/>
            </a:endParaRPr>
          </a:p>
        </p:txBody>
      </p:sp>
    </p:spTree>
    <p:extLst>
      <p:ext uri="{BB962C8B-B14F-4D97-AF65-F5344CB8AC3E}">
        <p14:creationId xmlns:p14="http://schemas.microsoft.com/office/powerpoint/2010/main" val="37520392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absorption</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14</a:t>
            </a:fld>
            <a:endParaRPr lang="en-US"/>
          </a:p>
        </p:txBody>
      </p:sp>
      <p:sp>
        <p:nvSpPr>
          <p:cNvPr id="4" name="TextBox 3"/>
          <p:cNvSpPr txBox="1"/>
          <p:nvPr/>
        </p:nvSpPr>
        <p:spPr>
          <a:xfrm>
            <a:off x="228600" y="1295400"/>
            <a:ext cx="4876800" cy="4339650"/>
          </a:xfrm>
          <a:prstGeom prst="rect">
            <a:avLst/>
          </a:prstGeom>
          <a:noFill/>
        </p:spPr>
        <p:txBody>
          <a:bodyPr wrap="square" rtlCol="0">
            <a:spAutoFit/>
          </a:bodyPr>
          <a:lstStyle/>
          <a:p>
            <a:pPr marL="342900" indent="-342900">
              <a:buFont typeface="Arial"/>
              <a:buChar char="•"/>
            </a:pPr>
            <a:r>
              <a:rPr lang="en-US" dirty="0" smtClean="0">
                <a:latin typeface="Calibri"/>
                <a:cs typeface="Calibri"/>
              </a:rPr>
              <a:t>Using </a:t>
            </a:r>
            <a:r>
              <a:rPr lang="en-US" dirty="0" err="1" smtClean="0">
                <a:latin typeface="Calibri"/>
                <a:cs typeface="Calibri"/>
              </a:rPr>
              <a:t>photothermal</a:t>
            </a:r>
            <a:r>
              <a:rPr lang="en-US" dirty="0" smtClean="0">
                <a:latin typeface="Calibri"/>
                <a:cs typeface="Calibri"/>
              </a:rPr>
              <a:t> common-path interferometry (PCI) to measure absorption</a:t>
            </a:r>
          </a:p>
          <a:p>
            <a:pPr marL="342900" indent="-342900">
              <a:buFont typeface="Arial"/>
              <a:buChar char="•"/>
            </a:pPr>
            <a:endParaRPr lang="en-US" dirty="0" smtClean="0">
              <a:latin typeface="Calibri"/>
              <a:cs typeface="Calibri"/>
            </a:endParaRPr>
          </a:p>
          <a:p>
            <a:pPr marL="342900" indent="-342900">
              <a:buFont typeface="Arial"/>
              <a:buChar char="•"/>
            </a:pPr>
            <a:r>
              <a:rPr lang="en-US" dirty="0" smtClean="0">
                <a:latin typeface="Calibri"/>
                <a:cs typeface="Calibri"/>
              </a:rPr>
              <a:t>Possible source of absorption: free carriers in GaP</a:t>
            </a:r>
            <a:r>
              <a:rPr lang="en-US" baseline="30000" dirty="0" smtClean="0">
                <a:latin typeface="Calibri"/>
                <a:cs typeface="Calibri"/>
              </a:rPr>
              <a:t>1,2</a:t>
            </a:r>
            <a:endParaRPr lang="en-US" dirty="0" smtClean="0">
              <a:latin typeface="Calibri"/>
              <a:cs typeface="Calibri"/>
            </a:endParaRPr>
          </a:p>
          <a:p>
            <a:pPr marL="800100" lvl="1" indent="-342900">
              <a:buFont typeface="Lucida Grande"/>
              <a:buChar char="-"/>
            </a:pPr>
            <a:r>
              <a:rPr lang="en-US" sz="2000" dirty="0" smtClean="0">
                <a:latin typeface="Calibri"/>
                <a:cs typeface="Calibri"/>
              </a:rPr>
              <a:t>Si </a:t>
            </a:r>
            <a:r>
              <a:rPr lang="en-US" sz="2000" dirty="0" err="1" smtClean="0">
                <a:latin typeface="Calibri"/>
                <a:cs typeface="Calibri"/>
              </a:rPr>
              <a:t>outdiffusion</a:t>
            </a:r>
            <a:r>
              <a:rPr lang="en-US" sz="2000" dirty="0" smtClean="0">
                <a:latin typeface="Calibri"/>
                <a:cs typeface="Calibri"/>
              </a:rPr>
              <a:t> from substrate</a:t>
            </a:r>
          </a:p>
          <a:p>
            <a:pPr marL="800100" lvl="1" indent="-342900">
              <a:buFont typeface="Lucida Grande"/>
              <a:buChar char="-"/>
            </a:pPr>
            <a:r>
              <a:rPr lang="en-US" sz="2000" dirty="0" smtClean="0">
                <a:latin typeface="Calibri"/>
                <a:cs typeface="Calibri"/>
              </a:rPr>
              <a:t>Carbon, oxygen incorporation</a:t>
            </a:r>
          </a:p>
          <a:p>
            <a:pPr marL="800100" lvl="1" indent="-342900">
              <a:buFont typeface="Lucida Grande"/>
              <a:buChar char="-"/>
            </a:pPr>
            <a:r>
              <a:rPr lang="en-US" sz="2000" dirty="0" err="1" smtClean="0">
                <a:latin typeface="Calibri"/>
                <a:cs typeface="Calibri"/>
              </a:rPr>
              <a:t>Antiphase</a:t>
            </a:r>
            <a:r>
              <a:rPr lang="en-US" sz="2000" dirty="0" smtClean="0">
                <a:latin typeface="Calibri"/>
                <a:cs typeface="Calibri"/>
              </a:rPr>
              <a:t> domains (</a:t>
            </a:r>
            <a:r>
              <a:rPr lang="en-US" sz="2000" dirty="0" err="1" smtClean="0">
                <a:latin typeface="Calibri"/>
                <a:cs typeface="Calibri"/>
              </a:rPr>
              <a:t>Ga-Ga</a:t>
            </a:r>
            <a:r>
              <a:rPr lang="en-US" sz="2000" dirty="0" smtClean="0">
                <a:latin typeface="Calibri"/>
                <a:cs typeface="Calibri"/>
              </a:rPr>
              <a:t>, P-P)</a:t>
            </a:r>
          </a:p>
          <a:p>
            <a:pPr marL="800100" lvl="1" indent="-342900">
              <a:buFont typeface="Lucida Grande"/>
              <a:buChar char="-"/>
            </a:pPr>
            <a:endParaRPr lang="en-US" dirty="0" smtClean="0">
              <a:latin typeface="Calibri"/>
              <a:cs typeface="Calibri"/>
            </a:endParaRPr>
          </a:p>
          <a:p>
            <a:pPr marL="342900" indent="-342900">
              <a:buFont typeface="Arial"/>
              <a:buChar char="•"/>
            </a:pPr>
            <a:r>
              <a:rPr lang="en-US" dirty="0" smtClean="0">
                <a:latin typeface="Calibri"/>
                <a:cs typeface="Calibri"/>
              </a:rPr>
              <a:t>Low temperature will freeze out the carriers</a:t>
            </a:r>
            <a:endParaRPr lang="en-US" dirty="0">
              <a:latin typeface="Calibri"/>
              <a:cs typeface="Calibri"/>
            </a:endParaRPr>
          </a:p>
        </p:txBody>
      </p:sp>
      <p:sp>
        <p:nvSpPr>
          <p:cNvPr id="22" name="TextBox 21"/>
          <p:cNvSpPr txBox="1"/>
          <p:nvPr/>
        </p:nvSpPr>
        <p:spPr>
          <a:xfrm>
            <a:off x="8280400" y="3581400"/>
            <a:ext cx="838200" cy="338554"/>
          </a:xfrm>
          <a:prstGeom prst="rect">
            <a:avLst/>
          </a:prstGeom>
          <a:noFill/>
        </p:spPr>
        <p:txBody>
          <a:bodyPr wrap="square" rtlCol="0">
            <a:spAutoFit/>
          </a:bodyPr>
          <a:lstStyle/>
          <a:p>
            <a:r>
              <a:rPr lang="en-US" sz="1600" dirty="0" smtClean="0">
                <a:latin typeface="Calibri"/>
                <a:cs typeface="Calibri"/>
              </a:rPr>
              <a:t>2.2 </a:t>
            </a:r>
            <a:r>
              <a:rPr lang="en-US" sz="1600" dirty="0" err="1" smtClean="0">
                <a:latin typeface="Calibri"/>
                <a:cs typeface="Calibri"/>
              </a:rPr>
              <a:t>eV</a:t>
            </a:r>
            <a:endParaRPr lang="en-US" sz="1600" dirty="0">
              <a:latin typeface="Calibri"/>
              <a:cs typeface="Calibri"/>
            </a:endParaRPr>
          </a:p>
        </p:txBody>
      </p:sp>
      <p:sp>
        <p:nvSpPr>
          <p:cNvPr id="34" name="TextBox 33"/>
          <p:cNvSpPr txBox="1"/>
          <p:nvPr/>
        </p:nvSpPr>
        <p:spPr>
          <a:xfrm>
            <a:off x="990600" y="6324600"/>
            <a:ext cx="3810000" cy="461665"/>
          </a:xfrm>
          <a:prstGeom prst="rect">
            <a:avLst/>
          </a:prstGeom>
          <a:noFill/>
        </p:spPr>
        <p:txBody>
          <a:bodyPr wrap="square" rtlCol="0">
            <a:spAutoFit/>
          </a:bodyPr>
          <a:lstStyle/>
          <a:p>
            <a:r>
              <a:rPr lang="en-US" sz="1200" dirty="0" smtClean="0">
                <a:latin typeface="Calibri"/>
                <a:cs typeface="Calibri"/>
              </a:rPr>
              <a:t>[1] P.J. Dean et al. J. Appl. Phys. 39, 5631 (1968).</a:t>
            </a:r>
          </a:p>
          <a:p>
            <a:r>
              <a:rPr lang="en-US" sz="1200" dirty="0" smtClean="0">
                <a:latin typeface="Calibri"/>
                <a:cs typeface="Calibri"/>
              </a:rPr>
              <a:t>[2] K.W. </a:t>
            </a:r>
            <a:r>
              <a:rPr lang="en-US" sz="1200" dirty="0" err="1" smtClean="0">
                <a:latin typeface="Calibri"/>
                <a:cs typeface="Calibri"/>
              </a:rPr>
              <a:t>Nauka</a:t>
            </a:r>
            <a:r>
              <a:rPr lang="en-US" sz="1200" dirty="0" smtClean="0">
                <a:latin typeface="Calibri"/>
                <a:cs typeface="Calibri"/>
              </a:rPr>
              <a:t>, Imperfections in III/V Materials (1993).</a:t>
            </a:r>
          </a:p>
        </p:txBody>
      </p:sp>
      <p:grpSp>
        <p:nvGrpSpPr>
          <p:cNvPr id="5" name="Group 4"/>
          <p:cNvGrpSpPr/>
          <p:nvPr/>
        </p:nvGrpSpPr>
        <p:grpSpPr>
          <a:xfrm>
            <a:off x="5181600" y="2438400"/>
            <a:ext cx="3653575" cy="2961380"/>
            <a:chOff x="5638800" y="2438400"/>
            <a:chExt cx="3196375" cy="2590800"/>
          </a:xfrm>
        </p:grpSpPr>
        <p:grpSp>
          <p:nvGrpSpPr>
            <p:cNvPr id="18" name="Group 17"/>
            <p:cNvGrpSpPr/>
            <p:nvPr/>
          </p:nvGrpSpPr>
          <p:grpSpPr>
            <a:xfrm>
              <a:off x="5638800" y="2438400"/>
              <a:ext cx="3196375" cy="2590800"/>
              <a:chOff x="6553200" y="2362200"/>
              <a:chExt cx="3196375" cy="2590800"/>
            </a:xfrm>
          </p:grpSpPr>
          <p:sp>
            <p:nvSpPr>
              <p:cNvPr id="9" name="Rectangle 8"/>
              <p:cNvSpPr/>
              <p:nvPr/>
            </p:nvSpPr>
            <p:spPr bwMode="auto">
              <a:xfrm>
                <a:off x="6553200" y="4495800"/>
                <a:ext cx="2651760" cy="457200"/>
              </a:xfrm>
              <a:prstGeom prst="rect">
                <a:avLst/>
              </a:prstGeom>
              <a:pattFill prst="ltUpDiag">
                <a:fgClr>
                  <a:schemeClr val="tx1"/>
                </a:fgClr>
                <a:bgClr>
                  <a:prstClr val="white"/>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10" name="Rectangle 9"/>
              <p:cNvSpPr/>
              <p:nvPr/>
            </p:nvSpPr>
            <p:spPr bwMode="auto">
              <a:xfrm>
                <a:off x="6553200" y="2362200"/>
                <a:ext cx="2651760" cy="457200"/>
              </a:xfrm>
              <a:prstGeom prst="rect">
                <a:avLst/>
              </a:prstGeom>
              <a:gradFill flip="none" rotWithShape="1">
                <a:gsLst>
                  <a:gs pos="0">
                    <a:schemeClr val="tx1">
                      <a:lumMod val="75000"/>
                      <a:lumOff val="25000"/>
                    </a:schemeClr>
                  </a:gs>
                  <a:gs pos="100000">
                    <a:srgbClr val="FFFFFF"/>
                  </a:gs>
                </a:gsLst>
                <a:lin ang="16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11" name="TextBox 10"/>
              <p:cNvSpPr txBox="1"/>
              <p:nvPr/>
            </p:nvSpPr>
            <p:spPr>
              <a:xfrm>
                <a:off x="9220200" y="2362200"/>
                <a:ext cx="513986" cy="461665"/>
              </a:xfrm>
              <a:prstGeom prst="rect">
                <a:avLst/>
              </a:prstGeom>
              <a:noFill/>
            </p:spPr>
            <p:txBody>
              <a:bodyPr wrap="square" rtlCol="0">
                <a:spAutoFit/>
              </a:bodyPr>
              <a:lstStyle/>
              <a:p>
                <a:r>
                  <a:rPr lang="en-US" dirty="0" err="1" smtClean="0">
                    <a:latin typeface="Calibri"/>
                    <a:cs typeface="Calibri"/>
                  </a:rPr>
                  <a:t>E</a:t>
                </a:r>
                <a:r>
                  <a:rPr lang="en-US" baseline="-25000" dirty="0" err="1" smtClean="0">
                    <a:latin typeface="Calibri"/>
                    <a:cs typeface="Calibri"/>
                  </a:rPr>
                  <a:t>c</a:t>
                </a:r>
                <a:endParaRPr lang="en-US" dirty="0">
                  <a:latin typeface="Calibri"/>
                  <a:cs typeface="Calibri"/>
                </a:endParaRPr>
              </a:p>
            </p:txBody>
          </p:sp>
          <p:sp>
            <p:nvSpPr>
              <p:cNvPr id="12" name="TextBox 11"/>
              <p:cNvSpPr txBox="1"/>
              <p:nvPr/>
            </p:nvSpPr>
            <p:spPr>
              <a:xfrm>
                <a:off x="9220200" y="4415135"/>
                <a:ext cx="529375" cy="461665"/>
              </a:xfrm>
              <a:prstGeom prst="rect">
                <a:avLst/>
              </a:prstGeom>
              <a:noFill/>
            </p:spPr>
            <p:txBody>
              <a:bodyPr wrap="square" rtlCol="0">
                <a:spAutoFit/>
              </a:bodyPr>
              <a:lstStyle/>
              <a:p>
                <a:r>
                  <a:rPr lang="en-US" dirty="0" err="1" smtClean="0">
                    <a:latin typeface="Calibri"/>
                    <a:cs typeface="Calibri"/>
                  </a:rPr>
                  <a:t>E</a:t>
                </a:r>
                <a:r>
                  <a:rPr lang="en-US" baseline="-25000" dirty="0" err="1" smtClean="0">
                    <a:latin typeface="Calibri"/>
                    <a:cs typeface="Calibri"/>
                  </a:rPr>
                  <a:t>v</a:t>
                </a:r>
                <a:endParaRPr lang="en-US" dirty="0">
                  <a:latin typeface="Calibri"/>
                  <a:cs typeface="Calibri"/>
                </a:endParaRPr>
              </a:p>
            </p:txBody>
          </p:sp>
        </p:grpSp>
        <p:cxnSp>
          <p:nvCxnSpPr>
            <p:cNvPr id="14" name="Straight Connector 13"/>
            <p:cNvCxnSpPr/>
            <p:nvPr/>
          </p:nvCxnSpPr>
          <p:spPr bwMode="auto">
            <a:xfrm>
              <a:off x="6248400" y="4038600"/>
              <a:ext cx="228600"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6" name="TextBox 15"/>
            <p:cNvSpPr txBox="1"/>
            <p:nvPr/>
          </p:nvSpPr>
          <p:spPr>
            <a:xfrm>
              <a:off x="6019800" y="4229100"/>
              <a:ext cx="1460522" cy="338554"/>
            </a:xfrm>
            <a:prstGeom prst="rect">
              <a:avLst/>
            </a:prstGeom>
            <a:noFill/>
          </p:spPr>
          <p:txBody>
            <a:bodyPr wrap="none" rtlCol="0">
              <a:spAutoFit/>
            </a:bodyPr>
            <a:lstStyle/>
            <a:p>
              <a:r>
                <a:rPr lang="en-US" sz="1600" dirty="0" smtClean="0">
                  <a:latin typeface="Calibri"/>
                  <a:cs typeface="Calibri"/>
                </a:rPr>
                <a:t>C (E</a:t>
              </a:r>
              <a:r>
                <a:rPr lang="en-US" sz="1600" baseline="-25000" dirty="0" smtClean="0">
                  <a:latin typeface="Calibri"/>
                  <a:cs typeface="Calibri"/>
                </a:rPr>
                <a:t>A </a:t>
              </a:r>
              <a:r>
                <a:rPr lang="en-US" sz="1600" dirty="0" smtClean="0">
                  <a:latin typeface="Calibri"/>
                  <a:cs typeface="Calibri"/>
                </a:rPr>
                <a:t>= 48 </a:t>
              </a:r>
              <a:r>
                <a:rPr lang="en-US" sz="1600" dirty="0" err="1" smtClean="0">
                  <a:latin typeface="Calibri"/>
                  <a:cs typeface="Calibri"/>
                </a:rPr>
                <a:t>meV</a:t>
              </a:r>
              <a:r>
                <a:rPr lang="en-US" sz="1600" dirty="0" smtClean="0">
                  <a:latin typeface="Calibri"/>
                  <a:cs typeface="Calibri"/>
                </a:rPr>
                <a:t>)</a:t>
              </a:r>
              <a:endParaRPr lang="en-US" sz="1600" dirty="0">
                <a:latin typeface="Calibri"/>
                <a:cs typeface="Calibri"/>
              </a:endParaRPr>
            </a:p>
          </p:txBody>
        </p:sp>
        <p:sp>
          <p:nvSpPr>
            <p:cNvPr id="23" name="TextBox 22"/>
            <p:cNvSpPr txBox="1"/>
            <p:nvPr/>
          </p:nvSpPr>
          <p:spPr>
            <a:xfrm>
              <a:off x="6477000" y="3848100"/>
              <a:ext cx="1596477" cy="338554"/>
            </a:xfrm>
            <a:prstGeom prst="rect">
              <a:avLst/>
            </a:prstGeom>
            <a:noFill/>
          </p:spPr>
          <p:txBody>
            <a:bodyPr wrap="none" rtlCol="0">
              <a:spAutoFit/>
            </a:bodyPr>
            <a:lstStyle/>
            <a:p>
              <a:r>
                <a:rPr lang="en-US" sz="1600" dirty="0" smtClean="0">
                  <a:latin typeface="Calibri"/>
                  <a:cs typeface="Calibri"/>
                </a:rPr>
                <a:t>Si (E</a:t>
              </a:r>
              <a:r>
                <a:rPr lang="en-US" sz="1600" baseline="-25000" dirty="0" smtClean="0">
                  <a:latin typeface="Calibri"/>
                  <a:cs typeface="Calibri"/>
                </a:rPr>
                <a:t>A </a:t>
              </a:r>
              <a:r>
                <a:rPr lang="en-US" sz="1600" dirty="0" smtClean="0">
                  <a:latin typeface="Calibri"/>
                  <a:cs typeface="Calibri"/>
                </a:rPr>
                <a:t>= 204 </a:t>
              </a:r>
              <a:r>
                <a:rPr lang="en-US" sz="1600" dirty="0" err="1" smtClean="0">
                  <a:latin typeface="Calibri"/>
                  <a:cs typeface="Calibri"/>
                </a:rPr>
                <a:t>meV</a:t>
              </a:r>
              <a:r>
                <a:rPr lang="en-US" sz="1600" dirty="0" smtClean="0">
                  <a:latin typeface="Calibri"/>
                  <a:cs typeface="Calibri"/>
                </a:rPr>
                <a:t>)</a:t>
              </a:r>
              <a:endParaRPr lang="en-US" sz="1600" dirty="0">
                <a:latin typeface="Calibri"/>
                <a:cs typeface="Calibri"/>
              </a:endParaRPr>
            </a:p>
          </p:txBody>
        </p:sp>
        <p:sp>
          <p:nvSpPr>
            <p:cNvPr id="24" name="TextBox 23"/>
            <p:cNvSpPr txBox="1"/>
            <p:nvPr/>
          </p:nvSpPr>
          <p:spPr>
            <a:xfrm>
              <a:off x="6477000" y="2895600"/>
              <a:ext cx="1497492" cy="338554"/>
            </a:xfrm>
            <a:prstGeom prst="rect">
              <a:avLst/>
            </a:prstGeom>
            <a:noFill/>
          </p:spPr>
          <p:txBody>
            <a:bodyPr wrap="none" rtlCol="0">
              <a:spAutoFit/>
            </a:bodyPr>
            <a:lstStyle/>
            <a:p>
              <a:r>
                <a:rPr lang="en-US" sz="1600" dirty="0" smtClean="0">
                  <a:latin typeface="Calibri"/>
                  <a:cs typeface="Calibri"/>
                </a:rPr>
                <a:t>Si (E</a:t>
              </a:r>
              <a:r>
                <a:rPr lang="en-US" sz="1600" baseline="-25000" dirty="0" smtClean="0">
                  <a:latin typeface="Calibri"/>
                  <a:cs typeface="Calibri"/>
                </a:rPr>
                <a:t>D </a:t>
              </a:r>
              <a:r>
                <a:rPr lang="en-US" sz="1600" dirty="0" smtClean="0">
                  <a:latin typeface="Calibri"/>
                  <a:cs typeface="Calibri"/>
                </a:rPr>
                <a:t>= 80 </a:t>
              </a:r>
              <a:r>
                <a:rPr lang="en-US" sz="1600" dirty="0" err="1" smtClean="0">
                  <a:latin typeface="Calibri"/>
                  <a:cs typeface="Calibri"/>
                </a:rPr>
                <a:t>meV</a:t>
              </a:r>
              <a:r>
                <a:rPr lang="en-US" sz="1600" dirty="0" smtClean="0">
                  <a:latin typeface="Calibri"/>
                  <a:cs typeface="Calibri"/>
                </a:rPr>
                <a:t>)</a:t>
              </a:r>
              <a:endParaRPr lang="en-US" sz="1600" dirty="0">
                <a:latin typeface="Calibri"/>
                <a:cs typeface="Calibri"/>
              </a:endParaRPr>
            </a:p>
          </p:txBody>
        </p:sp>
        <p:cxnSp>
          <p:nvCxnSpPr>
            <p:cNvPr id="25" name="Straight Connector 24"/>
            <p:cNvCxnSpPr/>
            <p:nvPr/>
          </p:nvCxnSpPr>
          <p:spPr bwMode="auto">
            <a:xfrm>
              <a:off x="5816600" y="4419600"/>
              <a:ext cx="228600"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6" name="Straight Connector 25"/>
            <p:cNvCxnSpPr/>
            <p:nvPr/>
          </p:nvCxnSpPr>
          <p:spPr bwMode="auto">
            <a:xfrm>
              <a:off x="6261100" y="3073400"/>
              <a:ext cx="2286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8" name="Straight Arrow Connector 27"/>
            <p:cNvCxnSpPr/>
            <p:nvPr/>
          </p:nvCxnSpPr>
          <p:spPr bwMode="auto">
            <a:xfrm flipV="1">
              <a:off x="8229600" y="2895600"/>
              <a:ext cx="0" cy="4572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a:off x="8229600" y="4038600"/>
              <a:ext cx="0" cy="5334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2" name="Straight Connector 31"/>
            <p:cNvCxnSpPr/>
            <p:nvPr/>
          </p:nvCxnSpPr>
          <p:spPr bwMode="auto">
            <a:xfrm>
              <a:off x="8229600" y="3429000"/>
              <a:ext cx="0" cy="533400"/>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1" name="TextBox 20"/>
            <p:cNvSpPr txBox="1"/>
            <p:nvPr/>
          </p:nvSpPr>
          <p:spPr>
            <a:xfrm>
              <a:off x="6172200" y="3276600"/>
              <a:ext cx="1717938" cy="338554"/>
            </a:xfrm>
            <a:prstGeom prst="rect">
              <a:avLst/>
            </a:prstGeom>
            <a:noFill/>
          </p:spPr>
          <p:txBody>
            <a:bodyPr wrap="none" rtlCol="0">
              <a:spAutoFit/>
            </a:bodyPr>
            <a:lstStyle/>
            <a:p>
              <a:r>
                <a:rPr lang="en-US" sz="1600" dirty="0" err="1" smtClean="0">
                  <a:latin typeface="Calibri"/>
                  <a:cs typeface="Calibri"/>
                </a:rPr>
                <a:t>P</a:t>
              </a:r>
              <a:r>
                <a:rPr lang="en-US" sz="1600" baseline="-25000" dirty="0" err="1" smtClean="0">
                  <a:latin typeface="Calibri"/>
                  <a:cs typeface="Calibri"/>
                </a:rPr>
                <a:t>Ga</a:t>
              </a:r>
              <a:r>
                <a:rPr lang="en-US" sz="1600" dirty="0" smtClean="0">
                  <a:latin typeface="Calibri"/>
                  <a:cs typeface="Calibri"/>
                </a:rPr>
                <a:t> (E</a:t>
              </a:r>
              <a:r>
                <a:rPr lang="en-US" sz="1600" baseline="-25000" dirty="0" smtClean="0">
                  <a:latin typeface="Calibri"/>
                  <a:cs typeface="Calibri"/>
                </a:rPr>
                <a:t>D </a:t>
              </a:r>
              <a:r>
                <a:rPr lang="en-US" sz="1600" dirty="0" smtClean="0">
                  <a:latin typeface="Calibri"/>
                  <a:cs typeface="Calibri"/>
                </a:rPr>
                <a:t>= 230 </a:t>
              </a:r>
              <a:r>
                <a:rPr lang="en-US" sz="1600" dirty="0" err="1" smtClean="0">
                  <a:latin typeface="Calibri"/>
                  <a:cs typeface="Calibri"/>
                </a:rPr>
                <a:t>meV</a:t>
              </a:r>
              <a:r>
                <a:rPr lang="en-US" sz="1600" dirty="0" smtClean="0">
                  <a:latin typeface="Calibri"/>
                  <a:cs typeface="Calibri"/>
                </a:rPr>
                <a:t>)</a:t>
              </a:r>
              <a:endParaRPr lang="en-US" sz="1600" dirty="0">
                <a:latin typeface="Calibri"/>
                <a:cs typeface="Calibri"/>
              </a:endParaRPr>
            </a:p>
          </p:txBody>
        </p:sp>
        <p:cxnSp>
          <p:nvCxnSpPr>
            <p:cNvPr id="27" name="Straight Connector 26"/>
            <p:cNvCxnSpPr/>
            <p:nvPr/>
          </p:nvCxnSpPr>
          <p:spPr bwMode="auto">
            <a:xfrm>
              <a:off x="5956300" y="3454400"/>
              <a:ext cx="2286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215088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ion mass spectroscopy</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15</a:t>
            </a:fld>
            <a:endParaRPr lang="en-US"/>
          </a:p>
        </p:txBody>
      </p:sp>
      <p:pic>
        <p:nvPicPr>
          <p:cNvPr id="36" name="Picture 35" descr="2915-SiOCconcentration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0"/>
            <a:ext cx="6270470" cy="4419600"/>
          </a:xfrm>
          <a:prstGeom prst="rect">
            <a:avLst/>
          </a:prstGeom>
        </p:spPr>
      </p:pic>
      <p:grpSp>
        <p:nvGrpSpPr>
          <p:cNvPr id="46" name="Group 45"/>
          <p:cNvGrpSpPr/>
          <p:nvPr/>
        </p:nvGrpSpPr>
        <p:grpSpPr>
          <a:xfrm>
            <a:off x="1469870" y="939799"/>
            <a:ext cx="4572000" cy="1727201"/>
            <a:chOff x="1981200" y="838199"/>
            <a:chExt cx="4572000" cy="1727201"/>
          </a:xfrm>
        </p:grpSpPr>
        <p:grpSp>
          <p:nvGrpSpPr>
            <p:cNvPr id="21" name="Group 20"/>
            <p:cNvGrpSpPr/>
            <p:nvPr/>
          </p:nvGrpSpPr>
          <p:grpSpPr>
            <a:xfrm rot="16200000">
              <a:off x="2781300" y="419100"/>
              <a:ext cx="1143001" cy="1981199"/>
              <a:chOff x="5334000" y="1447800"/>
              <a:chExt cx="2720316" cy="3200400"/>
            </a:xfrm>
          </p:grpSpPr>
          <p:grpSp>
            <p:nvGrpSpPr>
              <p:cNvPr id="7" name="Group 6"/>
              <p:cNvGrpSpPr/>
              <p:nvPr/>
            </p:nvGrpSpPr>
            <p:grpSpPr>
              <a:xfrm>
                <a:off x="5334000" y="1447800"/>
                <a:ext cx="2720316" cy="3200400"/>
                <a:chOff x="4648200" y="2819400"/>
                <a:chExt cx="2720316" cy="3200400"/>
              </a:xfrm>
            </p:grpSpPr>
            <p:grpSp>
              <p:nvGrpSpPr>
                <p:cNvPr id="9" name="Group 8"/>
                <p:cNvGrpSpPr>
                  <a:grpSpLocks/>
                </p:cNvGrpSpPr>
                <p:nvPr/>
              </p:nvGrpSpPr>
              <p:grpSpPr bwMode="auto">
                <a:xfrm>
                  <a:off x="4648200" y="4538569"/>
                  <a:ext cx="2720316" cy="1481231"/>
                  <a:chOff x="1159609" y="2416002"/>
                  <a:chExt cx="2305413" cy="1808554"/>
                </a:xfrm>
              </p:grpSpPr>
              <p:sp>
                <p:nvSpPr>
                  <p:cNvPr id="17" name="Rectangle 16"/>
                  <p:cNvSpPr/>
                  <p:nvPr/>
                </p:nvSpPr>
                <p:spPr>
                  <a:xfrm>
                    <a:off x="1159609" y="3478270"/>
                    <a:ext cx="2305413" cy="74628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smtClean="0">
                        <a:solidFill>
                          <a:srgbClr val="000000"/>
                        </a:solidFill>
                        <a:latin typeface="Calibri"/>
                        <a:cs typeface="Calibri"/>
                      </a:rPr>
                      <a:t>Si substrate</a:t>
                    </a:r>
                    <a:endParaRPr lang="en-US" sz="1400" dirty="0">
                      <a:solidFill>
                        <a:srgbClr val="000000"/>
                      </a:solidFill>
                      <a:latin typeface="Calibri"/>
                      <a:cs typeface="Calibri"/>
                    </a:endParaRPr>
                  </a:p>
                </p:txBody>
              </p:sp>
              <p:sp>
                <p:nvSpPr>
                  <p:cNvPr id="18" name="Rectangle 17"/>
                  <p:cNvSpPr/>
                  <p:nvPr/>
                </p:nvSpPr>
                <p:spPr>
                  <a:xfrm>
                    <a:off x="1159609" y="3000889"/>
                    <a:ext cx="2305413" cy="477381"/>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smtClean="0">
                        <a:solidFill>
                          <a:srgbClr val="000000"/>
                        </a:solidFill>
                        <a:latin typeface="Calibri"/>
                        <a:cs typeface="Calibri"/>
                      </a:rPr>
                      <a:t>GaP </a:t>
                    </a:r>
                    <a:r>
                      <a:rPr lang="en-US" sz="1400" dirty="0">
                        <a:solidFill>
                          <a:srgbClr val="000000"/>
                        </a:solidFill>
                        <a:latin typeface="Calibri"/>
                        <a:cs typeface="Calibri"/>
                      </a:rPr>
                      <a:t>buffer</a:t>
                    </a:r>
                  </a:p>
                </p:txBody>
              </p:sp>
              <p:sp>
                <p:nvSpPr>
                  <p:cNvPr id="19" name="Rectangle 18"/>
                  <p:cNvSpPr/>
                  <p:nvPr/>
                </p:nvSpPr>
                <p:spPr>
                  <a:xfrm>
                    <a:off x="1159609" y="2719281"/>
                    <a:ext cx="2305413" cy="281608"/>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err="1" smtClean="0">
                        <a:solidFill>
                          <a:srgbClr val="000000"/>
                        </a:solidFill>
                        <a:latin typeface="Calibri"/>
                        <a:cs typeface="Calibri"/>
                      </a:rPr>
                      <a:t>AlGaP</a:t>
                    </a:r>
                    <a:endParaRPr lang="en-US" sz="1400" dirty="0">
                      <a:solidFill>
                        <a:srgbClr val="000000"/>
                      </a:solidFill>
                      <a:latin typeface="Calibri"/>
                      <a:cs typeface="Calibri"/>
                    </a:endParaRPr>
                  </a:p>
                </p:txBody>
              </p:sp>
              <p:sp>
                <p:nvSpPr>
                  <p:cNvPr id="20" name="Rectangle 19"/>
                  <p:cNvSpPr/>
                  <p:nvPr/>
                </p:nvSpPr>
                <p:spPr>
                  <a:xfrm>
                    <a:off x="1159609" y="2416002"/>
                    <a:ext cx="2305413" cy="303279"/>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smtClean="0">
                        <a:solidFill>
                          <a:srgbClr val="000000"/>
                        </a:solidFill>
                        <a:latin typeface="Calibri"/>
                        <a:cs typeface="Calibri"/>
                      </a:rPr>
                      <a:t>GaP </a:t>
                    </a:r>
                    <a:endParaRPr lang="en-US" sz="1400" dirty="0">
                      <a:solidFill>
                        <a:srgbClr val="000000"/>
                      </a:solidFill>
                      <a:latin typeface="Calibri"/>
                      <a:cs typeface="Calibri"/>
                    </a:endParaRPr>
                  </a:p>
                </p:txBody>
              </p:sp>
            </p:grpSp>
            <p:sp>
              <p:nvSpPr>
                <p:cNvPr id="12" name="Rectangle 11"/>
                <p:cNvSpPr/>
                <p:nvPr/>
              </p:nvSpPr>
              <p:spPr bwMode="auto">
                <a:xfrm>
                  <a:off x="4648200" y="4315959"/>
                  <a:ext cx="2720316" cy="230641"/>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000000"/>
                    </a:solidFill>
                    <a:latin typeface="Calibri"/>
                    <a:cs typeface="Calibri"/>
                  </a:endParaRPr>
                </a:p>
              </p:txBody>
            </p:sp>
            <p:sp>
              <p:nvSpPr>
                <p:cNvPr id="13" name="Rectangle 12"/>
                <p:cNvSpPr/>
                <p:nvPr/>
              </p:nvSpPr>
              <p:spPr bwMode="auto">
                <a:xfrm>
                  <a:off x="4648200" y="4076700"/>
                  <a:ext cx="2720316" cy="24839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14" name="Rectangle 13"/>
                <p:cNvSpPr/>
                <p:nvPr/>
              </p:nvSpPr>
              <p:spPr bwMode="auto">
                <a:xfrm>
                  <a:off x="4648200" y="3067790"/>
                  <a:ext cx="2720316" cy="230641"/>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chemeClr val="tx1"/>
                    </a:solidFill>
                    <a:latin typeface="Calibri"/>
                    <a:cs typeface="Calibri"/>
                  </a:endParaRPr>
                </a:p>
              </p:txBody>
            </p:sp>
            <p:sp>
              <p:nvSpPr>
                <p:cNvPr id="15" name="Rectangle 14"/>
                <p:cNvSpPr/>
                <p:nvPr/>
              </p:nvSpPr>
              <p:spPr bwMode="auto">
                <a:xfrm>
                  <a:off x="4648200" y="2819400"/>
                  <a:ext cx="2720316" cy="24839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000000"/>
                    </a:solidFill>
                    <a:latin typeface="Calibri"/>
                    <a:cs typeface="Calibri"/>
                  </a:endParaRPr>
                </a:p>
              </p:txBody>
            </p:sp>
            <p:cxnSp>
              <p:nvCxnSpPr>
                <p:cNvPr id="16" name="Straight Connector 15"/>
                <p:cNvCxnSpPr/>
                <p:nvPr/>
              </p:nvCxnSpPr>
              <p:spPr bwMode="auto">
                <a:xfrm>
                  <a:off x="6019800" y="3429000"/>
                  <a:ext cx="0" cy="381000"/>
                </a:xfrm>
                <a:prstGeom prst="line">
                  <a:avLst/>
                </a:prstGeom>
                <a:solidFill>
                  <a:schemeClr val="accent1"/>
                </a:solidFill>
                <a:ln w="38100" cap="flat" cmpd="sng" algn="ctr">
                  <a:noFill/>
                  <a:prstDash val="dot"/>
                  <a:round/>
                  <a:headEnd type="none" w="med" len="med"/>
                  <a:tailEnd type="none" w="med" len="med"/>
                </a:ln>
                <a:effectLst/>
              </p:spPr>
            </p:cxnSp>
          </p:grpSp>
          <p:cxnSp>
            <p:nvCxnSpPr>
              <p:cNvPr id="8" name="Straight Connector 7"/>
              <p:cNvCxnSpPr/>
              <p:nvPr/>
            </p:nvCxnSpPr>
            <p:spPr bwMode="auto">
              <a:xfrm>
                <a:off x="6705600" y="2133600"/>
                <a:ext cx="0" cy="381000"/>
              </a:xfrm>
              <a:prstGeom prst="line">
                <a:avLst/>
              </a:prstGeom>
              <a:solidFill>
                <a:schemeClr val="accent1"/>
              </a:solidFill>
              <a:ln w="38100" cap="flat" cmpd="sng" algn="ctr">
                <a:solidFill>
                  <a:schemeClr val="tx1"/>
                </a:solidFill>
                <a:prstDash val="dot"/>
                <a:round/>
                <a:headEnd type="none" w="med" len="med"/>
                <a:tailEnd type="none" w="med" len="med"/>
              </a:ln>
              <a:effectLst/>
            </p:spPr>
          </p:cxnSp>
        </p:grpSp>
        <p:sp>
          <p:nvSpPr>
            <p:cNvPr id="31" name="Rectangle 30"/>
            <p:cNvSpPr/>
            <p:nvPr/>
          </p:nvSpPr>
          <p:spPr bwMode="auto">
            <a:xfrm>
              <a:off x="3276601" y="1879599"/>
              <a:ext cx="762000" cy="152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cxnSp>
          <p:nvCxnSpPr>
            <p:cNvPr id="23" name="Straight Connector 22"/>
            <p:cNvCxnSpPr/>
            <p:nvPr/>
          </p:nvCxnSpPr>
          <p:spPr bwMode="auto">
            <a:xfrm flipH="1">
              <a:off x="1981200" y="2032000"/>
              <a:ext cx="1295401" cy="4572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a:off x="4038600" y="2032000"/>
              <a:ext cx="2514600" cy="533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22" name="TextBox 21"/>
          <p:cNvSpPr txBox="1"/>
          <p:nvPr/>
        </p:nvSpPr>
        <p:spPr>
          <a:xfrm>
            <a:off x="6400800" y="1600200"/>
            <a:ext cx="2603500" cy="1877437"/>
          </a:xfrm>
          <a:prstGeom prst="rect">
            <a:avLst/>
          </a:prstGeom>
          <a:noFill/>
        </p:spPr>
        <p:txBody>
          <a:bodyPr wrap="square" rtlCol="0">
            <a:spAutoFit/>
          </a:bodyPr>
          <a:lstStyle/>
          <a:p>
            <a:r>
              <a:rPr lang="en-US" sz="2200" dirty="0" smtClean="0">
                <a:latin typeface="Calibri"/>
                <a:cs typeface="Calibri"/>
              </a:rPr>
              <a:t>Is there a source of free carriers?</a:t>
            </a:r>
          </a:p>
          <a:p>
            <a:pPr marL="342900" indent="-342900">
              <a:buFont typeface="Arial"/>
              <a:buChar char="•"/>
            </a:pPr>
            <a:r>
              <a:rPr lang="en-US" sz="1800" dirty="0" smtClean="0">
                <a:latin typeface="Calibri"/>
                <a:cs typeface="Calibri"/>
              </a:rPr>
              <a:t>C, O present at Si/GaP interface</a:t>
            </a:r>
          </a:p>
          <a:p>
            <a:pPr marL="342900" indent="-342900">
              <a:buFont typeface="Arial"/>
              <a:buChar char="•"/>
            </a:pPr>
            <a:r>
              <a:rPr lang="en-US" sz="1800" dirty="0" smtClean="0">
                <a:latin typeface="Calibri"/>
                <a:cs typeface="Calibri"/>
              </a:rPr>
              <a:t>Si diffusion limited to GaP buffer layer</a:t>
            </a:r>
          </a:p>
        </p:txBody>
      </p:sp>
      <p:sp>
        <p:nvSpPr>
          <p:cNvPr id="24" name="TextBox 23"/>
          <p:cNvSpPr txBox="1"/>
          <p:nvPr/>
        </p:nvSpPr>
        <p:spPr>
          <a:xfrm>
            <a:off x="5410200" y="6555601"/>
            <a:ext cx="2667000" cy="276999"/>
          </a:xfrm>
          <a:prstGeom prst="rect">
            <a:avLst/>
          </a:prstGeom>
          <a:noFill/>
        </p:spPr>
        <p:txBody>
          <a:bodyPr wrap="square" rtlCol="0">
            <a:spAutoFit/>
          </a:bodyPr>
          <a:lstStyle/>
          <a:p>
            <a:r>
              <a:rPr lang="en-US" sz="1200" dirty="0" smtClean="0">
                <a:latin typeface="Calibri"/>
                <a:cs typeface="Calibri"/>
              </a:rPr>
              <a:t>SIMS done by Evans Analytical Group</a:t>
            </a:r>
          </a:p>
        </p:txBody>
      </p:sp>
    </p:spTree>
    <p:extLst>
      <p:ext uri="{BB962C8B-B14F-4D97-AF65-F5344CB8AC3E}">
        <p14:creationId xmlns:p14="http://schemas.microsoft.com/office/powerpoint/2010/main" val="24296761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results for mechanical loss</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16</a:t>
            </a:fld>
            <a:endParaRPr lang="en-US"/>
          </a:p>
        </p:txBody>
      </p:sp>
      <p:grpSp>
        <p:nvGrpSpPr>
          <p:cNvPr id="34" name="Group 33"/>
          <p:cNvGrpSpPr/>
          <p:nvPr/>
        </p:nvGrpSpPr>
        <p:grpSpPr>
          <a:xfrm>
            <a:off x="152401" y="1143000"/>
            <a:ext cx="6629400" cy="4566405"/>
            <a:chOff x="152400" y="1811772"/>
            <a:chExt cx="6772869" cy="4665228"/>
          </a:xfrm>
        </p:grpSpPr>
        <p:grpSp>
          <p:nvGrpSpPr>
            <p:cNvPr id="11" name="Group 10"/>
            <p:cNvGrpSpPr/>
            <p:nvPr/>
          </p:nvGrpSpPr>
          <p:grpSpPr>
            <a:xfrm>
              <a:off x="152400" y="1811772"/>
              <a:ext cx="6772869" cy="4665228"/>
              <a:chOff x="-66065" y="824773"/>
              <a:chExt cx="8210998" cy="5655828"/>
            </a:xfrm>
          </p:grpSpPr>
          <p:pic>
            <p:nvPicPr>
              <p:cNvPr id="12" name="Picture 2"/>
              <p:cNvPicPr>
                <a:picLocks noChangeAspect="1" noChangeArrowheads="1"/>
              </p:cNvPicPr>
              <p:nvPr/>
            </p:nvPicPr>
            <p:blipFill rotWithShape="1">
              <a:blip r:embed="rId2" cstate="print"/>
              <a:srcRect l="11135" t="2687" r="4688" b="8717"/>
              <a:stretch/>
            </p:blipFill>
            <p:spPr bwMode="auto">
              <a:xfrm>
                <a:off x="1388533" y="1016000"/>
                <a:ext cx="6756400" cy="4673600"/>
              </a:xfrm>
              <a:prstGeom prst="rect">
                <a:avLst/>
              </a:prstGeom>
              <a:noFill/>
              <a:ln w="9525">
                <a:noFill/>
                <a:miter lim="800000"/>
                <a:headEnd/>
                <a:tailEnd/>
              </a:ln>
              <a:effectLst/>
            </p:spPr>
          </p:pic>
          <p:grpSp>
            <p:nvGrpSpPr>
              <p:cNvPr id="13" name="Group 12"/>
              <p:cNvGrpSpPr/>
              <p:nvPr/>
            </p:nvGrpSpPr>
            <p:grpSpPr>
              <a:xfrm>
                <a:off x="1113010" y="5654390"/>
                <a:ext cx="6440630" cy="826211"/>
                <a:chOff x="1113010" y="5654390"/>
                <a:chExt cx="6440630" cy="826211"/>
              </a:xfrm>
            </p:grpSpPr>
            <p:sp>
              <p:nvSpPr>
                <p:cNvPr id="27" name="TextBox 26"/>
                <p:cNvSpPr txBox="1"/>
                <p:nvPr/>
              </p:nvSpPr>
              <p:spPr>
                <a:xfrm>
                  <a:off x="1113010" y="5655734"/>
                  <a:ext cx="791223" cy="447755"/>
                </a:xfrm>
                <a:prstGeom prst="rect">
                  <a:avLst/>
                </a:prstGeom>
                <a:noFill/>
              </p:spPr>
              <p:txBody>
                <a:bodyPr wrap="none" rtlCol="0">
                  <a:spAutoFit/>
                </a:bodyPr>
                <a:lstStyle/>
                <a:p>
                  <a:r>
                    <a:rPr lang="en-US" sz="1800" dirty="0" smtClean="0">
                      <a:latin typeface="Calibri"/>
                      <a:cs typeface="Calibri"/>
                    </a:rPr>
                    <a:t>8000</a:t>
                  </a:r>
                  <a:endParaRPr lang="en-US" sz="1800" dirty="0">
                    <a:latin typeface="Calibri"/>
                    <a:cs typeface="Calibri"/>
                  </a:endParaRPr>
                </a:p>
              </p:txBody>
            </p:sp>
            <p:sp>
              <p:nvSpPr>
                <p:cNvPr id="28" name="TextBox 27"/>
                <p:cNvSpPr txBox="1"/>
                <p:nvPr/>
              </p:nvSpPr>
              <p:spPr>
                <a:xfrm>
                  <a:off x="3850652" y="5654390"/>
                  <a:ext cx="933059" cy="447755"/>
                </a:xfrm>
                <a:prstGeom prst="rect">
                  <a:avLst/>
                </a:prstGeom>
                <a:noFill/>
              </p:spPr>
              <p:txBody>
                <a:bodyPr wrap="none" rtlCol="0">
                  <a:spAutoFit/>
                </a:bodyPr>
                <a:lstStyle/>
                <a:p>
                  <a:r>
                    <a:rPr lang="en-US" sz="1800" dirty="0" smtClean="0">
                      <a:latin typeface="Calibri"/>
                      <a:cs typeface="Calibri"/>
                    </a:rPr>
                    <a:t>16000</a:t>
                  </a:r>
                  <a:endParaRPr lang="en-US" sz="1800" dirty="0">
                    <a:latin typeface="Calibri"/>
                    <a:cs typeface="Calibri"/>
                  </a:endParaRPr>
                </a:p>
              </p:txBody>
            </p:sp>
            <p:sp>
              <p:nvSpPr>
                <p:cNvPr id="29" name="TextBox 28"/>
                <p:cNvSpPr txBox="1"/>
                <p:nvPr/>
              </p:nvSpPr>
              <p:spPr>
                <a:xfrm>
                  <a:off x="2428195" y="5655734"/>
                  <a:ext cx="933059" cy="447755"/>
                </a:xfrm>
                <a:prstGeom prst="rect">
                  <a:avLst/>
                </a:prstGeom>
                <a:noFill/>
              </p:spPr>
              <p:txBody>
                <a:bodyPr wrap="none" rtlCol="0">
                  <a:spAutoFit/>
                </a:bodyPr>
                <a:lstStyle/>
                <a:p>
                  <a:r>
                    <a:rPr lang="en-US" sz="1800" dirty="0" smtClean="0">
                      <a:latin typeface="Calibri"/>
                      <a:cs typeface="Calibri"/>
                    </a:rPr>
                    <a:t>12000</a:t>
                  </a:r>
                  <a:endParaRPr lang="en-US" sz="1800" dirty="0">
                    <a:latin typeface="Calibri"/>
                    <a:cs typeface="Calibri"/>
                  </a:endParaRPr>
                </a:p>
              </p:txBody>
            </p:sp>
            <p:sp>
              <p:nvSpPr>
                <p:cNvPr id="30" name="TextBox 29"/>
                <p:cNvSpPr txBox="1"/>
                <p:nvPr/>
              </p:nvSpPr>
              <p:spPr>
                <a:xfrm>
                  <a:off x="5198125" y="5654390"/>
                  <a:ext cx="933059" cy="447755"/>
                </a:xfrm>
                <a:prstGeom prst="rect">
                  <a:avLst/>
                </a:prstGeom>
                <a:noFill/>
              </p:spPr>
              <p:txBody>
                <a:bodyPr wrap="none" rtlCol="0">
                  <a:spAutoFit/>
                </a:bodyPr>
                <a:lstStyle/>
                <a:p>
                  <a:r>
                    <a:rPr lang="en-US" sz="1800" dirty="0" smtClean="0">
                      <a:latin typeface="Calibri"/>
                      <a:cs typeface="Calibri"/>
                    </a:rPr>
                    <a:t>18000</a:t>
                  </a:r>
                  <a:endParaRPr lang="en-US" sz="1800" dirty="0">
                    <a:latin typeface="Calibri"/>
                    <a:cs typeface="Calibri"/>
                  </a:endParaRPr>
                </a:p>
              </p:txBody>
            </p:sp>
            <p:sp>
              <p:nvSpPr>
                <p:cNvPr id="31" name="TextBox 30"/>
                <p:cNvSpPr txBox="1"/>
                <p:nvPr/>
              </p:nvSpPr>
              <p:spPr>
                <a:xfrm>
                  <a:off x="6620581" y="5654390"/>
                  <a:ext cx="933059" cy="447755"/>
                </a:xfrm>
                <a:prstGeom prst="rect">
                  <a:avLst/>
                </a:prstGeom>
                <a:noFill/>
              </p:spPr>
              <p:txBody>
                <a:bodyPr wrap="none" rtlCol="0">
                  <a:spAutoFit/>
                </a:bodyPr>
                <a:lstStyle/>
                <a:p>
                  <a:r>
                    <a:rPr lang="en-US" sz="1800" dirty="0" smtClean="0">
                      <a:latin typeface="Calibri"/>
                      <a:cs typeface="Calibri"/>
                    </a:rPr>
                    <a:t>20000</a:t>
                  </a:r>
                  <a:endParaRPr lang="en-US" sz="1800" dirty="0">
                    <a:latin typeface="Calibri"/>
                    <a:cs typeface="Calibri"/>
                  </a:endParaRPr>
                </a:p>
              </p:txBody>
            </p:sp>
            <p:sp>
              <p:nvSpPr>
                <p:cNvPr id="32" name="TextBox 31"/>
                <p:cNvSpPr txBox="1"/>
                <p:nvPr/>
              </p:nvSpPr>
              <p:spPr>
                <a:xfrm>
                  <a:off x="3594873" y="6049714"/>
                  <a:ext cx="1903473" cy="430887"/>
                </a:xfrm>
                <a:prstGeom prst="rect">
                  <a:avLst/>
                </a:prstGeom>
                <a:noFill/>
              </p:spPr>
              <p:txBody>
                <a:bodyPr wrap="none" rtlCol="0">
                  <a:spAutoFit/>
                </a:bodyPr>
                <a:lstStyle/>
                <a:p>
                  <a:r>
                    <a:rPr lang="en-US" sz="2200" dirty="0" smtClean="0"/>
                    <a:t>Frequency (Hz)</a:t>
                  </a:r>
                  <a:endParaRPr lang="en-US" sz="2200" dirty="0"/>
                </a:p>
              </p:txBody>
            </p:sp>
          </p:grpSp>
          <p:grpSp>
            <p:nvGrpSpPr>
              <p:cNvPr id="14" name="Group 13"/>
              <p:cNvGrpSpPr/>
              <p:nvPr/>
            </p:nvGrpSpPr>
            <p:grpSpPr>
              <a:xfrm>
                <a:off x="-66065" y="824773"/>
                <a:ext cx="1511536" cy="5063506"/>
                <a:chOff x="-66065" y="824773"/>
                <a:chExt cx="1511536" cy="5063506"/>
              </a:xfrm>
            </p:grpSpPr>
            <p:sp>
              <p:nvSpPr>
                <p:cNvPr id="20" name="TextBox 19"/>
                <p:cNvSpPr txBox="1"/>
                <p:nvPr/>
              </p:nvSpPr>
              <p:spPr>
                <a:xfrm>
                  <a:off x="963750" y="5440524"/>
                  <a:ext cx="365714" cy="447755"/>
                </a:xfrm>
                <a:prstGeom prst="rect">
                  <a:avLst/>
                </a:prstGeom>
                <a:noFill/>
              </p:spPr>
              <p:txBody>
                <a:bodyPr wrap="none" rtlCol="0">
                  <a:spAutoFit/>
                </a:bodyPr>
                <a:lstStyle/>
                <a:p>
                  <a:r>
                    <a:rPr lang="en-US" sz="1800" dirty="0" smtClean="0">
                      <a:latin typeface="Calibri"/>
                      <a:cs typeface="Calibri"/>
                    </a:rPr>
                    <a:t>0</a:t>
                  </a:r>
                  <a:endParaRPr lang="en-US" sz="1800" dirty="0">
                    <a:latin typeface="Calibri"/>
                    <a:cs typeface="Calibri"/>
                  </a:endParaRPr>
                </a:p>
              </p:txBody>
            </p:sp>
            <p:sp>
              <p:nvSpPr>
                <p:cNvPr id="21" name="TextBox 20"/>
                <p:cNvSpPr txBox="1"/>
                <p:nvPr/>
              </p:nvSpPr>
              <p:spPr>
                <a:xfrm>
                  <a:off x="505034" y="4473719"/>
                  <a:ext cx="940437" cy="447755"/>
                </a:xfrm>
                <a:prstGeom prst="rect">
                  <a:avLst/>
                </a:prstGeom>
                <a:noFill/>
              </p:spPr>
              <p:txBody>
                <a:bodyPr wrap="none" rtlCol="0">
                  <a:spAutoFit/>
                </a:bodyPr>
                <a:lstStyle/>
                <a:p>
                  <a:r>
                    <a:rPr lang="en-US" sz="1800" dirty="0" smtClean="0">
                      <a:latin typeface="Calibri"/>
                      <a:cs typeface="Calibri"/>
                    </a:rPr>
                    <a:t>2×10</a:t>
                  </a:r>
                  <a:r>
                    <a:rPr lang="en-US" sz="1800" baseline="30000" dirty="0" smtClean="0">
                      <a:latin typeface="Calibri"/>
                      <a:cs typeface="Calibri"/>
                    </a:rPr>
                    <a:t>-5</a:t>
                  </a:r>
                  <a:endParaRPr lang="en-US" sz="1800" dirty="0">
                    <a:latin typeface="Calibri"/>
                    <a:cs typeface="Calibri"/>
                  </a:endParaRPr>
                </a:p>
              </p:txBody>
            </p:sp>
            <p:sp>
              <p:nvSpPr>
                <p:cNvPr id="22" name="TextBox 21"/>
                <p:cNvSpPr txBox="1"/>
                <p:nvPr/>
              </p:nvSpPr>
              <p:spPr>
                <a:xfrm>
                  <a:off x="488213" y="3570408"/>
                  <a:ext cx="940438" cy="447755"/>
                </a:xfrm>
                <a:prstGeom prst="rect">
                  <a:avLst/>
                </a:prstGeom>
                <a:noFill/>
              </p:spPr>
              <p:txBody>
                <a:bodyPr wrap="none" rtlCol="0">
                  <a:spAutoFit/>
                </a:bodyPr>
                <a:lstStyle/>
                <a:p>
                  <a:r>
                    <a:rPr lang="en-US" sz="1800" dirty="0" smtClean="0">
                      <a:latin typeface="Calibri"/>
                      <a:cs typeface="Calibri"/>
                    </a:rPr>
                    <a:t>4×10</a:t>
                  </a:r>
                  <a:r>
                    <a:rPr lang="en-US" sz="1800" baseline="30000" dirty="0" smtClean="0">
                      <a:latin typeface="Calibri"/>
                      <a:cs typeface="Calibri"/>
                    </a:rPr>
                    <a:t>-5</a:t>
                  </a:r>
                  <a:endParaRPr lang="en-US" sz="1800" dirty="0">
                    <a:latin typeface="Calibri"/>
                    <a:cs typeface="Calibri"/>
                  </a:endParaRPr>
                </a:p>
              </p:txBody>
            </p:sp>
            <p:sp>
              <p:nvSpPr>
                <p:cNvPr id="23" name="TextBox 22"/>
                <p:cNvSpPr txBox="1"/>
                <p:nvPr/>
              </p:nvSpPr>
              <p:spPr>
                <a:xfrm>
                  <a:off x="488213" y="2646660"/>
                  <a:ext cx="940438" cy="447755"/>
                </a:xfrm>
                <a:prstGeom prst="rect">
                  <a:avLst/>
                </a:prstGeom>
                <a:noFill/>
              </p:spPr>
              <p:txBody>
                <a:bodyPr wrap="none" rtlCol="0">
                  <a:spAutoFit/>
                </a:bodyPr>
                <a:lstStyle/>
                <a:p>
                  <a:r>
                    <a:rPr lang="en-US" sz="1800" dirty="0" smtClean="0">
                      <a:latin typeface="Calibri"/>
                      <a:cs typeface="Calibri"/>
                    </a:rPr>
                    <a:t>6×10</a:t>
                  </a:r>
                  <a:r>
                    <a:rPr lang="en-US" sz="1800" baseline="30000" dirty="0" smtClean="0">
                      <a:latin typeface="Calibri"/>
                      <a:cs typeface="Calibri"/>
                    </a:rPr>
                    <a:t>-5</a:t>
                  </a:r>
                  <a:endParaRPr lang="en-US" sz="1800" dirty="0">
                    <a:latin typeface="Calibri"/>
                    <a:cs typeface="Calibri"/>
                  </a:endParaRPr>
                </a:p>
              </p:txBody>
            </p:sp>
            <p:sp>
              <p:nvSpPr>
                <p:cNvPr id="24" name="TextBox 23"/>
                <p:cNvSpPr txBox="1"/>
                <p:nvPr/>
              </p:nvSpPr>
              <p:spPr>
                <a:xfrm>
                  <a:off x="488213" y="1722911"/>
                  <a:ext cx="940438" cy="447755"/>
                </a:xfrm>
                <a:prstGeom prst="rect">
                  <a:avLst/>
                </a:prstGeom>
                <a:noFill/>
              </p:spPr>
              <p:txBody>
                <a:bodyPr wrap="none" rtlCol="0">
                  <a:spAutoFit/>
                </a:bodyPr>
                <a:lstStyle/>
                <a:p>
                  <a:r>
                    <a:rPr lang="en-US" sz="1800" dirty="0" smtClean="0">
                      <a:latin typeface="Calibri"/>
                      <a:cs typeface="Calibri"/>
                    </a:rPr>
                    <a:t>8×10</a:t>
                  </a:r>
                  <a:r>
                    <a:rPr lang="en-US" sz="1800" baseline="30000" dirty="0" smtClean="0">
                      <a:latin typeface="Calibri"/>
                      <a:cs typeface="Calibri"/>
                    </a:rPr>
                    <a:t>-5</a:t>
                  </a:r>
                  <a:endParaRPr lang="en-US" sz="1800" dirty="0">
                    <a:latin typeface="Calibri"/>
                    <a:cs typeface="Calibri"/>
                  </a:endParaRPr>
                </a:p>
              </p:txBody>
            </p:sp>
            <p:sp>
              <p:nvSpPr>
                <p:cNvPr id="25" name="TextBox 24"/>
                <p:cNvSpPr txBox="1"/>
                <p:nvPr/>
              </p:nvSpPr>
              <p:spPr>
                <a:xfrm>
                  <a:off x="488213" y="824773"/>
                  <a:ext cx="940438" cy="447755"/>
                </a:xfrm>
                <a:prstGeom prst="rect">
                  <a:avLst/>
                </a:prstGeom>
                <a:noFill/>
              </p:spPr>
              <p:txBody>
                <a:bodyPr wrap="none" rtlCol="0">
                  <a:spAutoFit/>
                </a:bodyPr>
                <a:lstStyle/>
                <a:p>
                  <a:r>
                    <a:rPr lang="en-US" sz="1800" dirty="0" smtClean="0">
                      <a:latin typeface="Calibri"/>
                      <a:cs typeface="Calibri"/>
                    </a:rPr>
                    <a:t>1×10</a:t>
                  </a:r>
                  <a:r>
                    <a:rPr lang="en-US" sz="1800" baseline="30000" dirty="0" smtClean="0">
                      <a:latin typeface="Calibri"/>
                      <a:cs typeface="Calibri"/>
                    </a:rPr>
                    <a:t>-4</a:t>
                  </a:r>
                  <a:endParaRPr lang="en-US" sz="1800" dirty="0">
                    <a:latin typeface="Calibri"/>
                    <a:cs typeface="Calibri"/>
                  </a:endParaRPr>
                </a:p>
              </p:txBody>
            </p:sp>
            <p:sp>
              <p:nvSpPr>
                <p:cNvPr id="26" name="TextBox 25"/>
                <p:cNvSpPr txBox="1"/>
                <p:nvPr/>
              </p:nvSpPr>
              <p:spPr>
                <a:xfrm rot="16200000">
                  <a:off x="-1068372" y="2750879"/>
                  <a:ext cx="2526994" cy="522380"/>
                </a:xfrm>
                <a:prstGeom prst="rect">
                  <a:avLst/>
                </a:prstGeom>
                <a:noFill/>
              </p:spPr>
              <p:txBody>
                <a:bodyPr wrap="square" rtlCol="0">
                  <a:spAutoFit/>
                </a:bodyPr>
                <a:lstStyle/>
                <a:p>
                  <a:r>
                    <a:rPr lang="en-US" sz="2200" dirty="0" smtClean="0"/>
                    <a:t>Measured loss</a:t>
                  </a:r>
                  <a:endParaRPr lang="en-US" sz="2200" dirty="0"/>
                </a:p>
              </p:txBody>
            </p:sp>
          </p:grpSp>
          <p:grpSp>
            <p:nvGrpSpPr>
              <p:cNvPr id="15" name="Group 14"/>
              <p:cNvGrpSpPr/>
              <p:nvPr/>
            </p:nvGrpSpPr>
            <p:grpSpPr>
              <a:xfrm>
                <a:off x="3669210" y="1009534"/>
                <a:ext cx="4426241" cy="1271302"/>
                <a:chOff x="3669210" y="1009534"/>
                <a:chExt cx="4426241" cy="1271302"/>
              </a:xfrm>
            </p:grpSpPr>
            <p:sp>
              <p:nvSpPr>
                <p:cNvPr id="17" name="Rectangle 16"/>
                <p:cNvSpPr/>
                <p:nvPr/>
              </p:nvSpPr>
              <p:spPr>
                <a:xfrm>
                  <a:off x="6645206" y="1032495"/>
                  <a:ext cx="1450245" cy="8644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906279" y="1009534"/>
                  <a:ext cx="2162309" cy="457445"/>
                </a:xfrm>
                <a:prstGeom prst="rect">
                  <a:avLst/>
                </a:prstGeom>
                <a:solidFill>
                  <a:srgbClr val="FFFFFF"/>
                </a:solidFill>
              </p:spPr>
              <p:txBody>
                <a:bodyPr wrap="square" rtlCol="0">
                  <a:spAutoFit/>
                </a:bodyPr>
                <a:lstStyle/>
                <a:p>
                  <a:r>
                    <a:rPr lang="en-US" sz="1800" dirty="0" smtClean="0">
                      <a:latin typeface="Calibri"/>
                      <a:cs typeface="Calibri"/>
                    </a:rPr>
                    <a:t>Uncoated Si disk</a:t>
                  </a:r>
                  <a:endParaRPr lang="en-US" sz="1800" dirty="0">
                    <a:latin typeface="Calibri"/>
                    <a:cs typeface="Calibri"/>
                  </a:endParaRPr>
                </a:p>
              </p:txBody>
            </p:sp>
            <p:sp>
              <p:nvSpPr>
                <p:cNvPr id="19" name="TextBox 18"/>
                <p:cNvSpPr txBox="1"/>
                <p:nvPr/>
              </p:nvSpPr>
              <p:spPr>
                <a:xfrm>
                  <a:off x="3906275" y="1772491"/>
                  <a:ext cx="2162312" cy="457445"/>
                </a:xfrm>
                <a:prstGeom prst="rect">
                  <a:avLst/>
                </a:prstGeom>
                <a:solidFill>
                  <a:srgbClr val="FFFFFF"/>
                </a:solidFill>
              </p:spPr>
              <p:txBody>
                <a:bodyPr wrap="square" rtlCol="0">
                  <a:spAutoFit/>
                </a:bodyPr>
                <a:lstStyle/>
                <a:p>
                  <a:r>
                    <a:rPr lang="en-US" sz="1800" dirty="0">
                      <a:latin typeface="Calibri"/>
                      <a:cs typeface="Calibri"/>
                    </a:rPr>
                    <a:t>C</a:t>
                  </a:r>
                  <a:r>
                    <a:rPr lang="en-US" sz="1800" dirty="0" smtClean="0">
                      <a:latin typeface="Calibri"/>
                      <a:cs typeface="Calibri"/>
                    </a:rPr>
                    <a:t>oated Si disk</a:t>
                  </a:r>
                  <a:endParaRPr lang="en-US" sz="1800" dirty="0">
                    <a:latin typeface="Calibri"/>
                    <a:cs typeface="Calibri"/>
                  </a:endParaRPr>
                </a:p>
              </p:txBody>
            </p:sp>
            <p:pic>
              <p:nvPicPr>
                <p:cNvPr id="16" name="Picture 2"/>
                <p:cNvPicPr>
                  <a:picLocks noChangeAspect="1" noChangeArrowheads="1"/>
                </p:cNvPicPr>
                <p:nvPr/>
              </p:nvPicPr>
              <p:blipFill rotWithShape="1">
                <a:blip r:embed="rId2" cstate="print"/>
                <a:srcRect l="78522" t="4626" r="20000" b="83309"/>
                <a:stretch/>
              </p:blipFill>
              <p:spPr bwMode="auto">
                <a:xfrm>
                  <a:off x="3669210" y="1009534"/>
                  <a:ext cx="274701" cy="1271302"/>
                </a:xfrm>
                <a:prstGeom prst="rect">
                  <a:avLst/>
                </a:prstGeom>
                <a:noFill/>
                <a:ln w="9525">
                  <a:noFill/>
                  <a:miter lim="800000"/>
                  <a:headEnd/>
                  <a:tailEnd/>
                </a:ln>
                <a:effectLst/>
              </p:spPr>
            </p:pic>
          </p:grpSp>
        </p:grpSp>
        <p:sp>
          <p:nvSpPr>
            <p:cNvPr id="33" name="Rectangle 32"/>
            <p:cNvSpPr/>
            <p:nvPr/>
          </p:nvSpPr>
          <p:spPr bwMode="auto">
            <a:xfrm>
              <a:off x="3251200" y="1981200"/>
              <a:ext cx="1961389" cy="990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pic>
        <p:nvPicPr>
          <p:cNvPr id="5" name="Picture 4" descr="F:\Alan\Silicon disks, cryo\Room Temp\IMG_2776.JPG"/>
          <p:cNvPicPr>
            <a:picLocks noChangeAspect="1" noChangeArrowheads="1"/>
          </p:cNvPicPr>
          <p:nvPr/>
        </p:nvPicPr>
        <p:blipFill>
          <a:blip r:embed="rId3" cstate="print"/>
          <a:srcRect l="642" t="3262" r="965" b="3431"/>
          <a:stretch>
            <a:fillRect/>
          </a:stretch>
        </p:blipFill>
        <p:spPr bwMode="auto">
          <a:xfrm>
            <a:off x="5714999" y="990600"/>
            <a:ext cx="3284487" cy="2336112"/>
          </a:xfrm>
          <a:prstGeom prst="rect">
            <a:avLst/>
          </a:prstGeom>
          <a:noFill/>
        </p:spPr>
      </p:pic>
      <p:grpSp>
        <p:nvGrpSpPr>
          <p:cNvPr id="35" name="Group 34"/>
          <p:cNvGrpSpPr/>
          <p:nvPr/>
        </p:nvGrpSpPr>
        <p:grpSpPr>
          <a:xfrm>
            <a:off x="914400" y="6019800"/>
            <a:ext cx="7112000" cy="685800"/>
            <a:chOff x="762000" y="6096000"/>
            <a:chExt cx="7112000" cy="685800"/>
          </a:xfrm>
        </p:grpSpPr>
        <p:sp>
          <p:nvSpPr>
            <p:cNvPr id="36" name="Rounded Rectangle 35"/>
            <p:cNvSpPr/>
            <p:nvPr/>
          </p:nvSpPr>
          <p:spPr bwMode="auto">
            <a:xfrm>
              <a:off x="762000" y="6096000"/>
              <a:ext cx="7086600" cy="685800"/>
            </a:xfrm>
            <a:prstGeom prst="round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dirty="0">
                <a:solidFill>
                  <a:srgbClr val="0009FF"/>
                </a:solidFill>
                <a:latin typeface="Calibri"/>
                <a:cs typeface="Calibri"/>
              </a:endParaRPr>
            </a:p>
          </p:txBody>
        </p:sp>
        <p:sp>
          <p:nvSpPr>
            <p:cNvPr id="37" name="TextBox 36"/>
            <p:cNvSpPr txBox="1"/>
            <p:nvPr/>
          </p:nvSpPr>
          <p:spPr>
            <a:xfrm>
              <a:off x="863600" y="6134100"/>
              <a:ext cx="7010400" cy="646331"/>
            </a:xfrm>
            <a:prstGeom prst="rect">
              <a:avLst/>
            </a:prstGeom>
            <a:noFill/>
          </p:spPr>
          <p:txBody>
            <a:bodyPr wrap="square" rtlCol="0">
              <a:spAutoFit/>
            </a:bodyPr>
            <a:lstStyle/>
            <a:p>
              <a:r>
                <a:rPr lang="en-US" sz="1800" dirty="0" smtClean="0">
                  <a:solidFill>
                    <a:srgbClr val="0000FF"/>
                  </a:solidFill>
                  <a:latin typeface="Calibri"/>
                  <a:cs typeface="Calibri"/>
                </a:rPr>
                <a:t>No discernible difference between lowest measured losses in coated and uncoated samples</a:t>
              </a:r>
              <a:endParaRPr lang="en-US" sz="1800" dirty="0">
                <a:solidFill>
                  <a:srgbClr val="0000FF"/>
                </a:solidFill>
                <a:latin typeface="Calibri"/>
                <a:cs typeface="Calibri"/>
              </a:endParaRPr>
            </a:p>
          </p:txBody>
        </p:sp>
      </p:grpSp>
    </p:spTree>
    <p:extLst>
      <p:ext uri="{BB962C8B-B14F-4D97-AF65-F5344CB8AC3E}">
        <p14:creationId xmlns:p14="http://schemas.microsoft.com/office/powerpoint/2010/main" val="36699885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future work</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17</a:t>
            </a:fld>
            <a:endParaRPr lang="en-US"/>
          </a:p>
        </p:txBody>
      </p:sp>
      <p:sp>
        <p:nvSpPr>
          <p:cNvPr id="4" name="TextBox 3"/>
          <p:cNvSpPr txBox="1"/>
          <p:nvPr/>
        </p:nvSpPr>
        <p:spPr>
          <a:xfrm>
            <a:off x="304800" y="990600"/>
            <a:ext cx="8382000" cy="2462212"/>
          </a:xfrm>
          <a:prstGeom prst="rect">
            <a:avLst/>
          </a:prstGeom>
          <a:noFill/>
        </p:spPr>
        <p:txBody>
          <a:bodyPr wrap="square" rtlCol="0">
            <a:spAutoFit/>
          </a:bodyPr>
          <a:lstStyle/>
          <a:p>
            <a:pPr marL="342900" indent="-342900">
              <a:buClr>
                <a:srgbClr val="800000"/>
              </a:buClr>
              <a:buFont typeface="Wingdings" charset="2"/>
              <a:buChar char="§"/>
            </a:pPr>
            <a:r>
              <a:rPr lang="en-US" sz="2200" dirty="0" smtClean="0">
                <a:latin typeface="Calibri"/>
                <a:cs typeface="Calibri"/>
              </a:rPr>
              <a:t>GaP/</a:t>
            </a:r>
            <a:r>
              <a:rPr lang="en-US" sz="2200" dirty="0" err="1" smtClean="0">
                <a:latin typeface="Calibri"/>
                <a:cs typeface="Calibri"/>
              </a:rPr>
              <a:t>AlP</a:t>
            </a:r>
            <a:r>
              <a:rPr lang="en-US" sz="2200" dirty="0" smtClean="0">
                <a:latin typeface="Calibri"/>
                <a:cs typeface="Calibri"/>
              </a:rPr>
              <a:t> mirrors can be grown directly on Si</a:t>
            </a:r>
          </a:p>
          <a:p>
            <a:pPr marL="342900" indent="-342900">
              <a:buClr>
                <a:srgbClr val="800000"/>
              </a:buClr>
              <a:buFont typeface="Wingdings" charset="2"/>
              <a:buChar char="§"/>
            </a:pPr>
            <a:endParaRPr lang="en-US" sz="2200" dirty="0" smtClean="0">
              <a:latin typeface="Calibri"/>
              <a:cs typeface="Calibri"/>
            </a:endParaRPr>
          </a:p>
          <a:p>
            <a:pPr marL="342900" indent="-342900">
              <a:buClr>
                <a:srgbClr val="800000"/>
              </a:buClr>
              <a:buFont typeface="Wingdings" charset="2"/>
              <a:buChar char="§"/>
            </a:pPr>
            <a:r>
              <a:rPr lang="en-US" sz="2200" dirty="0" smtClean="0">
                <a:latin typeface="Calibri"/>
                <a:cs typeface="Calibri"/>
              </a:rPr>
              <a:t>Challenges with epitaxial integration onto Si can be addressed by nucleation and growth conditions </a:t>
            </a:r>
          </a:p>
          <a:p>
            <a:pPr marL="800100" lvl="1" indent="-342900">
              <a:buClr>
                <a:srgbClr val="800000"/>
              </a:buClr>
              <a:buFont typeface="Wingdings" charset="2"/>
              <a:buChar char="§"/>
            </a:pPr>
            <a:endParaRPr lang="en-US" sz="2200" dirty="0">
              <a:latin typeface="Calibri"/>
              <a:cs typeface="Calibri"/>
            </a:endParaRPr>
          </a:p>
          <a:p>
            <a:pPr marL="342900" indent="-342900">
              <a:buClr>
                <a:srgbClr val="800000"/>
              </a:buClr>
              <a:buFont typeface="Wingdings" charset="2"/>
              <a:buChar char="§"/>
            </a:pPr>
            <a:r>
              <a:rPr lang="en-US" sz="2200" dirty="0" smtClean="0">
                <a:latin typeface="Calibri"/>
                <a:cs typeface="Calibri"/>
              </a:rPr>
              <a:t>Preliminary structural, optical absorption, and mechanical loss measurements have been done on GaP/</a:t>
            </a:r>
            <a:r>
              <a:rPr lang="en-US" sz="2200" dirty="0" err="1" smtClean="0">
                <a:latin typeface="Calibri"/>
                <a:cs typeface="Calibri"/>
              </a:rPr>
              <a:t>AlGaP</a:t>
            </a:r>
            <a:r>
              <a:rPr lang="en-US" sz="2200" dirty="0" smtClean="0">
                <a:latin typeface="Calibri"/>
                <a:cs typeface="Calibri"/>
              </a:rPr>
              <a:t> mirrors</a:t>
            </a:r>
          </a:p>
        </p:txBody>
      </p:sp>
      <p:sp>
        <p:nvSpPr>
          <p:cNvPr id="5" name="TextBox 4"/>
          <p:cNvSpPr txBox="1"/>
          <p:nvPr/>
        </p:nvSpPr>
        <p:spPr>
          <a:xfrm>
            <a:off x="914400" y="3962400"/>
            <a:ext cx="7239000" cy="1815882"/>
          </a:xfrm>
          <a:prstGeom prst="rect">
            <a:avLst/>
          </a:prstGeom>
          <a:noFill/>
        </p:spPr>
        <p:txBody>
          <a:bodyPr wrap="square" rtlCol="0">
            <a:spAutoFit/>
          </a:bodyPr>
          <a:lstStyle/>
          <a:p>
            <a:r>
              <a:rPr lang="en-US" dirty="0" smtClean="0">
                <a:latin typeface="Calibri"/>
                <a:cs typeface="Calibri"/>
              </a:rPr>
              <a:t>Future work:</a:t>
            </a:r>
          </a:p>
          <a:p>
            <a:pPr marL="342900" indent="-342900">
              <a:buClr>
                <a:srgbClr val="800000"/>
              </a:buClr>
              <a:buFont typeface="Wingdings" charset="2"/>
              <a:buChar char="§"/>
            </a:pPr>
            <a:r>
              <a:rPr lang="en-US" sz="2200" dirty="0" smtClean="0">
                <a:latin typeface="Calibri"/>
                <a:cs typeface="Calibri"/>
              </a:rPr>
              <a:t>Low temperature absorption measurements</a:t>
            </a:r>
            <a:endParaRPr lang="en-US" sz="2200" dirty="0">
              <a:latin typeface="Calibri"/>
              <a:cs typeface="Calibri"/>
            </a:endParaRPr>
          </a:p>
          <a:p>
            <a:pPr marL="342900" indent="-342900">
              <a:buClr>
                <a:srgbClr val="800000"/>
              </a:buClr>
              <a:buFont typeface="Wingdings" charset="2"/>
              <a:buChar char="§"/>
            </a:pPr>
            <a:r>
              <a:rPr lang="en-US" sz="2200" dirty="0" smtClean="0">
                <a:latin typeface="Calibri"/>
                <a:cs typeface="Calibri"/>
              </a:rPr>
              <a:t>Low temperature mechanical loss measurements </a:t>
            </a:r>
          </a:p>
          <a:p>
            <a:pPr marL="342900" indent="-342900">
              <a:buClr>
                <a:srgbClr val="800000"/>
              </a:buClr>
              <a:buFont typeface="Wingdings" charset="2"/>
              <a:buChar char="§"/>
            </a:pPr>
            <a:r>
              <a:rPr lang="en-US" sz="2200" dirty="0" smtClean="0">
                <a:latin typeface="Calibri"/>
                <a:cs typeface="Calibri"/>
              </a:rPr>
              <a:t>Investigating other growth conditions to further reduce defects and impurities</a:t>
            </a:r>
          </a:p>
        </p:txBody>
      </p:sp>
      <p:sp>
        <p:nvSpPr>
          <p:cNvPr id="6" name="TextBox 5"/>
          <p:cNvSpPr txBox="1"/>
          <p:nvPr/>
        </p:nvSpPr>
        <p:spPr>
          <a:xfrm>
            <a:off x="762000" y="6019800"/>
            <a:ext cx="6705600" cy="769441"/>
          </a:xfrm>
          <a:prstGeom prst="rect">
            <a:avLst/>
          </a:prstGeom>
          <a:noFill/>
        </p:spPr>
        <p:txBody>
          <a:bodyPr wrap="square" rtlCol="0">
            <a:spAutoFit/>
          </a:bodyPr>
          <a:lstStyle/>
          <a:p>
            <a:r>
              <a:rPr lang="en-US" sz="2200" dirty="0" smtClean="0">
                <a:latin typeface="Calibri"/>
                <a:cs typeface="Calibri"/>
              </a:rPr>
              <a:t>Acknowledgements: This work was supported by NSF grant </a:t>
            </a:r>
            <a:r>
              <a:rPr lang="en-US" sz="2200" dirty="0">
                <a:latin typeface="Calibri"/>
                <a:cs typeface="Calibri"/>
              </a:rPr>
              <a:t>PHY-10 </a:t>
            </a:r>
            <a:r>
              <a:rPr lang="en-US" sz="2200" dirty="0" smtClean="0">
                <a:latin typeface="Calibri"/>
                <a:cs typeface="Calibri"/>
              </a:rPr>
              <a:t>68596.</a:t>
            </a:r>
          </a:p>
        </p:txBody>
      </p:sp>
      <p:pic>
        <p:nvPicPr>
          <p:cNvPr id="7" name="Picture 6" descr="nsf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7894" y="30480000"/>
            <a:ext cx="1588294" cy="1597475"/>
          </a:xfrm>
          <a:prstGeom prst="rect">
            <a:avLst/>
          </a:prstGeom>
        </p:spPr>
      </p:pic>
      <p:pic>
        <p:nvPicPr>
          <p:cNvPr id="9" name="Picture 8" descr="nsf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5943600"/>
            <a:ext cx="835013" cy="838200"/>
          </a:xfrm>
          <a:prstGeom prst="rect">
            <a:avLst/>
          </a:prstGeom>
        </p:spPr>
      </p:pic>
    </p:spTree>
    <p:extLst>
      <p:ext uri="{BB962C8B-B14F-4D97-AF65-F5344CB8AC3E}">
        <p14:creationId xmlns:p14="http://schemas.microsoft.com/office/powerpoint/2010/main" val="8706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9E340398-8ED8-D146-8DC3-8DB66C8411F8}" type="slidenum">
              <a:rPr lang="en-US" smtClean="0"/>
              <a:t>18</a:t>
            </a:fld>
            <a:endParaRPr lang="en-US"/>
          </a:p>
        </p:txBody>
      </p:sp>
    </p:spTree>
    <p:extLst>
      <p:ext uri="{BB962C8B-B14F-4D97-AF65-F5344CB8AC3E}">
        <p14:creationId xmlns:p14="http://schemas.microsoft.com/office/powerpoint/2010/main" val="15047433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Material properties</a:t>
            </a:r>
            <a:endParaRPr lang="en-US" dirty="0">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2121177216"/>
              </p:ext>
            </p:extLst>
          </p:nvPr>
        </p:nvGraphicFramePr>
        <p:xfrm>
          <a:off x="329231" y="1397000"/>
          <a:ext cx="8586169" cy="4043928"/>
        </p:xfrm>
        <a:graphic>
          <a:graphicData uri="http://schemas.openxmlformats.org/drawingml/2006/table">
            <a:tbl>
              <a:tblPr firstRow="1" bandRow="1">
                <a:tableStyleId>{5C22544A-7EE6-4342-B048-85BDC9FD1C3A}</a:tableStyleId>
              </a:tblPr>
              <a:tblGrid>
                <a:gridCol w="1494417"/>
                <a:gridCol w="1643941"/>
                <a:gridCol w="1482218"/>
                <a:gridCol w="1603393"/>
                <a:gridCol w="2362200"/>
              </a:tblGrid>
              <a:tr h="1207362">
                <a:tc>
                  <a:txBody>
                    <a:bodyPr/>
                    <a:lstStyle/>
                    <a:p>
                      <a:pPr algn="ctr"/>
                      <a:r>
                        <a:rPr lang="en-US" sz="2200" dirty="0" smtClean="0">
                          <a:solidFill>
                            <a:srgbClr val="000000"/>
                          </a:solidFill>
                        </a:rPr>
                        <a:t>Material</a:t>
                      </a:r>
                      <a:endParaRPr lang="en-US" sz="22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Lattice constant (</a:t>
                      </a:r>
                      <a:r>
                        <a:rPr lang="en-US" sz="2200" dirty="0" err="1" smtClean="0">
                          <a:solidFill>
                            <a:srgbClr val="000000"/>
                          </a:solidFill>
                        </a:rPr>
                        <a:t>Å</a:t>
                      </a:r>
                      <a:r>
                        <a:rPr lang="en-US" sz="2200" dirty="0" smtClean="0">
                          <a:solidFill>
                            <a:srgbClr val="000000"/>
                          </a:solidFill>
                        </a:rPr>
                        <a:t>)</a:t>
                      </a:r>
                      <a:endParaRPr lang="en-US" sz="22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Mismatch (%)</a:t>
                      </a:r>
                      <a:endParaRPr lang="en-US" sz="22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Refractive</a:t>
                      </a:r>
                      <a:r>
                        <a:rPr lang="en-US" sz="2200" baseline="0" dirty="0" smtClean="0">
                          <a:solidFill>
                            <a:srgbClr val="000000"/>
                          </a:solidFill>
                        </a:rPr>
                        <a:t> index </a:t>
                      </a:r>
                    </a:p>
                    <a:p>
                      <a:pPr algn="ctr"/>
                      <a:r>
                        <a:rPr lang="en-US" sz="2200" baseline="0" dirty="0" smtClean="0">
                          <a:solidFill>
                            <a:srgbClr val="000000"/>
                          </a:solidFill>
                        </a:rPr>
                        <a:t>(near-IR)</a:t>
                      </a:r>
                      <a:endParaRPr lang="en-US" sz="22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Linear thermal expansion coefficient (°C</a:t>
                      </a:r>
                      <a:r>
                        <a:rPr lang="en-US" sz="2200" baseline="30000" dirty="0" smtClean="0">
                          <a:solidFill>
                            <a:srgbClr val="000000"/>
                          </a:solidFill>
                        </a:rPr>
                        <a:t>-1</a:t>
                      </a:r>
                      <a:r>
                        <a:rPr lang="en-US" sz="2200" baseline="0" dirty="0" smtClean="0">
                          <a:solidFill>
                            <a:srgbClr val="000000"/>
                          </a:solidFill>
                        </a:rPr>
                        <a:t>)</a:t>
                      </a:r>
                      <a:endParaRPr lang="en-US" sz="2200" dirty="0">
                        <a:solidFill>
                          <a:srgbClr val="000000"/>
                        </a:solidFill>
                      </a:endParaRPr>
                    </a:p>
                  </a:txBody>
                  <a:tcPr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72761">
                <a:tc>
                  <a:txBody>
                    <a:bodyPr/>
                    <a:lstStyle/>
                    <a:p>
                      <a:pPr algn="ctr"/>
                      <a:r>
                        <a:rPr lang="en-US" sz="2200" dirty="0" err="1" smtClean="0">
                          <a:solidFill>
                            <a:srgbClr val="000000"/>
                          </a:solidFill>
                        </a:rPr>
                        <a:t>AlP</a:t>
                      </a:r>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5.4510</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2.75</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6.10*10</a:t>
                      </a:r>
                      <a:r>
                        <a:rPr lang="en-US" sz="2200" baseline="30000" dirty="0" smtClean="0">
                          <a:solidFill>
                            <a:srgbClr val="000000"/>
                          </a:solidFill>
                        </a:rPr>
                        <a:t>-6</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2761">
                <a:tc>
                  <a:txBody>
                    <a:bodyPr/>
                    <a:lstStyle/>
                    <a:p>
                      <a:pPr algn="ctr"/>
                      <a:r>
                        <a:rPr lang="en-US" sz="2200" dirty="0" smtClean="0">
                          <a:solidFill>
                            <a:srgbClr val="000000"/>
                          </a:solidFill>
                        </a:rPr>
                        <a:t>GaP</a:t>
                      </a:r>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5.4505</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2200" dirty="0" smtClean="0">
                          <a:solidFill>
                            <a:srgbClr val="000000"/>
                          </a:solidFill>
                        </a:rPr>
                        <a:t>0.4</a:t>
                      </a:r>
                      <a:endParaRPr lang="en-US" sz="22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3.02</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4.65*10</a:t>
                      </a:r>
                      <a:r>
                        <a:rPr lang="en-US" sz="2200" baseline="30000" dirty="0" smtClean="0">
                          <a:solidFill>
                            <a:srgbClr val="000000"/>
                          </a:solidFill>
                        </a:rPr>
                        <a:t>-6</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2761">
                <a:tc>
                  <a:txBody>
                    <a:bodyPr/>
                    <a:lstStyle/>
                    <a:p>
                      <a:pPr algn="ctr"/>
                      <a:r>
                        <a:rPr lang="en-US" sz="2200" dirty="0" smtClean="0">
                          <a:solidFill>
                            <a:srgbClr val="000000"/>
                          </a:solidFill>
                        </a:rPr>
                        <a:t>Si</a:t>
                      </a:r>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5.4310</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200" dirty="0" smtClean="0">
                          <a:solidFill>
                            <a:srgbClr val="000000"/>
                          </a:solidFill>
                        </a:rPr>
                        <a:t>3.42</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smtClean="0">
                          <a:solidFill>
                            <a:srgbClr val="000000"/>
                          </a:solidFill>
                        </a:rPr>
                        <a:t>2.60*10</a:t>
                      </a:r>
                      <a:r>
                        <a:rPr lang="en-US" sz="2200" baseline="30000" dirty="0" smtClean="0">
                          <a:solidFill>
                            <a:srgbClr val="000000"/>
                          </a:solidFill>
                        </a:rPr>
                        <a:t>-6</a:t>
                      </a:r>
                      <a:endParaRPr lang="en-US" sz="2200" dirty="0" smtClean="0">
                        <a:solidFill>
                          <a:srgbClr val="000000"/>
                        </a:solidFill>
                      </a:endParaRP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2761">
                <a:tc>
                  <a:txBody>
                    <a:bodyPr/>
                    <a:lstStyle/>
                    <a:p>
                      <a:pPr algn="ctr"/>
                      <a:r>
                        <a:rPr lang="en-US" sz="2200" dirty="0" err="1" smtClean="0">
                          <a:solidFill>
                            <a:srgbClr val="000000"/>
                          </a:solidFill>
                        </a:rPr>
                        <a:t>AlAs</a:t>
                      </a:r>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5.6611</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2.86</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smtClean="0">
                          <a:solidFill>
                            <a:srgbClr val="000000"/>
                          </a:solidFill>
                        </a:rPr>
                        <a:t>5.20*10</a:t>
                      </a:r>
                      <a:r>
                        <a:rPr lang="en-US" sz="2200" baseline="30000" dirty="0" smtClean="0">
                          <a:solidFill>
                            <a:srgbClr val="000000"/>
                          </a:solidFill>
                        </a:rPr>
                        <a:t>-6</a:t>
                      </a:r>
                      <a:endParaRPr lang="en-US" sz="2200" dirty="0" smtClean="0">
                        <a:solidFill>
                          <a:srgbClr val="000000"/>
                        </a:solidFill>
                      </a:endParaRP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2761">
                <a:tc>
                  <a:txBody>
                    <a:bodyPr/>
                    <a:lstStyle/>
                    <a:p>
                      <a:pPr algn="ctr"/>
                      <a:r>
                        <a:rPr lang="en-US" sz="2200" dirty="0" smtClean="0">
                          <a:solidFill>
                            <a:srgbClr val="000000"/>
                          </a:solidFill>
                        </a:rPr>
                        <a:t>GaAs</a:t>
                      </a:r>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5.6533</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2200" dirty="0" smtClean="0">
                          <a:solidFill>
                            <a:srgbClr val="000000"/>
                          </a:solidFill>
                        </a:rPr>
                        <a:t>0.08</a:t>
                      </a:r>
                      <a:endParaRPr lang="en-US" sz="22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3.30</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smtClean="0">
                          <a:solidFill>
                            <a:srgbClr val="000000"/>
                          </a:solidFill>
                        </a:rPr>
                        <a:t>5.73*10</a:t>
                      </a:r>
                      <a:r>
                        <a:rPr lang="en-US" sz="2200" baseline="30000" dirty="0" smtClean="0">
                          <a:solidFill>
                            <a:srgbClr val="000000"/>
                          </a:solidFill>
                        </a:rPr>
                        <a:t>-6</a:t>
                      </a:r>
                      <a:endParaRPr lang="en-US" sz="2200" dirty="0" smtClean="0">
                        <a:solidFill>
                          <a:srgbClr val="000000"/>
                        </a:solidFill>
                      </a:endParaRP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72761">
                <a:tc>
                  <a:txBody>
                    <a:bodyPr/>
                    <a:lstStyle/>
                    <a:p>
                      <a:pPr algn="ctr"/>
                      <a:r>
                        <a:rPr lang="en-US" sz="2200" dirty="0" err="1" smtClean="0">
                          <a:solidFill>
                            <a:srgbClr val="000000"/>
                          </a:solidFill>
                        </a:rPr>
                        <a:t>Ge</a:t>
                      </a:r>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smtClean="0">
                          <a:solidFill>
                            <a:srgbClr val="000000"/>
                          </a:solidFill>
                        </a:rPr>
                        <a:t>5.6580</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200" dirty="0" smtClean="0">
                          <a:solidFill>
                            <a:srgbClr val="000000"/>
                          </a:solidFill>
                        </a:rPr>
                        <a:t>4.00</a:t>
                      </a:r>
                      <a:endParaRPr lang="en-US" sz="22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smtClean="0">
                          <a:solidFill>
                            <a:srgbClr val="000000"/>
                          </a:solidFill>
                        </a:rPr>
                        <a:t>5.90*10</a:t>
                      </a:r>
                      <a:r>
                        <a:rPr lang="en-US" sz="2200" baseline="30000" dirty="0" smtClean="0">
                          <a:solidFill>
                            <a:srgbClr val="000000"/>
                          </a:solidFill>
                        </a:rPr>
                        <a:t>-6</a:t>
                      </a:r>
                      <a:endParaRPr lang="en-US" sz="2200" dirty="0" smtClean="0">
                        <a:solidFill>
                          <a:srgbClr val="000000"/>
                        </a:solidFill>
                      </a:endParaRP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Right Brace 2"/>
          <p:cNvSpPr/>
          <p:nvPr/>
        </p:nvSpPr>
        <p:spPr>
          <a:xfrm>
            <a:off x="3505200" y="3200400"/>
            <a:ext cx="226804" cy="738973"/>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z</a:t>
            </a:r>
            <a:endParaRPr lang="en-US" dirty="0"/>
          </a:p>
        </p:txBody>
      </p:sp>
      <p:sp>
        <p:nvSpPr>
          <p:cNvPr id="6" name="Right Brace 5"/>
          <p:cNvSpPr/>
          <p:nvPr/>
        </p:nvSpPr>
        <p:spPr>
          <a:xfrm>
            <a:off x="3505200" y="4572000"/>
            <a:ext cx="226804" cy="741574"/>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06154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crystalline coatings</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2</a:t>
            </a:fld>
            <a:endParaRPr lang="en-US"/>
          </a:p>
        </p:txBody>
      </p:sp>
      <p:pic>
        <p:nvPicPr>
          <p:cNvPr id="4" name="Picture 3" descr="large silicon bou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752600"/>
            <a:ext cx="3124200" cy="2072787"/>
          </a:xfrm>
          <a:prstGeom prst="rect">
            <a:avLst/>
          </a:prstGeom>
        </p:spPr>
      </p:pic>
      <p:sp>
        <p:nvSpPr>
          <p:cNvPr id="5" name="TextBox 4"/>
          <p:cNvSpPr txBox="1"/>
          <p:nvPr/>
        </p:nvSpPr>
        <p:spPr>
          <a:xfrm>
            <a:off x="609600" y="4191000"/>
            <a:ext cx="7924799" cy="2339102"/>
          </a:xfrm>
          <a:prstGeom prst="rect">
            <a:avLst/>
          </a:prstGeom>
          <a:noFill/>
        </p:spPr>
        <p:txBody>
          <a:bodyPr wrap="square" rtlCol="0">
            <a:spAutoFit/>
          </a:bodyPr>
          <a:lstStyle/>
          <a:p>
            <a:pPr>
              <a:buClr>
                <a:srgbClr val="800000"/>
              </a:buClr>
            </a:pPr>
            <a:r>
              <a:rPr lang="en-US" sz="2200" dirty="0" smtClean="0">
                <a:latin typeface="Calibri"/>
                <a:cs typeface="Calibri"/>
              </a:rPr>
              <a:t>For third generation detectors operating at cryogenic temperatures:</a:t>
            </a:r>
          </a:p>
          <a:p>
            <a:pPr marL="342900" indent="-342900">
              <a:buClr>
                <a:srgbClr val="800000"/>
              </a:buClr>
              <a:buFont typeface="Wingdings" charset="2"/>
              <a:buChar char="§"/>
            </a:pPr>
            <a:r>
              <a:rPr lang="en-US" sz="2200" dirty="0" smtClean="0">
                <a:latin typeface="Calibri"/>
                <a:cs typeface="Calibri"/>
              </a:rPr>
              <a:t>Low mechanical loss in silicon at low T</a:t>
            </a:r>
          </a:p>
          <a:p>
            <a:pPr marL="342900" indent="-342900">
              <a:buClr>
                <a:srgbClr val="800000"/>
              </a:buClr>
              <a:buFont typeface="Wingdings" charset="2"/>
              <a:buChar char="§"/>
            </a:pPr>
            <a:r>
              <a:rPr lang="en-US" sz="2200" dirty="0" smtClean="0">
                <a:latin typeface="Calibri"/>
                <a:cs typeface="Calibri"/>
              </a:rPr>
              <a:t>Silicon is available in large sizes:</a:t>
            </a:r>
          </a:p>
          <a:p>
            <a:pPr marL="800100" lvl="1" indent="-342900">
              <a:buClr>
                <a:srgbClr val="800000"/>
              </a:buClr>
              <a:buFont typeface="Wingdings" charset="2"/>
              <a:buChar char="§"/>
            </a:pPr>
            <a:r>
              <a:rPr lang="en-US" sz="1800" dirty="0" smtClean="0">
                <a:latin typeface="Calibri"/>
                <a:cs typeface="Calibri"/>
              </a:rPr>
              <a:t>Commercially available: 300 mm (12”)</a:t>
            </a:r>
          </a:p>
          <a:p>
            <a:pPr marL="800100" lvl="1" indent="-342900">
              <a:buClr>
                <a:srgbClr val="800000"/>
              </a:buClr>
              <a:buFont typeface="Wingdings" charset="2"/>
              <a:buChar char="§"/>
            </a:pPr>
            <a:r>
              <a:rPr lang="en-US" sz="1800" dirty="0" smtClean="0">
                <a:latin typeface="Calibri"/>
                <a:cs typeface="Calibri"/>
              </a:rPr>
              <a:t>Research: 450 mm (18”)</a:t>
            </a:r>
          </a:p>
          <a:p>
            <a:pPr marL="342900" indent="-342900">
              <a:buClr>
                <a:srgbClr val="800000"/>
              </a:buClr>
              <a:buFont typeface="Wingdings" charset="2"/>
              <a:buChar char="§"/>
            </a:pPr>
            <a:r>
              <a:rPr lang="en-US" sz="2200" dirty="0" smtClean="0">
                <a:latin typeface="Calibri"/>
                <a:cs typeface="Calibri"/>
              </a:rPr>
              <a:t>Single crystalline coatings have already been shown to have low mechanical loss</a:t>
            </a:r>
            <a:r>
              <a:rPr lang="en-US" sz="2200" baseline="30000" dirty="0" smtClean="0">
                <a:latin typeface="Calibri"/>
                <a:cs typeface="Calibri"/>
              </a:rPr>
              <a:t>2</a:t>
            </a:r>
            <a:endParaRPr lang="en-US" sz="2200" dirty="0">
              <a:latin typeface="Calibri"/>
              <a:cs typeface="Calibri"/>
            </a:endParaRPr>
          </a:p>
        </p:txBody>
      </p:sp>
      <p:grpSp>
        <p:nvGrpSpPr>
          <p:cNvPr id="9" name="Group 8"/>
          <p:cNvGrpSpPr/>
          <p:nvPr/>
        </p:nvGrpSpPr>
        <p:grpSpPr>
          <a:xfrm>
            <a:off x="304800" y="819090"/>
            <a:ext cx="5029200" cy="3411098"/>
            <a:chOff x="533400" y="819090"/>
            <a:chExt cx="5029200" cy="3411098"/>
          </a:xfrm>
        </p:grpSpPr>
        <p:pic>
          <p:nvPicPr>
            <p:cNvPr id="6" name="Picture 5"/>
            <p:cNvPicPr>
              <a:picLocks noChangeAspect="1"/>
            </p:cNvPicPr>
            <p:nvPr/>
          </p:nvPicPr>
          <p:blipFill>
            <a:blip r:embed="rId4"/>
            <a:stretch>
              <a:fillRect/>
            </a:stretch>
          </p:blipFill>
          <p:spPr>
            <a:xfrm>
              <a:off x="533400" y="990600"/>
              <a:ext cx="5029200" cy="3239588"/>
            </a:xfrm>
            <a:prstGeom prst="rect">
              <a:avLst/>
            </a:prstGeom>
          </p:spPr>
        </p:pic>
        <p:sp>
          <p:nvSpPr>
            <p:cNvPr id="7" name="TextBox 6"/>
            <p:cNvSpPr txBox="1"/>
            <p:nvPr/>
          </p:nvSpPr>
          <p:spPr>
            <a:xfrm>
              <a:off x="1676400" y="819090"/>
              <a:ext cx="3006953" cy="400110"/>
            </a:xfrm>
            <a:prstGeom prst="rect">
              <a:avLst/>
            </a:prstGeom>
            <a:noFill/>
          </p:spPr>
          <p:txBody>
            <a:bodyPr wrap="none" rtlCol="0">
              <a:spAutoFit/>
            </a:bodyPr>
            <a:lstStyle/>
            <a:p>
              <a:r>
                <a:rPr lang="en-US" sz="2000" dirty="0" smtClean="0">
                  <a:latin typeface="Calibri"/>
                  <a:cs typeface="Calibri"/>
                </a:rPr>
                <a:t>Loss sources in a Si flexure</a:t>
              </a:r>
              <a:r>
                <a:rPr lang="en-US" sz="2000" baseline="30000" dirty="0" smtClean="0">
                  <a:latin typeface="Calibri"/>
                  <a:cs typeface="Calibri"/>
                </a:rPr>
                <a:t>1</a:t>
              </a:r>
              <a:endParaRPr lang="en-US" sz="2000" dirty="0">
                <a:latin typeface="Calibri"/>
                <a:cs typeface="Calibri"/>
              </a:endParaRPr>
            </a:p>
          </p:txBody>
        </p:sp>
      </p:grpSp>
      <p:sp>
        <p:nvSpPr>
          <p:cNvPr id="8" name="TextBox 7"/>
          <p:cNvSpPr txBox="1"/>
          <p:nvPr/>
        </p:nvSpPr>
        <p:spPr>
          <a:xfrm>
            <a:off x="1066800" y="6581001"/>
            <a:ext cx="6135013" cy="276999"/>
          </a:xfrm>
          <a:prstGeom prst="rect">
            <a:avLst/>
          </a:prstGeom>
          <a:noFill/>
        </p:spPr>
        <p:txBody>
          <a:bodyPr wrap="none" rtlCol="0">
            <a:spAutoFit/>
          </a:bodyPr>
          <a:lstStyle/>
          <a:p>
            <a:r>
              <a:rPr lang="en-US" sz="1200" dirty="0" smtClean="0">
                <a:latin typeface="Calibri"/>
                <a:cs typeface="Calibri"/>
              </a:rPr>
              <a:t>[1] </a:t>
            </a:r>
            <a:r>
              <a:rPr lang="en-US" sz="1200" dirty="0" err="1" smtClean="0">
                <a:latin typeface="Calibri"/>
                <a:cs typeface="Calibri"/>
              </a:rPr>
              <a:t>Nawrodt</a:t>
            </a:r>
            <a:r>
              <a:rPr lang="en-US" sz="1200" dirty="0" smtClean="0">
                <a:latin typeface="Calibri"/>
                <a:cs typeface="Calibri"/>
              </a:rPr>
              <a:t> et al. arXiv</a:t>
            </a:r>
            <a:r>
              <a:rPr lang="en-US" sz="1200" dirty="0">
                <a:latin typeface="Calibri"/>
                <a:cs typeface="Calibri"/>
              </a:rPr>
              <a:t>:</a:t>
            </a:r>
            <a:r>
              <a:rPr lang="en-US" sz="1200" dirty="0" smtClean="0">
                <a:latin typeface="Calibri"/>
                <a:cs typeface="Calibri"/>
              </a:rPr>
              <a:t>1003.2893v1 (2010).</a:t>
            </a:r>
            <a:r>
              <a:rPr lang="en-US" sz="1200" dirty="0">
                <a:latin typeface="Calibri"/>
                <a:cs typeface="Calibri"/>
              </a:rPr>
              <a:t> </a:t>
            </a:r>
            <a:r>
              <a:rPr lang="en-US" sz="1200" dirty="0" smtClean="0">
                <a:latin typeface="Calibri"/>
                <a:cs typeface="Calibri"/>
              </a:rPr>
              <a:t>  [2] Cole et al. Appl. Phys. </a:t>
            </a:r>
            <a:r>
              <a:rPr lang="en-US" sz="1200" dirty="0" err="1" smtClean="0">
                <a:latin typeface="Calibri"/>
                <a:cs typeface="Calibri"/>
              </a:rPr>
              <a:t>Lett</a:t>
            </a:r>
            <a:r>
              <a:rPr lang="en-US" sz="1200" dirty="0" smtClean="0">
                <a:latin typeface="Calibri"/>
                <a:cs typeface="Calibri"/>
              </a:rPr>
              <a:t>. 92, 261108 (2010).</a:t>
            </a:r>
          </a:p>
        </p:txBody>
      </p:sp>
    </p:spTree>
    <p:extLst>
      <p:ext uri="{BB962C8B-B14F-4D97-AF65-F5344CB8AC3E}">
        <p14:creationId xmlns:p14="http://schemas.microsoft.com/office/powerpoint/2010/main" val="31819126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In-situ characterization: RHEED</a:t>
            </a:r>
            <a:endParaRPr lang="en-US" sz="3600" dirty="0"/>
          </a:p>
        </p:txBody>
      </p:sp>
      <p:sp>
        <p:nvSpPr>
          <p:cNvPr id="3" name="Slide Number Placeholder 2"/>
          <p:cNvSpPr>
            <a:spLocks noGrp="1"/>
          </p:cNvSpPr>
          <p:nvPr>
            <p:ph type="sldNum" sz="quarter" idx="10"/>
          </p:nvPr>
        </p:nvSpPr>
        <p:spPr/>
        <p:txBody>
          <a:bodyPr/>
          <a:lstStyle/>
          <a:p>
            <a:fld id="{9E340398-8ED8-D146-8DC3-8DB66C8411F8}" type="slidenum">
              <a:rPr lang="en-US" smtClean="0"/>
              <a:t>20</a:t>
            </a:fld>
            <a:endParaRPr lang="en-US"/>
          </a:p>
        </p:txBody>
      </p:sp>
      <p:grpSp>
        <p:nvGrpSpPr>
          <p:cNvPr id="8194" name="Group 32"/>
          <p:cNvGrpSpPr>
            <a:grpSpLocks/>
          </p:cNvGrpSpPr>
          <p:nvPr/>
        </p:nvGrpSpPr>
        <p:grpSpPr bwMode="auto">
          <a:xfrm>
            <a:off x="761010" y="762000"/>
            <a:ext cx="7773390" cy="1584216"/>
            <a:chOff x="480" y="1325"/>
            <a:chExt cx="5579" cy="1137"/>
          </a:xfrm>
        </p:grpSpPr>
        <p:sp>
          <p:nvSpPr>
            <p:cNvPr id="8195" name="Oval 33"/>
            <p:cNvSpPr>
              <a:spLocks noChangeArrowheads="1"/>
            </p:cNvSpPr>
            <p:nvPr/>
          </p:nvSpPr>
          <p:spPr bwMode="auto">
            <a:xfrm>
              <a:off x="2352" y="2064"/>
              <a:ext cx="1920" cy="192"/>
            </a:xfrm>
            <a:prstGeom prst="ellipse">
              <a:avLst/>
            </a:prstGeom>
            <a:gradFill rotWithShape="1">
              <a:gsLst>
                <a:gs pos="0">
                  <a:schemeClr val="bg1"/>
                </a:gs>
                <a:gs pos="100000">
                  <a:srgbClr val="CFCFC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bodyPr>
            <a:lstStyle/>
            <a:p>
              <a:endParaRPr lang="en-US"/>
            </a:p>
          </p:txBody>
        </p:sp>
        <p:sp>
          <p:nvSpPr>
            <p:cNvPr id="8196" name="Rectangle 34"/>
            <p:cNvSpPr>
              <a:spLocks noChangeArrowheads="1"/>
            </p:cNvSpPr>
            <p:nvPr/>
          </p:nvSpPr>
          <p:spPr bwMode="auto">
            <a:xfrm rot="303593">
              <a:off x="480" y="1776"/>
              <a:ext cx="1056" cy="384"/>
            </a:xfrm>
            <a:prstGeom prst="rect">
              <a:avLst/>
            </a:prstGeom>
            <a:gradFill rotWithShape="1">
              <a:gsLst>
                <a:gs pos="0">
                  <a:schemeClr val="tx1"/>
                </a:gs>
                <a:gs pos="50000">
                  <a:schemeClr val="bg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bodyPr>
            <a:lstStyle/>
            <a:p>
              <a:endParaRPr lang="en-US"/>
            </a:p>
          </p:txBody>
        </p:sp>
        <p:sp>
          <p:nvSpPr>
            <p:cNvPr id="8197" name="Oval 35"/>
            <p:cNvSpPr>
              <a:spLocks noChangeArrowheads="1"/>
            </p:cNvSpPr>
            <p:nvPr/>
          </p:nvSpPr>
          <p:spPr bwMode="auto">
            <a:xfrm rot="21300000">
              <a:off x="5126" y="1445"/>
              <a:ext cx="158" cy="1017"/>
            </a:xfrm>
            <a:prstGeom prst="ellipse">
              <a:avLst/>
            </a:prstGeom>
            <a:gradFill rotWithShape="1">
              <a:gsLst>
                <a:gs pos="0">
                  <a:srgbClr val="CFCFCF"/>
                </a:gs>
                <a:gs pos="100000">
                  <a:srgbClr val="FFFF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bodyPr>
            <a:lstStyle/>
            <a:p>
              <a:endParaRPr lang="en-US"/>
            </a:p>
          </p:txBody>
        </p:sp>
        <p:sp>
          <p:nvSpPr>
            <p:cNvPr id="8198" name="Line 36"/>
            <p:cNvSpPr>
              <a:spLocks noChangeShapeType="1"/>
            </p:cNvSpPr>
            <p:nvPr/>
          </p:nvSpPr>
          <p:spPr bwMode="auto">
            <a:xfrm flipH="1">
              <a:off x="1632" y="2160"/>
              <a:ext cx="16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199" name="Freeform 37"/>
            <p:cNvSpPr>
              <a:spLocks/>
            </p:cNvSpPr>
            <p:nvPr/>
          </p:nvSpPr>
          <p:spPr bwMode="auto">
            <a:xfrm>
              <a:off x="2124" y="2081"/>
              <a:ext cx="40" cy="71"/>
            </a:xfrm>
            <a:custGeom>
              <a:avLst/>
              <a:gdLst>
                <a:gd name="T0" fmla="*/ 40 w 40"/>
                <a:gd name="T1" fmla="*/ 0 h 71"/>
                <a:gd name="T2" fmla="*/ 0 w 40"/>
                <a:gd name="T3" fmla="*/ 71 h 71"/>
              </a:gdLst>
              <a:ahLst/>
              <a:cxnLst>
                <a:cxn ang="0">
                  <a:pos x="T0" y="T1"/>
                </a:cxn>
                <a:cxn ang="0">
                  <a:pos x="T2" y="T3"/>
                </a:cxn>
              </a:cxnLst>
              <a:rect l="0" t="0" r="r" b="b"/>
              <a:pathLst>
                <a:path w="40" h="71">
                  <a:moveTo>
                    <a:pt x="40" y="0"/>
                  </a:moveTo>
                  <a:cubicBezTo>
                    <a:pt x="13" y="18"/>
                    <a:pt x="0" y="36"/>
                    <a:pt x="0" y="7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200" name="Line 38"/>
            <p:cNvSpPr>
              <a:spLocks noChangeShapeType="1"/>
            </p:cNvSpPr>
            <p:nvPr/>
          </p:nvSpPr>
          <p:spPr bwMode="auto">
            <a:xfrm flipV="1">
              <a:off x="2160" y="1872"/>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201" name="Text Box 39"/>
            <p:cNvSpPr txBox="1">
              <a:spLocks noChangeArrowheads="1"/>
            </p:cNvSpPr>
            <p:nvPr/>
          </p:nvSpPr>
          <p:spPr bwMode="auto">
            <a:xfrm>
              <a:off x="1968" y="1632"/>
              <a:ext cx="35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a:ea typeface="ＭＳ Ｐゴシック" charset="0"/>
                  <a:cs typeface="Calibri"/>
                </a:rPr>
                <a:t>1-3°</a:t>
              </a:r>
            </a:p>
          </p:txBody>
        </p:sp>
        <p:sp>
          <p:nvSpPr>
            <p:cNvPr id="8202" name="Text Box 40"/>
            <p:cNvSpPr txBox="1">
              <a:spLocks noChangeArrowheads="1"/>
            </p:cNvSpPr>
            <p:nvPr/>
          </p:nvSpPr>
          <p:spPr bwMode="auto">
            <a:xfrm>
              <a:off x="480" y="1325"/>
              <a:ext cx="1204"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a:ea typeface="ＭＳ Ｐゴシック" charset="0"/>
                  <a:cs typeface="Calibri"/>
                </a:rPr>
                <a:t>Monoenergetic</a:t>
              </a:r>
              <a:endParaRPr kumimoji="0" lang="en-US" sz="1800" b="0" i="0" u="none" strike="noStrike" cap="none" normalizeH="0" baseline="0" dirty="0">
                <a:ln>
                  <a:noFill/>
                </a:ln>
                <a:solidFill>
                  <a:schemeClr val="tx1"/>
                </a:solidFill>
                <a:effectLst/>
                <a:latin typeface="Calibri"/>
                <a:ea typeface="ＭＳ Ｐゴシック" charset="0"/>
                <a:cs typeface="Calibr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a:ea typeface="ＭＳ Ｐゴシック" charset="0"/>
                  <a:cs typeface="Calibri"/>
                </a:rPr>
                <a:t>electron gun</a:t>
              </a:r>
              <a:endParaRPr kumimoji="0" lang="en-US" sz="2400" b="0" i="0" u="none" strike="noStrike" cap="none" normalizeH="0" baseline="0" dirty="0">
                <a:ln>
                  <a:noFill/>
                </a:ln>
                <a:solidFill>
                  <a:schemeClr val="tx1"/>
                </a:solidFill>
                <a:effectLst/>
                <a:latin typeface="Calibri"/>
                <a:ea typeface="ＭＳ Ｐゴシック" charset="0"/>
                <a:cs typeface="Calibri"/>
              </a:endParaRPr>
            </a:p>
          </p:txBody>
        </p:sp>
        <p:sp>
          <p:nvSpPr>
            <p:cNvPr id="8203" name="Text Box 41"/>
            <p:cNvSpPr txBox="1">
              <a:spLocks noChangeArrowheads="1"/>
            </p:cNvSpPr>
            <p:nvPr/>
          </p:nvSpPr>
          <p:spPr bwMode="auto">
            <a:xfrm>
              <a:off x="3005" y="2215"/>
              <a:ext cx="45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a:ea typeface="ＭＳ Ｐゴシック" charset="0"/>
                  <a:cs typeface="Calibri"/>
                </a:rPr>
                <a:t>wafer</a:t>
              </a:r>
              <a:endParaRPr kumimoji="0" lang="en-US" sz="2400" b="0" i="0" u="none" strike="noStrike" cap="none" normalizeH="0" baseline="0" dirty="0">
                <a:ln>
                  <a:noFill/>
                </a:ln>
                <a:solidFill>
                  <a:schemeClr val="tx1"/>
                </a:solidFill>
                <a:effectLst/>
                <a:latin typeface="Calibri"/>
                <a:ea typeface="ＭＳ Ｐゴシック" charset="0"/>
                <a:cs typeface="Calibri"/>
              </a:endParaRPr>
            </a:p>
          </p:txBody>
        </p:sp>
        <p:sp>
          <p:nvSpPr>
            <p:cNvPr id="8204" name="Text Box 42"/>
            <p:cNvSpPr txBox="1">
              <a:spLocks noChangeArrowheads="1"/>
            </p:cNvSpPr>
            <p:nvPr/>
          </p:nvSpPr>
          <p:spPr bwMode="auto">
            <a:xfrm>
              <a:off x="5280" y="1657"/>
              <a:ext cx="779"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a:ea typeface="ＭＳ Ｐゴシック" charset="0"/>
                  <a:cs typeface="Calibri"/>
                </a:rPr>
                <a:t>Phosphor </a:t>
              </a:r>
              <a:r>
                <a:rPr kumimoji="0" lang="en-US" sz="1800" b="0" i="0" u="none" strike="noStrike" cap="none" normalizeH="0" baseline="0" dirty="0" smtClean="0">
                  <a:ln>
                    <a:noFill/>
                  </a:ln>
                  <a:solidFill>
                    <a:schemeClr val="tx1"/>
                  </a:solidFill>
                  <a:effectLst/>
                  <a:latin typeface="Calibri"/>
                  <a:ea typeface="ＭＳ Ｐゴシック" charset="0"/>
                  <a:cs typeface="Calibri"/>
                </a:rPr>
                <a:t>screen</a:t>
              </a:r>
              <a:endParaRPr kumimoji="0" lang="en-US" sz="1800" b="0" i="0" u="none" strike="noStrike" cap="none" normalizeH="0" baseline="0" dirty="0">
                <a:ln>
                  <a:noFill/>
                </a:ln>
                <a:solidFill>
                  <a:schemeClr val="tx1"/>
                </a:solidFill>
                <a:effectLst/>
                <a:latin typeface="Calibri"/>
                <a:ea typeface="ＭＳ Ｐゴシック" charset="0"/>
                <a:cs typeface="Calibri"/>
              </a:endParaRPr>
            </a:p>
          </p:txBody>
        </p:sp>
        <p:grpSp>
          <p:nvGrpSpPr>
            <p:cNvPr id="8205" name="Group 43"/>
            <p:cNvGrpSpPr>
              <a:grpSpLocks/>
            </p:cNvGrpSpPr>
            <p:nvPr/>
          </p:nvGrpSpPr>
          <p:grpSpPr bwMode="auto">
            <a:xfrm>
              <a:off x="1536" y="1872"/>
              <a:ext cx="3696" cy="288"/>
              <a:chOff x="1392" y="2016"/>
              <a:chExt cx="3696" cy="288"/>
            </a:xfrm>
          </p:grpSpPr>
          <p:sp>
            <p:nvSpPr>
              <p:cNvPr id="8208" name="Line 44"/>
              <p:cNvSpPr>
                <a:spLocks noChangeShapeType="1"/>
              </p:cNvSpPr>
              <p:nvPr/>
            </p:nvSpPr>
            <p:spPr bwMode="auto">
              <a:xfrm>
                <a:off x="1392" y="2160"/>
                <a:ext cx="1776" cy="144"/>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209" name="Line 45"/>
              <p:cNvSpPr>
                <a:spLocks noChangeShapeType="1"/>
              </p:cNvSpPr>
              <p:nvPr/>
            </p:nvSpPr>
            <p:spPr bwMode="auto">
              <a:xfrm flipV="1">
                <a:off x="3168" y="2160"/>
                <a:ext cx="1920" cy="144"/>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210" name="Line 46"/>
              <p:cNvSpPr>
                <a:spLocks noChangeShapeType="1"/>
              </p:cNvSpPr>
              <p:nvPr/>
            </p:nvSpPr>
            <p:spPr bwMode="auto">
              <a:xfrm flipV="1">
                <a:off x="3168" y="2016"/>
                <a:ext cx="1872" cy="288"/>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211" name="Line 47"/>
              <p:cNvSpPr>
                <a:spLocks noChangeShapeType="1"/>
              </p:cNvSpPr>
              <p:nvPr/>
            </p:nvSpPr>
            <p:spPr bwMode="auto">
              <a:xfrm>
                <a:off x="3168" y="2304"/>
                <a:ext cx="1920" cy="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8206" name="Line 48"/>
            <p:cNvSpPr>
              <a:spLocks noChangeShapeType="1"/>
            </p:cNvSpPr>
            <p:nvPr/>
          </p:nvSpPr>
          <p:spPr bwMode="auto">
            <a:xfrm>
              <a:off x="3264" y="1920"/>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8207" name="Text Box 49"/>
            <p:cNvSpPr txBox="1">
              <a:spLocks noChangeArrowheads="1"/>
            </p:cNvSpPr>
            <p:nvPr/>
          </p:nvSpPr>
          <p:spPr bwMode="auto">
            <a:xfrm>
              <a:off x="2544" y="1680"/>
              <a:ext cx="15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a:ea typeface="ＭＳ Ｐゴシック" charset="0"/>
                  <a:cs typeface="Calibri"/>
                </a:rPr>
                <a:t>Sampling size ~ 1x5 mm</a:t>
              </a:r>
              <a:endParaRPr kumimoji="0" lang="en-US" sz="2400" b="0" i="0" u="none" strike="noStrike" cap="none" normalizeH="0" baseline="0" dirty="0">
                <a:ln>
                  <a:noFill/>
                </a:ln>
                <a:solidFill>
                  <a:schemeClr val="tx1"/>
                </a:solidFill>
                <a:effectLst/>
                <a:latin typeface="Calibri"/>
                <a:ea typeface="ＭＳ Ｐゴシック" charset="0"/>
                <a:cs typeface="Calibri"/>
              </a:endParaRPr>
            </a:p>
          </p:txBody>
        </p:sp>
      </p:grpSp>
      <p:grpSp>
        <p:nvGrpSpPr>
          <p:cNvPr id="30" name="Group 29"/>
          <p:cNvGrpSpPr/>
          <p:nvPr/>
        </p:nvGrpSpPr>
        <p:grpSpPr>
          <a:xfrm>
            <a:off x="3962400" y="2667000"/>
            <a:ext cx="5029200" cy="3369345"/>
            <a:chOff x="3962400" y="2667000"/>
            <a:chExt cx="5029200" cy="3369345"/>
          </a:xfrm>
        </p:grpSpPr>
        <p:grpSp>
          <p:nvGrpSpPr>
            <p:cNvPr id="8192" name="Group 8191"/>
            <p:cNvGrpSpPr/>
            <p:nvPr/>
          </p:nvGrpSpPr>
          <p:grpSpPr>
            <a:xfrm>
              <a:off x="3962400" y="2971800"/>
              <a:ext cx="2764504" cy="2899614"/>
              <a:chOff x="304800" y="3124200"/>
              <a:chExt cx="3200400" cy="3356815"/>
            </a:xfrm>
          </p:grpSpPr>
          <p:grpSp>
            <p:nvGrpSpPr>
              <p:cNvPr id="60" name="Group 59"/>
              <p:cNvGrpSpPr/>
              <p:nvPr/>
            </p:nvGrpSpPr>
            <p:grpSpPr>
              <a:xfrm>
                <a:off x="304800" y="3124200"/>
                <a:ext cx="3200400" cy="3356815"/>
                <a:chOff x="304800" y="1828800"/>
                <a:chExt cx="3200400" cy="3356815"/>
              </a:xfrm>
            </p:grpSpPr>
            <p:pic>
              <p:nvPicPr>
                <p:cNvPr id="819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3200400" cy="3352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8" name="TextBox 57"/>
                <p:cNvSpPr txBox="1"/>
                <p:nvPr/>
              </p:nvSpPr>
              <p:spPr>
                <a:xfrm>
                  <a:off x="2119541" y="4904601"/>
                  <a:ext cx="829068" cy="281014"/>
                </a:xfrm>
                <a:prstGeom prst="rect">
                  <a:avLst/>
                </a:prstGeom>
                <a:solidFill>
                  <a:srgbClr val="FFFFFF"/>
                </a:solidFill>
              </p:spPr>
              <p:txBody>
                <a:bodyPr wrap="square" rtlCol="0">
                  <a:spAutoFit/>
                </a:bodyPr>
                <a:lstStyle/>
                <a:p>
                  <a:r>
                    <a:rPr lang="en-US" sz="1400" dirty="0" smtClean="0">
                      <a:latin typeface="Calibri"/>
                      <a:cs typeface="Calibri"/>
                    </a:rPr>
                    <a:t>P</a:t>
                  </a:r>
                  <a:endParaRPr lang="en-US" sz="1400" dirty="0">
                    <a:latin typeface="Calibri"/>
                    <a:cs typeface="Calibri"/>
                  </a:endParaRPr>
                </a:p>
              </p:txBody>
            </p:sp>
            <p:sp>
              <p:nvSpPr>
                <p:cNvPr id="62" name="TextBox 61"/>
                <p:cNvSpPr txBox="1"/>
                <p:nvPr/>
              </p:nvSpPr>
              <p:spPr>
                <a:xfrm>
                  <a:off x="2119620" y="4648201"/>
                  <a:ext cx="852179" cy="281014"/>
                </a:xfrm>
                <a:prstGeom prst="rect">
                  <a:avLst/>
                </a:prstGeom>
                <a:solidFill>
                  <a:schemeClr val="bg1"/>
                </a:solidFill>
              </p:spPr>
              <p:txBody>
                <a:bodyPr wrap="square" rtlCol="0">
                  <a:spAutoFit/>
                </a:bodyPr>
                <a:lstStyle/>
                <a:p>
                  <a:r>
                    <a:rPr lang="en-US" sz="1400" dirty="0" err="1" smtClean="0">
                      <a:latin typeface="Calibri"/>
                      <a:cs typeface="Calibri"/>
                    </a:rPr>
                    <a:t>Ga</a:t>
                  </a:r>
                  <a:endParaRPr lang="en-US" sz="1400" dirty="0">
                    <a:latin typeface="Calibri"/>
                    <a:cs typeface="Calibri"/>
                  </a:endParaRPr>
                </a:p>
              </p:txBody>
            </p:sp>
          </p:grpSp>
          <p:sp>
            <p:nvSpPr>
              <p:cNvPr id="61" name="Rectangle 60"/>
              <p:cNvSpPr/>
              <p:nvPr/>
            </p:nvSpPr>
            <p:spPr bwMode="auto">
              <a:xfrm>
                <a:off x="685800" y="3124200"/>
                <a:ext cx="609600" cy="304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sp>
          <p:nvSpPr>
            <p:cNvPr id="57" name="Text Box 31"/>
            <p:cNvSpPr txBox="1">
              <a:spLocks noChangeArrowheads="1"/>
            </p:cNvSpPr>
            <p:nvPr/>
          </p:nvSpPr>
          <p:spPr bwMode="auto">
            <a:xfrm>
              <a:off x="4267200" y="2667000"/>
              <a:ext cx="2590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0000FF"/>
                  </a:solidFill>
                  <a:effectLst/>
                  <a:latin typeface="Calibri"/>
                  <a:ea typeface="ＭＳ Ｐゴシック" charset="0"/>
                  <a:cs typeface="Calibri"/>
                </a:rPr>
                <a:t>GaP </a:t>
              </a:r>
              <a:r>
                <a:rPr kumimoji="0" lang="en-US" sz="2000" i="0" u="none" strike="noStrike" cap="none" normalizeH="0" baseline="0" dirty="0">
                  <a:ln>
                    <a:noFill/>
                  </a:ln>
                  <a:solidFill>
                    <a:srgbClr val="0000FF"/>
                  </a:solidFill>
                  <a:effectLst/>
                  <a:latin typeface="Calibri"/>
                  <a:ea typeface="ＭＳ Ｐゴシック" charset="0"/>
                  <a:cs typeface="Calibri"/>
                </a:rPr>
                <a:t>(001</a:t>
              </a:r>
              <a:r>
                <a:rPr kumimoji="0" lang="en-US" sz="2000" i="0" u="none" strike="noStrike" cap="none" normalizeH="0" baseline="0" dirty="0" smtClean="0">
                  <a:ln>
                    <a:noFill/>
                  </a:ln>
                  <a:solidFill>
                    <a:srgbClr val="0000FF"/>
                  </a:solidFill>
                  <a:effectLst/>
                  <a:latin typeface="Calibri"/>
                  <a:ea typeface="ＭＳ Ｐゴシック" charset="0"/>
                  <a:cs typeface="Calibri"/>
                </a:rPr>
                <a:t>) 2x4  surface</a:t>
              </a:r>
              <a:endParaRPr kumimoji="0" lang="en-US" sz="2400" i="0" u="none" strike="noStrike" cap="none" normalizeH="0" baseline="0" dirty="0">
                <a:ln>
                  <a:noFill/>
                </a:ln>
                <a:solidFill>
                  <a:srgbClr val="0000FF"/>
                </a:solidFill>
                <a:effectLst/>
                <a:latin typeface="Calibri"/>
                <a:ea typeface="ＭＳ Ｐゴシック" charset="0"/>
                <a:cs typeface="Calibri"/>
              </a:endParaRPr>
            </a:p>
          </p:txBody>
        </p:sp>
        <p:sp>
          <p:nvSpPr>
            <p:cNvPr id="6" name="Rectangle 3"/>
            <p:cNvSpPr>
              <a:spLocks noChangeArrowheads="1"/>
            </p:cNvSpPr>
            <p:nvPr/>
          </p:nvSpPr>
          <p:spPr bwMode="auto">
            <a:xfrm>
              <a:off x="6855080" y="5638800"/>
              <a:ext cx="2136520"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chemeClr val="tx1"/>
                  </a:solidFill>
                  <a:effectLst/>
                  <a:latin typeface="Calibri"/>
                  <a:ea typeface="ＭＳ Ｐゴシック" charset="0"/>
                  <a:cs typeface="Calibri"/>
                </a:rPr>
                <a:t>Beam along [110</a:t>
              </a:r>
              <a:r>
                <a:rPr kumimoji="0" lang="en-US" sz="2000" i="0" u="none" strike="noStrike" cap="none" normalizeH="0" baseline="0" dirty="0" smtClean="0">
                  <a:ln>
                    <a:noFill/>
                  </a:ln>
                  <a:solidFill>
                    <a:schemeClr val="tx1"/>
                  </a:solidFill>
                  <a:effectLst/>
                  <a:latin typeface="Calibri"/>
                  <a:ea typeface="ＭＳ Ｐゴシック" charset="0"/>
                  <a:cs typeface="Calibri"/>
                </a:rPr>
                <a:t>]</a:t>
              </a:r>
              <a:endParaRPr kumimoji="0" lang="en-US" sz="2000" i="0" u="none" strike="noStrike" cap="none" normalizeH="0" baseline="0" dirty="0">
                <a:ln>
                  <a:noFill/>
                </a:ln>
                <a:solidFill>
                  <a:schemeClr val="tx1"/>
                </a:solidFill>
                <a:effectLst/>
                <a:latin typeface="Calibri"/>
                <a:ea typeface="ＭＳ Ｐゴシック" charset="0"/>
                <a:cs typeface="Calibri"/>
              </a:endParaRPr>
            </a:p>
          </p:txBody>
        </p:sp>
        <p:grpSp>
          <p:nvGrpSpPr>
            <p:cNvPr id="11" name="Group 26"/>
            <p:cNvGrpSpPr>
              <a:grpSpLocks/>
            </p:cNvGrpSpPr>
            <p:nvPr/>
          </p:nvGrpSpPr>
          <p:grpSpPr bwMode="auto">
            <a:xfrm>
              <a:off x="6841381" y="3949568"/>
              <a:ext cx="2013694" cy="396708"/>
              <a:chOff x="2592" y="1863"/>
              <a:chExt cx="1251" cy="211"/>
            </a:xfrm>
          </p:grpSpPr>
          <p:sp>
            <p:nvSpPr>
              <p:cNvPr id="12" name="Rectangle 27"/>
              <p:cNvSpPr>
                <a:spLocks noChangeArrowheads="1"/>
              </p:cNvSpPr>
              <p:nvPr/>
            </p:nvSpPr>
            <p:spPr bwMode="auto">
              <a:xfrm>
                <a:off x="2592" y="1863"/>
                <a:ext cx="1251" cy="2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0488" tIns="44450" rIns="90488" bIns="4445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chemeClr val="tx1"/>
                    </a:solidFill>
                    <a:effectLst/>
                    <a:latin typeface="Calibri"/>
                    <a:ea typeface="ＭＳ Ｐゴシック" charset="0"/>
                    <a:cs typeface="Calibri"/>
                  </a:rPr>
                  <a:t>Beam along [</a:t>
                </a:r>
                <a:r>
                  <a:rPr kumimoji="0" lang="en-US" sz="2000" i="0" u="none" strike="noStrike" cap="none" normalizeH="0" baseline="0" dirty="0" smtClean="0">
                    <a:ln>
                      <a:noFill/>
                    </a:ln>
                    <a:solidFill>
                      <a:schemeClr val="tx1"/>
                    </a:solidFill>
                    <a:effectLst/>
                    <a:latin typeface="Calibri"/>
                    <a:ea typeface="ＭＳ Ｐゴシック" charset="0"/>
                    <a:cs typeface="Calibri"/>
                  </a:rPr>
                  <a:t>110]</a:t>
                </a:r>
                <a:endParaRPr kumimoji="0" lang="en-US" sz="2000" i="0" u="none" strike="noStrike" cap="none" normalizeH="0" baseline="0" dirty="0">
                  <a:ln>
                    <a:noFill/>
                  </a:ln>
                  <a:solidFill>
                    <a:schemeClr val="tx1"/>
                  </a:solidFill>
                  <a:effectLst/>
                  <a:latin typeface="Calibri"/>
                  <a:ea typeface="ＭＳ Ｐゴシック" charset="0"/>
                  <a:cs typeface="Calibri"/>
                </a:endParaRPr>
              </a:p>
            </p:txBody>
          </p:sp>
          <p:sp>
            <p:nvSpPr>
              <p:cNvPr id="13" name="Line 28"/>
              <p:cNvSpPr>
                <a:spLocks noChangeShapeType="1"/>
              </p:cNvSpPr>
              <p:nvPr/>
            </p:nvSpPr>
            <p:spPr bwMode="auto">
              <a:xfrm>
                <a:off x="3545" y="1910"/>
                <a:ext cx="86" cy="0"/>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sz="2000"/>
              </a:p>
            </p:txBody>
          </p:sp>
        </p:grpSp>
        <p:pic>
          <p:nvPicPr>
            <p:cNvPr id="8221" name="Picture 29" descr="2x111A"/>
            <p:cNvPicPr>
              <a:picLocks noChangeAspect="1" noChangeArrowheads="1"/>
            </p:cNvPicPr>
            <p:nvPr/>
          </p:nvPicPr>
          <p:blipFill rotWithShape="1">
            <a:blip r:embed="rId4">
              <a:extLst>
                <a:ext uri="{28A0092B-C50C-407E-A947-70E740481C1C}">
                  <a14:useLocalDpi xmlns:a14="http://schemas.microsoft.com/office/drawing/2010/main" val="0"/>
                </a:ext>
              </a:extLst>
            </a:blip>
            <a:srcRect l="43628"/>
            <a:stretch/>
          </p:blipFill>
          <p:spPr bwMode="auto">
            <a:xfrm rot="5400000" flipH="1">
              <a:off x="7414128" y="4093195"/>
              <a:ext cx="1033321" cy="2063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HEED 4x GaP.png"/>
            <p:cNvPicPr>
              <a:picLocks noChangeAspect="1"/>
            </p:cNvPicPr>
            <p:nvPr/>
          </p:nvPicPr>
          <p:blipFill rotWithShape="1">
            <a:blip r:embed="rId5">
              <a:extLst>
                <a:ext uri="{BEBA8EAE-BF5A-486C-A8C5-ECC9F3942E4B}">
                  <a14:imgProps xmlns:a14="http://schemas.microsoft.com/office/drawing/2010/main">
                    <a14:imgLayer r:embed="rId6">
                      <a14:imgEffect>
                        <a14:sharpenSoften amount="33000"/>
                      </a14:imgEffect>
                      <a14:imgEffect>
                        <a14:saturation sat="143000"/>
                      </a14:imgEffect>
                      <a14:imgEffect>
                        <a14:brightnessContrast bright="-35000" contrast="61000"/>
                      </a14:imgEffect>
                    </a14:imgLayer>
                  </a14:imgProps>
                </a:ext>
                <a:ext uri="{28A0092B-C50C-407E-A947-70E740481C1C}">
                  <a14:useLocalDpi xmlns:a14="http://schemas.microsoft.com/office/drawing/2010/main" val="0"/>
                </a:ext>
              </a:extLst>
            </a:blip>
            <a:srcRect l="48128" t="568" r="15814" b="9805"/>
            <a:stretch/>
          </p:blipFill>
          <p:spPr>
            <a:xfrm rot="16200000" flipH="1">
              <a:off x="7330926" y="2311430"/>
              <a:ext cx="1209223" cy="2072766"/>
            </a:xfrm>
            <a:prstGeom prst="rect">
              <a:avLst/>
            </a:prstGeom>
          </p:spPr>
        </p:pic>
      </p:grpSp>
      <p:sp>
        <p:nvSpPr>
          <p:cNvPr id="59" name="Rounded Rectangle 58"/>
          <p:cNvSpPr/>
          <p:nvPr/>
        </p:nvSpPr>
        <p:spPr bwMode="auto">
          <a:xfrm>
            <a:off x="990600" y="6172200"/>
            <a:ext cx="7010400" cy="533400"/>
          </a:xfrm>
          <a:prstGeom prst="round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200" dirty="0" smtClean="0">
                <a:solidFill>
                  <a:srgbClr val="0009FF"/>
                </a:solidFill>
                <a:latin typeface="Calibri"/>
                <a:cs typeface="Calibri"/>
              </a:rPr>
              <a:t>Observe how the film is growing: island or 2D growth mode</a:t>
            </a:r>
            <a:endParaRPr lang="en-US" sz="2200" dirty="0">
              <a:solidFill>
                <a:srgbClr val="0009FF"/>
              </a:solidFill>
              <a:latin typeface="Calibri"/>
              <a:cs typeface="Calibri"/>
            </a:endParaRPr>
          </a:p>
        </p:txBody>
      </p:sp>
      <p:grpSp>
        <p:nvGrpSpPr>
          <p:cNvPr id="27" name="Group 26"/>
          <p:cNvGrpSpPr/>
          <p:nvPr/>
        </p:nvGrpSpPr>
        <p:grpSpPr>
          <a:xfrm>
            <a:off x="76200" y="2590800"/>
            <a:ext cx="3124200" cy="3124200"/>
            <a:chOff x="-36850" y="2590800"/>
            <a:chExt cx="3770650" cy="3770651"/>
          </a:xfrm>
        </p:grpSpPr>
        <p:grpSp>
          <p:nvGrpSpPr>
            <p:cNvPr id="25" name="Group 24"/>
            <p:cNvGrpSpPr/>
            <p:nvPr/>
          </p:nvGrpSpPr>
          <p:grpSpPr>
            <a:xfrm>
              <a:off x="378865" y="2590800"/>
              <a:ext cx="3354935" cy="3505200"/>
              <a:chOff x="-609600" y="1905000"/>
              <a:chExt cx="3632200" cy="3794884"/>
            </a:xfrm>
          </p:grpSpPr>
          <p:grpSp>
            <p:nvGrpSpPr>
              <p:cNvPr id="24" name="Group 23"/>
              <p:cNvGrpSpPr/>
              <p:nvPr/>
            </p:nvGrpSpPr>
            <p:grpSpPr>
              <a:xfrm>
                <a:off x="-609600" y="2133600"/>
                <a:ext cx="3632200" cy="3566284"/>
                <a:chOff x="-2819400" y="2133600"/>
                <a:chExt cx="3632200" cy="3566284"/>
              </a:xfrm>
            </p:grpSpPr>
            <p:pic>
              <p:nvPicPr>
                <p:cNvPr id="22" name="Picture 21" descr="rheed.jpg"/>
                <p:cNvPicPr>
                  <a:picLocks noChangeAspect="1"/>
                </p:cNvPicPr>
                <p:nvPr/>
              </p:nvPicPr>
              <p:blipFill rotWithShape="1">
                <a:blip r:embed="rId7">
                  <a:extLst>
                    <a:ext uri="{28A0092B-C50C-407E-A947-70E740481C1C}">
                      <a14:useLocalDpi xmlns:a14="http://schemas.microsoft.com/office/drawing/2010/main" val="0"/>
                    </a:ext>
                  </a:extLst>
                </a:blip>
                <a:srcRect t="33031" r="29552"/>
                <a:stretch/>
              </p:blipFill>
              <p:spPr>
                <a:xfrm flipH="1">
                  <a:off x="-2819400" y="2133600"/>
                  <a:ext cx="3632200" cy="3566284"/>
                </a:xfrm>
                <a:prstGeom prst="rect">
                  <a:avLst/>
                </a:prstGeom>
              </p:spPr>
            </p:pic>
            <p:sp>
              <p:nvSpPr>
                <p:cNvPr id="23" name="Rectangle 22"/>
                <p:cNvSpPr/>
                <p:nvPr/>
              </p:nvSpPr>
              <p:spPr bwMode="auto">
                <a:xfrm>
                  <a:off x="-2819400" y="2590800"/>
                  <a:ext cx="16002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65" name="Rectangle 64"/>
                <p:cNvSpPr/>
                <p:nvPr/>
              </p:nvSpPr>
              <p:spPr bwMode="auto">
                <a:xfrm>
                  <a:off x="-685800" y="2286000"/>
                  <a:ext cx="457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66" name="Rectangle 65"/>
                <p:cNvSpPr/>
                <p:nvPr/>
              </p:nvSpPr>
              <p:spPr bwMode="auto">
                <a:xfrm>
                  <a:off x="-609600" y="3886200"/>
                  <a:ext cx="457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67" name="Rectangle 66"/>
                <p:cNvSpPr/>
                <p:nvPr/>
              </p:nvSpPr>
              <p:spPr bwMode="auto">
                <a:xfrm>
                  <a:off x="-2438400" y="3657600"/>
                  <a:ext cx="838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68" name="Rectangle 67"/>
                <p:cNvSpPr/>
                <p:nvPr/>
              </p:nvSpPr>
              <p:spPr bwMode="auto">
                <a:xfrm>
                  <a:off x="-2438400" y="5318125"/>
                  <a:ext cx="838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69" name="Rectangle 68"/>
                <p:cNvSpPr/>
                <p:nvPr/>
              </p:nvSpPr>
              <p:spPr bwMode="auto">
                <a:xfrm>
                  <a:off x="-2590800" y="4740275"/>
                  <a:ext cx="1066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pic>
            <p:nvPicPr>
              <p:cNvPr id="70" name="Picture 69" descr="rheed.jpg"/>
              <p:cNvPicPr>
                <a:picLocks noChangeAspect="1"/>
              </p:cNvPicPr>
              <p:nvPr/>
            </p:nvPicPr>
            <p:blipFill rotWithShape="1">
              <a:blip r:embed="rId7">
                <a:extLst>
                  <a:ext uri="{28A0092B-C50C-407E-A947-70E740481C1C}">
                    <a14:useLocalDpi xmlns:a14="http://schemas.microsoft.com/office/drawing/2010/main" val="0"/>
                  </a:ext>
                </a:extLst>
              </a:blip>
              <a:srcRect l="76204" t="42451" b="38471"/>
              <a:stretch/>
            </p:blipFill>
            <p:spPr>
              <a:xfrm>
                <a:off x="824641" y="1905000"/>
                <a:ext cx="1461359" cy="1016000"/>
              </a:xfrm>
              <a:prstGeom prst="rect">
                <a:avLst/>
              </a:prstGeom>
            </p:spPr>
          </p:pic>
          <p:pic>
            <p:nvPicPr>
              <p:cNvPr id="64" name="Picture 63" descr="rheed.jpg"/>
              <p:cNvPicPr>
                <a:picLocks noChangeAspect="1"/>
              </p:cNvPicPr>
              <p:nvPr/>
            </p:nvPicPr>
            <p:blipFill rotWithShape="1">
              <a:blip r:embed="rId7">
                <a:extLst>
                  <a:ext uri="{28A0092B-C50C-407E-A947-70E740481C1C}">
                    <a14:useLocalDpi xmlns:a14="http://schemas.microsoft.com/office/drawing/2010/main" val="0"/>
                  </a:ext>
                </a:extLst>
              </a:blip>
              <a:srcRect l="76153" t="75958" b="6752"/>
              <a:stretch/>
            </p:blipFill>
            <p:spPr>
              <a:xfrm>
                <a:off x="838200" y="3657600"/>
                <a:ext cx="1464534" cy="920750"/>
              </a:xfrm>
              <a:prstGeom prst="rect">
                <a:avLst/>
              </a:prstGeom>
            </p:spPr>
          </p:pic>
        </p:grpSp>
        <p:sp>
          <p:nvSpPr>
            <p:cNvPr id="26" name="TextBox 25"/>
            <p:cNvSpPr txBox="1"/>
            <p:nvPr/>
          </p:nvSpPr>
          <p:spPr>
            <a:xfrm>
              <a:off x="228600" y="2590800"/>
              <a:ext cx="1295400" cy="707886"/>
            </a:xfrm>
            <a:prstGeom prst="rect">
              <a:avLst/>
            </a:prstGeom>
            <a:noFill/>
          </p:spPr>
          <p:txBody>
            <a:bodyPr wrap="square" rtlCol="0">
              <a:spAutoFit/>
            </a:bodyPr>
            <a:lstStyle/>
            <a:p>
              <a:r>
                <a:rPr lang="en-US" sz="2000" dirty="0" smtClean="0">
                  <a:latin typeface="Calibri"/>
                  <a:cs typeface="Calibri"/>
                </a:rPr>
                <a:t>Smooth surface</a:t>
              </a:r>
              <a:endParaRPr lang="en-US" sz="2000" dirty="0">
                <a:latin typeface="Calibri"/>
                <a:cs typeface="Calibri"/>
              </a:endParaRPr>
            </a:p>
          </p:txBody>
        </p:sp>
        <p:sp>
          <p:nvSpPr>
            <p:cNvPr id="71" name="TextBox 70"/>
            <p:cNvSpPr txBox="1"/>
            <p:nvPr/>
          </p:nvSpPr>
          <p:spPr>
            <a:xfrm>
              <a:off x="228600" y="4338175"/>
              <a:ext cx="1295400" cy="707886"/>
            </a:xfrm>
            <a:prstGeom prst="rect">
              <a:avLst/>
            </a:prstGeom>
            <a:noFill/>
          </p:spPr>
          <p:txBody>
            <a:bodyPr wrap="square" rtlCol="0">
              <a:spAutoFit/>
            </a:bodyPr>
            <a:lstStyle/>
            <a:p>
              <a:r>
                <a:rPr lang="en-US" sz="2000" dirty="0" smtClean="0">
                  <a:latin typeface="Calibri"/>
                  <a:cs typeface="Calibri"/>
                </a:rPr>
                <a:t>Rough surface</a:t>
              </a:r>
              <a:endParaRPr lang="en-US" sz="2000" dirty="0">
                <a:latin typeface="Calibri"/>
                <a:cs typeface="Calibri"/>
              </a:endParaRPr>
            </a:p>
          </p:txBody>
        </p:sp>
        <p:sp>
          <p:nvSpPr>
            <p:cNvPr id="72" name="TextBox 23"/>
            <p:cNvSpPr txBox="1">
              <a:spLocks noChangeArrowheads="1"/>
            </p:cNvSpPr>
            <p:nvPr/>
          </p:nvSpPr>
          <p:spPr bwMode="auto">
            <a:xfrm>
              <a:off x="-36850" y="6027136"/>
              <a:ext cx="3678683" cy="3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Calibri" charset="0"/>
                </a:rPr>
                <a:t>S.A. Chambers, Surf. Sci. Rep. 39, 105 (2000).</a:t>
              </a:r>
              <a:endParaRPr kumimoji="0" lang="en-US" sz="1200" b="0" i="0" u="none" strike="noStrike" cap="none" normalizeH="0" baseline="0" dirty="0">
                <a:ln>
                  <a:noFill/>
                </a:ln>
                <a:solidFill>
                  <a:schemeClr val="tx1"/>
                </a:solidFill>
                <a:effectLst/>
              </a:endParaRPr>
            </a:p>
          </p:txBody>
        </p:sp>
      </p:grpSp>
      <p:cxnSp>
        <p:nvCxnSpPr>
          <p:cNvPr id="29" name="Straight Connector 28"/>
          <p:cNvCxnSpPr/>
          <p:nvPr/>
        </p:nvCxnSpPr>
        <p:spPr bwMode="auto">
          <a:xfrm>
            <a:off x="76200" y="2438400"/>
            <a:ext cx="8991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3641466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Achieving high-quality GaP on Si</a:t>
            </a:r>
            <a:endParaRPr lang="en-US" dirty="0"/>
          </a:p>
        </p:txBody>
      </p:sp>
      <p:sp>
        <p:nvSpPr>
          <p:cNvPr id="5" name="TextBox 4"/>
          <p:cNvSpPr txBox="1"/>
          <p:nvPr/>
        </p:nvSpPr>
        <p:spPr>
          <a:xfrm>
            <a:off x="838200" y="1524000"/>
            <a:ext cx="184666" cy="461665"/>
          </a:xfrm>
          <a:prstGeom prst="rect">
            <a:avLst/>
          </a:prstGeom>
          <a:noFill/>
        </p:spPr>
        <p:txBody>
          <a:bodyPr wrap="none" rtlCol="0">
            <a:spAutoFit/>
          </a:bodyPr>
          <a:lstStyle/>
          <a:p>
            <a:endParaRPr lang="en-US" dirty="0"/>
          </a:p>
        </p:txBody>
      </p:sp>
      <p:sp>
        <p:nvSpPr>
          <p:cNvPr id="6" name="TextBox 5"/>
          <p:cNvSpPr txBox="1"/>
          <p:nvPr/>
        </p:nvSpPr>
        <p:spPr>
          <a:xfrm>
            <a:off x="457200" y="1295400"/>
            <a:ext cx="3886701" cy="461665"/>
          </a:xfrm>
          <a:prstGeom prst="rect">
            <a:avLst/>
          </a:prstGeom>
          <a:noFill/>
        </p:spPr>
        <p:txBody>
          <a:bodyPr wrap="none" rtlCol="0">
            <a:spAutoFit/>
          </a:bodyPr>
          <a:lstStyle/>
          <a:p>
            <a:r>
              <a:rPr lang="en-US" dirty="0" smtClean="0">
                <a:latin typeface="Calibri"/>
                <a:cs typeface="Calibri"/>
              </a:rPr>
              <a:t>In order of growth sequence:</a:t>
            </a:r>
            <a:endParaRPr lang="en-US" dirty="0">
              <a:latin typeface="Calibri"/>
              <a:cs typeface="Calibri"/>
            </a:endParaRPr>
          </a:p>
        </p:txBody>
      </p:sp>
      <p:sp>
        <p:nvSpPr>
          <p:cNvPr id="7" name="TextBox 6"/>
          <p:cNvSpPr txBox="1"/>
          <p:nvPr/>
        </p:nvSpPr>
        <p:spPr>
          <a:xfrm>
            <a:off x="228600" y="1982212"/>
            <a:ext cx="6781800" cy="3046988"/>
          </a:xfrm>
          <a:prstGeom prst="rect">
            <a:avLst/>
          </a:prstGeom>
          <a:noFill/>
        </p:spPr>
        <p:txBody>
          <a:bodyPr wrap="square" rtlCol="0">
            <a:spAutoFit/>
          </a:bodyPr>
          <a:lstStyle/>
          <a:p>
            <a:pPr marL="457200" indent="-457200">
              <a:buFont typeface="+mj-lt"/>
              <a:buAutoNum type="arabicPeriod"/>
            </a:pPr>
            <a:r>
              <a:rPr lang="en-US" dirty="0" smtClean="0">
                <a:latin typeface="Calibri"/>
                <a:cs typeface="Calibri"/>
              </a:rPr>
              <a:t>Start with a smooth, double-stepped Si surface</a:t>
            </a:r>
          </a:p>
          <a:p>
            <a:pPr marL="914400" lvl="1" indent="-457200">
              <a:buClr>
                <a:srgbClr val="0000FF"/>
              </a:buClr>
              <a:buFont typeface="Wingdings" charset="2"/>
              <a:buChar char="§"/>
            </a:pPr>
            <a:r>
              <a:rPr lang="en-US" dirty="0" smtClean="0">
                <a:latin typeface="Calibri"/>
                <a:cs typeface="Calibri"/>
              </a:rPr>
              <a:t>High temp anneal under H</a:t>
            </a:r>
            <a:r>
              <a:rPr lang="en-US" baseline="-25000" dirty="0" smtClean="0">
                <a:latin typeface="Calibri"/>
                <a:cs typeface="Calibri"/>
              </a:rPr>
              <a:t>2</a:t>
            </a:r>
            <a:r>
              <a:rPr lang="en-US" dirty="0" smtClean="0">
                <a:latin typeface="Calibri"/>
                <a:cs typeface="Calibri"/>
              </a:rPr>
              <a:t> flow </a:t>
            </a:r>
            <a:r>
              <a:rPr lang="en-US" baseline="30000" dirty="0" smtClean="0">
                <a:latin typeface="Calibri"/>
                <a:cs typeface="Calibri"/>
              </a:rPr>
              <a:t>1</a:t>
            </a:r>
            <a:endParaRPr lang="en-US" dirty="0" smtClean="0">
              <a:latin typeface="Calibri"/>
              <a:cs typeface="Calibri"/>
            </a:endParaRPr>
          </a:p>
          <a:p>
            <a:endParaRPr lang="en-US" dirty="0" smtClean="0">
              <a:latin typeface="Calibri"/>
              <a:cs typeface="Calibri"/>
            </a:endParaRPr>
          </a:p>
          <a:p>
            <a:pPr marL="457200" indent="-457200">
              <a:buFont typeface="+mj-lt"/>
              <a:buAutoNum type="arabicPeriod"/>
            </a:pPr>
            <a:r>
              <a:rPr lang="en-US" dirty="0" smtClean="0">
                <a:latin typeface="Calibri"/>
                <a:cs typeface="Calibri"/>
              </a:rPr>
              <a:t>Reduce APD formation</a:t>
            </a:r>
          </a:p>
          <a:p>
            <a:pPr marL="914400" lvl="1" indent="-457200">
              <a:buClr>
                <a:srgbClr val="0000FF"/>
              </a:buClr>
              <a:buFont typeface="Wingdings" charset="2"/>
              <a:buChar char="§"/>
            </a:pPr>
            <a:r>
              <a:rPr lang="en-US" dirty="0" smtClean="0">
                <a:latin typeface="Calibri"/>
                <a:cs typeface="Calibri"/>
              </a:rPr>
              <a:t>2D nucleation of GaP on Si </a:t>
            </a:r>
            <a:r>
              <a:rPr lang="en-US" baseline="30000" dirty="0" smtClean="0">
                <a:latin typeface="Calibri"/>
                <a:cs typeface="Calibri"/>
              </a:rPr>
              <a:t>2-5</a:t>
            </a:r>
            <a:endParaRPr lang="en-US" dirty="0" smtClean="0">
              <a:latin typeface="Calibri"/>
              <a:cs typeface="Calibri"/>
            </a:endParaRPr>
          </a:p>
          <a:p>
            <a:pPr lvl="1">
              <a:buClr>
                <a:srgbClr val="0000FF"/>
              </a:buClr>
            </a:pPr>
            <a:endParaRPr lang="en-US" dirty="0" smtClean="0">
              <a:latin typeface="Calibri"/>
              <a:cs typeface="Calibri"/>
            </a:endParaRPr>
          </a:p>
          <a:p>
            <a:pPr marL="457200" indent="-457200">
              <a:buFont typeface="+mj-lt"/>
              <a:buAutoNum type="arabicPeriod"/>
            </a:pPr>
            <a:r>
              <a:rPr lang="en-US" dirty="0" smtClean="0">
                <a:latin typeface="Calibri"/>
                <a:cs typeface="Calibri"/>
              </a:rPr>
              <a:t>Encourage APD annihilation</a:t>
            </a:r>
          </a:p>
          <a:p>
            <a:pPr marL="914400" lvl="1" indent="-457200">
              <a:buClr>
                <a:srgbClr val="0000FF"/>
              </a:buClr>
              <a:buFont typeface="Wingdings" charset="2"/>
              <a:buChar char="§"/>
            </a:pPr>
            <a:r>
              <a:rPr lang="en-US" dirty="0" smtClean="0">
                <a:latin typeface="Calibri"/>
                <a:cs typeface="Calibri"/>
              </a:rPr>
              <a:t>Control APB propagation </a:t>
            </a:r>
            <a:r>
              <a:rPr lang="en-US" baseline="30000" dirty="0" smtClean="0">
                <a:latin typeface="Calibri"/>
                <a:cs typeface="Calibri"/>
              </a:rPr>
              <a:t>6</a:t>
            </a:r>
            <a:endParaRPr lang="en-US" dirty="0">
              <a:latin typeface="Calibri"/>
              <a:cs typeface="Calibri"/>
            </a:endParaRPr>
          </a:p>
        </p:txBody>
      </p:sp>
      <p:sp>
        <p:nvSpPr>
          <p:cNvPr id="8" name="TextBox 7"/>
          <p:cNvSpPr txBox="1"/>
          <p:nvPr/>
        </p:nvSpPr>
        <p:spPr>
          <a:xfrm flipH="1">
            <a:off x="381000" y="6096000"/>
            <a:ext cx="7239000" cy="646331"/>
          </a:xfrm>
          <a:prstGeom prst="rect">
            <a:avLst/>
          </a:prstGeom>
          <a:noFill/>
        </p:spPr>
        <p:txBody>
          <a:bodyPr wrap="square" rtlCol="0">
            <a:spAutoFit/>
          </a:bodyPr>
          <a:lstStyle/>
          <a:p>
            <a:r>
              <a:rPr lang="en-US" sz="1200" baseline="30000" dirty="0" smtClean="0">
                <a:latin typeface="Calibri"/>
                <a:cs typeface="Calibri"/>
              </a:rPr>
              <a:t>1</a:t>
            </a:r>
            <a:r>
              <a:rPr lang="en-US" sz="1200" dirty="0" smtClean="0">
                <a:latin typeface="Calibri"/>
                <a:cs typeface="Calibri"/>
              </a:rPr>
              <a:t> B. </a:t>
            </a:r>
            <a:r>
              <a:rPr lang="en-US" sz="1200" dirty="0" err="1" smtClean="0">
                <a:latin typeface="Calibri"/>
                <a:cs typeface="Calibri"/>
              </a:rPr>
              <a:t>Kunert</a:t>
            </a:r>
            <a:r>
              <a:rPr lang="en-US" sz="1200" dirty="0" smtClean="0">
                <a:latin typeface="Calibri"/>
                <a:cs typeface="Calibri"/>
              </a:rPr>
              <a:t> et al. Thin Solid Films 517 (2008) 140.	</a:t>
            </a:r>
            <a:r>
              <a:rPr lang="en-US" sz="1200" baseline="30000" dirty="0" smtClean="0">
                <a:latin typeface="Calibri"/>
                <a:cs typeface="Calibri"/>
              </a:rPr>
              <a:t>4 </a:t>
            </a:r>
            <a:r>
              <a:rPr lang="en-US" sz="1200" dirty="0">
                <a:latin typeface="Calibri"/>
                <a:cs typeface="Calibri"/>
              </a:rPr>
              <a:t>I. Nemeth et al. J. </a:t>
            </a:r>
            <a:r>
              <a:rPr lang="en-US" sz="1200" dirty="0" err="1">
                <a:latin typeface="Calibri"/>
                <a:cs typeface="Calibri"/>
              </a:rPr>
              <a:t>Crys</a:t>
            </a:r>
            <a:r>
              <a:rPr lang="en-US" sz="1200" dirty="0">
                <a:latin typeface="Calibri"/>
                <a:cs typeface="Calibri"/>
              </a:rPr>
              <a:t>. Growth 310 (2008) 1595</a:t>
            </a:r>
            <a:r>
              <a:rPr lang="en-US" sz="1200" dirty="0" smtClean="0">
                <a:latin typeface="Calibri"/>
                <a:cs typeface="Calibri"/>
              </a:rPr>
              <a:t>.</a:t>
            </a:r>
          </a:p>
          <a:p>
            <a:r>
              <a:rPr lang="en-US" sz="1200" baseline="30000" dirty="0" smtClean="0">
                <a:latin typeface="Calibri"/>
                <a:cs typeface="Calibri"/>
              </a:rPr>
              <a:t>2 </a:t>
            </a:r>
            <a:r>
              <a:rPr lang="en-US" sz="1200" dirty="0" smtClean="0">
                <a:latin typeface="Calibri"/>
                <a:cs typeface="Calibri"/>
              </a:rPr>
              <a:t>K. Yamane et al. J. </a:t>
            </a:r>
            <a:r>
              <a:rPr lang="en-US" sz="1200" dirty="0" err="1" smtClean="0">
                <a:latin typeface="Calibri"/>
                <a:cs typeface="Calibri"/>
              </a:rPr>
              <a:t>Crys</a:t>
            </a:r>
            <a:r>
              <a:rPr lang="en-US" sz="1200" dirty="0" smtClean="0">
                <a:latin typeface="Calibri"/>
                <a:cs typeface="Calibri"/>
              </a:rPr>
              <a:t>. Growth 311 (2009) 794.	</a:t>
            </a:r>
            <a:r>
              <a:rPr lang="en-US" sz="1200" baseline="30000" dirty="0" smtClean="0">
                <a:latin typeface="Calibri"/>
                <a:cs typeface="Calibri"/>
              </a:rPr>
              <a:t>5 </a:t>
            </a:r>
            <a:r>
              <a:rPr lang="en-US" sz="1200" dirty="0">
                <a:latin typeface="Calibri"/>
                <a:cs typeface="Calibri"/>
              </a:rPr>
              <a:t>A.C. Lin et al. J. Vac. Sci. Technol. B 29 (2011) 1201</a:t>
            </a:r>
            <a:r>
              <a:rPr lang="en-US" sz="1200" dirty="0" smtClean="0">
                <a:latin typeface="Calibri"/>
                <a:cs typeface="Calibri"/>
              </a:rPr>
              <a:t>.</a:t>
            </a:r>
          </a:p>
          <a:p>
            <a:r>
              <a:rPr lang="en-US" sz="1200" baseline="30000" dirty="0" smtClean="0">
                <a:latin typeface="Calibri"/>
                <a:cs typeface="Calibri"/>
              </a:rPr>
              <a:t>3 </a:t>
            </a:r>
            <a:r>
              <a:rPr lang="en-US" sz="1200" dirty="0" smtClean="0">
                <a:latin typeface="Calibri"/>
                <a:cs typeface="Calibri"/>
              </a:rPr>
              <a:t>T.J. </a:t>
            </a:r>
            <a:r>
              <a:rPr lang="en-US" sz="1200" dirty="0" err="1" smtClean="0">
                <a:latin typeface="Calibri"/>
                <a:cs typeface="Calibri"/>
              </a:rPr>
              <a:t>Grassman</a:t>
            </a:r>
            <a:r>
              <a:rPr lang="en-US" sz="1200" dirty="0" smtClean="0">
                <a:latin typeface="Calibri"/>
                <a:cs typeface="Calibri"/>
              </a:rPr>
              <a:t> et al. Appl. Phys. </a:t>
            </a:r>
            <a:r>
              <a:rPr lang="en-US" sz="1200" dirty="0" err="1" smtClean="0">
                <a:latin typeface="Calibri"/>
                <a:cs typeface="Calibri"/>
              </a:rPr>
              <a:t>Lett</a:t>
            </a:r>
            <a:r>
              <a:rPr lang="en-US" sz="1200" dirty="0" smtClean="0">
                <a:latin typeface="Calibri"/>
                <a:cs typeface="Calibri"/>
              </a:rPr>
              <a:t>. 94 (2009) 232106.	</a:t>
            </a:r>
            <a:r>
              <a:rPr lang="en-US" sz="1200" baseline="30000" dirty="0" smtClean="0">
                <a:latin typeface="Calibri"/>
                <a:cs typeface="Calibri"/>
              </a:rPr>
              <a:t>6 </a:t>
            </a:r>
            <a:r>
              <a:rPr lang="en-US" sz="1200" dirty="0">
                <a:latin typeface="Calibri"/>
                <a:cs typeface="Calibri"/>
              </a:rPr>
              <a:t>X. Yu et al. J. </a:t>
            </a:r>
            <a:r>
              <a:rPr lang="en-US" sz="1200" dirty="0" err="1">
                <a:latin typeface="Calibri"/>
                <a:cs typeface="Calibri"/>
              </a:rPr>
              <a:t>Crys</a:t>
            </a:r>
            <a:r>
              <a:rPr lang="en-US" sz="1200" dirty="0">
                <a:latin typeface="Calibri"/>
                <a:cs typeface="Calibri"/>
              </a:rPr>
              <a:t>. Growth 301-302 (2007) 163</a:t>
            </a:r>
            <a:r>
              <a:rPr lang="en-US" sz="1200" dirty="0" smtClean="0">
                <a:latin typeface="Calibri"/>
                <a:cs typeface="Calibri"/>
              </a:rPr>
              <a:t>.</a:t>
            </a:r>
            <a:endParaRPr lang="en-US" sz="1200" dirty="0">
              <a:latin typeface="Calibri"/>
              <a:cs typeface="Calibri"/>
            </a:endParaRPr>
          </a:p>
        </p:txBody>
      </p:sp>
      <p:grpSp>
        <p:nvGrpSpPr>
          <p:cNvPr id="9" name="Group 8"/>
          <p:cNvGrpSpPr/>
          <p:nvPr/>
        </p:nvGrpSpPr>
        <p:grpSpPr>
          <a:xfrm>
            <a:off x="7086600" y="1981200"/>
            <a:ext cx="1828800" cy="3200400"/>
            <a:chOff x="7086600" y="1981200"/>
            <a:chExt cx="1828800" cy="3200400"/>
          </a:xfrm>
        </p:grpSpPr>
        <p:sp>
          <p:nvSpPr>
            <p:cNvPr id="10" name="Rectangle 9"/>
            <p:cNvSpPr/>
            <p:nvPr/>
          </p:nvSpPr>
          <p:spPr bwMode="auto">
            <a:xfrm>
              <a:off x="7086600" y="1981200"/>
              <a:ext cx="1828800" cy="381000"/>
            </a:xfrm>
            <a:prstGeom prst="rect">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Si</a:t>
              </a:r>
            </a:p>
          </p:txBody>
        </p:sp>
        <p:grpSp>
          <p:nvGrpSpPr>
            <p:cNvPr id="11" name="Group 10"/>
            <p:cNvGrpSpPr/>
            <p:nvPr/>
          </p:nvGrpSpPr>
          <p:grpSpPr>
            <a:xfrm>
              <a:off x="7086600" y="3124200"/>
              <a:ext cx="1828800" cy="457200"/>
              <a:chOff x="7086600" y="3352800"/>
              <a:chExt cx="1828800" cy="457200"/>
            </a:xfrm>
          </p:grpSpPr>
          <p:sp>
            <p:nvSpPr>
              <p:cNvPr id="18" name="Rectangle 17"/>
              <p:cNvSpPr/>
              <p:nvPr/>
            </p:nvSpPr>
            <p:spPr bwMode="auto">
              <a:xfrm>
                <a:off x="7086600" y="3429000"/>
                <a:ext cx="1828800" cy="381000"/>
              </a:xfrm>
              <a:prstGeom prst="rect">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Si</a:t>
                </a:r>
              </a:p>
            </p:txBody>
          </p:sp>
          <p:sp>
            <p:nvSpPr>
              <p:cNvPr id="19" name="Rectangle 18"/>
              <p:cNvSpPr/>
              <p:nvPr/>
            </p:nvSpPr>
            <p:spPr bwMode="auto">
              <a:xfrm>
                <a:off x="7086600" y="3352800"/>
                <a:ext cx="1828800" cy="762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grpSp>
          <p:nvGrpSpPr>
            <p:cNvPr id="12" name="Group 11"/>
            <p:cNvGrpSpPr/>
            <p:nvPr/>
          </p:nvGrpSpPr>
          <p:grpSpPr>
            <a:xfrm>
              <a:off x="7086600" y="4343400"/>
              <a:ext cx="1828800" cy="838200"/>
              <a:chOff x="7086600" y="4267200"/>
              <a:chExt cx="1828800" cy="838200"/>
            </a:xfrm>
          </p:grpSpPr>
          <p:sp>
            <p:nvSpPr>
              <p:cNvPr id="15" name="Rectangle 14"/>
              <p:cNvSpPr/>
              <p:nvPr/>
            </p:nvSpPr>
            <p:spPr bwMode="auto">
              <a:xfrm>
                <a:off x="7086600" y="4724400"/>
                <a:ext cx="1828800" cy="381000"/>
              </a:xfrm>
              <a:prstGeom prst="rect">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Si</a:t>
                </a:r>
              </a:p>
            </p:txBody>
          </p:sp>
          <p:sp>
            <p:nvSpPr>
              <p:cNvPr id="16" name="Rectangle 15"/>
              <p:cNvSpPr/>
              <p:nvPr/>
            </p:nvSpPr>
            <p:spPr bwMode="auto">
              <a:xfrm>
                <a:off x="7086600" y="4648200"/>
                <a:ext cx="1828800" cy="76200"/>
              </a:xfrm>
              <a:prstGeom prst="rect">
                <a:avLst/>
              </a:prstGeom>
              <a:solidFill>
                <a:srgbClr val="7F7F7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17" name="Rectangle 16"/>
              <p:cNvSpPr/>
              <p:nvPr/>
            </p:nvSpPr>
            <p:spPr bwMode="auto">
              <a:xfrm>
                <a:off x="7086600" y="4267200"/>
                <a:ext cx="1828800" cy="381000"/>
              </a:xfrm>
              <a:prstGeom prst="rect">
                <a:avLst/>
              </a:prstGeom>
              <a:solidFill>
                <a:srgbClr val="7C7EF7"/>
              </a:solidFill>
              <a:ln w="9525"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GaP</a:t>
                </a:r>
              </a:p>
            </p:txBody>
          </p:sp>
        </p:grpSp>
        <p:sp>
          <p:nvSpPr>
            <p:cNvPr id="13" name="Down Arrow 12"/>
            <p:cNvSpPr/>
            <p:nvPr/>
          </p:nvSpPr>
          <p:spPr bwMode="auto">
            <a:xfrm>
              <a:off x="7896578" y="2452511"/>
              <a:ext cx="228600" cy="45720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14" name="Down Arrow 13"/>
            <p:cNvSpPr/>
            <p:nvPr/>
          </p:nvSpPr>
          <p:spPr bwMode="auto">
            <a:xfrm>
              <a:off x="7882467" y="3705578"/>
              <a:ext cx="228600" cy="45720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sp>
        <p:nvSpPr>
          <p:cNvPr id="3" name="Slide Number Placeholder 2"/>
          <p:cNvSpPr>
            <a:spLocks noGrp="1"/>
          </p:cNvSpPr>
          <p:nvPr>
            <p:ph type="sldNum" sz="quarter" idx="10"/>
          </p:nvPr>
        </p:nvSpPr>
        <p:spPr/>
        <p:txBody>
          <a:bodyPr/>
          <a:lstStyle/>
          <a:p>
            <a:fld id="{9E340398-8ED8-D146-8DC3-8DB66C8411F8}" type="slidenum">
              <a:rPr lang="en-US" smtClean="0"/>
              <a:t>21</a:t>
            </a:fld>
            <a:endParaRPr lang="en-US"/>
          </a:p>
        </p:txBody>
      </p:sp>
    </p:spTree>
    <p:extLst>
      <p:ext uri="{BB962C8B-B14F-4D97-AF65-F5344CB8AC3E}">
        <p14:creationId xmlns:p14="http://schemas.microsoft.com/office/powerpoint/2010/main" val="14669970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Control GaP orientation with temperature</a:t>
            </a:r>
            <a:endParaRPr lang="en-US" sz="3600" dirty="0"/>
          </a:p>
        </p:txBody>
      </p:sp>
      <p:graphicFrame>
        <p:nvGraphicFramePr>
          <p:cNvPr id="6" name="Group 86"/>
          <p:cNvGraphicFramePr>
            <a:graphicFrameLocks noGrp="1"/>
          </p:cNvGraphicFramePr>
          <p:nvPr>
            <p:extLst>
              <p:ext uri="{D42A27DB-BD31-4B8C-83A1-F6EECF244321}">
                <p14:modId xmlns:p14="http://schemas.microsoft.com/office/powerpoint/2010/main" val="2572766788"/>
              </p:ext>
            </p:extLst>
          </p:nvPr>
        </p:nvGraphicFramePr>
        <p:xfrm>
          <a:off x="457200" y="1219200"/>
          <a:ext cx="5638800" cy="3073402"/>
        </p:xfrm>
        <a:graphic>
          <a:graphicData uri="http://schemas.openxmlformats.org/drawingml/2006/table">
            <a:tbl>
              <a:tblPr/>
              <a:tblGrid>
                <a:gridCol w="1406525"/>
                <a:gridCol w="1057275"/>
                <a:gridCol w="1058863"/>
                <a:gridCol w="1058862"/>
                <a:gridCol w="1057275"/>
              </a:tblGrid>
              <a:tr h="4714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charset="0"/>
                          <a:ea typeface="ＭＳ Ｐゴシック" charset="0"/>
                          <a:cs typeface="ＭＳ Ｐゴシック" charset="0"/>
                        </a:rPr>
                        <a:t>Sample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A</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B</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D</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r>
              <a:tr h="720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charset="0"/>
                          <a:ea typeface="ＭＳ Ｐゴシック" charset="0"/>
                          <a:cs typeface="ＭＳ Ｐゴシック" charset="0"/>
                        </a:rPr>
                        <a:t>Nucleation layer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525°C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500°C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325°C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325°C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r>
              <a:tr h="849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charset="0"/>
                          <a:ea typeface="ＭＳ Ｐゴシック" charset="0"/>
                          <a:cs typeface="ＭＳ Ｐゴシック" charset="0"/>
                        </a:rPr>
                        <a:t>GaP film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525°C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550°C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600°C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550°C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550°C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600°C</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r>
              <a:tr h="5159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rPr>
                        <a:t>RHEED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alibri" charset="0"/>
                          <a:ea typeface="ＭＳ Ｐゴシック" charset="0"/>
                          <a:cs typeface="ＭＳ Ｐゴシック" charset="0"/>
                        </a:rPr>
                        <a:t>4x2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rPr>
                        <a:t>4x2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2x4</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rPr>
                        <a:t>2x4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8E0FF"/>
                    </a:solidFill>
                  </a:tcPr>
                </a:tc>
              </a:tr>
              <a:tr h="5159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orientation</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8E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charset="0"/>
                          <a:ea typeface="ＭＳ Ｐゴシック" charset="0"/>
                          <a:cs typeface="ＭＳ Ｐゴシック" charset="0"/>
                        </a:rPr>
                        <a:t>+</a:t>
                      </a:r>
                      <a:endParaRPr kumimoji="0" lang="en-US" sz="20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8E0FF"/>
                    </a:solidFill>
                  </a:tcPr>
                </a:tc>
              </a:tr>
            </a:tbl>
          </a:graphicData>
        </a:graphic>
      </p:graphicFrame>
      <p:sp>
        <p:nvSpPr>
          <p:cNvPr id="7" name="Text Box 51"/>
          <p:cNvSpPr txBox="1">
            <a:spLocks noChangeArrowheads="1"/>
          </p:cNvSpPr>
          <p:nvPr/>
        </p:nvSpPr>
        <p:spPr bwMode="auto">
          <a:xfrm>
            <a:off x="1802770" y="838200"/>
            <a:ext cx="208343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Lst>
        </p:spPr>
        <p:txBody>
          <a:bodyPr wrap="square">
            <a:spAutoFit/>
          </a:bodyPr>
          <a:lstStyle/>
          <a:p>
            <a:pPr algn="ctr" defTabSz="914400" eaLnBrk="0" fontAlgn="base" hangingPunct="0">
              <a:spcBef>
                <a:spcPct val="0"/>
              </a:spcBef>
              <a:spcAft>
                <a:spcPct val="0"/>
              </a:spcAft>
            </a:pPr>
            <a:r>
              <a:rPr lang="en-US" sz="2000" dirty="0">
                <a:solidFill>
                  <a:srgbClr val="000000"/>
                </a:solidFill>
                <a:latin typeface="Calibri"/>
                <a:ea typeface="ＭＳ Ｐゴシック" charset="0"/>
                <a:cs typeface="Calibri"/>
              </a:rPr>
              <a:t>High T nucleation</a:t>
            </a:r>
          </a:p>
        </p:txBody>
      </p:sp>
      <p:sp>
        <p:nvSpPr>
          <p:cNvPr id="8" name="Text Box 52"/>
          <p:cNvSpPr txBox="1">
            <a:spLocks noChangeArrowheads="1"/>
          </p:cNvSpPr>
          <p:nvPr/>
        </p:nvSpPr>
        <p:spPr bwMode="auto">
          <a:xfrm>
            <a:off x="4038600" y="838200"/>
            <a:ext cx="1965351"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Lst>
        </p:spPr>
        <p:txBody>
          <a:bodyPr wrap="square">
            <a:spAutoFit/>
          </a:bodyPr>
          <a:lstStyle/>
          <a:p>
            <a:pPr algn="ctr" defTabSz="914400" eaLnBrk="0" fontAlgn="base" hangingPunct="0">
              <a:spcBef>
                <a:spcPct val="0"/>
              </a:spcBef>
              <a:spcAft>
                <a:spcPct val="0"/>
              </a:spcAft>
            </a:pPr>
            <a:r>
              <a:rPr lang="en-US" sz="2000" dirty="0">
                <a:solidFill>
                  <a:srgbClr val="000000"/>
                </a:solidFill>
                <a:latin typeface="Calibri"/>
                <a:ea typeface="ＭＳ Ｐゴシック" charset="0"/>
                <a:cs typeface="Calibri"/>
              </a:rPr>
              <a:t>Low T nucleation</a:t>
            </a:r>
          </a:p>
        </p:txBody>
      </p:sp>
      <p:grpSp>
        <p:nvGrpSpPr>
          <p:cNvPr id="16" name="Group 15"/>
          <p:cNvGrpSpPr/>
          <p:nvPr/>
        </p:nvGrpSpPr>
        <p:grpSpPr>
          <a:xfrm>
            <a:off x="6463485" y="1371600"/>
            <a:ext cx="2375715" cy="4589561"/>
            <a:chOff x="6349515" y="1378010"/>
            <a:chExt cx="2494046" cy="4818161"/>
          </a:xfrm>
        </p:grpSpPr>
        <p:pic>
          <p:nvPicPr>
            <p:cNvPr id="17" name="Picture 16" descr="2773a-RHEED-2x.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val="0"/>
                </a:ext>
              </a:extLst>
            </a:blip>
            <a:srcRect l="20705" t="4681" r="3913" b="15543"/>
            <a:stretch/>
          </p:blipFill>
          <p:spPr>
            <a:xfrm>
              <a:off x="6349515" y="1378010"/>
              <a:ext cx="2494046" cy="2420862"/>
            </a:xfrm>
            <a:prstGeom prst="rect">
              <a:avLst/>
            </a:prstGeom>
          </p:spPr>
        </p:pic>
        <p:sp>
          <p:nvSpPr>
            <p:cNvPr id="18" name="Text Box 56"/>
            <p:cNvSpPr txBox="1">
              <a:spLocks noChangeArrowheads="1"/>
            </p:cNvSpPr>
            <p:nvPr/>
          </p:nvSpPr>
          <p:spPr bwMode="auto">
            <a:xfrm>
              <a:off x="6349515" y="3427470"/>
              <a:ext cx="586110" cy="40011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pPr>
              <a:r>
                <a:rPr lang="en-US" sz="2000" dirty="0" smtClean="0">
                  <a:solidFill>
                    <a:srgbClr val="000000"/>
                  </a:solidFill>
                  <a:latin typeface="Calibri"/>
                  <a:ea typeface="ＭＳ Ｐゴシック" charset="0"/>
                  <a:cs typeface="Calibri"/>
                </a:rPr>
                <a:t>2x</a:t>
              </a:r>
              <a:endParaRPr lang="en-US" sz="2000" dirty="0">
                <a:solidFill>
                  <a:srgbClr val="000000"/>
                </a:solidFill>
                <a:latin typeface="Calibri"/>
                <a:ea typeface="ＭＳ Ｐゴシック" charset="0"/>
                <a:cs typeface="Calibri"/>
              </a:endParaRPr>
            </a:p>
          </p:txBody>
        </p:sp>
        <p:pic>
          <p:nvPicPr>
            <p:cNvPr id="19" name="Picture 18" descr="2773a-RHEED-4x.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2000" contrast="43000"/>
                      </a14:imgEffect>
                    </a14:imgLayer>
                  </a14:imgProps>
                </a:ext>
                <a:ext uri="{28A0092B-C50C-407E-A947-70E740481C1C}">
                  <a14:useLocalDpi xmlns:a14="http://schemas.microsoft.com/office/drawing/2010/main" val="0"/>
                </a:ext>
              </a:extLst>
            </a:blip>
            <a:srcRect l="14862" t="4478" r="1764" b="16561"/>
            <a:stretch/>
          </p:blipFill>
          <p:spPr>
            <a:xfrm>
              <a:off x="6349516" y="3998914"/>
              <a:ext cx="2494045" cy="2166479"/>
            </a:xfrm>
            <a:prstGeom prst="rect">
              <a:avLst/>
            </a:prstGeom>
          </p:spPr>
        </p:pic>
        <p:sp>
          <p:nvSpPr>
            <p:cNvPr id="20" name="Text Box 56"/>
            <p:cNvSpPr txBox="1">
              <a:spLocks noChangeArrowheads="1"/>
            </p:cNvSpPr>
            <p:nvPr/>
          </p:nvSpPr>
          <p:spPr bwMode="auto">
            <a:xfrm>
              <a:off x="6349516" y="5796061"/>
              <a:ext cx="586110" cy="40011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pPr>
              <a:r>
                <a:rPr lang="en-US" sz="2000" dirty="0">
                  <a:solidFill>
                    <a:srgbClr val="000000"/>
                  </a:solidFill>
                  <a:latin typeface="Calibri"/>
                  <a:cs typeface="Calibri"/>
                </a:rPr>
                <a:t>4</a:t>
              </a:r>
              <a:r>
                <a:rPr lang="en-US" sz="2000" dirty="0" smtClean="0">
                  <a:solidFill>
                    <a:srgbClr val="000000"/>
                  </a:solidFill>
                  <a:latin typeface="Calibri"/>
                  <a:ea typeface="ＭＳ Ｐゴシック" charset="0"/>
                  <a:cs typeface="Calibri"/>
                </a:rPr>
                <a:t>x</a:t>
              </a:r>
            </a:p>
          </p:txBody>
        </p:sp>
      </p:grpSp>
      <p:sp>
        <p:nvSpPr>
          <p:cNvPr id="3" name="Slide Number Placeholder 2"/>
          <p:cNvSpPr>
            <a:spLocks noGrp="1"/>
          </p:cNvSpPr>
          <p:nvPr>
            <p:ph type="sldNum" sz="quarter" idx="10"/>
          </p:nvPr>
        </p:nvSpPr>
        <p:spPr/>
        <p:txBody>
          <a:bodyPr/>
          <a:lstStyle/>
          <a:p>
            <a:fld id="{9E340398-8ED8-D146-8DC3-8DB66C8411F8}" type="slidenum">
              <a:rPr lang="en-US" smtClean="0"/>
              <a:t>22</a:t>
            </a:fld>
            <a:endParaRPr lang="en-US"/>
          </a:p>
        </p:txBody>
      </p:sp>
      <p:grpSp>
        <p:nvGrpSpPr>
          <p:cNvPr id="5" name="Group 4"/>
          <p:cNvGrpSpPr/>
          <p:nvPr/>
        </p:nvGrpSpPr>
        <p:grpSpPr>
          <a:xfrm>
            <a:off x="1572847" y="4318000"/>
            <a:ext cx="4599353" cy="2463636"/>
            <a:chOff x="1101725" y="4038600"/>
            <a:chExt cx="4936670" cy="2644320"/>
          </a:xfrm>
        </p:grpSpPr>
        <p:grpSp>
          <p:nvGrpSpPr>
            <p:cNvPr id="9" name="Group 8"/>
            <p:cNvGrpSpPr/>
            <p:nvPr/>
          </p:nvGrpSpPr>
          <p:grpSpPr>
            <a:xfrm>
              <a:off x="1101725" y="4114800"/>
              <a:ext cx="4936670" cy="2568120"/>
              <a:chOff x="1371600" y="4114800"/>
              <a:chExt cx="4936670" cy="2568120"/>
            </a:xfrm>
          </p:grpSpPr>
          <p:pic>
            <p:nvPicPr>
              <p:cNvPr id="10" name="Picture 53" descr="2585-1um-2d"/>
              <p:cNvPicPr>
                <a:picLocks noChangeAspect="1" noChangeArrowheads="1"/>
              </p:cNvPicPr>
              <p:nvPr/>
            </p:nvPicPr>
            <p:blipFill>
              <a:blip r:embed="rId7">
                <a:extLst>
                  <a:ext uri="{28A0092B-C50C-407E-A947-70E740481C1C}">
                    <a14:useLocalDpi xmlns:a14="http://schemas.microsoft.com/office/drawing/2010/main" val="0"/>
                  </a:ext>
                </a:extLst>
              </a:blip>
              <a:srcRect l="7649" t="12657" r="52014" b="42136"/>
              <a:stretch>
                <a:fillRect/>
              </a:stretch>
            </p:blipFill>
            <p:spPr bwMode="auto">
              <a:xfrm>
                <a:off x="1371600" y="4114801"/>
                <a:ext cx="251884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4" descr="2587-1um-2d"/>
              <p:cNvPicPr>
                <a:picLocks noChangeAspect="1" noChangeArrowheads="1"/>
              </p:cNvPicPr>
              <p:nvPr/>
            </p:nvPicPr>
            <p:blipFill>
              <a:blip r:embed="rId8">
                <a:extLst>
                  <a:ext uri="{28A0092B-C50C-407E-A947-70E740481C1C}">
                    <a14:useLocalDpi xmlns:a14="http://schemas.microsoft.com/office/drawing/2010/main" val="0"/>
                  </a:ext>
                </a:extLst>
              </a:blip>
              <a:srcRect l="6955" t="12657" r="52086" b="42136"/>
              <a:stretch>
                <a:fillRect/>
              </a:stretch>
            </p:blipFill>
            <p:spPr bwMode="auto">
              <a:xfrm>
                <a:off x="3733800" y="4114800"/>
                <a:ext cx="2574470" cy="21843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5"/>
              <p:cNvSpPr txBox="1">
                <a:spLocks noChangeArrowheads="1"/>
              </p:cNvSpPr>
              <p:nvPr/>
            </p:nvSpPr>
            <p:spPr bwMode="auto">
              <a:xfrm>
                <a:off x="1746250" y="6286501"/>
                <a:ext cx="1981200" cy="396419"/>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1800" dirty="0" err="1" smtClean="0">
                    <a:solidFill>
                      <a:srgbClr val="000000"/>
                    </a:solidFill>
                    <a:latin typeface="Calibri"/>
                    <a:ea typeface="ＭＳ Ｐゴシック" charset="0"/>
                    <a:cs typeface="Calibri"/>
                  </a:rPr>
                  <a:t>rms</a:t>
                </a:r>
                <a:r>
                  <a:rPr lang="en-US" sz="1800" dirty="0" smtClean="0">
                    <a:solidFill>
                      <a:srgbClr val="000000"/>
                    </a:solidFill>
                    <a:latin typeface="Calibri"/>
                    <a:ea typeface="ＭＳ Ｐゴシック" charset="0"/>
                    <a:cs typeface="Calibri"/>
                  </a:rPr>
                  <a:t> </a:t>
                </a:r>
                <a:r>
                  <a:rPr lang="en-US" sz="1800" dirty="0">
                    <a:solidFill>
                      <a:srgbClr val="000000"/>
                    </a:solidFill>
                    <a:latin typeface="Calibri"/>
                    <a:ea typeface="ＭＳ Ｐゴシック" charset="0"/>
                    <a:cs typeface="Calibri"/>
                  </a:rPr>
                  <a:t>= </a:t>
                </a:r>
                <a:r>
                  <a:rPr lang="en-US" sz="1800" dirty="0" smtClean="0">
                    <a:solidFill>
                      <a:srgbClr val="000000"/>
                    </a:solidFill>
                    <a:latin typeface="Calibri"/>
                    <a:ea typeface="ＭＳ Ｐゴシック" charset="0"/>
                    <a:cs typeface="Calibri"/>
                  </a:rPr>
                  <a:t>1.93 </a:t>
                </a:r>
                <a:r>
                  <a:rPr lang="en-US" sz="1800" dirty="0">
                    <a:solidFill>
                      <a:srgbClr val="000000"/>
                    </a:solidFill>
                    <a:latin typeface="Calibri"/>
                    <a:ea typeface="ＭＳ Ｐゴシック" charset="0"/>
                    <a:cs typeface="Calibri"/>
                  </a:rPr>
                  <a:t>nm</a:t>
                </a:r>
              </a:p>
            </p:txBody>
          </p:sp>
          <p:sp>
            <p:nvSpPr>
              <p:cNvPr id="13" name="Text Box 56"/>
              <p:cNvSpPr txBox="1">
                <a:spLocks noChangeArrowheads="1"/>
              </p:cNvSpPr>
              <p:nvPr/>
            </p:nvSpPr>
            <p:spPr bwMode="auto">
              <a:xfrm>
                <a:off x="4143375" y="6276974"/>
                <a:ext cx="1958974" cy="396419"/>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1800" dirty="0" err="1">
                    <a:solidFill>
                      <a:srgbClr val="000000"/>
                    </a:solidFill>
                    <a:latin typeface="Calibri"/>
                    <a:ea typeface="ＭＳ Ｐゴシック" charset="0"/>
                    <a:cs typeface="Calibri"/>
                  </a:rPr>
                  <a:t>r</a:t>
                </a:r>
                <a:r>
                  <a:rPr lang="en-US" sz="1800" dirty="0" err="1" smtClean="0">
                    <a:solidFill>
                      <a:srgbClr val="000000"/>
                    </a:solidFill>
                    <a:latin typeface="Calibri"/>
                    <a:ea typeface="ＭＳ Ｐゴシック" charset="0"/>
                    <a:cs typeface="Calibri"/>
                  </a:rPr>
                  <a:t>ms</a:t>
                </a:r>
                <a:r>
                  <a:rPr lang="en-US" sz="1800" dirty="0" smtClean="0">
                    <a:solidFill>
                      <a:srgbClr val="000000"/>
                    </a:solidFill>
                    <a:latin typeface="Calibri"/>
                    <a:ea typeface="ＭＳ Ｐゴシック" charset="0"/>
                    <a:cs typeface="Calibri"/>
                  </a:rPr>
                  <a:t> = 1.74 </a:t>
                </a:r>
                <a:r>
                  <a:rPr lang="en-US" sz="1800" dirty="0">
                    <a:solidFill>
                      <a:srgbClr val="000000"/>
                    </a:solidFill>
                    <a:latin typeface="Calibri"/>
                    <a:ea typeface="ＭＳ Ｐゴシック" charset="0"/>
                    <a:cs typeface="Calibri"/>
                  </a:rPr>
                  <a:t>nm</a:t>
                </a:r>
              </a:p>
            </p:txBody>
          </p:sp>
          <p:sp>
            <p:nvSpPr>
              <p:cNvPr id="14" name="Text Box 57"/>
              <p:cNvSpPr txBox="1">
                <a:spLocks noChangeArrowheads="1"/>
              </p:cNvSpPr>
              <p:nvPr/>
            </p:nvSpPr>
            <p:spPr bwMode="auto">
              <a:xfrm>
                <a:off x="1825625" y="4175125"/>
                <a:ext cx="381000" cy="40011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000" dirty="0" smtClean="0">
                    <a:solidFill>
                      <a:srgbClr val="000000"/>
                    </a:solidFill>
                    <a:latin typeface="Calibri"/>
                    <a:ea typeface="ＭＳ Ｐゴシック" charset="0"/>
                    <a:cs typeface="Calibri"/>
                  </a:rPr>
                  <a:t>A</a:t>
                </a:r>
                <a:endParaRPr lang="en-US" sz="2000" dirty="0">
                  <a:solidFill>
                    <a:srgbClr val="000000"/>
                  </a:solidFill>
                  <a:latin typeface="Calibri"/>
                  <a:ea typeface="ＭＳ Ｐゴシック" charset="0"/>
                  <a:cs typeface="Calibri"/>
                </a:endParaRPr>
              </a:p>
            </p:txBody>
          </p:sp>
          <p:sp>
            <p:nvSpPr>
              <p:cNvPr id="15" name="Text Box 59"/>
              <p:cNvSpPr txBox="1">
                <a:spLocks noChangeArrowheads="1"/>
              </p:cNvSpPr>
              <p:nvPr/>
            </p:nvSpPr>
            <p:spPr bwMode="auto">
              <a:xfrm>
                <a:off x="4219575" y="4191000"/>
                <a:ext cx="381000" cy="40011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000" dirty="0" smtClean="0">
                    <a:solidFill>
                      <a:srgbClr val="000000"/>
                    </a:solidFill>
                    <a:latin typeface="Calibri"/>
                    <a:ea typeface="ＭＳ Ｐゴシック" charset="0"/>
                    <a:cs typeface="Calibri"/>
                  </a:rPr>
                  <a:t>D</a:t>
                </a:r>
                <a:endParaRPr lang="en-US" sz="2000" dirty="0">
                  <a:solidFill>
                    <a:srgbClr val="000000"/>
                  </a:solidFill>
                  <a:latin typeface="Calibri"/>
                  <a:ea typeface="ＭＳ Ｐゴシック" charset="0"/>
                  <a:cs typeface="Calibri"/>
                </a:endParaRPr>
              </a:p>
            </p:txBody>
          </p:sp>
        </p:grpSp>
        <p:sp>
          <p:nvSpPr>
            <p:cNvPr id="4" name="Rectangle 3"/>
            <p:cNvSpPr/>
            <p:nvPr/>
          </p:nvSpPr>
          <p:spPr bwMode="auto">
            <a:xfrm>
              <a:off x="2057400" y="4038600"/>
              <a:ext cx="914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21" name="Rectangle 20"/>
            <p:cNvSpPr/>
            <p:nvPr/>
          </p:nvSpPr>
          <p:spPr bwMode="auto">
            <a:xfrm>
              <a:off x="4495800" y="4038600"/>
              <a:ext cx="914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grpSp>
        <p:nvGrpSpPr>
          <p:cNvPr id="34" name="Group 33"/>
          <p:cNvGrpSpPr/>
          <p:nvPr/>
        </p:nvGrpSpPr>
        <p:grpSpPr>
          <a:xfrm>
            <a:off x="152400" y="4902200"/>
            <a:ext cx="1295400" cy="1501577"/>
            <a:chOff x="152400" y="4902200"/>
            <a:chExt cx="1295400" cy="1501577"/>
          </a:xfrm>
        </p:grpSpPr>
        <p:cxnSp>
          <p:nvCxnSpPr>
            <p:cNvPr id="23" name="Straight Arrow Connector 22"/>
            <p:cNvCxnSpPr/>
            <p:nvPr/>
          </p:nvCxnSpPr>
          <p:spPr bwMode="auto">
            <a:xfrm>
              <a:off x="381000" y="5257800"/>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a:off x="381000" y="5257800"/>
              <a:ext cx="9144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TextBox 27"/>
            <p:cNvSpPr txBox="1"/>
            <p:nvPr/>
          </p:nvSpPr>
          <p:spPr>
            <a:xfrm>
              <a:off x="152400" y="6096000"/>
              <a:ext cx="567759" cy="307777"/>
            </a:xfrm>
            <a:prstGeom prst="rect">
              <a:avLst/>
            </a:prstGeom>
            <a:noFill/>
          </p:spPr>
          <p:txBody>
            <a:bodyPr wrap="none" rtlCol="0">
              <a:spAutoFit/>
            </a:bodyPr>
            <a:lstStyle/>
            <a:p>
              <a:r>
                <a:rPr lang="en-US" sz="1400" dirty="0" smtClean="0">
                  <a:latin typeface="Calibri"/>
                  <a:cs typeface="Calibri"/>
                </a:rPr>
                <a:t>[110]</a:t>
              </a:r>
              <a:endParaRPr lang="en-US" sz="1400" dirty="0">
                <a:latin typeface="Calibri"/>
                <a:cs typeface="Calibri"/>
              </a:endParaRPr>
            </a:p>
          </p:txBody>
        </p:sp>
        <p:sp>
          <p:nvSpPr>
            <p:cNvPr id="29" name="TextBox 28"/>
            <p:cNvSpPr txBox="1"/>
            <p:nvPr/>
          </p:nvSpPr>
          <p:spPr>
            <a:xfrm>
              <a:off x="880041" y="4902200"/>
              <a:ext cx="567759" cy="307777"/>
            </a:xfrm>
            <a:prstGeom prst="rect">
              <a:avLst/>
            </a:prstGeom>
            <a:noFill/>
          </p:spPr>
          <p:txBody>
            <a:bodyPr wrap="none" rtlCol="0">
              <a:spAutoFit/>
            </a:bodyPr>
            <a:lstStyle/>
            <a:p>
              <a:r>
                <a:rPr lang="en-US" sz="1400" dirty="0" smtClean="0">
                  <a:latin typeface="Calibri"/>
                  <a:cs typeface="Calibri"/>
                </a:rPr>
                <a:t>[110]</a:t>
              </a:r>
              <a:endParaRPr lang="en-US" sz="1400" dirty="0">
                <a:latin typeface="Calibri"/>
                <a:cs typeface="Calibri"/>
              </a:endParaRPr>
            </a:p>
          </p:txBody>
        </p:sp>
        <p:cxnSp>
          <p:nvCxnSpPr>
            <p:cNvPr id="31" name="Straight Connector 30"/>
            <p:cNvCxnSpPr>
              <a:stCxn id="29" idx="0"/>
              <a:endCxn id="29" idx="0"/>
            </p:cNvCxnSpPr>
            <p:nvPr/>
          </p:nvCxnSpPr>
          <p:spPr bwMode="auto">
            <a:xfrm>
              <a:off x="1163921" y="490220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1130300" y="4965700"/>
              <a:ext cx="76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3550898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well-controlled nucleation</a:t>
            </a:r>
            <a:endParaRPr lang="en-US" dirty="0"/>
          </a:p>
        </p:txBody>
      </p:sp>
      <p:grpSp>
        <p:nvGrpSpPr>
          <p:cNvPr id="21" name="Group 20"/>
          <p:cNvGrpSpPr/>
          <p:nvPr/>
        </p:nvGrpSpPr>
        <p:grpSpPr>
          <a:xfrm>
            <a:off x="4793414" y="3657600"/>
            <a:ext cx="3797300" cy="2791599"/>
            <a:chOff x="774700" y="3657600"/>
            <a:chExt cx="3797300" cy="2791599"/>
          </a:xfrm>
        </p:grpSpPr>
        <p:sp>
          <p:nvSpPr>
            <p:cNvPr id="7183" name="Text Box 28"/>
            <p:cNvSpPr txBox="1">
              <a:spLocks noChangeArrowheads="1"/>
            </p:cNvSpPr>
            <p:nvPr/>
          </p:nvSpPr>
          <p:spPr bwMode="auto">
            <a:xfrm>
              <a:off x="838200" y="6172200"/>
              <a:ext cx="344196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a:cs typeface="Calibri"/>
                </a:rPr>
                <a:t>K. Yamane et al. J. </a:t>
              </a:r>
              <a:r>
                <a:rPr kumimoji="0" lang="en-US" sz="1200" b="0" i="0" u="none" strike="noStrike" cap="none" normalizeH="0" baseline="0" dirty="0" err="1">
                  <a:ln>
                    <a:noFill/>
                  </a:ln>
                  <a:solidFill>
                    <a:schemeClr val="tx1"/>
                  </a:solidFill>
                  <a:effectLst/>
                  <a:latin typeface="Calibri"/>
                  <a:cs typeface="Calibri"/>
                </a:rPr>
                <a:t>Crys</a:t>
              </a:r>
              <a:r>
                <a:rPr kumimoji="0" lang="en-US" sz="1200" b="0" i="0" u="none" strike="noStrike" cap="none" normalizeH="0" baseline="0" dirty="0">
                  <a:ln>
                    <a:noFill/>
                  </a:ln>
                  <a:solidFill>
                    <a:schemeClr val="tx1"/>
                  </a:solidFill>
                  <a:effectLst/>
                  <a:latin typeface="Calibri"/>
                  <a:cs typeface="Calibri"/>
                </a:rPr>
                <a:t>. Growth 311 (2007) 794-797. </a:t>
              </a:r>
            </a:p>
          </p:txBody>
        </p:sp>
        <p:grpSp>
          <p:nvGrpSpPr>
            <p:cNvPr id="7" name="Group 6"/>
            <p:cNvGrpSpPr/>
            <p:nvPr/>
          </p:nvGrpSpPr>
          <p:grpSpPr>
            <a:xfrm>
              <a:off x="774700" y="3657600"/>
              <a:ext cx="3797300" cy="2462213"/>
              <a:chOff x="774700" y="3657600"/>
              <a:chExt cx="3797300" cy="2462213"/>
            </a:xfrm>
          </p:grpSpPr>
          <p:pic>
            <p:nvPicPr>
              <p:cNvPr id="820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733800"/>
                <a:ext cx="37973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Rectangle 5"/>
              <p:cNvSpPr/>
              <p:nvPr/>
            </p:nvSpPr>
            <p:spPr bwMode="auto">
              <a:xfrm>
                <a:off x="1981200" y="3657600"/>
                <a:ext cx="990600" cy="533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grpSp>
      <p:grpSp>
        <p:nvGrpSpPr>
          <p:cNvPr id="19" name="Group 18"/>
          <p:cNvGrpSpPr/>
          <p:nvPr/>
        </p:nvGrpSpPr>
        <p:grpSpPr>
          <a:xfrm>
            <a:off x="228600" y="2209800"/>
            <a:ext cx="3733800" cy="2971800"/>
            <a:chOff x="5257800" y="2057400"/>
            <a:chExt cx="3733800" cy="2971800"/>
          </a:xfrm>
        </p:grpSpPr>
        <p:sp>
          <p:nvSpPr>
            <p:cNvPr id="3" name="Rectangle 1"/>
            <p:cNvSpPr>
              <a:spLocks noChangeArrowheads="1"/>
            </p:cNvSpPr>
            <p:nvPr/>
          </p:nvSpPr>
          <p:spPr bwMode="auto">
            <a:xfrm>
              <a:off x="5257800" y="2057400"/>
              <a:ext cx="3733800" cy="2971800"/>
            </a:xfrm>
            <a:prstGeom prst="rect">
              <a:avLst/>
            </a:prstGeom>
            <a:noFill/>
            <a:ln w="28575">
              <a:solidFill>
                <a:schemeClr val="tx1"/>
              </a:solidFill>
              <a:miter lim="800000"/>
              <a:headEnd/>
              <a:tailEnd/>
            </a:ln>
            <a:effectLst/>
            <a:extLst/>
          </p:spPr>
          <p:txBody>
            <a:bodyPr vert="horz" wrap="none" lIns="91440" tIns="45720" rIns="91440" bIns="45720" numCol="1" anchor="ctr" anchorCtr="0" compatLnSpc="1">
              <a:prstTxWarp prst="textNoShape">
                <a:avLst/>
              </a:prstTxWarp>
            </a:bodyPr>
            <a:lstStyle/>
            <a:p>
              <a:endParaRPr lang="en-US"/>
            </a:p>
          </p:txBody>
        </p:sp>
        <p:grpSp>
          <p:nvGrpSpPr>
            <p:cNvPr id="18" name="Group 17"/>
            <p:cNvGrpSpPr/>
            <p:nvPr/>
          </p:nvGrpSpPr>
          <p:grpSpPr>
            <a:xfrm>
              <a:off x="5486400" y="3886200"/>
              <a:ext cx="3352800" cy="990600"/>
              <a:chOff x="5410200" y="2057400"/>
              <a:chExt cx="3352800" cy="990600"/>
            </a:xfrm>
          </p:grpSpPr>
          <p:sp>
            <p:nvSpPr>
              <p:cNvPr id="7174" name="Text Box 20"/>
              <p:cNvSpPr txBox="1">
                <a:spLocks noChangeArrowheads="1"/>
              </p:cNvSpPr>
              <p:nvPr/>
            </p:nvSpPr>
            <p:spPr bwMode="auto">
              <a:xfrm>
                <a:off x="6798902" y="2057400"/>
                <a:ext cx="6544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Calibri"/>
                    <a:cs typeface="Calibri"/>
                  </a:rPr>
                  <a:t>MEE</a:t>
                </a:r>
                <a:endParaRPr kumimoji="0" lang="en-US" sz="2400" b="0" i="0" u="none" strike="noStrike" cap="none" normalizeH="0" baseline="0" dirty="0">
                  <a:ln>
                    <a:noFill/>
                  </a:ln>
                  <a:solidFill>
                    <a:schemeClr val="tx1"/>
                  </a:solidFill>
                  <a:effectLst/>
                  <a:latin typeface="Calibri"/>
                  <a:cs typeface="Calibri"/>
                </a:endParaRPr>
              </a:p>
            </p:txBody>
          </p:sp>
          <p:grpSp>
            <p:nvGrpSpPr>
              <p:cNvPr id="15" name="Group 14"/>
              <p:cNvGrpSpPr/>
              <p:nvPr/>
            </p:nvGrpSpPr>
            <p:grpSpPr>
              <a:xfrm>
                <a:off x="5410200" y="2362200"/>
                <a:ext cx="3352800" cy="685800"/>
                <a:chOff x="5105400" y="1676400"/>
                <a:chExt cx="3352800" cy="685800"/>
              </a:xfrm>
            </p:grpSpPr>
            <p:sp>
              <p:nvSpPr>
                <p:cNvPr id="12" name="TextBox 11"/>
                <p:cNvSpPr txBox="1"/>
                <p:nvPr/>
              </p:nvSpPr>
              <p:spPr>
                <a:xfrm>
                  <a:off x="5105400" y="1676400"/>
                  <a:ext cx="440858" cy="335756"/>
                </a:xfrm>
                <a:prstGeom prst="rect">
                  <a:avLst/>
                </a:prstGeom>
                <a:noFill/>
              </p:spPr>
              <p:txBody>
                <a:bodyPr wrap="none" rtlCol="0">
                  <a:spAutoFit/>
                </a:bodyPr>
                <a:lstStyle/>
                <a:p>
                  <a:r>
                    <a:rPr lang="en-US" sz="1800" dirty="0" err="1" smtClean="0">
                      <a:latin typeface="Calibri"/>
                      <a:cs typeface="Calibri"/>
                    </a:rPr>
                    <a:t>Ga</a:t>
                  </a:r>
                  <a:endParaRPr lang="en-US" sz="1800" dirty="0">
                    <a:latin typeface="Calibri"/>
                    <a:cs typeface="Calibri"/>
                  </a:endParaRPr>
                </a:p>
              </p:txBody>
            </p:sp>
            <p:sp>
              <p:nvSpPr>
                <p:cNvPr id="38" name="TextBox 37"/>
                <p:cNvSpPr txBox="1"/>
                <p:nvPr/>
              </p:nvSpPr>
              <p:spPr>
                <a:xfrm>
                  <a:off x="5181600" y="1992868"/>
                  <a:ext cx="303914" cy="369332"/>
                </a:xfrm>
                <a:prstGeom prst="rect">
                  <a:avLst/>
                </a:prstGeom>
                <a:noFill/>
              </p:spPr>
              <p:txBody>
                <a:bodyPr wrap="none" rtlCol="0">
                  <a:spAutoFit/>
                </a:bodyPr>
                <a:lstStyle/>
                <a:p>
                  <a:r>
                    <a:rPr lang="en-US" sz="1800" dirty="0" smtClean="0">
                      <a:latin typeface="Calibri"/>
                      <a:cs typeface="Calibri"/>
                    </a:rPr>
                    <a:t>P</a:t>
                  </a:r>
                  <a:endParaRPr lang="en-US" sz="1800" dirty="0">
                    <a:latin typeface="Calibri"/>
                    <a:cs typeface="Calibri"/>
                  </a:endParaRPr>
                </a:p>
              </p:txBody>
            </p:sp>
            <p:sp>
              <p:nvSpPr>
                <p:cNvPr id="14" name="Right Arrow 13"/>
                <p:cNvSpPr/>
                <p:nvPr/>
              </p:nvSpPr>
              <p:spPr bwMode="auto">
                <a:xfrm>
                  <a:off x="5715000" y="1828800"/>
                  <a:ext cx="304800" cy="15240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48" name="Right Arrow 47"/>
                <p:cNvSpPr/>
                <p:nvPr/>
              </p:nvSpPr>
              <p:spPr bwMode="auto">
                <a:xfrm>
                  <a:off x="7162800" y="1828800"/>
                  <a:ext cx="304800" cy="15240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50" name="Right Arrow 49"/>
                <p:cNvSpPr/>
                <p:nvPr/>
              </p:nvSpPr>
              <p:spPr bwMode="auto">
                <a:xfrm>
                  <a:off x="6172200" y="2133600"/>
                  <a:ext cx="762000" cy="152400"/>
                </a:xfrm>
                <a:prstGeom prst="right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51" name="Right Arrow 50"/>
                <p:cNvSpPr/>
                <p:nvPr/>
              </p:nvSpPr>
              <p:spPr bwMode="auto">
                <a:xfrm>
                  <a:off x="7696200" y="2133600"/>
                  <a:ext cx="762000" cy="152400"/>
                </a:xfrm>
                <a:prstGeom prst="right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grpSp>
        <p:grpSp>
          <p:nvGrpSpPr>
            <p:cNvPr id="13" name="Group 12"/>
            <p:cNvGrpSpPr/>
            <p:nvPr/>
          </p:nvGrpSpPr>
          <p:grpSpPr>
            <a:xfrm>
              <a:off x="5486400" y="2133600"/>
              <a:ext cx="2895600" cy="1143000"/>
              <a:chOff x="5410200" y="3657600"/>
              <a:chExt cx="2895600" cy="1143000"/>
            </a:xfrm>
          </p:grpSpPr>
          <p:sp>
            <p:nvSpPr>
              <p:cNvPr id="7184" name="Text Box 29"/>
              <p:cNvSpPr txBox="1">
                <a:spLocks noChangeArrowheads="1"/>
              </p:cNvSpPr>
              <p:nvPr/>
            </p:nvSpPr>
            <p:spPr bwMode="auto">
              <a:xfrm>
                <a:off x="6798902" y="3657600"/>
                <a:ext cx="668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a:cs typeface="Calibri"/>
                  </a:rPr>
                  <a:t>MBE</a:t>
                </a:r>
                <a:endParaRPr kumimoji="0" lang="en-US" sz="2400" b="0" i="0" u="none" strike="noStrike" cap="none" normalizeH="0" baseline="0" dirty="0">
                  <a:ln>
                    <a:noFill/>
                  </a:ln>
                  <a:solidFill>
                    <a:schemeClr val="tx1"/>
                  </a:solidFill>
                  <a:effectLst/>
                  <a:latin typeface="Calibri"/>
                  <a:cs typeface="Calibri"/>
                </a:endParaRPr>
              </a:p>
            </p:txBody>
          </p:sp>
          <p:grpSp>
            <p:nvGrpSpPr>
              <p:cNvPr id="16" name="Group 15"/>
              <p:cNvGrpSpPr/>
              <p:nvPr/>
            </p:nvGrpSpPr>
            <p:grpSpPr>
              <a:xfrm>
                <a:off x="5410200" y="4114800"/>
                <a:ext cx="2895600" cy="685800"/>
                <a:chOff x="5105400" y="4343400"/>
                <a:chExt cx="2895600" cy="685800"/>
              </a:xfrm>
            </p:grpSpPr>
            <p:sp>
              <p:nvSpPr>
                <p:cNvPr id="54" name="TextBox 53"/>
                <p:cNvSpPr txBox="1"/>
                <p:nvPr/>
              </p:nvSpPr>
              <p:spPr>
                <a:xfrm>
                  <a:off x="5105400" y="4343400"/>
                  <a:ext cx="440858" cy="335756"/>
                </a:xfrm>
                <a:prstGeom prst="rect">
                  <a:avLst/>
                </a:prstGeom>
                <a:noFill/>
              </p:spPr>
              <p:txBody>
                <a:bodyPr wrap="none" rtlCol="0">
                  <a:spAutoFit/>
                </a:bodyPr>
                <a:lstStyle/>
                <a:p>
                  <a:r>
                    <a:rPr lang="en-US" sz="1800" dirty="0" err="1" smtClean="0">
                      <a:latin typeface="Calibri"/>
                      <a:cs typeface="Calibri"/>
                    </a:rPr>
                    <a:t>Ga</a:t>
                  </a:r>
                  <a:endParaRPr lang="en-US" sz="1800" dirty="0">
                    <a:latin typeface="Calibri"/>
                    <a:cs typeface="Calibri"/>
                  </a:endParaRPr>
                </a:p>
              </p:txBody>
            </p:sp>
            <p:sp>
              <p:nvSpPr>
                <p:cNvPr id="55" name="TextBox 54"/>
                <p:cNvSpPr txBox="1"/>
                <p:nvPr/>
              </p:nvSpPr>
              <p:spPr>
                <a:xfrm>
                  <a:off x="5181600" y="4659868"/>
                  <a:ext cx="303914" cy="369332"/>
                </a:xfrm>
                <a:prstGeom prst="rect">
                  <a:avLst/>
                </a:prstGeom>
                <a:noFill/>
              </p:spPr>
              <p:txBody>
                <a:bodyPr wrap="none" rtlCol="0">
                  <a:spAutoFit/>
                </a:bodyPr>
                <a:lstStyle/>
                <a:p>
                  <a:r>
                    <a:rPr lang="en-US" sz="1800" dirty="0" smtClean="0">
                      <a:latin typeface="Calibri"/>
                      <a:cs typeface="Calibri"/>
                    </a:rPr>
                    <a:t>P</a:t>
                  </a:r>
                  <a:endParaRPr lang="en-US" sz="1800" dirty="0">
                    <a:latin typeface="Calibri"/>
                    <a:cs typeface="Calibri"/>
                  </a:endParaRPr>
                </a:p>
              </p:txBody>
            </p:sp>
            <p:sp>
              <p:nvSpPr>
                <p:cNvPr id="56" name="Right Arrow 55"/>
                <p:cNvSpPr/>
                <p:nvPr/>
              </p:nvSpPr>
              <p:spPr bwMode="auto">
                <a:xfrm>
                  <a:off x="5715000" y="4495800"/>
                  <a:ext cx="2286000" cy="15240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58" name="Right Arrow 57"/>
                <p:cNvSpPr/>
                <p:nvPr/>
              </p:nvSpPr>
              <p:spPr bwMode="auto">
                <a:xfrm>
                  <a:off x="5715000" y="4800600"/>
                  <a:ext cx="2286000" cy="152400"/>
                </a:xfrm>
                <a:prstGeom prst="right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grpSp>
      </p:grpSp>
      <p:sp>
        <p:nvSpPr>
          <p:cNvPr id="5" name="Slide Number Placeholder 4"/>
          <p:cNvSpPr>
            <a:spLocks noGrp="1"/>
          </p:cNvSpPr>
          <p:nvPr>
            <p:ph type="sldNum" sz="quarter" idx="10"/>
          </p:nvPr>
        </p:nvSpPr>
        <p:spPr/>
        <p:txBody>
          <a:bodyPr/>
          <a:lstStyle/>
          <a:p>
            <a:fld id="{9E340398-8ED8-D146-8DC3-8DB66C8411F8}" type="slidenum">
              <a:rPr lang="en-US" smtClean="0"/>
              <a:t>23</a:t>
            </a:fld>
            <a:endParaRPr lang="en-US"/>
          </a:p>
        </p:txBody>
      </p:sp>
      <p:grpSp>
        <p:nvGrpSpPr>
          <p:cNvPr id="20" name="Group 19"/>
          <p:cNvGrpSpPr/>
          <p:nvPr/>
        </p:nvGrpSpPr>
        <p:grpSpPr>
          <a:xfrm>
            <a:off x="4352174" y="838200"/>
            <a:ext cx="4619540" cy="2590800"/>
            <a:chOff x="333460" y="838200"/>
            <a:chExt cx="4619540" cy="2590800"/>
          </a:xfrm>
        </p:grpSpPr>
        <p:grpSp>
          <p:nvGrpSpPr>
            <p:cNvPr id="8" name="Group 7"/>
            <p:cNvGrpSpPr/>
            <p:nvPr/>
          </p:nvGrpSpPr>
          <p:grpSpPr>
            <a:xfrm>
              <a:off x="333460" y="1447800"/>
              <a:ext cx="4619540" cy="1981200"/>
              <a:chOff x="533400" y="1143000"/>
              <a:chExt cx="4619540" cy="1981200"/>
            </a:xfrm>
          </p:grpSpPr>
          <p:pic>
            <p:nvPicPr>
              <p:cNvPr id="4" name="Picture 3" descr="2165_a-edit.tif"/>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3400" y="1143000"/>
                <a:ext cx="4619540" cy="1981200"/>
              </a:xfrm>
              <a:prstGeom prst="rect">
                <a:avLst/>
              </a:prstGeom>
            </p:spPr>
          </p:pic>
          <p:sp>
            <p:nvSpPr>
              <p:cNvPr id="24" name="Oval 10"/>
              <p:cNvSpPr>
                <a:spLocks noChangeArrowheads="1"/>
              </p:cNvSpPr>
              <p:nvPr/>
            </p:nvSpPr>
            <p:spPr bwMode="auto">
              <a:xfrm>
                <a:off x="4038600" y="2286000"/>
                <a:ext cx="609600" cy="381000"/>
              </a:xfrm>
              <a:prstGeom prst="ellipse">
                <a:avLst/>
              </a:prstGeom>
              <a:noFill/>
              <a:ln w="285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rstTxWarp prst="textNoShape">
                  <a:avLst/>
                </a:prstTxWarp>
              </a:bodyPr>
              <a:lstStyle/>
              <a:p>
                <a:endParaRPr lang="en-US"/>
              </a:p>
            </p:txBody>
          </p:sp>
          <p:sp>
            <p:nvSpPr>
              <p:cNvPr id="25" name="Oval 11"/>
              <p:cNvSpPr>
                <a:spLocks noChangeArrowheads="1"/>
              </p:cNvSpPr>
              <p:nvPr/>
            </p:nvSpPr>
            <p:spPr bwMode="auto">
              <a:xfrm>
                <a:off x="1524000" y="2286000"/>
                <a:ext cx="609600" cy="381000"/>
              </a:xfrm>
              <a:prstGeom prst="ellipse">
                <a:avLst/>
              </a:prstGeom>
              <a:noFill/>
              <a:ln w="285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rstTxWarp prst="textNoShape">
                  <a:avLst/>
                </a:prstTxWarp>
              </a:bodyPr>
              <a:lstStyle/>
              <a:p>
                <a:endParaRPr lang="en-US"/>
              </a:p>
            </p:txBody>
          </p:sp>
          <p:cxnSp>
            <p:nvCxnSpPr>
              <p:cNvPr id="28" name="Straight Connector 27"/>
              <p:cNvCxnSpPr/>
              <p:nvPr/>
            </p:nvCxnSpPr>
            <p:spPr bwMode="auto">
              <a:xfrm rot="16200000">
                <a:off x="4724400" y="2743200"/>
                <a:ext cx="0" cy="457200"/>
              </a:xfrm>
              <a:prstGeom prst="line">
                <a:avLst/>
              </a:prstGeom>
              <a:solidFill>
                <a:schemeClr val="accent1"/>
              </a:solidFill>
              <a:ln w="57150" cap="flat" cmpd="sng" algn="ctr">
                <a:solidFill>
                  <a:srgbClr val="FFFFFF"/>
                </a:solidFill>
                <a:prstDash val="solid"/>
                <a:round/>
                <a:headEnd type="none" w="med" len="med"/>
                <a:tailEnd type="none" w="med" len="med"/>
              </a:ln>
              <a:effectLst/>
            </p:spPr>
          </p:cxnSp>
          <p:sp>
            <p:nvSpPr>
              <p:cNvPr id="30" name="TextBox 29"/>
              <p:cNvSpPr txBox="1"/>
              <p:nvPr/>
            </p:nvSpPr>
            <p:spPr>
              <a:xfrm>
                <a:off x="4394649" y="2619022"/>
                <a:ext cx="710751" cy="338554"/>
              </a:xfrm>
              <a:prstGeom prst="rect">
                <a:avLst/>
              </a:prstGeom>
              <a:noFill/>
              <a:ln>
                <a:noFill/>
              </a:ln>
            </p:spPr>
            <p:txBody>
              <a:bodyPr wrap="none" rtlCol="0">
                <a:spAutoFit/>
              </a:bodyPr>
              <a:lstStyle/>
              <a:p>
                <a:r>
                  <a:rPr lang="en-US" sz="1600" dirty="0">
                    <a:solidFill>
                      <a:schemeClr val="bg1"/>
                    </a:solidFill>
                    <a:latin typeface="Calibri"/>
                    <a:cs typeface="Calibri"/>
                  </a:rPr>
                  <a:t>2</a:t>
                </a:r>
                <a:r>
                  <a:rPr lang="en-US" sz="1600" dirty="0" smtClean="0">
                    <a:solidFill>
                      <a:schemeClr val="bg1"/>
                    </a:solidFill>
                    <a:latin typeface="Calibri"/>
                    <a:cs typeface="Calibri"/>
                  </a:rPr>
                  <a:t>0 nm</a:t>
                </a:r>
                <a:endParaRPr lang="en-US" sz="1600" dirty="0">
                  <a:solidFill>
                    <a:schemeClr val="bg1"/>
                  </a:solidFill>
                  <a:latin typeface="Calibri"/>
                  <a:cs typeface="Calibri"/>
                </a:endParaRPr>
              </a:p>
            </p:txBody>
          </p:sp>
        </p:grpSp>
        <p:sp>
          <p:nvSpPr>
            <p:cNvPr id="9" name="TextBox 8"/>
            <p:cNvSpPr txBox="1"/>
            <p:nvPr/>
          </p:nvSpPr>
          <p:spPr>
            <a:xfrm>
              <a:off x="1010486" y="838200"/>
              <a:ext cx="3407416" cy="646331"/>
            </a:xfrm>
            <a:prstGeom prst="rect">
              <a:avLst/>
            </a:prstGeom>
            <a:noFill/>
          </p:spPr>
          <p:txBody>
            <a:bodyPr wrap="none" rtlCol="0">
              <a:spAutoFit/>
            </a:bodyPr>
            <a:lstStyle/>
            <a:p>
              <a:r>
                <a:rPr lang="en-US" sz="1800" dirty="0" smtClean="0">
                  <a:latin typeface="Calibri"/>
                  <a:cs typeface="Calibri"/>
                </a:rPr>
                <a:t>GaP film nucleated with </a:t>
              </a:r>
            </a:p>
            <a:p>
              <a:r>
                <a:rPr lang="en-US" sz="1800" dirty="0" smtClean="0">
                  <a:latin typeface="Calibri"/>
                  <a:cs typeface="Calibri"/>
                </a:rPr>
                <a:t>migration enhanced </a:t>
              </a:r>
              <a:r>
                <a:rPr lang="en-US" sz="1800" dirty="0" err="1" smtClean="0">
                  <a:latin typeface="Calibri"/>
                  <a:cs typeface="Calibri"/>
                </a:rPr>
                <a:t>epitaxy</a:t>
              </a:r>
              <a:r>
                <a:rPr lang="en-US" sz="1800" dirty="0" smtClean="0">
                  <a:latin typeface="Calibri"/>
                  <a:cs typeface="Calibri"/>
                </a:rPr>
                <a:t> (MEE)</a:t>
              </a:r>
              <a:endParaRPr lang="en-US" sz="1800" dirty="0">
                <a:latin typeface="Calibri"/>
                <a:cs typeface="Calibri"/>
              </a:endParaRPr>
            </a:p>
          </p:txBody>
        </p:sp>
        <p:sp>
          <p:nvSpPr>
            <p:cNvPr id="11" name="TextBox 10"/>
            <p:cNvSpPr txBox="1"/>
            <p:nvPr/>
          </p:nvSpPr>
          <p:spPr>
            <a:xfrm>
              <a:off x="381000" y="1905000"/>
              <a:ext cx="643538" cy="430887"/>
            </a:xfrm>
            <a:prstGeom prst="rect">
              <a:avLst/>
            </a:prstGeom>
            <a:noFill/>
          </p:spPr>
          <p:txBody>
            <a:bodyPr wrap="none" rtlCol="0">
              <a:spAutoFit/>
            </a:bodyPr>
            <a:lstStyle/>
            <a:p>
              <a:r>
                <a:rPr lang="en-US" sz="2200" dirty="0" smtClean="0">
                  <a:solidFill>
                    <a:schemeClr val="bg1"/>
                  </a:solidFill>
                  <a:latin typeface="Calibri"/>
                  <a:cs typeface="Calibri"/>
                </a:rPr>
                <a:t>GaP</a:t>
              </a:r>
              <a:endParaRPr lang="en-US" sz="2200" dirty="0">
                <a:solidFill>
                  <a:schemeClr val="bg1"/>
                </a:solidFill>
                <a:latin typeface="Calibri"/>
                <a:cs typeface="Calibri"/>
              </a:endParaRPr>
            </a:p>
          </p:txBody>
        </p:sp>
        <p:sp>
          <p:nvSpPr>
            <p:cNvPr id="47" name="TextBox 46"/>
            <p:cNvSpPr txBox="1"/>
            <p:nvPr/>
          </p:nvSpPr>
          <p:spPr>
            <a:xfrm>
              <a:off x="381000" y="2819400"/>
              <a:ext cx="379043" cy="430887"/>
            </a:xfrm>
            <a:prstGeom prst="rect">
              <a:avLst/>
            </a:prstGeom>
            <a:noFill/>
          </p:spPr>
          <p:txBody>
            <a:bodyPr wrap="none" rtlCol="0">
              <a:spAutoFit/>
            </a:bodyPr>
            <a:lstStyle/>
            <a:p>
              <a:r>
                <a:rPr lang="en-US" sz="2200" dirty="0" smtClean="0">
                  <a:solidFill>
                    <a:srgbClr val="000000"/>
                  </a:solidFill>
                  <a:latin typeface="Calibri"/>
                  <a:cs typeface="Calibri"/>
                </a:rPr>
                <a:t>Si</a:t>
              </a:r>
              <a:endParaRPr lang="en-US" sz="2200" dirty="0">
                <a:solidFill>
                  <a:srgbClr val="000000"/>
                </a:solidFill>
                <a:latin typeface="Calibri"/>
                <a:cs typeface="Calibri"/>
              </a:endParaRPr>
            </a:p>
          </p:txBody>
        </p:sp>
      </p:grpSp>
    </p:spTree>
    <p:extLst>
      <p:ext uri="{BB962C8B-B14F-4D97-AF65-F5344CB8AC3E}">
        <p14:creationId xmlns:p14="http://schemas.microsoft.com/office/powerpoint/2010/main" val="35625138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Two-dimensional III-V film on Si</a:t>
            </a:r>
            <a:endParaRPr lang="en-US" dirty="0"/>
          </a:p>
        </p:txBody>
      </p:sp>
      <p:pic>
        <p:nvPicPr>
          <p:cNvPr id="7171" name="Picture 11" descr="2516-crop.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1711" y="970844"/>
            <a:ext cx="2246490" cy="224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2" descr="2517-crop.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3066" y="976489"/>
            <a:ext cx="2249312" cy="224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p:cNvGrpSpPr/>
          <p:nvPr/>
        </p:nvGrpSpPr>
        <p:grpSpPr>
          <a:xfrm>
            <a:off x="152400" y="714022"/>
            <a:ext cx="3455987" cy="2950957"/>
            <a:chOff x="533400" y="1219201"/>
            <a:chExt cx="2770187" cy="2365374"/>
          </a:xfrm>
        </p:grpSpPr>
        <p:pic>
          <p:nvPicPr>
            <p:cNvPr id="7170" name="Picture 4" descr="2518-crop.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8016" y="1444436"/>
              <a:ext cx="1799986" cy="180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644525" y="1276350"/>
              <a:ext cx="385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rPr>
                <a:t>nm</a:t>
              </a:r>
              <a:endParaRPr kumimoji="0" lang="en-US" sz="2400" b="0" i="0" u="none" strike="noStrike" cap="none" normalizeH="0" baseline="0" dirty="0">
                <a:ln>
                  <a:noFill/>
                </a:ln>
                <a:solidFill>
                  <a:schemeClr val="tx1"/>
                </a:solidFill>
                <a:effectLst/>
                <a:latin typeface="Arial" charset="0"/>
                <a:ea typeface="ＭＳ Ｐゴシック" charset="0"/>
              </a:endParaRPr>
            </a:p>
          </p:txBody>
        </p:sp>
        <p:pic>
          <p:nvPicPr>
            <p:cNvPr id="7177" name="Picture 3" descr="2518-2516-2517-scalebar.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4661" y="1543671"/>
              <a:ext cx="88388" cy="18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571500" y="2305050"/>
              <a:ext cx="261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0</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0" name="TextBox 7"/>
            <p:cNvSpPr txBox="1">
              <a:spLocks noChangeArrowheads="1"/>
            </p:cNvSpPr>
            <p:nvPr/>
          </p:nvSpPr>
          <p:spPr bwMode="auto">
            <a:xfrm>
              <a:off x="533400" y="3176588"/>
              <a:ext cx="307974"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-2</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1" name="TextBox 8"/>
            <p:cNvSpPr txBox="1">
              <a:spLocks noChangeArrowheads="1"/>
            </p:cNvSpPr>
            <p:nvPr/>
          </p:nvSpPr>
          <p:spPr bwMode="auto">
            <a:xfrm>
              <a:off x="571500" y="1430338"/>
              <a:ext cx="261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2</a:t>
              </a:r>
              <a:endParaRPr kumimoji="0" lang="en-US" sz="2400" b="0" i="0" u="none" strike="noStrike" cap="none" normalizeH="0" baseline="0">
                <a:ln>
                  <a:noFill/>
                </a:ln>
                <a:solidFill>
                  <a:schemeClr val="tx1"/>
                </a:solidFill>
                <a:effectLst/>
                <a:latin typeface="Arial" charset="0"/>
                <a:ea typeface="ＭＳ Ｐゴシック" charset="0"/>
              </a:endParaRPr>
            </a:p>
          </p:txBody>
        </p:sp>
        <p:cxnSp>
          <p:nvCxnSpPr>
            <p:cNvPr id="22" name="Straight Connector 21"/>
            <p:cNvCxnSpPr/>
            <p:nvPr/>
          </p:nvCxnSpPr>
          <p:spPr bwMode="auto">
            <a:xfrm>
              <a:off x="1277937" y="3214688"/>
              <a:ext cx="0" cy="682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26"/>
            <p:cNvSpPr txBox="1">
              <a:spLocks noChangeArrowheads="1"/>
            </p:cNvSpPr>
            <p:nvPr/>
          </p:nvSpPr>
          <p:spPr bwMode="auto">
            <a:xfrm>
              <a:off x="1146175" y="3208338"/>
              <a:ext cx="2619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0</a:t>
              </a:r>
              <a:endParaRPr kumimoji="0" lang="en-US" sz="2400" b="0" i="0" u="none" strike="noStrike" cap="none" normalizeH="0" baseline="0">
                <a:ln>
                  <a:noFill/>
                </a:ln>
                <a:solidFill>
                  <a:schemeClr val="tx1"/>
                </a:solidFill>
                <a:effectLst/>
                <a:latin typeface="Arial" charset="0"/>
                <a:ea typeface="ＭＳ Ｐゴシック" charset="0"/>
              </a:endParaRPr>
            </a:p>
          </p:txBody>
        </p:sp>
        <p:cxnSp>
          <p:nvCxnSpPr>
            <p:cNvPr id="28" name="Straight Connector 27"/>
            <p:cNvCxnSpPr/>
            <p:nvPr/>
          </p:nvCxnSpPr>
          <p:spPr bwMode="auto">
            <a:xfrm>
              <a:off x="2179637" y="3214688"/>
              <a:ext cx="0" cy="682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28"/>
            <p:cNvSpPr txBox="1">
              <a:spLocks noChangeArrowheads="1"/>
            </p:cNvSpPr>
            <p:nvPr/>
          </p:nvSpPr>
          <p:spPr bwMode="auto">
            <a:xfrm>
              <a:off x="1984374" y="3208338"/>
              <a:ext cx="415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500</a:t>
              </a:r>
              <a:endParaRPr kumimoji="0" lang="en-US" sz="2400" b="0" i="0" u="none" strike="noStrike" cap="none" normalizeH="0" baseline="0">
                <a:ln>
                  <a:noFill/>
                </a:ln>
                <a:solidFill>
                  <a:schemeClr val="tx1"/>
                </a:solidFill>
                <a:effectLst/>
                <a:latin typeface="Arial" charset="0"/>
                <a:ea typeface="ＭＳ Ｐゴシック" charset="0"/>
              </a:endParaRPr>
            </a:p>
          </p:txBody>
        </p:sp>
        <p:cxnSp>
          <p:nvCxnSpPr>
            <p:cNvPr id="30" name="Straight Connector 29"/>
            <p:cNvCxnSpPr/>
            <p:nvPr/>
          </p:nvCxnSpPr>
          <p:spPr bwMode="auto">
            <a:xfrm>
              <a:off x="3068637" y="3214688"/>
              <a:ext cx="0" cy="682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34"/>
            <p:cNvSpPr txBox="1">
              <a:spLocks noChangeArrowheads="1"/>
            </p:cNvSpPr>
            <p:nvPr/>
          </p:nvSpPr>
          <p:spPr bwMode="auto">
            <a:xfrm>
              <a:off x="1997074" y="3309938"/>
              <a:ext cx="3857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nm</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6" name="TextBox 35"/>
            <p:cNvSpPr txBox="1">
              <a:spLocks noChangeArrowheads="1"/>
            </p:cNvSpPr>
            <p:nvPr/>
          </p:nvSpPr>
          <p:spPr bwMode="auto">
            <a:xfrm rot="16200000">
              <a:off x="1017587" y="3106738"/>
              <a:ext cx="2619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0</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7" name="TextBox 36"/>
            <p:cNvSpPr txBox="1">
              <a:spLocks noChangeArrowheads="1"/>
            </p:cNvSpPr>
            <p:nvPr/>
          </p:nvSpPr>
          <p:spPr bwMode="auto">
            <a:xfrm rot="16200000">
              <a:off x="954881" y="2234406"/>
              <a:ext cx="415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500</a:t>
              </a:r>
              <a:endParaRPr kumimoji="0" lang="en-US" sz="2400" b="0" i="0" u="none" strike="noStrike" cap="none" normalizeH="0" baseline="0">
                <a:ln>
                  <a:noFill/>
                </a:ln>
                <a:solidFill>
                  <a:schemeClr val="tx1"/>
                </a:solidFill>
                <a:effectLst/>
                <a:latin typeface="Arial" charset="0"/>
                <a:ea typeface="ＭＳ Ｐゴシック" charset="0"/>
              </a:endParaRPr>
            </a:p>
          </p:txBody>
        </p:sp>
        <p:cxnSp>
          <p:nvCxnSpPr>
            <p:cNvPr id="38" name="Straight Connector 37"/>
            <p:cNvCxnSpPr/>
            <p:nvPr/>
          </p:nvCxnSpPr>
          <p:spPr bwMode="auto">
            <a:xfrm rot="16200000">
              <a:off x="1277937" y="2324100"/>
              <a:ext cx="0" cy="698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39"/>
            <p:cNvSpPr txBox="1">
              <a:spLocks noChangeArrowheads="1"/>
            </p:cNvSpPr>
            <p:nvPr/>
          </p:nvSpPr>
          <p:spPr bwMode="auto">
            <a:xfrm rot="16200000">
              <a:off x="841375" y="2228851"/>
              <a:ext cx="3857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nm</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9" name="TextBox 40"/>
            <p:cNvSpPr txBox="1">
              <a:spLocks noChangeArrowheads="1"/>
            </p:cNvSpPr>
            <p:nvPr/>
          </p:nvSpPr>
          <p:spPr bwMode="auto">
            <a:xfrm rot="16200000">
              <a:off x="903287" y="1328739"/>
              <a:ext cx="493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1000</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4" name="TextBox 30"/>
            <p:cNvSpPr txBox="1">
              <a:spLocks noChangeArrowheads="1"/>
            </p:cNvSpPr>
            <p:nvPr/>
          </p:nvSpPr>
          <p:spPr bwMode="auto">
            <a:xfrm>
              <a:off x="2809875" y="3205163"/>
              <a:ext cx="493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rPr>
                <a:t>1000</a:t>
              </a:r>
              <a:endParaRPr kumimoji="0" lang="en-US" sz="2400" b="0" i="0" u="none" strike="noStrike" cap="none" normalizeH="0" baseline="0" dirty="0">
                <a:ln>
                  <a:noFill/>
                </a:ln>
                <a:solidFill>
                  <a:schemeClr val="tx1"/>
                </a:solidFill>
                <a:effectLst/>
                <a:latin typeface="Arial" charset="0"/>
                <a:ea typeface="ＭＳ Ｐゴシック" charset="0"/>
              </a:endParaRPr>
            </a:p>
          </p:txBody>
        </p:sp>
        <p:cxnSp>
          <p:nvCxnSpPr>
            <p:cNvPr id="77" name="Straight Connector 76"/>
            <p:cNvCxnSpPr/>
            <p:nvPr/>
          </p:nvCxnSpPr>
          <p:spPr bwMode="auto">
            <a:xfrm rot="16200000">
              <a:off x="1294342" y="1412876"/>
              <a:ext cx="0" cy="698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Text Box 73"/>
          <p:cNvSpPr txBox="1">
            <a:spLocks noChangeArrowheads="1"/>
          </p:cNvSpPr>
          <p:nvPr/>
        </p:nvSpPr>
        <p:spPr bwMode="auto">
          <a:xfrm>
            <a:off x="990600" y="3459162"/>
            <a:ext cx="2438400" cy="4270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err="1" smtClean="0">
                <a:ln>
                  <a:noFill/>
                </a:ln>
                <a:solidFill>
                  <a:srgbClr val="0038F2"/>
                </a:solidFill>
                <a:effectLst/>
                <a:latin typeface="Calibri"/>
                <a:cs typeface="Calibri"/>
              </a:rPr>
              <a:t>rms</a:t>
            </a:r>
            <a:r>
              <a:rPr kumimoji="0" lang="en-US" sz="2200" b="0" i="0" u="none" strike="noStrike" cap="none" normalizeH="0" baseline="0" dirty="0" smtClean="0">
                <a:ln>
                  <a:noFill/>
                </a:ln>
                <a:solidFill>
                  <a:srgbClr val="0038F2"/>
                </a:solidFill>
                <a:effectLst/>
                <a:latin typeface="Calibri"/>
                <a:cs typeface="Calibri"/>
              </a:rPr>
              <a:t> </a:t>
            </a:r>
            <a:r>
              <a:rPr kumimoji="0" lang="en-US" sz="2200" b="0" i="0" u="none" strike="noStrike" cap="none" normalizeH="0" baseline="0" dirty="0">
                <a:ln>
                  <a:noFill/>
                </a:ln>
                <a:solidFill>
                  <a:srgbClr val="0038F2"/>
                </a:solidFill>
                <a:effectLst/>
                <a:latin typeface="Calibri"/>
                <a:cs typeface="Calibri"/>
              </a:rPr>
              <a:t>= 0.961 nm</a:t>
            </a:r>
            <a:endParaRPr kumimoji="0" lang="en-US" sz="2400" b="0" i="0" u="none" strike="noStrike" cap="none" normalizeH="0" baseline="0" dirty="0">
              <a:ln>
                <a:noFill/>
              </a:ln>
              <a:solidFill>
                <a:schemeClr val="tx1"/>
              </a:solidFill>
              <a:effectLst/>
              <a:latin typeface="Calibri"/>
              <a:cs typeface="Calibri"/>
            </a:endParaRPr>
          </a:p>
        </p:txBody>
      </p:sp>
      <p:sp>
        <p:nvSpPr>
          <p:cNvPr id="43" name="Text Box 74"/>
          <p:cNvSpPr txBox="1">
            <a:spLocks noChangeArrowheads="1"/>
          </p:cNvSpPr>
          <p:nvPr/>
        </p:nvSpPr>
        <p:spPr bwMode="auto">
          <a:xfrm>
            <a:off x="3657600" y="3429000"/>
            <a:ext cx="2438400" cy="4270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err="1" smtClean="0">
                <a:ln>
                  <a:noFill/>
                </a:ln>
                <a:solidFill>
                  <a:srgbClr val="0038F2"/>
                </a:solidFill>
                <a:effectLst/>
                <a:latin typeface="Calibri"/>
                <a:cs typeface="Calibri"/>
              </a:rPr>
              <a:t>rms</a:t>
            </a:r>
            <a:r>
              <a:rPr kumimoji="0" lang="en-US" sz="2200" b="0" i="0" u="none" strike="noStrike" cap="none" normalizeH="0" baseline="0" dirty="0" smtClean="0">
                <a:ln>
                  <a:noFill/>
                </a:ln>
                <a:solidFill>
                  <a:srgbClr val="0038F2"/>
                </a:solidFill>
                <a:effectLst/>
                <a:latin typeface="Calibri"/>
                <a:cs typeface="Calibri"/>
              </a:rPr>
              <a:t> </a:t>
            </a:r>
            <a:r>
              <a:rPr kumimoji="0" lang="en-US" sz="2200" b="0" i="0" u="none" strike="noStrike" cap="none" normalizeH="0" baseline="0" dirty="0">
                <a:ln>
                  <a:noFill/>
                </a:ln>
                <a:solidFill>
                  <a:srgbClr val="0038F2"/>
                </a:solidFill>
                <a:effectLst/>
                <a:latin typeface="Calibri"/>
                <a:cs typeface="Calibri"/>
              </a:rPr>
              <a:t>= 0.863 nm</a:t>
            </a:r>
            <a:endParaRPr kumimoji="0" lang="en-US" sz="2400" b="0" i="0" u="none" strike="noStrike" cap="none" normalizeH="0" baseline="0" dirty="0">
              <a:ln>
                <a:noFill/>
              </a:ln>
              <a:solidFill>
                <a:schemeClr val="tx1"/>
              </a:solidFill>
              <a:effectLst/>
              <a:latin typeface="Calibri"/>
              <a:cs typeface="Calibri"/>
            </a:endParaRPr>
          </a:p>
        </p:txBody>
      </p:sp>
      <p:sp>
        <p:nvSpPr>
          <p:cNvPr id="44" name="Text Box 75"/>
          <p:cNvSpPr txBox="1">
            <a:spLocks noChangeArrowheads="1"/>
          </p:cNvSpPr>
          <p:nvPr/>
        </p:nvSpPr>
        <p:spPr bwMode="auto">
          <a:xfrm>
            <a:off x="6324600" y="3429000"/>
            <a:ext cx="2438400" cy="4270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err="1" smtClean="0">
                <a:ln>
                  <a:noFill/>
                </a:ln>
                <a:solidFill>
                  <a:srgbClr val="0038F2"/>
                </a:solidFill>
                <a:effectLst/>
                <a:latin typeface="Calibri"/>
                <a:cs typeface="Calibri"/>
              </a:rPr>
              <a:t>rms</a:t>
            </a:r>
            <a:r>
              <a:rPr kumimoji="0" lang="en-US" sz="2200" b="0" i="0" u="none" strike="noStrike" cap="none" normalizeH="0" baseline="0" dirty="0" smtClean="0">
                <a:ln>
                  <a:noFill/>
                </a:ln>
                <a:solidFill>
                  <a:srgbClr val="0038F2"/>
                </a:solidFill>
                <a:effectLst/>
                <a:latin typeface="Calibri"/>
                <a:cs typeface="Calibri"/>
              </a:rPr>
              <a:t> </a:t>
            </a:r>
            <a:r>
              <a:rPr kumimoji="0" lang="en-US" sz="2200" b="0" i="0" u="none" strike="noStrike" cap="none" normalizeH="0" baseline="0" dirty="0">
                <a:ln>
                  <a:noFill/>
                </a:ln>
                <a:solidFill>
                  <a:srgbClr val="0038F2"/>
                </a:solidFill>
                <a:effectLst/>
                <a:latin typeface="Calibri"/>
                <a:cs typeface="Calibri"/>
              </a:rPr>
              <a:t>= 0.279 nm</a:t>
            </a:r>
            <a:endParaRPr kumimoji="0" lang="en-US" sz="2400" b="0" i="0" u="none" strike="noStrike" cap="none" normalizeH="0" baseline="0" dirty="0">
              <a:ln>
                <a:noFill/>
              </a:ln>
              <a:solidFill>
                <a:schemeClr val="tx1"/>
              </a:solidFill>
              <a:effectLst/>
              <a:latin typeface="Calibri"/>
              <a:cs typeface="Calibri"/>
            </a:endParaRPr>
          </a:p>
        </p:txBody>
      </p:sp>
      <p:graphicFrame>
        <p:nvGraphicFramePr>
          <p:cNvPr id="7244" name="Group 76"/>
          <p:cNvGraphicFramePr>
            <a:graphicFrameLocks noGrp="1"/>
          </p:cNvGraphicFramePr>
          <p:nvPr>
            <p:extLst>
              <p:ext uri="{D42A27DB-BD31-4B8C-83A1-F6EECF244321}">
                <p14:modId xmlns:p14="http://schemas.microsoft.com/office/powerpoint/2010/main" val="1228616647"/>
              </p:ext>
            </p:extLst>
          </p:nvPr>
        </p:nvGraphicFramePr>
        <p:xfrm>
          <a:off x="1244600" y="4667957"/>
          <a:ext cx="1955800" cy="1289050"/>
        </p:xfrm>
        <a:graphic>
          <a:graphicData uri="http://schemas.openxmlformats.org/drawingml/2006/table">
            <a:tbl>
              <a:tblPr/>
              <a:tblGrid>
                <a:gridCol w="1955800"/>
              </a:tblGrid>
              <a:tr h="749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4 ML MEE GaP</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Si</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252" name="Group 84"/>
          <p:cNvGraphicFramePr>
            <a:graphicFrameLocks noGrp="1"/>
          </p:cNvGraphicFramePr>
          <p:nvPr>
            <p:extLst>
              <p:ext uri="{D42A27DB-BD31-4B8C-83A1-F6EECF244321}">
                <p14:modId xmlns:p14="http://schemas.microsoft.com/office/powerpoint/2010/main" val="647504162"/>
              </p:ext>
            </p:extLst>
          </p:nvPr>
        </p:nvGraphicFramePr>
        <p:xfrm>
          <a:off x="3733800" y="4038601"/>
          <a:ext cx="2057400" cy="1924050"/>
        </p:xfrm>
        <a:graphic>
          <a:graphicData uri="http://schemas.openxmlformats.org/drawingml/2006/table">
            <a:tbl>
              <a:tblPr/>
              <a:tblGrid>
                <a:gridCol w="2057400"/>
              </a:tblGrid>
              <a:tr h="730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4 ML MEE GaP</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2 ML MBE GaP</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Si</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262" name="Group 94"/>
          <p:cNvGraphicFramePr>
            <a:graphicFrameLocks noGrp="1"/>
          </p:cNvGraphicFramePr>
          <p:nvPr>
            <p:extLst>
              <p:ext uri="{D42A27DB-BD31-4B8C-83A1-F6EECF244321}">
                <p14:modId xmlns:p14="http://schemas.microsoft.com/office/powerpoint/2010/main" val="3037076991"/>
              </p:ext>
            </p:extLst>
          </p:nvPr>
        </p:nvGraphicFramePr>
        <p:xfrm>
          <a:off x="6457245" y="3886200"/>
          <a:ext cx="1955800" cy="2082801"/>
        </p:xfrm>
        <a:graphic>
          <a:graphicData uri="http://schemas.openxmlformats.org/drawingml/2006/table">
            <a:tbl>
              <a:tblPr/>
              <a:tblGrid>
                <a:gridCol w="1955800"/>
              </a:tblGrid>
              <a:tr h="769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4 ML MEE </a:t>
                      </a:r>
                      <a:r>
                        <a:rPr kumimoji="0" lang="en-US" sz="2200" b="0" i="0" u="none" strike="noStrike" cap="none" normalizeH="0" baseline="0" dirty="0" smtClean="0">
                          <a:ln>
                            <a:noFill/>
                          </a:ln>
                          <a:solidFill>
                            <a:schemeClr val="tx1"/>
                          </a:solidFill>
                          <a:effectLst/>
                          <a:latin typeface="Calibri"/>
                          <a:cs typeface="Calibri"/>
                        </a:rPr>
                        <a:t>Al</a:t>
                      </a:r>
                      <a:r>
                        <a:rPr kumimoji="0" lang="en-US" sz="2200" b="0" i="0" u="none" strike="noStrike" cap="none" normalizeH="0" baseline="-25000" dirty="0" smtClean="0">
                          <a:ln>
                            <a:noFill/>
                          </a:ln>
                          <a:solidFill>
                            <a:schemeClr val="tx1"/>
                          </a:solidFill>
                          <a:effectLst/>
                          <a:latin typeface="Calibri"/>
                          <a:cs typeface="Calibri"/>
                        </a:rPr>
                        <a:t>0.5</a:t>
                      </a:r>
                      <a:r>
                        <a:rPr kumimoji="0" lang="en-US" sz="2200" b="0" i="0" u="none" strike="noStrike" cap="none" normalizeH="0" baseline="0" dirty="0" smtClean="0">
                          <a:ln>
                            <a:noFill/>
                          </a:ln>
                          <a:solidFill>
                            <a:schemeClr val="tx1"/>
                          </a:solidFill>
                          <a:effectLst/>
                          <a:latin typeface="Calibri"/>
                          <a:cs typeface="Calibri"/>
                        </a:rPr>
                        <a:t>Ga</a:t>
                      </a:r>
                      <a:r>
                        <a:rPr kumimoji="0" lang="en-US" sz="2200" b="0" i="0" u="none" strike="noStrike" cap="none" normalizeH="0" baseline="-25000" dirty="0" smtClean="0">
                          <a:ln>
                            <a:noFill/>
                          </a:ln>
                          <a:solidFill>
                            <a:schemeClr val="tx1"/>
                          </a:solidFill>
                          <a:effectLst/>
                          <a:latin typeface="Calibri"/>
                          <a:cs typeface="Calibri"/>
                        </a:rPr>
                        <a:t>0.5</a:t>
                      </a:r>
                      <a:r>
                        <a:rPr kumimoji="0" lang="en-US" sz="2200" b="0" i="0" u="none" strike="noStrike" cap="none" normalizeH="0" baseline="0" dirty="0" smtClean="0">
                          <a:ln>
                            <a:noFill/>
                          </a:ln>
                          <a:solidFill>
                            <a:schemeClr val="tx1"/>
                          </a:solidFill>
                          <a:effectLst/>
                          <a:latin typeface="Calibri"/>
                          <a:cs typeface="Calibri"/>
                        </a:rPr>
                        <a:t>P</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9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2 ML MBE </a:t>
                      </a:r>
                      <a:r>
                        <a:rPr kumimoji="0" lang="en-US" sz="2200" b="0" i="0" u="none" strike="noStrike" cap="none" normalizeH="0" baseline="0" dirty="0" smtClean="0">
                          <a:ln>
                            <a:noFill/>
                          </a:ln>
                          <a:solidFill>
                            <a:schemeClr val="tx1"/>
                          </a:solidFill>
                          <a:effectLst/>
                          <a:latin typeface="Calibri"/>
                          <a:cs typeface="Calibri"/>
                        </a:rPr>
                        <a:t>Al</a:t>
                      </a:r>
                      <a:r>
                        <a:rPr kumimoji="0" lang="en-US" sz="2200" b="0" i="0" u="none" strike="noStrike" cap="none" normalizeH="0" baseline="-25000" dirty="0" smtClean="0">
                          <a:ln>
                            <a:noFill/>
                          </a:ln>
                          <a:solidFill>
                            <a:schemeClr val="tx1"/>
                          </a:solidFill>
                          <a:effectLst/>
                          <a:latin typeface="Calibri"/>
                          <a:cs typeface="Calibri"/>
                        </a:rPr>
                        <a:t>0.5</a:t>
                      </a:r>
                      <a:r>
                        <a:rPr kumimoji="0" lang="en-US" sz="2200" b="0" i="0" u="none" strike="noStrike" cap="none" normalizeH="0" baseline="0" dirty="0" smtClean="0">
                          <a:ln>
                            <a:noFill/>
                          </a:ln>
                          <a:solidFill>
                            <a:schemeClr val="tx1"/>
                          </a:solidFill>
                          <a:effectLst/>
                          <a:latin typeface="Calibri"/>
                          <a:cs typeface="Calibri"/>
                        </a:rPr>
                        <a:t>Ga</a:t>
                      </a:r>
                      <a:r>
                        <a:rPr kumimoji="0" lang="en-US" sz="2200" b="0" i="0" u="none" strike="noStrike" cap="none" normalizeH="0" baseline="-25000" dirty="0" smtClean="0">
                          <a:ln>
                            <a:noFill/>
                          </a:ln>
                          <a:solidFill>
                            <a:schemeClr val="tx1"/>
                          </a:solidFill>
                          <a:effectLst/>
                          <a:latin typeface="Calibri"/>
                          <a:cs typeface="Calibri"/>
                        </a:rPr>
                        <a:t>0.5</a:t>
                      </a:r>
                      <a:r>
                        <a:rPr kumimoji="0" lang="en-US" sz="2200" b="0" i="0" u="none" strike="noStrike" cap="none" normalizeH="0" baseline="0" dirty="0" smtClean="0">
                          <a:ln>
                            <a:noFill/>
                          </a:ln>
                          <a:solidFill>
                            <a:schemeClr val="tx1"/>
                          </a:solidFill>
                          <a:effectLst/>
                          <a:latin typeface="Calibri"/>
                          <a:cs typeface="Calibri"/>
                        </a:rPr>
                        <a:t>P</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a:cs typeface="Calibri"/>
                        </a:rPr>
                        <a:t>Si</a:t>
                      </a:r>
                      <a:endParaRPr kumimoji="0" lang="en-US" sz="24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8" name="Line 104"/>
          <p:cNvSpPr>
            <a:spLocks noChangeShapeType="1"/>
          </p:cNvSpPr>
          <p:nvPr/>
        </p:nvSpPr>
        <p:spPr bwMode="auto">
          <a:xfrm flipV="1">
            <a:off x="609600" y="4217989"/>
            <a:ext cx="1588"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9" name="Text Box 105"/>
          <p:cNvSpPr txBox="1">
            <a:spLocks noChangeArrowheads="1"/>
          </p:cNvSpPr>
          <p:nvPr/>
        </p:nvSpPr>
        <p:spPr bwMode="auto">
          <a:xfrm rot="-5400000">
            <a:off x="-477837" y="4822826"/>
            <a:ext cx="179863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a:cs typeface="Calibri"/>
              </a:rPr>
              <a:t>growth direction</a:t>
            </a:r>
            <a:endParaRPr kumimoji="0" lang="en-US" sz="2400" b="0" i="0" u="none" strike="noStrike" cap="none" normalizeH="0" baseline="0" dirty="0">
              <a:ln>
                <a:noFill/>
              </a:ln>
              <a:solidFill>
                <a:schemeClr val="tx1"/>
              </a:solidFill>
              <a:effectLst/>
              <a:latin typeface="Calibri"/>
              <a:cs typeface="Calibri"/>
            </a:endParaRPr>
          </a:p>
        </p:txBody>
      </p:sp>
      <p:sp>
        <p:nvSpPr>
          <p:cNvPr id="33" name="Text Box 28"/>
          <p:cNvSpPr txBox="1">
            <a:spLocks noChangeArrowheads="1"/>
          </p:cNvSpPr>
          <p:nvPr/>
        </p:nvSpPr>
        <p:spPr bwMode="auto">
          <a:xfrm>
            <a:off x="152400" y="6572534"/>
            <a:ext cx="3339376"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eaLnBrk="1" hangingPunct="1"/>
            <a:r>
              <a:rPr kumimoji="0" lang="en-US" sz="1200" b="0" i="0" u="none" strike="noStrike" cap="none" normalizeH="0" baseline="0" dirty="0" smtClean="0">
                <a:ln>
                  <a:noFill/>
                </a:ln>
                <a:solidFill>
                  <a:schemeClr val="tx1"/>
                </a:solidFill>
                <a:effectLst/>
                <a:latin typeface="Calibri"/>
                <a:cs typeface="Calibri"/>
              </a:rPr>
              <a:t>A.C. Lin et </a:t>
            </a:r>
            <a:r>
              <a:rPr kumimoji="0" lang="en-US" sz="1200" b="0" i="0" u="none" strike="noStrike" cap="none" normalizeH="0" baseline="0" dirty="0">
                <a:ln>
                  <a:noFill/>
                </a:ln>
                <a:solidFill>
                  <a:schemeClr val="tx1"/>
                </a:solidFill>
                <a:effectLst/>
                <a:latin typeface="Calibri"/>
                <a:cs typeface="Calibri"/>
              </a:rPr>
              <a:t>al. J. </a:t>
            </a:r>
            <a:r>
              <a:rPr kumimoji="0" lang="en-US" sz="1200" b="0" i="0" u="none" strike="noStrike" cap="none" normalizeH="0" baseline="0" dirty="0" smtClean="0">
                <a:ln>
                  <a:noFill/>
                </a:ln>
                <a:solidFill>
                  <a:schemeClr val="tx1"/>
                </a:solidFill>
                <a:effectLst/>
                <a:latin typeface="Calibri"/>
                <a:cs typeface="Calibri"/>
              </a:rPr>
              <a:t>Vac. Sci. </a:t>
            </a:r>
            <a:r>
              <a:rPr lang="en-US" sz="1200" dirty="0" smtClean="0">
                <a:latin typeface="Calibri"/>
                <a:cs typeface="Calibri"/>
              </a:rPr>
              <a:t>Technol. B </a:t>
            </a:r>
            <a:r>
              <a:rPr lang="en-US" sz="1200" dirty="0">
                <a:latin typeface="Calibri"/>
                <a:cs typeface="Calibri"/>
              </a:rPr>
              <a:t>29 (2011) </a:t>
            </a:r>
            <a:r>
              <a:rPr lang="en-US" sz="1200" dirty="0" smtClean="0">
                <a:latin typeface="Calibri"/>
                <a:cs typeface="Calibri"/>
              </a:rPr>
              <a:t>1201.</a:t>
            </a:r>
            <a:endParaRPr kumimoji="0" lang="en-US" sz="1200" b="0" i="0" u="none" strike="noStrike" cap="none" normalizeH="0" baseline="0" dirty="0">
              <a:ln>
                <a:noFill/>
              </a:ln>
              <a:solidFill>
                <a:schemeClr val="tx1"/>
              </a:solidFill>
              <a:effectLst/>
              <a:latin typeface="Calibri"/>
              <a:cs typeface="Calibri"/>
            </a:endParaRPr>
          </a:p>
        </p:txBody>
      </p:sp>
      <p:sp>
        <p:nvSpPr>
          <p:cNvPr id="34" name="Rounded Rectangle 33"/>
          <p:cNvSpPr/>
          <p:nvPr/>
        </p:nvSpPr>
        <p:spPr bwMode="auto">
          <a:xfrm>
            <a:off x="1905000" y="6019800"/>
            <a:ext cx="5410200" cy="533400"/>
          </a:xfrm>
          <a:prstGeom prst="roundRect">
            <a:avLst/>
          </a:prstGeom>
          <a:solidFill>
            <a:schemeClr val="accent1">
              <a:lumMod val="20000"/>
              <a:lumOff val="80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dirty="0" smtClean="0">
                <a:solidFill>
                  <a:srgbClr val="0009FF"/>
                </a:solidFill>
                <a:latin typeface="Calibri"/>
                <a:cs typeface="Calibri"/>
              </a:rPr>
              <a:t>3x reduction in </a:t>
            </a:r>
            <a:r>
              <a:rPr lang="en-US" sz="2000" dirty="0" err="1" smtClean="0">
                <a:solidFill>
                  <a:srgbClr val="0009FF"/>
                </a:solidFill>
                <a:latin typeface="Calibri"/>
                <a:cs typeface="Calibri"/>
              </a:rPr>
              <a:t>rms</a:t>
            </a:r>
            <a:r>
              <a:rPr lang="en-US" sz="2000" dirty="0" smtClean="0">
                <a:solidFill>
                  <a:srgbClr val="0009FF"/>
                </a:solidFill>
                <a:latin typeface="Calibri"/>
                <a:cs typeface="Calibri"/>
              </a:rPr>
              <a:t> roughness with addition of Al</a:t>
            </a:r>
            <a:endParaRPr lang="en-US" sz="2000" dirty="0">
              <a:solidFill>
                <a:srgbClr val="0009FF"/>
              </a:solidFill>
              <a:latin typeface="Calibri"/>
              <a:cs typeface="Calibri"/>
            </a:endParaRPr>
          </a:p>
        </p:txBody>
      </p:sp>
      <p:sp>
        <p:nvSpPr>
          <p:cNvPr id="3" name="Slide Number Placeholder 2"/>
          <p:cNvSpPr>
            <a:spLocks noGrp="1"/>
          </p:cNvSpPr>
          <p:nvPr>
            <p:ph type="sldNum" sz="quarter" idx="10"/>
          </p:nvPr>
        </p:nvSpPr>
        <p:spPr/>
        <p:txBody>
          <a:bodyPr/>
          <a:lstStyle/>
          <a:p>
            <a:fld id="{9E340398-8ED8-D146-8DC3-8DB66C8411F8}" type="slidenum">
              <a:rPr lang="en-US" smtClean="0"/>
              <a:t>24</a:t>
            </a:fld>
            <a:endParaRPr lang="en-US"/>
          </a:p>
        </p:txBody>
      </p:sp>
    </p:spTree>
    <p:extLst>
      <p:ext uri="{BB962C8B-B14F-4D97-AF65-F5344CB8AC3E}">
        <p14:creationId xmlns:p14="http://schemas.microsoft.com/office/powerpoint/2010/main" val="27253019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Abrupt interface between III-V and Si</a:t>
            </a:r>
            <a:endParaRPr lang="en-US" dirty="0"/>
          </a:p>
        </p:txBody>
      </p:sp>
      <p:sp>
        <p:nvSpPr>
          <p:cNvPr id="4" name="TextBox 3"/>
          <p:cNvSpPr txBox="1"/>
          <p:nvPr/>
        </p:nvSpPr>
        <p:spPr>
          <a:xfrm>
            <a:off x="2498708" y="1098133"/>
            <a:ext cx="341789" cy="854474"/>
          </a:xfrm>
          <a:prstGeom prst="rect">
            <a:avLst/>
          </a:prstGeom>
          <a:noFill/>
        </p:spPr>
        <p:txBody>
          <a:bodyPr wrap="none" rtlCol="0">
            <a:spAutoFit/>
          </a:bodyPr>
          <a:lstStyle/>
          <a:p>
            <a:endParaRPr lang="en-US" dirty="0"/>
          </a:p>
        </p:txBody>
      </p:sp>
      <p:pic>
        <p:nvPicPr>
          <p:cNvPr id="9219" name="Picture 26" descr="2516-tem.bmp"/>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828800" y="990600"/>
            <a:ext cx="533345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6"/>
          <p:cNvSpPr txBox="1">
            <a:spLocks noChangeArrowheads="1"/>
          </p:cNvSpPr>
          <p:nvPr/>
        </p:nvSpPr>
        <p:spPr bwMode="auto">
          <a:xfrm>
            <a:off x="1875805" y="1641704"/>
            <a:ext cx="11721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rPr>
              <a:t>GaP MEE</a:t>
            </a:r>
            <a:endParaRPr kumimoji="0" lang="en-US" sz="2000" b="0" i="0" u="none" strike="noStrike" cap="none" normalizeH="0" baseline="0" dirty="0">
              <a:ln>
                <a:noFill/>
              </a:ln>
              <a:solidFill>
                <a:schemeClr val="tx1"/>
              </a:solidFill>
              <a:effectLst/>
            </a:endParaRPr>
          </a:p>
        </p:txBody>
      </p:sp>
      <p:sp>
        <p:nvSpPr>
          <p:cNvPr id="23" name="TextBox 7"/>
          <p:cNvSpPr txBox="1">
            <a:spLocks noChangeArrowheads="1"/>
          </p:cNvSpPr>
          <p:nvPr/>
        </p:nvSpPr>
        <p:spPr bwMode="auto">
          <a:xfrm>
            <a:off x="1871133" y="1981200"/>
            <a:ext cx="1160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rPr>
              <a:t>GaP MBE</a:t>
            </a:r>
            <a:endParaRPr kumimoji="0" lang="en-US" sz="2000" b="0" i="0" u="none" strike="noStrike" cap="none" normalizeH="0" baseline="0" dirty="0">
              <a:ln>
                <a:noFill/>
              </a:ln>
              <a:solidFill>
                <a:schemeClr val="tx1"/>
              </a:solidFill>
              <a:effectLst/>
            </a:endParaRPr>
          </a:p>
        </p:txBody>
      </p:sp>
      <p:sp>
        <p:nvSpPr>
          <p:cNvPr id="24" name="TextBox 8"/>
          <p:cNvSpPr txBox="1">
            <a:spLocks noChangeArrowheads="1"/>
          </p:cNvSpPr>
          <p:nvPr/>
        </p:nvSpPr>
        <p:spPr bwMode="auto">
          <a:xfrm>
            <a:off x="1887557" y="2725911"/>
            <a:ext cx="398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rPr>
              <a:t>Si</a:t>
            </a:r>
            <a:endParaRPr kumimoji="0" lang="en-US" sz="2000" b="0" i="0" u="none" strike="noStrike" cap="none" normalizeH="0" baseline="0" dirty="0">
              <a:ln>
                <a:noFill/>
              </a:ln>
              <a:solidFill>
                <a:schemeClr val="tx1"/>
              </a:solidFill>
              <a:effectLst/>
            </a:endParaRPr>
          </a:p>
        </p:txBody>
      </p:sp>
      <p:cxnSp>
        <p:nvCxnSpPr>
          <p:cNvPr id="29" name="Straight Connector 19"/>
          <p:cNvCxnSpPr>
            <a:cxnSpLocks noChangeShapeType="1"/>
          </p:cNvCxnSpPr>
          <p:nvPr/>
        </p:nvCxnSpPr>
        <p:spPr bwMode="auto">
          <a:xfrm flipV="1">
            <a:off x="6114871" y="3445844"/>
            <a:ext cx="818186" cy="9406"/>
          </a:xfrm>
          <a:prstGeom prst="line">
            <a:avLst/>
          </a:prstGeom>
          <a:noFill/>
          <a:ln w="38100" cmpd="sng">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1" name="TextBox 21"/>
          <p:cNvSpPr txBox="1">
            <a:spLocks noChangeArrowheads="1"/>
          </p:cNvSpPr>
          <p:nvPr/>
        </p:nvSpPr>
        <p:spPr bwMode="auto">
          <a:xfrm>
            <a:off x="6172200" y="3076222"/>
            <a:ext cx="736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Calibri" charset="0"/>
              </a:rPr>
              <a:t>3 nm</a:t>
            </a:r>
            <a:endParaRPr kumimoji="0" lang="en-US" sz="1800" b="0" i="0" u="none" strike="noStrike" cap="none" normalizeH="0" baseline="0" dirty="0">
              <a:ln>
                <a:noFill/>
              </a:ln>
              <a:solidFill>
                <a:schemeClr val="tx1"/>
              </a:solidFill>
              <a:effectLst/>
            </a:endParaRPr>
          </a:p>
        </p:txBody>
      </p:sp>
      <p:pic>
        <p:nvPicPr>
          <p:cNvPr id="9218" name="Picture 27" descr="2517-tem.bmp"/>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828799" y="3733800"/>
            <a:ext cx="533345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4"/>
          <p:cNvSpPr txBox="1">
            <a:spLocks noChangeArrowheads="1"/>
          </p:cNvSpPr>
          <p:nvPr/>
        </p:nvSpPr>
        <p:spPr bwMode="auto">
          <a:xfrm>
            <a:off x="1905187" y="4161871"/>
            <a:ext cx="13714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rgbClr val="FFFFFF"/>
                </a:solidFill>
                <a:effectLst/>
                <a:latin typeface="Calibri" charset="0"/>
              </a:rPr>
              <a:t>AlGaP</a:t>
            </a:r>
            <a:r>
              <a:rPr kumimoji="0" lang="en-US" sz="2000" b="0" i="0" u="none" strike="noStrike" cap="none" normalizeH="0" baseline="0" dirty="0">
                <a:ln>
                  <a:noFill/>
                </a:ln>
                <a:solidFill>
                  <a:srgbClr val="FFFFFF"/>
                </a:solidFill>
                <a:effectLst/>
                <a:latin typeface="Calibri" charset="0"/>
              </a:rPr>
              <a:t> MEE</a:t>
            </a:r>
            <a:endParaRPr kumimoji="0" lang="en-US" sz="2000" b="0" i="0" u="none" strike="noStrike" cap="none" normalizeH="0" baseline="0" dirty="0">
              <a:ln>
                <a:noFill/>
              </a:ln>
              <a:solidFill>
                <a:srgbClr val="FFFFFF"/>
              </a:solidFill>
              <a:effectLst/>
            </a:endParaRPr>
          </a:p>
        </p:txBody>
      </p:sp>
      <p:sp>
        <p:nvSpPr>
          <p:cNvPr id="27" name="TextBox 15"/>
          <p:cNvSpPr txBox="1">
            <a:spLocks noChangeArrowheads="1"/>
          </p:cNvSpPr>
          <p:nvPr/>
        </p:nvSpPr>
        <p:spPr bwMode="auto">
          <a:xfrm>
            <a:off x="1887556" y="4626111"/>
            <a:ext cx="13890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bg1"/>
                </a:solidFill>
                <a:effectLst/>
                <a:latin typeface="Calibri" charset="0"/>
              </a:rPr>
              <a:t>AlGaP</a:t>
            </a:r>
            <a:r>
              <a:rPr kumimoji="0" lang="en-US" sz="2000" b="0" i="0" u="none" strike="noStrike" cap="none" normalizeH="0" baseline="0" dirty="0">
                <a:ln>
                  <a:noFill/>
                </a:ln>
                <a:solidFill>
                  <a:schemeClr val="bg1"/>
                </a:solidFill>
                <a:effectLst/>
                <a:latin typeface="Calibri" charset="0"/>
              </a:rPr>
              <a:t> MBE</a:t>
            </a:r>
            <a:endParaRPr kumimoji="0" lang="en-US" sz="2000" b="0" i="0" u="none" strike="noStrike" cap="none" normalizeH="0" baseline="0" dirty="0">
              <a:ln>
                <a:noFill/>
              </a:ln>
              <a:solidFill>
                <a:schemeClr val="tx1"/>
              </a:solidFill>
              <a:effectLst/>
            </a:endParaRPr>
          </a:p>
        </p:txBody>
      </p:sp>
      <p:sp>
        <p:nvSpPr>
          <p:cNvPr id="28" name="TextBox 16"/>
          <p:cNvSpPr txBox="1">
            <a:spLocks noChangeArrowheads="1"/>
          </p:cNvSpPr>
          <p:nvPr/>
        </p:nvSpPr>
        <p:spPr bwMode="auto">
          <a:xfrm>
            <a:off x="1905187" y="5257800"/>
            <a:ext cx="4570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rPr>
              <a:t>Si</a:t>
            </a:r>
            <a:endParaRPr kumimoji="0" lang="en-US" sz="2000" b="0" i="0" u="none" strike="noStrike" cap="none" normalizeH="0" baseline="0" dirty="0">
              <a:ln>
                <a:noFill/>
              </a:ln>
              <a:solidFill>
                <a:schemeClr val="tx1"/>
              </a:solidFill>
              <a:effectLst/>
            </a:endParaRPr>
          </a:p>
        </p:txBody>
      </p:sp>
      <p:cxnSp>
        <p:nvCxnSpPr>
          <p:cNvPr id="30" name="Straight Connector 20"/>
          <p:cNvCxnSpPr>
            <a:cxnSpLocks noChangeShapeType="1"/>
          </p:cNvCxnSpPr>
          <p:nvPr/>
        </p:nvCxnSpPr>
        <p:spPr bwMode="auto">
          <a:xfrm flipV="1">
            <a:off x="6114871" y="6203710"/>
            <a:ext cx="818186" cy="9406"/>
          </a:xfrm>
          <a:prstGeom prst="line">
            <a:avLst/>
          </a:prstGeom>
          <a:noFill/>
          <a:ln w="38100" cmpd="sng">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216" name="TextBox 22"/>
          <p:cNvSpPr txBox="1">
            <a:spLocks noChangeArrowheads="1"/>
          </p:cNvSpPr>
          <p:nvPr/>
        </p:nvSpPr>
        <p:spPr bwMode="auto">
          <a:xfrm>
            <a:off x="6200487" y="5819422"/>
            <a:ext cx="733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Calibri" charset="0"/>
              </a:rPr>
              <a:t>2 nm</a:t>
            </a:r>
            <a:endParaRPr kumimoji="0" lang="en-US" sz="1800" b="0" i="0" u="none" strike="noStrike" cap="none" normalizeH="0" baseline="0" dirty="0">
              <a:ln>
                <a:noFill/>
              </a:ln>
              <a:solidFill>
                <a:schemeClr val="tx1"/>
              </a:solidFill>
              <a:effectLst/>
            </a:endParaRPr>
          </a:p>
        </p:txBody>
      </p:sp>
      <p:sp>
        <p:nvSpPr>
          <p:cNvPr id="17" name="Text Box 28"/>
          <p:cNvSpPr txBox="1">
            <a:spLocks noChangeArrowheads="1"/>
          </p:cNvSpPr>
          <p:nvPr/>
        </p:nvSpPr>
        <p:spPr bwMode="auto">
          <a:xfrm>
            <a:off x="76200" y="6558423"/>
            <a:ext cx="3339376"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eaLnBrk="1" hangingPunct="1"/>
            <a:r>
              <a:rPr kumimoji="0" lang="en-US" sz="1200" b="0" i="0" u="none" strike="noStrike" cap="none" normalizeH="0" baseline="0" dirty="0" smtClean="0">
                <a:ln>
                  <a:noFill/>
                </a:ln>
                <a:solidFill>
                  <a:schemeClr val="tx1"/>
                </a:solidFill>
                <a:effectLst/>
                <a:latin typeface="Calibri"/>
                <a:cs typeface="Calibri"/>
              </a:rPr>
              <a:t>A.C. Lin et </a:t>
            </a:r>
            <a:r>
              <a:rPr kumimoji="0" lang="en-US" sz="1200" b="0" i="0" u="none" strike="noStrike" cap="none" normalizeH="0" baseline="0" dirty="0">
                <a:ln>
                  <a:noFill/>
                </a:ln>
                <a:solidFill>
                  <a:schemeClr val="tx1"/>
                </a:solidFill>
                <a:effectLst/>
                <a:latin typeface="Calibri"/>
                <a:cs typeface="Calibri"/>
              </a:rPr>
              <a:t>al. J. </a:t>
            </a:r>
            <a:r>
              <a:rPr kumimoji="0" lang="en-US" sz="1200" b="0" i="0" u="none" strike="noStrike" cap="none" normalizeH="0" baseline="0" dirty="0" smtClean="0">
                <a:ln>
                  <a:noFill/>
                </a:ln>
                <a:solidFill>
                  <a:schemeClr val="tx1"/>
                </a:solidFill>
                <a:effectLst/>
                <a:latin typeface="Calibri"/>
                <a:cs typeface="Calibri"/>
              </a:rPr>
              <a:t>Vac. Sci. </a:t>
            </a:r>
            <a:r>
              <a:rPr lang="en-US" sz="1200" dirty="0" smtClean="0">
                <a:latin typeface="Calibri"/>
                <a:cs typeface="Calibri"/>
              </a:rPr>
              <a:t>Technol. B </a:t>
            </a:r>
            <a:r>
              <a:rPr lang="en-US" sz="1200" dirty="0">
                <a:latin typeface="Calibri"/>
                <a:cs typeface="Calibri"/>
              </a:rPr>
              <a:t>29 (2011) </a:t>
            </a:r>
            <a:r>
              <a:rPr lang="en-US" sz="1200" dirty="0" smtClean="0">
                <a:latin typeface="Calibri"/>
                <a:cs typeface="Calibri"/>
              </a:rPr>
              <a:t>1201.</a:t>
            </a:r>
            <a:endParaRPr kumimoji="0" lang="en-US" sz="1200" b="0" i="0" u="none" strike="noStrike" cap="none" normalizeH="0" baseline="0" dirty="0">
              <a:ln>
                <a:noFill/>
              </a:ln>
              <a:solidFill>
                <a:schemeClr val="tx1"/>
              </a:solidFill>
              <a:effectLst/>
              <a:latin typeface="Calibri"/>
              <a:cs typeface="Calibri"/>
            </a:endParaRPr>
          </a:p>
        </p:txBody>
      </p:sp>
      <p:sp>
        <p:nvSpPr>
          <p:cNvPr id="18" name="TextBox 6"/>
          <p:cNvSpPr txBox="1">
            <a:spLocks noChangeArrowheads="1"/>
          </p:cNvSpPr>
          <p:nvPr/>
        </p:nvSpPr>
        <p:spPr bwMode="auto">
          <a:xfrm>
            <a:off x="1905000" y="1143000"/>
            <a:ext cx="11721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alibri" charset="0"/>
              </a:rPr>
              <a:t>glue</a:t>
            </a:r>
            <a:endParaRPr kumimoji="0" lang="en-US" sz="2000" b="0" i="0" u="none" strike="noStrike" cap="none" normalizeH="0" baseline="0" dirty="0">
              <a:ln>
                <a:noFill/>
              </a:ln>
              <a:solidFill>
                <a:schemeClr val="bg1"/>
              </a:solidFill>
              <a:effectLst/>
            </a:endParaRPr>
          </a:p>
        </p:txBody>
      </p:sp>
      <p:sp>
        <p:nvSpPr>
          <p:cNvPr id="19" name="TextBox 6"/>
          <p:cNvSpPr txBox="1">
            <a:spLocks noChangeArrowheads="1"/>
          </p:cNvSpPr>
          <p:nvPr/>
        </p:nvSpPr>
        <p:spPr bwMode="auto">
          <a:xfrm>
            <a:off x="1905000" y="3810000"/>
            <a:ext cx="11721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Calibri" charset="0"/>
              </a:rPr>
              <a:t>glue</a:t>
            </a:r>
            <a:endParaRPr kumimoji="0" lang="en-US" sz="2000" b="0" i="0" u="none" strike="noStrike" cap="none" normalizeH="0" baseline="0" dirty="0">
              <a:ln>
                <a:noFill/>
              </a:ln>
              <a:solidFill>
                <a:srgbClr val="FFFFFF"/>
              </a:solidFill>
              <a:effectLst/>
            </a:endParaRPr>
          </a:p>
        </p:txBody>
      </p:sp>
      <p:sp>
        <p:nvSpPr>
          <p:cNvPr id="3" name="Slide Number Placeholder 2"/>
          <p:cNvSpPr>
            <a:spLocks noGrp="1"/>
          </p:cNvSpPr>
          <p:nvPr>
            <p:ph type="sldNum" sz="quarter" idx="10"/>
          </p:nvPr>
        </p:nvSpPr>
        <p:spPr/>
        <p:txBody>
          <a:bodyPr/>
          <a:lstStyle/>
          <a:p>
            <a:fld id="{9E340398-8ED8-D146-8DC3-8DB66C8411F8}" type="slidenum">
              <a:rPr lang="en-US" smtClean="0"/>
              <a:t>25</a:t>
            </a:fld>
            <a:endParaRPr lang="en-US"/>
          </a:p>
        </p:txBody>
      </p:sp>
    </p:spTree>
    <p:extLst>
      <p:ext uri="{BB962C8B-B14F-4D97-AF65-F5344CB8AC3E}">
        <p14:creationId xmlns:p14="http://schemas.microsoft.com/office/powerpoint/2010/main" val="37980056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2395851" y="907387"/>
            <a:ext cx="2690449" cy="2293013"/>
            <a:chOff x="152400" y="1003300"/>
            <a:chExt cx="2890838" cy="2463800"/>
          </a:xfrm>
        </p:grpSpPr>
        <p:pic>
          <p:nvPicPr>
            <p:cNvPr id="17" name="Picture 22" descr="2224-1um-2d-2"/>
            <p:cNvPicPr>
              <a:picLocks noChangeAspect="1" noChangeArrowheads="1"/>
            </p:cNvPicPr>
            <p:nvPr/>
          </p:nvPicPr>
          <p:blipFill>
            <a:blip r:embed="rId2">
              <a:extLst>
                <a:ext uri="{28A0092B-C50C-407E-A947-70E740481C1C}">
                  <a14:useLocalDpi xmlns:a14="http://schemas.microsoft.com/office/drawing/2010/main" val="0"/>
                </a:ext>
              </a:extLst>
            </a:blip>
            <a:srcRect l="3291" t="9323" r="40219" b="19012"/>
            <a:stretch>
              <a:fillRect/>
            </a:stretch>
          </p:blipFill>
          <p:spPr bwMode="auto">
            <a:xfrm>
              <a:off x="457200" y="1006475"/>
              <a:ext cx="2586038" cy="24606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3" descr="2224-1um-2d-2"/>
            <p:cNvPicPr>
              <a:picLocks noChangeAspect="1" noChangeArrowheads="1"/>
            </p:cNvPicPr>
            <p:nvPr/>
          </p:nvPicPr>
          <p:blipFill>
            <a:blip r:embed="rId2">
              <a:extLst>
                <a:ext uri="{28A0092B-C50C-407E-A947-70E740481C1C}">
                  <a14:useLocalDpi xmlns:a14="http://schemas.microsoft.com/office/drawing/2010/main" val="0"/>
                </a:ext>
              </a:extLst>
            </a:blip>
            <a:srcRect l="61212" t="9293" r="32727" b="56970"/>
            <a:stretch>
              <a:fillRect/>
            </a:stretch>
          </p:blipFill>
          <p:spPr bwMode="auto">
            <a:xfrm>
              <a:off x="152400" y="1003300"/>
              <a:ext cx="304800" cy="23495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Effect of the first 5 monolayers</a:t>
            </a:r>
            <a:endParaRPr lang="en-US" dirty="0"/>
          </a:p>
        </p:txBody>
      </p:sp>
      <p:sp>
        <p:nvSpPr>
          <p:cNvPr id="4" name="TextBox 3"/>
          <p:cNvSpPr txBox="1"/>
          <p:nvPr/>
        </p:nvSpPr>
        <p:spPr>
          <a:xfrm>
            <a:off x="838200" y="1524000"/>
            <a:ext cx="184666" cy="461665"/>
          </a:xfrm>
          <a:prstGeom prst="rect">
            <a:avLst/>
          </a:prstGeom>
          <a:noFill/>
        </p:spPr>
        <p:txBody>
          <a:bodyPr wrap="none" rtlCol="0">
            <a:spAutoFit/>
          </a:bodyPr>
          <a:lstStyle/>
          <a:p>
            <a:endParaRPr lang="en-US" dirty="0"/>
          </a:p>
        </p:txBody>
      </p:sp>
      <p:graphicFrame>
        <p:nvGraphicFramePr>
          <p:cNvPr id="5" name="Group 14"/>
          <p:cNvGraphicFramePr>
            <a:graphicFrameLocks noGrp="1"/>
          </p:cNvGraphicFramePr>
          <p:nvPr>
            <p:extLst>
              <p:ext uri="{D42A27DB-BD31-4B8C-83A1-F6EECF244321}">
                <p14:modId xmlns:p14="http://schemas.microsoft.com/office/powerpoint/2010/main" val="3738902035"/>
              </p:ext>
            </p:extLst>
          </p:nvPr>
        </p:nvGraphicFramePr>
        <p:xfrm>
          <a:off x="177799" y="1293830"/>
          <a:ext cx="1955801" cy="1577692"/>
        </p:xfrm>
        <a:graphic>
          <a:graphicData uri="http://schemas.openxmlformats.org/drawingml/2006/table">
            <a:tbl>
              <a:tblPr/>
              <a:tblGrid>
                <a:gridCol w="1955801"/>
              </a:tblGrid>
              <a:tr h="58644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ＭＳ Ｐゴシック" charset="0"/>
                          <a:cs typeface="Calibri"/>
                        </a:rPr>
                        <a:t>200 nm </a:t>
                      </a:r>
                      <a:r>
                        <a:rPr kumimoji="0" lang="en-US" sz="2200" b="0" i="0" u="none" strike="noStrike" cap="none" normalizeH="0" baseline="0" dirty="0" err="1" smtClean="0">
                          <a:ln>
                            <a:noFill/>
                          </a:ln>
                          <a:solidFill>
                            <a:schemeClr val="tx1"/>
                          </a:solidFill>
                          <a:effectLst/>
                          <a:latin typeface="Calibri"/>
                          <a:ea typeface="ＭＳ Ｐゴシック" charset="0"/>
                          <a:cs typeface="Calibri"/>
                        </a:rPr>
                        <a:t>GaP</a:t>
                      </a:r>
                      <a:endParaRPr kumimoji="0" lang="en-US" sz="2200" b="0" i="0" u="none" strike="noStrike" cap="none" normalizeH="0" baseline="0" dirty="0">
                        <a:ln>
                          <a:noFill/>
                        </a:ln>
                        <a:solidFill>
                          <a:schemeClr val="tx1"/>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53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0000FF"/>
                          </a:solidFill>
                          <a:effectLst/>
                          <a:latin typeface="Calibri"/>
                          <a:ea typeface="ＭＳ Ｐゴシック" charset="0"/>
                          <a:cs typeface="Calibri"/>
                        </a:rPr>
                        <a:t>5 </a:t>
                      </a:r>
                      <a:r>
                        <a:rPr kumimoji="0" lang="en-US" sz="2200" b="0" i="0" u="none" strike="noStrike" cap="none" normalizeH="0" baseline="0" dirty="0">
                          <a:ln>
                            <a:noFill/>
                          </a:ln>
                          <a:solidFill>
                            <a:srgbClr val="0000FF"/>
                          </a:solidFill>
                          <a:effectLst/>
                          <a:latin typeface="Calibri"/>
                          <a:ea typeface="ＭＳ Ｐゴシック" charset="0"/>
                          <a:cs typeface="Calibri"/>
                        </a:rPr>
                        <a:t>ML </a:t>
                      </a:r>
                      <a:r>
                        <a:rPr kumimoji="0" lang="en-US" sz="2200" b="0" i="0" u="none" strike="noStrike" cap="none" normalizeH="0" baseline="0" dirty="0" smtClean="0">
                          <a:ln>
                            <a:noFill/>
                          </a:ln>
                          <a:solidFill>
                            <a:srgbClr val="0000FF"/>
                          </a:solidFill>
                          <a:effectLst/>
                          <a:latin typeface="Calibri"/>
                          <a:ea typeface="ＭＳ Ｐゴシック" charset="0"/>
                          <a:cs typeface="Calibri"/>
                        </a:rPr>
                        <a:t>GaP</a:t>
                      </a:r>
                      <a:endParaRPr kumimoji="0" lang="en-US" sz="2200" b="0" i="0" u="none" strike="noStrike" cap="none" normalizeH="0" baseline="0" dirty="0">
                        <a:ln>
                          <a:noFill/>
                        </a:ln>
                        <a:solidFill>
                          <a:srgbClr val="0000FF"/>
                        </a:solidFill>
                        <a:effectLst/>
                        <a:latin typeface="Calibri"/>
                        <a:ea typeface="ＭＳ Ｐゴシック" charset="0"/>
                        <a:cs typeface="Calibri"/>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5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Calibri"/>
                          <a:ea typeface="ＭＳ Ｐゴシック" charset="0"/>
                          <a:cs typeface="Calibri"/>
                        </a:rPr>
                        <a:t>Si</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 name="Group 46"/>
          <p:cNvGraphicFramePr>
            <a:graphicFrameLocks noGrp="1"/>
          </p:cNvGraphicFramePr>
          <p:nvPr>
            <p:extLst>
              <p:ext uri="{D42A27DB-BD31-4B8C-83A1-F6EECF244321}">
                <p14:modId xmlns:p14="http://schemas.microsoft.com/office/powerpoint/2010/main" val="2547014025"/>
              </p:ext>
            </p:extLst>
          </p:nvPr>
        </p:nvGraphicFramePr>
        <p:xfrm>
          <a:off x="177800" y="4077330"/>
          <a:ext cx="1955800" cy="1584325"/>
        </p:xfrm>
        <a:graphic>
          <a:graphicData uri="http://schemas.openxmlformats.org/drawingml/2006/table">
            <a:tbl>
              <a:tblPr/>
              <a:tblGrid>
                <a:gridCol w="1955800"/>
              </a:tblGrid>
              <a:tr h="5365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Calibri"/>
                          <a:ea typeface="ＭＳ Ｐゴシック" charset="0"/>
                          <a:cs typeface="Calibri"/>
                        </a:rPr>
                        <a:t>200 nm </a:t>
                      </a:r>
                      <a:r>
                        <a:rPr kumimoji="0" lang="en-US" sz="2200" b="0" i="0" u="none" strike="noStrike" cap="none" normalizeH="0" baseline="0" dirty="0" err="1">
                          <a:ln>
                            <a:noFill/>
                          </a:ln>
                          <a:solidFill>
                            <a:schemeClr val="tx1"/>
                          </a:solidFill>
                          <a:effectLst/>
                          <a:latin typeface="Calibri"/>
                          <a:ea typeface="ＭＳ Ｐゴシック" charset="0"/>
                          <a:cs typeface="Calibri"/>
                        </a:rPr>
                        <a:t>GaP</a:t>
                      </a:r>
                      <a:endParaRPr kumimoji="0" lang="en-US" sz="2200" b="0" i="0" u="none" strike="noStrike" cap="none" normalizeH="0" baseline="0" dirty="0">
                        <a:ln>
                          <a:noFill/>
                        </a:ln>
                        <a:solidFill>
                          <a:schemeClr val="tx1"/>
                        </a:solidFill>
                        <a:effectLst/>
                        <a:latin typeface="Calibri"/>
                        <a:ea typeface="ＭＳ Ｐゴシック" charset="0"/>
                        <a:cs typeface="Calibri"/>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0000FF"/>
                          </a:solidFill>
                          <a:effectLst/>
                          <a:latin typeface="Calibri"/>
                          <a:ea typeface="ＭＳ Ｐゴシック" charset="0"/>
                          <a:cs typeface="Calibri"/>
                        </a:rPr>
                        <a:t>5 </a:t>
                      </a:r>
                      <a:r>
                        <a:rPr kumimoji="0" lang="en-US" sz="2200" b="0" i="0" u="none" strike="noStrike" cap="none" normalizeH="0" baseline="0" dirty="0">
                          <a:ln>
                            <a:noFill/>
                          </a:ln>
                          <a:solidFill>
                            <a:srgbClr val="0000FF"/>
                          </a:solidFill>
                          <a:effectLst/>
                          <a:latin typeface="Calibri"/>
                          <a:ea typeface="ＭＳ Ｐゴシック" charset="0"/>
                          <a:cs typeface="Calibri"/>
                        </a:rPr>
                        <a:t>ML </a:t>
                      </a:r>
                      <a:r>
                        <a:rPr kumimoji="0" lang="en-US" sz="2200" b="0" i="0" u="none" strike="noStrike" cap="none" normalizeH="0" baseline="0" dirty="0" smtClean="0">
                          <a:ln>
                            <a:noFill/>
                          </a:ln>
                          <a:solidFill>
                            <a:srgbClr val="0000FF"/>
                          </a:solidFill>
                          <a:effectLst/>
                          <a:latin typeface="Calibri"/>
                          <a:ea typeface="ＭＳ Ｐゴシック" charset="0"/>
                          <a:cs typeface="Calibri"/>
                        </a:rPr>
                        <a:t>Al</a:t>
                      </a:r>
                      <a:r>
                        <a:rPr kumimoji="0" lang="en-US" sz="2200" b="0" i="0" u="none" strike="noStrike" cap="none" normalizeH="0" baseline="-25000" dirty="0" smtClean="0">
                          <a:ln>
                            <a:noFill/>
                          </a:ln>
                          <a:solidFill>
                            <a:srgbClr val="0000FF"/>
                          </a:solidFill>
                          <a:effectLst/>
                          <a:latin typeface="Calibri"/>
                          <a:ea typeface="ＭＳ Ｐゴシック" charset="0"/>
                          <a:cs typeface="Calibri"/>
                        </a:rPr>
                        <a:t>0.5</a:t>
                      </a:r>
                      <a:r>
                        <a:rPr kumimoji="0" lang="en-US" sz="2200" b="0" i="0" u="none" strike="noStrike" cap="none" normalizeH="0" baseline="0" dirty="0" smtClean="0">
                          <a:ln>
                            <a:noFill/>
                          </a:ln>
                          <a:solidFill>
                            <a:srgbClr val="0000FF"/>
                          </a:solidFill>
                          <a:effectLst/>
                          <a:latin typeface="Calibri"/>
                          <a:ea typeface="ＭＳ Ｐゴシック" charset="0"/>
                          <a:cs typeface="Calibri"/>
                        </a:rPr>
                        <a:t>Ga</a:t>
                      </a:r>
                      <a:r>
                        <a:rPr kumimoji="0" lang="en-US" sz="2200" b="0" i="0" u="none" strike="noStrike" cap="none" normalizeH="0" baseline="-25000" dirty="0" smtClean="0">
                          <a:ln>
                            <a:noFill/>
                          </a:ln>
                          <a:solidFill>
                            <a:srgbClr val="0000FF"/>
                          </a:solidFill>
                          <a:effectLst/>
                          <a:latin typeface="Calibri"/>
                          <a:ea typeface="ＭＳ Ｐゴシック" charset="0"/>
                          <a:cs typeface="Calibri"/>
                        </a:rPr>
                        <a:t>0.5</a:t>
                      </a:r>
                      <a:r>
                        <a:rPr kumimoji="0" lang="en-US" sz="2200" b="0" i="0" u="none" strike="noStrike" cap="none" normalizeH="0" baseline="0" dirty="0" smtClean="0">
                          <a:ln>
                            <a:noFill/>
                          </a:ln>
                          <a:solidFill>
                            <a:srgbClr val="0000FF"/>
                          </a:solidFill>
                          <a:effectLst/>
                          <a:latin typeface="Calibri"/>
                          <a:ea typeface="ＭＳ Ｐゴシック" charset="0"/>
                          <a:cs typeface="Calibri"/>
                        </a:rPr>
                        <a:t>P</a:t>
                      </a:r>
                      <a:endParaRPr kumimoji="0" lang="en-US" sz="2200" b="0" i="0" u="none" strike="noStrike" cap="none" normalizeH="0" baseline="0" dirty="0">
                        <a:ln>
                          <a:noFill/>
                        </a:ln>
                        <a:solidFill>
                          <a:srgbClr val="0000FF"/>
                        </a:solidFill>
                        <a:effectLst/>
                        <a:latin typeface="Calibri"/>
                        <a:ea typeface="ＭＳ Ｐゴシック" charset="0"/>
                        <a:cs typeface="Calibri"/>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Calibri"/>
                          <a:ea typeface="ＭＳ Ｐゴシック" charset="0"/>
                          <a:cs typeface="Calibri"/>
                        </a:rPr>
                        <a:t>Si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5" name="Picture 21" descr="2740-1um-2-2d"/>
          <p:cNvPicPr>
            <a:picLocks noChangeAspect="1" noChangeArrowheads="1"/>
          </p:cNvPicPr>
          <p:nvPr/>
        </p:nvPicPr>
        <p:blipFill>
          <a:blip r:embed="rId3">
            <a:extLst>
              <a:ext uri="{28A0092B-C50C-407E-A947-70E740481C1C}">
                <a14:useLocalDpi xmlns:a14="http://schemas.microsoft.com/office/drawing/2010/main" val="0"/>
              </a:ext>
            </a:extLst>
          </a:blip>
          <a:srcRect l="7649" t="13260" r="52275" b="41533"/>
          <a:stretch>
            <a:fillRect/>
          </a:stretch>
        </p:blipFill>
        <p:spPr bwMode="auto">
          <a:xfrm>
            <a:off x="2277912" y="3698185"/>
            <a:ext cx="2675983" cy="23216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6"/>
          <p:cNvSpPr txBox="1">
            <a:spLocks noChangeArrowheads="1"/>
          </p:cNvSpPr>
          <p:nvPr/>
        </p:nvSpPr>
        <p:spPr bwMode="auto">
          <a:xfrm>
            <a:off x="2699828" y="5923387"/>
            <a:ext cx="1958975" cy="430887"/>
          </a:xfrm>
          <a:prstGeom prst="rect">
            <a:avLst/>
          </a:prstGeom>
          <a:noFill/>
          <a:ln>
            <a:noFill/>
          </a:ln>
          <a:extLst/>
        </p:spPr>
        <p:txBody>
          <a:bodyPr>
            <a:spAutoFit/>
          </a:bodyPr>
          <a:lstStyle/>
          <a:p>
            <a:pPr defTabSz="914400" eaLnBrk="0" fontAlgn="base" hangingPunct="0">
              <a:spcBef>
                <a:spcPct val="0"/>
              </a:spcBef>
              <a:spcAft>
                <a:spcPct val="0"/>
              </a:spcAft>
            </a:pPr>
            <a:r>
              <a:rPr lang="en-US" sz="2200" dirty="0" err="1">
                <a:solidFill>
                  <a:srgbClr val="000000"/>
                </a:solidFill>
                <a:latin typeface="Calibri"/>
                <a:ea typeface="ＭＳ Ｐゴシック" charset="0"/>
                <a:cs typeface="Calibri"/>
              </a:rPr>
              <a:t>r</a:t>
            </a:r>
            <a:r>
              <a:rPr lang="en-US" sz="2200" dirty="0" err="1" smtClean="0">
                <a:solidFill>
                  <a:srgbClr val="000000"/>
                </a:solidFill>
                <a:latin typeface="Calibri"/>
                <a:ea typeface="ＭＳ Ｐゴシック" charset="0"/>
                <a:cs typeface="Calibri"/>
              </a:rPr>
              <a:t>ms</a:t>
            </a:r>
            <a:r>
              <a:rPr lang="en-US" sz="2200" dirty="0" smtClean="0">
                <a:solidFill>
                  <a:srgbClr val="000000"/>
                </a:solidFill>
                <a:latin typeface="Calibri"/>
                <a:ea typeface="ＭＳ Ｐゴシック" charset="0"/>
                <a:cs typeface="Calibri"/>
              </a:rPr>
              <a:t> = 0.50 </a:t>
            </a:r>
            <a:r>
              <a:rPr lang="en-US" sz="2200" dirty="0">
                <a:solidFill>
                  <a:srgbClr val="000000"/>
                </a:solidFill>
                <a:latin typeface="Calibri"/>
                <a:ea typeface="ＭＳ Ｐゴシック" charset="0"/>
                <a:cs typeface="Calibri"/>
              </a:rPr>
              <a:t>nm</a:t>
            </a:r>
          </a:p>
        </p:txBody>
      </p:sp>
      <p:sp>
        <p:nvSpPr>
          <p:cNvPr id="20" name="Text Box 56"/>
          <p:cNvSpPr txBox="1">
            <a:spLocks noChangeArrowheads="1"/>
          </p:cNvSpPr>
          <p:nvPr/>
        </p:nvSpPr>
        <p:spPr bwMode="auto">
          <a:xfrm>
            <a:off x="2653928" y="3079958"/>
            <a:ext cx="1958975" cy="430887"/>
          </a:xfrm>
          <a:prstGeom prst="rect">
            <a:avLst/>
          </a:prstGeom>
          <a:noFill/>
          <a:ln>
            <a:noFill/>
          </a:ln>
          <a:extLst/>
        </p:spPr>
        <p:txBody>
          <a:bodyPr>
            <a:spAutoFit/>
          </a:bodyPr>
          <a:lstStyle/>
          <a:p>
            <a:pPr defTabSz="914400" eaLnBrk="0" fontAlgn="base" hangingPunct="0">
              <a:spcBef>
                <a:spcPct val="0"/>
              </a:spcBef>
              <a:spcAft>
                <a:spcPct val="0"/>
              </a:spcAft>
            </a:pPr>
            <a:r>
              <a:rPr lang="en-US" sz="2200" dirty="0" err="1">
                <a:solidFill>
                  <a:srgbClr val="000000"/>
                </a:solidFill>
                <a:latin typeface="Calibri"/>
                <a:ea typeface="ＭＳ Ｐゴシック" charset="0"/>
                <a:cs typeface="Calibri"/>
              </a:rPr>
              <a:t>r</a:t>
            </a:r>
            <a:r>
              <a:rPr lang="en-US" sz="2200" dirty="0" err="1" smtClean="0">
                <a:solidFill>
                  <a:srgbClr val="000000"/>
                </a:solidFill>
                <a:latin typeface="Calibri"/>
                <a:ea typeface="ＭＳ Ｐゴシック" charset="0"/>
                <a:cs typeface="Calibri"/>
              </a:rPr>
              <a:t>ms</a:t>
            </a:r>
            <a:r>
              <a:rPr lang="en-US" sz="2200" dirty="0" smtClean="0">
                <a:solidFill>
                  <a:srgbClr val="000000"/>
                </a:solidFill>
                <a:latin typeface="Calibri"/>
                <a:ea typeface="ＭＳ Ｐゴシック" charset="0"/>
                <a:cs typeface="Calibri"/>
              </a:rPr>
              <a:t> = 2.28 </a:t>
            </a:r>
            <a:r>
              <a:rPr lang="en-US" sz="2200" dirty="0">
                <a:solidFill>
                  <a:srgbClr val="000000"/>
                </a:solidFill>
                <a:latin typeface="Calibri"/>
                <a:ea typeface="ＭＳ Ｐゴシック" charset="0"/>
                <a:cs typeface="Calibri"/>
              </a:rPr>
              <a:t>nm</a:t>
            </a:r>
          </a:p>
        </p:txBody>
      </p:sp>
      <p:sp>
        <p:nvSpPr>
          <p:cNvPr id="22" name="Text Box 28"/>
          <p:cNvSpPr txBox="1">
            <a:spLocks noChangeArrowheads="1"/>
          </p:cNvSpPr>
          <p:nvPr/>
        </p:nvSpPr>
        <p:spPr bwMode="auto">
          <a:xfrm>
            <a:off x="152400" y="6581001"/>
            <a:ext cx="3339376"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eaLnBrk="1" hangingPunct="1"/>
            <a:r>
              <a:rPr kumimoji="0" lang="en-US" sz="1200" b="0" i="0" u="none" strike="noStrike" cap="none" normalizeH="0" baseline="0" dirty="0" smtClean="0">
                <a:ln>
                  <a:noFill/>
                </a:ln>
                <a:solidFill>
                  <a:schemeClr val="tx1"/>
                </a:solidFill>
                <a:effectLst/>
                <a:latin typeface="Calibri"/>
                <a:cs typeface="Calibri"/>
              </a:rPr>
              <a:t>A.C. Lin et </a:t>
            </a:r>
            <a:r>
              <a:rPr kumimoji="0" lang="en-US" sz="1200" b="0" i="0" u="none" strike="noStrike" cap="none" normalizeH="0" baseline="0" dirty="0">
                <a:ln>
                  <a:noFill/>
                </a:ln>
                <a:solidFill>
                  <a:schemeClr val="tx1"/>
                </a:solidFill>
                <a:effectLst/>
                <a:latin typeface="Calibri"/>
                <a:cs typeface="Calibri"/>
              </a:rPr>
              <a:t>al. J. </a:t>
            </a:r>
            <a:r>
              <a:rPr kumimoji="0" lang="en-US" sz="1200" b="0" i="0" u="none" strike="noStrike" cap="none" normalizeH="0" baseline="0" dirty="0" smtClean="0">
                <a:ln>
                  <a:noFill/>
                </a:ln>
                <a:solidFill>
                  <a:schemeClr val="tx1"/>
                </a:solidFill>
                <a:effectLst/>
                <a:latin typeface="Calibri"/>
                <a:cs typeface="Calibri"/>
              </a:rPr>
              <a:t>Vac. Sci. </a:t>
            </a:r>
            <a:r>
              <a:rPr lang="en-US" sz="1200" dirty="0" smtClean="0">
                <a:latin typeface="Calibri"/>
                <a:cs typeface="Calibri"/>
              </a:rPr>
              <a:t>Technol. B </a:t>
            </a:r>
            <a:r>
              <a:rPr lang="en-US" sz="1200" dirty="0">
                <a:latin typeface="Calibri"/>
                <a:cs typeface="Calibri"/>
              </a:rPr>
              <a:t>29 (2011) </a:t>
            </a:r>
            <a:r>
              <a:rPr lang="en-US" sz="1200" dirty="0" smtClean="0">
                <a:latin typeface="Calibri"/>
                <a:cs typeface="Calibri"/>
              </a:rPr>
              <a:t>1201.</a:t>
            </a:r>
            <a:endParaRPr kumimoji="0" lang="en-US" sz="1200" b="0" i="0" u="none" strike="noStrike" cap="none" normalizeH="0" baseline="0" dirty="0">
              <a:ln>
                <a:noFill/>
              </a:ln>
              <a:solidFill>
                <a:schemeClr val="tx1"/>
              </a:solidFill>
              <a:effectLst/>
              <a:latin typeface="Calibri"/>
              <a:cs typeface="Calibri"/>
            </a:endParaRPr>
          </a:p>
        </p:txBody>
      </p:sp>
      <p:sp>
        <p:nvSpPr>
          <p:cNvPr id="3" name="Slide Number Placeholder 2"/>
          <p:cNvSpPr>
            <a:spLocks noGrp="1"/>
          </p:cNvSpPr>
          <p:nvPr>
            <p:ph type="sldNum" sz="quarter" idx="10"/>
          </p:nvPr>
        </p:nvSpPr>
        <p:spPr/>
        <p:txBody>
          <a:bodyPr/>
          <a:lstStyle/>
          <a:p>
            <a:fld id="{9E340398-8ED8-D146-8DC3-8DB66C8411F8}" type="slidenum">
              <a:rPr lang="en-US" smtClean="0"/>
              <a:t>26</a:t>
            </a:fld>
            <a:endParaRPr lang="en-US"/>
          </a:p>
        </p:txBody>
      </p:sp>
      <p:pic>
        <p:nvPicPr>
          <p:cNvPr id="21" name="Picture 20" descr="1-df-edit.tif"/>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9000" contrast="-15000"/>
                    </a14:imgEffect>
                  </a14:imgLayer>
                </a14:imgProps>
              </a:ext>
              <a:ext uri="{28A0092B-C50C-407E-A947-70E740481C1C}">
                <a14:useLocalDpi xmlns:a14="http://schemas.microsoft.com/office/drawing/2010/main" val="0"/>
              </a:ext>
            </a:extLst>
          </a:blip>
          <a:srcRect t="15629"/>
          <a:stretch/>
        </p:blipFill>
        <p:spPr>
          <a:xfrm>
            <a:off x="5257800" y="3276600"/>
            <a:ext cx="3429422" cy="2852580"/>
          </a:xfrm>
          <a:prstGeom prst="rect">
            <a:avLst/>
          </a:prstGeom>
        </p:spPr>
      </p:pic>
      <p:grpSp>
        <p:nvGrpSpPr>
          <p:cNvPr id="8" name="Group 48"/>
          <p:cNvGrpSpPr>
            <a:grpSpLocks noChangeAspect="1"/>
          </p:cNvGrpSpPr>
          <p:nvPr/>
        </p:nvGrpSpPr>
        <p:grpSpPr bwMode="auto">
          <a:xfrm>
            <a:off x="5334000" y="4887897"/>
            <a:ext cx="3275632" cy="1055705"/>
            <a:chOff x="1881" y="5054"/>
            <a:chExt cx="4924" cy="1588"/>
          </a:xfrm>
        </p:grpSpPr>
        <p:sp>
          <p:nvSpPr>
            <p:cNvPr id="9" name="Line 49"/>
            <p:cNvSpPr>
              <a:spLocks noChangeShapeType="1"/>
            </p:cNvSpPr>
            <p:nvPr/>
          </p:nvSpPr>
          <p:spPr bwMode="auto">
            <a:xfrm rot="5619132">
              <a:off x="6157" y="6088"/>
              <a:ext cx="64" cy="977"/>
            </a:xfrm>
            <a:prstGeom prst="line">
              <a:avLst/>
            </a:prstGeom>
            <a:noFill/>
            <a:ln w="571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 name="Text Box 50"/>
            <p:cNvSpPr txBox="1">
              <a:spLocks noChangeArrowheads="1"/>
            </p:cNvSpPr>
            <p:nvPr/>
          </p:nvSpPr>
          <p:spPr bwMode="auto">
            <a:xfrm>
              <a:off x="5662" y="6105"/>
              <a:ext cx="114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600" dirty="0">
                  <a:solidFill>
                    <a:srgbClr val="FFFFFF"/>
                  </a:solidFill>
                  <a:latin typeface="Arial" charset="0"/>
                  <a:ea typeface="ＭＳ Ｐゴシック" charset="0"/>
                  <a:cs typeface="ＭＳ Ｐゴシック" charset="0"/>
                </a:rPr>
                <a:t>50 nm</a:t>
              </a:r>
            </a:p>
          </p:txBody>
        </p:sp>
        <p:sp>
          <p:nvSpPr>
            <p:cNvPr id="11" name="Text Box 51"/>
            <p:cNvSpPr txBox="1">
              <a:spLocks noChangeArrowheads="1"/>
            </p:cNvSpPr>
            <p:nvPr/>
          </p:nvSpPr>
          <p:spPr bwMode="auto">
            <a:xfrm>
              <a:off x="1881" y="5054"/>
              <a:ext cx="104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600" dirty="0" err="1">
                  <a:solidFill>
                    <a:srgbClr val="FFFFFF"/>
                  </a:solidFill>
                  <a:latin typeface="Arial" charset="0"/>
                  <a:ea typeface="ＭＳ Ｐゴシック" charset="0"/>
                  <a:cs typeface="ＭＳ Ｐゴシック" charset="0"/>
                </a:rPr>
                <a:t>GaP</a:t>
              </a:r>
              <a:endParaRPr lang="en-US" sz="1600" dirty="0">
                <a:solidFill>
                  <a:srgbClr val="FFFFFF"/>
                </a:solidFill>
                <a:latin typeface="Arial" charset="0"/>
                <a:ea typeface="ＭＳ Ｐゴシック" charset="0"/>
                <a:cs typeface="ＭＳ Ｐゴシック" charset="0"/>
              </a:endParaRPr>
            </a:p>
          </p:txBody>
        </p:sp>
        <p:sp>
          <p:nvSpPr>
            <p:cNvPr id="13" name="Text Box 53"/>
            <p:cNvSpPr txBox="1">
              <a:spLocks noChangeArrowheads="1"/>
            </p:cNvSpPr>
            <p:nvPr/>
          </p:nvSpPr>
          <p:spPr bwMode="auto">
            <a:xfrm>
              <a:off x="1881" y="6200"/>
              <a:ext cx="479" cy="44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spAutoFit/>
            </a:bodyPr>
            <a:lstStyle/>
            <a:p>
              <a:pPr defTabSz="914400" eaLnBrk="0" fontAlgn="base" hangingPunct="0">
                <a:spcBef>
                  <a:spcPct val="0"/>
                </a:spcBef>
                <a:spcAft>
                  <a:spcPct val="0"/>
                </a:spcAft>
              </a:pPr>
              <a:r>
                <a:rPr lang="en-US" sz="1600" dirty="0">
                  <a:solidFill>
                    <a:srgbClr val="FFFFFF"/>
                  </a:solidFill>
                  <a:latin typeface="Arial" charset="0"/>
                  <a:ea typeface="ＭＳ Ｐゴシック" charset="0"/>
                  <a:cs typeface="ＭＳ Ｐゴシック" charset="0"/>
                </a:rPr>
                <a:t>Si</a:t>
              </a:r>
              <a:endParaRPr lang="en-US" sz="1200" dirty="0">
                <a:solidFill>
                  <a:srgbClr val="FFFFFF"/>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1986614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TEM to view APDs</a:t>
            </a:r>
            <a:endParaRPr lang="en-US" dirty="0"/>
          </a:p>
        </p:txBody>
      </p:sp>
      <p:grpSp>
        <p:nvGrpSpPr>
          <p:cNvPr id="42" name="Group 41"/>
          <p:cNvGrpSpPr/>
          <p:nvPr/>
        </p:nvGrpSpPr>
        <p:grpSpPr>
          <a:xfrm>
            <a:off x="762000" y="1328928"/>
            <a:ext cx="3599688" cy="3240024"/>
            <a:chOff x="762000" y="1066800"/>
            <a:chExt cx="3599688" cy="3240024"/>
          </a:xfrm>
        </p:grpSpPr>
        <p:pic>
          <p:nvPicPr>
            <p:cNvPr id="4" name="Picture 3" descr="20-BF2-00-edit.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066800"/>
              <a:ext cx="3599688" cy="3240024"/>
            </a:xfrm>
            <a:prstGeom prst="rect">
              <a:avLst/>
            </a:prstGeom>
          </p:spPr>
        </p:pic>
        <p:sp>
          <p:nvSpPr>
            <p:cNvPr id="6" name="TextBox 5"/>
            <p:cNvSpPr txBox="1"/>
            <p:nvPr/>
          </p:nvSpPr>
          <p:spPr>
            <a:xfrm>
              <a:off x="762000" y="1197340"/>
              <a:ext cx="835911" cy="369332"/>
            </a:xfrm>
            <a:prstGeom prst="rect">
              <a:avLst/>
            </a:prstGeom>
            <a:noFill/>
            <a:ln>
              <a:noFill/>
            </a:ln>
          </p:spPr>
          <p:txBody>
            <a:bodyPr wrap="none" rtlCol="0">
              <a:spAutoFit/>
            </a:bodyPr>
            <a:lstStyle/>
            <a:p>
              <a:r>
                <a:rPr lang="en-US" sz="1800" dirty="0">
                  <a:solidFill>
                    <a:srgbClr val="FFFFFF"/>
                  </a:solidFill>
                  <a:latin typeface="Calibri"/>
                  <a:cs typeface="Calibri"/>
                </a:rPr>
                <a:t>D</a:t>
              </a:r>
              <a:r>
                <a:rPr lang="en-US" sz="1800" dirty="0" smtClean="0">
                  <a:solidFill>
                    <a:srgbClr val="FFFFFF"/>
                  </a:solidFill>
                  <a:latin typeface="Calibri"/>
                  <a:cs typeface="Calibri"/>
                </a:rPr>
                <a:t>F 200</a:t>
              </a:r>
              <a:endParaRPr lang="en-US" sz="1800" dirty="0">
                <a:solidFill>
                  <a:srgbClr val="FFFFFF"/>
                </a:solidFill>
                <a:latin typeface="Calibri"/>
                <a:cs typeface="Calibri"/>
              </a:endParaRPr>
            </a:p>
          </p:txBody>
        </p:sp>
        <p:cxnSp>
          <p:nvCxnSpPr>
            <p:cNvPr id="29" name="Straight Connector 28"/>
            <p:cNvCxnSpPr/>
            <p:nvPr/>
          </p:nvCxnSpPr>
          <p:spPr bwMode="auto">
            <a:xfrm rot="16200000" flipH="1" flipV="1">
              <a:off x="3877733" y="3818467"/>
              <a:ext cx="2" cy="745068"/>
            </a:xfrm>
            <a:prstGeom prst="line">
              <a:avLst/>
            </a:prstGeom>
            <a:solidFill>
              <a:schemeClr val="accent1"/>
            </a:solidFill>
            <a:ln w="57150" cap="flat" cmpd="sng" algn="ctr">
              <a:solidFill>
                <a:srgbClr val="FFFFFF"/>
              </a:solidFill>
              <a:prstDash val="solid"/>
              <a:round/>
              <a:headEnd type="none" w="med" len="med"/>
              <a:tailEnd type="none" w="med" len="med"/>
            </a:ln>
            <a:effectLst/>
          </p:spPr>
        </p:cxnSp>
        <p:sp>
          <p:nvSpPr>
            <p:cNvPr id="40" name="TextBox 39"/>
            <p:cNvSpPr txBox="1"/>
            <p:nvPr/>
          </p:nvSpPr>
          <p:spPr>
            <a:xfrm>
              <a:off x="3567289" y="3866444"/>
              <a:ext cx="710751" cy="338554"/>
            </a:xfrm>
            <a:prstGeom prst="rect">
              <a:avLst/>
            </a:prstGeom>
            <a:noFill/>
            <a:ln>
              <a:noFill/>
            </a:ln>
          </p:spPr>
          <p:txBody>
            <a:bodyPr wrap="none" rtlCol="0">
              <a:spAutoFit/>
            </a:bodyPr>
            <a:lstStyle/>
            <a:p>
              <a:r>
                <a:rPr lang="en-US" sz="1600" dirty="0" smtClean="0">
                  <a:solidFill>
                    <a:schemeClr val="bg1"/>
                  </a:solidFill>
                  <a:latin typeface="Calibri"/>
                  <a:cs typeface="Calibri"/>
                </a:rPr>
                <a:t>50 nm</a:t>
              </a:r>
              <a:endParaRPr lang="en-US" sz="1600" dirty="0">
                <a:solidFill>
                  <a:schemeClr val="bg1"/>
                </a:solidFill>
                <a:latin typeface="Calibri"/>
                <a:cs typeface="Calibri"/>
              </a:endParaRPr>
            </a:p>
          </p:txBody>
        </p:sp>
      </p:grpSp>
      <p:grpSp>
        <p:nvGrpSpPr>
          <p:cNvPr id="43" name="Group 42"/>
          <p:cNvGrpSpPr/>
          <p:nvPr/>
        </p:nvGrpSpPr>
        <p:grpSpPr>
          <a:xfrm>
            <a:off x="4572000" y="1328928"/>
            <a:ext cx="3599688" cy="3243072"/>
            <a:chOff x="4572000" y="1066800"/>
            <a:chExt cx="3599688" cy="3243072"/>
          </a:xfrm>
        </p:grpSpPr>
        <p:pic>
          <p:nvPicPr>
            <p:cNvPr id="5" name="Picture 4" descr="20-BF200-edit.tif"/>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contrast="4000"/>
                      </a14:imgEffect>
                    </a14:imgLayer>
                  </a14:imgProps>
                </a:ext>
                <a:ext uri="{28A0092B-C50C-407E-A947-70E740481C1C}">
                  <a14:useLocalDpi xmlns:a14="http://schemas.microsoft.com/office/drawing/2010/main" val="0"/>
                </a:ext>
              </a:extLst>
            </a:blip>
            <a:stretch>
              <a:fillRect/>
            </a:stretch>
          </p:blipFill>
          <p:spPr>
            <a:xfrm>
              <a:off x="4572000" y="1066800"/>
              <a:ext cx="3599688" cy="3243072"/>
            </a:xfrm>
            <a:prstGeom prst="rect">
              <a:avLst/>
            </a:prstGeom>
          </p:spPr>
        </p:pic>
        <p:grpSp>
          <p:nvGrpSpPr>
            <p:cNvPr id="16" name="Group 15"/>
            <p:cNvGrpSpPr/>
            <p:nvPr/>
          </p:nvGrpSpPr>
          <p:grpSpPr>
            <a:xfrm>
              <a:off x="4572000" y="1109472"/>
              <a:ext cx="835911" cy="369332"/>
              <a:chOff x="4572000" y="1109472"/>
              <a:chExt cx="835911" cy="369332"/>
            </a:xfrm>
          </p:grpSpPr>
          <p:sp>
            <p:nvSpPr>
              <p:cNvPr id="7" name="TextBox 6"/>
              <p:cNvSpPr txBox="1"/>
              <p:nvPr/>
            </p:nvSpPr>
            <p:spPr>
              <a:xfrm>
                <a:off x="4572000" y="1109472"/>
                <a:ext cx="835911" cy="369332"/>
              </a:xfrm>
              <a:prstGeom prst="rect">
                <a:avLst/>
              </a:prstGeom>
              <a:noFill/>
            </p:spPr>
            <p:txBody>
              <a:bodyPr wrap="none" rtlCol="0">
                <a:spAutoFit/>
              </a:bodyPr>
              <a:lstStyle/>
              <a:p>
                <a:r>
                  <a:rPr lang="en-US" sz="1800" dirty="0">
                    <a:solidFill>
                      <a:srgbClr val="FFFFFF"/>
                    </a:solidFill>
                    <a:latin typeface="Calibri"/>
                    <a:cs typeface="Calibri"/>
                  </a:rPr>
                  <a:t>D</a:t>
                </a:r>
                <a:r>
                  <a:rPr lang="en-US" sz="1800" dirty="0" smtClean="0">
                    <a:solidFill>
                      <a:srgbClr val="FFFFFF"/>
                    </a:solidFill>
                    <a:latin typeface="Calibri"/>
                    <a:cs typeface="Calibri"/>
                  </a:rPr>
                  <a:t>F 200</a:t>
                </a:r>
                <a:endParaRPr lang="en-US" sz="1800" dirty="0">
                  <a:solidFill>
                    <a:srgbClr val="FFFFFF"/>
                  </a:solidFill>
                  <a:latin typeface="Calibri"/>
                  <a:cs typeface="Calibri"/>
                </a:endParaRPr>
              </a:p>
            </p:txBody>
          </p:sp>
          <p:cxnSp>
            <p:nvCxnSpPr>
              <p:cNvPr id="9" name="Straight Connector 8"/>
              <p:cNvCxnSpPr/>
              <p:nvPr/>
            </p:nvCxnSpPr>
            <p:spPr bwMode="auto">
              <a:xfrm>
                <a:off x="4924778" y="1199783"/>
                <a:ext cx="152400" cy="2822"/>
              </a:xfrm>
              <a:prstGeom prst="line">
                <a:avLst/>
              </a:prstGeom>
              <a:solidFill>
                <a:schemeClr val="accent1"/>
              </a:solidFill>
              <a:ln w="19050" cap="flat" cmpd="sng" algn="ctr">
                <a:solidFill>
                  <a:srgbClr val="FFFFFF"/>
                </a:solidFill>
                <a:prstDash val="solid"/>
                <a:round/>
                <a:headEnd type="none" w="med" len="med"/>
                <a:tailEnd type="none" w="med" len="med"/>
              </a:ln>
              <a:effectLst/>
            </p:spPr>
          </p:cxnSp>
        </p:grpSp>
        <p:cxnSp>
          <p:nvCxnSpPr>
            <p:cNvPr id="39" name="Straight Connector 38"/>
            <p:cNvCxnSpPr/>
            <p:nvPr/>
          </p:nvCxnSpPr>
          <p:spPr bwMode="auto">
            <a:xfrm rot="16200000" flipH="1" flipV="1">
              <a:off x="7687733" y="3818467"/>
              <a:ext cx="2" cy="745068"/>
            </a:xfrm>
            <a:prstGeom prst="line">
              <a:avLst/>
            </a:prstGeom>
            <a:solidFill>
              <a:schemeClr val="accent1"/>
            </a:solidFill>
            <a:ln w="57150" cap="flat" cmpd="sng" algn="ctr">
              <a:solidFill>
                <a:srgbClr val="FFFFFF"/>
              </a:solidFill>
              <a:prstDash val="solid"/>
              <a:round/>
              <a:headEnd type="none" w="med" len="med"/>
              <a:tailEnd type="none" w="med" len="med"/>
            </a:ln>
            <a:effectLst/>
          </p:spPr>
        </p:cxnSp>
        <p:sp>
          <p:nvSpPr>
            <p:cNvPr id="41" name="TextBox 40"/>
            <p:cNvSpPr txBox="1"/>
            <p:nvPr/>
          </p:nvSpPr>
          <p:spPr>
            <a:xfrm>
              <a:off x="7391400" y="3872089"/>
              <a:ext cx="710751" cy="338554"/>
            </a:xfrm>
            <a:prstGeom prst="rect">
              <a:avLst/>
            </a:prstGeom>
            <a:noFill/>
            <a:ln>
              <a:noFill/>
            </a:ln>
          </p:spPr>
          <p:txBody>
            <a:bodyPr wrap="none" rtlCol="0">
              <a:spAutoFit/>
            </a:bodyPr>
            <a:lstStyle/>
            <a:p>
              <a:r>
                <a:rPr lang="en-US" sz="1600" dirty="0" smtClean="0">
                  <a:solidFill>
                    <a:schemeClr val="bg1"/>
                  </a:solidFill>
                  <a:latin typeface="Calibri"/>
                  <a:cs typeface="Calibri"/>
                </a:rPr>
                <a:t>50 nm</a:t>
              </a:r>
              <a:endParaRPr lang="en-US" sz="1600" dirty="0">
                <a:solidFill>
                  <a:schemeClr val="bg1"/>
                </a:solidFill>
                <a:latin typeface="Calibri"/>
                <a:cs typeface="Calibri"/>
              </a:endParaRPr>
            </a:p>
          </p:txBody>
        </p:sp>
      </p:grpSp>
      <p:sp>
        <p:nvSpPr>
          <p:cNvPr id="44" name="TextBox 43"/>
          <p:cNvSpPr txBox="1"/>
          <p:nvPr/>
        </p:nvSpPr>
        <p:spPr>
          <a:xfrm>
            <a:off x="201893" y="2754868"/>
            <a:ext cx="560107" cy="369332"/>
          </a:xfrm>
          <a:prstGeom prst="rect">
            <a:avLst/>
          </a:prstGeom>
          <a:noFill/>
        </p:spPr>
        <p:txBody>
          <a:bodyPr wrap="none" rtlCol="0">
            <a:spAutoFit/>
          </a:bodyPr>
          <a:lstStyle/>
          <a:p>
            <a:r>
              <a:rPr lang="en-US" sz="1800" dirty="0" smtClean="0">
                <a:latin typeface="Calibri"/>
                <a:cs typeface="Calibri"/>
              </a:rPr>
              <a:t>GaP</a:t>
            </a:r>
            <a:endParaRPr lang="en-US" sz="1800" dirty="0">
              <a:latin typeface="Calibri"/>
              <a:cs typeface="Calibri"/>
            </a:endParaRPr>
          </a:p>
        </p:txBody>
      </p:sp>
      <p:sp>
        <p:nvSpPr>
          <p:cNvPr id="45" name="TextBox 44"/>
          <p:cNvSpPr txBox="1"/>
          <p:nvPr/>
        </p:nvSpPr>
        <p:spPr>
          <a:xfrm>
            <a:off x="342099" y="4191000"/>
            <a:ext cx="343701" cy="369332"/>
          </a:xfrm>
          <a:prstGeom prst="rect">
            <a:avLst/>
          </a:prstGeom>
          <a:noFill/>
        </p:spPr>
        <p:txBody>
          <a:bodyPr wrap="none" rtlCol="0">
            <a:spAutoFit/>
          </a:bodyPr>
          <a:lstStyle/>
          <a:p>
            <a:r>
              <a:rPr lang="en-US" sz="1800" dirty="0" smtClean="0">
                <a:latin typeface="Calibri"/>
                <a:cs typeface="Calibri"/>
              </a:rPr>
              <a:t>Si</a:t>
            </a:r>
            <a:endParaRPr lang="en-US" sz="1800" dirty="0">
              <a:latin typeface="Calibri"/>
              <a:cs typeface="Calibri"/>
            </a:endParaRPr>
          </a:p>
        </p:txBody>
      </p:sp>
      <p:grpSp>
        <p:nvGrpSpPr>
          <p:cNvPr id="10" name="Group 9"/>
          <p:cNvGrpSpPr/>
          <p:nvPr/>
        </p:nvGrpSpPr>
        <p:grpSpPr>
          <a:xfrm>
            <a:off x="685800" y="5181600"/>
            <a:ext cx="7924800" cy="1143000"/>
            <a:chOff x="381000" y="4876800"/>
            <a:chExt cx="8305800" cy="1143000"/>
          </a:xfrm>
        </p:grpSpPr>
        <p:sp>
          <p:nvSpPr>
            <p:cNvPr id="8" name="Rounded Rectangle 7"/>
            <p:cNvSpPr/>
            <p:nvPr/>
          </p:nvSpPr>
          <p:spPr bwMode="auto">
            <a:xfrm>
              <a:off x="381000" y="4876800"/>
              <a:ext cx="8153400" cy="11430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3" name="TextBox 2"/>
            <p:cNvSpPr txBox="1"/>
            <p:nvPr/>
          </p:nvSpPr>
          <p:spPr>
            <a:xfrm>
              <a:off x="457200" y="4876800"/>
              <a:ext cx="8229600" cy="1107996"/>
            </a:xfrm>
            <a:prstGeom prst="rect">
              <a:avLst/>
            </a:prstGeom>
            <a:noFill/>
          </p:spPr>
          <p:txBody>
            <a:bodyPr wrap="square" rtlCol="0">
              <a:spAutoFit/>
            </a:bodyPr>
            <a:lstStyle/>
            <a:p>
              <a:pPr>
                <a:buClr>
                  <a:srgbClr val="0000FF"/>
                </a:buClr>
              </a:pPr>
              <a:r>
                <a:rPr lang="en-US" sz="2200" dirty="0" smtClean="0">
                  <a:solidFill>
                    <a:srgbClr val="0000FF"/>
                  </a:solidFill>
                  <a:latin typeface="Calibri"/>
                  <a:cs typeface="Calibri"/>
                </a:rPr>
                <a:t>APDs of opposite polarity have contrast under certain diffraction conditions </a:t>
              </a:r>
              <a:r>
                <a:rPr lang="en-US" sz="2200" dirty="0" smtClean="0">
                  <a:solidFill>
                    <a:srgbClr val="0000FF"/>
                  </a:solidFill>
                  <a:latin typeface="Calibri"/>
                  <a:cs typeface="Calibri"/>
                  <a:sym typeface="Wingdings"/>
                </a:rPr>
                <a:t> distinguish </a:t>
              </a:r>
              <a:r>
                <a:rPr lang="en-US" sz="2200" dirty="0" err="1" smtClean="0">
                  <a:solidFill>
                    <a:srgbClr val="0000FF"/>
                  </a:solidFill>
                  <a:latin typeface="Calibri"/>
                  <a:cs typeface="Calibri"/>
                  <a:sym typeface="Wingdings"/>
                </a:rPr>
                <a:t>antiphase</a:t>
              </a:r>
              <a:r>
                <a:rPr lang="en-US" sz="2200" dirty="0" smtClean="0">
                  <a:solidFill>
                    <a:srgbClr val="0000FF"/>
                  </a:solidFill>
                  <a:latin typeface="Calibri"/>
                  <a:cs typeface="Calibri"/>
                  <a:sym typeface="Wingdings"/>
                </a:rPr>
                <a:t> boundaries from other defects (stacking faults, dislocations)</a:t>
              </a:r>
              <a:endParaRPr lang="en-US" sz="2200" dirty="0">
                <a:solidFill>
                  <a:srgbClr val="0000FF"/>
                </a:solidFill>
                <a:latin typeface="Calibri"/>
                <a:cs typeface="Calibri"/>
              </a:endParaRPr>
            </a:p>
          </p:txBody>
        </p:sp>
      </p:grpSp>
      <p:sp>
        <p:nvSpPr>
          <p:cNvPr id="11" name="Slide Number Placeholder 10"/>
          <p:cNvSpPr>
            <a:spLocks noGrp="1"/>
          </p:cNvSpPr>
          <p:nvPr>
            <p:ph type="sldNum" sz="quarter" idx="10"/>
          </p:nvPr>
        </p:nvSpPr>
        <p:spPr/>
        <p:txBody>
          <a:bodyPr/>
          <a:lstStyle/>
          <a:p>
            <a:fld id="{9E340398-8ED8-D146-8DC3-8DB66C8411F8}" type="slidenum">
              <a:rPr lang="en-US" smtClean="0"/>
              <a:t>27</a:t>
            </a:fld>
            <a:endParaRPr lang="en-US"/>
          </a:p>
        </p:txBody>
      </p:sp>
    </p:spTree>
    <p:extLst>
      <p:ext uri="{BB962C8B-B14F-4D97-AF65-F5344CB8AC3E}">
        <p14:creationId xmlns:p14="http://schemas.microsoft.com/office/powerpoint/2010/main" val="4908601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integration of mirrors onto Si</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3</a:t>
            </a:fld>
            <a:endParaRPr lang="en-US"/>
          </a:p>
        </p:txBody>
      </p:sp>
      <p:pic>
        <p:nvPicPr>
          <p:cNvPr id="4" name="Picture 3" descr="bandgap-lat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90600"/>
            <a:ext cx="5702300" cy="4816766"/>
          </a:xfrm>
          <a:prstGeom prst="rect">
            <a:avLst/>
          </a:prstGeom>
        </p:spPr>
      </p:pic>
      <p:sp>
        <p:nvSpPr>
          <p:cNvPr id="5" name="TextBox 4"/>
          <p:cNvSpPr txBox="1"/>
          <p:nvPr/>
        </p:nvSpPr>
        <p:spPr>
          <a:xfrm>
            <a:off x="1143001" y="5867400"/>
            <a:ext cx="7162800" cy="830997"/>
          </a:xfrm>
          <a:prstGeom prst="rect">
            <a:avLst/>
          </a:prstGeom>
          <a:noFill/>
        </p:spPr>
        <p:txBody>
          <a:bodyPr wrap="square" rtlCol="0">
            <a:spAutoFit/>
          </a:bodyPr>
          <a:lstStyle/>
          <a:p>
            <a:pPr marL="342900" indent="-342900">
              <a:buFont typeface="Arial"/>
              <a:buChar char="•"/>
            </a:pPr>
            <a:r>
              <a:rPr lang="en-US" dirty="0" smtClean="0">
                <a:latin typeface="Calibri"/>
                <a:cs typeface="Calibri"/>
              </a:rPr>
              <a:t>Materials systems with index contrast but no change in lattice constant</a:t>
            </a:r>
          </a:p>
        </p:txBody>
      </p:sp>
    </p:spTree>
    <p:extLst>
      <p:ext uri="{BB962C8B-B14F-4D97-AF65-F5344CB8AC3E}">
        <p14:creationId xmlns:p14="http://schemas.microsoft.com/office/powerpoint/2010/main" val="18641170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approaches</a:t>
            </a:r>
            <a:endParaRPr lang="en-US" dirty="0"/>
          </a:p>
        </p:txBody>
      </p:sp>
      <p:sp>
        <p:nvSpPr>
          <p:cNvPr id="3" name="Slide Number Placeholder 2"/>
          <p:cNvSpPr>
            <a:spLocks noGrp="1"/>
          </p:cNvSpPr>
          <p:nvPr>
            <p:ph type="sldNum" sz="quarter" idx="10"/>
          </p:nvPr>
        </p:nvSpPr>
        <p:spPr/>
        <p:txBody>
          <a:bodyPr/>
          <a:lstStyle/>
          <a:p>
            <a:fld id="{9E340398-8ED8-D146-8DC3-8DB66C8411F8}" type="slidenum">
              <a:rPr lang="en-US" smtClean="0"/>
              <a:t>4</a:t>
            </a:fld>
            <a:endParaRPr lang="en-US"/>
          </a:p>
        </p:txBody>
      </p:sp>
      <p:grpSp>
        <p:nvGrpSpPr>
          <p:cNvPr id="5" name="Group 4"/>
          <p:cNvGrpSpPr/>
          <p:nvPr/>
        </p:nvGrpSpPr>
        <p:grpSpPr>
          <a:xfrm>
            <a:off x="6400800" y="2667000"/>
            <a:ext cx="2272409" cy="2300664"/>
            <a:chOff x="6302214" y="3264419"/>
            <a:chExt cx="2723994" cy="2757864"/>
          </a:xfrm>
        </p:grpSpPr>
        <p:sp>
          <p:nvSpPr>
            <p:cNvPr id="55" name="Rectangle 54"/>
            <p:cNvSpPr/>
            <p:nvPr/>
          </p:nvSpPr>
          <p:spPr bwMode="auto">
            <a:xfrm>
              <a:off x="6302214" y="5411065"/>
              <a:ext cx="2720316" cy="611218"/>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Si substrate</a:t>
              </a:r>
              <a:endParaRPr lang="en-US" sz="1800" dirty="0">
                <a:solidFill>
                  <a:srgbClr val="000000"/>
                </a:solidFill>
                <a:latin typeface="Calibri"/>
                <a:cs typeface="Calibri"/>
              </a:endParaRPr>
            </a:p>
          </p:txBody>
        </p:sp>
        <p:sp>
          <p:nvSpPr>
            <p:cNvPr id="56" name="Rectangle 55"/>
            <p:cNvSpPr/>
            <p:nvPr/>
          </p:nvSpPr>
          <p:spPr bwMode="auto">
            <a:xfrm>
              <a:off x="6305892" y="4936563"/>
              <a:ext cx="2720316" cy="23064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err="1" smtClean="0">
                  <a:solidFill>
                    <a:srgbClr val="000000"/>
                  </a:solidFill>
                  <a:latin typeface="Calibri"/>
                  <a:cs typeface="Calibri"/>
                </a:rPr>
                <a:t>AlP</a:t>
              </a:r>
              <a:endParaRPr lang="en-US" sz="1800" dirty="0">
                <a:solidFill>
                  <a:srgbClr val="000000"/>
                </a:solidFill>
                <a:latin typeface="Calibri"/>
                <a:cs typeface="Calibri"/>
              </a:endParaRPr>
            </a:p>
          </p:txBody>
        </p:sp>
        <p:sp>
          <p:nvSpPr>
            <p:cNvPr id="57" name="Rectangle 56"/>
            <p:cNvSpPr/>
            <p:nvPr/>
          </p:nvSpPr>
          <p:spPr bwMode="auto">
            <a:xfrm>
              <a:off x="6305892" y="4688174"/>
              <a:ext cx="2720316" cy="248389"/>
            </a:xfrm>
            <a:prstGeom prst="rect">
              <a:avLst/>
            </a:prstGeom>
            <a:solidFill>
              <a:srgbClr val="FA871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 </a:t>
              </a:r>
              <a:endParaRPr lang="en-US" sz="1800" dirty="0">
                <a:solidFill>
                  <a:prstClr val="white"/>
                </a:solidFill>
                <a:latin typeface="Calibri"/>
                <a:cs typeface="Calibri"/>
              </a:endParaRPr>
            </a:p>
          </p:txBody>
        </p:sp>
        <p:sp>
          <p:nvSpPr>
            <p:cNvPr id="58" name="Rectangle 57"/>
            <p:cNvSpPr/>
            <p:nvPr/>
          </p:nvSpPr>
          <p:spPr bwMode="auto">
            <a:xfrm>
              <a:off x="6305892" y="4465564"/>
              <a:ext cx="2720316" cy="230641"/>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59" name="Rectangle 58"/>
            <p:cNvSpPr/>
            <p:nvPr/>
          </p:nvSpPr>
          <p:spPr bwMode="auto">
            <a:xfrm>
              <a:off x="6305892" y="4226305"/>
              <a:ext cx="2720316" cy="248390"/>
            </a:xfrm>
            <a:prstGeom prst="rect">
              <a:avLst/>
            </a:prstGeom>
            <a:solidFill>
              <a:srgbClr val="FA871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60" name="Rectangle 59"/>
            <p:cNvSpPr/>
            <p:nvPr/>
          </p:nvSpPr>
          <p:spPr bwMode="auto">
            <a:xfrm>
              <a:off x="6305892" y="3988413"/>
              <a:ext cx="2720316" cy="230641"/>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61" name="Rectangle 60"/>
            <p:cNvSpPr/>
            <p:nvPr/>
          </p:nvSpPr>
          <p:spPr bwMode="auto">
            <a:xfrm>
              <a:off x="6305892" y="3740023"/>
              <a:ext cx="2720316" cy="248390"/>
            </a:xfrm>
            <a:prstGeom prst="rect">
              <a:avLst/>
            </a:prstGeom>
            <a:solidFill>
              <a:srgbClr val="FA871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 </a:t>
              </a:r>
              <a:endParaRPr lang="en-US" sz="1800" dirty="0">
                <a:solidFill>
                  <a:prstClr val="white"/>
                </a:solidFill>
                <a:latin typeface="Calibri"/>
                <a:cs typeface="Calibri"/>
              </a:endParaRPr>
            </a:p>
          </p:txBody>
        </p:sp>
        <p:cxnSp>
          <p:nvCxnSpPr>
            <p:cNvPr id="62" name="Straight Connector 61"/>
            <p:cNvCxnSpPr/>
            <p:nvPr/>
          </p:nvCxnSpPr>
          <p:spPr bwMode="auto">
            <a:xfrm>
              <a:off x="7677492" y="3578605"/>
              <a:ext cx="0" cy="381000"/>
            </a:xfrm>
            <a:prstGeom prst="line">
              <a:avLst/>
            </a:prstGeom>
            <a:solidFill>
              <a:schemeClr val="accent1"/>
            </a:solidFill>
            <a:ln w="38100" cap="flat" cmpd="sng" algn="ctr">
              <a:noFill/>
              <a:prstDash val="dot"/>
              <a:round/>
              <a:headEnd type="none" w="med" len="med"/>
              <a:tailEnd type="none" w="med" len="med"/>
            </a:ln>
            <a:effectLst/>
          </p:spPr>
        </p:cxnSp>
        <p:sp>
          <p:nvSpPr>
            <p:cNvPr id="63" name="Rectangle 62"/>
            <p:cNvSpPr/>
            <p:nvPr/>
          </p:nvSpPr>
          <p:spPr bwMode="auto">
            <a:xfrm>
              <a:off x="6302214" y="5162675"/>
              <a:ext cx="2720316" cy="248390"/>
            </a:xfrm>
            <a:prstGeom prst="rect">
              <a:avLst/>
            </a:prstGeom>
            <a:solidFill>
              <a:srgbClr val="FA871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GaP</a:t>
              </a:r>
              <a:endParaRPr lang="en-US" sz="1800" dirty="0">
                <a:solidFill>
                  <a:prstClr val="white"/>
                </a:solidFill>
                <a:latin typeface="Calibri"/>
                <a:cs typeface="Calibri"/>
              </a:endParaRPr>
            </a:p>
          </p:txBody>
        </p:sp>
        <p:sp>
          <p:nvSpPr>
            <p:cNvPr id="64" name="Rectangle 63"/>
            <p:cNvSpPr/>
            <p:nvPr/>
          </p:nvSpPr>
          <p:spPr bwMode="auto">
            <a:xfrm>
              <a:off x="6305892" y="3512809"/>
              <a:ext cx="2720316" cy="230641"/>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65" name="Rectangle 64"/>
            <p:cNvSpPr/>
            <p:nvPr/>
          </p:nvSpPr>
          <p:spPr bwMode="auto">
            <a:xfrm>
              <a:off x="6305892" y="3264419"/>
              <a:ext cx="2720316" cy="248390"/>
            </a:xfrm>
            <a:prstGeom prst="rect">
              <a:avLst/>
            </a:prstGeom>
            <a:solidFill>
              <a:srgbClr val="FA871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 </a:t>
              </a:r>
              <a:endParaRPr lang="en-US" sz="1800" dirty="0">
                <a:solidFill>
                  <a:prstClr val="white"/>
                </a:solidFill>
                <a:latin typeface="Calibri"/>
                <a:cs typeface="Calibri"/>
              </a:endParaRPr>
            </a:p>
          </p:txBody>
        </p:sp>
      </p:grpSp>
      <p:grpSp>
        <p:nvGrpSpPr>
          <p:cNvPr id="6" name="Group 5"/>
          <p:cNvGrpSpPr/>
          <p:nvPr/>
        </p:nvGrpSpPr>
        <p:grpSpPr>
          <a:xfrm>
            <a:off x="3429000" y="1981200"/>
            <a:ext cx="2272875" cy="2965059"/>
            <a:chOff x="-2522730" y="1224515"/>
            <a:chExt cx="2724552" cy="3554291"/>
          </a:xfrm>
        </p:grpSpPr>
        <p:sp>
          <p:nvSpPr>
            <p:cNvPr id="38" name="Rectangle 37"/>
            <p:cNvSpPr/>
            <p:nvPr/>
          </p:nvSpPr>
          <p:spPr bwMode="auto">
            <a:xfrm>
              <a:off x="-2518494" y="4167588"/>
              <a:ext cx="2720316" cy="611218"/>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Si substrate</a:t>
              </a:r>
              <a:endParaRPr lang="en-US" sz="1800" dirty="0">
                <a:solidFill>
                  <a:srgbClr val="000000"/>
                </a:solidFill>
                <a:latin typeface="Calibri"/>
                <a:cs typeface="Calibri"/>
              </a:endParaRPr>
            </a:p>
          </p:txBody>
        </p:sp>
        <p:sp>
          <p:nvSpPr>
            <p:cNvPr id="39" name="Rectangle 38"/>
            <p:cNvSpPr/>
            <p:nvPr/>
          </p:nvSpPr>
          <p:spPr bwMode="auto">
            <a:xfrm>
              <a:off x="-2518494" y="2889713"/>
              <a:ext cx="2720316" cy="230640"/>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err="1" smtClean="0">
                  <a:solidFill>
                    <a:srgbClr val="000000"/>
                  </a:solidFill>
                  <a:latin typeface="Calibri"/>
                  <a:cs typeface="Calibri"/>
                </a:rPr>
                <a:t>AlAs</a:t>
              </a:r>
              <a:endParaRPr lang="en-US" sz="1800" dirty="0">
                <a:solidFill>
                  <a:srgbClr val="000000"/>
                </a:solidFill>
                <a:latin typeface="Calibri"/>
                <a:cs typeface="Calibri"/>
              </a:endParaRPr>
            </a:p>
          </p:txBody>
        </p:sp>
        <p:sp>
          <p:nvSpPr>
            <p:cNvPr id="40" name="Rectangle 39"/>
            <p:cNvSpPr/>
            <p:nvPr/>
          </p:nvSpPr>
          <p:spPr bwMode="auto">
            <a:xfrm>
              <a:off x="-2518494" y="2641324"/>
              <a:ext cx="2720316" cy="248389"/>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41" name="Rectangle 40"/>
            <p:cNvSpPr/>
            <p:nvPr/>
          </p:nvSpPr>
          <p:spPr bwMode="auto">
            <a:xfrm>
              <a:off x="-2518494" y="2418714"/>
              <a:ext cx="2720316" cy="230641"/>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42" name="Rectangle 41"/>
            <p:cNvSpPr/>
            <p:nvPr/>
          </p:nvSpPr>
          <p:spPr bwMode="auto">
            <a:xfrm>
              <a:off x="-2518494" y="2179455"/>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43" name="Rectangle 42"/>
            <p:cNvSpPr/>
            <p:nvPr/>
          </p:nvSpPr>
          <p:spPr bwMode="auto">
            <a:xfrm>
              <a:off x="-2518494" y="1472905"/>
              <a:ext cx="2720316" cy="230641"/>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44" name="Rectangle 43"/>
            <p:cNvSpPr/>
            <p:nvPr/>
          </p:nvSpPr>
          <p:spPr bwMode="auto">
            <a:xfrm>
              <a:off x="-2518494" y="1224515"/>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 </a:t>
              </a:r>
              <a:endParaRPr lang="en-US" sz="1800" dirty="0">
                <a:solidFill>
                  <a:prstClr val="white"/>
                </a:solidFill>
                <a:latin typeface="Calibri"/>
                <a:cs typeface="Calibri"/>
              </a:endParaRPr>
            </a:p>
          </p:txBody>
        </p:sp>
        <p:cxnSp>
          <p:nvCxnSpPr>
            <p:cNvPr id="45" name="Straight Connector 44"/>
            <p:cNvCxnSpPr/>
            <p:nvPr/>
          </p:nvCxnSpPr>
          <p:spPr bwMode="auto">
            <a:xfrm>
              <a:off x="-1146894" y="1531755"/>
              <a:ext cx="0" cy="381000"/>
            </a:xfrm>
            <a:prstGeom prst="line">
              <a:avLst/>
            </a:prstGeom>
            <a:solidFill>
              <a:schemeClr val="accent1"/>
            </a:solidFill>
            <a:ln w="38100" cap="flat" cmpd="sng" algn="ctr">
              <a:noFill/>
              <a:prstDash val="dot"/>
              <a:round/>
              <a:headEnd type="none" w="med" len="med"/>
              <a:tailEnd type="none" w="med" len="med"/>
            </a:ln>
            <a:effectLst/>
          </p:spPr>
        </p:cxnSp>
        <p:sp>
          <p:nvSpPr>
            <p:cNvPr id="46" name="Rectangle 45"/>
            <p:cNvSpPr/>
            <p:nvPr/>
          </p:nvSpPr>
          <p:spPr bwMode="auto">
            <a:xfrm>
              <a:off x="-2522172" y="3120353"/>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GaAs </a:t>
              </a:r>
              <a:endParaRPr lang="en-US" sz="1800" dirty="0">
                <a:solidFill>
                  <a:prstClr val="white"/>
                </a:solidFill>
                <a:latin typeface="Calibri"/>
                <a:cs typeface="Calibri"/>
              </a:endParaRPr>
            </a:p>
          </p:txBody>
        </p:sp>
        <p:sp>
          <p:nvSpPr>
            <p:cNvPr id="47" name="Rectangle 46"/>
            <p:cNvSpPr/>
            <p:nvPr/>
          </p:nvSpPr>
          <p:spPr bwMode="auto">
            <a:xfrm>
              <a:off x="-2518494" y="3556903"/>
              <a:ext cx="2720316" cy="611218"/>
            </a:xfrm>
            <a:prstGeom prst="rect">
              <a:avLst/>
            </a:prstGeom>
            <a:gradFill flip="none" rotWithShape="1">
              <a:gsLst>
                <a:gs pos="0">
                  <a:schemeClr val="bg1">
                    <a:lumMod val="50000"/>
                  </a:schemeClr>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err="1" smtClean="0">
                  <a:solidFill>
                    <a:srgbClr val="000000"/>
                  </a:solidFill>
                  <a:latin typeface="Calibri"/>
                  <a:cs typeface="Calibri"/>
                </a:rPr>
                <a:t>SiGe</a:t>
              </a:r>
              <a:r>
                <a:rPr lang="en-US" sz="1800" dirty="0" smtClean="0">
                  <a:solidFill>
                    <a:srgbClr val="000000"/>
                  </a:solidFill>
                  <a:latin typeface="Calibri"/>
                  <a:cs typeface="Calibri"/>
                </a:rPr>
                <a:t> buffer</a:t>
              </a:r>
              <a:endParaRPr lang="en-US" sz="1800" dirty="0">
                <a:solidFill>
                  <a:srgbClr val="000000"/>
                </a:solidFill>
                <a:latin typeface="Calibri"/>
                <a:cs typeface="Calibri"/>
              </a:endParaRPr>
            </a:p>
          </p:txBody>
        </p:sp>
        <p:sp>
          <p:nvSpPr>
            <p:cNvPr id="48" name="Freeform 47"/>
            <p:cNvSpPr/>
            <p:nvPr/>
          </p:nvSpPr>
          <p:spPr>
            <a:xfrm>
              <a:off x="-344380" y="3556903"/>
              <a:ext cx="332647" cy="650084"/>
            </a:xfrm>
            <a:custGeom>
              <a:avLst/>
              <a:gdLst>
                <a:gd name="connsiteX0" fmla="*/ 0 w 332647"/>
                <a:gd name="connsiteY0" fmla="*/ 650084 h 650084"/>
                <a:gd name="connsiteX1" fmla="*/ 181444 w 332647"/>
                <a:gd name="connsiteY1" fmla="*/ 544256 h 650084"/>
                <a:gd name="connsiteX2" fmla="*/ 241925 w 332647"/>
                <a:gd name="connsiteY2" fmla="*/ 287246 h 650084"/>
                <a:gd name="connsiteX3" fmla="*/ 302406 w 332647"/>
                <a:gd name="connsiteY3" fmla="*/ 75591 h 650084"/>
                <a:gd name="connsiteX4" fmla="*/ 332647 w 332647"/>
                <a:gd name="connsiteY4" fmla="*/ 0 h 65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7" h="650084">
                  <a:moveTo>
                    <a:pt x="0" y="650084"/>
                  </a:moveTo>
                  <a:cubicBezTo>
                    <a:pt x="70561" y="627406"/>
                    <a:pt x="141123" y="604729"/>
                    <a:pt x="181444" y="544256"/>
                  </a:cubicBezTo>
                  <a:cubicBezTo>
                    <a:pt x="221765" y="483783"/>
                    <a:pt x="221765" y="365357"/>
                    <a:pt x="241925" y="287246"/>
                  </a:cubicBezTo>
                  <a:cubicBezTo>
                    <a:pt x="262085" y="209135"/>
                    <a:pt x="287286" y="123465"/>
                    <a:pt x="302406" y="75591"/>
                  </a:cubicBezTo>
                  <a:cubicBezTo>
                    <a:pt x="317526" y="27717"/>
                    <a:pt x="325086" y="13858"/>
                    <a:pt x="33264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2083464" y="3572583"/>
              <a:ext cx="378255" cy="650084"/>
            </a:xfrm>
            <a:custGeom>
              <a:avLst/>
              <a:gdLst>
                <a:gd name="connsiteX0" fmla="*/ 378255 w 378255"/>
                <a:gd name="connsiteY0" fmla="*/ 751193 h 751193"/>
                <a:gd name="connsiteX1" fmla="*/ 211932 w 378255"/>
                <a:gd name="connsiteY1" fmla="*/ 539538 h 751193"/>
                <a:gd name="connsiteX2" fmla="*/ 30489 w 378255"/>
                <a:gd name="connsiteY2" fmla="*/ 55755 h 751193"/>
                <a:gd name="connsiteX3" fmla="*/ 248 w 378255"/>
                <a:gd name="connsiteY3" fmla="*/ 10400 h 751193"/>
              </a:gdLst>
              <a:ahLst/>
              <a:cxnLst>
                <a:cxn ang="0">
                  <a:pos x="connsiteX0" y="connsiteY0"/>
                </a:cxn>
                <a:cxn ang="0">
                  <a:pos x="connsiteX1" y="connsiteY1"/>
                </a:cxn>
                <a:cxn ang="0">
                  <a:pos x="connsiteX2" y="connsiteY2"/>
                </a:cxn>
                <a:cxn ang="0">
                  <a:pos x="connsiteX3" y="connsiteY3"/>
                </a:cxn>
              </a:cxnLst>
              <a:rect l="l" t="t" r="r" b="b"/>
              <a:pathLst>
                <a:path w="378255" h="751193">
                  <a:moveTo>
                    <a:pt x="378255" y="751193"/>
                  </a:moveTo>
                  <a:cubicBezTo>
                    <a:pt x="324074" y="703318"/>
                    <a:pt x="269893" y="655444"/>
                    <a:pt x="211932" y="539538"/>
                  </a:cubicBezTo>
                  <a:cubicBezTo>
                    <a:pt x="153971" y="423632"/>
                    <a:pt x="65770" y="143945"/>
                    <a:pt x="30489" y="55755"/>
                  </a:cubicBezTo>
                  <a:cubicBezTo>
                    <a:pt x="-4792" y="-32435"/>
                    <a:pt x="248" y="10400"/>
                    <a:pt x="248" y="104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2431472" y="3533184"/>
              <a:ext cx="332647" cy="650084"/>
            </a:xfrm>
            <a:custGeom>
              <a:avLst/>
              <a:gdLst>
                <a:gd name="connsiteX0" fmla="*/ 0 w 332647"/>
                <a:gd name="connsiteY0" fmla="*/ 650084 h 650084"/>
                <a:gd name="connsiteX1" fmla="*/ 181444 w 332647"/>
                <a:gd name="connsiteY1" fmla="*/ 544256 h 650084"/>
                <a:gd name="connsiteX2" fmla="*/ 241925 w 332647"/>
                <a:gd name="connsiteY2" fmla="*/ 287246 h 650084"/>
                <a:gd name="connsiteX3" fmla="*/ 302406 w 332647"/>
                <a:gd name="connsiteY3" fmla="*/ 75591 h 650084"/>
                <a:gd name="connsiteX4" fmla="*/ 332647 w 332647"/>
                <a:gd name="connsiteY4" fmla="*/ 0 h 65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7" h="650084">
                  <a:moveTo>
                    <a:pt x="0" y="650084"/>
                  </a:moveTo>
                  <a:cubicBezTo>
                    <a:pt x="70561" y="627406"/>
                    <a:pt x="141123" y="604729"/>
                    <a:pt x="181444" y="544256"/>
                  </a:cubicBezTo>
                  <a:cubicBezTo>
                    <a:pt x="221765" y="483783"/>
                    <a:pt x="221765" y="365357"/>
                    <a:pt x="241925" y="287246"/>
                  </a:cubicBezTo>
                  <a:cubicBezTo>
                    <a:pt x="262085" y="209135"/>
                    <a:pt x="287286" y="123465"/>
                    <a:pt x="302406" y="75591"/>
                  </a:cubicBezTo>
                  <a:cubicBezTo>
                    <a:pt x="317526" y="27717"/>
                    <a:pt x="325086" y="13858"/>
                    <a:pt x="33264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600228" y="3541223"/>
              <a:ext cx="332647" cy="650084"/>
            </a:xfrm>
            <a:custGeom>
              <a:avLst/>
              <a:gdLst>
                <a:gd name="connsiteX0" fmla="*/ 0 w 332647"/>
                <a:gd name="connsiteY0" fmla="*/ 650084 h 650084"/>
                <a:gd name="connsiteX1" fmla="*/ 181444 w 332647"/>
                <a:gd name="connsiteY1" fmla="*/ 544256 h 650084"/>
                <a:gd name="connsiteX2" fmla="*/ 241925 w 332647"/>
                <a:gd name="connsiteY2" fmla="*/ 287246 h 650084"/>
                <a:gd name="connsiteX3" fmla="*/ 302406 w 332647"/>
                <a:gd name="connsiteY3" fmla="*/ 75591 h 650084"/>
                <a:gd name="connsiteX4" fmla="*/ 332647 w 332647"/>
                <a:gd name="connsiteY4" fmla="*/ 0 h 650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7" h="650084">
                  <a:moveTo>
                    <a:pt x="0" y="650084"/>
                  </a:moveTo>
                  <a:cubicBezTo>
                    <a:pt x="70561" y="627406"/>
                    <a:pt x="141123" y="604729"/>
                    <a:pt x="181444" y="544256"/>
                  </a:cubicBezTo>
                  <a:cubicBezTo>
                    <a:pt x="221765" y="483783"/>
                    <a:pt x="221765" y="365357"/>
                    <a:pt x="241925" y="287246"/>
                  </a:cubicBezTo>
                  <a:cubicBezTo>
                    <a:pt x="262085" y="209135"/>
                    <a:pt x="287286" y="123465"/>
                    <a:pt x="302406" y="75591"/>
                  </a:cubicBezTo>
                  <a:cubicBezTo>
                    <a:pt x="317526" y="27717"/>
                    <a:pt x="325086" y="13858"/>
                    <a:pt x="33264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Rectangle 51"/>
            <p:cNvSpPr/>
            <p:nvPr/>
          </p:nvSpPr>
          <p:spPr bwMode="auto">
            <a:xfrm>
              <a:off x="-2522172" y="1951936"/>
              <a:ext cx="2720316" cy="230641"/>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53" name="Rectangle 52"/>
            <p:cNvSpPr/>
            <p:nvPr/>
          </p:nvSpPr>
          <p:spPr bwMode="auto">
            <a:xfrm>
              <a:off x="-2522172" y="1703546"/>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 </a:t>
              </a:r>
              <a:endParaRPr lang="en-US" sz="1800" dirty="0">
                <a:solidFill>
                  <a:prstClr val="white"/>
                </a:solidFill>
                <a:latin typeface="Calibri"/>
                <a:cs typeface="Calibri"/>
              </a:endParaRPr>
            </a:p>
          </p:txBody>
        </p:sp>
        <p:sp>
          <p:nvSpPr>
            <p:cNvPr id="54" name="Rectangle 53"/>
            <p:cNvSpPr/>
            <p:nvPr/>
          </p:nvSpPr>
          <p:spPr bwMode="auto">
            <a:xfrm>
              <a:off x="-2522730" y="3368743"/>
              <a:ext cx="2720316" cy="2375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err="1" smtClean="0">
                  <a:solidFill>
                    <a:srgbClr val="000000"/>
                  </a:solidFill>
                  <a:latin typeface="Calibri"/>
                  <a:cs typeface="Calibri"/>
                </a:rPr>
                <a:t>Ge</a:t>
              </a:r>
              <a:endParaRPr lang="en-US" sz="1800" dirty="0">
                <a:solidFill>
                  <a:srgbClr val="000000"/>
                </a:solidFill>
                <a:latin typeface="Calibri"/>
                <a:cs typeface="Calibri"/>
              </a:endParaRPr>
            </a:p>
          </p:txBody>
        </p:sp>
      </p:grpSp>
      <p:grpSp>
        <p:nvGrpSpPr>
          <p:cNvPr id="70" name="Group 69"/>
          <p:cNvGrpSpPr/>
          <p:nvPr/>
        </p:nvGrpSpPr>
        <p:grpSpPr>
          <a:xfrm>
            <a:off x="457200" y="1422672"/>
            <a:ext cx="2362200" cy="3506818"/>
            <a:chOff x="228600" y="1422672"/>
            <a:chExt cx="2362200" cy="3506818"/>
          </a:xfrm>
        </p:grpSpPr>
        <p:grpSp>
          <p:nvGrpSpPr>
            <p:cNvPr id="66" name="Group 65"/>
            <p:cNvGrpSpPr/>
            <p:nvPr/>
          </p:nvGrpSpPr>
          <p:grpSpPr>
            <a:xfrm>
              <a:off x="228600" y="1422672"/>
              <a:ext cx="2272409" cy="1790774"/>
              <a:chOff x="228600" y="1447800"/>
              <a:chExt cx="2723994" cy="2146646"/>
            </a:xfrm>
          </p:grpSpPr>
          <p:sp>
            <p:nvSpPr>
              <p:cNvPr id="15" name="Rectangle 14"/>
              <p:cNvSpPr/>
              <p:nvPr/>
            </p:nvSpPr>
            <p:spPr bwMode="auto">
              <a:xfrm>
                <a:off x="232278" y="3119944"/>
                <a:ext cx="2720316" cy="230640"/>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err="1" smtClean="0">
                    <a:solidFill>
                      <a:srgbClr val="000000"/>
                    </a:solidFill>
                    <a:latin typeface="Calibri"/>
                    <a:cs typeface="Calibri"/>
                  </a:rPr>
                  <a:t>AlAs</a:t>
                </a:r>
                <a:endParaRPr lang="en-US" sz="1800" dirty="0">
                  <a:solidFill>
                    <a:srgbClr val="000000"/>
                  </a:solidFill>
                  <a:latin typeface="Calibri"/>
                  <a:cs typeface="Calibri"/>
                </a:endParaRPr>
              </a:p>
            </p:txBody>
          </p:sp>
          <p:sp>
            <p:nvSpPr>
              <p:cNvPr id="16" name="Rectangle 15"/>
              <p:cNvSpPr/>
              <p:nvPr/>
            </p:nvSpPr>
            <p:spPr bwMode="auto">
              <a:xfrm>
                <a:off x="232278" y="2871555"/>
                <a:ext cx="2720316" cy="248389"/>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17" name="Rectangle 16"/>
              <p:cNvSpPr/>
              <p:nvPr/>
            </p:nvSpPr>
            <p:spPr bwMode="auto">
              <a:xfrm>
                <a:off x="232278" y="2648945"/>
                <a:ext cx="2720316" cy="230641"/>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18" name="Rectangle 17"/>
              <p:cNvSpPr/>
              <p:nvPr/>
            </p:nvSpPr>
            <p:spPr bwMode="auto">
              <a:xfrm>
                <a:off x="232278" y="2409686"/>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19" name="Rectangle 18"/>
              <p:cNvSpPr/>
              <p:nvPr/>
            </p:nvSpPr>
            <p:spPr bwMode="auto">
              <a:xfrm>
                <a:off x="232278" y="2171794"/>
                <a:ext cx="2720316" cy="230641"/>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20" name="Rectangle 19"/>
              <p:cNvSpPr/>
              <p:nvPr/>
            </p:nvSpPr>
            <p:spPr bwMode="auto">
              <a:xfrm>
                <a:off x="232278" y="1923404"/>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 </a:t>
                </a:r>
                <a:endParaRPr lang="en-US" sz="1800" dirty="0">
                  <a:solidFill>
                    <a:prstClr val="white"/>
                  </a:solidFill>
                  <a:latin typeface="Calibri"/>
                  <a:cs typeface="Calibri"/>
                </a:endParaRPr>
              </a:p>
            </p:txBody>
          </p:sp>
          <p:cxnSp>
            <p:nvCxnSpPr>
              <p:cNvPr id="21" name="Straight Connector 20"/>
              <p:cNvCxnSpPr/>
              <p:nvPr/>
            </p:nvCxnSpPr>
            <p:spPr bwMode="auto">
              <a:xfrm>
                <a:off x="1603878" y="1761986"/>
                <a:ext cx="0" cy="381000"/>
              </a:xfrm>
              <a:prstGeom prst="line">
                <a:avLst/>
              </a:prstGeom>
              <a:solidFill>
                <a:schemeClr val="accent1"/>
              </a:solidFill>
              <a:ln w="38100" cap="flat" cmpd="sng" algn="ctr">
                <a:noFill/>
                <a:prstDash val="dot"/>
                <a:round/>
                <a:headEnd type="none" w="med" len="med"/>
                <a:tailEnd type="none" w="med" len="med"/>
              </a:ln>
              <a:effectLst/>
            </p:spPr>
          </p:cxnSp>
          <p:sp>
            <p:nvSpPr>
              <p:cNvPr id="22" name="Rectangle 21"/>
              <p:cNvSpPr/>
              <p:nvPr/>
            </p:nvSpPr>
            <p:spPr bwMode="auto">
              <a:xfrm>
                <a:off x="228600" y="3346056"/>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GaAs</a:t>
                </a:r>
                <a:endParaRPr lang="en-US" sz="1800" dirty="0">
                  <a:solidFill>
                    <a:prstClr val="white"/>
                  </a:solidFill>
                  <a:latin typeface="Calibri"/>
                  <a:cs typeface="Calibri"/>
                </a:endParaRPr>
              </a:p>
            </p:txBody>
          </p:sp>
          <p:sp>
            <p:nvSpPr>
              <p:cNvPr id="23" name="Rectangle 22"/>
              <p:cNvSpPr/>
              <p:nvPr/>
            </p:nvSpPr>
            <p:spPr bwMode="auto">
              <a:xfrm>
                <a:off x="232278" y="1696190"/>
                <a:ext cx="2720316" cy="230641"/>
              </a:xfrm>
              <a:prstGeom prst="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Calibri"/>
                  <a:cs typeface="Calibri"/>
                </a:endParaRPr>
              </a:p>
            </p:txBody>
          </p:sp>
          <p:sp>
            <p:nvSpPr>
              <p:cNvPr id="24" name="Rectangle 23"/>
              <p:cNvSpPr/>
              <p:nvPr/>
            </p:nvSpPr>
            <p:spPr bwMode="auto">
              <a:xfrm>
                <a:off x="232278" y="1447800"/>
                <a:ext cx="2720316" cy="248390"/>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prstClr val="white"/>
                    </a:solidFill>
                    <a:latin typeface="Calibri"/>
                    <a:cs typeface="Calibri"/>
                  </a:rPr>
                  <a:t> </a:t>
                </a:r>
                <a:endParaRPr lang="en-US" sz="1800" dirty="0">
                  <a:solidFill>
                    <a:prstClr val="white"/>
                  </a:solidFill>
                  <a:latin typeface="Calibri"/>
                  <a:cs typeface="Calibri"/>
                </a:endParaRPr>
              </a:p>
            </p:txBody>
          </p:sp>
        </p:grpSp>
        <p:sp>
          <p:nvSpPr>
            <p:cNvPr id="25" name="Rectangle 24"/>
            <p:cNvSpPr/>
            <p:nvPr/>
          </p:nvSpPr>
          <p:spPr bwMode="auto">
            <a:xfrm>
              <a:off x="228600" y="4419600"/>
              <a:ext cx="2269341" cy="50989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smtClean="0">
                  <a:solidFill>
                    <a:srgbClr val="000000"/>
                  </a:solidFill>
                  <a:latin typeface="Calibri"/>
                  <a:cs typeface="Calibri"/>
                </a:rPr>
                <a:t>Si substrate</a:t>
              </a:r>
              <a:endParaRPr lang="en-US" sz="1800" dirty="0">
                <a:solidFill>
                  <a:srgbClr val="000000"/>
                </a:solidFill>
                <a:latin typeface="Calibri"/>
                <a:cs typeface="Calibri"/>
              </a:endParaRPr>
            </a:p>
          </p:txBody>
        </p:sp>
        <p:sp>
          <p:nvSpPr>
            <p:cNvPr id="68" name="TextBox 67"/>
            <p:cNvSpPr txBox="1"/>
            <p:nvPr/>
          </p:nvSpPr>
          <p:spPr>
            <a:xfrm>
              <a:off x="685800" y="3352800"/>
              <a:ext cx="1905000" cy="923330"/>
            </a:xfrm>
            <a:prstGeom prst="rect">
              <a:avLst/>
            </a:prstGeom>
            <a:noFill/>
          </p:spPr>
          <p:txBody>
            <a:bodyPr wrap="square" rtlCol="0">
              <a:spAutoFit/>
            </a:bodyPr>
            <a:lstStyle/>
            <a:p>
              <a:r>
                <a:rPr lang="en-US" sz="1800" dirty="0" smtClean="0">
                  <a:latin typeface="Calibri"/>
                  <a:cs typeface="Calibri"/>
                </a:rPr>
                <a:t>Lift-off from GaAs substrate and bond to Si</a:t>
              </a:r>
              <a:endParaRPr lang="en-US" sz="1800" dirty="0">
                <a:latin typeface="Calibri"/>
                <a:cs typeface="Calibri"/>
              </a:endParaRPr>
            </a:p>
          </p:txBody>
        </p:sp>
        <p:sp>
          <p:nvSpPr>
            <p:cNvPr id="69" name="Up-Down Arrow 68"/>
            <p:cNvSpPr/>
            <p:nvPr/>
          </p:nvSpPr>
          <p:spPr bwMode="auto">
            <a:xfrm>
              <a:off x="304800" y="3352800"/>
              <a:ext cx="381000" cy="864275"/>
            </a:xfrm>
            <a:prstGeom prst="upDownArrow">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sp>
        <p:nvSpPr>
          <p:cNvPr id="71" name="TextBox 70"/>
          <p:cNvSpPr txBox="1"/>
          <p:nvPr/>
        </p:nvSpPr>
        <p:spPr>
          <a:xfrm>
            <a:off x="304800" y="5181600"/>
            <a:ext cx="2438400" cy="707886"/>
          </a:xfrm>
          <a:prstGeom prst="rect">
            <a:avLst/>
          </a:prstGeom>
          <a:noFill/>
        </p:spPr>
        <p:txBody>
          <a:bodyPr wrap="square" rtlCol="0">
            <a:spAutoFit/>
          </a:bodyPr>
          <a:lstStyle/>
          <a:p>
            <a:pPr marL="342900" indent="-342900">
              <a:buFont typeface="Arial"/>
              <a:buChar char="•"/>
            </a:pPr>
            <a:r>
              <a:rPr lang="en-US" sz="2000" dirty="0" smtClean="0">
                <a:solidFill>
                  <a:srgbClr val="000000"/>
                </a:solidFill>
                <a:latin typeface="Calibri"/>
                <a:cs typeface="Calibri"/>
              </a:rPr>
              <a:t>Commercially available GaAs: 6”</a:t>
            </a:r>
            <a:endParaRPr lang="en-US" sz="2000" dirty="0">
              <a:solidFill>
                <a:srgbClr val="000000"/>
              </a:solidFill>
              <a:latin typeface="Calibri"/>
              <a:cs typeface="Calibri"/>
            </a:endParaRPr>
          </a:p>
        </p:txBody>
      </p:sp>
      <p:sp>
        <p:nvSpPr>
          <p:cNvPr id="72" name="TextBox 71"/>
          <p:cNvSpPr txBox="1"/>
          <p:nvPr/>
        </p:nvSpPr>
        <p:spPr>
          <a:xfrm>
            <a:off x="3276600" y="5181600"/>
            <a:ext cx="2667000" cy="1323439"/>
          </a:xfrm>
          <a:prstGeom prst="rect">
            <a:avLst/>
          </a:prstGeom>
          <a:noFill/>
        </p:spPr>
        <p:txBody>
          <a:bodyPr wrap="square" rtlCol="0">
            <a:spAutoFit/>
          </a:bodyPr>
          <a:lstStyle/>
          <a:p>
            <a:pPr marL="342900" indent="-342900">
              <a:buFont typeface="Arial"/>
              <a:buChar char="•"/>
            </a:pPr>
            <a:r>
              <a:rPr lang="en-US" sz="2000" dirty="0" smtClean="0">
                <a:solidFill>
                  <a:srgbClr val="000000"/>
                </a:solidFill>
                <a:latin typeface="Calibri"/>
                <a:cs typeface="Calibri"/>
              </a:rPr>
              <a:t>Dislocations in </a:t>
            </a:r>
            <a:r>
              <a:rPr lang="en-US" sz="2000" dirty="0" err="1" smtClean="0">
                <a:solidFill>
                  <a:srgbClr val="000000"/>
                </a:solidFill>
                <a:latin typeface="Calibri"/>
                <a:cs typeface="Calibri"/>
              </a:rPr>
              <a:t>SiGe</a:t>
            </a:r>
            <a:r>
              <a:rPr lang="en-US" sz="2000" dirty="0" smtClean="0">
                <a:solidFill>
                  <a:srgbClr val="000000"/>
                </a:solidFill>
                <a:latin typeface="Calibri"/>
                <a:cs typeface="Calibri"/>
              </a:rPr>
              <a:t> arise from 4% mismatch between Si and </a:t>
            </a:r>
            <a:r>
              <a:rPr lang="en-US" sz="2000" dirty="0" err="1" smtClean="0">
                <a:solidFill>
                  <a:srgbClr val="000000"/>
                </a:solidFill>
                <a:latin typeface="Calibri"/>
                <a:cs typeface="Calibri"/>
              </a:rPr>
              <a:t>Ge</a:t>
            </a:r>
            <a:endParaRPr lang="en-US" sz="2000" dirty="0">
              <a:solidFill>
                <a:srgbClr val="000000"/>
              </a:solidFill>
              <a:latin typeface="Calibri"/>
              <a:cs typeface="Calibri"/>
            </a:endParaRPr>
          </a:p>
        </p:txBody>
      </p:sp>
      <p:sp>
        <p:nvSpPr>
          <p:cNvPr id="73" name="TextBox 72"/>
          <p:cNvSpPr txBox="1"/>
          <p:nvPr/>
        </p:nvSpPr>
        <p:spPr>
          <a:xfrm>
            <a:off x="6324600" y="5181600"/>
            <a:ext cx="2514600" cy="1015663"/>
          </a:xfrm>
          <a:prstGeom prst="rect">
            <a:avLst/>
          </a:prstGeom>
          <a:noFill/>
        </p:spPr>
        <p:txBody>
          <a:bodyPr wrap="square" rtlCol="0">
            <a:spAutoFit/>
          </a:bodyPr>
          <a:lstStyle/>
          <a:p>
            <a:pPr marL="342900" indent="-342900">
              <a:buFont typeface="Arial"/>
              <a:buChar char="•"/>
            </a:pPr>
            <a:r>
              <a:rPr lang="en-US" sz="2000" dirty="0" smtClean="0">
                <a:solidFill>
                  <a:srgbClr val="000000"/>
                </a:solidFill>
                <a:latin typeface="Calibri"/>
                <a:cs typeface="Calibri"/>
              </a:rPr>
              <a:t>Lattice-matched system, but less studied</a:t>
            </a:r>
            <a:endParaRPr lang="en-US" sz="2000" dirty="0">
              <a:solidFill>
                <a:srgbClr val="000000"/>
              </a:solidFill>
              <a:latin typeface="Calibri"/>
              <a:cs typeface="Calibri"/>
            </a:endParaRPr>
          </a:p>
        </p:txBody>
      </p:sp>
    </p:spTree>
    <p:extLst>
      <p:ext uri="{BB962C8B-B14F-4D97-AF65-F5344CB8AC3E}">
        <p14:creationId xmlns:p14="http://schemas.microsoft.com/office/powerpoint/2010/main" val="7337772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Box 2"/>
          <p:cNvSpPr txBox="1"/>
          <p:nvPr/>
        </p:nvSpPr>
        <p:spPr>
          <a:xfrm>
            <a:off x="838200" y="1371600"/>
            <a:ext cx="7391400" cy="4801314"/>
          </a:xfrm>
          <a:prstGeom prst="rect">
            <a:avLst/>
          </a:prstGeom>
          <a:noFill/>
        </p:spPr>
        <p:txBody>
          <a:bodyPr wrap="square" rtlCol="0">
            <a:spAutoFit/>
          </a:bodyPr>
          <a:lstStyle/>
          <a:p>
            <a:pPr marL="342900" indent="-342900">
              <a:buClr>
                <a:srgbClr val="800000"/>
              </a:buClr>
              <a:buFont typeface="Wingdings" charset="2"/>
              <a:buChar char="§"/>
            </a:pPr>
            <a:r>
              <a:rPr lang="en-US" dirty="0" smtClean="0">
                <a:latin typeface="Calibri"/>
                <a:cs typeface="Calibri"/>
              </a:rPr>
              <a:t>Epitaxial integration of III-V coatings on Si</a:t>
            </a:r>
          </a:p>
          <a:p>
            <a:pPr>
              <a:buClr>
                <a:srgbClr val="800000"/>
              </a:buClr>
            </a:pPr>
            <a:endParaRPr lang="en-US" dirty="0" smtClean="0">
              <a:latin typeface="Calibri"/>
              <a:cs typeface="Calibri"/>
            </a:endParaRPr>
          </a:p>
          <a:p>
            <a:pPr marL="342900" indent="-342900">
              <a:buClr>
                <a:srgbClr val="800000"/>
              </a:buClr>
              <a:buFont typeface="Wingdings" charset="2"/>
              <a:buChar char="§"/>
            </a:pPr>
            <a:r>
              <a:rPr lang="en-US" dirty="0" smtClean="0">
                <a:latin typeface="Calibri"/>
                <a:cs typeface="Calibri"/>
              </a:rPr>
              <a:t>Anticipated challenge: </a:t>
            </a:r>
            <a:r>
              <a:rPr lang="en-US" dirty="0" err="1" smtClean="0">
                <a:latin typeface="Calibri"/>
                <a:cs typeface="Calibri"/>
              </a:rPr>
              <a:t>antiphase</a:t>
            </a:r>
            <a:r>
              <a:rPr lang="en-US" dirty="0" smtClean="0">
                <a:latin typeface="Calibri"/>
                <a:cs typeface="Calibri"/>
              </a:rPr>
              <a:t> domains</a:t>
            </a:r>
          </a:p>
          <a:p>
            <a:pPr marL="800100" lvl="1" indent="-342900">
              <a:buClr>
                <a:srgbClr val="800000"/>
              </a:buClr>
              <a:buFont typeface="Wingdings" charset="2"/>
              <a:buChar char="§"/>
            </a:pPr>
            <a:r>
              <a:rPr lang="en-US" sz="2000" dirty="0" smtClean="0">
                <a:latin typeface="Calibri"/>
                <a:cs typeface="Calibri"/>
              </a:rPr>
              <a:t>Growth technique: molecular beam </a:t>
            </a:r>
            <a:r>
              <a:rPr lang="en-US" sz="2000" dirty="0" err="1" smtClean="0">
                <a:latin typeface="Calibri"/>
                <a:cs typeface="Calibri"/>
              </a:rPr>
              <a:t>epitaxy</a:t>
            </a:r>
            <a:endParaRPr lang="en-US" sz="2000" dirty="0" smtClean="0">
              <a:latin typeface="Calibri"/>
              <a:cs typeface="Calibri"/>
            </a:endParaRPr>
          </a:p>
          <a:p>
            <a:pPr marL="800100" lvl="1" indent="-342900">
              <a:buClr>
                <a:srgbClr val="800000"/>
              </a:buClr>
              <a:buFont typeface="Wingdings" charset="2"/>
              <a:buChar char="§"/>
            </a:pPr>
            <a:r>
              <a:rPr lang="en-US" sz="2000" dirty="0" smtClean="0">
                <a:latin typeface="Calibri"/>
                <a:cs typeface="Calibri"/>
              </a:rPr>
              <a:t>Film characterization techniques</a:t>
            </a:r>
          </a:p>
          <a:p>
            <a:pPr marL="800100" lvl="1" indent="-342900">
              <a:buClr>
                <a:srgbClr val="800000"/>
              </a:buClr>
              <a:buFont typeface="Wingdings" charset="2"/>
              <a:buChar char="§"/>
            </a:pPr>
            <a:r>
              <a:rPr lang="en-US" sz="2000" dirty="0" smtClean="0">
                <a:latin typeface="Calibri"/>
                <a:cs typeface="Calibri"/>
              </a:rPr>
              <a:t>Reducing </a:t>
            </a:r>
            <a:r>
              <a:rPr lang="en-US" sz="2000" dirty="0" err="1" smtClean="0">
                <a:latin typeface="Calibri"/>
                <a:cs typeface="Calibri"/>
              </a:rPr>
              <a:t>antiphase</a:t>
            </a:r>
            <a:r>
              <a:rPr lang="en-US" sz="2000" dirty="0" smtClean="0">
                <a:latin typeface="Calibri"/>
                <a:cs typeface="Calibri"/>
              </a:rPr>
              <a:t> domains through growth conditions</a:t>
            </a:r>
          </a:p>
          <a:p>
            <a:pPr marL="800100" lvl="1" indent="-342900">
              <a:buClr>
                <a:srgbClr val="800000"/>
              </a:buClr>
              <a:buFont typeface="Wingdings" charset="2"/>
              <a:buChar char="§"/>
            </a:pPr>
            <a:endParaRPr lang="en-US" sz="2200" dirty="0" smtClean="0">
              <a:latin typeface="Calibri"/>
              <a:cs typeface="Calibri"/>
            </a:endParaRPr>
          </a:p>
          <a:p>
            <a:pPr marL="342900" indent="-342900">
              <a:buClr>
                <a:srgbClr val="800000"/>
              </a:buClr>
              <a:buFont typeface="Wingdings" charset="2"/>
              <a:buChar char="§"/>
            </a:pPr>
            <a:r>
              <a:rPr lang="en-US" dirty="0" smtClean="0">
                <a:latin typeface="Calibri"/>
                <a:cs typeface="Calibri"/>
              </a:rPr>
              <a:t>GaP/</a:t>
            </a:r>
            <a:r>
              <a:rPr lang="en-US" dirty="0" err="1" smtClean="0">
                <a:latin typeface="Calibri"/>
                <a:cs typeface="Calibri"/>
              </a:rPr>
              <a:t>AlP</a:t>
            </a:r>
            <a:r>
              <a:rPr lang="en-US" dirty="0" smtClean="0">
                <a:latin typeface="Calibri"/>
                <a:cs typeface="Calibri"/>
              </a:rPr>
              <a:t> mirror coating on Si: initial results</a:t>
            </a:r>
          </a:p>
          <a:p>
            <a:pPr marL="800100" lvl="1" indent="-342900">
              <a:buClr>
                <a:srgbClr val="800000"/>
              </a:buClr>
              <a:buFont typeface="Wingdings" charset="2"/>
              <a:buChar char="§"/>
            </a:pPr>
            <a:r>
              <a:rPr lang="en-US" sz="2000" dirty="0">
                <a:latin typeface="Calibri"/>
                <a:cs typeface="Calibri"/>
              </a:rPr>
              <a:t>M</a:t>
            </a:r>
            <a:r>
              <a:rPr lang="en-US" sz="2000" dirty="0" smtClean="0">
                <a:latin typeface="Calibri"/>
                <a:cs typeface="Calibri"/>
              </a:rPr>
              <a:t>aterials characterization</a:t>
            </a:r>
          </a:p>
          <a:p>
            <a:pPr marL="800100" lvl="1" indent="-342900">
              <a:buClr>
                <a:srgbClr val="800000"/>
              </a:buClr>
              <a:buFont typeface="Wingdings" charset="2"/>
              <a:buChar char="§"/>
            </a:pPr>
            <a:r>
              <a:rPr lang="en-US" sz="2000" dirty="0" smtClean="0">
                <a:latin typeface="Calibri"/>
                <a:cs typeface="Calibri"/>
              </a:rPr>
              <a:t>Optical absorption</a:t>
            </a:r>
          </a:p>
          <a:p>
            <a:pPr marL="800100" lvl="1" indent="-342900">
              <a:buClr>
                <a:srgbClr val="800000"/>
              </a:buClr>
              <a:buFont typeface="Wingdings" charset="2"/>
              <a:buChar char="§"/>
            </a:pPr>
            <a:r>
              <a:rPr lang="en-US" sz="2000" dirty="0" smtClean="0">
                <a:latin typeface="Calibri"/>
                <a:cs typeface="Calibri"/>
              </a:rPr>
              <a:t>Mechanical loss</a:t>
            </a:r>
          </a:p>
          <a:p>
            <a:pPr>
              <a:buClr>
                <a:srgbClr val="800000"/>
              </a:buClr>
            </a:pPr>
            <a:endParaRPr lang="en-US" sz="2200" dirty="0" smtClean="0">
              <a:latin typeface="Calibri"/>
              <a:cs typeface="Calibri"/>
            </a:endParaRPr>
          </a:p>
          <a:p>
            <a:pPr marL="342900" indent="-342900">
              <a:buClr>
                <a:srgbClr val="800000"/>
              </a:buClr>
              <a:buFont typeface="Wingdings" charset="2"/>
              <a:buChar char="§"/>
            </a:pPr>
            <a:r>
              <a:rPr lang="en-US" dirty="0" smtClean="0">
                <a:latin typeface="Calibri"/>
                <a:cs typeface="Calibri"/>
              </a:rPr>
              <a:t>Summary and future work</a:t>
            </a:r>
          </a:p>
          <a:p>
            <a:pPr lvl="1">
              <a:buClr>
                <a:srgbClr val="800000"/>
              </a:buClr>
            </a:pPr>
            <a:endParaRPr lang="en-US" sz="2200" dirty="0">
              <a:latin typeface="Calibri"/>
              <a:cs typeface="Calibri"/>
            </a:endParaRPr>
          </a:p>
        </p:txBody>
      </p:sp>
      <p:sp>
        <p:nvSpPr>
          <p:cNvPr id="4" name="Slide Number Placeholder 3"/>
          <p:cNvSpPr>
            <a:spLocks noGrp="1"/>
          </p:cNvSpPr>
          <p:nvPr>
            <p:ph type="sldNum" sz="quarter" idx="10"/>
          </p:nvPr>
        </p:nvSpPr>
        <p:spPr/>
        <p:txBody>
          <a:bodyPr/>
          <a:lstStyle/>
          <a:p>
            <a:fld id="{9E340398-8ED8-D146-8DC3-8DB66C8411F8}" type="slidenum">
              <a:rPr lang="en-US" smtClean="0"/>
              <a:t>5</a:t>
            </a:fld>
            <a:endParaRPr lang="en-US"/>
          </a:p>
        </p:txBody>
      </p:sp>
    </p:spTree>
    <p:extLst>
      <p:ext uri="{BB962C8B-B14F-4D97-AF65-F5344CB8AC3E}">
        <p14:creationId xmlns:p14="http://schemas.microsoft.com/office/powerpoint/2010/main" val="35516375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762000"/>
          </a:xfrm>
        </p:spPr>
        <p:txBody>
          <a:bodyPr/>
          <a:lstStyle/>
          <a:p>
            <a:r>
              <a:rPr lang="en-US" sz="3200" dirty="0" smtClean="0"/>
              <a:t>Anticipated challenge: </a:t>
            </a:r>
            <a:r>
              <a:rPr lang="en-US" sz="3200" dirty="0" err="1" smtClean="0"/>
              <a:t>antiphase</a:t>
            </a:r>
            <a:r>
              <a:rPr lang="en-US" sz="3200" dirty="0" smtClean="0"/>
              <a:t> defects</a:t>
            </a:r>
            <a:endParaRPr lang="en-US" sz="3200" dirty="0"/>
          </a:p>
        </p:txBody>
      </p:sp>
      <p:sp>
        <p:nvSpPr>
          <p:cNvPr id="34" name="Slide Number Placeholder 2"/>
          <p:cNvSpPr>
            <a:spLocks noGrp="1"/>
          </p:cNvSpPr>
          <p:nvPr>
            <p:ph type="sldNum" sz="quarter" idx="10"/>
          </p:nvPr>
        </p:nvSpPr>
        <p:spPr>
          <a:xfrm>
            <a:off x="8229600" y="6467475"/>
            <a:ext cx="457200" cy="365125"/>
          </a:xfrm>
        </p:spPr>
        <p:txBody>
          <a:bodyPr/>
          <a:lstStyle/>
          <a:p>
            <a:fld id="{9E340398-8ED8-D146-8DC3-8DB66C8411F8}" type="slidenum">
              <a:rPr lang="en-US" smtClean="0"/>
              <a:t>6</a:t>
            </a:fld>
            <a:endParaRPr lang="en-US"/>
          </a:p>
        </p:txBody>
      </p:sp>
      <p:grpSp>
        <p:nvGrpSpPr>
          <p:cNvPr id="6" name="Group 5"/>
          <p:cNvGrpSpPr/>
          <p:nvPr/>
        </p:nvGrpSpPr>
        <p:grpSpPr>
          <a:xfrm>
            <a:off x="194662" y="2353621"/>
            <a:ext cx="9038237" cy="2523179"/>
            <a:chOff x="194662" y="1483003"/>
            <a:chExt cx="9038237" cy="2523179"/>
          </a:xfrm>
        </p:grpSpPr>
        <p:sp>
          <p:nvSpPr>
            <p:cNvPr id="61" name="Rectangle 7"/>
            <p:cNvSpPr>
              <a:spLocks noChangeArrowheads="1"/>
            </p:cNvSpPr>
            <p:nvPr/>
          </p:nvSpPr>
          <p:spPr bwMode="auto">
            <a:xfrm>
              <a:off x="4064234" y="1483003"/>
              <a:ext cx="647120"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i="0" u="none" strike="noStrike" cap="none" normalizeH="0" baseline="0" dirty="0" smtClean="0">
                  <a:ln>
                    <a:noFill/>
                  </a:ln>
                  <a:solidFill>
                    <a:srgbClr val="008000"/>
                  </a:solidFill>
                  <a:effectLst/>
                  <a:latin typeface="Calibri"/>
                  <a:cs typeface="Calibri"/>
                </a:rPr>
                <a:t>APB</a:t>
              </a:r>
              <a:endParaRPr kumimoji="0" lang="en-US" sz="2200" i="0" u="none" strike="noStrike" cap="none" normalizeH="0" baseline="0" dirty="0">
                <a:ln>
                  <a:noFill/>
                </a:ln>
                <a:solidFill>
                  <a:srgbClr val="008000"/>
                </a:solidFill>
                <a:effectLst/>
                <a:latin typeface="Calibri"/>
                <a:cs typeface="Calibri"/>
              </a:endParaRPr>
            </a:p>
          </p:txBody>
        </p:sp>
        <p:sp>
          <p:nvSpPr>
            <p:cNvPr id="59" name="Rectangle 7"/>
            <p:cNvSpPr>
              <a:spLocks noChangeArrowheads="1"/>
            </p:cNvSpPr>
            <p:nvPr/>
          </p:nvSpPr>
          <p:spPr bwMode="auto">
            <a:xfrm>
              <a:off x="194662" y="2057400"/>
              <a:ext cx="643538" cy="430887"/>
            </a:xfrm>
            <a:prstGeom prst="rect">
              <a:avLst/>
            </a:prstGeom>
            <a:noFill/>
            <a:ln>
              <a:noFill/>
            </a:ln>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i="0" u="none" strike="noStrike" cap="none" normalizeH="0" baseline="0" dirty="0" smtClean="0">
                  <a:ln>
                    <a:noFill/>
                  </a:ln>
                  <a:solidFill>
                    <a:schemeClr val="tx1"/>
                  </a:solidFill>
                  <a:effectLst/>
                  <a:latin typeface="Calibri"/>
                  <a:cs typeface="Calibri"/>
                </a:rPr>
                <a:t>GaP</a:t>
              </a:r>
              <a:endParaRPr kumimoji="0" lang="en-US" sz="2200" i="0" u="none" strike="noStrike" cap="none" normalizeH="0" baseline="0" dirty="0">
                <a:ln>
                  <a:noFill/>
                </a:ln>
                <a:solidFill>
                  <a:schemeClr val="tx1"/>
                </a:solidFill>
                <a:effectLst/>
                <a:latin typeface="Calibri"/>
                <a:cs typeface="Calibri"/>
              </a:endParaRPr>
            </a:p>
          </p:txBody>
        </p:sp>
        <p:sp>
          <p:nvSpPr>
            <p:cNvPr id="60" name="Rectangle 7"/>
            <p:cNvSpPr>
              <a:spLocks noChangeArrowheads="1"/>
            </p:cNvSpPr>
            <p:nvPr/>
          </p:nvSpPr>
          <p:spPr bwMode="auto">
            <a:xfrm>
              <a:off x="343878" y="3048010"/>
              <a:ext cx="379043" cy="430887"/>
            </a:xfrm>
            <a:prstGeom prst="rect">
              <a:avLst/>
            </a:prstGeom>
            <a:noFill/>
            <a:ln>
              <a:noFill/>
            </a:ln>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i="0" u="none" strike="noStrike" cap="none" normalizeH="0" baseline="0" dirty="0" smtClean="0">
                  <a:ln>
                    <a:noFill/>
                  </a:ln>
                  <a:solidFill>
                    <a:schemeClr val="tx1"/>
                  </a:solidFill>
                  <a:effectLst/>
                  <a:latin typeface="Calibri"/>
                  <a:cs typeface="Calibri"/>
                </a:rPr>
                <a:t>Si</a:t>
              </a:r>
              <a:endParaRPr kumimoji="0" lang="en-US" sz="2200" i="0" u="none" strike="noStrike" cap="none" normalizeH="0" baseline="0" dirty="0">
                <a:ln>
                  <a:noFill/>
                </a:ln>
                <a:solidFill>
                  <a:schemeClr val="tx1"/>
                </a:solidFill>
                <a:effectLst/>
                <a:latin typeface="Calibri"/>
                <a:cs typeface="Calibri"/>
              </a:endParaRPr>
            </a:p>
          </p:txBody>
        </p:sp>
        <p:grpSp>
          <p:nvGrpSpPr>
            <p:cNvPr id="35" name="Group 34"/>
            <p:cNvGrpSpPr/>
            <p:nvPr/>
          </p:nvGrpSpPr>
          <p:grpSpPr>
            <a:xfrm>
              <a:off x="457200" y="1524000"/>
              <a:ext cx="7391400" cy="2482182"/>
              <a:chOff x="25130" y="2895600"/>
              <a:chExt cx="9042670" cy="3036712"/>
            </a:xfrm>
          </p:grpSpPr>
          <p:grpSp>
            <p:nvGrpSpPr>
              <p:cNvPr id="36" name="Group 35"/>
              <p:cNvGrpSpPr/>
              <p:nvPr/>
            </p:nvGrpSpPr>
            <p:grpSpPr>
              <a:xfrm>
                <a:off x="457200" y="2895600"/>
                <a:ext cx="8350957" cy="3036712"/>
                <a:chOff x="1371599" y="2906888"/>
                <a:chExt cx="8350957" cy="3036712"/>
              </a:xfrm>
            </p:grpSpPr>
            <p:pic>
              <p:nvPicPr>
                <p:cNvPr id="50"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2679" r="14115"/>
                <a:stretch/>
              </p:blipFill>
              <p:spPr bwMode="auto">
                <a:xfrm>
                  <a:off x="5249333" y="3657600"/>
                  <a:ext cx="447322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1" t="66667" r="61729"/>
                <a:stretch/>
              </p:blipFill>
              <p:spPr bwMode="auto">
                <a:xfrm>
                  <a:off x="3429000" y="4933244"/>
                  <a:ext cx="205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2"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1" t="10123" r="61729" b="44199"/>
                <a:stretch/>
              </p:blipFill>
              <p:spPr bwMode="auto">
                <a:xfrm flipV="1">
                  <a:off x="3248378" y="3917244"/>
                  <a:ext cx="2057400" cy="104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3"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1" t="10123" r="61729" b="56421"/>
                <a:stretch/>
              </p:blipFill>
              <p:spPr bwMode="auto">
                <a:xfrm flipV="1">
                  <a:off x="3248378" y="3175000"/>
                  <a:ext cx="2057400" cy="76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4"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1" t="66667" r="61729"/>
                <a:stretch/>
              </p:blipFill>
              <p:spPr bwMode="auto">
                <a:xfrm>
                  <a:off x="1385711" y="4682067"/>
                  <a:ext cx="205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3255" t="9876" r="61572" b="43580"/>
                <a:stretch/>
              </p:blipFill>
              <p:spPr bwMode="auto">
                <a:xfrm rot="10800000" flipH="1">
                  <a:off x="1371599" y="3640665"/>
                  <a:ext cx="1890889" cy="106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3255" t="9876" r="61572" b="55432"/>
                <a:stretch/>
              </p:blipFill>
              <p:spPr bwMode="auto">
                <a:xfrm rot="10800000" flipH="1">
                  <a:off x="1371599" y="2906888"/>
                  <a:ext cx="1890889" cy="79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 name="Picture 10" descr="annihilation111As"/>
                <p:cNvPicPr>
                  <a:picLocks noChangeAspect="1" noChangeArrowheads="1"/>
                </p:cNvPicPr>
                <p:nvPr/>
              </p:nvPicPr>
              <p:blipFill rotWithShape="1">
                <a:blip r:embed="rId3">
                  <a:extLst>
                    <a:ext uri="{28A0092B-C50C-407E-A947-70E740481C1C}">
                      <a14:useLocalDpi xmlns:a14="http://schemas.microsoft.com/office/drawing/2010/main" val="0"/>
                    </a:ext>
                  </a:extLst>
                </a:blip>
                <a:srcRect l="6668" t="-618" r="10912" b="87407"/>
                <a:stretch/>
              </p:blipFill>
              <p:spPr bwMode="auto">
                <a:xfrm>
                  <a:off x="5277557" y="3395133"/>
                  <a:ext cx="4430887" cy="30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7" name="Line 11"/>
              <p:cNvSpPr>
                <a:spLocks noChangeShapeType="1"/>
              </p:cNvSpPr>
              <p:nvPr/>
            </p:nvSpPr>
            <p:spPr bwMode="auto">
              <a:xfrm flipH="1">
                <a:off x="6151074" y="3866444"/>
                <a:ext cx="890369" cy="129171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8" name="Line 12"/>
              <p:cNvSpPr>
                <a:spLocks noChangeShapeType="1"/>
              </p:cNvSpPr>
              <p:nvPr/>
            </p:nvSpPr>
            <p:spPr bwMode="auto">
              <a:xfrm>
                <a:off x="7030156" y="3857978"/>
                <a:ext cx="942622" cy="1247422"/>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p:cNvGrpSpPr/>
              <p:nvPr/>
            </p:nvGrpSpPr>
            <p:grpSpPr>
              <a:xfrm>
                <a:off x="25130" y="4706510"/>
                <a:ext cx="9042670" cy="627489"/>
                <a:chOff x="25130" y="4706510"/>
                <a:chExt cx="9042670" cy="627489"/>
              </a:xfrm>
            </p:grpSpPr>
            <p:sp>
              <p:nvSpPr>
                <p:cNvPr id="41" name="Line 15"/>
                <p:cNvSpPr>
                  <a:spLocks noChangeShapeType="1"/>
                </p:cNvSpPr>
                <p:nvPr/>
              </p:nvSpPr>
              <p:spPr bwMode="auto">
                <a:xfrm>
                  <a:off x="25130" y="4720408"/>
                  <a:ext cx="2336061" cy="3992"/>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2" name="Line 18"/>
                <p:cNvSpPr>
                  <a:spLocks noChangeShapeType="1"/>
                </p:cNvSpPr>
                <p:nvPr/>
              </p:nvSpPr>
              <p:spPr bwMode="auto">
                <a:xfrm>
                  <a:off x="2390422" y="4706510"/>
                  <a:ext cx="234245" cy="260601"/>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3" name="Line 15"/>
                <p:cNvSpPr>
                  <a:spLocks noChangeShapeType="1"/>
                </p:cNvSpPr>
                <p:nvPr/>
              </p:nvSpPr>
              <p:spPr bwMode="auto">
                <a:xfrm>
                  <a:off x="2667001" y="4953000"/>
                  <a:ext cx="1676399" cy="0"/>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4" name="Line 18"/>
                <p:cNvSpPr>
                  <a:spLocks noChangeShapeType="1"/>
                </p:cNvSpPr>
                <p:nvPr/>
              </p:nvSpPr>
              <p:spPr bwMode="auto">
                <a:xfrm>
                  <a:off x="4267201" y="4953001"/>
                  <a:ext cx="152400" cy="76200"/>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5" name="Line 15"/>
                <p:cNvSpPr>
                  <a:spLocks noChangeShapeType="1"/>
                </p:cNvSpPr>
                <p:nvPr/>
              </p:nvSpPr>
              <p:spPr bwMode="auto">
                <a:xfrm>
                  <a:off x="4419600" y="5029200"/>
                  <a:ext cx="1690511" cy="22578"/>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6" name="Line 18"/>
                <p:cNvSpPr>
                  <a:spLocks noChangeShapeType="1"/>
                </p:cNvSpPr>
                <p:nvPr/>
              </p:nvSpPr>
              <p:spPr bwMode="auto">
                <a:xfrm>
                  <a:off x="6096000" y="5029200"/>
                  <a:ext cx="152399" cy="152399"/>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7" name="Line 15"/>
                <p:cNvSpPr>
                  <a:spLocks noChangeShapeType="1"/>
                </p:cNvSpPr>
                <p:nvPr/>
              </p:nvSpPr>
              <p:spPr bwMode="auto">
                <a:xfrm flipV="1">
                  <a:off x="6248400" y="5181600"/>
                  <a:ext cx="1676400" cy="5644"/>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8" name="Line 18"/>
                <p:cNvSpPr>
                  <a:spLocks noChangeShapeType="1"/>
                </p:cNvSpPr>
                <p:nvPr/>
              </p:nvSpPr>
              <p:spPr bwMode="auto">
                <a:xfrm>
                  <a:off x="7924800" y="5181600"/>
                  <a:ext cx="152399" cy="152399"/>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sp>
              <p:nvSpPr>
                <p:cNvPr id="49" name="Line 15"/>
                <p:cNvSpPr>
                  <a:spLocks noChangeShapeType="1"/>
                </p:cNvSpPr>
                <p:nvPr/>
              </p:nvSpPr>
              <p:spPr bwMode="auto">
                <a:xfrm flipV="1">
                  <a:off x="8077200" y="5279748"/>
                  <a:ext cx="990600" cy="31675"/>
                </a:xfrm>
                <a:prstGeom prst="line">
                  <a:avLst/>
                </a:prstGeom>
                <a:noFill/>
                <a:ln w="38100" cmpd="sng">
                  <a:solidFill>
                    <a:srgbClr val="07FDD4"/>
                  </a:solidFill>
                  <a:prstDash val="sysDash"/>
                  <a:round/>
                  <a:headEnd/>
                  <a:tailEnd/>
                </a:ln>
                <a:extLst>
                  <a:ext uri="{909E8E84-426E-40dd-AFC4-6F175D3DCCD1}">
                    <a14:hiddenFill xmlns:a14="http://schemas.microsoft.com/office/drawing/2010/main">
                      <a:noFill/>
                    </a14:hiddenFill>
                  </a:ext>
                </a:extLst>
              </p:spPr>
              <p:txBody>
                <a:bodyPr vert="horz" wrap="none" lIns="91440" tIns="45720" rIns="91440" bIns="45720" numCol="1" anchor="ctr" anchorCtr="0" compatLnSpc="1">
                  <a:prstTxWarp prst="textNoShape">
                    <a:avLst/>
                  </a:prstTxWarp>
                </a:bodyPr>
                <a:lstStyle/>
                <a:p>
                  <a:endParaRPr lang="en-US"/>
                </a:p>
              </p:txBody>
            </p:sp>
          </p:grpSp>
          <p:sp>
            <p:nvSpPr>
              <p:cNvPr id="40" name="Line 11"/>
              <p:cNvSpPr>
                <a:spLocks noChangeShapeType="1"/>
              </p:cNvSpPr>
              <p:nvPr/>
            </p:nvSpPr>
            <p:spPr bwMode="auto">
              <a:xfrm>
                <a:off x="4343400" y="3048000"/>
                <a:ext cx="19756" cy="181946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58" name="Rectangle 7"/>
            <p:cNvSpPr>
              <a:spLocks noChangeArrowheads="1"/>
            </p:cNvSpPr>
            <p:nvPr/>
          </p:nvSpPr>
          <p:spPr bwMode="auto">
            <a:xfrm>
              <a:off x="7785100" y="2450224"/>
              <a:ext cx="1447799" cy="110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i="0" u="none" strike="noStrike" cap="none" normalizeH="0" baseline="0" dirty="0" err="1" smtClean="0">
                  <a:ln>
                    <a:noFill/>
                  </a:ln>
                  <a:solidFill>
                    <a:srgbClr val="0000FF"/>
                  </a:solidFill>
                  <a:effectLst/>
                  <a:latin typeface="Calibri"/>
                  <a:cs typeface="Calibri"/>
                </a:rPr>
                <a:t>antiphase</a:t>
              </a:r>
              <a:r>
                <a:rPr kumimoji="0" lang="en-US" sz="2200" i="0" u="none" strike="noStrike" cap="none" normalizeH="0" baseline="0" dirty="0" smtClean="0">
                  <a:ln>
                    <a:noFill/>
                  </a:ln>
                  <a:solidFill>
                    <a:srgbClr val="0000FF"/>
                  </a:solidFill>
                  <a:effectLst/>
                  <a:latin typeface="Calibri"/>
                  <a:cs typeface="Calibri"/>
                </a:rPr>
                <a:t> domain (APD)</a:t>
              </a:r>
              <a:endParaRPr kumimoji="0" lang="en-US" sz="2200" i="0" u="none" strike="noStrike" cap="none" normalizeH="0" baseline="0" dirty="0">
                <a:ln>
                  <a:noFill/>
                </a:ln>
                <a:solidFill>
                  <a:srgbClr val="0000FF"/>
                </a:solidFill>
                <a:effectLst/>
                <a:latin typeface="Calibri"/>
                <a:cs typeface="Calibri"/>
              </a:endParaRPr>
            </a:p>
          </p:txBody>
        </p:sp>
        <p:cxnSp>
          <p:nvCxnSpPr>
            <p:cNvPr id="62" name="Straight Arrow Connector 61"/>
            <p:cNvCxnSpPr/>
            <p:nvPr/>
          </p:nvCxnSpPr>
          <p:spPr bwMode="auto">
            <a:xfrm flipH="1">
              <a:off x="6400800" y="3048000"/>
              <a:ext cx="1384300" cy="0"/>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grpSp>
      <p:sp>
        <p:nvSpPr>
          <p:cNvPr id="75" name="Text Box 139"/>
          <p:cNvSpPr txBox="1">
            <a:spLocks noChangeArrowheads="1"/>
          </p:cNvSpPr>
          <p:nvPr/>
        </p:nvSpPr>
        <p:spPr bwMode="auto">
          <a:xfrm>
            <a:off x="203200" y="1219200"/>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buClr>
                <a:srgbClr val="333399"/>
              </a:buClr>
            </a:pPr>
            <a:r>
              <a:rPr lang="en-US" dirty="0" err="1" smtClean="0">
                <a:solidFill>
                  <a:srgbClr val="000000"/>
                </a:solidFill>
                <a:latin typeface="Calibri"/>
                <a:cs typeface="Calibri"/>
              </a:rPr>
              <a:t>Antiphase</a:t>
            </a:r>
            <a:r>
              <a:rPr lang="en-US" dirty="0" smtClean="0">
                <a:solidFill>
                  <a:srgbClr val="000000"/>
                </a:solidFill>
                <a:latin typeface="Calibri"/>
                <a:cs typeface="Calibri"/>
              </a:rPr>
              <a:t> boundary (APB): defect with incorrect bonds (P-P or </a:t>
            </a:r>
            <a:r>
              <a:rPr lang="en-US" dirty="0" err="1" smtClean="0">
                <a:solidFill>
                  <a:srgbClr val="000000"/>
                </a:solidFill>
                <a:latin typeface="Calibri"/>
                <a:cs typeface="Calibri"/>
              </a:rPr>
              <a:t>Ga-Ga</a:t>
            </a:r>
            <a:r>
              <a:rPr lang="en-US" dirty="0" smtClean="0">
                <a:solidFill>
                  <a:srgbClr val="000000"/>
                </a:solidFill>
                <a:latin typeface="Calibri"/>
                <a:cs typeface="Calibri"/>
              </a:rPr>
              <a:t>) </a:t>
            </a:r>
          </a:p>
        </p:txBody>
      </p:sp>
      <p:sp>
        <p:nvSpPr>
          <p:cNvPr id="12" name="TextBox 11"/>
          <p:cNvSpPr txBox="1"/>
          <p:nvPr/>
        </p:nvSpPr>
        <p:spPr>
          <a:xfrm>
            <a:off x="457200" y="5029200"/>
            <a:ext cx="3680339" cy="707886"/>
          </a:xfrm>
          <a:prstGeom prst="rect">
            <a:avLst/>
          </a:prstGeom>
          <a:noFill/>
        </p:spPr>
        <p:txBody>
          <a:bodyPr wrap="none" rtlCol="0">
            <a:spAutoFit/>
          </a:bodyPr>
          <a:lstStyle/>
          <a:p>
            <a:r>
              <a:rPr lang="en-US" sz="2000" dirty="0" smtClean="0">
                <a:latin typeface="Calibri"/>
                <a:cs typeface="Calibri"/>
              </a:rPr>
              <a:t>Double atomic steps on Si surface</a:t>
            </a:r>
          </a:p>
          <a:p>
            <a:r>
              <a:rPr lang="en-US" sz="2000" dirty="0" smtClean="0">
                <a:latin typeface="Calibri"/>
                <a:cs typeface="Calibri"/>
                <a:sym typeface="Wingdings"/>
              </a:rPr>
              <a:t> </a:t>
            </a:r>
            <a:r>
              <a:rPr lang="en-US" sz="2000" dirty="0">
                <a:latin typeface="Calibri"/>
                <a:cs typeface="Calibri"/>
                <a:sym typeface="Wingdings"/>
              </a:rPr>
              <a:t>c</a:t>
            </a:r>
            <a:r>
              <a:rPr lang="en-US" sz="2000" dirty="0" smtClean="0">
                <a:latin typeface="Calibri"/>
                <a:cs typeface="Calibri"/>
              </a:rPr>
              <a:t>orrect bonds</a:t>
            </a:r>
            <a:endParaRPr lang="en-US" sz="2000" dirty="0">
              <a:latin typeface="Calibri"/>
              <a:cs typeface="Calibri"/>
            </a:endParaRPr>
          </a:p>
        </p:txBody>
      </p:sp>
      <p:sp>
        <p:nvSpPr>
          <p:cNvPr id="85" name="TextBox 84"/>
          <p:cNvSpPr txBox="1"/>
          <p:nvPr/>
        </p:nvSpPr>
        <p:spPr>
          <a:xfrm>
            <a:off x="4724400" y="5029200"/>
            <a:ext cx="3549970" cy="707886"/>
          </a:xfrm>
          <a:prstGeom prst="rect">
            <a:avLst/>
          </a:prstGeom>
          <a:noFill/>
        </p:spPr>
        <p:txBody>
          <a:bodyPr wrap="none" rtlCol="0">
            <a:spAutoFit/>
          </a:bodyPr>
          <a:lstStyle/>
          <a:p>
            <a:r>
              <a:rPr lang="en-US" sz="2000" dirty="0" smtClean="0">
                <a:latin typeface="Calibri"/>
                <a:cs typeface="Calibri"/>
              </a:rPr>
              <a:t>Single atomic steps on Si surface</a:t>
            </a:r>
          </a:p>
          <a:p>
            <a:r>
              <a:rPr lang="en-US" sz="2000" dirty="0" smtClean="0">
                <a:latin typeface="Calibri"/>
                <a:cs typeface="Calibri"/>
                <a:sym typeface="Wingdings"/>
              </a:rPr>
              <a:t> wrong </a:t>
            </a:r>
            <a:r>
              <a:rPr lang="en-US" sz="2000" dirty="0" smtClean="0">
                <a:latin typeface="Calibri"/>
                <a:cs typeface="Calibri"/>
              </a:rPr>
              <a:t>bonds</a:t>
            </a:r>
            <a:endParaRPr lang="en-US" sz="2000" dirty="0">
              <a:latin typeface="Calibri"/>
              <a:cs typeface="Calibri"/>
            </a:endParaRPr>
          </a:p>
        </p:txBody>
      </p:sp>
    </p:spTree>
    <p:extLst>
      <p:ext uri="{BB962C8B-B14F-4D97-AF65-F5344CB8AC3E}">
        <p14:creationId xmlns:p14="http://schemas.microsoft.com/office/powerpoint/2010/main" val="30690488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Growth by molecular beam </a:t>
            </a:r>
            <a:r>
              <a:rPr lang="en-US" sz="4000" dirty="0" err="1" smtClean="0"/>
              <a:t>epitaxy</a:t>
            </a:r>
            <a:endParaRPr lang="en-US" sz="4000" dirty="0"/>
          </a:p>
        </p:txBody>
      </p:sp>
      <p:sp>
        <p:nvSpPr>
          <p:cNvPr id="4" name="TextBox 3"/>
          <p:cNvSpPr txBox="1"/>
          <p:nvPr/>
        </p:nvSpPr>
        <p:spPr>
          <a:xfrm>
            <a:off x="4876800" y="990600"/>
            <a:ext cx="4267200" cy="4893647"/>
          </a:xfrm>
          <a:prstGeom prst="rect">
            <a:avLst/>
          </a:prstGeom>
          <a:noFill/>
        </p:spPr>
        <p:txBody>
          <a:bodyPr wrap="square" rtlCol="0">
            <a:spAutoFit/>
          </a:bodyPr>
          <a:lstStyle/>
          <a:p>
            <a:r>
              <a:rPr lang="en-US" b="1" dirty="0" smtClean="0">
                <a:latin typeface="Calibri"/>
                <a:cs typeface="Calibri"/>
              </a:rPr>
              <a:t>Sources and components:</a:t>
            </a:r>
          </a:p>
          <a:p>
            <a:pPr marL="342900" indent="-342900">
              <a:buFontTx/>
              <a:buChar char="-"/>
            </a:pPr>
            <a:r>
              <a:rPr lang="en-US" dirty="0" smtClean="0">
                <a:latin typeface="Calibri"/>
                <a:cs typeface="Calibri"/>
              </a:rPr>
              <a:t>Group III: </a:t>
            </a:r>
            <a:r>
              <a:rPr lang="en-US" dirty="0" err="1" smtClean="0">
                <a:latin typeface="Calibri"/>
                <a:cs typeface="Calibri"/>
              </a:rPr>
              <a:t>Ga</a:t>
            </a:r>
            <a:r>
              <a:rPr lang="en-US" dirty="0" smtClean="0">
                <a:latin typeface="Calibri"/>
                <a:cs typeface="Calibri"/>
              </a:rPr>
              <a:t>, Al, In</a:t>
            </a:r>
          </a:p>
          <a:p>
            <a:pPr marL="342900" indent="-342900">
              <a:buFontTx/>
              <a:buChar char="-"/>
            </a:pPr>
            <a:r>
              <a:rPr lang="en-US" dirty="0" smtClean="0">
                <a:latin typeface="Calibri"/>
                <a:cs typeface="Calibri"/>
              </a:rPr>
              <a:t>Group V: As, P</a:t>
            </a:r>
          </a:p>
          <a:p>
            <a:pPr marL="342900" indent="-342900">
              <a:buFontTx/>
              <a:buChar char="-"/>
            </a:pPr>
            <a:r>
              <a:rPr lang="en-US" dirty="0" smtClean="0">
                <a:latin typeface="Calibri"/>
                <a:cs typeface="Calibri"/>
              </a:rPr>
              <a:t>Group IV: </a:t>
            </a:r>
            <a:r>
              <a:rPr lang="en-US" dirty="0" err="1" smtClean="0">
                <a:latin typeface="Calibri"/>
                <a:cs typeface="Calibri"/>
              </a:rPr>
              <a:t>Ge</a:t>
            </a:r>
            <a:r>
              <a:rPr lang="en-US" dirty="0" smtClean="0">
                <a:latin typeface="Calibri"/>
                <a:cs typeface="Calibri"/>
              </a:rPr>
              <a:t>, Si</a:t>
            </a:r>
          </a:p>
          <a:p>
            <a:pPr marL="342900" indent="-342900">
              <a:buFontTx/>
              <a:buChar char="-"/>
            </a:pPr>
            <a:r>
              <a:rPr lang="en-US" dirty="0" smtClean="0">
                <a:latin typeface="Calibri"/>
                <a:cs typeface="Calibri"/>
              </a:rPr>
              <a:t>In-situ reflection high-energy electron diffraction (RHEED)</a:t>
            </a:r>
          </a:p>
          <a:p>
            <a:endParaRPr lang="en-US" dirty="0">
              <a:latin typeface="Calibri"/>
              <a:cs typeface="Calibri"/>
            </a:endParaRPr>
          </a:p>
          <a:p>
            <a:r>
              <a:rPr lang="en-US" b="1" dirty="0" smtClean="0">
                <a:latin typeface="Calibri"/>
                <a:cs typeface="Calibri"/>
              </a:rPr>
              <a:t>Advantages of using MBE</a:t>
            </a:r>
            <a:r>
              <a:rPr lang="en-US" b="1" dirty="0">
                <a:latin typeface="Calibri"/>
                <a:cs typeface="Calibri"/>
              </a:rPr>
              <a:t>:</a:t>
            </a:r>
            <a:endParaRPr lang="en-US" b="1" dirty="0" smtClean="0">
              <a:latin typeface="Calibri"/>
              <a:cs typeface="Calibri"/>
            </a:endParaRPr>
          </a:p>
          <a:p>
            <a:pPr marL="342900" indent="-342900">
              <a:buFontTx/>
              <a:buChar char="-"/>
            </a:pPr>
            <a:r>
              <a:rPr lang="en-US" dirty="0" smtClean="0">
                <a:latin typeface="Calibri"/>
                <a:cs typeface="Calibri"/>
              </a:rPr>
              <a:t>Low impurity incorporation (UHV)</a:t>
            </a:r>
          </a:p>
          <a:p>
            <a:pPr marL="342900" indent="-342900">
              <a:buFontTx/>
              <a:buChar char="-"/>
            </a:pPr>
            <a:r>
              <a:rPr lang="en-US" dirty="0" smtClean="0">
                <a:latin typeface="Calibri"/>
                <a:cs typeface="Calibri"/>
              </a:rPr>
              <a:t>Monolayer control</a:t>
            </a:r>
          </a:p>
          <a:p>
            <a:pPr marL="342900" indent="-342900">
              <a:buFontTx/>
              <a:buChar char="-"/>
            </a:pPr>
            <a:r>
              <a:rPr lang="en-US" dirty="0" smtClean="0">
                <a:latin typeface="Calibri"/>
                <a:cs typeface="Calibri"/>
              </a:rPr>
              <a:t>Growth rate and substrate temperature decoupled</a:t>
            </a:r>
            <a:endParaRPr lang="en-US" dirty="0">
              <a:latin typeface="Calibri"/>
              <a:cs typeface="Calibri"/>
            </a:endParaRPr>
          </a:p>
        </p:txBody>
      </p:sp>
      <p:sp>
        <p:nvSpPr>
          <p:cNvPr id="6" name="Rounded Rectangle 5"/>
          <p:cNvSpPr/>
          <p:nvPr/>
        </p:nvSpPr>
        <p:spPr bwMode="auto">
          <a:xfrm>
            <a:off x="838200" y="6096000"/>
            <a:ext cx="7162800" cy="533400"/>
          </a:xfrm>
          <a:prstGeom prst="round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dirty="0" smtClean="0">
                <a:solidFill>
                  <a:srgbClr val="0009FF"/>
                </a:solidFill>
                <a:latin typeface="Calibri"/>
                <a:cs typeface="Calibri"/>
              </a:rPr>
              <a:t>Control over growth rate, substrate temp, V/III flux ratio</a:t>
            </a:r>
            <a:endParaRPr lang="en-US" dirty="0">
              <a:solidFill>
                <a:srgbClr val="0009FF"/>
              </a:solidFill>
              <a:latin typeface="Calibri"/>
              <a:cs typeface="Calibri"/>
            </a:endParaRPr>
          </a:p>
        </p:txBody>
      </p:sp>
      <p:sp>
        <p:nvSpPr>
          <p:cNvPr id="9" name="Slide Number Placeholder 8"/>
          <p:cNvSpPr>
            <a:spLocks noGrp="1"/>
          </p:cNvSpPr>
          <p:nvPr>
            <p:ph type="sldNum" sz="quarter" idx="10"/>
          </p:nvPr>
        </p:nvSpPr>
        <p:spPr/>
        <p:txBody>
          <a:bodyPr/>
          <a:lstStyle/>
          <a:p>
            <a:fld id="{9E340398-8ED8-D146-8DC3-8DB66C8411F8}" type="slidenum">
              <a:rPr lang="en-US" smtClean="0"/>
              <a:t>7</a:t>
            </a:fld>
            <a:endParaRPr lang="en-US"/>
          </a:p>
        </p:txBody>
      </p:sp>
      <p:grpSp>
        <p:nvGrpSpPr>
          <p:cNvPr id="18" name="Group 17"/>
          <p:cNvGrpSpPr/>
          <p:nvPr/>
        </p:nvGrpSpPr>
        <p:grpSpPr>
          <a:xfrm>
            <a:off x="228600" y="1219200"/>
            <a:ext cx="4648200" cy="4378325"/>
            <a:chOff x="228600" y="1219200"/>
            <a:chExt cx="4648200" cy="4378325"/>
          </a:xfrm>
        </p:grpSpPr>
        <p:grpSp>
          <p:nvGrpSpPr>
            <p:cNvPr id="8" name="Group 7"/>
            <p:cNvGrpSpPr/>
            <p:nvPr/>
          </p:nvGrpSpPr>
          <p:grpSpPr>
            <a:xfrm>
              <a:off x="609600" y="1219200"/>
              <a:ext cx="4267200" cy="4378325"/>
              <a:chOff x="609600" y="1219200"/>
              <a:chExt cx="4267200" cy="4378325"/>
            </a:xfrm>
          </p:grpSpPr>
          <p:pic>
            <p:nvPicPr>
              <p:cNvPr id="5" name="Picture 4" descr="sources_mbe_layout_opaque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4158667" cy="4378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4191000" y="32004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7" name="Rectangle 6"/>
              <p:cNvSpPr/>
              <p:nvPr/>
            </p:nvSpPr>
            <p:spPr bwMode="auto">
              <a:xfrm>
                <a:off x="809978" y="3352800"/>
                <a:ext cx="533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sp>
          <p:nvSpPr>
            <p:cNvPr id="10" name="TextBox 9"/>
            <p:cNvSpPr txBox="1"/>
            <p:nvPr/>
          </p:nvSpPr>
          <p:spPr>
            <a:xfrm>
              <a:off x="990600" y="1600200"/>
              <a:ext cx="864339" cy="307777"/>
            </a:xfrm>
            <a:prstGeom prst="rect">
              <a:avLst/>
            </a:prstGeom>
            <a:noFill/>
          </p:spPr>
          <p:txBody>
            <a:bodyPr wrap="none" rtlCol="0">
              <a:spAutoFit/>
            </a:bodyPr>
            <a:lstStyle/>
            <a:p>
              <a:r>
                <a:rPr lang="en-US" sz="1400" dirty="0" smtClean="0">
                  <a:latin typeface="Calibri"/>
                  <a:cs typeface="Calibri"/>
                </a:rPr>
                <a:t>substrate</a:t>
              </a:r>
              <a:endParaRPr lang="en-US" sz="1400" dirty="0">
                <a:latin typeface="Calibri"/>
                <a:cs typeface="Calibri"/>
              </a:endParaRPr>
            </a:p>
          </p:txBody>
        </p:sp>
        <p:sp>
          <p:nvSpPr>
            <p:cNvPr id="11" name="TextBox 10"/>
            <p:cNvSpPr txBox="1"/>
            <p:nvPr/>
          </p:nvSpPr>
          <p:spPr>
            <a:xfrm>
              <a:off x="2362200" y="4953000"/>
              <a:ext cx="739317" cy="307777"/>
            </a:xfrm>
            <a:prstGeom prst="rect">
              <a:avLst/>
            </a:prstGeom>
            <a:noFill/>
          </p:spPr>
          <p:txBody>
            <a:bodyPr wrap="none" rtlCol="0">
              <a:spAutoFit/>
            </a:bodyPr>
            <a:lstStyle/>
            <a:p>
              <a:r>
                <a:rPr lang="en-US" sz="1400" dirty="0" smtClean="0">
                  <a:latin typeface="Calibri"/>
                  <a:cs typeface="Calibri"/>
                </a:rPr>
                <a:t>sources</a:t>
              </a:r>
              <a:endParaRPr lang="en-US" sz="1400" dirty="0">
                <a:latin typeface="Calibri"/>
                <a:cs typeface="Calibri"/>
              </a:endParaRPr>
            </a:p>
          </p:txBody>
        </p:sp>
        <p:cxnSp>
          <p:nvCxnSpPr>
            <p:cNvPr id="13" name="Straight Arrow Connector 12"/>
            <p:cNvCxnSpPr/>
            <p:nvPr/>
          </p:nvCxnSpPr>
          <p:spPr bwMode="auto">
            <a:xfrm flipV="1">
              <a:off x="3124200" y="4800600"/>
              <a:ext cx="4572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flipV="1">
              <a:off x="1981200" y="4724400"/>
              <a:ext cx="3810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228600" y="2667000"/>
              <a:ext cx="710451" cy="307777"/>
            </a:xfrm>
            <a:prstGeom prst="rect">
              <a:avLst/>
            </a:prstGeom>
            <a:noFill/>
          </p:spPr>
          <p:txBody>
            <a:bodyPr wrap="none" rtlCol="0">
              <a:spAutoFit/>
            </a:bodyPr>
            <a:lstStyle/>
            <a:p>
              <a:r>
                <a:rPr lang="en-US" sz="1400" dirty="0" smtClean="0">
                  <a:latin typeface="Calibri"/>
                  <a:cs typeface="Calibri"/>
                </a:rPr>
                <a:t>shutter</a:t>
              </a:r>
              <a:endParaRPr lang="en-US" sz="1400" dirty="0">
                <a:latin typeface="Calibri"/>
                <a:cs typeface="Calibri"/>
              </a:endParaRPr>
            </a:p>
          </p:txBody>
        </p:sp>
      </p:grpSp>
    </p:spTree>
    <p:extLst>
      <p:ext uri="{BB962C8B-B14F-4D97-AF65-F5344CB8AC3E}">
        <p14:creationId xmlns:p14="http://schemas.microsoft.com/office/powerpoint/2010/main" val="39446278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Ex-situ </a:t>
            </a:r>
            <a:r>
              <a:rPr lang="en-US" sz="4000" dirty="0" smtClean="0"/>
              <a:t>characterization techniques</a:t>
            </a:r>
            <a:endParaRPr lang="en-US" sz="4000" dirty="0"/>
          </a:p>
        </p:txBody>
      </p:sp>
      <p:sp>
        <p:nvSpPr>
          <p:cNvPr id="3" name="TextBox 5"/>
          <p:cNvSpPr txBox="1">
            <a:spLocks noChangeArrowheads="1"/>
          </p:cNvSpPr>
          <p:nvPr/>
        </p:nvSpPr>
        <p:spPr bwMode="auto">
          <a:xfrm>
            <a:off x="708378" y="2133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9" name="TextBox 23"/>
          <p:cNvSpPr txBox="1">
            <a:spLocks noChangeArrowheads="1"/>
          </p:cNvSpPr>
          <p:nvPr/>
        </p:nvSpPr>
        <p:spPr bwMode="auto">
          <a:xfrm>
            <a:off x="863295" y="5562600"/>
            <a:ext cx="3429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charset="0"/>
              </a:rPr>
              <a:t>A film with many </a:t>
            </a:r>
            <a:r>
              <a:rPr kumimoji="0" lang="en-US" sz="2200" b="0" i="0" u="none" strike="noStrike" cap="none" normalizeH="0" baseline="0" dirty="0" err="1" smtClean="0">
                <a:ln>
                  <a:noFill/>
                </a:ln>
                <a:solidFill>
                  <a:schemeClr val="tx1"/>
                </a:solidFill>
                <a:effectLst/>
                <a:latin typeface="Calibri" charset="0"/>
              </a:rPr>
              <a:t>antiphase</a:t>
            </a:r>
            <a:r>
              <a:rPr kumimoji="0" lang="en-US" sz="2200" b="0" i="0" u="none" strike="noStrike" cap="none" normalizeH="0" dirty="0" smtClean="0">
                <a:ln>
                  <a:noFill/>
                </a:ln>
                <a:solidFill>
                  <a:schemeClr val="tx1"/>
                </a:solidFill>
                <a:effectLst/>
                <a:latin typeface="Calibri" charset="0"/>
              </a:rPr>
              <a:t> domains</a:t>
            </a:r>
            <a:endParaRPr kumimoji="0" lang="en-US" sz="2200" b="0" i="0" u="none" strike="noStrike" cap="none" normalizeH="0" baseline="0" dirty="0">
              <a:ln>
                <a:noFill/>
              </a:ln>
              <a:solidFill>
                <a:schemeClr val="tx1"/>
              </a:solidFill>
              <a:effectLst/>
            </a:endParaRPr>
          </a:p>
        </p:txBody>
      </p:sp>
      <p:grpSp>
        <p:nvGrpSpPr>
          <p:cNvPr id="19" name="Group 18"/>
          <p:cNvGrpSpPr>
            <a:grpSpLocks noChangeAspect="1"/>
          </p:cNvGrpSpPr>
          <p:nvPr/>
        </p:nvGrpSpPr>
        <p:grpSpPr>
          <a:xfrm>
            <a:off x="4292295" y="1929490"/>
            <a:ext cx="3886200" cy="4776110"/>
            <a:chOff x="4343400" y="1676400"/>
            <a:chExt cx="4154135" cy="5105400"/>
          </a:xfrm>
        </p:grpSpPr>
        <p:grpSp>
          <p:nvGrpSpPr>
            <p:cNvPr id="5" name="Group 18"/>
            <p:cNvGrpSpPr>
              <a:grpSpLocks noChangeAspect="1"/>
            </p:cNvGrpSpPr>
            <p:nvPr/>
          </p:nvGrpSpPr>
          <p:grpSpPr bwMode="auto">
            <a:xfrm>
              <a:off x="4343400" y="1888974"/>
              <a:ext cx="4154134" cy="2530626"/>
              <a:chOff x="4267200" y="1219200"/>
              <a:chExt cx="4252647" cy="2590800"/>
            </a:xfrm>
          </p:grpSpPr>
          <p:pic>
            <p:nvPicPr>
              <p:cNvPr id="11268" name="Picture 2" descr="2-DF2-00-edit.tif"/>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267200" y="1219200"/>
                <a:ext cx="425264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9" name="Straight Connector 4"/>
              <p:cNvCxnSpPr>
                <a:cxnSpLocks noChangeShapeType="1"/>
              </p:cNvCxnSpPr>
              <p:nvPr/>
            </p:nvCxnSpPr>
            <p:spPr bwMode="auto">
              <a:xfrm rot="16200000" flipV="1">
                <a:off x="7924800" y="3124201"/>
                <a:ext cx="0" cy="914400"/>
              </a:xfrm>
              <a:prstGeom prst="line">
                <a:avLst/>
              </a:prstGeom>
              <a:noFill/>
              <a:ln w="57150">
                <a:solidFill>
                  <a:schemeClr val="bg1"/>
                </a:solidFill>
                <a:round/>
                <a:headEnd/>
                <a:tailEnd/>
              </a:ln>
            </p:spPr>
          </p:cxnSp>
          <p:sp>
            <p:nvSpPr>
              <p:cNvPr id="6" name="TextBox 6"/>
              <p:cNvSpPr txBox="1">
                <a:spLocks noChangeArrowheads="1"/>
              </p:cNvSpPr>
              <p:nvPr/>
            </p:nvSpPr>
            <p:spPr bwMode="auto">
              <a:xfrm>
                <a:off x="7491211" y="3200400"/>
                <a:ext cx="807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Calibri" charset="0"/>
                  </a:rPr>
                  <a:t>100 nm</a:t>
                </a:r>
                <a:endParaRPr kumimoji="0" lang="en-US" sz="2400" b="0" i="0" u="none" strike="noStrike" cap="none" normalizeH="0" baseline="0">
                  <a:ln>
                    <a:noFill/>
                  </a:ln>
                  <a:solidFill>
                    <a:schemeClr val="tx1"/>
                  </a:solidFill>
                  <a:effectLst/>
                  <a:latin typeface="Arial" charset="0"/>
                  <a:ea typeface="ＭＳ Ｐゴシック" charset="0"/>
                </a:endParaRPr>
              </a:p>
            </p:txBody>
          </p:sp>
        </p:grpSp>
        <p:cxnSp>
          <p:nvCxnSpPr>
            <p:cNvPr id="11272" name="Straight Arrow Connector 14"/>
            <p:cNvCxnSpPr>
              <a:cxnSpLocks noChangeShapeType="1"/>
            </p:cNvCxnSpPr>
            <p:nvPr/>
          </p:nvCxnSpPr>
          <p:spPr bwMode="auto">
            <a:xfrm>
              <a:off x="5776912" y="1676400"/>
              <a:ext cx="0" cy="382588"/>
            </a:xfrm>
            <a:prstGeom prst="straightConnector1">
              <a:avLst/>
            </a:prstGeom>
            <a:noFill/>
            <a:ln w="38100">
              <a:solidFill>
                <a:srgbClr val="0000FF"/>
              </a:solidFill>
              <a:round/>
              <a:headEnd/>
              <a:tailEnd type="arrow" w="med" len="med"/>
            </a:ln>
          </p:spPr>
        </p:cxnSp>
        <p:grpSp>
          <p:nvGrpSpPr>
            <p:cNvPr id="7" name="Group 22"/>
            <p:cNvGrpSpPr>
              <a:grpSpLocks noChangeAspect="1"/>
            </p:cNvGrpSpPr>
            <p:nvPr/>
          </p:nvGrpSpPr>
          <p:grpSpPr bwMode="auto">
            <a:xfrm>
              <a:off x="4351161" y="4741839"/>
              <a:ext cx="4146374" cy="2039961"/>
              <a:chOff x="4350774" y="4548494"/>
              <a:chExt cx="4259826" cy="2096105"/>
            </a:xfrm>
          </p:grpSpPr>
          <p:pic>
            <p:nvPicPr>
              <p:cNvPr id="11274" name="Picture 16" descr="24-BF110za-edit.tif"/>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50774" y="4548494"/>
                <a:ext cx="4259826" cy="20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75" name="Straight Connector 20"/>
              <p:cNvCxnSpPr>
                <a:cxnSpLocks noChangeShapeType="1"/>
              </p:cNvCxnSpPr>
              <p:nvPr/>
            </p:nvCxnSpPr>
            <p:spPr bwMode="auto">
              <a:xfrm rot="16200000">
                <a:off x="8062554" y="6145104"/>
                <a:ext cx="0" cy="685800"/>
              </a:xfrm>
              <a:prstGeom prst="line">
                <a:avLst/>
              </a:prstGeom>
              <a:noFill/>
              <a:ln w="57150">
                <a:solidFill>
                  <a:schemeClr val="bg1"/>
                </a:solidFill>
                <a:round/>
                <a:headEnd/>
                <a:tailEnd/>
              </a:ln>
            </p:spPr>
          </p:cxnSp>
          <p:sp>
            <p:nvSpPr>
              <p:cNvPr id="8" name="TextBox 21"/>
              <p:cNvSpPr txBox="1">
                <a:spLocks noChangeArrowheads="1"/>
              </p:cNvSpPr>
              <p:nvPr/>
            </p:nvSpPr>
            <p:spPr bwMode="auto">
              <a:xfrm>
                <a:off x="7643685" y="6106828"/>
                <a:ext cx="808144" cy="33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Calibri" charset="0"/>
                  </a:rPr>
                  <a:t>100 nm</a:t>
                </a: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cxnSp>
          <p:nvCxnSpPr>
            <p:cNvPr id="11279" name="Straight Arrow Connector 26"/>
            <p:cNvCxnSpPr>
              <a:cxnSpLocks noChangeShapeType="1"/>
            </p:cNvCxnSpPr>
            <p:nvPr/>
          </p:nvCxnSpPr>
          <p:spPr bwMode="auto">
            <a:xfrm>
              <a:off x="7410978" y="4555067"/>
              <a:ext cx="5646" cy="323321"/>
            </a:xfrm>
            <a:prstGeom prst="straightConnector1">
              <a:avLst/>
            </a:prstGeom>
            <a:noFill/>
            <a:ln w="38100">
              <a:solidFill>
                <a:srgbClr val="008000"/>
              </a:solidFill>
              <a:round/>
              <a:headEnd/>
              <a:tailEnd type="arrow" w="med" len="med"/>
            </a:ln>
          </p:spPr>
        </p:cxnSp>
        <p:cxnSp>
          <p:nvCxnSpPr>
            <p:cNvPr id="27" name="Straight Arrow Connector 26"/>
            <p:cNvCxnSpPr>
              <a:cxnSpLocks noChangeShapeType="1"/>
            </p:cNvCxnSpPr>
            <p:nvPr/>
          </p:nvCxnSpPr>
          <p:spPr bwMode="auto">
            <a:xfrm>
              <a:off x="5644266" y="4495800"/>
              <a:ext cx="5646" cy="323321"/>
            </a:xfrm>
            <a:prstGeom prst="straightConnector1">
              <a:avLst/>
            </a:prstGeom>
            <a:noFill/>
            <a:ln w="38100">
              <a:solidFill>
                <a:srgbClr val="008000"/>
              </a:solidFill>
              <a:round/>
              <a:headEnd/>
              <a:tailEnd type="arrow" w="med" len="med"/>
            </a:ln>
          </p:spPr>
        </p:cxnSp>
      </p:grpSp>
      <p:sp>
        <p:nvSpPr>
          <p:cNvPr id="4" name="TextBox 3"/>
          <p:cNvSpPr txBox="1"/>
          <p:nvPr/>
        </p:nvSpPr>
        <p:spPr>
          <a:xfrm>
            <a:off x="228600" y="838200"/>
            <a:ext cx="8915400" cy="1446550"/>
          </a:xfrm>
          <a:prstGeom prst="rect">
            <a:avLst/>
          </a:prstGeom>
          <a:noFill/>
        </p:spPr>
        <p:txBody>
          <a:bodyPr wrap="square" rtlCol="0">
            <a:spAutoFit/>
          </a:bodyPr>
          <a:lstStyle/>
          <a:p>
            <a:r>
              <a:rPr lang="en-US" sz="2200" dirty="0" smtClean="0">
                <a:latin typeface="Calibri"/>
                <a:cs typeface="Calibri"/>
              </a:rPr>
              <a:t>Detect APDs with atomic force microscopy (AFM) and transmission electron microscopy (TEM)</a:t>
            </a:r>
          </a:p>
          <a:p>
            <a:pPr marL="342900" indent="-342900">
              <a:buFontTx/>
              <a:buChar char="-"/>
            </a:pPr>
            <a:r>
              <a:rPr lang="en-US" sz="2200" dirty="0" smtClean="0">
                <a:latin typeface="Calibri"/>
                <a:cs typeface="Calibri"/>
              </a:rPr>
              <a:t>AFM: surface pit density</a:t>
            </a:r>
          </a:p>
          <a:p>
            <a:pPr marL="342900" indent="-342900">
              <a:buFontTx/>
              <a:buChar char="-"/>
            </a:pPr>
            <a:r>
              <a:rPr lang="en-US" sz="2200" dirty="0" smtClean="0">
                <a:latin typeface="Calibri"/>
                <a:cs typeface="Calibri"/>
              </a:rPr>
              <a:t>TEM: how APBs propagate in the film</a:t>
            </a:r>
          </a:p>
        </p:txBody>
      </p:sp>
      <p:grpSp>
        <p:nvGrpSpPr>
          <p:cNvPr id="18" name="Group 17"/>
          <p:cNvGrpSpPr>
            <a:grpSpLocks noChangeAspect="1"/>
          </p:cNvGrpSpPr>
          <p:nvPr/>
        </p:nvGrpSpPr>
        <p:grpSpPr>
          <a:xfrm>
            <a:off x="381000" y="2362200"/>
            <a:ext cx="3636289" cy="3276600"/>
            <a:chOff x="195384" y="2286000"/>
            <a:chExt cx="3974548" cy="3581400"/>
          </a:xfrm>
        </p:grpSpPr>
        <p:pic>
          <p:nvPicPr>
            <p:cNvPr id="11266" name="Picture 1" descr="5Fplanar-10um-2d.jpg"/>
            <p:cNvPicPr>
              <a:picLocks noChangeAspect="1"/>
            </p:cNvPicPr>
            <p:nvPr/>
          </p:nvPicPr>
          <p:blipFill>
            <a:blip r:embed="rId7">
              <a:extLst>
                <a:ext uri="{28A0092B-C50C-407E-A947-70E740481C1C}">
                  <a14:useLocalDpi xmlns:a14="http://schemas.microsoft.com/office/drawing/2010/main" val="0"/>
                </a:ext>
              </a:extLst>
            </a:blip>
            <a:srcRect l="7265" t="12550" r="52531" b="41357"/>
            <a:stretch>
              <a:fillRect/>
            </a:stretch>
          </p:blipFill>
          <p:spPr bwMode="auto">
            <a:xfrm>
              <a:off x="195384" y="2362200"/>
              <a:ext cx="397454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71" name="Straight Arrow Connector 11"/>
            <p:cNvCxnSpPr>
              <a:cxnSpLocks noChangeShapeType="1"/>
            </p:cNvCxnSpPr>
            <p:nvPr/>
          </p:nvCxnSpPr>
          <p:spPr bwMode="auto">
            <a:xfrm>
              <a:off x="3352800" y="2362200"/>
              <a:ext cx="0" cy="609600"/>
            </a:xfrm>
            <a:prstGeom prst="straightConnector1">
              <a:avLst/>
            </a:prstGeom>
            <a:noFill/>
            <a:ln w="38100">
              <a:solidFill>
                <a:srgbClr val="0000FF"/>
              </a:solidFill>
              <a:round/>
              <a:headEnd/>
              <a:tailEnd type="arrow" w="med" len="med"/>
            </a:ln>
          </p:spPr>
        </p:cxnSp>
        <p:cxnSp>
          <p:nvCxnSpPr>
            <p:cNvPr id="11277" name="Straight Arrow Connector 24"/>
            <p:cNvCxnSpPr>
              <a:cxnSpLocks noChangeShapeType="1"/>
            </p:cNvCxnSpPr>
            <p:nvPr/>
          </p:nvCxnSpPr>
          <p:spPr bwMode="auto">
            <a:xfrm>
              <a:off x="2568222" y="2788356"/>
              <a:ext cx="0" cy="609600"/>
            </a:xfrm>
            <a:prstGeom prst="straightConnector1">
              <a:avLst/>
            </a:prstGeom>
            <a:noFill/>
            <a:ln w="38100">
              <a:solidFill>
                <a:srgbClr val="008000"/>
              </a:solidFill>
              <a:round/>
              <a:headEnd/>
              <a:tailEnd type="arrow" w="med" len="med"/>
            </a:ln>
          </p:spPr>
        </p:cxnSp>
        <p:sp>
          <p:nvSpPr>
            <p:cNvPr id="17" name="Rectangle 16"/>
            <p:cNvSpPr/>
            <p:nvPr/>
          </p:nvSpPr>
          <p:spPr bwMode="auto">
            <a:xfrm>
              <a:off x="1981200" y="2286000"/>
              <a:ext cx="914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sp>
        <p:nvSpPr>
          <p:cNvPr id="23" name="TextBox 23"/>
          <p:cNvSpPr txBox="1">
            <a:spLocks noChangeArrowheads="1"/>
          </p:cNvSpPr>
          <p:nvPr/>
        </p:nvSpPr>
        <p:spPr bwMode="auto">
          <a:xfrm>
            <a:off x="762000" y="6581001"/>
            <a:ext cx="31157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Sample courtesy</a:t>
            </a:r>
            <a:r>
              <a:rPr kumimoji="0" lang="en-US" sz="1200" b="0" i="0" u="none" strike="noStrike" cap="none" normalizeH="0" dirty="0" smtClean="0">
                <a:ln>
                  <a:noFill/>
                </a:ln>
                <a:solidFill>
                  <a:schemeClr val="tx1"/>
                </a:solidFill>
                <a:effectLst/>
                <a:latin typeface="Calibri" charset="0"/>
              </a:rPr>
              <a:t> of D. Liang, Y. Kang (Stanford)</a:t>
            </a:r>
            <a:endParaRPr kumimoji="0" lang="en-US" sz="1200" b="0" i="0" u="none" strike="noStrike" cap="none" normalizeH="0" baseline="0" dirty="0">
              <a:ln>
                <a:noFill/>
              </a:ln>
              <a:solidFill>
                <a:schemeClr val="tx1"/>
              </a:solidFill>
              <a:effectLst/>
            </a:endParaRPr>
          </a:p>
        </p:txBody>
      </p:sp>
      <p:sp>
        <p:nvSpPr>
          <p:cNvPr id="10" name="Slide Number Placeholder 9"/>
          <p:cNvSpPr>
            <a:spLocks noGrp="1"/>
          </p:cNvSpPr>
          <p:nvPr>
            <p:ph type="sldNum" sz="quarter" idx="10"/>
          </p:nvPr>
        </p:nvSpPr>
        <p:spPr/>
        <p:txBody>
          <a:bodyPr/>
          <a:lstStyle/>
          <a:p>
            <a:fld id="{9E340398-8ED8-D146-8DC3-8DB66C8411F8}" type="slidenum">
              <a:rPr lang="en-US" smtClean="0"/>
              <a:t>8</a:t>
            </a:fld>
            <a:endParaRPr lang="en-US"/>
          </a:p>
        </p:txBody>
      </p:sp>
      <p:cxnSp>
        <p:nvCxnSpPr>
          <p:cNvPr id="12" name="Straight Connector 11"/>
          <p:cNvCxnSpPr/>
          <p:nvPr/>
        </p:nvCxnSpPr>
        <p:spPr bwMode="auto">
          <a:xfrm flipV="1">
            <a:off x="4524022" y="3152422"/>
            <a:ext cx="914400" cy="762000"/>
          </a:xfrm>
          <a:prstGeom prst="line">
            <a:avLst/>
          </a:prstGeom>
          <a:solidFill>
            <a:schemeClr val="accent1"/>
          </a:solidFill>
          <a:ln w="9525" cap="flat" cmpd="sng" algn="ctr">
            <a:solidFill>
              <a:schemeClr val="bg1"/>
            </a:solidFill>
            <a:prstDash val="dash"/>
            <a:round/>
            <a:headEnd type="none" w="med" len="med"/>
            <a:tailEnd type="none" w="med" len="med"/>
          </a:ln>
          <a:effectLst/>
        </p:spPr>
      </p:cxnSp>
      <p:cxnSp>
        <p:nvCxnSpPr>
          <p:cNvPr id="28" name="Straight Connector 27"/>
          <p:cNvCxnSpPr/>
          <p:nvPr/>
        </p:nvCxnSpPr>
        <p:spPr bwMode="auto">
          <a:xfrm flipH="1" flipV="1">
            <a:off x="5562600" y="3138311"/>
            <a:ext cx="1143000" cy="824089"/>
          </a:xfrm>
          <a:prstGeom prst="line">
            <a:avLst/>
          </a:prstGeom>
          <a:solidFill>
            <a:schemeClr val="accent1"/>
          </a:solidFill>
          <a:ln w="9525" cap="flat" cmpd="sng" algn="ctr">
            <a:solidFill>
              <a:schemeClr val="bg1"/>
            </a:solidFill>
            <a:prstDash val="dash"/>
            <a:round/>
            <a:headEnd type="none" w="med" len="med"/>
            <a:tailEnd type="none" w="med" len="med"/>
          </a:ln>
          <a:effectLst/>
        </p:spPr>
      </p:cxnSp>
    </p:spTree>
    <p:extLst>
      <p:ext uri="{BB962C8B-B14F-4D97-AF65-F5344CB8AC3E}">
        <p14:creationId xmlns:p14="http://schemas.microsoft.com/office/powerpoint/2010/main" val="10111879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lstStyle/>
          <a:p>
            <a:r>
              <a:rPr lang="en-US" sz="4000" dirty="0" smtClean="0">
                <a:latin typeface="Calibri"/>
                <a:cs typeface="Calibri"/>
              </a:rPr>
              <a:t>Achieving high quality GaP on Si</a:t>
            </a:r>
            <a:endParaRPr lang="en-US" sz="4000" dirty="0">
              <a:latin typeface="Calibri"/>
              <a:cs typeface="Calibri"/>
            </a:endParaRPr>
          </a:p>
        </p:txBody>
      </p:sp>
      <p:sp>
        <p:nvSpPr>
          <p:cNvPr id="3" name="Slide Number Placeholder 2"/>
          <p:cNvSpPr>
            <a:spLocks noGrp="1"/>
          </p:cNvSpPr>
          <p:nvPr>
            <p:ph type="sldNum" sz="quarter" idx="12"/>
          </p:nvPr>
        </p:nvSpPr>
        <p:spPr/>
        <p:txBody>
          <a:bodyPr/>
          <a:lstStyle/>
          <a:p>
            <a:fld id="{B5793C43-ECA0-AE4B-A496-BA75102106F7}" type="slidenum">
              <a:rPr lang="en-US" smtClean="0"/>
              <a:t>9</a:t>
            </a:fld>
            <a:endParaRPr lang="en-US"/>
          </a:p>
        </p:txBody>
      </p:sp>
      <p:sp>
        <p:nvSpPr>
          <p:cNvPr id="67" name="Text Box 28"/>
          <p:cNvSpPr txBox="1">
            <a:spLocks noChangeArrowheads="1"/>
          </p:cNvSpPr>
          <p:nvPr/>
        </p:nvSpPr>
        <p:spPr bwMode="auto">
          <a:xfrm>
            <a:off x="762000" y="6555601"/>
            <a:ext cx="3339376"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eaLnBrk="1" hangingPunct="1"/>
            <a:r>
              <a:rPr kumimoji="0" lang="en-US" sz="1200" b="0" i="0" u="none" strike="noStrike" cap="none" normalizeH="0" baseline="0" dirty="0" smtClean="0">
                <a:ln>
                  <a:noFill/>
                </a:ln>
                <a:solidFill>
                  <a:schemeClr val="tx1"/>
                </a:solidFill>
                <a:effectLst/>
                <a:latin typeface="Calibri"/>
                <a:cs typeface="Calibri"/>
              </a:rPr>
              <a:t>A.C. Lin et </a:t>
            </a:r>
            <a:r>
              <a:rPr kumimoji="0" lang="en-US" sz="1200" b="0" i="0" u="none" strike="noStrike" cap="none" normalizeH="0" baseline="0" dirty="0">
                <a:ln>
                  <a:noFill/>
                </a:ln>
                <a:solidFill>
                  <a:schemeClr val="tx1"/>
                </a:solidFill>
                <a:effectLst/>
                <a:latin typeface="Calibri"/>
                <a:cs typeface="Calibri"/>
              </a:rPr>
              <a:t>al. J. </a:t>
            </a:r>
            <a:r>
              <a:rPr kumimoji="0" lang="en-US" sz="1200" b="0" i="0" u="none" strike="noStrike" cap="none" normalizeH="0" baseline="0" dirty="0" smtClean="0">
                <a:ln>
                  <a:noFill/>
                </a:ln>
                <a:solidFill>
                  <a:schemeClr val="tx1"/>
                </a:solidFill>
                <a:effectLst/>
                <a:latin typeface="Calibri"/>
                <a:cs typeface="Calibri"/>
              </a:rPr>
              <a:t>Vac. Sci. </a:t>
            </a:r>
            <a:r>
              <a:rPr lang="en-US" sz="1200" dirty="0" smtClean="0">
                <a:latin typeface="Calibri"/>
                <a:cs typeface="Calibri"/>
              </a:rPr>
              <a:t>Technol. B </a:t>
            </a:r>
            <a:r>
              <a:rPr lang="en-US" sz="1200" dirty="0">
                <a:latin typeface="Calibri"/>
                <a:cs typeface="Calibri"/>
              </a:rPr>
              <a:t>29 (2011) </a:t>
            </a:r>
            <a:r>
              <a:rPr lang="en-US" sz="1200" dirty="0" smtClean="0">
                <a:latin typeface="Calibri"/>
                <a:cs typeface="Calibri"/>
              </a:rPr>
              <a:t>1201.</a:t>
            </a:r>
            <a:endParaRPr kumimoji="0" lang="en-US" sz="1200" b="0" i="0" u="none" strike="noStrike" cap="none" normalizeH="0" baseline="0" dirty="0">
              <a:ln>
                <a:noFill/>
              </a:ln>
              <a:solidFill>
                <a:schemeClr val="tx1"/>
              </a:solidFill>
              <a:effectLst/>
              <a:latin typeface="Calibri"/>
              <a:cs typeface="Calibri"/>
            </a:endParaRPr>
          </a:p>
        </p:txBody>
      </p:sp>
      <p:grpSp>
        <p:nvGrpSpPr>
          <p:cNvPr id="15" name="Group 14"/>
          <p:cNvGrpSpPr/>
          <p:nvPr/>
        </p:nvGrpSpPr>
        <p:grpSpPr>
          <a:xfrm>
            <a:off x="5943600" y="914400"/>
            <a:ext cx="3048000" cy="5635823"/>
            <a:chOff x="5943600" y="914400"/>
            <a:chExt cx="3048000" cy="5635823"/>
          </a:xfrm>
        </p:grpSpPr>
        <p:grpSp>
          <p:nvGrpSpPr>
            <p:cNvPr id="50" name="Group 49"/>
            <p:cNvGrpSpPr/>
            <p:nvPr/>
          </p:nvGrpSpPr>
          <p:grpSpPr>
            <a:xfrm>
              <a:off x="6705600" y="914400"/>
              <a:ext cx="1828800" cy="838200"/>
              <a:chOff x="7086600" y="4267200"/>
              <a:chExt cx="1828800" cy="838200"/>
            </a:xfrm>
          </p:grpSpPr>
          <p:sp>
            <p:nvSpPr>
              <p:cNvPr id="53" name="Rectangle 52"/>
              <p:cNvSpPr/>
              <p:nvPr/>
            </p:nvSpPr>
            <p:spPr bwMode="auto">
              <a:xfrm>
                <a:off x="7086600" y="4724400"/>
                <a:ext cx="1828800" cy="381000"/>
              </a:xfrm>
              <a:prstGeom prst="rect">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Si</a:t>
                </a:r>
              </a:p>
            </p:txBody>
          </p:sp>
          <p:sp>
            <p:nvSpPr>
              <p:cNvPr id="54" name="Rectangle 53"/>
              <p:cNvSpPr/>
              <p:nvPr/>
            </p:nvSpPr>
            <p:spPr bwMode="auto">
              <a:xfrm>
                <a:off x="7086600" y="4648200"/>
                <a:ext cx="1828800" cy="76200"/>
              </a:xfrm>
              <a:prstGeom prst="rect">
                <a:avLst/>
              </a:prstGeom>
              <a:solidFill>
                <a:srgbClr val="7F7F7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sp>
            <p:nvSpPr>
              <p:cNvPr id="55" name="Rectangle 54"/>
              <p:cNvSpPr/>
              <p:nvPr/>
            </p:nvSpPr>
            <p:spPr bwMode="auto">
              <a:xfrm>
                <a:off x="7086600" y="4267200"/>
                <a:ext cx="1828800" cy="381000"/>
              </a:xfrm>
              <a:prstGeom prst="rect">
                <a:avLst/>
              </a:prstGeom>
              <a:solidFill>
                <a:srgbClr val="7C7EF7"/>
              </a:solidFill>
              <a:ln w="9525"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GaP</a:t>
                </a:r>
              </a:p>
            </p:txBody>
          </p:sp>
        </p:grpSp>
        <p:sp>
          <p:nvSpPr>
            <p:cNvPr id="52" name="Down Arrow 51"/>
            <p:cNvSpPr/>
            <p:nvPr/>
          </p:nvSpPr>
          <p:spPr bwMode="auto">
            <a:xfrm rot="16200000">
              <a:off x="6057900" y="1257300"/>
              <a:ext cx="228600" cy="457200"/>
            </a:xfrm>
            <a:prstGeom prst="downArrow">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nvGrpSpPr>
            <p:cNvPr id="60" name="Group 59"/>
            <p:cNvGrpSpPr/>
            <p:nvPr/>
          </p:nvGrpSpPr>
          <p:grpSpPr>
            <a:xfrm>
              <a:off x="6477000" y="3810000"/>
              <a:ext cx="2514185" cy="2026742"/>
              <a:chOff x="5485978" y="3472020"/>
              <a:chExt cx="3538642" cy="2852580"/>
            </a:xfrm>
          </p:grpSpPr>
          <p:pic>
            <p:nvPicPr>
              <p:cNvPr id="61" name="Picture 60" descr="1-df-edit.tif"/>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9000" contrast="-15000"/>
                        </a14:imgEffect>
                      </a14:imgLayer>
                    </a14:imgProps>
                  </a:ext>
                  <a:ext uri="{28A0092B-C50C-407E-A947-70E740481C1C}">
                    <a14:useLocalDpi xmlns:a14="http://schemas.microsoft.com/office/drawing/2010/main" val="0"/>
                  </a:ext>
                </a:extLst>
              </a:blip>
              <a:srcRect t="15629"/>
              <a:stretch/>
            </p:blipFill>
            <p:spPr>
              <a:xfrm>
                <a:off x="5485978" y="3472020"/>
                <a:ext cx="3429422" cy="2852580"/>
              </a:xfrm>
              <a:prstGeom prst="rect">
                <a:avLst/>
              </a:prstGeom>
            </p:spPr>
          </p:pic>
          <p:grpSp>
            <p:nvGrpSpPr>
              <p:cNvPr id="62" name="Group 48"/>
              <p:cNvGrpSpPr>
                <a:grpSpLocks noChangeAspect="1"/>
              </p:cNvGrpSpPr>
              <p:nvPr/>
            </p:nvGrpSpPr>
            <p:grpSpPr bwMode="auto">
              <a:xfrm>
                <a:off x="5525468" y="5083318"/>
                <a:ext cx="3499152" cy="1100247"/>
                <a:chOff x="1881" y="5054"/>
                <a:chExt cx="5260" cy="1655"/>
              </a:xfrm>
            </p:grpSpPr>
            <p:sp>
              <p:nvSpPr>
                <p:cNvPr id="63" name="Line 49"/>
                <p:cNvSpPr>
                  <a:spLocks noChangeShapeType="1"/>
                </p:cNvSpPr>
                <p:nvPr/>
              </p:nvSpPr>
              <p:spPr bwMode="auto">
                <a:xfrm rot="5619132">
                  <a:off x="6157" y="6088"/>
                  <a:ext cx="64" cy="977"/>
                </a:xfrm>
                <a:prstGeom prst="line">
                  <a:avLst/>
                </a:prstGeom>
                <a:noFill/>
                <a:ln w="571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4" name="Text Box 50"/>
                <p:cNvSpPr txBox="1">
                  <a:spLocks noChangeArrowheads="1"/>
                </p:cNvSpPr>
                <p:nvPr/>
              </p:nvSpPr>
              <p:spPr bwMode="auto">
                <a:xfrm>
                  <a:off x="5368" y="5857"/>
                  <a:ext cx="1773"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pPr>
                  <a:r>
                    <a:rPr lang="en-US" sz="1600" dirty="0">
                      <a:solidFill>
                        <a:srgbClr val="FFFFFF"/>
                      </a:solidFill>
                      <a:latin typeface="Calibri"/>
                      <a:ea typeface="ＭＳ Ｐゴシック" charset="0"/>
                      <a:cs typeface="Calibri"/>
                    </a:rPr>
                    <a:t>50 nm</a:t>
                  </a:r>
                </a:p>
              </p:txBody>
            </p:sp>
            <p:sp>
              <p:nvSpPr>
                <p:cNvPr id="65" name="Text Box 51"/>
                <p:cNvSpPr txBox="1">
                  <a:spLocks noChangeArrowheads="1"/>
                </p:cNvSpPr>
                <p:nvPr/>
              </p:nvSpPr>
              <p:spPr bwMode="auto">
                <a:xfrm>
                  <a:off x="1881" y="5054"/>
                  <a:ext cx="1392"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pPr>
                  <a:r>
                    <a:rPr lang="en-US" sz="1600" dirty="0" err="1">
                      <a:solidFill>
                        <a:srgbClr val="FFFFFF"/>
                      </a:solidFill>
                      <a:latin typeface="Calibri"/>
                      <a:ea typeface="ＭＳ Ｐゴシック" charset="0"/>
                      <a:cs typeface="Calibri"/>
                    </a:rPr>
                    <a:t>GaP</a:t>
                  </a:r>
                  <a:endParaRPr lang="en-US" sz="1600" dirty="0">
                    <a:solidFill>
                      <a:srgbClr val="FFFFFF"/>
                    </a:solidFill>
                    <a:latin typeface="Calibri"/>
                    <a:ea typeface="ＭＳ Ｐゴシック" charset="0"/>
                    <a:cs typeface="Calibri"/>
                  </a:endParaRPr>
                </a:p>
              </p:txBody>
            </p:sp>
            <p:sp>
              <p:nvSpPr>
                <p:cNvPr id="66" name="Text Box 53"/>
                <p:cNvSpPr txBox="1">
                  <a:spLocks noChangeArrowheads="1"/>
                </p:cNvSpPr>
                <p:nvPr/>
              </p:nvSpPr>
              <p:spPr bwMode="auto">
                <a:xfrm>
                  <a:off x="1881" y="6200"/>
                  <a:ext cx="490" cy="50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spAutoFit/>
                </a:bodyPr>
                <a:lstStyle/>
                <a:p>
                  <a:pPr defTabSz="914400" eaLnBrk="0" fontAlgn="base" hangingPunct="0">
                    <a:spcBef>
                      <a:spcPct val="0"/>
                    </a:spcBef>
                    <a:spcAft>
                      <a:spcPct val="0"/>
                    </a:spcAft>
                  </a:pPr>
                  <a:r>
                    <a:rPr lang="en-US" sz="1600" dirty="0">
                      <a:solidFill>
                        <a:srgbClr val="FFFFFF"/>
                      </a:solidFill>
                      <a:latin typeface="Calibri"/>
                      <a:ea typeface="ＭＳ Ｐゴシック" charset="0"/>
                      <a:cs typeface="Calibri"/>
                    </a:rPr>
                    <a:t>Si</a:t>
                  </a:r>
                  <a:endParaRPr lang="en-US" sz="1200" dirty="0">
                    <a:solidFill>
                      <a:srgbClr val="FFFFFF"/>
                    </a:solidFill>
                    <a:latin typeface="Calibri"/>
                    <a:ea typeface="ＭＳ Ｐゴシック" charset="0"/>
                    <a:cs typeface="Calibri"/>
                  </a:endParaRPr>
                </a:p>
              </p:txBody>
            </p:sp>
          </p:grpSp>
        </p:grpSp>
        <p:grpSp>
          <p:nvGrpSpPr>
            <p:cNvPr id="68" name="Group 67"/>
            <p:cNvGrpSpPr/>
            <p:nvPr/>
          </p:nvGrpSpPr>
          <p:grpSpPr>
            <a:xfrm>
              <a:off x="6230407" y="1625600"/>
              <a:ext cx="2278593" cy="2133600"/>
              <a:chOff x="5294466" y="880602"/>
              <a:chExt cx="2819358" cy="2639955"/>
            </a:xfrm>
          </p:grpSpPr>
          <p:pic>
            <p:nvPicPr>
              <p:cNvPr id="69" name="Picture 68" descr="2740-1um-2d-3nmscale.jpg"/>
              <p:cNvPicPr>
                <a:picLocks noChangeAspect="1"/>
              </p:cNvPicPr>
              <p:nvPr/>
            </p:nvPicPr>
            <p:blipFill rotWithShape="1">
              <a:blip r:embed="rId5">
                <a:extLst>
                  <a:ext uri="{28A0092B-C50C-407E-A947-70E740481C1C}">
                    <a14:useLocalDpi xmlns:a14="http://schemas.microsoft.com/office/drawing/2010/main" val="0"/>
                  </a:ext>
                </a:extLst>
              </a:blip>
              <a:srcRect l="9688" t="14662" r="89457" b="44829"/>
              <a:stretch/>
            </p:blipFill>
            <p:spPr>
              <a:xfrm>
                <a:off x="5596800" y="1264253"/>
                <a:ext cx="102138" cy="2172911"/>
              </a:xfrm>
              <a:prstGeom prst="rect">
                <a:avLst/>
              </a:prstGeom>
            </p:spPr>
          </p:pic>
          <p:pic>
            <p:nvPicPr>
              <p:cNvPr id="70" name="Picture 69" descr="2740-1um-2d-3nmscale.jpg"/>
              <p:cNvPicPr>
                <a:picLocks noChangeAspect="1"/>
              </p:cNvPicPr>
              <p:nvPr/>
            </p:nvPicPr>
            <p:blipFill rotWithShape="1">
              <a:blip r:embed="rId5">
                <a:extLst>
                  <a:ext uri="{28A0092B-C50C-407E-A947-70E740481C1C}">
                    <a14:useLocalDpi xmlns:a14="http://schemas.microsoft.com/office/drawing/2010/main" val="0"/>
                  </a:ext>
                </a:extLst>
              </a:blip>
              <a:srcRect l="14958" t="14112" r="53846" b="44829"/>
              <a:stretch/>
            </p:blipFill>
            <p:spPr>
              <a:xfrm>
                <a:off x="5943600" y="1276683"/>
                <a:ext cx="2170224" cy="2197177"/>
              </a:xfrm>
              <a:prstGeom prst="rect">
                <a:avLst/>
              </a:prstGeom>
            </p:spPr>
          </p:pic>
          <p:sp>
            <p:nvSpPr>
              <p:cNvPr id="71" name="TextBox 6"/>
              <p:cNvSpPr txBox="1">
                <a:spLocks noChangeArrowheads="1"/>
              </p:cNvSpPr>
              <p:nvPr/>
            </p:nvSpPr>
            <p:spPr bwMode="auto">
              <a:xfrm>
                <a:off x="5359000" y="2175912"/>
                <a:ext cx="322077" cy="33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rPr>
                  <a:t>0</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72" name="TextBox 7"/>
              <p:cNvSpPr txBox="1">
                <a:spLocks noChangeArrowheads="1"/>
              </p:cNvSpPr>
              <p:nvPr/>
            </p:nvSpPr>
            <p:spPr bwMode="auto">
              <a:xfrm>
                <a:off x="5294466" y="3243558"/>
                <a:ext cx="312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-3</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73" name="TextBox 8"/>
              <p:cNvSpPr txBox="1">
                <a:spLocks noChangeArrowheads="1"/>
              </p:cNvSpPr>
              <p:nvPr/>
            </p:nvSpPr>
            <p:spPr bwMode="auto">
              <a:xfrm>
                <a:off x="5357410" y="1112184"/>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3</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74" name="TextBox 8"/>
              <p:cNvSpPr txBox="1">
                <a:spLocks noChangeArrowheads="1"/>
              </p:cNvSpPr>
              <p:nvPr/>
            </p:nvSpPr>
            <p:spPr bwMode="auto">
              <a:xfrm>
                <a:off x="5428862" y="880602"/>
                <a:ext cx="3884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nm</a:t>
                </a: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sp>
          <p:nvSpPr>
            <p:cNvPr id="75" name="TextBox 74"/>
            <p:cNvSpPr txBox="1"/>
            <p:nvPr/>
          </p:nvSpPr>
          <p:spPr>
            <a:xfrm>
              <a:off x="6400801" y="5842337"/>
              <a:ext cx="2590799" cy="707886"/>
            </a:xfrm>
            <a:prstGeom prst="rect">
              <a:avLst/>
            </a:prstGeom>
            <a:noFill/>
          </p:spPr>
          <p:txBody>
            <a:bodyPr wrap="square" rtlCol="0">
              <a:spAutoFit/>
            </a:bodyPr>
            <a:lstStyle/>
            <a:p>
              <a:r>
                <a:rPr lang="en-US" sz="2000" dirty="0" smtClean="0">
                  <a:latin typeface="Calibri"/>
                  <a:cs typeface="Calibri"/>
                </a:rPr>
                <a:t>GaP overgrowth:</a:t>
              </a:r>
            </a:p>
            <a:p>
              <a:pPr marL="342900" indent="-342900">
                <a:buFont typeface="Arial"/>
                <a:buChar char="•"/>
              </a:pPr>
              <a:r>
                <a:rPr lang="en-US" sz="2000" dirty="0" smtClean="0">
                  <a:latin typeface="Calibri"/>
                  <a:cs typeface="Calibri"/>
                </a:rPr>
                <a:t>Annihilate defects</a:t>
              </a:r>
              <a:endParaRPr lang="en-US" sz="2000" dirty="0">
                <a:latin typeface="Calibri"/>
                <a:cs typeface="Calibri"/>
              </a:endParaRPr>
            </a:p>
          </p:txBody>
        </p:sp>
      </p:grpSp>
      <p:grpSp>
        <p:nvGrpSpPr>
          <p:cNvPr id="13" name="Group 12"/>
          <p:cNvGrpSpPr/>
          <p:nvPr/>
        </p:nvGrpSpPr>
        <p:grpSpPr>
          <a:xfrm>
            <a:off x="12700" y="1295400"/>
            <a:ext cx="2882899" cy="4142839"/>
            <a:chOff x="12700" y="1295400"/>
            <a:chExt cx="2882899" cy="4142839"/>
          </a:xfrm>
        </p:grpSpPr>
        <p:sp>
          <p:nvSpPr>
            <p:cNvPr id="4" name="Rectangle 3"/>
            <p:cNvSpPr/>
            <p:nvPr/>
          </p:nvSpPr>
          <p:spPr bwMode="auto">
            <a:xfrm>
              <a:off x="457200" y="1295400"/>
              <a:ext cx="1870973" cy="289696"/>
            </a:xfrm>
            <a:prstGeom prst="rect">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Si</a:t>
              </a:r>
            </a:p>
          </p:txBody>
        </p:sp>
        <p:grpSp>
          <p:nvGrpSpPr>
            <p:cNvPr id="7" name="Group 6"/>
            <p:cNvGrpSpPr/>
            <p:nvPr/>
          </p:nvGrpSpPr>
          <p:grpSpPr>
            <a:xfrm>
              <a:off x="367832" y="1803401"/>
              <a:ext cx="2375363" cy="2131199"/>
              <a:chOff x="26675701" y="9525001"/>
              <a:chExt cx="3613754" cy="3365332"/>
            </a:xfrm>
          </p:grpSpPr>
          <p:pic>
            <p:nvPicPr>
              <p:cNvPr id="8" name="Picture 7" descr="epi14-1um-1nm scale.jpg"/>
              <p:cNvPicPr>
                <a:picLocks noChangeAspect="1"/>
              </p:cNvPicPr>
              <p:nvPr/>
            </p:nvPicPr>
            <p:blipFill rotWithShape="1">
              <a:blip r:embed="rId6">
                <a:extLst>
                  <a:ext uri="{28A0092B-C50C-407E-A947-70E740481C1C}">
                    <a14:useLocalDpi xmlns:a14="http://schemas.microsoft.com/office/drawing/2010/main" val="0"/>
                  </a:ext>
                </a:extLst>
              </a:blip>
              <a:srcRect l="7238" t="4804" r="4316" b="7918"/>
              <a:stretch/>
            </p:blipFill>
            <p:spPr>
              <a:xfrm>
                <a:off x="27065287" y="9779000"/>
                <a:ext cx="2793207" cy="2768600"/>
              </a:xfrm>
              <a:prstGeom prst="rect">
                <a:avLst/>
              </a:prstGeom>
            </p:spPr>
          </p:pic>
          <p:sp>
            <p:nvSpPr>
              <p:cNvPr id="9" name="TextBox 8"/>
              <p:cNvSpPr txBox="1">
                <a:spLocks noChangeArrowheads="1"/>
              </p:cNvSpPr>
              <p:nvPr/>
            </p:nvSpPr>
            <p:spPr bwMode="auto">
              <a:xfrm>
                <a:off x="29477974" y="12452930"/>
                <a:ext cx="811481" cy="43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Calibri" charset="0"/>
                  </a:rPr>
                  <a:t>1 </a:t>
                </a:r>
                <a:r>
                  <a:rPr lang="en-US" sz="1200" dirty="0" err="1" smtClean="0">
                    <a:latin typeface="Calibri" charset="0"/>
                  </a:rPr>
                  <a:t>μm</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10" name="TextBox 8"/>
              <p:cNvSpPr txBox="1">
                <a:spLocks noChangeArrowheads="1"/>
              </p:cNvSpPr>
              <p:nvPr/>
            </p:nvSpPr>
            <p:spPr bwMode="auto">
              <a:xfrm rot="16200000">
                <a:off x="26561706" y="9638996"/>
                <a:ext cx="504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Calibri" charset="0"/>
                  </a:rPr>
                  <a:t>1 </a:t>
                </a:r>
                <a:r>
                  <a:rPr lang="en-US" sz="1200" dirty="0" err="1" smtClean="0">
                    <a:latin typeface="Calibri" charset="0"/>
                  </a:rPr>
                  <a:t>μm</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11" name="TextBox 8"/>
              <p:cNvSpPr txBox="1">
                <a:spLocks noChangeArrowheads="1"/>
              </p:cNvSpPr>
              <p:nvPr/>
            </p:nvSpPr>
            <p:spPr bwMode="auto">
              <a:xfrm>
                <a:off x="26937494" y="12496800"/>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Calibri" charset="0"/>
                  </a:rPr>
                  <a:t>0</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12" name="TextBox 8"/>
              <p:cNvSpPr txBox="1">
                <a:spLocks noChangeArrowheads="1"/>
              </p:cNvSpPr>
              <p:nvPr/>
            </p:nvSpPr>
            <p:spPr bwMode="auto">
              <a:xfrm rot="16200000">
                <a:off x="26694777" y="12404770"/>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latin typeface="Calibri" charset="0"/>
                  </a:rPr>
                  <a:t>0</a:t>
                </a: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sp>
          <p:nvSpPr>
            <p:cNvPr id="20" name="TextBox 19"/>
            <p:cNvSpPr txBox="1"/>
            <p:nvPr/>
          </p:nvSpPr>
          <p:spPr>
            <a:xfrm>
              <a:off x="304800" y="4114800"/>
              <a:ext cx="2590799" cy="1323439"/>
            </a:xfrm>
            <a:prstGeom prst="rect">
              <a:avLst/>
            </a:prstGeom>
            <a:noFill/>
          </p:spPr>
          <p:txBody>
            <a:bodyPr wrap="square" rtlCol="0">
              <a:spAutoFit/>
            </a:bodyPr>
            <a:lstStyle/>
            <a:p>
              <a:r>
                <a:rPr lang="en-US" sz="2000" dirty="0" smtClean="0">
                  <a:latin typeface="Calibri"/>
                  <a:cs typeface="Calibri"/>
                </a:rPr>
                <a:t>Si surface prep:</a:t>
              </a:r>
            </a:p>
            <a:p>
              <a:pPr marL="342900" indent="-342900">
                <a:buFont typeface="Arial"/>
                <a:buChar char="•"/>
              </a:pPr>
              <a:r>
                <a:rPr lang="en-US" sz="2000" dirty="0" smtClean="0">
                  <a:latin typeface="Calibri"/>
                  <a:cs typeface="Calibri"/>
                </a:rPr>
                <a:t>Standard clean</a:t>
              </a:r>
            </a:p>
            <a:p>
              <a:pPr marL="342900" indent="-342900">
                <a:buFont typeface="Arial"/>
                <a:buChar char="•"/>
              </a:pPr>
              <a:r>
                <a:rPr lang="en-US" sz="2000" dirty="0" smtClean="0">
                  <a:latin typeface="Calibri"/>
                  <a:cs typeface="Calibri"/>
                </a:rPr>
                <a:t>Si buffer</a:t>
              </a:r>
            </a:p>
            <a:p>
              <a:pPr marL="342900" indent="-342900">
                <a:buFont typeface="Arial"/>
                <a:buChar char="•"/>
              </a:pPr>
              <a:r>
                <a:rPr lang="en-US" sz="2000" dirty="0" smtClean="0">
                  <a:latin typeface="Calibri"/>
                  <a:cs typeface="Calibri"/>
                </a:rPr>
                <a:t>High T anneal</a:t>
              </a:r>
              <a:endParaRPr lang="en-US" sz="2000" dirty="0">
                <a:latin typeface="Calibri"/>
                <a:cs typeface="Calibri"/>
              </a:endParaRPr>
            </a:p>
          </p:txBody>
        </p:sp>
        <p:grpSp>
          <p:nvGrpSpPr>
            <p:cNvPr id="5" name="Group 4"/>
            <p:cNvGrpSpPr/>
            <p:nvPr/>
          </p:nvGrpSpPr>
          <p:grpSpPr>
            <a:xfrm>
              <a:off x="12700" y="1676400"/>
              <a:ext cx="415542" cy="2181465"/>
              <a:chOff x="-25400" y="1752600"/>
              <a:chExt cx="415542" cy="2181465"/>
            </a:xfrm>
          </p:grpSpPr>
          <p:pic>
            <p:nvPicPr>
              <p:cNvPr id="45" name="Picture 44" descr="2740-1um-2d-3nmscale.jpg"/>
              <p:cNvPicPr>
                <a:picLocks noChangeAspect="1"/>
              </p:cNvPicPr>
              <p:nvPr/>
            </p:nvPicPr>
            <p:blipFill rotWithShape="1">
              <a:blip r:embed="rId5">
                <a:extLst>
                  <a:ext uri="{28A0092B-C50C-407E-A947-70E740481C1C}">
                    <a14:useLocalDpi xmlns:a14="http://schemas.microsoft.com/office/drawing/2010/main" val="0"/>
                  </a:ext>
                </a:extLst>
              </a:blip>
              <a:srcRect l="9688" t="14662" r="89457" b="44829"/>
              <a:stretch/>
            </p:blipFill>
            <p:spPr>
              <a:xfrm>
                <a:off x="231645" y="2057400"/>
                <a:ext cx="82547" cy="1756137"/>
              </a:xfrm>
              <a:prstGeom prst="rect">
                <a:avLst/>
              </a:prstGeom>
            </p:spPr>
          </p:pic>
          <p:sp>
            <p:nvSpPr>
              <p:cNvPr id="46" name="TextBox 6"/>
              <p:cNvSpPr txBox="1">
                <a:spLocks noChangeArrowheads="1"/>
              </p:cNvSpPr>
              <p:nvPr/>
            </p:nvSpPr>
            <p:spPr bwMode="auto">
              <a:xfrm>
                <a:off x="14056" y="2794199"/>
                <a:ext cx="260301" cy="27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rPr>
                  <a:t>0</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47" name="TextBox 7"/>
              <p:cNvSpPr txBox="1">
                <a:spLocks noChangeArrowheads="1"/>
              </p:cNvSpPr>
              <p:nvPr/>
            </p:nvSpPr>
            <p:spPr bwMode="auto">
              <a:xfrm>
                <a:off x="-25400" y="3657066"/>
                <a:ext cx="312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-1</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48" name="TextBox 8"/>
              <p:cNvSpPr txBox="1">
                <a:spLocks noChangeArrowheads="1"/>
              </p:cNvSpPr>
              <p:nvPr/>
            </p:nvSpPr>
            <p:spPr bwMode="auto">
              <a:xfrm>
                <a:off x="25471" y="1959899"/>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1</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76" name="TextBox 8"/>
              <p:cNvSpPr txBox="1">
                <a:spLocks noChangeArrowheads="1"/>
              </p:cNvSpPr>
              <p:nvPr/>
            </p:nvSpPr>
            <p:spPr bwMode="auto">
              <a:xfrm>
                <a:off x="76200" y="1752600"/>
                <a:ext cx="313942" cy="22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nm</a:t>
                </a: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grpSp>
      <p:grpSp>
        <p:nvGrpSpPr>
          <p:cNvPr id="14" name="Group 13"/>
          <p:cNvGrpSpPr/>
          <p:nvPr/>
        </p:nvGrpSpPr>
        <p:grpSpPr>
          <a:xfrm>
            <a:off x="2645434" y="1219200"/>
            <a:ext cx="3221964" cy="4670286"/>
            <a:chOff x="2645434" y="1219200"/>
            <a:chExt cx="3221964" cy="4670286"/>
          </a:xfrm>
        </p:grpSpPr>
        <p:pic>
          <p:nvPicPr>
            <p:cNvPr id="18" name="Picture 12" descr="2517-crop.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1955800"/>
              <a:ext cx="176499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48"/>
            <p:cNvGrpSpPr/>
            <p:nvPr/>
          </p:nvGrpSpPr>
          <p:grpSpPr>
            <a:xfrm>
              <a:off x="3505199" y="1219200"/>
              <a:ext cx="1828800" cy="457200"/>
              <a:chOff x="7086600" y="3352800"/>
              <a:chExt cx="1828800" cy="457200"/>
            </a:xfrm>
          </p:grpSpPr>
          <p:sp>
            <p:nvSpPr>
              <p:cNvPr id="56" name="Rectangle 55"/>
              <p:cNvSpPr/>
              <p:nvPr/>
            </p:nvSpPr>
            <p:spPr bwMode="auto">
              <a:xfrm>
                <a:off x="7086600" y="3429000"/>
                <a:ext cx="1828800" cy="381000"/>
              </a:xfrm>
              <a:prstGeom prst="rect">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a:ea typeface="ＭＳ Ｐゴシック" pitchFamily="-96" charset="-128"/>
                    <a:cs typeface="Calibri"/>
                  </a:rPr>
                  <a:t>Si</a:t>
                </a:r>
              </a:p>
            </p:txBody>
          </p:sp>
          <p:sp>
            <p:nvSpPr>
              <p:cNvPr id="57" name="Rectangle 56"/>
              <p:cNvSpPr/>
              <p:nvPr/>
            </p:nvSpPr>
            <p:spPr bwMode="auto">
              <a:xfrm>
                <a:off x="7086600" y="3352800"/>
                <a:ext cx="1828800" cy="762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sp>
          <p:nvSpPr>
            <p:cNvPr id="51" name="Down Arrow 50"/>
            <p:cNvSpPr/>
            <p:nvPr/>
          </p:nvSpPr>
          <p:spPr bwMode="auto">
            <a:xfrm rot="16200000">
              <a:off x="2759734" y="1257299"/>
              <a:ext cx="228600" cy="457200"/>
            </a:xfrm>
            <a:prstGeom prst="downArrow">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96" charset="0"/>
                <a:ea typeface="ＭＳ Ｐゴシック" pitchFamily="-96" charset="-128"/>
              </a:endParaRPr>
            </a:p>
          </p:txBody>
        </p:sp>
        <p:grpSp>
          <p:nvGrpSpPr>
            <p:cNvPr id="19" name="Group 18"/>
            <p:cNvGrpSpPr/>
            <p:nvPr/>
          </p:nvGrpSpPr>
          <p:grpSpPr>
            <a:xfrm>
              <a:off x="3276600" y="3810000"/>
              <a:ext cx="2425699" cy="1322086"/>
              <a:chOff x="3680583" y="4724400"/>
              <a:chExt cx="2656718" cy="1447999"/>
            </a:xfrm>
          </p:grpSpPr>
          <p:pic>
            <p:nvPicPr>
              <p:cNvPr id="39" name="Picture 27" descr="2517-tem.bmp"/>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4317" t="25488" r="17320"/>
              <a:stretch/>
            </p:blipFill>
            <p:spPr bwMode="auto">
              <a:xfrm>
                <a:off x="3680583" y="4724400"/>
                <a:ext cx="2656718" cy="14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6"/>
              <p:cNvSpPr txBox="1">
                <a:spLocks noChangeArrowheads="1"/>
              </p:cNvSpPr>
              <p:nvPr/>
            </p:nvSpPr>
            <p:spPr bwMode="auto">
              <a:xfrm>
                <a:off x="3708593" y="5137970"/>
                <a:ext cx="609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Calibri" charset="0"/>
                  </a:rPr>
                  <a:t>Si</a:t>
                </a:r>
                <a:endParaRPr kumimoji="0" lang="en-US" sz="2000" b="0" i="0" u="none" strike="noStrike" cap="none" normalizeH="0" baseline="0" dirty="0">
                  <a:ln>
                    <a:noFill/>
                  </a:ln>
                  <a:solidFill>
                    <a:schemeClr val="tx1"/>
                  </a:solidFill>
                  <a:effectLst/>
                </a:endParaRPr>
              </a:p>
            </p:txBody>
          </p:sp>
          <p:cxnSp>
            <p:nvCxnSpPr>
              <p:cNvPr id="43" name="Straight Connector 20"/>
              <p:cNvCxnSpPr>
                <a:cxnSpLocks noChangeShapeType="1"/>
              </p:cNvCxnSpPr>
              <p:nvPr/>
            </p:nvCxnSpPr>
            <p:spPr bwMode="auto">
              <a:xfrm flipV="1">
                <a:off x="5532495" y="5925420"/>
                <a:ext cx="596168" cy="6854"/>
              </a:xfrm>
              <a:prstGeom prst="line">
                <a:avLst/>
              </a:prstGeom>
              <a:noFill/>
              <a:ln w="38100" cmpd="sng">
                <a:solidFill>
                  <a:schemeClr val="bg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4" name="TextBox 22"/>
              <p:cNvSpPr txBox="1">
                <a:spLocks noChangeArrowheads="1"/>
              </p:cNvSpPr>
              <p:nvPr/>
            </p:nvSpPr>
            <p:spPr bwMode="auto">
              <a:xfrm>
                <a:off x="5461005" y="5552478"/>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Calibri" charset="0"/>
                  </a:rPr>
                  <a:t>2 nm</a:t>
                </a:r>
                <a:endParaRPr kumimoji="0" lang="en-US" sz="1800" b="0" i="0" u="none" strike="noStrike" cap="none" normalizeH="0" baseline="0" dirty="0">
                  <a:ln>
                    <a:noFill/>
                  </a:ln>
                  <a:solidFill>
                    <a:schemeClr val="tx1"/>
                  </a:solidFill>
                  <a:effectLst/>
                </a:endParaRPr>
              </a:p>
            </p:txBody>
          </p:sp>
          <p:sp>
            <p:nvSpPr>
              <p:cNvPr id="59" name="TextBox 16"/>
              <p:cNvSpPr txBox="1">
                <a:spLocks noChangeArrowheads="1"/>
              </p:cNvSpPr>
              <p:nvPr/>
            </p:nvSpPr>
            <p:spPr bwMode="auto">
              <a:xfrm>
                <a:off x="3708405" y="4800600"/>
                <a:ext cx="841829" cy="43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alibri" charset="0"/>
                  </a:rPr>
                  <a:t>III-V</a:t>
                </a:r>
                <a:endParaRPr kumimoji="0" lang="en-US" sz="2000" b="0" i="0" u="none" strike="noStrike" cap="none" normalizeH="0" baseline="0" dirty="0">
                  <a:ln>
                    <a:noFill/>
                  </a:ln>
                  <a:solidFill>
                    <a:schemeClr val="tx1"/>
                  </a:solidFill>
                  <a:effectLst/>
                </a:endParaRPr>
              </a:p>
            </p:txBody>
          </p:sp>
        </p:grpSp>
        <p:sp>
          <p:nvSpPr>
            <p:cNvPr id="58" name="TextBox 57"/>
            <p:cNvSpPr txBox="1"/>
            <p:nvPr/>
          </p:nvSpPr>
          <p:spPr>
            <a:xfrm>
              <a:off x="3276599" y="5181600"/>
              <a:ext cx="2590799" cy="707886"/>
            </a:xfrm>
            <a:prstGeom prst="rect">
              <a:avLst/>
            </a:prstGeom>
            <a:noFill/>
          </p:spPr>
          <p:txBody>
            <a:bodyPr wrap="square" rtlCol="0">
              <a:spAutoFit/>
            </a:bodyPr>
            <a:lstStyle/>
            <a:p>
              <a:r>
                <a:rPr lang="en-US" sz="2000" dirty="0" smtClean="0">
                  <a:latin typeface="Calibri"/>
                  <a:cs typeface="Calibri"/>
                </a:rPr>
                <a:t>III-V nucleation:</a:t>
              </a:r>
            </a:p>
            <a:p>
              <a:pPr marL="342900" indent="-342900">
                <a:buFont typeface="Arial"/>
                <a:buChar char="•"/>
              </a:pPr>
              <a:r>
                <a:rPr lang="en-US" sz="2000" dirty="0" smtClean="0">
                  <a:latin typeface="Calibri"/>
                  <a:cs typeface="Calibri"/>
                </a:rPr>
                <a:t>2D growth</a:t>
              </a:r>
              <a:endParaRPr lang="en-US" sz="2000" dirty="0">
                <a:latin typeface="Calibri"/>
                <a:cs typeface="Calibri"/>
              </a:endParaRPr>
            </a:p>
          </p:txBody>
        </p:sp>
        <p:grpSp>
          <p:nvGrpSpPr>
            <p:cNvPr id="77" name="Group 76"/>
            <p:cNvGrpSpPr/>
            <p:nvPr/>
          </p:nvGrpSpPr>
          <p:grpSpPr>
            <a:xfrm>
              <a:off x="3048000" y="1676400"/>
              <a:ext cx="415542" cy="2181465"/>
              <a:chOff x="-25400" y="1752600"/>
              <a:chExt cx="415542" cy="2181465"/>
            </a:xfrm>
          </p:grpSpPr>
          <p:pic>
            <p:nvPicPr>
              <p:cNvPr id="78" name="Picture 77" descr="2740-1um-2d-3nmscale.jpg"/>
              <p:cNvPicPr>
                <a:picLocks noChangeAspect="1"/>
              </p:cNvPicPr>
              <p:nvPr/>
            </p:nvPicPr>
            <p:blipFill rotWithShape="1">
              <a:blip r:embed="rId5">
                <a:extLst>
                  <a:ext uri="{28A0092B-C50C-407E-A947-70E740481C1C}">
                    <a14:useLocalDpi xmlns:a14="http://schemas.microsoft.com/office/drawing/2010/main" val="0"/>
                  </a:ext>
                </a:extLst>
              </a:blip>
              <a:srcRect l="9688" t="14662" r="89457" b="44829"/>
              <a:stretch/>
            </p:blipFill>
            <p:spPr>
              <a:xfrm>
                <a:off x="231645" y="2057400"/>
                <a:ext cx="82547" cy="1756137"/>
              </a:xfrm>
              <a:prstGeom prst="rect">
                <a:avLst/>
              </a:prstGeom>
            </p:spPr>
          </p:pic>
          <p:sp>
            <p:nvSpPr>
              <p:cNvPr id="79" name="TextBox 6"/>
              <p:cNvSpPr txBox="1">
                <a:spLocks noChangeArrowheads="1"/>
              </p:cNvSpPr>
              <p:nvPr/>
            </p:nvSpPr>
            <p:spPr bwMode="auto">
              <a:xfrm>
                <a:off x="14056" y="2794199"/>
                <a:ext cx="260301" cy="27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rPr>
                  <a:t>0</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80" name="TextBox 7"/>
              <p:cNvSpPr txBox="1">
                <a:spLocks noChangeArrowheads="1"/>
              </p:cNvSpPr>
              <p:nvPr/>
            </p:nvSpPr>
            <p:spPr bwMode="auto">
              <a:xfrm>
                <a:off x="-25400" y="3657066"/>
                <a:ext cx="312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-2</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81" name="TextBox 8"/>
              <p:cNvSpPr txBox="1">
                <a:spLocks noChangeArrowheads="1"/>
              </p:cNvSpPr>
              <p:nvPr/>
            </p:nvSpPr>
            <p:spPr bwMode="auto">
              <a:xfrm>
                <a:off x="25471" y="1959899"/>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2</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82" name="TextBox 8"/>
              <p:cNvSpPr txBox="1">
                <a:spLocks noChangeArrowheads="1"/>
              </p:cNvSpPr>
              <p:nvPr/>
            </p:nvSpPr>
            <p:spPr bwMode="auto">
              <a:xfrm>
                <a:off x="76200" y="1752600"/>
                <a:ext cx="313942" cy="22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nm</a:t>
                </a: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grpSp>
    </p:spTree>
    <p:extLst>
      <p:ext uri="{BB962C8B-B14F-4D97-AF65-F5344CB8AC3E}">
        <p14:creationId xmlns:p14="http://schemas.microsoft.com/office/powerpoint/2010/main" val="2702214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Blank Presentation">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96"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96"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26777</TotalTime>
  <Words>2164</Words>
  <Application>Microsoft Macintosh PowerPoint</Application>
  <PresentationFormat>On-screen Show (4:3)</PresentationFormat>
  <Paragraphs>449</Paragraphs>
  <Slides>27</Slides>
  <Notes>9</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Blank Presentation</vt:lpstr>
      <vt:lpstr>Growth and characterization of III-V epitaxial mirror coatings on silicon</vt:lpstr>
      <vt:lpstr>Single crystalline coatings</vt:lpstr>
      <vt:lpstr>Direct integration of mirrors onto Si</vt:lpstr>
      <vt:lpstr>Integration approaches</vt:lpstr>
      <vt:lpstr>Outline</vt:lpstr>
      <vt:lpstr>Anticipated challenge: antiphase defects</vt:lpstr>
      <vt:lpstr>Growth by molecular beam epitaxy</vt:lpstr>
      <vt:lpstr>Ex-situ characterization techniques</vt:lpstr>
      <vt:lpstr>Achieving high quality GaP on Si</vt:lpstr>
      <vt:lpstr>Outline</vt:lpstr>
      <vt:lpstr>Epitaxial GaP/AlGaP layers on Si</vt:lpstr>
      <vt:lpstr>Achieved expected reflectivity</vt:lpstr>
      <vt:lpstr>Transmission electron microscopy</vt:lpstr>
      <vt:lpstr>Optical absorption</vt:lpstr>
      <vt:lpstr>Secondary ion mass spectroscopy</vt:lpstr>
      <vt:lpstr>Initial results for mechanical loss</vt:lpstr>
      <vt:lpstr>Summary and future work</vt:lpstr>
      <vt:lpstr>PowerPoint Presentation</vt:lpstr>
      <vt:lpstr>Material properties</vt:lpstr>
      <vt:lpstr>In-situ characterization: RHEED</vt:lpstr>
      <vt:lpstr>Achieving high-quality GaP on Si</vt:lpstr>
      <vt:lpstr>Control GaP orientation with temperature</vt:lpstr>
      <vt:lpstr>Need well-controlled nucleation</vt:lpstr>
      <vt:lpstr>Two-dimensional III-V film on Si</vt:lpstr>
      <vt:lpstr>Abrupt interface between III-V and Si</vt:lpstr>
      <vt:lpstr>Effect of the first 5 monolayers</vt:lpstr>
      <vt:lpstr>Using TEM to view APDs</vt:lpstr>
    </vt:vector>
  </TitlesOfParts>
  <Company>Angie Lin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in OP-GaAs and GaP MBE growth</dc:title>
  <dc:creator>Angie Lin</dc:creator>
  <cp:lastModifiedBy>Angie Lin</cp:lastModifiedBy>
  <cp:revision>1031</cp:revision>
  <cp:lastPrinted>2011-11-08T06:37:46Z</cp:lastPrinted>
  <dcterms:created xsi:type="dcterms:W3CDTF">2008-01-31T23:26:42Z</dcterms:created>
  <dcterms:modified xsi:type="dcterms:W3CDTF">2012-05-14T19:22:07Z</dcterms:modified>
</cp:coreProperties>
</file>