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tiff" ContentType="image/tif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533" r:id="rId1"/>
    <p:sldMasterId id="2147485551" r:id="rId2"/>
  </p:sldMasterIdLst>
  <p:notesMasterIdLst>
    <p:notesMasterId r:id="rId68"/>
  </p:notesMasterIdLst>
  <p:sldIdLst>
    <p:sldId id="674" r:id="rId3"/>
    <p:sldId id="750" r:id="rId4"/>
    <p:sldId id="856" r:id="rId5"/>
    <p:sldId id="878" r:id="rId6"/>
    <p:sldId id="883" r:id="rId7"/>
    <p:sldId id="694" r:id="rId8"/>
    <p:sldId id="886" r:id="rId9"/>
    <p:sldId id="697" r:id="rId10"/>
    <p:sldId id="887" r:id="rId11"/>
    <p:sldId id="885" r:id="rId12"/>
    <p:sldId id="740" r:id="rId13"/>
    <p:sldId id="845" r:id="rId14"/>
    <p:sldId id="744" r:id="rId15"/>
    <p:sldId id="860" r:id="rId16"/>
    <p:sldId id="888" r:id="rId17"/>
    <p:sldId id="842" r:id="rId18"/>
    <p:sldId id="849" r:id="rId19"/>
    <p:sldId id="854" r:id="rId20"/>
    <p:sldId id="876" r:id="rId21"/>
    <p:sldId id="889" r:id="rId22"/>
    <p:sldId id="875" r:id="rId23"/>
    <p:sldId id="841" r:id="rId24"/>
    <p:sldId id="797" r:id="rId25"/>
    <p:sldId id="785" r:id="rId26"/>
    <p:sldId id="837" r:id="rId27"/>
    <p:sldId id="890" r:id="rId28"/>
    <p:sldId id="811" r:id="rId29"/>
    <p:sldId id="844" r:id="rId30"/>
    <p:sldId id="792" r:id="rId31"/>
    <p:sldId id="891" r:id="rId32"/>
    <p:sldId id="892" r:id="rId33"/>
    <p:sldId id="881" r:id="rId34"/>
    <p:sldId id="877" r:id="rId35"/>
    <p:sldId id="873" r:id="rId36"/>
    <p:sldId id="874" r:id="rId37"/>
    <p:sldId id="864" r:id="rId38"/>
    <p:sldId id="865" r:id="rId39"/>
    <p:sldId id="866" r:id="rId40"/>
    <p:sldId id="867" r:id="rId41"/>
    <p:sldId id="868" r:id="rId42"/>
    <p:sldId id="869" r:id="rId43"/>
    <p:sldId id="870" r:id="rId44"/>
    <p:sldId id="871" r:id="rId45"/>
    <p:sldId id="872" r:id="rId46"/>
    <p:sldId id="846" r:id="rId47"/>
    <p:sldId id="839" r:id="rId48"/>
    <p:sldId id="840" r:id="rId49"/>
    <p:sldId id="787" r:id="rId50"/>
    <p:sldId id="834" r:id="rId51"/>
    <p:sldId id="835" r:id="rId52"/>
    <p:sldId id="829" r:id="rId53"/>
    <p:sldId id="830" r:id="rId54"/>
    <p:sldId id="831" r:id="rId55"/>
    <p:sldId id="753" r:id="rId56"/>
    <p:sldId id="754" r:id="rId57"/>
    <p:sldId id="755" r:id="rId58"/>
    <p:sldId id="800" r:id="rId59"/>
    <p:sldId id="802" r:id="rId60"/>
    <p:sldId id="757" r:id="rId61"/>
    <p:sldId id="758" r:id="rId62"/>
    <p:sldId id="759" r:id="rId63"/>
    <p:sldId id="749" r:id="rId64"/>
    <p:sldId id="850" r:id="rId65"/>
    <p:sldId id="851" r:id="rId66"/>
    <p:sldId id="789" r:id="rId67"/>
  </p:sldIdLst>
  <p:sldSz cx="9144000" cy="6858000" type="screen4x3"/>
  <p:notesSz cx="6858000" cy="9144000"/>
  <p:defaultTextStyle>
    <a:defPPr>
      <a:defRPr lang="de-DE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fficinaSansITCPro Book" pitchFamily="50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FF00"/>
    <a:srgbClr val="95B3D7"/>
    <a:srgbClr val="275EA7"/>
    <a:srgbClr val="FF9900"/>
    <a:srgbClr val="CC0099"/>
    <a:srgbClr val="FF33CC"/>
    <a:srgbClr val="00A8DE"/>
    <a:srgbClr val="FF6600"/>
    <a:srgbClr val="FF9933"/>
    <a:srgbClr val="99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55" autoAdjust="0"/>
    <p:restoredTop sz="91680" autoAdjust="0"/>
  </p:normalViewPr>
  <p:slideViewPr>
    <p:cSldViewPr snapToObjects="1">
      <p:cViewPr varScale="1">
        <p:scale>
          <a:sx n="88" d="100"/>
          <a:sy n="88" d="100"/>
        </p:scale>
        <p:origin x="-61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192C51C-D56F-4503-B768-868DC304C78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23F15-2288-481B-A59B-C3711BB34890}" type="slidenum">
              <a:rPr lang="en-US" smtClean="0">
                <a:solidFill>
                  <a:srgbClr val="000000"/>
                </a:solidFill>
              </a:rPr>
              <a:pPr/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363" name="Rectangle 7"/>
          <p:cNvSpPr txBox="1">
            <a:spLocks noGrp="1" noChangeArrowheads="1"/>
          </p:cNvSpPr>
          <p:nvPr/>
        </p:nvSpPr>
        <p:spPr bwMode="auto">
          <a:xfrm>
            <a:off x="3887240" y="8686800"/>
            <a:ext cx="297076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01" rIns="91402" bIns="45701" anchor="b"/>
          <a:lstStyle/>
          <a:p>
            <a:pPr algn="r"/>
            <a:fld id="{B543EC25-0B2F-4D8A-9F40-51BEDEE210CB}" type="slidenum">
              <a:rPr lang="en-US" sz="1200">
                <a:solidFill>
                  <a:srgbClr val="000000"/>
                </a:solidFill>
                <a:latin typeface="Arial" pitchFamily="34" charset="0"/>
                <a:ea typeface="+mn-ea"/>
              </a:rPr>
              <a:pPr algn="r"/>
              <a:t>1</a:t>
            </a:fld>
            <a:endParaRPr lang="en-US" sz="120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402" tIns="45701" rIns="91402" bIns="45701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3825" y="152400"/>
            <a:ext cx="714375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 userDrawn="1"/>
        </p:nvSpPr>
        <p:spPr bwMode="auto">
          <a:xfrm>
            <a:off x="8534400" y="152400"/>
            <a:ext cx="304800" cy="817563"/>
          </a:xfrm>
          <a:prstGeom prst="roundRect">
            <a:avLst>
              <a:gd name="adj" fmla="val 8777"/>
            </a:avLst>
          </a:prstGeom>
          <a:solidFill>
            <a:srgbClr val="0072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344488" algn="l">
              <a:defRPr/>
            </a:pPr>
            <a:endParaRPr lang="en-US" sz="2000" baseline="-2500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6" name="Rounded Rectangle 5"/>
          <p:cNvSpPr/>
          <p:nvPr userDrawn="1"/>
        </p:nvSpPr>
        <p:spPr bwMode="auto">
          <a:xfrm>
            <a:off x="7362825" y="152400"/>
            <a:ext cx="304800" cy="817563"/>
          </a:xfrm>
          <a:prstGeom prst="roundRect">
            <a:avLst>
              <a:gd name="adj" fmla="val 8777"/>
            </a:avLst>
          </a:prstGeom>
          <a:solidFill>
            <a:srgbClr val="0072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344488" algn="l">
              <a:defRPr/>
            </a:pPr>
            <a:endParaRPr lang="en-US" sz="2000" baseline="-2500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8686800" y="152400"/>
            <a:ext cx="457200" cy="817563"/>
          </a:xfrm>
          <a:prstGeom prst="rect">
            <a:avLst/>
          </a:prstGeom>
          <a:solidFill>
            <a:srgbClr val="0072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 sz="2000" baseline="-2500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299"/>
                </a:solidFill>
              </a:defRPr>
            </a:lvl1pPr>
            <a:lvl2pPr>
              <a:defRPr>
                <a:solidFill>
                  <a:srgbClr val="007299"/>
                </a:solidFill>
              </a:defRPr>
            </a:lvl2pPr>
            <a:lvl3pPr>
              <a:defRPr>
                <a:solidFill>
                  <a:srgbClr val="007299"/>
                </a:solidFill>
              </a:defRPr>
            </a:lvl3pPr>
            <a:lvl4pPr>
              <a:defRPr>
                <a:solidFill>
                  <a:srgbClr val="007299"/>
                </a:solidFill>
              </a:defRPr>
            </a:lvl4pPr>
            <a:lvl5pPr>
              <a:defRPr>
                <a:solidFill>
                  <a:srgbClr val="007299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1" y="152400"/>
            <a:ext cx="7543801" cy="818056"/>
          </a:xfrm>
          <a:prstGeom prst="rect">
            <a:avLst/>
          </a:prstGeom>
          <a:solidFill>
            <a:srgbClr val="007299"/>
          </a:solidFill>
        </p:spPr>
        <p:txBody>
          <a:bodyPr anchor="ctr"/>
          <a:lstStyle>
            <a:lvl1pPr marL="290513" indent="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152400"/>
            <a:ext cx="8748713" cy="5499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43825" y="152400"/>
            <a:ext cx="714375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 userDrawn="1"/>
        </p:nvSpPr>
        <p:spPr bwMode="auto">
          <a:xfrm>
            <a:off x="8534400" y="152400"/>
            <a:ext cx="304800" cy="817563"/>
          </a:xfrm>
          <a:prstGeom prst="roundRect">
            <a:avLst>
              <a:gd name="adj" fmla="val 8777"/>
            </a:avLst>
          </a:prstGeom>
          <a:solidFill>
            <a:srgbClr val="0072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344488" algn="l">
              <a:defRPr/>
            </a:pPr>
            <a:endParaRPr lang="en-US" sz="2000" baseline="-2500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6" name="Rounded Rectangle 5"/>
          <p:cNvSpPr/>
          <p:nvPr userDrawn="1"/>
        </p:nvSpPr>
        <p:spPr bwMode="auto">
          <a:xfrm>
            <a:off x="7362825" y="152400"/>
            <a:ext cx="304800" cy="817563"/>
          </a:xfrm>
          <a:prstGeom prst="roundRect">
            <a:avLst>
              <a:gd name="adj" fmla="val 8777"/>
            </a:avLst>
          </a:prstGeom>
          <a:solidFill>
            <a:srgbClr val="0072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marL="344488" algn="l">
              <a:defRPr/>
            </a:pPr>
            <a:endParaRPr lang="en-US" sz="2000" baseline="-25000" dirty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8686800" y="152400"/>
            <a:ext cx="457200" cy="817563"/>
          </a:xfrm>
          <a:prstGeom prst="rect">
            <a:avLst/>
          </a:prstGeom>
          <a:solidFill>
            <a:srgbClr val="0072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 sz="2000" baseline="-2500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299"/>
                </a:solidFill>
              </a:defRPr>
            </a:lvl1pPr>
            <a:lvl2pPr>
              <a:defRPr>
                <a:solidFill>
                  <a:srgbClr val="007299"/>
                </a:solidFill>
              </a:defRPr>
            </a:lvl2pPr>
            <a:lvl3pPr>
              <a:defRPr>
                <a:solidFill>
                  <a:srgbClr val="007299"/>
                </a:solidFill>
              </a:defRPr>
            </a:lvl3pPr>
            <a:lvl4pPr>
              <a:defRPr>
                <a:solidFill>
                  <a:srgbClr val="007299"/>
                </a:solidFill>
              </a:defRPr>
            </a:lvl4pPr>
            <a:lvl5pPr>
              <a:defRPr>
                <a:solidFill>
                  <a:srgbClr val="007299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1" y="152400"/>
            <a:ext cx="7543801" cy="818056"/>
          </a:xfrm>
          <a:prstGeom prst="rect">
            <a:avLst/>
          </a:prstGeom>
          <a:solidFill>
            <a:srgbClr val="007299"/>
          </a:solidFill>
        </p:spPr>
        <p:txBody>
          <a:bodyPr anchor="ctr"/>
          <a:lstStyle>
            <a:lvl1pPr marL="290513" indent="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4" r:id="rId1"/>
    <p:sldLayoutId id="2147485550" r:id="rId2"/>
    <p:sldLayoutId id="2147485560" r:id="rId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Eras Bold ITC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Eras Bold ITC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Eras Bold ITC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Eras Bold IT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275EA7"/>
          </a:solidFill>
          <a:latin typeface="Tahom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275EA7"/>
          </a:solidFill>
          <a:latin typeface="Tahom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275EA7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275EA7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275EA7"/>
          </a:solidFill>
          <a:latin typeface="Tahoma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CC00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CC00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CC00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CC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52" r:id="rId1"/>
    <p:sldLayoutId id="2147485553" r:id="rId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Eras Bold ITC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Eras Bold ITC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Eras Bold ITC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Eras Bold IT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275EA7"/>
          </a:solidFill>
          <a:latin typeface="Tahom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275EA7"/>
          </a:solidFill>
          <a:latin typeface="Tahom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275EA7"/>
          </a:solidFill>
          <a:latin typeface="Tahom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275EA7"/>
          </a:solidFill>
          <a:latin typeface="Tahom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275EA7"/>
          </a:solidFill>
          <a:latin typeface="Tahoma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CC00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CC00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CC00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CC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jpe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tiff"/><Relationship Id="rId4" Type="http://schemas.openxmlformats.org/officeDocument/2006/relationships/image" Target="../media/image29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7.tiff"/><Relationship Id="rId4" Type="http://schemas.openxmlformats.org/officeDocument/2006/relationships/image" Target="../media/image3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61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tiff"/><Relationship Id="rId5" Type="http://schemas.openxmlformats.org/officeDocument/2006/relationships/image" Target="../media/image68.tiff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5.bin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0" y="1095876"/>
            <a:ext cx="9144000" cy="2377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b="1" dirty="0" smtClean="0">
                <a:solidFill>
                  <a:srgbClr val="007299"/>
                </a:solidFill>
                <a:latin typeface="Tahoma" pitchFamily="34" charset="0"/>
                <a:cs typeface="Tahoma" pitchFamily="34" charset="0"/>
              </a:rPr>
              <a:t>Recent Progress in Substrate-Transferred Crystalline Mirrors</a:t>
            </a:r>
            <a:endParaRPr lang="en-US" sz="4000" b="1" dirty="0">
              <a:solidFill>
                <a:srgbClr val="007299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>
              <a:lnSpc>
                <a:spcPct val="110000"/>
              </a:lnSpc>
            </a:pPr>
            <a:endParaRPr lang="en-US" sz="2300" b="1" dirty="0">
              <a:solidFill>
                <a:srgbClr val="007299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3200" b="1" dirty="0">
                <a:solidFill>
                  <a:srgbClr val="007299"/>
                </a:solidFill>
                <a:latin typeface="Tahoma" pitchFamily="34" charset="0"/>
                <a:ea typeface="+mn-ea"/>
                <a:cs typeface="Tahoma" pitchFamily="34" charset="0"/>
              </a:rPr>
              <a:t>Garrett D. </a:t>
            </a:r>
            <a:r>
              <a:rPr lang="en-US" sz="3200" b="1" dirty="0" smtClean="0">
                <a:solidFill>
                  <a:srgbClr val="007299"/>
                </a:solidFill>
                <a:latin typeface="Tahoma" pitchFamily="34" charset="0"/>
                <a:ea typeface="+mn-ea"/>
                <a:cs typeface="Tahoma" pitchFamily="34" charset="0"/>
              </a:rPr>
              <a:t>Cole </a:t>
            </a:r>
            <a:endParaRPr lang="de-AT" sz="3200" b="1" dirty="0">
              <a:solidFill>
                <a:srgbClr val="007299"/>
              </a:solidFill>
              <a:latin typeface="Tahoma" pitchFamily="34" charset="0"/>
              <a:ea typeface="+mn-ea"/>
              <a:cs typeface="Tahoma" pitchFamily="34" charset="0"/>
            </a:endParaRPr>
          </a:p>
        </p:txBody>
      </p:sp>
      <p:pic>
        <p:nvPicPr>
          <p:cNvPr id="3076" name="Picture 2" descr="C:\Users\dilek\AppData\Local\Temp\VCQ_logo_4c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4282960"/>
            <a:ext cx="3292475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ounded Rectangle 10"/>
          <p:cNvSpPr/>
          <p:nvPr/>
        </p:nvSpPr>
        <p:spPr bwMode="auto">
          <a:xfrm>
            <a:off x="5029200" y="4282960"/>
            <a:ext cx="3657600" cy="1711325"/>
          </a:xfrm>
          <a:prstGeom prst="roundRect">
            <a:avLst>
              <a:gd name="adj" fmla="val 4583"/>
            </a:avLst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baseline="-25000">
              <a:solidFill>
                <a:srgbClr val="FFFF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81000" y="4282960"/>
            <a:ext cx="1066800" cy="1711325"/>
          </a:xfrm>
          <a:prstGeom prst="roundRect">
            <a:avLst>
              <a:gd name="adj" fmla="val 4583"/>
            </a:avLst>
          </a:prstGeom>
          <a:solidFill>
            <a:srgbClr val="007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000" baseline="-25000">
              <a:solidFill>
                <a:srgbClr val="FFFFFF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0" y="4282960"/>
            <a:ext cx="685800" cy="1711325"/>
          </a:xfrm>
          <a:prstGeom prst="rect">
            <a:avLst/>
          </a:prstGeom>
          <a:solidFill>
            <a:srgbClr val="00729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l"/>
            <a:endParaRPr lang="en-US" sz="2000" baseline="-2500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3080" name="Rectangle 7"/>
          <p:cNvSpPr>
            <a:spLocks noChangeArrowheads="1"/>
          </p:cNvSpPr>
          <p:nvPr/>
        </p:nvSpPr>
        <p:spPr bwMode="auto">
          <a:xfrm>
            <a:off x="8458200" y="4282960"/>
            <a:ext cx="685800" cy="1711325"/>
          </a:xfrm>
          <a:prstGeom prst="rect">
            <a:avLst/>
          </a:prstGeom>
          <a:solidFill>
            <a:srgbClr val="007299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l"/>
            <a:endParaRPr lang="en-US" sz="2000" baseline="-2500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202070" y="4352460"/>
            <a:ext cx="3859380" cy="1535823"/>
            <a:chOff x="5202070" y="4352460"/>
            <a:chExt cx="3859380" cy="1535823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8172400" y="4352460"/>
              <a:ext cx="810090" cy="810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5202070" y="4424042"/>
              <a:ext cx="2700300" cy="738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6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50100" y="5007610"/>
              <a:ext cx="931550" cy="777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3" descr="CUB_logo_med_res.tif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86103" y="5234940"/>
              <a:ext cx="775096" cy="566928"/>
            </a:xfrm>
            <a:prstGeom prst="rect">
              <a:avLst/>
            </a:prstGeom>
          </p:spPr>
        </p:pic>
        <p:pic>
          <p:nvPicPr>
            <p:cNvPr id="25" name="Picture 24" descr="JILA_logo.t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229057" y="5280660"/>
              <a:ext cx="939666" cy="502920"/>
            </a:xfrm>
            <a:prstGeom prst="rect">
              <a:avLst/>
            </a:prstGeom>
          </p:spPr>
        </p:pic>
        <p:pic>
          <p:nvPicPr>
            <p:cNvPr id="19" name="Picture 15" descr="MIT_logo.t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7957745" y="5184195"/>
              <a:ext cx="1103705" cy="704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FFFFFF"/>
                </a:solidFill>
              </a:rPr>
              <a:t>High-Performance Resonators</a:t>
            </a:r>
            <a:endParaRPr lang="en-US" dirty="0"/>
          </a:p>
        </p:txBody>
      </p:sp>
      <p:pic>
        <p:nvPicPr>
          <p:cNvPr id="8" name="Picture 12" descr="elba_f-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133745"/>
            <a:ext cx="5638800" cy="378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0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6200000">
            <a:off x="111956" y="1451300"/>
            <a:ext cx="3276599" cy="2890909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76250" y="4959170"/>
            <a:ext cx="8191500" cy="1200329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marL="225425" indent="-225425" algn="l"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Highest measured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quality factors exceed 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1.0×10</a:t>
            </a:r>
            <a:r>
              <a:rPr lang="en-US" sz="2000" baseline="300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at ~20 K</a:t>
            </a:r>
            <a:endParaRPr lang="en-US" sz="2000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marL="225425" indent="-225425" algn="l"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Damping appears to be frequency independent (constant loss angle)</a:t>
            </a:r>
            <a:endParaRPr lang="en-US" sz="2000" baseline="30000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marL="225425" indent="-225425" algn="l"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Maximum finesse of ~20k (limited by scatter and absorption)</a:t>
            </a:r>
            <a:endParaRPr lang="en-US" sz="2000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6373604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G. D. Cole et al., Nature Communications (2011)  |  G. D. Cole, et al., IEEE MEMS conf. (2010)</a:t>
            </a:r>
          </a:p>
        </p:txBody>
      </p:sp>
      <p:pic>
        <p:nvPicPr>
          <p:cNvPr id="9" name="Picture 6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7377" y="209701"/>
            <a:ext cx="821956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 bwMode="auto">
          <a:xfrm>
            <a:off x="4076945" y="1268760"/>
            <a:ext cx="0" cy="31053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96525" y="4644135"/>
            <a:ext cx="8505945" cy="1935215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25425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Monocrystalline mirror sculpted into suspended mm-scale cantilevers</a:t>
            </a:r>
            <a:endParaRPr lang="de-AT" sz="2000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marL="682625" lvl="1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aspect ratio (length:min. lateral dimension) = ~1000:1, quite fragile!</a:t>
            </a:r>
          </a:p>
          <a:p>
            <a:pPr marL="682625" lvl="1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endParaRPr lang="de-DE" sz="200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marL="225425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Very low fundamental-mode frequencies and small effective masses</a:t>
            </a:r>
            <a:endParaRPr lang="en-US" sz="2000" baseline="30000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marL="682625" lvl="1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4.5 mm x 6.1 </a:t>
            </a:r>
            <a:r>
              <a:rPr lang="el-GR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μ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m x 6.88 </a:t>
            </a:r>
            <a:r>
              <a:rPr lang="el-GR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μ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m → 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164 Hz (lateral), 184 Hz (out-of-plane)</a:t>
            </a:r>
            <a:endParaRPr lang="de-DE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marL="682625" lvl="1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modal mass (out-of-plane with respect to cavity): 500 </a:t>
            </a:r>
            <a:r>
              <a:rPr lang="en-US" dirty="0" err="1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ng</a:t>
            </a:r>
            <a:endParaRPr lang="en-US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Low Frequency Cantilevers</a:t>
            </a:r>
            <a:endParaRPr lang="en-US" dirty="0"/>
          </a:p>
        </p:txBody>
      </p:sp>
      <p:pic>
        <p:nvPicPr>
          <p:cNvPr id="13" name="Picture 12" descr="first_chip1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10800000">
            <a:off x="4797025" y="1248840"/>
            <a:ext cx="3825425" cy="31503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26895" y="2618910"/>
            <a:ext cx="900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 mm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H="1">
            <a:off x="516735" y="1228570"/>
            <a:ext cx="3180489" cy="3170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96525" y="4644135"/>
            <a:ext cx="8505945" cy="1935215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25425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Monocrystalline mirror sculpted into suspended mm-scale cantilevers</a:t>
            </a:r>
            <a:endParaRPr lang="de-AT" sz="2000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marL="682625" lvl="1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aspect ratio (length:thickness) = ~1000:1, quite fragile!</a:t>
            </a:r>
          </a:p>
          <a:p>
            <a:pPr marL="682625" lvl="1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endParaRPr lang="de-DE" sz="200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marL="225425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Very low fundamental mode frequencies and small effective masses</a:t>
            </a:r>
            <a:endParaRPr lang="en-US" sz="2000" baseline="30000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marL="682625" lvl="1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4.5 mm x 6.1 </a:t>
            </a:r>
            <a:r>
              <a:rPr lang="el-GR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μ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m x 6.88 </a:t>
            </a:r>
            <a:r>
              <a:rPr lang="el-GR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μ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m </a:t>
            </a:r>
            <a:r>
              <a:rPr lang="de-DE" dirty="0" smtClean="0">
                <a:solidFill>
                  <a:srgbClr val="000000"/>
                </a:solidFill>
                <a:latin typeface="Times New Roman"/>
                <a:ea typeface="+mn-ea"/>
                <a:cs typeface="Times New Roman"/>
              </a:rPr>
              <a:t>→ 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164 Hz (lateral), 184 Hz (out-of-plane)</a:t>
            </a:r>
            <a:endParaRPr lang="de-DE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marL="682625" lvl="1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modal mass (out-of-plane) with respect to cavity: &lt;500 </a:t>
            </a:r>
            <a:r>
              <a:rPr lang="en-US" dirty="0" err="1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ng</a:t>
            </a:r>
            <a:endParaRPr lang="en-US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Ultra-Low Cryogenic Loss Angle</a:t>
            </a:r>
            <a:endParaRPr lang="en-US" dirty="0"/>
          </a:p>
        </p:txBody>
      </p:sp>
      <p:pic>
        <p:nvPicPr>
          <p:cNvPr id="12" name="Picture 11" descr="LFC v2 high yield chi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07015" y="1223755"/>
            <a:ext cx="4066257" cy="3175435"/>
          </a:xfrm>
          <a:prstGeom prst="rect">
            <a:avLst/>
          </a:prstGeom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296525" y="4644135"/>
            <a:ext cx="8503920" cy="1938528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25425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Finesse up to 30k measured on the suspended cantilever (100 </a:t>
            </a:r>
            <a:r>
              <a:rPr lang="el-GR" sz="2000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μ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m pad)</a:t>
            </a:r>
          </a:p>
          <a:p>
            <a:pPr marL="682625" lvl="1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reflectivity ultimately limited by scatter and absorption losses</a:t>
            </a:r>
          </a:p>
          <a:p>
            <a:pPr marL="682625" lvl="1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endParaRPr lang="en-US" sz="200" dirty="0" smtClean="0">
              <a:solidFill>
                <a:srgbClr val="000000"/>
              </a:solidFill>
              <a:latin typeface="Tahoma" pitchFamily="34" charset="0"/>
              <a:ea typeface="+mn-ea"/>
            </a:endParaRPr>
          </a:p>
          <a:p>
            <a:pPr marL="225425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endParaRPr lang="en-US" sz="200" dirty="0">
              <a:solidFill>
                <a:srgbClr val="000000"/>
              </a:solidFill>
              <a:latin typeface="Tahoma" pitchFamily="34" charset="0"/>
              <a:ea typeface="+mn-ea"/>
            </a:endParaRPr>
          </a:p>
          <a:p>
            <a:pPr marL="225425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Ringdown yields Q values 30-40k at RT and exceeding 2</a:t>
            </a:r>
            <a:r>
              <a:rPr lang="en-US" sz="2000" dirty="0" smtClean="0">
                <a:latin typeface="Tahoma" pitchFamily="34" charset="0"/>
              </a:rPr>
              <a:t>×10</a:t>
            </a:r>
            <a:r>
              <a:rPr lang="en-US" sz="2000" baseline="30000" dirty="0" smtClean="0">
                <a:latin typeface="Tahoma" pitchFamily="34" charset="0"/>
              </a:rPr>
              <a:t>5</a:t>
            </a:r>
            <a:r>
              <a:rPr lang="en-US" sz="2000" dirty="0" smtClean="0">
                <a:latin typeface="Tahoma" pitchFamily="34" charset="0"/>
              </a:rPr>
              <a:t> at 10 K</a:t>
            </a:r>
            <a:endParaRPr lang="en-US" sz="2000" dirty="0">
              <a:solidFill>
                <a:srgbClr val="000000"/>
              </a:solidFill>
              <a:latin typeface="Tahoma" pitchFamily="34" charset="0"/>
              <a:ea typeface="+mn-ea"/>
            </a:endParaRPr>
          </a:p>
          <a:p>
            <a:pPr marL="682625" lvl="1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loss angle </a:t>
            </a:r>
            <a:r>
              <a:rPr lang="el-GR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φ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 of 4.5</a:t>
            </a:r>
            <a:r>
              <a:rPr lang="en-US" dirty="0" smtClean="0">
                <a:latin typeface="Tahoma" pitchFamily="34" charset="0"/>
              </a:rPr>
              <a:t>×10</a:t>
            </a:r>
            <a:r>
              <a:rPr lang="en-US" baseline="30000" dirty="0" smtClean="0">
                <a:latin typeface="Tahoma" pitchFamily="34" charset="0"/>
              </a:rPr>
              <a:t>-6</a:t>
            </a:r>
            <a:r>
              <a:rPr lang="en-US" dirty="0" smtClean="0">
                <a:latin typeface="Tahoma" pitchFamily="34" charset="0"/>
              </a:rPr>
              <a:t>, two orders of magnitude below dielectric mirrors</a:t>
            </a:r>
            <a:endParaRPr lang="en-US" baseline="-25000" dirty="0" smtClean="0">
              <a:latin typeface="Tahoma" pitchFamily="34" charset="0"/>
            </a:endParaRPr>
          </a:p>
          <a:p>
            <a:pPr marL="682625" lvl="1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ringdown ~10 minutes (</a:t>
            </a:r>
            <a:r>
              <a:rPr lang="el-GR" dirty="0" smtClean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τ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≈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 400 s), 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extreme vibration isolation required</a:t>
            </a:r>
            <a:endParaRPr lang="en-US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5889" name="Picture 1" descr="C:\DOCUME~1\Garrett\LOCALS~1\Temp\_TS23A.tmp\_TS8.tmp\Q vs T.tif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96849" y="1092782"/>
            <a:ext cx="4803705" cy="3383280"/>
          </a:xfrm>
          <a:prstGeom prst="rect">
            <a:avLst/>
          </a:prstGeom>
          <a:noFill/>
        </p:spPr>
      </p:pic>
      <p:pic>
        <p:nvPicPr>
          <p:cNvPr id="9" name="Picture 8" descr="ringdown_inset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8381" y="2348880"/>
            <a:ext cx="2028444" cy="1508760"/>
          </a:xfrm>
          <a:prstGeom prst="rect">
            <a:avLst/>
          </a:prstGeom>
        </p:spPr>
      </p:pic>
      <p:pic>
        <p:nvPicPr>
          <p:cNvPr id="10" name="Picture 15" descr="MIT_logo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478719" y="205666"/>
            <a:ext cx="1103705" cy="7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01570" y="1073150"/>
            <a:ext cx="7203574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FFFFFF"/>
                </a:solidFill>
              </a:rPr>
              <a:t>Room Temp. Thermal Noise</a:t>
            </a:r>
            <a:endParaRPr lang="en-US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542330" y="1256790"/>
            <a:ext cx="15301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Q: 30k</a:t>
            </a:r>
            <a:b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</a:br>
            <a: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F: 20k</a:t>
            </a:r>
            <a:b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</a:br>
            <a: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P</a:t>
            </a:r>
            <a:r>
              <a:rPr lang="de-DE" b="1" i="1" baseline="-25000" dirty="0" smtClean="0">
                <a:solidFill>
                  <a:srgbClr val="FF0000"/>
                </a:solidFill>
                <a:latin typeface="Arial" charset="0"/>
                <a:ea typeface="+mn-ea"/>
              </a:rPr>
              <a:t>ext</a:t>
            </a:r>
            <a: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: 5 </a:t>
            </a:r>
            <a:r>
              <a:rPr lang="el-GR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μ</a:t>
            </a:r>
            <a:r>
              <a:rPr lang="en-US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W</a:t>
            </a:r>
            <a:endParaRPr lang="de-DE" b="1" i="1" dirty="0" smtClean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pic>
        <p:nvPicPr>
          <p:cNvPr id="7" name="Picture 6" descr="canti def legend final.tif"/>
          <p:cNvPicPr>
            <a:picLocks noChangeAspect="1"/>
          </p:cNvPicPr>
          <p:nvPr/>
        </p:nvPicPr>
        <p:blipFill>
          <a:blip r:embed="rId3" cstate="print"/>
          <a:srcRect b="83194"/>
          <a:stretch>
            <a:fillRect/>
          </a:stretch>
        </p:blipFill>
        <p:spPr>
          <a:xfrm>
            <a:off x="1877568" y="4812185"/>
            <a:ext cx="2694432" cy="660815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147175" y="1346800"/>
            <a:ext cx="1305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300 K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5" descr="MIT_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478719" y="205666"/>
            <a:ext cx="1103705" cy="7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375986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S. R. Sankar, G. D. Cole, T. Corbitt, M. Aspelmeyer, N. Mavalvala, manuscript in progress (2012)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04809" y="1073150"/>
            <a:ext cx="7197095" cy="5257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FFFFFF"/>
                </a:solidFill>
              </a:rPr>
              <a:t>Cryogenic Thermal Noise</a:t>
            </a:r>
            <a:endParaRPr lang="en-US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542330" y="1256790"/>
            <a:ext cx="15301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Q: &gt;100k</a:t>
            </a:r>
            <a:b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</a:br>
            <a: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F: 20k</a:t>
            </a:r>
            <a:b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</a:br>
            <a: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P</a:t>
            </a:r>
            <a:r>
              <a:rPr lang="de-DE" b="1" i="1" baseline="-25000" dirty="0" smtClean="0">
                <a:solidFill>
                  <a:srgbClr val="FF0000"/>
                </a:solidFill>
                <a:latin typeface="Arial" charset="0"/>
                <a:ea typeface="+mn-ea"/>
              </a:rPr>
              <a:t>ext</a:t>
            </a:r>
            <a: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: 5 </a:t>
            </a:r>
            <a:r>
              <a:rPr lang="el-GR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μ</a:t>
            </a:r>
            <a:r>
              <a:rPr lang="en-US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W</a:t>
            </a:r>
            <a:endParaRPr lang="de-DE" b="1" i="1" dirty="0" smtClean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7175" y="1346800"/>
            <a:ext cx="1305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19 K</a:t>
            </a:r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5" descr="MIT_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78719" y="205666"/>
            <a:ext cx="1103705" cy="70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0" y="6375986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S. R. Sankar, G. D. Cole, T. Corbitt, M. Aspelmeyer, N. Mavalvala, manuscript in progress (2012)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15950" y="1580465"/>
            <a:ext cx="7905750" cy="415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Brownian noise and crystalline multilayer motivation</a:t>
            </a:r>
          </a:p>
          <a:p>
            <a:pPr marL="800100" lvl="1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applications, crystal growth, and basic properties</a:t>
            </a:r>
          </a:p>
          <a:p>
            <a:pPr marL="800100" lvl="1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endParaRPr lang="en-US" sz="1400" dirty="0" smtClean="0">
              <a:solidFill>
                <a:schemeClr val="bg2">
                  <a:lumMod val="20000"/>
                  <a:lumOff val="80000"/>
                </a:schemeClr>
              </a:solidFill>
              <a:latin typeface="Tahoma" pitchFamily="34" charset="0"/>
            </a:endParaRP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Confirmation of high reflectivity and low loss angles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damping </a:t>
            </a: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and thermal noise in micro- and </a:t>
            </a:r>
            <a:r>
              <a:rPr lang="en-US" sz="20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meso</a:t>
            </a: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-scale mirrors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endParaRPr lang="en-US" sz="1400" dirty="0" smtClean="0">
              <a:latin typeface="Tahoma" pitchFamily="34" charset="0"/>
            </a:endParaRP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latin typeface="Tahoma" pitchFamily="34" charset="0"/>
              </a:rPr>
              <a:t>Crystalline mirrors for precision measurement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bonded “macroscopic” mirrors for optical reference cavities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endParaRPr lang="en-US" sz="1400" dirty="0" smtClean="0">
              <a:latin typeface="Tahoma" pitchFamily="34" charset="0"/>
            </a:endParaRP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Path towards low-thermal-noise LIGO-scale mirrors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exploit existing infrastructure for IC fabrication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828800"/>
          </a:xfr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indent="-225425">
              <a:lnSpc>
                <a:spcPct val="120000"/>
              </a:lnSpc>
              <a:spcBef>
                <a:spcPct val="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000" kern="1200" dirty="0" smtClean="0">
                <a:solidFill>
                  <a:srgbClr val="000000"/>
                </a:solidFill>
              </a:rPr>
              <a:t>Multilayer of sputtered amorphous films generated via IBS</a:t>
            </a:r>
          </a:p>
          <a:p>
            <a:pPr indent="-225425">
              <a:lnSpc>
                <a:spcPct val="120000"/>
              </a:lnSpc>
              <a:spcBef>
                <a:spcPct val="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000" kern="1200" dirty="0" smtClean="0">
                <a:solidFill>
                  <a:srgbClr val="000000"/>
                </a:solidFill>
              </a:rPr>
              <a:t>Phenomenal optical properties (high R, low absorption and scatter)</a:t>
            </a:r>
          </a:p>
          <a:p>
            <a:pPr indent="-225425">
              <a:lnSpc>
                <a:spcPct val="120000"/>
              </a:lnSpc>
              <a:spcBef>
                <a:spcPct val="0"/>
              </a:spcBef>
              <a:buSzPct val="100000"/>
              <a:buFont typeface="Arial" pitchFamily="34" charset="0"/>
              <a:buChar char="•"/>
              <a:defRPr/>
            </a:pPr>
            <a:r>
              <a:rPr lang="en-US" sz="2000" kern="1200" dirty="0" smtClean="0">
                <a:solidFill>
                  <a:srgbClr val="000000"/>
                </a:solidFill>
              </a:rPr>
              <a:t>Flexible choice of substrates (assuming proper surface properties)</a:t>
            </a:r>
            <a:r>
              <a:rPr lang="en-US" kern="1200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</a:p>
          <a:p>
            <a:pPr lvl="1" indent="-225425">
              <a:lnSpc>
                <a:spcPct val="120000"/>
              </a:lnSpc>
              <a:spcBef>
                <a:spcPct val="0"/>
              </a:spcBef>
              <a:buSzPct val="100000"/>
              <a:buFont typeface="Arial" pitchFamily="34" charset="0"/>
              <a:buChar char="•"/>
              <a:defRPr/>
            </a:pPr>
            <a:r>
              <a:rPr lang="en-US" kern="1200" dirty="0" smtClean="0">
                <a:solidFill>
                  <a:srgbClr val="000000"/>
                </a:solidFill>
                <a:ea typeface="+mn-ea"/>
                <a:cs typeface="+mn-cs"/>
              </a:rPr>
              <a:t>super-polished SiO</a:t>
            </a:r>
            <a:r>
              <a:rPr lang="en-US" kern="1200" baseline="-25000" dirty="0" smtClean="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kern="1200" dirty="0" smtClean="0">
                <a:solidFill>
                  <a:srgbClr val="000000"/>
                </a:solidFill>
                <a:ea typeface="+mn-ea"/>
                <a:cs typeface="+mn-cs"/>
              </a:rPr>
              <a:t>, Si, ULE, sapphire, etc.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033991" y="2009762"/>
            <a:ext cx="1600200" cy="1905000"/>
            <a:chOff x="1033991" y="2009762"/>
            <a:chExt cx="1600200" cy="1905000"/>
          </a:xfrm>
        </p:grpSpPr>
        <p:sp>
          <p:nvSpPr>
            <p:cNvPr id="10" name="Rectangle 9"/>
            <p:cNvSpPr/>
            <p:nvPr/>
          </p:nvSpPr>
          <p:spPr>
            <a:xfrm rot="16200000">
              <a:off x="1491191" y="2771762"/>
              <a:ext cx="685800" cy="1600200"/>
            </a:xfrm>
            <a:prstGeom prst="rect">
              <a:avLst/>
            </a:prstGeom>
            <a:solidFill>
              <a:srgbClr val="95B3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 rot="16200000">
              <a:off x="1110191" y="2162162"/>
              <a:ext cx="1451810" cy="1451810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6200000">
              <a:off x="1224491" y="1819262"/>
              <a:ext cx="1219200" cy="160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81590" y="1171562"/>
            <a:ext cx="7496836" cy="3112533"/>
            <a:chOff x="881590" y="1171562"/>
            <a:chExt cx="7496836" cy="3112533"/>
          </a:xfrm>
        </p:grpSpPr>
        <p:sp>
          <p:nvSpPr>
            <p:cNvPr id="122" name="Isosceles Triangle 121"/>
            <p:cNvSpPr/>
            <p:nvPr/>
          </p:nvSpPr>
          <p:spPr>
            <a:xfrm>
              <a:off x="1186392" y="1781162"/>
              <a:ext cx="1295400" cy="1447800"/>
            </a:xfrm>
            <a:prstGeom prst="triangle">
              <a:avLst/>
            </a:prstGeom>
            <a:gradFill>
              <a:gsLst>
                <a:gs pos="25000">
                  <a:srgbClr val="FF6600"/>
                </a:gs>
                <a:gs pos="100000">
                  <a:srgbClr val="FF6600">
                    <a:alpha val="4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Chord 123"/>
            <p:cNvSpPr/>
            <p:nvPr/>
          </p:nvSpPr>
          <p:spPr>
            <a:xfrm rot="16200000">
              <a:off x="1338791" y="2390761"/>
              <a:ext cx="990601" cy="1295399"/>
            </a:xfrm>
            <a:prstGeom prst="chord">
              <a:avLst>
                <a:gd name="adj1" fmla="val 6459638"/>
                <a:gd name="adj2" fmla="val 15138022"/>
              </a:avLst>
            </a:prstGeom>
            <a:gradFill flip="none" rotWithShape="0">
              <a:gsLst>
                <a:gs pos="0">
                  <a:srgbClr val="FF6600">
                    <a:alpha val="81000"/>
                  </a:srgbClr>
                </a:gs>
                <a:gs pos="87000">
                  <a:schemeClr val="bg1">
                    <a:alpha val="80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Isosceles Triangle 128"/>
            <p:cNvSpPr/>
            <p:nvPr/>
          </p:nvSpPr>
          <p:spPr>
            <a:xfrm rot="18176479">
              <a:off x="2175245" y="1247133"/>
              <a:ext cx="876300" cy="2387285"/>
            </a:xfrm>
            <a:prstGeom prst="triangle">
              <a:avLst/>
            </a:prstGeom>
            <a:gradFill>
              <a:gsLst>
                <a:gs pos="100000">
                  <a:schemeClr val="bg1"/>
                </a:gs>
                <a:gs pos="24000">
                  <a:srgbClr val="FF66FF">
                    <a:alpha val="77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033991" y="1628762"/>
              <a:ext cx="2209800" cy="30480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3091391" y="2771762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ion beam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1033991" y="1171562"/>
              <a:ext cx="1828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source target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44626" y="1615838"/>
              <a:ext cx="37338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u="sng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State-of-the-art mirrors</a:t>
              </a:r>
              <a:r>
                <a:rPr lang="en-US" sz="20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/>
              </a:r>
              <a:br>
                <a:rPr lang="en-US" sz="20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20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alternating dielectric films, typically SiO</a:t>
              </a:r>
              <a:r>
                <a:rPr lang="en-US" sz="2000" baseline="-250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0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/Ta</a:t>
              </a:r>
              <a:r>
                <a:rPr lang="en-US" sz="2000" baseline="-250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0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O</a:t>
              </a:r>
              <a:r>
                <a:rPr lang="en-US" sz="2000" baseline="-25000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  <a:p>
              <a:endParaRPr lang="en-US" sz="20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en-US" sz="2000" b="1" i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Allows for deposition onto essentially arbitrary substrates 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81590" y="3914763"/>
              <a:ext cx="25462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AT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carrier substrate</a:t>
              </a:r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Title 32"/>
          <p:cNvSpPr>
            <a:spLocks noGrp="1"/>
          </p:cNvSpPr>
          <p:nvPr>
            <p:ph type="title"/>
          </p:nvPr>
        </p:nvSpPr>
        <p:spPr>
          <a:xfrm>
            <a:off x="-1" y="152400"/>
            <a:ext cx="7543801" cy="818056"/>
          </a:xfrm>
        </p:spPr>
        <p:txBody>
          <a:bodyPr/>
          <a:lstStyle/>
          <a:p>
            <a:r>
              <a:rPr lang="en-US" dirty="0" smtClean="0"/>
              <a:t>Ion Beam Sputtered Dielectric Films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476545" y="1673805"/>
            <a:ext cx="39154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Minimizing coating thermal noise</a:t>
            </a:r>
          </a:p>
          <a:p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Macroscopic mirrors from epitaxial </a:t>
            </a:r>
            <a:r>
              <a:rPr lang="en-US" sz="20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AlGaAs</a:t>
            </a:r>
            <a:r>
              <a:rPr lang="en-US" sz="2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alloys</a:t>
            </a:r>
          </a:p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Direct deposition onto arbitrary substrates precluded by lattice matching condition</a:t>
            </a:r>
          </a:p>
        </p:txBody>
      </p:sp>
      <p:sp>
        <p:nvSpPr>
          <p:cNvPr id="45" name="Title 32"/>
          <p:cNvSpPr txBox="1">
            <a:spLocks/>
          </p:cNvSpPr>
          <p:nvPr/>
        </p:nvSpPr>
        <p:spPr>
          <a:xfrm>
            <a:off x="-1" y="152400"/>
            <a:ext cx="7543801" cy="818056"/>
          </a:xfrm>
          <a:prstGeom prst="rect">
            <a:avLst/>
          </a:prstGeom>
          <a:solidFill>
            <a:srgbClr val="007299"/>
          </a:solidFill>
        </p:spPr>
        <p:txBody>
          <a:bodyPr anchor="ctr"/>
          <a:lstStyle/>
          <a:p>
            <a:pPr marL="290513" algn="l"/>
            <a:r>
              <a:rPr lang="en-US" sz="3200" kern="0" dirty="0" smtClean="0">
                <a:solidFill>
                  <a:schemeClr val="bg1"/>
                </a:solidFill>
                <a:latin typeface="Tahoma" pitchFamily="34" charset="0"/>
                <a:ea typeface="+mj-ea"/>
                <a:cs typeface="+mj-cs"/>
              </a:rPr>
              <a:t>Bonded Monocrystalline Mirrors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828800"/>
          </a:xfr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lvl="1" indent="-225425">
              <a:lnSpc>
                <a:spcPct val="120000"/>
              </a:lnSpc>
              <a:spcBef>
                <a:spcPct val="0"/>
              </a:spcBef>
              <a:buSzPct val="100000"/>
              <a:buFont typeface="Arial" pitchFamily="34" charset="0"/>
              <a:buChar char="•"/>
              <a:defRPr/>
            </a:pPr>
            <a:r>
              <a:rPr lang="en-US" kern="1200" dirty="0" smtClean="0">
                <a:solidFill>
                  <a:srgbClr val="000000"/>
                </a:solidFill>
              </a:rPr>
              <a:t>Employ semiconductor </a:t>
            </a:r>
            <a:r>
              <a:rPr lang="en-US" kern="1200" dirty="0" err="1" smtClean="0">
                <a:solidFill>
                  <a:srgbClr val="000000"/>
                </a:solidFill>
              </a:rPr>
              <a:t>microfabrication</a:t>
            </a:r>
            <a:r>
              <a:rPr lang="en-US" kern="1200" dirty="0" smtClean="0">
                <a:solidFill>
                  <a:srgbClr val="000000"/>
                </a:solidFill>
              </a:rPr>
              <a:t> techniques to t</a:t>
            </a:r>
            <a:r>
              <a:rPr lang="en-US" sz="2000" kern="1200" dirty="0" smtClean="0">
                <a:solidFill>
                  <a:srgbClr val="000000"/>
                </a:solidFill>
              </a:rPr>
              <a:t>ransfer </a:t>
            </a:r>
            <a:r>
              <a:rPr lang="en-US" sz="2000" kern="1200" dirty="0" err="1" smtClean="0">
                <a:solidFill>
                  <a:srgbClr val="000000"/>
                </a:solidFill>
              </a:rPr>
              <a:t>AlGaAs</a:t>
            </a:r>
            <a:r>
              <a:rPr lang="en-US" sz="2000" kern="1200" dirty="0" smtClean="0">
                <a:solidFill>
                  <a:srgbClr val="000000"/>
                </a:solidFill>
              </a:rPr>
              <a:t> multilayers onto arbitrary substrates (SiO</a:t>
            </a:r>
            <a:r>
              <a:rPr lang="en-US" sz="2000" kern="1200" baseline="-25000" dirty="0" smtClean="0">
                <a:solidFill>
                  <a:srgbClr val="000000"/>
                </a:solidFill>
              </a:rPr>
              <a:t>2</a:t>
            </a:r>
            <a:r>
              <a:rPr lang="en-US" sz="2000" kern="1200" dirty="0" smtClean="0">
                <a:solidFill>
                  <a:srgbClr val="000000"/>
                </a:solidFill>
              </a:rPr>
              <a:t>, sapphire, etc.)</a:t>
            </a:r>
          </a:p>
          <a:p>
            <a:pPr lvl="1" indent="-225425">
              <a:lnSpc>
                <a:spcPct val="120000"/>
              </a:lnSpc>
              <a:spcBef>
                <a:spcPct val="0"/>
              </a:spcBef>
              <a:buSzPct val="100000"/>
              <a:buFont typeface="Arial" pitchFamily="34" charset="0"/>
              <a:buChar char="•"/>
              <a:defRPr/>
            </a:pPr>
            <a:r>
              <a:rPr lang="en-US" kern="1200" dirty="0" smtClean="0">
                <a:solidFill>
                  <a:srgbClr val="000000"/>
                </a:solidFill>
              </a:rPr>
              <a:t>ideal process allows for used of curved mirror blanks</a:t>
            </a:r>
            <a:endParaRPr lang="en-US" kern="12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lvl="1" indent="-225425">
              <a:lnSpc>
                <a:spcPct val="120000"/>
              </a:lnSpc>
              <a:spcBef>
                <a:spcPct val="0"/>
              </a:spcBef>
              <a:buSzPct val="100000"/>
              <a:buFont typeface="Arial" pitchFamily="34" charset="0"/>
              <a:buChar char="•"/>
              <a:defRPr/>
            </a:pPr>
            <a:r>
              <a:rPr lang="en-US" kern="1200" dirty="0" smtClean="0">
                <a:solidFill>
                  <a:srgbClr val="000000"/>
                </a:solidFill>
                <a:ea typeface="+mn-ea"/>
                <a:cs typeface="+mn-cs"/>
              </a:rPr>
              <a:t>identical form factor, no change in overall system design</a:t>
            </a:r>
          </a:p>
        </p:txBody>
      </p:sp>
      <p:pic>
        <p:nvPicPr>
          <p:cNvPr id="54" name="Picture 3" descr="Map_World"/>
          <p:cNvPicPr>
            <a:picLocks noChangeAspect="1" noChangeArrowheads="1"/>
          </p:cNvPicPr>
          <p:nvPr/>
        </p:nvPicPr>
        <p:blipFill>
          <a:blip r:embed="rId2" cstate="print"/>
          <a:srcRect b="8876"/>
          <a:stretch>
            <a:fillRect/>
          </a:stretch>
        </p:blipFill>
        <p:spPr bwMode="auto">
          <a:xfrm>
            <a:off x="4660900" y="1362951"/>
            <a:ext cx="3956050" cy="282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final_assem.tif"/>
          <p:cNvPicPr>
            <a:picLocks noChangeAspect="1"/>
          </p:cNvPicPr>
          <p:nvPr/>
        </p:nvPicPr>
        <p:blipFill>
          <a:blip r:embed="rId3" cstate="print"/>
          <a:srcRect l="-41176" t="-33053" r="-41177" b="-47899"/>
          <a:stretch>
            <a:fillRect/>
          </a:stretch>
        </p:blipFill>
        <p:spPr>
          <a:xfrm>
            <a:off x="4526995" y="1268760"/>
            <a:ext cx="4185465" cy="306034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Transferred Mirror Development</a:t>
            </a:r>
            <a:endParaRPr lang="en-US" dirty="0"/>
          </a:p>
        </p:txBody>
      </p:sp>
      <p:pic>
        <p:nvPicPr>
          <p:cNvPr id="54" name="Picture 53" descr="8_curved_mirror_front_to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67263" y="1178750"/>
            <a:ext cx="3765177" cy="3657600"/>
          </a:xfrm>
          <a:prstGeom prst="rect">
            <a:avLst/>
          </a:prstGeom>
        </p:spPr>
      </p:pic>
      <p:pic>
        <p:nvPicPr>
          <p:cNvPr id="50" name="Picture 49" descr="4_cuved_mirror_backside.jpg"/>
          <p:cNvPicPr>
            <a:picLocks noChangeAspect="1"/>
          </p:cNvPicPr>
          <p:nvPr/>
        </p:nvPicPr>
        <p:blipFill>
          <a:blip r:embed="rId3" cstate="print"/>
          <a:srcRect l="11403" r="11404"/>
          <a:stretch>
            <a:fillRect/>
          </a:stretch>
        </p:blipFill>
        <p:spPr>
          <a:xfrm>
            <a:off x="4767263" y="1178750"/>
            <a:ext cx="3764547" cy="3657600"/>
          </a:xfrm>
          <a:prstGeom prst="rect">
            <a:avLst/>
          </a:prstGeom>
        </p:spPr>
      </p:pic>
      <p:grpSp>
        <p:nvGrpSpPr>
          <p:cNvPr id="5" name="Group 88"/>
          <p:cNvGrpSpPr/>
          <p:nvPr/>
        </p:nvGrpSpPr>
        <p:grpSpPr>
          <a:xfrm>
            <a:off x="810397" y="2112150"/>
            <a:ext cx="3276600" cy="1121664"/>
            <a:chOff x="4495800" y="1676400"/>
            <a:chExt cx="3276600" cy="1121664"/>
          </a:xfrm>
        </p:grpSpPr>
        <p:sp>
          <p:nvSpPr>
            <p:cNvPr id="6" name="Oval 5"/>
            <p:cNvSpPr/>
            <p:nvPr/>
          </p:nvSpPr>
          <p:spPr>
            <a:xfrm>
              <a:off x="5334000" y="2057400"/>
              <a:ext cx="740664" cy="740664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6193536" y="2057400"/>
              <a:ext cx="740664" cy="740664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7031736" y="2057400"/>
              <a:ext cx="740664" cy="740664"/>
            </a:xfrm>
            <a:prstGeom prst="ellipse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95800" y="1676400"/>
              <a:ext cx="2590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Released mirror discs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" name="Group 89"/>
          <p:cNvGrpSpPr/>
          <p:nvPr/>
        </p:nvGrpSpPr>
        <p:grpSpPr>
          <a:xfrm>
            <a:off x="397222" y="1434480"/>
            <a:ext cx="4055005" cy="3344670"/>
            <a:chOff x="3989661" y="922530"/>
            <a:chExt cx="4055005" cy="3344670"/>
          </a:xfrm>
        </p:grpSpPr>
        <p:grpSp>
          <p:nvGrpSpPr>
            <p:cNvPr id="11" name="Group 63"/>
            <p:cNvGrpSpPr/>
            <p:nvPr/>
          </p:nvGrpSpPr>
          <p:grpSpPr>
            <a:xfrm>
              <a:off x="5072866" y="1219200"/>
              <a:ext cx="2971800" cy="3048000"/>
              <a:chOff x="348466" y="1524000"/>
              <a:chExt cx="2971800" cy="3048000"/>
            </a:xfrm>
          </p:grpSpPr>
          <p:grpSp>
            <p:nvGrpSpPr>
              <p:cNvPr id="13" name="Group 27"/>
              <p:cNvGrpSpPr/>
              <p:nvPr/>
            </p:nvGrpSpPr>
            <p:grpSpPr>
              <a:xfrm>
                <a:off x="348466" y="1524000"/>
                <a:ext cx="2971800" cy="3048000"/>
                <a:chOff x="348466" y="1524000"/>
                <a:chExt cx="2971800" cy="3048000"/>
              </a:xfrm>
            </p:grpSpPr>
            <p:sp>
              <p:nvSpPr>
                <p:cNvPr id="22" name="Oval 21"/>
                <p:cNvSpPr/>
                <p:nvPr/>
              </p:nvSpPr>
              <p:spPr>
                <a:xfrm>
                  <a:off x="348466" y="1524000"/>
                  <a:ext cx="2971800" cy="2971800"/>
                </a:xfrm>
                <a:prstGeom prst="ellipse">
                  <a:avLst/>
                </a:prstGeom>
                <a:solidFill>
                  <a:srgbClr val="EEECE1">
                    <a:lumMod val="9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1066800" y="4343400"/>
                  <a:ext cx="1447800" cy="228600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endParaRPr>
                </a:p>
              </p:txBody>
            </p:sp>
          </p:grpSp>
          <p:sp>
            <p:nvSpPr>
              <p:cNvPr id="14" name="Oval 13"/>
              <p:cNvSpPr/>
              <p:nvPr/>
            </p:nvSpPr>
            <p:spPr>
              <a:xfrm>
                <a:off x="685800" y="1926336"/>
                <a:ext cx="740664" cy="740664"/>
              </a:xfrm>
              <a:prstGeom prst="ellips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469136" y="1621536"/>
                <a:ext cx="740664" cy="740664"/>
              </a:xfrm>
              <a:prstGeom prst="ellips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457200" y="2764536"/>
                <a:ext cx="740664" cy="740664"/>
              </a:xfrm>
              <a:prstGeom prst="ellips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209800" y="1981200"/>
                <a:ext cx="740664" cy="740664"/>
              </a:xfrm>
              <a:prstGeom prst="ellips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447800" y="2590800"/>
                <a:ext cx="740664" cy="740664"/>
              </a:xfrm>
              <a:prstGeom prst="ellips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011936" y="3450336"/>
                <a:ext cx="740664" cy="740664"/>
              </a:xfrm>
              <a:prstGeom prst="ellips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2514600" y="2764536"/>
                <a:ext cx="740664" cy="740664"/>
              </a:xfrm>
              <a:prstGeom prst="ellips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905000" y="3450336"/>
                <a:ext cx="740664" cy="740664"/>
              </a:xfrm>
              <a:prstGeom prst="ellipse">
                <a:avLst/>
              </a:prstGeom>
              <a:solidFill>
                <a:srgbClr val="9BBB59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3989661" y="922530"/>
              <a:ext cx="22098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Top view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:</a:t>
              </a:r>
              <a:r>
                <a:rPr kumimoji="0" lang="en-US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patterned mirrors on a </a:t>
              </a:r>
              <a:r>
                <a:rPr kumimoji="0" lang="en-US" sz="1800" b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crystalline </a:t>
              </a:r>
              <a:br>
                <a:rPr kumimoji="0" lang="en-US" sz="1800" b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</a:br>
              <a:r>
                <a:rPr kumimoji="0" lang="en-US" sz="1800" b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substrate</a:t>
              </a:r>
              <a:endParaRPr kumimoji="0" lang="en-US" sz="18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oup 117"/>
          <p:cNvGrpSpPr/>
          <p:nvPr/>
        </p:nvGrpSpPr>
        <p:grpSpPr>
          <a:xfrm>
            <a:off x="1648597" y="2416950"/>
            <a:ext cx="2590800" cy="1371600"/>
            <a:chOff x="2209800" y="3429000"/>
            <a:chExt cx="2590800" cy="1371600"/>
          </a:xfrm>
        </p:grpSpPr>
        <p:grpSp>
          <p:nvGrpSpPr>
            <p:cNvPr id="25" name="Group 111"/>
            <p:cNvGrpSpPr/>
            <p:nvPr/>
          </p:nvGrpSpPr>
          <p:grpSpPr>
            <a:xfrm>
              <a:off x="3276600" y="3429000"/>
              <a:ext cx="1524000" cy="1371600"/>
              <a:chOff x="3276600" y="3429000"/>
              <a:chExt cx="1524000" cy="13716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4267200" y="3429000"/>
                <a:ext cx="533400" cy="1371600"/>
              </a:xfrm>
              <a:prstGeom prst="rect">
                <a:avLst/>
              </a:prstGeom>
              <a:solidFill>
                <a:srgbClr val="4F81B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3276600" y="3505200"/>
                <a:ext cx="1219200" cy="12192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3581400" y="3581400"/>
                <a:ext cx="914400" cy="1066800"/>
              </a:xfrm>
              <a:prstGeom prst="ellipse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3352800" y="3581400"/>
                <a:ext cx="1066800" cy="10668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 rot="18494895">
                <a:off x="3852705" y="3518787"/>
                <a:ext cx="381000" cy="40216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 rot="18494895">
                <a:off x="3983435" y="4454803"/>
                <a:ext cx="381000" cy="238372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26" name="Rounded Rectangle 25"/>
            <p:cNvSpPr/>
            <p:nvPr/>
          </p:nvSpPr>
          <p:spPr>
            <a:xfrm>
              <a:off x="2209800" y="3505200"/>
              <a:ext cx="2133600" cy="1219200"/>
            </a:xfrm>
            <a:prstGeom prst="roundRect">
              <a:avLst>
                <a:gd name="adj" fmla="val 50000"/>
              </a:avLst>
            </a:prstGeom>
            <a:solidFill>
              <a:sysClr val="windowText" lastClr="000000">
                <a:lumMod val="50000"/>
                <a:lumOff val="50000"/>
              </a:sysClr>
            </a:solidFill>
            <a:ln w="25400" cap="flat" cmpd="sng" algn="ctr">
              <a:solidFill>
                <a:sysClr val="windowText" lastClr="000000">
                  <a:lumMod val="65000"/>
                  <a:lumOff val="3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590800" y="3733800"/>
              <a:ext cx="1447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Bonding</a:t>
              </a:r>
              <a:br>
                <a:rPr kumimoji="0" lang="de-A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</a:br>
              <a:r>
                <a:rPr kumimoji="0" lang="de-A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fixture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" name="Group 119"/>
          <p:cNvGrpSpPr/>
          <p:nvPr/>
        </p:nvGrpSpPr>
        <p:grpSpPr>
          <a:xfrm>
            <a:off x="734197" y="2108930"/>
            <a:ext cx="3505200" cy="1676400"/>
            <a:chOff x="4419600" y="1752600"/>
            <a:chExt cx="3505200" cy="1676400"/>
          </a:xfrm>
        </p:grpSpPr>
        <p:grpSp>
          <p:nvGrpSpPr>
            <p:cNvPr id="35" name="Group 116"/>
            <p:cNvGrpSpPr/>
            <p:nvPr/>
          </p:nvGrpSpPr>
          <p:grpSpPr>
            <a:xfrm>
              <a:off x="5105400" y="2057400"/>
              <a:ext cx="2819400" cy="1371600"/>
              <a:chOff x="0" y="1219200"/>
              <a:chExt cx="2819400" cy="1371600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2286000" y="1219200"/>
                <a:ext cx="533400" cy="1371600"/>
              </a:xfrm>
              <a:prstGeom prst="rect">
                <a:avLst/>
              </a:prstGeom>
              <a:solidFill>
                <a:srgbClr val="4F81B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295400" y="1295400"/>
                <a:ext cx="1219200" cy="121920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286000" y="1524000"/>
                <a:ext cx="76200" cy="762000"/>
              </a:xfrm>
              <a:prstGeom prst="rect">
                <a:avLst/>
              </a:prstGeom>
              <a:solidFill>
                <a:srgbClr val="92D05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0" y="1295400"/>
                <a:ext cx="2133600" cy="1219200"/>
              </a:xfrm>
              <a:prstGeom prst="roundRect">
                <a:avLst>
                  <a:gd name="adj" fmla="val 50000"/>
                </a:avLst>
              </a:prstGeom>
              <a:solidFill>
                <a:sysClr val="windowText" lastClr="000000">
                  <a:lumMod val="50000"/>
                  <a:lumOff val="50000"/>
                </a:sysClr>
              </a:solidFill>
              <a:ln w="25400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81000" y="1524000"/>
                <a:ext cx="1447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AT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Bonding</a:t>
                </a:r>
                <a:br>
                  <a:rPr kumimoji="0" lang="de-AT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</a:br>
                <a:r>
                  <a:rPr kumimoji="0" lang="de-AT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fixture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4419600" y="1752600"/>
              <a:ext cx="220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800" b="0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Side view</a:t>
              </a:r>
              <a:r>
                <a:rPr kumimoji="0" lang="de-AT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: bonding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34197" y="2109555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Side view</a:t>
            </a:r>
            <a:r>
              <a:rPr kumimoji="0" lang="de-AT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: bonding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Content Placeholder 2"/>
          <p:cNvSpPr>
            <a:spLocks noGrp="1"/>
          </p:cNvSpPr>
          <p:nvPr>
            <p:ph idx="1"/>
          </p:nvPr>
        </p:nvSpPr>
        <p:spPr>
          <a:xfrm>
            <a:off x="457200" y="5094185"/>
            <a:ext cx="8229600" cy="1306614"/>
          </a:xfr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342900" lvl="1" indent="-225425">
              <a:lnSpc>
                <a:spcPct val="120000"/>
              </a:lnSpc>
              <a:spcBef>
                <a:spcPct val="0"/>
              </a:spcBef>
              <a:buSzPct val="100000"/>
              <a:buFont typeface="Arial" pitchFamily="34" charset="0"/>
              <a:buChar char="•"/>
              <a:defRPr/>
            </a:pPr>
            <a:r>
              <a:rPr lang="en-US" kern="1200" dirty="0" smtClean="0">
                <a:solidFill>
                  <a:srgbClr val="000000"/>
                </a:solidFill>
              </a:rPr>
              <a:t>Free-standing mirror discs transferred onto arbitrary substrates</a:t>
            </a:r>
            <a:endParaRPr lang="en-US" sz="2000" kern="1200" dirty="0" smtClean="0">
              <a:solidFill>
                <a:srgbClr val="000000"/>
              </a:solidFill>
            </a:endParaRPr>
          </a:p>
          <a:p>
            <a:pPr lvl="1" indent="-225425">
              <a:lnSpc>
                <a:spcPct val="120000"/>
              </a:lnSpc>
              <a:spcBef>
                <a:spcPct val="0"/>
              </a:spcBef>
              <a:buSzPct val="100000"/>
              <a:buFont typeface="Arial" pitchFamily="34" charset="0"/>
              <a:buChar char="•"/>
              <a:defRPr/>
            </a:pPr>
            <a:r>
              <a:rPr lang="en-US" kern="1200" dirty="0" smtClean="0">
                <a:solidFill>
                  <a:srgbClr val="000000"/>
                </a:solidFill>
              </a:rPr>
              <a:t>cleanliness and proper handling is crucial for high-yield</a:t>
            </a:r>
            <a:endParaRPr lang="en-US" kern="12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lvl="1" indent="-225425">
              <a:lnSpc>
                <a:spcPct val="120000"/>
              </a:lnSpc>
              <a:spcBef>
                <a:spcPct val="0"/>
              </a:spcBef>
              <a:buSzPct val="100000"/>
              <a:buFont typeface="Arial" pitchFamily="34" charset="0"/>
              <a:buChar char="•"/>
              <a:defRPr/>
            </a:pPr>
            <a:r>
              <a:rPr lang="en-US" kern="1200" dirty="0" smtClean="0">
                <a:solidFill>
                  <a:srgbClr val="000000"/>
                </a:solidFill>
                <a:ea typeface="+mn-ea"/>
                <a:cs typeface="+mn-cs"/>
              </a:rPr>
              <a:t>interfacial energy must be optimized for intended application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752020" y="4377879"/>
            <a:ext cx="37804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25 mm Ø</a:t>
            </a:r>
            <a:endParaRPr lang="en-US" sz="2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4662010" y="1088740"/>
            <a:ext cx="3915435" cy="3825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FFFFFF"/>
                </a:solidFill>
              </a:rPr>
              <a:t>Preliminary Cavity Results</a:t>
            </a:r>
            <a:endParaRPr lang="en-US" dirty="0"/>
          </a:p>
        </p:txBody>
      </p:sp>
      <p:pic>
        <p:nvPicPr>
          <p:cNvPr id="7" name="Picture 6" descr="cav_end_closeup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5720" y="1419860"/>
            <a:ext cx="2117811" cy="2011680"/>
          </a:xfrm>
          <a:prstGeom prst="rect">
            <a:avLst/>
          </a:prstGeom>
        </p:spPr>
      </p:pic>
      <p:pic>
        <p:nvPicPr>
          <p:cNvPr id="12" name="Picture 11" descr="cavity_only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495393" y="2389537"/>
            <a:ext cx="2560320" cy="4763705"/>
          </a:xfrm>
          <a:prstGeom prst="rect">
            <a:avLst/>
          </a:prstGeom>
        </p:spPr>
      </p:pic>
      <p:pic>
        <p:nvPicPr>
          <p:cNvPr id="13" name="Picture 12" descr="AR_mirrors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250" y="1419860"/>
            <a:ext cx="2573793" cy="2011680"/>
          </a:xfrm>
          <a:prstGeom prst="rect">
            <a:avLst/>
          </a:prstGeom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416550" y="1295400"/>
            <a:ext cx="3429000" cy="4801314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950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indent="174625" algn="l">
              <a:buFont typeface="Arial" pitchFamily="34" charset="0"/>
              <a:buChar char="•"/>
              <a:tabLst>
                <a:tab pos="171450" algn="l"/>
              </a:tabLst>
              <a:defRPr/>
            </a:pPr>
            <a:endParaRPr lang="de-DE" sz="10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indent="174625" algn="l">
              <a:buFont typeface="Arial" pitchFamily="34" charset="0"/>
              <a:buChar char="•"/>
              <a:tabLst>
                <a:tab pos="171450" algn="l"/>
              </a:tabLst>
              <a:defRPr/>
            </a:pP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Hybrid cavity at JILA</a:t>
            </a:r>
            <a:endParaRPr lang="de-DE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573088" lvl="1" indent="-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ULE spacer with clamped AR-coated end mirrors</a:t>
            </a:r>
          </a:p>
          <a:p>
            <a:pPr marL="573088" lvl="1" indent="-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planar and 1-m ROC fused-silica substrates</a:t>
            </a:r>
          </a:p>
          <a:p>
            <a:pPr marL="573088" lvl="1" indent="-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Length = 24 cm</a:t>
            </a:r>
            <a:endParaRPr lang="de-DE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indent="174625" algn="l">
              <a:buFont typeface="Arial" pitchFamily="34" charset="0"/>
              <a:buChar char="•"/>
              <a:tabLst>
                <a:tab pos="171450" algn="l"/>
              </a:tabLst>
              <a:defRPr/>
            </a:pPr>
            <a:endParaRPr lang="de-DE" sz="14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indent="174625" algn="l">
              <a:buFont typeface="Arial" pitchFamily="34" charset="0"/>
              <a:buChar char="•"/>
              <a:tabLst>
                <a:tab pos="171450" algn="l"/>
              </a:tabLst>
              <a:defRPr/>
            </a:pP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Initial finesse of 0.75×10</a:t>
            </a:r>
            <a:r>
              <a:rPr lang="de-DE" sz="2000" baseline="30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5</a:t>
            </a:r>
            <a:endParaRPr lang="de-DE" sz="2000" baseline="30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573088" lvl="1" indent="-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theory ~ 1.4×10</a:t>
            </a:r>
            <a:r>
              <a:rPr lang="de-DE" baseline="30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5</a:t>
            </a:r>
            <a:endParaRPr lang="de-DE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573088" lvl="1" indent="-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cleanliness limited?</a:t>
            </a:r>
          </a:p>
          <a:p>
            <a:pPr indent="174625" algn="l">
              <a:buFont typeface="Arial" pitchFamily="34" charset="0"/>
              <a:buChar char="•"/>
              <a:tabLst>
                <a:tab pos="171450" algn="l"/>
              </a:tabLst>
              <a:defRPr/>
            </a:pPr>
            <a:endParaRPr lang="de-DE" sz="14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indent="174625" algn="l">
              <a:buFont typeface="Arial" pitchFamily="34" charset="0"/>
              <a:buChar char="•"/>
              <a:tabLst>
                <a:tab pos="171450" algn="l"/>
              </a:tabLst>
              <a:defRPr/>
            </a:pP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Next steps:</a:t>
            </a:r>
            <a:endParaRPr lang="de-DE" sz="2000" baseline="300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573088" lvl="1" indent="-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clean thoroughly</a:t>
            </a:r>
          </a:p>
          <a:p>
            <a:pPr marL="573088" lvl="1" indent="-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contact to fixed spacer</a:t>
            </a:r>
          </a:p>
          <a:p>
            <a:pPr marL="573088" lvl="1" indent="-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double check finesse and measure thermal noise</a:t>
            </a:r>
          </a:p>
          <a:p>
            <a:pPr marL="573088" lvl="1" indent="-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endParaRPr lang="de-DE" sz="1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0" y="6375986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in collaboration with </a:t>
            </a:r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Mike Martin and Craig </a:t>
            </a:r>
            <a:r>
              <a:rPr lang="en-US" sz="1600" dirty="0" err="1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Benko</a:t>
            </a:r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 from Jun </a:t>
            </a:r>
            <a:r>
              <a:rPr lang="en-US" sz="1600" dirty="0" err="1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Ye’s</a:t>
            </a:r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 group at UC Boulder / JILA</a:t>
            </a:r>
            <a:endParaRPr lang="de-DE" sz="1600" dirty="0" smtClean="0">
              <a:solidFill>
                <a:srgbClr val="275EA7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7" descr="JILA_logo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72250" y="347980"/>
            <a:ext cx="939666" cy="502920"/>
          </a:xfrm>
          <a:prstGeom prst="rect">
            <a:avLst/>
          </a:prstGeom>
        </p:spPr>
      </p:pic>
      <p:pic>
        <p:nvPicPr>
          <p:cNvPr id="208900" name="Picture 4"/>
          <p:cNvPicPr>
            <a:picLocks noChangeAspect="1" noChangeArrowheads="1"/>
          </p:cNvPicPr>
          <p:nvPr/>
        </p:nvPicPr>
        <p:blipFill>
          <a:blip r:embed="rId6" cstate="print"/>
          <a:srcRect t="-3265"/>
          <a:stretch>
            <a:fillRect/>
          </a:stretch>
        </p:blipFill>
        <p:spPr bwMode="auto">
          <a:xfrm>
            <a:off x="286701" y="3429000"/>
            <a:ext cx="4960374" cy="2832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15950" y="1580465"/>
            <a:ext cx="7905750" cy="415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latin typeface="Tahoma" pitchFamily="34" charset="0"/>
              </a:rPr>
              <a:t>Brownian noise and crystalline multilayer motivation</a:t>
            </a:r>
          </a:p>
          <a:p>
            <a:pPr marL="800100" lvl="1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applications, crystal growth, and basic properties</a:t>
            </a:r>
          </a:p>
          <a:p>
            <a:pPr marL="800100" lvl="1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endParaRPr lang="en-US" sz="1400" dirty="0" smtClean="0">
              <a:latin typeface="Tahoma" pitchFamily="34" charset="0"/>
            </a:endParaRP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latin typeface="Tahoma" pitchFamily="34" charset="0"/>
              </a:rPr>
              <a:t>Confirmation of high reflectivity and low loss angles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damping </a:t>
            </a:r>
            <a:r>
              <a:rPr lang="en-US" sz="2000" dirty="0" smtClean="0">
                <a:latin typeface="Tahoma" pitchFamily="34" charset="0"/>
              </a:rPr>
              <a:t>and thermal noise in micro- and </a:t>
            </a:r>
            <a:r>
              <a:rPr lang="en-US" sz="2000" dirty="0" err="1" smtClean="0">
                <a:latin typeface="Tahoma" pitchFamily="34" charset="0"/>
              </a:rPr>
              <a:t>meso</a:t>
            </a:r>
            <a:r>
              <a:rPr lang="en-US" sz="2000" dirty="0" smtClean="0">
                <a:latin typeface="Tahoma" pitchFamily="34" charset="0"/>
              </a:rPr>
              <a:t>-scale mirrors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endParaRPr lang="en-US" sz="1400" dirty="0" smtClean="0">
              <a:latin typeface="Tahoma" pitchFamily="34" charset="0"/>
            </a:endParaRP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latin typeface="Tahoma" pitchFamily="34" charset="0"/>
              </a:rPr>
              <a:t>Crystalline mirrors for precision measurement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bonded “macroscopic” mirrors for optical reference cavities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endParaRPr lang="en-US" sz="1400" dirty="0" smtClean="0">
              <a:latin typeface="Tahoma" pitchFamily="34" charset="0"/>
            </a:endParaRP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latin typeface="Tahoma" pitchFamily="34" charset="0"/>
              </a:rPr>
              <a:t>Path towards low-thermal-noise LIGO-scale mirrors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exploit existing infrastructure for IC fabrication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15950" y="1580465"/>
            <a:ext cx="7905750" cy="415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Brownian noise and crystalline multilayer motivation</a:t>
            </a:r>
          </a:p>
          <a:p>
            <a:pPr marL="800100" lvl="1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applications, crystal growth, and basic properties</a:t>
            </a:r>
          </a:p>
          <a:p>
            <a:pPr marL="800100" lvl="1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endParaRPr lang="en-US" sz="1400" dirty="0" smtClean="0">
              <a:solidFill>
                <a:schemeClr val="bg2">
                  <a:lumMod val="20000"/>
                  <a:lumOff val="80000"/>
                </a:schemeClr>
              </a:solidFill>
              <a:latin typeface="Tahoma" pitchFamily="34" charset="0"/>
            </a:endParaRP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Achieving high reflectivity and ultra-low loss angles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damping </a:t>
            </a: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and thermal noise in micro- and </a:t>
            </a:r>
            <a:r>
              <a:rPr lang="en-US" sz="2000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meso</a:t>
            </a: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-scale mirrors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endParaRPr lang="en-US" sz="1400" dirty="0" smtClean="0">
              <a:solidFill>
                <a:schemeClr val="bg2">
                  <a:lumMod val="20000"/>
                  <a:lumOff val="80000"/>
                </a:schemeClr>
              </a:solidFill>
              <a:latin typeface="Tahoma" pitchFamily="34" charset="0"/>
            </a:endParaRP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Crystalline mirrors for precision measurement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bonded “macroscopic” mirrors for optical reference cavities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endParaRPr lang="en-US" sz="1400" dirty="0" smtClean="0">
              <a:latin typeface="Tahoma" pitchFamily="34" charset="0"/>
            </a:endParaRP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latin typeface="Tahoma" pitchFamily="34" charset="0"/>
              </a:rPr>
              <a:t>Path towards low-thermal-noise LIGO-scale mirrors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exploit existing infrastructure for IC fabrication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LIGO-scale Mirrors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545" y="1358770"/>
            <a:ext cx="3960440" cy="312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 bwMode="auto">
          <a:xfrm>
            <a:off x="1196625" y="1898830"/>
            <a:ext cx="900100" cy="139515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15950" y="4779150"/>
            <a:ext cx="7905750" cy="171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spcAft>
                <a:spcPts val="40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Leverage infrastructure for semiconductor fabrication</a:t>
            </a:r>
          </a:p>
          <a:p>
            <a:pPr marL="800100" lvl="1" indent="-342900" algn="l">
              <a:spcBef>
                <a:spcPct val="20000"/>
              </a:spcBef>
              <a:spcAft>
                <a:spcPts val="40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high-uniformity epitaxial growth on large-diameter substrates</a:t>
            </a:r>
          </a:p>
          <a:p>
            <a:pPr marL="800100" lvl="1" indent="-342900" algn="l">
              <a:spcBef>
                <a:spcPct val="20000"/>
              </a:spcBef>
              <a:spcAft>
                <a:spcPts val="40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v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oid-free direct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bonding of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crystalline semiconductors</a:t>
            </a:r>
            <a:endParaRPr lang="en-US" sz="2000" dirty="0" smtClean="0">
              <a:solidFill>
                <a:srgbClr val="000000"/>
              </a:solidFill>
              <a:latin typeface="Tahoma" pitchFamily="34" charset="0"/>
            </a:endParaRPr>
          </a:p>
          <a:p>
            <a:pPr marL="800100" lvl="1" indent="-342900" algn="l">
              <a:spcBef>
                <a:spcPct val="20000"/>
              </a:spcBef>
              <a:spcAft>
                <a:spcPts val="40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</a:rPr>
              <a:t>$ burning a hole in your pocket? LIGO-scale tools available!</a:t>
            </a: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358770"/>
            <a:ext cx="2913082" cy="310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6_curved_mirror_front_tilt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82600" y="1359429"/>
            <a:ext cx="755650" cy="6027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476545" y="6140450"/>
            <a:ext cx="8229305" cy="48895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Towards LIGO-scale Mirrors</a:t>
            </a:r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12820" t="12239" r="14369" b="13207"/>
          <a:stretch>
            <a:fillRect/>
          </a:stretch>
        </p:blipFill>
        <p:spPr bwMode="auto">
          <a:xfrm>
            <a:off x="4842030" y="1295400"/>
            <a:ext cx="3817679" cy="3127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15950" y="4629150"/>
            <a:ext cx="7905750" cy="1710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Production MBE reactors for microwave electronics</a:t>
            </a:r>
          </a:p>
          <a:p>
            <a:pPr marL="800100" lvl="1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7 x 150-mm or 4 x 200-mm wafers (</a:t>
            </a:r>
            <a:r>
              <a:rPr lang="en-US" sz="2000" dirty="0" err="1" smtClean="0">
                <a:solidFill>
                  <a:srgbClr val="000000"/>
                </a:solidFill>
                <a:latin typeface="Tahoma" pitchFamily="34" charset="0"/>
              </a:rPr>
              <a:t>Veeco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 GEN2k/</a:t>
            </a:r>
            <a:r>
              <a:rPr lang="en-US" sz="2000" dirty="0" err="1" smtClean="0">
                <a:solidFill>
                  <a:srgbClr val="000000"/>
                </a:solidFill>
                <a:latin typeface="Tahoma" pitchFamily="34" charset="0"/>
              </a:rPr>
              <a:t>Riber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 R7k)</a:t>
            </a: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Direct bonding systems for SOI wafer production</a:t>
            </a:r>
          </a:p>
          <a:p>
            <a:pPr marL="800100" lvl="1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industrial tools capable of bonding 450-mm diam. wafers</a:t>
            </a:r>
            <a:endParaRPr lang="en-US" sz="2000" baseline="-25000" dirty="0" smtClean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26016" y="1325501"/>
            <a:ext cx="4134884" cy="310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0" y="6375986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* Photo credit: Bob Yanka, RFMD; Veeco GEN2000 multi-wafer production MBE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615950" y="1319213"/>
            <a:ext cx="8070850" cy="47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Substrate-transferred crystalline mirrors are a promising avenue for future gravitational wave detectors</a:t>
            </a: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endParaRPr lang="en-US" sz="800" dirty="0" smtClean="0">
              <a:solidFill>
                <a:srgbClr val="000000"/>
              </a:solidFill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More than </a:t>
            </a:r>
            <a:r>
              <a:rPr lang="en-US" sz="2400" b="1" dirty="0" smtClean="0">
                <a:solidFill>
                  <a:srgbClr val="FF0000"/>
                </a:solidFill>
                <a:latin typeface="Tahoma" pitchFamily="34" charset="0"/>
              </a:rPr>
              <a:t>100×</a:t>
            </a: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 decrease in mechanical loss angle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cryogenic Q-values 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&gt;1×10</a:t>
            </a:r>
            <a:r>
              <a:rPr lang="en-US" sz="2000" baseline="30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5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(</a:t>
            </a:r>
            <a:r>
              <a:rPr lang="el-GR" sz="2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φ</a:t>
            </a:r>
            <a:r>
              <a:rPr lang="en-US" sz="2000" baseline="-25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min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=4.5×10</a:t>
            </a:r>
            <a:r>
              <a:rPr lang="en-US" sz="2000" baseline="30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-6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)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at 180 Hz-4 MHz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room temperature Q-values 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~4×10</a:t>
            </a:r>
            <a:r>
              <a:rPr lang="en-US" sz="2000" baseline="30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4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(</a:t>
            </a:r>
            <a:r>
              <a:rPr lang="el-GR" sz="2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φ</a:t>
            </a:r>
            <a:r>
              <a:rPr lang="en-US" sz="2000" baseline="-25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min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=2.5×10</a:t>
            </a:r>
            <a:r>
              <a:rPr lang="en-US" sz="2000" baseline="30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-5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en-US" sz="20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compares </a:t>
            </a:r>
            <a:r>
              <a:rPr lang="en-US" sz="2000" dirty="0" smtClean="0">
                <a:latin typeface="Tahoma" pitchFamily="34" charset="0"/>
                <a:cs typeface="Tahoma" pitchFamily="34" charset="0"/>
              </a:rPr>
              <a:t>with typical </a:t>
            </a:r>
            <a:r>
              <a:rPr lang="el-GR" sz="2000" dirty="0" smtClean="0">
                <a:latin typeface="Tahoma" pitchFamily="34" charset="0"/>
                <a:cs typeface="Tahoma" pitchFamily="34" charset="0"/>
              </a:rPr>
              <a:t>φ</a:t>
            </a:r>
            <a:r>
              <a:rPr lang="en-US" sz="2000" dirty="0" smtClean="0">
                <a:latin typeface="Tahoma" pitchFamily="34" charset="0"/>
                <a:cs typeface="Tahoma" pitchFamily="34" charset="0"/>
              </a:rPr>
              <a:t> of ~3×10</a:t>
            </a:r>
            <a:r>
              <a:rPr lang="en-US" sz="2000" baseline="30000" dirty="0" smtClean="0">
                <a:latin typeface="Tahoma" pitchFamily="34" charset="0"/>
                <a:cs typeface="Tahoma" pitchFamily="34" charset="0"/>
              </a:rPr>
              <a:t>-4</a:t>
            </a:r>
            <a:r>
              <a:rPr lang="en-US" sz="2000" dirty="0" smtClean="0">
                <a:latin typeface="Tahoma" pitchFamily="34" charset="0"/>
                <a:cs typeface="Tahoma" pitchFamily="34" charset="0"/>
              </a:rPr>
              <a:t> for SiO</a:t>
            </a:r>
            <a:r>
              <a:rPr lang="en-US" sz="2000" baseline="-25000" dirty="0" smtClean="0">
                <a:latin typeface="Tahoma" pitchFamily="34" charset="0"/>
                <a:cs typeface="Tahoma" pitchFamily="34" charset="0"/>
              </a:rPr>
              <a:t>2</a:t>
            </a:r>
            <a:r>
              <a:rPr lang="en-US" sz="2000" dirty="0" smtClean="0">
                <a:latin typeface="Tahoma" pitchFamily="34" charset="0"/>
                <a:cs typeface="Tahoma" pitchFamily="34" charset="0"/>
              </a:rPr>
              <a:t>/Ta</a:t>
            </a:r>
            <a:r>
              <a:rPr lang="en-US" sz="2000" baseline="-25000" dirty="0" smtClean="0">
                <a:latin typeface="Tahoma" pitchFamily="34" charset="0"/>
                <a:cs typeface="Tahoma" pitchFamily="34" charset="0"/>
              </a:rPr>
              <a:t>2</a:t>
            </a:r>
            <a:r>
              <a:rPr lang="en-US" sz="2000" dirty="0" smtClean="0">
                <a:latin typeface="Tahoma" pitchFamily="34" charset="0"/>
                <a:cs typeface="Tahoma" pitchFamily="34" charset="0"/>
              </a:rPr>
              <a:t>O</a:t>
            </a:r>
            <a:r>
              <a:rPr lang="en-US" sz="2000" baseline="-25000" dirty="0" smtClean="0">
                <a:latin typeface="Tahoma" pitchFamily="34" charset="0"/>
                <a:cs typeface="Tahoma" pitchFamily="34" charset="0"/>
              </a:rPr>
              <a:t>5</a:t>
            </a: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endParaRPr lang="en-US" sz="800" dirty="0" smtClean="0">
              <a:solidFill>
                <a:srgbClr val="000000"/>
              </a:solidFill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Potential for very low scatter loss and absorption</a:t>
            </a:r>
            <a:endParaRPr lang="en-US" sz="2400" dirty="0" smtClean="0">
              <a:solidFill>
                <a:srgbClr val="FF0000"/>
              </a:solidFill>
              <a:latin typeface="Tahoma" pitchFamily="34" charset="0"/>
            </a:endParaRP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MBE-grown films: 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</a:rPr>
              <a:t>1-2 Å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RMS surface roughness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</a:rPr>
              <a:t>~10 </a:t>
            </a:r>
            <a:r>
              <a:rPr lang="en-US" sz="2000" dirty="0" err="1" smtClean="0">
                <a:solidFill>
                  <a:srgbClr val="FF0000"/>
                </a:solidFill>
                <a:latin typeface="Tahoma" pitchFamily="34" charset="0"/>
              </a:rPr>
              <a:t>ppm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</a:rPr>
              <a:t> (</a:t>
            </a:r>
            <a:r>
              <a:rPr lang="el-GR" sz="2000" dirty="0" smtClean="0">
                <a:solidFill>
                  <a:srgbClr val="FF0000"/>
                </a:solidFill>
                <a:latin typeface="Tahoma" pitchFamily="34" charset="0"/>
              </a:rPr>
              <a:t>α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</a:rPr>
              <a:t>=0.2 cm</a:t>
            </a:r>
            <a:r>
              <a:rPr lang="en-US" sz="2000" baseline="30000" dirty="0" smtClean="0">
                <a:solidFill>
                  <a:srgbClr val="FF0000"/>
                </a:solidFill>
                <a:latin typeface="Tahoma" pitchFamily="34" charset="0"/>
              </a:rPr>
              <a:t>-1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</a:rPr>
              <a:t>)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absorption at 1064 nm (2 W, 70 </a:t>
            </a:r>
            <a:r>
              <a:rPr lang="el-GR" sz="2000" dirty="0" smtClean="0">
                <a:solidFill>
                  <a:srgbClr val="000000"/>
                </a:solidFill>
                <a:latin typeface="Tahoma" pitchFamily="34" charset="0"/>
              </a:rPr>
              <a:t>μ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m Ø)</a:t>
            </a:r>
          </a:p>
          <a:p>
            <a:pPr marL="800100" lvl="1" indent="-342900" algn="l">
              <a:spcBef>
                <a:spcPct val="20000"/>
              </a:spcBef>
              <a:buSzPct val="80000"/>
            </a:pPr>
            <a:endParaRPr lang="en-US" sz="800" dirty="0" smtClean="0">
              <a:solidFill>
                <a:srgbClr val="000000"/>
              </a:solidFill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Reflectivity &gt;99.99% measured for 40.5 layer pairs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potential for 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</a:rPr>
              <a:t>finesse ~10</a:t>
            </a:r>
            <a:r>
              <a:rPr lang="en-US" sz="2000" baseline="30000" dirty="0" smtClean="0">
                <a:solidFill>
                  <a:srgbClr val="FF0000"/>
                </a:solidFill>
                <a:latin typeface="Tahoma" pitchFamily="34" charset="0"/>
              </a:rPr>
              <a:t>5</a:t>
            </a:r>
            <a:r>
              <a:rPr lang="en-US" sz="20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(preliminary results from JILA)</a:t>
            </a:r>
            <a:endParaRPr lang="en-US" sz="2000" baseline="30000" dirty="0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21507" name="Title 3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007299"/>
          </a:solidFill>
          <a:ln>
            <a:miter lim="800000"/>
            <a:headEnd/>
            <a:tailEnd/>
          </a:ln>
        </p:spPr>
        <p:txBody>
          <a:bodyPr anchor="ctr"/>
          <a:lstStyle/>
          <a:p>
            <a:r>
              <a:rPr lang="en-US" dirty="0" smtClean="0"/>
              <a:t>Summary of </a:t>
            </a:r>
            <a:r>
              <a:rPr lang="en-US" dirty="0" err="1" smtClean="0"/>
              <a:t>AlGaAs</a:t>
            </a:r>
            <a:r>
              <a:rPr lang="en-US" dirty="0" smtClean="0"/>
              <a:t> Mirror Properties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3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007299"/>
          </a:solidFill>
          <a:ln>
            <a:miter lim="800000"/>
            <a:headEnd/>
            <a:tailEnd/>
          </a:ln>
        </p:spPr>
        <p:txBody>
          <a:bodyPr anchor="ctr"/>
          <a:lstStyle/>
          <a:p>
            <a:r>
              <a:rPr lang="en-US" dirty="0" smtClean="0"/>
              <a:t>Blatant Self-Promotion</a:t>
            </a:r>
            <a:endParaRPr lang="en-US" dirty="0"/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545" y="1576794"/>
            <a:ext cx="256174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549" y="5522232"/>
            <a:ext cx="2487847" cy="51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398328" y="1544340"/>
            <a:ext cx="5539157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Available now at Amazon.com 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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000" u="sng" dirty="0" smtClean="0">
                <a:latin typeface="Arial" pitchFamily="34" charset="0"/>
                <a:cs typeface="Arial" pitchFamily="34" charset="0"/>
              </a:rPr>
              <a:t>Editors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l"/>
            <a:r>
              <a:rPr lang="en-US" sz="2000" i="1" dirty="0" smtClean="0">
                <a:latin typeface="Arial" pitchFamily="34" charset="0"/>
                <a:cs typeface="Arial" pitchFamily="34" charset="0"/>
              </a:rPr>
              <a:t>Gregory Harry</a:t>
            </a:r>
          </a:p>
          <a:p>
            <a:pPr algn="l"/>
            <a:r>
              <a:rPr lang="en-US" sz="2000" dirty="0" smtClean="0">
                <a:latin typeface="Arial" pitchFamily="34" charset="0"/>
                <a:cs typeface="Arial" pitchFamily="34" charset="0"/>
              </a:rPr>
              <a:t>American University, Washington DC</a:t>
            </a:r>
          </a:p>
          <a:p>
            <a:pPr algn="l"/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000" i="1" dirty="0" smtClean="0">
                <a:latin typeface="Arial" pitchFamily="34" charset="0"/>
                <a:cs typeface="Arial" pitchFamily="34" charset="0"/>
              </a:rPr>
              <a:t>Timothy P.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Bodiya</a:t>
            </a:r>
            <a:endParaRPr lang="en-US" sz="2000" i="1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000" dirty="0" smtClean="0">
                <a:latin typeface="Arial" pitchFamily="34" charset="0"/>
                <a:cs typeface="Arial" pitchFamily="34" charset="0"/>
              </a:rPr>
              <a:t>Massachusetts Institute of Technology</a:t>
            </a:r>
          </a:p>
          <a:p>
            <a:pPr algn="l"/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Riccardo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DeSalvo</a:t>
            </a:r>
            <a:endParaRPr lang="en-US" sz="2000" i="1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Università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degli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Studi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del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Sannio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Italy</a:t>
            </a:r>
          </a:p>
          <a:p>
            <a:pPr algn="l"/>
            <a:endParaRPr lang="en-US" sz="1000" dirty="0" smtClean="0"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Chapter 16, “Cavity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Optomechanics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,”</a:t>
            </a:r>
            <a:br>
              <a:rPr lang="en-US" sz="2000" b="1" dirty="0" smtClean="0"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by G. D. Cole and M.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Aspelmeyer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en-US" sz="2000" b="1" dirty="0" smtClean="0"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contains the compiled results of our work on AlGaAs-based epitaxial Bragg mirrors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16"/>
          <p:cNvSpPr>
            <a:spLocks noChangeArrowheads="1"/>
          </p:cNvSpPr>
          <p:nvPr/>
        </p:nvSpPr>
        <p:spPr bwMode="auto">
          <a:xfrm>
            <a:off x="0" y="6375986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Y. Bai, G. D. Cole, </a:t>
            </a:r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M. T. </a:t>
            </a:r>
            <a:r>
              <a:rPr lang="en-US" sz="1600" dirty="0" err="1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Bulsara</a:t>
            </a:r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, E. A. Fitzgerald</a:t>
            </a:r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Journal of the Electrochemical Society (2012)</a:t>
            </a:r>
            <a:endParaRPr lang="de-DE" sz="1600" dirty="0" smtClean="0">
              <a:solidFill>
                <a:srgbClr val="275EA7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180" name="Rectangle 3"/>
          <p:cNvSpPr>
            <a:spLocks noChangeArrowheads="1"/>
          </p:cNvSpPr>
          <p:nvPr/>
        </p:nvSpPr>
        <p:spPr bwMode="auto">
          <a:xfrm>
            <a:off x="615950" y="1268760"/>
            <a:ext cx="7905750" cy="4782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Direct bonding of GaAs to silicon and SiO</a:t>
            </a:r>
            <a:r>
              <a:rPr lang="en-US" sz="2400" baseline="-25000" dirty="0" smtClean="0">
                <a:solidFill>
                  <a:srgbClr val="000000"/>
                </a:solidFill>
                <a:latin typeface="Tahoma" pitchFamily="34" charset="0"/>
              </a:rPr>
              <a:t>2</a:t>
            </a: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 has been demonstrated for wafers with diameters up to 150 mm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direct and LT oxide/oxide bonding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limited to </a:t>
            </a:r>
            <a:r>
              <a:rPr lang="en-US" sz="2000" i="1" dirty="0" smtClean="0">
                <a:solidFill>
                  <a:srgbClr val="000000"/>
                </a:solidFill>
                <a:latin typeface="Tahoma" pitchFamily="34" charset="0"/>
              </a:rPr>
              <a:t>flat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 structures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endParaRPr lang="en-US" sz="2000" dirty="0" smtClean="0">
              <a:solidFill>
                <a:srgbClr val="000000"/>
              </a:solidFill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Reference cavity relevant bonding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25-mm Ø fused silica mirror blanks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planar and curved mirrors required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endParaRPr lang="en-US" sz="2000" dirty="0" smtClean="0">
              <a:solidFill>
                <a:srgbClr val="000000"/>
              </a:solidFill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Enemies: voids and inclusions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will research lab environment be sufficient for prototyping?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optimized cleaning and handling procedure is key to success!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Macroscopic DBR Development</a:t>
            </a:r>
            <a:endParaRPr lang="en-US" dirty="0"/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9969" y="2190999"/>
            <a:ext cx="2970331" cy="27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9"/>
          <p:cNvGrpSpPr/>
          <p:nvPr/>
        </p:nvGrpSpPr>
        <p:grpSpPr>
          <a:xfrm>
            <a:off x="5922150" y="3474005"/>
            <a:ext cx="2610290" cy="369332"/>
            <a:chOff x="5922150" y="3474005"/>
            <a:chExt cx="2610290" cy="369332"/>
          </a:xfrm>
        </p:grpSpPr>
        <p:sp>
          <p:nvSpPr>
            <p:cNvPr id="7" name="TextBox 6"/>
            <p:cNvSpPr txBox="1"/>
            <p:nvPr/>
          </p:nvSpPr>
          <p:spPr>
            <a:xfrm>
              <a:off x="6732240" y="3474005"/>
              <a:ext cx="1080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150 mm</a:t>
              </a:r>
              <a:endPara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>
              <a:off x="5922150" y="3654025"/>
              <a:ext cx="720080" cy="464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H="1">
              <a:off x="7874749" y="3654025"/>
              <a:ext cx="657691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>
            <a:spLocks noChangeArrowheads="1"/>
          </p:cNvSpPr>
          <p:nvPr/>
        </p:nvSpPr>
        <p:spPr bwMode="auto">
          <a:xfrm>
            <a:off x="615950" y="1448780"/>
            <a:ext cx="807085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 algn="l">
              <a:spcBef>
                <a:spcPts val="1200"/>
              </a:spcBef>
              <a:spcAft>
                <a:spcPts val="600"/>
              </a:spcAft>
              <a:buSzPct val="80000"/>
              <a:buFont typeface="+mj-lt"/>
              <a:buAutoNum type="arabicParenR"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What are the ultimate limits of Q for these materials?</a:t>
            </a:r>
          </a:p>
          <a:p>
            <a:pPr marL="457200" indent="-457200" algn="l">
              <a:spcBef>
                <a:spcPts val="1200"/>
              </a:spcBef>
              <a:spcAft>
                <a:spcPts val="600"/>
              </a:spcAft>
              <a:buSzPct val="80000"/>
              <a:buFont typeface="+mj-lt"/>
              <a:buAutoNum type="arabicParenR"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Are we approaching the minimum absorption level?</a:t>
            </a:r>
          </a:p>
          <a:p>
            <a:pPr marL="457200" indent="-457200" algn="l">
              <a:spcBef>
                <a:spcPts val="1200"/>
              </a:spcBef>
              <a:spcAft>
                <a:spcPts val="600"/>
              </a:spcAft>
              <a:buSzPct val="80000"/>
              <a:buFont typeface="+mj-lt"/>
              <a:buAutoNum type="arabicParenR"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Can we minimize for thermo-optic effects at RT?</a:t>
            </a:r>
          </a:p>
          <a:p>
            <a:pPr marL="457200" indent="-457200" algn="l">
              <a:spcBef>
                <a:spcPts val="1200"/>
              </a:spcBef>
              <a:spcAft>
                <a:spcPts val="600"/>
              </a:spcAft>
              <a:buSzPct val="80000"/>
              <a:buFont typeface="+mj-lt"/>
              <a:buAutoNum type="arabicParenR"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Is damping of bonded interface a potential roadblock?</a:t>
            </a:r>
          </a:p>
          <a:p>
            <a:pPr marL="457200" indent="-457200" algn="l">
              <a:spcBef>
                <a:spcPts val="1200"/>
              </a:spcBef>
              <a:spcAft>
                <a:spcPts val="600"/>
              </a:spcAft>
              <a:buSzPct val="80000"/>
              <a:buFont typeface="+mj-lt"/>
              <a:buAutoNum type="arabicParenR"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What is the minimum achievable radius of curvature?</a:t>
            </a:r>
          </a:p>
        </p:txBody>
      </p:sp>
      <p:sp>
        <p:nvSpPr>
          <p:cNvPr id="21507" name="Title 3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solidFill>
            <a:srgbClr val="007299"/>
          </a:solidFill>
          <a:ln>
            <a:miter lim="800000"/>
            <a:headEnd/>
            <a:tailEnd/>
          </a:ln>
        </p:spPr>
        <p:txBody>
          <a:bodyPr anchor="ctr"/>
          <a:lstStyle/>
          <a:p>
            <a:r>
              <a:rPr lang="en-US" dirty="0" smtClean="0"/>
              <a:t>Open Questions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Reflector Technologies</a:t>
            </a:r>
            <a:endParaRPr lang="en-U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15950" y="1088740"/>
            <a:ext cx="7905750" cy="2627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Resonant waveguide grating-based reflectors (Jena)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polycrystalline-Si/SiO</a:t>
            </a:r>
            <a:r>
              <a:rPr lang="en-US" sz="2000" baseline="-25000" dirty="0" smtClean="0">
                <a:solidFill>
                  <a:srgbClr val="000000"/>
                </a:solidFill>
                <a:latin typeface="Tahoma" pitchFamily="34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 ‘double T’ grating structure</a:t>
            </a:r>
            <a:endParaRPr lang="en-US" sz="2000" baseline="-25000" dirty="0" smtClean="0">
              <a:solidFill>
                <a:srgbClr val="000000"/>
              </a:solidFill>
              <a:latin typeface="Tahoma" pitchFamily="34" charset="0"/>
            </a:endParaRP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err="1" smtClean="0">
                <a:solidFill>
                  <a:srgbClr val="000000"/>
                </a:solidFill>
                <a:latin typeface="Tahoma" pitchFamily="34" charset="0"/>
              </a:rPr>
              <a:t>R</a:t>
            </a:r>
            <a:r>
              <a:rPr lang="en-US" sz="2000" baseline="-25000" dirty="0" err="1" smtClean="0">
                <a:solidFill>
                  <a:srgbClr val="000000"/>
                </a:solidFill>
                <a:latin typeface="Tahoma" pitchFamily="34" charset="0"/>
              </a:rPr>
              <a:t>theory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 ~99.95%, first iteration R=89%, limited bandwidth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endParaRPr lang="en-US" sz="800" dirty="0" smtClean="0">
              <a:solidFill>
                <a:srgbClr val="000000"/>
              </a:solidFill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Epitaxial films on crystalline Si substrates (Stanford)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possibility of realizing crystalline </a:t>
            </a:r>
            <a:r>
              <a:rPr lang="en-US" sz="2000" dirty="0" err="1" smtClean="0">
                <a:latin typeface="Tahoma" pitchFamily="34" charset="0"/>
              </a:rPr>
              <a:t>AlGaP</a:t>
            </a:r>
            <a:r>
              <a:rPr lang="en-US" sz="2000" dirty="0" smtClean="0">
                <a:latin typeface="Tahoma" pitchFamily="34" charset="0"/>
              </a:rPr>
              <a:t>/Si multilayers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initial work on MBE grown films pioneered in mid ‘80s </a:t>
            </a:r>
          </a:p>
        </p:txBody>
      </p:sp>
      <p:pic>
        <p:nvPicPr>
          <p:cNvPr id="4" name="Picture 4" descr="SKR001a_2_Doppel-T_SiO2-Si_RIE-3564_ICP-4286+4288_HF_150_neue_Bruchkante_q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565" y="3764369"/>
            <a:ext cx="3375375" cy="251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9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6995" y="3713589"/>
            <a:ext cx="4095456" cy="261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0" y="6375986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S. Kroker, et al., Optics Express 19 (2011) | T. J. Grassman, et al., Appl. Phys. Lett. 94 (2009)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untitl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570" y="1133745"/>
            <a:ext cx="7722350" cy="5527143"/>
          </a:xfrm>
          <a:prstGeom prst="rect">
            <a:avLst/>
          </a:prstGeom>
          <a:noFill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5742130" y="1493785"/>
            <a:ext cx="2520280" cy="99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SzPct val="80000"/>
            </a:pPr>
            <a:r>
              <a:rPr lang="en-US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AlGaAs</a:t>
            </a:r>
            <a:r>
              <a:rPr lang="en-US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on SiO</a:t>
            </a:r>
            <a:r>
              <a:rPr lang="en-US" b="1" i="1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 algn="l">
              <a:spcBef>
                <a:spcPct val="20000"/>
              </a:spcBef>
              <a:buSzPct val="80000"/>
            </a:pPr>
            <a:r>
              <a:rPr lang="en-US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theory (red)</a:t>
            </a:r>
            <a:br>
              <a:rPr lang="en-US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i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measurement (green)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of Bonded Prototype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178750"/>
            <a:ext cx="3455268" cy="366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Scale, Similar Requirements</a:t>
            </a:r>
            <a:endParaRPr lang="en-US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96525" y="4959170"/>
            <a:ext cx="8505945" cy="1620180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25425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Brownian noise poses a significant hurdle for a number of endeavors</a:t>
            </a:r>
            <a:endParaRPr lang="de-AT" sz="2000" dirty="0" smtClean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marL="682625" lvl="1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micro- and nanoscale scale resonators for cavity optomechanics</a:t>
            </a:r>
          </a:p>
          <a:p>
            <a:pPr marL="682625" lvl="1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reference cavities for laser stabilization (optical atomic clocks, freq. comb)</a:t>
            </a:r>
            <a:endParaRPr lang="de-DE" sz="200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marL="682625" lvl="1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kilometer-length gravitational wave interferometers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341530" y="1178750"/>
            <a:ext cx="4809612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1530" y="4284095"/>
            <a:ext cx="4815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LIGO Observatory, Livingston, LA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09665" y="1304473"/>
            <a:ext cx="160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JILA/NIST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Epitaxial Multilayer Applications</a:t>
            </a:r>
            <a:endParaRPr lang="en-US" dirty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51858" y="1288135"/>
            <a:ext cx="4275137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ahoma" pitchFamily="34" charset="0"/>
              </a:rPr>
              <a:t>Epitaxial DBRs originally developed for VCSELs</a:t>
            </a:r>
          </a:p>
          <a:p>
            <a:pPr marL="688975" lvl="2" indent="-231775" algn="l">
              <a:spcBef>
                <a:spcPct val="20000"/>
              </a:spcBef>
              <a:buSzPct val="80000"/>
              <a:buFont typeface="Tahoma" pitchFamily="34" charset="0"/>
              <a:buChar char="•"/>
              <a:defRPr/>
            </a:pPr>
            <a:r>
              <a:rPr lang="en-US" sz="1900" dirty="0" smtClean="0">
                <a:latin typeface="Tahoma" pitchFamily="34" charset="0"/>
              </a:rPr>
              <a:t>demonstrated </a:t>
            </a:r>
            <a:r>
              <a:rPr lang="en-US" sz="1900" dirty="0">
                <a:latin typeface="Tahoma" pitchFamily="34" charset="0"/>
              </a:rPr>
              <a:t>in 1983 by K. </a:t>
            </a:r>
            <a:r>
              <a:rPr lang="en-US" sz="1900" dirty="0" err="1">
                <a:latin typeface="Tahoma" pitchFamily="34" charset="0"/>
              </a:rPr>
              <a:t>Iga’s</a:t>
            </a:r>
            <a:r>
              <a:rPr lang="en-US" sz="1900" dirty="0">
                <a:latin typeface="Tahoma" pitchFamily="34" charset="0"/>
              </a:rPr>
              <a:t> group at the Tokyo Institute of Technology</a:t>
            </a:r>
          </a:p>
          <a:p>
            <a:pPr marL="688975" lvl="1" indent="-231775" algn="l">
              <a:spcBef>
                <a:spcPct val="20000"/>
              </a:spcBef>
              <a:buSzPct val="80000"/>
              <a:buFont typeface="Tahoma" pitchFamily="34" charset="0"/>
              <a:buChar char="•"/>
              <a:defRPr/>
            </a:pPr>
            <a:r>
              <a:rPr lang="en-US" sz="1900" dirty="0" smtClean="0">
                <a:latin typeface="Tahoma" pitchFamily="34" charset="0"/>
              </a:rPr>
              <a:t>VCSEL consists of high-reflectivity mirrors surrounding a semiconductor </a:t>
            </a:r>
            <a:r>
              <a:rPr lang="en-US" sz="1900" dirty="0" err="1" smtClean="0">
                <a:latin typeface="Tahoma" pitchFamily="34" charset="0"/>
              </a:rPr>
              <a:t>microcavity</a:t>
            </a:r>
            <a:endParaRPr lang="en-US" sz="1900" dirty="0">
              <a:latin typeface="Tahoma" pitchFamily="34" charset="0"/>
            </a:endParaRPr>
          </a:p>
          <a:p>
            <a:pPr marL="688975" lvl="1" indent="-231775" algn="l">
              <a:spcBef>
                <a:spcPct val="20000"/>
              </a:spcBef>
              <a:buSzPct val="80000"/>
              <a:buFont typeface="Tahoma" pitchFamily="34" charset="0"/>
              <a:buChar char="•"/>
              <a:defRPr/>
            </a:pPr>
            <a:r>
              <a:rPr lang="en-US" sz="1900" dirty="0" smtClean="0">
                <a:latin typeface="Tahoma" pitchFamily="34" charset="0"/>
              </a:rPr>
              <a:t>circularly symmetric emission normal to the substrate surface</a:t>
            </a:r>
            <a:br>
              <a:rPr lang="en-US" sz="1900" dirty="0" smtClean="0">
                <a:latin typeface="Tahoma" pitchFamily="34" charset="0"/>
              </a:rPr>
            </a:br>
            <a:r>
              <a:rPr lang="en-US" sz="1900" dirty="0" smtClean="0">
                <a:latin typeface="Tahoma" pitchFamily="34" charset="0"/>
              </a:rPr>
              <a:t>(very efficient fiber coupling)</a:t>
            </a:r>
          </a:p>
          <a:p>
            <a:pPr marL="688975" lvl="1" indent="-231775" algn="l">
              <a:spcBef>
                <a:spcPct val="20000"/>
              </a:spcBef>
              <a:buSzPct val="80000"/>
              <a:buFont typeface="Tahoma" pitchFamily="34" charset="0"/>
              <a:buChar char="•"/>
              <a:defRPr/>
            </a:pPr>
            <a:endParaRPr lang="en-US" sz="800" dirty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  <a:defRPr/>
            </a:pP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</a:rPr>
              <a:t>Lattice matching constraint limits substrate choices</a:t>
            </a:r>
            <a:endParaRPr lang="en-US" sz="2400" dirty="0">
              <a:solidFill>
                <a:srgbClr val="000000"/>
              </a:solidFill>
              <a:latin typeface="Tahoma" pitchFamily="34" charset="0"/>
            </a:endParaRP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  <a:latin typeface="Tahoma" pitchFamily="34" charset="0"/>
              </a:rPr>
              <a:t>AlInGaAs:GaAs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, </a:t>
            </a:r>
            <a:r>
              <a:rPr lang="en-US" sz="2000" dirty="0" err="1" smtClean="0">
                <a:solidFill>
                  <a:srgbClr val="000000"/>
                </a:solidFill>
                <a:latin typeface="Tahoma" pitchFamily="34" charset="0"/>
              </a:rPr>
              <a:t>InGaAsP:InP</a:t>
            </a:r>
            <a:endParaRPr lang="en-US" sz="2000" dirty="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2" name="Group 32"/>
          <p:cNvGrpSpPr/>
          <p:nvPr/>
        </p:nvGrpSpPr>
        <p:grpSpPr>
          <a:xfrm>
            <a:off x="4710748" y="1256823"/>
            <a:ext cx="4133849" cy="4962487"/>
            <a:chOff x="4751388" y="1211818"/>
            <a:chExt cx="4133849" cy="4962487"/>
          </a:xfrm>
        </p:grpSpPr>
        <p:grpSp>
          <p:nvGrpSpPr>
            <p:cNvPr id="3" name="Group 31"/>
            <p:cNvGrpSpPr/>
            <p:nvPr/>
          </p:nvGrpSpPr>
          <p:grpSpPr>
            <a:xfrm>
              <a:off x="4751388" y="1211818"/>
              <a:ext cx="4133849" cy="2262187"/>
              <a:chOff x="4751388" y="1211818"/>
              <a:chExt cx="4133849" cy="2262187"/>
            </a:xfrm>
          </p:grpSpPr>
          <p:sp>
            <p:nvSpPr>
              <p:cNvPr id="38" name="Rectangle 69" descr="Dark horizontal"/>
              <p:cNvSpPr>
                <a:spLocks noChangeAspect="1" noChangeArrowheads="1"/>
              </p:cNvSpPr>
              <p:nvPr/>
            </p:nvSpPr>
            <p:spPr bwMode="auto">
              <a:xfrm flipV="1">
                <a:off x="6181725" y="2773918"/>
                <a:ext cx="1352550" cy="361950"/>
              </a:xfrm>
              <a:prstGeom prst="rect">
                <a:avLst/>
              </a:prstGeom>
              <a:pattFill prst="dkHorz">
                <a:fgClr>
                  <a:srgbClr val="FF9999"/>
                </a:fgClr>
                <a:bgClr>
                  <a:schemeClr val="folHlink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Rectangle 70"/>
              <p:cNvSpPr>
                <a:spLocks noChangeAspect="1" noChangeArrowheads="1"/>
              </p:cNvSpPr>
              <p:nvPr/>
            </p:nvSpPr>
            <p:spPr bwMode="auto">
              <a:xfrm flipV="1">
                <a:off x="5610225" y="1929368"/>
                <a:ext cx="2468562" cy="493712"/>
              </a:xfrm>
              <a:prstGeom prst="rect">
                <a:avLst/>
              </a:prstGeom>
              <a:solidFill>
                <a:srgbClr val="A7ED3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Rectangle 71"/>
              <p:cNvSpPr>
                <a:spLocks noChangeAspect="1" noChangeArrowheads="1"/>
              </p:cNvSpPr>
              <p:nvPr/>
            </p:nvSpPr>
            <p:spPr bwMode="auto">
              <a:xfrm flipV="1">
                <a:off x="6181725" y="2713593"/>
                <a:ext cx="1352550" cy="6032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Rectangle 72" descr="Dark horizontal"/>
              <p:cNvSpPr>
                <a:spLocks noChangeAspect="1" noChangeArrowheads="1"/>
              </p:cNvSpPr>
              <p:nvPr/>
            </p:nvSpPr>
            <p:spPr bwMode="auto">
              <a:xfrm flipV="1">
                <a:off x="5610225" y="2411968"/>
                <a:ext cx="2468562" cy="301625"/>
              </a:xfrm>
              <a:prstGeom prst="rect">
                <a:avLst/>
              </a:prstGeom>
              <a:pattFill prst="dkHorz">
                <a:fgClr>
                  <a:srgbClr val="FF9999"/>
                </a:fgClr>
                <a:bgClr>
                  <a:schemeClr val="folHlink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AutoShape 73"/>
              <p:cNvSpPr>
                <a:spLocks noChangeAspect="1" noChangeArrowheads="1"/>
              </p:cNvSpPr>
              <p:nvPr/>
            </p:nvSpPr>
            <p:spPr bwMode="auto">
              <a:xfrm flipV="1">
                <a:off x="6686550" y="1751568"/>
                <a:ext cx="354012" cy="619125"/>
              </a:xfrm>
              <a:prstGeom prst="downArrow">
                <a:avLst>
                  <a:gd name="adj1" fmla="val 37500"/>
                  <a:gd name="adj2" fmla="val 76918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Rectangle 74"/>
              <p:cNvSpPr>
                <a:spLocks noChangeAspect="1" noChangeArrowheads="1"/>
              </p:cNvSpPr>
              <p:nvPr/>
            </p:nvSpPr>
            <p:spPr bwMode="auto">
              <a:xfrm flipV="1">
                <a:off x="6181725" y="2762805"/>
                <a:ext cx="176212" cy="7143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Rectangle 75"/>
              <p:cNvSpPr>
                <a:spLocks noChangeAspect="1" noChangeArrowheads="1"/>
              </p:cNvSpPr>
              <p:nvPr/>
            </p:nvSpPr>
            <p:spPr bwMode="auto">
              <a:xfrm flipV="1">
                <a:off x="7380288" y="2762805"/>
                <a:ext cx="153987" cy="71437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Rectangle 76"/>
              <p:cNvSpPr>
                <a:spLocks noChangeAspect="1" noChangeArrowheads="1"/>
              </p:cNvSpPr>
              <p:nvPr/>
            </p:nvSpPr>
            <p:spPr bwMode="auto">
              <a:xfrm flipV="1">
                <a:off x="6240463" y="3135868"/>
                <a:ext cx="1246187" cy="60325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Rectangle 77"/>
              <p:cNvSpPr>
                <a:spLocks noChangeAspect="1" noChangeArrowheads="1"/>
              </p:cNvSpPr>
              <p:nvPr/>
            </p:nvSpPr>
            <p:spPr bwMode="auto">
              <a:xfrm flipV="1">
                <a:off x="5711825" y="1869043"/>
                <a:ext cx="352425" cy="60325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Rectangle 78"/>
              <p:cNvSpPr>
                <a:spLocks noChangeAspect="1" noChangeArrowheads="1"/>
              </p:cNvSpPr>
              <p:nvPr/>
            </p:nvSpPr>
            <p:spPr bwMode="auto">
              <a:xfrm flipV="1">
                <a:off x="7651750" y="1869043"/>
                <a:ext cx="352425" cy="60325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79"/>
              <p:cNvSpPr>
                <a:spLocks noChangeArrowheads="1"/>
              </p:cNvSpPr>
              <p:nvPr/>
            </p:nvSpPr>
            <p:spPr bwMode="auto">
              <a:xfrm>
                <a:off x="5149850" y="3189843"/>
                <a:ext cx="3475037" cy="284162"/>
              </a:xfrm>
              <a:prstGeom prst="rect">
                <a:avLst/>
              </a:prstGeom>
              <a:solidFill>
                <a:srgbClr val="FF990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marL="342900" indent="-342900" eaLnBrk="1" hangingPunct="1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sz="1500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Heat sink</a:t>
                </a:r>
              </a:p>
            </p:txBody>
          </p:sp>
          <p:sp>
            <p:nvSpPr>
              <p:cNvPr id="49" name="Text Box 80"/>
              <p:cNvSpPr txBox="1">
                <a:spLocks noChangeArrowheads="1"/>
              </p:cNvSpPr>
              <p:nvPr/>
            </p:nvSpPr>
            <p:spPr bwMode="auto">
              <a:xfrm>
                <a:off x="5472113" y="1211818"/>
                <a:ext cx="2835275" cy="58578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 eaLnBrk="1" hangingPunct="1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Substrate-emitting</a:t>
                </a:r>
              </a:p>
              <a:p>
                <a:pPr marL="342900" indent="-342900" eaLnBrk="1" hangingPunct="1">
                  <a:lnSpc>
                    <a:spcPct val="80000"/>
                  </a:lnSpc>
                  <a:spcBef>
                    <a:spcPct val="20000"/>
                  </a:spcBef>
                </a:pPr>
                <a:r>
                  <a:rPr lang="en-US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VCSEL (cross-section)</a:t>
                </a:r>
              </a:p>
            </p:txBody>
          </p:sp>
          <p:sp>
            <p:nvSpPr>
              <p:cNvPr id="50" name="Text Box 84"/>
              <p:cNvSpPr txBox="1">
                <a:spLocks noChangeArrowheads="1"/>
              </p:cNvSpPr>
              <p:nvPr/>
            </p:nvSpPr>
            <p:spPr bwMode="auto">
              <a:xfrm>
                <a:off x="8128000" y="2381805"/>
                <a:ext cx="757237" cy="320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en-US" sz="1500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DBR 1</a:t>
                </a:r>
              </a:p>
            </p:txBody>
          </p:sp>
          <p:sp>
            <p:nvSpPr>
              <p:cNvPr id="51" name="Text Box 85"/>
              <p:cNvSpPr txBox="1">
                <a:spLocks noChangeArrowheads="1"/>
              </p:cNvSpPr>
              <p:nvPr/>
            </p:nvSpPr>
            <p:spPr bwMode="auto">
              <a:xfrm>
                <a:off x="7586663" y="2872343"/>
                <a:ext cx="757237" cy="320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en-US" sz="1500" b="1" dirty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DBR 2</a:t>
                </a:r>
              </a:p>
            </p:txBody>
          </p:sp>
          <p:sp>
            <p:nvSpPr>
              <p:cNvPr id="52" name="Text Box 86"/>
              <p:cNvSpPr txBox="1">
                <a:spLocks noChangeArrowheads="1"/>
              </p:cNvSpPr>
              <p:nvPr/>
            </p:nvSpPr>
            <p:spPr bwMode="auto">
              <a:xfrm>
                <a:off x="4751388" y="2742168"/>
                <a:ext cx="1303337" cy="320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1" hangingPunct="1"/>
                <a:r>
                  <a:rPr lang="en-US" sz="1500" b="1" dirty="0" smtClean="0">
                    <a:solidFill>
                      <a:srgbClr val="FF3300"/>
                    </a:solidFill>
                    <a:latin typeface="Arial" charset="0"/>
                    <a:cs typeface="Arial" charset="0"/>
                  </a:rPr>
                  <a:t>Gain Region</a:t>
                </a:r>
              </a:p>
            </p:txBody>
          </p:sp>
        </p:grpSp>
        <p:pic>
          <p:nvPicPr>
            <p:cNvPr id="3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t="2926" b="5609"/>
            <a:stretch>
              <a:fillRect/>
            </a:stretch>
          </p:blipFill>
          <p:spPr bwMode="auto">
            <a:xfrm>
              <a:off x="5231025" y="3654025"/>
              <a:ext cx="3346420" cy="2520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Map_World"/>
          <p:cNvPicPr>
            <a:picLocks noChangeAspect="1" noChangeArrowheads="1"/>
          </p:cNvPicPr>
          <p:nvPr/>
        </p:nvPicPr>
        <p:blipFill>
          <a:blip r:embed="rId2" cstate="print"/>
          <a:srcRect b="8876"/>
          <a:stretch>
            <a:fillRect/>
          </a:stretch>
        </p:blipFill>
        <p:spPr bwMode="auto">
          <a:xfrm>
            <a:off x="1016000" y="1299725"/>
            <a:ext cx="70866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51163" y="1480700"/>
            <a:ext cx="46037" cy="4410075"/>
          </a:xfrm>
          <a:prstGeom prst="rect">
            <a:avLst/>
          </a:prstGeom>
          <a:solidFill>
            <a:srgbClr val="F430CF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III-V “Map of the World”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Pressure Shot Noise</a:t>
            </a:r>
            <a:endParaRPr lang="en-US" dirty="0"/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615950" y="1268760"/>
            <a:ext cx="790575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400" dirty="0" smtClean="0">
                <a:latin typeface="Tahoma" pitchFamily="34" charset="0"/>
              </a:rPr>
              <a:t>Noise experienced by a suspended body due to photon number fluctuations in incident laser beam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quantum back-action of optical displacement measurement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ideal system would simultaneously achieve low frequency and low mass (</a:t>
            </a:r>
            <a:r>
              <a:rPr lang="en-US" sz="2000" dirty="0" err="1" smtClean="0">
                <a:latin typeface="Tahoma" pitchFamily="34" charset="0"/>
              </a:rPr>
              <a:t>nanogram</a:t>
            </a:r>
            <a:r>
              <a:rPr lang="en-US" sz="2000" dirty="0" smtClean="0">
                <a:latin typeface="Tahoma" pitchFamily="34" charset="0"/>
              </a:rPr>
              <a:t> and sub-kHz in same structure)</a:t>
            </a:r>
            <a:endParaRPr lang="en-US" sz="2000" dirty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</a:pPr>
            <a:endParaRPr lang="en-US" sz="800" dirty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endParaRPr lang="en-US" sz="2400" dirty="0" smtClean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endParaRPr lang="en-US" sz="2400" dirty="0" smtClean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endParaRPr lang="en-US" sz="2400" dirty="0" smtClean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endParaRPr lang="en-US" sz="800" dirty="0" smtClean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endParaRPr lang="en-US" sz="800" dirty="0" smtClean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endParaRPr lang="en-US" sz="800" dirty="0" smtClean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endParaRPr lang="en-US" sz="800" dirty="0" smtClean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endParaRPr lang="en-US" sz="800" dirty="0" smtClean="0">
              <a:latin typeface="Tahoma" pitchFamily="34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37560" y="3551535"/>
          <a:ext cx="3535363" cy="1317625"/>
        </p:xfrm>
        <a:graphic>
          <a:graphicData uri="http://schemas.openxmlformats.org/presentationml/2006/ole">
            <p:oleObj spid="_x0000_s198658" name="Equation" r:id="rId3" imgW="1295280" imgH="482400" progId="Equation.3">
              <p:embed/>
            </p:oleObj>
          </a:graphicData>
        </a:graphic>
      </p:graphicFrame>
      <p:grpSp>
        <p:nvGrpSpPr>
          <p:cNvPr id="2" name="Group 11"/>
          <p:cNvGrpSpPr/>
          <p:nvPr/>
        </p:nvGrpSpPr>
        <p:grpSpPr>
          <a:xfrm>
            <a:off x="5017980" y="3577412"/>
            <a:ext cx="2974400" cy="1173480"/>
            <a:chOff x="4842030" y="3338990"/>
            <a:chExt cx="2974400" cy="1173480"/>
          </a:xfrm>
        </p:grpSpPr>
        <p:sp>
          <p:nvSpPr>
            <p:cNvPr id="8" name="TextBox 7"/>
            <p:cNvSpPr txBox="1"/>
            <p:nvPr/>
          </p:nvSpPr>
          <p:spPr>
            <a:xfrm>
              <a:off x="5427095" y="4040031"/>
              <a:ext cx="2389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2000" b="1" i="1" dirty="0" smtClean="0">
                  <a:solidFill>
                    <a:srgbClr val="FF0000"/>
                  </a:solidFill>
                  <a:latin typeface="Arial" charset="0"/>
                  <a:ea typeface="+mn-ea"/>
                </a:rPr>
                <a:t>frequency &amp; mass</a:t>
              </a:r>
              <a:endParaRPr lang="en-US" sz="2000" b="1" i="1" dirty="0">
                <a:solidFill>
                  <a:srgbClr val="FF0000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27095" y="3411321"/>
              <a:ext cx="2389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eaLnBrk="1" hangingPunct="1">
                <a:spcBef>
                  <a:spcPct val="50000"/>
                </a:spcBef>
              </a:pPr>
              <a:r>
                <a:rPr lang="en-US" sz="2000" b="1" i="1" dirty="0" smtClean="0">
                  <a:solidFill>
                    <a:srgbClr val="FF0000"/>
                  </a:solidFill>
                  <a:latin typeface="Arial" charset="0"/>
                  <a:ea typeface="+mn-ea"/>
                </a:rPr>
                <a:t>reflectivity and Q</a:t>
              </a:r>
              <a:endParaRPr lang="en-US" sz="2000" b="1" i="1" dirty="0">
                <a:solidFill>
                  <a:srgbClr val="FF0000"/>
                </a:solidFill>
                <a:latin typeface="Arial" charset="0"/>
                <a:ea typeface="+mn-ea"/>
              </a:endParaRPr>
            </a:p>
          </p:txBody>
        </p:sp>
        <p:pic>
          <p:nvPicPr>
            <p:cNvPr id="10" name="Picture 9" descr="green arrow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42030" y="3963831"/>
              <a:ext cx="549657" cy="548639"/>
            </a:xfrm>
            <a:prstGeom prst="rect">
              <a:avLst/>
            </a:prstGeom>
          </p:spPr>
        </p:pic>
        <p:pic>
          <p:nvPicPr>
            <p:cNvPr id="11" name="Picture 10" descr="green arrow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10800000">
              <a:off x="4842031" y="3338990"/>
              <a:ext cx="549656" cy="548639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977046" y="3876186"/>
            <a:ext cx="90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b="1" i="1" dirty="0" smtClean="0">
                <a:solidFill>
                  <a:srgbClr val="FF0000"/>
                </a:solidFill>
                <a:latin typeface="Arial" charset="0"/>
              </a:rPr>
              <a:t>units: m/√Hz</a:t>
            </a:r>
            <a:endParaRPr lang="en-US" b="1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926595" y="5274205"/>
            <a:ext cx="7290810" cy="855095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25425" indent="3175" algn="l">
              <a:lnSpc>
                <a:spcPct val="120000"/>
              </a:lnSpc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Thermal noise of mechanical system is a major obstacle for </a:t>
            </a:r>
            <a:b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observing this effect, solution: </a:t>
            </a:r>
            <a:r>
              <a:rPr lang="en-US" sz="2000" i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low-loss crystalline mirrors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FFFFFF"/>
                </a:solidFill>
              </a:rPr>
              <a:t>Thermal Noise Theory</a:t>
            </a:r>
            <a:endParaRPr lang="en-US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15950" y="3023955"/>
            <a:ext cx="7905750" cy="3105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400" dirty="0" smtClean="0">
                <a:latin typeface="Tahoma" pitchFamily="34" charset="0"/>
              </a:rPr>
              <a:t>Thermal noise spectrum: sum of noise of all modes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requires </a:t>
            </a:r>
            <a:r>
              <a:rPr lang="en-US" sz="2000" dirty="0" err="1" smtClean="0">
                <a:latin typeface="Tahoma" pitchFamily="34" charset="0"/>
              </a:rPr>
              <a:t>eigenfrequency</a:t>
            </a:r>
            <a:r>
              <a:rPr lang="en-US" sz="2000" dirty="0" smtClean="0">
                <a:latin typeface="Tahoma" pitchFamily="34" charset="0"/>
              </a:rPr>
              <a:t>, effective mass, and loss angle</a:t>
            </a:r>
            <a:endParaRPr lang="en-US" sz="1200" dirty="0" smtClean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endParaRPr lang="en-US" sz="1500" dirty="0" smtClean="0">
              <a:latin typeface="Tahoma" pitchFamily="34" charset="0"/>
            </a:endParaRPr>
          </a:p>
          <a:p>
            <a:pPr marL="342900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400" dirty="0" smtClean="0">
                <a:latin typeface="Tahoma" pitchFamily="34" charset="0"/>
              </a:rPr>
              <a:t>Eigenfrequencies and effective masses via FEM 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elastic constants of </a:t>
            </a:r>
            <a:r>
              <a:rPr lang="en-US" sz="2000" dirty="0" err="1" smtClean="0">
                <a:latin typeface="Tahoma" pitchFamily="34" charset="0"/>
              </a:rPr>
              <a:t>AlGaAs</a:t>
            </a:r>
            <a:r>
              <a:rPr lang="en-US" sz="2000" dirty="0" smtClean="0">
                <a:latin typeface="Tahoma" pitchFamily="34" charset="0"/>
              </a:rPr>
              <a:t> single-crystal (proper orientation)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as-fabricated geometry (measured modes as guidelines)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Gaussian “probe” for optically-sampled effective mass</a:t>
            </a:r>
          </a:p>
          <a:p>
            <a:pPr marL="800100" lvl="1" indent="-342900" algn="l">
              <a:spcBef>
                <a:spcPct val="20000"/>
              </a:spcBef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measured Q value for obtaining proper loss angle</a:t>
            </a:r>
            <a:endParaRPr lang="en-US" sz="2000" dirty="0"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72301" y="1718810"/>
            <a:ext cx="900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b="1" i="1" dirty="0" smtClean="0">
                <a:solidFill>
                  <a:srgbClr val="FF0000"/>
                </a:solidFill>
                <a:latin typeface="Arial" charset="0"/>
              </a:rPr>
              <a:t>units: m/√Hz</a:t>
            </a:r>
            <a:endParaRPr lang="en-US" b="1" i="1" dirty="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95350" y="1212850"/>
          <a:ext cx="6280150" cy="1601788"/>
        </p:xfrm>
        <a:graphic>
          <a:graphicData uri="http://schemas.openxmlformats.org/presentationml/2006/ole">
            <p:oleObj spid="_x0000_s175106" name="Equation" r:id="rId3" imgW="2438280" imgH="622080" progId="Equation.3">
              <p:embed/>
            </p:oleObj>
          </a:graphicData>
        </a:graphic>
      </p:graphicFrame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0" y="637598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P. R. </a:t>
            </a:r>
            <a:r>
              <a:rPr lang="en-US" sz="1600" dirty="0" err="1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Saulson</a:t>
            </a:r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, Phys. Rev. D 42, 2437 (1990)</a:t>
            </a:r>
            <a:endParaRPr lang="de-DE" sz="1600" dirty="0" smtClean="0">
              <a:solidFill>
                <a:srgbClr val="275EA7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01570" y="1321550"/>
            <a:ext cx="720341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Predicted Cryogenic Results</a:t>
            </a:r>
            <a:endParaRPr lang="en-US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542330" y="1493785"/>
            <a:ext cx="153017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Q: 120k</a:t>
            </a:r>
            <a:b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</a:br>
            <a: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F: 20k</a:t>
            </a:r>
            <a:b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</a:br>
            <a: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P</a:t>
            </a:r>
            <a:r>
              <a:rPr lang="de-DE" b="1" i="1" baseline="-25000" dirty="0" smtClean="0">
                <a:solidFill>
                  <a:srgbClr val="FF0000"/>
                </a:solidFill>
                <a:latin typeface="Arial" charset="0"/>
                <a:ea typeface="+mn-ea"/>
              </a:rPr>
              <a:t>ext</a:t>
            </a:r>
            <a: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: 10 </a:t>
            </a:r>
            <a:r>
              <a:rPr lang="el-GR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μ</a:t>
            </a:r>
            <a:r>
              <a:rPr lang="en-US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W</a:t>
            </a:r>
            <a:endParaRPr lang="de-DE" b="1" i="1" dirty="0" smtClean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T_test_setup_only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867" y="1287270"/>
            <a:ext cx="8387603" cy="4572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Details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2" descr="AlGaAs_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0" y="1041400"/>
            <a:ext cx="327660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 Box 33"/>
          <p:cNvSpPr txBox="1">
            <a:spLocks noChangeArrowheads="1"/>
          </p:cNvSpPr>
          <p:nvPr/>
        </p:nvSpPr>
        <p:spPr bwMode="auto">
          <a:xfrm>
            <a:off x="393700" y="1089025"/>
            <a:ext cx="31559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400" dirty="0" smtClean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fabricated at Lawrence Livermore National Lab.</a:t>
            </a:r>
          </a:p>
        </p:txBody>
      </p:sp>
      <p:pic>
        <p:nvPicPr>
          <p:cNvPr id="3077" name="Picture 2" descr="mirror_design_plot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6338" y="1042988"/>
            <a:ext cx="5167312" cy="346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Rectangle 16"/>
          <p:cNvSpPr>
            <a:spLocks noChangeArrowheads="1"/>
          </p:cNvSpPr>
          <p:nvPr/>
        </p:nvSpPr>
        <p:spPr bwMode="auto">
          <a:xfrm>
            <a:off x="0" y="6375986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G. D. Cole, et al., Appl. Phys. Lett. </a:t>
            </a:r>
            <a:r>
              <a:rPr lang="pt-BR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92, 261108 </a:t>
            </a:r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(2008)</a:t>
            </a:r>
          </a:p>
        </p:txBody>
      </p:sp>
      <p:sp>
        <p:nvSpPr>
          <p:cNvPr id="654338" name="Rectangle 2"/>
          <p:cNvSpPr>
            <a:spLocks noChangeArrowheads="1"/>
          </p:cNvSpPr>
          <p:nvPr/>
        </p:nvSpPr>
        <p:spPr bwMode="auto">
          <a:xfrm>
            <a:off x="206375" y="4491038"/>
            <a:ext cx="8686800" cy="1728787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25425" indent="-225425" algn="l">
              <a:buFont typeface="Arial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32.5 period undoped Al</a:t>
            </a:r>
            <a:r>
              <a:rPr lang="de-DE" sz="2000" baseline="-25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x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Ga</a:t>
            </a:r>
            <a:r>
              <a:rPr lang="de-DE" sz="2000" baseline="-25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1-x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As distributed Bragg reflector (MBE)</a:t>
            </a:r>
            <a:endParaRPr lang="de-AT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682625" lvl="1" indent="-225425" algn="l">
              <a:buFont typeface="Arial" charset="0"/>
              <a:buChar char="•"/>
              <a:defRPr/>
            </a:pP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high index layers contain 12% Al for substrate etch selectivity</a:t>
            </a:r>
          </a:p>
          <a:p>
            <a:pPr marL="682625" lvl="1" indent="-225425" algn="l">
              <a:buFont typeface="Arial" charset="0"/>
              <a:buChar char="•"/>
              <a:defRPr/>
            </a:pP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8% Ga incorporated in low index film to slow oxidation in ambient</a:t>
            </a:r>
            <a:endParaRPr lang="de-AT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225425" indent="-225425" algn="l">
              <a:buFont typeface="Arial" charset="0"/>
              <a:buChar char="•"/>
              <a:defRPr/>
            </a:pPr>
            <a:r>
              <a:rPr lang="de-AT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Single- and doubly-clamped beams, dimensions: 100s x 50 x 5.5 </a:t>
            </a:r>
            <a:r>
              <a:rPr lang="el-GR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</a:t>
            </a:r>
            <a:r>
              <a:rPr lang="en-US" sz="2000" baseline="30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</a:t>
            </a:r>
          </a:p>
          <a:p>
            <a:pPr marL="682625" lvl="1" indent="-225425" algn="l">
              <a:buFont typeface="Arial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eigenfrequencies up to 2 MHz 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(sideband resolved operation </a:t>
            </a:r>
            <a:r>
              <a:rPr lang="el-GR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κ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l-GR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i="1" baseline="-25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~0.2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de-DE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Monocrystalline Optomechanics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3" descr="process_figure_fi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1358900"/>
            <a:ext cx="3825875" cy="307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476250" y="1370013"/>
            <a:ext cx="1822450" cy="1511300"/>
          </a:xfrm>
          <a:prstGeom prst="rect">
            <a:avLst/>
          </a:prstGeom>
          <a:noFill/>
          <a:ln w="38100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1509" name="Picture 7" descr="DBR_etch_test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1281113"/>
            <a:ext cx="40655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438400" y="1370013"/>
            <a:ext cx="1822450" cy="1511300"/>
          </a:xfrm>
          <a:prstGeom prst="rect">
            <a:avLst/>
          </a:prstGeom>
          <a:noFill/>
          <a:ln w="38100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438400" y="2881313"/>
            <a:ext cx="1822450" cy="1511300"/>
          </a:xfrm>
          <a:prstGeom prst="rect">
            <a:avLst/>
          </a:prstGeom>
          <a:noFill/>
          <a:ln w="38100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476250" y="2881313"/>
            <a:ext cx="1822450" cy="1511300"/>
          </a:xfrm>
          <a:prstGeom prst="rect">
            <a:avLst/>
          </a:prstGeom>
          <a:noFill/>
          <a:ln w="38100" algn="ctr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5461000" y="2081213"/>
            <a:ext cx="2933700" cy="158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  <p:sp>
        <p:nvSpPr>
          <p:cNvPr id="16" name="Rectangle 15"/>
          <p:cNvSpPr/>
          <p:nvPr/>
        </p:nvSpPr>
        <p:spPr bwMode="auto">
          <a:xfrm>
            <a:off x="8439150" y="1458913"/>
            <a:ext cx="177800" cy="2400300"/>
          </a:xfrm>
          <a:prstGeom prst="rect">
            <a:avLst/>
          </a:prstGeom>
          <a:solidFill>
            <a:schemeClr val="accent3">
              <a:lumMod val="8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1515" name="TextBox 16"/>
          <p:cNvSpPr txBox="1">
            <a:spLocks noChangeArrowheads="1"/>
          </p:cNvSpPr>
          <p:nvPr/>
        </p:nvSpPr>
        <p:spPr bwMode="auto">
          <a:xfrm>
            <a:off x="5416550" y="1592263"/>
            <a:ext cx="3022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 smtClean="0">
                <a:solidFill>
                  <a:srgbClr val="7F7F7F"/>
                </a:solidFill>
                <a:latin typeface="Tahoma" pitchFamily="34" charset="0"/>
                <a:cs typeface="Tahoma" pitchFamily="34" charset="0"/>
              </a:rPr>
              <a:t>DBR layers + etch stop</a:t>
            </a:r>
          </a:p>
        </p:txBody>
      </p:sp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8150" y="4792663"/>
            <a:ext cx="8312150" cy="1590675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457200" indent="-457200" algn="l" eaLnBrk="1" hangingPunct="1">
              <a:lnSpc>
                <a:spcPct val="120000"/>
              </a:lnSpc>
              <a:buFont typeface="OfficinaSansITCPro Book" pitchFamily="50" charset="0"/>
              <a:buAutoNum type="arabicPeriod"/>
              <a:defRPr/>
            </a:pPr>
            <a:r>
              <a:rPr lang="en-US" sz="2000" u="sng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Mirror surface protection</a:t>
            </a:r>
            <a:r>
              <a:rPr lang="en-US" sz="2000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: PECVD SiN</a:t>
            </a:r>
            <a:r>
              <a:rPr lang="en-US" sz="2000" baseline="-25000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x </a:t>
            </a:r>
            <a:r>
              <a:rPr lang="en-US" sz="2000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(300 °C, 100-nm thickness)</a:t>
            </a:r>
          </a:p>
          <a:p>
            <a:pPr marL="457200" indent="-457200" algn="l" eaLnBrk="1" hangingPunct="1">
              <a:lnSpc>
                <a:spcPct val="120000"/>
              </a:lnSpc>
              <a:buFont typeface="OfficinaSansITCPro Book" pitchFamily="50" charset="0"/>
              <a:buAutoNum type="arabicPeriod"/>
              <a:defRPr/>
            </a:pPr>
            <a:r>
              <a:rPr lang="en-US" sz="2000" u="sng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Define mechanics</a:t>
            </a:r>
            <a:r>
              <a:rPr lang="en-US" sz="2000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: SiCl</a:t>
            </a:r>
            <a:r>
              <a:rPr lang="en-US" sz="2000" baseline="-25000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4</a:t>
            </a:r>
            <a:r>
              <a:rPr lang="en-US" sz="2000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/N</a:t>
            </a:r>
            <a:r>
              <a:rPr lang="en-US" sz="2000" baseline="-25000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en-US" sz="2000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 ion etch through DBR and into substrate</a:t>
            </a:r>
          </a:p>
          <a:p>
            <a:pPr marL="457200" indent="-457200" algn="l" eaLnBrk="1" hangingPunct="1">
              <a:lnSpc>
                <a:spcPct val="120000"/>
              </a:lnSpc>
              <a:buFont typeface="OfficinaSansITCPro Book" pitchFamily="50" charset="0"/>
              <a:buAutoNum type="arabicPeriod"/>
              <a:defRPr/>
            </a:pPr>
            <a:r>
              <a:rPr lang="en-US" sz="2000" u="sng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Undercut</a:t>
            </a:r>
            <a:r>
              <a:rPr lang="en-US" sz="2000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: selective GaAs wet etch with buffered citric acid solution</a:t>
            </a:r>
          </a:p>
          <a:p>
            <a:pPr marL="457200" indent="-457200" algn="l" eaLnBrk="1" hangingPunct="1">
              <a:lnSpc>
                <a:spcPct val="120000"/>
              </a:lnSpc>
              <a:buFont typeface="OfficinaSansITCPro Book" pitchFamily="50" charset="0"/>
              <a:buAutoNum type="arabicPeriod"/>
              <a:defRPr/>
            </a:pPr>
            <a:r>
              <a:rPr lang="en-US" sz="2000" u="sng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Strip mirror protection</a:t>
            </a:r>
            <a:r>
              <a:rPr lang="en-US" sz="2000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: dilute HF for SiN</a:t>
            </a:r>
            <a:r>
              <a:rPr lang="en-US" sz="2000" baseline="-25000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x</a:t>
            </a:r>
            <a:r>
              <a:rPr lang="en-US" sz="2000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 and Al</a:t>
            </a:r>
            <a:r>
              <a:rPr lang="en-US" sz="2000" baseline="-25000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0.92</a:t>
            </a:r>
            <a:r>
              <a:rPr lang="en-US" sz="2000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Ga</a:t>
            </a:r>
            <a:r>
              <a:rPr lang="en-US" sz="2000" baseline="-25000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0.08</a:t>
            </a:r>
            <a:r>
              <a:rPr lang="en-US" sz="2000" dirty="0">
                <a:solidFill>
                  <a:srgbClr val="A6A6A6"/>
                </a:solidFill>
                <a:latin typeface="Tahoma" pitchFamily="34" charset="0"/>
                <a:cs typeface="Tahoma" pitchFamily="34" charset="0"/>
              </a:rPr>
              <a:t>As removal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AlGaAs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Micromirror</a:t>
            </a:r>
            <a:r>
              <a:rPr lang="en-US" dirty="0" smtClean="0">
                <a:solidFill>
                  <a:srgbClr val="FFFFFF"/>
                </a:solidFill>
              </a:rPr>
              <a:t> Process Flow</a:t>
            </a:r>
            <a:endParaRPr lang="en-US" dirty="0"/>
          </a:p>
        </p:txBody>
      </p:sp>
      <p:pic>
        <p:nvPicPr>
          <p:cNvPr id="18" name="Picture 17" descr="MEMS_DBR_corner.tif"/>
          <p:cNvPicPr>
            <a:picLocks noChangeAspect="1"/>
          </p:cNvPicPr>
          <p:nvPr/>
        </p:nvPicPr>
        <p:blipFill>
          <a:blip r:embed="rId4" cstate="print">
            <a:lum bright="10000"/>
          </a:blip>
          <a:stretch>
            <a:fillRect/>
          </a:stretch>
        </p:blipFill>
        <p:spPr>
          <a:xfrm>
            <a:off x="4662010" y="1358769"/>
            <a:ext cx="4140460" cy="3105345"/>
          </a:xfrm>
          <a:prstGeom prst="rect">
            <a:avLst/>
          </a:prstGeom>
        </p:spPr>
      </p:pic>
      <p:grpSp>
        <p:nvGrpSpPr>
          <p:cNvPr id="2" name="Group 19"/>
          <p:cNvGrpSpPr/>
          <p:nvPr/>
        </p:nvGrpSpPr>
        <p:grpSpPr>
          <a:xfrm>
            <a:off x="4572000" y="1221962"/>
            <a:ext cx="4275475" cy="3332163"/>
            <a:chOff x="4572000" y="1221962"/>
            <a:chExt cx="4275475" cy="3332163"/>
          </a:xfrm>
        </p:grpSpPr>
        <p:sp>
          <p:nvSpPr>
            <p:cNvPr id="15" name="Rectangle 14"/>
            <p:cNvSpPr/>
            <p:nvPr/>
          </p:nvSpPr>
          <p:spPr bwMode="auto">
            <a:xfrm>
              <a:off x="4572000" y="1313765"/>
              <a:ext cx="4275475" cy="31953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4" name="Picture 32" descr="AlGaAs_slid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67055" y="1221962"/>
              <a:ext cx="3276600" cy="333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finesse_AFM_plot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938" y="1042988"/>
            <a:ext cx="671353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47158" y="5679251"/>
            <a:ext cx="7785282" cy="899350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25425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Atomic force microscopy reveals roughness values below 2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Å </a:t>
            </a:r>
            <a:endParaRPr lang="en-US" sz="2000" baseline="30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225425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Material allows for an impedance matched Finesse of 1×10</a:t>
            </a:r>
            <a:r>
              <a:rPr lang="en-US" sz="2000" baseline="30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4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Finesse and Surface Roughness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15950" y="4509120"/>
            <a:ext cx="7905750" cy="1920526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342900" indent="-225425" algn="l">
              <a:lnSpc>
                <a:spcPct val="110000"/>
              </a:lnSpc>
              <a:buSzPct val="10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Mechanical Q shows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significant improvement 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over SiO</a:t>
            </a:r>
            <a:r>
              <a:rPr lang="en-US" sz="2000" baseline="-25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/Ta</a:t>
            </a:r>
            <a:r>
              <a:rPr lang="en-US" sz="2000" baseline="-25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</a:t>
            </a:r>
            <a:r>
              <a:rPr lang="en-US" sz="2000" baseline="-25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5</a:t>
            </a:r>
          </a:p>
          <a:p>
            <a:pPr marL="800100" lvl="2" indent="-225425" algn="l">
              <a:lnSpc>
                <a:spcPct val="110000"/>
              </a:lnSpc>
              <a:buSzPct val="100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doubly-clamped beams: 2×10</a:t>
            </a:r>
            <a:r>
              <a:rPr lang="en-US" sz="2000" baseline="30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4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versus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0.3×10</a:t>
            </a:r>
            <a:r>
              <a:rPr lang="en-US" sz="2000" baseline="30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4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at 4 K</a:t>
            </a:r>
          </a:p>
          <a:p>
            <a:pPr marL="800100" lvl="2" indent="-225425" algn="l">
              <a:lnSpc>
                <a:spcPct val="110000"/>
              </a:lnSpc>
              <a:buSzPct val="10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further analysis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revealed Q to be anchor-loss 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limited</a:t>
            </a:r>
          </a:p>
          <a:p>
            <a:pPr marL="800100" lvl="1" indent="-225425" algn="l">
              <a:lnSpc>
                <a:spcPct val="110000"/>
              </a:lnSpc>
              <a:buSzPct val="100000"/>
              <a:buFont typeface="Arial" pitchFamily="34" charset="0"/>
              <a:buChar char="•"/>
              <a:defRPr/>
            </a:pPr>
            <a:endParaRPr lang="en-US" sz="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342900" indent="-225425" algn="l">
              <a:lnSpc>
                <a:spcPct val="110000"/>
              </a:lnSpc>
              <a:buSzPct val="100000"/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Optical properties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are promising: low scatter and absorption loss</a:t>
            </a:r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800100" lvl="1" indent="-225425" algn="l">
              <a:lnSpc>
                <a:spcPct val="110000"/>
              </a:lnSpc>
              <a:buSzPct val="100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absorption ~10 </a:t>
            </a:r>
            <a:r>
              <a:rPr lang="en-US" sz="2000" dirty="0" err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ppm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, transmission limited R of ~99.98%</a:t>
            </a:r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3556" name="Picture 1526" descr="res_fre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800" y="1133745"/>
            <a:ext cx="82931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Gen. I Crystalline Mirror Performance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5"/>
          <p:cNvGrpSpPr/>
          <p:nvPr/>
        </p:nvGrpSpPr>
        <p:grpSpPr>
          <a:xfrm>
            <a:off x="552407" y="1731639"/>
            <a:ext cx="4604658" cy="2057400"/>
            <a:chOff x="552407" y="1731639"/>
            <a:chExt cx="4604658" cy="2057400"/>
          </a:xfrm>
        </p:grpSpPr>
        <p:sp>
          <p:nvSpPr>
            <p:cNvPr id="24" name="Rectangle 23"/>
            <p:cNvSpPr/>
            <p:nvPr/>
          </p:nvSpPr>
          <p:spPr>
            <a:xfrm>
              <a:off x="552407" y="1731639"/>
              <a:ext cx="881743" cy="20574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926595" y="1829610"/>
              <a:ext cx="1866613" cy="186661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0800000">
              <a:off x="4275322" y="1731639"/>
              <a:ext cx="881743" cy="20574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 rot="10800000">
              <a:off x="2885407" y="1824455"/>
              <a:ext cx="1866613" cy="1866613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" name="Group 17"/>
            <p:cNvGrpSpPr/>
            <p:nvPr/>
          </p:nvGrpSpPr>
          <p:grpSpPr>
            <a:xfrm>
              <a:off x="1238208" y="2123525"/>
              <a:ext cx="3233057" cy="1175657"/>
              <a:chOff x="1126573" y="1689474"/>
              <a:chExt cx="2514600" cy="914400"/>
            </a:xfrm>
          </p:grpSpPr>
          <p:sp>
            <p:nvSpPr>
              <p:cNvPr id="31" name="Curved Right Arrow 30"/>
              <p:cNvSpPr/>
              <p:nvPr/>
            </p:nvSpPr>
            <p:spPr>
              <a:xfrm>
                <a:off x="1126573" y="1765674"/>
                <a:ext cx="1219200" cy="838200"/>
              </a:xfrm>
              <a:prstGeom prst="curvedRightArrow">
                <a:avLst/>
              </a:prstGeom>
              <a:solidFill>
                <a:srgbClr val="FF66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Curved Right Arrow 31"/>
              <p:cNvSpPr/>
              <p:nvPr/>
            </p:nvSpPr>
            <p:spPr>
              <a:xfrm rot="10800000">
                <a:off x="2421973" y="1689474"/>
                <a:ext cx="1219200" cy="838200"/>
              </a:xfrm>
              <a:prstGeom prst="curvedRightArrow">
                <a:avLst/>
              </a:prstGeom>
              <a:solidFill>
                <a:srgbClr val="FF66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" name="Freeform 28"/>
            <p:cNvSpPr/>
            <p:nvPr/>
          </p:nvSpPr>
          <p:spPr>
            <a:xfrm>
              <a:off x="873370" y="1927582"/>
              <a:ext cx="548280" cy="1763486"/>
            </a:xfrm>
            <a:custGeom>
              <a:avLst/>
              <a:gdLst>
                <a:gd name="connsiteX0" fmla="*/ 362124 w 384495"/>
                <a:gd name="connsiteY0" fmla="*/ 0 h 1224793"/>
                <a:gd name="connsiteX1" fmla="*/ 236290 w 384495"/>
                <a:gd name="connsiteY1" fmla="*/ 125835 h 1224793"/>
                <a:gd name="connsiteX2" fmla="*/ 127233 w 384495"/>
                <a:gd name="connsiteY2" fmla="*/ 184558 h 1224793"/>
                <a:gd name="connsiteX3" fmla="*/ 110455 w 384495"/>
                <a:gd name="connsiteY3" fmla="*/ 302004 h 1224793"/>
                <a:gd name="connsiteX4" fmla="*/ 85288 w 384495"/>
                <a:gd name="connsiteY4" fmla="*/ 402672 h 1224793"/>
                <a:gd name="connsiteX5" fmla="*/ 9787 w 384495"/>
                <a:gd name="connsiteY5" fmla="*/ 461394 h 1224793"/>
                <a:gd name="connsiteX6" fmla="*/ 26565 w 384495"/>
                <a:gd name="connsiteY6" fmla="*/ 562062 h 1224793"/>
                <a:gd name="connsiteX7" fmla="*/ 60121 w 384495"/>
                <a:gd name="connsiteY7" fmla="*/ 604007 h 1224793"/>
                <a:gd name="connsiteX8" fmla="*/ 60121 w 384495"/>
                <a:gd name="connsiteY8" fmla="*/ 713064 h 1224793"/>
                <a:gd name="connsiteX9" fmla="*/ 85288 w 384495"/>
                <a:gd name="connsiteY9" fmla="*/ 788565 h 1224793"/>
                <a:gd name="connsiteX10" fmla="*/ 127233 w 384495"/>
                <a:gd name="connsiteY10" fmla="*/ 847288 h 1224793"/>
                <a:gd name="connsiteX11" fmla="*/ 102066 w 384495"/>
                <a:gd name="connsiteY11" fmla="*/ 914400 h 1224793"/>
                <a:gd name="connsiteX12" fmla="*/ 169178 w 384495"/>
                <a:gd name="connsiteY12" fmla="*/ 947956 h 1224793"/>
                <a:gd name="connsiteX13" fmla="*/ 185956 w 384495"/>
                <a:gd name="connsiteY13" fmla="*/ 1006679 h 1224793"/>
                <a:gd name="connsiteX14" fmla="*/ 244679 w 384495"/>
                <a:gd name="connsiteY14" fmla="*/ 1023457 h 1224793"/>
                <a:gd name="connsiteX15" fmla="*/ 253068 w 384495"/>
                <a:gd name="connsiteY15" fmla="*/ 1098958 h 1224793"/>
                <a:gd name="connsiteX16" fmla="*/ 295012 w 384495"/>
                <a:gd name="connsiteY16" fmla="*/ 1124125 h 1224793"/>
                <a:gd name="connsiteX17" fmla="*/ 370513 w 384495"/>
                <a:gd name="connsiteY17" fmla="*/ 1149292 h 1224793"/>
                <a:gd name="connsiteX18" fmla="*/ 378902 w 384495"/>
                <a:gd name="connsiteY18" fmla="*/ 1224793 h 122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4495" h="1224793">
                  <a:moveTo>
                    <a:pt x="362124" y="0"/>
                  </a:moveTo>
                  <a:cubicBezTo>
                    <a:pt x="318781" y="47537"/>
                    <a:pt x="275438" y="95075"/>
                    <a:pt x="236290" y="125835"/>
                  </a:cubicBezTo>
                  <a:cubicBezTo>
                    <a:pt x="197142" y="156595"/>
                    <a:pt x="148205" y="155197"/>
                    <a:pt x="127233" y="184558"/>
                  </a:cubicBezTo>
                  <a:cubicBezTo>
                    <a:pt x="106261" y="213919"/>
                    <a:pt x="117446" y="265652"/>
                    <a:pt x="110455" y="302004"/>
                  </a:cubicBezTo>
                  <a:cubicBezTo>
                    <a:pt x="103464" y="338356"/>
                    <a:pt x="102066" y="376107"/>
                    <a:pt x="85288" y="402672"/>
                  </a:cubicBezTo>
                  <a:cubicBezTo>
                    <a:pt x="68510" y="429237"/>
                    <a:pt x="19574" y="434829"/>
                    <a:pt x="9787" y="461394"/>
                  </a:cubicBezTo>
                  <a:cubicBezTo>
                    <a:pt x="0" y="487959"/>
                    <a:pt x="18176" y="538293"/>
                    <a:pt x="26565" y="562062"/>
                  </a:cubicBezTo>
                  <a:cubicBezTo>
                    <a:pt x="34954" y="585831"/>
                    <a:pt x="54528" y="578840"/>
                    <a:pt x="60121" y="604007"/>
                  </a:cubicBezTo>
                  <a:cubicBezTo>
                    <a:pt x="65714" y="629174"/>
                    <a:pt x="55927" y="682304"/>
                    <a:pt x="60121" y="713064"/>
                  </a:cubicBezTo>
                  <a:cubicBezTo>
                    <a:pt x="64316" y="743824"/>
                    <a:pt x="74103" y="766194"/>
                    <a:pt x="85288" y="788565"/>
                  </a:cubicBezTo>
                  <a:cubicBezTo>
                    <a:pt x="96473" y="810936"/>
                    <a:pt x="124437" y="826316"/>
                    <a:pt x="127233" y="847288"/>
                  </a:cubicBezTo>
                  <a:cubicBezTo>
                    <a:pt x="130029" y="868261"/>
                    <a:pt x="95075" y="897622"/>
                    <a:pt x="102066" y="914400"/>
                  </a:cubicBezTo>
                  <a:cubicBezTo>
                    <a:pt x="109057" y="931178"/>
                    <a:pt x="155196" y="932576"/>
                    <a:pt x="169178" y="947956"/>
                  </a:cubicBezTo>
                  <a:cubicBezTo>
                    <a:pt x="183160" y="963336"/>
                    <a:pt x="173373" y="994096"/>
                    <a:pt x="185956" y="1006679"/>
                  </a:cubicBezTo>
                  <a:cubicBezTo>
                    <a:pt x="198539" y="1019262"/>
                    <a:pt x="233494" y="1008077"/>
                    <a:pt x="244679" y="1023457"/>
                  </a:cubicBezTo>
                  <a:cubicBezTo>
                    <a:pt x="255864" y="1038837"/>
                    <a:pt x="244679" y="1082180"/>
                    <a:pt x="253068" y="1098958"/>
                  </a:cubicBezTo>
                  <a:cubicBezTo>
                    <a:pt x="261457" y="1115736"/>
                    <a:pt x="275438" y="1115736"/>
                    <a:pt x="295012" y="1124125"/>
                  </a:cubicBezTo>
                  <a:cubicBezTo>
                    <a:pt x="314586" y="1132514"/>
                    <a:pt x="356531" y="1132514"/>
                    <a:pt x="370513" y="1149292"/>
                  </a:cubicBezTo>
                  <a:cubicBezTo>
                    <a:pt x="384495" y="1166070"/>
                    <a:pt x="332763" y="1209413"/>
                    <a:pt x="378902" y="1224793"/>
                  </a:cubicBezTo>
                </a:path>
              </a:pathLst>
            </a:custGeom>
            <a:noFill/>
            <a:ln w="76200" cap="flat" cmpd="sng" algn="ctr">
              <a:solidFill>
                <a:srgbClr val="FF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 rot="10800000">
              <a:off x="4248745" y="1845533"/>
              <a:ext cx="548280" cy="1763486"/>
            </a:xfrm>
            <a:custGeom>
              <a:avLst/>
              <a:gdLst>
                <a:gd name="connsiteX0" fmla="*/ 362124 w 384495"/>
                <a:gd name="connsiteY0" fmla="*/ 0 h 1224793"/>
                <a:gd name="connsiteX1" fmla="*/ 236290 w 384495"/>
                <a:gd name="connsiteY1" fmla="*/ 125835 h 1224793"/>
                <a:gd name="connsiteX2" fmla="*/ 127233 w 384495"/>
                <a:gd name="connsiteY2" fmla="*/ 184558 h 1224793"/>
                <a:gd name="connsiteX3" fmla="*/ 110455 w 384495"/>
                <a:gd name="connsiteY3" fmla="*/ 302004 h 1224793"/>
                <a:gd name="connsiteX4" fmla="*/ 85288 w 384495"/>
                <a:gd name="connsiteY4" fmla="*/ 402672 h 1224793"/>
                <a:gd name="connsiteX5" fmla="*/ 9787 w 384495"/>
                <a:gd name="connsiteY5" fmla="*/ 461394 h 1224793"/>
                <a:gd name="connsiteX6" fmla="*/ 26565 w 384495"/>
                <a:gd name="connsiteY6" fmla="*/ 562062 h 1224793"/>
                <a:gd name="connsiteX7" fmla="*/ 60121 w 384495"/>
                <a:gd name="connsiteY7" fmla="*/ 604007 h 1224793"/>
                <a:gd name="connsiteX8" fmla="*/ 60121 w 384495"/>
                <a:gd name="connsiteY8" fmla="*/ 713064 h 1224793"/>
                <a:gd name="connsiteX9" fmla="*/ 85288 w 384495"/>
                <a:gd name="connsiteY9" fmla="*/ 788565 h 1224793"/>
                <a:gd name="connsiteX10" fmla="*/ 127233 w 384495"/>
                <a:gd name="connsiteY10" fmla="*/ 847288 h 1224793"/>
                <a:gd name="connsiteX11" fmla="*/ 102066 w 384495"/>
                <a:gd name="connsiteY11" fmla="*/ 914400 h 1224793"/>
                <a:gd name="connsiteX12" fmla="*/ 169178 w 384495"/>
                <a:gd name="connsiteY12" fmla="*/ 947956 h 1224793"/>
                <a:gd name="connsiteX13" fmla="*/ 185956 w 384495"/>
                <a:gd name="connsiteY13" fmla="*/ 1006679 h 1224793"/>
                <a:gd name="connsiteX14" fmla="*/ 244679 w 384495"/>
                <a:gd name="connsiteY14" fmla="*/ 1023457 h 1224793"/>
                <a:gd name="connsiteX15" fmla="*/ 253068 w 384495"/>
                <a:gd name="connsiteY15" fmla="*/ 1098958 h 1224793"/>
                <a:gd name="connsiteX16" fmla="*/ 295012 w 384495"/>
                <a:gd name="connsiteY16" fmla="*/ 1124125 h 1224793"/>
                <a:gd name="connsiteX17" fmla="*/ 370513 w 384495"/>
                <a:gd name="connsiteY17" fmla="*/ 1149292 h 1224793"/>
                <a:gd name="connsiteX18" fmla="*/ 378902 w 384495"/>
                <a:gd name="connsiteY18" fmla="*/ 1224793 h 12247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84495" h="1224793">
                  <a:moveTo>
                    <a:pt x="362124" y="0"/>
                  </a:moveTo>
                  <a:cubicBezTo>
                    <a:pt x="318781" y="47537"/>
                    <a:pt x="275438" y="95075"/>
                    <a:pt x="236290" y="125835"/>
                  </a:cubicBezTo>
                  <a:cubicBezTo>
                    <a:pt x="197142" y="156595"/>
                    <a:pt x="148205" y="155197"/>
                    <a:pt x="127233" y="184558"/>
                  </a:cubicBezTo>
                  <a:cubicBezTo>
                    <a:pt x="106261" y="213919"/>
                    <a:pt x="117446" y="265652"/>
                    <a:pt x="110455" y="302004"/>
                  </a:cubicBezTo>
                  <a:cubicBezTo>
                    <a:pt x="103464" y="338356"/>
                    <a:pt x="102066" y="376107"/>
                    <a:pt x="85288" y="402672"/>
                  </a:cubicBezTo>
                  <a:cubicBezTo>
                    <a:pt x="68510" y="429237"/>
                    <a:pt x="19574" y="434829"/>
                    <a:pt x="9787" y="461394"/>
                  </a:cubicBezTo>
                  <a:cubicBezTo>
                    <a:pt x="0" y="487959"/>
                    <a:pt x="18176" y="538293"/>
                    <a:pt x="26565" y="562062"/>
                  </a:cubicBezTo>
                  <a:cubicBezTo>
                    <a:pt x="34954" y="585831"/>
                    <a:pt x="54528" y="578840"/>
                    <a:pt x="60121" y="604007"/>
                  </a:cubicBezTo>
                  <a:cubicBezTo>
                    <a:pt x="65714" y="629174"/>
                    <a:pt x="55927" y="682304"/>
                    <a:pt x="60121" y="713064"/>
                  </a:cubicBezTo>
                  <a:cubicBezTo>
                    <a:pt x="64316" y="743824"/>
                    <a:pt x="74103" y="766194"/>
                    <a:pt x="85288" y="788565"/>
                  </a:cubicBezTo>
                  <a:cubicBezTo>
                    <a:pt x="96473" y="810936"/>
                    <a:pt x="124437" y="826316"/>
                    <a:pt x="127233" y="847288"/>
                  </a:cubicBezTo>
                  <a:cubicBezTo>
                    <a:pt x="130029" y="868261"/>
                    <a:pt x="95075" y="897622"/>
                    <a:pt x="102066" y="914400"/>
                  </a:cubicBezTo>
                  <a:cubicBezTo>
                    <a:pt x="109057" y="931178"/>
                    <a:pt x="155196" y="932576"/>
                    <a:pt x="169178" y="947956"/>
                  </a:cubicBezTo>
                  <a:cubicBezTo>
                    <a:pt x="183160" y="963336"/>
                    <a:pt x="173373" y="994096"/>
                    <a:pt x="185956" y="1006679"/>
                  </a:cubicBezTo>
                  <a:cubicBezTo>
                    <a:pt x="198539" y="1019262"/>
                    <a:pt x="233494" y="1008077"/>
                    <a:pt x="244679" y="1023457"/>
                  </a:cubicBezTo>
                  <a:cubicBezTo>
                    <a:pt x="255864" y="1038837"/>
                    <a:pt x="244679" y="1082180"/>
                    <a:pt x="253068" y="1098958"/>
                  </a:cubicBezTo>
                  <a:cubicBezTo>
                    <a:pt x="261457" y="1115736"/>
                    <a:pt x="275438" y="1115736"/>
                    <a:pt x="295012" y="1124125"/>
                  </a:cubicBezTo>
                  <a:cubicBezTo>
                    <a:pt x="314586" y="1132514"/>
                    <a:pt x="356531" y="1132514"/>
                    <a:pt x="370513" y="1149292"/>
                  </a:cubicBezTo>
                  <a:cubicBezTo>
                    <a:pt x="384495" y="1166070"/>
                    <a:pt x="332763" y="1209413"/>
                    <a:pt x="378902" y="1224793"/>
                  </a:cubicBezTo>
                </a:path>
              </a:pathLst>
            </a:custGeom>
            <a:noFill/>
            <a:ln w="76200" cap="flat" cmpd="sng" algn="ctr">
              <a:solidFill>
                <a:srgbClr val="FF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Coating Thermal Noise Basics</a:t>
            </a:r>
            <a:endParaRPr lang="en-US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57200" y="4406900"/>
            <a:ext cx="8229600" cy="1828800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342900" indent="-225425" algn="l">
              <a:lnSpc>
                <a:spcPct val="120000"/>
              </a:lnSpc>
              <a:buSzPct val="100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Mirrors are limiting factor in high-stability resonator performance</a:t>
            </a:r>
          </a:p>
          <a:p>
            <a:pPr marL="800100" lvl="1" indent="-225425" algn="l">
              <a:lnSpc>
                <a:spcPct val="120000"/>
              </a:lnSpc>
              <a:buSzPct val="100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not optical, but rather poor mechanical properties of the mirror</a:t>
            </a:r>
          </a:p>
          <a:p>
            <a:pPr marL="342900" indent="-225425" algn="l">
              <a:lnSpc>
                <a:spcPct val="120000"/>
              </a:lnSpc>
              <a:buSzPct val="100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Excess mechanical damping in multilayer leads to significant noise</a:t>
            </a:r>
          </a:p>
          <a:p>
            <a:pPr marL="800100" lvl="1" indent="-225425" algn="l">
              <a:lnSpc>
                <a:spcPct val="120000"/>
              </a:lnSpc>
              <a:buSzPct val="100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dissipation: coupling of mechanical motion to a heat reservoir</a:t>
            </a:r>
          </a:p>
          <a:p>
            <a:pPr marL="800100" lvl="1" indent="-225425" algn="l">
              <a:lnSpc>
                <a:spcPct val="120000"/>
              </a:lnSpc>
              <a:buSzPct val="100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mechanical loss 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→ 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thermal fluctuations 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→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 mechanical fluctuations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17104" y="1514940"/>
            <a:ext cx="3240361" cy="2488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6"/>
          <p:cNvGrpSpPr>
            <a:grpSpLocks noChangeAspect="1"/>
          </p:cNvGrpSpPr>
          <p:nvPr/>
        </p:nvGrpSpPr>
        <p:grpSpPr>
          <a:xfrm>
            <a:off x="552407" y="1731640"/>
            <a:ext cx="4604658" cy="2057400"/>
            <a:chOff x="1826695" y="1178750"/>
            <a:chExt cx="3581401" cy="1600200"/>
          </a:xfrm>
        </p:grpSpPr>
        <p:sp>
          <p:nvSpPr>
            <p:cNvPr id="38" name="Rectangle 37"/>
            <p:cNvSpPr/>
            <p:nvPr/>
          </p:nvSpPr>
          <p:spPr>
            <a:xfrm>
              <a:off x="1826695" y="1178750"/>
              <a:ext cx="685800" cy="1600200"/>
            </a:xfrm>
            <a:prstGeom prst="rect">
              <a:avLst/>
            </a:prstGeom>
            <a:solidFill>
              <a:srgbClr val="95B3D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127485" y="1254950"/>
              <a:ext cx="1451810" cy="1451810"/>
            </a:xfrm>
            <a:prstGeom prst="ellipse">
              <a:avLst/>
            </a:prstGeom>
            <a:solidFill>
              <a:sysClr val="window" lastClr="FFFFFF"/>
            </a:solidFill>
            <a:ln w="63500" cap="flat" cmpd="sng" algn="ctr">
              <a:solidFill>
                <a:srgbClr val="FF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 rot="10800000">
              <a:off x="4722296" y="1178750"/>
              <a:ext cx="685800" cy="1600200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 rot="10800000">
              <a:off x="3655496" y="1250940"/>
              <a:ext cx="1451810" cy="1451810"/>
            </a:xfrm>
            <a:prstGeom prst="ellipse">
              <a:avLst/>
            </a:prstGeom>
            <a:solidFill>
              <a:sysClr val="window" lastClr="FFFFFF"/>
            </a:solidFill>
            <a:ln w="63500" cap="flat" cmpd="sng" algn="ctr">
              <a:solidFill>
                <a:srgbClr val="FF66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512495" y="1178750"/>
              <a:ext cx="2209800" cy="16002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5" name="Group 17"/>
            <p:cNvGrpSpPr/>
            <p:nvPr/>
          </p:nvGrpSpPr>
          <p:grpSpPr>
            <a:xfrm>
              <a:off x="2360096" y="1483550"/>
              <a:ext cx="2514600" cy="914400"/>
              <a:chOff x="1371601" y="1714500"/>
              <a:chExt cx="2514600" cy="914400"/>
            </a:xfrm>
          </p:grpSpPr>
          <p:sp>
            <p:nvSpPr>
              <p:cNvPr id="44" name="Curved Right Arrow 43"/>
              <p:cNvSpPr/>
              <p:nvPr/>
            </p:nvSpPr>
            <p:spPr>
              <a:xfrm>
                <a:off x="1371601" y="1790700"/>
                <a:ext cx="1219200" cy="838200"/>
              </a:xfrm>
              <a:prstGeom prst="curvedRightArrow">
                <a:avLst/>
              </a:prstGeom>
              <a:solidFill>
                <a:srgbClr val="FF66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Curved Right Arrow 44"/>
              <p:cNvSpPr/>
              <p:nvPr/>
            </p:nvSpPr>
            <p:spPr>
              <a:xfrm rot="10800000">
                <a:off x="2667001" y="1714500"/>
                <a:ext cx="1219200" cy="838200"/>
              </a:xfrm>
              <a:prstGeom prst="curvedRightArrow">
                <a:avLst/>
              </a:prstGeom>
              <a:solidFill>
                <a:srgbClr val="FF66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15950" y="1313765"/>
            <a:ext cx="7905750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ahoma" pitchFamily="34" charset="0"/>
              </a:rPr>
              <a:t>Motivation for exploring monocrystalline mirrors</a:t>
            </a:r>
          </a:p>
          <a:p>
            <a:pPr marL="800100" lvl="1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Tahoma" pitchFamily="34" charset="0"/>
              </a:rPr>
              <a:t>basic properties, crystal growth, and initial devices</a:t>
            </a: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endParaRPr lang="en-US" sz="800" dirty="0" smtClean="0">
              <a:solidFill>
                <a:schemeClr val="bg1">
                  <a:lumMod val="75000"/>
                </a:schemeClr>
              </a:solidFill>
              <a:latin typeface="Tahoma" pitchFamily="34" charset="0"/>
            </a:endParaRP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latin typeface="Tahoma" pitchFamily="34" charset="0"/>
              </a:rPr>
              <a:t>High-performance “free-free” resonators 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minimizing mechanical damping through geometric design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endParaRPr lang="en-US" sz="800" dirty="0" smtClean="0">
              <a:solidFill>
                <a:schemeClr val="bg1">
                  <a:lumMod val="75000"/>
                </a:schemeClr>
              </a:solidFill>
              <a:latin typeface="Tahoma" pitchFamily="34" charset="0"/>
            </a:endParaRP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ahoma" pitchFamily="34" charset="0"/>
              </a:rPr>
              <a:t>Floppy mirrors: low-frequency microgram cantilevers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Tahoma" pitchFamily="34" charset="0"/>
              </a:rPr>
              <a:t>towards the observation of radiation pressure shot noise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endParaRPr lang="en-US" sz="800" dirty="0" smtClean="0">
              <a:solidFill>
                <a:schemeClr val="bg1">
                  <a:lumMod val="75000"/>
                </a:schemeClr>
              </a:solidFill>
              <a:latin typeface="Tahoma" pitchFamily="34" charset="0"/>
            </a:endParaRP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ahoma" pitchFamily="34" charset="0"/>
              </a:rPr>
              <a:t>Crystalline mirrors for precision measurement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Tahoma" pitchFamily="34" charset="0"/>
              </a:rPr>
              <a:t>AlGaAs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Tahoma" pitchFamily="34" charset="0"/>
              </a:rPr>
              <a:t> DBRs for macroscopic cavity end mirrors</a:t>
            </a: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</a:pPr>
            <a:endParaRPr lang="en-US" sz="800" dirty="0" smtClean="0">
              <a:solidFill>
                <a:schemeClr val="bg1">
                  <a:lumMod val="75000"/>
                </a:schemeClr>
              </a:solidFill>
              <a:latin typeface="Tahoma" pitchFamily="34" charset="0"/>
            </a:endParaRP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latin typeface="Tahoma" pitchFamily="34" charset="0"/>
              </a:rPr>
              <a:t>Summary of properties and path forward</a:t>
            </a:r>
          </a:p>
          <a:p>
            <a:pPr marL="800100" lvl="1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Tahoma" pitchFamily="34" charset="0"/>
              </a:rPr>
              <a:t>outlook and discussion of remaining questions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4" descr="Painter_schem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0975" y="1527175"/>
            <a:ext cx="8791575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Rectangle 16"/>
          <p:cNvSpPr>
            <a:spLocks noChangeArrowheads="1"/>
          </p:cNvSpPr>
          <p:nvPr/>
        </p:nvSpPr>
        <p:spPr bwMode="auto">
          <a:xfrm>
            <a:off x="0" y="6375400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sv-S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M. Eichenfield, J. Chan, R. M. Camacho, K. J. Vahala, O. Painter</a:t>
            </a:r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, Nature (2009)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06375" y="4491038"/>
            <a:ext cx="8686800" cy="1728787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25425" indent="-225425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Fundamental loss mechanism in all suspended resonator structures</a:t>
            </a:r>
            <a:endParaRPr lang="de-AT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temperature independent process; intrinsic limitation to quality factor</a:t>
            </a:r>
          </a:p>
          <a:p>
            <a:pPr marL="225425" indent="-225425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Previous approaches to modeling this process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are quite cumbersome</a:t>
            </a:r>
            <a:endParaRPr lang="en-US" sz="2000" baseline="30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simulations include large contact area; artifical loss introduced to substrate</a:t>
            </a: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rigorous solution to elastic wave propagation beyond suspension points</a:t>
            </a:r>
          </a:p>
        </p:txBody>
      </p:sp>
      <p:sp>
        <p:nvSpPr>
          <p:cNvPr id="44038" name="TextBox 2"/>
          <p:cNvSpPr txBox="1">
            <a:spLocks noChangeArrowheads="1"/>
          </p:cNvSpPr>
          <p:nvPr/>
        </p:nvSpPr>
        <p:spPr bwMode="auto">
          <a:xfrm>
            <a:off x="971550" y="1141413"/>
            <a:ext cx="2578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Lossy contact pads</a:t>
            </a:r>
          </a:p>
        </p:txBody>
      </p:sp>
      <p:sp>
        <p:nvSpPr>
          <p:cNvPr id="44039" name="TextBox 2"/>
          <p:cNvSpPr txBox="1">
            <a:spLocks noChangeArrowheads="1"/>
          </p:cNvSpPr>
          <p:nvPr/>
        </p:nvSpPr>
        <p:spPr bwMode="auto">
          <a:xfrm>
            <a:off x="5238750" y="2395538"/>
            <a:ext cx="2578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Resonator of interest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“Phonon-Tunneling” Dissipation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ChangeArrowheads="1"/>
          </p:cNvSpPr>
          <p:nvPr/>
        </p:nvSpPr>
        <p:spPr bwMode="auto">
          <a:xfrm>
            <a:off x="296863" y="5409220"/>
            <a:ext cx="8596312" cy="855095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25425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Ideal resonator design for isolating support-induced losses</a:t>
            </a:r>
            <a:endParaRPr lang="de-AT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225425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Geometry variation with ~ constant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frequency &amp; surface-to-volume ratio</a:t>
            </a:r>
            <a:endParaRPr lang="de-AT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7108" name="Rectangle 16"/>
          <p:cNvSpPr>
            <a:spLocks noChangeArrowheads="1"/>
          </p:cNvSpPr>
          <p:nvPr/>
        </p:nvSpPr>
        <p:spPr bwMode="auto">
          <a:xfrm>
            <a:off x="0" y="637598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G. D. Cole and I. Wilson-Rae, et al., Nature Communications 2, 231 (2011)</a:t>
            </a:r>
            <a:endParaRPr lang="de-DE" sz="1600" dirty="0" smtClean="0">
              <a:solidFill>
                <a:srgbClr val="275EA7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7109" name="Picture 35" descr="FEM_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1088740"/>
            <a:ext cx="7140575" cy="419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Design Dependent Damping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38150" y="5367338"/>
            <a:ext cx="8312150" cy="860425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225425" indent="-225425" algn="l"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Single-mask bulk micromachining process, excellent geometric control</a:t>
            </a:r>
          </a:p>
          <a:p>
            <a:pPr marL="225425" indent="-225425" algn="l"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XeF</a:t>
            </a:r>
            <a:r>
              <a:rPr lang="en-US" sz="2000" baseline="-25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provides near infinite selectivity in </a:t>
            </a:r>
            <a:r>
              <a:rPr lang="en-US" sz="20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Ge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etch over GaAs/</a:t>
            </a:r>
            <a:r>
              <a:rPr lang="en-US" sz="20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AlAs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DBR</a:t>
            </a:r>
          </a:p>
        </p:txBody>
      </p:sp>
      <p:pic>
        <p:nvPicPr>
          <p:cNvPr id="43012" name="Picture 335" descr="process_fig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938" y="1089025"/>
            <a:ext cx="688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Rectangle 16"/>
          <p:cNvSpPr>
            <a:spLocks noChangeArrowheads="1"/>
          </p:cNvSpPr>
          <p:nvPr/>
        </p:nvSpPr>
        <p:spPr bwMode="auto">
          <a:xfrm>
            <a:off x="0" y="6375400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G. D. Cole, Y. </a:t>
            </a:r>
            <a:r>
              <a:rPr lang="en-US" sz="1600" dirty="0" err="1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Bai</a:t>
            </a:r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, M. </a:t>
            </a:r>
            <a:r>
              <a:rPr lang="en-US" sz="1600" dirty="0" err="1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Aspelmeyer</a:t>
            </a:r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, and E. A. Fitzgerald, </a:t>
            </a:r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Appl. Phys. Lett. 96, 261102 (2010)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Fabricated Free-Free Resonator</a:t>
            </a:r>
            <a:endParaRPr lang="en-US" dirty="0"/>
          </a:p>
        </p:txBody>
      </p:sp>
      <p:pic>
        <p:nvPicPr>
          <p:cNvPr id="8" name="Picture 15" descr="MIT_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417205" y="280391"/>
            <a:ext cx="914400" cy="58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72" descr="x-section_figur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17168" y="4284095"/>
            <a:ext cx="307016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89" descr="DBR_desig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8626" y="1043735"/>
            <a:ext cx="465554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76" descr="finesse_schematic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515" y="5119688"/>
            <a:ext cx="40671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4"/>
          <p:cNvSpPr txBox="1">
            <a:spLocks noChangeArrowheads="1"/>
          </p:cNvSpPr>
          <p:nvPr/>
        </p:nvSpPr>
        <p:spPr bwMode="auto">
          <a:xfrm>
            <a:off x="250825" y="1141413"/>
            <a:ext cx="3916363" cy="3773487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950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indent="174625" algn="l">
              <a:buFont typeface="Arial" pitchFamily="34" charset="0"/>
              <a:buChar char="•"/>
              <a:tabLst>
                <a:tab pos="171450" algn="l"/>
              </a:tabLst>
              <a:defRPr/>
            </a:pP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Identical materials structure </a:t>
            </a:r>
            <a:br>
              <a:rPr lang="de-DE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</a:b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	as DBR in initial experiments</a:t>
            </a:r>
          </a:p>
          <a:p>
            <a:pPr marL="573088" lvl="1" indent="-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40 periods rather than 32 to minimize transmission losses</a:t>
            </a:r>
            <a:endParaRPr lang="de-DE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indent="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endParaRPr lang="de-DE" sz="6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indent="174625" algn="l">
              <a:buFont typeface="Arial" pitchFamily="34" charset="0"/>
              <a:buChar char="•"/>
              <a:tabLst>
                <a:tab pos="171450" algn="l"/>
              </a:tabLst>
              <a:defRPr/>
            </a:pP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In-situ growth monitor leads 	to excellent thickness control</a:t>
            </a:r>
          </a:p>
          <a:p>
            <a:pPr marL="573088" lvl="1" indent="-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target wavelength 1077 nm, measured peak at 1079 nm</a:t>
            </a:r>
          </a:p>
          <a:p>
            <a:pPr marL="573088" lvl="1" indent="-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thickness deviation of ~8 nm over 7.1 </a:t>
            </a:r>
            <a:r>
              <a:rPr lang="el-GR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μ</a:t>
            </a: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 (0.11 % error!)</a:t>
            </a:r>
          </a:p>
          <a:p>
            <a:pPr indent="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endParaRPr lang="de-DE" sz="6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indent="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Measured reflectivity &gt;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99.99%</a:t>
            </a:r>
            <a:endParaRPr lang="de-DE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573088" lvl="1" indent="-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matched finesse of 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1.75×10</a:t>
            </a:r>
            <a:r>
              <a:rPr lang="en-US" baseline="30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4</a:t>
            </a:r>
            <a:endParaRPr lang="de-DE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FFFFFF"/>
                </a:solidFill>
              </a:rPr>
              <a:t>Updated Epitaxial DBR</a:t>
            </a:r>
            <a:endParaRPr lang="en-US" dirty="0"/>
          </a:p>
        </p:txBody>
      </p:sp>
      <p:pic>
        <p:nvPicPr>
          <p:cNvPr id="8" name="Picture 7" descr="FBH_high_res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12060" y="278650"/>
            <a:ext cx="2205245" cy="563251"/>
          </a:xfrm>
          <a:prstGeom prst="rect">
            <a:avLst/>
          </a:prstGeom>
        </p:spPr>
      </p:pic>
      <p:pic>
        <p:nvPicPr>
          <p:cNvPr id="9" name="Picture 8" descr="SEM_multilayer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94851" y="4779150"/>
            <a:ext cx="1642634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Minimizing the Bath Temperature</a:t>
            </a:r>
            <a:endParaRPr lang="en-US" dirty="0"/>
          </a:p>
        </p:txBody>
      </p:sp>
      <p:sp>
        <p:nvSpPr>
          <p:cNvPr id="61" name="Text Box 6"/>
          <p:cNvSpPr txBox="1">
            <a:spLocks noChangeArrowheads="1"/>
          </p:cNvSpPr>
          <p:nvPr/>
        </p:nvSpPr>
        <p:spPr bwMode="auto">
          <a:xfrm>
            <a:off x="381000" y="1178750"/>
            <a:ext cx="4495800" cy="2123658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950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indent="-119063" algn="l">
              <a:lnSpc>
                <a:spcPct val="110000"/>
              </a:lnSpc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de-DE" sz="20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Closed cycle dilution fridge with 	double-sided optical access</a:t>
            </a:r>
            <a:endParaRPr lang="de-DE" sz="2000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indent="-119063" algn="l">
              <a:lnSpc>
                <a:spcPct val="110000"/>
              </a:lnSpc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de-DE" sz="20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Base 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temperature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~25 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mK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(no 	input laser), experiments @ 100 mK </a:t>
            </a:r>
            <a:endParaRPr lang="de-DE" sz="2000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  <a:p>
            <a:pPr indent="-119063" algn="l">
              <a:lnSpc>
                <a:spcPct val="110000"/>
              </a:lnSpc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de-DE" sz="20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Stable </a:t>
            </a:r>
            <a:r>
              <a:rPr lang="de-DE" sz="2000" dirty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operation of optomechanical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	cavity recently realized (</a:t>
            </a:r>
            <a:r>
              <a:rPr lang="de-DE" sz="2000" i="1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F </a:t>
            </a: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ea typeface="+mn-ea"/>
                <a:cs typeface="Tahoma" pitchFamily="34" charset="0"/>
              </a:rPr>
              <a:t>&gt;10,000)</a:t>
            </a:r>
            <a:endParaRPr lang="de-DE" sz="2000" dirty="0">
              <a:solidFill>
                <a:srgbClr val="000000"/>
              </a:solidFill>
              <a:latin typeface="Tahoma" pitchFamily="34" charset="0"/>
              <a:ea typeface="+mn-ea"/>
              <a:cs typeface="Tahoma" pitchFamily="34" charset="0"/>
            </a:endParaRPr>
          </a:p>
        </p:txBody>
      </p:sp>
      <p:grpSp>
        <p:nvGrpSpPr>
          <p:cNvPr id="2" name="Group 17"/>
          <p:cNvGrpSpPr/>
          <p:nvPr/>
        </p:nvGrpSpPr>
        <p:grpSpPr>
          <a:xfrm>
            <a:off x="4800600" y="1844675"/>
            <a:ext cx="4343400" cy="4860925"/>
            <a:chOff x="4876800" y="1443038"/>
            <a:chExt cx="4343400" cy="4860925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11210"/>
            <a:stretch>
              <a:fillRect/>
            </a:stretch>
          </p:blipFill>
          <p:spPr bwMode="auto">
            <a:xfrm>
              <a:off x="5105400" y="1443038"/>
              <a:ext cx="3810000" cy="4860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2" name="Line 7"/>
            <p:cNvSpPr>
              <a:spLocks noChangeShapeType="1"/>
            </p:cNvSpPr>
            <p:nvPr/>
          </p:nvSpPr>
          <p:spPr bwMode="auto">
            <a:xfrm>
              <a:off x="4967287" y="5374452"/>
              <a:ext cx="595313" cy="29398"/>
            </a:xfrm>
            <a:prstGeom prst="line">
              <a:avLst/>
            </a:prstGeom>
            <a:noFill/>
            <a:ln w="25400">
              <a:solidFill>
                <a:srgbClr val="D7100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63" name="Text Box 8"/>
            <p:cNvSpPr txBox="1">
              <a:spLocks noChangeArrowheads="1"/>
            </p:cNvSpPr>
            <p:nvPr/>
          </p:nvSpPr>
          <p:spPr bwMode="auto">
            <a:xfrm>
              <a:off x="4876800" y="4736068"/>
              <a:ext cx="168507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de-DE" i="1" dirty="0" smtClean="0">
                  <a:solidFill>
                    <a:srgbClr val="D71001"/>
                  </a:solidFill>
                  <a:latin typeface="Arial" charset="0"/>
                  <a:ea typeface="+mn-ea"/>
                </a:rPr>
                <a:t>optical </a:t>
              </a:r>
              <a:r>
                <a:rPr lang="de-DE" i="1" dirty="0">
                  <a:solidFill>
                    <a:srgbClr val="D71001"/>
                  </a:solidFill>
                  <a:latin typeface="Arial" charset="0"/>
                  <a:ea typeface="+mn-ea"/>
                </a:rPr>
                <a:t>access</a:t>
              </a:r>
            </a:p>
          </p:txBody>
        </p:sp>
        <p:sp>
          <p:nvSpPr>
            <p:cNvPr id="64" name="Text Box 9"/>
            <p:cNvSpPr txBox="1">
              <a:spLocks noChangeArrowheads="1"/>
            </p:cNvSpPr>
            <p:nvPr/>
          </p:nvSpPr>
          <p:spPr bwMode="auto">
            <a:xfrm>
              <a:off x="5410200" y="5638800"/>
              <a:ext cx="108234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de-DE" i="1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sample</a:t>
              </a:r>
              <a:br>
                <a:rPr lang="de-DE" i="1" dirty="0" smtClean="0">
                  <a:solidFill>
                    <a:srgbClr val="000000"/>
                  </a:solidFill>
                  <a:latin typeface="Arial" charset="0"/>
                  <a:ea typeface="+mn-ea"/>
                </a:rPr>
              </a:br>
              <a:r>
                <a:rPr lang="de-DE" i="1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chamber</a:t>
              </a:r>
              <a:endParaRPr lang="de-DE" i="1" dirty="0">
                <a:solidFill>
                  <a:srgbClr val="000000"/>
                </a:solidFill>
                <a:latin typeface="Arial" charset="0"/>
                <a:ea typeface="+mn-ea"/>
              </a:endParaRPr>
            </a:p>
          </p:txBody>
        </p:sp>
        <p:sp>
          <p:nvSpPr>
            <p:cNvPr id="65" name="Line 10"/>
            <p:cNvSpPr>
              <a:spLocks noChangeShapeType="1"/>
            </p:cNvSpPr>
            <p:nvPr/>
          </p:nvSpPr>
          <p:spPr bwMode="auto">
            <a:xfrm flipV="1">
              <a:off x="6400800" y="5629276"/>
              <a:ext cx="738981" cy="238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66" name="Text Box 11"/>
            <p:cNvSpPr txBox="1">
              <a:spLocks noChangeArrowheads="1"/>
            </p:cNvSpPr>
            <p:nvPr/>
          </p:nvSpPr>
          <p:spPr bwMode="auto">
            <a:xfrm>
              <a:off x="7772401" y="4152037"/>
              <a:ext cx="1447799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/>
              <a:r>
                <a:rPr lang="de-DE" sz="1700" i="1" dirty="0" smtClean="0">
                  <a:solidFill>
                    <a:srgbClr val="000000"/>
                  </a:solidFill>
                  <a:latin typeface="Arial" charset="0"/>
                  <a:ea typeface="+mn-ea"/>
                </a:rPr>
                <a:t>floating- </a:t>
              </a:r>
              <a:r>
                <a:rPr lang="de-DE" sz="1700" i="1" dirty="0">
                  <a:solidFill>
                    <a:srgbClr val="000000"/>
                  </a:solidFill>
                  <a:latin typeface="Arial" charset="0"/>
                  <a:ea typeface="+mn-ea"/>
                </a:rPr>
                <a:t>suspension</a:t>
              </a:r>
            </a:p>
          </p:txBody>
        </p:sp>
        <p:sp>
          <p:nvSpPr>
            <p:cNvPr id="67" name="Line 12"/>
            <p:cNvSpPr>
              <a:spLocks noChangeShapeType="1"/>
            </p:cNvSpPr>
            <p:nvPr/>
          </p:nvSpPr>
          <p:spPr bwMode="auto">
            <a:xfrm flipH="1">
              <a:off x="8207375" y="4773613"/>
              <a:ext cx="44450" cy="6762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  <p:sp>
          <p:nvSpPr>
            <p:cNvPr id="68" name="Line 13"/>
            <p:cNvSpPr>
              <a:spLocks noChangeShapeType="1"/>
            </p:cNvSpPr>
            <p:nvPr/>
          </p:nvSpPr>
          <p:spPr bwMode="auto">
            <a:xfrm flipH="1">
              <a:off x="6181725" y="4773613"/>
              <a:ext cx="1935163" cy="541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000" baseline="-25000">
                <a:solidFill>
                  <a:srgbClr val="000000"/>
                </a:solidFill>
                <a:latin typeface="Arial" pitchFamily="34" charset="0"/>
                <a:ea typeface="+mn-ea"/>
              </a:endParaRPr>
            </a:p>
          </p:txBody>
        </p:sp>
      </p:grpSp>
      <p:pic>
        <p:nvPicPr>
          <p:cNvPr id="69" name="Picture 14" descr="DSCF18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613150"/>
            <a:ext cx="3921125" cy="2940050"/>
          </a:xfrm>
          <a:prstGeom prst="rect">
            <a:avLst/>
          </a:prstGeom>
          <a:noFill/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5257800" y="1143000"/>
            <a:ext cx="3535363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  <a:effectLst>
            <a:outerShdw sx="1000" sy="1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4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  <a:r>
              <a:rPr lang="de-DE" sz="2400" i="1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</a:t>
            </a:r>
            <a:r>
              <a:rPr lang="de-DE" sz="24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/ħQ  </a:t>
            </a:r>
            <a:r>
              <a:rPr lang="de-DE" sz="24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&lt;&lt; </a:t>
            </a:r>
            <a:r>
              <a:rPr lang="el-GR" sz="28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κ</a:t>
            </a:r>
            <a:r>
              <a:rPr lang="de-DE" sz="24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 &lt;&lt; </a:t>
            </a:r>
            <a:r>
              <a:rPr lang="el-GR" sz="24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ω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lang="de-DE" sz="24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g</a:t>
            </a:r>
            <a:r>
              <a:rPr lang="de-DE" sz="2400" i="1" baseline="-25000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r>
              <a:rPr lang="el-GR" sz="2400" i="1" dirty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α</a:t>
            </a:r>
            <a:endParaRPr lang="de-DE" sz="2400" i="1" dirty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724144" y="1143000"/>
            <a:ext cx="201168" cy="523220"/>
          </a:xfrm>
          <a:prstGeom prst="rect">
            <a:avLst/>
          </a:prstGeom>
          <a:solidFill>
            <a:srgbClr val="FFC00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sz="2000" baseline="-25000" smtClean="0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73" descr="FibInt_Setup_poster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074790"/>
            <a:ext cx="8578850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Cryogenic Fiber Interferometer</a:t>
            </a:r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8150" y="5334016"/>
            <a:ext cx="8312150" cy="1200329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225425" indent="-225425" algn="l"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All-fiber setup, continuous flow </a:t>
            </a:r>
            <a:r>
              <a:rPr lang="en-US" sz="2000" baseline="30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4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He cryostat for sample chamber</a:t>
            </a:r>
          </a:p>
          <a:p>
            <a:pPr marL="225425" indent="-225425" algn="l"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Operation from 300 K to 20 K, minimum pressure of 2.5×10</a:t>
            </a:r>
            <a:r>
              <a:rPr lang="en-US" sz="2000" baseline="30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-7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millibar</a:t>
            </a:r>
          </a:p>
          <a:p>
            <a:pPr marL="225425" indent="-225425" algn="l"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Homodyne detection yields sensitivity of 6×10</a:t>
            </a:r>
            <a:r>
              <a:rPr lang="en-US" sz="2000" baseline="30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-12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m/√Hz (near 2 MHz)</a:t>
            </a:r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705600" y="1370837"/>
            <a:ext cx="2266950" cy="4354513"/>
          </a:xfrm>
          <a:prstGeom prst="rect">
            <a:avLst/>
          </a:prstGeom>
          <a:solidFill>
            <a:schemeClr val="bg1"/>
          </a:solidFill>
          <a:ln w="381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119063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endParaRPr lang="en-US" sz="6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119063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Inset images: micrographs of resonators with CAD overlay</a:t>
            </a:r>
          </a:p>
          <a:p>
            <a:pPr marL="119063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endParaRPr lang="en-US" sz="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119063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Simultaneously fitting all devices</a:t>
            </a:r>
          </a:p>
          <a:p>
            <a:pPr marL="344488" lvl="1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both radii (x 2)</a:t>
            </a:r>
          </a:p>
          <a:p>
            <a:pPr marL="344488" lvl="1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two chips</a:t>
            </a:r>
          </a:p>
          <a:p>
            <a:pPr marL="344488" lvl="1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endParaRPr lang="en-US" sz="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119063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Free parameter </a:t>
            </a:r>
          </a:p>
          <a:p>
            <a:pPr marL="344488" lvl="1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1/Q* (offset) for background dissipation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500" y="1178750"/>
            <a:ext cx="6486525" cy="5029200"/>
            <a:chOff x="111723" y="1325125"/>
            <a:chExt cx="6485502" cy="5029200"/>
          </a:xfrm>
        </p:grpSpPr>
        <p:pic>
          <p:nvPicPr>
            <p:cNvPr id="53254" name="Picture 3" descr="fig_3_draft.t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1723" y="1325125"/>
              <a:ext cx="6485502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55" name="Rectangle 6"/>
            <p:cNvSpPr>
              <a:spLocks noChangeArrowheads="1"/>
            </p:cNvSpPr>
            <p:nvPr/>
          </p:nvSpPr>
          <p:spPr bwMode="auto">
            <a:xfrm>
              <a:off x="3041830" y="1763815"/>
              <a:ext cx="1035115" cy="27003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3256" name="Rectangle 7"/>
            <p:cNvSpPr>
              <a:spLocks noChangeArrowheads="1"/>
            </p:cNvSpPr>
            <p:nvPr/>
          </p:nvSpPr>
          <p:spPr bwMode="auto">
            <a:xfrm>
              <a:off x="6102170" y="1583795"/>
              <a:ext cx="405045" cy="27003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Compiled Results: R = 116 </a:t>
            </a:r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n-US" dirty="0" smtClean="0">
                <a:solidFill>
                  <a:srgbClr val="FFFFFF"/>
                </a:solidFill>
              </a:rPr>
              <a:t>m</a:t>
            </a:r>
            <a:endParaRPr lang="en-US" dirty="0"/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0" y="637598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G. D. Cole and I. Wilson-Rae, et al., Nature Communications 2, 231 (2011)</a:t>
            </a:r>
            <a:endParaRPr lang="de-DE" sz="1600" dirty="0" smtClean="0">
              <a:solidFill>
                <a:srgbClr val="275EA7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78650"/>
            <a:ext cx="962979" cy="59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6705600" y="1517650"/>
            <a:ext cx="2266950" cy="4354513"/>
          </a:xfrm>
          <a:prstGeom prst="rect">
            <a:avLst/>
          </a:prstGeom>
          <a:solidFill>
            <a:schemeClr val="bg1"/>
          </a:solidFill>
          <a:ln w="381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119063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endParaRPr lang="en-US" sz="6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119063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1/Q* offset of 2.41×10</a:t>
            </a:r>
            <a:r>
              <a:rPr lang="en-US" sz="2000" baseline="30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-5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for optimal fitting</a:t>
            </a:r>
          </a:p>
          <a:p>
            <a:pPr marL="344488" lvl="1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material related damping mech.</a:t>
            </a:r>
          </a:p>
          <a:p>
            <a:pPr marL="119063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endParaRPr lang="en-US" sz="1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119063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Substrate props:</a:t>
            </a:r>
          </a:p>
          <a:p>
            <a:pPr marL="344488" lvl="1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grade 2 Ti</a:t>
            </a:r>
          </a:p>
          <a:p>
            <a:pPr marL="344488" lvl="1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E: 116 </a:t>
            </a:r>
            <a:r>
              <a:rPr lang="en-US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GPa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</a:br>
            <a:r>
              <a:rPr lang="el-GR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ρ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: 4540 kg/m</a:t>
            </a:r>
            <a:r>
              <a:rPr lang="en-US" baseline="30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</a:t>
            </a:r>
          </a:p>
          <a:p>
            <a:pPr marL="344488" lvl="1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endParaRPr lang="en-US" sz="1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119063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Excellent match</a:t>
            </a:r>
          </a:p>
          <a:p>
            <a:pPr marL="344488" lvl="1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single free parameter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09538" y="1335088"/>
            <a:ext cx="6464300" cy="5029200"/>
            <a:chOff x="109538" y="1335088"/>
            <a:chExt cx="6464300" cy="5029200"/>
          </a:xfrm>
        </p:grpSpPr>
        <p:pic>
          <p:nvPicPr>
            <p:cNvPr id="54277" name="Picture 7" descr="Fig3.t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9538" y="1335088"/>
              <a:ext cx="6464300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78" name="Rectangle 5"/>
            <p:cNvSpPr>
              <a:spLocks noChangeArrowheads="1"/>
            </p:cNvSpPr>
            <p:nvPr/>
          </p:nvSpPr>
          <p:spPr bwMode="auto">
            <a:xfrm>
              <a:off x="3041450" y="1763879"/>
              <a:ext cx="1035048" cy="27003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4279" name="Rectangle 6"/>
            <p:cNvSpPr>
              <a:spLocks noChangeArrowheads="1"/>
            </p:cNvSpPr>
            <p:nvPr/>
          </p:nvSpPr>
          <p:spPr bwMode="auto">
            <a:xfrm>
              <a:off x="6101593" y="1628800"/>
              <a:ext cx="405019" cy="27003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Compiled Results: R = 131 </a:t>
            </a:r>
            <a:r>
              <a:rPr lang="el-GR" dirty="0" smtClean="0">
                <a:solidFill>
                  <a:srgbClr val="FFFFFF"/>
                </a:solidFill>
              </a:rPr>
              <a:t>μ</a:t>
            </a:r>
            <a:r>
              <a:rPr lang="en-US" dirty="0" smtClean="0">
                <a:solidFill>
                  <a:srgbClr val="FFFFFF"/>
                </a:solidFill>
              </a:rPr>
              <a:t>m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278650"/>
            <a:ext cx="962979" cy="597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Box 4"/>
          <p:cNvSpPr txBox="1">
            <a:spLocks noChangeArrowheads="1"/>
          </p:cNvSpPr>
          <p:nvPr/>
        </p:nvSpPr>
        <p:spPr bwMode="auto">
          <a:xfrm>
            <a:off x="527050" y="3384550"/>
            <a:ext cx="8134350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de-DE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First two mechanisms are well understood:</a:t>
            </a:r>
          </a:p>
          <a:p>
            <a:pPr algn="l"/>
            <a:endParaRPr lang="de-DE" sz="80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l">
              <a:buFont typeface="OfficinaSansITCPro Book" pitchFamily="50" charset="0"/>
              <a:buAutoNum type="arabicPeriod"/>
            </a:pPr>
            <a:r>
              <a:rPr lang="de-DE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u="sng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Fluidic</a:t>
            </a:r>
            <a:r>
              <a:rPr lang="de-DE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: results from air flow around moving structure or squeeze-film effects from trapped gases</a:t>
            </a:r>
          </a:p>
          <a:p>
            <a:pPr marL="914400" lvl="1" indent="-457200" algn="l"/>
            <a:r>
              <a:rPr lang="de-DE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de-DE" sz="24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- simply alleviated by operating </a:t>
            </a:r>
            <a:r>
              <a:rPr lang="de-DE" sz="2400" i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in vacuo</a:t>
            </a:r>
          </a:p>
          <a:p>
            <a:pPr algn="l">
              <a:buFont typeface="OfficinaSansITCPro Book" pitchFamily="50" charset="0"/>
              <a:buAutoNum type="arabicPeriod"/>
            </a:pPr>
            <a:r>
              <a:rPr lang="de-DE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u="sng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Thermoelastic</a:t>
            </a:r>
            <a:r>
              <a:rPr lang="de-DE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: strain driven thermal gradient dissipated via irreversible heat conduction</a:t>
            </a:r>
          </a:p>
          <a:p>
            <a:pPr algn="l"/>
            <a:r>
              <a:rPr lang="de-DE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de-DE" sz="24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- reduced via thermal design or cryogenic operation </a:t>
            </a:r>
          </a:p>
        </p:txBody>
      </p:sp>
      <p:sp>
        <p:nvSpPr>
          <p:cNvPr id="1028" name="Text Box 6"/>
          <p:cNvSpPr txBox="1">
            <a:spLocks noChangeArrowheads="1"/>
          </p:cNvSpPr>
          <p:nvPr/>
        </p:nvSpPr>
        <p:spPr bwMode="auto">
          <a:xfrm>
            <a:off x="527050" y="1206500"/>
            <a:ext cx="854392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de-DE" sz="23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Four key factors contribute to total dissipation</a:t>
            </a:r>
            <a:endParaRPr lang="de-DE" sz="230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29" name="Rectangle 16"/>
          <p:cNvSpPr>
            <a:spLocks noChangeArrowheads="1"/>
          </p:cNvSpPr>
          <p:nvPr/>
        </p:nvSpPr>
        <p:spPr bwMode="auto">
          <a:xfrm>
            <a:off x="0" y="6373813"/>
            <a:ext cx="914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1: </a:t>
            </a:r>
            <a:r>
              <a:rPr lang="en-US" sz="1600" dirty="0" err="1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Langlois</a:t>
            </a:r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 (1962), Griffin (1966), </a:t>
            </a:r>
            <a:r>
              <a:rPr lang="en-US" sz="1600" dirty="0" err="1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Blech</a:t>
            </a:r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 (1983)  </a:t>
            </a:r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|  2: Zener (1937), Lifshitz (2000), Duwel (2005)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085850" y="1911350"/>
          <a:ext cx="6996113" cy="1117600"/>
        </p:xfrm>
        <a:graphic>
          <a:graphicData uri="http://schemas.openxmlformats.org/presentationml/2006/ole">
            <p:oleObj spid="_x0000_s132098" name="Equation" r:id="rId3" imgW="2781000" imgH="444240" progId="">
              <p:embed/>
            </p:oleObj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04950" y="4718050"/>
            <a:ext cx="5556250" cy="3111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08125" y="5784850"/>
            <a:ext cx="7113588" cy="400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Mechanical Loss Mechanisms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1" name="Rectangle 2"/>
          <p:cNvSpPr>
            <a:spLocks noChangeArrowheads="1"/>
          </p:cNvSpPr>
          <p:nvPr/>
        </p:nvSpPr>
        <p:spPr bwMode="auto">
          <a:xfrm>
            <a:off x="457200" y="4406900"/>
            <a:ext cx="8229600" cy="1828800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342900" indent="-225425" algn="l">
              <a:lnSpc>
                <a:spcPct val="120000"/>
              </a:lnSpc>
              <a:buSzPct val="100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State-of-the-art systems now limited by dielectric multilayer mirrors</a:t>
            </a:r>
          </a:p>
          <a:p>
            <a:pPr marL="800100" lvl="1" indent="-225425" algn="l">
              <a:lnSpc>
                <a:spcPct val="120000"/>
              </a:lnSpc>
              <a:buSzPct val="100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</a:rPr>
              <a:t>from LIGO-relevant studies by Penn, Harry, etc. Ta</a:t>
            </a:r>
            <a:r>
              <a:rPr lang="en-US" baseline="-25000" dirty="0" smtClean="0">
                <a:solidFill>
                  <a:srgbClr val="000000"/>
                </a:solidFill>
                <a:latin typeface="Tahoma" pitchFamily="34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</a:rPr>
              <a:t>O</a:t>
            </a:r>
            <a:r>
              <a:rPr lang="en-US" baseline="-25000" dirty="0" smtClean="0">
                <a:solidFill>
                  <a:srgbClr val="000000"/>
                </a:solidFill>
                <a:latin typeface="Tahoma" pitchFamily="34" charset="0"/>
              </a:rPr>
              <a:t>5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</a:rPr>
              <a:t> is the culprit</a:t>
            </a:r>
          </a:p>
          <a:p>
            <a:pPr marL="800100" lvl="1" indent="-225425" algn="l">
              <a:lnSpc>
                <a:spcPct val="120000"/>
              </a:lnSpc>
              <a:buSzPct val="100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ea typeface="+mn-ea"/>
              </a:rPr>
              <a:t>only incremental changes realized in the last decade</a:t>
            </a:r>
          </a:p>
          <a:p>
            <a:pPr marL="342900" indent="-225425" algn="l">
              <a:lnSpc>
                <a:spcPct val="120000"/>
              </a:lnSpc>
              <a:buSzPct val="100000"/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Completely new solution is required here – </a:t>
            </a:r>
            <a:r>
              <a:rPr lang="en-US" sz="2000" i="1" dirty="0" smtClean="0">
                <a:solidFill>
                  <a:srgbClr val="FF0000"/>
                </a:solidFill>
                <a:latin typeface="Tahoma" pitchFamily="34" charset="0"/>
              </a:rPr>
              <a:t>crystalline coatings!</a:t>
            </a:r>
          </a:p>
          <a:p>
            <a:pPr marL="800100" lvl="2" indent="-225425" algn="l">
              <a:lnSpc>
                <a:spcPct val="120000"/>
              </a:lnSpc>
              <a:buSzPct val="100000"/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</a:rPr>
              <a:t>semiconductor industry has a long history with such materials systems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Coating Thermal Noise Consequences</a:t>
            </a:r>
            <a:endParaRPr lang="en-US" dirty="0"/>
          </a:p>
        </p:txBody>
      </p:sp>
      <p:pic>
        <p:nvPicPr>
          <p:cNvPr id="13" name="Picture 12" descr="AdvLIGO_noise_budg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5261" y="1266575"/>
            <a:ext cx="3746699" cy="3017520"/>
          </a:xfrm>
          <a:prstGeom prst="rect">
            <a:avLst/>
          </a:prstGeom>
        </p:spPr>
      </p:pic>
      <p:pic>
        <p:nvPicPr>
          <p:cNvPr id="7" name="Picture 6" descr="Si_cav_nois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5020" y="1129415"/>
            <a:ext cx="4392455" cy="3154680"/>
          </a:xfrm>
          <a:prstGeom prst="rect">
            <a:avLst/>
          </a:prstGeom>
        </p:spPr>
      </p:pic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37598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Kessler, Hagemann, Grebing, Legero, Sterr, Riehle, Martin, Chen, Ye, arXiv:1112.3854v2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527050" y="1206500"/>
            <a:ext cx="8543925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de-DE" sz="2300" b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Four key factors contribute to total dissipation</a:t>
            </a:r>
            <a:endParaRPr lang="de-DE" sz="230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085850" y="1911350"/>
          <a:ext cx="6996113" cy="1117600"/>
        </p:xfrm>
        <a:graphic>
          <a:graphicData uri="http://schemas.openxmlformats.org/presentationml/2006/ole">
            <p:oleObj spid="_x0000_s133122" name="Equation" r:id="rId3" imgW="2781000" imgH="444240" progId="">
              <p:embed/>
            </p:oleObj>
          </a:graphicData>
        </a:graphic>
      </p:graphicFrame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527050" y="3384550"/>
            <a:ext cx="8134350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de-DE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Remaining mechanisms require further investigation:</a:t>
            </a:r>
          </a:p>
          <a:p>
            <a:pPr algn="l"/>
            <a:endParaRPr lang="de-DE" sz="80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l">
              <a:buFont typeface="OfficinaSansITCPro Book" pitchFamily="50" charset="0"/>
              <a:buAutoNum type="arabicPeriod" startAt="3"/>
            </a:pPr>
            <a:r>
              <a:rPr lang="de-DE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u="sng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Materials</a:t>
            </a:r>
            <a:r>
              <a:rPr lang="de-DE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: intrinsic to the specific microstrucutre, e.g. two-level fluctuators in amorphous materials (SiO</a:t>
            </a:r>
            <a:r>
              <a:rPr lang="de-DE" sz="2400" baseline="-250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de-DE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)</a:t>
            </a:r>
          </a:p>
          <a:p>
            <a:pPr algn="l"/>
            <a:r>
              <a:rPr lang="de-DE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de-DE" sz="24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- solutions: known low loss materials or strain</a:t>
            </a:r>
            <a:endParaRPr lang="de-DE" sz="80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algn="l">
              <a:buFont typeface="OfficinaSansITCPro Book" pitchFamily="50" charset="0"/>
              <a:buAutoNum type="arabicPeriod" startAt="4"/>
            </a:pPr>
            <a:r>
              <a:rPr lang="de-DE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de-DE" sz="2400" u="sng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Anchor</a:t>
            </a:r>
            <a:r>
              <a:rPr lang="de-DE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: acoustic transmission from the resonator into the supporting medium (i.e. phonon tunneling)</a:t>
            </a:r>
          </a:p>
          <a:p>
            <a:pPr marL="914400" lvl="1" indent="-457200" algn="l"/>
            <a:r>
              <a:rPr lang="de-DE" sz="24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	</a:t>
            </a:r>
            <a:r>
              <a:rPr lang="de-DE" sz="24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- ideal limiting </a:t>
            </a:r>
            <a:r>
              <a:rPr lang="de-DE" sz="2400" i="1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Q</a:t>
            </a:r>
            <a:r>
              <a:rPr lang="de-DE" sz="240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for any non-levitating system</a:t>
            </a:r>
          </a:p>
        </p:txBody>
      </p:sp>
      <p:sp>
        <p:nvSpPr>
          <p:cNvPr id="2054" name="Rectangle 16"/>
          <p:cNvSpPr>
            <a:spLocks noChangeArrowheads="1"/>
          </p:cNvSpPr>
          <p:nvPr/>
        </p:nvSpPr>
        <p:spPr bwMode="auto">
          <a:xfrm>
            <a:off x="0" y="6373813"/>
            <a:ext cx="914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(3) Mihailovich &amp; MacDonald (1995), Yasumura (2000)  |  (4) Wilson-Rae (2008)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398463" y="5018088"/>
            <a:ext cx="8134350" cy="1155700"/>
          </a:xfrm>
          <a:prstGeom prst="rect">
            <a:avLst/>
          </a:prstGeom>
          <a:solidFill>
            <a:srgbClr val="6B6BCF">
              <a:alpha val="14999"/>
            </a:srgbClr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dist="107763" sx="999" sy="999" algn="ctr" rotWithShape="0">
              <a:schemeClr val="bg2">
                <a:alpha val="0"/>
              </a:schemeClr>
            </a:outerShdw>
          </a:effectLst>
        </p:spPr>
        <p:txBody>
          <a:bodyPr wrap="none" anchor="ctr"/>
          <a:lstStyle/>
          <a:p>
            <a:pPr marL="225425" indent="-225425" algn="l">
              <a:buFont typeface="Arial" pitchFamily="34" charset="0"/>
              <a:buChar char="•"/>
              <a:defRPr/>
            </a:pPr>
            <a:endParaRPr lang="de-DE" sz="19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504950" y="5740400"/>
            <a:ext cx="6445250" cy="400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04950" y="4718050"/>
            <a:ext cx="6534150" cy="3111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Mechanical Loss Mechanisms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Modal Analysis (Measured and FEM)</a:t>
            </a:r>
            <a:endParaRPr lang="en-US" dirty="0"/>
          </a:p>
        </p:txBody>
      </p:sp>
      <p:pic>
        <p:nvPicPr>
          <p:cNvPr id="8" name="Picture 7" descr="draft_fig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4" y="1223755"/>
            <a:ext cx="8805672" cy="5169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38150" y="5274205"/>
            <a:ext cx="8312150" cy="1200329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225425" indent="-225425" algn="l"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Eigenmodes are selectively excited with a narrow driving frequency</a:t>
            </a:r>
          </a:p>
          <a:p>
            <a:pPr marL="225425" indent="-225425" algn="l"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Fiber </a:t>
            </a:r>
            <a:r>
              <a:rPr lang="en-US" sz="2000" dirty="0" smtClean="0">
                <a:latin typeface="Tahoma" pitchFamily="34" charset="0"/>
                <a:cs typeface="Tahoma" pitchFamily="34" charset="0"/>
              </a:rPr>
              <a:t>focuser (10 </a:t>
            </a:r>
            <a:r>
              <a:rPr lang="el-GR" sz="2000" dirty="0" smtClean="0">
                <a:latin typeface="Tahoma" pitchFamily="34" charset="0"/>
                <a:cs typeface="Tahoma" pitchFamily="34" charset="0"/>
              </a:rPr>
              <a:t>μ</a:t>
            </a:r>
            <a:r>
              <a:rPr lang="en-US" sz="2000" dirty="0" smtClean="0">
                <a:latin typeface="Tahoma" pitchFamily="34" charset="0"/>
                <a:cs typeface="Tahoma" pitchFamily="34" charset="0"/>
              </a:rPr>
              <a:t>m Ø) allows for </a:t>
            </a:r>
            <a:r>
              <a:rPr lang="en-US" sz="2000" dirty="0" err="1" smtClean="0">
                <a:latin typeface="Tahoma" pitchFamily="34" charset="0"/>
                <a:cs typeface="Tahoma" pitchFamily="34" charset="0"/>
              </a:rPr>
              <a:t>pointwise</a:t>
            </a:r>
            <a:r>
              <a:rPr lang="en-US" sz="20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probing of displacement</a:t>
            </a:r>
          </a:p>
          <a:p>
            <a:pPr marL="225425" indent="-225425" algn="l"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Encoded </a:t>
            </a:r>
            <a:r>
              <a:rPr lang="en-US" sz="2000" dirty="0" err="1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attocubes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yield position data for modal analysis</a:t>
            </a:r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Mode Tomography System</a:t>
            </a:r>
            <a:endParaRPr lang="en-US" dirty="0"/>
          </a:p>
        </p:txBody>
      </p:sp>
      <p:pic>
        <p:nvPicPr>
          <p:cNvPr id="7" name="Picture 6" descr="fiber interferometer assembly with focuser and encoded cubes.eps"/>
          <p:cNvPicPr>
            <a:picLocks noChangeAspect="1"/>
          </p:cNvPicPr>
          <p:nvPr/>
        </p:nvPicPr>
        <p:blipFill>
          <a:blip r:embed="rId2" cstate="print"/>
          <a:srcRect l="11610" t="15219" r="4227" b="11938"/>
          <a:stretch>
            <a:fillRect/>
          </a:stretch>
        </p:blipFill>
        <p:spPr>
          <a:xfrm>
            <a:off x="431540" y="1463164"/>
            <a:ext cx="5385739" cy="3496006"/>
          </a:xfrm>
          <a:prstGeom prst="rect">
            <a:avLst/>
          </a:prstGeom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6040" y="3247432"/>
            <a:ext cx="331143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9937" y="1172283"/>
            <a:ext cx="3287548" cy="1851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6535" y="1133745"/>
            <a:ext cx="285196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b="1" i="1" u="sng" dirty="0" smtClean="0">
                <a:solidFill>
                  <a:srgbClr val="FF0000"/>
                </a:solidFill>
                <a:latin typeface="Arial" charset="0"/>
                <a:ea typeface="+mn-ea"/>
              </a:rPr>
              <a:t>Updates</a:t>
            </a:r>
            <a: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:</a:t>
            </a:r>
            <a:b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</a:br>
            <a: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1) focused probe beam</a:t>
            </a:r>
            <a:b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</a:br>
            <a:r>
              <a:rPr lang="de-DE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2) encoded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31800" y="5002838"/>
            <a:ext cx="8312150" cy="1126462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/>
          <a:p>
            <a:pPr marL="225425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Two methods for Q determination: white noise and resonant driving</a:t>
            </a:r>
          </a:p>
          <a:p>
            <a:pPr marL="682625" lvl="1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white noise excites all modes simultaneously, Lorentzian fitting for Q</a:t>
            </a:r>
          </a:p>
          <a:p>
            <a:pPr marL="682625" lvl="1" indent="-225425" algn="l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coherent drive and cessation for free-ringdown response, exponential fit</a:t>
            </a:r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793750" y="1178750"/>
            <a:ext cx="2444750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sz="2300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Resonance</a:t>
            </a:r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5283200" y="1182113"/>
            <a:ext cx="244475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de-DE" sz="2300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Ringdown</a:t>
            </a:r>
          </a:p>
        </p:txBody>
      </p:sp>
      <p:pic>
        <p:nvPicPr>
          <p:cNvPr id="52230" name="Picture 8" descr="Q_meas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" y="1684771"/>
            <a:ext cx="8883650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Dissipation Characterization</a:t>
            </a:r>
            <a:endParaRPr lang="en-US" dirty="0"/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0" y="6375985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G. D. Cole and I. Wilson-Rae, et al., Nature Communications 2, 231 (2011)</a:t>
            </a:r>
            <a:endParaRPr lang="de-DE" sz="1600" dirty="0" smtClean="0">
              <a:solidFill>
                <a:srgbClr val="275EA7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ChangeArrowheads="1"/>
          </p:cNvSpPr>
          <p:nvPr/>
        </p:nvSpPr>
        <p:spPr bwMode="auto">
          <a:xfrm>
            <a:off x="206375" y="3878263"/>
            <a:ext cx="8686800" cy="2341562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25425" indent="-225425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Goal: calculate scattering modes of mechanical resonator</a:t>
            </a:r>
          </a:p>
          <a:p>
            <a:pPr marL="225425" indent="-225425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Analogy: resonator as a mechanical </a:t>
            </a:r>
            <a:r>
              <a:rPr lang="en-US" sz="2000" dirty="0" err="1">
                <a:solidFill>
                  <a:srgbClr val="000000"/>
                </a:solidFill>
                <a:latin typeface="Tahoma" pitchFamily="34" charset="0"/>
              </a:rPr>
              <a:t>Fabry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-Perot interferometer</a:t>
            </a: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transmission and reflection of phonons at 3D-1D junction</a:t>
            </a:r>
          </a:p>
          <a:p>
            <a:pPr marL="225425" indent="-225425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Resonator 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→ </a:t>
            </a:r>
            <a:r>
              <a:rPr lang="en-US" sz="2000" dirty="0" err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p</a:t>
            </a:r>
            <a:r>
              <a:rPr lang="en-US" sz="20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hononic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waveguide: 4 branches lacking infrared cutoff</a:t>
            </a: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compression (c), torsion (t), vertical (v), and horizontal (h) bending</a:t>
            </a:r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225425" indent="-225425" algn="l">
              <a:buFont typeface="Arial" pitchFamily="34" charset="0"/>
              <a:buChar char="•"/>
              <a:defRPr/>
            </a:pPr>
            <a:r>
              <a:rPr lang="en-US" sz="20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Phononic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modes of resonator/substrate calculated via elasticity theory</a:t>
            </a:r>
            <a:endParaRPr lang="en-US" dirty="0">
              <a:solidFill>
                <a:srgbClr val="000000"/>
              </a:solidFill>
              <a:latin typeface="Tahoma" pitchFamily="34" charset="0"/>
            </a:endParaRP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inverse aspect ratio (</a:t>
            </a:r>
            <a:r>
              <a:rPr lang="en-US" dirty="0" err="1">
                <a:solidFill>
                  <a:srgbClr val="000000"/>
                </a:solidFill>
                <a:latin typeface="Tahoma" pitchFamily="34" charset="0"/>
              </a:rPr>
              <a:t>d/L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) yields natural small parameter</a:t>
            </a:r>
          </a:p>
        </p:txBody>
      </p:sp>
      <p:sp>
        <p:nvSpPr>
          <p:cNvPr id="45060" name="Rectangle 16"/>
          <p:cNvSpPr>
            <a:spLocks noChangeArrowheads="1"/>
          </p:cNvSpPr>
          <p:nvPr/>
        </p:nvSpPr>
        <p:spPr bwMode="auto">
          <a:xfrm>
            <a:off x="0" y="6375400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sz="160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I. Wilson-Rae, Phys. Rev. B 77, 245418 (2008)</a:t>
            </a:r>
          </a:p>
        </p:txBody>
      </p:sp>
      <p:sp>
        <p:nvSpPr>
          <p:cNvPr id="45061" name="TextBox 2"/>
          <p:cNvSpPr txBox="1">
            <a:spLocks noChangeArrowheads="1"/>
          </p:cNvSpPr>
          <p:nvPr/>
        </p:nvSpPr>
        <p:spPr bwMode="auto">
          <a:xfrm>
            <a:off x="431800" y="1190625"/>
            <a:ext cx="36909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Mechanical Resonator</a:t>
            </a:r>
            <a:br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(Phononic Cavity)</a:t>
            </a:r>
          </a:p>
        </p:txBody>
      </p:sp>
      <p:grpSp>
        <p:nvGrpSpPr>
          <p:cNvPr id="2" name="Group 64"/>
          <p:cNvGrpSpPr>
            <a:grpSpLocks/>
          </p:cNvGrpSpPr>
          <p:nvPr/>
        </p:nvGrpSpPr>
        <p:grpSpPr bwMode="auto">
          <a:xfrm>
            <a:off x="611188" y="2057400"/>
            <a:ext cx="3354387" cy="1371600"/>
            <a:chOff x="611188" y="2057400"/>
            <a:chExt cx="3354387" cy="1371600"/>
          </a:xfrm>
        </p:grpSpPr>
        <p:grpSp>
          <p:nvGrpSpPr>
            <p:cNvPr id="3" name="Group 63"/>
            <p:cNvGrpSpPr>
              <a:grpSpLocks/>
            </p:cNvGrpSpPr>
            <p:nvPr/>
          </p:nvGrpSpPr>
          <p:grpSpPr bwMode="auto">
            <a:xfrm>
              <a:off x="611188" y="2057400"/>
              <a:ext cx="3354387" cy="1371600"/>
              <a:chOff x="611188" y="2057400"/>
              <a:chExt cx="3354387" cy="1371600"/>
            </a:xfrm>
          </p:grpSpPr>
          <p:grpSp>
            <p:nvGrpSpPr>
              <p:cNvPr id="4" name="Group 62"/>
              <p:cNvGrpSpPr>
                <a:grpSpLocks/>
              </p:cNvGrpSpPr>
              <p:nvPr/>
            </p:nvGrpSpPr>
            <p:grpSpPr bwMode="auto">
              <a:xfrm>
                <a:off x="1169655" y="2258207"/>
                <a:ext cx="2238349" cy="918881"/>
                <a:chOff x="1169655" y="2258207"/>
                <a:chExt cx="2238349" cy="918881"/>
              </a:xfrm>
            </p:grpSpPr>
            <p:sp>
              <p:nvSpPr>
                <p:cNvPr id="65626" name="AutoShape 90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2060575" y="1825625"/>
                  <a:ext cx="458788" cy="2236788"/>
                </a:xfrm>
                <a:prstGeom prst="moon">
                  <a:avLst>
                    <a:gd name="adj" fmla="val 43750"/>
                  </a:avLst>
                </a:prstGeom>
                <a:solidFill>
                  <a:schemeClr val="accent3">
                    <a:lumMod val="95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627" name="AutoShape 91"/>
                <p:cNvSpPr>
                  <a:spLocks noChangeAspect="1" noChangeArrowheads="1"/>
                </p:cNvSpPr>
                <p:nvPr/>
              </p:nvSpPr>
              <p:spPr bwMode="auto">
                <a:xfrm rot="16200000" flipV="1">
                  <a:off x="2109788" y="1879600"/>
                  <a:ext cx="357188" cy="2236787"/>
                </a:xfrm>
                <a:prstGeom prst="moon">
                  <a:avLst>
                    <a:gd name="adj" fmla="val 43750"/>
                  </a:avLst>
                </a:prstGeom>
                <a:solidFill>
                  <a:schemeClr val="accent3">
                    <a:lumMod val="95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628" name="AutoShape 92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060575" y="1368425"/>
                  <a:ext cx="458788" cy="2236788"/>
                </a:xfrm>
                <a:prstGeom prst="moon">
                  <a:avLst>
                    <a:gd name="adj" fmla="val 43750"/>
                  </a:avLst>
                </a:prstGeom>
                <a:solidFill>
                  <a:schemeClr val="accent3">
                    <a:lumMod val="95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5629" name="AutoShape 93"/>
                <p:cNvSpPr>
                  <a:spLocks noChangeAspect="1" noChangeArrowheads="1"/>
                </p:cNvSpPr>
                <p:nvPr/>
              </p:nvSpPr>
              <p:spPr bwMode="auto">
                <a:xfrm rot="5400000">
                  <a:off x="2110582" y="1318419"/>
                  <a:ext cx="355600" cy="2236787"/>
                </a:xfrm>
                <a:prstGeom prst="moon">
                  <a:avLst>
                    <a:gd name="adj" fmla="val 43750"/>
                  </a:avLst>
                </a:prstGeom>
                <a:solidFill>
                  <a:schemeClr val="accent3">
                    <a:lumMod val="95000"/>
                  </a:schemeClr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5112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3255614" y="2057400"/>
                <a:ext cx="709961" cy="1371600"/>
              </a:xfrm>
              <a:prstGeom prst="rect">
                <a:avLst/>
              </a:prstGeom>
              <a:solidFill>
                <a:srgbClr val="96969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13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611188" y="2057400"/>
                <a:ext cx="711754" cy="1321398"/>
              </a:xfrm>
              <a:prstGeom prst="rect">
                <a:avLst/>
              </a:prstGeom>
              <a:solidFill>
                <a:srgbClr val="96969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14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1305014" y="2616798"/>
                <a:ext cx="1982871" cy="204395"/>
              </a:xfrm>
              <a:prstGeom prst="rect">
                <a:avLst/>
              </a:prstGeom>
              <a:solidFill>
                <a:srgbClr val="96969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5" name="Group 97"/>
            <p:cNvGrpSpPr>
              <a:grpSpLocks noChangeAspect="1"/>
            </p:cNvGrpSpPr>
            <p:nvPr/>
          </p:nvGrpSpPr>
          <p:grpSpPr bwMode="auto">
            <a:xfrm>
              <a:off x="663180" y="2919805"/>
              <a:ext cx="457172" cy="406998"/>
              <a:chOff x="3419" y="1706"/>
              <a:chExt cx="255" cy="227"/>
            </a:xfrm>
          </p:grpSpPr>
          <p:sp>
            <p:nvSpPr>
              <p:cNvPr id="45107" name="Line 98"/>
              <p:cNvSpPr>
                <a:spLocks noChangeAspect="1" noChangeShapeType="1"/>
              </p:cNvSpPr>
              <p:nvPr/>
            </p:nvSpPr>
            <p:spPr bwMode="auto">
              <a:xfrm>
                <a:off x="3504" y="1706"/>
                <a:ext cx="170" cy="171"/>
              </a:xfrm>
              <a:prstGeom prst="line">
                <a:avLst/>
              </a:prstGeom>
              <a:noFill/>
              <a:ln w="15875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08" name="Line 99"/>
              <p:cNvSpPr>
                <a:spLocks noChangeAspect="1" noChangeShapeType="1"/>
              </p:cNvSpPr>
              <p:nvPr/>
            </p:nvSpPr>
            <p:spPr bwMode="auto">
              <a:xfrm>
                <a:off x="3475" y="1735"/>
                <a:ext cx="170" cy="170"/>
              </a:xfrm>
              <a:prstGeom prst="line">
                <a:avLst/>
              </a:prstGeom>
              <a:noFill/>
              <a:ln w="15875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09" name="Line 100"/>
              <p:cNvSpPr>
                <a:spLocks noChangeAspect="1" noChangeShapeType="1"/>
              </p:cNvSpPr>
              <p:nvPr/>
            </p:nvSpPr>
            <p:spPr bwMode="auto">
              <a:xfrm>
                <a:off x="3447" y="1763"/>
                <a:ext cx="170" cy="170"/>
              </a:xfrm>
              <a:prstGeom prst="line">
                <a:avLst/>
              </a:prstGeom>
              <a:noFill/>
              <a:ln w="15875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110" name="Line 101"/>
              <p:cNvSpPr>
                <a:spLocks noChangeAspect="1" noChangeShapeType="1"/>
              </p:cNvSpPr>
              <p:nvPr/>
            </p:nvSpPr>
            <p:spPr bwMode="auto">
              <a:xfrm flipV="1">
                <a:off x="3419" y="1848"/>
                <a:ext cx="85" cy="85"/>
              </a:xfrm>
              <a:prstGeom prst="line">
                <a:avLst/>
              </a:prstGeom>
              <a:noFill/>
              <a:ln w="15875">
                <a:solidFill>
                  <a:srgbClr val="6666FF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102"/>
            <p:cNvGrpSpPr>
              <a:grpSpLocks noChangeAspect="1"/>
            </p:cNvGrpSpPr>
            <p:nvPr/>
          </p:nvGrpSpPr>
          <p:grpSpPr bwMode="auto">
            <a:xfrm>
              <a:off x="3305813" y="2362200"/>
              <a:ext cx="356773" cy="718969"/>
              <a:chOff x="4921" y="1395"/>
              <a:chExt cx="199" cy="401"/>
            </a:xfrm>
          </p:grpSpPr>
          <p:grpSp>
            <p:nvGrpSpPr>
              <p:cNvPr id="7" name="Group 103"/>
              <p:cNvGrpSpPr>
                <a:grpSpLocks noChangeAspect="1"/>
              </p:cNvGrpSpPr>
              <p:nvPr/>
            </p:nvGrpSpPr>
            <p:grpSpPr bwMode="auto">
              <a:xfrm>
                <a:off x="4921" y="1508"/>
                <a:ext cx="57" cy="174"/>
                <a:chOff x="2568" y="1026"/>
                <a:chExt cx="576" cy="1143"/>
              </a:xfrm>
            </p:grpSpPr>
            <p:sp>
              <p:nvSpPr>
                <p:cNvPr id="45105" name="Arc 104"/>
                <p:cNvSpPr>
                  <a:spLocks noChangeAspect="1"/>
                </p:cNvSpPr>
                <p:nvPr/>
              </p:nvSpPr>
              <p:spPr bwMode="auto">
                <a:xfrm>
                  <a:off x="2568" y="1026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06" name="Arc 105"/>
                <p:cNvSpPr>
                  <a:spLocks noChangeAspect="1"/>
                </p:cNvSpPr>
                <p:nvPr/>
              </p:nvSpPr>
              <p:spPr bwMode="auto">
                <a:xfrm rot="5400000">
                  <a:off x="2568" y="1593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8" name="Group 106"/>
              <p:cNvGrpSpPr>
                <a:grpSpLocks noChangeAspect="1"/>
              </p:cNvGrpSpPr>
              <p:nvPr/>
            </p:nvGrpSpPr>
            <p:grpSpPr bwMode="auto">
              <a:xfrm>
                <a:off x="4950" y="1451"/>
                <a:ext cx="85" cy="288"/>
                <a:chOff x="2568" y="1026"/>
                <a:chExt cx="576" cy="1143"/>
              </a:xfrm>
            </p:grpSpPr>
            <p:sp>
              <p:nvSpPr>
                <p:cNvPr id="45103" name="Arc 107"/>
                <p:cNvSpPr>
                  <a:spLocks noChangeAspect="1"/>
                </p:cNvSpPr>
                <p:nvPr/>
              </p:nvSpPr>
              <p:spPr bwMode="auto">
                <a:xfrm>
                  <a:off x="2568" y="1026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04" name="Arc 108"/>
                <p:cNvSpPr>
                  <a:spLocks noChangeAspect="1"/>
                </p:cNvSpPr>
                <p:nvPr/>
              </p:nvSpPr>
              <p:spPr bwMode="auto">
                <a:xfrm rot="5400000">
                  <a:off x="2568" y="1593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9" name="Group 109"/>
              <p:cNvGrpSpPr>
                <a:grpSpLocks noChangeAspect="1"/>
              </p:cNvGrpSpPr>
              <p:nvPr/>
            </p:nvGrpSpPr>
            <p:grpSpPr bwMode="auto">
              <a:xfrm>
                <a:off x="4978" y="1395"/>
                <a:ext cx="142" cy="401"/>
                <a:chOff x="2568" y="1026"/>
                <a:chExt cx="576" cy="1143"/>
              </a:xfrm>
            </p:grpSpPr>
            <p:sp>
              <p:nvSpPr>
                <p:cNvPr id="45101" name="Arc 110"/>
                <p:cNvSpPr>
                  <a:spLocks noChangeAspect="1"/>
                </p:cNvSpPr>
                <p:nvPr/>
              </p:nvSpPr>
              <p:spPr bwMode="auto">
                <a:xfrm>
                  <a:off x="2568" y="1026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102" name="Arc 111"/>
                <p:cNvSpPr>
                  <a:spLocks noChangeAspect="1"/>
                </p:cNvSpPr>
                <p:nvPr/>
              </p:nvSpPr>
              <p:spPr bwMode="auto">
                <a:xfrm rot="5400000">
                  <a:off x="2568" y="1593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0" name="Group 112"/>
            <p:cNvGrpSpPr>
              <a:grpSpLocks noChangeAspect="1"/>
            </p:cNvGrpSpPr>
            <p:nvPr/>
          </p:nvGrpSpPr>
          <p:grpSpPr bwMode="auto">
            <a:xfrm flipH="1">
              <a:off x="915969" y="2353235"/>
              <a:ext cx="356773" cy="718969"/>
              <a:chOff x="4921" y="1395"/>
              <a:chExt cx="199" cy="401"/>
            </a:xfrm>
          </p:grpSpPr>
          <p:grpSp>
            <p:nvGrpSpPr>
              <p:cNvPr id="11" name="Group 113"/>
              <p:cNvGrpSpPr>
                <a:grpSpLocks noChangeAspect="1"/>
              </p:cNvGrpSpPr>
              <p:nvPr/>
            </p:nvGrpSpPr>
            <p:grpSpPr bwMode="auto">
              <a:xfrm>
                <a:off x="4921" y="1508"/>
                <a:ext cx="57" cy="174"/>
                <a:chOff x="2568" y="1026"/>
                <a:chExt cx="576" cy="1143"/>
              </a:xfrm>
            </p:grpSpPr>
            <p:sp>
              <p:nvSpPr>
                <p:cNvPr id="45096" name="Arc 114"/>
                <p:cNvSpPr>
                  <a:spLocks noChangeAspect="1"/>
                </p:cNvSpPr>
                <p:nvPr/>
              </p:nvSpPr>
              <p:spPr bwMode="auto">
                <a:xfrm>
                  <a:off x="2568" y="1026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097" name="Arc 115"/>
                <p:cNvSpPr>
                  <a:spLocks noChangeAspect="1"/>
                </p:cNvSpPr>
                <p:nvPr/>
              </p:nvSpPr>
              <p:spPr bwMode="auto">
                <a:xfrm rot="5400000">
                  <a:off x="2568" y="1593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2" name="Group 116"/>
              <p:cNvGrpSpPr>
                <a:grpSpLocks noChangeAspect="1"/>
              </p:cNvGrpSpPr>
              <p:nvPr/>
            </p:nvGrpSpPr>
            <p:grpSpPr bwMode="auto">
              <a:xfrm>
                <a:off x="4950" y="1451"/>
                <a:ext cx="85" cy="288"/>
                <a:chOff x="2568" y="1026"/>
                <a:chExt cx="576" cy="1143"/>
              </a:xfrm>
            </p:grpSpPr>
            <p:sp>
              <p:nvSpPr>
                <p:cNvPr id="45094" name="Arc 117"/>
                <p:cNvSpPr>
                  <a:spLocks noChangeAspect="1"/>
                </p:cNvSpPr>
                <p:nvPr/>
              </p:nvSpPr>
              <p:spPr bwMode="auto">
                <a:xfrm>
                  <a:off x="2568" y="1026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095" name="Arc 118"/>
                <p:cNvSpPr>
                  <a:spLocks noChangeAspect="1"/>
                </p:cNvSpPr>
                <p:nvPr/>
              </p:nvSpPr>
              <p:spPr bwMode="auto">
                <a:xfrm rot="5400000">
                  <a:off x="2568" y="1593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3" name="Group 119"/>
              <p:cNvGrpSpPr>
                <a:grpSpLocks noChangeAspect="1"/>
              </p:cNvGrpSpPr>
              <p:nvPr/>
            </p:nvGrpSpPr>
            <p:grpSpPr bwMode="auto">
              <a:xfrm>
                <a:off x="4978" y="1395"/>
                <a:ext cx="142" cy="401"/>
                <a:chOff x="2568" y="1026"/>
                <a:chExt cx="576" cy="1143"/>
              </a:xfrm>
            </p:grpSpPr>
            <p:sp>
              <p:nvSpPr>
                <p:cNvPr id="45092" name="Arc 120"/>
                <p:cNvSpPr>
                  <a:spLocks noChangeAspect="1"/>
                </p:cNvSpPr>
                <p:nvPr/>
              </p:nvSpPr>
              <p:spPr bwMode="auto">
                <a:xfrm>
                  <a:off x="2568" y="1026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093" name="Arc 121"/>
                <p:cNvSpPr>
                  <a:spLocks noChangeAspect="1"/>
                </p:cNvSpPr>
                <p:nvPr/>
              </p:nvSpPr>
              <p:spPr bwMode="auto">
                <a:xfrm rot="5400000">
                  <a:off x="2568" y="1593"/>
                  <a:ext cx="576" cy="57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5875">
                  <a:solidFill>
                    <a:srgbClr val="FF66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4" name="Group 122"/>
            <p:cNvGrpSpPr>
              <a:grpSpLocks noChangeAspect="1"/>
            </p:cNvGrpSpPr>
            <p:nvPr/>
          </p:nvGrpSpPr>
          <p:grpSpPr bwMode="auto">
            <a:xfrm>
              <a:off x="1882305" y="2667000"/>
              <a:ext cx="813945" cy="100405"/>
              <a:chOff x="4099" y="1565"/>
              <a:chExt cx="454" cy="56"/>
            </a:xfrm>
          </p:grpSpPr>
          <p:sp>
            <p:nvSpPr>
              <p:cNvPr id="45087" name="Line 123"/>
              <p:cNvSpPr>
                <a:spLocks noChangeAspect="1" noChangeShapeType="1"/>
              </p:cNvSpPr>
              <p:nvPr/>
            </p:nvSpPr>
            <p:spPr bwMode="auto">
              <a:xfrm>
                <a:off x="4156" y="1565"/>
                <a:ext cx="397" cy="0"/>
              </a:xfrm>
              <a:prstGeom prst="line">
                <a:avLst/>
              </a:prstGeom>
              <a:noFill/>
              <a:ln w="15875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088" name="Line 124"/>
              <p:cNvSpPr>
                <a:spLocks noChangeAspect="1" noChangeShapeType="1"/>
              </p:cNvSpPr>
              <p:nvPr/>
            </p:nvSpPr>
            <p:spPr bwMode="auto">
              <a:xfrm flipH="1">
                <a:off x="4099" y="1621"/>
                <a:ext cx="397" cy="0"/>
              </a:xfrm>
              <a:prstGeom prst="line">
                <a:avLst/>
              </a:prstGeom>
              <a:noFill/>
              <a:ln w="15875">
                <a:solidFill>
                  <a:srgbClr val="FF66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" name="Group 125"/>
          <p:cNvGrpSpPr>
            <a:grpSpLocks noChangeAspect="1"/>
          </p:cNvGrpSpPr>
          <p:nvPr/>
        </p:nvGrpSpPr>
        <p:grpSpPr bwMode="auto">
          <a:xfrm>
            <a:off x="4833938" y="2057400"/>
            <a:ext cx="4059237" cy="1371600"/>
            <a:chOff x="555" y="1253"/>
            <a:chExt cx="2098" cy="709"/>
          </a:xfrm>
        </p:grpSpPr>
        <p:sp>
          <p:nvSpPr>
            <p:cNvPr id="45065" name="Rectangle 126"/>
            <p:cNvSpPr>
              <a:spLocks noChangeAspect="1" noChangeArrowheads="1"/>
            </p:cNvSpPr>
            <p:nvPr/>
          </p:nvSpPr>
          <p:spPr bwMode="auto">
            <a:xfrm>
              <a:off x="555" y="1549"/>
              <a:ext cx="322" cy="130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50000">
                  <a:srgbClr val="FF0101"/>
                </a:gs>
                <a:gs pos="100000">
                  <a:srgbClr val="FFCC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5066" name="Rectangle 127"/>
            <p:cNvSpPr>
              <a:spLocks noChangeAspect="1" noChangeArrowheads="1"/>
            </p:cNvSpPr>
            <p:nvPr/>
          </p:nvSpPr>
          <p:spPr bwMode="auto">
            <a:xfrm>
              <a:off x="2323" y="1537"/>
              <a:ext cx="330" cy="130"/>
            </a:xfrm>
            <a:prstGeom prst="rect">
              <a:avLst/>
            </a:prstGeom>
            <a:gradFill rotWithShape="1">
              <a:gsLst>
                <a:gs pos="0">
                  <a:srgbClr val="FFCC00"/>
                </a:gs>
                <a:gs pos="50000">
                  <a:srgbClr val="FF0101"/>
                </a:gs>
                <a:gs pos="100000">
                  <a:srgbClr val="FFCC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5067" name="Rectangle 128"/>
            <p:cNvSpPr>
              <a:spLocks noChangeAspect="1" noChangeArrowheads="1"/>
            </p:cNvSpPr>
            <p:nvPr/>
          </p:nvSpPr>
          <p:spPr bwMode="auto">
            <a:xfrm>
              <a:off x="859" y="1253"/>
              <a:ext cx="312" cy="709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5068" name="AutoShape 129"/>
            <p:cNvSpPr>
              <a:spLocks noChangeAspect="1" noChangeArrowheads="1"/>
            </p:cNvSpPr>
            <p:nvPr/>
          </p:nvSpPr>
          <p:spPr bwMode="auto">
            <a:xfrm>
              <a:off x="972" y="1311"/>
              <a:ext cx="312" cy="595"/>
            </a:xfrm>
            <a:prstGeom prst="moon">
              <a:avLst>
                <a:gd name="adj" fmla="val 875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5069" name="Rectangle 130"/>
            <p:cNvSpPr>
              <a:spLocks noChangeAspect="1" noChangeArrowheads="1"/>
            </p:cNvSpPr>
            <p:nvPr/>
          </p:nvSpPr>
          <p:spPr bwMode="auto">
            <a:xfrm flipH="1">
              <a:off x="2021" y="1253"/>
              <a:ext cx="312" cy="709"/>
            </a:xfrm>
            <a:prstGeom prst="rect">
              <a:avLst/>
            </a:prstGeom>
            <a:solidFill>
              <a:srgbClr val="00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5070" name="AutoShape 131"/>
            <p:cNvSpPr>
              <a:spLocks noChangeAspect="1" noChangeArrowheads="1"/>
            </p:cNvSpPr>
            <p:nvPr/>
          </p:nvSpPr>
          <p:spPr bwMode="auto">
            <a:xfrm flipH="1">
              <a:off x="1908" y="1311"/>
              <a:ext cx="312" cy="595"/>
            </a:xfrm>
            <a:prstGeom prst="moon">
              <a:avLst>
                <a:gd name="adj" fmla="val 875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16" name="Group 132"/>
            <p:cNvGrpSpPr>
              <a:grpSpLocks noChangeAspect="1"/>
            </p:cNvGrpSpPr>
            <p:nvPr/>
          </p:nvGrpSpPr>
          <p:grpSpPr bwMode="auto">
            <a:xfrm>
              <a:off x="1091" y="1395"/>
              <a:ext cx="1010" cy="425"/>
              <a:chOff x="901" y="1366"/>
              <a:chExt cx="1010" cy="425"/>
            </a:xfrm>
          </p:grpSpPr>
          <p:grpSp>
            <p:nvGrpSpPr>
              <p:cNvPr id="17" name="Group 133"/>
              <p:cNvGrpSpPr>
                <a:grpSpLocks noChangeAspect="1"/>
              </p:cNvGrpSpPr>
              <p:nvPr/>
            </p:nvGrpSpPr>
            <p:grpSpPr bwMode="auto">
              <a:xfrm>
                <a:off x="901" y="1366"/>
                <a:ext cx="510" cy="425"/>
                <a:chOff x="896" y="1366"/>
                <a:chExt cx="510" cy="425"/>
              </a:xfrm>
            </p:grpSpPr>
            <p:sp>
              <p:nvSpPr>
                <p:cNvPr id="45078" name="AutoShape 134"/>
                <p:cNvSpPr>
                  <a:spLocks noChangeAspect="1" noChangeArrowheads="1"/>
                </p:cNvSpPr>
                <p:nvPr/>
              </p:nvSpPr>
              <p:spPr bwMode="auto">
                <a:xfrm>
                  <a:off x="896" y="1366"/>
                  <a:ext cx="142" cy="425"/>
                </a:xfrm>
                <a:prstGeom prst="moo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FCC00"/>
                    </a:gs>
                    <a:gs pos="50000">
                      <a:srgbClr val="FF0101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079" name="AutoShape 135"/>
                <p:cNvSpPr>
                  <a:spLocks noChangeAspect="1" noChangeArrowheads="1"/>
                </p:cNvSpPr>
                <p:nvPr/>
              </p:nvSpPr>
              <p:spPr bwMode="auto">
                <a:xfrm>
                  <a:off x="1094" y="1424"/>
                  <a:ext cx="113" cy="311"/>
                </a:xfrm>
                <a:prstGeom prst="moon">
                  <a:avLst>
                    <a:gd name="adj" fmla="val 56472"/>
                  </a:avLst>
                </a:prstGeom>
                <a:gradFill rotWithShape="1">
                  <a:gsLst>
                    <a:gs pos="0">
                      <a:srgbClr val="FFCC00"/>
                    </a:gs>
                    <a:gs pos="50000">
                      <a:srgbClr val="FF0101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080" name="AutoShape 136"/>
                <p:cNvSpPr>
                  <a:spLocks noChangeAspect="1" noChangeArrowheads="1"/>
                </p:cNvSpPr>
                <p:nvPr/>
              </p:nvSpPr>
              <p:spPr bwMode="auto">
                <a:xfrm>
                  <a:off x="1264" y="1480"/>
                  <a:ext cx="57" cy="197"/>
                </a:xfrm>
                <a:prstGeom prst="moon">
                  <a:avLst>
                    <a:gd name="adj" fmla="val 56736"/>
                  </a:avLst>
                </a:prstGeom>
                <a:gradFill rotWithShape="1">
                  <a:gsLst>
                    <a:gs pos="0">
                      <a:srgbClr val="FFCC00"/>
                    </a:gs>
                    <a:gs pos="50000">
                      <a:srgbClr val="FF0101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081" name="AutoShape 137"/>
                <p:cNvSpPr>
                  <a:spLocks noChangeAspect="1" noChangeArrowheads="1"/>
                </p:cNvSpPr>
                <p:nvPr/>
              </p:nvSpPr>
              <p:spPr bwMode="auto">
                <a:xfrm>
                  <a:off x="1377" y="1523"/>
                  <a:ext cx="29" cy="98"/>
                </a:xfrm>
                <a:prstGeom prst="moon">
                  <a:avLst>
                    <a:gd name="adj" fmla="val 87500"/>
                  </a:avLst>
                </a:prstGeom>
                <a:gradFill rotWithShape="1">
                  <a:gsLst>
                    <a:gs pos="0">
                      <a:srgbClr val="FFCC00"/>
                    </a:gs>
                    <a:gs pos="50000">
                      <a:srgbClr val="FF0101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8" name="Group 138"/>
              <p:cNvGrpSpPr>
                <a:grpSpLocks noChangeAspect="1"/>
              </p:cNvGrpSpPr>
              <p:nvPr/>
            </p:nvGrpSpPr>
            <p:grpSpPr bwMode="auto">
              <a:xfrm flipH="1">
                <a:off x="1401" y="1366"/>
                <a:ext cx="510" cy="425"/>
                <a:chOff x="896" y="1366"/>
                <a:chExt cx="510" cy="425"/>
              </a:xfrm>
            </p:grpSpPr>
            <p:sp>
              <p:nvSpPr>
                <p:cNvPr id="45074" name="AutoShape 139"/>
                <p:cNvSpPr>
                  <a:spLocks noChangeAspect="1" noChangeArrowheads="1"/>
                </p:cNvSpPr>
                <p:nvPr/>
              </p:nvSpPr>
              <p:spPr bwMode="auto">
                <a:xfrm>
                  <a:off x="896" y="1366"/>
                  <a:ext cx="142" cy="425"/>
                </a:xfrm>
                <a:prstGeom prst="moon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FFCC00"/>
                    </a:gs>
                    <a:gs pos="50000">
                      <a:srgbClr val="FF0101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075" name="AutoShape 140"/>
                <p:cNvSpPr>
                  <a:spLocks noChangeAspect="1" noChangeArrowheads="1"/>
                </p:cNvSpPr>
                <p:nvPr/>
              </p:nvSpPr>
              <p:spPr bwMode="auto">
                <a:xfrm>
                  <a:off x="1094" y="1424"/>
                  <a:ext cx="113" cy="311"/>
                </a:xfrm>
                <a:prstGeom prst="moon">
                  <a:avLst>
                    <a:gd name="adj" fmla="val 56472"/>
                  </a:avLst>
                </a:prstGeom>
                <a:gradFill rotWithShape="1">
                  <a:gsLst>
                    <a:gs pos="0">
                      <a:srgbClr val="FFCC00"/>
                    </a:gs>
                    <a:gs pos="50000">
                      <a:srgbClr val="FF0101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076" name="AutoShape 141"/>
                <p:cNvSpPr>
                  <a:spLocks noChangeAspect="1" noChangeArrowheads="1"/>
                </p:cNvSpPr>
                <p:nvPr/>
              </p:nvSpPr>
              <p:spPr bwMode="auto">
                <a:xfrm>
                  <a:off x="1264" y="1480"/>
                  <a:ext cx="57" cy="197"/>
                </a:xfrm>
                <a:prstGeom prst="moon">
                  <a:avLst>
                    <a:gd name="adj" fmla="val 56736"/>
                  </a:avLst>
                </a:prstGeom>
                <a:gradFill rotWithShape="1">
                  <a:gsLst>
                    <a:gs pos="0">
                      <a:srgbClr val="FFCC00"/>
                    </a:gs>
                    <a:gs pos="50000">
                      <a:srgbClr val="FF0101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077" name="AutoShape 142"/>
                <p:cNvSpPr>
                  <a:spLocks noChangeAspect="1" noChangeArrowheads="1"/>
                </p:cNvSpPr>
                <p:nvPr/>
              </p:nvSpPr>
              <p:spPr bwMode="auto">
                <a:xfrm>
                  <a:off x="1377" y="1523"/>
                  <a:ext cx="29" cy="98"/>
                </a:xfrm>
                <a:prstGeom prst="moon">
                  <a:avLst>
                    <a:gd name="adj" fmla="val 87500"/>
                  </a:avLst>
                </a:prstGeom>
                <a:gradFill rotWithShape="1">
                  <a:gsLst>
                    <a:gs pos="0">
                      <a:srgbClr val="FFCC00"/>
                    </a:gs>
                    <a:gs pos="50000">
                      <a:srgbClr val="FF0101"/>
                    </a:gs>
                    <a:gs pos="100000">
                      <a:srgbClr val="FFCC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mtClean="0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sp>
        <p:nvSpPr>
          <p:cNvPr id="45064" name="TextBox 2"/>
          <p:cNvSpPr txBox="1">
            <a:spLocks noChangeArrowheads="1"/>
          </p:cNvSpPr>
          <p:nvPr/>
        </p:nvSpPr>
        <p:spPr bwMode="auto">
          <a:xfrm>
            <a:off x="5292725" y="1190625"/>
            <a:ext cx="3105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Optical Resonator</a:t>
            </a:r>
            <a:br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</a:br>
            <a:r>
              <a:rPr lang="en-US" b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(Photonic Cavity)</a:t>
            </a:r>
          </a:p>
        </p:txBody>
      </p:sp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FFFFFF"/>
                </a:solidFill>
              </a:rPr>
              <a:t>Phonon Tunneling Concept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16"/>
          <p:cNvSpPr>
            <a:spLocks noChangeArrowheads="1"/>
          </p:cNvSpPr>
          <p:nvPr/>
        </p:nvSpPr>
        <p:spPr bwMode="auto">
          <a:xfrm>
            <a:off x="0" y="6375400"/>
            <a:ext cx="9144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sz="160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I. Wilson-Rae, Phys. Rev. B 77, 245418 (2008)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95275" y="2139950"/>
            <a:ext cx="4410075" cy="4044950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/>
          <a:p>
            <a:pPr marL="225425" indent="-225425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Coupling of the free modes of the substrate and suspended resonator</a:t>
            </a:r>
          </a:p>
          <a:p>
            <a:pPr marL="682625" lvl="2" indent="-225425" algn="l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applying Fermi's Golden Rule to phonon decay with the interaction Hamiltonian between the resonator volume and supports</a:t>
            </a:r>
          </a:p>
          <a:p>
            <a:pPr marL="682625" lvl="2" indent="-225425" algn="l">
              <a:buFont typeface="Arial" pitchFamily="34" charset="0"/>
              <a:buNone/>
              <a:defRPr/>
            </a:pPr>
            <a:endParaRPr lang="en-US" sz="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225425" lvl="1" indent="-225425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Calculation enabled by a standard </a:t>
            </a:r>
            <a:r>
              <a:rPr lang="en-US" sz="20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eigenfrequency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analysis via FEM</a:t>
            </a:r>
            <a:endParaRPr lang="de-AT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682625" lvl="2" indent="-225425" algn="l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resonator mode and stress distribution via COMSOL</a:t>
            </a:r>
          </a:p>
          <a:p>
            <a:pPr marL="682625" lvl="2" indent="-225425" algn="l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cylindrical modes assumed for support; substrate </a:t>
            </a:r>
            <a:r>
              <a:rPr lang="en-US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modelled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as elastic half-space</a:t>
            </a:r>
            <a:endParaRPr lang="de-DE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425" y="1162050"/>
            <a:ext cx="6664325" cy="7556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46086" name="Picture 7" descr="arb_res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400" y="2187575"/>
            <a:ext cx="399415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7" name="Oval 11"/>
          <p:cNvSpPr>
            <a:spLocks noChangeArrowheads="1"/>
          </p:cNvSpPr>
          <p:nvPr/>
        </p:nvSpPr>
        <p:spPr bwMode="auto">
          <a:xfrm>
            <a:off x="5310188" y="1179513"/>
            <a:ext cx="957262" cy="719137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07113" y="3457575"/>
            <a:ext cx="1149350" cy="641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808080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generic</a:t>
            </a:r>
            <a:br>
              <a:rPr lang="en-US" dirty="0">
                <a:solidFill>
                  <a:srgbClr val="808080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rgbClr val="808080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resonator</a:t>
            </a:r>
          </a:p>
        </p:txBody>
      </p:sp>
      <p:sp>
        <p:nvSpPr>
          <p:cNvPr id="46089" name="TextBox 9"/>
          <p:cNvSpPr txBox="1">
            <a:spLocks noChangeArrowheads="1"/>
          </p:cNvSpPr>
          <p:nvPr/>
        </p:nvSpPr>
        <p:spPr bwMode="auto">
          <a:xfrm>
            <a:off x="7816850" y="2136775"/>
            <a:ext cx="10715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contact </a:t>
            </a:r>
            <a:br>
              <a:rPr lang="en-US" sz="2000" smtClean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smtClean="0">
                <a:solidFill>
                  <a:srgbClr val="CC0099"/>
                </a:solidFill>
                <a:latin typeface="Arial" pitchFamily="34" charset="0"/>
                <a:cs typeface="Arial" pitchFamily="34" charset="0"/>
              </a:rPr>
              <a:t>area </a:t>
            </a:r>
            <a:r>
              <a:rPr lang="en-US" sz="2000" i="1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Phonon Tunneling Q-Solver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1763" y="1179513"/>
            <a:ext cx="5041900" cy="343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85763" y="1268413"/>
            <a:ext cx="3375025" cy="4919662"/>
          </a:xfrm>
          <a:prstGeom prst="rect">
            <a:avLst/>
          </a:prstGeom>
          <a:solidFill>
            <a:schemeClr val="bg1"/>
          </a:solidFill>
          <a:ln w="381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119063" indent="-119063" algn="l">
              <a:buFont typeface="Arial" pitchFamily="34" charset="0"/>
              <a:buChar char="•"/>
              <a:defRPr/>
            </a:pPr>
            <a:endParaRPr lang="de-DE" sz="5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119063" indent="-119063" algn="l">
              <a:buFont typeface="Arial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Simple beam geometries tested to ascertain errors in numerical simulation</a:t>
            </a: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plot: results for 1x1 µm</a:t>
            </a:r>
            <a:r>
              <a:rPr lang="de-DE" baseline="30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bridges with aspect ratios from 15:1 to 40:1</a:t>
            </a:r>
          </a:p>
          <a:p>
            <a:pPr marL="682625" lvl="1" indent="-225425" algn="l">
              <a:buFont typeface="Arial" pitchFamily="34" charset="0"/>
              <a:buChar char="•"/>
              <a:defRPr/>
            </a:pPr>
            <a:endParaRPr lang="de-DE" sz="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119063" indent="-119063" algn="l">
              <a:buFont typeface="Arial" pitchFamily="34" charset="0"/>
              <a:buChar char="•"/>
              <a:defRPr/>
            </a:pPr>
            <a:r>
              <a:rPr lang="de-AT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Compares well with analytical expressions developed previously</a:t>
            </a:r>
          </a:p>
          <a:p>
            <a:pPr marL="119063" indent="-119063" algn="l">
              <a:buFont typeface="Arial" pitchFamily="34" charset="0"/>
              <a:buChar char="•"/>
              <a:defRPr/>
            </a:pPr>
            <a:endParaRPr lang="en-US" sz="200" baseline="30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FEM-derived Q values scale as length</a:t>
            </a:r>
            <a:r>
              <a:rPr lang="en-US" baseline="30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5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for doubly-clamped beams</a:t>
            </a: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we record a maximum error of 20% for this initial test (failure of the weak coupling approx.)</a:t>
            </a: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325938" y="4838700"/>
            <a:ext cx="4386262" cy="1260475"/>
            <a:chOff x="4326702" y="5004175"/>
            <a:chExt cx="4385783" cy="1260142"/>
          </a:xfrm>
        </p:grpSpPr>
        <p:graphicFrame>
          <p:nvGraphicFramePr>
            <p:cNvPr id="3074" name="Object 14"/>
            <p:cNvGraphicFramePr>
              <a:graphicFrameLocks noChangeAspect="1"/>
            </p:cNvGraphicFramePr>
            <p:nvPr/>
          </p:nvGraphicFramePr>
          <p:xfrm>
            <a:off x="6912260" y="5308962"/>
            <a:ext cx="1800225" cy="595313"/>
          </p:xfrm>
          <a:graphic>
            <a:graphicData uri="http://schemas.openxmlformats.org/presentationml/2006/ole">
              <p:oleObj spid="_x0000_s52226" name="Image" r:id="rId4" imgW="1618217" imgH="533175" progId="Photoshop.Image.7">
                <p:embed/>
              </p:oleObj>
            </a:graphicData>
          </a:graphic>
        </p:graphicFrame>
        <p:sp>
          <p:nvSpPr>
            <p:cNvPr id="13" name="Oval 12"/>
            <p:cNvSpPr/>
            <p:nvPr/>
          </p:nvSpPr>
          <p:spPr bwMode="auto">
            <a:xfrm rot="20979287">
              <a:off x="4326702" y="5272392"/>
              <a:ext cx="2231781" cy="979228"/>
            </a:xfrm>
            <a:prstGeom prst="ellipse">
              <a:avLst/>
            </a:prstGeom>
            <a:noFill/>
            <a:ln w="25400" cap="flat" cmpd="sng" algn="ctr">
              <a:solidFill>
                <a:schemeClr val="bg2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Cube 9"/>
            <p:cNvSpPr/>
            <p:nvPr/>
          </p:nvSpPr>
          <p:spPr bwMode="auto">
            <a:xfrm>
              <a:off x="4796551" y="5004175"/>
              <a:ext cx="1260337" cy="1260142"/>
            </a:xfrm>
            <a:prstGeom prst="cube">
              <a:avLst>
                <a:gd name="adj" fmla="val 79294"/>
              </a:avLst>
            </a:prstGeom>
            <a:solidFill>
              <a:schemeClr val="accent3">
                <a:lumMod val="85000"/>
              </a:schemeClr>
            </a:solidFill>
            <a:ln w="1270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 rot="20979287">
              <a:off x="4326702" y="5016872"/>
              <a:ext cx="2231781" cy="980816"/>
            </a:xfrm>
            <a:prstGeom prst="ellipse">
              <a:avLst/>
            </a:prstGeom>
            <a:noFill/>
            <a:ln w="25400" cap="flat" cmpd="sng" algn="ctr">
              <a:solidFill>
                <a:schemeClr val="bg2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flipH="1">
              <a:off x="6539435" y="5378726"/>
              <a:ext cx="1587" cy="25552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4347337" y="5678685"/>
              <a:ext cx="0" cy="25551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079" name="Rectangle 16"/>
          <p:cNvSpPr>
            <a:spLocks noChangeArrowheads="1"/>
          </p:cNvSpPr>
          <p:nvPr/>
        </p:nvSpPr>
        <p:spPr bwMode="auto">
          <a:xfrm>
            <a:off x="0" y="6373813"/>
            <a:ext cx="914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D. M. </a:t>
            </a:r>
            <a:r>
              <a:rPr lang="en-US" sz="1600" dirty="0" err="1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Photiadis</a:t>
            </a:r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, et al., Appl. Phys. </a:t>
            </a:r>
            <a:r>
              <a:rPr lang="en-US" sz="1600" dirty="0" err="1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Lett</a:t>
            </a:r>
            <a:r>
              <a:rPr lang="en-US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. (2004)  </a:t>
            </a:r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|  I. Wilson-Rae, Phys. Rev. B (2008)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Initial Verification of Numerical Solver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31800" y="5994400"/>
            <a:ext cx="8312150" cy="465138"/>
          </a:xfrm>
          <a:prstGeom prst="rect">
            <a:avLst/>
          </a:prstGeom>
          <a:solidFill>
            <a:schemeClr val="bg1"/>
          </a:solidFill>
          <a:ln w="381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225425" indent="-225425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FEM accurately captures geometric dependence of the resonances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85763" y="1133475"/>
            <a:ext cx="8259762" cy="4725988"/>
            <a:chOff x="386535" y="1043735"/>
            <a:chExt cx="8258945" cy="4725524"/>
          </a:xfrm>
        </p:grpSpPr>
        <p:pic>
          <p:nvPicPr>
            <p:cNvPr id="50181" name="Picture 3" descr="freq_resp.t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6535" y="1043735"/>
              <a:ext cx="8258945" cy="4725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182" name="Rectangle 4"/>
            <p:cNvSpPr>
              <a:spLocks noChangeArrowheads="1"/>
            </p:cNvSpPr>
            <p:nvPr/>
          </p:nvSpPr>
          <p:spPr bwMode="auto">
            <a:xfrm>
              <a:off x="1601670" y="1313765"/>
              <a:ext cx="405045" cy="36004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Mode Identification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31800" y="5994400"/>
            <a:ext cx="8312150" cy="465138"/>
          </a:xfrm>
          <a:prstGeom prst="rect">
            <a:avLst/>
          </a:prstGeom>
          <a:solidFill>
            <a:schemeClr val="bg1"/>
          </a:solidFill>
          <a:ln w="381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225425" indent="-225425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20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Antisymmetric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mode displays hardening-spring </a:t>
            </a:r>
            <a:r>
              <a:rPr lang="en-US" sz="2000" dirty="0" err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Duffing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response</a:t>
            </a:r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1601788" y="1403350"/>
            <a:ext cx="404812" cy="360363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5120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5863" y="1179513"/>
            <a:ext cx="68072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Mode Identification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6755" y="1628800"/>
            <a:ext cx="1575176" cy="825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>
            <a:lum bright="-30000" contrast="40000"/>
          </a:blip>
          <a:srcRect/>
          <a:stretch>
            <a:fillRect/>
          </a:stretch>
        </p:blipFill>
        <p:spPr bwMode="auto">
          <a:xfrm>
            <a:off x="438150" y="1333500"/>
            <a:ext cx="4808538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594350" y="1428750"/>
            <a:ext cx="3244850" cy="4721225"/>
          </a:xfrm>
          <a:prstGeom prst="rect">
            <a:avLst/>
          </a:prstGeom>
          <a:solidFill>
            <a:schemeClr val="bg1"/>
          </a:solidFill>
          <a:ln w="381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119063" indent="-119063" algn="l">
              <a:lnSpc>
                <a:spcPct val="110000"/>
              </a:lnSpc>
              <a:buFont typeface="Arial" pitchFamily="34" charset="0"/>
              <a:buChar char="•"/>
              <a:defRPr/>
            </a:pPr>
            <a:endParaRPr lang="en-US" sz="6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225425" indent="-225425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Fixed central resonator dimensions: 130 x 40 </a:t>
            </a:r>
            <a:r>
              <a:rPr lang="el-GR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</a:t>
            </a:r>
          </a:p>
          <a:p>
            <a:pPr marL="225425" indent="-225425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Varying auxiliary beam attachment points (8)</a:t>
            </a:r>
          </a:p>
          <a:p>
            <a:pPr marL="682625" lvl="1" indent="-225425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s-E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13, 21, 29, 37.4, 44, 50, 56, and 62.5 </a:t>
            </a:r>
            <a:r>
              <a:rPr lang="el-GR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μ</a:t>
            </a:r>
            <a:r>
              <a:rPr lang="es-E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</a:t>
            </a:r>
          </a:p>
          <a:p>
            <a:pPr marL="682625" lvl="1" indent="-225425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aux. beams sample resonator mode shape</a:t>
            </a:r>
          </a:p>
          <a:p>
            <a:pPr marL="225425" indent="-225425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Two distinct outer radii of 90 and 105 </a:t>
            </a:r>
            <a:r>
              <a:rPr lang="el-GR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</a:t>
            </a:r>
          </a:p>
          <a:p>
            <a:pPr marL="682625" lvl="2" indent="-225425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investigate Q-variation in aux. beam length</a:t>
            </a:r>
            <a:endParaRPr lang="en-US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225425" indent="-225425" algn="l">
              <a:lnSpc>
                <a:spcPct val="11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Undercut process monitoring structures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Experimental Parameters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20" name="Rectangle 4"/>
          <p:cNvSpPr>
            <a:spLocks noChangeArrowheads="1"/>
          </p:cNvSpPr>
          <p:nvPr/>
        </p:nvSpPr>
        <p:spPr bwMode="auto">
          <a:xfrm>
            <a:off x="4643438" y="1179513"/>
            <a:ext cx="4319587" cy="5445125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654339" name="Rectangle 3"/>
          <p:cNvSpPr>
            <a:spLocks noChangeArrowheads="1"/>
          </p:cNvSpPr>
          <p:nvPr/>
        </p:nvSpPr>
        <p:spPr bwMode="auto">
          <a:xfrm>
            <a:off x="131763" y="1179513"/>
            <a:ext cx="4319587" cy="5445125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pic>
        <p:nvPicPr>
          <p:cNvPr id="22533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268413"/>
            <a:ext cx="26812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3631" name="Text Box 15"/>
          <p:cNvSpPr txBox="1">
            <a:spLocks noChangeArrowheads="1"/>
          </p:cNvSpPr>
          <p:nvPr/>
        </p:nvSpPr>
        <p:spPr bwMode="auto">
          <a:xfrm>
            <a:off x="2914650" y="1431925"/>
            <a:ext cx="144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/>
            <a:r>
              <a:rPr lang="en-US" b="1" smtClean="0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  <a:t>Dielectric</a:t>
            </a:r>
            <a:br>
              <a:rPr lang="en-US" b="1" smtClean="0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</a:br>
            <a:r>
              <a:rPr lang="en-US" b="1" smtClean="0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  <a:t>Resonators</a:t>
            </a:r>
          </a:p>
        </p:txBody>
      </p:sp>
      <p:sp>
        <p:nvSpPr>
          <p:cNvPr id="22535" name="Text Box 17"/>
          <p:cNvSpPr txBox="1">
            <a:spLocks noChangeArrowheads="1"/>
          </p:cNvSpPr>
          <p:nvPr/>
        </p:nvSpPr>
        <p:spPr bwMode="auto">
          <a:xfrm>
            <a:off x="2940050" y="2117725"/>
            <a:ext cx="1385888" cy="549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smtClean="0">
                <a:solidFill>
                  <a:srgbClr val="000000"/>
                </a:solidFill>
                <a:latin typeface="Arial" charset="0"/>
                <a:ea typeface="+mn-ea"/>
              </a:rPr>
              <a:t>Collaboration with Keith Schwab (Cornell)</a:t>
            </a:r>
          </a:p>
        </p:txBody>
      </p:sp>
      <p:sp>
        <p:nvSpPr>
          <p:cNvPr id="22536" name="Rectangle 18"/>
          <p:cNvSpPr>
            <a:spLocks noChangeArrowheads="1"/>
          </p:cNvSpPr>
          <p:nvPr/>
        </p:nvSpPr>
        <p:spPr bwMode="auto">
          <a:xfrm>
            <a:off x="312738" y="4876800"/>
            <a:ext cx="3933825" cy="978729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GB" sz="1600" b="1" dirty="0" smtClean="0">
                <a:solidFill>
                  <a:srgbClr val="000000"/>
                </a:solidFill>
                <a:latin typeface="Arial" charset="0"/>
                <a:ea typeface="+mn-ea"/>
              </a:rPr>
              <a:t>free-standing Ta</a:t>
            </a:r>
            <a:r>
              <a:rPr lang="en-GB" sz="1600" b="1" baseline="-25000" dirty="0" smtClean="0">
                <a:solidFill>
                  <a:srgbClr val="000000"/>
                </a:solidFill>
                <a:latin typeface="Arial" charset="0"/>
                <a:ea typeface="+mn-ea"/>
              </a:rPr>
              <a:t>2</a:t>
            </a:r>
            <a:r>
              <a:rPr lang="en-GB" sz="1600" b="1" dirty="0" smtClean="0">
                <a:solidFill>
                  <a:srgbClr val="000000"/>
                </a:solidFill>
                <a:latin typeface="Arial" charset="0"/>
                <a:ea typeface="+mn-ea"/>
              </a:rPr>
              <a:t>O</a:t>
            </a:r>
            <a:r>
              <a:rPr lang="en-GB" sz="1600" b="1" baseline="-25000" dirty="0" smtClean="0">
                <a:solidFill>
                  <a:srgbClr val="000000"/>
                </a:solidFill>
                <a:latin typeface="Arial" charset="0"/>
                <a:ea typeface="+mn-ea"/>
              </a:rPr>
              <a:t>5</a:t>
            </a:r>
            <a:r>
              <a:rPr lang="en-GB" sz="1600" b="1" dirty="0" smtClean="0">
                <a:solidFill>
                  <a:srgbClr val="000000"/>
                </a:solidFill>
                <a:latin typeface="Arial" charset="0"/>
                <a:ea typeface="+mn-ea"/>
              </a:rPr>
              <a:t>/SiO</a:t>
            </a:r>
            <a:r>
              <a:rPr lang="en-GB" sz="1600" b="1" baseline="-25000" dirty="0" smtClean="0">
                <a:solidFill>
                  <a:srgbClr val="000000"/>
                </a:solidFill>
                <a:latin typeface="Arial" charset="0"/>
                <a:ea typeface="+mn-ea"/>
              </a:rPr>
              <a:t>2</a:t>
            </a:r>
            <a:r>
              <a:rPr lang="en-GB" sz="1600" b="1" dirty="0" smtClean="0">
                <a:solidFill>
                  <a:srgbClr val="000000"/>
                </a:solidFill>
                <a:latin typeface="Arial" charset="0"/>
                <a:ea typeface="+mn-ea"/>
              </a:rPr>
              <a:t> HR coating</a:t>
            </a:r>
          </a:p>
          <a:p>
            <a:pPr algn="l" eaLnBrk="1" hangingPunct="1">
              <a:lnSpc>
                <a:spcPct val="120000"/>
              </a:lnSpc>
            </a:pPr>
            <a:r>
              <a:rPr lang="de-AT" sz="16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Reflectivity &gt; 0.9999, Q ~ 2000 – 6000</a:t>
            </a:r>
          </a:p>
          <a:p>
            <a:pPr algn="l" eaLnBrk="1" hangingPunct="1">
              <a:lnSpc>
                <a:spcPct val="120000"/>
              </a:lnSpc>
            </a:pPr>
            <a:r>
              <a:rPr lang="de-AT" sz="16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loss angle (Q</a:t>
            </a:r>
            <a:r>
              <a:rPr lang="de-AT" sz="1600" baseline="30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-1</a:t>
            </a:r>
            <a:r>
              <a:rPr lang="de-AT" sz="16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) similar to LIGO data</a:t>
            </a:r>
            <a:endParaRPr lang="en-US" sz="1600" dirty="0" smtClean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537" name="Text Box 21"/>
          <p:cNvSpPr txBox="1">
            <a:spLocks noChangeArrowheads="1"/>
          </p:cNvSpPr>
          <p:nvPr/>
        </p:nvSpPr>
        <p:spPr bwMode="auto">
          <a:xfrm>
            <a:off x="2581275" y="3876675"/>
            <a:ext cx="1439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000" smtClean="0">
                <a:solidFill>
                  <a:srgbClr val="FFFFFF"/>
                </a:solidFill>
                <a:ea typeface="+mn-ea"/>
              </a:rPr>
              <a:t>in collaboration with Keith Schwab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184275" y="2168525"/>
            <a:ext cx="2655888" cy="2519363"/>
            <a:chOff x="3674" y="1310"/>
            <a:chExt cx="1673" cy="1587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3674" y="1310"/>
              <a:ext cx="1673" cy="1587"/>
              <a:chOff x="3674" y="1366"/>
              <a:chExt cx="1673" cy="1587"/>
            </a:xfrm>
          </p:grpSpPr>
          <p:sp>
            <p:nvSpPr>
              <p:cNvPr id="22540" name="Oval 11"/>
              <p:cNvSpPr>
                <a:spLocks noChangeArrowheads="1"/>
              </p:cNvSpPr>
              <p:nvPr/>
            </p:nvSpPr>
            <p:spPr bwMode="auto">
              <a:xfrm>
                <a:off x="3759" y="1366"/>
                <a:ext cx="152" cy="84"/>
              </a:xfrm>
              <a:prstGeom prst="ellipse">
                <a:avLst/>
              </a:prstGeom>
              <a:noFill/>
              <a:ln w="25400">
                <a:solidFill>
                  <a:srgbClr val="BB1D8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  <a:ea typeface="+mn-ea"/>
                </a:endParaRPr>
              </a:p>
            </p:txBody>
          </p:sp>
          <p:sp>
            <p:nvSpPr>
              <p:cNvPr id="22541" name="Line 12"/>
              <p:cNvSpPr>
                <a:spLocks noChangeShapeType="1"/>
              </p:cNvSpPr>
              <p:nvPr/>
            </p:nvSpPr>
            <p:spPr bwMode="auto">
              <a:xfrm flipH="1">
                <a:off x="3674" y="1395"/>
                <a:ext cx="96" cy="425"/>
              </a:xfrm>
              <a:prstGeom prst="line">
                <a:avLst/>
              </a:prstGeom>
              <a:noFill/>
              <a:ln w="22225">
                <a:solidFill>
                  <a:srgbClr val="BB1D8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 smtClean="0">
                  <a:solidFill>
                    <a:srgbClr val="000000"/>
                  </a:solidFill>
                  <a:latin typeface="Arial" charset="0"/>
                  <a:ea typeface="+mn-ea"/>
                </a:endParaRPr>
              </a:p>
            </p:txBody>
          </p:sp>
          <p:sp>
            <p:nvSpPr>
              <p:cNvPr id="22542" name="Line 13"/>
              <p:cNvSpPr>
                <a:spLocks noChangeShapeType="1"/>
              </p:cNvSpPr>
              <p:nvPr/>
            </p:nvSpPr>
            <p:spPr bwMode="auto">
              <a:xfrm>
                <a:off x="3872" y="1366"/>
                <a:ext cx="1474" cy="454"/>
              </a:xfrm>
              <a:prstGeom prst="line">
                <a:avLst/>
              </a:prstGeom>
              <a:noFill/>
              <a:ln w="22225">
                <a:solidFill>
                  <a:srgbClr val="BB1D8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eaLnBrk="1" hangingPunct="1"/>
                <a:endParaRPr lang="en-US" smtClean="0">
                  <a:solidFill>
                    <a:srgbClr val="000000"/>
                  </a:solidFill>
                  <a:latin typeface="Arial" charset="0"/>
                  <a:ea typeface="+mn-ea"/>
                </a:endParaRPr>
              </a:p>
            </p:txBody>
          </p:sp>
          <p:pic>
            <p:nvPicPr>
              <p:cNvPr id="22543" name="Picture 9" descr="viennaRIE18cyc_061116_r45t60_canti2700x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74" y="1819"/>
                <a:ext cx="1673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544" name="Rectangle 14"/>
            <p:cNvSpPr>
              <a:spLocks noChangeArrowheads="1"/>
            </p:cNvSpPr>
            <p:nvPr/>
          </p:nvSpPr>
          <p:spPr bwMode="auto">
            <a:xfrm>
              <a:off x="3674" y="1763"/>
              <a:ext cx="1672" cy="1134"/>
            </a:xfrm>
            <a:prstGeom prst="rect">
              <a:avLst/>
            </a:prstGeom>
            <a:noFill/>
            <a:ln w="22225">
              <a:solidFill>
                <a:srgbClr val="BB1D8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  <a:ea typeface="+mn-ea"/>
              </a:endParaRPr>
            </a:p>
          </p:txBody>
        </p:sp>
      </p:grpSp>
      <p:sp>
        <p:nvSpPr>
          <p:cNvPr id="22554" name="Rectangle 19"/>
          <p:cNvSpPr>
            <a:spLocks noChangeArrowheads="1"/>
          </p:cNvSpPr>
          <p:nvPr/>
        </p:nvSpPr>
        <p:spPr bwMode="auto">
          <a:xfrm>
            <a:off x="-76200" y="5967413"/>
            <a:ext cx="45561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GB" sz="1400" dirty="0" smtClean="0">
                <a:solidFill>
                  <a:srgbClr val="000000"/>
                </a:solidFill>
                <a:latin typeface="Arial" charset="0"/>
                <a:ea typeface="+mn-ea"/>
              </a:rPr>
              <a:t>	S. </a:t>
            </a:r>
            <a:r>
              <a:rPr lang="en-GB" sz="1400" dirty="0" err="1" smtClean="0">
                <a:solidFill>
                  <a:srgbClr val="000000"/>
                </a:solidFill>
                <a:latin typeface="Arial" charset="0"/>
                <a:ea typeface="+mn-ea"/>
              </a:rPr>
              <a:t>Gröblacher</a:t>
            </a:r>
            <a:r>
              <a:rPr lang="en-GB" sz="1400" dirty="0" smtClean="0">
                <a:solidFill>
                  <a:srgbClr val="000000"/>
                </a:solidFill>
                <a:latin typeface="Arial" charset="0"/>
                <a:ea typeface="+mn-ea"/>
              </a:rPr>
              <a:t>, S. </a:t>
            </a:r>
            <a:r>
              <a:rPr lang="en-GB" sz="1400" dirty="0" err="1" smtClean="0">
                <a:solidFill>
                  <a:srgbClr val="000000"/>
                </a:solidFill>
                <a:latin typeface="Arial" charset="0"/>
                <a:ea typeface="+mn-ea"/>
              </a:rPr>
              <a:t>Gigan</a:t>
            </a:r>
            <a:r>
              <a:rPr lang="en-GB" sz="1400" dirty="0" smtClean="0">
                <a:solidFill>
                  <a:srgbClr val="000000"/>
                </a:solidFill>
                <a:latin typeface="Arial" charset="0"/>
                <a:ea typeface="+mn-ea"/>
              </a:rPr>
              <a:t>, H. </a:t>
            </a:r>
            <a:r>
              <a:rPr lang="en-GB" sz="1400" dirty="0" err="1" smtClean="0">
                <a:solidFill>
                  <a:srgbClr val="000000"/>
                </a:solidFill>
                <a:latin typeface="Arial" charset="0"/>
                <a:ea typeface="+mn-ea"/>
              </a:rPr>
              <a:t>Böhm</a:t>
            </a:r>
            <a:r>
              <a:rPr lang="en-GB" sz="1400" dirty="0" smtClean="0">
                <a:solidFill>
                  <a:srgbClr val="000000"/>
                </a:solidFill>
                <a:latin typeface="Arial" charset="0"/>
                <a:ea typeface="+mn-ea"/>
              </a:rPr>
              <a:t>, A. </a:t>
            </a:r>
            <a:r>
              <a:rPr lang="en-GB" sz="1400" dirty="0" err="1" smtClean="0">
                <a:solidFill>
                  <a:srgbClr val="000000"/>
                </a:solidFill>
                <a:latin typeface="Arial" charset="0"/>
                <a:ea typeface="+mn-ea"/>
              </a:rPr>
              <a:t>Zeilinger</a:t>
            </a:r>
            <a:r>
              <a:rPr lang="en-GB" sz="1400" dirty="0" smtClean="0">
                <a:solidFill>
                  <a:srgbClr val="000000"/>
                </a:solidFill>
                <a:latin typeface="Arial" charset="0"/>
                <a:ea typeface="+mn-ea"/>
              </a:rPr>
              <a:t>, M. </a:t>
            </a:r>
            <a:r>
              <a:rPr lang="en-GB" sz="1400" dirty="0" err="1" smtClean="0">
                <a:solidFill>
                  <a:srgbClr val="000000"/>
                </a:solidFill>
                <a:latin typeface="Arial" charset="0"/>
                <a:ea typeface="+mn-ea"/>
              </a:rPr>
              <a:t>Aspelmeyer</a:t>
            </a:r>
            <a:r>
              <a:rPr lang="en-GB" sz="1400" dirty="0" smtClean="0">
                <a:solidFill>
                  <a:srgbClr val="000000"/>
                </a:solidFill>
                <a:latin typeface="Arial" charset="0"/>
                <a:ea typeface="+mn-ea"/>
              </a:rPr>
              <a:t>, Eur. Phys. </a:t>
            </a:r>
            <a:r>
              <a:rPr lang="en-GB" sz="1400" dirty="0" err="1" smtClean="0">
                <a:solidFill>
                  <a:srgbClr val="000000"/>
                </a:solidFill>
                <a:latin typeface="Arial" charset="0"/>
                <a:ea typeface="+mn-ea"/>
              </a:rPr>
              <a:t>Lett</a:t>
            </a:r>
            <a:r>
              <a:rPr lang="en-GB" sz="1400" dirty="0" smtClean="0">
                <a:solidFill>
                  <a:srgbClr val="000000"/>
                </a:solidFill>
                <a:latin typeface="Arial" charset="0"/>
                <a:ea typeface="+mn-ea"/>
              </a:rPr>
              <a:t>. 81, 54003 (2008)</a:t>
            </a:r>
          </a:p>
        </p:txBody>
      </p:sp>
      <p:sp>
        <p:nvSpPr>
          <p:cNvPr id="654338" name="Rectangle 2"/>
          <p:cNvSpPr>
            <a:spLocks noChangeArrowheads="1"/>
          </p:cNvSpPr>
          <p:nvPr/>
        </p:nvSpPr>
        <p:spPr bwMode="auto">
          <a:xfrm>
            <a:off x="4662488" y="1179513"/>
            <a:ext cx="4319587" cy="5445125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+mn-ea"/>
            </a:endParaRPr>
          </a:p>
        </p:txBody>
      </p:sp>
      <p:sp>
        <p:nvSpPr>
          <p:cNvPr id="654341" name="Text Box 5"/>
          <p:cNvSpPr txBox="1">
            <a:spLocks noChangeArrowheads="1"/>
          </p:cNvSpPr>
          <p:nvPr/>
        </p:nvSpPr>
        <p:spPr bwMode="auto">
          <a:xfrm>
            <a:off x="7404100" y="1314450"/>
            <a:ext cx="14239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/>
            <a:r>
              <a:rPr lang="en-US" b="1" dirty="0" smtClean="0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  <a:t>Epitaxial</a:t>
            </a:r>
            <a:br>
              <a:rPr lang="en-US" b="1" dirty="0" smtClean="0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</a:br>
            <a:r>
              <a:rPr lang="en-US" b="1" dirty="0" err="1" smtClean="0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  <a:t>AlGaAs</a:t>
            </a:r>
            <a:r>
              <a:rPr lang="en-US" b="1" dirty="0" smtClean="0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+mn-ea"/>
              </a:rPr>
              <a:t> Bragg Mirrors</a:t>
            </a:r>
          </a:p>
        </p:txBody>
      </p:sp>
      <p:sp>
        <p:nvSpPr>
          <p:cNvPr id="22560" name="Rectangle 6"/>
          <p:cNvSpPr>
            <a:spLocks noChangeArrowheads="1"/>
          </p:cNvSpPr>
          <p:nvPr/>
        </p:nvSpPr>
        <p:spPr bwMode="auto">
          <a:xfrm>
            <a:off x="4716463" y="5969000"/>
            <a:ext cx="4140200" cy="617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a) Cole, et al., Appl. Phys. </a:t>
            </a:r>
            <a:r>
              <a:rPr lang="en-US" sz="1400" dirty="0" err="1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Lett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. 92, 261108 (2008)</a:t>
            </a:r>
            <a:br>
              <a:rPr lang="en-US" sz="14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b) 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+mn-ea"/>
                <a:cs typeface="Tahoma" pitchFamily="34" charset="0"/>
              </a:rPr>
              <a:t>Cole, et al., Appl. Phys. </a:t>
            </a:r>
            <a:r>
              <a:rPr lang="en-US" sz="1400" dirty="0" err="1" smtClean="0">
                <a:solidFill>
                  <a:srgbClr val="000000"/>
                </a:solidFill>
                <a:latin typeface="Arial" charset="0"/>
                <a:ea typeface="+mn-ea"/>
                <a:cs typeface="Tahoma" pitchFamily="34" charset="0"/>
              </a:rPr>
              <a:t>Lett</a:t>
            </a:r>
            <a:r>
              <a:rPr lang="en-US" sz="1400" dirty="0" smtClean="0">
                <a:solidFill>
                  <a:srgbClr val="000000"/>
                </a:solidFill>
                <a:latin typeface="Arial" charset="0"/>
                <a:ea typeface="+mn-ea"/>
                <a:cs typeface="Tahoma" pitchFamily="34" charset="0"/>
              </a:rPr>
              <a:t>. 96, 261102 (2010)</a:t>
            </a:r>
            <a:endParaRPr lang="en-US" sz="1400" dirty="0" smtClean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561" name="Rectangle 23"/>
          <p:cNvSpPr>
            <a:spLocks noChangeArrowheads="1"/>
          </p:cNvSpPr>
          <p:nvPr/>
        </p:nvSpPr>
        <p:spPr bwMode="auto">
          <a:xfrm>
            <a:off x="4805363" y="4894263"/>
            <a:ext cx="3960812" cy="973137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GB" sz="1600" b="1" dirty="0" smtClean="0">
                <a:solidFill>
                  <a:srgbClr val="000000"/>
                </a:solidFill>
                <a:latin typeface="Arial" charset="0"/>
                <a:ea typeface="+mn-ea"/>
              </a:rPr>
              <a:t>free-standing epitaxial </a:t>
            </a:r>
            <a:r>
              <a:rPr lang="en-GB" sz="1600" b="1" dirty="0" err="1" smtClean="0">
                <a:solidFill>
                  <a:srgbClr val="000000"/>
                </a:solidFill>
                <a:latin typeface="Arial" charset="0"/>
                <a:ea typeface="+mn-ea"/>
              </a:rPr>
              <a:t>AlGaAs</a:t>
            </a:r>
            <a:r>
              <a:rPr lang="en-GB" sz="1600" b="1" dirty="0" smtClean="0">
                <a:solidFill>
                  <a:srgbClr val="000000"/>
                </a:solidFill>
                <a:latin typeface="Arial" charset="0"/>
                <a:ea typeface="+mn-ea"/>
              </a:rPr>
              <a:t> DBR</a:t>
            </a:r>
          </a:p>
          <a:p>
            <a:pPr algn="l" eaLnBrk="1" hangingPunct="1">
              <a:lnSpc>
                <a:spcPct val="120000"/>
              </a:lnSpc>
            </a:pPr>
            <a:r>
              <a:rPr lang="de-AT" sz="16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Reflectivity &gt; 0.9999, </a:t>
            </a:r>
            <a:r>
              <a:rPr lang="de-AT" sz="1600" dirty="0" smtClean="0">
                <a:solidFill>
                  <a:srgbClr val="000000"/>
                </a:solidFill>
                <a:latin typeface="Arial" charset="0"/>
                <a:ea typeface="+mn-ea"/>
                <a:cs typeface="Times New Roman" pitchFamily="18" charset="0"/>
              </a:rPr>
              <a:t>Q</a:t>
            </a:r>
            <a:r>
              <a:rPr lang="de-AT" sz="16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~ 2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×</a:t>
            </a:r>
            <a:r>
              <a:rPr lang="de-AT" sz="16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10</a:t>
            </a:r>
            <a:r>
              <a:rPr lang="de-AT" sz="1600" baseline="30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4 </a:t>
            </a:r>
            <a:r>
              <a:rPr lang="de-AT" sz="16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–</a:t>
            </a:r>
            <a:r>
              <a:rPr lang="de-AT" sz="16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 2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×</a:t>
            </a:r>
            <a:r>
              <a:rPr lang="de-AT" sz="16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10</a:t>
            </a:r>
            <a:r>
              <a:rPr lang="de-AT" sz="1600" baseline="300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5</a:t>
            </a:r>
          </a:p>
          <a:p>
            <a:pPr algn="l" eaLnBrk="1" hangingPunct="1">
              <a:lnSpc>
                <a:spcPct val="120000"/>
              </a:lnSpc>
            </a:pPr>
            <a:r>
              <a:rPr lang="de-AT" sz="1600" dirty="0" smtClean="0">
                <a:solidFill>
                  <a:srgbClr val="000000"/>
                </a:solidFill>
                <a:latin typeface="Arial" charset="0"/>
                <a:ea typeface="+mn-ea"/>
                <a:cs typeface="Arial" charset="0"/>
              </a:rPr>
              <a:t>Significantly reduced damping, similar R</a:t>
            </a:r>
            <a:endParaRPr lang="en-US" sz="1600" dirty="0" smtClean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2563" name="Picture 32" descr="AlGaAs_sli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0913" y="1268413"/>
            <a:ext cx="2500312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65" name="Picture 335" descr="process_figu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8350" y="2974975"/>
            <a:ext cx="3001963" cy="174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66" name="Text Box 17"/>
          <p:cNvSpPr txBox="1">
            <a:spLocks noChangeArrowheads="1"/>
          </p:cNvSpPr>
          <p:nvPr/>
        </p:nvSpPr>
        <p:spPr bwMode="auto">
          <a:xfrm>
            <a:off x="7431088" y="2482850"/>
            <a:ext cx="138588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smtClean="0">
                <a:solidFill>
                  <a:srgbClr val="000000"/>
                </a:solidFill>
                <a:latin typeface="Arial" charset="0"/>
                <a:ea typeface="+mn-ea"/>
              </a:rPr>
              <a:t>FBH and Aspelmeyer Group (UniVie)</a:t>
            </a: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Optomechanics: Sculpted DBRs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71450" y="1084263"/>
            <a:ext cx="2889250" cy="4168775"/>
            <a:chOff x="171450" y="1084752"/>
            <a:chExt cx="2889250" cy="4168286"/>
          </a:xfrm>
        </p:grpSpPr>
        <p:pic>
          <p:nvPicPr>
            <p:cNvPr id="25606" name="Picture 77" descr="100K-onpole-3-first GaAs layer-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1450" y="1149276"/>
              <a:ext cx="2889250" cy="1762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07" name="TextBox 90"/>
            <p:cNvSpPr txBox="1">
              <a:spLocks noChangeArrowheads="1"/>
            </p:cNvSpPr>
            <p:nvPr/>
          </p:nvSpPr>
          <p:spPr bwMode="auto">
            <a:xfrm>
              <a:off x="260350" y="1758802"/>
              <a:ext cx="1524000" cy="36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GaAs</a:t>
              </a:r>
            </a:p>
          </p:txBody>
        </p:sp>
        <p:sp>
          <p:nvSpPr>
            <p:cNvPr id="25608" name="TextBox 91"/>
            <p:cNvSpPr txBox="1">
              <a:spLocks noChangeArrowheads="1"/>
            </p:cNvSpPr>
            <p:nvPr/>
          </p:nvSpPr>
          <p:spPr bwMode="auto">
            <a:xfrm>
              <a:off x="304800" y="2444519"/>
              <a:ext cx="2209800" cy="369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Ge substrate</a:t>
              </a:r>
            </a:p>
          </p:txBody>
        </p:sp>
        <p:sp>
          <p:nvSpPr>
            <p:cNvPr id="25609" name="TextBox 92"/>
            <p:cNvSpPr txBox="1">
              <a:spLocks noChangeArrowheads="1"/>
            </p:cNvSpPr>
            <p:nvPr/>
          </p:nvSpPr>
          <p:spPr bwMode="auto">
            <a:xfrm>
              <a:off x="215900" y="1084752"/>
              <a:ext cx="1524000" cy="366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AlAs</a:t>
              </a:r>
            </a:p>
          </p:txBody>
        </p:sp>
        <p:pic>
          <p:nvPicPr>
            <p:cNvPr id="25610" name="Picture 78" descr="10K-onpole-1-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1450" y="2984500"/>
              <a:ext cx="2889250" cy="2268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1" name="TextBox 93"/>
            <p:cNvSpPr txBox="1">
              <a:spLocks noChangeArrowheads="1"/>
            </p:cNvSpPr>
            <p:nvPr/>
          </p:nvSpPr>
          <p:spPr bwMode="auto">
            <a:xfrm>
              <a:off x="336550" y="4819336"/>
              <a:ext cx="2057400" cy="338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Ge substrate</a:t>
              </a:r>
            </a:p>
          </p:txBody>
        </p:sp>
        <p:sp>
          <p:nvSpPr>
            <p:cNvPr id="25612" name="TextBox 94"/>
            <p:cNvSpPr txBox="1">
              <a:spLocks noChangeArrowheads="1"/>
            </p:cNvSpPr>
            <p:nvPr/>
          </p:nvSpPr>
          <p:spPr bwMode="auto">
            <a:xfrm>
              <a:off x="247650" y="4404633"/>
              <a:ext cx="1524000" cy="338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GaAs</a:t>
              </a:r>
            </a:p>
          </p:txBody>
        </p:sp>
        <p:sp>
          <p:nvSpPr>
            <p:cNvPr id="25613" name="TextBox 95"/>
            <p:cNvSpPr txBox="1">
              <a:spLocks noChangeArrowheads="1"/>
            </p:cNvSpPr>
            <p:nvPr/>
          </p:nvSpPr>
          <p:spPr bwMode="auto">
            <a:xfrm>
              <a:off x="247650" y="4176060"/>
              <a:ext cx="1524000" cy="338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AlAs</a:t>
              </a:r>
            </a:p>
          </p:txBody>
        </p:sp>
        <p:sp>
          <p:nvSpPr>
            <p:cNvPr id="25614" name="TextBox 96"/>
            <p:cNvSpPr txBox="1">
              <a:spLocks noChangeArrowheads="1"/>
            </p:cNvSpPr>
            <p:nvPr/>
          </p:nvSpPr>
          <p:spPr bwMode="auto">
            <a:xfrm>
              <a:off x="247650" y="3965841"/>
              <a:ext cx="1524000" cy="338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600" b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GaAs</a:t>
              </a:r>
            </a:p>
          </p:txBody>
        </p:sp>
      </p:grpSp>
      <p:pic>
        <p:nvPicPr>
          <p:cNvPr id="25604" name="Picture 7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94050" y="1060450"/>
            <a:ext cx="5781675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06375" y="5349875"/>
            <a:ext cx="8686800" cy="1190625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225425" indent="-225425" algn="l">
              <a:buFont typeface="Arial" pitchFamily="34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40-period GaAs/AlAs crystalline multilayer grown on a Ge substrate</a:t>
            </a:r>
          </a:p>
          <a:p>
            <a:pPr marL="682625" lvl="1" indent="-225425" algn="l">
              <a:buFont typeface="Arial" pitchFamily="34" charset="0"/>
              <a:buChar char="•"/>
              <a:defRPr/>
            </a:pPr>
            <a:r>
              <a:rPr lang="de-DE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Ge sacrificial material allows for increased flexibility in processing </a:t>
            </a:r>
            <a:endParaRPr lang="de-AT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225425" indent="-225425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Surface roughness due to lattice mismatch limits reflectance (99.87%)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FFFFFF"/>
                </a:solidFill>
              </a:rPr>
              <a:t>Heteroepitaxial Monocrystalline DBR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341313" y="1268413"/>
            <a:ext cx="4230687" cy="4549775"/>
          </a:xfrm>
          <a:prstGeom prst="rect">
            <a:avLst/>
          </a:prstGeom>
          <a:solidFill>
            <a:schemeClr val="bg1"/>
          </a:solidFill>
          <a:ln w="38100">
            <a:solidFill>
              <a:srgbClr val="275EA7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indent="225425" algn="l">
              <a:spcBef>
                <a:spcPct val="50000"/>
              </a:spcBef>
              <a:buSzPct val="80000"/>
              <a:buFontTx/>
              <a:buChar char="•"/>
              <a:tabLst>
                <a:tab pos="22542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Thomas Swan/AIXTRON low-	pressure MOCVD reactor with a 	close-coupled showerhead 	configuration</a:t>
            </a:r>
          </a:p>
          <a:p>
            <a:pPr indent="225425" algn="l">
              <a:spcBef>
                <a:spcPct val="50000"/>
              </a:spcBef>
              <a:buSzPct val="80000"/>
              <a:buFontTx/>
              <a:buChar char="•"/>
              <a:tabLst>
                <a:tab pos="22542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2” diameter, 375-um thick, </a:t>
            </a:r>
            <a:r>
              <a:rPr lang="en-US" sz="2000" dirty="0" err="1">
                <a:solidFill>
                  <a:srgbClr val="000000"/>
                </a:solidFill>
                <a:latin typeface="Tahoma" pitchFamily="34" charset="0"/>
              </a:rPr>
              <a:t>epi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-	ready (100) </a:t>
            </a:r>
            <a:r>
              <a:rPr lang="en-US" sz="2000" dirty="0" err="1">
                <a:solidFill>
                  <a:srgbClr val="000000"/>
                </a:solidFill>
                <a:latin typeface="Tahoma" pitchFamily="34" charset="0"/>
              </a:rPr>
              <a:t>Ge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 substrates, </a:t>
            </a:r>
            <a:r>
              <a:rPr lang="en-US" sz="2000" dirty="0" err="1">
                <a:solidFill>
                  <a:srgbClr val="000000"/>
                </a:solidFill>
                <a:latin typeface="Tahoma" pitchFamily="34" charset="0"/>
              </a:rPr>
              <a:t>offcut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 	6° toward the [011] direction </a:t>
            </a:r>
          </a:p>
          <a:p>
            <a:pPr indent="225425" algn="l">
              <a:spcBef>
                <a:spcPct val="50000"/>
              </a:spcBef>
              <a:buSzPct val="80000"/>
              <a:buFontTx/>
              <a:buChar char="•"/>
              <a:tabLst>
                <a:tab pos="225425" algn="l"/>
              </a:tabLst>
              <a:defRPr/>
            </a:pPr>
            <a:r>
              <a:rPr lang="en-US" sz="2000" dirty="0" err="1">
                <a:solidFill>
                  <a:srgbClr val="000000"/>
                </a:solidFill>
                <a:latin typeface="Tahoma" pitchFamily="34" charset="0"/>
              </a:rPr>
              <a:t>Offcut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 substrate necessary to 	inhibit the formation of anti-	phase boundaries (APBs)</a:t>
            </a:r>
          </a:p>
          <a:p>
            <a:pPr indent="225425" algn="l">
              <a:spcBef>
                <a:spcPct val="50000"/>
              </a:spcBef>
              <a:buSzPct val="80000"/>
              <a:buFontTx/>
              <a:buChar char="•"/>
              <a:tabLst>
                <a:tab pos="225425" algn="l"/>
              </a:tabLst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N</a:t>
            </a:r>
            <a:r>
              <a:rPr lang="en-US" sz="2000" baseline="-25000" dirty="0">
                <a:solidFill>
                  <a:srgbClr val="000000"/>
                </a:solidFill>
                <a:latin typeface="Tahoma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 is used as the carrier gas and 	chamber pressure is maintained 	at 100 </a:t>
            </a:r>
            <a:r>
              <a:rPr lang="en-US" sz="2000" dirty="0" err="1">
                <a:solidFill>
                  <a:srgbClr val="000000"/>
                </a:solidFill>
                <a:latin typeface="Tahoma" pitchFamily="34" charset="0"/>
              </a:rPr>
              <a:t>Torr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 during crystal growth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6813" y="1223963"/>
            <a:ext cx="3851275" cy="463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6629" name="TextBox 9"/>
          <p:cNvSpPr txBox="1">
            <a:spLocks noChangeArrowheads="1"/>
          </p:cNvSpPr>
          <p:nvPr/>
        </p:nvSpPr>
        <p:spPr bwMode="auto">
          <a:xfrm>
            <a:off x="0" y="6324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57200">
            <a:spAutoFit/>
          </a:bodyPr>
          <a:lstStyle/>
          <a:p>
            <a:pPr algn="l"/>
            <a:r>
              <a:rPr lang="en-US" sz="1200" smtClean="0">
                <a:solidFill>
                  <a:srgbClr val="275EA7"/>
                </a:solidFill>
                <a:latin typeface="Arial" pitchFamily="34" charset="0"/>
              </a:rPr>
              <a:t>S. M. Ting and E. A. Fitzgerald, “Metal-organic chemical vapor deposition of single domain GaAs on Ge/Ge</a:t>
            </a:r>
            <a:r>
              <a:rPr lang="en-US" sz="1200" baseline="-25000" smtClean="0">
                <a:solidFill>
                  <a:srgbClr val="275EA7"/>
                </a:solidFill>
                <a:latin typeface="Arial" pitchFamily="34" charset="0"/>
              </a:rPr>
              <a:t>x</a:t>
            </a:r>
            <a:r>
              <a:rPr lang="en-US" sz="1200" smtClean="0">
                <a:solidFill>
                  <a:srgbClr val="275EA7"/>
                </a:solidFill>
                <a:latin typeface="Arial" pitchFamily="34" charset="0"/>
              </a:rPr>
              <a:t>Si</a:t>
            </a:r>
            <a:r>
              <a:rPr lang="en-US" sz="1200" baseline="-25000" smtClean="0">
                <a:solidFill>
                  <a:srgbClr val="275EA7"/>
                </a:solidFill>
                <a:latin typeface="Arial" pitchFamily="34" charset="0"/>
              </a:rPr>
              <a:t>1-x</a:t>
            </a:r>
            <a:r>
              <a:rPr lang="en-US" sz="1200" smtClean="0">
                <a:solidFill>
                  <a:srgbClr val="275EA7"/>
                </a:solidFill>
                <a:latin typeface="Arial" pitchFamily="34" charset="0"/>
              </a:rPr>
              <a:t>/Si and Ge substrates,” </a:t>
            </a:r>
            <a:r>
              <a:rPr lang="en-US" sz="1200" i="1" smtClean="0">
                <a:solidFill>
                  <a:srgbClr val="275EA7"/>
                </a:solidFill>
                <a:latin typeface="Arial" pitchFamily="34" charset="0"/>
              </a:rPr>
              <a:t>Journal of Applied Physics</a:t>
            </a:r>
            <a:r>
              <a:rPr lang="en-US" sz="1200" smtClean="0">
                <a:solidFill>
                  <a:srgbClr val="275EA7"/>
                </a:solidFill>
                <a:latin typeface="Arial" pitchFamily="34" charset="0"/>
              </a:rPr>
              <a:t> vol. 85, 2618, 2000.</a:t>
            </a:r>
          </a:p>
        </p:txBody>
      </p:sp>
      <p:sp>
        <p:nvSpPr>
          <p:cNvPr id="26630" name="Line 10"/>
          <p:cNvSpPr>
            <a:spLocks noChangeShapeType="1"/>
          </p:cNvSpPr>
          <p:nvPr/>
        </p:nvSpPr>
        <p:spPr bwMode="auto">
          <a:xfrm>
            <a:off x="0" y="6248400"/>
            <a:ext cx="9144000" cy="0"/>
          </a:xfrm>
          <a:prstGeom prst="line">
            <a:avLst/>
          </a:prstGeom>
          <a:noFill/>
          <a:ln w="25400">
            <a:solidFill>
              <a:srgbClr val="275EA7"/>
            </a:solidFill>
            <a:round/>
            <a:headEnd/>
            <a:tailEnd/>
          </a:ln>
        </p:spPr>
        <p:txBody>
          <a:bodyPr/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26631" name="Picture 17" descr="MIT_logo_full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6788" y="1223963"/>
            <a:ext cx="15303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FFFFFF"/>
                </a:solidFill>
              </a:rPr>
              <a:t>Crystal Growth Details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SEL875-S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86325" y="1228725"/>
            <a:ext cx="3556000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AFM_surface_sc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650" y="1169988"/>
            <a:ext cx="3509963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438150" y="4683125"/>
            <a:ext cx="8312150" cy="1973874"/>
          </a:xfrm>
          <a:prstGeom prst="rect">
            <a:avLst/>
          </a:prstGeom>
          <a:solidFill>
            <a:schemeClr val="bg1"/>
          </a:solidFill>
          <a:ln w="381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228600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DBR exhibits significant roughness (&gt;30 Å measured via AFM)</a:t>
            </a:r>
          </a:p>
          <a:p>
            <a:pPr marL="798513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interfacial misfit dislocations, residual anti-phase boundaries (APBs)</a:t>
            </a:r>
          </a:p>
          <a:p>
            <a:pPr marL="228600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  <a:defRPr/>
            </a:pPr>
            <a:r>
              <a:rPr lang="en-US" sz="2000" dirty="0" err="1">
                <a:solidFill>
                  <a:srgbClr val="000000"/>
                </a:solidFill>
                <a:latin typeface="Tahoma" pitchFamily="34" charset="0"/>
              </a:rPr>
              <a:t>Ge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 and </a:t>
            </a:r>
            <a:r>
              <a:rPr lang="en-US" sz="2000" dirty="0" err="1">
                <a:solidFill>
                  <a:srgbClr val="000000"/>
                </a:solidFill>
                <a:latin typeface="Tahoma" pitchFamily="34" charset="0"/>
              </a:rPr>
              <a:t>GaAs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</a:rPr>
              <a:t> lattice mismatch is small but significant (~ 0.3%)</a:t>
            </a:r>
          </a:p>
          <a:p>
            <a:pPr marL="798513" lvl="1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calculated critical thickness of </a:t>
            </a:r>
            <a:r>
              <a:rPr lang="en-US" dirty="0" err="1">
                <a:solidFill>
                  <a:srgbClr val="000000"/>
                </a:solidFill>
                <a:latin typeface="Tahoma" pitchFamily="34" charset="0"/>
              </a:rPr>
              <a:t>GaAs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on </a:t>
            </a:r>
            <a:r>
              <a:rPr lang="en-US" dirty="0" err="1">
                <a:solidFill>
                  <a:srgbClr val="000000"/>
                </a:solidFill>
                <a:latin typeface="Tahoma" pitchFamily="34" charset="0"/>
              </a:rPr>
              <a:t>Ge</a:t>
            </a: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 is approximately 1 µm</a:t>
            </a:r>
          </a:p>
          <a:p>
            <a:pPr marL="798513" lvl="1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Tahoma" pitchFamily="34" charset="0"/>
              </a:rPr>
              <a:t>In and P incorporation can be used to achieve lattice matching to </a:t>
            </a:r>
            <a:r>
              <a:rPr lang="en-US" dirty="0" err="1">
                <a:solidFill>
                  <a:srgbClr val="000000"/>
                </a:solidFill>
                <a:latin typeface="Tahoma" pitchFamily="34" charset="0"/>
              </a:rPr>
              <a:t>Ge</a:t>
            </a: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AlGaAs</a:t>
            </a:r>
            <a:r>
              <a:rPr lang="en-US" dirty="0" smtClean="0">
                <a:solidFill>
                  <a:srgbClr val="FFFFFF"/>
                </a:solidFill>
              </a:rPr>
              <a:t> on </a:t>
            </a:r>
            <a:r>
              <a:rPr lang="en-US" dirty="0" err="1" smtClean="0">
                <a:solidFill>
                  <a:srgbClr val="FFFFFF"/>
                </a:solidFill>
              </a:rPr>
              <a:t>Ge</a:t>
            </a:r>
            <a:r>
              <a:rPr lang="en-US" dirty="0" smtClean="0">
                <a:solidFill>
                  <a:srgbClr val="FFFFFF"/>
                </a:solidFill>
              </a:rPr>
              <a:t> Crystal Quality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9" name="Rectangle 3"/>
          <p:cNvSpPr>
            <a:spLocks noChangeArrowheads="1"/>
          </p:cNvSpPr>
          <p:nvPr/>
        </p:nvSpPr>
        <p:spPr bwMode="auto">
          <a:xfrm>
            <a:off x="107950" y="1179513"/>
            <a:ext cx="4319588" cy="5445125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623620" name="Rectangle 4"/>
          <p:cNvSpPr>
            <a:spLocks noChangeArrowheads="1"/>
          </p:cNvSpPr>
          <p:nvPr/>
        </p:nvSpPr>
        <p:spPr bwMode="auto">
          <a:xfrm>
            <a:off x="4643438" y="1179513"/>
            <a:ext cx="4319587" cy="5445125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1268" name="Picture 5" descr="Cantilever Fabric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295400"/>
            <a:ext cx="3816350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3622" name="Text Box 6"/>
          <p:cNvSpPr txBox="1">
            <a:spLocks noChangeArrowheads="1"/>
          </p:cNvSpPr>
          <p:nvPr/>
        </p:nvSpPr>
        <p:spPr bwMode="auto">
          <a:xfrm>
            <a:off x="2411413" y="1306513"/>
            <a:ext cx="1771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b="1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Laser Ablation</a:t>
            </a:r>
          </a:p>
        </p:txBody>
      </p:sp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161925" y="5805488"/>
            <a:ext cx="4257675" cy="819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l" eaLnBrk="1" hangingPunct="1">
              <a:spcBef>
                <a:spcPct val="20000"/>
              </a:spcBef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H.R.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Böhm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, S.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Gigan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, G. Langer, J. Hertzberg, F.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Blaser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, D.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Bäuerle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, K. Schwab, A.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Zeilinger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, M.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Aspelmeyer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Appl. Phys.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Lett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89, 223101 (2006)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71" name="Rectangle 8"/>
          <p:cNvSpPr>
            <a:spLocks noChangeArrowheads="1"/>
          </p:cNvSpPr>
          <p:nvPr/>
        </p:nvSpPr>
        <p:spPr bwMode="auto">
          <a:xfrm>
            <a:off x="250825" y="4751388"/>
            <a:ext cx="3960813" cy="973137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GB" sz="1600" dirty="0">
                <a:latin typeface="Arial" pitchFamily="34" charset="0"/>
              </a:rPr>
              <a:t>free-standing HR coating (TiO</a:t>
            </a:r>
            <a:r>
              <a:rPr lang="en-GB" sz="1600" baseline="-25000" dirty="0">
                <a:latin typeface="Arial" pitchFamily="34" charset="0"/>
              </a:rPr>
              <a:t>2</a:t>
            </a:r>
            <a:r>
              <a:rPr lang="en-GB" sz="1600" dirty="0">
                <a:latin typeface="Arial" pitchFamily="34" charset="0"/>
              </a:rPr>
              <a:t>/SiO</a:t>
            </a:r>
            <a:r>
              <a:rPr lang="en-GB" sz="1600" baseline="-25000" dirty="0">
                <a:latin typeface="Arial" pitchFamily="34" charset="0"/>
              </a:rPr>
              <a:t>2</a:t>
            </a:r>
            <a:r>
              <a:rPr lang="en-GB" sz="1600" dirty="0">
                <a:latin typeface="Arial" pitchFamily="34" charset="0"/>
              </a:rPr>
              <a:t>)</a:t>
            </a:r>
          </a:p>
          <a:p>
            <a:pPr algn="l" eaLnBrk="1" hangingPunct="1">
              <a:lnSpc>
                <a:spcPct val="120000"/>
              </a:lnSpc>
            </a:pPr>
            <a:r>
              <a:rPr lang="en-GB" sz="1600" dirty="0">
                <a:latin typeface="Arial" pitchFamily="34" charset="0"/>
              </a:rPr>
              <a:t>dimensions: 520 x 120 x 2.4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μ</a:t>
            </a:r>
            <a:r>
              <a:rPr lang="de-AT" sz="1600" dirty="0">
                <a:latin typeface="Arial" pitchFamily="34" charset="0"/>
                <a:cs typeface="Arial" pitchFamily="34" charset="0"/>
              </a:rPr>
              <a:t>m</a:t>
            </a:r>
            <a:r>
              <a:rPr lang="de-AT" sz="1600" baseline="30000" dirty="0">
                <a:latin typeface="Arial" pitchFamily="34" charset="0"/>
                <a:cs typeface="Arial" pitchFamily="34" charset="0"/>
              </a:rPr>
              <a:t>3</a:t>
            </a:r>
            <a:endParaRPr lang="de-AT" sz="1600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lnSpc>
                <a:spcPct val="120000"/>
              </a:lnSpc>
            </a:pPr>
            <a:r>
              <a:rPr lang="de-AT" sz="1600" dirty="0">
                <a:latin typeface="Arial" pitchFamily="34" charset="0"/>
                <a:cs typeface="Arial" pitchFamily="34" charset="0"/>
              </a:rPr>
              <a:t>Reflectivity &gt; 0.998, Q ~ 10,000</a:t>
            </a:r>
            <a:endParaRPr lang="en-US" sz="1600" baseline="30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7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388" y="1268413"/>
            <a:ext cx="268128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3631" name="Text Box 15"/>
          <p:cNvSpPr txBox="1">
            <a:spLocks noChangeArrowheads="1"/>
          </p:cNvSpPr>
          <p:nvPr/>
        </p:nvSpPr>
        <p:spPr bwMode="auto">
          <a:xfrm>
            <a:off x="7426325" y="1431925"/>
            <a:ext cx="1466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b="1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Dry Etching</a:t>
            </a:r>
          </a:p>
        </p:txBody>
      </p:sp>
      <p:sp>
        <p:nvSpPr>
          <p:cNvPr id="11274" name="Text Box 16"/>
          <p:cNvSpPr txBox="1">
            <a:spLocks noChangeArrowheads="1"/>
          </p:cNvSpPr>
          <p:nvPr/>
        </p:nvSpPr>
        <p:spPr bwMode="auto">
          <a:xfrm>
            <a:off x="2457450" y="1727200"/>
            <a:ext cx="184467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000" dirty="0">
                <a:latin typeface="Arial" pitchFamily="34" charset="0"/>
                <a:cs typeface="Arial" pitchFamily="34" charset="0"/>
              </a:rPr>
              <a:t>with Dieter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Bäuerle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 (Linz) and Keith Schwab (Cornell)</a:t>
            </a:r>
          </a:p>
        </p:txBody>
      </p:sp>
      <p:sp>
        <p:nvSpPr>
          <p:cNvPr id="11275" name="Text Box 17"/>
          <p:cNvSpPr txBox="1">
            <a:spLocks noChangeArrowheads="1"/>
          </p:cNvSpPr>
          <p:nvPr/>
        </p:nvSpPr>
        <p:spPr bwMode="auto">
          <a:xfrm>
            <a:off x="7451725" y="1808163"/>
            <a:ext cx="13858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000" dirty="0">
                <a:latin typeface="Arial" pitchFamily="34" charset="0"/>
                <a:cs typeface="Arial" pitchFamily="34" charset="0"/>
              </a:rPr>
              <a:t>with Keith Schwab (Cornell)</a:t>
            </a:r>
          </a:p>
        </p:txBody>
      </p:sp>
      <p:sp>
        <p:nvSpPr>
          <p:cNvPr id="11276" name="Rectangle 18"/>
          <p:cNvSpPr>
            <a:spLocks noChangeArrowheads="1"/>
          </p:cNvSpPr>
          <p:nvPr/>
        </p:nvSpPr>
        <p:spPr bwMode="auto">
          <a:xfrm>
            <a:off x="4824413" y="4778375"/>
            <a:ext cx="3933825" cy="973138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GB" sz="1600" dirty="0">
                <a:latin typeface="Arial" pitchFamily="34" charset="0"/>
              </a:rPr>
              <a:t>free-standing HR coating (Ta</a:t>
            </a:r>
            <a:r>
              <a:rPr lang="en-GB" sz="1600" baseline="-25000" dirty="0">
                <a:latin typeface="Arial" pitchFamily="34" charset="0"/>
              </a:rPr>
              <a:t>2</a:t>
            </a:r>
            <a:r>
              <a:rPr lang="en-GB" sz="1600" dirty="0">
                <a:latin typeface="Arial" pitchFamily="34" charset="0"/>
              </a:rPr>
              <a:t>O</a:t>
            </a:r>
            <a:r>
              <a:rPr lang="en-GB" sz="1600" baseline="-25000" dirty="0">
                <a:latin typeface="Arial" pitchFamily="34" charset="0"/>
              </a:rPr>
              <a:t>5</a:t>
            </a:r>
            <a:r>
              <a:rPr lang="en-GB" sz="1600" dirty="0">
                <a:latin typeface="Arial" pitchFamily="34" charset="0"/>
              </a:rPr>
              <a:t>/SiO</a:t>
            </a:r>
            <a:r>
              <a:rPr lang="en-GB" sz="1600" baseline="-25000" dirty="0">
                <a:latin typeface="Arial" pitchFamily="34" charset="0"/>
              </a:rPr>
              <a:t>2</a:t>
            </a:r>
            <a:r>
              <a:rPr lang="en-GB" sz="1600" dirty="0">
                <a:latin typeface="Arial" pitchFamily="34" charset="0"/>
              </a:rPr>
              <a:t>)</a:t>
            </a:r>
          </a:p>
          <a:p>
            <a:pPr algn="l" eaLnBrk="1" hangingPunct="1">
              <a:lnSpc>
                <a:spcPct val="120000"/>
              </a:lnSpc>
            </a:pPr>
            <a:r>
              <a:rPr lang="en-GB" sz="1600" dirty="0">
                <a:latin typeface="Arial" pitchFamily="34" charset="0"/>
              </a:rPr>
              <a:t>dimensions: 250 x 50 x 6 </a:t>
            </a:r>
            <a:r>
              <a:rPr lang="el-GR" sz="1600" dirty="0">
                <a:latin typeface="Arial" pitchFamily="34" charset="0"/>
                <a:cs typeface="Arial" pitchFamily="34" charset="0"/>
              </a:rPr>
              <a:t>μ</a:t>
            </a:r>
            <a:r>
              <a:rPr lang="de-AT" sz="1600" dirty="0">
                <a:latin typeface="Arial" pitchFamily="34" charset="0"/>
                <a:cs typeface="Arial" pitchFamily="34" charset="0"/>
              </a:rPr>
              <a:t>m</a:t>
            </a:r>
            <a:r>
              <a:rPr lang="de-AT" sz="1600" baseline="30000" dirty="0">
                <a:latin typeface="Arial" pitchFamily="34" charset="0"/>
                <a:cs typeface="Arial" pitchFamily="34" charset="0"/>
              </a:rPr>
              <a:t>3</a:t>
            </a:r>
            <a:endParaRPr lang="de-AT" sz="1600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lnSpc>
                <a:spcPct val="120000"/>
              </a:lnSpc>
            </a:pPr>
            <a:r>
              <a:rPr lang="de-AT" sz="1600" b="1" dirty="0">
                <a:latin typeface="Arial" pitchFamily="34" charset="0"/>
                <a:cs typeface="Arial" pitchFamily="34" charset="0"/>
              </a:rPr>
              <a:t>Reflectivity &gt; 0.9999, Q ~ 2,000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77" name="Rectangle 19"/>
          <p:cNvSpPr>
            <a:spLocks noChangeArrowheads="1"/>
          </p:cNvSpPr>
          <p:nvPr/>
        </p:nvSpPr>
        <p:spPr bwMode="auto">
          <a:xfrm>
            <a:off x="4435475" y="5815013"/>
            <a:ext cx="414178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	S.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Gröblacher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, S.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Gigan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, H.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Böhm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, A.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Zeilinger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, M.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Aspelmeyer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, Eur. Phys.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Lett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. 81, 54003 (2008)</a:t>
            </a:r>
          </a:p>
        </p:txBody>
      </p:sp>
      <p:sp>
        <p:nvSpPr>
          <p:cNvPr id="11278" name="Text Box 21"/>
          <p:cNvSpPr txBox="1">
            <a:spLocks noChangeArrowheads="1"/>
          </p:cNvSpPr>
          <p:nvPr/>
        </p:nvSpPr>
        <p:spPr bwMode="auto">
          <a:xfrm>
            <a:off x="7092950" y="3876675"/>
            <a:ext cx="1439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000">
                <a:solidFill>
                  <a:schemeClr val="bg1"/>
                </a:solidFill>
              </a:rPr>
              <a:t>in collaboration with Keith Schwab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695950" y="2168525"/>
            <a:ext cx="2655888" cy="2519363"/>
            <a:chOff x="3674" y="1310"/>
            <a:chExt cx="1673" cy="1587"/>
          </a:xfrm>
        </p:grpSpPr>
        <p:grpSp>
          <p:nvGrpSpPr>
            <p:cNvPr id="3" name="Group 23"/>
            <p:cNvGrpSpPr>
              <a:grpSpLocks/>
            </p:cNvGrpSpPr>
            <p:nvPr/>
          </p:nvGrpSpPr>
          <p:grpSpPr bwMode="auto">
            <a:xfrm>
              <a:off x="3674" y="1310"/>
              <a:ext cx="1673" cy="1587"/>
              <a:chOff x="3674" y="1366"/>
              <a:chExt cx="1673" cy="1587"/>
            </a:xfrm>
          </p:grpSpPr>
          <p:sp>
            <p:nvSpPr>
              <p:cNvPr id="11283" name="Oval 11"/>
              <p:cNvSpPr>
                <a:spLocks noChangeArrowheads="1"/>
              </p:cNvSpPr>
              <p:nvPr/>
            </p:nvSpPr>
            <p:spPr bwMode="auto">
              <a:xfrm>
                <a:off x="3759" y="1366"/>
                <a:ext cx="152" cy="84"/>
              </a:xfrm>
              <a:prstGeom prst="ellipse">
                <a:avLst/>
              </a:prstGeom>
              <a:noFill/>
              <a:ln w="25400">
                <a:solidFill>
                  <a:srgbClr val="BB1D8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4" name="Line 12"/>
              <p:cNvSpPr>
                <a:spLocks noChangeShapeType="1"/>
              </p:cNvSpPr>
              <p:nvPr/>
            </p:nvSpPr>
            <p:spPr bwMode="auto">
              <a:xfrm flipH="1">
                <a:off x="3674" y="1395"/>
                <a:ext cx="96" cy="425"/>
              </a:xfrm>
              <a:prstGeom prst="line">
                <a:avLst/>
              </a:prstGeom>
              <a:noFill/>
              <a:ln w="22225">
                <a:solidFill>
                  <a:srgbClr val="BB1D8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13"/>
              <p:cNvSpPr>
                <a:spLocks noChangeShapeType="1"/>
              </p:cNvSpPr>
              <p:nvPr/>
            </p:nvSpPr>
            <p:spPr bwMode="auto">
              <a:xfrm>
                <a:off x="3872" y="1366"/>
                <a:ext cx="1474" cy="454"/>
              </a:xfrm>
              <a:prstGeom prst="line">
                <a:avLst/>
              </a:prstGeom>
              <a:noFill/>
              <a:ln w="22225">
                <a:solidFill>
                  <a:srgbClr val="BB1D8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1286" name="Picture 9" descr="viennaRIE18cyc_061116_r45t60_canti2700x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674" y="1819"/>
                <a:ext cx="1673" cy="1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282" name="Rectangle 14"/>
            <p:cNvSpPr>
              <a:spLocks noChangeArrowheads="1"/>
            </p:cNvSpPr>
            <p:nvPr/>
          </p:nvSpPr>
          <p:spPr bwMode="auto">
            <a:xfrm>
              <a:off x="3674" y="1763"/>
              <a:ext cx="1672" cy="1134"/>
            </a:xfrm>
            <a:prstGeom prst="rect">
              <a:avLst/>
            </a:prstGeom>
            <a:noFill/>
            <a:ln w="22225">
              <a:solidFill>
                <a:srgbClr val="BB1D8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Microfabricated</a:t>
            </a:r>
            <a:r>
              <a:rPr lang="en-US" dirty="0" smtClean="0"/>
              <a:t> Optomechanics Gen 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2"/>
          <p:cNvSpPr>
            <a:spLocks noChangeArrowheads="1"/>
          </p:cNvSpPr>
          <p:nvPr/>
        </p:nvSpPr>
        <p:spPr bwMode="auto">
          <a:xfrm>
            <a:off x="107950" y="1179513"/>
            <a:ext cx="4319588" cy="5445125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654339" name="Rectangle 3"/>
          <p:cNvSpPr>
            <a:spLocks noChangeArrowheads="1"/>
          </p:cNvSpPr>
          <p:nvPr/>
        </p:nvSpPr>
        <p:spPr bwMode="auto">
          <a:xfrm>
            <a:off x="4643438" y="1179513"/>
            <a:ext cx="4319587" cy="5445125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54341" name="Text Box 5"/>
          <p:cNvSpPr txBox="1">
            <a:spLocks noChangeArrowheads="1"/>
          </p:cNvSpPr>
          <p:nvPr/>
        </p:nvSpPr>
        <p:spPr bwMode="auto">
          <a:xfrm>
            <a:off x="3267075" y="1314450"/>
            <a:ext cx="1006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en-US" b="1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Single Crystal Bragg</a:t>
            </a:r>
            <a:br>
              <a:rPr lang="en-US" b="1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en-US" b="1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Mirrors</a:t>
            </a: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161925" y="5859463"/>
            <a:ext cx="4140200" cy="998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l"/>
            <a:r>
              <a:rPr lang="en-US" sz="1400" dirty="0">
                <a:latin typeface="Arial" pitchFamily="34" charset="0"/>
                <a:cs typeface="Arial" pitchFamily="34" charset="0"/>
              </a:rPr>
              <a:t>G. D. Cole, S.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Gröblacher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K.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Gugler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S.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Gigan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M.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Aspelmeyer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, Appl. Phys. </a:t>
            </a:r>
            <a:r>
              <a:rPr lang="en-US" sz="1400" dirty="0" err="1">
                <a:latin typeface="Arial" pitchFamily="34" charset="0"/>
                <a:cs typeface="Arial" pitchFamily="34" charset="0"/>
              </a:rPr>
              <a:t>Lett</a:t>
            </a:r>
            <a:r>
              <a:rPr lang="en-US" sz="1400" dirty="0">
                <a:latin typeface="Arial" pitchFamily="34" charset="0"/>
                <a:cs typeface="Arial" pitchFamily="34" charset="0"/>
              </a:rPr>
              <a:t>. 92, 261108 (2008)</a:t>
            </a:r>
          </a:p>
        </p:txBody>
      </p:sp>
      <p:sp>
        <p:nvSpPr>
          <p:cNvPr id="12294" name="Rectangle 17"/>
          <p:cNvSpPr>
            <a:spLocks noChangeArrowheads="1"/>
          </p:cNvSpPr>
          <p:nvPr/>
        </p:nvSpPr>
        <p:spPr bwMode="auto">
          <a:xfrm>
            <a:off x="4435475" y="5815013"/>
            <a:ext cx="4141788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</a:pPr>
            <a:r>
              <a:rPr lang="en-GB" sz="1400" dirty="0">
                <a:latin typeface="Arial" pitchFamily="34" charset="0"/>
                <a:cs typeface="Arial" pitchFamily="34" charset="0"/>
              </a:rPr>
              <a:t>	S.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Gröblacher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, J. B. Hertzberg, M. R.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Vanner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, G. D. Cole, S.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Gigan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, K. C. Schwab, and M. </a:t>
            </a:r>
            <a:r>
              <a:rPr lang="en-GB" sz="1400" dirty="0" err="1">
                <a:latin typeface="Arial" pitchFamily="34" charset="0"/>
                <a:cs typeface="Arial" pitchFamily="34" charset="0"/>
              </a:rPr>
              <a:t>Aspelmeyer</a:t>
            </a:r>
            <a:r>
              <a:rPr lang="en-GB" sz="1400" dirty="0">
                <a:latin typeface="Arial" pitchFamily="34" charset="0"/>
                <a:cs typeface="Arial" pitchFamily="34" charset="0"/>
              </a:rPr>
              <a:t>, Nature Physics 7, 485 (2009)</a:t>
            </a:r>
          </a:p>
          <a:p>
            <a:pPr marL="342900" indent="-342900" algn="l" eaLnBrk="1" hangingPunct="1">
              <a:spcBef>
                <a:spcPct val="20000"/>
              </a:spcBef>
            </a:pPr>
            <a:endParaRPr lang="en-GB" sz="1400" dirty="0">
              <a:latin typeface="Arial" pitchFamily="34" charset="0"/>
              <a:cs typeface="Arial" pitchFamily="34" charset="0"/>
            </a:endParaRPr>
          </a:p>
          <a:p>
            <a:pPr marL="342900" indent="-342900" algn="l" eaLnBrk="1" hangingPunct="1">
              <a:spcBef>
                <a:spcPct val="20000"/>
              </a:spcBef>
            </a:pP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6" name="Rectangle 23"/>
          <p:cNvSpPr>
            <a:spLocks noChangeArrowheads="1"/>
          </p:cNvSpPr>
          <p:nvPr/>
        </p:nvSpPr>
        <p:spPr bwMode="auto">
          <a:xfrm>
            <a:off x="250825" y="4778375"/>
            <a:ext cx="3960813" cy="978729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GB" sz="1600" dirty="0">
                <a:latin typeface="Arial" pitchFamily="34" charset="0"/>
              </a:rPr>
              <a:t>free-standing epitaxial </a:t>
            </a:r>
            <a:r>
              <a:rPr lang="en-GB" sz="1600" dirty="0" err="1">
                <a:latin typeface="Arial" pitchFamily="34" charset="0"/>
              </a:rPr>
              <a:t>AlGaAs</a:t>
            </a:r>
            <a:r>
              <a:rPr lang="en-GB" sz="1600" dirty="0">
                <a:latin typeface="Arial" pitchFamily="34" charset="0"/>
              </a:rPr>
              <a:t> DBR</a:t>
            </a:r>
          </a:p>
          <a:p>
            <a:pPr algn="l" eaLnBrk="1" hangingPunct="1">
              <a:lnSpc>
                <a:spcPct val="120000"/>
              </a:lnSpc>
            </a:pPr>
            <a:r>
              <a:rPr lang="en-GB" sz="1600" dirty="0">
                <a:latin typeface="Arial" pitchFamily="34" charset="0"/>
              </a:rPr>
              <a:t>dimensions: 100s x 50 x 5.5 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µ</a:t>
            </a:r>
            <a:r>
              <a:rPr lang="de-AT" sz="16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de-AT" sz="1600" baseline="30000" dirty="0" smtClean="0">
                <a:latin typeface="Arial" pitchFamily="34" charset="0"/>
                <a:cs typeface="Arial" pitchFamily="34" charset="0"/>
              </a:rPr>
              <a:t>3</a:t>
            </a:r>
            <a:endParaRPr lang="de-AT" sz="1600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lnSpc>
                <a:spcPct val="120000"/>
              </a:lnSpc>
            </a:pPr>
            <a:r>
              <a:rPr lang="de-AT" sz="1600" dirty="0">
                <a:latin typeface="Arial" pitchFamily="34" charset="0"/>
                <a:cs typeface="Arial" pitchFamily="34" charset="0"/>
              </a:rPr>
              <a:t>Reflectivity &gt; 0.9998, Q ~ </a:t>
            </a:r>
            <a:r>
              <a:rPr lang="de-AT" sz="1600" dirty="0" smtClean="0">
                <a:latin typeface="Arial" pitchFamily="34" charset="0"/>
                <a:cs typeface="Arial" pitchFamily="34" charset="0"/>
              </a:rPr>
              <a:t>10</a:t>
            </a:r>
            <a:r>
              <a:rPr lang="de-AT" sz="1600" baseline="30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de-AT" sz="1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600" baseline="-250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~0.2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2297" name="Rectangle 28"/>
          <p:cNvSpPr>
            <a:spLocks noChangeArrowheads="1"/>
          </p:cNvSpPr>
          <p:nvPr/>
        </p:nvSpPr>
        <p:spPr bwMode="auto">
          <a:xfrm>
            <a:off x="4843463" y="4795838"/>
            <a:ext cx="3959225" cy="978729"/>
          </a:xfrm>
          <a:prstGeom prst="rect">
            <a:avLst/>
          </a:prstGeom>
          <a:solidFill>
            <a:srgbClr val="FF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>
              <a:lnSpc>
                <a:spcPct val="120000"/>
              </a:lnSpc>
            </a:pPr>
            <a:r>
              <a:rPr lang="en-GB" sz="1600" dirty="0">
                <a:latin typeface="Arial" pitchFamily="34" charset="0"/>
              </a:rPr>
              <a:t>dielectric mirror pad (Ta</a:t>
            </a:r>
            <a:r>
              <a:rPr lang="en-GB" sz="1600" baseline="-25000" dirty="0">
                <a:latin typeface="Arial" pitchFamily="34" charset="0"/>
              </a:rPr>
              <a:t>2</a:t>
            </a:r>
            <a:r>
              <a:rPr lang="en-GB" sz="1600" dirty="0">
                <a:latin typeface="Arial" pitchFamily="34" charset="0"/>
              </a:rPr>
              <a:t>O</a:t>
            </a:r>
            <a:r>
              <a:rPr lang="en-GB" sz="1600" baseline="-25000" dirty="0">
                <a:latin typeface="Arial" pitchFamily="34" charset="0"/>
              </a:rPr>
              <a:t>5</a:t>
            </a:r>
            <a:r>
              <a:rPr lang="en-GB" sz="1600" dirty="0">
                <a:latin typeface="Arial" pitchFamily="34" charset="0"/>
              </a:rPr>
              <a:t>/SiO</a:t>
            </a:r>
            <a:r>
              <a:rPr lang="en-GB" sz="1600" baseline="-25000" dirty="0">
                <a:latin typeface="Arial" pitchFamily="34" charset="0"/>
              </a:rPr>
              <a:t>2</a:t>
            </a:r>
            <a:r>
              <a:rPr lang="en-GB" sz="1600" dirty="0">
                <a:latin typeface="Arial" pitchFamily="34" charset="0"/>
              </a:rPr>
              <a:t>) on </a:t>
            </a:r>
            <a:r>
              <a:rPr lang="en-GB" sz="1600" dirty="0" err="1">
                <a:latin typeface="Arial" pitchFamily="34" charset="0"/>
              </a:rPr>
              <a:t>SiN</a:t>
            </a:r>
            <a:r>
              <a:rPr lang="en-GB" sz="1600" baseline="-25000" dirty="0" err="1">
                <a:latin typeface="Arial" pitchFamily="34" charset="0"/>
              </a:rPr>
              <a:t>x</a:t>
            </a:r>
            <a:endParaRPr lang="en-GB" sz="1600" dirty="0">
              <a:latin typeface="Arial" pitchFamily="34" charset="0"/>
            </a:endParaRPr>
          </a:p>
          <a:p>
            <a:pPr algn="l" eaLnBrk="1" hangingPunct="1">
              <a:lnSpc>
                <a:spcPct val="120000"/>
              </a:lnSpc>
            </a:pPr>
            <a:r>
              <a:rPr lang="en-GB" sz="1600" dirty="0">
                <a:latin typeface="Arial" pitchFamily="34" charset="0"/>
              </a:rPr>
              <a:t>dimensions: 100s x 50 x 6 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µ</a:t>
            </a:r>
            <a:r>
              <a:rPr lang="de-AT" sz="16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de-AT" sz="1600" baseline="30000" dirty="0" smtClean="0">
                <a:latin typeface="Arial" pitchFamily="34" charset="0"/>
                <a:cs typeface="Arial" pitchFamily="34" charset="0"/>
              </a:rPr>
              <a:t>3</a:t>
            </a:r>
            <a:endParaRPr lang="de-AT" sz="1600" dirty="0">
              <a:latin typeface="Arial" pitchFamily="34" charset="0"/>
              <a:cs typeface="Arial" pitchFamily="34" charset="0"/>
            </a:endParaRPr>
          </a:p>
          <a:p>
            <a:pPr algn="l" eaLnBrk="1" hangingPunct="1">
              <a:lnSpc>
                <a:spcPct val="120000"/>
              </a:lnSpc>
            </a:pPr>
            <a:r>
              <a:rPr lang="de-AT" sz="1600" dirty="0">
                <a:latin typeface="Arial" pitchFamily="34" charset="0"/>
                <a:cs typeface="Arial" pitchFamily="34" charset="0"/>
              </a:rPr>
              <a:t>Reflectivity &gt; 0.9999, Q ~ 10</a:t>
            </a:r>
            <a:r>
              <a:rPr lang="de-AT" sz="1600" baseline="30000" dirty="0">
                <a:latin typeface="Arial" pitchFamily="34" charset="0"/>
                <a:cs typeface="Arial" pitchFamily="34" charset="0"/>
              </a:rPr>
              <a:t>4 </a:t>
            </a:r>
            <a:r>
              <a:rPr lang="de-AT" sz="1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1600" baseline="-25000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~0.2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3311525" y="2446338"/>
            <a:ext cx="11255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000" dirty="0">
                <a:latin typeface="Arial" pitchFamily="34" charset="0"/>
                <a:cs typeface="Arial" pitchFamily="34" charset="0"/>
              </a:rPr>
              <a:t>with G. Cole </a:t>
            </a:r>
            <a:br>
              <a:rPr lang="en-US" sz="1000" dirty="0">
                <a:latin typeface="Arial" pitchFamily="34" charset="0"/>
                <a:cs typeface="Arial" pitchFamily="34" charset="0"/>
              </a:rPr>
            </a:br>
            <a:r>
              <a:rPr lang="en-US" sz="1000" dirty="0">
                <a:latin typeface="Arial" pitchFamily="34" charset="0"/>
                <a:cs typeface="Arial" pitchFamily="34" charset="0"/>
              </a:rPr>
              <a:t>(LLNL)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4841875" y="1357313"/>
            <a:ext cx="3016250" cy="3286125"/>
            <a:chOff x="3078" y="799"/>
            <a:chExt cx="1969" cy="2157"/>
          </a:xfrm>
        </p:grpSpPr>
        <p:pic>
          <p:nvPicPr>
            <p:cNvPr id="12304" name="Picture 2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78" y="799"/>
              <a:ext cx="1969" cy="2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5" name="Text Box 30"/>
            <p:cNvSpPr txBox="1">
              <a:spLocks noChangeArrowheads="1"/>
            </p:cNvSpPr>
            <p:nvPr/>
          </p:nvSpPr>
          <p:spPr bwMode="auto">
            <a:xfrm>
              <a:off x="3493" y="2415"/>
              <a:ext cx="1343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collaboration with Schwab group</a:t>
              </a:r>
              <a:br>
                <a:rPr lang="en-U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and </a:t>
              </a:r>
              <a:r>
                <a:rPr lang="en-US" sz="140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ATFilms</a:t>
              </a:r>
              <a:endPara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300" name="Picture 32" descr="AlGaAs_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375" y="1268413"/>
            <a:ext cx="305435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1" name="Text Box 33"/>
          <p:cNvSpPr txBox="1">
            <a:spLocks noChangeArrowheads="1"/>
          </p:cNvSpPr>
          <p:nvPr/>
        </p:nvSpPr>
        <p:spPr bwMode="auto">
          <a:xfrm>
            <a:off x="296863" y="1381125"/>
            <a:ext cx="26479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fabricated at Lawrence Livermore National Lab</a:t>
            </a:r>
          </a:p>
        </p:txBody>
      </p:sp>
      <p:sp>
        <p:nvSpPr>
          <p:cNvPr id="654377" name="Text Box 41"/>
          <p:cNvSpPr txBox="1">
            <a:spLocks noChangeArrowheads="1"/>
          </p:cNvSpPr>
          <p:nvPr/>
        </p:nvSpPr>
        <p:spPr bwMode="auto">
          <a:xfrm>
            <a:off x="7886700" y="1314450"/>
            <a:ext cx="1006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1" hangingPunct="1">
              <a:defRPr/>
            </a:pPr>
            <a:r>
              <a:rPr lang="en-US" b="1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Hybrid</a:t>
            </a:r>
            <a:br>
              <a:rPr lang="en-US" b="1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en-US" b="1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SiN</a:t>
            </a:r>
            <a:r>
              <a:rPr lang="en-US" b="1" baseline="-25000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x</a:t>
            </a:r>
            <a:r>
              <a:rPr lang="en-US" b="1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&amp;</a:t>
            </a:r>
            <a:br>
              <a:rPr lang="en-US" b="1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en-US" b="1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Ta</a:t>
            </a:r>
            <a:r>
              <a:rPr lang="en-US" b="1" baseline="-25000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</a:t>
            </a:r>
            <a:r>
              <a:rPr lang="en-US" b="1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</a:t>
            </a:r>
            <a:r>
              <a:rPr lang="en-US" b="1" baseline="-25000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5</a:t>
            </a:r>
            <a:r>
              <a:rPr lang="en-US" b="1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/</a:t>
            </a:r>
            <a:br>
              <a:rPr lang="en-US" b="1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en-US" b="1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SiO</a:t>
            </a:r>
            <a:r>
              <a:rPr lang="en-US" b="1" baseline="-25000">
                <a:solidFill>
                  <a:srgbClr val="BB1D8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</a:t>
            </a:r>
            <a:endParaRPr lang="en-US" b="1">
              <a:solidFill>
                <a:srgbClr val="BB1D8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2303" name="Text Box 42"/>
          <p:cNvSpPr txBox="1">
            <a:spLocks noChangeArrowheads="1"/>
          </p:cNvSpPr>
          <p:nvPr/>
        </p:nvSpPr>
        <p:spPr bwMode="auto">
          <a:xfrm>
            <a:off x="7856538" y="2438400"/>
            <a:ext cx="11255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000" dirty="0">
                <a:latin typeface="Arial" pitchFamily="34" charset="0"/>
                <a:cs typeface="Arial" pitchFamily="34" charset="0"/>
              </a:rPr>
              <a:t>with K. Schwab and R. </a:t>
            </a:r>
            <a:r>
              <a:rPr lang="en-US" sz="1000" dirty="0" err="1">
                <a:latin typeface="Arial" pitchFamily="34" charset="0"/>
                <a:cs typeface="Arial" pitchFamily="34" charset="0"/>
              </a:rPr>
              <a:t>Lalezari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Microfabricated</a:t>
            </a:r>
            <a:r>
              <a:rPr lang="en-US" dirty="0" smtClean="0"/>
              <a:t> Optomechanics Gen II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5" descr="100x50 overview"/>
          <p:cNvPicPr>
            <a:picLocks noChangeAspect="1" noChangeArrowheads="1"/>
          </p:cNvPicPr>
          <p:nvPr/>
        </p:nvPicPr>
        <p:blipFill>
          <a:blip r:embed="rId2" cstate="print">
            <a:lum bright="-6000"/>
          </a:blip>
          <a:srcRect/>
          <a:stretch>
            <a:fillRect/>
          </a:stretch>
        </p:blipFill>
        <p:spPr bwMode="auto">
          <a:xfrm>
            <a:off x="252413" y="1679575"/>
            <a:ext cx="4268787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7" descr="100x50_dev_D_bottom"/>
          <p:cNvPicPr>
            <a:picLocks noChangeAspect="1" noChangeArrowheads="1"/>
          </p:cNvPicPr>
          <p:nvPr/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 bwMode="auto">
          <a:xfrm>
            <a:off x="4624388" y="1681163"/>
            <a:ext cx="4268787" cy="320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38150" y="5368925"/>
            <a:ext cx="8312150" cy="860425"/>
          </a:xfrm>
          <a:prstGeom prst="rect">
            <a:avLst/>
          </a:prstGeom>
          <a:solidFill>
            <a:schemeClr val="bg1"/>
          </a:solidFill>
          <a:ln w="38100">
            <a:solidFill>
              <a:srgbClr val="275EA7"/>
            </a:solidFill>
            <a:miter lim="800000"/>
            <a:headEnd/>
            <a:tailEnd/>
          </a:ln>
          <a:effectLst>
            <a:outerShdw blurRad="25400" dist="107763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marL="225425" indent="-225425" algn="l"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Single-mask bulk micromachining process, SiCl</a:t>
            </a:r>
            <a:r>
              <a:rPr lang="en-US" sz="2000" baseline="-25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/N</a:t>
            </a:r>
            <a:r>
              <a:rPr lang="en-US" sz="2000" baseline="-25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 ICP for DBR etch</a:t>
            </a:r>
          </a:p>
          <a:p>
            <a:pPr marL="225425" indent="-225425" algn="l"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Selective etching of binary GaAs over ternary Al</a:t>
            </a:r>
            <a:r>
              <a:rPr lang="en-US" sz="2000" baseline="-25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0.12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Ga</a:t>
            </a:r>
            <a:r>
              <a:rPr lang="en-US" sz="2000" baseline="-25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0.88</a:t>
            </a:r>
            <a:r>
              <a:rPr lang="en-US" sz="20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As for release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Completed Free-Free Resonators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72" descr="x-section_figur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19184" y="4400550"/>
            <a:ext cx="307016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89" descr="DBR_design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7001" y="1073150"/>
            <a:ext cx="465554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 Box 4"/>
          <p:cNvSpPr txBox="1">
            <a:spLocks noChangeArrowheads="1"/>
          </p:cNvSpPr>
          <p:nvPr/>
        </p:nvSpPr>
        <p:spPr bwMode="auto">
          <a:xfrm>
            <a:off x="250825" y="1216025"/>
            <a:ext cx="3916363" cy="4924425"/>
          </a:xfrm>
          <a:prstGeom prst="rect">
            <a:avLst/>
          </a:prstGeom>
          <a:solidFill>
            <a:schemeClr val="bg1"/>
          </a:solidFill>
          <a:ln w="50800">
            <a:solidFill>
              <a:srgbClr val="275EA7"/>
            </a:solidFill>
            <a:miter lim="800000"/>
            <a:headEnd/>
            <a:tailEnd/>
          </a:ln>
          <a:effectLst>
            <a:outerShdw blurRad="25400" dist="107950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 indent="174625" algn="l">
              <a:buFont typeface="Arial" pitchFamily="34" charset="0"/>
              <a:buChar char="•"/>
              <a:tabLst>
                <a:tab pos="171450" algn="l"/>
              </a:tabLst>
              <a:defRPr/>
            </a:pPr>
            <a:endParaRPr lang="de-DE" sz="1000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indent="174625" algn="l">
              <a:buFont typeface="Arial" pitchFamily="34" charset="0"/>
              <a:buChar char="•"/>
              <a:tabLst>
                <a:tab pos="171450" algn="l"/>
              </a:tabLst>
              <a:defRPr/>
            </a:pP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AlGaAs multilayer with varying 	Al content for index contrast</a:t>
            </a:r>
            <a:endParaRPr lang="de-DE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682625" lvl="1" indent="-225425" algn="l">
              <a:buFont typeface="Arial" charset="0"/>
              <a:buChar char="•"/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high index layers contain 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low Al content (0-12%)</a:t>
            </a:r>
            <a:endParaRPr lang="de-DE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682625" lvl="1" indent="-225425" algn="l">
              <a:buFont typeface="Arial" charset="0"/>
              <a:buChar char="•"/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8% Ga incorporated in low index film to slow oxidation </a:t>
            </a:r>
            <a:b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</a:b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in ambient</a:t>
            </a:r>
            <a:endParaRPr lang="de-DE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indent="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endParaRPr lang="de-DE" sz="1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indent="174625" algn="l">
              <a:buFont typeface="Arial" pitchFamily="34" charset="0"/>
              <a:buChar char="•"/>
              <a:tabLst>
                <a:tab pos="171450" algn="l"/>
              </a:tabLst>
              <a:defRPr/>
            </a:pPr>
            <a:r>
              <a:rPr lang="de-DE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High quality epitaxy requires a 	lattice matched substrate</a:t>
            </a:r>
            <a:endParaRPr lang="de-DE" sz="2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573088" lvl="1" indent="-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ame </a:t>
            </a:r>
            <a:r>
              <a:rPr lang="de-DE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crystalline symmetry</a:t>
            </a:r>
            <a:endParaRPr lang="de-DE" dirty="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marL="573088" lvl="1" indent="-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inimal deviation of l</a:t>
            </a: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attice parameter (atomic spacing)</a:t>
            </a:r>
            <a:endParaRPr lang="de-DE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indent="174625" algn="l">
              <a:buFont typeface="Arial" pitchFamily="34" charset="0"/>
              <a:buChar char="•"/>
              <a:tabLst>
                <a:tab pos="233363" algn="l"/>
              </a:tabLst>
              <a:defRPr/>
            </a:pPr>
            <a:endParaRPr lang="de-DE" sz="10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indent="174625" algn="l"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Potential for high reflectivity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	from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~600 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nm – 3 </a:t>
            </a:r>
            <a:r>
              <a:rPr lang="el-GR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μ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</a:t>
            </a:r>
          </a:p>
          <a:p>
            <a:pPr lvl="1" indent="174625" algn="l">
              <a:buFont typeface="Arial" pitchFamily="34" charset="0"/>
              <a:buChar char="•"/>
              <a:tabLst>
                <a:tab pos="174625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measurements @ 1064 nm</a:t>
            </a:r>
            <a:endParaRPr lang="de-DE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>
                <a:solidFill>
                  <a:srgbClr val="FFFFFF"/>
                </a:solidFill>
              </a:rPr>
              <a:t>Multilayer </a:t>
            </a:r>
            <a:r>
              <a:rPr lang="de-AT" dirty="0" smtClean="0">
                <a:solidFill>
                  <a:srgbClr val="FFFFFF"/>
                </a:solidFill>
              </a:rPr>
              <a:t>Details</a:t>
            </a:r>
            <a:endParaRPr lang="en-US" dirty="0"/>
          </a:p>
        </p:txBody>
      </p:sp>
      <p:pic>
        <p:nvPicPr>
          <p:cNvPr id="9" name="Picture 8" descr="SEM_multilayer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29916" y="4390005"/>
            <a:ext cx="1642634" cy="1828800"/>
          </a:xfrm>
          <a:prstGeom prst="rect">
            <a:avLst/>
          </a:prstGeom>
        </p:spPr>
      </p:pic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0" y="6375986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G. D. Cole, et al., Appl. Phys. Lett. </a:t>
            </a:r>
            <a:r>
              <a:rPr lang="pt-BR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92, 261108 </a:t>
            </a:r>
            <a:r>
              <a:rPr lang="de-DE" sz="1600" dirty="0" smtClean="0">
                <a:solidFill>
                  <a:srgbClr val="275EA7"/>
                </a:solidFill>
                <a:latin typeface="Tahoma" pitchFamily="34" charset="0"/>
                <a:cs typeface="Tahoma" pitchFamily="34" charset="0"/>
              </a:rPr>
              <a:t>(2008)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17305" y="4523355"/>
            <a:ext cx="88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32 - 40x</a:t>
            </a:r>
            <a:endParaRPr 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828675" y="1495490"/>
            <a:ext cx="3248025" cy="2968625"/>
            <a:chOff x="657225" y="1043735"/>
            <a:chExt cx="3247535" cy="2969465"/>
          </a:xfrm>
        </p:grpSpPr>
        <p:pic>
          <p:nvPicPr>
            <p:cNvPr id="5161" name="Picture 1517" descr="MBE_schem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57225" y="1170474"/>
              <a:ext cx="2514619" cy="2842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62" name="Text Box 1435"/>
            <p:cNvSpPr txBox="1">
              <a:spLocks noChangeArrowheads="1"/>
            </p:cNvSpPr>
            <p:nvPr/>
          </p:nvSpPr>
          <p:spPr bwMode="auto">
            <a:xfrm>
              <a:off x="1063693" y="2612391"/>
              <a:ext cx="1085858" cy="277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 i="1" smtClean="0">
                  <a:solidFill>
                    <a:srgbClr val="275EA7"/>
                  </a:solidFill>
                  <a:latin typeface="Arial" charset="0"/>
                </a:rPr>
                <a:t>cryopanels</a:t>
              </a:r>
              <a:endParaRPr lang="en-US" sz="1200" smtClean="0">
                <a:solidFill>
                  <a:srgbClr val="000000"/>
                </a:solidFill>
              </a:endParaRPr>
            </a:p>
          </p:txBody>
        </p:sp>
        <p:sp>
          <p:nvSpPr>
            <p:cNvPr id="5163" name="Text Box 1436"/>
            <p:cNvSpPr txBox="1">
              <a:spLocks noChangeArrowheads="1"/>
            </p:cNvSpPr>
            <p:nvPr/>
          </p:nvSpPr>
          <p:spPr bwMode="auto">
            <a:xfrm>
              <a:off x="1343030" y="2034232"/>
              <a:ext cx="1085858" cy="277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 i="1" smtClean="0">
                  <a:solidFill>
                    <a:srgbClr val="275EA7"/>
                  </a:solidFill>
                  <a:latin typeface="Arial" charset="0"/>
                </a:rPr>
                <a:t>sample</a:t>
              </a:r>
              <a:endParaRPr lang="en-US" sz="1200" smtClean="0">
                <a:solidFill>
                  <a:srgbClr val="000000"/>
                </a:solidFill>
              </a:endParaRPr>
            </a:p>
          </p:txBody>
        </p:sp>
        <p:sp>
          <p:nvSpPr>
            <p:cNvPr id="5164" name="Text Box 1437"/>
            <p:cNvSpPr txBox="1">
              <a:spLocks noChangeArrowheads="1"/>
            </p:cNvSpPr>
            <p:nvPr/>
          </p:nvSpPr>
          <p:spPr bwMode="auto">
            <a:xfrm>
              <a:off x="2592096" y="1043735"/>
              <a:ext cx="1085686" cy="457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 i="1" smtClean="0">
                  <a:solidFill>
                    <a:srgbClr val="275EA7"/>
                  </a:solidFill>
                  <a:latin typeface="Arial" charset="0"/>
                </a:rPr>
                <a:t>effusion cells</a:t>
              </a:r>
              <a:endParaRPr lang="en-US" sz="1200" smtClean="0">
                <a:solidFill>
                  <a:srgbClr val="000000"/>
                </a:solidFill>
              </a:endParaRPr>
            </a:p>
          </p:txBody>
        </p:sp>
        <p:sp>
          <p:nvSpPr>
            <p:cNvPr id="5165" name="Text Box 1438"/>
            <p:cNvSpPr txBox="1">
              <a:spLocks noChangeArrowheads="1"/>
            </p:cNvSpPr>
            <p:nvPr/>
          </p:nvSpPr>
          <p:spPr bwMode="auto">
            <a:xfrm>
              <a:off x="902502" y="2979439"/>
              <a:ext cx="1922129" cy="277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 i="1" dirty="0" smtClean="0">
                  <a:solidFill>
                    <a:srgbClr val="275EA7"/>
                  </a:solidFill>
                  <a:latin typeface="Arial" charset="0"/>
                </a:rPr>
                <a:t> vacuum chamber</a:t>
              </a:r>
              <a:endParaRPr lang="en-US" sz="12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5166" name="Text Box 1439"/>
            <p:cNvSpPr txBox="1">
              <a:spLocks noChangeArrowheads="1"/>
            </p:cNvSpPr>
            <p:nvPr/>
          </p:nvSpPr>
          <p:spPr bwMode="auto">
            <a:xfrm>
              <a:off x="3139669" y="2394311"/>
              <a:ext cx="765091" cy="2770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 i="1" smtClean="0">
                  <a:solidFill>
                    <a:srgbClr val="275EA7"/>
                  </a:solidFill>
                  <a:latin typeface="Arial" charset="0"/>
                </a:rPr>
                <a:t>RHEED</a:t>
              </a:r>
              <a:endParaRPr lang="en-US" sz="120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5124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7063" y="1585977"/>
            <a:ext cx="4173537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41313" y="4724400"/>
          <a:ext cx="8505825" cy="1752918"/>
        </p:xfrm>
        <a:graphic>
          <a:graphicData uri="http://schemas.openxmlformats.org/drawingml/2006/table">
            <a:tbl>
              <a:tblPr/>
              <a:tblGrid>
                <a:gridCol w="1079500"/>
                <a:gridCol w="1260977"/>
                <a:gridCol w="1260140"/>
                <a:gridCol w="1260308"/>
                <a:gridCol w="1123950"/>
                <a:gridCol w="1216025"/>
                <a:gridCol w="1304925"/>
              </a:tblGrid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Material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Crystal structure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Lattice const. (A)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Modulus</a:t>
                      </a:r>
                      <a:b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</a:t>
                      </a:r>
                      <a:r>
                        <a:rPr kumimoji="0" lang="en-US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GPa</a:t>
                      </a:r>
                      <a:r>
                        <a:rPr kumimoji="0" lang="en-US" sz="18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||,┴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Density</a:t>
                      </a:r>
                      <a:b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(kg/m</a:t>
                      </a:r>
                      <a:r>
                        <a:rPr kumimoji="0" lang="en-US" sz="1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CTE</a:t>
                      </a:r>
                      <a:b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(x10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-6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K</a:t>
                      </a:r>
                      <a:r>
                        <a:rPr kumimoji="0" lang="en-US" sz="18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Index (1064 nm)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zinc blende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5.6455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85.3/121.3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5320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5.73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3.4804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zinc blende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5.6533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83.5/120.4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3760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5.20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2.9383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hexagonal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4.785 (a)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3980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5.50 (</a:t>
                      </a:r>
                      <a:r>
                        <a:rPr kumimoji="0" lang="en-US" sz="16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┴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1.755</a:t>
                      </a: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D2D8A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159" name="Text Box 46"/>
          <p:cNvSpPr txBox="1">
            <a:spLocks noChangeArrowheads="1"/>
          </p:cNvSpPr>
          <p:nvPr/>
        </p:nvSpPr>
        <p:spPr bwMode="auto">
          <a:xfrm>
            <a:off x="609600" y="1082067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molecular beam </a:t>
            </a:r>
            <a:r>
              <a:rPr lang="en-US" b="1" i="1" dirty="0" err="1" smtClean="0">
                <a:solidFill>
                  <a:srgbClr val="FF0000"/>
                </a:solidFill>
                <a:latin typeface="Arial" charset="0"/>
                <a:ea typeface="+mn-ea"/>
              </a:rPr>
              <a:t>epitaxy</a:t>
            </a:r>
            <a:endParaRPr lang="en-US" b="1" i="1" dirty="0" smtClean="0">
              <a:solidFill>
                <a:srgbClr val="FF0000"/>
              </a:solidFill>
              <a:latin typeface="Arial" charset="0"/>
              <a:ea typeface="+mn-ea"/>
            </a:endParaRPr>
          </a:p>
        </p:txBody>
      </p:sp>
      <p:sp>
        <p:nvSpPr>
          <p:cNvPr id="5160" name="Text Box 47"/>
          <p:cNvSpPr txBox="1">
            <a:spLocks noChangeArrowheads="1"/>
          </p:cNvSpPr>
          <p:nvPr/>
        </p:nvSpPr>
        <p:spPr bwMode="auto">
          <a:xfrm>
            <a:off x="4191000" y="1082067"/>
            <a:ext cx="464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1" i="1" dirty="0" smtClean="0">
                <a:solidFill>
                  <a:srgbClr val="FF0000"/>
                </a:solidFill>
                <a:latin typeface="Arial" charset="0"/>
                <a:ea typeface="+mn-ea"/>
              </a:rPr>
              <a:t>metal organic chemical vapor deposition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 Growth Techniques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615950" y="1580465"/>
            <a:ext cx="7905750" cy="415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Brownian noise and crystalline multilayer motivation</a:t>
            </a:r>
          </a:p>
          <a:p>
            <a:pPr marL="800100" lvl="1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applications, crystal growth, and basic properties</a:t>
            </a:r>
          </a:p>
          <a:p>
            <a:pPr marL="800100" lvl="1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endParaRPr lang="en-US" sz="1400" dirty="0" smtClean="0">
              <a:latin typeface="Tahoma" pitchFamily="34" charset="0"/>
            </a:endParaRP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latin typeface="Tahoma" pitchFamily="34" charset="0"/>
              </a:rPr>
              <a:t>Confirmation </a:t>
            </a:r>
            <a:r>
              <a:rPr lang="en-US" sz="2400" dirty="0" smtClean="0">
                <a:latin typeface="Tahoma" pitchFamily="34" charset="0"/>
              </a:rPr>
              <a:t>of </a:t>
            </a:r>
            <a:r>
              <a:rPr lang="en-US" sz="2400" dirty="0" smtClean="0">
                <a:latin typeface="Tahoma" pitchFamily="34" charset="0"/>
              </a:rPr>
              <a:t>high </a:t>
            </a:r>
            <a:r>
              <a:rPr lang="en-US" sz="2400" dirty="0" smtClean="0">
                <a:latin typeface="Tahoma" pitchFamily="34" charset="0"/>
              </a:rPr>
              <a:t>reflectivity and </a:t>
            </a:r>
            <a:r>
              <a:rPr lang="en-US" sz="2400" dirty="0" smtClean="0">
                <a:latin typeface="Tahoma" pitchFamily="34" charset="0"/>
              </a:rPr>
              <a:t>low </a:t>
            </a:r>
            <a:r>
              <a:rPr lang="en-US" sz="2400" dirty="0" smtClean="0">
                <a:latin typeface="Tahoma" pitchFamily="34" charset="0"/>
              </a:rPr>
              <a:t>loss angles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latin typeface="Tahoma" pitchFamily="34" charset="0"/>
              </a:rPr>
              <a:t>damping and thermal noise in micro- and </a:t>
            </a:r>
            <a:r>
              <a:rPr lang="en-US" sz="2000" dirty="0" err="1" smtClean="0">
                <a:latin typeface="Tahoma" pitchFamily="34" charset="0"/>
              </a:rPr>
              <a:t>meso</a:t>
            </a:r>
            <a:r>
              <a:rPr lang="en-US" sz="2000" dirty="0" smtClean="0">
                <a:latin typeface="Tahoma" pitchFamily="34" charset="0"/>
              </a:rPr>
              <a:t>-scale mirrors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endParaRPr lang="en-US" sz="1400" dirty="0" smtClean="0">
              <a:latin typeface="Tahoma" pitchFamily="34" charset="0"/>
            </a:endParaRP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Crystalline mirrors for precision measurement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bonded “macroscopic” mirrors for optical reference cavities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endParaRPr lang="en-US" sz="1400" dirty="0" smtClean="0">
              <a:solidFill>
                <a:schemeClr val="bg2">
                  <a:lumMod val="20000"/>
                  <a:lumOff val="80000"/>
                </a:schemeClr>
              </a:solidFill>
              <a:latin typeface="Tahoma" pitchFamily="34" charset="0"/>
            </a:endParaRPr>
          </a:p>
          <a:p>
            <a:pPr marL="342900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Path towards low-thermal-noise LIGO-scale mirrors</a:t>
            </a:r>
          </a:p>
          <a:p>
            <a:pPr marL="800100" lvl="2" indent="-342900" algn="l">
              <a:spcBef>
                <a:spcPts val="500"/>
              </a:spcBef>
              <a:spcAft>
                <a:spcPts val="0"/>
              </a:spcAft>
              <a:buSzPct val="80000"/>
              <a:buFont typeface="Tahoma" pitchFamily="34" charset="0"/>
              <a:buChar char="•"/>
            </a:pPr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Tahoma" pitchFamily="34" charset="0"/>
              </a:rPr>
              <a:t>exploit existing infrastructure for IC fabrication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Outline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Eras Bold ITC"/>
        <a:ea typeface=""/>
        <a:cs typeface=""/>
      </a:majorFont>
      <a:minorFont>
        <a:latin typeface="Eras Demi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Eras Bold ITC"/>
        <a:ea typeface=""/>
        <a:cs typeface=""/>
      </a:majorFont>
      <a:minorFont>
        <a:latin typeface="Eras Demi IT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3474</Words>
  <Application>Microsoft Office PowerPoint</Application>
  <PresentationFormat>On-screen Show (4:3)</PresentationFormat>
  <Paragraphs>563</Paragraphs>
  <Slides>65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5_Blank Presentation</vt:lpstr>
      <vt:lpstr>Blank Presentation</vt:lpstr>
      <vt:lpstr>Equation</vt:lpstr>
      <vt:lpstr>Image</vt:lpstr>
      <vt:lpstr>Slide 1</vt:lpstr>
      <vt:lpstr>Outline</vt:lpstr>
      <vt:lpstr>Different Scale, Similar Requirements</vt:lpstr>
      <vt:lpstr>Coating Thermal Noise Basics</vt:lpstr>
      <vt:lpstr>Coating Thermal Noise Consequences</vt:lpstr>
      <vt:lpstr>Optomechanics: Sculpted DBRs</vt:lpstr>
      <vt:lpstr>Multilayer Details</vt:lpstr>
      <vt:lpstr>Crystal Growth Techniques</vt:lpstr>
      <vt:lpstr>Outline</vt:lpstr>
      <vt:lpstr>High-Performance Resonators</vt:lpstr>
      <vt:lpstr>Low Frequency Cantilevers</vt:lpstr>
      <vt:lpstr>Ultra-Low Cryogenic Loss Angle</vt:lpstr>
      <vt:lpstr>Room Temp. Thermal Noise</vt:lpstr>
      <vt:lpstr>Cryogenic Thermal Noise</vt:lpstr>
      <vt:lpstr>Outline</vt:lpstr>
      <vt:lpstr>Ion Beam Sputtered Dielectric Films</vt:lpstr>
      <vt:lpstr>Slide 17</vt:lpstr>
      <vt:lpstr>Transferred Mirror Development</vt:lpstr>
      <vt:lpstr>Preliminary Cavity Results</vt:lpstr>
      <vt:lpstr>Outline</vt:lpstr>
      <vt:lpstr>Towards LIGO-scale Mirrors</vt:lpstr>
      <vt:lpstr>Towards LIGO-scale Mirrors</vt:lpstr>
      <vt:lpstr>Summary of AlGaAs Mirror Properties</vt:lpstr>
      <vt:lpstr>Slide 24</vt:lpstr>
      <vt:lpstr>Blatant Self-Promotion</vt:lpstr>
      <vt:lpstr>Macroscopic DBR Development</vt:lpstr>
      <vt:lpstr>Open Questions </vt:lpstr>
      <vt:lpstr>Alternative Reflector Technologies</vt:lpstr>
      <vt:lpstr>Measurement of Bonded Prototype</vt:lpstr>
      <vt:lpstr>Epitaxial Multilayer Applications</vt:lpstr>
      <vt:lpstr>III-V “Map of the World”</vt:lpstr>
      <vt:lpstr>Radiation Pressure Shot Noise</vt:lpstr>
      <vt:lpstr>Thermal Noise Theory</vt:lpstr>
      <vt:lpstr>Predicted Cryogenic Results</vt:lpstr>
      <vt:lpstr>Experimental Details</vt:lpstr>
      <vt:lpstr>Monocrystalline Optomechanics</vt:lpstr>
      <vt:lpstr>AlGaAs Micromirror Process Flow</vt:lpstr>
      <vt:lpstr>Finesse and Surface Roughness</vt:lpstr>
      <vt:lpstr>Gen. I Crystalline Mirror Performance</vt:lpstr>
      <vt:lpstr>Outline</vt:lpstr>
      <vt:lpstr>“Phonon-Tunneling” Dissipation</vt:lpstr>
      <vt:lpstr>Design Dependent Damping</vt:lpstr>
      <vt:lpstr>Fabricated Free-Free Resonator</vt:lpstr>
      <vt:lpstr>Updated Epitaxial DBR</vt:lpstr>
      <vt:lpstr>Minimizing the Bath Temperature</vt:lpstr>
      <vt:lpstr>Cryogenic Fiber Interferometer</vt:lpstr>
      <vt:lpstr>Compiled Results: R = 116 μm</vt:lpstr>
      <vt:lpstr>Compiled Results: R = 131 μm</vt:lpstr>
      <vt:lpstr>Mechanical Loss Mechanisms</vt:lpstr>
      <vt:lpstr>Mechanical Loss Mechanisms</vt:lpstr>
      <vt:lpstr>Modal Analysis (Measured and FEM)</vt:lpstr>
      <vt:lpstr>Mode Tomography System</vt:lpstr>
      <vt:lpstr>Dissipation Characterization</vt:lpstr>
      <vt:lpstr>Phonon Tunneling Concept</vt:lpstr>
      <vt:lpstr>Phonon Tunneling Q-Solver</vt:lpstr>
      <vt:lpstr>Initial Verification of Numerical Solver</vt:lpstr>
      <vt:lpstr>Mode Identification</vt:lpstr>
      <vt:lpstr>Mode Identification</vt:lpstr>
      <vt:lpstr>Experimental Parameters</vt:lpstr>
      <vt:lpstr>Heteroepitaxial Monocrystalline DBR</vt:lpstr>
      <vt:lpstr>Crystal Growth Details</vt:lpstr>
      <vt:lpstr>AlGaAs on Ge Crystal Quality</vt:lpstr>
      <vt:lpstr>Microfabricated Optomechanics Gen I</vt:lpstr>
      <vt:lpstr>Microfabricated Optomechanics Gen II</vt:lpstr>
      <vt:lpstr>Completed Free-Free Resonators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cp:lastModifiedBy>Garrett Cole</cp:lastModifiedBy>
  <cp:revision>2323</cp:revision>
  <dcterms:modified xsi:type="dcterms:W3CDTF">2012-05-14T09:24:36Z</dcterms:modified>
</cp:coreProperties>
</file>