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7" r:id="rId4"/>
    <p:sldId id="275" r:id="rId5"/>
    <p:sldId id="263" r:id="rId6"/>
    <p:sldId id="258" r:id="rId7"/>
    <p:sldId id="290" r:id="rId8"/>
    <p:sldId id="294" r:id="rId9"/>
    <p:sldId id="297" r:id="rId10"/>
    <p:sldId id="298" r:id="rId11"/>
    <p:sldId id="299" r:id="rId12"/>
    <p:sldId id="296" r:id="rId13"/>
    <p:sldId id="285" r:id="rId14"/>
    <p:sldId id="281" r:id="rId15"/>
    <p:sldId id="287" r:id="rId16"/>
    <p:sldId id="284" r:id="rId17"/>
    <p:sldId id="269" r:id="rId18"/>
    <p:sldId id="272" r:id="rId19"/>
    <p:sldId id="273" r:id="rId20"/>
    <p:sldId id="264" r:id="rId21"/>
    <p:sldId id="293" r:id="rId22"/>
    <p:sldId id="289" r:id="rId23"/>
  </p:sldIdLst>
  <p:sldSz cx="9144000" cy="6858000" type="screen4x3"/>
  <p:notesSz cx="7104063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o" initials="k" lastIdx="1" clrIdx="0"/>
  <p:cmAuthor id="1" name=" " initials="MSOffi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5D8A"/>
    <a:srgbClr val="5C8E26"/>
    <a:srgbClr val="0000FF"/>
    <a:srgbClr val="38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022" autoAdjust="0"/>
    <p:restoredTop sz="94025" autoAdjust="0"/>
  </p:normalViewPr>
  <p:slideViewPr>
    <p:cSldViewPr snapToObjects="1">
      <p:cViewPr>
        <p:scale>
          <a:sx n="67" d="100"/>
          <a:sy n="67" d="100"/>
        </p:scale>
        <p:origin x="-35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5F42814-35A0-43C6-B541-283F6269EE34}" type="datetime1">
              <a:rPr lang="de-DE"/>
              <a:pPr/>
              <a:t>01.06.2012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13E02AE-6BF1-47CE-8F7A-A5CD64D67A1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82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CA34BE7-00B6-497C-8EE9-FD56B670E82E}" type="datetime1">
              <a:rPr lang="de-DE"/>
              <a:pPr/>
              <a:t>01.06.2012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75" tIns="49538" rIns="99075" bIns="495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284CFE-A0A1-4955-8226-4960C2551C8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160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RWG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mirrors</a:t>
            </a:r>
            <a:r>
              <a:rPr lang="de-DE" baseline="0" dirty="0" smtClean="0"/>
              <a:t> … </a:t>
            </a:r>
            <a:r>
              <a:rPr lang="de-DE" baseline="0" dirty="0" err="1" smtClean="0"/>
              <a:t>advanced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concepts</a:t>
            </a:r>
            <a:r>
              <a:rPr lang="de-DE" baseline="0" dirty="0" smtClean="0"/>
              <a:t>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4CFE-A0A1-4955-8226-4960C2551C8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75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Homogene </a:t>
            </a:r>
            <a:r>
              <a:rPr lang="de-DE" dirty="0" err="1" smtClean="0"/>
              <a:t>schichtgeschichte</a:t>
            </a:r>
            <a:r>
              <a:rPr lang="de-DE" dirty="0" smtClean="0"/>
              <a:t> von </a:t>
            </a:r>
            <a:r>
              <a:rPr lang="de-DE" dirty="0" err="1" smtClean="0"/>
              <a:t>daniel</a:t>
            </a:r>
            <a:r>
              <a:rPr lang="de-DE" dirty="0" smtClean="0"/>
              <a:t> 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kazuhiro</a:t>
            </a:r>
            <a:r>
              <a:rPr lang="de-DE" baseline="0" dirty="0" smtClean="0"/>
              <a:t> erwähnen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4CFE-A0A1-4955-8226-4960C2551C8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9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ET: ~8 µm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F2B93-EBC6-4239-9423-F483DA1D5DA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1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07" indent="-3095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319" indent="-24766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647" indent="-24766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975" indent="-24766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303" indent="-247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630" indent="-247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957" indent="-247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285" indent="-247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616174-3093-4D68-9E90-F971E1367B35}" type="slidenum">
              <a:rPr lang="de-DE"/>
              <a:pPr eaLnBrk="1" hangingPunct="1"/>
              <a:t>14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Brauch</a:t>
            </a:r>
            <a:r>
              <a:rPr lang="de-DE" baseline="0" dirty="0" smtClean="0"/>
              <a:t> noch ein Spektrum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F2B93-EBC6-4239-9423-F483DA1D5D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F2B93-EBC6-4239-9423-F483DA1D5D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0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801" indent="-285801">
              <a:buFontTx/>
              <a:buChar char="-"/>
            </a:pPr>
            <a:r>
              <a:rPr lang="de-DE" dirty="0" smtClean="0">
                <a:sym typeface="Wingdings" pitchFamily="2" charset="2"/>
              </a:rPr>
              <a:t>Strukturen… </a:t>
            </a:r>
            <a:r>
              <a:rPr lang="de-DE" dirty="0" err="1" smtClean="0">
                <a:sym typeface="Wingdings" pitchFamily="2" charset="2"/>
              </a:rPr>
              <a:t>Kantenrauhheit</a:t>
            </a:r>
            <a:r>
              <a:rPr lang="de-DE" dirty="0" smtClean="0">
                <a:sym typeface="Wingdings" pitchFamily="2" charset="2"/>
              </a:rPr>
              <a:t>… </a:t>
            </a:r>
            <a:r>
              <a:rPr lang="de-DE" dirty="0" err="1" smtClean="0">
                <a:sym typeface="Wingdings" pitchFamily="2" charset="2"/>
              </a:rPr>
              <a:t>Resist</a:t>
            </a:r>
            <a:r>
              <a:rPr lang="de-DE" dirty="0" smtClean="0">
                <a:sym typeface="Wingdings" pitchFamily="2" charset="2"/>
              </a:rPr>
              <a:t>.. lack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F2B93-EBC6-4239-9423-F483DA1D5D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Problem existiert – geringe Empfindlichkeit</a:t>
            </a:r>
            <a:r>
              <a:rPr lang="de-DE" baseline="0" dirty="0" smtClean="0"/>
              <a:t> hohe Empfindlichkeiten, sehr </a:t>
            </a:r>
            <a:r>
              <a:rPr lang="de-DE" baseline="0" dirty="0" err="1" smtClean="0"/>
              <a:t>aufw</a:t>
            </a:r>
            <a:r>
              <a:rPr lang="de-DE" baseline="0" dirty="0" smtClean="0"/>
              <a:t>. Rigor. Rechnungen, </a:t>
            </a:r>
            <a:r>
              <a:rPr lang="de-DE" baseline="0" dirty="0" err="1" smtClean="0"/>
              <a:t>einfluss</a:t>
            </a:r>
            <a:r>
              <a:rPr lang="de-DE" baseline="0" dirty="0" smtClean="0"/>
              <a:t> auf Streulicht nachgewiesen -&gt; neue Lösungen her – Bezug zu den anderen 2 Gebieten –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Experiment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….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scattered</a:t>
            </a:r>
            <a:r>
              <a:rPr lang="de-DE" baseline="0" dirty="0" smtClean="0"/>
              <a:t> light @ 1550 </a:t>
            </a:r>
            <a:r>
              <a:rPr lang="de-DE" baseline="0" dirty="0" err="1" smtClean="0"/>
              <a:t>nm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Brownian</a:t>
            </a:r>
            <a:r>
              <a:rPr lang="de-DE" dirty="0" smtClean="0"/>
              <a:t>“ in Überschrift?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4CFE-A0A1-4955-8226-4960C2551C8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41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F2B93-EBC6-4239-9423-F483DA1D5D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Unterschied</a:t>
            </a:r>
            <a:r>
              <a:rPr lang="en-US" dirty="0" smtClean="0"/>
              <a:t> in den setups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wesentlichen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einkoppelspiegel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rauschpaper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zitieren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4CFE-A0A1-4955-8226-4960C2551C8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16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376">
              <a:defRPr/>
            </a:pPr>
            <a:r>
              <a:rPr lang="de-DE" dirty="0" smtClean="0">
                <a:latin typeface="+mn-lt"/>
              </a:rPr>
              <a:t>Technical </a:t>
            </a:r>
            <a:r>
              <a:rPr lang="de-DE" dirty="0" err="1" smtClean="0">
                <a:latin typeface="+mn-lt"/>
              </a:rPr>
              <a:t>feasability</a:t>
            </a:r>
            <a:r>
              <a:rPr lang="de-DE" dirty="0" smtClean="0">
                <a:latin typeface="+mn-lt"/>
              </a:rPr>
              <a:t> was </a:t>
            </a:r>
            <a:r>
              <a:rPr lang="de-DE" dirty="0" err="1" smtClean="0">
                <a:latin typeface="+mn-lt"/>
              </a:rPr>
              <a:t>shown</a:t>
            </a:r>
            <a:endParaRPr lang="de-DE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4CFE-A0A1-4955-8226-4960C2551C8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 err="1" smtClean="0"/>
              <a:t>Raypicture</a:t>
            </a:r>
            <a:r>
              <a:rPr lang="de-DE" dirty="0" smtClean="0"/>
              <a:t> </a:t>
            </a:r>
            <a:r>
              <a:rPr lang="de-DE" baseline="0" dirty="0" smtClean="0"/>
              <a:t> oder </a:t>
            </a:r>
            <a:r>
              <a:rPr lang="de-DE" baseline="0" dirty="0" err="1" smtClean="0"/>
              <a:t>perturbed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waveguides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F4B0D8-B157-4F5F-95AA-38A2A9928060}" type="slidenum">
              <a:rPr lang="de-DE"/>
              <a:pPr eaLnBrk="1" hangingPunct="1"/>
              <a:t>9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CD2327-07ED-4B34-91D7-9F6863B29D68}" type="slidenum">
              <a:rPr lang="de-DE"/>
              <a:pPr eaLnBrk="1" hangingPunct="1"/>
              <a:t>10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4356A-4058-40BF-B114-87A7D470C574}" type="slidenum">
              <a:rPr lang="de-DE"/>
              <a:pPr eaLnBrk="1" hangingPunct="1"/>
              <a:t>11</a:t>
            </a:fld>
            <a:endParaRPr 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 descr="blue_back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2590800"/>
            <a:ext cx="9144000" cy="42672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Bild 10" descr="regenbog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1" descr="iap_logo_head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614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 userDrawn="1"/>
        </p:nvCxnSpPr>
        <p:spPr>
          <a:xfrm>
            <a:off x="762000" y="4027488"/>
            <a:ext cx="77724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7772400" cy="1074738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2000" y="4179888"/>
            <a:ext cx="7772400" cy="19923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6477000" y="228600"/>
            <a:ext cx="2057400" cy="838200"/>
          </a:xfr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836673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FAE9F4B-F9C1-4817-B8F9-D36C11C9895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79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7A4BB07-BF8D-4CAF-985F-05114254CE0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40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3425-8A73-485E-83BD-C92053D39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8D924AC-CBCC-41CE-BF55-F07BB77B1E2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8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3DD0034-365B-4C14-AB6A-DBDEF5A4A09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24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562600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562600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A266E0B-DC26-4EFA-BDF8-E043379DECF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6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06563"/>
            <a:ext cx="4040188" cy="4922836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4922837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4F51B3E-B844-437D-ABE1-5045F5BD57E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23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A0BB3C88-2D18-464B-BEC7-3B2D8AACFF7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23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5FEFDDF-ED17-4058-B886-96E35E93222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84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305050"/>
            <a:ext cx="3008313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1FFB3E2-FDCF-4ABF-A9A1-27367E9385D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83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254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821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241B0EE-5E20-4B00-A0A7-E6EFD0F9CF4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53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 descr="blue_back_folg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  <a:endParaRPr lang="de-DE" smtClean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6088" y="1066800"/>
            <a:ext cx="8077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4400" y="2222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de-DE"/>
              <a:t>| </a:t>
            </a:r>
            <a:fld id="{C7DAC017-9912-4CB8-B64C-A44160E8C93C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30" name="Bild 7" descr="iap_logo_header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1438"/>
            <a:ext cx="198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3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5.jpeg"/><Relationship Id="rId4" Type="http://schemas.openxmlformats.org/officeDocument/2006/relationships/image" Target="../media/image50.png"/><Relationship Id="rId9" Type="http://schemas.openxmlformats.org/officeDocument/2006/relationships/image" Target="../media/image5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1"/>
          <p:cNvSpPr>
            <a:spLocks noGrp="1"/>
          </p:cNvSpPr>
          <p:nvPr>
            <p:ph type="ctrTitle"/>
          </p:nvPr>
        </p:nvSpPr>
        <p:spPr>
          <a:xfrm>
            <a:off x="723900" y="2960948"/>
            <a:ext cx="7772400" cy="1074738"/>
          </a:xfrm>
        </p:spPr>
        <p:txBody>
          <a:bodyPr/>
          <a:lstStyle/>
          <a:p>
            <a:pPr eaLnBrk="1" hangingPunct="1"/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</p:txBody>
      </p:sp>
      <p:sp>
        <p:nvSpPr>
          <p:cNvPr id="15363" name="Untertitel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Arial" charset="0"/>
              </a:rPr>
              <a:t>Resonant </a:t>
            </a:r>
            <a:r>
              <a:rPr lang="de-DE" dirty="0" err="1" smtClean="0">
                <a:latin typeface="Arial" charset="0"/>
              </a:rPr>
              <a:t>waveguide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gratings</a:t>
            </a:r>
            <a:endParaRPr lang="de-DE" dirty="0" smtClean="0">
              <a:latin typeface="Arial" charset="0"/>
            </a:endParaRPr>
          </a:p>
          <a:p>
            <a:pPr eaLnBrk="1" hangingPunct="1"/>
            <a:endParaRPr lang="de-DE" dirty="0">
              <a:latin typeface="Arial" charset="0"/>
            </a:endParaRPr>
          </a:p>
          <a:p>
            <a:pPr eaLnBrk="1" hangingPunct="1"/>
            <a:r>
              <a:rPr lang="de-DE" sz="2400" dirty="0" smtClean="0">
                <a:solidFill>
                  <a:srgbClr val="385D8A"/>
                </a:solidFill>
                <a:latin typeface="Arial" charset="0"/>
              </a:rPr>
              <a:t>S. Kroker, T. </a:t>
            </a:r>
            <a:r>
              <a:rPr lang="de-DE" sz="2400" dirty="0" err="1" smtClean="0">
                <a:solidFill>
                  <a:srgbClr val="385D8A"/>
                </a:solidFill>
                <a:latin typeface="Arial" charset="0"/>
              </a:rPr>
              <a:t>Käsebier</a:t>
            </a:r>
            <a:r>
              <a:rPr lang="de-DE" sz="2400" dirty="0" smtClean="0">
                <a:solidFill>
                  <a:srgbClr val="385D8A"/>
                </a:solidFill>
                <a:latin typeface="Arial" charset="0"/>
              </a:rPr>
              <a:t>, E.-B. Kley, A. </a:t>
            </a:r>
            <a:r>
              <a:rPr lang="de-DE" sz="2400" dirty="0" err="1" smtClean="0">
                <a:solidFill>
                  <a:srgbClr val="385D8A"/>
                </a:solidFill>
                <a:latin typeface="Arial" charset="0"/>
              </a:rPr>
              <a:t>Tünnermann</a:t>
            </a:r>
            <a:endParaRPr lang="en-US" sz="2400" dirty="0" smtClean="0">
              <a:solidFill>
                <a:srgbClr val="385D8A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28341" r="26245" b="29367"/>
          <a:stretch/>
        </p:blipFill>
        <p:spPr>
          <a:xfrm>
            <a:off x="71499" y="4591754"/>
            <a:ext cx="3076590" cy="1933590"/>
          </a:xfrm>
          <a:prstGeom prst="rect">
            <a:avLst/>
          </a:prstGeom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3744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 err="1">
                <a:latin typeface="+mn-lt"/>
              </a:rPr>
              <a:t>Effective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index</a:t>
            </a:r>
            <a:r>
              <a:rPr lang="de-DE" sz="2000" baseline="-25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dependent</a:t>
            </a:r>
            <a:r>
              <a:rPr lang="de-DE" sz="2000" dirty="0">
                <a:latin typeface="+mn-lt"/>
              </a:rPr>
              <a:t> on: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2881312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dirty="0" err="1">
                <a:latin typeface="+mn-lt"/>
              </a:rPr>
              <a:t>fill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factor</a:t>
            </a:r>
            <a:endParaRPr lang="de-DE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dirty="0" err="1">
                <a:latin typeface="+mn-lt"/>
              </a:rPr>
              <a:t>period</a:t>
            </a:r>
            <a:r>
              <a:rPr lang="de-DE" dirty="0">
                <a:latin typeface="+mn-lt"/>
              </a:rPr>
              <a:t>/ </a:t>
            </a:r>
            <a:r>
              <a:rPr lang="de-DE" dirty="0" err="1">
                <a:latin typeface="+mn-lt"/>
              </a:rPr>
              <a:t>wavelength</a:t>
            </a:r>
            <a:endParaRPr lang="de-DE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dirty="0" err="1">
                <a:latin typeface="+mn-lt"/>
              </a:rPr>
              <a:t>polarisation</a:t>
            </a:r>
            <a:endParaRPr lang="de-DE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dirty="0">
                <a:latin typeface="+mn-lt"/>
              </a:rPr>
              <a:t>angle </a:t>
            </a:r>
            <a:r>
              <a:rPr lang="de-DE" dirty="0" err="1">
                <a:latin typeface="+mn-lt"/>
              </a:rPr>
              <a:t>of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incidence</a:t>
            </a:r>
            <a:endParaRPr lang="de-DE" dirty="0">
              <a:latin typeface="+mn-lt"/>
            </a:endParaRPr>
          </a:p>
        </p:txBody>
      </p: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4359017" y="1071011"/>
            <a:ext cx="5073523" cy="1984143"/>
            <a:chOff x="-144463" y="2276475"/>
            <a:chExt cx="9756776" cy="381566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-144463" y="2276475"/>
              <a:ext cx="9756776" cy="3481388"/>
              <a:chOff x="-144463" y="2276475"/>
              <a:chExt cx="9756776" cy="3481388"/>
            </a:xfrm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2146337" y="2620963"/>
                <a:ext cx="904875" cy="2673350"/>
              </a:xfrm>
              <a:prstGeom prst="rect">
                <a:avLst/>
              </a:prstGeom>
              <a:gradFill rotWithShape="1">
                <a:gsLst>
                  <a:gs pos="0">
                    <a:srgbClr val="818181"/>
                  </a:gs>
                  <a:gs pos="50000">
                    <a:srgbClr val="969696"/>
                  </a:gs>
                  <a:gs pos="100000">
                    <a:srgbClr val="81818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3559113" y="2620800"/>
                <a:ext cx="904875" cy="2673350"/>
              </a:xfrm>
              <a:prstGeom prst="rect">
                <a:avLst/>
              </a:prstGeom>
              <a:gradFill rotWithShape="1">
                <a:gsLst>
                  <a:gs pos="0">
                    <a:srgbClr val="818181"/>
                  </a:gs>
                  <a:gs pos="50000">
                    <a:srgbClr val="969696"/>
                  </a:gs>
                  <a:gs pos="100000">
                    <a:srgbClr val="81818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4930358" y="2620800"/>
                <a:ext cx="904875" cy="2673350"/>
              </a:xfrm>
              <a:prstGeom prst="rect">
                <a:avLst/>
              </a:prstGeom>
              <a:gradFill rotWithShape="1">
                <a:gsLst>
                  <a:gs pos="0">
                    <a:srgbClr val="818181"/>
                  </a:gs>
                  <a:gs pos="50000">
                    <a:srgbClr val="969696"/>
                  </a:gs>
                  <a:gs pos="100000">
                    <a:srgbClr val="81818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6304953" y="2620800"/>
                <a:ext cx="904875" cy="2673350"/>
              </a:xfrm>
              <a:prstGeom prst="rect">
                <a:avLst/>
              </a:prstGeom>
              <a:gradFill rotWithShape="1">
                <a:gsLst>
                  <a:gs pos="0">
                    <a:srgbClr val="818181"/>
                  </a:gs>
                  <a:gs pos="50000">
                    <a:srgbClr val="969696"/>
                  </a:gs>
                  <a:gs pos="100000">
                    <a:srgbClr val="81818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" name="Objek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8569232"/>
                  </p:ext>
                </p:extLst>
              </p:nvPr>
            </p:nvGraphicFramePr>
            <p:xfrm>
              <a:off x="-144463" y="2276475"/>
              <a:ext cx="9756776" cy="2027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" name="Graph" r:id="rId5" imgW="4131360" imgH="2901600" progId="Origin50.Graph">
                      <p:embed/>
                    </p:oleObj>
                  </mc:Choice>
                  <mc:Fallback>
                    <p:oleObj name="Graph" r:id="rId5" imgW="4131360" imgH="29016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4463" y="2276475"/>
                            <a:ext cx="9756776" cy="2027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k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0200923"/>
                  </p:ext>
                </p:extLst>
              </p:nvPr>
            </p:nvGraphicFramePr>
            <p:xfrm>
              <a:off x="144464" y="2830513"/>
              <a:ext cx="8172451" cy="292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0" name="Graph" r:id="rId7" imgW="4131360" imgH="2901600" progId="Origin50.Graph">
                      <p:embed/>
                    </p:oleObj>
                  </mc:Choice>
                  <mc:Fallback>
                    <p:oleObj name="Graph" r:id="rId7" imgW="4131360" imgH="29016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464" y="2830513"/>
                            <a:ext cx="8172451" cy="2927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Rechteck 17"/>
            <p:cNvSpPr/>
            <p:nvPr/>
          </p:nvSpPr>
          <p:spPr>
            <a:xfrm>
              <a:off x="7215972" y="2620800"/>
              <a:ext cx="1440160" cy="3471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491160" y="3441409"/>
            <a:ext cx="17813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High </a:t>
            </a:r>
            <a:r>
              <a:rPr lang="de-DE" sz="2000" dirty="0" err="1" smtClean="0">
                <a:latin typeface="+mn-lt"/>
              </a:rPr>
              <a:t>efficiency</a:t>
            </a:r>
            <a:r>
              <a:rPr lang="de-DE" sz="2000" dirty="0" smtClean="0">
                <a:latin typeface="+mn-lt"/>
              </a:rPr>
              <a:t>: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317179" y="4227543"/>
            <a:ext cx="367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2 </a:t>
            </a:r>
            <a:r>
              <a:rPr lang="de-DE" dirty="0" err="1">
                <a:latin typeface="+mn-lt"/>
              </a:rPr>
              <a:t>propagating</a:t>
            </a:r>
            <a:r>
              <a:rPr lang="de-DE" dirty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modes</a:t>
            </a:r>
            <a:r>
              <a:rPr lang="de-DE" dirty="0" smtClean="0">
                <a:latin typeface="+mn-lt"/>
              </a:rPr>
              <a:t> (n</a:t>
            </a:r>
            <a:r>
              <a:rPr lang="de-DE" baseline="-25000" dirty="0" smtClean="0">
                <a:latin typeface="+mn-lt"/>
              </a:rPr>
              <a:t>eff</a:t>
            </a:r>
            <a:r>
              <a:rPr lang="de-DE" baseline="30000" dirty="0" smtClean="0">
                <a:latin typeface="+mn-lt"/>
              </a:rPr>
              <a:t>2</a:t>
            </a:r>
            <a:r>
              <a:rPr lang="de-DE" dirty="0" smtClean="0">
                <a:latin typeface="+mn-lt"/>
              </a:rPr>
              <a:t>&gt;0</a:t>
            </a:r>
            <a:r>
              <a:rPr lang="de-DE" dirty="0">
                <a:latin typeface="+mn-lt"/>
              </a:rPr>
              <a:t>) </a:t>
            </a:r>
            <a:endParaRPr lang="en-US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67765" y="5759968"/>
            <a:ext cx="367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propagating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mode</a:t>
            </a:r>
            <a:endParaRPr lang="en-US" dirty="0">
              <a:latin typeface="+mn-lt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864885" y="4591754"/>
            <a:ext cx="452294" cy="360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28" idx="1"/>
          </p:cNvCxnSpPr>
          <p:nvPr/>
        </p:nvCxnSpPr>
        <p:spPr>
          <a:xfrm>
            <a:off x="2744581" y="5267908"/>
            <a:ext cx="723184" cy="676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529242" y="2881333"/>
            <a:ext cx="1988828" cy="3788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8" y="3085192"/>
            <a:ext cx="4536500" cy="3408204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>
            <a:off x="7233191" y="4420142"/>
            <a:ext cx="0" cy="170915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 flipV="1">
            <a:off x="5185389" y="4444113"/>
            <a:ext cx="1988527" cy="54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962822" y="2945501"/>
            <a:ext cx="184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TM-</a:t>
            </a:r>
            <a:r>
              <a:rPr lang="de-DE" sz="2000" dirty="0" err="1" smtClean="0">
                <a:latin typeface="+mn-lt"/>
              </a:rPr>
              <a:t>polarization</a:t>
            </a:r>
            <a:endParaRPr lang="de-DE" sz="2000" dirty="0" smtClean="0">
              <a:latin typeface="+mn-lt"/>
            </a:endParaRPr>
          </a:p>
          <a:p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295153" y="4906019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2 </a:t>
            </a:r>
            <a:r>
              <a:rPr lang="de-DE" dirty="0" err="1" smtClean="0">
                <a:latin typeface="+mn-lt"/>
              </a:rPr>
              <a:t>modes</a:t>
            </a:r>
            <a:r>
              <a:rPr lang="de-DE" dirty="0" smtClean="0">
                <a:latin typeface="+mn-lt"/>
              </a:rPr>
              <a:t> in </a:t>
            </a:r>
          </a:p>
          <a:p>
            <a:r>
              <a:rPr lang="de-DE" dirty="0" err="1" smtClean="0">
                <a:latin typeface="+mn-lt"/>
              </a:rPr>
              <a:t>upper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layer</a:t>
            </a:r>
            <a:endParaRPr lang="en-US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69524" y="50746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H="1" flipV="1">
            <a:off x="5223992" y="5280704"/>
            <a:ext cx="1988527" cy="54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6372200" y="5314356"/>
            <a:ext cx="0" cy="80692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>
                <a:latin typeface="Arial" charset="0"/>
              </a:rPr>
              <a:t>Functionality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RWGs</a:t>
            </a:r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5184068" y="5481228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1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mode</a:t>
            </a:r>
            <a:r>
              <a:rPr lang="de-DE" dirty="0" smtClean="0">
                <a:latin typeface="+mn-lt"/>
              </a:rPr>
              <a:t> in </a:t>
            </a:r>
          </a:p>
          <a:p>
            <a:r>
              <a:rPr lang="de-DE" dirty="0" err="1" smtClean="0">
                <a:latin typeface="+mn-lt"/>
              </a:rPr>
              <a:t>lower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layer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/>
      <p:bldP spid="36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611188" y="1131888"/>
            <a:ext cx="4536876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 dirty="0" err="1" smtClean="0">
                <a:solidFill>
                  <a:srgbClr val="0070C0"/>
                </a:solidFill>
                <a:latin typeface="+mn-lt"/>
              </a:rPr>
              <a:t>mechanism</a:t>
            </a: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+mn-lt"/>
              </a:rPr>
              <a:t>for</a:t>
            </a:r>
            <a:r>
              <a:rPr lang="de-DE" sz="2400" dirty="0">
                <a:solidFill>
                  <a:srgbClr val="0070C0"/>
                </a:solidFill>
                <a:latin typeface="+mn-lt"/>
              </a:rPr>
              <a:t> R=100</a:t>
            </a: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%:</a:t>
            </a:r>
          </a:p>
          <a:p>
            <a:pPr eaLnBrk="1" hangingPunct="1">
              <a:spcBef>
                <a:spcPct val="50000"/>
              </a:spcBef>
            </a:pPr>
            <a:endParaRPr lang="de-DE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de-DE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de-DE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phase difference due to different effective </a:t>
            </a:r>
            <a:r>
              <a:rPr lang="en-US" sz="2000" dirty="0" err="1" smtClean="0">
                <a:latin typeface="+mn-lt"/>
              </a:rPr>
              <a:t>indizes</a:t>
            </a:r>
            <a:r>
              <a:rPr lang="en-US" sz="2000" dirty="0" smtClean="0">
                <a:latin typeface="+mn-lt"/>
              </a:rPr>
              <a:t> (different </a:t>
            </a:r>
            <a:r>
              <a:rPr lang="en-US" sz="2000" i="1" dirty="0" err="1" smtClean="0">
                <a:latin typeface="+mn-lt"/>
              </a:rPr>
              <a:t>k</a:t>
            </a:r>
            <a:r>
              <a:rPr lang="en-US" sz="2000" i="1" baseline="-25000" dirty="0" err="1" smtClean="0">
                <a:latin typeface="+mn-lt"/>
              </a:rPr>
              <a:t>z</a:t>
            </a:r>
            <a:r>
              <a:rPr lang="en-US" sz="2000" dirty="0" smtClean="0">
                <a:latin typeface="+mn-lt"/>
              </a:rPr>
              <a:t>),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000" dirty="0" err="1" smtClean="0">
                <a:latin typeface="+mn-lt"/>
              </a:rPr>
              <a:t>reflection</a:t>
            </a:r>
            <a:r>
              <a:rPr lang="de-DE" sz="2000" dirty="0" smtClean="0">
                <a:latin typeface="+mn-lt"/>
              </a:rPr>
              <a:t>/ </a:t>
            </a:r>
            <a:r>
              <a:rPr lang="de-DE" sz="2000" dirty="0" err="1" smtClean="0">
                <a:latin typeface="+mn-lt"/>
              </a:rPr>
              <a:t>interference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boundaries</a:t>
            </a:r>
            <a:endParaRPr lang="de-DE" sz="2000" dirty="0" smtClean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no additional phase in lower grating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000" dirty="0" err="1" smtClean="0">
                <a:latin typeface="+mn-lt"/>
              </a:rPr>
              <a:t>Amplitudes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grating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modes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need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endParaRPr lang="de-DE" sz="20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2000" dirty="0" smtClean="0">
                <a:latin typeface="+mn-lt"/>
              </a:rPr>
              <a:t>     </a:t>
            </a:r>
            <a:r>
              <a:rPr lang="de-DE" sz="2000" dirty="0" err="1" smtClean="0">
                <a:latin typeface="+mn-lt"/>
              </a:rPr>
              <a:t>cancel</a:t>
            </a:r>
            <a:r>
              <a:rPr lang="de-DE" sz="2000" dirty="0" smtClean="0">
                <a:latin typeface="+mn-lt"/>
              </a:rPr>
              <a:t> out</a:t>
            </a:r>
            <a:endParaRPr lang="en-US" sz="20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de-DE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de-DE" dirty="0">
              <a:latin typeface="Verdana" pitchFamily="34" charset="0"/>
            </a:endParaRPr>
          </a:p>
        </p:txBody>
      </p:sp>
      <p:sp>
        <p:nvSpPr>
          <p:cNvPr id="21529" name="Freeform 43"/>
          <p:cNvSpPr>
            <a:spLocks/>
          </p:cNvSpPr>
          <p:nvPr/>
        </p:nvSpPr>
        <p:spPr bwMode="auto">
          <a:xfrm flipH="1">
            <a:off x="-1765300" y="2301875"/>
            <a:ext cx="192087" cy="2376488"/>
          </a:xfrm>
          <a:custGeom>
            <a:avLst/>
            <a:gdLst>
              <a:gd name="T0" fmla="*/ 90989 w 247"/>
              <a:gd name="T1" fmla="*/ 0 h 1404"/>
              <a:gd name="T2" fmla="*/ 177311 w 247"/>
              <a:gd name="T3" fmla="*/ 401159 h 1404"/>
              <a:gd name="T4" fmla="*/ 0 w 247"/>
              <a:gd name="T5" fmla="*/ 797241 h 1404"/>
              <a:gd name="T6" fmla="*/ 179644 w 247"/>
              <a:gd name="T7" fmla="*/ 1193322 h 1404"/>
              <a:gd name="T8" fmla="*/ 6999 w 247"/>
              <a:gd name="T9" fmla="*/ 1579247 h 1404"/>
              <a:gd name="T10" fmla="*/ 174978 w 247"/>
              <a:gd name="T11" fmla="*/ 1970251 h 1404"/>
              <a:gd name="T12" fmla="*/ 69991 w 247"/>
              <a:gd name="T13" fmla="*/ 2376488 h 1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7" h="1404">
                <a:moveTo>
                  <a:pt x="117" y="0"/>
                </a:moveTo>
                <a:cubicBezTo>
                  <a:pt x="182" y="79"/>
                  <a:pt x="247" y="159"/>
                  <a:pt x="228" y="237"/>
                </a:cubicBezTo>
                <a:cubicBezTo>
                  <a:pt x="209" y="315"/>
                  <a:pt x="0" y="393"/>
                  <a:pt x="0" y="471"/>
                </a:cubicBezTo>
                <a:cubicBezTo>
                  <a:pt x="0" y="549"/>
                  <a:pt x="230" y="628"/>
                  <a:pt x="231" y="705"/>
                </a:cubicBezTo>
                <a:cubicBezTo>
                  <a:pt x="232" y="782"/>
                  <a:pt x="10" y="857"/>
                  <a:pt x="9" y="933"/>
                </a:cubicBezTo>
                <a:cubicBezTo>
                  <a:pt x="8" y="1009"/>
                  <a:pt x="212" y="1086"/>
                  <a:pt x="225" y="1164"/>
                </a:cubicBezTo>
                <a:cubicBezTo>
                  <a:pt x="238" y="1242"/>
                  <a:pt x="164" y="1323"/>
                  <a:pt x="90" y="140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Freeform 44"/>
          <p:cNvSpPr>
            <a:spLocks/>
          </p:cNvSpPr>
          <p:nvPr/>
        </p:nvSpPr>
        <p:spPr bwMode="auto">
          <a:xfrm>
            <a:off x="-1449388" y="2276475"/>
            <a:ext cx="192088" cy="2376488"/>
          </a:xfrm>
          <a:custGeom>
            <a:avLst/>
            <a:gdLst>
              <a:gd name="T0" fmla="*/ 90989 w 247"/>
              <a:gd name="T1" fmla="*/ 0 h 1404"/>
              <a:gd name="T2" fmla="*/ 177312 w 247"/>
              <a:gd name="T3" fmla="*/ 401159 h 1404"/>
              <a:gd name="T4" fmla="*/ 0 w 247"/>
              <a:gd name="T5" fmla="*/ 797241 h 1404"/>
              <a:gd name="T6" fmla="*/ 179645 w 247"/>
              <a:gd name="T7" fmla="*/ 1193322 h 1404"/>
              <a:gd name="T8" fmla="*/ 6999 w 247"/>
              <a:gd name="T9" fmla="*/ 1579247 h 1404"/>
              <a:gd name="T10" fmla="*/ 174979 w 247"/>
              <a:gd name="T11" fmla="*/ 1970251 h 1404"/>
              <a:gd name="T12" fmla="*/ 69992 w 247"/>
              <a:gd name="T13" fmla="*/ 2376488 h 14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7" h="1404">
                <a:moveTo>
                  <a:pt x="117" y="0"/>
                </a:moveTo>
                <a:cubicBezTo>
                  <a:pt x="182" y="79"/>
                  <a:pt x="247" y="159"/>
                  <a:pt x="228" y="237"/>
                </a:cubicBezTo>
                <a:cubicBezTo>
                  <a:pt x="209" y="315"/>
                  <a:pt x="0" y="393"/>
                  <a:pt x="0" y="471"/>
                </a:cubicBezTo>
                <a:cubicBezTo>
                  <a:pt x="0" y="549"/>
                  <a:pt x="230" y="628"/>
                  <a:pt x="231" y="705"/>
                </a:cubicBezTo>
                <a:cubicBezTo>
                  <a:pt x="232" y="782"/>
                  <a:pt x="10" y="857"/>
                  <a:pt x="9" y="933"/>
                </a:cubicBezTo>
                <a:cubicBezTo>
                  <a:pt x="8" y="1009"/>
                  <a:pt x="212" y="1086"/>
                  <a:pt x="225" y="1164"/>
                </a:cubicBezTo>
                <a:cubicBezTo>
                  <a:pt x="238" y="1242"/>
                  <a:pt x="164" y="1323"/>
                  <a:pt x="90" y="1404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35" name="Group 49"/>
          <p:cNvGrpSpPr>
            <a:grpSpLocks/>
          </p:cNvGrpSpPr>
          <p:nvPr/>
        </p:nvGrpSpPr>
        <p:grpSpPr bwMode="auto">
          <a:xfrm>
            <a:off x="8388349" y="908720"/>
            <a:ext cx="792163" cy="863600"/>
            <a:chOff x="3334" y="1616"/>
            <a:chExt cx="499" cy="544"/>
          </a:xfrm>
        </p:grpSpPr>
        <p:sp>
          <p:nvSpPr>
            <p:cNvPr id="21536" name="Line 50"/>
            <p:cNvSpPr>
              <a:spLocks noChangeShapeType="1"/>
            </p:cNvSpPr>
            <p:nvPr/>
          </p:nvSpPr>
          <p:spPr bwMode="auto">
            <a:xfrm>
              <a:off x="3334" y="1661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51"/>
            <p:cNvSpPr>
              <a:spLocks noChangeShapeType="1"/>
            </p:cNvSpPr>
            <p:nvPr/>
          </p:nvSpPr>
          <p:spPr bwMode="auto">
            <a:xfrm rot="5400000">
              <a:off x="3153" y="184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Text Box 52"/>
            <p:cNvSpPr txBox="1">
              <a:spLocks noChangeArrowheads="1"/>
            </p:cNvSpPr>
            <p:nvPr/>
          </p:nvSpPr>
          <p:spPr bwMode="auto">
            <a:xfrm>
              <a:off x="3652" y="161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1539" name="Text Box 53"/>
            <p:cNvSpPr txBox="1">
              <a:spLocks noChangeArrowheads="1"/>
            </p:cNvSpPr>
            <p:nvPr/>
          </p:nvSpPr>
          <p:spPr bwMode="auto">
            <a:xfrm>
              <a:off x="3334" y="1929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z</a:t>
              </a:r>
            </a:p>
          </p:txBody>
        </p:sp>
      </p:grp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6228444" y="6227058"/>
            <a:ext cx="414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i="1" dirty="0" err="1" smtClean="0">
                <a:latin typeface="+mn-lt"/>
              </a:rPr>
              <a:t>Lalanne</a:t>
            </a:r>
            <a:r>
              <a:rPr lang="de-DE" sz="1400" i="1" dirty="0" smtClean="0">
                <a:latin typeface="+mn-lt"/>
              </a:rPr>
              <a:t> , J. </a:t>
            </a:r>
            <a:r>
              <a:rPr lang="de-DE" sz="1400" i="1" dirty="0" err="1" smtClean="0">
                <a:latin typeface="+mn-lt"/>
              </a:rPr>
              <a:t>Lightwave</a:t>
            </a:r>
            <a:r>
              <a:rPr lang="de-DE" sz="1400" i="1" dirty="0" smtClean="0">
                <a:latin typeface="+mn-lt"/>
              </a:rPr>
              <a:t> Tech. (2006)</a:t>
            </a:r>
          </a:p>
          <a:p>
            <a:pPr eaLnBrk="1" hangingPunct="1">
              <a:spcBef>
                <a:spcPct val="50000"/>
              </a:spcBef>
            </a:pPr>
            <a:r>
              <a:rPr lang="de-DE" sz="1400" i="1" dirty="0" err="1" smtClean="0">
                <a:latin typeface="+mn-lt"/>
              </a:rPr>
              <a:t>Karagodsky</a:t>
            </a:r>
            <a:r>
              <a:rPr lang="de-DE" sz="1400" i="1" dirty="0" smtClean="0">
                <a:latin typeface="+mn-lt"/>
              </a:rPr>
              <a:t> et al., </a:t>
            </a:r>
            <a:r>
              <a:rPr lang="de-DE" sz="1400" i="1" dirty="0" err="1" smtClean="0">
                <a:latin typeface="+mn-lt"/>
              </a:rPr>
              <a:t>Opt</a:t>
            </a:r>
            <a:r>
              <a:rPr lang="de-DE" sz="1400" i="1" dirty="0" smtClean="0">
                <a:latin typeface="+mn-lt"/>
              </a:rPr>
              <a:t>. Express (2009)</a:t>
            </a:r>
            <a:endParaRPr lang="de-DE" sz="1400" i="1" dirty="0">
              <a:latin typeface="+mn-lt"/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5929139" y="2384487"/>
            <a:ext cx="2633015" cy="1390227"/>
            <a:chOff x="2146337" y="2620800"/>
            <a:chExt cx="5063491" cy="2673513"/>
          </a:xfrm>
        </p:grpSpPr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2146337" y="2620963"/>
              <a:ext cx="904875" cy="267335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3559113" y="2620800"/>
              <a:ext cx="904875" cy="267335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4930358" y="2620800"/>
              <a:ext cx="904875" cy="267335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6304953" y="2620800"/>
              <a:ext cx="904875" cy="267335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5" name="Line 15"/>
          <p:cNvSpPr>
            <a:spLocks noChangeShapeType="1"/>
          </p:cNvSpPr>
          <p:nvPr/>
        </p:nvSpPr>
        <p:spPr bwMode="auto">
          <a:xfrm rot="2700000">
            <a:off x="7217731" y="2787130"/>
            <a:ext cx="608012" cy="6000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7"/>
          <p:cNvSpPr>
            <a:spLocks noChangeShapeType="1"/>
          </p:cNvSpPr>
          <p:nvPr/>
        </p:nvSpPr>
        <p:spPr bwMode="auto">
          <a:xfrm rot="2700000">
            <a:off x="6876317" y="2758994"/>
            <a:ext cx="608012" cy="6000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Nach oben gekrümmter Pfeil 1"/>
          <p:cNvSpPr/>
          <p:nvPr/>
        </p:nvSpPr>
        <p:spPr>
          <a:xfrm>
            <a:off x="7423261" y="3503772"/>
            <a:ext cx="506254" cy="228638"/>
          </a:xfrm>
          <a:prstGeom prst="curvedUpArrow">
            <a:avLst>
              <a:gd name="adj1" fmla="val 25000"/>
              <a:gd name="adj2" fmla="val 65505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Nach oben gekrümmter Pfeil 55"/>
          <p:cNvSpPr/>
          <p:nvPr/>
        </p:nvSpPr>
        <p:spPr>
          <a:xfrm flipH="1">
            <a:off x="6834758" y="3461568"/>
            <a:ext cx="478859" cy="263626"/>
          </a:xfrm>
          <a:prstGeom prst="curvedUpArrow">
            <a:avLst>
              <a:gd name="adj1" fmla="val 25000"/>
              <a:gd name="adj2" fmla="val 50000"/>
              <a:gd name="adj3" fmla="val 21924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301417" y="5796171"/>
            <a:ext cx="54997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385D8A"/>
                </a:solidFill>
                <a:latin typeface="+mj-lt"/>
              </a:rPr>
              <a:t>e</a:t>
            </a:r>
            <a:r>
              <a:rPr lang="en-US" sz="2200" b="1" dirty="0" smtClean="0">
                <a:solidFill>
                  <a:srgbClr val="385D8A"/>
                </a:solidFill>
                <a:latin typeface="+mj-lt"/>
              </a:rPr>
              <a:t>xact intensities and phases + physical insight</a:t>
            </a:r>
            <a:endParaRPr lang="en-US" sz="2200" b="1" dirty="0">
              <a:solidFill>
                <a:srgbClr val="385D8A"/>
              </a:solidFill>
              <a:latin typeface="+mj-lt"/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7313617" y="1556792"/>
            <a:ext cx="0" cy="86360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7475981" y="1571999"/>
            <a:ext cx="11040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5C8E26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5C8E26"/>
                </a:solidFill>
                <a:latin typeface="+mn-lt"/>
              </a:rPr>
              <a:t>ncident </a:t>
            </a:r>
            <a:endParaRPr lang="en-US" sz="2000" b="1" dirty="0">
              <a:solidFill>
                <a:srgbClr val="5C8E26"/>
              </a:solidFill>
              <a:latin typeface="+mn-lt"/>
            </a:endParaRPr>
          </a:p>
          <a:p>
            <a:r>
              <a:rPr lang="de-DE" sz="2000" b="1" dirty="0" smtClean="0">
                <a:solidFill>
                  <a:srgbClr val="5C8E26"/>
                </a:solidFill>
                <a:latin typeface="+mn-lt"/>
              </a:rPr>
              <a:t>light</a:t>
            </a:r>
            <a:endParaRPr lang="en-US" sz="2000" b="1" dirty="0">
              <a:solidFill>
                <a:srgbClr val="5C8E26"/>
              </a:solidFill>
              <a:latin typeface="+mn-lt"/>
            </a:endParaRP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rot="2700000">
            <a:off x="7406893" y="2767515"/>
            <a:ext cx="608012" cy="6000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 rot="2700000">
            <a:off x="6686895" y="2758994"/>
            <a:ext cx="608012" cy="6000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Nach oben gekrümmter Pfeil 62"/>
          <p:cNvSpPr/>
          <p:nvPr/>
        </p:nvSpPr>
        <p:spPr>
          <a:xfrm flipV="1">
            <a:off x="7444263" y="2406237"/>
            <a:ext cx="506254" cy="194604"/>
          </a:xfrm>
          <a:prstGeom prst="curvedUpArrow">
            <a:avLst>
              <a:gd name="adj1" fmla="val 25000"/>
              <a:gd name="adj2" fmla="val 65505"/>
              <a:gd name="adj3" fmla="val 25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Nach oben gekrümmter Pfeil 63"/>
          <p:cNvSpPr/>
          <p:nvPr/>
        </p:nvSpPr>
        <p:spPr>
          <a:xfrm flipH="1" flipV="1">
            <a:off x="6805365" y="2403068"/>
            <a:ext cx="478859" cy="256976"/>
          </a:xfrm>
          <a:prstGeom prst="curvedUpArrow">
            <a:avLst>
              <a:gd name="adj1" fmla="val 25000"/>
              <a:gd name="adj2" fmla="val 50000"/>
              <a:gd name="adj3" fmla="val 21924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6082446" y="3770439"/>
            <a:ext cx="2342480" cy="1390226"/>
            <a:chOff x="2254553" y="2079740"/>
            <a:chExt cx="4504770" cy="2673513"/>
          </a:xfrm>
        </p:grpSpPr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2254553" y="2079903"/>
              <a:ext cx="346154" cy="267335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3667328" y="2079740"/>
              <a:ext cx="346154" cy="267335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5038575" y="2079740"/>
              <a:ext cx="346154" cy="267333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6413169" y="2079740"/>
              <a:ext cx="346154" cy="2673330"/>
            </a:xfrm>
            <a:prstGeom prst="rect">
              <a:avLst/>
            </a:prstGeom>
            <a:gradFill rotWithShape="1">
              <a:gsLst>
                <a:gs pos="0">
                  <a:srgbClr val="818181"/>
                </a:gs>
                <a:gs pos="50000">
                  <a:srgbClr val="969696"/>
                </a:gs>
                <a:gs pos="100000">
                  <a:srgbClr val="8181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5953293" y="5057865"/>
            <a:ext cx="2687159" cy="233735"/>
          </a:xfrm>
          <a:prstGeom prst="rect">
            <a:avLst/>
          </a:prstGeom>
          <a:gradFill rotWithShape="1">
            <a:gsLst>
              <a:gs pos="0">
                <a:srgbClr val="818181"/>
              </a:gs>
              <a:gs pos="50000">
                <a:srgbClr val="969696"/>
              </a:gs>
              <a:gs pos="100000">
                <a:srgbClr val="81818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>
                <a:latin typeface="Arial" charset="0"/>
              </a:rPr>
              <a:t>Functionality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RWGs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FDDF-ED17-4058-B886-96E35E932224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57733" y="5733256"/>
            <a:ext cx="26356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385D8A"/>
                </a:solidFill>
                <a:latin typeface="+mj-lt"/>
              </a:rPr>
              <a:t>Feel free to join!</a:t>
            </a:r>
            <a:endParaRPr lang="en-US" sz="2800" b="1" dirty="0">
              <a:solidFill>
                <a:srgbClr val="385D8A"/>
              </a:solidFill>
              <a:latin typeface="+mj-lt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890964" y="1640560"/>
            <a:ext cx="2857500" cy="2857500"/>
            <a:chOff x="4634436" y="2504306"/>
            <a:chExt cx="2857500" cy="2857500"/>
          </a:xfrm>
        </p:grpSpPr>
        <p:pic>
          <p:nvPicPr>
            <p:cNvPr id="6" name="Picture 2" descr="http://www.alltop10list.com/wp-content/uploads/2012/01/University-of-Toky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436" y="2504306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5148064" y="3933055"/>
              <a:ext cx="18302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2400" b="1" dirty="0" smtClean="0">
                <a:solidFill>
                  <a:srgbClr val="FF0000"/>
                </a:solidFill>
                <a:latin typeface="+mn-lt"/>
              </a:endParaRPr>
            </a:p>
            <a:p>
              <a:r>
                <a:rPr lang="de-DE" sz="2400" dirty="0" smtClean="0">
                  <a:solidFill>
                    <a:srgbClr val="385D8A"/>
                  </a:solidFill>
                  <a:latin typeface="+mn-lt"/>
                </a:rPr>
                <a:t>D. Friedrich</a:t>
              </a:r>
            </a:p>
            <a:p>
              <a:r>
                <a:rPr lang="de-DE" sz="2400" dirty="0" smtClean="0">
                  <a:solidFill>
                    <a:srgbClr val="385D8A"/>
                  </a:solidFill>
                  <a:latin typeface="+mn-lt"/>
                </a:rPr>
                <a:t>K. Yamamoto</a:t>
              </a:r>
              <a:endParaRPr lang="en-US" sz="2400" dirty="0">
                <a:solidFill>
                  <a:srgbClr val="385D8A"/>
                </a:solidFill>
                <a:latin typeface="+mn-lt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379494" y="2044130"/>
            <a:ext cx="1852815" cy="1603799"/>
            <a:chOff x="522941" y="2044130"/>
            <a:chExt cx="1852815" cy="1603799"/>
          </a:xfrm>
        </p:grpSpPr>
        <p:pic>
          <p:nvPicPr>
            <p:cNvPr id="2050" name="Picture 2" descr="https://encrypted-tbn1.google.com/images?q=tbn:ANd9GcRFDFucNvl25KL2KAEx9UvGBZSzd9z1y21O1LCzpHCt09f6f2pa0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02" y="2044130"/>
              <a:ext cx="1706880" cy="131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522941" y="2816932"/>
              <a:ext cx="18528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2400" b="1" dirty="0" smtClean="0">
                <a:solidFill>
                  <a:srgbClr val="FF0000"/>
                </a:solidFill>
                <a:latin typeface="+mn-lt"/>
              </a:endParaRPr>
            </a:p>
            <a:p>
              <a:r>
                <a:rPr lang="de-DE" sz="2400" dirty="0" smtClean="0">
                  <a:solidFill>
                    <a:srgbClr val="385D8A"/>
                  </a:solidFill>
                  <a:latin typeface="+mn-lt"/>
                </a:rPr>
                <a:t>S. </a:t>
              </a:r>
              <a:r>
                <a:rPr lang="de-DE" sz="2400" dirty="0" err="1" smtClean="0">
                  <a:solidFill>
                    <a:srgbClr val="385D8A"/>
                  </a:solidFill>
                  <a:latin typeface="+mn-lt"/>
                </a:rPr>
                <a:t>Vyatchanin</a:t>
              </a:r>
              <a:endParaRPr lang="en-US" sz="2400" dirty="0">
                <a:solidFill>
                  <a:srgbClr val="385D8A"/>
                </a:solidFill>
                <a:latin typeface="+mn-lt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22050" y="4073042"/>
            <a:ext cx="1776290" cy="1027735"/>
            <a:chOff x="3317991" y="2044130"/>
            <a:chExt cx="1776290" cy="1027735"/>
          </a:xfrm>
        </p:grpSpPr>
        <p:sp>
          <p:nvSpPr>
            <p:cNvPr id="8" name="Textfeld 7"/>
            <p:cNvSpPr txBox="1"/>
            <p:nvPr/>
          </p:nvSpPr>
          <p:spPr>
            <a:xfrm>
              <a:off x="3722670" y="2240868"/>
              <a:ext cx="9669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2400" b="1" dirty="0" smtClean="0">
                <a:solidFill>
                  <a:srgbClr val="FF0000"/>
                </a:solidFill>
                <a:latin typeface="+mn-lt"/>
              </a:endParaRPr>
            </a:p>
            <a:p>
              <a:r>
                <a:rPr lang="de-DE" sz="2400" dirty="0" smtClean="0">
                  <a:solidFill>
                    <a:srgbClr val="385D8A"/>
                  </a:solidFill>
                  <a:latin typeface="+mn-lt"/>
                </a:rPr>
                <a:t>S. Hild</a:t>
              </a:r>
              <a:endParaRPr lang="en-US" sz="2400" dirty="0">
                <a:solidFill>
                  <a:srgbClr val="385D8A"/>
                </a:solidFill>
                <a:latin typeface="+mn-lt"/>
              </a:endParaRPr>
            </a:p>
          </p:txBody>
        </p:sp>
        <p:pic>
          <p:nvPicPr>
            <p:cNvPr id="10" name="Picture 6" descr="http://www.pycomall.com/images/P/p-1855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9" t="32801" r="10478" b="40417"/>
            <a:stretch/>
          </p:blipFill>
          <p:spPr bwMode="auto">
            <a:xfrm>
              <a:off x="3317991" y="2044130"/>
              <a:ext cx="1776290" cy="61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58775" y="1032129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…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interaction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of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 light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with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surface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structure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…  </a:t>
            </a:r>
            <a:endParaRPr lang="en-US" sz="24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 RWGs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771800" y="2636912"/>
            <a:ext cx="3048000" cy="1994504"/>
            <a:chOff x="2771800" y="2909626"/>
            <a:chExt cx="3048000" cy="1994504"/>
          </a:xfrm>
        </p:grpSpPr>
        <p:sp>
          <p:nvSpPr>
            <p:cNvPr id="4" name="Textfeld 3"/>
            <p:cNvSpPr txBox="1"/>
            <p:nvPr/>
          </p:nvSpPr>
          <p:spPr>
            <a:xfrm>
              <a:off x="3502948" y="3703801"/>
              <a:ext cx="15913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  <a:latin typeface="+mn-lt"/>
                </a:rPr>
                <a:t>D. </a:t>
              </a:r>
              <a:r>
                <a:rPr lang="de-DE" sz="2400" b="1" dirty="0" err="1" smtClean="0">
                  <a:solidFill>
                    <a:srgbClr val="FF0000"/>
                  </a:solidFill>
                  <a:latin typeface="+mn-lt"/>
                </a:rPr>
                <a:t>Heinert</a:t>
              </a:r>
              <a:endParaRPr lang="de-DE" sz="2400" b="1" dirty="0" smtClean="0">
                <a:solidFill>
                  <a:srgbClr val="FF0000"/>
                </a:solidFill>
                <a:latin typeface="+mn-lt"/>
              </a:endParaRPr>
            </a:p>
            <a:p>
              <a:r>
                <a:rPr lang="de-DE" sz="2400" dirty="0" smtClean="0">
                  <a:solidFill>
                    <a:srgbClr val="385D8A"/>
                  </a:solidFill>
                  <a:latin typeface="+mn-lt"/>
                </a:rPr>
                <a:t>R. </a:t>
              </a:r>
              <a:r>
                <a:rPr lang="de-DE" sz="2400" dirty="0" err="1" smtClean="0">
                  <a:solidFill>
                    <a:srgbClr val="385D8A"/>
                  </a:solidFill>
                  <a:latin typeface="+mn-lt"/>
                </a:rPr>
                <a:t>Nawrodt</a:t>
              </a:r>
              <a:endParaRPr lang="de-DE" sz="2400" dirty="0" smtClean="0">
                <a:solidFill>
                  <a:srgbClr val="385D8A"/>
                </a:solidFill>
                <a:latin typeface="+mn-lt"/>
              </a:endParaRPr>
            </a:p>
            <a:p>
              <a:r>
                <a:rPr lang="de-DE" sz="2400" dirty="0" smtClean="0">
                  <a:solidFill>
                    <a:srgbClr val="385D8A"/>
                  </a:solidFill>
                  <a:latin typeface="+mn-lt"/>
                </a:rPr>
                <a:t>S. Kroker</a:t>
              </a:r>
              <a:endParaRPr lang="en-US" sz="2400" dirty="0">
                <a:solidFill>
                  <a:srgbClr val="385D8A"/>
                </a:solidFill>
                <a:latin typeface="+mn-lt"/>
              </a:endParaRPr>
            </a:p>
          </p:txBody>
        </p:sp>
        <p:pic>
          <p:nvPicPr>
            <p:cNvPr id="5122" name="Picture 2" descr="http://www.godyo.com/godyo-2005-logo_fsu_jena-14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909626"/>
              <a:ext cx="3048000" cy="85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27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1448780"/>
            <a:ext cx="5663409" cy="3924567"/>
          </a:xfrm>
          <a:prstGeom prst="rect">
            <a:avLst/>
          </a:prstGeom>
        </p:spPr>
      </p:pic>
      <p:grpSp>
        <p:nvGrpSpPr>
          <p:cNvPr id="29" name="Gruppieren 28"/>
          <p:cNvGrpSpPr>
            <a:grpSpLocks noChangeAspect="1"/>
          </p:cNvGrpSpPr>
          <p:nvPr/>
        </p:nvGrpSpPr>
        <p:grpSpPr>
          <a:xfrm>
            <a:off x="6581571" y="1790532"/>
            <a:ext cx="2013397" cy="1020303"/>
            <a:chOff x="5210779" y="3991580"/>
            <a:chExt cx="2761861" cy="1399592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5210779" y="3991580"/>
              <a:ext cx="2761861" cy="1399592"/>
              <a:chOff x="5570819" y="3991580"/>
              <a:chExt cx="2761861" cy="1399592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5570819" y="3991580"/>
                <a:ext cx="2761861" cy="1399592"/>
                <a:chOff x="5570819" y="3991580"/>
                <a:chExt cx="2761861" cy="1399592"/>
              </a:xfrm>
            </p:grpSpPr>
            <p:pic>
              <p:nvPicPr>
                <p:cNvPr id="43" name="Grafik 4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contrast="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406" t="24872" r="18662" b="31931"/>
                <a:stretch/>
              </p:blipFill>
              <p:spPr>
                <a:xfrm>
                  <a:off x="5570819" y="3991580"/>
                  <a:ext cx="2761861" cy="1399592"/>
                </a:xfrm>
                <a:prstGeom prst="rect">
                  <a:avLst/>
                </a:prstGeom>
              </p:spPr>
            </p:pic>
            <p:cxnSp>
              <p:nvCxnSpPr>
                <p:cNvPr id="44" name="Gerade Verbindung 43"/>
                <p:cNvCxnSpPr/>
                <p:nvPr/>
              </p:nvCxnSpPr>
              <p:spPr>
                <a:xfrm>
                  <a:off x="5717725" y="5301208"/>
                  <a:ext cx="786408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44"/>
                <p:cNvCxnSpPr/>
                <p:nvPr/>
              </p:nvCxnSpPr>
              <p:spPr>
                <a:xfrm>
                  <a:off x="6504133" y="5229200"/>
                  <a:ext cx="0" cy="144016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/>
                <p:cNvCxnSpPr/>
                <p:nvPr/>
              </p:nvCxnSpPr>
              <p:spPr>
                <a:xfrm>
                  <a:off x="5717725" y="5229200"/>
                  <a:ext cx="0" cy="144016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feld 46"/>
                <p:cNvSpPr txBox="1"/>
                <p:nvPr/>
              </p:nvSpPr>
              <p:spPr>
                <a:xfrm>
                  <a:off x="5758799" y="4918118"/>
                  <a:ext cx="558167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prstClr val="white"/>
                      </a:solidFill>
                      <a:latin typeface="Calibri"/>
                    </a:rPr>
                    <a:t>1 µm</a:t>
                  </a:r>
                  <a:endParaRPr lang="en-US" sz="14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2" name="Textfeld 41"/>
              <p:cNvSpPr txBox="1"/>
              <p:nvPr/>
            </p:nvSpPr>
            <p:spPr>
              <a:xfrm>
                <a:off x="5821693" y="4077844"/>
                <a:ext cx="14854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</a:rPr>
                  <a:t>platinum</a:t>
                </a:r>
                <a:endParaRPr lang="en-US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33" name="Gerade Verbindung 32"/>
            <p:cNvCxnSpPr/>
            <p:nvPr/>
          </p:nvCxnSpPr>
          <p:spPr>
            <a:xfrm>
              <a:off x="6444208" y="4387416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6444208" y="4581128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6732240" y="4005064"/>
              <a:ext cx="0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>
              <a:off x="6732240" y="4581128"/>
              <a:ext cx="0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6833215" y="4251770"/>
              <a:ext cx="81464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Calibri"/>
                </a:rPr>
                <a:t>240 nm</a:t>
              </a:r>
              <a:endParaRPr lang="en-US" sz="1600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1096704" y="4057327"/>
            <a:ext cx="169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pre-structured wafer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uppieren 18"/>
          <p:cNvGrpSpPr>
            <a:grpSpLocks noChangeAspect="1"/>
          </p:cNvGrpSpPr>
          <p:nvPr/>
        </p:nvGrpSpPr>
        <p:grpSpPr>
          <a:xfrm>
            <a:off x="341886" y="1297990"/>
            <a:ext cx="3067160" cy="2815086"/>
            <a:chOff x="421174" y="1236451"/>
            <a:chExt cx="2649529" cy="2431777"/>
          </a:xfrm>
        </p:grpSpPr>
        <p:grpSp>
          <p:nvGrpSpPr>
            <p:cNvPr id="36" name="Gruppieren 35"/>
            <p:cNvGrpSpPr>
              <a:grpSpLocks noChangeAspect="1"/>
            </p:cNvGrpSpPr>
            <p:nvPr/>
          </p:nvGrpSpPr>
          <p:grpSpPr>
            <a:xfrm>
              <a:off x="421174" y="1236451"/>
              <a:ext cx="2649529" cy="699842"/>
              <a:chOff x="287592" y="1198691"/>
              <a:chExt cx="4899729" cy="1294205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287592" y="1198691"/>
                <a:ext cx="4176328" cy="1294205"/>
                <a:chOff x="287592" y="1270699"/>
                <a:chExt cx="4176328" cy="1294205"/>
              </a:xfrm>
            </p:grpSpPr>
            <p:grpSp>
              <p:nvGrpSpPr>
                <p:cNvPr id="21" name="Gruppieren 20"/>
                <p:cNvGrpSpPr/>
                <p:nvPr/>
              </p:nvGrpSpPr>
              <p:grpSpPr>
                <a:xfrm>
                  <a:off x="287592" y="1270699"/>
                  <a:ext cx="3816424" cy="1078181"/>
                  <a:chOff x="315388" y="1828437"/>
                  <a:chExt cx="3816424" cy="1078181"/>
                </a:xfrm>
              </p:grpSpPr>
              <p:grpSp>
                <p:nvGrpSpPr>
                  <p:cNvPr id="17" name="Gruppieren 16"/>
                  <p:cNvGrpSpPr/>
                  <p:nvPr/>
                </p:nvGrpSpPr>
                <p:grpSpPr>
                  <a:xfrm>
                    <a:off x="492930" y="2060849"/>
                    <a:ext cx="3600000" cy="845769"/>
                    <a:chOff x="1077134" y="2636912"/>
                    <a:chExt cx="3600000" cy="845769"/>
                  </a:xfrm>
                </p:grpSpPr>
                <p:sp>
                  <p:nvSpPr>
                    <p:cNvPr id="12" name="Rechteck 11"/>
                    <p:cNvSpPr/>
                    <p:nvPr/>
                  </p:nvSpPr>
                  <p:spPr>
                    <a:xfrm>
                      <a:off x="1077134" y="3131804"/>
                      <a:ext cx="3600000" cy="35087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" name="Ellipse 12"/>
                    <p:cNvSpPr/>
                    <p:nvPr/>
                  </p:nvSpPr>
                  <p:spPr>
                    <a:xfrm>
                      <a:off x="1259632" y="2636912"/>
                      <a:ext cx="648072" cy="6703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" name="Ellipse 13"/>
                    <p:cNvSpPr/>
                    <p:nvPr/>
                  </p:nvSpPr>
                  <p:spPr>
                    <a:xfrm>
                      <a:off x="2123728" y="2636912"/>
                      <a:ext cx="648072" cy="6703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" name="Ellipse 14"/>
                    <p:cNvSpPr/>
                    <p:nvPr/>
                  </p:nvSpPr>
                  <p:spPr>
                    <a:xfrm>
                      <a:off x="2987824" y="2636912"/>
                      <a:ext cx="648072" cy="6703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" name="Ellipse 15"/>
                    <p:cNvSpPr/>
                    <p:nvPr/>
                  </p:nvSpPr>
                  <p:spPr>
                    <a:xfrm>
                      <a:off x="3851920" y="2636912"/>
                      <a:ext cx="648072" cy="6703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8" name="Rechteck 17"/>
                  <p:cNvSpPr/>
                  <p:nvPr/>
                </p:nvSpPr>
                <p:spPr>
                  <a:xfrm>
                    <a:off x="315388" y="1828437"/>
                    <a:ext cx="3816424" cy="7200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7" name="Gerade Verbindung mit Pfeil 26"/>
                <p:cNvCxnSpPr/>
                <p:nvPr/>
              </p:nvCxnSpPr>
              <p:spPr>
                <a:xfrm>
                  <a:off x="3851920" y="1990779"/>
                  <a:ext cx="61200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mit Pfeil 27"/>
                <p:cNvCxnSpPr/>
                <p:nvPr/>
              </p:nvCxnSpPr>
              <p:spPr>
                <a:xfrm>
                  <a:off x="3563888" y="2169829"/>
                  <a:ext cx="90000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mit Pfeil 30"/>
                <p:cNvCxnSpPr/>
                <p:nvPr/>
              </p:nvCxnSpPr>
              <p:spPr>
                <a:xfrm>
                  <a:off x="4355976" y="1614440"/>
                  <a:ext cx="0" cy="3744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mit Pfeil 31"/>
                <p:cNvCxnSpPr/>
                <p:nvPr/>
              </p:nvCxnSpPr>
              <p:spPr>
                <a:xfrm>
                  <a:off x="4355976" y="2189926"/>
                  <a:ext cx="0" cy="37497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feld 34"/>
              <p:cNvSpPr txBox="1"/>
              <p:nvPr/>
            </p:nvSpPr>
            <p:spPr>
              <a:xfrm>
                <a:off x="4509828" y="1866310"/>
                <a:ext cx="677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depth</a:t>
                </a: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Gruppieren 4"/>
            <p:cNvGrpSpPr>
              <a:grpSpLocks noChangeAspect="1"/>
            </p:cNvGrpSpPr>
            <p:nvPr/>
          </p:nvGrpSpPr>
          <p:grpSpPr>
            <a:xfrm>
              <a:off x="504385" y="1869584"/>
              <a:ext cx="1975275" cy="1798644"/>
              <a:chOff x="755576" y="2906618"/>
              <a:chExt cx="3025140" cy="2754630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6000" contrast="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2906618"/>
                <a:ext cx="3025140" cy="2754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Ellipse 10"/>
              <p:cNvSpPr/>
              <p:nvPr/>
            </p:nvSpPr>
            <p:spPr>
              <a:xfrm>
                <a:off x="1871720" y="4105582"/>
                <a:ext cx="180000" cy="153179"/>
              </a:xfrm>
              <a:prstGeom prst="ellipse">
                <a:avLst/>
              </a:prstGeom>
              <a:noFill/>
              <a:ln w="15875">
                <a:solidFill>
                  <a:srgbClr val="FF0000">
                    <a:alpha val="6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2195736" y="4117771"/>
                <a:ext cx="180000" cy="153179"/>
              </a:xfrm>
              <a:prstGeom prst="ellipse">
                <a:avLst/>
              </a:prstGeom>
              <a:noFill/>
              <a:ln w="15875">
                <a:solidFill>
                  <a:srgbClr val="FF0000">
                    <a:alpha val="6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2508822" y="4130754"/>
                <a:ext cx="180000" cy="153179"/>
              </a:xfrm>
              <a:prstGeom prst="ellipse">
                <a:avLst/>
              </a:prstGeom>
              <a:noFill/>
              <a:ln w="15875">
                <a:solidFill>
                  <a:srgbClr val="FF0000">
                    <a:alpha val="6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32396"/>
              </p:ext>
            </p:extLst>
          </p:nvPr>
        </p:nvGraphicFramePr>
        <p:xfrm>
          <a:off x="287524" y="4934768"/>
          <a:ext cx="2682012" cy="137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840"/>
                <a:gridCol w="828092"/>
                <a:gridCol w="720080"/>
              </a:tblGrid>
              <a:tr h="36576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grating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LIGO </a:t>
                      </a:r>
                    </a:p>
                  </a:txBody>
                  <a:tcPr/>
                </a:tc>
              </a:tr>
              <a:tr h="3319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ROC (m)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-5000" dirty="0" smtClean="0"/>
                        <a:t>~</a:t>
                      </a:r>
                      <a:r>
                        <a:rPr lang="en-US" sz="1500" dirty="0" smtClean="0"/>
                        <a:t>2000 </a:t>
                      </a:r>
                      <a:endParaRPr lang="en-US" sz="1500" dirty="0"/>
                    </a:p>
                  </a:txBody>
                  <a:tcPr/>
                </a:tc>
              </a:tr>
              <a:tr h="356756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r</a:t>
                      </a:r>
                      <a:r>
                        <a:rPr lang="en-US" sz="1500" baseline="-25000" dirty="0" err="1" smtClean="0"/>
                        <a:t>Mirror</a:t>
                      </a:r>
                      <a:r>
                        <a:rPr lang="en-US" sz="1500" dirty="0" smtClean="0"/>
                        <a:t> (m)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0.0035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0.17</a:t>
                      </a:r>
                      <a:endParaRPr lang="en-US" sz="15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depth (µm)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-5000" dirty="0" smtClean="0"/>
                        <a:t>~</a:t>
                      </a:r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-5000" dirty="0" smtClean="0"/>
                        <a:t>~</a:t>
                      </a:r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Coating-reduced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interferometer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optics</a:t>
            </a:r>
            <a:endParaRPr lang="de-DE" dirty="0" smtClean="0">
              <a:solidFill>
                <a:prstClr val="white"/>
              </a:solidFill>
              <a:latin typeface="Arial" charset="0"/>
            </a:endParaRPr>
          </a:p>
          <a:p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Advanced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grating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concepts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-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Focusing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Mirrors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599892" y="5697252"/>
            <a:ext cx="69618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aximum reflectivity : </a:t>
            </a:r>
            <a:r>
              <a:rPr lang="en-US" sz="1700" b="1" dirty="0" smtClean="0">
                <a:solidFill>
                  <a:prstClr val="black"/>
                </a:solidFill>
                <a:latin typeface="Calibri"/>
              </a:rPr>
              <a:t>97%  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( </a:t>
            </a:r>
            <a:r>
              <a:rPr lang="en-US" sz="1700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=1396 nm, </a:t>
            </a:r>
            <a:r>
              <a:rPr lang="en-US" sz="1700" dirty="0" smtClean="0">
                <a:solidFill>
                  <a:prstClr val="black"/>
                </a:solidFill>
                <a:latin typeface="Symbol" pitchFamily="18" charset="2"/>
              </a:rPr>
              <a:t>q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=5°)</a:t>
            </a:r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599892" y="6035806"/>
            <a:ext cx="60846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esonance to larger wavelength with larger period/thickness...</a:t>
            </a:r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40011" y="1057320"/>
            <a:ext cx="4538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385D8A"/>
                </a:solidFill>
                <a:latin typeface="Calibri"/>
              </a:rPr>
              <a:t>Mirrors</a:t>
            </a:r>
            <a:r>
              <a:rPr lang="de-DE" sz="2800" b="1" dirty="0" smtClean="0">
                <a:solidFill>
                  <a:srgbClr val="385D8A"/>
                </a:solidFill>
                <a:latin typeface="Calibri"/>
              </a:rPr>
              <a:t> on </a:t>
            </a:r>
            <a:r>
              <a:rPr lang="de-DE" sz="2800" b="1" dirty="0" err="1" smtClean="0">
                <a:solidFill>
                  <a:srgbClr val="385D8A"/>
                </a:solidFill>
                <a:latin typeface="Calibri"/>
              </a:rPr>
              <a:t>Curved</a:t>
            </a:r>
            <a:r>
              <a:rPr lang="de-DE" sz="2800" b="1" dirty="0" smtClean="0">
                <a:solidFill>
                  <a:srgbClr val="385D8A"/>
                </a:solidFill>
                <a:latin typeface="Calibri"/>
              </a:rPr>
              <a:t> Substrates</a:t>
            </a:r>
            <a:endParaRPr lang="en-US" sz="2800" b="1" dirty="0">
              <a:solidFill>
                <a:srgbClr val="385D8A"/>
              </a:solidFill>
              <a:latin typeface="Calibri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F3425-8A73-485E-83BD-C92053D395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5219700" y="1582122"/>
            <a:ext cx="2371725" cy="1195573"/>
            <a:chOff x="5219700" y="1988840"/>
            <a:chExt cx="2371725" cy="1195573"/>
          </a:xfrm>
        </p:grpSpPr>
        <p:sp>
          <p:nvSpPr>
            <p:cNvPr id="30737" name="Rectangle 17"/>
            <p:cNvSpPr>
              <a:spLocks noChangeAspect="1" noChangeArrowheads="1"/>
            </p:cNvSpPr>
            <p:nvPr/>
          </p:nvSpPr>
          <p:spPr bwMode="auto">
            <a:xfrm>
              <a:off x="5339908" y="2301729"/>
              <a:ext cx="194623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EA0000"/>
                </a:solidFill>
              </a:endParaRPr>
            </a:p>
          </p:txBody>
        </p:sp>
        <p:sp>
          <p:nvSpPr>
            <p:cNvPr id="30738" name="Rectangle 18"/>
            <p:cNvSpPr>
              <a:spLocks noChangeAspect="1" noChangeArrowheads="1"/>
            </p:cNvSpPr>
            <p:nvPr/>
          </p:nvSpPr>
          <p:spPr bwMode="auto">
            <a:xfrm>
              <a:off x="5990558" y="2301729"/>
              <a:ext cx="194623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spect="1" noChangeArrowheads="1"/>
            </p:cNvSpPr>
            <p:nvPr/>
          </p:nvSpPr>
          <p:spPr bwMode="auto">
            <a:xfrm>
              <a:off x="6637392" y="2301729"/>
              <a:ext cx="196531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Rectangle 20"/>
            <p:cNvSpPr>
              <a:spLocks noChangeAspect="1" noChangeArrowheads="1"/>
            </p:cNvSpPr>
            <p:nvPr/>
          </p:nvSpPr>
          <p:spPr bwMode="auto">
            <a:xfrm>
              <a:off x="7288043" y="2301729"/>
              <a:ext cx="194623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Rectangle 21"/>
            <p:cNvSpPr>
              <a:spLocks noChangeAspect="1" noChangeArrowheads="1"/>
            </p:cNvSpPr>
            <p:nvPr/>
          </p:nvSpPr>
          <p:spPr bwMode="auto">
            <a:xfrm>
              <a:off x="5219700" y="1988840"/>
              <a:ext cx="421682" cy="324336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Rectangle 22"/>
            <p:cNvSpPr>
              <a:spLocks noChangeAspect="1" noChangeArrowheads="1"/>
            </p:cNvSpPr>
            <p:nvPr/>
          </p:nvSpPr>
          <p:spPr bwMode="auto">
            <a:xfrm>
              <a:off x="5872258" y="1988840"/>
              <a:ext cx="421682" cy="324336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Rectangle 23"/>
            <p:cNvSpPr>
              <a:spLocks noChangeAspect="1" noChangeArrowheads="1"/>
            </p:cNvSpPr>
            <p:nvPr/>
          </p:nvSpPr>
          <p:spPr bwMode="auto">
            <a:xfrm>
              <a:off x="6517184" y="1988840"/>
              <a:ext cx="421682" cy="324336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Rectangle 24"/>
            <p:cNvSpPr>
              <a:spLocks noChangeAspect="1" noChangeArrowheads="1"/>
            </p:cNvSpPr>
            <p:nvPr/>
          </p:nvSpPr>
          <p:spPr bwMode="auto">
            <a:xfrm>
              <a:off x="7169743" y="1988840"/>
              <a:ext cx="421682" cy="324336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5"/>
            <p:cNvSpPr>
              <a:spLocks noChangeAspect="1" noChangeArrowheads="1"/>
            </p:cNvSpPr>
            <p:nvPr/>
          </p:nvSpPr>
          <p:spPr bwMode="auto">
            <a:xfrm>
              <a:off x="5220072" y="2924944"/>
              <a:ext cx="2335472" cy="25946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echteck 5"/>
          <p:cNvSpPr/>
          <p:nvPr/>
        </p:nvSpPr>
        <p:spPr>
          <a:xfrm>
            <a:off x="4881207" y="2565927"/>
            <a:ext cx="2859145" cy="41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898989"/>
                </a:solidFill>
                <a:latin typeface="+mn-lt"/>
              </a:rPr>
              <a:t>10</a:t>
            </a:r>
            <a:endParaRPr lang="de-DE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0734" name="Text Box 29"/>
          <p:cNvSpPr txBox="1">
            <a:spLocks noChangeArrowheads="1"/>
          </p:cNvSpPr>
          <p:nvPr/>
        </p:nvSpPr>
        <p:spPr bwMode="auto">
          <a:xfrm>
            <a:off x="7888552" y="1350137"/>
            <a:ext cx="123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 smtClean="0">
                <a:solidFill>
                  <a:srgbClr val="0000FF"/>
                </a:solidFill>
                <a:latin typeface="Verdana" pitchFamily="34" charset="0"/>
              </a:rPr>
              <a:t>grating</a:t>
            </a:r>
            <a:r>
              <a:rPr lang="de-DE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de-DE" dirty="0">
                <a:solidFill>
                  <a:srgbClr val="0000FF"/>
                </a:solidFill>
                <a:latin typeface="Verdana" pitchFamily="34" charset="0"/>
              </a:rPr>
              <a:t>1</a:t>
            </a:r>
          </a:p>
          <a:p>
            <a:pPr eaLnBrk="1" hangingPunct="1"/>
            <a:r>
              <a:rPr lang="de-DE" dirty="0" smtClean="0">
                <a:latin typeface="Verdana" pitchFamily="34" charset="0"/>
              </a:rPr>
              <a:t> </a:t>
            </a:r>
            <a:endParaRPr lang="de-DE" dirty="0">
              <a:latin typeface="Verdana" pitchFamily="34" charset="0"/>
            </a:endParaRPr>
          </a:p>
        </p:txBody>
      </p:sp>
      <p:sp>
        <p:nvSpPr>
          <p:cNvPr id="30735" name="Text Box 30"/>
          <p:cNvSpPr txBox="1">
            <a:spLocks noChangeArrowheads="1"/>
          </p:cNvSpPr>
          <p:nvPr/>
        </p:nvSpPr>
        <p:spPr bwMode="auto">
          <a:xfrm>
            <a:off x="7887600" y="3148534"/>
            <a:ext cx="125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 smtClean="0">
                <a:solidFill>
                  <a:srgbClr val="008200"/>
                </a:solidFill>
                <a:latin typeface="Verdana" pitchFamily="34" charset="0"/>
              </a:rPr>
              <a:t>grating</a:t>
            </a:r>
            <a:r>
              <a:rPr lang="de-DE" dirty="0" smtClean="0">
                <a:solidFill>
                  <a:srgbClr val="008200"/>
                </a:solidFill>
                <a:latin typeface="Verdana" pitchFamily="34" charset="0"/>
              </a:rPr>
              <a:t> </a:t>
            </a:r>
            <a:r>
              <a:rPr lang="de-DE" dirty="0">
                <a:solidFill>
                  <a:srgbClr val="008200"/>
                </a:solidFill>
                <a:latin typeface="Verdana" pitchFamily="34" charset="0"/>
              </a:rPr>
              <a:t>2</a:t>
            </a:r>
          </a:p>
          <a:p>
            <a:pPr eaLnBrk="1" hangingPunct="1"/>
            <a:endParaRPr lang="de-DE" dirty="0">
              <a:latin typeface="Verdana" pitchFamily="34" charset="0"/>
            </a:endParaRP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5136811" y="4032190"/>
            <a:ext cx="24794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Thickness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determines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wavelength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/ angle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of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max.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reflection</a:t>
            </a:r>
            <a:endParaRPr lang="de-DE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67009" y="2155544"/>
            <a:ext cx="1169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entire</a:t>
            </a:r>
            <a:endParaRPr lang="de-DE" sz="2200" b="1" dirty="0" smtClean="0">
              <a:solidFill>
                <a:srgbClr val="385D8A"/>
              </a:solidFill>
              <a:latin typeface="+mn-lt"/>
            </a:endParaRPr>
          </a:p>
          <a:p>
            <a:pPr algn="ctr"/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system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?</a:t>
            </a:r>
            <a:endParaRPr lang="en-US" sz="22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259200" y="857557"/>
            <a:ext cx="2289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85D8A"/>
                </a:solidFill>
                <a:latin typeface="+mj-lt"/>
              </a:rPr>
              <a:t>1. stacked RWGs</a:t>
            </a:r>
            <a:endParaRPr lang="en-US" sz="2400" b="1" dirty="0">
              <a:solidFill>
                <a:srgbClr val="385D8A"/>
              </a:solidFill>
              <a:latin typeface="+mj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4294354"/>
            <a:ext cx="3864872" cy="237500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3864872" cy="2375006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3750804" y="5574728"/>
            <a:ext cx="5502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 err="1" smtClean="0">
                <a:latin typeface="+mn-lt"/>
              </a:rPr>
              <a:t>enhance</a:t>
            </a:r>
            <a:r>
              <a:rPr lang="de-DE" sz="2200" dirty="0" smtClean="0">
                <a:latin typeface="+mn-lt"/>
              </a:rPr>
              <a:t> angular/ </a:t>
            </a:r>
            <a:r>
              <a:rPr lang="de-DE" sz="2200" dirty="0" err="1" smtClean="0">
                <a:latin typeface="+mn-lt"/>
              </a:rPr>
              <a:t>spectral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bandwidths</a:t>
            </a:r>
            <a:endParaRPr lang="de-DE" sz="22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err="1" smtClean="0">
                <a:latin typeface="+mn-lt"/>
              </a:rPr>
              <a:t>enhance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experimentally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feasible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reflectivity</a:t>
            </a:r>
            <a:endParaRPr lang="en-US" sz="2200" dirty="0">
              <a:latin typeface="+mn-lt"/>
            </a:endParaRPr>
          </a:p>
        </p:txBody>
      </p:sp>
      <p:sp>
        <p:nvSpPr>
          <p:cNvPr id="42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Coating-reduced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interferometer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optics</a:t>
            </a:r>
            <a:endParaRPr lang="de-DE" dirty="0" smtClean="0">
              <a:solidFill>
                <a:prstClr val="white"/>
              </a:solidFill>
              <a:latin typeface="Arial" charset="0"/>
            </a:endParaRPr>
          </a:p>
          <a:p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Advanced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grating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concepts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– </a:t>
            </a:r>
            <a:r>
              <a:rPr lang="de-DE" dirty="0" err="1" smtClean="0">
                <a:solidFill>
                  <a:prstClr val="white"/>
                </a:solidFill>
                <a:latin typeface="Arial" charset="0"/>
              </a:rPr>
              <a:t>stacked</a:t>
            </a:r>
            <a:r>
              <a:rPr lang="de-DE" dirty="0" smtClean="0">
                <a:solidFill>
                  <a:prstClr val="white"/>
                </a:solidFill>
                <a:latin typeface="Arial" charset="0"/>
              </a:rPr>
              <a:t> RWGS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136811" y="2508499"/>
            <a:ext cx="2730198" cy="416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pieren 3"/>
          <p:cNvGrpSpPr/>
          <p:nvPr/>
        </p:nvGrpSpPr>
        <p:grpSpPr>
          <a:xfrm>
            <a:off x="5219700" y="2501788"/>
            <a:ext cx="2371725" cy="1341481"/>
            <a:chOff x="5219700" y="3628982"/>
            <a:chExt cx="2371725" cy="1341481"/>
          </a:xfrm>
        </p:grpSpPr>
        <p:sp>
          <p:nvSpPr>
            <p:cNvPr id="30745" name="Rectangle 7"/>
            <p:cNvSpPr>
              <a:spLocks noChangeAspect="1" noChangeArrowheads="1"/>
            </p:cNvSpPr>
            <p:nvPr/>
          </p:nvSpPr>
          <p:spPr bwMode="auto">
            <a:xfrm>
              <a:off x="5339908" y="4125281"/>
              <a:ext cx="194623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Rectangle 8"/>
            <p:cNvSpPr>
              <a:spLocks noChangeAspect="1" noChangeArrowheads="1"/>
            </p:cNvSpPr>
            <p:nvPr/>
          </p:nvSpPr>
          <p:spPr bwMode="auto">
            <a:xfrm>
              <a:off x="5990558" y="4125281"/>
              <a:ext cx="194623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Rectangle 9"/>
            <p:cNvSpPr>
              <a:spLocks noChangeAspect="1" noChangeArrowheads="1"/>
            </p:cNvSpPr>
            <p:nvPr/>
          </p:nvSpPr>
          <p:spPr bwMode="auto">
            <a:xfrm>
              <a:off x="6637392" y="4125281"/>
              <a:ext cx="196531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10"/>
            <p:cNvSpPr>
              <a:spLocks noChangeAspect="1" noChangeArrowheads="1"/>
            </p:cNvSpPr>
            <p:nvPr/>
          </p:nvSpPr>
          <p:spPr bwMode="auto">
            <a:xfrm>
              <a:off x="7288043" y="4125281"/>
              <a:ext cx="194623" cy="6467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11"/>
            <p:cNvSpPr>
              <a:spLocks noChangeArrowheads="1"/>
            </p:cNvSpPr>
            <p:nvPr/>
          </p:nvSpPr>
          <p:spPr bwMode="auto">
            <a:xfrm>
              <a:off x="5219700" y="3635693"/>
              <a:ext cx="421682" cy="544884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Rectangle 12"/>
            <p:cNvSpPr>
              <a:spLocks noChangeArrowheads="1"/>
            </p:cNvSpPr>
            <p:nvPr/>
          </p:nvSpPr>
          <p:spPr bwMode="auto">
            <a:xfrm>
              <a:off x="5872258" y="3628982"/>
              <a:ext cx="421682" cy="544884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Rectangle 13"/>
            <p:cNvSpPr>
              <a:spLocks noChangeArrowheads="1"/>
            </p:cNvSpPr>
            <p:nvPr/>
          </p:nvSpPr>
          <p:spPr bwMode="auto">
            <a:xfrm>
              <a:off x="6517184" y="3628982"/>
              <a:ext cx="421682" cy="544884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Rectangle 14"/>
            <p:cNvSpPr>
              <a:spLocks noChangeArrowheads="1"/>
            </p:cNvSpPr>
            <p:nvPr/>
          </p:nvSpPr>
          <p:spPr bwMode="auto">
            <a:xfrm>
              <a:off x="7169743" y="3628982"/>
              <a:ext cx="421682" cy="544884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Rectangle 15"/>
            <p:cNvSpPr>
              <a:spLocks noChangeAspect="1" noChangeArrowheads="1"/>
            </p:cNvSpPr>
            <p:nvPr/>
          </p:nvSpPr>
          <p:spPr bwMode="auto">
            <a:xfrm>
              <a:off x="5236873" y="4710994"/>
              <a:ext cx="2335472" cy="25946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Ellipse 10"/>
          <p:cNvSpPr/>
          <p:nvPr/>
        </p:nvSpPr>
        <p:spPr>
          <a:xfrm>
            <a:off x="5136811" y="2463282"/>
            <a:ext cx="540060" cy="635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5144469" y="1465080"/>
            <a:ext cx="540060" cy="635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7" grpId="0"/>
      <p:bldP spid="41" grpId="0"/>
      <p:bldP spid="11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74543" y="872548"/>
            <a:ext cx="3977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85D8A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rgbClr val="385D8A"/>
                </a:solidFill>
                <a:latin typeface="+mj-lt"/>
              </a:rPr>
              <a:t>.  RWGs with 2D periodicity</a:t>
            </a:r>
            <a:endParaRPr lang="en-US" sz="2400" b="1" dirty="0">
              <a:solidFill>
                <a:srgbClr val="385D8A"/>
              </a:solidFill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30050" r="24801" b="29327"/>
          <a:stretch/>
        </p:blipFill>
        <p:spPr>
          <a:xfrm>
            <a:off x="5102626" y="1441020"/>
            <a:ext cx="3447791" cy="2089444"/>
          </a:xfrm>
          <a:prstGeom prst="rect">
            <a:avLst/>
          </a:prstGeom>
        </p:spPr>
      </p:pic>
      <p:sp>
        <p:nvSpPr>
          <p:cNvPr id="21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Advanced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Grating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Concepts</a:t>
            </a:r>
            <a:r>
              <a:rPr lang="de-DE" dirty="0" smtClean="0">
                <a:latin typeface="Arial" charset="0"/>
              </a:rPr>
              <a:t> - 2D RWGs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" y="1292331"/>
            <a:ext cx="5337059" cy="400965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6" t="40796" r="17612" b="12238"/>
          <a:stretch/>
        </p:blipFill>
        <p:spPr>
          <a:xfrm>
            <a:off x="4977326" y="1365856"/>
            <a:ext cx="3698389" cy="234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983" y="6171691"/>
            <a:ext cx="379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385D8A"/>
                </a:solidFill>
                <a:latin typeface="+mn-lt"/>
              </a:rPr>
              <a:t>b</a:t>
            </a:r>
            <a:r>
              <a:rPr lang="de-DE" sz="2400" dirty="0" err="1" smtClean="0">
                <a:solidFill>
                  <a:srgbClr val="385D8A"/>
                </a:solidFill>
                <a:latin typeface="+mn-lt"/>
              </a:rPr>
              <a:t>asis</a:t>
            </a:r>
            <a:r>
              <a:rPr lang="de-DE" sz="2400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rgbClr val="385D8A"/>
                </a:solidFill>
                <a:latin typeface="+mn-lt"/>
              </a:rPr>
              <a:t>for</a:t>
            </a:r>
            <a:r>
              <a:rPr lang="de-DE" sz="2400" dirty="0" smtClean="0">
                <a:solidFill>
                  <a:srgbClr val="385D8A"/>
                </a:solidFill>
                <a:latin typeface="+mn-lt"/>
              </a:rPr>
              <a:t> flat </a:t>
            </a:r>
            <a:r>
              <a:rPr lang="de-DE" sz="2400" dirty="0" err="1" smtClean="0">
                <a:solidFill>
                  <a:srgbClr val="385D8A"/>
                </a:solidFill>
                <a:latin typeface="+mn-lt"/>
              </a:rPr>
              <a:t>focusing</a:t>
            </a:r>
            <a:r>
              <a:rPr lang="de-DE" sz="2400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rgbClr val="385D8A"/>
                </a:solidFill>
                <a:latin typeface="+mn-lt"/>
              </a:rPr>
              <a:t>mirrors</a:t>
            </a:r>
            <a:endParaRPr lang="en-US" sz="2400" dirty="0">
              <a:solidFill>
                <a:srgbClr val="385D8A"/>
              </a:solidFill>
              <a:latin typeface="+mn-lt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7161516" y="2692757"/>
            <a:ext cx="0" cy="1049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436210" y="2692757"/>
            <a:ext cx="0" cy="1049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552220" y="2465978"/>
            <a:ext cx="406904" cy="224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1 µm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6444208" y="2745251"/>
            <a:ext cx="71730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4977326" y="3650278"/>
            <a:ext cx="4269647" cy="3207722"/>
            <a:chOff x="524216" y="2509708"/>
            <a:chExt cx="4269647" cy="3207722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16" y="2509708"/>
              <a:ext cx="4269647" cy="320772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142912" y="4885332"/>
              <a:ext cx="1369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+mn-lt"/>
                </a:rPr>
                <a:t>2d a-Si </a:t>
              </a:r>
              <a:r>
                <a:rPr lang="de-DE" sz="1600" dirty="0" err="1" smtClean="0">
                  <a:latin typeface="+mn-lt"/>
                </a:rPr>
                <a:t>grating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F3425-8A73-485E-83BD-C92053D395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09945" y="855048"/>
            <a:ext cx="8346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85D8A"/>
                </a:solidFill>
                <a:latin typeface="+mj-lt"/>
              </a:rPr>
              <a:t>C</a:t>
            </a:r>
            <a:r>
              <a:rPr lang="en-US" sz="2400" b="1" dirty="0" smtClean="0">
                <a:solidFill>
                  <a:srgbClr val="385D8A"/>
                </a:solidFill>
                <a:latin typeface="+mj-lt"/>
              </a:rPr>
              <a:t>ombination von highly efficient mirrors with diffraction grating</a:t>
            </a:r>
            <a:endParaRPr lang="en-US" sz="2400" b="1" dirty="0">
              <a:solidFill>
                <a:srgbClr val="385D8A"/>
              </a:solidFill>
              <a:latin typeface="+mj-lt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t="25719" r="23175" b="29947"/>
          <a:stretch/>
        </p:blipFill>
        <p:spPr>
          <a:xfrm>
            <a:off x="3057782" y="3927693"/>
            <a:ext cx="1658234" cy="101347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59200" y="5158933"/>
            <a:ext cx="261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high Finesse</a:t>
            </a:r>
          </a:p>
          <a:p>
            <a:r>
              <a:rPr lang="de-DE" dirty="0" smtClean="0">
                <a:latin typeface="+mn-lt"/>
                <a:sym typeface="Wingdings" pitchFamily="2" charset="2"/>
              </a:rPr>
              <a:t></a:t>
            </a:r>
            <a:r>
              <a:rPr lang="de-DE" dirty="0" err="1" smtClean="0">
                <a:latin typeface="+mn-lt"/>
                <a:sym typeface="Wingdings" pitchFamily="2" charset="2"/>
              </a:rPr>
              <a:t>only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weak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perturbation</a:t>
            </a:r>
            <a:endParaRPr lang="en-US" dirty="0">
              <a:latin typeface="+mn-lt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7146" r="23334" b="29311"/>
          <a:stretch/>
        </p:blipFill>
        <p:spPr>
          <a:xfrm>
            <a:off x="4862798" y="3488575"/>
            <a:ext cx="1653418" cy="1452593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t="10511" r="21785" b="29524"/>
          <a:stretch/>
        </p:blipFill>
        <p:spPr>
          <a:xfrm>
            <a:off x="6975855" y="3570368"/>
            <a:ext cx="1700601" cy="1370800"/>
          </a:xfrm>
          <a:prstGeom prst="rect">
            <a:avLst/>
          </a:prstGeom>
        </p:spPr>
      </p:pic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390681" y="2781483"/>
            <a:ext cx="2597143" cy="2447717"/>
            <a:chOff x="172769" y="2636912"/>
            <a:chExt cx="3607143" cy="3399606"/>
          </a:xfrm>
        </p:grpSpPr>
        <p:sp>
          <p:nvSpPr>
            <p:cNvPr id="26" name="Rechteck 25"/>
            <p:cNvSpPr/>
            <p:nvPr/>
          </p:nvSpPr>
          <p:spPr>
            <a:xfrm>
              <a:off x="172769" y="2636912"/>
              <a:ext cx="3607143" cy="339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>
              <a:off x="341538" y="2999060"/>
              <a:ext cx="3024188" cy="2894013"/>
              <a:chOff x="476" y="1245"/>
              <a:chExt cx="1905" cy="1823"/>
            </a:xfrm>
          </p:grpSpPr>
          <p:grpSp>
            <p:nvGrpSpPr>
              <p:cNvPr id="28" name="Group 15"/>
              <p:cNvGrpSpPr>
                <a:grpSpLocks/>
              </p:cNvGrpSpPr>
              <p:nvPr/>
            </p:nvGrpSpPr>
            <p:grpSpPr bwMode="auto">
              <a:xfrm>
                <a:off x="522" y="2116"/>
                <a:ext cx="1815" cy="952"/>
                <a:chOff x="2698" y="2161"/>
                <a:chExt cx="1815" cy="952"/>
              </a:xfrm>
            </p:grpSpPr>
            <p:grpSp>
              <p:nvGrpSpPr>
                <p:cNvPr id="40" name="Group 16"/>
                <p:cNvGrpSpPr>
                  <a:grpSpLocks/>
                </p:cNvGrpSpPr>
                <p:nvPr/>
              </p:nvGrpSpPr>
              <p:grpSpPr bwMode="auto">
                <a:xfrm>
                  <a:off x="2698" y="2161"/>
                  <a:ext cx="1815" cy="952"/>
                  <a:chOff x="3288" y="2024"/>
                  <a:chExt cx="1815" cy="952"/>
                </a:xfrm>
              </p:grpSpPr>
              <p:sp>
                <p:nvSpPr>
                  <p:cNvPr id="4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2205"/>
                    <a:ext cx="1724" cy="7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Rectangle 20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3174" y="2138"/>
                    <a:ext cx="771" cy="5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Rectangle 21"/>
                <p:cNvSpPr>
                  <a:spLocks noChangeArrowheads="1"/>
                </p:cNvSpPr>
                <p:nvPr/>
              </p:nvSpPr>
              <p:spPr bwMode="auto">
                <a:xfrm>
                  <a:off x="3787" y="2251"/>
                  <a:ext cx="725" cy="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1434" y="1415"/>
                <a:ext cx="0" cy="139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4"/>
              <p:cNvSpPr>
                <a:spLocks noChangeAspect="1" noChangeShapeType="1"/>
              </p:cNvSpPr>
              <p:nvPr/>
            </p:nvSpPr>
            <p:spPr bwMode="auto">
              <a:xfrm>
                <a:off x="476" y="1928"/>
                <a:ext cx="868" cy="86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5"/>
              <p:cNvSpPr>
                <a:spLocks noChangeAspect="1" noChangeShapeType="1"/>
              </p:cNvSpPr>
              <p:nvPr/>
            </p:nvSpPr>
            <p:spPr bwMode="auto">
              <a:xfrm rot="5400000">
                <a:off x="1513" y="1928"/>
                <a:ext cx="868" cy="86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6"/>
              <p:cNvSpPr>
                <a:spLocks noChangeAspect="1" noChangeShapeType="1"/>
              </p:cNvSpPr>
              <p:nvPr/>
            </p:nvSpPr>
            <p:spPr bwMode="auto">
              <a:xfrm rot="5400000">
                <a:off x="1513" y="1837"/>
                <a:ext cx="868" cy="8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7"/>
              <p:cNvSpPr>
                <a:spLocks noChangeAspect="1" noChangeShapeType="1"/>
              </p:cNvSpPr>
              <p:nvPr/>
            </p:nvSpPr>
            <p:spPr bwMode="auto">
              <a:xfrm>
                <a:off x="482" y="1837"/>
                <a:ext cx="868" cy="8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" name="Picture 31" descr="curvedmirro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245"/>
                <a:ext cx="559" cy="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2" descr="grati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2840"/>
                <a:ext cx="548" cy="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27584" y="2348880"/>
            <a:ext cx="1508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only</a:t>
            </a:r>
            <a:r>
              <a:rPr lang="de-DE" dirty="0" smtClean="0">
                <a:latin typeface="+mj-lt"/>
              </a:rPr>
              <a:t> 0</a:t>
            </a:r>
            <a:r>
              <a:rPr lang="de-DE" baseline="30000" dirty="0" smtClean="0">
                <a:latin typeface="+mj-lt"/>
              </a:rPr>
              <a:t>th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order</a:t>
            </a:r>
            <a:endParaRPr lang="en-US" dirty="0">
              <a:latin typeface="+mj-lt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449919" y="1408710"/>
            <a:ext cx="2525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Highly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efficient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mirror</a:t>
            </a:r>
            <a:endParaRPr lang="en-US" sz="20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372200" y="1316042"/>
            <a:ext cx="2118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Diffraction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grating</a:t>
            </a:r>
            <a:endParaRPr lang="en-US" sz="20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696236" y="2348880"/>
            <a:ext cx="16144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latin typeface="+mj-lt"/>
              </a:rPr>
              <a:t>0</a:t>
            </a:r>
            <a:r>
              <a:rPr lang="de-DE" baseline="30000" dirty="0" smtClean="0">
                <a:latin typeface="+mj-lt"/>
              </a:rPr>
              <a:t>th</a:t>
            </a:r>
            <a:r>
              <a:rPr lang="de-DE" dirty="0" smtClean="0">
                <a:latin typeface="+mj-lt"/>
              </a:rPr>
              <a:t>, ±1</a:t>
            </a:r>
            <a:r>
              <a:rPr lang="de-DE" baseline="30000" dirty="0" smtClean="0">
                <a:latin typeface="+mj-lt"/>
              </a:rPr>
              <a:t>st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orders</a:t>
            </a:r>
            <a:endParaRPr lang="en-US" dirty="0">
              <a:latin typeface="+mj-lt"/>
            </a:endParaRPr>
          </a:p>
        </p:txBody>
      </p:sp>
      <p:sp>
        <p:nvSpPr>
          <p:cNvPr id="19" name="Pfeil nach links und rechts 18"/>
          <p:cNvSpPr/>
          <p:nvPr/>
        </p:nvSpPr>
        <p:spPr>
          <a:xfrm>
            <a:off x="3707904" y="1852118"/>
            <a:ext cx="1728192" cy="506514"/>
          </a:xfrm>
          <a:prstGeom prst="left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4024204" y="4984850"/>
            <a:ext cx="1484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transversal</a:t>
            </a:r>
          </a:p>
          <a:p>
            <a:pPr algn="ctr"/>
            <a:r>
              <a:rPr lang="de-DE" dirty="0" err="1">
                <a:latin typeface="+mn-lt"/>
              </a:rPr>
              <a:t>m</a:t>
            </a:r>
            <a:r>
              <a:rPr lang="de-DE" dirty="0" err="1" smtClean="0">
                <a:latin typeface="+mn-lt"/>
              </a:rPr>
              <a:t>odulation</a:t>
            </a:r>
            <a:r>
              <a:rPr lang="de-DE" dirty="0" smtClean="0">
                <a:latin typeface="+mn-lt"/>
              </a:rPr>
              <a:t>:</a:t>
            </a:r>
          </a:p>
          <a:p>
            <a:pPr algn="ctr"/>
            <a:r>
              <a:rPr lang="de-DE" dirty="0" err="1" smtClean="0">
                <a:latin typeface="+mn-lt"/>
              </a:rPr>
              <a:t>Grating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depth</a:t>
            </a:r>
            <a:endParaRPr lang="en-US" dirty="0">
              <a:latin typeface="+mn-lt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093968" y="4869160"/>
            <a:ext cx="1388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lateral </a:t>
            </a:r>
          </a:p>
          <a:p>
            <a:pPr algn="ctr"/>
            <a:r>
              <a:rPr lang="de-DE" dirty="0" smtClean="0">
                <a:latin typeface="+mn-lt"/>
              </a:rPr>
              <a:t>Modulation:</a:t>
            </a:r>
          </a:p>
          <a:p>
            <a:pPr algn="ctr"/>
            <a:r>
              <a:rPr lang="de-DE" dirty="0" err="1" smtClean="0">
                <a:latin typeface="+mn-lt"/>
              </a:rPr>
              <a:t>Ridge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width</a:t>
            </a:r>
            <a:r>
              <a:rPr lang="de-DE" dirty="0" smtClean="0">
                <a:latin typeface="+mn-lt"/>
              </a:rPr>
              <a:t>/</a:t>
            </a:r>
          </a:p>
          <a:p>
            <a:pPr algn="ctr"/>
            <a:r>
              <a:rPr lang="de-DE" dirty="0" smtClean="0">
                <a:latin typeface="+mn-lt"/>
              </a:rPr>
              <a:t>-position</a:t>
            </a:r>
            <a:endParaRPr lang="en-US" dirty="0">
              <a:latin typeface="+mn-lt"/>
            </a:endParaRPr>
          </a:p>
        </p:txBody>
      </p:sp>
      <p:grpSp>
        <p:nvGrpSpPr>
          <p:cNvPr id="50" name="Group 42"/>
          <p:cNvGrpSpPr>
            <a:grpSpLocks/>
          </p:cNvGrpSpPr>
          <p:nvPr/>
        </p:nvGrpSpPr>
        <p:grpSpPr bwMode="auto">
          <a:xfrm>
            <a:off x="9541420" y="3783231"/>
            <a:ext cx="935037" cy="144462"/>
            <a:chOff x="2835" y="1479"/>
            <a:chExt cx="589" cy="91"/>
          </a:xfrm>
        </p:grpSpPr>
        <p:grpSp>
          <p:nvGrpSpPr>
            <p:cNvPr id="51" name="Group 40"/>
            <p:cNvGrpSpPr>
              <a:grpSpLocks/>
            </p:cNvGrpSpPr>
            <p:nvPr/>
          </p:nvGrpSpPr>
          <p:grpSpPr bwMode="auto">
            <a:xfrm>
              <a:off x="2925" y="1479"/>
              <a:ext cx="499" cy="91"/>
              <a:chOff x="2925" y="1389"/>
              <a:chExt cx="499" cy="91"/>
            </a:xfrm>
          </p:grpSpPr>
          <p:sp>
            <p:nvSpPr>
              <p:cNvPr id="53" name="Line 33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27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3198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3198" y="1480"/>
                <a:ext cx="1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37"/>
              <p:cNvSpPr>
                <a:spLocks noChangeShapeType="1"/>
              </p:cNvSpPr>
              <p:nvPr/>
            </p:nvSpPr>
            <p:spPr bwMode="auto">
              <a:xfrm flipV="1">
                <a:off x="3334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38"/>
              <p:cNvSpPr>
                <a:spLocks noChangeShapeType="1"/>
              </p:cNvSpPr>
              <p:nvPr/>
            </p:nvSpPr>
            <p:spPr bwMode="auto">
              <a:xfrm>
                <a:off x="3334" y="1389"/>
                <a:ext cx="9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39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H="1">
              <a:off x="2835" y="1570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11341470" y="3284538"/>
            <a:ext cx="935038" cy="144462"/>
            <a:chOff x="2835" y="1479"/>
            <a:chExt cx="589" cy="91"/>
          </a:xfrm>
        </p:grpSpPr>
        <p:grpSp>
          <p:nvGrpSpPr>
            <p:cNvPr id="60" name="Group 44"/>
            <p:cNvGrpSpPr>
              <a:grpSpLocks/>
            </p:cNvGrpSpPr>
            <p:nvPr/>
          </p:nvGrpSpPr>
          <p:grpSpPr bwMode="auto">
            <a:xfrm>
              <a:off x="2925" y="1479"/>
              <a:ext cx="499" cy="91"/>
              <a:chOff x="2925" y="1389"/>
              <a:chExt cx="499" cy="91"/>
            </a:xfrm>
          </p:grpSpPr>
          <p:sp>
            <p:nvSpPr>
              <p:cNvPr id="62" name="Line 45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27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Line 46"/>
              <p:cNvSpPr>
                <a:spLocks noChangeShapeType="1"/>
              </p:cNvSpPr>
              <p:nvPr/>
            </p:nvSpPr>
            <p:spPr bwMode="auto">
              <a:xfrm>
                <a:off x="3198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Line 47"/>
              <p:cNvSpPr>
                <a:spLocks noChangeShapeType="1"/>
              </p:cNvSpPr>
              <p:nvPr/>
            </p:nvSpPr>
            <p:spPr bwMode="auto">
              <a:xfrm>
                <a:off x="3198" y="1480"/>
                <a:ext cx="1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Line 48"/>
              <p:cNvSpPr>
                <a:spLocks noChangeShapeType="1"/>
              </p:cNvSpPr>
              <p:nvPr/>
            </p:nvSpPr>
            <p:spPr bwMode="auto">
              <a:xfrm flipV="1">
                <a:off x="3334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Line 49"/>
              <p:cNvSpPr>
                <a:spLocks noChangeShapeType="1"/>
              </p:cNvSpPr>
              <p:nvPr/>
            </p:nvSpPr>
            <p:spPr bwMode="auto">
              <a:xfrm>
                <a:off x="3334" y="1389"/>
                <a:ext cx="9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Line 50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" name="Line 51"/>
            <p:cNvSpPr>
              <a:spLocks noChangeShapeType="1"/>
            </p:cNvSpPr>
            <p:nvPr/>
          </p:nvSpPr>
          <p:spPr bwMode="auto">
            <a:xfrm flipH="1">
              <a:off x="2835" y="1570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8" name="Group 52"/>
          <p:cNvGrpSpPr>
            <a:grpSpLocks/>
          </p:cNvGrpSpPr>
          <p:nvPr/>
        </p:nvGrpSpPr>
        <p:grpSpPr bwMode="auto">
          <a:xfrm>
            <a:off x="13502058" y="3356769"/>
            <a:ext cx="935038" cy="144463"/>
            <a:chOff x="2835" y="1479"/>
            <a:chExt cx="589" cy="91"/>
          </a:xfrm>
        </p:grpSpPr>
        <p:grpSp>
          <p:nvGrpSpPr>
            <p:cNvPr id="69" name="Group 53"/>
            <p:cNvGrpSpPr>
              <a:grpSpLocks/>
            </p:cNvGrpSpPr>
            <p:nvPr/>
          </p:nvGrpSpPr>
          <p:grpSpPr bwMode="auto">
            <a:xfrm>
              <a:off x="2925" y="1479"/>
              <a:ext cx="499" cy="91"/>
              <a:chOff x="2925" y="1389"/>
              <a:chExt cx="499" cy="91"/>
            </a:xfrm>
          </p:grpSpPr>
          <p:sp>
            <p:nvSpPr>
              <p:cNvPr id="71" name="Line 54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27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55"/>
              <p:cNvSpPr>
                <a:spLocks noChangeShapeType="1"/>
              </p:cNvSpPr>
              <p:nvPr/>
            </p:nvSpPr>
            <p:spPr bwMode="auto">
              <a:xfrm>
                <a:off x="3198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56"/>
              <p:cNvSpPr>
                <a:spLocks noChangeShapeType="1"/>
              </p:cNvSpPr>
              <p:nvPr/>
            </p:nvSpPr>
            <p:spPr bwMode="auto">
              <a:xfrm>
                <a:off x="3198" y="1480"/>
                <a:ext cx="1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57"/>
              <p:cNvSpPr>
                <a:spLocks noChangeShapeType="1"/>
              </p:cNvSpPr>
              <p:nvPr/>
            </p:nvSpPr>
            <p:spPr bwMode="auto">
              <a:xfrm flipV="1">
                <a:off x="3334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58"/>
              <p:cNvSpPr>
                <a:spLocks noChangeShapeType="1"/>
              </p:cNvSpPr>
              <p:nvPr/>
            </p:nvSpPr>
            <p:spPr bwMode="auto">
              <a:xfrm>
                <a:off x="3334" y="1389"/>
                <a:ext cx="9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Line 59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 flipH="1">
              <a:off x="2835" y="1570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7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Diffractive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elements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F3425-8A73-485E-83BD-C92053D395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18645" y="6273316"/>
            <a:ext cx="4860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High angular </a:t>
            </a:r>
            <a:r>
              <a:rPr lang="de-DE" sz="2000" dirty="0" err="1" smtClean="0">
                <a:latin typeface="+mn-lt"/>
              </a:rPr>
              <a:t>tolerance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reflector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necessary</a:t>
            </a:r>
            <a:endParaRPr lang="en-US" sz="20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06941" y="187454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>
                <a:latin typeface="+mn-lt"/>
              </a:rPr>
              <a:t>p</a:t>
            </a:r>
            <a:r>
              <a:rPr lang="de-DE" sz="2400" i="1" baseline="-25000" dirty="0" err="1" smtClean="0">
                <a:latin typeface="+mn-lt"/>
              </a:rPr>
              <a:t>mirror</a:t>
            </a:r>
            <a:r>
              <a:rPr lang="de-DE" sz="2400" i="1" dirty="0" smtClean="0">
                <a:latin typeface="+mn-lt"/>
              </a:rPr>
              <a:t>&lt;</a:t>
            </a:r>
            <a:r>
              <a:rPr lang="de-DE" sz="2400" i="1" dirty="0" smtClean="0">
                <a:latin typeface="Symbol" pitchFamily="18" charset="2"/>
              </a:rPr>
              <a:t>l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647627" y="1887215"/>
            <a:ext cx="15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>
                <a:latin typeface="+mn-lt"/>
              </a:rPr>
              <a:t>p</a:t>
            </a:r>
            <a:r>
              <a:rPr lang="de-DE" sz="2400" i="1" baseline="-25000" dirty="0" err="1" smtClean="0">
                <a:latin typeface="+mn-lt"/>
              </a:rPr>
              <a:t>diff</a:t>
            </a:r>
            <a:r>
              <a:rPr lang="de-DE" sz="2400" i="1" dirty="0" smtClean="0">
                <a:latin typeface="+mn-lt"/>
              </a:rPr>
              <a:t>=</a:t>
            </a:r>
            <a:r>
              <a:rPr lang="de-DE" sz="2400" i="1" dirty="0" smtClean="0">
                <a:latin typeface="Symbol" pitchFamily="18" charset="2"/>
              </a:rPr>
              <a:t>l... 2l</a:t>
            </a:r>
            <a:endParaRPr lang="en-US" sz="2400" i="1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38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/>
      <p:bldP spid="4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Text Box 15"/>
          <p:cNvSpPr txBox="1">
            <a:spLocks noChangeArrowheads="1"/>
          </p:cNvSpPr>
          <p:nvPr/>
        </p:nvSpPr>
        <p:spPr bwMode="auto">
          <a:xfrm>
            <a:off x="7523956" y="6095037"/>
            <a:ext cx="1216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latin typeface="+mn-lt"/>
              </a:rPr>
              <a:t>e</a:t>
            </a:r>
            <a:r>
              <a:rPr lang="de-DE" dirty="0" err="1" smtClean="0">
                <a:latin typeface="+mn-lt"/>
              </a:rPr>
              <a:t>lectron</a:t>
            </a:r>
            <a:r>
              <a:rPr lang="de-DE" dirty="0" smtClean="0">
                <a:latin typeface="+mn-lt"/>
              </a:rPr>
              <a:t>-</a:t>
            </a:r>
          </a:p>
          <a:p>
            <a:r>
              <a:rPr lang="de-DE" dirty="0" err="1" smtClean="0">
                <a:latin typeface="+mn-lt"/>
              </a:rPr>
              <a:t>beamresist</a:t>
            </a:r>
            <a:endParaRPr lang="de-DE" dirty="0" smtClean="0">
              <a:latin typeface="+mn-lt"/>
            </a:endParaRPr>
          </a:p>
        </p:txBody>
      </p:sp>
      <p:sp>
        <p:nvSpPr>
          <p:cNvPr id="299009" name="Rectangle 11"/>
          <p:cNvSpPr>
            <a:spLocks noChangeAspect="1" noChangeArrowheads="1"/>
          </p:cNvSpPr>
          <p:nvPr/>
        </p:nvSpPr>
        <p:spPr bwMode="auto">
          <a:xfrm>
            <a:off x="6876256" y="6383863"/>
            <a:ext cx="561975" cy="258763"/>
          </a:xfrm>
          <a:prstGeom prst="rect">
            <a:avLst/>
          </a:prstGeom>
          <a:solidFill>
            <a:srgbClr val="CCF5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0" name="Rectangle 12"/>
          <p:cNvSpPr>
            <a:spLocks noChangeAspect="1" noChangeArrowheads="1"/>
          </p:cNvSpPr>
          <p:nvPr/>
        </p:nvSpPr>
        <p:spPr bwMode="auto">
          <a:xfrm>
            <a:off x="550775" y="6382276"/>
            <a:ext cx="561975" cy="2587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1" name="Rectangle 13"/>
          <p:cNvSpPr>
            <a:spLocks noChangeAspect="1" noChangeArrowheads="1"/>
          </p:cNvSpPr>
          <p:nvPr/>
        </p:nvSpPr>
        <p:spPr bwMode="auto">
          <a:xfrm>
            <a:off x="2627784" y="6382276"/>
            <a:ext cx="561975" cy="258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2" name="Rectangle 14"/>
          <p:cNvSpPr>
            <a:spLocks noChangeAspect="1" noChangeArrowheads="1"/>
          </p:cNvSpPr>
          <p:nvPr/>
        </p:nvSpPr>
        <p:spPr bwMode="auto">
          <a:xfrm>
            <a:off x="4572000" y="6383863"/>
            <a:ext cx="561975" cy="258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5" name="Text Box 17"/>
          <p:cNvSpPr txBox="1">
            <a:spLocks noChangeArrowheads="1"/>
          </p:cNvSpPr>
          <p:nvPr/>
        </p:nvSpPr>
        <p:spPr bwMode="auto">
          <a:xfrm>
            <a:off x="1152115" y="6302901"/>
            <a:ext cx="772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latin typeface="+mn-lt"/>
              </a:rPr>
              <a:t>silicon</a:t>
            </a:r>
            <a:endParaRPr lang="en-US" dirty="0">
              <a:latin typeface="+mn-lt"/>
            </a:endParaRPr>
          </a:p>
        </p:txBody>
      </p:sp>
      <p:sp>
        <p:nvSpPr>
          <p:cNvPr id="299016" name="Text Box 18"/>
          <p:cNvSpPr txBox="1">
            <a:spLocks noChangeArrowheads="1"/>
          </p:cNvSpPr>
          <p:nvPr/>
        </p:nvSpPr>
        <p:spPr bwMode="auto">
          <a:xfrm>
            <a:off x="3275856" y="6302901"/>
            <a:ext cx="574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latin typeface="+mn-lt"/>
              </a:rPr>
              <a:t>SiO</a:t>
            </a:r>
            <a:r>
              <a:rPr lang="de-DE" baseline="-25000" dirty="0" smtClean="0">
                <a:latin typeface="+mn-lt"/>
              </a:rPr>
              <a:t>2</a:t>
            </a:r>
            <a:endParaRPr lang="en-US" baseline="-25000" dirty="0">
              <a:latin typeface="+mn-lt"/>
            </a:endParaRPr>
          </a:p>
        </p:txBody>
      </p:sp>
      <p:pic>
        <p:nvPicPr>
          <p:cNvPr id="299019" name="Picture 12" descr="monofabri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215381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85" name="Picture 13" descr="monofabridevel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809" y="220426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87" name="Picture 15" descr="monofabrianis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1057" y="220426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8" name="Text Box 10"/>
          <p:cNvSpPr txBox="1">
            <a:spLocks noChangeArrowheads="1"/>
          </p:cNvSpPr>
          <p:nvPr/>
        </p:nvSpPr>
        <p:spPr bwMode="auto">
          <a:xfrm>
            <a:off x="1550254" y="1553887"/>
            <a:ext cx="1457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 err="1" smtClean="0">
                <a:latin typeface="+mn-lt"/>
              </a:rPr>
              <a:t>electronbeam</a:t>
            </a:r>
            <a:r>
              <a:rPr lang="de-DE" sz="1600" dirty="0" smtClean="0">
                <a:latin typeface="+mn-lt"/>
              </a:rPr>
              <a:t>-</a:t>
            </a:r>
          </a:p>
          <a:p>
            <a:pPr algn="ctr"/>
            <a:r>
              <a:rPr lang="de-DE" sz="1600" dirty="0" err="1" smtClean="0">
                <a:latin typeface="+mn-lt"/>
              </a:rPr>
              <a:t>lithography</a:t>
            </a:r>
            <a:r>
              <a:rPr lang="de-DE" sz="1600" dirty="0" smtClean="0">
                <a:latin typeface="+mn-lt"/>
              </a:rPr>
              <a:t> +</a:t>
            </a:r>
            <a:endParaRPr lang="en-US" sz="1600" dirty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development</a:t>
            </a:r>
            <a:endParaRPr lang="en-US" sz="1600" dirty="0">
              <a:latin typeface="+mn-lt"/>
            </a:endParaRPr>
          </a:p>
        </p:txBody>
      </p:sp>
      <p:sp>
        <p:nvSpPr>
          <p:cNvPr id="259089" name="Text Box 9"/>
          <p:cNvSpPr txBox="1">
            <a:spLocks noChangeArrowheads="1"/>
          </p:cNvSpPr>
          <p:nvPr/>
        </p:nvSpPr>
        <p:spPr bwMode="auto">
          <a:xfrm>
            <a:off x="3577264" y="1271662"/>
            <a:ext cx="1817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nisotropic etching </a:t>
            </a:r>
          </a:p>
          <a:p>
            <a:pPr algn="ctr"/>
            <a:r>
              <a:rPr lang="en-US" sz="1600" dirty="0" smtClean="0">
                <a:latin typeface="+mn-lt"/>
              </a:rPr>
              <a:t>process+</a:t>
            </a:r>
            <a:endParaRPr lang="en-US" sz="1600" dirty="0">
              <a:latin typeface="+mn-lt"/>
            </a:endParaRPr>
          </a:p>
          <a:p>
            <a:pPr algn="ctr"/>
            <a:r>
              <a:rPr lang="en-US" sz="1600" dirty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idewall</a:t>
            </a:r>
          </a:p>
          <a:p>
            <a:pPr algn="ctr"/>
            <a:r>
              <a:rPr lang="de-DE" sz="1600" dirty="0" err="1" smtClean="0">
                <a:latin typeface="+mn-lt"/>
              </a:rPr>
              <a:t>passivation</a:t>
            </a:r>
            <a:endParaRPr lang="en-US" sz="1600" dirty="0">
              <a:latin typeface="+mn-lt"/>
            </a:endParaRPr>
          </a:p>
        </p:txBody>
      </p:sp>
      <p:pic>
        <p:nvPicPr>
          <p:cNvPr id="259090" name="Picture 18" descr="monofabrilastste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5313" y="220426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25" name="Picture 19" descr="monofabrilaststep_fert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6413" y="3141663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95" name="Text Box 19"/>
          <p:cNvSpPr txBox="1">
            <a:spLocks noChangeArrowheads="1"/>
          </p:cNvSpPr>
          <p:nvPr/>
        </p:nvSpPr>
        <p:spPr bwMode="auto">
          <a:xfrm>
            <a:off x="6228184" y="1304761"/>
            <a:ext cx="1521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dirty="0"/>
          </a:p>
          <a:p>
            <a:pPr algn="ctr"/>
            <a:r>
              <a:rPr lang="en-US" sz="1600" dirty="0" smtClean="0">
                <a:latin typeface="+mn-lt"/>
              </a:rPr>
              <a:t>isotropic </a:t>
            </a:r>
          </a:p>
          <a:p>
            <a:pPr algn="ctr"/>
            <a:r>
              <a:rPr lang="en-US" sz="1600" dirty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tching process </a:t>
            </a:r>
            <a:endParaRPr lang="en-US" sz="1600" dirty="0">
              <a:latin typeface="+mn-lt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78016" y="863420"/>
            <a:ext cx="1847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385D8A"/>
                </a:solidFill>
                <a:latin typeface="+mj-lt"/>
              </a:rPr>
              <a:t>Fabrication</a:t>
            </a:r>
            <a:endParaRPr lang="en-US" sz="28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28" name="Pfeil nach unten 27"/>
          <p:cNvSpPr/>
          <p:nvPr/>
        </p:nvSpPr>
        <p:spPr>
          <a:xfrm rot="16200000">
            <a:off x="3248398" y="1699360"/>
            <a:ext cx="288032" cy="377131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feil nach unten 28"/>
          <p:cNvSpPr/>
          <p:nvPr/>
        </p:nvSpPr>
        <p:spPr>
          <a:xfrm rot="16200000">
            <a:off x="5480646" y="1715486"/>
            <a:ext cx="288032" cy="377131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5203093" y="6311061"/>
            <a:ext cx="1145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latin typeface="+mn-lt"/>
              </a:rPr>
              <a:t>chromium</a:t>
            </a:r>
            <a:endParaRPr lang="en-US" dirty="0">
              <a:latin typeface="+mn-lt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674414" y="3936265"/>
            <a:ext cx="17616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+mn-lt"/>
              </a:rPr>
              <a:t>More </a:t>
            </a:r>
            <a:r>
              <a:rPr lang="de-DE" sz="2000" dirty="0" err="1" smtClean="0">
                <a:latin typeface="+mn-lt"/>
              </a:rPr>
              <a:t>complex</a:t>
            </a:r>
            <a:endParaRPr lang="de-DE" sz="2000" dirty="0" smtClean="0">
              <a:latin typeface="+mn-lt"/>
            </a:endParaRPr>
          </a:p>
          <a:p>
            <a:r>
              <a:rPr lang="de-DE" sz="2000" dirty="0" err="1" smtClean="0">
                <a:latin typeface="+mn-lt"/>
              </a:rPr>
              <a:t>structures</a:t>
            </a:r>
            <a:r>
              <a:rPr lang="de-DE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779426" y="3746064"/>
            <a:ext cx="2761449" cy="2059200"/>
            <a:chOff x="539552" y="3391200"/>
            <a:chExt cx="2761449" cy="2059200"/>
          </a:xfrm>
        </p:grpSpPr>
        <p:pic>
          <p:nvPicPr>
            <p:cNvPr id="259092" name="Picture 4"/>
            <p:cNvPicPr>
              <a:picLocks noChangeAspect="1" noChangeArrowheads="1"/>
            </p:cNvPicPr>
            <p:nvPr/>
          </p:nvPicPr>
          <p:blipFill>
            <a:blip r:embed="rId8">
              <a:lum bright="18000" contrast="40000"/>
            </a:blip>
            <a:srcRect/>
            <a:stretch>
              <a:fillRect/>
            </a:stretch>
          </p:blipFill>
          <p:spPr bwMode="auto">
            <a:xfrm>
              <a:off x="539552" y="3391200"/>
              <a:ext cx="2761449" cy="20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hteck 5"/>
            <p:cNvSpPr/>
            <p:nvPr/>
          </p:nvSpPr>
          <p:spPr>
            <a:xfrm>
              <a:off x="928986" y="5307106"/>
              <a:ext cx="2346870" cy="12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465204" y="3746855"/>
            <a:ext cx="2743200" cy="2057400"/>
            <a:chOff x="5225330" y="3391991"/>
            <a:chExt cx="2743200" cy="2057400"/>
          </a:xfrm>
        </p:grpSpPr>
        <p:pic>
          <p:nvPicPr>
            <p:cNvPr id="4098" name="Picture 2" descr="\\Abulafia\rem\Archiv_2011\SKR\SKR005a_2\SKR005a_2_ICP-ID-4715\SKR005a_2_ICP-ID-4715_q14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330" y="3391991"/>
              <a:ext cx="27432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hteck 32"/>
            <p:cNvSpPr/>
            <p:nvPr/>
          </p:nvSpPr>
          <p:spPr>
            <a:xfrm>
              <a:off x="5724127" y="5353212"/>
              <a:ext cx="1440000" cy="920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919692" y="5315738"/>
              <a:ext cx="1036684" cy="11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7135716" y="501835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  <a:latin typeface="+mn-lt"/>
                </a:rPr>
                <a:t>5</a:t>
              </a:r>
              <a:r>
                <a:rPr lang="de-DE" sz="1200" b="1" dirty="0" smtClean="0">
                  <a:solidFill>
                    <a:schemeClr val="bg1"/>
                  </a:solidFill>
                  <a:latin typeface="+mn-lt"/>
                </a:rPr>
                <a:t> µm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6951327" y="5260854"/>
              <a:ext cx="95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Fabrication</a:t>
            </a:r>
            <a:endParaRPr lang="en-US" dirty="0"/>
          </a:p>
        </p:txBody>
      </p: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5464800" y="3741754"/>
            <a:ext cx="2761449" cy="2059200"/>
            <a:chOff x="5955295" y="3801715"/>
            <a:chExt cx="2397125" cy="1787525"/>
          </a:xfrm>
        </p:grpSpPr>
        <p:pic>
          <p:nvPicPr>
            <p:cNvPr id="37" name="Picture 63" descr="SKR001a_2_Doppel-T_SiO2-Si_RIE-3564_ICP-4286+4288_HF_150_neue_Bruchkante_q56"/>
            <p:cNvPicPr>
              <a:picLocks noChangeAspect="1" noChangeArrowheads="1"/>
            </p:cNvPicPr>
            <p:nvPr/>
          </p:nvPicPr>
          <p:blipFill>
            <a:blip r:embed="rId10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5955295" y="3801715"/>
              <a:ext cx="2397125" cy="178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hteck 37"/>
            <p:cNvSpPr/>
            <p:nvPr/>
          </p:nvSpPr>
          <p:spPr>
            <a:xfrm>
              <a:off x="6365591" y="5501083"/>
              <a:ext cx="1266749" cy="87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338433" y="5467423"/>
              <a:ext cx="1008112" cy="11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554457" y="524187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bg1"/>
                  </a:solidFill>
                  <a:latin typeface="+mn-lt"/>
                </a:rPr>
                <a:t>2 µm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7370068" y="5484377"/>
              <a:ext cx="95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F3425-8A73-485E-83BD-C92053D395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50856" y="1634037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R=(99.8±0.01)%</a:t>
            </a:r>
            <a:endParaRPr lang="de-DE" b="1" dirty="0">
              <a:latin typeface="Cambria Math" pitchFamily="18" charset="0"/>
              <a:ea typeface="Cambria Math" pitchFamily="18" charset="0"/>
              <a:sym typeface="Wingdings" pitchFamily="2" charset="2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67544" y="2888940"/>
            <a:ext cx="2650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385D8A"/>
                </a:solidFill>
                <a:latin typeface="+mj-lt"/>
              </a:rPr>
              <a:t>m</a:t>
            </a:r>
            <a:r>
              <a:rPr lang="de-DE" sz="2400" b="1" dirty="0" smtClean="0">
                <a:solidFill>
                  <a:srgbClr val="385D8A"/>
                </a:solidFill>
                <a:latin typeface="+mj-lt"/>
              </a:rPr>
              <a:t>aterial </a:t>
            </a:r>
            <a:r>
              <a:rPr lang="de-DE" sz="2400" b="1" dirty="0" err="1" smtClean="0">
                <a:solidFill>
                  <a:srgbClr val="385D8A"/>
                </a:solidFill>
                <a:latin typeface="+mj-lt"/>
              </a:rPr>
              <a:t>properties</a:t>
            </a:r>
            <a:endParaRPr lang="en-US" sz="24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5940152" y="2778023"/>
            <a:ext cx="1510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 err="1">
                <a:solidFill>
                  <a:srgbClr val="385D8A"/>
                </a:solidFill>
                <a:latin typeface="+mj-lt"/>
              </a:rPr>
              <a:t>s</a:t>
            </a:r>
            <a:r>
              <a:rPr lang="de-DE" sz="2400" b="1" dirty="0" err="1" smtClean="0">
                <a:solidFill>
                  <a:srgbClr val="385D8A"/>
                </a:solidFill>
                <a:latin typeface="+mj-lt"/>
              </a:rPr>
              <a:t>tructure</a:t>
            </a:r>
            <a:endParaRPr lang="de-DE" sz="2400" b="1" dirty="0" smtClean="0">
              <a:solidFill>
                <a:srgbClr val="385D8A"/>
              </a:solidFill>
              <a:latin typeface="+mj-lt"/>
            </a:endParaRPr>
          </a:p>
          <a:p>
            <a:r>
              <a:rPr lang="de-DE" sz="2400" b="1" dirty="0" err="1" smtClean="0">
                <a:solidFill>
                  <a:srgbClr val="385D8A"/>
                </a:solidFill>
                <a:latin typeface="+mj-lt"/>
              </a:rPr>
              <a:t>deviations</a:t>
            </a:r>
            <a:endParaRPr lang="en-US" sz="24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3853509" y="3719348"/>
            <a:ext cx="2321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systematic</a:t>
            </a:r>
            <a:endParaRPr lang="de-DE" sz="2000" b="1" dirty="0" smtClean="0">
              <a:solidFill>
                <a:srgbClr val="385D8A"/>
              </a:solidFill>
              <a:latin typeface="+mj-lt"/>
            </a:endParaRPr>
          </a:p>
          <a:p>
            <a:pPr algn="ctr"/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(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ridgewidth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/-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depth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)</a:t>
            </a:r>
            <a:endParaRPr lang="en-US" sz="20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3740394" y="2267937"/>
            <a:ext cx="23525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200" b="1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de-DE" sz="3200" b="1" dirty="0" err="1" smtClean="0">
                <a:solidFill>
                  <a:srgbClr val="FF0000"/>
                </a:solidFill>
                <a:latin typeface="+mj-lt"/>
              </a:rPr>
              <a:t>ransmission</a:t>
            </a:r>
            <a:endParaRPr lang="de-DE" sz="32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726246" y="3749766"/>
            <a:ext cx="24662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stochastic</a:t>
            </a:r>
            <a:endParaRPr lang="de-DE" sz="2000" b="1" dirty="0" smtClean="0">
              <a:solidFill>
                <a:srgbClr val="385D8A"/>
              </a:solidFill>
              <a:latin typeface="+mj-lt"/>
            </a:endParaRPr>
          </a:p>
          <a:p>
            <a:pPr algn="ctr"/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(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line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edge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j-lt"/>
              </a:rPr>
              <a:t>roughness</a:t>
            </a:r>
            <a:r>
              <a:rPr lang="de-DE" sz="2000" b="1" dirty="0" smtClean="0">
                <a:solidFill>
                  <a:srgbClr val="385D8A"/>
                </a:solidFill>
                <a:latin typeface="+mj-lt"/>
              </a:rPr>
              <a:t>)</a:t>
            </a:r>
            <a:endParaRPr lang="en-US" sz="20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7236296" y="1996139"/>
            <a:ext cx="17654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200" b="1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de-DE" sz="3200" b="1" dirty="0" err="1" smtClean="0">
                <a:solidFill>
                  <a:srgbClr val="FF0000"/>
                </a:solidFill>
                <a:latin typeface="+mj-lt"/>
              </a:rPr>
              <a:t>cattered</a:t>
            </a:r>
            <a:endParaRPr lang="de-DE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de-DE" sz="3200" b="1" dirty="0" smtClean="0">
                <a:solidFill>
                  <a:srgbClr val="FF0000"/>
                </a:solidFill>
                <a:latin typeface="+mj-lt"/>
              </a:rPr>
              <a:t>light</a:t>
            </a: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538716" y="7245424"/>
            <a:ext cx="1918274" cy="1431360"/>
            <a:chOff x="395536" y="2935944"/>
            <a:chExt cx="2397842" cy="1789200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3">
              <a:lum bright="18000" contrast="40000"/>
            </a:blip>
            <a:srcRect/>
            <a:stretch>
              <a:fillRect/>
            </a:stretch>
          </p:blipFill>
          <p:spPr bwMode="auto">
            <a:xfrm>
              <a:off x="395536" y="2935944"/>
              <a:ext cx="2397842" cy="17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hteck 53"/>
            <p:cNvSpPr/>
            <p:nvPr/>
          </p:nvSpPr>
          <p:spPr>
            <a:xfrm>
              <a:off x="784972" y="4604958"/>
              <a:ext cx="1266749" cy="9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11203" y="2232157"/>
            <a:ext cx="2037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200" b="1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de-DE" sz="3200" b="1" dirty="0" err="1" smtClean="0">
                <a:solidFill>
                  <a:srgbClr val="FF0000"/>
                </a:solidFill>
                <a:latin typeface="+mj-lt"/>
              </a:rPr>
              <a:t>bsorption</a:t>
            </a:r>
            <a:endParaRPr lang="de-DE" sz="32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4"/>
          <a:srcRect l="75248" t="56690" r="1" b="6596"/>
          <a:stretch/>
        </p:blipFill>
        <p:spPr bwMode="auto">
          <a:xfrm>
            <a:off x="7103273" y="4628132"/>
            <a:ext cx="1717199" cy="17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"/>
          <p:cNvGrpSpPr/>
          <p:nvPr/>
        </p:nvGrpSpPr>
        <p:grpSpPr>
          <a:xfrm>
            <a:off x="3759051" y="4617132"/>
            <a:ext cx="2397125" cy="1787525"/>
            <a:chOff x="3419872" y="1340768"/>
            <a:chExt cx="2397125" cy="1787525"/>
          </a:xfrm>
        </p:grpSpPr>
        <p:pic>
          <p:nvPicPr>
            <p:cNvPr id="19" name="Picture 63" descr="SKR001a_2_Doppel-T_SiO2-Si_RIE-3564_ICP-4286+4288_HF_150_neue_Bruchkante_q56"/>
            <p:cNvPicPr>
              <a:picLocks noChangeAspect="1" noChangeArrowheads="1"/>
            </p:cNvPicPr>
            <p:nvPr/>
          </p:nvPicPr>
          <p:blipFill>
            <a:blip r:embed="rId5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3419872" y="1340768"/>
              <a:ext cx="2397125" cy="178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hteck 19"/>
            <p:cNvSpPr/>
            <p:nvPr/>
          </p:nvSpPr>
          <p:spPr>
            <a:xfrm>
              <a:off x="3842221" y="3028194"/>
              <a:ext cx="1266749" cy="9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788024" y="2996952"/>
              <a:ext cx="1008112" cy="1297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004048" y="278092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bg1"/>
                  </a:solidFill>
                  <a:latin typeface="+mn-lt"/>
                </a:rPr>
                <a:t>2 µm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4819659" y="3023430"/>
              <a:ext cx="95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lum bright="18000" contrast="40000"/>
          </a:blip>
          <a:srcRect/>
          <a:stretch>
            <a:fillRect/>
          </a:stretch>
        </p:blipFill>
        <p:spPr bwMode="auto">
          <a:xfrm>
            <a:off x="553477" y="4605358"/>
            <a:ext cx="2397842" cy="17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feil nach unten 26"/>
          <p:cNvSpPr/>
          <p:nvPr/>
        </p:nvSpPr>
        <p:spPr>
          <a:xfrm rot="2700000">
            <a:off x="5615579" y="3382739"/>
            <a:ext cx="288032" cy="377131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unten 27"/>
          <p:cNvSpPr/>
          <p:nvPr/>
        </p:nvSpPr>
        <p:spPr>
          <a:xfrm rot="-2700000">
            <a:off x="7483997" y="3366060"/>
            <a:ext cx="288032" cy="377131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el 1"/>
          <p:cNvSpPr txBox="1">
            <a:spLocks/>
          </p:cNvSpPr>
          <p:nvPr/>
        </p:nvSpPr>
        <p:spPr bwMode="auto">
          <a:xfrm>
            <a:off x="2590800" y="1236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Optical </a:t>
            </a:r>
            <a:r>
              <a:rPr lang="de-DE" dirty="0" err="1" smtClean="0">
                <a:latin typeface="Arial" charset="0"/>
              </a:rPr>
              <a:t>losses</a:t>
            </a:r>
            <a:endParaRPr lang="en-US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58774" y="1032129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Where</a:t>
            </a:r>
            <a:r>
              <a:rPr lang="de-DE" sz="2400" b="1" dirty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is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the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rgbClr val="385D8A"/>
                </a:solidFill>
                <a:latin typeface="+mn-lt"/>
              </a:rPr>
              <a:t>missing</a:t>
            </a:r>
            <a:r>
              <a:rPr lang="de-DE" sz="2400" b="1" dirty="0" smtClean="0">
                <a:solidFill>
                  <a:srgbClr val="385D8A"/>
                </a:solidFill>
                <a:latin typeface="+mn-lt"/>
              </a:rPr>
              <a:t> light?</a:t>
            </a:r>
            <a:endParaRPr lang="en-US" sz="24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F3425-8A73-485E-83BD-C92053D395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450856" y="3339818"/>
            <a:ext cx="2843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See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talk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by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J. Komma!</a:t>
            </a:r>
            <a:endParaRPr lang="en-US" sz="2200" b="1" dirty="0">
              <a:solidFill>
                <a:srgbClr val="385D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0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8" grpId="0"/>
      <p:bldP spid="40" grpId="0"/>
      <p:bldP spid="44" grpId="0"/>
      <p:bldP spid="46" grpId="0"/>
      <p:bldP spid="31" grpId="0"/>
      <p:bldP spid="27" grpId="0" animBg="1"/>
      <p:bldP spid="28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3" name="Picture 2"/>
          <p:cNvPicPr>
            <a:picLocks noChangeAspect="1" noChangeArrowheads="1"/>
          </p:cNvPicPr>
          <p:nvPr/>
        </p:nvPicPr>
        <p:blipFill>
          <a:blip r:embed="rId3"/>
          <a:srcRect t="16832"/>
          <a:stretch>
            <a:fillRect/>
          </a:stretch>
        </p:blipFill>
        <p:spPr bwMode="auto">
          <a:xfrm>
            <a:off x="250825" y="1988654"/>
            <a:ext cx="4502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4" name="Picture 3"/>
          <p:cNvPicPr>
            <a:picLocks noChangeAspect="1" noChangeArrowheads="1"/>
          </p:cNvPicPr>
          <p:nvPr/>
        </p:nvPicPr>
        <p:blipFill>
          <a:blip r:embed="rId4"/>
          <a:srcRect t="13383"/>
          <a:stretch>
            <a:fillRect/>
          </a:stretch>
        </p:blipFill>
        <p:spPr bwMode="auto">
          <a:xfrm>
            <a:off x="2449513" y="3501541"/>
            <a:ext cx="4508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Text Box 4"/>
          <p:cNvSpPr txBox="1">
            <a:spLocks noChangeArrowheads="1"/>
          </p:cNvSpPr>
          <p:nvPr/>
        </p:nvSpPr>
        <p:spPr bwMode="auto">
          <a:xfrm>
            <a:off x="9324528" y="2214454"/>
            <a:ext cx="2010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HSQ </a:t>
            </a:r>
            <a:r>
              <a:rPr lang="en-US" sz="1600" dirty="0" smtClean="0"/>
              <a:t>(1300 µC/cm</a:t>
            </a:r>
            <a:r>
              <a:rPr lang="en-US" sz="1600" baseline="30000" dirty="0" smtClean="0"/>
              <a:t>2</a:t>
            </a:r>
            <a:r>
              <a:rPr lang="en-US" sz="1600" dirty="0"/>
              <a:t>)</a:t>
            </a:r>
          </a:p>
        </p:txBody>
      </p:sp>
      <p:sp>
        <p:nvSpPr>
          <p:cNvPr id="305156" name="Text Box 5"/>
          <p:cNvSpPr txBox="1">
            <a:spLocks noChangeArrowheads="1"/>
          </p:cNvSpPr>
          <p:nvPr/>
        </p:nvSpPr>
        <p:spPr bwMode="auto">
          <a:xfrm>
            <a:off x="7020272" y="4284546"/>
            <a:ext cx="155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+mn-lt"/>
              </a:rPr>
              <a:t>high sensitivity</a:t>
            </a:r>
          </a:p>
          <a:p>
            <a:r>
              <a:rPr lang="en-US" sz="1600" dirty="0" smtClean="0">
                <a:latin typeface="+mn-lt"/>
              </a:rPr>
              <a:t>(60 e</a:t>
            </a:r>
            <a:r>
              <a:rPr lang="en-US" sz="2400" baseline="30000" dirty="0" smtClean="0">
                <a:latin typeface="+mn-lt"/>
              </a:rPr>
              <a:t>-</a:t>
            </a:r>
            <a:r>
              <a:rPr lang="en-US" sz="1600" dirty="0" smtClean="0">
                <a:latin typeface="+mn-lt"/>
              </a:rPr>
              <a:t>/100 nm</a:t>
            </a:r>
            <a:r>
              <a:rPr lang="en-US" sz="1600" baseline="30000" dirty="0" smtClean="0">
                <a:latin typeface="+mn-lt"/>
              </a:rPr>
              <a:t>2</a:t>
            </a:r>
            <a:r>
              <a:rPr lang="en-US" sz="1600" dirty="0">
                <a:latin typeface="+mn-lt"/>
              </a:rPr>
              <a:t>) </a:t>
            </a:r>
          </a:p>
        </p:txBody>
      </p:sp>
      <p:sp>
        <p:nvSpPr>
          <p:cNvPr id="305157" name="Text Box 6"/>
          <p:cNvSpPr txBox="1">
            <a:spLocks noChangeArrowheads="1"/>
          </p:cNvSpPr>
          <p:nvPr/>
        </p:nvSpPr>
        <p:spPr bwMode="auto">
          <a:xfrm>
            <a:off x="1187450" y="2277579"/>
            <a:ext cx="3504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100 nm </a:t>
            </a:r>
            <a:r>
              <a:rPr lang="en-US" sz="2000" b="1" dirty="0" smtClean="0">
                <a:solidFill>
                  <a:schemeClr val="bg1"/>
                </a:solidFill>
              </a:rPr>
              <a:t>ridges and grooves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5158" name="Text Box 7"/>
          <p:cNvSpPr txBox="1">
            <a:spLocks noChangeArrowheads="1"/>
          </p:cNvSpPr>
          <p:nvPr/>
        </p:nvSpPr>
        <p:spPr bwMode="auto">
          <a:xfrm>
            <a:off x="87490" y="1032129"/>
            <a:ext cx="8785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85D8A"/>
                </a:solidFill>
                <a:latin typeface="+mn-lt"/>
              </a:rPr>
              <a:t>Line edge roughness due to particle statistics in the lithographic process</a:t>
            </a:r>
            <a:endParaRPr lang="en-US" sz="2800" b="1" dirty="0">
              <a:solidFill>
                <a:srgbClr val="385D8A"/>
              </a:solidFill>
              <a:latin typeface="+mn-lt"/>
            </a:endParaRPr>
          </a:p>
        </p:txBody>
      </p:sp>
      <p:pic>
        <p:nvPicPr>
          <p:cNvPr id="305159" name="Picture 1208" descr="FEP_D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12" b="27359"/>
          <a:stretch>
            <a:fillRect/>
          </a:stretch>
        </p:blipFill>
        <p:spPr bwMode="auto">
          <a:xfrm>
            <a:off x="7596188" y="4941404"/>
            <a:ext cx="13684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60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72" t="23625" r="34441" b="26291"/>
          <a:stretch>
            <a:fillRect/>
          </a:stretch>
        </p:blipFill>
        <p:spPr bwMode="auto">
          <a:xfrm>
            <a:off x="7164388" y="1917216"/>
            <a:ext cx="14414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5161" name="Group 14"/>
          <p:cNvGrpSpPr>
            <a:grpSpLocks/>
          </p:cNvGrpSpPr>
          <p:nvPr/>
        </p:nvGrpSpPr>
        <p:grpSpPr bwMode="auto">
          <a:xfrm>
            <a:off x="6804025" y="2039454"/>
            <a:ext cx="304800" cy="1143000"/>
            <a:chOff x="4286" y="831"/>
            <a:chExt cx="192" cy="720"/>
          </a:xfrm>
        </p:grpSpPr>
        <p:sp>
          <p:nvSpPr>
            <p:cNvPr id="305165" name="Line 18"/>
            <p:cNvSpPr>
              <a:spLocks noChangeShapeType="1"/>
            </p:cNvSpPr>
            <p:nvPr/>
          </p:nvSpPr>
          <p:spPr bwMode="auto">
            <a:xfrm>
              <a:off x="4475" y="83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5166" name="Text Box 19"/>
            <p:cNvSpPr txBox="1">
              <a:spLocks noChangeArrowheads="1"/>
            </p:cNvSpPr>
            <p:nvPr/>
          </p:nvSpPr>
          <p:spPr bwMode="auto">
            <a:xfrm rot="-5400000">
              <a:off x="4184" y="1108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10nm</a:t>
              </a:r>
            </a:p>
          </p:txBody>
        </p:sp>
      </p:grpSp>
      <p:grpSp>
        <p:nvGrpSpPr>
          <p:cNvPr id="305162" name="Group 15"/>
          <p:cNvGrpSpPr>
            <a:grpSpLocks/>
          </p:cNvGrpSpPr>
          <p:nvPr/>
        </p:nvGrpSpPr>
        <p:grpSpPr bwMode="auto">
          <a:xfrm>
            <a:off x="7219950" y="5093804"/>
            <a:ext cx="304800" cy="1143000"/>
            <a:chOff x="4286" y="831"/>
            <a:chExt cx="192" cy="720"/>
          </a:xfrm>
        </p:grpSpPr>
        <p:sp>
          <p:nvSpPr>
            <p:cNvPr id="305163" name="Line 18"/>
            <p:cNvSpPr>
              <a:spLocks noChangeShapeType="1"/>
            </p:cNvSpPr>
            <p:nvPr/>
          </p:nvSpPr>
          <p:spPr bwMode="auto">
            <a:xfrm>
              <a:off x="4475" y="83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5164" name="Text Box 19"/>
            <p:cNvSpPr txBox="1">
              <a:spLocks noChangeArrowheads="1"/>
            </p:cNvSpPr>
            <p:nvPr/>
          </p:nvSpPr>
          <p:spPr bwMode="auto">
            <a:xfrm rot="-5400000">
              <a:off x="4184" y="1108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10nm</a:t>
              </a: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092370" y="1614282"/>
            <a:ext cx="1602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</a:rPr>
              <a:t>e</a:t>
            </a:r>
            <a:r>
              <a:rPr lang="en-US" sz="1600" b="1" dirty="0" smtClean="0">
                <a:latin typeface="+mn-lt"/>
              </a:rPr>
              <a:t>lectron impacts</a:t>
            </a:r>
            <a:endParaRPr lang="en-US" sz="1600" b="1" dirty="0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944698" y="2133017"/>
            <a:ext cx="1715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latin typeface="+mn-lt"/>
              </a:rPr>
              <a:t>low</a:t>
            </a:r>
            <a:r>
              <a:rPr lang="de-DE" sz="1600" b="1" dirty="0" smtClean="0">
                <a:latin typeface="+mn-lt"/>
              </a:rPr>
              <a:t> </a:t>
            </a:r>
            <a:r>
              <a:rPr lang="de-DE" sz="1600" b="1" dirty="0" err="1" smtClean="0">
                <a:latin typeface="+mn-lt"/>
              </a:rPr>
              <a:t>sensitivity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(8000 e</a:t>
            </a:r>
            <a:r>
              <a:rPr lang="en-US" sz="2400" baseline="30000" dirty="0" smtClean="0">
                <a:latin typeface="+mn-lt"/>
              </a:rPr>
              <a:t>-</a:t>
            </a:r>
            <a:r>
              <a:rPr lang="en-US" sz="1600" dirty="0" smtClean="0">
                <a:latin typeface="+mn-lt"/>
              </a:rPr>
              <a:t>/100 nm</a:t>
            </a:r>
            <a:r>
              <a:rPr lang="en-US" sz="1600" baseline="30000" dirty="0" smtClean="0">
                <a:latin typeface="+mn-lt"/>
              </a:rPr>
              <a:t>2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212361" y="3914775"/>
            <a:ext cx="198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FEP 171 </a:t>
            </a:r>
            <a:r>
              <a:rPr lang="en-US" sz="1600" dirty="0" smtClean="0"/>
              <a:t>(9.5 µC/cm</a:t>
            </a:r>
            <a:r>
              <a:rPr lang="en-US" sz="1600" baseline="30000" dirty="0" smtClean="0"/>
              <a:t>2</a:t>
            </a:r>
            <a:r>
              <a:rPr lang="en-US" sz="1600" dirty="0"/>
              <a:t>)</a:t>
            </a:r>
            <a:r>
              <a:rPr lang="en-US" sz="1600" dirty="0">
                <a:latin typeface="Arial" charset="0"/>
              </a:rPr>
              <a:t> </a:t>
            </a: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7342980" y="2053742"/>
            <a:ext cx="1098000" cy="1098000"/>
          </a:xfrm>
          <a:prstGeom prst="rect">
            <a:avLst/>
          </a:prstGeom>
          <a:noFill/>
          <a:ln>
            <a:solidFill>
              <a:srgbClr val="D9E53F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7751048" y="5081753"/>
            <a:ext cx="1098000" cy="1098000"/>
          </a:xfrm>
          <a:prstGeom prst="rect">
            <a:avLst/>
          </a:prstGeom>
          <a:noFill/>
          <a:ln>
            <a:solidFill>
              <a:srgbClr val="D9E53F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6221175" y="6505599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+mn-lt"/>
              </a:rPr>
              <a:t>M. Heusingen, </a:t>
            </a:r>
            <a:r>
              <a:rPr lang="de-DE" sz="1400" i="1" dirty="0">
                <a:latin typeface="+mn-lt"/>
              </a:rPr>
              <a:t> </a:t>
            </a:r>
            <a:r>
              <a:rPr lang="de-DE" sz="1400" i="1" dirty="0" err="1" smtClean="0">
                <a:latin typeface="+mn-lt"/>
              </a:rPr>
              <a:t>diploma</a:t>
            </a:r>
            <a:r>
              <a:rPr lang="de-DE" sz="1400" i="1" dirty="0" smtClean="0">
                <a:latin typeface="+mn-lt"/>
              </a:rPr>
              <a:t> </a:t>
            </a:r>
            <a:r>
              <a:rPr lang="de-DE" sz="1400" i="1" dirty="0" err="1" smtClean="0">
                <a:latin typeface="+mn-lt"/>
              </a:rPr>
              <a:t>thesis</a:t>
            </a:r>
            <a:r>
              <a:rPr lang="de-DE" sz="1400" i="1" dirty="0" smtClean="0">
                <a:latin typeface="+mn-lt"/>
              </a:rPr>
              <a:t> (2011)</a:t>
            </a:r>
            <a:endParaRPr lang="en-US" sz="1400" i="1" dirty="0">
              <a:latin typeface="+mn-lt"/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Optical </a:t>
            </a:r>
            <a:r>
              <a:rPr lang="de-DE" dirty="0" err="1" smtClean="0">
                <a:latin typeface="Arial" charset="0"/>
              </a:rPr>
              <a:t>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r>
              <a:rPr lang="de-DE" dirty="0" smtClean="0">
                <a:latin typeface="Arial" charset="0"/>
              </a:rPr>
              <a:t>Outline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40011" y="1057320"/>
            <a:ext cx="46438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Outline</a:t>
            </a:r>
          </a:p>
          <a:p>
            <a:endParaRPr lang="de-DE" sz="2800" b="1" dirty="0" smtClean="0">
              <a:solidFill>
                <a:srgbClr val="385D8A"/>
              </a:solidFill>
              <a:latin typeface="+mj-lt"/>
            </a:endParaRPr>
          </a:p>
          <a:p>
            <a:endParaRPr lang="de-DE" sz="2800" b="1" dirty="0">
              <a:solidFill>
                <a:srgbClr val="385D8A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RWGs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as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mirrors</a:t>
            </a:r>
            <a:endParaRPr lang="de-DE" sz="2800" b="1" dirty="0" smtClean="0">
              <a:solidFill>
                <a:srgbClr val="385D8A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Advanced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grating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concepts</a:t>
            </a:r>
            <a:endParaRPr lang="de-DE" sz="2800" b="1" dirty="0" smtClean="0">
              <a:solidFill>
                <a:srgbClr val="385D8A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Fabrication</a:t>
            </a:r>
            <a:endParaRPr lang="de-DE" sz="2800" b="1" dirty="0" smtClean="0">
              <a:solidFill>
                <a:srgbClr val="385D8A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Optical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losses</a:t>
            </a:r>
            <a:endParaRPr lang="de-DE" sz="2800" b="1" dirty="0" smtClean="0">
              <a:solidFill>
                <a:srgbClr val="385D8A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b="1" dirty="0">
              <a:solidFill>
                <a:srgbClr val="385D8A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Summary &amp; Outlook</a:t>
            </a:r>
            <a:endParaRPr lang="de-DE" sz="28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7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ext Box 2"/>
          <p:cNvSpPr txBox="1">
            <a:spLocks noChangeArrowheads="1"/>
          </p:cNvSpPr>
          <p:nvPr/>
        </p:nvSpPr>
        <p:spPr bwMode="auto">
          <a:xfrm>
            <a:off x="129804" y="1039796"/>
            <a:ext cx="2473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Grating accuracy</a:t>
            </a:r>
          </a:p>
        </p:txBody>
      </p:sp>
      <p:pic>
        <p:nvPicPr>
          <p:cNvPr id="303106" name="Picture 11" descr="unt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93" t="16644" r="44814" b="23439"/>
          <a:stretch>
            <a:fillRect/>
          </a:stretch>
        </p:blipFill>
        <p:spPr bwMode="auto">
          <a:xfrm>
            <a:off x="515938" y="1965176"/>
            <a:ext cx="182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7" name="Picture 12" descr="ob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982" t="6657" r="24419" b="3467"/>
          <a:stretch>
            <a:fillRect/>
          </a:stretch>
        </p:blipFill>
        <p:spPr bwMode="auto">
          <a:xfrm>
            <a:off x="2373313" y="1988989"/>
            <a:ext cx="201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8" name="Text Box 13"/>
          <p:cNvSpPr txBox="1">
            <a:spLocks noChangeArrowheads="1"/>
          </p:cNvSpPr>
          <p:nvPr/>
        </p:nvSpPr>
        <p:spPr bwMode="auto">
          <a:xfrm>
            <a:off x="2603500" y="2031851"/>
            <a:ext cx="93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latin typeface="+mn-lt"/>
              </a:rPr>
              <a:t>+ 6.3 </a:t>
            </a:r>
            <a:r>
              <a:rPr lang="de-DE" dirty="0" err="1">
                <a:latin typeface="+mn-lt"/>
              </a:rPr>
              <a:t>nm</a:t>
            </a:r>
            <a:endParaRPr lang="de-DE" dirty="0">
              <a:latin typeface="+mn-lt"/>
            </a:endParaRPr>
          </a:p>
        </p:txBody>
      </p:sp>
      <p:sp>
        <p:nvSpPr>
          <p:cNvPr id="303109" name="Text Box 14"/>
          <p:cNvSpPr txBox="1">
            <a:spLocks noChangeArrowheads="1"/>
          </p:cNvSpPr>
          <p:nvPr/>
        </p:nvSpPr>
        <p:spPr bwMode="auto">
          <a:xfrm>
            <a:off x="2676525" y="4581376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latin typeface="+mn-lt"/>
              </a:rPr>
              <a:t>- 6.6 </a:t>
            </a:r>
            <a:r>
              <a:rPr lang="de-DE" sz="1600" dirty="0" err="1">
                <a:latin typeface="+mn-lt"/>
              </a:rPr>
              <a:t>nm</a:t>
            </a:r>
            <a:endParaRPr lang="de-DE" sz="1600" dirty="0">
              <a:latin typeface="+mn-lt"/>
            </a:endParaRPr>
          </a:p>
        </p:txBody>
      </p:sp>
      <p:sp>
        <p:nvSpPr>
          <p:cNvPr id="303110" name="Text Box 15"/>
          <p:cNvSpPr txBox="1">
            <a:spLocks noChangeArrowheads="1"/>
          </p:cNvSpPr>
          <p:nvPr/>
        </p:nvSpPr>
        <p:spPr bwMode="auto">
          <a:xfrm>
            <a:off x="1058863" y="1893738"/>
            <a:ext cx="76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latin typeface="+mn-lt"/>
              </a:rPr>
              <a:t>19 mm</a:t>
            </a:r>
          </a:p>
        </p:txBody>
      </p:sp>
      <p:sp>
        <p:nvSpPr>
          <p:cNvPr id="303111" name="Text Box 16"/>
          <p:cNvSpPr txBox="1">
            <a:spLocks noChangeArrowheads="1"/>
          </p:cNvSpPr>
          <p:nvPr/>
        </p:nvSpPr>
        <p:spPr bwMode="auto">
          <a:xfrm rot="-5400000">
            <a:off x="87313" y="315103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>
                <a:latin typeface="+mn-lt"/>
              </a:rPr>
              <a:t>50mm</a:t>
            </a:r>
          </a:p>
        </p:txBody>
      </p:sp>
      <p:pic>
        <p:nvPicPr>
          <p:cNvPr id="303130" name="Picture 54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 l="11998" t="31401" r="12222" b="11920"/>
          <a:stretch>
            <a:fillRect/>
          </a:stretch>
        </p:blipFill>
        <p:spPr bwMode="auto">
          <a:xfrm>
            <a:off x="4606862" y="4137358"/>
            <a:ext cx="44656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31" name="Picture 56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 l="14685" t="34561" r="37730" b="36908"/>
          <a:stretch>
            <a:fillRect/>
          </a:stretch>
        </p:blipFill>
        <p:spPr bwMode="auto">
          <a:xfrm>
            <a:off x="4644454" y="2259831"/>
            <a:ext cx="44640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32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24" t="61481" r="26263" b="28488"/>
          <a:stretch>
            <a:fillRect/>
          </a:stretch>
        </p:blipFill>
        <p:spPr bwMode="auto">
          <a:xfrm>
            <a:off x="4320542" y="1737184"/>
            <a:ext cx="4679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33" name="Text Box 57"/>
          <p:cNvSpPr txBox="1">
            <a:spLocks noChangeArrowheads="1"/>
          </p:cNvSpPr>
          <p:nvPr/>
        </p:nvSpPr>
        <p:spPr bwMode="auto">
          <a:xfrm>
            <a:off x="6046725" y="5272420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position [mm]</a:t>
            </a:r>
          </a:p>
        </p:txBody>
      </p:sp>
      <p:sp>
        <p:nvSpPr>
          <p:cNvPr id="303134" name="Text Box 58"/>
          <p:cNvSpPr txBox="1">
            <a:spLocks noChangeArrowheads="1"/>
          </p:cNvSpPr>
          <p:nvPr/>
        </p:nvSpPr>
        <p:spPr bwMode="auto">
          <a:xfrm rot="-5400000">
            <a:off x="3809144" y="4936474"/>
            <a:ext cx="18700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>
                <a:latin typeface="Arial" charset="0"/>
              </a:rPr>
              <a:t>eriod variation (pm)</a:t>
            </a:r>
            <a:endParaRPr lang="en-US" sz="1200" dirty="0">
              <a:latin typeface="Arial" charset="0"/>
            </a:endParaRPr>
          </a:p>
        </p:txBody>
      </p:sp>
      <p:sp>
        <p:nvSpPr>
          <p:cNvPr id="303135" name="Text Box 59"/>
          <p:cNvSpPr txBox="1">
            <a:spLocks noChangeArrowheads="1"/>
          </p:cNvSpPr>
          <p:nvPr/>
        </p:nvSpPr>
        <p:spPr bwMode="auto">
          <a:xfrm>
            <a:off x="5830290" y="6289575"/>
            <a:ext cx="1887568" cy="3077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period variation &lt; 5 pm</a:t>
            </a:r>
          </a:p>
        </p:txBody>
      </p:sp>
      <p:sp>
        <p:nvSpPr>
          <p:cNvPr id="303136" name="Text Box 60"/>
          <p:cNvSpPr txBox="1">
            <a:spLocks noChangeArrowheads="1"/>
          </p:cNvSpPr>
          <p:nvPr/>
        </p:nvSpPr>
        <p:spPr bwMode="auto">
          <a:xfrm>
            <a:off x="-73088" y="1380401"/>
            <a:ext cx="439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wave-front </a:t>
            </a:r>
            <a:r>
              <a:rPr lang="en-US" sz="1600" dirty="0" smtClean="0">
                <a:latin typeface="+mn-lt"/>
              </a:rPr>
              <a:t>measurement (1 </a:t>
            </a:r>
            <a:r>
              <a:rPr lang="en-US" sz="1600" dirty="0">
                <a:latin typeface="+mn-lt"/>
              </a:rPr>
              <a:t>µm period grating + technology</a:t>
            </a:r>
            <a:r>
              <a:rPr lang="en-US" sz="1600" dirty="0" smtClean="0">
                <a:latin typeface="+mn-lt"/>
              </a:rPr>
              <a:t>,  </a:t>
            </a:r>
            <a:r>
              <a:rPr lang="en-US" sz="1600" dirty="0" err="1">
                <a:latin typeface="+mn-lt"/>
              </a:rPr>
              <a:t>Littrow</a:t>
            </a:r>
            <a:r>
              <a:rPr lang="en-US" sz="1600" dirty="0">
                <a:latin typeface="+mn-lt"/>
              </a:rPr>
              <a:t>-Mount, </a:t>
            </a:r>
            <a:r>
              <a:rPr lang="en-US" sz="1600" dirty="0">
                <a:latin typeface="Symbol" pitchFamily="18" charset="2"/>
              </a:rPr>
              <a:t>l</a:t>
            </a:r>
            <a:r>
              <a:rPr lang="en-US" sz="1600" dirty="0">
                <a:latin typeface="+mn-lt"/>
              </a:rPr>
              <a:t>=633 nm)</a:t>
            </a:r>
          </a:p>
        </p:txBody>
      </p:sp>
      <p:pic>
        <p:nvPicPr>
          <p:cNvPr id="303137" name="Picture 61"/>
          <p:cNvPicPr>
            <a:picLocks noChangeAspect="1" noChangeArrowheads="1"/>
          </p:cNvPicPr>
          <p:nvPr/>
        </p:nvPicPr>
        <p:blipFill>
          <a:blip r:embed="rId6"/>
          <a:srcRect l="15669" t="66159" r="67479" b="25439"/>
          <a:stretch>
            <a:fillRect/>
          </a:stretch>
        </p:blipFill>
        <p:spPr bwMode="auto">
          <a:xfrm>
            <a:off x="4644454" y="2259831"/>
            <a:ext cx="1619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38" name="Text Box 35"/>
          <p:cNvSpPr txBox="1">
            <a:spLocks noChangeArrowheads="1"/>
          </p:cNvSpPr>
          <p:nvPr/>
        </p:nvSpPr>
        <p:spPr bwMode="auto">
          <a:xfrm>
            <a:off x="179388" y="6272213"/>
            <a:ext cx="4729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significantly better than </a:t>
            </a:r>
            <a:r>
              <a:rPr lang="en-US" dirty="0" err="1">
                <a:latin typeface="+mn-lt"/>
              </a:rPr>
              <a:t>interferometric</a:t>
            </a:r>
            <a:r>
              <a:rPr lang="en-US" dirty="0">
                <a:latin typeface="+mn-lt"/>
              </a:rPr>
              <a:t> gratings 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Optical </a:t>
            </a:r>
            <a:r>
              <a:rPr lang="de-DE" dirty="0" err="1" smtClean="0">
                <a:latin typeface="Arial" charset="0"/>
              </a:rPr>
              <a:t>losses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06045"/>
              </p:ext>
            </p:extLst>
          </p:nvPr>
        </p:nvGraphicFramePr>
        <p:xfrm>
          <a:off x="611560" y="4941168"/>
          <a:ext cx="28679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32"/>
                <a:gridCol w="1116124"/>
                <a:gridCol w="1116124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wavefront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placement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12.8 </a:t>
                      </a:r>
                      <a:r>
                        <a:rPr lang="de-DE" sz="1600" dirty="0" err="1" smtClean="0"/>
                        <a:t>nm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&lt; 10.3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nm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1.4 </a:t>
                      </a:r>
                      <a:r>
                        <a:rPr lang="de-DE" sz="1600" dirty="0" err="1" smtClean="0"/>
                        <a:t>nm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&lt; 1.1 </a:t>
                      </a:r>
                      <a:r>
                        <a:rPr lang="de-DE" sz="1600" dirty="0" err="1" smtClean="0"/>
                        <a:t>nm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FDDF-ED17-4058-B886-96E35E932224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FDDF-ED17-4058-B886-96E35E932224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7940"/>
            <a:ext cx="3143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2789504"/>
            <a:ext cx="40671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3" y="1114369"/>
            <a:ext cx="734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Sophisticated</a:t>
            </a:r>
            <a:r>
              <a:rPr lang="de-DE" dirty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scattered</a:t>
            </a:r>
            <a:r>
              <a:rPr lang="de-DE" dirty="0" smtClean="0"/>
              <a:t> light ALBATROSS</a:t>
            </a:r>
          </a:p>
          <a:p>
            <a:r>
              <a:rPr lang="de-DE" dirty="0" err="1" smtClean="0"/>
              <a:t>at</a:t>
            </a:r>
            <a:r>
              <a:rPr lang="de-DE" dirty="0" smtClean="0"/>
              <a:t> Fraunhofer Institute IOF 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5516" y="6057292"/>
            <a:ext cx="8785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85D8A"/>
                </a:solidFill>
                <a:latin typeface="+mn-lt"/>
              </a:rPr>
              <a:t>Measurements of scattered light at 1550 nm set up right now!</a:t>
            </a:r>
            <a:endParaRPr lang="en-US" sz="28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Optical </a:t>
            </a:r>
            <a:r>
              <a:rPr lang="de-DE" dirty="0" err="1" smtClean="0">
                <a:latin typeface="Arial" charset="0"/>
              </a:rPr>
              <a:t>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0011" y="1057320"/>
            <a:ext cx="1608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Summary</a:t>
            </a:r>
          </a:p>
          <a:p>
            <a:endParaRPr lang="de-DE" sz="28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smtClean="0">
                <a:latin typeface="Arial" charset="0"/>
              </a:rPr>
              <a:t>Summary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240011" y="2852936"/>
            <a:ext cx="69084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>
                <a:latin typeface="+mn-lt"/>
              </a:rPr>
              <a:t>RWGs </a:t>
            </a:r>
            <a:r>
              <a:rPr lang="de-DE" sz="2800" dirty="0" err="1" smtClean="0">
                <a:latin typeface="+mn-lt"/>
              </a:rPr>
              <a:t>capable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of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providing</a:t>
            </a:r>
            <a:r>
              <a:rPr lang="de-DE" sz="2800" dirty="0" smtClean="0">
                <a:latin typeface="+mn-lt"/>
              </a:rPr>
              <a:t> high </a:t>
            </a:r>
            <a:r>
              <a:rPr lang="de-DE" sz="2800" dirty="0" err="1" smtClean="0">
                <a:latin typeface="+mn-lt"/>
              </a:rPr>
              <a:t>reflectivity</a:t>
            </a:r>
            <a:r>
              <a:rPr lang="de-DE" sz="2800" dirty="0" smtClean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>
                <a:latin typeface="+mn-lt"/>
              </a:rPr>
              <a:t>Experiments </a:t>
            </a:r>
            <a:r>
              <a:rPr lang="de-DE" sz="2800" dirty="0" err="1" smtClean="0">
                <a:latin typeface="+mn-lt"/>
              </a:rPr>
              <a:t>for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higher</a:t>
            </a:r>
            <a:r>
              <a:rPr lang="de-DE" sz="2800" dirty="0" smtClean="0">
                <a:latin typeface="+mn-lt"/>
              </a:rPr>
              <a:t> R </a:t>
            </a:r>
            <a:r>
              <a:rPr lang="de-DE" sz="2800" dirty="0" err="1" smtClean="0">
                <a:latin typeface="+mn-lt"/>
              </a:rPr>
              <a:t>running</a:t>
            </a:r>
            <a:r>
              <a:rPr lang="de-DE" sz="2800" dirty="0" smtClean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>
                <a:latin typeface="+mn-lt"/>
              </a:rPr>
              <a:t>Origin </a:t>
            </a:r>
            <a:r>
              <a:rPr lang="de-DE" sz="2800" dirty="0" err="1" smtClean="0">
                <a:latin typeface="+mn-lt"/>
              </a:rPr>
              <a:t>of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optical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losses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to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be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identified</a:t>
            </a:r>
            <a:endParaRPr lang="de-DE" sz="2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>
                <a:latin typeface="+mn-lt"/>
              </a:rPr>
              <a:t>Thermal </a:t>
            </a:r>
            <a:r>
              <a:rPr lang="de-DE" sz="2800" dirty="0" err="1" smtClean="0">
                <a:latin typeface="+mn-lt"/>
              </a:rPr>
              <a:t>noise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to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be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investigated</a:t>
            </a:r>
            <a:endParaRPr lang="en-US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FDDF-ED17-4058-B886-96E35E932224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1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743200" y="15240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r>
              <a:rPr lang="de-DE" dirty="0" err="1" smtClean="0">
                <a:latin typeface="Arial" charset="0"/>
              </a:rPr>
              <a:t>Introduction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40011" y="1057320"/>
            <a:ext cx="591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Introduction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–  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coating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thermal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noise</a:t>
            </a:r>
            <a:endParaRPr lang="en-US" sz="2800" b="1" dirty="0">
              <a:solidFill>
                <a:srgbClr val="385D8A"/>
              </a:solidFill>
              <a:latin typeface="+mj-lt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475656" y="1975632"/>
            <a:ext cx="5481075" cy="4333688"/>
            <a:chOff x="1475656" y="1975632"/>
            <a:chExt cx="5481075" cy="4333688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975632"/>
              <a:ext cx="5337059" cy="4009652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1475656" y="1988840"/>
              <a:ext cx="864096" cy="432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 rot="5400000">
              <a:off x="3864861" y="3717032"/>
              <a:ext cx="864096" cy="432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943449" y="3714357"/>
              <a:ext cx="2205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>
                  <a:latin typeface="+mj-lt"/>
                </a:rPr>
                <a:t>s</a:t>
              </a:r>
              <a:r>
                <a:rPr lang="de-DE" sz="2400" dirty="0" err="1" smtClean="0">
                  <a:latin typeface="+mj-lt"/>
                </a:rPr>
                <a:t>train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sensitivity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707904" y="5595627"/>
              <a:ext cx="1445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+mj-lt"/>
                </a:rPr>
                <a:t>frequency</a:t>
              </a:r>
              <a:endParaRPr lang="en-US" sz="2400" dirty="0">
                <a:latin typeface="+mj-lt"/>
              </a:endParaRPr>
            </a:p>
          </p:txBody>
        </p:sp>
      </p:grpSp>
      <p:cxnSp>
        <p:nvCxnSpPr>
          <p:cNvPr id="18" name="Gerade Verbindung 17"/>
          <p:cNvCxnSpPr/>
          <p:nvPr/>
        </p:nvCxnSpPr>
        <p:spPr>
          <a:xfrm>
            <a:off x="2478828" y="2276872"/>
            <a:ext cx="1121064" cy="25922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4743292" y="3753036"/>
            <a:ext cx="1592904" cy="126523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2893358" y="4473116"/>
            <a:ext cx="2789686" cy="205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039360" y="2604002"/>
            <a:ext cx="188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+mn-lt"/>
              </a:rPr>
              <a:t>s</a:t>
            </a:r>
            <a:r>
              <a:rPr lang="de-DE" dirty="0" err="1" smtClean="0">
                <a:latin typeface="+mn-lt"/>
              </a:rPr>
              <a:t>eismic</a:t>
            </a:r>
            <a:r>
              <a:rPr lang="de-DE" dirty="0" smtClean="0">
                <a:latin typeface="+mn-lt"/>
              </a:rPr>
              <a:t> / </a:t>
            </a:r>
          </a:p>
          <a:p>
            <a:pPr algn="ctr"/>
            <a:r>
              <a:rPr lang="de-DE" dirty="0" err="1" smtClean="0">
                <a:latin typeface="+mn-lt"/>
              </a:rPr>
              <a:t>radiation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pressure</a:t>
            </a:r>
            <a:endParaRPr lang="en-US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57149" y="3720484"/>
            <a:ext cx="114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+mn-lt"/>
              </a:rPr>
              <a:t>s</a:t>
            </a:r>
            <a:r>
              <a:rPr lang="de-DE" dirty="0" err="1" smtClean="0">
                <a:latin typeface="+mn-lt"/>
              </a:rPr>
              <a:t>hot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noise</a:t>
            </a:r>
            <a:endParaRPr lang="en-US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159558" y="5010626"/>
            <a:ext cx="22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>
                <a:solidFill>
                  <a:srgbClr val="FF0000"/>
                </a:solidFill>
                <a:latin typeface="+mn-lt"/>
              </a:rPr>
              <a:t>c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oating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thermal </a:t>
            </a: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noise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feld 47"/>
          <p:cNvSpPr txBox="1"/>
          <p:nvPr/>
        </p:nvSpPr>
        <p:spPr>
          <a:xfrm>
            <a:off x="240011" y="1057320"/>
            <a:ext cx="707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Introduction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–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reducing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coating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thermal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noise</a:t>
            </a:r>
            <a:endParaRPr lang="en-US" sz="2800" b="1" dirty="0">
              <a:solidFill>
                <a:srgbClr val="385D8A"/>
              </a:solidFill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62" y="2146992"/>
            <a:ext cx="5032258" cy="2702057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r="20625"/>
          <a:stretch/>
        </p:blipFill>
        <p:spPr>
          <a:xfrm>
            <a:off x="602806" y="2956846"/>
            <a:ext cx="1356147" cy="1714500"/>
          </a:xfrm>
          <a:prstGeom prst="rect">
            <a:avLst/>
          </a:prstGeom>
        </p:spPr>
      </p:pic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487626" y="1860398"/>
            <a:ext cx="3577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 smtClean="0">
                <a:latin typeface="Calibri" pitchFamily="34" charset="0"/>
              </a:rPr>
              <a:t>conventional</a:t>
            </a:r>
            <a:r>
              <a:rPr lang="de-DE" dirty="0" smtClean="0">
                <a:latin typeface="Calibri" pitchFamily="34" charset="0"/>
              </a:rPr>
              <a:t>: </a:t>
            </a:r>
            <a:r>
              <a:rPr lang="de-DE" dirty="0" err="1" smtClean="0">
                <a:latin typeface="Calibri" pitchFamily="34" charset="0"/>
              </a:rPr>
              <a:t>dielectric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amorphous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multilayer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stack</a:t>
            </a:r>
            <a:endParaRPr lang="de-DE" dirty="0" smtClean="0"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012" y="4890646"/>
            <a:ext cx="1097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385D8A"/>
                </a:solidFill>
                <a:latin typeface="+mn-lt"/>
              </a:rPr>
              <a:t>reflectivity</a:t>
            </a:r>
            <a:endParaRPr lang="en-US" sz="16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1195686" y="2488854"/>
            <a:ext cx="0" cy="540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1403648" y="2487266"/>
            <a:ext cx="0" cy="540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7947" y="4346484"/>
            <a:ext cx="183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Calibri" pitchFamily="34" charset="0"/>
              </a:rPr>
              <a:t>99.996</a:t>
            </a:r>
            <a:r>
              <a:rPr lang="de-DE" sz="1600" dirty="0">
                <a:solidFill>
                  <a:srgbClr val="FF0000"/>
                </a:solidFill>
                <a:latin typeface="Calibri" pitchFamily="34" charset="0"/>
              </a:rPr>
              <a:t>% </a:t>
            </a:r>
            <a:r>
              <a:rPr lang="de-DE" sz="1600" dirty="0" err="1" smtClean="0">
                <a:solidFill>
                  <a:srgbClr val="FF0000"/>
                </a:solidFill>
                <a:latin typeface="Calibri" pitchFamily="34" charset="0"/>
              </a:rPr>
              <a:t>reflectivity</a:t>
            </a:r>
            <a:endParaRPr lang="de-DE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120172" y="4890646"/>
            <a:ext cx="349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385D8A"/>
                </a:solidFill>
                <a:latin typeface="+mn-lt"/>
              </a:rPr>
              <a:t>Brownian</a:t>
            </a:r>
            <a:r>
              <a:rPr lang="de-DE" sz="16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1600" b="1" dirty="0" err="1" smtClean="0">
                <a:solidFill>
                  <a:srgbClr val="385D8A"/>
                </a:solidFill>
                <a:latin typeface="+mn-lt"/>
              </a:rPr>
              <a:t>coating</a:t>
            </a:r>
            <a:r>
              <a:rPr lang="de-DE" sz="1600" b="1" dirty="0" smtClean="0">
                <a:solidFill>
                  <a:srgbClr val="385D8A"/>
                </a:solidFill>
                <a:latin typeface="+mn-lt"/>
              </a:rPr>
              <a:t> thermal </a:t>
            </a:r>
            <a:r>
              <a:rPr lang="de-DE" sz="1600" b="1" dirty="0" err="1" smtClean="0">
                <a:solidFill>
                  <a:srgbClr val="385D8A"/>
                </a:solidFill>
                <a:latin typeface="+mn-lt"/>
              </a:rPr>
              <a:t>noise</a:t>
            </a:r>
            <a:endParaRPr lang="en-US" sz="16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41" name="Pfeil nach unten 40"/>
          <p:cNvSpPr/>
          <p:nvPr/>
        </p:nvSpPr>
        <p:spPr>
          <a:xfrm rot="16200000">
            <a:off x="10576122" y="3563709"/>
            <a:ext cx="288032" cy="377131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752020" y="1906726"/>
            <a:ext cx="256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85D8A"/>
                </a:solidFill>
                <a:latin typeface="+mn-lt"/>
              </a:rPr>
              <a:t>m</a:t>
            </a:r>
            <a:r>
              <a:rPr lang="de-DE" sz="1600" b="1" dirty="0" smtClean="0">
                <a:solidFill>
                  <a:srgbClr val="385D8A"/>
                </a:solidFill>
                <a:latin typeface="+mn-lt"/>
              </a:rPr>
              <a:t>ultiple beam </a:t>
            </a:r>
            <a:r>
              <a:rPr lang="de-DE" sz="1600" b="1" dirty="0" err="1" smtClean="0">
                <a:solidFill>
                  <a:srgbClr val="385D8A"/>
                </a:solidFill>
                <a:latin typeface="+mn-lt"/>
              </a:rPr>
              <a:t>interference</a:t>
            </a:r>
            <a:r>
              <a:rPr lang="de-DE" sz="1600" b="1" dirty="0" smtClean="0">
                <a:solidFill>
                  <a:srgbClr val="385D8A"/>
                </a:solidFill>
                <a:latin typeface="+mn-lt"/>
              </a:rPr>
              <a:t>:</a:t>
            </a:r>
            <a:endParaRPr lang="en-US" sz="16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42" name="Pfeil nach unten 41"/>
          <p:cNvSpPr/>
          <p:nvPr/>
        </p:nvSpPr>
        <p:spPr>
          <a:xfrm rot="16200000">
            <a:off x="5804682" y="4883936"/>
            <a:ext cx="288032" cy="377131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feld 44"/>
          <p:cNvSpPr txBox="1"/>
          <p:nvPr/>
        </p:nvSpPr>
        <p:spPr>
          <a:xfrm>
            <a:off x="2042058" y="4561383"/>
            <a:ext cx="1962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+mn-lt"/>
              </a:rPr>
              <a:t>Harry et al. , CQG (2002)</a:t>
            </a:r>
            <a:endParaRPr lang="en-US" sz="1400" i="1" dirty="0">
              <a:latin typeface="+mn-l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791761" y="2506729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n-lt"/>
              </a:rPr>
              <a:t>SiO</a:t>
            </a:r>
            <a:r>
              <a:rPr lang="de-DE" sz="1600" baseline="-25000" dirty="0" smtClean="0">
                <a:latin typeface="+mn-lt"/>
              </a:rPr>
              <a:t>2</a:t>
            </a:r>
            <a:r>
              <a:rPr lang="de-DE" sz="1600" dirty="0" smtClean="0">
                <a:latin typeface="+mn-lt"/>
              </a:rPr>
              <a:t>/Ta</a:t>
            </a:r>
            <a:r>
              <a:rPr lang="de-DE" sz="1600" baseline="-25000" dirty="0" smtClean="0">
                <a:latin typeface="+mn-lt"/>
              </a:rPr>
              <a:t>2</a:t>
            </a:r>
            <a:r>
              <a:rPr lang="de-DE" sz="1600" dirty="0" smtClean="0">
                <a:latin typeface="+mn-lt"/>
              </a:rPr>
              <a:t>O</a:t>
            </a:r>
            <a:r>
              <a:rPr lang="de-DE" sz="1600" baseline="-25000" dirty="0" smtClean="0">
                <a:latin typeface="+mn-lt"/>
              </a:rPr>
              <a:t>5</a:t>
            </a:r>
            <a:endParaRPr lang="en-US" sz="1600" baseline="-25000" dirty="0">
              <a:latin typeface="+mn-lt"/>
            </a:endParaRPr>
          </a:p>
        </p:txBody>
      </p:sp>
      <p:sp>
        <p:nvSpPr>
          <p:cNvPr id="60" name="Geschweifte Klammer rechts 59"/>
          <p:cNvSpPr/>
          <p:nvPr/>
        </p:nvSpPr>
        <p:spPr>
          <a:xfrm>
            <a:off x="2021590" y="2956846"/>
            <a:ext cx="320923" cy="1389638"/>
          </a:xfrm>
          <a:prstGeom prst="rightBrace">
            <a:avLst>
              <a:gd name="adj1" fmla="val 3281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feld 60"/>
          <p:cNvSpPr txBox="1"/>
          <p:nvPr/>
        </p:nvSpPr>
        <p:spPr>
          <a:xfrm>
            <a:off x="2417925" y="344294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-6000" dirty="0" smtClean="0">
                <a:latin typeface="+mn-lt"/>
              </a:rPr>
              <a:t>~</a:t>
            </a:r>
            <a:r>
              <a:rPr lang="de-DE" dirty="0" smtClean="0">
                <a:latin typeface="+mn-lt"/>
              </a:rPr>
              <a:t>3…8 µm</a:t>
            </a:r>
            <a:endParaRPr lang="en-US" dirty="0">
              <a:latin typeface="+mn-lt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r>
              <a:rPr lang="de-DE" dirty="0" err="1" smtClean="0">
                <a:latin typeface="Arial" charset="0"/>
              </a:rPr>
              <a:t>Introduction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68574" y="5815611"/>
            <a:ext cx="8531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200" b="1" dirty="0" err="1">
                <a:solidFill>
                  <a:srgbClr val="385D8A"/>
                </a:solidFill>
                <a:latin typeface="+mn-lt"/>
              </a:rPr>
              <a:t>P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ossibility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-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optimization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materials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: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crystalline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coatings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(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Al</a:t>
            </a:r>
            <a:r>
              <a:rPr lang="de-DE" sz="2200" b="1" baseline="-25000" dirty="0" err="1" smtClean="0">
                <a:solidFill>
                  <a:srgbClr val="385D8A"/>
                </a:solidFill>
                <a:latin typeface="+mn-lt"/>
              </a:rPr>
              <a:t>x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GaAs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) </a:t>
            </a:r>
          </a:p>
          <a:p>
            <a:r>
              <a:rPr lang="de-DE" sz="2200" b="1" dirty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     </a:t>
            </a:r>
            <a:r>
              <a:rPr lang="de-DE" sz="2200" b="1" dirty="0">
                <a:solidFill>
                  <a:srgbClr val="385D8A"/>
                </a:solidFill>
                <a:latin typeface="+mn-lt"/>
              </a:rPr>
              <a:t>S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ee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talk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by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G. Cole!</a:t>
            </a:r>
            <a:endParaRPr lang="en-US" sz="2200" b="1" dirty="0">
              <a:solidFill>
                <a:srgbClr val="385D8A"/>
              </a:solidFill>
              <a:latin typeface="+mn-lt"/>
            </a:endParaRP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2794040" y="1825657"/>
            <a:ext cx="14179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 err="1" smtClean="0">
                <a:solidFill>
                  <a:srgbClr val="FF0000"/>
                </a:solidFill>
                <a:latin typeface="Calibri" pitchFamily="34" charset="0"/>
              </a:rPr>
              <a:t>crystalline</a:t>
            </a:r>
            <a:endParaRPr lang="de-DE" sz="2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822940" y="22225"/>
            <a:ext cx="609600" cy="365125"/>
          </a:xfrm>
        </p:spPr>
        <p:txBody>
          <a:bodyPr/>
          <a:lstStyle/>
          <a:p>
            <a:pPr>
              <a:defRPr/>
            </a:pPr>
            <a:fld id="{0EFF3425-8A73-485E-83BD-C92053D395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Introduction</a:t>
            </a:r>
            <a:r>
              <a:rPr lang="de-DE" dirty="0" smtClean="0">
                <a:latin typeface="Arial" charset="0"/>
              </a:rPr>
              <a:t> - RWGs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4" y="3813937"/>
            <a:ext cx="2651888" cy="19913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71437" y="439424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&lt;1 µm</a:t>
            </a:r>
            <a:endParaRPr lang="en-US" dirty="0">
              <a:latin typeface="+mn-lt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51520" y="6471856"/>
            <a:ext cx="1596194" cy="341520"/>
            <a:chOff x="251520" y="6173952"/>
            <a:chExt cx="1596194" cy="341520"/>
          </a:xfrm>
        </p:grpSpPr>
        <p:sp>
          <p:nvSpPr>
            <p:cNvPr id="7" name="Abgerundetes Rechteck 6"/>
            <p:cNvSpPr/>
            <p:nvPr/>
          </p:nvSpPr>
          <p:spPr>
            <a:xfrm>
              <a:off x="251520" y="6173952"/>
              <a:ext cx="1596194" cy="3415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>
              <a:spLocks noChangeAspect="1"/>
            </p:cNvSpPr>
            <p:nvPr/>
          </p:nvSpPr>
          <p:spPr>
            <a:xfrm>
              <a:off x="312778" y="6174161"/>
              <a:ext cx="1427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latin typeface="+mn-lt"/>
                </a:rPr>
                <a:t>high-index</a:t>
              </a:r>
              <a:endParaRPr lang="en-US" sz="1600" b="1" dirty="0">
                <a:latin typeface="+mn-lt"/>
              </a:endParaRPr>
            </a:p>
          </p:txBody>
        </p:sp>
      </p:grpSp>
      <p:sp>
        <p:nvSpPr>
          <p:cNvPr id="10" name="Abgerundetes Rechteck 9"/>
          <p:cNvSpPr/>
          <p:nvPr/>
        </p:nvSpPr>
        <p:spPr>
          <a:xfrm>
            <a:off x="2112087" y="6471855"/>
            <a:ext cx="1611952" cy="34152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>
            <a:spLocks noChangeAspect="1"/>
          </p:cNvSpPr>
          <p:nvPr/>
        </p:nvSpPr>
        <p:spPr>
          <a:xfrm>
            <a:off x="2122448" y="6463209"/>
            <a:ext cx="16230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+mn-lt"/>
              </a:rPr>
              <a:t>low</a:t>
            </a:r>
            <a:r>
              <a:rPr lang="de-DE" sz="1600" dirty="0" smtClean="0">
                <a:solidFill>
                  <a:schemeClr val="bg1"/>
                </a:solidFill>
                <a:latin typeface="+mn-lt"/>
              </a:rPr>
              <a:t>-index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6045" y="2990379"/>
            <a:ext cx="254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+mn-lt"/>
              </a:rPr>
              <a:t>Popov et al., </a:t>
            </a:r>
            <a:r>
              <a:rPr lang="de-DE" sz="1400" i="1" dirty="0" err="1">
                <a:latin typeface="+mn-lt"/>
              </a:rPr>
              <a:t>O</a:t>
            </a:r>
            <a:r>
              <a:rPr lang="de-DE" sz="1400" i="1" dirty="0" err="1" smtClean="0">
                <a:latin typeface="+mn-lt"/>
              </a:rPr>
              <a:t>pt</a:t>
            </a:r>
            <a:r>
              <a:rPr lang="de-DE" sz="1400" i="1" dirty="0" smtClean="0">
                <a:latin typeface="+mn-lt"/>
              </a:rPr>
              <a:t>. </a:t>
            </a:r>
            <a:r>
              <a:rPr lang="de-DE" sz="1400" i="1" dirty="0">
                <a:latin typeface="+mn-lt"/>
              </a:rPr>
              <a:t> </a:t>
            </a:r>
            <a:r>
              <a:rPr lang="de-DE" sz="1400" i="1" dirty="0" err="1" smtClean="0">
                <a:latin typeface="+mn-lt"/>
              </a:rPr>
              <a:t>Comm</a:t>
            </a:r>
            <a:r>
              <a:rPr lang="de-DE" sz="1400" i="1" dirty="0" smtClean="0">
                <a:latin typeface="+mn-lt"/>
              </a:rPr>
              <a:t> .(1985)</a:t>
            </a:r>
            <a:endParaRPr lang="en-US" sz="1400" i="1" dirty="0">
              <a:latin typeface="+mn-lt"/>
            </a:endParaRPr>
          </a:p>
        </p:txBody>
      </p:sp>
      <p:sp>
        <p:nvSpPr>
          <p:cNvPr id="13" name="Geschweifte Klammer rechts 12"/>
          <p:cNvSpPr/>
          <p:nvPr/>
        </p:nvSpPr>
        <p:spPr>
          <a:xfrm>
            <a:off x="7467286" y="4407896"/>
            <a:ext cx="188567" cy="360000"/>
          </a:xfrm>
          <a:prstGeom prst="rightBrace">
            <a:avLst>
              <a:gd name="adj1" fmla="val 3281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5917231" y="6433591"/>
            <a:ext cx="211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+mn-lt"/>
              </a:rPr>
              <a:t>Brückner et al., PRL (2010)</a:t>
            </a:r>
            <a:endParaRPr lang="en-US" sz="1400" i="1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2942" y="1162996"/>
            <a:ext cx="8531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Possibility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-  alternative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optical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concepts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+ material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optimization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:</a:t>
            </a:r>
          </a:p>
          <a:p>
            <a:r>
              <a:rPr lang="de-DE" sz="2200" b="1" dirty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      Resonant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waveguide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rgbClr val="385D8A"/>
                </a:solidFill>
                <a:latin typeface="+mn-lt"/>
              </a:rPr>
              <a:t>gratings</a:t>
            </a:r>
            <a:r>
              <a:rPr lang="de-DE" sz="2200" b="1" dirty="0" smtClean="0">
                <a:solidFill>
                  <a:srgbClr val="385D8A"/>
                </a:solidFill>
                <a:latin typeface="+mn-lt"/>
              </a:rPr>
              <a:t> (RWGs)</a:t>
            </a:r>
            <a:endParaRPr lang="en-US" sz="2200" b="1" dirty="0">
              <a:solidFill>
                <a:srgbClr val="385D8A"/>
              </a:solidFill>
              <a:latin typeface="+mn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t="28582" r="22774" b="31617"/>
          <a:stretch/>
        </p:blipFill>
        <p:spPr>
          <a:xfrm>
            <a:off x="6173777" y="2312136"/>
            <a:ext cx="1417479" cy="77337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29851" r="26375" b="35074"/>
          <a:stretch/>
        </p:blipFill>
        <p:spPr>
          <a:xfrm>
            <a:off x="6116595" y="3404768"/>
            <a:ext cx="1308095" cy="6815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82942" y="2374826"/>
            <a:ext cx="4577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385D8A"/>
                </a:solidFill>
                <a:latin typeface="+mn-lt"/>
              </a:rPr>
              <a:t>Origin:  </a:t>
            </a:r>
            <a:r>
              <a:rPr lang="de-DE" dirty="0" err="1" smtClean="0">
                <a:latin typeface="+mn-lt"/>
              </a:rPr>
              <a:t>weakly</a:t>
            </a:r>
            <a:r>
              <a:rPr lang="de-DE" dirty="0" smtClean="0">
                <a:latin typeface="+mn-lt"/>
              </a:rPr>
              <a:t>  </a:t>
            </a:r>
            <a:r>
              <a:rPr lang="de-DE" dirty="0" err="1" smtClean="0">
                <a:latin typeface="+mn-lt"/>
              </a:rPr>
              <a:t>modulated</a:t>
            </a:r>
            <a:r>
              <a:rPr lang="de-DE" dirty="0" smtClean="0">
                <a:latin typeface="+mn-lt"/>
              </a:rPr>
              <a:t> high-index </a:t>
            </a:r>
            <a:r>
              <a:rPr lang="de-DE" dirty="0" err="1" smtClean="0">
                <a:latin typeface="+mn-lt"/>
              </a:rPr>
              <a:t>grating</a:t>
            </a:r>
            <a:r>
              <a:rPr lang="de-DE" dirty="0" smtClean="0">
                <a:latin typeface="+mn-lt"/>
              </a:rPr>
              <a:t> </a:t>
            </a:r>
          </a:p>
          <a:p>
            <a:r>
              <a:rPr lang="de-DE" dirty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            on </a:t>
            </a:r>
            <a:r>
              <a:rPr lang="de-DE" dirty="0" err="1" smtClean="0">
                <a:latin typeface="+mn-lt"/>
              </a:rPr>
              <a:t>low</a:t>
            </a:r>
            <a:r>
              <a:rPr lang="de-DE" dirty="0" smtClean="0">
                <a:latin typeface="+mn-lt"/>
              </a:rPr>
              <a:t>-index </a:t>
            </a:r>
            <a:r>
              <a:rPr lang="de-DE" dirty="0" err="1" smtClean="0">
                <a:latin typeface="+mn-lt"/>
              </a:rPr>
              <a:t>substrate</a:t>
            </a:r>
            <a:r>
              <a:rPr lang="de-DE" dirty="0" smtClean="0">
                <a:latin typeface="+mn-lt"/>
              </a:rPr>
              <a:t> (</a:t>
            </a:r>
            <a:r>
              <a:rPr lang="de-DE" dirty="0" err="1" smtClean="0">
                <a:latin typeface="+mn-lt"/>
              </a:rPr>
              <a:t>narrow</a:t>
            </a:r>
            <a:r>
              <a:rPr lang="de-DE" dirty="0" smtClean="0">
                <a:latin typeface="+mn-lt"/>
              </a:rPr>
              <a:t> band)</a:t>
            </a:r>
          </a:p>
          <a:p>
            <a:r>
              <a:rPr lang="de-DE" dirty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   </a:t>
            </a:r>
            <a:endParaRPr lang="en-US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4024" y="3573016"/>
            <a:ext cx="41179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385D8A"/>
                </a:solidFill>
                <a:latin typeface="+mn-lt"/>
              </a:rPr>
              <a:t>Stronger</a:t>
            </a:r>
            <a:r>
              <a:rPr lang="de-DE" sz="20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n-lt"/>
              </a:rPr>
              <a:t>modulation</a:t>
            </a:r>
            <a:r>
              <a:rPr lang="de-DE" dirty="0" smtClean="0">
                <a:latin typeface="+mn-lt"/>
              </a:rPr>
              <a:t>: larger </a:t>
            </a:r>
            <a:r>
              <a:rPr lang="de-DE" dirty="0" err="1" smtClean="0">
                <a:latin typeface="+mn-lt"/>
              </a:rPr>
              <a:t>bandwidth</a:t>
            </a:r>
            <a:endParaRPr lang="de-DE" dirty="0" smtClean="0">
              <a:latin typeface="+mn-lt"/>
            </a:endParaRP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392991" y="4612013"/>
            <a:ext cx="32339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385D8A"/>
                </a:solidFill>
                <a:latin typeface="+mn-lt"/>
              </a:rPr>
              <a:t>Replace</a:t>
            </a:r>
            <a:r>
              <a:rPr lang="de-DE" sz="20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n-lt"/>
              </a:rPr>
              <a:t>low</a:t>
            </a:r>
            <a:r>
              <a:rPr lang="de-DE" sz="2000" b="1" dirty="0" smtClean="0">
                <a:solidFill>
                  <a:srgbClr val="385D8A"/>
                </a:solidFill>
                <a:latin typeface="+mn-lt"/>
              </a:rPr>
              <a:t>-index </a:t>
            </a:r>
            <a:r>
              <a:rPr lang="de-DE" sz="2000" b="1" dirty="0" err="1" smtClean="0">
                <a:solidFill>
                  <a:srgbClr val="385D8A"/>
                </a:solidFill>
                <a:latin typeface="+mn-lt"/>
              </a:rPr>
              <a:t>substrate</a:t>
            </a:r>
            <a:r>
              <a:rPr lang="de-DE" sz="2000" b="1" dirty="0" smtClean="0">
                <a:solidFill>
                  <a:srgbClr val="385D8A"/>
                </a:solidFill>
                <a:latin typeface="+mn-lt"/>
              </a:rPr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endParaRPr lang="en-US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28341" r="26245" b="29367"/>
          <a:stretch/>
        </p:blipFill>
        <p:spPr>
          <a:xfrm>
            <a:off x="5917231" y="5493292"/>
            <a:ext cx="1538295" cy="966795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91553" y="5524200"/>
            <a:ext cx="31347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385D8A"/>
                </a:solidFill>
                <a:latin typeface="+mn-lt"/>
              </a:rPr>
              <a:t>Replace</a:t>
            </a:r>
            <a:r>
              <a:rPr lang="de-DE" sz="2000" b="1" dirty="0" smtClean="0">
                <a:solidFill>
                  <a:srgbClr val="385D8A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385D8A"/>
                </a:solidFill>
                <a:latin typeface="+mn-lt"/>
              </a:rPr>
              <a:t>low</a:t>
            </a:r>
            <a:r>
              <a:rPr lang="de-DE" sz="2000" b="1" dirty="0" smtClean="0">
                <a:solidFill>
                  <a:srgbClr val="385D8A"/>
                </a:solidFill>
                <a:latin typeface="+mn-lt"/>
              </a:rPr>
              <a:t>-index material 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7616391" y="5468761"/>
            <a:ext cx="11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+mn-lt"/>
              </a:rPr>
              <a:t>n</a:t>
            </a:r>
            <a:r>
              <a:rPr lang="de-DE" dirty="0" err="1" smtClean="0">
                <a:latin typeface="+mn-lt"/>
              </a:rPr>
              <a:t>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coating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5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3" grpId="0" animBg="1"/>
      <p:bldP spid="15" grpId="0"/>
      <p:bldP spid="19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6"/>
          <p:cNvGrpSpPr>
            <a:grpSpLocks noChangeAspect="1"/>
          </p:cNvGrpSpPr>
          <p:nvPr/>
        </p:nvGrpSpPr>
        <p:grpSpPr bwMode="auto">
          <a:xfrm>
            <a:off x="4961750" y="4436690"/>
            <a:ext cx="3440112" cy="2505075"/>
            <a:chOff x="158" y="2251"/>
            <a:chExt cx="2407" cy="1753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289"/>
            <a:stretch>
              <a:fillRect/>
            </a:stretch>
          </p:blipFill>
          <p:spPr bwMode="auto">
            <a:xfrm>
              <a:off x="249" y="2251"/>
              <a:ext cx="2316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5"/>
            <p:cNvSpPr>
              <a:spLocks noChangeAspect="1" noChangeArrowheads="1"/>
            </p:cNvSpPr>
            <p:nvPr/>
          </p:nvSpPr>
          <p:spPr bwMode="auto">
            <a:xfrm>
              <a:off x="158" y="3748"/>
              <a:ext cx="45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1451725" y="4040646"/>
            <a:ext cx="3671888" cy="2952750"/>
            <a:chOff x="2789" y="1797"/>
            <a:chExt cx="2313" cy="1860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624"/>
            <a:stretch>
              <a:fillRect/>
            </a:stretch>
          </p:blipFill>
          <p:spPr bwMode="auto">
            <a:xfrm>
              <a:off x="3016" y="1797"/>
              <a:ext cx="2086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789" y="3294"/>
              <a:ext cx="680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r>
              <a:rPr lang="de-DE" dirty="0" smtClean="0">
                <a:latin typeface="Arial" charset="0"/>
              </a:rPr>
              <a:t>RWG </a:t>
            </a:r>
            <a:r>
              <a:rPr lang="de-DE" dirty="0" err="1" smtClean="0">
                <a:latin typeface="Arial" charset="0"/>
              </a:rPr>
              <a:t>mirrors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7000"/>
                    </a14:imgEffect>
                  </a14:imgLayer>
                </a14:imgProps>
              </a:ext>
            </a:extLst>
          </a:blip>
          <a:srcRect t="-1" b="1814"/>
          <a:stretch/>
        </p:blipFill>
        <p:spPr bwMode="auto">
          <a:xfrm>
            <a:off x="812879" y="1988726"/>
            <a:ext cx="265482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434" y="1527175"/>
            <a:ext cx="3730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dirty="0" err="1">
                <a:latin typeface="+mj-lt"/>
              </a:rPr>
              <a:t>Tantala</a:t>
            </a:r>
            <a:r>
              <a:rPr lang="en-US" dirty="0">
                <a:latin typeface="+mj-lt"/>
              </a:rPr>
              <a:t> grating on </a:t>
            </a:r>
            <a:r>
              <a:rPr lang="en-US" dirty="0" smtClean="0">
                <a:latin typeface="+mj-lt"/>
              </a:rPr>
              <a:t>silica for 1064 nm</a:t>
            </a:r>
            <a:endParaRPr lang="en-US" dirty="0"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96036" y="1520788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dirty="0" smtClean="0">
                <a:latin typeface="+mj-lt"/>
              </a:rPr>
              <a:t>Monolithic silicon gratings for 1550 nm</a:t>
            </a:r>
            <a:endParaRPr lang="en-US" dirty="0">
              <a:latin typeface="+mj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lum bright="18000" contrast="40000"/>
          </a:blip>
          <a:srcRect/>
          <a:stretch>
            <a:fillRect/>
          </a:stretch>
        </p:blipFill>
        <p:spPr bwMode="auto">
          <a:xfrm>
            <a:off x="5441401" y="1988840"/>
            <a:ext cx="265502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9792580" y="6109555"/>
            <a:ext cx="2721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 dirty="0" smtClean="0">
                <a:latin typeface="+mn-lt"/>
              </a:rPr>
              <a:t>Friedrich et al., </a:t>
            </a:r>
            <a:r>
              <a:rPr lang="de-DE" sz="1400" i="1" dirty="0" err="1" smtClean="0">
                <a:latin typeface="+mn-lt"/>
              </a:rPr>
              <a:t>Opt</a:t>
            </a:r>
            <a:r>
              <a:rPr lang="de-DE" sz="1400" i="1" dirty="0" smtClean="0">
                <a:latin typeface="+mn-lt"/>
              </a:rPr>
              <a:t>. Express (2011)</a:t>
            </a:r>
            <a:endParaRPr lang="de-DE" sz="1400" i="1" dirty="0">
              <a:latin typeface="+mn-lt"/>
            </a:endParaRPr>
          </a:p>
        </p:txBody>
      </p:sp>
      <p:sp>
        <p:nvSpPr>
          <p:cNvPr id="18" name="Textfeld 17"/>
          <p:cNvSpPr txBox="1">
            <a:spLocks noChangeAspect="1"/>
          </p:cNvSpPr>
          <p:nvPr/>
        </p:nvSpPr>
        <p:spPr>
          <a:xfrm>
            <a:off x="810434" y="3932727"/>
            <a:ext cx="2738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latin typeface="+mn-lt"/>
              </a:rPr>
              <a:t>Brückner et al., </a:t>
            </a:r>
            <a:r>
              <a:rPr lang="de-DE" sz="1400" i="1" dirty="0" err="1">
                <a:latin typeface="+mn-lt"/>
              </a:rPr>
              <a:t>Opt</a:t>
            </a:r>
            <a:r>
              <a:rPr lang="de-DE" sz="1400" i="1" dirty="0">
                <a:latin typeface="+mn-lt"/>
              </a:rPr>
              <a:t>. Express (2008</a:t>
            </a:r>
            <a:r>
              <a:rPr lang="de-DE" sz="1400" i="1" dirty="0" smtClean="0">
                <a:latin typeface="+mn-lt"/>
              </a:rPr>
              <a:t>)</a:t>
            </a:r>
            <a:endParaRPr lang="de-DE" sz="1400" i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05905" y="3933056"/>
            <a:ext cx="2102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latin typeface="+mn-lt"/>
              </a:rPr>
              <a:t>Brückner et al., PRL (2010)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575556" y="4206570"/>
                <a:ext cx="30884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1064 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𝑛𝑚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99.08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±0.05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206570"/>
                <a:ext cx="308841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5228006" y="4206570"/>
                <a:ext cx="30884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1550 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𝑛𝑚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99.77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±0.01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006" y="4206570"/>
                <a:ext cx="308841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30"/>
          <p:cNvSpPr txBox="1"/>
          <p:nvPr/>
        </p:nvSpPr>
        <p:spPr>
          <a:xfrm>
            <a:off x="273999" y="5436090"/>
            <a:ext cx="158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reflectivity</a:t>
            </a:r>
          </a:p>
          <a:p>
            <a:r>
              <a:rPr lang="en-US" sz="1600" dirty="0" smtClean="0">
                <a:latin typeface="+mn-lt"/>
              </a:rPr>
              <a:t> measurements </a:t>
            </a:r>
          </a:p>
          <a:p>
            <a:r>
              <a:rPr lang="en-US" sz="1600" dirty="0" smtClean="0">
                <a:latin typeface="+mn-lt"/>
              </a:rPr>
              <a:t>in cavity</a:t>
            </a:r>
            <a:endParaRPr lang="en-US" sz="16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0011" y="1057320"/>
            <a:ext cx="3826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RWGs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as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mirrors</a:t>
            </a:r>
            <a:r>
              <a:rPr lang="de-DE" sz="2800" b="1" dirty="0" smtClean="0">
                <a:solidFill>
                  <a:srgbClr val="385D8A"/>
                </a:solidFill>
                <a:latin typeface="+mj-lt"/>
              </a:rPr>
              <a:t> – so </a:t>
            </a:r>
            <a:r>
              <a:rPr lang="de-DE" sz="2800" b="1" dirty="0" err="1" smtClean="0">
                <a:solidFill>
                  <a:srgbClr val="385D8A"/>
                </a:solidFill>
                <a:latin typeface="+mj-lt"/>
              </a:rPr>
              <a:t>far</a:t>
            </a:r>
            <a:endParaRPr lang="en-US" sz="28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9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3672335" y="5020377"/>
            <a:ext cx="5270986" cy="1684987"/>
            <a:chOff x="107504" y="1988840"/>
            <a:chExt cx="8784976" cy="2808312"/>
          </a:xfrm>
        </p:grpSpPr>
        <p:pic>
          <p:nvPicPr>
            <p:cNvPr id="6" name="Picture 3" descr="BeiderArbei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" r="2869"/>
            <a:stretch>
              <a:fillRect/>
            </a:stretch>
          </p:blipFill>
          <p:spPr bwMode="auto">
            <a:xfrm>
              <a:off x="107504" y="1988840"/>
              <a:ext cx="3882608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938" y="1988841"/>
              <a:ext cx="2524542" cy="28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988840"/>
              <a:ext cx="2001811" cy="28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522459" y="1649783"/>
            <a:ext cx="6819863" cy="2247269"/>
            <a:chOff x="778440" y="1267986"/>
            <a:chExt cx="8524829" cy="280908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8" b="3042"/>
            <a:stretch/>
          </p:blipFill>
          <p:spPr bwMode="auto">
            <a:xfrm>
              <a:off x="778440" y="1268760"/>
              <a:ext cx="5462485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Pfeil nach links 1"/>
            <p:cNvSpPr/>
            <p:nvPr/>
          </p:nvSpPr>
          <p:spPr>
            <a:xfrm>
              <a:off x="6288968" y="2420291"/>
              <a:ext cx="610917" cy="14461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2"/>
            <p:cNvSpPr txBox="1"/>
            <p:nvPr/>
          </p:nvSpPr>
          <p:spPr>
            <a:xfrm>
              <a:off x="6931545" y="2255907"/>
              <a:ext cx="1476045" cy="50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>
                  <a:latin typeface="+mn-lt"/>
                </a:rPr>
                <a:t>S</a:t>
              </a:r>
              <a:r>
                <a:rPr lang="de-DE" sz="2000" dirty="0" err="1" smtClean="0">
                  <a:latin typeface="+mn-lt"/>
                </a:rPr>
                <a:t>tabilized</a:t>
              </a:r>
              <a:endParaRPr lang="de-DE" sz="2000" dirty="0">
                <a:latin typeface="+mn-lt"/>
              </a:endParaRPr>
            </a:p>
          </p:txBody>
        </p:sp>
        <p:sp>
          <p:nvSpPr>
            <p:cNvPr id="13" name="Textfeld 16"/>
            <p:cNvSpPr txBox="1"/>
            <p:nvPr/>
          </p:nvSpPr>
          <p:spPr>
            <a:xfrm>
              <a:off x="6931545" y="2823472"/>
              <a:ext cx="2371724" cy="50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+mn-lt"/>
                </a:rPr>
                <a:t>PDH-error </a:t>
              </a:r>
              <a:r>
                <a:rPr lang="de-DE" sz="2000" dirty="0" err="1" smtClean="0">
                  <a:latin typeface="+mn-lt"/>
                </a:rPr>
                <a:t>signal</a:t>
              </a:r>
              <a:endParaRPr lang="de-DE" sz="2000" dirty="0">
                <a:latin typeface="+mn-lt"/>
              </a:endParaRPr>
            </a:p>
          </p:txBody>
        </p:sp>
        <p:sp>
          <p:nvSpPr>
            <p:cNvPr id="14" name="Pfeil nach links 20"/>
            <p:cNvSpPr/>
            <p:nvPr/>
          </p:nvSpPr>
          <p:spPr>
            <a:xfrm>
              <a:off x="6288968" y="2996355"/>
              <a:ext cx="610917" cy="144613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B050"/>
                </a:solidFill>
              </a:endParaRPr>
            </a:p>
          </p:txBody>
        </p:sp>
        <p:sp>
          <p:nvSpPr>
            <p:cNvPr id="15" name="Pfeil nach links 21"/>
            <p:cNvSpPr/>
            <p:nvPr/>
          </p:nvSpPr>
          <p:spPr>
            <a:xfrm>
              <a:off x="6248397" y="1412776"/>
              <a:ext cx="610917" cy="144613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24"/>
            <p:cNvSpPr txBox="1"/>
            <p:nvPr/>
          </p:nvSpPr>
          <p:spPr>
            <a:xfrm>
              <a:off x="6894599" y="1267986"/>
              <a:ext cx="2103541" cy="50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 err="1" smtClean="0">
                  <a:latin typeface="+mn-lt"/>
                </a:rPr>
                <a:t>Reflected</a:t>
              </a:r>
              <a:r>
                <a:rPr lang="de-DE" sz="2000" dirty="0" smtClean="0">
                  <a:latin typeface="+mn-lt"/>
                </a:rPr>
                <a:t> light</a:t>
              </a:r>
              <a:endParaRPr lang="de-DE" sz="2000" dirty="0">
                <a:latin typeface="+mn-lt"/>
              </a:endParaRPr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84942" y="4697468"/>
            <a:ext cx="35916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400" i="1" dirty="0" smtClean="0">
                <a:latin typeface="+mn-lt"/>
              </a:rPr>
              <a:t>D.Friedrich et al. </a:t>
            </a:r>
            <a:r>
              <a:rPr lang="de-DE" sz="1400" i="1" dirty="0" err="1" smtClean="0">
                <a:latin typeface="+mn-lt"/>
              </a:rPr>
              <a:t>Opt</a:t>
            </a:r>
            <a:r>
              <a:rPr lang="de-DE" sz="1400" i="1" dirty="0" smtClean="0">
                <a:latin typeface="+mn-lt"/>
              </a:rPr>
              <a:t>. Express 19, 14955 (2011)</a:t>
            </a:r>
            <a:endParaRPr lang="de-DE" sz="1400" i="1" dirty="0">
              <a:latin typeface="+mn-lt"/>
            </a:endParaRPr>
          </a:p>
        </p:txBody>
      </p:sp>
      <p:sp>
        <p:nvSpPr>
          <p:cNvPr id="18" name="Textfeld 3"/>
          <p:cNvSpPr txBox="1"/>
          <p:nvPr/>
        </p:nvSpPr>
        <p:spPr>
          <a:xfrm>
            <a:off x="209552" y="3863723"/>
            <a:ext cx="514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Finesse= </a:t>
            </a:r>
            <a:r>
              <a:rPr lang="de-DE" dirty="0">
                <a:latin typeface="+mn-lt"/>
              </a:rPr>
              <a:t>790 (±100</a:t>
            </a:r>
            <a:r>
              <a:rPr lang="de-DE" dirty="0" smtClean="0">
                <a:latin typeface="+mn-lt"/>
              </a:rPr>
              <a:t>) </a:t>
            </a:r>
            <a:r>
              <a:rPr lang="de-DE" dirty="0">
                <a:latin typeface="+mn-lt"/>
              </a:rPr>
              <a:t>→ R ≥  </a:t>
            </a:r>
            <a:r>
              <a:rPr lang="de-DE" dirty="0" smtClean="0">
                <a:latin typeface="+mn-lt"/>
              </a:rPr>
              <a:t>99.2(</a:t>
            </a:r>
            <a:r>
              <a:rPr lang="en-US" dirty="0">
                <a:latin typeface="+mn-lt"/>
              </a:rPr>
              <a:t>±0.1</a:t>
            </a:r>
            <a:r>
              <a:rPr lang="de-DE" dirty="0" smtClean="0">
                <a:latin typeface="+mn-lt"/>
              </a:rPr>
              <a:t>)%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Cavity stabilization with </a:t>
            </a:r>
            <a:r>
              <a:rPr lang="de-DE" dirty="0" err="1" smtClean="0">
                <a:latin typeface="+mn-lt"/>
              </a:rPr>
              <a:t>standard</a:t>
            </a:r>
            <a:r>
              <a:rPr lang="de-DE" dirty="0" smtClean="0">
                <a:latin typeface="+mn-lt"/>
              </a:rPr>
              <a:t> PDH-</a:t>
            </a:r>
            <a:r>
              <a:rPr lang="de-DE" dirty="0" err="1" smtClean="0">
                <a:latin typeface="+mn-lt"/>
              </a:rPr>
              <a:t>technique</a:t>
            </a:r>
            <a:endParaRPr lang="de-DE" dirty="0" smtClean="0">
              <a:latin typeface="+mn-lt"/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1223628" y="5625244"/>
            <a:ext cx="2215564" cy="899481"/>
            <a:chOff x="6522047" y="5632066"/>
            <a:chExt cx="2461738" cy="999423"/>
          </a:xfrm>
        </p:grpSpPr>
        <p:pic>
          <p:nvPicPr>
            <p:cNvPr id="19" name="Picture 2" descr="http://www.iap.uni-jena.de/skin/iap/images/iap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047" y="6014269"/>
              <a:ext cx="1981200" cy="61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AEI_Logo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212" y="5668123"/>
              <a:ext cx="702573" cy="794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www.pycomall.com/images/P/p-18559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9" t="32801" r="10478" b="40417"/>
            <a:stretch/>
          </p:blipFill>
          <p:spPr bwMode="auto">
            <a:xfrm>
              <a:off x="6956501" y="5632066"/>
              <a:ext cx="1292629" cy="44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2590800" y="0"/>
            <a:ext cx="5943600" cy="838200"/>
          </a:xfrm>
        </p:spPr>
        <p:txBody>
          <a:bodyPr/>
          <a:lstStyle/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r>
              <a:rPr lang="de-DE" dirty="0" err="1" smtClean="0">
                <a:latin typeface="Arial" charset="0"/>
              </a:rPr>
              <a:t>Characterization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RWGs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989894"/>
            <a:ext cx="17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385D8A"/>
                </a:solidFill>
                <a:latin typeface="+mj-lt"/>
              </a:rPr>
              <a:t>Tantala</a:t>
            </a:r>
            <a:r>
              <a:rPr lang="de-DE" sz="2400" dirty="0" smtClean="0">
                <a:solidFill>
                  <a:srgbClr val="385D8A"/>
                </a:solidFill>
                <a:latin typeface="+mj-lt"/>
              </a:rPr>
              <a:t> RWG</a:t>
            </a:r>
            <a:endParaRPr lang="en-US" sz="2400" dirty="0">
              <a:solidFill>
                <a:srgbClr val="385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0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6771" r="30781" b="46458"/>
          <a:stretch/>
        </p:blipFill>
        <p:spPr>
          <a:xfrm>
            <a:off x="879013" y="2254665"/>
            <a:ext cx="3274238" cy="1529963"/>
          </a:xfrm>
          <a:prstGeom prst="rect">
            <a:avLst/>
          </a:prstGeom>
        </p:spPr>
      </p:pic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809564" y="2120500"/>
            <a:ext cx="3355990" cy="1565339"/>
            <a:chOff x="-3276872" y="2551162"/>
            <a:chExt cx="4043362" cy="1885950"/>
          </a:xfrm>
        </p:grpSpPr>
        <p:sp>
          <p:nvSpPr>
            <p:cNvPr id="19" name="Rechteck 18"/>
            <p:cNvSpPr/>
            <p:nvPr/>
          </p:nvSpPr>
          <p:spPr>
            <a:xfrm>
              <a:off x="-3060848" y="2760586"/>
              <a:ext cx="3789275" cy="1636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2" t="24375" r="30469" b="48125"/>
            <a:stretch/>
          </p:blipFill>
          <p:spPr>
            <a:xfrm>
              <a:off x="-3276872" y="2551162"/>
              <a:ext cx="4043362" cy="1885950"/>
            </a:xfrm>
            <a:prstGeom prst="rect">
              <a:avLst/>
            </a:prstGeom>
          </p:spPr>
        </p:pic>
      </p:grpSp>
      <p:sp>
        <p:nvSpPr>
          <p:cNvPr id="20487" name="Text Box 41"/>
          <p:cNvSpPr txBox="1">
            <a:spLocks noChangeArrowheads="1"/>
          </p:cNvSpPr>
          <p:nvPr/>
        </p:nvSpPr>
        <p:spPr bwMode="auto">
          <a:xfrm>
            <a:off x="2400371" y="2103138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200">
              <a:solidFill>
                <a:schemeClr val="tx2"/>
              </a:solidFill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28341" r="26245" b="29367"/>
          <a:stretch/>
        </p:blipFill>
        <p:spPr>
          <a:xfrm>
            <a:off x="647564" y="2347300"/>
            <a:ext cx="3845738" cy="2416988"/>
          </a:xfrm>
          <a:prstGeom prst="rect">
            <a:avLst/>
          </a:prstGeom>
        </p:spPr>
      </p:pic>
      <p:sp>
        <p:nvSpPr>
          <p:cNvPr id="20501" name="Line 85"/>
          <p:cNvSpPr>
            <a:spLocks noChangeShapeType="1"/>
          </p:cNvSpPr>
          <p:nvPr/>
        </p:nvSpPr>
        <p:spPr bwMode="auto">
          <a:xfrm>
            <a:off x="1188522" y="3670126"/>
            <a:ext cx="0" cy="49713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164354" y="2378993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 smtClean="0">
                <a:latin typeface="+mj-lt"/>
              </a:rPr>
              <a:t>n</a:t>
            </a:r>
            <a:r>
              <a:rPr lang="de-DE" sz="2400" i="1" baseline="-25000" dirty="0" err="1" smtClean="0">
                <a:latin typeface="+mj-lt"/>
              </a:rPr>
              <a:t>h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179397" y="29313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 smtClean="0">
                <a:latin typeface="+mj-lt"/>
              </a:rPr>
              <a:t>n</a:t>
            </a:r>
            <a:r>
              <a:rPr lang="de-DE" sz="2400" i="1" baseline="-25000" dirty="0" err="1">
                <a:latin typeface="+mj-lt"/>
              </a:rPr>
              <a:t>l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79947" y="45358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t</a:t>
            </a:r>
            <a:r>
              <a:rPr lang="de-DE" dirty="0" err="1" smtClean="0">
                <a:solidFill>
                  <a:srgbClr val="FF0000"/>
                </a:solidFill>
              </a:rPr>
              <a:t>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7</a:t>
            </a:r>
            <a:endParaRPr lang="en-US" dirty="0"/>
          </a:p>
        </p:txBody>
      </p:sp>
      <p:sp>
        <p:nvSpPr>
          <p:cNvPr id="67" name="Textfeld 66"/>
          <p:cNvSpPr txBox="1"/>
          <p:nvPr/>
        </p:nvSpPr>
        <p:spPr>
          <a:xfrm>
            <a:off x="4171892" y="199522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>
                <a:latin typeface="+mj-lt"/>
              </a:rPr>
              <a:t>n</a:t>
            </a:r>
            <a:r>
              <a:rPr lang="de-DE" sz="2400" i="1" dirty="0" smtClean="0">
                <a:latin typeface="+mj-lt"/>
              </a:rPr>
              <a:t>=</a:t>
            </a:r>
            <a:r>
              <a:rPr lang="de-DE" sz="2000" i="1" dirty="0" smtClean="0">
                <a:latin typeface="+mj-lt"/>
              </a:rPr>
              <a:t>1</a:t>
            </a:r>
            <a:endParaRPr lang="en-US" sz="2000" i="1" baseline="-25000" dirty="0">
              <a:latin typeface="+mj-lt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401798" y="871400"/>
            <a:ext cx="5109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385D8A"/>
                </a:solidFill>
                <a:latin typeface="+mj-lt"/>
              </a:rPr>
              <a:t>Functionality of RWGS – horizontal modes</a:t>
            </a:r>
            <a:endParaRPr lang="en-US" sz="2200" b="1" dirty="0">
              <a:solidFill>
                <a:srgbClr val="385D8A"/>
              </a:solidFill>
              <a:latin typeface="+mj-lt"/>
            </a:endParaRPr>
          </a:p>
        </p:txBody>
      </p:sp>
      <p:pic>
        <p:nvPicPr>
          <p:cNvPr id="46" name="Grafik 45"/>
          <p:cNvPicPr>
            <a:picLocks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2789" y="2951228"/>
            <a:ext cx="900000" cy="876837"/>
          </a:xfrm>
          <a:prstGeom prst="rect">
            <a:avLst/>
          </a:prstGeom>
        </p:spPr>
      </p:pic>
      <p:pic>
        <p:nvPicPr>
          <p:cNvPr id="47" name="Grafik 46"/>
          <p:cNvPicPr>
            <a:picLocks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302" y="2951228"/>
            <a:ext cx="900000" cy="876837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346303" y="3379628"/>
            <a:ext cx="1680152" cy="96"/>
            <a:chOff x="1220788" y="4365008"/>
            <a:chExt cx="2503008" cy="96"/>
          </a:xfrm>
        </p:grpSpPr>
        <p:sp>
          <p:nvSpPr>
            <p:cNvPr id="20497" name="Line 81"/>
            <p:cNvSpPr>
              <a:spLocks noChangeShapeType="1"/>
            </p:cNvSpPr>
            <p:nvPr/>
          </p:nvSpPr>
          <p:spPr bwMode="auto">
            <a:xfrm>
              <a:off x="2758437" y="4365008"/>
              <a:ext cx="965359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8" name="Line 82"/>
            <p:cNvSpPr>
              <a:spLocks noChangeShapeType="1"/>
            </p:cNvSpPr>
            <p:nvPr/>
          </p:nvSpPr>
          <p:spPr bwMode="auto">
            <a:xfrm flipH="1" flipV="1">
              <a:off x="1220788" y="4365104"/>
              <a:ext cx="965359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21" name="Line 14"/>
          <p:cNvSpPr>
            <a:spLocks noChangeShapeType="1"/>
          </p:cNvSpPr>
          <p:nvPr/>
        </p:nvSpPr>
        <p:spPr bwMode="auto">
          <a:xfrm>
            <a:off x="2229087" y="1817388"/>
            <a:ext cx="0" cy="1270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532" name="Line 28"/>
          <p:cNvSpPr>
            <a:spLocks noChangeShapeType="1"/>
          </p:cNvSpPr>
          <p:nvPr/>
        </p:nvSpPr>
        <p:spPr bwMode="auto">
          <a:xfrm>
            <a:off x="2437049" y="1815800"/>
            <a:ext cx="0" cy="1270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31" name="Text Box 42"/>
          <p:cNvSpPr txBox="1">
            <a:spLocks noChangeArrowheads="1"/>
          </p:cNvSpPr>
          <p:nvPr/>
        </p:nvSpPr>
        <p:spPr bwMode="auto">
          <a:xfrm>
            <a:off x="2515708" y="1736812"/>
            <a:ext cx="230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aseline="-6000" dirty="0">
                <a:solidFill>
                  <a:srgbClr val="FF0000"/>
                </a:solidFill>
                <a:latin typeface="Calibri" pitchFamily="34" charset="0"/>
              </a:rPr>
              <a:t>~</a:t>
            </a:r>
            <a:r>
              <a:rPr lang="de-DE" dirty="0">
                <a:solidFill>
                  <a:srgbClr val="FF0000"/>
                </a:solidFill>
                <a:latin typeface="Calibri" pitchFamily="34" charset="0"/>
              </a:rPr>
              <a:t> 100%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reflectivity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>
            <a:off x="1849888" y="3664751"/>
            <a:ext cx="0" cy="49713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3" name="Line 85"/>
          <p:cNvSpPr>
            <a:spLocks noChangeShapeType="1"/>
          </p:cNvSpPr>
          <p:nvPr/>
        </p:nvSpPr>
        <p:spPr bwMode="auto">
          <a:xfrm>
            <a:off x="2512983" y="3666319"/>
            <a:ext cx="0" cy="49713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" name="Line 85"/>
          <p:cNvSpPr>
            <a:spLocks noChangeShapeType="1"/>
          </p:cNvSpPr>
          <p:nvPr/>
        </p:nvSpPr>
        <p:spPr bwMode="auto">
          <a:xfrm>
            <a:off x="3174089" y="3647755"/>
            <a:ext cx="0" cy="49713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691813" y="1988676"/>
            <a:ext cx="2994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silicon as high-index material</a:t>
            </a:r>
          </a:p>
          <a:p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=3.48 @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>
                <a:latin typeface="+mn-lt"/>
              </a:rPr>
              <a:t>=1550 nm)</a:t>
            </a:r>
            <a:endParaRPr lang="en-US" dirty="0">
              <a:latin typeface="+mn-lt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5915500" y="5264834"/>
            <a:ext cx="2078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0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diffraction order </a:t>
            </a:r>
          </a:p>
          <a:p>
            <a:r>
              <a:rPr lang="en-US" dirty="0" smtClean="0">
                <a:latin typeface="+mj-lt"/>
              </a:rPr>
              <a:t>outside grating</a:t>
            </a:r>
          </a:p>
        </p:txBody>
      </p:sp>
      <p:sp>
        <p:nvSpPr>
          <p:cNvPr id="64" name="Text Box 66"/>
          <p:cNvSpPr txBox="1">
            <a:spLocks noChangeArrowheads="1"/>
          </p:cNvSpPr>
          <p:nvPr/>
        </p:nvSpPr>
        <p:spPr bwMode="auto">
          <a:xfrm>
            <a:off x="467544" y="5264343"/>
            <a:ext cx="2090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1</a:t>
            </a:r>
            <a:r>
              <a:rPr lang="en-US" baseline="30000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 diffraction orders</a:t>
            </a:r>
          </a:p>
          <a:p>
            <a:r>
              <a:rPr lang="de-DE" dirty="0">
                <a:latin typeface="+mn-lt"/>
              </a:rPr>
              <a:t>i</a:t>
            </a:r>
            <a:r>
              <a:rPr lang="de-DE" dirty="0" smtClean="0">
                <a:latin typeface="+mn-lt"/>
              </a:rPr>
              <a:t>n </a:t>
            </a:r>
            <a:r>
              <a:rPr lang="de-DE" dirty="0" err="1" smtClean="0">
                <a:latin typeface="+mn-lt"/>
              </a:rPr>
              <a:t>grating</a:t>
            </a:r>
            <a:endParaRPr lang="en-US" dirty="0">
              <a:latin typeface="+mn-lt"/>
            </a:endParaRPr>
          </a:p>
        </p:txBody>
      </p:sp>
      <p:sp>
        <p:nvSpPr>
          <p:cNvPr id="72" name="Pfeil nach unten 71"/>
          <p:cNvSpPr/>
          <p:nvPr/>
        </p:nvSpPr>
        <p:spPr>
          <a:xfrm rot="16200000" flipV="1">
            <a:off x="2955938" y="5360034"/>
            <a:ext cx="288032" cy="369363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feil nach unten 72"/>
          <p:cNvSpPr/>
          <p:nvPr/>
        </p:nvSpPr>
        <p:spPr>
          <a:xfrm rot="16200000">
            <a:off x="5103514" y="5360536"/>
            <a:ext cx="288032" cy="377131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056886" y="3203228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-1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2961989" y="320322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1030122" y="3757106"/>
            <a:ext cx="320040" cy="320040"/>
            <a:chOff x="3758873" y="3303835"/>
            <a:chExt cx="457200" cy="457200"/>
          </a:xfrm>
        </p:grpSpPr>
        <p:sp>
          <p:nvSpPr>
            <p:cNvPr id="20506" name="Line 91"/>
            <p:cNvSpPr>
              <a:spLocks noChangeShapeType="1"/>
            </p:cNvSpPr>
            <p:nvPr/>
          </p:nvSpPr>
          <p:spPr bwMode="auto">
            <a:xfrm>
              <a:off x="3758873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7" name="Line 92"/>
            <p:cNvSpPr>
              <a:spLocks noChangeShapeType="1"/>
            </p:cNvSpPr>
            <p:nvPr/>
          </p:nvSpPr>
          <p:spPr bwMode="auto">
            <a:xfrm flipV="1">
              <a:off x="3758873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" name="Gruppieren 48"/>
          <p:cNvGrpSpPr>
            <a:grpSpLocks noChangeAspect="1"/>
          </p:cNvGrpSpPr>
          <p:nvPr/>
        </p:nvGrpSpPr>
        <p:grpSpPr>
          <a:xfrm>
            <a:off x="1684288" y="3753735"/>
            <a:ext cx="320040" cy="320040"/>
            <a:chOff x="3732213" y="3303835"/>
            <a:chExt cx="457200" cy="457200"/>
          </a:xfrm>
        </p:grpSpPr>
        <p:sp>
          <p:nvSpPr>
            <p:cNvPr id="50" name="Line 91"/>
            <p:cNvSpPr>
              <a:spLocks noChangeShapeType="1"/>
            </p:cNvSpPr>
            <p:nvPr/>
          </p:nvSpPr>
          <p:spPr bwMode="auto">
            <a:xfrm>
              <a:off x="3732213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92"/>
            <p:cNvSpPr>
              <a:spLocks noChangeShapeType="1"/>
            </p:cNvSpPr>
            <p:nvPr/>
          </p:nvSpPr>
          <p:spPr bwMode="auto">
            <a:xfrm flipV="1">
              <a:off x="3732213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3023137" y="3753735"/>
            <a:ext cx="320040" cy="320040"/>
            <a:chOff x="3732213" y="3303835"/>
            <a:chExt cx="457200" cy="457200"/>
          </a:xfrm>
        </p:grpSpPr>
        <p:sp>
          <p:nvSpPr>
            <p:cNvPr id="53" name="Line 91"/>
            <p:cNvSpPr>
              <a:spLocks noChangeShapeType="1"/>
            </p:cNvSpPr>
            <p:nvPr/>
          </p:nvSpPr>
          <p:spPr bwMode="auto">
            <a:xfrm>
              <a:off x="3732213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92"/>
            <p:cNvSpPr>
              <a:spLocks noChangeShapeType="1"/>
            </p:cNvSpPr>
            <p:nvPr/>
          </p:nvSpPr>
          <p:spPr bwMode="auto">
            <a:xfrm flipV="1">
              <a:off x="3732213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" name="Gruppieren 54"/>
          <p:cNvGrpSpPr>
            <a:grpSpLocks noChangeAspect="1"/>
          </p:cNvGrpSpPr>
          <p:nvPr/>
        </p:nvGrpSpPr>
        <p:grpSpPr>
          <a:xfrm>
            <a:off x="2358343" y="3752275"/>
            <a:ext cx="320043" cy="320040"/>
            <a:chOff x="3732212" y="3303835"/>
            <a:chExt cx="457204" cy="457200"/>
          </a:xfrm>
        </p:grpSpPr>
        <p:sp>
          <p:nvSpPr>
            <p:cNvPr id="56" name="Line 91"/>
            <p:cNvSpPr>
              <a:spLocks noChangeShapeType="1"/>
            </p:cNvSpPr>
            <p:nvPr/>
          </p:nvSpPr>
          <p:spPr bwMode="auto">
            <a:xfrm>
              <a:off x="3732216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 flipV="1">
              <a:off x="3732212" y="3303835"/>
              <a:ext cx="4572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503548" y="5990554"/>
            <a:ext cx="18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p… </a:t>
            </a:r>
            <a:r>
              <a:rPr lang="de-DE" dirty="0" err="1" smtClean="0">
                <a:latin typeface="+mn-lt"/>
              </a:rPr>
              <a:t>grating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period</a:t>
            </a:r>
            <a:endParaRPr lang="en-US" dirty="0">
              <a:latin typeface="+mn-lt"/>
            </a:endParaRPr>
          </a:p>
        </p:txBody>
      </p:sp>
      <p:sp>
        <p:nvSpPr>
          <p:cNvPr id="62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 smtClean="0">
                <a:latin typeface="Arial" charset="0"/>
              </a:rPr>
              <a:t>Functionality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RWGs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35200" y="5405085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pitchFamily="18" charset="2"/>
              </a:rPr>
              <a:t>l</a:t>
            </a:r>
            <a:r>
              <a:rPr lang="de-DE" dirty="0" smtClean="0"/>
              <a:t>/</a:t>
            </a:r>
            <a:r>
              <a:rPr lang="de-DE" dirty="0" err="1" smtClean="0">
                <a:latin typeface="+mn-lt"/>
              </a:rPr>
              <a:t>n</a:t>
            </a:r>
            <a:r>
              <a:rPr lang="de-DE" baseline="-25000" dirty="0" err="1" smtClean="0">
                <a:latin typeface="+mn-lt"/>
              </a:rPr>
              <a:t>h</a:t>
            </a:r>
            <a:r>
              <a:rPr lang="de-DE" dirty="0" smtClean="0">
                <a:latin typeface="+mn-lt"/>
              </a:rPr>
              <a:t>&lt;p&lt;</a:t>
            </a:r>
            <a:r>
              <a:rPr lang="de-DE" dirty="0" smtClean="0">
                <a:latin typeface="Symbol" pitchFamily="18" charset="2"/>
              </a:rPr>
              <a:t>l</a:t>
            </a:r>
            <a:r>
              <a:rPr lang="de-DE" dirty="0" smtClean="0">
                <a:latin typeface="+mn-lt"/>
              </a:rPr>
              <a:t>/</a:t>
            </a:r>
            <a:r>
              <a:rPr lang="de-DE" dirty="0" err="1" smtClean="0">
                <a:latin typeface="+mn-lt"/>
              </a:rPr>
              <a:t>n</a:t>
            </a:r>
            <a:r>
              <a:rPr lang="de-DE" baseline="-25000" dirty="0" err="1" smtClean="0">
                <a:latin typeface="+mn-lt"/>
              </a:rPr>
              <a:t>l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8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" grpId="0"/>
      <p:bldP spid="60" grpId="0"/>
      <p:bldP spid="6" grpId="0"/>
      <p:bldP spid="6" grpId="1"/>
      <p:bldP spid="67" grpId="0"/>
      <p:bldP spid="20521" grpId="0" animBg="1"/>
      <p:bldP spid="20532" grpId="0" animBg="1"/>
      <p:bldP spid="20531" grpId="0"/>
      <p:bldP spid="42" grpId="0" animBg="1"/>
      <p:bldP spid="43" grpId="0" animBg="1"/>
      <p:bldP spid="45" grpId="0" animBg="1"/>
      <p:bldP spid="13" grpId="0"/>
      <p:bldP spid="63" grpId="0"/>
      <p:bldP spid="64" grpId="0"/>
      <p:bldP spid="72" grpId="0" animBg="1"/>
      <p:bldP spid="73" grpId="0" animBg="1"/>
      <p:bldP spid="15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146337" y="2620963"/>
            <a:ext cx="904875" cy="2673350"/>
          </a:xfrm>
          <a:prstGeom prst="rect">
            <a:avLst/>
          </a:prstGeom>
          <a:gradFill rotWithShape="1">
            <a:gsLst>
              <a:gs pos="0">
                <a:srgbClr val="818181"/>
              </a:gs>
              <a:gs pos="50000">
                <a:srgbClr val="969696"/>
              </a:gs>
              <a:gs pos="100000">
                <a:srgbClr val="81818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864756" y="6578031"/>
            <a:ext cx="414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i="1" dirty="0">
                <a:latin typeface="+mn-lt"/>
              </a:rPr>
              <a:t>Botten et al., </a:t>
            </a:r>
            <a:r>
              <a:rPr lang="de-DE" sz="1400" i="1" dirty="0" err="1">
                <a:latin typeface="+mn-lt"/>
              </a:rPr>
              <a:t>Opt</a:t>
            </a:r>
            <a:r>
              <a:rPr lang="de-DE" sz="1400" i="1" dirty="0">
                <a:latin typeface="+mn-lt"/>
              </a:rPr>
              <a:t>. </a:t>
            </a:r>
            <a:r>
              <a:rPr lang="de-DE" sz="1400" i="1" dirty="0" err="1">
                <a:latin typeface="+mn-lt"/>
              </a:rPr>
              <a:t>Act</a:t>
            </a:r>
            <a:r>
              <a:rPr lang="de-DE" sz="1400" i="1" dirty="0">
                <a:latin typeface="+mn-lt"/>
              </a:rPr>
              <a:t>. (1981</a:t>
            </a:r>
            <a:r>
              <a:rPr lang="de-DE" sz="1400" i="1" dirty="0" smtClean="0">
                <a:latin typeface="+mn-lt"/>
              </a:rPr>
              <a:t>)</a:t>
            </a:r>
            <a:endParaRPr lang="de-DE" sz="1400" i="1" dirty="0">
              <a:latin typeface="+mn-lt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401798" y="1484313"/>
            <a:ext cx="45723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periodic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array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slab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>
                <a:latin typeface="+mn-lt"/>
              </a:rPr>
              <a:t>waveguide</a:t>
            </a:r>
            <a:endParaRPr lang="de-DE" dirty="0">
              <a:latin typeface="+mn-lt"/>
            </a:endParaRPr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503548" y="4438234"/>
            <a:ext cx="962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+mn-lt"/>
              </a:rPr>
              <a:t>2</a:t>
            </a:r>
            <a:r>
              <a:rPr lang="en-US" sz="1600" baseline="30000" dirty="0">
                <a:latin typeface="+mn-lt"/>
              </a:rPr>
              <a:t>nd</a:t>
            </a:r>
            <a:r>
              <a:rPr lang="en-US" sz="1600" dirty="0">
                <a:latin typeface="+mn-lt"/>
              </a:rPr>
              <a:t> mode</a:t>
            </a:r>
          </a:p>
        </p:txBody>
      </p:sp>
      <p:sp>
        <p:nvSpPr>
          <p:cNvPr id="17427" name="Text Box 24"/>
          <p:cNvSpPr txBox="1">
            <a:spLocks noChangeArrowheads="1"/>
          </p:cNvSpPr>
          <p:nvPr/>
        </p:nvSpPr>
        <p:spPr bwMode="auto">
          <a:xfrm>
            <a:off x="2262225" y="2060575"/>
            <a:ext cx="695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latin typeface="+mn-lt"/>
              </a:rPr>
              <a:t>grating</a:t>
            </a:r>
          </a:p>
          <a:p>
            <a:r>
              <a:rPr lang="en-US" sz="1400" dirty="0">
                <a:latin typeface="+mn-lt"/>
              </a:rPr>
              <a:t>ridge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01798" y="871400"/>
            <a:ext cx="57677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385D8A"/>
                </a:solidFill>
                <a:latin typeface="+mj-lt"/>
              </a:rPr>
              <a:t>Functionality of RWGS – vertical (Bloch-) modes</a:t>
            </a:r>
            <a:endParaRPr lang="en-US" sz="2200" b="1" dirty="0">
              <a:solidFill>
                <a:srgbClr val="385D8A"/>
              </a:solidFill>
              <a:latin typeface="+mj-lt"/>
            </a:endParaRPr>
          </a:p>
        </p:txBody>
      </p:sp>
      <p:sp>
        <p:nvSpPr>
          <p:cNvPr id="50" name="Freeform 13"/>
          <p:cNvSpPr>
            <a:spLocks/>
          </p:cNvSpPr>
          <p:nvPr/>
        </p:nvSpPr>
        <p:spPr bwMode="auto">
          <a:xfrm>
            <a:off x="1962187" y="2765425"/>
            <a:ext cx="1276350" cy="430213"/>
          </a:xfrm>
          <a:custGeom>
            <a:avLst/>
            <a:gdLst>
              <a:gd name="T0" fmla="*/ 0 w 804"/>
              <a:gd name="T1" fmla="*/ 406375 h 379"/>
              <a:gd name="T2" fmla="*/ 220663 w 804"/>
              <a:gd name="T3" fmla="*/ 362105 h 379"/>
              <a:gd name="T4" fmla="*/ 646113 w 804"/>
              <a:gd name="T5" fmla="*/ 0 h 379"/>
              <a:gd name="T6" fmla="*/ 1063625 w 804"/>
              <a:gd name="T7" fmla="*/ 362105 h 379"/>
              <a:gd name="T8" fmla="*/ 1276350 w 804"/>
              <a:gd name="T9" fmla="*/ 406375 h 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4" h="379">
                <a:moveTo>
                  <a:pt x="0" y="358"/>
                </a:moveTo>
                <a:cubicBezTo>
                  <a:pt x="24" y="352"/>
                  <a:pt x="71" y="379"/>
                  <a:pt x="139" y="319"/>
                </a:cubicBezTo>
                <a:cubicBezTo>
                  <a:pt x="207" y="259"/>
                  <a:pt x="319" y="0"/>
                  <a:pt x="407" y="0"/>
                </a:cubicBezTo>
                <a:cubicBezTo>
                  <a:pt x="495" y="0"/>
                  <a:pt x="583" y="259"/>
                  <a:pt x="670" y="319"/>
                </a:cubicBezTo>
                <a:cubicBezTo>
                  <a:pt x="736" y="379"/>
                  <a:pt x="776" y="350"/>
                  <a:pt x="804" y="35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965362" y="3195638"/>
            <a:ext cx="1289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15"/>
          <p:cNvSpPr>
            <a:spLocks/>
          </p:cNvSpPr>
          <p:nvPr/>
        </p:nvSpPr>
        <p:spPr bwMode="auto">
          <a:xfrm>
            <a:off x="1866937" y="4379913"/>
            <a:ext cx="1471613" cy="742950"/>
          </a:xfrm>
          <a:custGeom>
            <a:avLst/>
            <a:gdLst>
              <a:gd name="T0" fmla="*/ 0 w 927"/>
              <a:gd name="T1" fmla="*/ 356969 h 589"/>
              <a:gd name="T2" fmla="*/ 238125 w 927"/>
              <a:gd name="T3" fmla="*/ 307776 h 589"/>
              <a:gd name="T4" fmla="*/ 490538 w 927"/>
              <a:gd name="T5" fmla="*/ 76944 h 589"/>
              <a:gd name="T6" fmla="*/ 742950 w 927"/>
              <a:gd name="T7" fmla="*/ 742950 h 589"/>
              <a:gd name="T8" fmla="*/ 1009650 w 927"/>
              <a:gd name="T9" fmla="*/ 73160 h 589"/>
              <a:gd name="T10" fmla="*/ 1243013 w 927"/>
              <a:gd name="T11" fmla="*/ 307776 h 589"/>
              <a:gd name="T12" fmla="*/ 1471613 w 927"/>
              <a:gd name="T13" fmla="*/ 356969 h 5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589">
                <a:moveTo>
                  <a:pt x="0" y="283"/>
                </a:moveTo>
                <a:cubicBezTo>
                  <a:pt x="25" y="276"/>
                  <a:pt x="99" y="281"/>
                  <a:pt x="150" y="244"/>
                </a:cubicBezTo>
                <a:cubicBezTo>
                  <a:pt x="201" y="207"/>
                  <a:pt x="256" y="4"/>
                  <a:pt x="309" y="61"/>
                </a:cubicBezTo>
                <a:cubicBezTo>
                  <a:pt x="362" y="118"/>
                  <a:pt x="414" y="589"/>
                  <a:pt x="468" y="589"/>
                </a:cubicBezTo>
                <a:cubicBezTo>
                  <a:pt x="522" y="589"/>
                  <a:pt x="583" y="116"/>
                  <a:pt x="636" y="58"/>
                </a:cubicBezTo>
                <a:cubicBezTo>
                  <a:pt x="689" y="0"/>
                  <a:pt x="735" y="207"/>
                  <a:pt x="783" y="244"/>
                </a:cubicBezTo>
                <a:cubicBezTo>
                  <a:pt x="831" y="281"/>
                  <a:pt x="897" y="275"/>
                  <a:pt x="927" y="283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1965362" y="3900488"/>
            <a:ext cx="1289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17"/>
          <p:cNvSpPr>
            <a:spLocks/>
          </p:cNvSpPr>
          <p:nvPr/>
        </p:nvSpPr>
        <p:spPr bwMode="auto">
          <a:xfrm>
            <a:off x="1857412" y="3556000"/>
            <a:ext cx="1481138" cy="673100"/>
          </a:xfrm>
          <a:custGeom>
            <a:avLst/>
            <a:gdLst>
              <a:gd name="T0" fmla="*/ 0 w 933"/>
              <a:gd name="T1" fmla="*/ 294859 h 557"/>
              <a:gd name="T2" fmla="*/ 242888 w 933"/>
              <a:gd name="T3" fmla="*/ 240479 h 557"/>
              <a:gd name="T4" fmla="*/ 490538 w 933"/>
              <a:gd name="T5" fmla="*/ 15710 h 557"/>
              <a:gd name="T6" fmla="*/ 747713 w 933"/>
              <a:gd name="T7" fmla="*/ 338363 h 557"/>
              <a:gd name="T8" fmla="*/ 1004888 w 933"/>
              <a:gd name="T9" fmla="*/ 657390 h 557"/>
              <a:gd name="T10" fmla="*/ 1247775 w 933"/>
              <a:gd name="T11" fmla="*/ 432621 h 557"/>
              <a:gd name="T12" fmla="*/ 1481138 w 933"/>
              <a:gd name="T13" fmla="*/ 385492 h 5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3" h="557">
                <a:moveTo>
                  <a:pt x="0" y="244"/>
                </a:moveTo>
                <a:cubicBezTo>
                  <a:pt x="25" y="237"/>
                  <a:pt x="102" y="237"/>
                  <a:pt x="153" y="199"/>
                </a:cubicBezTo>
                <a:cubicBezTo>
                  <a:pt x="204" y="161"/>
                  <a:pt x="256" y="0"/>
                  <a:pt x="309" y="13"/>
                </a:cubicBezTo>
                <a:cubicBezTo>
                  <a:pt x="362" y="26"/>
                  <a:pt x="426" y="187"/>
                  <a:pt x="471" y="280"/>
                </a:cubicBezTo>
                <a:cubicBezTo>
                  <a:pt x="516" y="376"/>
                  <a:pt x="580" y="538"/>
                  <a:pt x="633" y="544"/>
                </a:cubicBezTo>
                <a:cubicBezTo>
                  <a:pt x="685" y="557"/>
                  <a:pt x="736" y="396"/>
                  <a:pt x="786" y="358"/>
                </a:cubicBezTo>
                <a:cubicBezTo>
                  <a:pt x="836" y="320"/>
                  <a:pt x="903" y="325"/>
                  <a:pt x="933" y="31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1832012" y="4776788"/>
            <a:ext cx="156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559113" y="2620800"/>
            <a:ext cx="904875" cy="2673350"/>
          </a:xfrm>
          <a:prstGeom prst="rect">
            <a:avLst/>
          </a:prstGeom>
          <a:gradFill rotWithShape="1">
            <a:gsLst>
              <a:gs pos="0">
                <a:srgbClr val="818181"/>
              </a:gs>
              <a:gs pos="50000">
                <a:srgbClr val="969696"/>
              </a:gs>
              <a:gs pos="100000">
                <a:srgbClr val="81818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4930358" y="2620800"/>
            <a:ext cx="904875" cy="2673350"/>
          </a:xfrm>
          <a:prstGeom prst="rect">
            <a:avLst/>
          </a:prstGeom>
          <a:gradFill rotWithShape="1">
            <a:gsLst>
              <a:gs pos="0">
                <a:srgbClr val="818181"/>
              </a:gs>
              <a:gs pos="50000">
                <a:srgbClr val="969696"/>
              </a:gs>
              <a:gs pos="100000">
                <a:srgbClr val="81818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6304953" y="2620800"/>
            <a:ext cx="904875" cy="2673350"/>
          </a:xfrm>
          <a:prstGeom prst="rect">
            <a:avLst/>
          </a:prstGeom>
          <a:gradFill rotWithShape="1">
            <a:gsLst>
              <a:gs pos="0">
                <a:srgbClr val="818181"/>
              </a:gs>
              <a:gs pos="50000">
                <a:srgbClr val="969696"/>
              </a:gs>
              <a:gs pos="100000">
                <a:srgbClr val="81818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401798" y="2688143"/>
            <a:ext cx="12959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fundamental </a:t>
            </a:r>
          </a:p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mode</a:t>
            </a:r>
          </a:p>
        </p:txBody>
      </p:sp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503287" y="3635033"/>
            <a:ext cx="915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1</a:t>
            </a:r>
            <a:r>
              <a:rPr lang="en-US" sz="1600" baseline="30000" dirty="0">
                <a:solidFill>
                  <a:srgbClr val="0000FF"/>
                </a:solidFill>
                <a:latin typeface="+mn-lt"/>
              </a:rPr>
              <a:t>st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 mode</a:t>
            </a:r>
          </a:p>
        </p:txBody>
      </p: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7921092" y="1625851"/>
            <a:ext cx="792163" cy="863600"/>
            <a:chOff x="3334" y="1616"/>
            <a:chExt cx="499" cy="544"/>
          </a:xfrm>
        </p:grpSpPr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3334" y="1661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 rot="5400000">
              <a:off x="3153" y="1843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3652" y="161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3334" y="1929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i="1">
                  <a:latin typeface="Times New Roman" pitchFamily="18" charset="0"/>
                </a:rPr>
                <a:t>z</a:t>
              </a: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7524751" y="49287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TM-Modes</a:t>
            </a:r>
            <a:endParaRPr lang="en-US" dirty="0">
              <a:latin typeface="+mn-lt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463988" y="1625851"/>
            <a:ext cx="0" cy="86360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626352" y="1641058"/>
            <a:ext cx="11040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5C8E26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5C8E26"/>
                </a:solidFill>
                <a:latin typeface="+mn-lt"/>
              </a:rPr>
              <a:t>ncident </a:t>
            </a:r>
            <a:endParaRPr lang="en-US" sz="2000" b="1" dirty="0">
              <a:solidFill>
                <a:srgbClr val="5C8E26"/>
              </a:solidFill>
              <a:latin typeface="+mn-lt"/>
            </a:endParaRPr>
          </a:p>
          <a:p>
            <a:r>
              <a:rPr lang="de-DE" sz="2000" b="1" dirty="0" smtClean="0">
                <a:solidFill>
                  <a:srgbClr val="5C8E26"/>
                </a:solidFill>
                <a:latin typeface="+mn-lt"/>
              </a:rPr>
              <a:t>light</a:t>
            </a:r>
            <a:endParaRPr lang="en-US" sz="2000" b="1" dirty="0">
              <a:solidFill>
                <a:srgbClr val="5C8E26"/>
              </a:solidFill>
              <a:latin typeface="+mn-lt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77799"/>
              </p:ext>
            </p:extLst>
          </p:nvPr>
        </p:nvGraphicFramePr>
        <p:xfrm>
          <a:off x="-144524" y="2276872"/>
          <a:ext cx="9757084" cy="202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Graph" r:id="rId4" imgW="4131360" imgH="2901600" progId="Origin50.Graph">
                  <p:embed/>
                </p:oleObj>
              </mc:Choice>
              <mc:Fallback>
                <p:oleObj name="Graph" r:id="rId4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44524" y="2276872"/>
                        <a:ext cx="9757084" cy="202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808037"/>
              </p:ext>
            </p:extLst>
          </p:nvPr>
        </p:nvGraphicFramePr>
        <p:xfrm>
          <a:off x="145174" y="2831306"/>
          <a:ext cx="8172000" cy="292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Graph" r:id="rId6" imgW="4131360" imgH="2901600" progId="Origin50.Graph">
                  <p:embed/>
                </p:oleObj>
              </mc:Choice>
              <mc:Fallback>
                <p:oleObj name="Graph" r:id="rId6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174" y="2831306"/>
                        <a:ext cx="8172000" cy="292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7231286" y="3195638"/>
            <a:ext cx="814247" cy="17331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el 1"/>
          <p:cNvSpPr txBox="1">
            <a:spLocks/>
          </p:cNvSpPr>
          <p:nvPr/>
        </p:nvSpPr>
        <p:spPr bwMode="auto">
          <a:xfrm>
            <a:off x="2590800" y="0"/>
            <a:ext cx="594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dirty="0" err="1" smtClean="0">
                <a:latin typeface="Arial" charset="0"/>
              </a:rPr>
              <a:t>Coating-reduced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interferometer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optics</a:t>
            </a:r>
            <a:endParaRPr lang="de-DE" dirty="0" smtClean="0">
              <a:latin typeface="Arial" charset="0"/>
            </a:endParaRPr>
          </a:p>
          <a:p>
            <a:r>
              <a:rPr lang="de-DE" dirty="0" err="1">
                <a:latin typeface="Arial" charset="0"/>
              </a:rPr>
              <a:t>Functionality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RWGs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924AC-CBCC-41CE-BF55-F07BB77B1E2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6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17426" grpId="1"/>
      <p:bldP spid="17426" grpId="2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17424" grpId="0"/>
      <p:bldP spid="17425" grpId="0"/>
      <p:bldP spid="4" grpId="0"/>
    </p:bldLst>
  </p:timing>
</p:sld>
</file>

<file path=ppt/theme/theme1.xml><?xml version="1.0" encoding="utf-8"?>
<a:theme xmlns:a="http://schemas.openxmlformats.org/drawingml/2006/main" name="iap_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iap_pres</Template>
  <TotalTime>7</TotalTime>
  <Words>1133</Words>
  <Application>Microsoft Office PowerPoint</Application>
  <PresentationFormat>On-screen Show (4:3)</PresentationFormat>
  <Paragraphs>344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iap_pres</vt:lpstr>
      <vt:lpstr>Graph</vt:lpstr>
      <vt:lpstr>Coating-reduced interferometer optics</vt:lpstr>
      <vt:lpstr>Coating-reduced interferometer optics Outline</vt:lpstr>
      <vt:lpstr>PowerPoint Presentation</vt:lpstr>
      <vt:lpstr>PowerPoint Presentation</vt:lpstr>
      <vt:lpstr>PowerPoint Presentation</vt:lpstr>
      <vt:lpstr>Coating-reduced interferometer optics RWG mirrors</vt:lpstr>
      <vt:lpstr>Coating-reduced interferometer optics Characterization of RWGs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Titel</dc:title>
  <dc:creator>Kroker, Stefanie</dc:creator>
  <cp:lastModifiedBy>mak</cp:lastModifiedBy>
  <cp:revision>228</cp:revision>
  <cp:lastPrinted>2012-05-14T23:46:20Z</cp:lastPrinted>
  <dcterms:created xsi:type="dcterms:W3CDTF">2012-05-03T13:34:27Z</dcterms:created>
  <dcterms:modified xsi:type="dcterms:W3CDTF">2012-06-01T17:48:23Z</dcterms:modified>
</cp:coreProperties>
</file>