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2" r:id="rId2"/>
    <p:sldId id="283" r:id="rId3"/>
    <p:sldId id="274" r:id="rId4"/>
    <p:sldId id="322" r:id="rId5"/>
    <p:sldId id="265" r:id="rId6"/>
    <p:sldId id="312" r:id="rId7"/>
    <p:sldId id="313" r:id="rId8"/>
    <p:sldId id="325" r:id="rId9"/>
    <p:sldId id="323" r:id="rId10"/>
    <p:sldId id="267" r:id="rId11"/>
    <p:sldId id="310" r:id="rId12"/>
    <p:sldId id="292" r:id="rId13"/>
    <p:sldId id="318" r:id="rId14"/>
    <p:sldId id="321" r:id="rId15"/>
    <p:sldId id="278" r:id="rId16"/>
    <p:sldId id="300" r:id="rId17"/>
    <p:sldId id="319" r:id="rId18"/>
    <p:sldId id="304" r:id="rId19"/>
    <p:sldId id="324" r:id="rId20"/>
    <p:sldId id="269" r:id="rId21"/>
    <p:sldId id="326" r:id="rId22"/>
    <p:sldId id="317" r:id="rId23"/>
    <p:sldId id="277" r:id="rId24"/>
    <p:sldId id="32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E47C9-50DE-3842-9656-1797216DF0CE}" type="datetimeFigureOut">
              <a:rPr lang="en-US" smtClean="0"/>
              <a:t>5/14/12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B0603-5BC7-7C4F-846F-CC872C2A9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13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Pump</a:t>
            </a:r>
            <a:r>
              <a:rPr lang="en-US" baseline="0" dirty="0" smtClean="0"/>
              <a:t> beam width 70 um, probe beam has 20 um, phase mismatch of pump beam – due to thermal lensing effect – these areas interfere with each other, imaging system is </a:t>
            </a:r>
            <a:r>
              <a:rPr lang="en-US" baseline="0" dirty="0" err="1" smtClean="0"/>
              <a:t>optimised</a:t>
            </a:r>
            <a:r>
              <a:rPr lang="en-US" baseline="0" dirty="0" smtClean="0"/>
              <a:t> to be sensitive to the region where the interference is </a:t>
            </a:r>
            <a:r>
              <a:rPr lang="en-US" baseline="0" dirty="0" err="1" smtClean="0"/>
              <a:t>maximised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Sensitivity of coatings, with 9W of pump, can be 0.02 ppm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0603-5BC7-7C4F-846F-CC872C2A9C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30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Pump</a:t>
            </a:r>
            <a:r>
              <a:rPr lang="en-US" baseline="0" dirty="0" smtClean="0"/>
              <a:t> beam width 70 um, probe beam has 20 um, phase mismatch of pump beam – due to thermal lensing effect – these areas interfere with each other, imaging system is </a:t>
            </a:r>
            <a:r>
              <a:rPr lang="en-US" baseline="0" dirty="0" err="1" smtClean="0"/>
              <a:t>optimised</a:t>
            </a:r>
            <a:r>
              <a:rPr lang="en-US" baseline="0" dirty="0" smtClean="0"/>
              <a:t> to be sensitive to the region where the interference is </a:t>
            </a:r>
            <a:r>
              <a:rPr lang="en-US" baseline="0" dirty="0" err="1" smtClean="0"/>
              <a:t>maximised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Sensitivity of coatings, with 9W of pump, can be 0.02 ppm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0603-5BC7-7C4F-846F-CC872C2A9C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30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Pump</a:t>
            </a:r>
            <a:r>
              <a:rPr lang="en-US" baseline="0" dirty="0" smtClean="0"/>
              <a:t> beam width 70 um, probe beam has 20 um, phase mismatch of pump beam – due to thermal lensing effect – these areas interfere with each other, imaging system is </a:t>
            </a:r>
            <a:r>
              <a:rPr lang="en-US" baseline="0" dirty="0" err="1" smtClean="0"/>
              <a:t>optimised</a:t>
            </a:r>
            <a:r>
              <a:rPr lang="en-US" baseline="0" dirty="0" smtClean="0"/>
              <a:t> to be sensitive to the region where the interference is </a:t>
            </a:r>
            <a:r>
              <a:rPr lang="en-US" baseline="0" dirty="0" err="1" smtClean="0"/>
              <a:t>maximised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Sensitivity of coatings, with 9W of pump, can be 0.02 ppm</a:t>
            </a:r>
          </a:p>
          <a:p>
            <a:endParaRPr lang="en-US" baseline="0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Respective corrections of the setup </a:t>
            </a:r>
            <a:r>
              <a:rPr lang="en-US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responsivity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due to the temperature variation of the thermal diffusivity of fused silica substrate have been made using the recommended data by: Y.S. </a:t>
            </a:r>
            <a:r>
              <a:rPr lang="en-US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Touloukian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“</a:t>
            </a:r>
            <a:r>
              <a:rPr lang="en-US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Thermophysical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Properties of Matter” (New York, IFI/Plenum, 1985)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1800" dirty="0" smtClean="0">
                <a:latin typeface="Arial"/>
                <a:cs typeface="Arial"/>
              </a:rPr>
              <a:t>The sample in the cryostat was in vacuum and the temperature uniformity was +/- 15K at 25K and gradually decreases with increasing temperature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800" dirty="0" smtClean="0">
                <a:latin typeface="Arial"/>
                <a:cs typeface="Arial"/>
              </a:rPr>
              <a:t>Respective corrections of the setup </a:t>
            </a:r>
            <a:r>
              <a:rPr lang="en-US" sz="1800" dirty="0" err="1" smtClean="0">
                <a:latin typeface="Arial"/>
                <a:cs typeface="Arial"/>
              </a:rPr>
              <a:t>responsivity</a:t>
            </a:r>
            <a:r>
              <a:rPr lang="en-US" sz="1800" dirty="0" smtClean="0">
                <a:latin typeface="Arial"/>
                <a:cs typeface="Arial"/>
              </a:rPr>
              <a:t> due to the temperature variation of the thermal diffusivity of fused silica substrate have been made using the recommended data by: Y.S. </a:t>
            </a:r>
            <a:r>
              <a:rPr lang="en-US" sz="1800" dirty="0" err="1" smtClean="0">
                <a:latin typeface="Arial"/>
                <a:cs typeface="Arial"/>
              </a:rPr>
              <a:t>Touloukian</a:t>
            </a:r>
            <a:r>
              <a:rPr lang="en-US" sz="1800" dirty="0" smtClean="0">
                <a:latin typeface="Arial"/>
                <a:cs typeface="Arial"/>
              </a:rPr>
              <a:t> “</a:t>
            </a:r>
            <a:r>
              <a:rPr lang="en-US" sz="1800" dirty="0" err="1" smtClean="0">
                <a:latin typeface="Arial"/>
                <a:cs typeface="Arial"/>
              </a:rPr>
              <a:t>Thermophysical</a:t>
            </a:r>
            <a:r>
              <a:rPr lang="en-US" sz="1800" dirty="0" smtClean="0">
                <a:latin typeface="Arial"/>
                <a:cs typeface="Arial"/>
              </a:rPr>
              <a:t> Properties of Matter” 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0603-5BC7-7C4F-846F-CC872C2A9C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30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Pump</a:t>
            </a:r>
            <a:r>
              <a:rPr lang="en-US" baseline="0" dirty="0" smtClean="0"/>
              <a:t> beam width 70 um, probe beam has 20 um, phase mismatch of pump beam – due to thermal lensing effect – these areas interfere with each other, imaging system is </a:t>
            </a:r>
            <a:r>
              <a:rPr lang="en-US" baseline="0" dirty="0" err="1" smtClean="0"/>
              <a:t>optimised</a:t>
            </a:r>
            <a:r>
              <a:rPr lang="en-US" baseline="0" dirty="0" smtClean="0"/>
              <a:t> to be sensitive to the region where the interference is </a:t>
            </a:r>
            <a:r>
              <a:rPr lang="en-US" baseline="0" dirty="0" err="1" smtClean="0"/>
              <a:t>maximised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Sensitivity of coatings, with 9W of pump, can be 0.02 ppm</a:t>
            </a:r>
          </a:p>
          <a:p>
            <a:endParaRPr lang="en-US" baseline="0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Respective corrections of the setup </a:t>
            </a:r>
            <a:r>
              <a:rPr lang="en-US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responsivity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due to the temperature variation of the thermal diffusivity of fused silica substrate have been made using the recommended data by: Y.S. </a:t>
            </a:r>
            <a:r>
              <a:rPr lang="en-US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Touloukian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“</a:t>
            </a:r>
            <a:r>
              <a:rPr lang="en-US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Thermophysical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Properties of Matter” (New York, IFI/Plenum, 1985)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1800" dirty="0" smtClean="0">
                <a:latin typeface="Arial"/>
                <a:cs typeface="Arial"/>
              </a:rPr>
              <a:t>The sample in the cryostat was in vacuum and the temperature uniformity was +/- 15K at 25K and gradually decreases with increasing temperature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800" dirty="0" smtClean="0">
                <a:latin typeface="Arial"/>
                <a:cs typeface="Arial"/>
              </a:rPr>
              <a:t>Respective corrections of the setup </a:t>
            </a:r>
            <a:r>
              <a:rPr lang="en-US" sz="1800" dirty="0" err="1" smtClean="0">
                <a:latin typeface="Arial"/>
                <a:cs typeface="Arial"/>
              </a:rPr>
              <a:t>responsivity</a:t>
            </a:r>
            <a:r>
              <a:rPr lang="en-US" sz="1800" dirty="0" smtClean="0">
                <a:latin typeface="Arial"/>
                <a:cs typeface="Arial"/>
              </a:rPr>
              <a:t> due to the temperature variation of the thermal diffusivity of fused silica substrate have been made using the recommended data by: Y.S. </a:t>
            </a:r>
            <a:r>
              <a:rPr lang="en-US" sz="1800" dirty="0" err="1" smtClean="0">
                <a:latin typeface="Arial"/>
                <a:cs typeface="Arial"/>
              </a:rPr>
              <a:t>Touloukian</a:t>
            </a:r>
            <a:r>
              <a:rPr lang="en-US" sz="1800" dirty="0" smtClean="0">
                <a:latin typeface="Arial"/>
                <a:cs typeface="Arial"/>
              </a:rPr>
              <a:t> “</a:t>
            </a:r>
            <a:r>
              <a:rPr lang="en-US" sz="1800" dirty="0" err="1" smtClean="0">
                <a:latin typeface="Arial"/>
                <a:cs typeface="Arial"/>
              </a:rPr>
              <a:t>Thermophysical</a:t>
            </a:r>
            <a:r>
              <a:rPr lang="en-US" sz="1800" dirty="0" smtClean="0">
                <a:latin typeface="Arial"/>
                <a:cs typeface="Arial"/>
              </a:rPr>
              <a:t> Properties of Matter” 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0603-5BC7-7C4F-846F-CC872C2A9C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3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0603-5BC7-7C4F-846F-CC872C2A9C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9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0603-5BC7-7C4F-846F-CC872C2A9C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9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0603-5BC7-7C4F-846F-CC872C2A9C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7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9B37-F1DF-0743-9318-87CCA14E16D1}" type="datetimeFigureOut">
              <a:rPr lang="en-US" smtClean="0"/>
              <a:t>5/14/12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B4DFA-48EE-9B49-86C2-BB782648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1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9B37-F1DF-0743-9318-87CCA14E16D1}" type="datetimeFigureOut">
              <a:rPr lang="en-US" smtClean="0"/>
              <a:t>5/14/12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B4DFA-48EE-9B49-86C2-BB782648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85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9B37-F1DF-0743-9318-87CCA14E16D1}" type="datetimeFigureOut">
              <a:rPr lang="en-US" smtClean="0"/>
              <a:t>5/14/12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B4DFA-48EE-9B49-86C2-BB782648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2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9B37-F1DF-0743-9318-87CCA14E16D1}" type="datetimeFigureOut">
              <a:rPr lang="en-US" smtClean="0"/>
              <a:t>5/14/12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B4DFA-48EE-9B49-86C2-BB782648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19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9B37-F1DF-0743-9318-87CCA14E16D1}" type="datetimeFigureOut">
              <a:rPr lang="en-US" smtClean="0"/>
              <a:t>5/14/12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B4DFA-48EE-9B49-86C2-BB782648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3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9B37-F1DF-0743-9318-87CCA14E16D1}" type="datetimeFigureOut">
              <a:rPr lang="en-US" smtClean="0"/>
              <a:t>5/14/12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B4DFA-48EE-9B49-86C2-BB782648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1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9B37-F1DF-0743-9318-87CCA14E16D1}" type="datetimeFigureOut">
              <a:rPr lang="en-US" smtClean="0"/>
              <a:t>5/14/12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B4DFA-48EE-9B49-86C2-BB782648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4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9B37-F1DF-0743-9318-87CCA14E16D1}" type="datetimeFigureOut">
              <a:rPr lang="en-US" smtClean="0"/>
              <a:t>5/14/12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B4DFA-48EE-9B49-86C2-BB782648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1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9B37-F1DF-0743-9318-87CCA14E16D1}" type="datetimeFigureOut">
              <a:rPr lang="en-US" smtClean="0"/>
              <a:t>5/14/12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B4DFA-48EE-9B49-86C2-BB782648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3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9B37-F1DF-0743-9318-87CCA14E16D1}" type="datetimeFigureOut">
              <a:rPr lang="en-US" smtClean="0"/>
              <a:t>5/14/12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B4DFA-48EE-9B49-86C2-BB782648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1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9B37-F1DF-0743-9318-87CCA14E16D1}" type="datetimeFigureOut">
              <a:rPr lang="en-US" smtClean="0"/>
              <a:t>5/14/12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B4DFA-48EE-9B49-86C2-BB782648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5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49B37-F1DF-0743-9318-87CCA14E16D1}" type="datetimeFigureOut">
              <a:rPr lang="en-US" smtClean="0"/>
              <a:t>5/14/12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B4DFA-48EE-9B49-86C2-BB782648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5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8.emf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t="17041"/>
          <a:stretch/>
        </p:blipFill>
        <p:spPr>
          <a:xfrm>
            <a:off x="-4" y="-1"/>
            <a:ext cx="9144000" cy="5689325"/>
          </a:xfrm>
          <a:prstGeom prst="rect">
            <a:avLst/>
          </a:prstGeom>
        </p:spPr>
      </p:pic>
      <p:pic>
        <p:nvPicPr>
          <p:cNvPr id="24" name="Picture 23" descr="SU_altSigSeal_Card_rev.bmp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01"/>
          <a:stretch/>
        </p:blipFill>
        <p:spPr>
          <a:xfrm>
            <a:off x="-30241" y="70560"/>
            <a:ext cx="1048200" cy="891344"/>
          </a:xfrm>
          <a:prstGeom prst="rect">
            <a:avLst/>
          </a:prstGeom>
        </p:spPr>
      </p:pic>
      <p:pic>
        <p:nvPicPr>
          <p:cNvPr id="25" name="Picture 24" descr="SU_altSigSeal_2color_pos-2.bmp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0"/>
          <a:stretch/>
        </p:blipFill>
        <p:spPr>
          <a:xfrm>
            <a:off x="887328" y="100800"/>
            <a:ext cx="1986598" cy="8239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6200000">
            <a:off x="3266841" y="983994"/>
            <a:ext cx="2604007" cy="914400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3954931" y="-733476"/>
            <a:ext cx="1234136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9804" y="3098233"/>
            <a:ext cx="9144000" cy="1470025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Investigating coating material properties for future generations of gravitational wave 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detectors</a:t>
            </a:r>
            <a:endParaRPr lang="en-US" sz="3000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815" y="4668635"/>
            <a:ext cx="863418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R. Bassiri</a:t>
            </a:r>
            <a:r>
              <a:rPr lang="en-US" sz="17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1,2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K. B. Borisenko</a:t>
            </a:r>
            <a:r>
              <a:rPr lang="en-US" sz="17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3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R. L. Byer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K. Evans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M. M. Fejer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J. Hough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N. Kim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B. Lantz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A. Lin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A. Markosyan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I. W. Martin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R. K. Route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S. Rowan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J. F. Stebbins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21" y="6196394"/>
            <a:ext cx="1010065" cy="43002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-4" y="4455594"/>
            <a:ext cx="9144004" cy="410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0" y="3231543"/>
            <a:ext cx="9144004" cy="410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734182" y="6268088"/>
            <a:ext cx="3656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2012 -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Waikoloa,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Hawaii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137668" y="6339181"/>
            <a:ext cx="16923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404040"/>
                </a:solidFill>
                <a:latin typeface="Arial"/>
                <a:cs typeface="Arial"/>
              </a:rPr>
              <a:t>rbassiri@stanford.edu</a:t>
            </a:r>
            <a:endParaRPr lang="en-US" sz="1200" baseline="300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54799" y="2969743"/>
            <a:ext cx="2893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Center for </a:t>
            </a:r>
            <a:r>
              <a:rPr lang="en-US" sz="1000" dirty="0" err="1" smtClean="0">
                <a:solidFill>
                  <a:srgbClr val="FFFFFF"/>
                </a:solidFill>
                <a:latin typeface="Arial"/>
                <a:cs typeface="Arial"/>
              </a:rPr>
              <a:t>Nanoscale</a:t>
            </a:r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 Science and Engineering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0645" y="5353601"/>
            <a:ext cx="8481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1. LIGO Group, Stanford University, 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2. SUPA, School of Physics and Astronomy, University of Glasgow, </a:t>
            </a:r>
            <a:b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3. Department of Materials, University of Oxford</a:t>
            </a:r>
          </a:p>
        </p:txBody>
      </p:sp>
    </p:spTree>
    <p:extLst>
      <p:ext uri="{BB962C8B-B14F-4D97-AF65-F5344CB8AC3E}">
        <p14:creationId xmlns:p14="http://schemas.microsoft.com/office/powerpoint/2010/main" val="375275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7" y="718364"/>
            <a:ext cx="8610060" cy="4440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Atomic structure investigations: RDF investigations</a:t>
            </a: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5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6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85857" y="4557496"/>
            <a:ext cx="8512460" cy="1525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Transmission Electron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icroscopy (TEM)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Ideal tool for studying the atomic structure and chemistry of the coatings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Major tools are imaging, diffraction and spectroscopy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Extensive capabilities at both Stanford and Glasgow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Major tool for amorphous materials is the Reduced Density Function (RDF)</a:t>
            </a: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en-US" sz="5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6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10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Atomic structure investigations</a:t>
            </a: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65" y="1199018"/>
            <a:ext cx="3085539" cy="32733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340" y="1228671"/>
            <a:ext cx="2635374" cy="32154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50108" y="4300485"/>
            <a:ext cx="22698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>
                <a:latin typeface="Arial"/>
                <a:cs typeface="Arial"/>
              </a:rPr>
              <a:t>Tecnai</a:t>
            </a:r>
            <a:r>
              <a:rPr lang="en-US" sz="1000" dirty="0" smtClean="0">
                <a:latin typeface="Arial"/>
                <a:cs typeface="Arial"/>
              </a:rPr>
              <a:t> F20 TEM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60712" y="4290997"/>
            <a:ext cx="28036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Diagram showing electron beam interactions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67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7" y="718364"/>
            <a:ext cx="8610060" cy="4440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Atomic structure investigations: RDF investigations</a:t>
            </a: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5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6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44885" y="1183744"/>
            <a:ext cx="8345799" cy="650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RDFs provide a statistical representation of where nearest neighbor atoms sit with regards to a central atom: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11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Atomic structure investigations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30" y="1783194"/>
            <a:ext cx="2783266" cy="27230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055" y="1898222"/>
            <a:ext cx="4462610" cy="28728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EFFF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64523" y="1659107"/>
            <a:ext cx="2243324" cy="452878"/>
          </a:xfrm>
          <a:prstGeom prst="rect">
            <a:avLst/>
          </a:prstGeom>
          <a:effectLst/>
        </p:spPr>
      </p:pic>
      <p:cxnSp>
        <p:nvCxnSpPr>
          <p:cNvPr id="4" name="Straight Arrow Connector 3"/>
          <p:cNvCxnSpPr/>
          <p:nvPr/>
        </p:nvCxnSpPr>
        <p:spPr>
          <a:xfrm flipV="1">
            <a:off x="6719086" y="2232655"/>
            <a:ext cx="0" cy="104463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485362" y="2744733"/>
            <a:ext cx="428330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515707" y="2119992"/>
            <a:ext cx="789912" cy="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/>
          <p:cNvSpPr txBox="1">
            <a:spLocks/>
          </p:cNvSpPr>
          <p:nvPr/>
        </p:nvSpPr>
        <p:spPr>
          <a:xfrm>
            <a:off x="260863" y="4740245"/>
            <a:ext cx="8345799" cy="16272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RDF analysis: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5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st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peak relates mostly to metal – oxygen bonds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5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nd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peak relates mostly to metal – metal distances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Peak positions indicate most likely place for atomic neighbors to sit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Peak height indicate and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eak width indicates level of homogeneity or ‘local order’ in structure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15614" y="4321175"/>
            <a:ext cx="24541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TEM diffraction pattern of a typical amorphous Ta</a:t>
            </a:r>
            <a:r>
              <a:rPr lang="en-US" sz="1000" baseline="-25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O</a:t>
            </a:r>
            <a:r>
              <a:rPr lang="en-US" sz="1000" baseline="-25000" dirty="0" smtClean="0">
                <a:latin typeface="Arial"/>
                <a:cs typeface="Arial"/>
              </a:rPr>
              <a:t>5</a:t>
            </a:r>
            <a:r>
              <a:rPr lang="en-US" sz="1000" dirty="0" smtClean="0">
                <a:latin typeface="Arial"/>
                <a:cs typeface="Arial"/>
              </a:rPr>
              <a:t> coating 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95247" y="4550488"/>
            <a:ext cx="24541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RDF of Ta</a:t>
            </a:r>
            <a:r>
              <a:rPr lang="en-US" sz="1000" baseline="-25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O</a:t>
            </a:r>
            <a:r>
              <a:rPr lang="en-US" sz="1000" baseline="-25000" dirty="0" smtClean="0">
                <a:latin typeface="Arial"/>
                <a:cs typeface="Arial"/>
              </a:rPr>
              <a:t>5</a:t>
            </a:r>
            <a:r>
              <a:rPr lang="en-US" sz="1000" dirty="0" smtClean="0">
                <a:latin typeface="Arial"/>
                <a:cs typeface="Arial"/>
              </a:rPr>
              <a:t> coating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825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7" y="962706"/>
            <a:ext cx="4832754" cy="3691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201" y="4352671"/>
            <a:ext cx="8610060" cy="24179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5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500" u="sng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5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5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Relationship to mechanical loss</a:t>
            </a:r>
          </a:p>
          <a:p>
            <a:pPr lvl="1">
              <a:buFont typeface="Wingdings" charset="2"/>
              <a:buChar char="§"/>
            </a:pPr>
            <a:r>
              <a:rPr lang="en-GB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Strong relationship from changing properties in the experimental RDFs </a:t>
            </a:r>
          </a:p>
          <a:p>
            <a:pPr lvl="1">
              <a:buFont typeface="Wingdings" charset="2"/>
              <a:buChar char="§"/>
            </a:pPr>
            <a:r>
              <a:rPr lang="en-GB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Strong correlation between mechanical loss and changing atomic structure properties </a:t>
            </a:r>
          </a:p>
          <a:p>
            <a:pPr lvl="1">
              <a:buFont typeface="Wingdings" charset="2"/>
              <a:buChar char="§"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Pearson correlation coefficient, r = </a:t>
            </a:r>
            <a:r>
              <a:rPr lang="en-GB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0.93</a:t>
            </a:r>
          </a:p>
          <a:p>
            <a:pPr marL="0" indent="0">
              <a:buNone/>
            </a:pPr>
            <a:endParaRPr lang="en-GB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7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12</a:t>
            </a:fld>
            <a:endParaRPr lang="en-US" sz="15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Atomic structure investigations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13746" y="737115"/>
            <a:ext cx="85821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Atomic structure investigations: TiO</a:t>
            </a:r>
            <a:r>
              <a:rPr lang="en-US" sz="13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doped 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Ta</a:t>
            </a:r>
            <a:r>
              <a:rPr lang="en-US" sz="13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</a:t>
            </a:r>
            <a:r>
              <a:rPr lang="en-US" sz="13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5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91731" y="1239128"/>
            <a:ext cx="3766059" cy="3266656"/>
            <a:chOff x="5261293" y="1225953"/>
            <a:chExt cx="3619574" cy="31204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1293" y="1293945"/>
              <a:ext cx="3619574" cy="305250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287468" y="1225953"/>
              <a:ext cx="234908" cy="313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80598" y="4530040"/>
            <a:ext cx="44365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RDFs 1</a:t>
            </a:r>
            <a:r>
              <a:rPr lang="en-US" sz="1000" baseline="30000" dirty="0" smtClean="0">
                <a:latin typeface="Arial"/>
                <a:cs typeface="Arial"/>
              </a:rPr>
              <a:t>st</a:t>
            </a:r>
            <a:r>
              <a:rPr lang="en-US" sz="1000" dirty="0" smtClean="0">
                <a:latin typeface="Arial"/>
                <a:cs typeface="Arial"/>
              </a:rPr>
              <a:t> peak FWHM and mechanical loss Vs. Ti concentration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91901" y="4530838"/>
            <a:ext cx="44365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C</a:t>
            </a:r>
            <a:r>
              <a:rPr lang="en-US" sz="1000" dirty="0" smtClean="0">
                <a:latin typeface="Arial"/>
                <a:cs typeface="Arial"/>
              </a:rPr>
              <a:t>orrelation between Mechanical loss and 1</a:t>
            </a:r>
            <a:r>
              <a:rPr lang="en-US" sz="1000" baseline="30000" dirty="0" smtClean="0">
                <a:latin typeface="Arial"/>
                <a:cs typeface="Arial"/>
              </a:rPr>
              <a:t>st</a:t>
            </a:r>
            <a:r>
              <a:rPr lang="en-US" sz="1000" dirty="0" smtClean="0">
                <a:latin typeface="Arial"/>
                <a:cs typeface="Arial"/>
              </a:rPr>
              <a:t> peak FWHM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90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13</a:t>
            </a:fld>
            <a:endParaRPr lang="en-US" sz="15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Atomic structure investigations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13746" y="737115"/>
            <a:ext cx="85821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Atomic structure investigations: TiO</a:t>
            </a:r>
            <a:r>
              <a:rPr lang="en-US" sz="13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doped 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Ta</a:t>
            </a:r>
            <a:r>
              <a:rPr lang="en-US" sz="13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</a:t>
            </a:r>
            <a:r>
              <a:rPr lang="en-US" sz="13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5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410892" y="1170784"/>
            <a:ext cx="6321427" cy="2624336"/>
            <a:chOff x="4621855" y="4223704"/>
            <a:chExt cx="4372698" cy="1871006"/>
          </a:xfrm>
        </p:grpSpPr>
        <p:grpSp>
          <p:nvGrpSpPr>
            <p:cNvPr id="2" name="Group 1"/>
            <p:cNvGrpSpPr/>
            <p:nvPr/>
          </p:nvGrpSpPr>
          <p:grpSpPr>
            <a:xfrm>
              <a:off x="4621855" y="4223704"/>
              <a:ext cx="4372698" cy="1871006"/>
              <a:chOff x="4696624" y="1227777"/>
              <a:chExt cx="4372698" cy="187100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t="6121"/>
              <a:stretch/>
            </p:blipFill>
            <p:spPr>
              <a:xfrm>
                <a:off x="4696624" y="1227777"/>
                <a:ext cx="4372698" cy="1871006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7012949" y="2862660"/>
                <a:ext cx="1530140" cy="209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rPr>
                  <a:t>Crystalline building blocks </a:t>
                </a:r>
                <a:endPara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8" name="Bent Arrow 7"/>
              <p:cNvSpPr/>
              <p:nvPr/>
            </p:nvSpPr>
            <p:spPr>
              <a:xfrm rot="16200000">
                <a:off x="6743032" y="2752707"/>
                <a:ext cx="236857" cy="282233"/>
              </a:xfrm>
              <a:prstGeom prst="ben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" name="Bent Arrow 18"/>
              <p:cNvSpPr/>
              <p:nvPr/>
            </p:nvSpPr>
            <p:spPr>
              <a:xfrm rot="5400000" flipH="1">
                <a:off x="8574813" y="2763655"/>
                <a:ext cx="236857" cy="282233"/>
              </a:xfrm>
              <a:prstGeom prst="ben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825725" y="4278470"/>
              <a:ext cx="439986" cy="209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Ta</a:t>
              </a:r>
              <a:r>
                <a:rPr lang="en-US" sz="14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2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O</a:t>
              </a:r>
              <a:r>
                <a:rPr lang="en-US" sz="14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2</a:t>
              </a:r>
              <a:endParaRPr lang="en-US" sz="1400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089366" y="4291353"/>
              <a:ext cx="491886" cy="209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TaTiO</a:t>
              </a:r>
              <a:r>
                <a:rPr lang="en-US" sz="14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2</a:t>
              </a:r>
              <a:endParaRPr lang="en-US" sz="1400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-183147" y="4075918"/>
            <a:ext cx="9079064" cy="2891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10000"/>
              </a:lnSpc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Models are generated from experimental diffraction data using Reverse Mote Carlo (RMC) and Molecular Dynamics (MD) simulations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Crystalline ring building blocks seen in all models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Atomic models provide many different possibilities for understanding the material properties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Studying these building blocks, and larger structures, may provide an insight into the mechanisms responsible for mechanical loss (as in the case for silica)</a:t>
            </a:r>
          </a:p>
          <a:p>
            <a:pPr lvl="1"/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/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30707" y="3839350"/>
            <a:ext cx="68379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Atomic model of the 20.4% TiO</a:t>
            </a:r>
            <a:r>
              <a:rPr lang="en-US" sz="1000" baseline="-25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 doped Ta</a:t>
            </a:r>
            <a:r>
              <a:rPr lang="en-US" sz="1000" baseline="-25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O</a:t>
            </a:r>
            <a:r>
              <a:rPr lang="en-US" sz="1000" baseline="-25000" dirty="0" smtClean="0">
                <a:latin typeface="Arial"/>
                <a:cs typeface="Arial"/>
              </a:rPr>
              <a:t>5</a:t>
            </a:r>
            <a:r>
              <a:rPr lang="en-US" sz="1000" dirty="0" smtClean="0">
                <a:latin typeface="Arial"/>
                <a:cs typeface="Arial"/>
              </a:rPr>
              <a:t> coating, highlighting the Ta</a:t>
            </a:r>
            <a:r>
              <a:rPr lang="en-US" sz="1000" baseline="-25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O</a:t>
            </a:r>
            <a:r>
              <a:rPr lang="en-US" sz="1000" baseline="-25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 and TaTiO</a:t>
            </a:r>
            <a:r>
              <a:rPr lang="en-US" sz="1000" baseline="-25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 crystalline building blocks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67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14</a:t>
            </a:fld>
            <a:endParaRPr lang="en-US" sz="15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Atomic structure investigations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13746" y="737115"/>
            <a:ext cx="858217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Atomic structure investigations: TiO</a:t>
            </a:r>
            <a:r>
              <a:rPr lang="en-US" sz="13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7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doped </a:t>
            </a:r>
            <a:r>
              <a:rPr lang="en-US" sz="17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Ta</a:t>
            </a:r>
            <a:r>
              <a:rPr lang="en-US" sz="13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7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</a:t>
            </a:r>
            <a:r>
              <a:rPr lang="en-US" sz="13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5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47379" y="1136852"/>
            <a:ext cx="292309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Bond and distance analysis provides detailed understanding of the local structure environments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Distance type and angle type distributions show clear differences between the 20.4% Ti and 53.8% Ti doped models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 contrast angle type distributions show only subtle changes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Ta-O-Ta, Ta-O-Ti shows reduced peak position by 10° as Ti doping is increased</a:t>
            </a:r>
          </a:p>
          <a:p>
            <a:pPr marL="742950" lvl="1" indent="-285750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/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/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3401"/>
          <a:stretch/>
        </p:blipFill>
        <p:spPr>
          <a:xfrm>
            <a:off x="2910194" y="1075400"/>
            <a:ext cx="3255872" cy="23452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47289"/>
          <a:stretch/>
        </p:blipFill>
        <p:spPr>
          <a:xfrm>
            <a:off x="5850317" y="1013948"/>
            <a:ext cx="3318749" cy="2704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67111"/>
          <a:stretch/>
        </p:blipFill>
        <p:spPr>
          <a:xfrm>
            <a:off x="2889708" y="3583740"/>
            <a:ext cx="3066314" cy="24733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t="32997" b="33850"/>
          <a:stretch/>
        </p:blipFill>
        <p:spPr>
          <a:xfrm>
            <a:off x="5922018" y="3590306"/>
            <a:ext cx="3041919" cy="247339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551048" y="6034102"/>
            <a:ext cx="51274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Bond and distance distributions for TiO</a:t>
            </a:r>
            <a:r>
              <a:rPr lang="en-US" sz="7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 doped Ta</a:t>
            </a:r>
            <a:r>
              <a:rPr lang="en-US" sz="7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O</a:t>
            </a:r>
            <a:r>
              <a:rPr lang="en-US" sz="700" dirty="0" smtClean="0">
                <a:latin typeface="Arial"/>
                <a:cs typeface="Arial"/>
              </a:rPr>
              <a:t>5</a:t>
            </a:r>
            <a:r>
              <a:rPr lang="en-US" sz="1000" dirty="0" smtClean="0">
                <a:latin typeface="Arial"/>
                <a:cs typeface="Arial"/>
              </a:rPr>
              <a:t> coatings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5327" y="3498149"/>
            <a:ext cx="32776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(c)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5795761" y="3518633"/>
            <a:ext cx="32776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(d)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1223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7" y="718364"/>
            <a:ext cx="8229600" cy="5317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NMR measurements</a:t>
            </a:r>
            <a:b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sz="20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15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Atomic structure investigations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35"/>
          <p:cNvSpPr>
            <a:spLocks noChangeArrowheads="1"/>
          </p:cNvSpPr>
          <p:nvPr/>
        </p:nvSpPr>
        <p:spPr bwMode="auto">
          <a:xfrm>
            <a:off x="291847" y="1070317"/>
            <a:ext cx="5507820" cy="469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eaLnBrk="1" hangingPunct="1">
              <a:spcBef>
                <a:spcPct val="20000"/>
              </a:spcBef>
              <a:buFont typeface="Wingdings" charset="2"/>
              <a:buChar char="§"/>
            </a:pPr>
            <a:endParaRPr lang="en-US" sz="100" dirty="0" smtClean="0">
              <a:latin typeface="Arial"/>
              <a:ea typeface="굴림" charset="0"/>
              <a:cs typeface="Arial"/>
            </a:endParaRPr>
          </a:p>
          <a:p>
            <a:pPr marL="285750" indent="-285750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sz="1700" dirty="0" smtClean="0">
                <a:latin typeface="Arial"/>
                <a:ea typeface="굴림" charset="0"/>
                <a:cs typeface="Arial"/>
              </a:rPr>
              <a:t>Nuclear Magnetic Resonance (NMR) spectroscopy</a:t>
            </a:r>
          </a:p>
          <a:p>
            <a:pPr marL="7429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1500" dirty="0">
                <a:latin typeface="Arial"/>
                <a:ea typeface="굴림" charset="0"/>
                <a:cs typeface="Arial"/>
              </a:rPr>
              <a:t>NMR uses splitting of nuclear spin energy level of specific nucleus in a magnetic </a:t>
            </a:r>
            <a:r>
              <a:rPr lang="en-US" sz="1500" dirty="0" smtClean="0">
                <a:latin typeface="Arial"/>
                <a:ea typeface="굴림" charset="0"/>
                <a:cs typeface="Arial"/>
              </a:rPr>
              <a:t>field</a:t>
            </a:r>
            <a:br>
              <a:rPr lang="en-US" sz="1500" dirty="0" smtClean="0">
                <a:latin typeface="Arial"/>
                <a:ea typeface="굴림" charset="0"/>
                <a:cs typeface="Arial"/>
              </a:rPr>
            </a:br>
            <a:endParaRPr lang="en-US" sz="1500" dirty="0" smtClean="0">
              <a:latin typeface="Arial"/>
              <a:ea typeface="굴림" charset="0"/>
              <a:cs typeface="Arial"/>
            </a:endParaRPr>
          </a:p>
          <a:p>
            <a:pPr marL="285750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1700" dirty="0">
                <a:latin typeface="Arial"/>
                <a:ea typeface="굴림" charset="0"/>
                <a:cs typeface="Arial"/>
              </a:rPr>
              <a:t>C</a:t>
            </a:r>
            <a:r>
              <a:rPr lang="en-US" sz="1700" dirty="0" smtClean="0">
                <a:latin typeface="Arial"/>
                <a:ea typeface="굴림" charset="0"/>
                <a:cs typeface="Arial"/>
              </a:rPr>
              <a:t>apable </a:t>
            </a:r>
            <a:r>
              <a:rPr lang="en-US" sz="1700" dirty="0">
                <a:latin typeface="Arial"/>
                <a:ea typeface="굴림" charset="0"/>
                <a:cs typeface="Arial"/>
              </a:rPr>
              <a:t>of quantifying the distributions of and connections among structural units</a:t>
            </a:r>
          </a:p>
          <a:p>
            <a:pPr marL="285750" indent="-285750">
              <a:spcBef>
                <a:spcPct val="20000"/>
              </a:spcBef>
              <a:buFont typeface="Wingdings" charset="2"/>
              <a:buChar char="§"/>
            </a:pPr>
            <a:endParaRPr lang="en-US" sz="1700" dirty="0" smtClean="0">
              <a:latin typeface="Arial"/>
              <a:ea typeface="굴림" charset="0"/>
              <a:cs typeface="Arial"/>
            </a:endParaRPr>
          </a:p>
          <a:p>
            <a:pPr marL="285750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1700" dirty="0" smtClean="0">
                <a:latin typeface="Arial"/>
                <a:ea typeface="굴림" charset="0"/>
                <a:cs typeface="Arial"/>
              </a:rPr>
              <a:t>Sensitive </a:t>
            </a:r>
            <a:r>
              <a:rPr lang="en-US" sz="1700" dirty="0">
                <a:latin typeface="Arial"/>
                <a:ea typeface="굴림" charset="0"/>
                <a:cs typeface="Arial"/>
              </a:rPr>
              <a:t>to </a:t>
            </a:r>
            <a:r>
              <a:rPr lang="en-US" sz="1700" dirty="0" smtClean="0">
                <a:latin typeface="Arial"/>
                <a:ea typeface="굴림" charset="0"/>
                <a:cs typeface="Arial"/>
              </a:rPr>
              <a:t>the local structure</a:t>
            </a:r>
          </a:p>
          <a:p>
            <a:pPr marL="7429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1600" dirty="0">
                <a:latin typeface="Arial"/>
                <a:ea typeface="굴림" charset="0"/>
                <a:cs typeface="Arial"/>
              </a:rPr>
              <a:t>N</a:t>
            </a:r>
            <a:r>
              <a:rPr lang="en-US" sz="1600" dirty="0" smtClean="0">
                <a:latin typeface="Arial"/>
                <a:ea typeface="굴림" charset="0"/>
                <a:cs typeface="Arial"/>
              </a:rPr>
              <a:t>uclear </a:t>
            </a:r>
            <a:r>
              <a:rPr lang="en-US" sz="1600" dirty="0">
                <a:latin typeface="Arial"/>
                <a:ea typeface="굴림" charset="0"/>
                <a:cs typeface="Arial"/>
              </a:rPr>
              <a:t>specific, e.g. </a:t>
            </a:r>
            <a:r>
              <a:rPr lang="en-US" sz="1600" baseline="30000" dirty="0">
                <a:latin typeface="Arial"/>
                <a:ea typeface="굴림" charset="0"/>
                <a:cs typeface="Arial"/>
              </a:rPr>
              <a:t>17</a:t>
            </a:r>
            <a:r>
              <a:rPr lang="en-US" sz="1600" dirty="0">
                <a:latin typeface="Arial"/>
                <a:ea typeface="굴림" charset="0"/>
                <a:cs typeface="Arial"/>
              </a:rPr>
              <a:t>O </a:t>
            </a:r>
            <a:r>
              <a:rPr lang="en-US" sz="1600" dirty="0" smtClean="0">
                <a:latin typeface="Arial"/>
                <a:ea typeface="굴림" charset="0"/>
                <a:cs typeface="Arial"/>
              </a:rPr>
              <a:t>NMR</a:t>
            </a:r>
          </a:p>
          <a:p>
            <a:pPr marL="285750" indent="-285750">
              <a:spcBef>
                <a:spcPct val="20000"/>
              </a:spcBef>
              <a:buFont typeface="Wingdings" charset="2"/>
              <a:buChar char="§"/>
            </a:pPr>
            <a:endParaRPr lang="en-US" sz="1600" dirty="0" smtClean="0">
              <a:latin typeface="Arial"/>
              <a:ea typeface="굴림" charset="0"/>
              <a:cs typeface="Arial"/>
            </a:endParaRPr>
          </a:p>
          <a:p>
            <a:pPr marL="285750" indent="-285750" eaLnBrk="1" hangingPunct="1">
              <a:spcBef>
                <a:spcPct val="20000"/>
              </a:spcBef>
              <a:buFont typeface="Wingdings" charset="2"/>
              <a:buChar char="§"/>
            </a:pPr>
            <a:endParaRPr lang="en-US" sz="1600" dirty="0" smtClean="0">
              <a:latin typeface="Arial"/>
              <a:ea typeface="굴림" charset="0"/>
              <a:cs typeface="Arial"/>
            </a:endParaRPr>
          </a:p>
        </p:txBody>
      </p:sp>
      <p:pic>
        <p:nvPicPr>
          <p:cNvPr id="22" name="Picture 5" descr="nm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035" y="1101937"/>
            <a:ext cx="246221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5920714" y="5673937"/>
            <a:ext cx="258478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1300" dirty="0">
                <a:latin typeface="Arial"/>
                <a:ea typeface="굴림" charset="0"/>
                <a:cs typeface="Arial"/>
              </a:rPr>
              <a:t>Varian NMR with Oxford Magnet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4565" y="5992752"/>
            <a:ext cx="3807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Namjun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Kim -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njkim@stanford.edu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749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7" y="718364"/>
            <a:ext cx="8229600" cy="5317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NMR 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measurements: </a:t>
            </a:r>
            <a:r>
              <a:rPr lang="en-US" sz="2000" u="sng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17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 NMR of sol-gel and IBS 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Ta</a:t>
            </a:r>
            <a:r>
              <a:rPr lang="en-US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</a:t>
            </a:r>
            <a:r>
              <a:rPr lang="en-US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5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16</a:t>
            </a:fld>
            <a:endParaRPr lang="en-US" sz="15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Atomic structure investigations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47" y="1165565"/>
            <a:ext cx="4483730" cy="4869879"/>
          </a:xfrm>
          <a:prstGeom prst="rect">
            <a:avLst/>
          </a:prstGeom>
        </p:spPr>
      </p:pic>
      <p:sp>
        <p:nvSpPr>
          <p:cNvPr id="60" name="Rectangle 35"/>
          <p:cNvSpPr>
            <a:spLocks noChangeArrowheads="1"/>
          </p:cNvSpPr>
          <p:nvPr/>
        </p:nvSpPr>
        <p:spPr bwMode="auto">
          <a:xfrm>
            <a:off x="5055234" y="1165564"/>
            <a:ext cx="3860166" cy="469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Two peaks were assigned based on the known crystalline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structure </a:t>
            </a:r>
            <a:b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</a:br>
            <a:r>
              <a:rPr lang="en-US" altLang="ko-KR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[</a:t>
            </a:r>
            <a:r>
              <a:rPr lang="en-US" altLang="ko-KR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3]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O:</a:t>
            </a:r>
            <a:r>
              <a:rPr lang="en-US" altLang="ko-KR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[2]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O ~ 3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:2</a:t>
            </a:r>
          </a:p>
          <a:p>
            <a:pPr marL="285750" indent="-285750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The difference in relative intensities between amorphous and crystalline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Ta</a:t>
            </a:r>
            <a:r>
              <a:rPr lang="en-US" altLang="ko-KR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2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O</a:t>
            </a:r>
            <a:r>
              <a:rPr lang="en-US" altLang="ko-KR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5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 suggests a difference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in OTa</a:t>
            </a:r>
            <a:r>
              <a:rPr lang="en-US" altLang="ko-K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2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/OTa</a:t>
            </a:r>
            <a:r>
              <a:rPr lang="en-US" altLang="ko-K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3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 ratio in amorphous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Ta</a:t>
            </a:r>
            <a:r>
              <a:rPr lang="en-US" altLang="ko-KR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2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O</a:t>
            </a:r>
            <a:r>
              <a:rPr lang="en-US" altLang="ko-KR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5</a:t>
            </a:r>
            <a:endParaRPr lang="en-US" altLang="ko-KR" sz="1600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굴림" charset="0"/>
              <a:cs typeface="Arial"/>
            </a:endParaRPr>
          </a:p>
          <a:p>
            <a:pPr marL="285750" indent="-285750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Amorphous Ta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O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5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 from different preparation methods do not show any significant difference</a:t>
            </a:r>
          </a:p>
          <a:p>
            <a:pPr marL="285750" indent="-285750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ubtle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differences can be observed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linewidths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, peak positions, etc.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) and is currently under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investigation</a:t>
            </a:r>
          </a:p>
        </p:txBody>
      </p:sp>
      <p:sp>
        <p:nvSpPr>
          <p:cNvPr id="61" name="Text Box 138"/>
          <p:cNvSpPr txBox="1">
            <a:spLocks noChangeArrowheads="1"/>
          </p:cNvSpPr>
          <p:nvPr/>
        </p:nvSpPr>
        <p:spPr bwMode="auto">
          <a:xfrm>
            <a:off x="3232466" y="5102180"/>
            <a:ext cx="16081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굴림" charset="0"/>
              </a:rPr>
              <a:t>* spinning sidebands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4565" y="5992752"/>
            <a:ext cx="3807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Namjun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Kim -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njkim@stanford.edu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68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7" y="718364"/>
            <a:ext cx="8229600" cy="5317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Electron Paramagnetic Resonance (EPR) 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Spectroscopy measurements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 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heat-treated Ta</a:t>
            </a:r>
            <a:r>
              <a:rPr lang="en-US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</a:t>
            </a:r>
            <a:r>
              <a:rPr lang="en-US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5 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coatings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17</a:t>
            </a:fld>
            <a:endParaRPr lang="en-US" sz="15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Atomic structure investigations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35"/>
          <p:cNvSpPr>
            <a:spLocks noChangeArrowheads="1"/>
          </p:cNvSpPr>
          <p:nvPr/>
        </p:nvSpPr>
        <p:spPr bwMode="auto">
          <a:xfrm>
            <a:off x="5055234" y="1513792"/>
            <a:ext cx="3860166" cy="469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>
              <a:spcBef>
                <a:spcPct val="20000"/>
              </a:spcBef>
              <a:buFont typeface="Wingdings" charset="2"/>
              <a:buChar char="§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EPR detects unpaired electrons in the sample</a:t>
            </a:r>
          </a:p>
          <a:p>
            <a:pPr marL="285750" indent="-285750">
              <a:spcBef>
                <a:spcPct val="20000"/>
              </a:spcBef>
              <a:buFont typeface="Wingdings" charset="2"/>
              <a:buChar char="§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Only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the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unannealed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amorphous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tantala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shows an unpaired electron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굴림" charset="0"/>
              <a:cs typeface="Arial"/>
            </a:endParaRPr>
          </a:p>
          <a:p>
            <a:pPr marL="285750" indent="-285750">
              <a:spcBef>
                <a:spcPct val="20000"/>
              </a:spcBef>
              <a:buFont typeface="Wingdings" charset="2"/>
              <a:buChar char="§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EPR signal is most likely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due to oxygen deficiency in un-annealed sample, estimated ~ 0.2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% </a:t>
            </a:r>
          </a:p>
          <a:p>
            <a:pPr marL="285750" indent="-285750">
              <a:spcBef>
                <a:spcPct val="20000"/>
              </a:spcBef>
              <a:buFont typeface="Wingdings" charset="2"/>
              <a:buChar char="§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굴림" charset="0"/>
                <a:cs typeface="Arial"/>
              </a:rPr>
              <a:t>Oxygen deficiency may play an important role in improvement of optical and mechanical properties upon annealing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4565" y="5992752"/>
            <a:ext cx="3807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Namjun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Kim -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njkim@stanford.edu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9" name="Group 2298"/>
          <p:cNvGrpSpPr>
            <a:grpSpLocks/>
          </p:cNvGrpSpPr>
          <p:nvPr/>
        </p:nvGrpSpPr>
        <p:grpSpPr bwMode="auto">
          <a:xfrm>
            <a:off x="445964" y="1610776"/>
            <a:ext cx="4132438" cy="3387105"/>
            <a:chOff x="386" y="1013"/>
            <a:chExt cx="2283" cy="1905"/>
          </a:xfrm>
        </p:grpSpPr>
        <p:grpSp>
          <p:nvGrpSpPr>
            <p:cNvPr id="21" name="Group 251"/>
            <p:cNvGrpSpPr>
              <a:grpSpLocks/>
            </p:cNvGrpSpPr>
            <p:nvPr/>
          </p:nvGrpSpPr>
          <p:grpSpPr bwMode="auto">
            <a:xfrm>
              <a:off x="477" y="1451"/>
              <a:ext cx="2192" cy="1108"/>
              <a:chOff x="477" y="1451"/>
              <a:chExt cx="2192" cy="1108"/>
            </a:xfrm>
          </p:grpSpPr>
          <p:sp>
            <p:nvSpPr>
              <p:cNvPr id="1865" name="Rectangle 51"/>
              <p:cNvSpPr>
                <a:spLocks noChangeArrowheads="1"/>
              </p:cNvSpPr>
              <p:nvPr/>
            </p:nvSpPr>
            <p:spPr bwMode="auto">
              <a:xfrm>
                <a:off x="477" y="2516"/>
                <a:ext cx="22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" name="Rectangle 52"/>
              <p:cNvSpPr>
                <a:spLocks noChangeArrowheads="1"/>
              </p:cNvSpPr>
              <p:nvPr/>
            </p:nvSpPr>
            <p:spPr bwMode="auto">
              <a:xfrm>
                <a:off x="499" y="2516"/>
                <a:ext cx="2167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" name="Freeform 53"/>
              <p:cNvSpPr>
                <a:spLocks/>
              </p:cNvSpPr>
              <p:nvPr/>
            </p:nvSpPr>
            <p:spPr bwMode="auto">
              <a:xfrm>
                <a:off x="493" y="2521"/>
                <a:ext cx="14" cy="38"/>
              </a:xfrm>
              <a:custGeom>
                <a:avLst/>
                <a:gdLst>
                  <a:gd name="T0" fmla="*/ 14 w 14"/>
                  <a:gd name="T1" fmla="*/ 38 h 38"/>
                  <a:gd name="T2" fmla="*/ 0 w 14"/>
                  <a:gd name="T3" fmla="*/ 29 h 38"/>
                  <a:gd name="T4" fmla="*/ 6 w 14"/>
                  <a:gd name="T5" fmla="*/ 0 h 38"/>
                  <a:gd name="T6" fmla="*/ 14 w 14"/>
                  <a:gd name="T7" fmla="*/ 0 h 38"/>
                  <a:gd name="T8" fmla="*/ 14 w 14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8">
                    <a:moveTo>
                      <a:pt x="14" y="38"/>
                    </a:moveTo>
                    <a:lnTo>
                      <a:pt x="0" y="29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14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" name="Freeform 54"/>
              <p:cNvSpPr>
                <a:spLocks/>
              </p:cNvSpPr>
              <p:nvPr/>
            </p:nvSpPr>
            <p:spPr bwMode="auto">
              <a:xfrm>
                <a:off x="764" y="2521"/>
                <a:ext cx="11" cy="29"/>
              </a:xfrm>
              <a:custGeom>
                <a:avLst/>
                <a:gdLst>
                  <a:gd name="T0" fmla="*/ 11 w 11"/>
                  <a:gd name="T1" fmla="*/ 29 h 29"/>
                  <a:gd name="T2" fmla="*/ 0 w 11"/>
                  <a:gd name="T3" fmla="*/ 29 h 29"/>
                  <a:gd name="T4" fmla="*/ 3 w 11"/>
                  <a:gd name="T5" fmla="*/ 0 h 29"/>
                  <a:gd name="T6" fmla="*/ 11 w 11"/>
                  <a:gd name="T7" fmla="*/ 0 h 29"/>
                  <a:gd name="T8" fmla="*/ 11 w 1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9">
                    <a:moveTo>
                      <a:pt x="11" y="29"/>
                    </a:moveTo>
                    <a:lnTo>
                      <a:pt x="0" y="29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" name="Rectangle 55"/>
              <p:cNvSpPr>
                <a:spLocks noChangeArrowheads="1"/>
              </p:cNvSpPr>
              <p:nvPr/>
            </p:nvSpPr>
            <p:spPr bwMode="auto">
              <a:xfrm>
                <a:off x="1038" y="2521"/>
                <a:ext cx="11" cy="2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" name="Rectangle 56"/>
              <p:cNvSpPr>
                <a:spLocks noChangeArrowheads="1"/>
              </p:cNvSpPr>
              <p:nvPr/>
            </p:nvSpPr>
            <p:spPr bwMode="auto">
              <a:xfrm>
                <a:off x="1309" y="2521"/>
                <a:ext cx="8" cy="2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" name="Rectangle 57"/>
              <p:cNvSpPr>
                <a:spLocks noChangeArrowheads="1"/>
              </p:cNvSpPr>
              <p:nvPr/>
            </p:nvSpPr>
            <p:spPr bwMode="auto">
              <a:xfrm>
                <a:off x="1577" y="2521"/>
                <a:ext cx="14" cy="2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" name="Freeform 58"/>
              <p:cNvSpPr>
                <a:spLocks/>
              </p:cNvSpPr>
              <p:nvPr/>
            </p:nvSpPr>
            <p:spPr bwMode="auto">
              <a:xfrm>
                <a:off x="1848" y="2521"/>
                <a:ext cx="11" cy="29"/>
              </a:xfrm>
              <a:custGeom>
                <a:avLst/>
                <a:gdLst>
                  <a:gd name="T0" fmla="*/ 11 w 11"/>
                  <a:gd name="T1" fmla="*/ 29 h 29"/>
                  <a:gd name="T2" fmla="*/ 0 w 11"/>
                  <a:gd name="T3" fmla="*/ 29 h 29"/>
                  <a:gd name="T4" fmla="*/ 3 w 11"/>
                  <a:gd name="T5" fmla="*/ 0 h 29"/>
                  <a:gd name="T6" fmla="*/ 11 w 11"/>
                  <a:gd name="T7" fmla="*/ 0 h 29"/>
                  <a:gd name="T8" fmla="*/ 11 w 1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9">
                    <a:moveTo>
                      <a:pt x="11" y="29"/>
                    </a:moveTo>
                    <a:lnTo>
                      <a:pt x="0" y="29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" name="Freeform 59"/>
              <p:cNvSpPr>
                <a:spLocks/>
              </p:cNvSpPr>
              <p:nvPr/>
            </p:nvSpPr>
            <p:spPr bwMode="auto">
              <a:xfrm>
                <a:off x="2116" y="2521"/>
                <a:ext cx="17" cy="38"/>
              </a:xfrm>
              <a:custGeom>
                <a:avLst/>
                <a:gdLst>
                  <a:gd name="T0" fmla="*/ 14 w 17"/>
                  <a:gd name="T1" fmla="*/ 38 h 38"/>
                  <a:gd name="T2" fmla="*/ 0 w 17"/>
                  <a:gd name="T3" fmla="*/ 29 h 38"/>
                  <a:gd name="T4" fmla="*/ 6 w 17"/>
                  <a:gd name="T5" fmla="*/ 0 h 38"/>
                  <a:gd name="T6" fmla="*/ 17 w 17"/>
                  <a:gd name="T7" fmla="*/ 0 h 38"/>
                  <a:gd name="T8" fmla="*/ 14 w 17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8">
                    <a:moveTo>
                      <a:pt x="14" y="38"/>
                    </a:moveTo>
                    <a:lnTo>
                      <a:pt x="0" y="29"/>
                    </a:lnTo>
                    <a:lnTo>
                      <a:pt x="6" y="0"/>
                    </a:lnTo>
                    <a:lnTo>
                      <a:pt x="17" y="0"/>
                    </a:lnTo>
                    <a:lnTo>
                      <a:pt x="14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" name="Rectangle 60"/>
              <p:cNvSpPr>
                <a:spLocks noChangeArrowheads="1"/>
              </p:cNvSpPr>
              <p:nvPr/>
            </p:nvSpPr>
            <p:spPr bwMode="auto">
              <a:xfrm>
                <a:off x="2387" y="2521"/>
                <a:ext cx="11" cy="2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" name="Rectangle 61"/>
              <p:cNvSpPr>
                <a:spLocks noChangeArrowheads="1"/>
              </p:cNvSpPr>
              <p:nvPr/>
            </p:nvSpPr>
            <p:spPr bwMode="auto">
              <a:xfrm>
                <a:off x="2658" y="2521"/>
                <a:ext cx="11" cy="2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" name="Freeform 62"/>
              <p:cNvSpPr>
                <a:spLocks/>
              </p:cNvSpPr>
              <p:nvPr/>
            </p:nvSpPr>
            <p:spPr bwMode="auto">
              <a:xfrm>
                <a:off x="499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" name="Freeform 63"/>
              <p:cNvSpPr>
                <a:spLocks/>
              </p:cNvSpPr>
              <p:nvPr/>
            </p:nvSpPr>
            <p:spPr bwMode="auto">
              <a:xfrm>
                <a:off x="502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8" name="Freeform 64"/>
              <p:cNvSpPr>
                <a:spLocks/>
              </p:cNvSpPr>
              <p:nvPr/>
            </p:nvSpPr>
            <p:spPr bwMode="auto">
              <a:xfrm>
                <a:off x="507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9" name="Freeform 65"/>
              <p:cNvSpPr>
                <a:spLocks/>
              </p:cNvSpPr>
              <p:nvPr/>
            </p:nvSpPr>
            <p:spPr bwMode="auto">
              <a:xfrm>
                <a:off x="515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0" name="Freeform 66"/>
              <p:cNvSpPr>
                <a:spLocks/>
              </p:cNvSpPr>
              <p:nvPr/>
            </p:nvSpPr>
            <p:spPr bwMode="auto">
              <a:xfrm>
                <a:off x="518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1" name="Freeform 67"/>
              <p:cNvSpPr>
                <a:spLocks/>
              </p:cNvSpPr>
              <p:nvPr/>
            </p:nvSpPr>
            <p:spPr bwMode="auto">
              <a:xfrm>
                <a:off x="524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2" name="Freeform 68"/>
              <p:cNvSpPr>
                <a:spLocks/>
              </p:cNvSpPr>
              <p:nvPr/>
            </p:nvSpPr>
            <p:spPr bwMode="auto">
              <a:xfrm>
                <a:off x="526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3" name="Freeform 69"/>
              <p:cNvSpPr>
                <a:spLocks/>
              </p:cNvSpPr>
              <p:nvPr/>
            </p:nvSpPr>
            <p:spPr bwMode="auto">
              <a:xfrm>
                <a:off x="532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" name="Freeform 70"/>
              <p:cNvSpPr>
                <a:spLocks/>
              </p:cNvSpPr>
              <p:nvPr/>
            </p:nvSpPr>
            <p:spPr bwMode="auto">
              <a:xfrm>
                <a:off x="534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5" name="Freeform 71"/>
              <p:cNvSpPr>
                <a:spLocks/>
              </p:cNvSpPr>
              <p:nvPr/>
            </p:nvSpPr>
            <p:spPr bwMode="auto">
              <a:xfrm>
                <a:off x="540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6" name="Freeform 72"/>
              <p:cNvSpPr>
                <a:spLocks/>
              </p:cNvSpPr>
              <p:nvPr/>
            </p:nvSpPr>
            <p:spPr bwMode="auto">
              <a:xfrm>
                <a:off x="543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7" name="Freeform 73"/>
              <p:cNvSpPr>
                <a:spLocks/>
              </p:cNvSpPr>
              <p:nvPr/>
            </p:nvSpPr>
            <p:spPr bwMode="auto">
              <a:xfrm>
                <a:off x="548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8" name="Freeform 74"/>
              <p:cNvSpPr>
                <a:spLocks/>
              </p:cNvSpPr>
              <p:nvPr/>
            </p:nvSpPr>
            <p:spPr bwMode="auto">
              <a:xfrm>
                <a:off x="551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5 w 8"/>
                  <a:gd name="T5" fmla="*/ 0 h 15"/>
                  <a:gd name="T6" fmla="*/ 8 w 8"/>
                  <a:gd name="T7" fmla="*/ 0 h 15"/>
                  <a:gd name="T8" fmla="*/ 5 w 8"/>
                  <a:gd name="T9" fmla="*/ 5 h 15"/>
                  <a:gd name="T10" fmla="*/ 5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9" name="Freeform 75"/>
              <p:cNvSpPr>
                <a:spLocks/>
              </p:cNvSpPr>
              <p:nvPr/>
            </p:nvSpPr>
            <p:spPr bwMode="auto">
              <a:xfrm>
                <a:off x="551" y="1465"/>
                <a:ext cx="14" cy="20"/>
              </a:xfrm>
              <a:custGeom>
                <a:avLst/>
                <a:gdLst>
                  <a:gd name="T0" fmla="*/ 0 w 14"/>
                  <a:gd name="T1" fmla="*/ 15 h 20"/>
                  <a:gd name="T2" fmla="*/ 8 w 14"/>
                  <a:gd name="T3" fmla="*/ 0 h 20"/>
                  <a:gd name="T4" fmla="*/ 14 w 14"/>
                  <a:gd name="T5" fmla="*/ 0 h 20"/>
                  <a:gd name="T6" fmla="*/ 8 w 14"/>
                  <a:gd name="T7" fmla="*/ 15 h 20"/>
                  <a:gd name="T8" fmla="*/ 8 w 14"/>
                  <a:gd name="T9" fmla="*/ 20 h 20"/>
                  <a:gd name="T10" fmla="*/ 8 w 14"/>
                  <a:gd name="T11" fmla="*/ 20 h 20"/>
                  <a:gd name="T12" fmla="*/ 0 w 14"/>
                  <a:gd name="T1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0">
                    <a:moveTo>
                      <a:pt x="0" y="15"/>
                    </a:moveTo>
                    <a:lnTo>
                      <a:pt x="8" y="0"/>
                    </a:lnTo>
                    <a:lnTo>
                      <a:pt x="14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" name="Freeform 76"/>
              <p:cNvSpPr>
                <a:spLocks/>
              </p:cNvSpPr>
              <p:nvPr/>
            </p:nvSpPr>
            <p:spPr bwMode="auto">
              <a:xfrm>
                <a:off x="559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" name="Freeform 77"/>
              <p:cNvSpPr>
                <a:spLocks/>
              </p:cNvSpPr>
              <p:nvPr/>
            </p:nvSpPr>
            <p:spPr bwMode="auto">
              <a:xfrm>
                <a:off x="565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" name="Freeform 78"/>
              <p:cNvSpPr>
                <a:spLocks/>
              </p:cNvSpPr>
              <p:nvPr/>
            </p:nvSpPr>
            <p:spPr bwMode="auto">
              <a:xfrm>
                <a:off x="567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" name="Freeform 79"/>
              <p:cNvSpPr>
                <a:spLocks/>
              </p:cNvSpPr>
              <p:nvPr/>
            </p:nvSpPr>
            <p:spPr bwMode="auto">
              <a:xfrm>
                <a:off x="573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" name="Freeform 80"/>
              <p:cNvSpPr>
                <a:spLocks/>
              </p:cNvSpPr>
              <p:nvPr/>
            </p:nvSpPr>
            <p:spPr bwMode="auto">
              <a:xfrm>
                <a:off x="576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" name="Freeform 81"/>
              <p:cNvSpPr>
                <a:spLocks/>
              </p:cNvSpPr>
              <p:nvPr/>
            </p:nvSpPr>
            <p:spPr bwMode="auto">
              <a:xfrm>
                <a:off x="581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3 w 8"/>
                  <a:gd name="T5" fmla="*/ 0 h 20"/>
                  <a:gd name="T6" fmla="*/ 3 w 8"/>
                  <a:gd name="T7" fmla="*/ 15 h 20"/>
                  <a:gd name="T8" fmla="*/ 8 w 8"/>
                  <a:gd name="T9" fmla="*/ 20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" name="Freeform 82"/>
              <p:cNvSpPr>
                <a:spLocks/>
              </p:cNvSpPr>
              <p:nvPr/>
            </p:nvSpPr>
            <p:spPr bwMode="auto">
              <a:xfrm>
                <a:off x="584" y="1455"/>
                <a:ext cx="13" cy="30"/>
              </a:xfrm>
              <a:custGeom>
                <a:avLst/>
                <a:gdLst>
                  <a:gd name="T0" fmla="*/ 5 w 13"/>
                  <a:gd name="T1" fmla="*/ 30 h 30"/>
                  <a:gd name="T2" fmla="*/ 0 w 13"/>
                  <a:gd name="T3" fmla="*/ 10 h 30"/>
                  <a:gd name="T4" fmla="*/ 13 w 13"/>
                  <a:gd name="T5" fmla="*/ 0 h 30"/>
                  <a:gd name="T6" fmla="*/ 13 w 13"/>
                  <a:gd name="T7" fmla="*/ 15 h 30"/>
                  <a:gd name="T8" fmla="*/ 8 w 13"/>
                  <a:gd name="T9" fmla="*/ 15 h 30"/>
                  <a:gd name="T10" fmla="*/ 8 w 13"/>
                  <a:gd name="T11" fmla="*/ 25 h 30"/>
                  <a:gd name="T12" fmla="*/ 5 w 13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0">
                    <a:moveTo>
                      <a:pt x="5" y="30"/>
                    </a:moveTo>
                    <a:lnTo>
                      <a:pt x="0" y="10"/>
                    </a:lnTo>
                    <a:lnTo>
                      <a:pt x="13" y="0"/>
                    </a:lnTo>
                    <a:lnTo>
                      <a:pt x="13" y="15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5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" name="Freeform 83"/>
              <p:cNvSpPr>
                <a:spLocks/>
              </p:cNvSpPr>
              <p:nvPr/>
            </p:nvSpPr>
            <p:spPr bwMode="auto">
              <a:xfrm>
                <a:off x="584" y="1470"/>
                <a:ext cx="13" cy="24"/>
              </a:xfrm>
              <a:custGeom>
                <a:avLst/>
                <a:gdLst>
                  <a:gd name="T0" fmla="*/ 0 w 13"/>
                  <a:gd name="T1" fmla="*/ 0 h 24"/>
                  <a:gd name="T2" fmla="*/ 13 w 13"/>
                  <a:gd name="T3" fmla="*/ 0 h 24"/>
                  <a:gd name="T4" fmla="*/ 13 w 13"/>
                  <a:gd name="T5" fmla="*/ 10 h 24"/>
                  <a:gd name="T6" fmla="*/ 8 w 13"/>
                  <a:gd name="T7" fmla="*/ 10 h 24"/>
                  <a:gd name="T8" fmla="*/ 8 w 13"/>
                  <a:gd name="T9" fmla="*/ 15 h 24"/>
                  <a:gd name="T10" fmla="*/ 0 w 13"/>
                  <a:gd name="T11" fmla="*/ 24 h 24"/>
                  <a:gd name="T12" fmla="*/ 0 w 13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4">
                    <a:moveTo>
                      <a:pt x="0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" name="Freeform 84"/>
              <p:cNvSpPr>
                <a:spLocks/>
              </p:cNvSpPr>
              <p:nvPr/>
            </p:nvSpPr>
            <p:spPr bwMode="auto">
              <a:xfrm>
                <a:off x="589" y="1455"/>
                <a:ext cx="8" cy="30"/>
              </a:xfrm>
              <a:custGeom>
                <a:avLst/>
                <a:gdLst>
                  <a:gd name="T0" fmla="*/ 3 w 8"/>
                  <a:gd name="T1" fmla="*/ 30 h 30"/>
                  <a:gd name="T2" fmla="*/ 0 w 8"/>
                  <a:gd name="T3" fmla="*/ 10 h 30"/>
                  <a:gd name="T4" fmla="*/ 3 w 8"/>
                  <a:gd name="T5" fmla="*/ 0 h 30"/>
                  <a:gd name="T6" fmla="*/ 8 w 8"/>
                  <a:gd name="T7" fmla="*/ 10 h 30"/>
                  <a:gd name="T8" fmla="*/ 8 w 8"/>
                  <a:gd name="T9" fmla="*/ 15 h 30"/>
                  <a:gd name="T10" fmla="*/ 8 w 8"/>
                  <a:gd name="T11" fmla="*/ 25 h 30"/>
                  <a:gd name="T12" fmla="*/ 3 w 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0">
                    <a:moveTo>
                      <a:pt x="3" y="30"/>
                    </a:moveTo>
                    <a:lnTo>
                      <a:pt x="0" y="10"/>
                    </a:lnTo>
                    <a:lnTo>
                      <a:pt x="3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3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" name="Freeform 85"/>
              <p:cNvSpPr>
                <a:spLocks/>
              </p:cNvSpPr>
              <p:nvPr/>
            </p:nvSpPr>
            <p:spPr bwMode="auto">
              <a:xfrm>
                <a:off x="592" y="1465"/>
                <a:ext cx="8" cy="20"/>
              </a:xfrm>
              <a:custGeom>
                <a:avLst/>
                <a:gdLst>
                  <a:gd name="T0" fmla="*/ 0 w 8"/>
                  <a:gd name="T1" fmla="*/ 15 h 20"/>
                  <a:gd name="T2" fmla="*/ 5 w 8"/>
                  <a:gd name="T3" fmla="*/ 0 h 20"/>
                  <a:gd name="T4" fmla="*/ 8 w 8"/>
                  <a:gd name="T5" fmla="*/ 0 h 20"/>
                  <a:gd name="T6" fmla="*/ 8 w 8"/>
                  <a:gd name="T7" fmla="*/ 15 h 20"/>
                  <a:gd name="T8" fmla="*/ 8 w 8"/>
                  <a:gd name="T9" fmla="*/ 20 h 20"/>
                  <a:gd name="T10" fmla="*/ 5 w 8"/>
                  <a:gd name="T11" fmla="*/ 20 h 20"/>
                  <a:gd name="T12" fmla="*/ 0 w 8"/>
                  <a:gd name="T1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15"/>
                    </a:moveTo>
                    <a:lnTo>
                      <a:pt x="5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" name="Freeform 86"/>
              <p:cNvSpPr>
                <a:spLocks/>
              </p:cNvSpPr>
              <p:nvPr/>
            </p:nvSpPr>
            <p:spPr bwMode="auto">
              <a:xfrm>
                <a:off x="600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" name="Freeform 87"/>
              <p:cNvSpPr>
                <a:spLocks/>
              </p:cNvSpPr>
              <p:nvPr/>
            </p:nvSpPr>
            <p:spPr bwMode="auto">
              <a:xfrm>
                <a:off x="606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" name="Freeform 88"/>
              <p:cNvSpPr>
                <a:spLocks/>
              </p:cNvSpPr>
              <p:nvPr/>
            </p:nvSpPr>
            <p:spPr bwMode="auto">
              <a:xfrm>
                <a:off x="608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" name="Freeform 89"/>
              <p:cNvSpPr>
                <a:spLocks/>
              </p:cNvSpPr>
              <p:nvPr/>
            </p:nvSpPr>
            <p:spPr bwMode="auto">
              <a:xfrm>
                <a:off x="614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" name="Freeform 90"/>
              <p:cNvSpPr>
                <a:spLocks/>
              </p:cNvSpPr>
              <p:nvPr/>
            </p:nvSpPr>
            <p:spPr bwMode="auto">
              <a:xfrm>
                <a:off x="617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" name="Freeform 91"/>
              <p:cNvSpPr>
                <a:spLocks/>
              </p:cNvSpPr>
              <p:nvPr/>
            </p:nvSpPr>
            <p:spPr bwMode="auto">
              <a:xfrm>
                <a:off x="622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" name="Freeform 92"/>
              <p:cNvSpPr>
                <a:spLocks/>
              </p:cNvSpPr>
              <p:nvPr/>
            </p:nvSpPr>
            <p:spPr bwMode="auto">
              <a:xfrm>
                <a:off x="625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" name="Freeform 93"/>
              <p:cNvSpPr>
                <a:spLocks/>
              </p:cNvSpPr>
              <p:nvPr/>
            </p:nvSpPr>
            <p:spPr bwMode="auto">
              <a:xfrm>
                <a:off x="630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" name="Freeform 94"/>
              <p:cNvSpPr>
                <a:spLocks/>
              </p:cNvSpPr>
              <p:nvPr/>
            </p:nvSpPr>
            <p:spPr bwMode="auto">
              <a:xfrm>
                <a:off x="633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" name="Freeform 95"/>
              <p:cNvSpPr>
                <a:spLocks/>
              </p:cNvSpPr>
              <p:nvPr/>
            </p:nvSpPr>
            <p:spPr bwMode="auto">
              <a:xfrm>
                <a:off x="638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0" name="Freeform 96"/>
              <p:cNvSpPr>
                <a:spLocks/>
              </p:cNvSpPr>
              <p:nvPr/>
            </p:nvSpPr>
            <p:spPr bwMode="auto">
              <a:xfrm>
                <a:off x="641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1" name="Freeform 97"/>
              <p:cNvSpPr>
                <a:spLocks/>
              </p:cNvSpPr>
              <p:nvPr/>
            </p:nvSpPr>
            <p:spPr bwMode="auto">
              <a:xfrm>
                <a:off x="647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2" name="Freeform 98"/>
              <p:cNvSpPr>
                <a:spLocks/>
              </p:cNvSpPr>
              <p:nvPr/>
            </p:nvSpPr>
            <p:spPr bwMode="auto">
              <a:xfrm>
                <a:off x="649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3" name="Freeform 99"/>
              <p:cNvSpPr>
                <a:spLocks/>
              </p:cNvSpPr>
              <p:nvPr/>
            </p:nvSpPr>
            <p:spPr bwMode="auto">
              <a:xfrm>
                <a:off x="65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4" name="Freeform 100"/>
              <p:cNvSpPr>
                <a:spLocks/>
              </p:cNvSpPr>
              <p:nvPr/>
            </p:nvSpPr>
            <p:spPr bwMode="auto">
              <a:xfrm>
                <a:off x="658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5" name="Freeform 101"/>
              <p:cNvSpPr>
                <a:spLocks/>
              </p:cNvSpPr>
              <p:nvPr/>
            </p:nvSpPr>
            <p:spPr bwMode="auto">
              <a:xfrm>
                <a:off x="663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6" name="Freeform 102"/>
              <p:cNvSpPr>
                <a:spLocks/>
              </p:cNvSpPr>
              <p:nvPr/>
            </p:nvSpPr>
            <p:spPr bwMode="auto">
              <a:xfrm>
                <a:off x="666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15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7" name="Freeform 103"/>
              <p:cNvSpPr>
                <a:spLocks/>
              </p:cNvSpPr>
              <p:nvPr/>
            </p:nvSpPr>
            <p:spPr bwMode="auto">
              <a:xfrm>
                <a:off x="674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8" name="Freeform 104"/>
              <p:cNvSpPr>
                <a:spLocks/>
              </p:cNvSpPr>
              <p:nvPr/>
            </p:nvSpPr>
            <p:spPr bwMode="auto">
              <a:xfrm>
                <a:off x="680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9" name="Freeform 105"/>
              <p:cNvSpPr>
                <a:spLocks/>
              </p:cNvSpPr>
              <p:nvPr/>
            </p:nvSpPr>
            <p:spPr bwMode="auto">
              <a:xfrm>
                <a:off x="682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0" name="Freeform 106"/>
              <p:cNvSpPr>
                <a:spLocks/>
              </p:cNvSpPr>
              <p:nvPr/>
            </p:nvSpPr>
            <p:spPr bwMode="auto">
              <a:xfrm>
                <a:off x="688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1" name="Freeform 107"/>
              <p:cNvSpPr>
                <a:spLocks/>
              </p:cNvSpPr>
              <p:nvPr/>
            </p:nvSpPr>
            <p:spPr bwMode="auto">
              <a:xfrm>
                <a:off x="690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2" name="Freeform 108"/>
              <p:cNvSpPr>
                <a:spLocks/>
              </p:cNvSpPr>
              <p:nvPr/>
            </p:nvSpPr>
            <p:spPr bwMode="auto">
              <a:xfrm>
                <a:off x="696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3" name="Freeform 109"/>
              <p:cNvSpPr>
                <a:spLocks/>
              </p:cNvSpPr>
              <p:nvPr/>
            </p:nvSpPr>
            <p:spPr bwMode="auto">
              <a:xfrm>
                <a:off x="699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4" name="Freeform 110"/>
              <p:cNvSpPr>
                <a:spLocks/>
              </p:cNvSpPr>
              <p:nvPr/>
            </p:nvSpPr>
            <p:spPr bwMode="auto">
              <a:xfrm>
                <a:off x="704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5" name="Freeform 111"/>
              <p:cNvSpPr>
                <a:spLocks/>
              </p:cNvSpPr>
              <p:nvPr/>
            </p:nvSpPr>
            <p:spPr bwMode="auto">
              <a:xfrm>
                <a:off x="707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6" name="Freeform 112"/>
              <p:cNvSpPr>
                <a:spLocks/>
              </p:cNvSpPr>
              <p:nvPr/>
            </p:nvSpPr>
            <p:spPr bwMode="auto">
              <a:xfrm>
                <a:off x="712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7" name="Freeform 113"/>
              <p:cNvSpPr>
                <a:spLocks/>
              </p:cNvSpPr>
              <p:nvPr/>
            </p:nvSpPr>
            <p:spPr bwMode="auto">
              <a:xfrm>
                <a:off x="71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8" name="Freeform 114"/>
              <p:cNvSpPr>
                <a:spLocks/>
              </p:cNvSpPr>
              <p:nvPr/>
            </p:nvSpPr>
            <p:spPr bwMode="auto">
              <a:xfrm>
                <a:off x="718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9" name="Freeform 115"/>
              <p:cNvSpPr>
                <a:spLocks/>
              </p:cNvSpPr>
              <p:nvPr/>
            </p:nvSpPr>
            <p:spPr bwMode="auto">
              <a:xfrm>
                <a:off x="723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0" name="Freeform 116"/>
              <p:cNvSpPr>
                <a:spLocks/>
              </p:cNvSpPr>
              <p:nvPr/>
            </p:nvSpPr>
            <p:spPr bwMode="auto">
              <a:xfrm>
                <a:off x="726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1" name="Freeform 117"/>
              <p:cNvSpPr>
                <a:spLocks/>
              </p:cNvSpPr>
              <p:nvPr/>
            </p:nvSpPr>
            <p:spPr bwMode="auto">
              <a:xfrm>
                <a:off x="732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2" name="Freeform 118"/>
              <p:cNvSpPr>
                <a:spLocks/>
              </p:cNvSpPr>
              <p:nvPr/>
            </p:nvSpPr>
            <p:spPr bwMode="auto">
              <a:xfrm>
                <a:off x="734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3" name="Freeform 119"/>
              <p:cNvSpPr>
                <a:spLocks/>
              </p:cNvSpPr>
              <p:nvPr/>
            </p:nvSpPr>
            <p:spPr bwMode="auto">
              <a:xfrm>
                <a:off x="740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4" name="Freeform 120"/>
              <p:cNvSpPr>
                <a:spLocks/>
              </p:cNvSpPr>
              <p:nvPr/>
            </p:nvSpPr>
            <p:spPr bwMode="auto">
              <a:xfrm>
                <a:off x="742" y="1465"/>
                <a:ext cx="9" cy="20"/>
              </a:xfrm>
              <a:custGeom>
                <a:avLst/>
                <a:gdLst>
                  <a:gd name="T0" fmla="*/ 0 w 9"/>
                  <a:gd name="T1" fmla="*/ 20 h 20"/>
                  <a:gd name="T2" fmla="*/ 0 w 9"/>
                  <a:gd name="T3" fmla="*/ 0 h 20"/>
                  <a:gd name="T4" fmla="*/ 9 w 9"/>
                  <a:gd name="T5" fmla="*/ 0 h 20"/>
                  <a:gd name="T6" fmla="*/ 9 w 9"/>
                  <a:gd name="T7" fmla="*/ 0 h 20"/>
                  <a:gd name="T8" fmla="*/ 9 w 9"/>
                  <a:gd name="T9" fmla="*/ 15 h 20"/>
                  <a:gd name="T10" fmla="*/ 9 w 9"/>
                  <a:gd name="T11" fmla="*/ 20 h 20"/>
                  <a:gd name="T12" fmla="*/ 0 w 9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9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5" name="Freeform 121"/>
              <p:cNvSpPr>
                <a:spLocks/>
              </p:cNvSpPr>
              <p:nvPr/>
            </p:nvSpPr>
            <p:spPr bwMode="auto">
              <a:xfrm>
                <a:off x="751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6" name="Freeform 122"/>
              <p:cNvSpPr>
                <a:spLocks/>
              </p:cNvSpPr>
              <p:nvPr/>
            </p:nvSpPr>
            <p:spPr bwMode="auto">
              <a:xfrm>
                <a:off x="756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7" name="Freeform 123"/>
              <p:cNvSpPr>
                <a:spLocks/>
              </p:cNvSpPr>
              <p:nvPr/>
            </p:nvSpPr>
            <p:spPr bwMode="auto">
              <a:xfrm>
                <a:off x="759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8" name="Freeform 124"/>
              <p:cNvSpPr>
                <a:spLocks/>
              </p:cNvSpPr>
              <p:nvPr/>
            </p:nvSpPr>
            <p:spPr bwMode="auto">
              <a:xfrm>
                <a:off x="764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9" name="Freeform 125"/>
              <p:cNvSpPr>
                <a:spLocks/>
              </p:cNvSpPr>
              <p:nvPr/>
            </p:nvSpPr>
            <p:spPr bwMode="auto">
              <a:xfrm>
                <a:off x="767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0" name="Freeform 126"/>
              <p:cNvSpPr>
                <a:spLocks/>
              </p:cNvSpPr>
              <p:nvPr/>
            </p:nvSpPr>
            <p:spPr bwMode="auto">
              <a:xfrm>
                <a:off x="773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1" name="Freeform 127"/>
              <p:cNvSpPr>
                <a:spLocks/>
              </p:cNvSpPr>
              <p:nvPr/>
            </p:nvSpPr>
            <p:spPr bwMode="auto">
              <a:xfrm>
                <a:off x="775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2" name="Freeform 128"/>
              <p:cNvSpPr>
                <a:spLocks/>
              </p:cNvSpPr>
              <p:nvPr/>
            </p:nvSpPr>
            <p:spPr bwMode="auto">
              <a:xfrm>
                <a:off x="781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3" name="Freeform 129"/>
              <p:cNvSpPr>
                <a:spLocks/>
              </p:cNvSpPr>
              <p:nvPr/>
            </p:nvSpPr>
            <p:spPr bwMode="auto">
              <a:xfrm>
                <a:off x="784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4" name="Freeform 130"/>
              <p:cNvSpPr>
                <a:spLocks/>
              </p:cNvSpPr>
              <p:nvPr/>
            </p:nvSpPr>
            <p:spPr bwMode="auto">
              <a:xfrm>
                <a:off x="789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5" name="Freeform 131"/>
              <p:cNvSpPr>
                <a:spLocks/>
              </p:cNvSpPr>
              <p:nvPr/>
            </p:nvSpPr>
            <p:spPr bwMode="auto">
              <a:xfrm>
                <a:off x="792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6" name="Freeform 132"/>
              <p:cNvSpPr>
                <a:spLocks/>
              </p:cNvSpPr>
              <p:nvPr/>
            </p:nvSpPr>
            <p:spPr bwMode="auto">
              <a:xfrm>
                <a:off x="797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" name="Freeform 133"/>
              <p:cNvSpPr>
                <a:spLocks/>
              </p:cNvSpPr>
              <p:nvPr/>
            </p:nvSpPr>
            <p:spPr bwMode="auto">
              <a:xfrm>
                <a:off x="800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" name="Freeform 134"/>
              <p:cNvSpPr>
                <a:spLocks/>
              </p:cNvSpPr>
              <p:nvPr/>
            </p:nvSpPr>
            <p:spPr bwMode="auto">
              <a:xfrm>
                <a:off x="80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" name="Freeform 135"/>
              <p:cNvSpPr>
                <a:spLocks/>
              </p:cNvSpPr>
              <p:nvPr/>
            </p:nvSpPr>
            <p:spPr bwMode="auto">
              <a:xfrm>
                <a:off x="808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" name="Freeform 136"/>
              <p:cNvSpPr>
                <a:spLocks/>
              </p:cNvSpPr>
              <p:nvPr/>
            </p:nvSpPr>
            <p:spPr bwMode="auto">
              <a:xfrm>
                <a:off x="814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" name="Freeform 137"/>
              <p:cNvSpPr>
                <a:spLocks/>
              </p:cNvSpPr>
              <p:nvPr/>
            </p:nvSpPr>
            <p:spPr bwMode="auto">
              <a:xfrm>
                <a:off x="816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" name="Freeform 138"/>
              <p:cNvSpPr>
                <a:spLocks/>
              </p:cNvSpPr>
              <p:nvPr/>
            </p:nvSpPr>
            <p:spPr bwMode="auto">
              <a:xfrm>
                <a:off x="822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15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" name="Freeform 139"/>
              <p:cNvSpPr>
                <a:spLocks/>
              </p:cNvSpPr>
              <p:nvPr/>
            </p:nvSpPr>
            <p:spPr bwMode="auto">
              <a:xfrm>
                <a:off x="830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" name="Freeform 140"/>
              <p:cNvSpPr>
                <a:spLocks/>
              </p:cNvSpPr>
              <p:nvPr/>
            </p:nvSpPr>
            <p:spPr bwMode="auto">
              <a:xfrm>
                <a:off x="833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" name="Freeform 141"/>
              <p:cNvSpPr>
                <a:spLocks/>
              </p:cNvSpPr>
              <p:nvPr/>
            </p:nvSpPr>
            <p:spPr bwMode="auto">
              <a:xfrm>
                <a:off x="838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" name="Freeform 142"/>
              <p:cNvSpPr>
                <a:spLocks/>
              </p:cNvSpPr>
              <p:nvPr/>
            </p:nvSpPr>
            <p:spPr bwMode="auto">
              <a:xfrm>
                <a:off x="841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" name="Freeform 143"/>
              <p:cNvSpPr>
                <a:spLocks/>
              </p:cNvSpPr>
              <p:nvPr/>
            </p:nvSpPr>
            <p:spPr bwMode="auto">
              <a:xfrm>
                <a:off x="846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" name="Freeform 144"/>
              <p:cNvSpPr>
                <a:spLocks/>
              </p:cNvSpPr>
              <p:nvPr/>
            </p:nvSpPr>
            <p:spPr bwMode="auto">
              <a:xfrm>
                <a:off x="849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9" name="Freeform 145"/>
              <p:cNvSpPr>
                <a:spLocks/>
              </p:cNvSpPr>
              <p:nvPr/>
            </p:nvSpPr>
            <p:spPr bwMode="auto">
              <a:xfrm>
                <a:off x="855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" name="Freeform 146"/>
              <p:cNvSpPr>
                <a:spLocks/>
              </p:cNvSpPr>
              <p:nvPr/>
            </p:nvSpPr>
            <p:spPr bwMode="auto">
              <a:xfrm>
                <a:off x="857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" name="Freeform 147"/>
              <p:cNvSpPr>
                <a:spLocks/>
              </p:cNvSpPr>
              <p:nvPr/>
            </p:nvSpPr>
            <p:spPr bwMode="auto">
              <a:xfrm>
                <a:off x="863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2" name="Freeform 148"/>
              <p:cNvSpPr>
                <a:spLocks/>
              </p:cNvSpPr>
              <p:nvPr/>
            </p:nvSpPr>
            <p:spPr bwMode="auto">
              <a:xfrm>
                <a:off x="866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" name="Freeform 149"/>
              <p:cNvSpPr>
                <a:spLocks/>
              </p:cNvSpPr>
              <p:nvPr/>
            </p:nvSpPr>
            <p:spPr bwMode="auto">
              <a:xfrm>
                <a:off x="871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" name="Freeform 150"/>
              <p:cNvSpPr>
                <a:spLocks/>
              </p:cNvSpPr>
              <p:nvPr/>
            </p:nvSpPr>
            <p:spPr bwMode="auto">
              <a:xfrm>
                <a:off x="874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" name="Freeform 151"/>
              <p:cNvSpPr>
                <a:spLocks/>
              </p:cNvSpPr>
              <p:nvPr/>
            </p:nvSpPr>
            <p:spPr bwMode="auto">
              <a:xfrm>
                <a:off x="879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" name="Freeform 152"/>
              <p:cNvSpPr>
                <a:spLocks/>
              </p:cNvSpPr>
              <p:nvPr/>
            </p:nvSpPr>
            <p:spPr bwMode="auto">
              <a:xfrm>
                <a:off x="882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7" name="Freeform 153"/>
              <p:cNvSpPr>
                <a:spLocks/>
              </p:cNvSpPr>
              <p:nvPr/>
            </p:nvSpPr>
            <p:spPr bwMode="auto">
              <a:xfrm>
                <a:off x="887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" name="Freeform 154"/>
              <p:cNvSpPr>
                <a:spLocks/>
              </p:cNvSpPr>
              <p:nvPr/>
            </p:nvSpPr>
            <p:spPr bwMode="auto">
              <a:xfrm>
                <a:off x="890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9" name="Freeform 155"/>
              <p:cNvSpPr>
                <a:spLocks/>
              </p:cNvSpPr>
              <p:nvPr/>
            </p:nvSpPr>
            <p:spPr bwMode="auto">
              <a:xfrm>
                <a:off x="896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0" name="Freeform 156"/>
              <p:cNvSpPr>
                <a:spLocks/>
              </p:cNvSpPr>
              <p:nvPr/>
            </p:nvSpPr>
            <p:spPr bwMode="auto">
              <a:xfrm>
                <a:off x="898" y="1465"/>
                <a:ext cx="9" cy="20"/>
              </a:xfrm>
              <a:custGeom>
                <a:avLst/>
                <a:gdLst>
                  <a:gd name="T0" fmla="*/ 0 w 9"/>
                  <a:gd name="T1" fmla="*/ 20 h 20"/>
                  <a:gd name="T2" fmla="*/ 0 w 9"/>
                  <a:gd name="T3" fmla="*/ 0 h 20"/>
                  <a:gd name="T4" fmla="*/ 9 w 9"/>
                  <a:gd name="T5" fmla="*/ 0 h 20"/>
                  <a:gd name="T6" fmla="*/ 9 w 9"/>
                  <a:gd name="T7" fmla="*/ 0 h 20"/>
                  <a:gd name="T8" fmla="*/ 9 w 9"/>
                  <a:gd name="T9" fmla="*/ 15 h 20"/>
                  <a:gd name="T10" fmla="*/ 9 w 9"/>
                  <a:gd name="T11" fmla="*/ 20 h 20"/>
                  <a:gd name="T12" fmla="*/ 0 w 9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9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" name="Freeform 157"/>
              <p:cNvSpPr>
                <a:spLocks/>
              </p:cNvSpPr>
              <p:nvPr/>
            </p:nvSpPr>
            <p:spPr bwMode="auto">
              <a:xfrm>
                <a:off x="907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2" name="Freeform 158"/>
              <p:cNvSpPr>
                <a:spLocks/>
              </p:cNvSpPr>
              <p:nvPr/>
            </p:nvSpPr>
            <p:spPr bwMode="auto">
              <a:xfrm>
                <a:off x="912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3" name="Freeform 159"/>
              <p:cNvSpPr>
                <a:spLocks/>
              </p:cNvSpPr>
              <p:nvPr/>
            </p:nvSpPr>
            <p:spPr bwMode="auto">
              <a:xfrm>
                <a:off x="915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" name="Freeform 160"/>
              <p:cNvSpPr>
                <a:spLocks/>
              </p:cNvSpPr>
              <p:nvPr/>
            </p:nvSpPr>
            <p:spPr bwMode="auto">
              <a:xfrm>
                <a:off x="920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5" name="Freeform 161"/>
              <p:cNvSpPr>
                <a:spLocks/>
              </p:cNvSpPr>
              <p:nvPr/>
            </p:nvSpPr>
            <p:spPr bwMode="auto">
              <a:xfrm>
                <a:off x="923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" name="Freeform 162"/>
              <p:cNvSpPr>
                <a:spLocks/>
              </p:cNvSpPr>
              <p:nvPr/>
            </p:nvSpPr>
            <p:spPr bwMode="auto">
              <a:xfrm>
                <a:off x="929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7" name="Freeform 163"/>
              <p:cNvSpPr>
                <a:spLocks/>
              </p:cNvSpPr>
              <p:nvPr/>
            </p:nvSpPr>
            <p:spPr bwMode="auto">
              <a:xfrm>
                <a:off x="931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8" name="Freeform 164"/>
              <p:cNvSpPr>
                <a:spLocks/>
              </p:cNvSpPr>
              <p:nvPr/>
            </p:nvSpPr>
            <p:spPr bwMode="auto">
              <a:xfrm>
                <a:off x="937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9" name="Freeform 165"/>
              <p:cNvSpPr>
                <a:spLocks/>
              </p:cNvSpPr>
              <p:nvPr/>
            </p:nvSpPr>
            <p:spPr bwMode="auto">
              <a:xfrm>
                <a:off x="939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" name="Freeform 166"/>
              <p:cNvSpPr>
                <a:spLocks/>
              </p:cNvSpPr>
              <p:nvPr/>
            </p:nvSpPr>
            <p:spPr bwMode="auto">
              <a:xfrm>
                <a:off x="94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" name="Freeform 167"/>
              <p:cNvSpPr>
                <a:spLocks/>
              </p:cNvSpPr>
              <p:nvPr/>
            </p:nvSpPr>
            <p:spPr bwMode="auto">
              <a:xfrm>
                <a:off x="948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" name="Freeform 168"/>
              <p:cNvSpPr>
                <a:spLocks/>
              </p:cNvSpPr>
              <p:nvPr/>
            </p:nvSpPr>
            <p:spPr bwMode="auto">
              <a:xfrm>
                <a:off x="953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" name="Freeform 169"/>
              <p:cNvSpPr>
                <a:spLocks/>
              </p:cNvSpPr>
              <p:nvPr/>
            </p:nvSpPr>
            <p:spPr bwMode="auto">
              <a:xfrm>
                <a:off x="956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" name="Freeform 170"/>
              <p:cNvSpPr>
                <a:spLocks/>
              </p:cNvSpPr>
              <p:nvPr/>
            </p:nvSpPr>
            <p:spPr bwMode="auto">
              <a:xfrm>
                <a:off x="961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" name="Freeform 171"/>
              <p:cNvSpPr>
                <a:spLocks/>
              </p:cNvSpPr>
              <p:nvPr/>
            </p:nvSpPr>
            <p:spPr bwMode="auto">
              <a:xfrm>
                <a:off x="964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" name="Freeform 172"/>
              <p:cNvSpPr>
                <a:spLocks/>
              </p:cNvSpPr>
              <p:nvPr/>
            </p:nvSpPr>
            <p:spPr bwMode="auto">
              <a:xfrm>
                <a:off x="970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" name="Freeform 173"/>
              <p:cNvSpPr>
                <a:spLocks/>
              </p:cNvSpPr>
              <p:nvPr/>
            </p:nvSpPr>
            <p:spPr bwMode="auto">
              <a:xfrm>
                <a:off x="972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" name="Freeform 174"/>
              <p:cNvSpPr>
                <a:spLocks/>
              </p:cNvSpPr>
              <p:nvPr/>
            </p:nvSpPr>
            <p:spPr bwMode="auto">
              <a:xfrm>
                <a:off x="978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" name="Freeform 175"/>
              <p:cNvSpPr>
                <a:spLocks/>
              </p:cNvSpPr>
              <p:nvPr/>
            </p:nvSpPr>
            <p:spPr bwMode="auto">
              <a:xfrm>
                <a:off x="981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15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" name="Freeform 176"/>
              <p:cNvSpPr>
                <a:spLocks/>
              </p:cNvSpPr>
              <p:nvPr/>
            </p:nvSpPr>
            <p:spPr bwMode="auto">
              <a:xfrm>
                <a:off x="989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" name="Freeform 177"/>
              <p:cNvSpPr>
                <a:spLocks/>
              </p:cNvSpPr>
              <p:nvPr/>
            </p:nvSpPr>
            <p:spPr bwMode="auto">
              <a:xfrm>
                <a:off x="994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" name="Freeform 178"/>
              <p:cNvSpPr>
                <a:spLocks/>
              </p:cNvSpPr>
              <p:nvPr/>
            </p:nvSpPr>
            <p:spPr bwMode="auto">
              <a:xfrm>
                <a:off x="997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" name="Freeform 179"/>
              <p:cNvSpPr>
                <a:spLocks/>
              </p:cNvSpPr>
              <p:nvPr/>
            </p:nvSpPr>
            <p:spPr bwMode="auto">
              <a:xfrm>
                <a:off x="1002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" name="Freeform 180"/>
              <p:cNvSpPr>
                <a:spLocks/>
              </p:cNvSpPr>
              <p:nvPr/>
            </p:nvSpPr>
            <p:spPr bwMode="auto">
              <a:xfrm>
                <a:off x="1005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" name="Freeform 181"/>
              <p:cNvSpPr>
                <a:spLocks/>
              </p:cNvSpPr>
              <p:nvPr/>
            </p:nvSpPr>
            <p:spPr bwMode="auto">
              <a:xfrm>
                <a:off x="1011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" name="Freeform 182"/>
              <p:cNvSpPr>
                <a:spLocks/>
              </p:cNvSpPr>
              <p:nvPr/>
            </p:nvSpPr>
            <p:spPr bwMode="auto">
              <a:xfrm>
                <a:off x="1013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" name="Freeform 183"/>
              <p:cNvSpPr>
                <a:spLocks/>
              </p:cNvSpPr>
              <p:nvPr/>
            </p:nvSpPr>
            <p:spPr bwMode="auto">
              <a:xfrm>
                <a:off x="1019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" name="Freeform 184"/>
              <p:cNvSpPr>
                <a:spLocks/>
              </p:cNvSpPr>
              <p:nvPr/>
            </p:nvSpPr>
            <p:spPr bwMode="auto">
              <a:xfrm>
                <a:off x="1022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" name="Freeform 185"/>
              <p:cNvSpPr>
                <a:spLocks/>
              </p:cNvSpPr>
              <p:nvPr/>
            </p:nvSpPr>
            <p:spPr bwMode="auto">
              <a:xfrm>
                <a:off x="1027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0" name="Freeform 186"/>
              <p:cNvSpPr>
                <a:spLocks/>
              </p:cNvSpPr>
              <p:nvPr/>
            </p:nvSpPr>
            <p:spPr bwMode="auto">
              <a:xfrm>
                <a:off x="1030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1" name="Freeform 187"/>
              <p:cNvSpPr>
                <a:spLocks/>
              </p:cNvSpPr>
              <p:nvPr/>
            </p:nvSpPr>
            <p:spPr bwMode="auto">
              <a:xfrm>
                <a:off x="103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2" name="Freeform 188"/>
              <p:cNvSpPr>
                <a:spLocks/>
              </p:cNvSpPr>
              <p:nvPr/>
            </p:nvSpPr>
            <p:spPr bwMode="auto">
              <a:xfrm>
                <a:off x="1038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3" name="Freeform 189"/>
              <p:cNvSpPr>
                <a:spLocks/>
              </p:cNvSpPr>
              <p:nvPr/>
            </p:nvSpPr>
            <p:spPr bwMode="auto">
              <a:xfrm>
                <a:off x="1041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4" name="Freeform 190"/>
              <p:cNvSpPr>
                <a:spLocks/>
              </p:cNvSpPr>
              <p:nvPr/>
            </p:nvSpPr>
            <p:spPr bwMode="auto">
              <a:xfrm>
                <a:off x="1046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5" name="Freeform 191"/>
              <p:cNvSpPr>
                <a:spLocks/>
              </p:cNvSpPr>
              <p:nvPr/>
            </p:nvSpPr>
            <p:spPr bwMode="auto">
              <a:xfrm>
                <a:off x="1049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6" name="Freeform 192"/>
              <p:cNvSpPr>
                <a:spLocks/>
              </p:cNvSpPr>
              <p:nvPr/>
            </p:nvSpPr>
            <p:spPr bwMode="auto">
              <a:xfrm>
                <a:off x="1054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" name="Freeform 193"/>
              <p:cNvSpPr>
                <a:spLocks/>
              </p:cNvSpPr>
              <p:nvPr/>
            </p:nvSpPr>
            <p:spPr bwMode="auto">
              <a:xfrm>
                <a:off x="1057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15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" name="Freeform 194"/>
              <p:cNvSpPr>
                <a:spLocks/>
              </p:cNvSpPr>
              <p:nvPr/>
            </p:nvSpPr>
            <p:spPr bwMode="auto">
              <a:xfrm>
                <a:off x="1065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15 h 20"/>
                  <a:gd name="T8" fmla="*/ 6 w 6"/>
                  <a:gd name="T9" fmla="*/ 20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9" name="Freeform 195"/>
              <p:cNvSpPr>
                <a:spLocks/>
              </p:cNvSpPr>
              <p:nvPr/>
            </p:nvSpPr>
            <p:spPr bwMode="auto">
              <a:xfrm>
                <a:off x="1065" y="1465"/>
                <a:ext cx="9" cy="20"/>
              </a:xfrm>
              <a:custGeom>
                <a:avLst/>
                <a:gdLst>
                  <a:gd name="T0" fmla="*/ 6 w 9"/>
                  <a:gd name="T1" fmla="*/ 20 h 20"/>
                  <a:gd name="T2" fmla="*/ 0 w 9"/>
                  <a:gd name="T3" fmla="*/ 0 h 20"/>
                  <a:gd name="T4" fmla="*/ 6 w 9"/>
                  <a:gd name="T5" fmla="*/ 0 h 20"/>
                  <a:gd name="T6" fmla="*/ 9 w 9"/>
                  <a:gd name="T7" fmla="*/ 0 h 20"/>
                  <a:gd name="T8" fmla="*/ 9 w 9"/>
                  <a:gd name="T9" fmla="*/ 5 h 20"/>
                  <a:gd name="T10" fmla="*/ 9 w 9"/>
                  <a:gd name="T11" fmla="*/ 15 h 20"/>
                  <a:gd name="T12" fmla="*/ 6 w 9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6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15"/>
                    </a:lnTo>
                    <a:lnTo>
                      <a:pt x="6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0" name="Freeform 196"/>
              <p:cNvSpPr>
                <a:spLocks/>
              </p:cNvSpPr>
              <p:nvPr/>
            </p:nvSpPr>
            <p:spPr bwMode="auto">
              <a:xfrm>
                <a:off x="1074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1" name="Freeform 197"/>
              <p:cNvSpPr>
                <a:spLocks/>
              </p:cNvSpPr>
              <p:nvPr/>
            </p:nvSpPr>
            <p:spPr bwMode="auto">
              <a:xfrm>
                <a:off x="1079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2" name="Freeform 198"/>
              <p:cNvSpPr>
                <a:spLocks/>
              </p:cNvSpPr>
              <p:nvPr/>
            </p:nvSpPr>
            <p:spPr bwMode="auto">
              <a:xfrm>
                <a:off x="1082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3" name="Freeform 199"/>
              <p:cNvSpPr>
                <a:spLocks/>
              </p:cNvSpPr>
              <p:nvPr/>
            </p:nvSpPr>
            <p:spPr bwMode="auto">
              <a:xfrm>
                <a:off x="1087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4" name="Freeform 200"/>
              <p:cNvSpPr>
                <a:spLocks/>
              </p:cNvSpPr>
              <p:nvPr/>
            </p:nvSpPr>
            <p:spPr bwMode="auto">
              <a:xfrm>
                <a:off x="1090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5" name="Freeform 201"/>
              <p:cNvSpPr>
                <a:spLocks/>
              </p:cNvSpPr>
              <p:nvPr/>
            </p:nvSpPr>
            <p:spPr bwMode="auto">
              <a:xfrm>
                <a:off x="1095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6" name="Freeform 202"/>
              <p:cNvSpPr>
                <a:spLocks/>
              </p:cNvSpPr>
              <p:nvPr/>
            </p:nvSpPr>
            <p:spPr bwMode="auto">
              <a:xfrm>
                <a:off x="1098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7" name="Freeform 203"/>
              <p:cNvSpPr>
                <a:spLocks/>
              </p:cNvSpPr>
              <p:nvPr/>
            </p:nvSpPr>
            <p:spPr bwMode="auto">
              <a:xfrm>
                <a:off x="1104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8" name="Freeform 204"/>
              <p:cNvSpPr>
                <a:spLocks/>
              </p:cNvSpPr>
              <p:nvPr/>
            </p:nvSpPr>
            <p:spPr bwMode="auto">
              <a:xfrm>
                <a:off x="1106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9" name="Freeform 205"/>
              <p:cNvSpPr>
                <a:spLocks/>
              </p:cNvSpPr>
              <p:nvPr/>
            </p:nvSpPr>
            <p:spPr bwMode="auto">
              <a:xfrm>
                <a:off x="1112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0" name="Freeform 206"/>
              <p:cNvSpPr>
                <a:spLocks/>
              </p:cNvSpPr>
              <p:nvPr/>
            </p:nvSpPr>
            <p:spPr bwMode="auto">
              <a:xfrm>
                <a:off x="1115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1" name="Freeform 207"/>
              <p:cNvSpPr>
                <a:spLocks/>
              </p:cNvSpPr>
              <p:nvPr/>
            </p:nvSpPr>
            <p:spPr bwMode="auto">
              <a:xfrm>
                <a:off x="1120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2" name="Freeform 208"/>
              <p:cNvSpPr>
                <a:spLocks/>
              </p:cNvSpPr>
              <p:nvPr/>
            </p:nvSpPr>
            <p:spPr bwMode="auto">
              <a:xfrm>
                <a:off x="1123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3" name="Freeform 209"/>
              <p:cNvSpPr>
                <a:spLocks/>
              </p:cNvSpPr>
              <p:nvPr/>
            </p:nvSpPr>
            <p:spPr bwMode="auto">
              <a:xfrm>
                <a:off x="1128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4" name="Freeform 210"/>
              <p:cNvSpPr>
                <a:spLocks/>
              </p:cNvSpPr>
              <p:nvPr/>
            </p:nvSpPr>
            <p:spPr bwMode="auto">
              <a:xfrm>
                <a:off x="1131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5" name="Freeform 211"/>
              <p:cNvSpPr>
                <a:spLocks/>
              </p:cNvSpPr>
              <p:nvPr/>
            </p:nvSpPr>
            <p:spPr bwMode="auto">
              <a:xfrm>
                <a:off x="1136" y="1465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0 w 9"/>
                  <a:gd name="T3" fmla="*/ 0 h 15"/>
                  <a:gd name="T4" fmla="*/ 9 w 9"/>
                  <a:gd name="T5" fmla="*/ 0 h 15"/>
                  <a:gd name="T6" fmla="*/ 9 w 9"/>
                  <a:gd name="T7" fmla="*/ 0 h 15"/>
                  <a:gd name="T8" fmla="*/ 9 w 9"/>
                  <a:gd name="T9" fmla="*/ 5 h 15"/>
                  <a:gd name="T10" fmla="*/ 9 w 9"/>
                  <a:gd name="T11" fmla="*/ 15 h 15"/>
                  <a:gd name="T12" fmla="*/ 0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6" name="Freeform 212"/>
              <p:cNvSpPr>
                <a:spLocks/>
              </p:cNvSpPr>
              <p:nvPr/>
            </p:nvSpPr>
            <p:spPr bwMode="auto">
              <a:xfrm>
                <a:off x="1145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7" name="Freeform 213"/>
              <p:cNvSpPr>
                <a:spLocks/>
              </p:cNvSpPr>
              <p:nvPr/>
            </p:nvSpPr>
            <p:spPr bwMode="auto">
              <a:xfrm>
                <a:off x="1147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8" name="Freeform 214"/>
              <p:cNvSpPr>
                <a:spLocks/>
              </p:cNvSpPr>
              <p:nvPr/>
            </p:nvSpPr>
            <p:spPr bwMode="auto">
              <a:xfrm>
                <a:off x="1153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9" name="Freeform 215"/>
              <p:cNvSpPr>
                <a:spLocks/>
              </p:cNvSpPr>
              <p:nvPr/>
            </p:nvSpPr>
            <p:spPr bwMode="auto">
              <a:xfrm>
                <a:off x="1156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0" name="Freeform 216"/>
              <p:cNvSpPr>
                <a:spLocks/>
              </p:cNvSpPr>
              <p:nvPr/>
            </p:nvSpPr>
            <p:spPr bwMode="auto">
              <a:xfrm>
                <a:off x="1161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1" name="Freeform 217"/>
              <p:cNvSpPr>
                <a:spLocks/>
              </p:cNvSpPr>
              <p:nvPr/>
            </p:nvSpPr>
            <p:spPr bwMode="auto">
              <a:xfrm>
                <a:off x="1164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2" name="Freeform 218"/>
              <p:cNvSpPr>
                <a:spLocks/>
              </p:cNvSpPr>
              <p:nvPr/>
            </p:nvSpPr>
            <p:spPr bwMode="auto">
              <a:xfrm>
                <a:off x="1169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3" name="Freeform 219"/>
              <p:cNvSpPr>
                <a:spLocks/>
              </p:cNvSpPr>
              <p:nvPr/>
            </p:nvSpPr>
            <p:spPr bwMode="auto">
              <a:xfrm>
                <a:off x="1172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4" name="Freeform 220"/>
              <p:cNvSpPr>
                <a:spLocks/>
              </p:cNvSpPr>
              <p:nvPr/>
            </p:nvSpPr>
            <p:spPr bwMode="auto">
              <a:xfrm>
                <a:off x="1178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5" name="Freeform 221"/>
              <p:cNvSpPr>
                <a:spLocks/>
              </p:cNvSpPr>
              <p:nvPr/>
            </p:nvSpPr>
            <p:spPr bwMode="auto">
              <a:xfrm>
                <a:off x="1180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6" name="Freeform 222"/>
              <p:cNvSpPr>
                <a:spLocks/>
              </p:cNvSpPr>
              <p:nvPr/>
            </p:nvSpPr>
            <p:spPr bwMode="auto">
              <a:xfrm>
                <a:off x="1186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7" name="Freeform 223"/>
              <p:cNvSpPr>
                <a:spLocks/>
              </p:cNvSpPr>
              <p:nvPr/>
            </p:nvSpPr>
            <p:spPr bwMode="auto">
              <a:xfrm>
                <a:off x="1188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8" name="Freeform 224"/>
              <p:cNvSpPr>
                <a:spLocks/>
              </p:cNvSpPr>
              <p:nvPr/>
            </p:nvSpPr>
            <p:spPr bwMode="auto">
              <a:xfrm>
                <a:off x="1194" y="1465"/>
                <a:ext cx="11" cy="15"/>
              </a:xfrm>
              <a:custGeom>
                <a:avLst/>
                <a:gdLst>
                  <a:gd name="T0" fmla="*/ 0 w 11"/>
                  <a:gd name="T1" fmla="*/ 15 h 15"/>
                  <a:gd name="T2" fmla="*/ 0 w 11"/>
                  <a:gd name="T3" fmla="*/ 0 h 15"/>
                  <a:gd name="T4" fmla="*/ 3 w 11"/>
                  <a:gd name="T5" fmla="*/ 0 h 15"/>
                  <a:gd name="T6" fmla="*/ 3 w 11"/>
                  <a:gd name="T7" fmla="*/ 5 h 15"/>
                  <a:gd name="T8" fmla="*/ 11 w 11"/>
                  <a:gd name="T9" fmla="*/ 5 h 15"/>
                  <a:gd name="T10" fmla="*/ 11 w 11"/>
                  <a:gd name="T11" fmla="*/ 15 h 15"/>
                  <a:gd name="T12" fmla="*/ 0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11" y="5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9" name="Freeform 225"/>
              <p:cNvSpPr>
                <a:spLocks/>
              </p:cNvSpPr>
              <p:nvPr/>
            </p:nvSpPr>
            <p:spPr bwMode="auto">
              <a:xfrm>
                <a:off x="1194" y="1455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3 w 11"/>
                  <a:gd name="T7" fmla="*/ 0 h 15"/>
                  <a:gd name="T8" fmla="*/ 3 w 11"/>
                  <a:gd name="T9" fmla="*/ 15 h 15"/>
                  <a:gd name="T10" fmla="*/ 11 w 11"/>
                  <a:gd name="T11" fmla="*/ 1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11" y="1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0" name="Freeform 226"/>
              <p:cNvSpPr>
                <a:spLocks/>
              </p:cNvSpPr>
              <p:nvPr/>
            </p:nvSpPr>
            <p:spPr bwMode="auto">
              <a:xfrm>
                <a:off x="1197" y="1455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1" name="Freeform 227"/>
              <p:cNvSpPr>
                <a:spLocks/>
              </p:cNvSpPr>
              <p:nvPr/>
            </p:nvSpPr>
            <p:spPr bwMode="auto">
              <a:xfrm>
                <a:off x="1202" y="1455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2" name="Freeform 228"/>
              <p:cNvSpPr>
                <a:spLocks/>
              </p:cNvSpPr>
              <p:nvPr/>
            </p:nvSpPr>
            <p:spPr bwMode="auto">
              <a:xfrm>
                <a:off x="1205" y="1455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3" name="Freeform 229"/>
              <p:cNvSpPr>
                <a:spLocks/>
              </p:cNvSpPr>
              <p:nvPr/>
            </p:nvSpPr>
            <p:spPr bwMode="auto">
              <a:xfrm>
                <a:off x="1210" y="1455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4" name="Freeform 230"/>
              <p:cNvSpPr>
                <a:spLocks/>
              </p:cNvSpPr>
              <p:nvPr/>
            </p:nvSpPr>
            <p:spPr bwMode="auto">
              <a:xfrm>
                <a:off x="1213" y="1455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5" name="Freeform 231"/>
              <p:cNvSpPr>
                <a:spLocks/>
              </p:cNvSpPr>
              <p:nvPr/>
            </p:nvSpPr>
            <p:spPr bwMode="auto">
              <a:xfrm>
                <a:off x="1221" y="1455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6" name="Freeform 232"/>
              <p:cNvSpPr>
                <a:spLocks/>
              </p:cNvSpPr>
              <p:nvPr/>
            </p:nvSpPr>
            <p:spPr bwMode="auto">
              <a:xfrm>
                <a:off x="1227" y="1455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7" name="Freeform 233"/>
              <p:cNvSpPr>
                <a:spLocks/>
              </p:cNvSpPr>
              <p:nvPr/>
            </p:nvSpPr>
            <p:spPr bwMode="auto">
              <a:xfrm>
                <a:off x="1230" y="1455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8" name="Freeform 234"/>
              <p:cNvSpPr>
                <a:spLocks/>
              </p:cNvSpPr>
              <p:nvPr/>
            </p:nvSpPr>
            <p:spPr bwMode="auto">
              <a:xfrm>
                <a:off x="1235" y="1455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" name="Freeform 235"/>
              <p:cNvSpPr>
                <a:spLocks/>
              </p:cNvSpPr>
              <p:nvPr/>
            </p:nvSpPr>
            <p:spPr bwMode="auto">
              <a:xfrm>
                <a:off x="1238" y="1455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15 h 25"/>
                  <a:gd name="T8" fmla="*/ 5 w 5"/>
                  <a:gd name="T9" fmla="*/ 2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" name="Freeform 236"/>
              <p:cNvSpPr>
                <a:spLocks/>
              </p:cNvSpPr>
              <p:nvPr/>
            </p:nvSpPr>
            <p:spPr bwMode="auto">
              <a:xfrm>
                <a:off x="1238" y="1455"/>
                <a:ext cx="8" cy="25"/>
              </a:xfrm>
              <a:custGeom>
                <a:avLst/>
                <a:gdLst>
                  <a:gd name="T0" fmla="*/ 5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0 h 25"/>
                  <a:gd name="T8" fmla="*/ 8 w 8"/>
                  <a:gd name="T9" fmla="*/ 10 h 25"/>
                  <a:gd name="T10" fmla="*/ 8 w 8"/>
                  <a:gd name="T11" fmla="*/ 15 h 25"/>
                  <a:gd name="T12" fmla="*/ 5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5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5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" name="Freeform 237"/>
              <p:cNvSpPr>
                <a:spLocks/>
              </p:cNvSpPr>
              <p:nvPr/>
            </p:nvSpPr>
            <p:spPr bwMode="auto">
              <a:xfrm>
                <a:off x="1246" y="1455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0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" name="Freeform 238"/>
              <p:cNvSpPr>
                <a:spLocks/>
              </p:cNvSpPr>
              <p:nvPr/>
            </p:nvSpPr>
            <p:spPr bwMode="auto">
              <a:xfrm>
                <a:off x="1251" y="1455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0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" name="Freeform 239"/>
              <p:cNvSpPr>
                <a:spLocks/>
              </p:cNvSpPr>
              <p:nvPr/>
            </p:nvSpPr>
            <p:spPr bwMode="auto">
              <a:xfrm>
                <a:off x="1254" y="1455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0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" name="Freeform 240"/>
              <p:cNvSpPr>
                <a:spLocks/>
              </p:cNvSpPr>
              <p:nvPr/>
            </p:nvSpPr>
            <p:spPr bwMode="auto">
              <a:xfrm>
                <a:off x="1260" y="1455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0 h 25"/>
                  <a:gd name="T8" fmla="*/ 2 w 2"/>
                  <a:gd name="T9" fmla="*/ 10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" name="Freeform 241"/>
              <p:cNvSpPr>
                <a:spLocks/>
              </p:cNvSpPr>
              <p:nvPr/>
            </p:nvSpPr>
            <p:spPr bwMode="auto">
              <a:xfrm>
                <a:off x="1262" y="1455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0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" name="Freeform 242"/>
              <p:cNvSpPr>
                <a:spLocks/>
              </p:cNvSpPr>
              <p:nvPr/>
            </p:nvSpPr>
            <p:spPr bwMode="auto">
              <a:xfrm>
                <a:off x="1268" y="1455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3 w 8"/>
                  <a:gd name="T5" fmla="*/ 0 h 25"/>
                  <a:gd name="T6" fmla="*/ 3 w 8"/>
                  <a:gd name="T7" fmla="*/ 10 h 25"/>
                  <a:gd name="T8" fmla="*/ 8 w 8"/>
                  <a:gd name="T9" fmla="*/ 1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8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" name="Freeform 243"/>
              <p:cNvSpPr>
                <a:spLocks/>
              </p:cNvSpPr>
              <p:nvPr/>
            </p:nvSpPr>
            <p:spPr bwMode="auto">
              <a:xfrm>
                <a:off x="1271" y="1451"/>
                <a:ext cx="8" cy="19"/>
              </a:xfrm>
              <a:custGeom>
                <a:avLst/>
                <a:gdLst>
                  <a:gd name="T0" fmla="*/ 5 w 8"/>
                  <a:gd name="T1" fmla="*/ 19 h 19"/>
                  <a:gd name="T2" fmla="*/ 0 w 8"/>
                  <a:gd name="T3" fmla="*/ 4 h 19"/>
                  <a:gd name="T4" fmla="*/ 5 w 8"/>
                  <a:gd name="T5" fmla="*/ 0 h 19"/>
                  <a:gd name="T6" fmla="*/ 5 w 8"/>
                  <a:gd name="T7" fmla="*/ 0 h 19"/>
                  <a:gd name="T8" fmla="*/ 5 w 8"/>
                  <a:gd name="T9" fmla="*/ 14 h 19"/>
                  <a:gd name="T10" fmla="*/ 8 w 8"/>
                  <a:gd name="T11" fmla="*/ 19 h 19"/>
                  <a:gd name="T12" fmla="*/ 5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5" y="19"/>
                    </a:moveTo>
                    <a:lnTo>
                      <a:pt x="0" y="4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8" y="19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" name="Freeform 244"/>
              <p:cNvSpPr>
                <a:spLocks/>
              </p:cNvSpPr>
              <p:nvPr/>
            </p:nvSpPr>
            <p:spPr bwMode="auto">
              <a:xfrm>
                <a:off x="1276" y="1451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4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4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" name="Freeform 245"/>
              <p:cNvSpPr>
                <a:spLocks/>
              </p:cNvSpPr>
              <p:nvPr/>
            </p:nvSpPr>
            <p:spPr bwMode="auto">
              <a:xfrm>
                <a:off x="1279" y="1451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14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" name="Freeform 246"/>
              <p:cNvSpPr>
                <a:spLocks/>
              </p:cNvSpPr>
              <p:nvPr/>
            </p:nvSpPr>
            <p:spPr bwMode="auto">
              <a:xfrm>
                <a:off x="1284" y="1451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4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4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Freeform 247"/>
              <p:cNvSpPr>
                <a:spLocks/>
              </p:cNvSpPr>
              <p:nvPr/>
            </p:nvSpPr>
            <p:spPr bwMode="auto">
              <a:xfrm>
                <a:off x="1287" y="1451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5 w 8"/>
                  <a:gd name="T5" fmla="*/ 0 h 19"/>
                  <a:gd name="T6" fmla="*/ 5 w 8"/>
                  <a:gd name="T7" fmla="*/ 14 h 19"/>
                  <a:gd name="T8" fmla="*/ 8 w 8"/>
                  <a:gd name="T9" fmla="*/ 19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Freeform 248"/>
              <p:cNvSpPr>
                <a:spLocks/>
              </p:cNvSpPr>
              <p:nvPr/>
            </p:nvSpPr>
            <p:spPr bwMode="auto">
              <a:xfrm>
                <a:off x="1292" y="1451"/>
                <a:ext cx="9" cy="19"/>
              </a:xfrm>
              <a:custGeom>
                <a:avLst/>
                <a:gdLst>
                  <a:gd name="T0" fmla="*/ 3 w 9"/>
                  <a:gd name="T1" fmla="*/ 19 h 19"/>
                  <a:gd name="T2" fmla="*/ 0 w 9"/>
                  <a:gd name="T3" fmla="*/ 0 h 19"/>
                  <a:gd name="T4" fmla="*/ 3 w 9"/>
                  <a:gd name="T5" fmla="*/ 0 h 19"/>
                  <a:gd name="T6" fmla="*/ 3 w 9"/>
                  <a:gd name="T7" fmla="*/ 0 h 19"/>
                  <a:gd name="T8" fmla="*/ 3 w 9"/>
                  <a:gd name="T9" fmla="*/ 4 h 19"/>
                  <a:gd name="T10" fmla="*/ 9 w 9"/>
                  <a:gd name="T11" fmla="*/ 19 h 19"/>
                  <a:gd name="T12" fmla="*/ 3 w 9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9" y="19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Freeform 249"/>
              <p:cNvSpPr>
                <a:spLocks/>
              </p:cNvSpPr>
              <p:nvPr/>
            </p:nvSpPr>
            <p:spPr bwMode="auto">
              <a:xfrm>
                <a:off x="1295" y="1451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8 w 8"/>
                  <a:gd name="T5" fmla="*/ 0 h 19"/>
                  <a:gd name="T6" fmla="*/ 8 w 8"/>
                  <a:gd name="T7" fmla="*/ 0 h 19"/>
                  <a:gd name="T8" fmla="*/ 8 w 8"/>
                  <a:gd name="T9" fmla="*/ 4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Freeform 250"/>
              <p:cNvSpPr>
                <a:spLocks/>
              </p:cNvSpPr>
              <p:nvPr/>
            </p:nvSpPr>
            <p:spPr bwMode="auto">
              <a:xfrm>
                <a:off x="1303" y="1451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4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452"/>
            <p:cNvGrpSpPr>
              <a:grpSpLocks/>
            </p:cNvGrpSpPr>
            <p:nvPr/>
          </p:nvGrpSpPr>
          <p:grpSpPr bwMode="auto">
            <a:xfrm>
              <a:off x="1309" y="1013"/>
              <a:ext cx="575" cy="1104"/>
              <a:chOff x="1309" y="1013"/>
              <a:chExt cx="575" cy="1104"/>
            </a:xfrm>
          </p:grpSpPr>
          <p:sp>
            <p:nvSpPr>
              <p:cNvPr id="1665" name="Freeform 252"/>
              <p:cNvSpPr>
                <a:spLocks/>
              </p:cNvSpPr>
              <p:nvPr/>
            </p:nvSpPr>
            <p:spPr bwMode="auto">
              <a:xfrm>
                <a:off x="1309" y="1451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4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" name="Freeform 253"/>
              <p:cNvSpPr>
                <a:spLocks/>
              </p:cNvSpPr>
              <p:nvPr/>
            </p:nvSpPr>
            <p:spPr bwMode="auto">
              <a:xfrm>
                <a:off x="1312" y="1451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4 h 19"/>
                  <a:gd name="T8" fmla="*/ 5 w 5"/>
                  <a:gd name="T9" fmla="*/ 19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" name="Freeform 254"/>
              <p:cNvSpPr>
                <a:spLocks/>
              </p:cNvSpPr>
              <p:nvPr/>
            </p:nvSpPr>
            <p:spPr bwMode="auto">
              <a:xfrm>
                <a:off x="1312" y="1451"/>
                <a:ext cx="8" cy="19"/>
              </a:xfrm>
              <a:custGeom>
                <a:avLst/>
                <a:gdLst>
                  <a:gd name="T0" fmla="*/ 5 w 8"/>
                  <a:gd name="T1" fmla="*/ 19 h 19"/>
                  <a:gd name="T2" fmla="*/ 0 w 8"/>
                  <a:gd name="T3" fmla="*/ 0 h 19"/>
                  <a:gd name="T4" fmla="*/ 5 w 8"/>
                  <a:gd name="T5" fmla="*/ 0 h 19"/>
                  <a:gd name="T6" fmla="*/ 8 w 8"/>
                  <a:gd name="T7" fmla="*/ 0 h 19"/>
                  <a:gd name="T8" fmla="*/ 8 w 8"/>
                  <a:gd name="T9" fmla="*/ 4 h 19"/>
                  <a:gd name="T10" fmla="*/ 8 w 8"/>
                  <a:gd name="T11" fmla="*/ 14 h 19"/>
                  <a:gd name="T12" fmla="*/ 5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5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14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" name="Freeform 255"/>
              <p:cNvSpPr>
                <a:spLocks/>
              </p:cNvSpPr>
              <p:nvPr/>
            </p:nvSpPr>
            <p:spPr bwMode="auto">
              <a:xfrm>
                <a:off x="1320" y="1451"/>
                <a:ext cx="5" cy="14"/>
              </a:xfrm>
              <a:custGeom>
                <a:avLst/>
                <a:gdLst>
                  <a:gd name="T0" fmla="*/ 0 w 5"/>
                  <a:gd name="T1" fmla="*/ 14 h 14"/>
                  <a:gd name="T2" fmla="*/ 0 w 5"/>
                  <a:gd name="T3" fmla="*/ 0 h 14"/>
                  <a:gd name="T4" fmla="*/ 5 w 5"/>
                  <a:gd name="T5" fmla="*/ 0 h 14"/>
                  <a:gd name="T6" fmla="*/ 5 w 5"/>
                  <a:gd name="T7" fmla="*/ 0 h 14"/>
                  <a:gd name="T8" fmla="*/ 5 w 5"/>
                  <a:gd name="T9" fmla="*/ 4 h 14"/>
                  <a:gd name="T10" fmla="*/ 5 w 5"/>
                  <a:gd name="T11" fmla="*/ 14 h 14"/>
                  <a:gd name="T12" fmla="*/ 0 w 5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4">
                    <a:moveTo>
                      <a:pt x="0" y="1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5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" name="Freeform 256"/>
              <p:cNvSpPr>
                <a:spLocks/>
              </p:cNvSpPr>
              <p:nvPr/>
            </p:nvSpPr>
            <p:spPr bwMode="auto">
              <a:xfrm>
                <a:off x="1325" y="1451"/>
                <a:ext cx="3" cy="14"/>
              </a:xfrm>
              <a:custGeom>
                <a:avLst/>
                <a:gdLst>
                  <a:gd name="T0" fmla="*/ 0 w 3"/>
                  <a:gd name="T1" fmla="*/ 14 h 14"/>
                  <a:gd name="T2" fmla="*/ 0 w 3"/>
                  <a:gd name="T3" fmla="*/ 0 h 14"/>
                  <a:gd name="T4" fmla="*/ 3 w 3"/>
                  <a:gd name="T5" fmla="*/ 0 h 14"/>
                  <a:gd name="T6" fmla="*/ 3 w 3"/>
                  <a:gd name="T7" fmla="*/ 0 h 14"/>
                  <a:gd name="T8" fmla="*/ 3 w 3"/>
                  <a:gd name="T9" fmla="*/ 4 h 14"/>
                  <a:gd name="T10" fmla="*/ 3 w 3"/>
                  <a:gd name="T11" fmla="*/ 14 h 14"/>
                  <a:gd name="T12" fmla="*/ 0 w 3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4">
                    <a:moveTo>
                      <a:pt x="0" y="1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3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0" name="Freeform 257"/>
              <p:cNvSpPr>
                <a:spLocks/>
              </p:cNvSpPr>
              <p:nvPr/>
            </p:nvSpPr>
            <p:spPr bwMode="auto">
              <a:xfrm>
                <a:off x="1328" y="1451"/>
                <a:ext cx="6" cy="14"/>
              </a:xfrm>
              <a:custGeom>
                <a:avLst/>
                <a:gdLst>
                  <a:gd name="T0" fmla="*/ 0 w 6"/>
                  <a:gd name="T1" fmla="*/ 14 h 14"/>
                  <a:gd name="T2" fmla="*/ 0 w 6"/>
                  <a:gd name="T3" fmla="*/ 0 h 14"/>
                  <a:gd name="T4" fmla="*/ 6 w 6"/>
                  <a:gd name="T5" fmla="*/ 0 h 14"/>
                  <a:gd name="T6" fmla="*/ 6 w 6"/>
                  <a:gd name="T7" fmla="*/ 0 h 14"/>
                  <a:gd name="T8" fmla="*/ 6 w 6"/>
                  <a:gd name="T9" fmla="*/ 4 h 14"/>
                  <a:gd name="T10" fmla="*/ 6 w 6"/>
                  <a:gd name="T11" fmla="*/ 14 h 14"/>
                  <a:gd name="T12" fmla="*/ 0 w 6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4">
                    <a:moveTo>
                      <a:pt x="0" y="1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6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1" name="Freeform 258"/>
              <p:cNvSpPr>
                <a:spLocks/>
              </p:cNvSpPr>
              <p:nvPr/>
            </p:nvSpPr>
            <p:spPr bwMode="auto">
              <a:xfrm>
                <a:off x="1334" y="1451"/>
                <a:ext cx="8" cy="14"/>
              </a:xfrm>
              <a:custGeom>
                <a:avLst/>
                <a:gdLst>
                  <a:gd name="T0" fmla="*/ 0 w 8"/>
                  <a:gd name="T1" fmla="*/ 14 h 14"/>
                  <a:gd name="T2" fmla="*/ 0 w 8"/>
                  <a:gd name="T3" fmla="*/ 0 h 14"/>
                  <a:gd name="T4" fmla="*/ 2 w 8"/>
                  <a:gd name="T5" fmla="*/ 0 h 14"/>
                  <a:gd name="T6" fmla="*/ 2 w 8"/>
                  <a:gd name="T7" fmla="*/ 4 h 14"/>
                  <a:gd name="T8" fmla="*/ 8 w 8"/>
                  <a:gd name="T9" fmla="*/ 4 h 14"/>
                  <a:gd name="T10" fmla="*/ 8 w 8"/>
                  <a:gd name="T11" fmla="*/ 14 h 14"/>
                  <a:gd name="T12" fmla="*/ 0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8" y="4"/>
                    </a:lnTo>
                    <a:lnTo>
                      <a:pt x="8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2" name="Freeform 259"/>
              <p:cNvSpPr>
                <a:spLocks/>
              </p:cNvSpPr>
              <p:nvPr/>
            </p:nvSpPr>
            <p:spPr bwMode="auto">
              <a:xfrm>
                <a:off x="1334" y="1441"/>
                <a:ext cx="8" cy="14"/>
              </a:xfrm>
              <a:custGeom>
                <a:avLst/>
                <a:gdLst>
                  <a:gd name="T0" fmla="*/ 8 w 8"/>
                  <a:gd name="T1" fmla="*/ 14 h 14"/>
                  <a:gd name="T2" fmla="*/ 0 w 8"/>
                  <a:gd name="T3" fmla="*/ 14 h 14"/>
                  <a:gd name="T4" fmla="*/ 0 w 8"/>
                  <a:gd name="T5" fmla="*/ 0 h 14"/>
                  <a:gd name="T6" fmla="*/ 2 w 8"/>
                  <a:gd name="T7" fmla="*/ 0 h 14"/>
                  <a:gd name="T8" fmla="*/ 2 w 8"/>
                  <a:gd name="T9" fmla="*/ 14 h 14"/>
                  <a:gd name="T10" fmla="*/ 8 w 8"/>
                  <a:gd name="T11" fmla="*/ 14 h 14"/>
                  <a:gd name="T12" fmla="*/ 8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8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14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3" name="Freeform 260"/>
              <p:cNvSpPr>
                <a:spLocks/>
              </p:cNvSpPr>
              <p:nvPr/>
            </p:nvSpPr>
            <p:spPr bwMode="auto">
              <a:xfrm>
                <a:off x="1336" y="1441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4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4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" name="Freeform 261"/>
              <p:cNvSpPr>
                <a:spLocks/>
              </p:cNvSpPr>
              <p:nvPr/>
            </p:nvSpPr>
            <p:spPr bwMode="auto">
              <a:xfrm>
                <a:off x="1342" y="1441"/>
                <a:ext cx="2" cy="24"/>
              </a:xfrm>
              <a:custGeom>
                <a:avLst/>
                <a:gdLst>
                  <a:gd name="T0" fmla="*/ 0 w 2"/>
                  <a:gd name="T1" fmla="*/ 24 h 24"/>
                  <a:gd name="T2" fmla="*/ 0 w 2"/>
                  <a:gd name="T3" fmla="*/ 0 h 24"/>
                  <a:gd name="T4" fmla="*/ 2 w 2"/>
                  <a:gd name="T5" fmla="*/ 0 h 24"/>
                  <a:gd name="T6" fmla="*/ 2 w 2"/>
                  <a:gd name="T7" fmla="*/ 0 h 24"/>
                  <a:gd name="T8" fmla="*/ 2 w 2"/>
                  <a:gd name="T9" fmla="*/ 14 h 24"/>
                  <a:gd name="T10" fmla="*/ 2 w 2"/>
                  <a:gd name="T11" fmla="*/ 24 h 24"/>
                  <a:gd name="T12" fmla="*/ 0 w 2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4">
                    <a:moveTo>
                      <a:pt x="0" y="2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4"/>
                    </a:lnTo>
                    <a:lnTo>
                      <a:pt x="2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" name="Freeform 262"/>
              <p:cNvSpPr>
                <a:spLocks/>
              </p:cNvSpPr>
              <p:nvPr/>
            </p:nvSpPr>
            <p:spPr bwMode="auto">
              <a:xfrm>
                <a:off x="1344" y="1441"/>
                <a:ext cx="9" cy="24"/>
              </a:xfrm>
              <a:custGeom>
                <a:avLst/>
                <a:gdLst>
                  <a:gd name="T0" fmla="*/ 0 w 9"/>
                  <a:gd name="T1" fmla="*/ 24 h 24"/>
                  <a:gd name="T2" fmla="*/ 0 w 9"/>
                  <a:gd name="T3" fmla="*/ 0 h 24"/>
                  <a:gd name="T4" fmla="*/ 6 w 9"/>
                  <a:gd name="T5" fmla="*/ 0 h 24"/>
                  <a:gd name="T6" fmla="*/ 6 w 9"/>
                  <a:gd name="T7" fmla="*/ 14 h 24"/>
                  <a:gd name="T8" fmla="*/ 9 w 9"/>
                  <a:gd name="T9" fmla="*/ 14 h 24"/>
                  <a:gd name="T10" fmla="*/ 9 w 9"/>
                  <a:gd name="T11" fmla="*/ 24 h 24"/>
                  <a:gd name="T12" fmla="*/ 0 w 9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14"/>
                    </a:lnTo>
                    <a:lnTo>
                      <a:pt x="9" y="14"/>
                    </a:lnTo>
                    <a:lnTo>
                      <a:pt x="9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6" name="Freeform 263"/>
              <p:cNvSpPr>
                <a:spLocks/>
              </p:cNvSpPr>
              <p:nvPr/>
            </p:nvSpPr>
            <p:spPr bwMode="auto">
              <a:xfrm>
                <a:off x="1344" y="1441"/>
                <a:ext cx="9" cy="14"/>
              </a:xfrm>
              <a:custGeom>
                <a:avLst/>
                <a:gdLst>
                  <a:gd name="T0" fmla="*/ 9 w 9"/>
                  <a:gd name="T1" fmla="*/ 14 h 14"/>
                  <a:gd name="T2" fmla="*/ 0 w 9"/>
                  <a:gd name="T3" fmla="*/ 14 h 14"/>
                  <a:gd name="T4" fmla="*/ 0 w 9"/>
                  <a:gd name="T5" fmla="*/ 0 h 14"/>
                  <a:gd name="T6" fmla="*/ 6 w 9"/>
                  <a:gd name="T7" fmla="*/ 0 h 14"/>
                  <a:gd name="T8" fmla="*/ 6 w 9"/>
                  <a:gd name="T9" fmla="*/ 10 h 14"/>
                  <a:gd name="T10" fmla="*/ 9 w 9"/>
                  <a:gd name="T11" fmla="*/ 10 h 14"/>
                  <a:gd name="T12" fmla="*/ 9 w 9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4">
                    <a:moveTo>
                      <a:pt x="9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9" y="10"/>
                    </a:lnTo>
                    <a:lnTo>
                      <a:pt x="9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7" name="Freeform 264"/>
              <p:cNvSpPr>
                <a:spLocks/>
              </p:cNvSpPr>
              <p:nvPr/>
            </p:nvSpPr>
            <p:spPr bwMode="auto">
              <a:xfrm>
                <a:off x="1350" y="1441"/>
                <a:ext cx="3" cy="14"/>
              </a:xfrm>
              <a:custGeom>
                <a:avLst/>
                <a:gdLst>
                  <a:gd name="T0" fmla="*/ 0 w 3"/>
                  <a:gd name="T1" fmla="*/ 14 h 14"/>
                  <a:gd name="T2" fmla="*/ 0 w 3"/>
                  <a:gd name="T3" fmla="*/ 0 h 14"/>
                  <a:gd name="T4" fmla="*/ 3 w 3"/>
                  <a:gd name="T5" fmla="*/ 0 h 14"/>
                  <a:gd name="T6" fmla="*/ 3 w 3"/>
                  <a:gd name="T7" fmla="*/ 0 h 14"/>
                  <a:gd name="T8" fmla="*/ 3 w 3"/>
                  <a:gd name="T9" fmla="*/ 10 h 14"/>
                  <a:gd name="T10" fmla="*/ 3 w 3"/>
                  <a:gd name="T11" fmla="*/ 14 h 14"/>
                  <a:gd name="T12" fmla="*/ 0 w 3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4">
                    <a:moveTo>
                      <a:pt x="0" y="1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8" name="Freeform 265"/>
              <p:cNvSpPr>
                <a:spLocks/>
              </p:cNvSpPr>
              <p:nvPr/>
            </p:nvSpPr>
            <p:spPr bwMode="auto">
              <a:xfrm>
                <a:off x="1353" y="1441"/>
                <a:ext cx="8" cy="14"/>
              </a:xfrm>
              <a:custGeom>
                <a:avLst/>
                <a:gdLst>
                  <a:gd name="T0" fmla="*/ 0 w 8"/>
                  <a:gd name="T1" fmla="*/ 14 h 14"/>
                  <a:gd name="T2" fmla="*/ 0 w 8"/>
                  <a:gd name="T3" fmla="*/ 0 h 14"/>
                  <a:gd name="T4" fmla="*/ 5 w 8"/>
                  <a:gd name="T5" fmla="*/ 0 h 14"/>
                  <a:gd name="T6" fmla="*/ 5 w 8"/>
                  <a:gd name="T7" fmla="*/ 10 h 14"/>
                  <a:gd name="T8" fmla="*/ 8 w 8"/>
                  <a:gd name="T9" fmla="*/ 14 h 14"/>
                  <a:gd name="T10" fmla="*/ 8 w 8"/>
                  <a:gd name="T11" fmla="*/ 14 h 14"/>
                  <a:gd name="T12" fmla="*/ 0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" name="Freeform 266"/>
              <p:cNvSpPr>
                <a:spLocks/>
              </p:cNvSpPr>
              <p:nvPr/>
            </p:nvSpPr>
            <p:spPr bwMode="auto">
              <a:xfrm>
                <a:off x="1358" y="1436"/>
                <a:ext cx="8" cy="19"/>
              </a:xfrm>
              <a:custGeom>
                <a:avLst/>
                <a:gdLst>
                  <a:gd name="T0" fmla="*/ 3 w 8"/>
                  <a:gd name="T1" fmla="*/ 19 h 19"/>
                  <a:gd name="T2" fmla="*/ 0 w 8"/>
                  <a:gd name="T3" fmla="*/ 5 h 19"/>
                  <a:gd name="T4" fmla="*/ 3 w 8"/>
                  <a:gd name="T5" fmla="*/ 0 h 19"/>
                  <a:gd name="T6" fmla="*/ 3 w 8"/>
                  <a:gd name="T7" fmla="*/ 0 h 19"/>
                  <a:gd name="T8" fmla="*/ 3 w 8"/>
                  <a:gd name="T9" fmla="*/ 15 h 19"/>
                  <a:gd name="T10" fmla="*/ 8 w 8"/>
                  <a:gd name="T11" fmla="*/ 19 h 19"/>
                  <a:gd name="T12" fmla="*/ 3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3" y="19"/>
                    </a:moveTo>
                    <a:lnTo>
                      <a:pt x="0" y="5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8" y="19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0" name="Freeform 267"/>
              <p:cNvSpPr>
                <a:spLocks/>
              </p:cNvSpPr>
              <p:nvPr/>
            </p:nvSpPr>
            <p:spPr bwMode="auto">
              <a:xfrm>
                <a:off x="1361" y="1436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5 w 8"/>
                  <a:gd name="T5" fmla="*/ 0 h 19"/>
                  <a:gd name="T6" fmla="*/ 5 w 8"/>
                  <a:gd name="T7" fmla="*/ 15 h 19"/>
                  <a:gd name="T8" fmla="*/ 8 w 8"/>
                  <a:gd name="T9" fmla="*/ 19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1" name="Freeform 268"/>
              <p:cNvSpPr>
                <a:spLocks/>
              </p:cNvSpPr>
              <p:nvPr/>
            </p:nvSpPr>
            <p:spPr bwMode="auto">
              <a:xfrm>
                <a:off x="1366" y="1436"/>
                <a:ext cx="6" cy="19"/>
              </a:xfrm>
              <a:custGeom>
                <a:avLst/>
                <a:gdLst>
                  <a:gd name="T0" fmla="*/ 3 w 6"/>
                  <a:gd name="T1" fmla="*/ 19 h 19"/>
                  <a:gd name="T2" fmla="*/ 0 w 6"/>
                  <a:gd name="T3" fmla="*/ 0 h 19"/>
                  <a:gd name="T4" fmla="*/ 3 w 6"/>
                  <a:gd name="T5" fmla="*/ 0 h 19"/>
                  <a:gd name="T6" fmla="*/ 3 w 6"/>
                  <a:gd name="T7" fmla="*/ 0 h 19"/>
                  <a:gd name="T8" fmla="*/ 3 w 6"/>
                  <a:gd name="T9" fmla="*/ 5 h 19"/>
                  <a:gd name="T10" fmla="*/ 6 w 6"/>
                  <a:gd name="T11" fmla="*/ 19 h 19"/>
                  <a:gd name="T12" fmla="*/ 3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3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6" y="19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2" name="Freeform 269"/>
              <p:cNvSpPr>
                <a:spLocks/>
              </p:cNvSpPr>
              <p:nvPr/>
            </p:nvSpPr>
            <p:spPr bwMode="auto">
              <a:xfrm>
                <a:off x="1369" y="1436"/>
                <a:ext cx="11" cy="19"/>
              </a:xfrm>
              <a:custGeom>
                <a:avLst/>
                <a:gdLst>
                  <a:gd name="T0" fmla="*/ 0 w 11"/>
                  <a:gd name="T1" fmla="*/ 19 h 19"/>
                  <a:gd name="T2" fmla="*/ 0 w 11"/>
                  <a:gd name="T3" fmla="*/ 0 h 19"/>
                  <a:gd name="T4" fmla="*/ 3 w 11"/>
                  <a:gd name="T5" fmla="*/ 0 h 19"/>
                  <a:gd name="T6" fmla="*/ 3 w 11"/>
                  <a:gd name="T7" fmla="*/ 5 h 19"/>
                  <a:gd name="T8" fmla="*/ 11 w 11"/>
                  <a:gd name="T9" fmla="*/ 5 h 19"/>
                  <a:gd name="T10" fmla="*/ 11 w 11"/>
                  <a:gd name="T11" fmla="*/ 19 h 19"/>
                  <a:gd name="T12" fmla="*/ 0 w 11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11" y="5"/>
                    </a:lnTo>
                    <a:lnTo>
                      <a:pt x="11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3" name="Freeform 270"/>
              <p:cNvSpPr>
                <a:spLocks/>
              </p:cNvSpPr>
              <p:nvPr/>
            </p:nvSpPr>
            <p:spPr bwMode="auto">
              <a:xfrm>
                <a:off x="1369" y="1426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3 w 11"/>
                  <a:gd name="T7" fmla="*/ 0 h 15"/>
                  <a:gd name="T8" fmla="*/ 3 w 11"/>
                  <a:gd name="T9" fmla="*/ 15 h 15"/>
                  <a:gd name="T10" fmla="*/ 11 w 11"/>
                  <a:gd name="T11" fmla="*/ 1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11" y="1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4" name="Freeform 271"/>
              <p:cNvSpPr>
                <a:spLocks/>
              </p:cNvSpPr>
              <p:nvPr/>
            </p:nvSpPr>
            <p:spPr bwMode="auto">
              <a:xfrm>
                <a:off x="1372" y="1426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5" name="Freeform 272"/>
              <p:cNvSpPr>
                <a:spLocks/>
              </p:cNvSpPr>
              <p:nvPr/>
            </p:nvSpPr>
            <p:spPr bwMode="auto">
              <a:xfrm>
                <a:off x="1380" y="1426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6 w 8"/>
                  <a:gd name="T5" fmla="*/ 0 h 25"/>
                  <a:gd name="T6" fmla="*/ 6 w 8"/>
                  <a:gd name="T7" fmla="*/ 15 h 25"/>
                  <a:gd name="T8" fmla="*/ 8 w 8"/>
                  <a:gd name="T9" fmla="*/ 1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6" name="Freeform 273"/>
              <p:cNvSpPr>
                <a:spLocks/>
              </p:cNvSpPr>
              <p:nvPr/>
            </p:nvSpPr>
            <p:spPr bwMode="auto">
              <a:xfrm>
                <a:off x="1377" y="1426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9 w 11"/>
                  <a:gd name="T7" fmla="*/ 0 h 15"/>
                  <a:gd name="T8" fmla="*/ 9 w 11"/>
                  <a:gd name="T9" fmla="*/ 10 h 15"/>
                  <a:gd name="T10" fmla="*/ 11 w 11"/>
                  <a:gd name="T11" fmla="*/ 10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7" name="Freeform 274"/>
              <p:cNvSpPr>
                <a:spLocks/>
              </p:cNvSpPr>
              <p:nvPr/>
            </p:nvSpPr>
            <p:spPr bwMode="auto">
              <a:xfrm>
                <a:off x="1386" y="1426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10 h 25"/>
                  <a:gd name="T8" fmla="*/ 2 w 2"/>
                  <a:gd name="T9" fmla="*/ 25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2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8" name="Freeform 275"/>
              <p:cNvSpPr>
                <a:spLocks/>
              </p:cNvSpPr>
              <p:nvPr/>
            </p:nvSpPr>
            <p:spPr bwMode="auto">
              <a:xfrm>
                <a:off x="1386" y="1426"/>
                <a:ext cx="8" cy="25"/>
              </a:xfrm>
              <a:custGeom>
                <a:avLst/>
                <a:gdLst>
                  <a:gd name="T0" fmla="*/ 2 w 8"/>
                  <a:gd name="T1" fmla="*/ 25 h 25"/>
                  <a:gd name="T2" fmla="*/ 0 w 8"/>
                  <a:gd name="T3" fmla="*/ 0 h 25"/>
                  <a:gd name="T4" fmla="*/ 2 w 8"/>
                  <a:gd name="T5" fmla="*/ 0 h 25"/>
                  <a:gd name="T6" fmla="*/ 8 w 8"/>
                  <a:gd name="T7" fmla="*/ 10 h 25"/>
                  <a:gd name="T8" fmla="*/ 8 w 8"/>
                  <a:gd name="T9" fmla="*/ 15 h 25"/>
                  <a:gd name="T10" fmla="*/ 8 w 8"/>
                  <a:gd name="T11" fmla="*/ 15 h 25"/>
                  <a:gd name="T12" fmla="*/ 2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2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9" name="Freeform 276"/>
              <p:cNvSpPr>
                <a:spLocks/>
              </p:cNvSpPr>
              <p:nvPr/>
            </p:nvSpPr>
            <p:spPr bwMode="auto">
              <a:xfrm>
                <a:off x="1388" y="1421"/>
                <a:ext cx="14" cy="20"/>
              </a:xfrm>
              <a:custGeom>
                <a:avLst/>
                <a:gdLst>
                  <a:gd name="T0" fmla="*/ 6 w 14"/>
                  <a:gd name="T1" fmla="*/ 20 h 20"/>
                  <a:gd name="T2" fmla="*/ 0 w 14"/>
                  <a:gd name="T3" fmla="*/ 5 h 20"/>
                  <a:gd name="T4" fmla="*/ 6 w 14"/>
                  <a:gd name="T5" fmla="*/ 0 h 20"/>
                  <a:gd name="T6" fmla="*/ 8 w 14"/>
                  <a:gd name="T7" fmla="*/ 15 h 20"/>
                  <a:gd name="T8" fmla="*/ 14 w 14"/>
                  <a:gd name="T9" fmla="*/ 15 h 20"/>
                  <a:gd name="T10" fmla="*/ 14 w 14"/>
                  <a:gd name="T11" fmla="*/ 20 h 20"/>
                  <a:gd name="T12" fmla="*/ 6 w 1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0">
                    <a:moveTo>
                      <a:pt x="6" y="20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8" y="15"/>
                    </a:lnTo>
                    <a:lnTo>
                      <a:pt x="14" y="15"/>
                    </a:lnTo>
                    <a:lnTo>
                      <a:pt x="14" y="20"/>
                    </a:lnTo>
                    <a:lnTo>
                      <a:pt x="6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0" name="Freeform 277"/>
              <p:cNvSpPr>
                <a:spLocks/>
              </p:cNvSpPr>
              <p:nvPr/>
            </p:nvSpPr>
            <p:spPr bwMode="auto">
              <a:xfrm>
                <a:off x="1388" y="1421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8 w 14"/>
                  <a:gd name="T7" fmla="*/ 0 h 15"/>
                  <a:gd name="T8" fmla="*/ 8 w 14"/>
                  <a:gd name="T9" fmla="*/ 5 h 15"/>
                  <a:gd name="T10" fmla="*/ 14 w 14"/>
                  <a:gd name="T11" fmla="*/ 5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14" y="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1" name="Freeform 278"/>
              <p:cNvSpPr>
                <a:spLocks/>
              </p:cNvSpPr>
              <p:nvPr/>
            </p:nvSpPr>
            <p:spPr bwMode="auto">
              <a:xfrm>
                <a:off x="1396" y="1421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5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2" name="Freeform 279"/>
              <p:cNvSpPr>
                <a:spLocks/>
              </p:cNvSpPr>
              <p:nvPr/>
            </p:nvSpPr>
            <p:spPr bwMode="auto">
              <a:xfrm>
                <a:off x="1396" y="1412"/>
                <a:ext cx="14" cy="24"/>
              </a:xfrm>
              <a:custGeom>
                <a:avLst/>
                <a:gdLst>
                  <a:gd name="T0" fmla="*/ 6 w 14"/>
                  <a:gd name="T1" fmla="*/ 24 h 24"/>
                  <a:gd name="T2" fmla="*/ 0 w 14"/>
                  <a:gd name="T3" fmla="*/ 9 h 24"/>
                  <a:gd name="T4" fmla="*/ 6 w 14"/>
                  <a:gd name="T5" fmla="*/ 0 h 24"/>
                  <a:gd name="T6" fmla="*/ 9 w 14"/>
                  <a:gd name="T7" fmla="*/ 14 h 24"/>
                  <a:gd name="T8" fmla="*/ 14 w 14"/>
                  <a:gd name="T9" fmla="*/ 14 h 24"/>
                  <a:gd name="T10" fmla="*/ 14 w 14"/>
                  <a:gd name="T11" fmla="*/ 24 h 24"/>
                  <a:gd name="T12" fmla="*/ 6 w 1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6" y="24"/>
                    </a:moveTo>
                    <a:lnTo>
                      <a:pt x="0" y="9"/>
                    </a:lnTo>
                    <a:lnTo>
                      <a:pt x="6" y="0"/>
                    </a:lnTo>
                    <a:lnTo>
                      <a:pt x="9" y="14"/>
                    </a:lnTo>
                    <a:lnTo>
                      <a:pt x="14" y="14"/>
                    </a:lnTo>
                    <a:lnTo>
                      <a:pt x="14" y="24"/>
                    </a:ln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3" name="Freeform 280"/>
              <p:cNvSpPr>
                <a:spLocks/>
              </p:cNvSpPr>
              <p:nvPr/>
            </p:nvSpPr>
            <p:spPr bwMode="auto">
              <a:xfrm>
                <a:off x="1396" y="1412"/>
                <a:ext cx="14" cy="14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0 h 14"/>
                  <a:gd name="T6" fmla="*/ 6 w 14"/>
                  <a:gd name="T7" fmla="*/ 0 h 14"/>
                  <a:gd name="T8" fmla="*/ 9 w 14"/>
                  <a:gd name="T9" fmla="*/ 9 h 14"/>
                  <a:gd name="T10" fmla="*/ 14 w 14"/>
                  <a:gd name="T11" fmla="*/ 9 h 14"/>
                  <a:gd name="T12" fmla="*/ 14 w 1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9" y="9"/>
                    </a:lnTo>
                    <a:lnTo>
                      <a:pt x="14" y="9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4" name="Freeform 281"/>
              <p:cNvSpPr>
                <a:spLocks/>
              </p:cNvSpPr>
              <p:nvPr/>
            </p:nvSpPr>
            <p:spPr bwMode="auto">
              <a:xfrm>
                <a:off x="1402" y="1412"/>
                <a:ext cx="11" cy="24"/>
              </a:xfrm>
              <a:custGeom>
                <a:avLst/>
                <a:gdLst>
                  <a:gd name="T0" fmla="*/ 3 w 11"/>
                  <a:gd name="T1" fmla="*/ 24 h 24"/>
                  <a:gd name="T2" fmla="*/ 0 w 11"/>
                  <a:gd name="T3" fmla="*/ 0 h 24"/>
                  <a:gd name="T4" fmla="*/ 3 w 11"/>
                  <a:gd name="T5" fmla="*/ 0 h 24"/>
                  <a:gd name="T6" fmla="*/ 8 w 11"/>
                  <a:gd name="T7" fmla="*/ 9 h 24"/>
                  <a:gd name="T8" fmla="*/ 11 w 11"/>
                  <a:gd name="T9" fmla="*/ 9 h 24"/>
                  <a:gd name="T10" fmla="*/ 11 w 11"/>
                  <a:gd name="T11" fmla="*/ 14 h 24"/>
                  <a:gd name="T12" fmla="*/ 3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3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8" y="9"/>
                    </a:lnTo>
                    <a:lnTo>
                      <a:pt x="11" y="9"/>
                    </a:lnTo>
                    <a:lnTo>
                      <a:pt x="11" y="1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5" name="Freeform 282"/>
              <p:cNvSpPr>
                <a:spLocks/>
              </p:cNvSpPr>
              <p:nvPr/>
            </p:nvSpPr>
            <p:spPr bwMode="auto">
              <a:xfrm>
                <a:off x="1405" y="1407"/>
                <a:ext cx="8" cy="14"/>
              </a:xfrm>
              <a:custGeom>
                <a:avLst/>
                <a:gdLst>
                  <a:gd name="T0" fmla="*/ 8 w 8"/>
                  <a:gd name="T1" fmla="*/ 14 h 14"/>
                  <a:gd name="T2" fmla="*/ 0 w 8"/>
                  <a:gd name="T3" fmla="*/ 14 h 14"/>
                  <a:gd name="T4" fmla="*/ 0 w 8"/>
                  <a:gd name="T5" fmla="*/ 5 h 14"/>
                  <a:gd name="T6" fmla="*/ 0 w 8"/>
                  <a:gd name="T7" fmla="*/ 0 h 14"/>
                  <a:gd name="T8" fmla="*/ 5 w 8"/>
                  <a:gd name="T9" fmla="*/ 14 h 14"/>
                  <a:gd name="T10" fmla="*/ 8 w 8"/>
                  <a:gd name="T11" fmla="*/ 14 h 14"/>
                  <a:gd name="T12" fmla="*/ 8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8" y="14"/>
                    </a:moveTo>
                    <a:lnTo>
                      <a:pt x="0" y="14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6" name="Freeform 283"/>
              <p:cNvSpPr>
                <a:spLocks/>
              </p:cNvSpPr>
              <p:nvPr/>
            </p:nvSpPr>
            <p:spPr bwMode="auto">
              <a:xfrm>
                <a:off x="1405" y="1407"/>
                <a:ext cx="8" cy="19"/>
              </a:xfrm>
              <a:custGeom>
                <a:avLst/>
                <a:gdLst>
                  <a:gd name="T0" fmla="*/ 5 w 8"/>
                  <a:gd name="T1" fmla="*/ 19 h 19"/>
                  <a:gd name="T2" fmla="*/ 0 w 8"/>
                  <a:gd name="T3" fmla="*/ 0 h 19"/>
                  <a:gd name="T4" fmla="*/ 5 w 8"/>
                  <a:gd name="T5" fmla="*/ 0 h 19"/>
                  <a:gd name="T6" fmla="*/ 5 w 8"/>
                  <a:gd name="T7" fmla="*/ 0 h 19"/>
                  <a:gd name="T8" fmla="*/ 8 w 8"/>
                  <a:gd name="T9" fmla="*/ 5 h 19"/>
                  <a:gd name="T10" fmla="*/ 8 w 8"/>
                  <a:gd name="T11" fmla="*/ 14 h 19"/>
                  <a:gd name="T12" fmla="*/ 5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5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8" y="5"/>
                    </a:lnTo>
                    <a:lnTo>
                      <a:pt x="8" y="14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7" name="Freeform 284"/>
              <p:cNvSpPr>
                <a:spLocks/>
              </p:cNvSpPr>
              <p:nvPr/>
            </p:nvSpPr>
            <p:spPr bwMode="auto">
              <a:xfrm>
                <a:off x="1410" y="1397"/>
                <a:ext cx="11" cy="24"/>
              </a:xfrm>
              <a:custGeom>
                <a:avLst/>
                <a:gdLst>
                  <a:gd name="T0" fmla="*/ 3 w 11"/>
                  <a:gd name="T1" fmla="*/ 24 h 24"/>
                  <a:gd name="T2" fmla="*/ 0 w 11"/>
                  <a:gd name="T3" fmla="*/ 10 h 24"/>
                  <a:gd name="T4" fmla="*/ 8 w 11"/>
                  <a:gd name="T5" fmla="*/ 0 h 24"/>
                  <a:gd name="T6" fmla="*/ 8 w 11"/>
                  <a:gd name="T7" fmla="*/ 15 h 24"/>
                  <a:gd name="T8" fmla="*/ 11 w 11"/>
                  <a:gd name="T9" fmla="*/ 15 h 24"/>
                  <a:gd name="T10" fmla="*/ 11 w 11"/>
                  <a:gd name="T11" fmla="*/ 24 h 24"/>
                  <a:gd name="T12" fmla="*/ 3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3" y="24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1" y="2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8" name="Freeform 285"/>
              <p:cNvSpPr>
                <a:spLocks/>
              </p:cNvSpPr>
              <p:nvPr/>
            </p:nvSpPr>
            <p:spPr bwMode="auto">
              <a:xfrm>
                <a:off x="1413" y="1397"/>
                <a:ext cx="8" cy="15"/>
              </a:xfrm>
              <a:custGeom>
                <a:avLst/>
                <a:gdLst>
                  <a:gd name="T0" fmla="*/ 8 w 8"/>
                  <a:gd name="T1" fmla="*/ 15 h 15"/>
                  <a:gd name="T2" fmla="*/ 0 w 8"/>
                  <a:gd name="T3" fmla="*/ 15 h 15"/>
                  <a:gd name="T4" fmla="*/ 0 w 8"/>
                  <a:gd name="T5" fmla="*/ 0 h 15"/>
                  <a:gd name="T6" fmla="*/ 5 w 8"/>
                  <a:gd name="T7" fmla="*/ 0 h 15"/>
                  <a:gd name="T8" fmla="*/ 5 w 8"/>
                  <a:gd name="T9" fmla="*/ 10 h 15"/>
                  <a:gd name="T10" fmla="*/ 8 w 8"/>
                  <a:gd name="T11" fmla="*/ 10 h 15"/>
                  <a:gd name="T12" fmla="*/ 8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8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8" y="10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9" name="Freeform 286"/>
              <p:cNvSpPr>
                <a:spLocks/>
              </p:cNvSpPr>
              <p:nvPr/>
            </p:nvSpPr>
            <p:spPr bwMode="auto">
              <a:xfrm>
                <a:off x="1418" y="1397"/>
                <a:ext cx="9" cy="24"/>
              </a:xfrm>
              <a:custGeom>
                <a:avLst/>
                <a:gdLst>
                  <a:gd name="T0" fmla="*/ 0 w 9"/>
                  <a:gd name="T1" fmla="*/ 24 h 24"/>
                  <a:gd name="T2" fmla="*/ 0 w 9"/>
                  <a:gd name="T3" fmla="*/ 0 h 24"/>
                  <a:gd name="T4" fmla="*/ 3 w 9"/>
                  <a:gd name="T5" fmla="*/ 0 h 24"/>
                  <a:gd name="T6" fmla="*/ 3 w 9"/>
                  <a:gd name="T7" fmla="*/ 10 h 24"/>
                  <a:gd name="T8" fmla="*/ 9 w 9"/>
                  <a:gd name="T9" fmla="*/ 15 h 24"/>
                  <a:gd name="T10" fmla="*/ 9 w 9"/>
                  <a:gd name="T11" fmla="*/ 15 h 24"/>
                  <a:gd name="T12" fmla="*/ 0 w 9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0" name="Freeform 287"/>
              <p:cNvSpPr>
                <a:spLocks/>
              </p:cNvSpPr>
              <p:nvPr/>
            </p:nvSpPr>
            <p:spPr bwMode="auto">
              <a:xfrm>
                <a:off x="1421" y="1392"/>
                <a:ext cx="8" cy="20"/>
              </a:xfrm>
              <a:custGeom>
                <a:avLst/>
                <a:gdLst>
                  <a:gd name="T0" fmla="*/ 6 w 8"/>
                  <a:gd name="T1" fmla="*/ 20 h 20"/>
                  <a:gd name="T2" fmla="*/ 0 w 8"/>
                  <a:gd name="T3" fmla="*/ 5 h 20"/>
                  <a:gd name="T4" fmla="*/ 6 w 8"/>
                  <a:gd name="T5" fmla="*/ 0 h 20"/>
                  <a:gd name="T6" fmla="*/ 6 w 8"/>
                  <a:gd name="T7" fmla="*/ 5 h 20"/>
                  <a:gd name="T8" fmla="*/ 8 w 8"/>
                  <a:gd name="T9" fmla="*/ 5 h 20"/>
                  <a:gd name="T10" fmla="*/ 8 w 8"/>
                  <a:gd name="T11" fmla="*/ 15 h 20"/>
                  <a:gd name="T12" fmla="*/ 6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6" y="20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6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1" name="Freeform 288"/>
              <p:cNvSpPr>
                <a:spLocks/>
              </p:cNvSpPr>
              <p:nvPr/>
            </p:nvSpPr>
            <p:spPr bwMode="auto">
              <a:xfrm>
                <a:off x="1421" y="1382"/>
                <a:ext cx="8" cy="15"/>
              </a:xfrm>
              <a:custGeom>
                <a:avLst/>
                <a:gdLst>
                  <a:gd name="T0" fmla="*/ 8 w 8"/>
                  <a:gd name="T1" fmla="*/ 15 h 15"/>
                  <a:gd name="T2" fmla="*/ 0 w 8"/>
                  <a:gd name="T3" fmla="*/ 15 h 15"/>
                  <a:gd name="T4" fmla="*/ 0 w 8"/>
                  <a:gd name="T5" fmla="*/ 10 h 15"/>
                  <a:gd name="T6" fmla="*/ 6 w 8"/>
                  <a:gd name="T7" fmla="*/ 0 h 15"/>
                  <a:gd name="T8" fmla="*/ 6 w 8"/>
                  <a:gd name="T9" fmla="*/ 15 h 15"/>
                  <a:gd name="T10" fmla="*/ 8 w 8"/>
                  <a:gd name="T11" fmla="*/ 15 h 15"/>
                  <a:gd name="T12" fmla="*/ 8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8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2" name="Freeform 289"/>
              <p:cNvSpPr>
                <a:spLocks/>
              </p:cNvSpPr>
              <p:nvPr/>
            </p:nvSpPr>
            <p:spPr bwMode="auto">
              <a:xfrm>
                <a:off x="1427" y="1382"/>
                <a:ext cx="10" cy="25"/>
              </a:xfrm>
              <a:custGeom>
                <a:avLst/>
                <a:gdLst>
                  <a:gd name="T0" fmla="*/ 2 w 10"/>
                  <a:gd name="T1" fmla="*/ 25 h 25"/>
                  <a:gd name="T2" fmla="*/ 0 w 10"/>
                  <a:gd name="T3" fmla="*/ 0 h 25"/>
                  <a:gd name="T4" fmla="*/ 2 w 10"/>
                  <a:gd name="T5" fmla="*/ 0 h 25"/>
                  <a:gd name="T6" fmla="*/ 2 w 10"/>
                  <a:gd name="T7" fmla="*/ 10 h 25"/>
                  <a:gd name="T8" fmla="*/ 10 w 10"/>
                  <a:gd name="T9" fmla="*/ 10 h 25"/>
                  <a:gd name="T10" fmla="*/ 10 w 10"/>
                  <a:gd name="T11" fmla="*/ 15 h 25"/>
                  <a:gd name="T12" fmla="*/ 2 w 10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5">
                    <a:moveTo>
                      <a:pt x="2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10" y="10"/>
                    </a:lnTo>
                    <a:lnTo>
                      <a:pt x="10" y="15"/>
                    </a:lnTo>
                    <a:lnTo>
                      <a:pt x="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3" name="Freeform 290"/>
              <p:cNvSpPr>
                <a:spLocks/>
              </p:cNvSpPr>
              <p:nvPr/>
            </p:nvSpPr>
            <p:spPr bwMode="auto">
              <a:xfrm>
                <a:off x="1427" y="1378"/>
                <a:ext cx="10" cy="14"/>
              </a:xfrm>
              <a:custGeom>
                <a:avLst/>
                <a:gdLst>
                  <a:gd name="T0" fmla="*/ 10 w 10"/>
                  <a:gd name="T1" fmla="*/ 14 h 14"/>
                  <a:gd name="T2" fmla="*/ 0 w 10"/>
                  <a:gd name="T3" fmla="*/ 14 h 14"/>
                  <a:gd name="T4" fmla="*/ 0 w 10"/>
                  <a:gd name="T5" fmla="*/ 0 h 14"/>
                  <a:gd name="T6" fmla="*/ 2 w 10"/>
                  <a:gd name="T7" fmla="*/ 0 h 14"/>
                  <a:gd name="T8" fmla="*/ 2 w 10"/>
                  <a:gd name="T9" fmla="*/ 4 h 14"/>
                  <a:gd name="T10" fmla="*/ 10 w 10"/>
                  <a:gd name="T11" fmla="*/ 4 h 14"/>
                  <a:gd name="T12" fmla="*/ 10 w 10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4">
                    <a:moveTo>
                      <a:pt x="10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10" y="4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4" name="Freeform 291"/>
              <p:cNvSpPr>
                <a:spLocks/>
              </p:cNvSpPr>
              <p:nvPr/>
            </p:nvSpPr>
            <p:spPr bwMode="auto">
              <a:xfrm>
                <a:off x="1429" y="1378"/>
                <a:ext cx="8" cy="19"/>
              </a:xfrm>
              <a:custGeom>
                <a:avLst/>
                <a:gdLst>
                  <a:gd name="T0" fmla="*/ 6 w 8"/>
                  <a:gd name="T1" fmla="*/ 19 h 19"/>
                  <a:gd name="T2" fmla="*/ 0 w 8"/>
                  <a:gd name="T3" fmla="*/ 0 h 19"/>
                  <a:gd name="T4" fmla="*/ 6 w 8"/>
                  <a:gd name="T5" fmla="*/ 0 h 19"/>
                  <a:gd name="T6" fmla="*/ 6 w 8"/>
                  <a:gd name="T7" fmla="*/ 4 h 19"/>
                  <a:gd name="T8" fmla="*/ 8 w 8"/>
                  <a:gd name="T9" fmla="*/ 14 h 19"/>
                  <a:gd name="T10" fmla="*/ 8 w 8"/>
                  <a:gd name="T11" fmla="*/ 14 h 19"/>
                  <a:gd name="T12" fmla="*/ 6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6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6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5" name="Freeform 292"/>
              <p:cNvSpPr>
                <a:spLocks/>
              </p:cNvSpPr>
              <p:nvPr/>
            </p:nvSpPr>
            <p:spPr bwMode="auto">
              <a:xfrm>
                <a:off x="1429" y="1368"/>
                <a:ext cx="17" cy="24"/>
              </a:xfrm>
              <a:custGeom>
                <a:avLst/>
                <a:gdLst>
                  <a:gd name="T0" fmla="*/ 8 w 17"/>
                  <a:gd name="T1" fmla="*/ 24 h 24"/>
                  <a:gd name="T2" fmla="*/ 0 w 17"/>
                  <a:gd name="T3" fmla="*/ 10 h 24"/>
                  <a:gd name="T4" fmla="*/ 6 w 17"/>
                  <a:gd name="T5" fmla="*/ 0 h 24"/>
                  <a:gd name="T6" fmla="*/ 8 w 17"/>
                  <a:gd name="T7" fmla="*/ 10 h 24"/>
                  <a:gd name="T8" fmla="*/ 17 w 17"/>
                  <a:gd name="T9" fmla="*/ 10 h 24"/>
                  <a:gd name="T10" fmla="*/ 17 w 17"/>
                  <a:gd name="T11" fmla="*/ 14 h 24"/>
                  <a:gd name="T12" fmla="*/ 8 w 17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4">
                    <a:moveTo>
                      <a:pt x="8" y="24"/>
                    </a:moveTo>
                    <a:lnTo>
                      <a:pt x="0" y="10"/>
                    </a:lnTo>
                    <a:lnTo>
                      <a:pt x="6" y="0"/>
                    </a:lnTo>
                    <a:lnTo>
                      <a:pt x="8" y="10"/>
                    </a:lnTo>
                    <a:lnTo>
                      <a:pt x="17" y="10"/>
                    </a:lnTo>
                    <a:lnTo>
                      <a:pt x="17" y="14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6" name="Freeform 293"/>
              <p:cNvSpPr>
                <a:spLocks/>
              </p:cNvSpPr>
              <p:nvPr/>
            </p:nvSpPr>
            <p:spPr bwMode="auto">
              <a:xfrm>
                <a:off x="1435" y="1363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5 h 15"/>
                  <a:gd name="T6" fmla="*/ 0 w 11"/>
                  <a:gd name="T7" fmla="*/ 0 h 15"/>
                  <a:gd name="T8" fmla="*/ 2 w 11"/>
                  <a:gd name="T9" fmla="*/ 5 h 15"/>
                  <a:gd name="T10" fmla="*/ 11 w 11"/>
                  <a:gd name="T11" fmla="*/ 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11" y="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7" name="Freeform 294"/>
              <p:cNvSpPr>
                <a:spLocks/>
              </p:cNvSpPr>
              <p:nvPr/>
            </p:nvSpPr>
            <p:spPr bwMode="auto">
              <a:xfrm>
                <a:off x="1435" y="1353"/>
                <a:ext cx="16" cy="25"/>
              </a:xfrm>
              <a:custGeom>
                <a:avLst/>
                <a:gdLst>
                  <a:gd name="T0" fmla="*/ 8 w 16"/>
                  <a:gd name="T1" fmla="*/ 25 h 25"/>
                  <a:gd name="T2" fmla="*/ 0 w 16"/>
                  <a:gd name="T3" fmla="*/ 10 h 25"/>
                  <a:gd name="T4" fmla="*/ 2 w 16"/>
                  <a:gd name="T5" fmla="*/ 0 h 25"/>
                  <a:gd name="T6" fmla="*/ 8 w 16"/>
                  <a:gd name="T7" fmla="*/ 10 h 25"/>
                  <a:gd name="T8" fmla="*/ 16 w 16"/>
                  <a:gd name="T9" fmla="*/ 10 h 25"/>
                  <a:gd name="T10" fmla="*/ 16 w 16"/>
                  <a:gd name="T11" fmla="*/ 15 h 25"/>
                  <a:gd name="T12" fmla="*/ 8 w 1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5">
                    <a:moveTo>
                      <a:pt x="8" y="25"/>
                    </a:moveTo>
                    <a:lnTo>
                      <a:pt x="0" y="10"/>
                    </a:lnTo>
                    <a:lnTo>
                      <a:pt x="2" y="0"/>
                    </a:lnTo>
                    <a:lnTo>
                      <a:pt x="8" y="10"/>
                    </a:lnTo>
                    <a:lnTo>
                      <a:pt x="16" y="10"/>
                    </a:lnTo>
                    <a:lnTo>
                      <a:pt x="16" y="15"/>
                    </a:lnTo>
                    <a:lnTo>
                      <a:pt x="8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8" name="Freeform 295"/>
              <p:cNvSpPr>
                <a:spLocks/>
              </p:cNvSpPr>
              <p:nvPr/>
            </p:nvSpPr>
            <p:spPr bwMode="auto">
              <a:xfrm>
                <a:off x="1437" y="1348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5 h 15"/>
                  <a:gd name="T6" fmla="*/ 0 w 14"/>
                  <a:gd name="T7" fmla="*/ 0 h 15"/>
                  <a:gd name="T8" fmla="*/ 6 w 14"/>
                  <a:gd name="T9" fmla="*/ 5 h 15"/>
                  <a:gd name="T10" fmla="*/ 14 w 14"/>
                  <a:gd name="T11" fmla="*/ 5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9" name="Freeform 296"/>
              <p:cNvSpPr>
                <a:spLocks/>
              </p:cNvSpPr>
              <p:nvPr/>
            </p:nvSpPr>
            <p:spPr bwMode="auto">
              <a:xfrm>
                <a:off x="1437" y="1339"/>
                <a:ext cx="14" cy="24"/>
              </a:xfrm>
              <a:custGeom>
                <a:avLst/>
                <a:gdLst>
                  <a:gd name="T0" fmla="*/ 9 w 14"/>
                  <a:gd name="T1" fmla="*/ 24 h 24"/>
                  <a:gd name="T2" fmla="*/ 0 w 14"/>
                  <a:gd name="T3" fmla="*/ 9 h 24"/>
                  <a:gd name="T4" fmla="*/ 6 w 14"/>
                  <a:gd name="T5" fmla="*/ 0 h 24"/>
                  <a:gd name="T6" fmla="*/ 9 w 14"/>
                  <a:gd name="T7" fmla="*/ 9 h 24"/>
                  <a:gd name="T8" fmla="*/ 14 w 14"/>
                  <a:gd name="T9" fmla="*/ 14 h 24"/>
                  <a:gd name="T10" fmla="*/ 14 w 14"/>
                  <a:gd name="T11" fmla="*/ 14 h 24"/>
                  <a:gd name="T12" fmla="*/ 9 w 1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9" y="24"/>
                    </a:moveTo>
                    <a:lnTo>
                      <a:pt x="0" y="9"/>
                    </a:lnTo>
                    <a:lnTo>
                      <a:pt x="6" y="0"/>
                    </a:lnTo>
                    <a:lnTo>
                      <a:pt x="9" y="9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9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" name="Freeform 297"/>
              <p:cNvSpPr>
                <a:spLocks/>
              </p:cNvSpPr>
              <p:nvPr/>
            </p:nvSpPr>
            <p:spPr bwMode="auto">
              <a:xfrm>
                <a:off x="1443" y="1334"/>
                <a:ext cx="16" cy="19"/>
              </a:xfrm>
              <a:custGeom>
                <a:avLst/>
                <a:gdLst>
                  <a:gd name="T0" fmla="*/ 8 w 16"/>
                  <a:gd name="T1" fmla="*/ 19 h 19"/>
                  <a:gd name="T2" fmla="*/ 0 w 16"/>
                  <a:gd name="T3" fmla="*/ 5 h 19"/>
                  <a:gd name="T4" fmla="*/ 3 w 16"/>
                  <a:gd name="T5" fmla="*/ 0 h 19"/>
                  <a:gd name="T6" fmla="*/ 8 w 16"/>
                  <a:gd name="T7" fmla="*/ 5 h 19"/>
                  <a:gd name="T8" fmla="*/ 16 w 16"/>
                  <a:gd name="T9" fmla="*/ 5 h 19"/>
                  <a:gd name="T10" fmla="*/ 16 w 16"/>
                  <a:gd name="T11" fmla="*/ 14 h 19"/>
                  <a:gd name="T12" fmla="*/ 8 w 1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9">
                    <a:moveTo>
                      <a:pt x="8" y="19"/>
                    </a:moveTo>
                    <a:lnTo>
                      <a:pt x="0" y="5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16" y="5"/>
                    </a:lnTo>
                    <a:lnTo>
                      <a:pt x="16" y="14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1" name="Freeform 298"/>
              <p:cNvSpPr>
                <a:spLocks/>
              </p:cNvSpPr>
              <p:nvPr/>
            </p:nvSpPr>
            <p:spPr bwMode="auto">
              <a:xfrm>
                <a:off x="1446" y="1324"/>
                <a:ext cx="13" cy="15"/>
              </a:xfrm>
              <a:custGeom>
                <a:avLst/>
                <a:gdLst>
                  <a:gd name="T0" fmla="*/ 13 w 13"/>
                  <a:gd name="T1" fmla="*/ 15 h 15"/>
                  <a:gd name="T2" fmla="*/ 0 w 13"/>
                  <a:gd name="T3" fmla="*/ 15 h 15"/>
                  <a:gd name="T4" fmla="*/ 0 w 13"/>
                  <a:gd name="T5" fmla="*/ 10 h 15"/>
                  <a:gd name="T6" fmla="*/ 0 w 13"/>
                  <a:gd name="T7" fmla="*/ 0 h 15"/>
                  <a:gd name="T8" fmla="*/ 5 w 13"/>
                  <a:gd name="T9" fmla="*/ 10 h 15"/>
                  <a:gd name="T10" fmla="*/ 13 w 13"/>
                  <a:gd name="T11" fmla="*/ 10 h 15"/>
                  <a:gd name="T12" fmla="*/ 13 w 1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">
                    <a:moveTo>
                      <a:pt x="13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3" y="10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" name="Freeform 299"/>
              <p:cNvSpPr>
                <a:spLocks/>
              </p:cNvSpPr>
              <p:nvPr/>
            </p:nvSpPr>
            <p:spPr bwMode="auto">
              <a:xfrm>
                <a:off x="1446" y="1319"/>
                <a:ext cx="16" cy="20"/>
              </a:xfrm>
              <a:custGeom>
                <a:avLst/>
                <a:gdLst>
                  <a:gd name="T0" fmla="*/ 8 w 16"/>
                  <a:gd name="T1" fmla="*/ 20 h 20"/>
                  <a:gd name="T2" fmla="*/ 0 w 16"/>
                  <a:gd name="T3" fmla="*/ 5 h 20"/>
                  <a:gd name="T4" fmla="*/ 5 w 16"/>
                  <a:gd name="T5" fmla="*/ 0 h 20"/>
                  <a:gd name="T6" fmla="*/ 13 w 16"/>
                  <a:gd name="T7" fmla="*/ 5 h 20"/>
                  <a:gd name="T8" fmla="*/ 16 w 16"/>
                  <a:gd name="T9" fmla="*/ 5 h 20"/>
                  <a:gd name="T10" fmla="*/ 16 w 16"/>
                  <a:gd name="T11" fmla="*/ 15 h 20"/>
                  <a:gd name="T12" fmla="*/ 8 w 1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0">
                    <a:moveTo>
                      <a:pt x="8" y="2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3" y="5"/>
                    </a:lnTo>
                    <a:lnTo>
                      <a:pt x="16" y="5"/>
                    </a:lnTo>
                    <a:lnTo>
                      <a:pt x="16" y="1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" name="Freeform 300"/>
              <p:cNvSpPr>
                <a:spLocks/>
              </p:cNvSpPr>
              <p:nvPr/>
            </p:nvSpPr>
            <p:spPr bwMode="auto">
              <a:xfrm>
                <a:off x="1451" y="1314"/>
                <a:ext cx="11" cy="10"/>
              </a:xfrm>
              <a:custGeom>
                <a:avLst/>
                <a:gdLst>
                  <a:gd name="T0" fmla="*/ 11 w 11"/>
                  <a:gd name="T1" fmla="*/ 10 h 10"/>
                  <a:gd name="T2" fmla="*/ 0 w 11"/>
                  <a:gd name="T3" fmla="*/ 10 h 10"/>
                  <a:gd name="T4" fmla="*/ 0 w 11"/>
                  <a:gd name="T5" fmla="*/ 0 h 10"/>
                  <a:gd name="T6" fmla="*/ 0 w 11"/>
                  <a:gd name="T7" fmla="*/ 0 h 10"/>
                  <a:gd name="T8" fmla="*/ 8 w 11"/>
                  <a:gd name="T9" fmla="*/ 5 h 10"/>
                  <a:gd name="T10" fmla="*/ 11 w 11"/>
                  <a:gd name="T11" fmla="*/ 5 h 10"/>
                  <a:gd name="T12" fmla="*/ 11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" name="Freeform 301"/>
              <p:cNvSpPr>
                <a:spLocks/>
              </p:cNvSpPr>
              <p:nvPr/>
            </p:nvSpPr>
            <p:spPr bwMode="auto">
              <a:xfrm>
                <a:off x="1451" y="1300"/>
                <a:ext cx="17" cy="19"/>
              </a:xfrm>
              <a:custGeom>
                <a:avLst/>
                <a:gdLst>
                  <a:gd name="T0" fmla="*/ 11 w 17"/>
                  <a:gd name="T1" fmla="*/ 19 h 19"/>
                  <a:gd name="T2" fmla="*/ 0 w 17"/>
                  <a:gd name="T3" fmla="*/ 14 h 19"/>
                  <a:gd name="T4" fmla="*/ 3 w 17"/>
                  <a:gd name="T5" fmla="*/ 0 h 19"/>
                  <a:gd name="T6" fmla="*/ 3 w 17"/>
                  <a:gd name="T7" fmla="*/ 0 h 19"/>
                  <a:gd name="T8" fmla="*/ 11 w 17"/>
                  <a:gd name="T9" fmla="*/ 5 h 19"/>
                  <a:gd name="T10" fmla="*/ 17 w 17"/>
                  <a:gd name="T11" fmla="*/ 14 h 19"/>
                  <a:gd name="T12" fmla="*/ 11 w 17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9">
                    <a:moveTo>
                      <a:pt x="11" y="19"/>
                    </a:moveTo>
                    <a:lnTo>
                      <a:pt x="0" y="1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1" y="5"/>
                    </a:lnTo>
                    <a:lnTo>
                      <a:pt x="17" y="14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5" name="Freeform 302"/>
              <p:cNvSpPr>
                <a:spLocks/>
              </p:cNvSpPr>
              <p:nvPr/>
            </p:nvSpPr>
            <p:spPr bwMode="auto">
              <a:xfrm>
                <a:off x="1454" y="1290"/>
                <a:ext cx="16" cy="24"/>
              </a:xfrm>
              <a:custGeom>
                <a:avLst/>
                <a:gdLst>
                  <a:gd name="T0" fmla="*/ 14 w 16"/>
                  <a:gd name="T1" fmla="*/ 24 h 24"/>
                  <a:gd name="T2" fmla="*/ 0 w 16"/>
                  <a:gd name="T3" fmla="*/ 10 h 24"/>
                  <a:gd name="T4" fmla="*/ 8 w 16"/>
                  <a:gd name="T5" fmla="*/ 0 h 24"/>
                  <a:gd name="T6" fmla="*/ 14 w 16"/>
                  <a:gd name="T7" fmla="*/ 10 h 24"/>
                  <a:gd name="T8" fmla="*/ 16 w 16"/>
                  <a:gd name="T9" fmla="*/ 10 h 24"/>
                  <a:gd name="T10" fmla="*/ 16 w 16"/>
                  <a:gd name="T11" fmla="*/ 10 h 24"/>
                  <a:gd name="T12" fmla="*/ 14 w 1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4">
                    <a:moveTo>
                      <a:pt x="14" y="24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" name="Freeform 303"/>
              <p:cNvSpPr>
                <a:spLocks/>
              </p:cNvSpPr>
              <p:nvPr/>
            </p:nvSpPr>
            <p:spPr bwMode="auto">
              <a:xfrm>
                <a:off x="1459" y="1275"/>
                <a:ext cx="11" cy="25"/>
              </a:xfrm>
              <a:custGeom>
                <a:avLst/>
                <a:gdLst>
                  <a:gd name="T0" fmla="*/ 11 w 11"/>
                  <a:gd name="T1" fmla="*/ 25 h 25"/>
                  <a:gd name="T2" fmla="*/ 0 w 11"/>
                  <a:gd name="T3" fmla="*/ 25 h 25"/>
                  <a:gd name="T4" fmla="*/ 0 w 11"/>
                  <a:gd name="T5" fmla="*/ 10 h 25"/>
                  <a:gd name="T6" fmla="*/ 0 w 11"/>
                  <a:gd name="T7" fmla="*/ 0 h 25"/>
                  <a:gd name="T8" fmla="*/ 9 w 11"/>
                  <a:gd name="T9" fmla="*/ 10 h 25"/>
                  <a:gd name="T10" fmla="*/ 11 w 11"/>
                  <a:gd name="T11" fmla="*/ 10 h 25"/>
                  <a:gd name="T12" fmla="*/ 11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11" y="25"/>
                    </a:moveTo>
                    <a:lnTo>
                      <a:pt x="0" y="2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1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" name="Freeform 304"/>
              <p:cNvSpPr>
                <a:spLocks/>
              </p:cNvSpPr>
              <p:nvPr/>
            </p:nvSpPr>
            <p:spPr bwMode="auto">
              <a:xfrm>
                <a:off x="1459" y="1271"/>
                <a:ext cx="17" cy="19"/>
              </a:xfrm>
              <a:custGeom>
                <a:avLst/>
                <a:gdLst>
                  <a:gd name="T0" fmla="*/ 11 w 17"/>
                  <a:gd name="T1" fmla="*/ 19 h 19"/>
                  <a:gd name="T2" fmla="*/ 0 w 17"/>
                  <a:gd name="T3" fmla="*/ 4 h 19"/>
                  <a:gd name="T4" fmla="*/ 9 w 17"/>
                  <a:gd name="T5" fmla="*/ 0 h 19"/>
                  <a:gd name="T6" fmla="*/ 11 w 17"/>
                  <a:gd name="T7" fmla="*/ 4 h 19"/>
                  <a:gd name="T8" fmla="*/ 17 w 17"/>
                  <a:gd name="T9" fmla="*/ 4 h 19"/>
                  <a:gd name="T10" fmla="*/ 17 w 17"/>
                  <a:gd name="T11" fmla="*/ 4 h 19"/>
                  <a:gd name="T12" fmla="*/ 11 w 17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9">
                    <a:moveTo>
                      <a:pt x="11" y="19"/>
                    </a:moveTo>
                    <a:lnTo>
                      <a:pt x="0" y="4"/>
                    </a:lnTo>
                    <a:lnTo>
                      <a:pt x="9" y="0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" name="Freeform 305"/>
              <p:cNvSpPr>
                <a:spLocks/>
              </p:cNvSpPr>
              <p:nvPr/>
            </p:nvSpPr>
            <p:spPr bwMode="auto">
              <a:xfrm>
                <a:off x="1462" y="1256"/>
                <a:ext cx="17" cy="19"/>
              </a:xfrm>
              <a:custGeom>
                <a:avLst/>
                <a:gdLst>
                  <a:gd name="T0" fmla="*/ 14 w 17"/>
                  <a:gd name="T1" fmla="*/ 19 h 19"/>
                  <a:gd name="T2" fmla="*/ 0 w 17"/>
                  <a:gd name="T3" fmla="*/ 15 h 19"/>
                  <a:gd name="T4" fmla="*/ 6 w 17"/>
                  <a:gd name="T5" fmla="*/ 0 h 19"/>
                  <a:gd name="T6" fmla="*/ 14 w 17"/>
                  <a:gd name="T7" fmla="*/ 5 h 19"/>
                  <a:gd name="T8" fmla="*/ 17 w 17"/>
                  <a:gd name="T9" fmla="*/ 5 h 19"/>
                  <a:gd name="T10" fmla="*/ 17 w 17"/>
                  <a:gd name="T11" fmla="*/ 5 h 19"/>
                  <a:gd name="T12" fmla="*/ 14 w 17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9">
                    <a:moveTo>
                      <a:pt x="14" y="19"/>
                    </a:moveTo>
                    <a:lnTo>
                      <a:pt x="0" y="15"/>
                    </a:lnTo>
                    <a:lnTo>
                      <a:pt x="6" y="0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4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9" name="Freeform 306"/>
              <p:cNvSpPr>
                <a:spLocks/>
              </p:cNvSpPr>
              <p:nvPr/>
            </p:nvSpPr>
            <p:spPr bwMode="auto">
              <a:xfrm>
                <a:off x="1468" y="1246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0 w 11"/>
                  <a:gd name="T7" fmla="*/ 0 h 15"/>
                  <a:gd name="T8" fmla="*/ 8 w 11"/>
                  <a:gd name="T9" fmla="*/ 0 h 15"/>
                  <a:gd name="T10" fmla="*/ 11 w 11"/>
                  <a:gd name="T11" fmla="*/ 0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" name="Freeform 307"/>
              <p:cNvSpPr>
                <a:spLocks/>
              </p:cNvSpPr>
              <p:nvPr/>
            </p:nvSpPr>
            <p:spPr bwMode="auto">
              <a:xfrm>
                <a:off x="1468" y="1227"/>
                <a:ext cx="16" cy="29"/>
              </a:xfrm>
              <a:custGeom>
                <a:avLst/>
                <a:gdLst>
                  <a:gd name="T0" fmla="*/ 11 w 16"/>
                  <a:gd name="T1" fmla="*/ 29 h 29"/>
                  <a:gd name="T2" fmla="*/ 0 w 16"/>
                  <a:gd name="T3" fmla="*/ 19 h 29"/>
                  <a:gd name="T4" fmla="*/ 8 w 16"/>
                  <a:gd name="T5" fmla="*/ 0 h 29"/>
                  <a:gd name="T6" fmla="*/ 11 w 16"/>
                  <a:gd name="T7" fmla="*/ 5 h 29"/>
                  <a:gd name="T8" fmla="*/ 16 w 16"/>
                  <a:gd name="T9" fmla="*/ 5 h 29"/>
                  <a:gd name="T10" fmla="*/ 16 w 16"/>
                  <a:gd name="T11" fmla="*/ 5 h 29"/>
                  <a:gd name="T12" fmla="*/ 11 w 16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11" y="29"/>
                    </a:moveTo>
                    <a:lnTo>
                      <a:pt x="0" y="19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" name="Freeform 308"/>
              <p:cNvSpPr>
                <a:spLocks/>
              </p:cNvSpPr>
              <p:nvPr/>
            </p:nvSpPr>
            <p:spPr bwMode="auto">
              <a:xfrm>
                <a:off x="1470" y="1217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6 w 14"/>
                  <a:gd name="T7" fmla="*/ 0 h 15"/>
                  <a:gd name="T8" fmla="*/ 9 w 14"/>
                  <a:gd name="T9" fmla="*/ 0 h 15"/>
                  <a:gd name="T10" fmla="*/ 14 w 14"/>
                  <a:gd name="T11" fmla="*/ 0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2" name="Freeform 309"/>
              <p:cNvSpPr>
                <a:spLocks/>
              </p:cNvSpPr>
              <p:nvPr/>
            </p:nvSpPr>
            <p:spPr bwMode="auto">
              <a:xfrm>
                <a:off x="1476" y="1203"/>
                <a:ext cx="11" cy="24"/>
              </a:xfrm>
              <a:custGeom>
                <a:avLst/>
                <a:gdLst>
                  <a:gd name="T0" fmla="*/ 8 w 11"/>
                  <a:gd name="T1" fmla="*/ 24 h 24"/>
                  <a:gd name="T2" fmla="*/ 0 w 11"/>
                  <a:gd name="T3" fmla="*/ 14 h 24"/>
                  <a:gd name="T4" fmla="*/ 3 w 11"/>
                  <a:gd name="T5" fmla="*/ 0 h 24"/>
                  <a:gd name="T6" fmla="*/ 8 w 11"/>
                  <a:gd name="T7" fmla="*/ 0 h 24"/>
                  <a:gd name="T8" fmla="*/ 11 w 11"/>
                  <a:gd name="T9" fmla="*/ 9 h 24"/>
                  <a:gd name="T10" fmla="*/ 11 w 11"/>
                  <a:gd name="T11" fmla="*/ 9 h 24"/>
                  <a:gd name="T12" fmla="*/ 8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8" y="24"/>
                    </a:moveTo>
                    <a:lnTo>
                      <a:pt x="0" y="14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3" name="Freeform 310"/>
              <p:cNvSpPr>
                <a:spLocks/>
              </p:cNvSpPr>
              <p:nvPr/>
            </p:nvSpPr>
            <p:spPr bwMode="auto">
              <a:xfrm>
                <a:off x="1479" y="1188"/>
                <a:ext cx="13" cy="24"/>
              </a:xfrm>
              <a:custGeom>
                <a:avLst/>
                <a:gdLst>
                  <a:gd name="T0" fmla="*/ 8 w 13"/>
                  <a:gd name="T1" fmla="*/ 24 h 24"/>
                  <a:gd name="T2" fmla="*/ 0 w 13"/>
                  <a:gd name="T3" fmla="*/ 15 h 24"/>
                  <a:gd name="T4" fmla="*/ 5 w 13"/>
                  <a:gd name="T5" fmla="*/ 0 h 24"/>
                  <a:gd name="T6" fmla="*/ 8 w 13"/>
                  <a:gd name="T7" fmla="*/ 0 h 24"/>
                  <a:gd name="T8" fmla="*/ 13 w 13"/>
                  <a:gd name="T9" fmla="*/ 0 h 24"/>
                  <a:gd name="T10" fmla="*/ 13 w 13"/>
                  <a:gd name="T11" fmla="*/ 10 h 24"/>
                  <a:gd name="T12" fmla="*/ 8 w 1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4">
                    <a:moveTo>
                      <a:pt x="8" y="24"/>
                    </a:moveTo>
                    <a:lnTo>
                      <a:pt x="0" y="15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3" y="10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4" name="Freeform 311"/>
              <p:cNvSpPr>
                <a:spLocks/>
              </p:cNvSpPr>
              <p:nvPr/>
            </p:nvSpPr>
            <p:spPr bwMode="auto">
              <a:xfrm>
                <a:off x="1479" y="1173"/>
                <a:ext cx="13" cy="15"/>
              </a:xfrm>
              <a:custGeom>
                <a:avLst/>
                <a:gdLst>
                  <a:gd name="T0" fmla="*/ 13 w 13"/>
                  <a:gd name="T1" fmla="*/ 15 h 15"/>
                  <a:gd name="T2" fmla="*/ 0 w 13"/>
                  <a:gd name="T3" fmla="*/ 15 h 15"/>
                  <a:gd name="T4" fmla="*/ 0 w 13"/>
                  <a:gd name="T5" fmla="*/ 0 h 15"/>
                  <a:gd name="T6" fmla="*/ 5 w 13"/>
                  <a:gd name="T7" fmla="*/ 0 h 15"/>
                  <a:gd name="T8" fmla="*/ 8 w 13"/>
                  <a:gd name="T9" fmla="*/ 0 h 15"/>
                  <a:gd name="T10" fmla="*/ 13 w 13"/>
                  <a:gd name="T11" fmla="*/ 0 h 15"/>
                  <a:gd name="T12" fmla="*/ 13 w 1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">
                    <a:moveTo>
                      <a:pt x="13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5" name="Freeform 312"/>
              <p:cNvSpPr>
                <a:spLocks/>
              </p:cNvSpPr>
              <p:nvPr/>
            </p:nvSpPr>
            <p:spPr bwMode="auto">
              <a:xfrm>
                <a:off x="1484" y="1154"/>
                <a:ext cx="11" cy="29"/>
              </a:xfrm>
              <a:custGeom>
                <a:avLst/>
                <a:gdLst>
                  <a:gd name="T0" fmla="*/ 8 w 11"/>
                  <a:gd name="T1" fmla="*/ 29 h 29"/>
                  <a:gd name="T2" fmla="*/ 0 w 11"/>
                  <a:gd name="T3" fmla="*/ 19 h 29"/>
                  <a:gd name="T4" fmla="*/ 3 w 11"/>
                  <a:gd name="T5" fmla="*/ 0 h 29"/>
                  <a:gd name="T6" fmla="*/ 8 w 11"/>
                  <a:gd name="T7" fmla="*/ 5 h 29"/>
                  <a:gd name="T8" fmla="*/ 11 w 11"/>
                  <a:gd name="T9" fmla="*/ 5 h 29"/>
                  <a:gd name="T10" fmla="*/ 11 w 11"/>
                  <a:gd name="T11" fmla="*/ 5 h 29"/>
                  <a:gd name="T12" fmla="*/ 8 w 11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8" y="29"/>
                    </a:moveTo>
                    <a:lnTo>
                      <a:pt x="0" y="19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8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6" name="Freeform 313"/>
              <p:cNvSpPr>
                <a:spLocks/>
              </p:cNvSpPr>
              <p:nvPr/>
            </p:nvSpPr>
            <p:spPr bwMode="auto">
              <a:xfrm>
                <a:off x="1487" y="1139"/>
                <a:ext cx="8" cy="20"/>
              </a:xfrm>
              <a:custGeom>
                <a:avLst/>
                <a:gdLst>
                  <a:gd name="T0" fmla="*/ 8 w 8"/>
                  <a:gd name="T1" fmla="*/ 20 h 20"/>
                  <a:gd name="T2" fmla="*/ 0 w 8"/>
                  <a:gd name="T3" fmla="*/ 20 h 20"/>
                  <a:gd name="T4" fmla="*/ 0 w 8"/>
                  <a:gd name="T5" fmla="*/ 5 h 20"/>
                  <a:gd name="T6" fmla="*/ 0 w 8"/>
                  <a:gd name="T7" fmla="*/ 0 h 20"/>
                  <a:gd name="T8" fmla="*/ 5 w 8"/>
                  <a:gd name="T9" fmla="*/ 5 h 20"/>
                  <a:gd name="T10" fmla="*/ 8 w 8"/>
                  <a:gd name="T11" fmla="*/ 5 h 20"/>
                  <a:gd name="T12" fmla="*/ 8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8" y="20"/>
                    </a:moveTo>
                    <a:lnTo>
                      <a:pt x="0" y="20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7" name="Freeform 314"/>
              <p:cNvSpPr>
                <a:spLocks/>
              </p:cNvSpPr>
              <p:nvPr/>
            </p:nvSpPr>
            <p:spPr bwMode="auto">
              <a:xfrm>
                <a:off x="1487" y="1130"/>
                <a:ext cx="13" cy="24"/>
              </a:xfrm>
              <a:custGeom>
                <a:avLst/>
                <a:gdLst>
                  <a:gd name="T0" fmla="*/ 8 w 13"/>
                  <a:gd name="T1" fmla="*/ 24 h 24"/>
                  <a:gd name="T2" fmla="*/ 0 w 13"/>
                  <a:gd name="T3" fmla="*/ 9 h 24"/>
                  <a:gd name="T4" fmla="*/ 5 w 13"/>
                  <a:gd name="T5" fmla="*/ 0 h 24"/>
                  <a:gd name="T6" fmla="*/ 8 w 13"/>
                  <a:gd name="T7" fmla="*/ 0 h 24"/>
                  <a:gd name="T8" fmla="*/ 13 w 13"/>
                  <a:gd name="T9" fmla="*/ 9 h 24"/>
                  <a:gd name="T10" fmla="*/ 13 w 13"/>
                  <a:gd name="T11" fmla="*/ 9 h 24"/>
                  <a:gd name="T12" fmla="*/ 8 w 1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4">
                    <a:moveTo>
                      <a:pt x="8" y="24"/>
                    </a:moveTo>
                    <a:lnTo>
                      <a:pt x="0" y="9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8" name="Freeform 315"/>
              <p:cNvSpPr>
                <a:spLocks/>
              </p:cNvSpPr>
              <p:nvPr/>
            </p:nvSpPr>
            <p:spPr bwMode="auto">
              <a:xfrm>
                <a:off x="1492" y="1115"/>
                <a:ext cx="11" cy="24"/>
              </a:xfrm>
              <a:custGeom>
                <a:avLst/>
                <a:gdLst>
                  <a:gd name="T0" fmla="*/ 8 w 11"/>
                  <a:gd name="T1" fmla="*/ 24 h 24"/>
                  <a:gd name="T2" fmla="*/ 0 w 11"/>
                  <a:gd name="T3" fmla="*/ 15 h 24"/>
                  <a:gd name="T4" fmla="*/ 3 w 11"/>
                  <a:gd name="T5" fmla="*/ 0 h 24"/>
                  <a:gd name="T6" fmla="*/ 8 w 11"/>
                  <a:gd name="T7" fmla="*/ 0 h 24"/>
                  <a:gd name="T8" fmla="*/ 11 w 11"/>
                  <a:gd name="T9" fmla="*/ 0 h 24"/>
                  <a:gd name="T10" fmla="*/ 11 w 11"/>
                  <a:gd name="T11" fmla="*/ 10 h 24"/>
                  <a:gd name="T12" fmla="*/ 8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8" y="24"/>
                    </a:moveTo>
                    <a:lnTo>
                      <a:pt x="0" y="15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10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9" name="Freeform 316"/>
              <p:cNvSpPr>
                <a:spLocks/>
              </p:cNvSpPr>
              <p:nvPr/>
            </p:nvSpPr>
            <p:spPr bwMode="auto">
              <a:xfrm>
                <a:off x="1495" y="1100"/>
                <a:ext cx="8" cy="15"/>
              </a:xfrm>
              <a:custGeom>
                <a:avLst/>
                <a:gdLst>
                  <a:gd name="T0" fmla="*/ 8 w 8"/>
                  <a:gd name="T1" fmla="*/ 15 h 15"/>
                  <a:gd name="T2" fmla="*/ 0 w 8"/>
                  <a:gd name="T3" fmla="*/ 15 h 15"/>
                  <a:gd name="T4" fmla="*/ 0 w 8"/>
                  <a:gd name="T5" fmla="*/ 0 h 15"/>
                  <a:gd name="T6" fmla="*/ 0 w 8"/>
                  <a:gd name="T7" fmla="*/ 0 h 15"/>
                  <a:gd name="T8" fmla="*/ 5 w 8"/>
                  <a:gd name="T9" fmla="*/ 10 h 15"/>
                  <a:gd name="T10" fmla="*/ 8 w 8"/>
                  <a:gd name="T11" fmla="*/ 10 h 15"/>
                  <a:gd name="T12" fmla="*/ 8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8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8" y="10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0" name="Freeform 317"/>
              <p:cNvSpPr>
                <a:spLocks/>
              </p:cNvSpPr>
              <p:nvPr/>
            </p:nvSpPr>
            <p:spPr bwMode="auto">
              <a:xfrm>
                <a:off x="1495" y="1086"/>
                <a:ext cx="14" cy="24"/>
              </a:xfrm>
              <a:custGeom>
                <a:avLst/>
                <a:gdLst>
                  <a:gd name="T0" fmla="*/ 8 w 14"/>
                  <a:gd name="T1" fmla="*/ 24 h 24"/>
                  <a:gd name="T2" fmla="*/ 0 w 14"/>
                  <a:gd name="T3" fmla="*/ 14 h 24"/>
                  <a:gd name="T4" fmla="*/ 5 w 14"/>
                  <a:gd name="T5" fmla="*/ 0 h 24"/>
                  <a:gd name="T6" fmla="*/ 5 w 14"/>
                  <a:gd name="T7" fmla="*/ 0 h 24"/>
                  <a:gd name="T8" fmla="*/ 8 w 14"/>
                  <a:gd name="T9" fmla="*/ 10 h 24"/>
                  <a:gd name="T10" fmla="*/ 14 w 14"/>
                  <a:gd name="T11" fmla="*/ 10 h 24"/>
                  <a:gd name="T12" fmla="*/ 8 w 1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8" y="24"/>
                    </a:moveTo>
                    <a:lnTo>
                      <a:pt x="0" y="14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8" y="10"/>
                    </a:lnTo>
                    <a:lnTo>
                      <a:pt x="14" y="10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1" name="Freeform 318"/>
              <p:cNvSpPr>
                <a:spLocks/>
              </p:cNvSpPr>
              <p:nvPr/>
            </p:nvSpPr>
            <p:spPr bwMode="auto">
              <a:xfrm>
                <a:off x="1500" y="1071"/>
                <a:ext cx="17" cy="25"/>
              </a:xfrm>
              <a:custGeom>
                <a:avLst/>
                <a:gdLst>
                  <a:gd name="T0" fmla="*/ 9 w 17"/>
                  <a:gd name="T1" fmla="*/ 25 h 25"/>
                  <a:gd name="T2" fmla="*/ 0 w 17"/>
                  <a:gd name="T3" fmla="*/ 15 h 25"/>
                  <a:gd name="T4" fmla="*/ 3 w 17"/>
                  <a:gd name="T5" fmla="*/ 0 h 25"/>
                  <a:gd name="T6" fmla="*/ 9 w 17"/>
                  <a:gd name="T7" fmla="*/ 10 h 25"/>
                  <a:gd name="T8" fmla="*/ 17 w 17"/>
                  <a:gd name="T9" fmla="*/ 10 h 25"/>
                  <a:gd name="T10" fmla="*/ 17 w 17"/>
                  <a:gd name="T11" fmla="*/ 10 h 25"/>
                  <a:gd name="T12" fmla="*/ 9 w 17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lnTo>
                      <a:pt x="0" y="15"/>
                    </a:lnTo>
                    <a:lnTo>
                      <a:pt x="3" y="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9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2" name="Freeform 319"/>
              <p:cNvSpPr>
                <a:spLocks/>
              </p:cNvSpPr>
              <p:nvPr/>
            </p:nvSpPr>
            <p:spPr bwMode="auto">
              <a:xfrm>
                <a:off x="1503" y="1066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0 w 14"/>
                  <a:gd name="T7" fmla="*/ 0 h 15"/>
                  <a:gd name="T8" fmla="*/ 6 w 14"/>
                  <a:gd name="T9" fmla="*/ 5 h 15"/>
                  <a:gd name="T10" fmla="*/ 14 w 14"/>
                  <a:gd name="T11" fmla="*/ 5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3" name="Freeform 320"/>
              <p:cNvSpPr>
                <a:spLocks/>
              </p:cNvSpPr>
              <p:nvPr/>
            </p:nvSpPr>
            <p:spPr bwMode="auto">
              <a:xfrm>
                <a:off x="1503" y="1052"/>
                <a:ext cx="17" cy="19"/>
              </a:xfrm>
              <a:custGeom>
                <a:avLst/>
                <a:gdLst>
                  <a:gd name="T0" fmla="*/ 8 w 17"/>
                  <a:gd name="T1" fmla="*/ 19 h 19"/>
                  <a:gd name="T2" fmla="*/ 0 w 17"/>
                  <a:gd name="T3" fmla="*/ 14 h 19"/>
                  <a:gd name="T4" fmla="*/ 6 w 17"/>
                  <a:gd name="T5" fmla="*/ 0 h 19"/>
                  <a:gd name="T6" fmla="*/ 8 w 17"/>
                  <a:gd name="T7" fmla="*/ 5 h 19"/>
                  <a:gd name="T8" fmla="*/ 17 w 17"/>
                  <a:gd name="T9" fmla="*/ 5 h 19"/>
                  <a:gd name="T10" fmla="*/ 17 w 17"/>
                  <a:gd name="T11" fmla="*/ 5 h 19"/>
                  <a:gd name="T12" fmla="*/ 8 w 17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9">
                    <a:moveTo>
                      <a:pt x="8" y="19"/>
                    </a:moveTo>
                    <a:lnTo>
                      <a:pt x="0" y="14"/>
                    </a:lnTo>
                    <a:lnTo>
                      <a:pt x="6" y="0"/>
                    </a:lnTo>
                    <a:lnTo>
                      <a:pt x="8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4" name="Freeform 321"/>
              <p:cNvSpPr>
                <a:spLocks/>
              </p:cNvSpPr>
              <p:nvPr/>
            </p:nvSpPr>
            <p:spPr bwMode="auto">
              <a:xfrm>
                <a:off x="1509" y="1042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10 h 15"/>
                  <a:gd name="T6" fmla="*/ 0 w 11"/>
                  <a:gd name="T7" fmla="*/ 0 h 15"/>
                  <a:gd name="T8" fmla="*/ 2 w 11"/>
                  <a:gd name="T9" fmla="*/ 10 h 15"/>
                  <a:gd name="T10" fmla="*/ 11 w 11"/>
                  <a:gd name="T11" fmla="*/ 10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2" y="10"/>
                    </a:lnTo>
                    <a:lnTo>
                      <a:pt x="11" y="10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5" name="Freeform 322"/>
              <p:cNvSpPr>
                <a:spLocks/>
              </p:cNvSpPr>
              <p:nvPr/>
            </p:nvSpPr>
            <p:spPr bwMode="auto">
              <a:xfrm>
                <a:off x="1509" y="1037"/>
                <a:ext cx="11" cy="20"/>
              </a:xfrm>
              <a:custGeom>
                <a:avLst/>
                <a:gdLst>
                  <a:gd name="T0" fmla="*/ 8 w 11"/>
                  <a:gd name="T1" fmla="*/ 20 h 20"/>
                  <a:gd name="T2" fmla="*/ 0 w 11"/>
                  <a:gd name="T3" fmla="*/ 5 h 20"/>
                  <a:gd name="T4" fmla="*/ 2 w 11"/>
                  <a:gd name="T5" fmla="*/ 0 h 20"/>
                  <a:gd name="T6" fmla="*/ 2 w 11"/>
                  <a:gd name="T7" fmla="*/ 0 h 20"/>
                  <a:gd name="T8" fmla="*/ 8 w 11"/>
                  <a:gd name="T9" fmla="*/ 5 h 20"/>
                  <a:gd name="T10" fmla="*/ 11 w 11"/>
                  <a:gd name="T11" fmla="*/ 15 h 20"/>
                  <a:gd name="T12" fmla="*/ 8 w 1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8" y="2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8" y="5"/>
                    </a:lnTo>
                    <a:lnTo>
                      <a:pt x="11" y="1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6" name="Freeform 323"/>
              <p:cNvSpPr>
                <a:spLocks/>
              </p:cNvSpPr>
              <p:nvPr/>
            </p:nvSpPr>
            <p:spPr bwMode="auto">
              <a:xfrm>
                <a:off x="1511" y="1027"/>
                <a:ext cx="17" cy="25"/>
              </a:xfrm>
              <a:custGeom>
                <a:avLst/>
                <a:gdLst>
                  <a:gd name="T0" fmla="*/ 9 w 17"/>
                  <a:gd name="T1" fmla="*/ 25 h 25"/>
                  <a:gd name="T2" fmla="*/ 0 w 17"/>
                  <a:gd name="T3" fmla="*/ 10 h 25"/>
                  <a:gd name="T4" fmla="*/ 6 w 17"/>
                  <a:gd name="T5" fmla="*/ 0 h 25"/>
                  <a:gd name="T6" fmla="*/ 9 w 17"/>
                  <a:gd name="T7" fmla="*/ 10 h 25"/>
                  <a:gd name="T8" fmla="*/ 17 w 17"/>
                  <a:gd name="T9" fmla="*/ 10 h 25"/>
                  <a:gd name="T10" fmla="*/ 17 w 17"/>
                  <a:gd name="T11" fmla="*/ 15 h 25"/>
                  <a:gd name="T12" fmla="*/ 9 w 17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lnTo>
                      <a:pt x="0" y="10"/>
                    </a:lnTo>
                    <a:lnTo>
                      <a:pt x="6" y="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17" y="15"/>
                    </a:lnTo>
                    <a:lnTo>
                      <a:pt x="9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7" name="Freeform 324"/>
              <p:cNvSpPr>
                <a:spLocks/>
              </p:cNvSpPr>
              <p:nvPr/>
            </p:nvSpPr>
            <p:spPr bwMode="auto">
              <a:xfrm>
                <a:off x="1517" y="1023"/>
                <a:ext cx="11" cy="14"/>
              </a:xfrm>
              <a:custGeom>
                <a:avLst/>
                <a:gdLst>
                  <a:gd name="T0" fmla="*/ 11 w 11"/>
                  <a:gd name="T1" fmla="*/ 14 h 14"/>
                  <a:gd name="T2" fmla="*/ 0 w 11"/>
                  <a:gd name="T3" fmla="*/ 14 h 14"/>
                  <a:gd name="T4" fmla="*/ 0 w 11"/>
                  <a:gd name="T5" fmla="*/ 0 h 14"/>
                  <a:gd name="T6" fmla="*/ 3 w 11"/>
                  <a:gd name="T7" fmla="*/ 0 h 14"/>
                  <a:gd name="T8" fmla="*/ 3 w 11"/>
                  <a:gd name="T9" fmla="*/ 4 h 14"/>
                  <a:gd name="T10" fmla="*/ 11 w 11"/>
                  <a:gd name="T11" fmla="*/ 4 h 14"/>
                  <a:gd name="T12" fmla="*/ 11 w 11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4">
                    <a:moveTo>
                      <a:pt x="11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11" y="4"/>
                    </a:lnTo>
                    <a:lnTo>
                      <a:pt x="1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8" name="Freeform 325"/>
              <p:cNvSpPr>
                <a:spLocks/>
              </p:cNvSpPr>
              <p:nvPr/>
            </p:nvSpPr>
            <p:spPr bwMode="auto">
              <a:xfrm>
                <a:off x="1520" y="1013"/>
                <a:ext cx="13" cy="24"/>
              </a:xfrm>
              <a:custGeom>
                <a:avLst/>
                <a:gdLst>
                  <a:gd name="T0" fmla="*/ 5 w 13"/>
                  <a:gd name="T1" fmla="*/ 24 h 24"/>
                  <a:gd name="T2" fmla="*/ 0 w 13"/>
                  <a:gd name="T3" fmla="*/ 10 h 24"/>
                  <a:gd name="T4" fmla="*/ 5 w 13"/>
                  <a:gd name="T5" fmla="*/ 0 h 24"/>
                  <a:gd name="T6" fmla="*/ 5 w 13"/>
                  <a:gd name="T7" fmla="*/ 14 h 24"/>
                  <a:gd name="T8" fmla="*/ 13 w 13"/>
                  <a:gd name="T9" fmla="*/ 14 h 24"/>
                  <a:gd name="T10" fmla="*/ 13 w 13"/>
                  <a:gd name="T11" fmla="*/ 24 h 24"/>
                  <a:gd name="T12" fmla="*/ 5 w 1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4">
                    <a:moveTo>
                      <a:pt x="5" y="24"/>
                    </a:moveTo>
                    <a:lnTo>
                      <a:pt x="0" y="1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13" y="14"/>
                    </a:lnTo>
                    <a:lnTo>
                      <a:pt x="13" y="24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9" name="Freeform 326"/>
              <p:cNvSpPr>
                <a:spLocks/>
              </p:cNvSpPr>
              <p:nvPr/>
            </p:nvSpPr>
            <p:spPr bwMode="auto">
              <a:xfrm>
                <a:off x="1520" y="1013"/>
                <a:ext cx="13" cy="14"/>
              </a:xfrm>
              <a:custGeom>
                <a:avLst/>
                <a:gdLst>
                  <a:gd name="T0" fmla="*/ 13 w 13"/>
                  <a:gd name="T1" fmla="*/ 14 h 14"/>
                  <a:gd name="T2" fmla="*/ 0 w 13"/>
                  <a:gd name="T3" fmla="*/ 14 h 14"/>
                  <a:gd name="T4" fmla="*/ 0 w 13"/>
                  <a:gd name="T5" fmla="*/ 0 h 14"/>
                  <a:gd name="T6" fmla="*/ 5 w 13"/>
                  <a:gd name="T7" fmla="*/ 0 h 14"/>
                  <a:gd name="T8" fmla="*/ 5 w 13"/>
                  <a:gd name="T9" fmla="*/ 10 h 14"/>
                  <a:gd name="T10" fmla="*/ 13 w 13"/>
                  <a:gd name="T11" fmla="*/ 10 h 14"/>
                  <a:gd name="T12" fmla="*/ 13 w 13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4">
                    <a:moveTo>
                      <a:pt x="13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13" y="10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0" name="Freeform 327"/>
              <p:cNvSpPr>
                <a:spLocks/>
              </p:cNvSpPr>
              <p:nvPr/>
            </p:nvSpPr>
            <p:spPr bwMode="auto">
              <a:xfrm>
                <a:off x="1525" y="1013"/>
                <a:ext cx="8" cy="24"/>
              </a:xfrm>
              <a:custGeom>
                <a:avLst/>
                <a:gdLst>
                  <a:gd name="T0" fmla="*/ 3 w 8"/>
                  <a:gd name="T1" fmla="*/ 24 h 24"/>
                  <a:gd name="T2" fmla="*/ 0 w 8"/>
                  <a:gd name="T3" fmla="*/ 0 h 24"/>
                  <a:gd name="T4" fmla="*/ 3 w 8"/>
                  <a:gd name="T5" fmla="*/ 0 h 24"/>
                  <a:gd name="T6" fmla="*/ 3 w 8"/>
                  <a:gd name="T7" fmla="*/ 0 h 24"/>
                  <a:gd name="T8" fmla="*/ 3 w 8"/>
                  <a:gd name="T9" fmla="*/ 10 h 24"/>
                  <a:gd name="T10" fmla="*/ 8 w 8"/>
                  <a:gd name="T11" fmla="*/ 14 h 24"/>
                  <a:gd name="T12" fmla="*/ 3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3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8" y="1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" name="Freeform 328"/>
              <p:cNvSpPr>
                <a:spLocks/>
              </p:cNvSpPr>
              <p:nvPr/>
            </p:nvSpPr>
            <p:spPr bwMode="auto">
              <a:xfrm>
                <a:off x="1528" y="1013"/>
                <a:ext cx="8" cy="14"/>
              </a:xfrm>
              <a:custGeom>
                <a:avLst/>
                <a:gdLst>
                  <a:gd name="T0" fmla="*/ 0 w 8"/>
                  <a:gd name="T1" fmla="*/ 14 h 14"/>
                  <a:gd name="T2" fmla="*/ 0 w 8"/>
                  <a:gd name="T3" fmla="*/ 0 h 14"/>
                  <a:gd name="T4" fmla="*/ 8 w 8"/>
                  <a:gd name="T5" fmla="*/ 0 h 14"/>
                  <a:gd name="T6" fmla="*/ 8 w 8"/>
                  <a:gd name="T7" fmla="*/ 0 h 14"/>
                  <a:gd name="T8" fmla="*/ 8 w 8"/>
                  <a:gd name="T9" fmla="*/ 10 h 14"/>
                  <a:gd name="T10" fmla="*/ 8 w 8"/>
                  <a:gd name="T11" fmla="*/ 14 h 14"/>
                  <a:gd name="T12" fmla="*/ 0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" name="Freeform 329"/>
              <p:cNvSpPr>
                <a:spLocks/>
              </p:cNvSpPr>
              <p:nvPr/>
            </p:nvSpPr>
            <p:spPr bwMode="auto">
              <a:xfrm>
                <a:off x="1536" y="1013"/>
                <a:ext cx="5" cy="14"/>
              </a:xfrm>
              <a:custGeom>
                <a:avLst/>
                <a:gdLst>
                  <a:gd name="T0" fmla="*/ 0 w 5"/>
                  <a:gd name="T1" fmla="*/ 14 h 14"/>
                  <a:gd name="T2" fmla="*/ 0 w 5"/>
                  <a:gd name="T3" fmla="*/ 0 h 14"/>
                  <a:gd name="T4" fmla="*/ 5 w 5"/>
                  <a:gd name="T5" fmla="*/ 0 h 14"/>
                  <a:gd name="T6" fmla="*/ 5 w 5"/>
                  <a:gd name="T7" fmla="*/ 0 h 14"/>
                  <a:gd name="T8" fmla="*/ 5 w 5"/>
                  <a:gd name="T9" fmla="*/ 10 h 14"/>
                  <a:gd name="T10" fmla="*/ 5 w 5"/>
                  <a:gd name="T11" fmla="*/ 14 h 14"/>
                  <a:gd name="T12" fmla="*/ 0 w 5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4">
                    <a:moveTo>
                      <a:pt x="0" y="1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" name="Freeform 330"/>
              <p:cNvSpPr>
                <a:spLocks/>
              </p:cNvSpPr>
              <p:nvPr/>
            </p:nvSpPr>
            <p:spPr bwMode="auto">
              <a:xfrm>
                <a:off x="1536" y="1013"/>
                <a:ext cx="8" cy="24"/>
              </a:xfrm>
              <a:custGeom>
                <a:avLst/>
                <a:gdLst>
                  <a:gd name="T0" fmla="*/ 0 w 8"/>
                  <a:gd name="T1" fmla="*/ 14 h 24"/>
                  <a:gd name="T2" fmla="*/ 5 w 8"/>
                  <a:gd name="T3" fmla="*/ 0 h 24"/>
                  <a:gd name="T4" fmla="*/ 8 w 8"/>
                  <a:gd name="T5" fmla="*/ 0 h 24"/>
                  <a:gd name="T6" fmla="*/ 8 w 8"/>
                  <a:gd name="T7" fmla="*/ 10 h 24"/>
                  <a:gd name="T8" fmla="*/ 8 w 8"/>
                  <a:gd name="T9" fmla="*/ 24 h 24"/>
                  <a:gd name="T10" fmla="*/ 5 w 8"/>
                  <a:gd name="T11" fmla="*/ 24 h 24"/>
                  <a:gd name="T12" fmla="*/ 0 w 8"/>
                  <a:gd name="T13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14"/>
                    </a:moveTo>
                    <a:lnTo>
                      <a:pt x="5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24"/>
                    </a:lnTo>
                    <a:lnTo>
                      <a:pt x="5" y="2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" name="Freeform 331"/>
              <p:cNvSpPr>
                <a:spLocks/>
              </p:cNvSpPr>
              <p:nvPr/>
            </p:nvSpPr>
            <p:spPr bwMode="auto">
              <a:xfrm>
                <a:off x="1544" y="1013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0 h 24"/>
                  <a:gd name="T4" fmla="*/ 8 w 8"/>
                  <a:gd name="T5" fmla="*/ 0 h 24"/>
                  <a:gd name="T6" fmla="*/ 8 w 8"/>
                  <a:gd name="T7" fmla="*/ 10 h 24"/>
                  <a:gd name="T8" fmla="*/ 6 w 8"/>
                  <a:gd name="T9" fmla="*/ 10 h 24"/>
                  <a:gd name="T10" fmla="*/ 6 w 8"/>
                  <a:gd name="T11" fmla="*/ 24 h 24"/>
                  <a:gd name="T12" fmla="*/ 0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" name="Freeform 332"/>
              <p:cNvSpPr>
                <a:spLocks/>
              </p:cNvSpPr>
              <p:nvPr/>
            </p:nvSpPr>
            <p:spPr bwMode="auto">
              <a:xfrm>
                <a:off x="1541" y="1023"/>
                <a:ext cx="11" cy="14"/>
              </a:xfrm>
              <a:custGeom>
                <a:avLst/>
                <a:gdLst>
                  <a:gd name="T0" fmla="*/ 0 w 11"/>
                  <a:gd name="T1" fmla="*/ 0 h 14"/>
                  <a:gd name="T2" fmla="*/ 11 w 11"/>
                  <a:gd name="T3" fmla="*/ 0 h 14"/>
                  <a:gd name="T4" fmla="*/ 11 w 11"/>
                  <a:gd name="T5" fmla="*/ 4 h 14"/>
                  <a:gd name="T6" fmla="*/ 9 w 11"/>
                  <a:gd name="T7" fmla="*/ 4 h 14"/>
                  <a:gd name="T8" fmla="*/ 3 w 11"/>
                  <a:gd name="T9" fmla="*/ 14 h 14"/>
                  <a:gd name="T10" fmla="*/ 0 w 11"/>
                  <a:gd name="T11" fmla="*/ 14 h 14"/>
                  <a:gd name="T12" fmla="*/ 0 w 11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4">
                    <a:moveTo>
                      <a:pt x="0" y="0"/>
                    </a:moveTo>
                    <a:lnTo>
                      <a:pt x="11" y="0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" name="Freeform 333"/>
              <p:cNvSpPr>
                <a:spLocks/>
              </p:cNvSpPr>
              <p:nvPr/>
            </p:nvSpPr>
            <p:spPr bwMode="auto">
              <a:xfrm>
                <a:off x="1544" y="1013"/>
                <a:ext cx="14" cy="24"/>
              </a:xfrm>
              <a:custGeom>
                <a:avLst/>
                <a:gdLst>
                  <a:gd name="T0" fmla="*/ 0 w 14"/>
                  <a:gd name="T1" fmla="*/ 24 h 24"/>
                  <a:gd name="T2" fmla="*/ 6 w 14"/>
                  <a:gd name="T3" fmla="*/ 0 h 24"/>
                  <a:gd name="T4" fmla="*/ 8 w 14"/>
                  <a:gd name="T5" fmla="*/ 10 h 24"/>
                  <a:gd name="T6" fmla="*/ 14 w 14"/>
                  <a:gd name="T7" fmla="*/ 10 h 24"/>
                  <a:gd name="T8" fmla="*/ 8 w 14"/>
                  <a:gd name="T9" fmla="*/ 14 h 24"/>
                  <a:gd name="T10" fmla="*/ 6 w 14"/>
                  <a:gd name="T11" fmla="*/ 24 h 24"/>
                  <a:gd name="T12" fmla="*/ 0 w 1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0" y="24"/>
                    </a:moveTo>
                    <a:lnTo>
                      <a:pt x="6" y="0"/>
                    </a:lnTo>
                    <a:lnTo>
                      <a:pt x="8" y="10"/>
                    </a:lnTo>
                    <a:lnTo>
                      <a:pt x="14" y="10"/>
                    </a:lnTo>
                    <a:lnTo>
                      <a:pt x="8" y="14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" name="Freeform 334"/>
              <p:cNvSpPr>
                <a:spLocks/>
              </p:cNvSpPr>
              <p:nvPr/>
            </p:nvSpPr>
            <p:spPr bwMode="auto">
              <a:xfrm>
                <a:off x="1550" y="1023"/>
                <a:ext cx="11" cy="19"/>
              </a:xfrm>
              <a:custGeom>
                <a:avLst/>
                <a:gdLst>
                  <a:gd name="T0" fmla="*/ 0 w 11"/>
                  <a:gd name="T1" fmla="*/ 14 h 19"/>
                  <a:gd name="T2" fmla="*/ 8 w 11"/>
                  <a:gd name="T3" fmla="*/ 0 h 19"/>
                  <a:gd name="T4" fmla="*/ 11 w 11"/>
                  <a:gd name="T5" fmla="*/ 4 h 19"/>
                  <a:gd name="T6" fmla="*/ 11 w 11"/>
                  <a:gd name="T7" fmla="*/ 14 h 19"/>
                  <a:gd name="T8" fmla="*/ 8 w 11"/>
                  <a:gd name="T9" fmla="*/ 14 h 19"/>
                  <a:gd name="T10" fmla="*/ 2 w 11"/>
                  <a:gd name="T11" fmla="*/ 19 h 19"/>
                  <a:gd name="T12" fmla="*/ 0 w 11"/>
                  <a:gd name="T13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0" y="14"/>
                    </a:moveTo>
                    <a:lnTo>
                      <a:pt x="8" y="0"/>
                    </a:lnTo>
                    <a:lnTo>
                      <a:pt x="11" y="4"/>
                    </a:lnTo>
                    <a:lnTo>
                      <a:pt x="11" y="14"/>
                    </a:lnTo>
                    <a:lnTo>
                      <a:pt x="8" y="14"/>
                    </a:lnTo>
                    <a:lnTo>
                      <a:pt x="2" y="1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8" name="Freeform 335"/>
              <p:cNvSpPr>
                <a:spLocks/>
              </p:cNvSpPr>
              <p:nvPr/>
            </p:nvSpPr>
            <p:spPr bwMode="auto">
              <a:xfrm>
                <a:off x="1550" y="1037"/>
                <a:ext cx="11" cy="15"/>
              </a:xfrm>
              <a:custGeom>
                <a:avLst/>
                <a:gdLst>
                  <a:gd name="T0" fmla="*/ 0 w 11"/>
                  <a:gd name="T1" fmla="*/ 0 h 15"/>
                  <a:gd name="T2" fmla="*/ 11 w 11"/>
                  <a:gd name="T3" fmla="*/ 0 h 15"/>
                  <a:gd name="T4" fmla="*/ 11 w 11"/>
                  <a:gd name="T5" fmla="*/ 0 h 15"/>
                  <a:gd name="T6" fmla="*/ 8 w 11"/>
                  <a:gd name="T7" fmla="*/ 0 h 15"/>
                  <a:gd name="T8" fmla="*/ 2 w 11"/>
                  <a:gd name="T9" fmla="*/ 15 h 15"/>
                  <a:gd name="T10" fmla="*/ 0 w 11"/>
                  <a:gd name="T11" fmla="*/ 5 h 15"/>
                  <a:gd name="T12" fmla="*/ 0 w 11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0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2" y="1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" name="Freeform 336"/>
              <p:cNvSpPr>
                <a:spLocks/>
              </p:cNvSpPr>
              <p:nvPr/>
            </p:nvSpPr>
            <p:spPr bwMode="auto">
              <a:xfrm>
                <a:off x="1552" y="1027"/>
                <a:ext cx="14" cy="25"/>
              </a:xfrm>
              <a:custGeom>
                <a:avLst/>
                <a:gdLst>
                  <a:gd name="T0" fmla="*/ 0 w 14"/>
                  <a:gd name="T1" fmla="*/ 25 h 25"/>
                  <a:gd name="T2" fmla="*/ 9 w 14"/>
                  <a:gd name="T3" fmla="*/ 0 h 25"/>
                  <a:gd name="T4" fmla="*/ 14 w 14"/>
                  <a:gd name="T5" fmla="*/ 15 h 25"/>
                  <a:gd name="T6" fmla="*/ 14 w 14"/>
                  <a:gd name="T7" fmla="*/ 15 h 25"/>
                  <a:gd name="T8" fmla="*/ 9 w 14"/>
                  <a:gd name="T9" fmla="*/ 15 h 25"/>
                  <a:gd name="T10" fmla="*/ 6 w 14"/>
                  <a:gd name="T11" fmla="*/ 25 h 25"/>
                  <a:gd name="T12" fmla="*/ 0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0" y="25"/>
                    </a:moveTo>
                    <a:lnTo>
                      <a:pt x="9" y="0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9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" name="Freeform 337"/>
              <p:cNvSpPr>
                <a:spLocks/>
              </p:cNvSpPr>
              <p:nvPr/>
            </p:nvSpPr>
            <p:spPr bwMode="auto">
              <a:xfrm>
                <a:off x="1552" y="1042"/>
                <a:ext cx="14" cy="15"/>
              </a:xfrm>
              <a:custGeom>
                <a:avLst/>
                <a:gdLst>
                  <a:gd name="T0" fmla="*/ 0 w 14"/>
                  <a:gd name="T1" fmla="*/ 0 h 15"/>
                  <a:gd name="T2" fmla="*/ 14 w 14"/>
                  <a:gd name="T3" fmla="*/ 0 h 15"/>
                  <a:gd name="T4" fmla="*/ 14 w 14"/>
                  <a:gd name="T5" fmla="*/ 10 h 15"/>
                  <a:gd name="T6" fmla="*/ 9 w 14"/>
                  <a:gd name="T7" fmla="*/ 10 h 15"/>
                  <a:gd name="T8" fmla="*/ 6 w 14"/>
                  <a:gd name="T9" fmla="*/ 15 h 15"/>
                  <a:gd name="T10" fmla="*/ 0 w 14"/>
                  <a:gd name="T11" fmla="*/ 15 h 15"/>
                  <a:gd name="T12" fmla="*/ 0 w 1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0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9" y="10"/>
                    </a:lnTo>
                    <a:lnTo>
                      <a:pt x="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1" name="Freeform 338"/>
              <p:cNvSpPr>
                <a:spLocks/>
              </p:cNvSpPr>
              <p:nvPr/>
            </p:nvSpPr>
            <p:spPr bwMode="auto">
              <a:xfrm>
                <a:off x="1558" y="1042"/>
                <a:ext cx="11" cy="24"/>
              </a:xfrm>
              <a:custGeom>
                <a:avLst/>
                <a:gdLst>
                  <a:gd name="T0" fmla="*/ 0 w 11"/>
                  <a:gd name="T1" fmla="*/ 15 h 24"/>
                  <a:gd name="T2" fmla="*/ 8 w 11"/>
                  <a:gd name="T3" fmla="*/ 0 h 24"/>
                  <a:gd name="T4" fmla="*/ 11 w 11"/>
                  <a:gd name="T5" fmla="*/ 10 h 24"/>
                  <a:gd name="T6" fmla="*/ 8 w 11"/>
                  <a:gd name="T7" fmla="*/ 15 h 24"/>
                  <a:gd name="T8" fmla="*/ 3 w 11"/>
                  <a:gd name="T9" fmla="*/ 24 h 24"/>
                  <a:gd name="T10" fmla="*/ 3 w 11"/>
                  <a:gd name="T11" fmla="*/ 24 h 24"/>
                  <a:gd name="T12" fmla="*/ 0 w 11"/>
                  <a:gd name="T13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0" y="15"/>
                    </a:moveTo>
                    <a:lnTo>
                      <a:pt x="8" y="0"/>
                    </a:lnTo>
                    <a:lnTo>
                      <a:pt x="11" y="10"/>
                    </a:lnTo>
                    <a:lnTo>
                      <a:pt x="8" y="15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2" name="Freeform 339"/>
              <p:cNvSpPr>
                <a:spLocks/>
              </p:cNvSpPr>
              <p:nvPr/>
            </p:nvSpPr>
            <p:spPr bwMode="auto">
              <a:xfrm>
                <a:off x="1561" y="1052"/>
                <a:ext cx="13" cy="19"/>
              </a:xfrm>
              <a:custGeom>
                <a:avLst/>
                <a:gdLst>
                  <a:gd name="T0" fmla="*/ 0 w 13"/>
                  <a:gd name="T1" fmla="*/ 14 h 19"/>
                  <a:gd name="T2" fmla="*/ 8 w 13"/>
                  <a:gd name="T3" fmla="*/ 0 h 19"/>
                  <a:gd name="T4" fmla="*/ 13 w 13"/>
                  <a:gd name="T5" fmla="*/ 14 h 19"/>
                  <a:gd name="T6" fmla="*/ 13 w 13"/>
                  <a:gd name="T7" fmla="*/ 19 h 19"/>
                  <a:gd name="T8" fmla="*/ 8 w 13"/>
                  <a:gd name="T9" fmla="*/ 19 h 19"/>
                  <a:gd name="T10" fmla="*/ 5 w 13"/>
                  <a:gd name="T11" fmla="*/ 19 h 19"/>
                  <a:gd name="T12" fmla="*/ 0 w 13"/>
                  <a:gd name="T13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9">
                    <a:moveTo>
                      <a:pt x="0" y="14"/>
                    </a:moveTo>
                    <a:lnTo>
                      <a:pt x="8" y="0"/>
                    </a:lnTo>
                    <a:lnTo>
                      <a:pt x="13" y="14"/>
                    </a:lnTo>
                    <a:lnTo>
                      <a:pt x="13" y="19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3" name="Freeform 340"/>
              <p:cNvSpPr>
                <a:spLocks/>
              </p:cNvSpPr>
              <p:nvPr/>
            </p:nvSpPr>
            <p:spPr bwMode="auto">
              <a:xfrm>
                <a:off x="1566" y="1071"/>
                <a:ext cx="8" cy="15"/>
              </a:xfrm>
              <a:custGeom>
                <a:avLst/>
                <a:gdLst>
                  <a:gd name="T0" fmla="*/ 0 w 8"/>
                  <a:gd name="T1" fmla="*/ 0 h 15"/>
                  <a:gd name="T2" fmla="*/ 8 w 8"/>
                  <a:gd name="T3" fmla="*/ 0 h 15"/>
                  <a:gd name="T4" fmla="*/ 8 w 8"/>
                  <a:gd name="T5" fmla="*/ 10 h 15"/>
                  <a:gd name="T6" fmla="*/ 3 w 8"/>
                  <a:gd name="T7" fmla="*/ 10 h 15"/>
                  <a:gd name="T8" fmla="*/ 0 w 8"/>
                  <a:gd name="T9" fmla="*/ 15 h 15"/>
                  <a:gd name="T10" fmla="*/ 0 w 8"/>
                  <a:gd name="T11" fmla="*/ 15 h 15"/>
                  <a:gd name="T12" fmla="*/ 0 w 8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0"/>
                    </a:moveTo>
                    <a:lnTo>
                      <a:pt x="8" y="0"/>
                    </a:lnTo>
                    <a:lnTo>
                      <a:pt x="8" y="10"/>
                    </a:lnTo>
                    <a:lnTo>
                      <a:pt x="3" y="1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4" name="Freeform 341"/>
              <p:cNvSpPr>
                <a:spLocks/>
              </p:cNvSpPr>
              <p:nvPr/>
            </p:nvSpPr>
            <p:spPr bwMode="auto">
              <a:xfrm>
                <a:off x="1566" y="1081"/>
                <a:ext cx="11" cy="19"/>
              </a:xfrm>
              <a:custGeom>
                <a:avLst/>
                <a:gdLst>
                  <a:gd name="T0" fmla="*/ 0 w 11"/>
                  <a:gd name="T1" fmla="*/ 5 h 19"/>
                  <a:gd name="T2" fmla="*/ 8 w 11"/>
                  <a:gd name="T3" fmla="*/ 0 h 19"/>
                  <a:gd name="T4" fmla="*/ 11 w 11"/>
                  <a:gd name="T5" fmla="*/ 15 h 19"/>
                  <a:gd name="T6" fmla="*/ 11 w 11"/>
                  <a:gd name="T7" fmla="*/ 15 h 19"/>
                  <a:gd name="T8" fmla="*/ 8 w 11"/>
                  <a:gd name="T9" fmla="*/ 15 h 19"/>
                  <a:gd name="T10" fmla="*/ 3 w 11"/>
                  <a:gd name="T11" fmla="*/ 19 h 19"/>
                  <a:gd name="T12" fmla="*/ 0 w 11"/>
                  <a:gd name="T13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0" y="5"/>
                    </a:moveTo>
                    <a:lnTo>
                      <a:pt x="8" y="0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8" y="15"/>
                    </a:lnTo>
                    <a:lnTo>
                      <a:pt x="3" y="1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" name="Freeform 342"/>
              <p:cNvSpPr>
                <a:spLocks/>
              </p:cNvSpPr>
              <p:nvPr/>
            </p:nvSpPr>
            <p:spPr bwMode="auto">
              <a:xfrm>
                <a:off x="1569" y="1096"/>
                <a:ext cx="8" cy="19"/>
              </a:xfrm>
              <a:custGeom>
                <a:avLst/>
                <a:gdLst>
                  <a:gd name="T0" fmla="*/ 0 w 8"/>
                  <a:gd name="T1" fmla="*/ 0 h 19"/>
                  <a:gd name="T2" fmla="*/ 8 w 8"/>
                  <a:gd name="T3" fmla="*/ 0 h 19"/>
                  <a:gd name="T4" fmla="*/ 8 w 8"/>
                  <a:gd name="T5" fmla="*/ 19 h 19"/>
                  <a:gd name="T6" fmla="*/ 5 w 8"/>
                  <a:gd name="T7" fmla="*/ 19 h 19"/>
                  <a:gd name="T8" fmla="*/ 0 w 8"/>
                  <a:gd name="T9" fmla="*/ 19 h 19"/>
                  <a:gd name="T10" fmla="*/ 0 w 8"/>
                  <a:gd name="T11" fmla="*/ 19 h 19"/>
                  <a:gd name="T12" fmla="*/ 0 w 8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0"/>
                    </a:moveTo>
                    <a:lnTo>
                      <a:pt x="8" y="0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6" name="Freeform 343"/>
              <p:cNvSpPr>
                <a:spLocks/>
              </p:cNvSpPr>
              <p:nvPr/>
            </p:nvSpPr>
            <p:spPr bwMode="auto">
              <a:xfrm>
                <a:off x="1569" y="1110"/>
                <a:ext cx="14" cy="29"/>
              </a:xfrm>
              <a:custGeom>
                <a:avLst/>
                <a:gdLst>
                  <a:gd name="T0" fmla="*/ 0 w 14"/>
                  <a:gd name="T1" fmla="*/ 5 h 29"/>
                  <a:gd name="T2" fmla="*/ 8 w 14"/>
                  <a:gd name="T3" fmla="*/ 0 h 29"/>
                  <a:gd name="T4" fmla="*/ 14 w 14"/>
                  <a:gd name="T5" fmla="*/ 20 h 29"/>
                  <a:gd name="T6" fmla="*/ 14 w 14"/>
                  <a:gd name="T7" fmla="*/ 20 h 29"/>
                  <a:gd name="T8" fmla="*/ 8 w 14"/>
                  <a:gd name="T9" fmla="*/ 20 h 29"/>
                  <a:gd name="T10" fmla="*/ 5 w 14"/>
                  <a:gd name="T11" fmla="*/ 29 h 29"/>
                  <a:gd name="T12" fmla="*/ 0 w 14"/>
                  <a:gd name="T13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9">
                    <a:moveTo>
                      <a:pt x="0" y="5"/>
                    </a:moveTo>
                    <a:lnTo>
                      <a:pt x="8" y="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8" y="20"/>
                    </a:lnTo>
                    <a:lnTo>
                      <a:pt x="5" y="2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7" name="Freeform 344"/>
              <p:cNvSpPr>
                <a:spLocks/>
              </p:cNvSpPr>
              <p:nvPr/>
            </p:nvSpPr>
            <p:spPr bwMode="auto">
              <a:xfrm>
                <a:off x="1574" y="1130"/>
                <a:ext cx="11" cy="29"/>
              </a:xfrm>
              <a:custGeom>
                <a:avLst/>
                <a:gdLst>
                  <a:gd name="T0" fmla="*/ 0 w 11"/>
                  <a:gd name="T1" fmla="*/ 9 h 29"/>
                  <a:gd name="T2" fmla="*/ 9 w 11"/>
                  <a:gd name="T3" fmla="*/ 0 h 29"/>
                  <a:gd name="T4" fmla="*/ 11 w 11"/>
                  <a:gd name="T5" fmla="*/ 24 h 29"/>
                  <a:gd name="T6" fmla="*/ 11 w 11"/>
                  <a:gd name="T7" fmla="*/ 24 h 29"/>
                  <a:gd name="T8" fmla="*/ 9 w 11"/>
                  <a:gd name="T9" fmla="*/ 24 h 29"/>
                  <a:gd name="T10" fmla="*/ 3 w 11"/>
                  <a:gd name="T11" fmla="*/ 29 h 29"/>
                  <a:gd name="T12" fmla="*/ 0 w 11"/>
                  <a:gd name="T13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0" y="9"/>
                    </a:moveTo>
                    <a:lnTo>
                      <a:pt x="9" y="0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9" y="24"/>
                    </a:lnTo>
                    <a:lnTo>
                      <a:pt x="3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8" name="Freeform 345"/>
              <p:cNvSpPr>
                <a:spLocks/>
              </p:cNvSpPr>
              <p:nvPr/>
            </p:nvSpPr>
            <p:spPr bwMode="auto">
              <a:xfrm>
                <a:off x="1577" y="1154"/>
                <a:ext cx="8" cy="29"/>
              </a:xfrm>
              <a:custGeom>
                <a:avLst/>
                <a:gdLst>
                  <a:gd name="T0" fmla="*/ 0 w 8"/>
                  <a:gd name="T1" fmla="*/ 0 h 29"/>
                  <a:gd name="T2" fmla="*/ 8 w 8"/>
                  <a:gd name="T3" fmla="*/ 0 h 29"/>
                  <a:gd name="T4" fmla="*/ 8 w 8"/>
                  <a:gd name="T5" fmla="*/ 29 h 29"/>
                  <a:gd name="T6" fmla="*/ 6 w 8"/>
                  <a:gd name="T7" fmla="*/ 29 h 29"/>
                  <a:gd name="T8" fmla="*/ 0 w 8"/>
                  <a:gd name="T9" fmla="*/ 29 h 29"/>
                  <a:gd name="T10" fmla="*/ 0 w 8"/>
                  <a:gd name="T11" fmla="*/ 29 h 29"/>
                  <a:gd name="T12" fmla="*/ 0 w 8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9">
                    <a:moveTo>
                      <a:pt x="0" y="0"/>
                    </a:moveTo>
                    <a:lnTo>
                      <a:pt x="8" y="0"/>
                    </a:lnTo>
                    <a:lnTo>
                      <a:pt x="8" y="29"/>
                    </a:lnTo>
                    <a:lnTo>
                      <a:pt x="6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9" name="Freeform 346"/>
              <p:cNvSpPr>
                <a:spLocks/>
              </p:cNvSpPr>
              <p:nvPr/>
            </p:nvSpPr>
            <p:spPr bwMode="auto">
              <a:xfrm>
                <a:off x="1577" y="1173"/>
                <a:ext cx="14" cy="30"/>
              </a:xfrm>
              <a:custGeom>
                <a:avLst/>
                <a:gdLst>
                  <a:gd name="T0" fmla="*/ 0 w 14"/>
                  <a:gd name="T1" fmla="*/ 10 h 30"/>
                  <a:gd name="T2" fmla="*/ 8 w 14"/>
                  <a:gd name="T3" fmla="*/ 0 h 30"/>
                  <a:gd name="T4" fmla="*/ 14 w 14"/>
                  <a:gd name="T5" fmla="*/ 30 h 30"/>
                  <a:gd name="T6" fmla="*/ 14 w 14"/>
                  <a:gd name="T7" fmla="*/ 30 h 30"/>
                  <a:gd name="T8" fmla="*/ 8 w 14"/>
                  <a:gd name="T9" fmla="*/ 30 h 30"/>
                  <a:gd name="T10" fmla="*/ 6 w 14"/>
                  <a:gd name="T11" fmla="*/ 30 h 30"/>
                  <a:gd name="T12" fmla="*/ 0 w 14"/>
                  <a:gd name="T13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0">
                    <a:moveTo>
                      <a:pt x="0" y="10"/>
                    </a:moveTo>
                    <a:lnTo>
                      <a:pt x="8" y="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8" y="30"/>
                    </a:lnTo>
                    <a:lnTo>
                      <a:pt x="6" y="3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0" name="Freeform 347"/>
              <p:cNvSpPr>
                <a:spLocks/>
              </p:cNvSpPr>
              <p:nvPr/>
            </p:nvSpPr>
            <p:spPr bwMode="auto">
              <a:xfrm>
                <a:off x="1583" y="1203"/>
                <a:ext cx="16" cy="29"/>
              </a:xfrm>
              <a:custGeom>
                <a:avLst/>
                <a:gdLst>
                  <a:gd name="T0" fmla="*/ 0 w 16"/>
                  <a:gd name="T1" fmla="*/ 0 h 29"/>
                  <a:gd name="T2" fmla="*/ 8 w 16"/>
                  <a:gd name="T3" fmla="*/ 0 h 29"/>
                  <a:gd name="T4" fmla="*/ 16 w 16"/>
                  <a:gd name="T5" fmla="*/ 24 h 29"/>
                  <a:gd name="T6" fmla="*/ 16 w 16"/>
                  <a:gd name="T7" fmla="*/ 29 h 29"/>
                  <a:gd name="T8" fmla="*/ 8 w 16"/>
                  <a:gd name="T9" fmla="*/ 29 h 29"/>
                  <a:gd name="T10" fmla="*/ 2 w 16"/>
                  <a:gd name="T11" fmla="*/ 29 h 29"/>
                  <a:gd name="T12" fmla="*/ 0 w 16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0" y="0"/>
                    </a:moveTo>
                    <a:lnTo>
                      <a:pt x="8" y="0"/>
                    </a:lnTo>
                    <a:lnTo>
                      <a:pt x="16" y="24"/>
                    </a:lnTo>
                    <a:lnTo>
                      <a:pt x="16" y="29"/>
                    </a:lnTo>
                    <a:lnTo>
                      <a:pt x="8" y="29"/>
                    </a:lnTo>
                    <a:lnTo>
                      <a:pt x="2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" name="Freeform 348"/>
              <p:cNvSpPr>
                <a:spLocks/>
              </p:cNvSpPr>
              <p:nvPr/>
            </p:nvSpPr>
            <p:spPr bwMode="auto">
              <a:xfrm>
                <a:off x="1585" y="1232"/>
                <a:ext cx="14" cy="29"/>
              </a:xfrm>
              <a:custGeom>
                <a:avLst/>
                <a:gdLst>
                  <a:gd name="T0" fmla="*/ 0 w 14"/>
                  <a:gd name="T1" fmla="*/ 0 h 29"/>
                  <a:gd name="T2" fmla="*/ 14 w 14"/>
                  <a:gd name="T3" fmla="*/ 0 h 29"/>
                  <a:gd name="T4" fmla="*/ 14 w 14"/>
                  <a:gd name="T5" fmla="*/ 24 h 29"/>
                  <a:gd name="T6" fmla="*/ 6 w 14"/>
                  <a:gd name="T7" fmla="*/ 24 h 29"/>
                  <a:gd name="T8" fmla="*/ 0 w 14"/>
                  <a:gd name="T9" fmla="*/ 29 h 29"/>
                  <a:gd name="T10" fmla="*/ 0 w 14"/>
                  <a:gd name="T11" fmla="*/ 29 h 29"/>
                  <a:gd name="T12" fmla="*/ 0 w 14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9">
                    <a:moveTo>
                      <a:pt x="0" y="0"/>
                    </a:moveTo>
                    <a:lnTo>
                      <a:pt x="14" y="0"/>
                    </a:lnTo>
                    <a:lnTo>
                      <a:pt x="14" y="24"/>
                    </a:lnTo>
                    <a:lnTo>
                      <a:pt x="6" y="24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" name="Freeform 349"/>
              <p:cNvSpPr>
                <a:spLocks/>
              </p:cNvSpPr>
              <p:nvPr/>
            </p:nvSpPr>
            <p:spPr bwMode="auto">
              <a:xfrm>
                <a:off x="1585" y="1256"/>
                <a:ext cx="17" cy="34"/>
              </a:xfrm>
              <a:custGeom>
                <a:avLst/>
                <a:gdLst>
                  <a:gd name="T0" fmla="*/ 0 w 17"/>
                  <a:gd name="T1" fmla="*/ 5 h 34"/>
                  <a:gd name="T2" fmla="*/ 8 w 17"/>
                  <a:gd name="T3" fmla="*/ 0 h 34"/>
                  <a:gd name="T4" fmla="*/ 17 w 17"/>
                  <a:gd name="T5" fmla="*/ 29 h 34"/>
                  <a:gd name="T6" fmla="*/ 17 w 17"/>
                  <a:gd name="T7" fmla="*/ 29 h 34"/>
                  <a:gd name="T8" fmla="*/ 8 w 17"/>
                  <a:gd name="T9" fmla="*/ 29 h 34"/>
                  <a:gd name="T10" fmla="*/ 6 w 17"/>
                  <a:gd name="T11" fmla="*/ 34 h 34"/>
                  <a:gd name="T12" fmla="*/ 0 w 17"/>
                  <a:gd name="T1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4">
                    <a:moveTo>
                      <a:pt x="0" y="5"/>
                    </a:moveTo>
                    <a:lnTo>
                      <a:pt x="8" y="0"/>
                    </a:lnTo>
                    <a:lnTo>
                      <a:pt x="17" y="29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6" y="3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" name="Freeform 350"/>
              <p:cNvSpPr>
                <a:spLocks/>
              </p:cNvSpPr>
              <p:nvPr/>
            </p:nvSpPr>
            <p:spPr bwMode="auto">
              <a:xfrm>
                <a:off x="1591" y="1285"/>
                <a:ext cx="11" cy="34"/>
              </a:xfrm>
              <a:custGeom>
                <a:avLst/>
                <a:gdLst>
                  <a:gd name="T0" fmla="*/ 0 w 11"/>
                  <a:gd name="T1" fmla="*/ 0 h 34"/>
                  <a:gd name="T2" fmla="*/ 11 w 11"/>
                  <a:gd name="T3" fmla="*/ 0 h 34"/>
                  <a:gd name="T4" fmla="*/ 11 w 11"/>
                  <a:gd name="T5" fmla="*/ 29 h 34"/>
                  <a:gd name="T6" fmla="*/ 2 w 11"/>
                  <a:gd name="T7" fmla="*/ 29 h 34"/>
                  <a:gd name="T8" fmla="*/ 0 w 11"/>
                  <a:gd name="T9" fmla="*/ 34 h 34"/>
                  <a:gd name="T10" fmla="*/ 0 w 11"/>
                  <a:gd name="T11" fmla="*/ 34 h 34"/>
                  <a:gd name="T12" fmla="*/ 0 w 11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4">
                    <a:moveTo>
                      <a:pt x="0" y="0"/>
                    </a:moveTo>
                    <a:lnTo>
                      <a:pt x="11" y="0"/>
                    </a:lnTo>
                    <a:lnTo>
                      <a:pt x="11" y="29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4" name="Freeform 351"/>
              <p:cNvSpPr>
                <a:spLocks/>
              </p:cNvSpPr>
              <p:nvPr/>
            </p:nvSpPr>
            <p:spPr bwMode="auto">
              <a:xfrm>
                <a:off x="1591" y="1314"/>
                <a:ext cx="16" cy="25"/>
              </a:xfrm>
              <a:custGeom>
                <a:avLst/>
                <a:gdLst>
                  <a:gd name="T0" fmla="*/ 0 w 16"/>
                  <a:gd name="T1" fmla="*/ 5 h 25"/>
                  <a:gd name="T2" fmla="*/ 11 w 16"/>
                  <a:gd name="T3" fmla="*/ 0 h 25"/>
                  <a:gd name="T4" fmla="*/ 16 w 16"/>
                  <a:gd name="T5" fmla="*/ 25 h 25"/>
                  <a:gd name="T6" fmla="*/ 16 w 16"/>
                  <a:gd name="T7" fmla="*/ 25 h 25"/>
                  <a:gd name="T8" fmla="*/ 8 w 16"/>
                  <a:gd name="T9" fmla="*/ 25 h 25"/>
                  <a:gd name="T10" fmla="*/ 2 w 16"/>
                  <a:gd name="T11" fmla="*/ 25 h 25"/>
                  <a:gd name="T12" fmla="*/ 0 w 16"/>
                  <a:gd name="T13" fmla="*/ 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5">
                    <a:moveTo>
                      <a:pt x="0" y="5"/>
                    </a:moveTo>
                    <a:lnTo>
                      <a:pt x="11" y="0"/>
                    </a:lnTo>
                    <a:lnTo>
                      <a:pt x="16" y="25"/>
                    </a:lnTo>
                    <a:lnTo>
                      <a:pt x="16" y="25"/>
                    </a:lnTo>
                    <a:lnTo>
                      <a:pt x="8" y="25"/>
                    </a:lnTo>
                    <a:lnTo>
                      <a:pt x="2" y="2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5" name="Freeform 352"/>
              <p:cNvSpPr>
                <a:spLocks/>
              </p:cNvSpPr>
              <p:nvPr/>
            </p:nvSpPr>
            <p:spPr bwMode="auto">
              <a:xfrm>
                <a:off x="1593" y="1339"/>
                <a:ext cx="17" cy="29"/>
              </a:xfrm>
              <a:custGeom>
                <a:avLst/>
                <a:gdLst>
                  <a:gd name="T0" fmla="*/ 0 w 17"/>
                  <a:gd name="T1" fmla="*/ 0 h 29"/>
                  <a:gd name="T2" fmla="*/ 14 w 17"/>
                  <a:gd name="T3" fmla="*/ 0 h 29"/>
                  <a:gd name="T4" fmla="*/ 17 w 17"/>
                  <a:gd name="T5" fmla="*/ 29 h 29"/>
                  <a:gd name="T6" fmla="*/ 17 w 17"/>
                  <a:gd name="T7" fmla="*/ 29 h 29"/>
                  <a:gd name="T8" fmla="*/ 9 w 17"/>
                  <a:gd name="T9" fmla="*/ 29 h 29"/>
                  <a:gd name="T10" fmla="*/ 6 w 17"/>
                  <a:gd name="T11" fmla="*/ 29 h 29"/>
                  <a:gd name="T12" fmla="*/ 0 w 1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9">
                    <a:moveTo>
                      <a:pt x="0" y="0"/>
                    </a:moveTo>
                    <a:lnTo>
                      <a:pt x="14" y="0"/>
                    </a:lnTo>
                    <a:lnTo>
                      <a:pt x="17" y="29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6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6" name="Freeform 353"/>
              <p:cNvSpPr>
                <a:spLocks/>
              </p:cNvSpPr>
              <p:nvPr/>
            </p:nvSpPr>
            <p:spPr bwMode="auto">
              <a:xfrm>
                <a:off x="1599" y="1368"/>
                <a:ext cx="11" cy="29"/>
              </a:xfrm>
              <a:custGeom>
                <a:avLst/>
                <a:gdLst>
                  <a:gd name="T0" fmla="*/ 0 w 11"/>
                  <a:gd name="T1" fmla="*/ 0 h 29"/>
                  <a:gd name="T2" fmla="*/ 11 w 11"/>
                  <a:gd name="T3" fmla="*/ 0 h 29"/>
                  <a:gd name="T4" fmla="*/ 11 w 11"/>
                  <a:gd name="T5" fmla="*/ 29 h 29"/>
                  <a:gd name="T6" fmla="*/ 3 w 11"/>
                  <a:gd name="T7" fmla="*/ 29 h 29"/>
                  <a:gd name="T8" fmla="*/ 0 w 11"/>
                  <a:gd name="T9" fmla="*/ 29 h 29"/>
                  <a:gd name="T10" fmla="*/ 0 w 11"/>
                  <a:gd name="T11" fmla="*/ 29 h 29"/>
                  <a:gd name="T12" fmla="*/ 0 w 1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0" y="0"/>
                    </a:moveTo>
                    <a:lnTo>
                      <a:pt x="11" y="0"/>
                    </a:lnTo>
                    <a:lnTo>
                      <a:pt x="11" y="29"/>
                    </a:lnTo>
                    <a:lnTo>
                      <a:pt x="3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7" name="Freeform 354"/>
              <p:cNvSpPr>
                <a:spLocks/>
              </p:cNvSpPr>
              <p:nvPr/>
            </p:nvSpPr>
            <p:spPr bwMode="auto">
              <a:xfrm>
                <a:off x="1599" y="1392"/>
                <a:ext cx="16" cy="34"/>
              </a:xfrm>
              <a:custGeom>
                <a:avLst/>
                <a:gdLst>
                  <a:gd name="T0" fmla="*/ 0 w 16"/>
                  <a:gd name="T1" fmla="*/ 5 h 34"/>
                  <a:gd name="T2" fmla="*/ 11 w 16"/>
                  <a:gd name="T3" fmla="*/ 0 h 34"/>
                  <a:gd name="T4" fmla="*/ 16 w 16"/>
                  <a:gd name="T5" fmla="*/ 29 h 34"/>
                  <a:gd name="T6" fmla="*/ 16 w 16"/>
                  <a:gd name="T7" fmla="*/ 29 h 34"/>
                  <a:gd name="T8" fmla="*/ 8 w 16"/>
                  <a:gd name="T9" fmla="*/ 29 h 34"/>
                  <a:gd name="T10" fmla="*/ 3 w 16"/>
                  <a:gd name="T11" fmla="*/ 34 h 34"/>
                  <a:gd name="T12" fmla="*/ 0 w 16"/>
                  <a:gd name="T1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4">
                    <a:moveTo>
                      <a:pt x="0" y="5"/>
                    </a:moveTo>
                    <a:lnTo>
                      <a:pt x="11" y="0"/>
                    </a:lnTo>
                    <a:lnTo>
                      <a:pt x="16" y="29"/>
                    </a:lnTo>
                    <a:lnTo>
                      <a:pt x="16" y="29"/>
                    </a:lnTo>
                    <a:lnTo>
                      <a:pt x="8" y="29"/>
                    </a:lnTo>
                    <a:lnTo>
                      <a:pt x="3" y="3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8" name="Freeform 355"/>
              <p:cNvSpPr>
                <a:spLocks/>
              </p:cNvSpPr>
              <p:nvPr/>
            </p:nvSpPr>
            <p:spPr bwMode="auto">
              <a:xfrm>
                <a:off x="1602" y="1421"/>
                <a:ext cx="13" cy="30"/>
              </a:xfrm>
              <a:custGeom>
                <a:avLst/>
                <a:gdLst>
                  <a:gd name="T0" fmla="*/ 0 w 13"/>
                  <a:gd name="T1" fmla="*/ 0 h 30"/>
                  <a:gd name="T2" fmla="*/ 13 w 13"/>
                  <a:gd name="T3" fmla="*/ 0 h 30"/>
                  <a:gd name="T4" fmla="*/ 13 w 13"/>
                  <a:gd name="T5" fmla="*/ 30 h 30"/>
                  <a:gd name="T6" fmla="*/ 5 w 13"/>
                  <a:gd name="T7" fmla="*/ 30 h 30"/>
                  <a:gd name="T8" fmla="*/ 0 w 13"/>
                  <a:gd name="T9" fmla="*/ 30 h 30"/>
                  <a:gd name="T10" fmla="*/ 0 w 13"/>
                  <a:gd name="T11" fmla="*/ 30 h 30"/>
                  <a:gd name="T12" fmla="*/ 0 w 13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0">
                    <a:moveTo>
                      <a:pt x="0" y="0"/>
                    </a:moveTo>
                    <a:lnTo>
                      <a:pt x="13" y="0"/>
                    </a:lnTo>
                    <a:lnTo>
                      <a:pt x="13" y="30"/>
                    </a:lnTo>
                    <a:lnTo>
                      <a:pt x="5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9" name="Freeform 356"/>
              <p:cNvSpPr>
                <a:spLocks/>
              </p:cNvSpPr>
              <p:nvPr/>
            </p:nvSpPr>
            <p:spPr bwMode="auto">
              <a:xfrm>
                <a:off x="1602" y="1441"/>
                <a:ext cx="16" cy="29"/>
              </a:xfrm>
              <a:custGeom>
                <a:avLst/>
                <a:gdLst>
                  <a:gd name="T0" fmla="*/ 0 w 16"/>
                  <a:gd name="T1" fmla="*/ 10 h 29"/>
                  <a:gd name="T2" fmla="*/ 13 w 16"/>
                  <a:gd name="T3" fmla="*/ 0 h 29"/>
                  <a:gd name="T4" fmla="*/ 16 w 16"/>
                  <a:gd name="T5" fmla="*/ 24 h 29"/>
                  <a:gd name="T6" fmla="*/ 8 w 16"/>
                  <a:gd name="T7" fmla="*/ 29 h 29"/>
                  <a:gd name="T8" fmla="*/ 5 w 16"/>
                  <a:gd name="T9" fmla="*/ 29 h 29"/>
                  <a:gd name="T10" fmla="*/ 5 w 16"/>
                  <a:gd name="T11" fmla="*/ 29 h 29"/>
                  <a:gd name="T12" fmla="*/ 0 w 16"/>
                  <a:gd name="T13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0" y="10"/>
                    </a:moveTo>
                    <a:lnTo>
                      <a:pt x="13" y="0"/>
                    </a:lnTo>
                    <a:lnTo>
                      <a:pt x="16" y="24"/>
                    </a:lnTo>
                    <a:lnTo>
                      <a:pt x="8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0" name="Freeform 357"/>
              <p:cNvSpPr>
                <a:spLocks/>
              </p:cNvSpPr>
              <p:nvPr/>
            </p:nvSpPr>
            <p:spPr bwMode="auto">
              <a:xfrm>
                <a:off x="1607" y="1465"/>
                <a:ext cx="17" cy="29"/>
              </a:xfrm>
              <a:custGeom>
                <a:avLst/>
                <a:gdLst>
                  <a:gd name="T0" fmla="*/ 0 w 17"/>
                  <a:gd name="T1" fmla="*/ 5 h 29"/>
                  <a:gd name="T2" fmla="*/ 11 w 17"/>
                  <a:gd name="T3" fmla="*/ 0 h 29"/>
                  <a:gd name="T4" fmla="*/ 17 w 17"/>
                  <a:gd name="T5" fmla="*/ 20 h 29"/>
                  <a:gd name="T6" fmla="*/ 17 w 17"/>
                  <a:gd name="T7" fmla="*/ 20 h 29"/>
                  <a:gd name="T8" fmla="*/ 11 w 17"/>
                  <a:gd name="T9" fmla="*/ 20 h 29"/>
                  <a:gd name="T10" fmla="*/ 3 w 17"/>
                  <a:gd name="T11" fmla="*/ 29 h 29"/>
                  <a:gd name="T12" fmla="*/ 0 w 17"/>
                  <a:gd name="T13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9">
                    <a:moveTo>
                      <a:pt x="0" y="5"/>
                    </a:moveTo>
                    <a:lnTo>
                      <a:pt x="11" y="0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11" y="20"/>
                    </a:lnTo>
                    <a:lnTo>
                      <a:pt x="3" y="2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" name="Freeform 358"/>
              <p:cNvSpPr>
                <a:spLocks/>
              </p:cNvSpPr>
              <p:nvPr/>
            </p:nvSpPr>
            <p:spPr bwMode="auto">
              <a:xfrm>
                <a:off x="1610" y="1485"/>
                <a:ext cx="14" cy="24"/>
              </a:xfrm>
              <a:custGeom>
                <a:avLst/>
                <a:gdLst>
                  <a:gd name="T0" fmla="*/ 0 w 14"/>
                  <a:gd name="T1" fmla="*/ 0 h 24"/>
                  <a:gd name="T2" fmla="*/ 14 w 14"/>
                  <a:gd name="T3" fmla="*/ 0 h 24"/>
                  <a:gd name="T4" fmla="*/ 14 w 14"/>
                  <a:gd name="T5" fmla="*/ 24 h 24"/>
                  <a:gd name="T6" fmla="*/ 8 w 14"/>
                  <a:gd name="T7" fmla="*/ 24 h 24"/>
                  <a:gd name="T8" fmla="*/ 0 w 14"/>
                  <a:gd name="T9" fmla="*/ 24 h 24"/>
                  <a:gd name="T10" fmla="*/ 0 w 14"/>
                  <a:gd name="T11" fmla="*/ 24 h 24"/>
                  <a:gd name="T12" fmla="*/ 0 w 14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0" y="0"/>
                    </a:moveTo>
                    <a:lnTo>
                      <a:pt x="14" y="0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" name="Freeform 359"/>
              <p:cNvSpPr>
                <a:spLocks/>
              </p:cNvSpPr>
              <p:nvPr/>
            </p:nvSpPr>
            <p:spPr bwMode="auto">
              <a:xfrm>
                <a:off x="1610" y="1499"/>
                <a:ext cx="16" cy="29"/>
              </a:xfrm>
              <a:custGeom>
                <a:avLst/>
                <a:gdLst>
                  <a:gd name="T0" fmla="*/ 0 w 16"/>
                  <a:gd name="T1" fmla="*/ 10 h 29"/>
                  <a:gd name="T2" fmla="*/ 14 w 16"/>
                  <a:gd name="T3" fmla="*/ 0 h 29"/>
                  <a:gd name="T4" fmla="*/ 16 w 16"/>
                  <a:gd name="T5" fmla="*/ 25 h 29"/>
                  <a:gd name="T6" fmla="*/ 14 w 16"/>
                  <a:gd name="T7" fmla="*/ 25 h 29"/>
                  <a:gd name="T8" fmla="*/ 5 w 16"/>
                  <a:gd name="T9" fmla="*/ 29 h 29"/>
                  <a:gd name="T10" fmla="*/ 5 w 16"/>
                  <a:gd name="T11" fmla="*/ 29 h 29"/>
                  <a:gd name="T12" fmla="*/ 0 w 16"/>
                  <a:gd name="T13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0" y="10"/>
                    </a:moveTo>
                    <a:lnTo>
                      <a:pt x="14" y="0"/>
                    </a:lnTo>
                    <a:lnTo>
                      <a:pt x="16" y="25"/>
                    </a:lnTo>
                    <a:lnTo>
                      <a:pt x="14" y="25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3" name="Freeform 360"/>
              <p:cNvSpPr>
                <a:spLocks/>
              </p:cNvSpPr>
              <p:nvPr/>
            </p:nvSpPr>
            <p:spPr bwMode="auto">
              <a:xfrm>
                <a:off x="1615" y="1524"/>
                <a:ext cx="17" cy="19"/>
              </a:xfrm>
              <a:custGeom>
                <a:avLst/>
                <a:gdLst>
                  <a:gd name="T0" fmla="*/ 0 w 17"/>
                  <a:gd name="T1" fmla="*/ 4 h 19"/>
                  <a:gd name="T2" fmla="*/ 11 w 17"/>
                  <a:gd name="T3" fmla="*/ 0 h 19"/>
                  <a:gd name="T4" fmla="*/ 17 w 17"/>
                  <a:gd name="T5" fmla="*/ 14 h 19"/>
                  <a:gd name="T6" fmla="*/ 17 w 17"/>
                  <a:gd name="T7" fmla="*/ 14 h 19"/>
                  <a:gd name="T8" fmla="*/ 11 w 17"/>
                  <a:gd name="T9" fmla="*/ 14 h 19"/>
                  <a:gd name="T10" fmla="*/ 3 w 17"/>
                  <a:gd name="T11" fmla="*/ 19 h 19"/>
                  <a:gd name="T12" fmla="*/ 0 w 17"/>
                  <a:gd name="T13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9">
                    <a:moveTo>
                      <a:pt x="0" y="4"/>
                    </a:moveTo>
                    <a:lnTo>
                      <a:pt x="11" y="0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1" y="14"/>
                    </a:lnTo>
                    <a:lnTo>
                      <a:pt x="3" y="1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4" name="Freeform 361"/>
              <p:cNvSpPr>
                <a:spLocks/>
              </p:cNvSpPr>
              <p:nvPr/>
            </p:nvSpPr>
            <p:spPr bwMode="auto">
              <a:xfrm>
                <a:off x="1618" y="1538"/>
                <a:ext cx="14" cy="20"/>
              </a:xfrm>
              <a:custGeom>
                <a:avLst/>
                <a:gdLst>
                  <a:gd name="T0" fmla="*/ 0 w 14"/>
                  <a:gd name="T1" fmla="*/ 0 h 20"/>
                  <a:gd name="T2" fmla="*/ 14 w 14"/>
                  <a:gd name="T3" fmla="*/ 0 h 20"/>
                  <a:gd name="T4" fmla="*/ 14 w 14"/>
                  <a:gd name="T5" fmla="*/ 15 h 20"/>
                  <a:gd name="T6" fmla="*/ 8 w 14"/>
                  <a:gd name="T7" fmla="*/ 15 h 20"/>
                  <a:gd name="T8" fmla="*/ 0 w 14"/>
                  <a:gd name="T9" fmla="*/ 20 h 20"/>
                  <a:gd name="T10" fmla="*/ 0 w 14"/>
                  <a:gd name="T11" fmla="*/ 15 h 20"/>
                  <a:gd name="T12" fmla="*/ 0 w 14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0">
                    <a:moveTo>
                      <a:pt x="0" y="0"/>
                    </a:moveTo>
                    <a:lnTo>
                      <a:pt x="14" y="0"/>
                    </a:lnTo>
                    <a:lnTo>
                      <a:pt x="14" y="15"/>
                    </a:lnTo>
                    <a:lnTo>
                      <a:pt x="8" y="15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5" name="Freeform 362"/>
              <p:cNvSpPr>
                <a:spLocks/>
              </p:cNvSpPr>
              <p:nvPr/>
            </p:nvSpPr>
            <p:spPr bwMode="auto">
              <a:xfrm>
                <a:off x="1618" y="1543"/>
                <a:ext cx="17" cy="29"/>
              </a:xfrm>
              <a:custGeom>
                <a:avLst/>
                <a:gdLst>
                  <a:gd name="T0" fmla="*/ 0 w 17"/>
                  <a:gd name="T1" fmla="*/ 15 h 29"/>
                  <a:gd name="T2" fmla="*/ 14 w 17"/>
                  <a:gd name="T3" fmla="*/ 0 h 29"/>
                  <a:gd name="T4" fmla="*/ 17 w 17"/>
                  <a:gd name="T5" fmla="*/ 24 h 29"/>
                  <a:gd name="T6" fmla="*/ 17 w 17"/>
                  <a:gd name="T7" fmla="*/ 24 h 29"/>
                  <a:gd name="T8" fmla="*/ 14 w 17"/>
                  <a:gd name="T9" fmla="*/ 24 h 29"/>
                  <a:gd name="T10" fmla="*/ 6 w 17"/>
                  <a:gd name="T11" fmla="*/ 29 h 29"/>
                  <a:gd name="T12" fmla="*/ 0 w 17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9">
                    <a:moveTo>
                      <a:pt x="0" y="15"/>
                    </a:moveTo>
                    <a:lnTo>
                      <a:pt x="14" y="0"/>
                    </a:lnTo>
                    <a:lnTo>
                      <a:pt x="17" y="24"/>
                    </a:lnTo>
                    <a:lnTo>
                      <a:pt x="17" y="24"/>
                    </a:lnTo>
                    <a:lnTo>
                      <a:pt x="14" y="24"/>
                    </a:lnTo>
                    <a:lnTo>
                      <a:pt x="6" y="2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6" name="Freeform 363"/>
              <p:cNvSpPr>
                <a:spLocks/>
              </p:cNvSpPr>
              <p:nvPr/>
            </p:nvSpPr>
            <p:spPr bwMode="auto">
              <a:xfrm>
                <a:off x="1624" y="1567"/>
                <a:ext cx="11" cy="20"/>
              </a:xfrm>
              <a:custGeom>
                <a:avLst/>
                <a:gdLst>
                  <a:gd name="T0" fmla="*/ 0 w 11"/>
                  <a:gd name="T1" fmla="*/ 0 h 20"/>
                  <a:gd name="T2" fmla="*/ 11 w 11"/>
                  <a:gd name="T3" fmla="*/ 0 h 20"/>
                  <a:gd name="T4" fmla="*/ 11 w 11"/>
                  <a:gd name="T5" fmla="*/ 15 h 20"/>
                  <a:gd name="T6" fmla="*/ 8 w 11"/>
                  <a:gd name="T7" fmla="*/ 15 h 20"/>
                  <a:gd name="T8" fmla="*/ 0 w 11"/>
                  <a:gd name="T9" fmla="*/ 20 h 20"/>
                  <a:gd name="T10" fmla="*/ 0 w 11"/>
                  <a:gd name="T11" fmla="*/ 15 h 20"/>
                  <a:gd name="T12" fmla="*/ 0 w 11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0" y="0"/>
                    </a:moveTo>
                    <a:lnTo>
                      <a:pt x="11" y="0"/>
                    </a:lnTo>
                    <a:lnTo>
                      <a:pt x="11" y="15"/>
                    </a:lnTo>
                    <a:lnTo>
                      <a:pt x="8" y="15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7" name="Freeform 364"/>
              <p:cNvSpPr>
                <a:spLocks/>
              </p:cNvSpPr>
              <p:nvPr/>
            </p:nvSpPr>
            <p:spPr bwMode="auto">
              <a:xfrm>
                <a:off x="1624" y="1572"/>
                <a:ext cx="16" cy="29"/>
              </a:xfrm>
              <a:custGeom>
                <a:avLst/>
                <a:gdLst>
                  <a:gd name="T0" fmla="*/ 0 w 16"/>
                  <a:gd name="T1" fmla="*/ 15 h 29"/>
                  <a:gd name="T2" fmla="*/ 11 w 16"/>
                  <a:gd name="T3" fmla="*/ 0 h 29"/>
                  <a:gd name="T4" fmla="*/ 16 w 16"/>
                  <a:gd name="T5" fmla="*/ 24 h 29"/>
                  <a:gd name="T6" fmla="*/ 16 w 16"/>
                  <a:gd name="T7" fmla="*/ 24 h 29"/>
                  <a:gd name="T8" fmla="*/ 11 w 16"/>
                  <a:gd name="T9" fmla="*/ 24 h 29"/>
                  <a:gd name="T10" fmla="*/ 8 w 16"/>
                  <a:gd name="T11" fmla="*/ 29 h 29"/>
                  <a:gd name="T12" fmla="*/ 0 w 16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0" y="15"/>
                    </a:moveTo>
                    <a:lnTo>
                      <a:pt x="11" y="0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1" y="24"/>
                    </a:lnTo>
                    <a:lnTo>
                      <a:pt x="8" y="2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8" name="Freeform 365"/>
              <p:cNvSpPr>
                <a:spLocks/>
              </p:cNvSpPr>
              <p:nvPr/>
            </p:nvSpPr>
            <p:spPr bwMode="auto">
              <a:xfrm>
                <a:off x="1626" y="1596"/>
                <a:ext cx="17" cy="20"/>
              </a:xfrm>
              <a:custGeom>
                <a:avLst/>
                <a:gdLst>
                  <a:gd name="T0" fmla="*/ 0 w 17"/>
                  <a:gd name="T1" fmla="*/ 5 h 20"/>
                  <a:gd name="T2" fmla="*/ 14 w 17"/>
                  <a:gd name="T3" fmla="*/ 0 h 20"/>
                  <a:gd name="T4" fmla="*/ 17 w 17"/>
                  <a:gd name="T5" fmla="*/ 15 h 20"/>
                  <a:gd name="T6" fmla="*/ 17 w 17"/>
                  <a:gd name="T7" fmla="*/ 20 h 20"/>
                  <a:gd name="T8" fmla="*/ 14 w 17"/>
                  <a:gd name="T9" fmla="*/ 20 h 20"/>
                  <a:gd name="T10" fmla="*/ 6 w 17"/>
                  <a:gd name="T11" fmla="*/ 20 h 20"/>
                  <a:gd name="T12" fmla="*/ 0 w 17"/>
                  <a:gd name="T13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0">
                    <a:moveTo>
                      <a:pt x="0" y="5"/>
                    </a:moveTo>
                    <a:lnTo>
                      <a:pt x="14" y="0"/>
                    </a:lnTo>
                    <a:lnTo>
                      <a:pt x="17" y="15"/>
                    </a:lnTo>
                    <a:lnTo>
                      <a:pt x="17" y="20"/>
                    </a:lnTo>
                    <a:lnTo>
                      <a:pt x="14" y="20"/>
                    </a:lnTo>
                    <a:lnTo>
                      <a:pt x="6" y="2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9" name="Freeform 366"/>
              <p:cNvSpPr>
                <a:spLocks/>
              </p:cNvSpPr>
              <p:nvPr/>
            </p:nvSpPr>
            <p:spPr bwMode="auto">
              <a:xfrm>
                <a:off x="1632" y="1616"/>
                <a:ext cx="11" cy="24"/>
              </a:xfrm>
              <a:custGeom>
                <a:avLst/>
                <a:gdLst>
                  <a:gd name="T0" fmla="*/ 0 w 11"/>
                  <a:gd name="T1" fmla="*/ 0 h 24"/>
                  <a:gd name="T2" fmla="*/ 11 w 11"/>
                  <a:gd name="T3" fmla="*/ 0 h 24"/>
                  <a:gd name="T4" fmla="*/ 11 w 11"/>
                  <a:gd name="T5" fmla="*/ 15 h 24"/>
                  <a:gd name="T6" fmla="*/ 8 w 11"/>
                  <a:gd name="T7" fmla="*/ 15 h 24"/>
                  <a:gd name="T8" fmla="*/ 0 w 11"/>
                  <a:gd name="T9" fmla="*/ 24 h 24"/>
                  <a:gd name="T10" fmla="*/ 0 w 11"/>
                  <a:gd name="T11" fmla="*/ 15 h 24"/>
                  <a:gd name="T12" fmla="*/ 0 w 11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0" y="0"/>
                    </a:moveTo>
                    <a:lnTo>
                      <a:pt x="11" y="0"/>
                    </a:lnTo>
                    <a:lnTo>
                      <a:pt x="11" y="15"/>
                    </a:lnTo>
                    <a:lnTo>
                      <a:pt x="8" y="15"/>
                    </a:lnTo>
                    <a:lnTo>
                      <a:pt x="0" y="2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" name="Freeform 367"/>
              <p:cNvSpPr>
                <a:spLocks/>
              </p:cNvSpPr>
              <p:nvPr/>
            </p:nvSpPr>
            <p:spPr bwMode="auto">
              <a:xfrm>
                <a:off x="1632" y="1631"/>
                <a:ext cx="16" cy="29"/>
              </a:xfrm>
              <a:custGeom>
                <a:avLst/>
                <a:gdLst>
                  <a:gd name="T0" fmla="*/ 0 w 16"/>
                  <a:gd name="T1" fmla="*/ 9 h 29"/>
                  <a:gd name="T2" fmla="*/ 11 w 16"/>
                  <a:gd name="T3" fmla="*/ 0 h 29"/>
                  <a:gd name="T4" fmla="*/ 16 w 16"/>
                  <a:gd name="T5" fmla="*/ 19 h 29"/>
                  <a:gd name="T6" fmla="*/ 16 w 16"/>
                  <a:gd name="T7" fmla="*/ 19 h 29"/>
                  <a:gd name="T8" fmla="*/ 11 w 16"/>
                  <a:gd name="T9" fmla="*/ 19 h 29"/>
                  <a:gd name="T10" fmla="*/ 8 w 16"/>
                  <a:gd name="T11" fmla="*/ 29 h 29"/>
                  <a:gd name="T12" fmla="*/ 0 w 16"/>
                  <a:gd name="T13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0" y="9"/>
                    </a:moveTo>
                    <a:lnTo>
                      <a:pt x="11" y="0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1" y="19"/>
                    </a:lnTo>
                    <a:lnTo>
                      <a:pt x="8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" name="Freeform 368"/>
              <p:cNvSpPr>
                <a:spLocks/>
              </p:cNvSpPr>
              <p:nvPr/>
            </p:nvSpPr>
            <p:spPr bwMode="auto">
              <a:xfrm>
                <a:off x="1635" y="1650"/>
                <a:ext cx="13" cy="29"/>
              </a:xfrm>
              <a:custGeom>
                <a:avLst/>
                <a:gdLst>
                  <a:gd name="T0" fmla="*/ 0 w 13"/>
                  <a:gd name="T1" fmla="*/ 0 h 29"/>
                  <a:gd name="T2" fmla="*/ 13 w 13"/>
                  <a:gd name="T3" fmla="*/ 0 h 29"/>
                  <a:gd name="T4" fmla="*/ 13 w 13"/>
                  <a:gd name="T5" fmla="*/ 24 h 29"/>
                  <a:gd name="T6" fmla="*/ 8 w 13"/>
                  <a:gd name="T7" fmla="*/ 24 h 29"/>
                  <a:gd name="T8" fmla="*/ 5 w 13"/>
                  <a:gd name="T9" fmla="*/ 29 h 29"/>
                  <a:gd name="T10" fmla="*/ 0 w 13"/>
                  <a:gd name="T11" fmla="*/ 29 h 29"/>
                  <a:gd name="T12" fmla="*/ 0 w 13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9">
                    <a:moveTo>
                      <a:pt x="0" y="0"/>
                    </a:moveTo>
                    <a:lnTo>
                      <a:pt x="13" y="0"/>
                    </a:lnTo>
                    <a:lnTo>
                      <a:pt x="13" y="24"/>
                    </a:lnTo>
                    <a:lnTo>
                      <a:pt x="8" y="24"/>
                    </a:lnTo>
                    <a:lnTo>
                      <a:pt x="5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" name="Freeform 369"/>
              <p:cNvSpPr>
                <a:spLocks/>
              </p:cNvSpPr>
              <p:nvPr/>
            </p:nvSpPr>
            <p:spPr bwMode="auto">
              <a:xfrm>
                <a:off x="1640" y="1674"/>
                <a:ext cx="11" cy="34"/>
              </a:xfrm>
              <a:custGeom>
                <a:avLst/>
                <a:gdLst>
                  <a:gd name="T0" fmla="*/ 0 w 11"/>
                  <a:gd name="T1" fmla="*/ 5 h 34"/>
                  <a:gd name="T2" fmla="*/ 8 w 11"/>
                  <a:gd name="T3" fmla="*/ 0 h 34"/>
                  <a:gd name="T4" fmla="*/ 11 w 11"/>
                  <a:gd name="T5" fmla="*/ 29 h 34"/>
                  <a:gd name="T6" fmla="*/ 11 w 11"/>
                  <a:gd name="T7" fmla="*/ 29 h 34"/>
                  <a:gd name="T8" fmla="*/ 8 w 11"/>
                  <a:gd name="T9" fmla="*/ 29 h 34"/>
                  <a:gd name="T10" fmla="*/ 3 w 11"/>
                  <a:gd name="T11" fmla="*/ 34 h 34"/>
                  <a:gd name="T12" fmla="*/ 0 w 11"/>
                  <a:gd name="T1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4">
                    <a:moveTo>
                      <a:pt x="0" y="5"/>
                    </a:moveTo>
                    <a:lnTo>
                      <a:pt x="8" y="0"/>
                    </a:lnTo>
                    <a:lnTo>
                      <a:pt x="11" y="29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3" y="3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" name="Freeform 370"/>
              <p:cNvSpPr>
                <a:spLocks/>
              </p:cNvSpPr>
              <p:nvPr/>
            </p:nvSpPr>
            <p:spPr bwMode="auto">
              <a:xfrm>
                <a:off x="1643" y="1703"/>
                <a:ext cx="13" cy="35"/>
              </a:xfrm>
              <a:custGeom>
                <a:avLst/>
                <a:gdLst>
                  <a:gd name="T0" fmla="*/ 0 w 13"/>
                  <a:gd name="T1" fmla="*/ 0 h 35"/>
                  <a:gd name="T2" fmla="*/ 8 w 13"/>
                  <a:gd name="T3" fmla="*/ 0 h 35"/>
                  <a:gd name="T4" fmla="*/ 13 w 13"/>
                  <a:gd name="T5" fmla="*/ 30 h 35"/>
                  <a:gd name="T6" fmla="*/ 13 w 13"/>
                  <a:gd name="T7" fmla="*/ 30 h 35"/>
                  <a:gd name="T8" fmla="*/ 8 w 13"/>
                  <a:gd name="T9" fmla="*/ 30 h 35"/>
                  <a:gd name="T10" fmla="*/ 5 w 13"/>
                  <a:gd name="T11" fmla="*/ 35 h 35"/>
                  <a:gd name="T12" fmla="*/ 0 w 1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5">
                    <a:moveTo>
                      <a:pt x="0" y="0"/>
                    </a:moveTo>
                    <a:lnTo>
                      <a:pt x="8" y="0"/>
                    </a:lnTo>
                    <a:lnTo>
                      <a:pt x="13" y="30"/>
                    </a:lnTo>
                    <a:lnTo>
                      <a:pt x="13" y="30"/>
                    </a:lnTo>
                    <a:lnTo>
                      <a:pt x="8" y="30"/>
                    </a:lnTo>
                    <a:lnTo>
                      <a:pt x="5" y="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4" name="Freeform 371"/>
              <p:cNvSpPr>
                <a:spLocks/>
              </p:cNvSpPr>
              <p:nvPr/>
            </p:nvSpPr>
            <p:spPr bwMode="auto">
              <a:xfrm>
                <a:off x="1648" y="1733"/>
                <a:ext cx="8" cy="34"/>
              </a:xfrm>
              <a:custGeom>
                <a:avLst/>
                <a:gdLst>
                  <a:gd name="T0" fmla="*/ 0 w 8"/>
                  <a:gd name="T1" fmla="*/ 0 h 34"/>
                  <a:gd name="T2" fmla="*/ 8 w 8"/>
                  <a:gd name="T3" fmla="*/ 0 h 34"/>
                  <a:gd name="T4" fmla="*/ 8 w 8"/>
                  <a:gd name="T5" fmla="*/ 34 h 34"/>
                  <a:gd name="T6" fmla="*/ 3 w 8"/>
                  <a:gd name="T7" fmla="*/ 34 h 34"/>
                  <a:gd name="T8" fmla="*/ 0 w 8"/>
                  <a:gd name="T9" fmla="*/ 34 h 34"/>
                  <a:gd name="T10" fmla="*/ 0 w 8"/>
                  <a:gd name="T11" fmla="*/ 34 h 34"/>
                  <a:gd name="T12" fmla="*/ 0 w 8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4">
                    <a:moveTo>
                      <a:pt x="0" y="0"/>
                    </a:moveTo>
                    <a:lnTo>
                      <a:pt x="8" y="0"/>
                    </a:lnTo>
                    <a:lnTo>
                      <a:pt x="8" y="34"/>
                    </a:lnTo>
                    <a:lnTo>
                      <a:pt x="3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5" name="Freeform 372"/>
              <p:cNvSpPr>
                <a:spLocks/>
              </p:cNvSpPr>
              <p:nvPr/>
            </p:nvSpPr>
            <p:spPr bwMode="auto">
              <a:xfrm>
                <a:off x="1648" y="1767"/>
                <a:ext cx="11" cy="39"/>
              </a:xfrm>
              <a:custGeom>
                <a:avLst/>
                <a:gdLst>
                  <a:gd name="T0" fmla="*/ 0 w 11"/>
                  <a:gd name="T1" fmla="*/ 0 h 39"/>
                  <a:gd name="T2" fmla="*/ 8 w 11"/>
                  <a:gd name="T3" fmla="*/ 0 h 39"/>
                  <a:gd name="T4" fmla="*/ 11 w 11"/>
                  <a:gd name="T5" fmla="*/ 39 h 39"/>
                  <a:gd name="T6" fmla="*/ 11 w 11"/>
                  <a:gd name="T7" fmla="*/ 39 h 39"/>
                  <a:gd name="T8" fmla="*/ 8 w 11"/>
                  <a:gd name="T9" fmla="*/ 39 h 39"/>
                  <a:gd name="T10" fmla="*/ 3 w 11"/>
                  <a:gd name="T11" fmla="*/ 39 h 39"/>
                  <a:gd name="T12" fmla="*/ 0 w 11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9">
                    <a:moveTo>
                      <a:pt x="0" y="0"/>
                    </a:moveTo>
                    <a:lnTo>
                      <a:pt x="8" y="0"/>
                    </a:lnTo>
                    <a:lnTo>
                      <a:pt x="11" y="39"/>
                    </a:lnTo>
                    <a:lnTo>
                      <a:pt x="11" y="39"/>
                    </a:lnTo>
                    <a:lnTo>
                      <a:pt x="8" y="39"/>
                    </a:lnTo>
                    <a:lnTo>
                      <a:pt x="3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6" name="Freeform 373"/>
              <p:cNvSpPr>
                <a:spLocks/>
              </p:cNvSpPr>
              <p:nvPr/>
            </p:nvSpPr>
            <p:spPr bwMode="auto">
              <a:xfrm>
                <a:off x="1651" y="1806"/>
                <a:ext cx="8" cy="34"/>
              </a:xfrm>
              <a:custGeom>
                <a:avLst/>
                <a:gdLst>
                  <a:gd name="T0" fmla="*/ 0 w 8"/>
                  <a:gd name="T1" fmla="*/ 0 h 34"/>
                  <a:gd name="T2" fmla="*/ 8 w 8"/>
                  <a:gd name="T3" fmla="*/ 0 h 34"/>
                  <a:gd name="T4" fmla="*/ 8 w 8"/>
                  <a:gd name="T5" fmla="*/ 34 h 34"/>
                  <a:gd name="T6" fmla="*/ 5 w 8"/>
                  <a:gd name="T7" fmla="*/ 34 h 34"/>
                  <a:gd name="T8" fmla="*/ 0 w 8"/>
                  <a:gd name="T9" fmla="*/ 34 h 34"/>
                  <a:gd name="T10" fmla="*/ 0 w 8"/>
                  <a:gd name="T11" fmla="*/ 34 h 34"/>
                  <a:gd name="T12" fmla="*/ 0 w 8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4">
                    <a:moveTo>
                      <a:pt x="0" y="0"/>
                    </a:moveTo>
                    <a:lnTo>
                      <a:pt x="8" y="0"/>
                    </a:lnTo>
                    <a:lnTo>
                      <a:pt x="8" y="34"/>
                    </a:lnTo>
                    <a:lnTo>
                      <a:pt x="5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7" name="Freeform 374"/>
              <p:cNvSpPr>
                <a:spLocks/>
              </p:cNvSpPr>
              <p:nvPr/>
            </p:nvSpPr>
            <p:spPr bwMode="auto">
              <a:xfrm>
                <a:off x="1651" y="1840"/>
                <a:ext cx="14" cy="43"/>
              </a:xfrm>
              <a:custGeom>
                <a:avLst/>
                <a:gdLst>
                  <a:gd name="T0" fmla="*/ 0 w 14"/>
                  <a:gd name="T1" fmla="*/ 0 h 43"/>
                  <a:gd name="T2" fmla="*/ 8 w 14"/>
                  <a:gd name="T3" fmla="*/ 0 h 43"/>
                  <a:gd name="T4" fmla="*/ 14 w 14"/>
                  <a:gd name="T5" fmla="*/ 39 h 43"/>
                  <a:gd name="T6" fmla="*/ 14 w 14"/>
                  <a:gd name="T7" fmla="*/ 39 h 43"/>
                  <a:gd name="T8" fmla="*/ 8 w 14"/>
                  <a:gd name="T9" fmla="*/ 39 h 43"/>
                  <a:gd name="T10" fmla="*/ 5 w 14"/>
                  <a:gd name="T11" fmla="*/ 43 h 43"/>
                  <a:gd name="T12" fmla="*/ 0 w 14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lnTo>
                      <a:pt x="8" y="0"/>
                    </a:lnTo>
                    <a:lnTo>
                      <a:pt x="14" y="39"/>
                    </a:lnTo>
                    <a:lnTo>
                      <a:pt x="14" y="39"/>
                    </a:lnTo>
                    <a:lnTo>
                      <a:pt x="8" y="39"/>
                    </a:lnTo>
                    <a:lnTo>
                      <a:pt x="5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8" name="Freeform 375"/>
              <p:cNvSpPr>
                <a:spLocks/>
              </p:cNvSpPr>
              <p:nvPr/>
            </p:nvSpPr>
            <p:spPr bwMode="auto">
              <a:xfrm>
                <a:off x="1656" y="1879"/>
                <a:ext cx="11" cy="43"/>
              </a:xfrm>
              <a:custGeom>
                <a:avLst/>
                <a:gdLst>
                  <a:gd name="T0" fmla="*/ 0 w 11"/>
                  <a:gd name="T1" fmla="*/ 4 h 43"/>
                  <a:gd name="T2" fmla="*/ 9 w 11"/>
                  <a:gd name="T3" fmla="*/ 0 h 43"/>
                  <a:gd name="T4" fmla="*/ 11 w 11"/>
                  <a:gd name="T5" fmla="*/ 43 h 43"/>
                  <a:gd name="T6" fmla="*/ 11 w 11"/>
                  <a:gd name="T7" fmla="*/ 43 h 43"/>
                  <a:gd name="T8" fmla="*/ 9 w 11"/>
                  <a:gd name="T9" fmla="*/ 43 h 43"/>
                  <a:gd name="T10" fmla="*/ 3 w 11"/>
                  <a:gd name="T11" fmla="*/ 43 h 43"/>
                  <a:gd name="T12" fmla="*/ 0 w 11"/>
                  <a:gd name="T13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3">
                    <a:moveTo>
                      <a:pt x="0" y="4"/>
                    </a:moveTo>
                    <a:lnTo>
                      <a:pt x="9" y="0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3" y="4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9" name="Freeform 376"/>
              <p:cNvSpPr>
                <a:spLocks/>
              </p:cNvSpPr>
              <p:nvPr/>
            </p:nvSpPr>
            <p:spPr bwMode="auto">
              <a:xfrm>
                <a:off x="1659" y="1922"/>
                <a:ext cx="8" cy="34"/>
              </a:xfrm>
              <a:custGeom>
                <a:avLst/>
                <a:gdLst>
                  <a:gd name="T0" fmla="*/ 0 w 8"/>
                  <a:gd name="T1" fmla="*/ 0 h 34"/>
                  <a:gd name="T2" fmla="*/ 8 w 8"/>
                  <a:gd name="T3" fmla="*/ 0 h 34"/>
                  <a:gd name="T4" fmla="*/ 8 w 8"/>
                  <a:gd name="T5" fmla="*/ 34 h 34"/>
                  <a:gd name="T6" fmla="*/ 6 w 8"/>
                  <a:gd name="T7" fmla="*/ 34 h 34"/>
                  <a:gd name="T8" fmla="*/ 0 w 8"/>
                  <a:gd name="T9" fmla="*/ 34 h 34"/>
                  <a:gd name="T10" fmla="*/ 0 w 8"/>
                  <a:gd name="T11" fmla="*/ 34 h 34"/>
                  <a:gd name="T12" fmla="*/ 0 w 8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4">
                    <a:moveTo>
                      <a:pt x="0" y="0"/>
                    </a:moveTo>
                    <a:lnTo>
                      <a:pt x="8" y="0"/>
                    </a:lnTo>
                    <a:lnTo>
                      <a:pt x="8" y="34"/>
                    </a:lnTo>
                    <a:lnTo>
                      <a:pt x="6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0" name="Freeform 377"/>
              <p:cNvSpPr>
                <a:spLocks/>
              </p:cNvSpPr>
              <p:nvPr/>
            </p:nvSpPr>
            <p:spPr bwMode="auto">
              <a:xfrm>
                <a:off x="1659" y="1952"/>
                <a:ext cx="17" cy="38"/>
              </a:xfrm>
              <a:custGeom>
                <a:avLst/>
                <a:gdLst>
                  <a:gd name="T0" fmla="*/ 0 w 17"/>
                  <a:gd name="T1" fmla="*/ 4 h 38"/>
                  <a:gd name="T2" fmla="*/ 8 w 17"/>
                  <a:gd name="T3" fmla="*/ 0 h 38"/>
                  <a:gd name="T4" fmla="*/ 17 w 17"/>
                  <a:gd name="T5" fmla="*/ 34 h 38"/>
                  <a:gd name="T6" fmla="*/ 8 w 17"/>
                  <a:gd name="T7" fmla="*/ 38 h 38"/>
                  <a:gd name="T8" fmla="*/ 6 w 17"/>
                  <a:gd name="T9" fmla="*/ 38 h 38"/>
                  <a:gd name="T10" fmla="*/ 6 w 17"/>
                  <a:gd name="T11" fmla="*/ 38 h 38"/>
                  <a:gd name="T12" fmla="*/ 0 w 17"/>
                  <a:gd name="T13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8">
                    <a:moveTo>
                      <a:pt x="0" y="4"/>
                    </a:moveTo>
                    <a:lnTo>
                      <a:pt x="8" y="0"/>
                    </a:lnTo>
                    <a:lnTo>
                      <a:pt x="17" y="34"/>
                    </a:lnTo>
                    <a:lnTo>
                      <a:pt x="8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1" name="Freeform 378"/>
              <p:cNvSpPr>
                <a:spLocks/>
              </p:cNvSpPr>
              <p:nvPr/>
            </p:nvSpPr>
            <p:spPr bwMode="auto">
              <a:xfrm>
                <a:off x="1665" y="1986"/>
                <a:ext cx="16" cy="34"/>
              </a:xfrm>
              <a:custGeom>
                <a:avLst/>
                <a:gdLst>
                  <a:gd name="T0" fmla="*/ 0 w 16"/>
                  <a:gd name="T1" fmla="*/ 4 h 34"/>
                  <a:gd name="T2" fmla="*/ 8 w 16"/>
                  <a:gd name="T3" fmla="*/ 0 h 34"/>
                  <a:gd name="T4" fmla="*/ 16 w 16"/>
                  <a:gd name="T5" fmla="*/ 34 h 34"/>
                  <a:gd name="T6" fmla="*/ 16 w 16"/>
                  <a:gd name="T7" fmla="*/ 34 h 34"/>
                  <a:gd name="T8" fmla="*/ 8 w 16"/>
                  <a:gd name="T9" fmla="*/ 34 h 34"/>
                  <a:gd name="T10" fmla="*/ 2 w 16"/>
                  <a:gd name="T11" fmla="*/ 34 h 34"/>
                  <a:gd name="T12" fmla="*/ 0 w 16"/>
                  <a:gd name="T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4">
                    <a:moveTo>
                      <a:pt x="0" y="4"/>
                    </a:moveTo>
                    <a:lnTo>
                      <a:pt x="8" y="0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8" y="34"/>
                    </a:lnTo>
                    <a:lnTo>
                      <a:pt x="2" y="3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" name="Freeform 379"/>
              <p:cNvSpPr>
                <a:spLocks/>
              </p:cNvSpPr>
              <p:nvPr/>
            </p:nvSpPr>
            <p:spPr bwMode="auto">
              <a:xfrm>
                <a:off x="1667" y="2020"/>
                <a:ext cx="14" cy="29"/>
              </a:xfrm>
              <a:custGeom>
                <a:avLst/>
                <a:gdLst>
                  <a:gd name="T0" fmla="*/ 0 w 14"/>
                  <a:gd name="T1" fmla="*/ 0 h 29"/>
                  <a:gd name="T2" fmla="*/ 14 w 14"/>
                  <a:gd name="T3" fmla="*/ 0 h 29"/>
                  <a:gd name="T4" fmla="*/ 14 w 14"/>
                  <a:gd name="T5" fmla="*/ 29 h 29"/>
                  <a:gd name="T6" fmla="*/ 6 w 14"/>
                  <a:gd name="T7" fmla="*/ 29 h 29"/>
                  <a:gd name="T8" fmla="*/ 0 w 14"/>
                  <a:gd name="T9" fmla="*/ 29 h 29"/>
                  <a:gd name="T10" fmla="*/ 0 w 14"/>
                  <a:gd name="T11" fmla="*/ 29 h 29"/>
                  <a:gd name="T12" fmla="*/ 0 w 14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9">
                    <a:moveTo>
                      <a:pt x="0" y="0"/>
                    </a:moveTo>
                    <a:lnTo>
                      <a:pt x="14" y="0"/>
                    </a:lnTo>
                    <a:lnTo>
                      <a:pt x="14" y="29"/>
                    </a:lnTo>
                    <a:lnTo>
                      <a:pt x="6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" name="Freeform 380"/>
              <p:cNvSpPr>
                <a:spLocks/>
              </p:cNvSpPr>
              <p:nvPr/>
            </p:nvSpPr>
            <p:spPr bwMode="auto">
              <a:xfrm>
                <a:off x="1667" y="2044"/>
                <a:ext cx="17" cy="29"/>
              </a:xfrm>
              <a:custGeom>
                <a:avLst/>
                <a:gdLst>
                  <a:gd name="T0" fmla="*/ 0 w 17"/>
                  <a:gd name="T1" fmla="*/ 5 h 29"/>
                  <a:gd name="T2" fmla="*/ 14 w 17"/>
                  <a:gd name="T3" fmla="*/ 0 h 29"/>
                  <a:gd name="T4" fmla="*/ 17 w 17"/>
                  <a:gd name="T5" fmla="*/ 29 h 29"/>
                  <a:gd name="T6" fmla="*/ 17 w 17"/>
                  <a:gd name="T7" fmla="*/ 29 h 29"/>
                  <a:gd name="T8" fmla="*/ 9 w 17"/>
                  <a:gd name="T9" fmla="*/ 29 h 29"/>
                  <a:gd name="T10" fmla="*/ 6 w 17"/>
                  <a:gd name="T11" fmla="*/ 29 h 29"/>
                  <a:gd name="T12" fmla="*/ 0 w 17"/>
                  <a:gd name="T13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9">
                    <a:moveTo>
                      <a:pt x="0" y="5"/>
                    </a:moveTo>
                    <a:lnTo>
                      <a:pt x="14" y="0"/>
                    </a:lnTo>
                    <a:lnTo>
                      <a:pt x="17" y="29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6" y="2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" name="Freeform 381"/>
              <p:cNvSpPr>
                <a:spLocks/>
              </p:cNvSpPr>
              <p:nvPr/>
            </p:nvSpPr>
            <p:spPr bwMode="auto">
              <a:xfrm>
                <a:off x="1673" y="2073"/>
                <a:ext cx="11" cy="20"/>
              </a:xfrm>
              <a:custGeom>
                <a:avLst/>
                <a:gdLst>
                  <a:gd name="T0" fmla="*/ 0 w 11"/>
                  <a:gd name="T1" fmla="*/ 0 h 20"/>
                  <a:gd name="T2" fmla="*/ 11 w 11"/>
                  <a:gd name="T3" fmla="*/ 0 h 20"/>
                  <a:gd name="T4" fmla="*/ 11 w 11"/>
                  <a:gd name="T5" fmla="*/ 15 h 20"/>
                  <a:gd name="T6" fmla="*/ 3 w 11"/>
                  <a:gd name="T7" fmla="*/ 15 h 20"/>
                  <a:gd name="T8" fmla="*/ 0 w 11"/>
                  <a:gd name="T9" fmla="*/ 20 h 20"/>
                  <a:gd name="T10" fmla="*/ 0 w 11"/>
                  <a:gd name="T11" fmla="*/ 20 h 20"/>
                  <a:gd name="T12" fmla="*/ 0 w 11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0" y="0"/>
                    </a:moveTo>
                    <a:lnTo>
                      <a:pt x="11" y="0"/>
                    </a:lnTo>
                    <a:lnTo>
                      <a:pt x="11" y="15"/>
                    </a:lnTo>
                    <a:lnTo>
                      <a:pt x="3" y="15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" name="Freeform 382"/>
              <p:cNvSpPr>
                <a:spLocks/>
              </p:cNvSpPr>
              <p:nvPr/>
            </p:nvSpPr>
            <p:spPr bwMode="auto">
              <a:xfrm>
                <a:off x="1673" y="2078"/>
                <a:ext cx="11" cy="24"/>
              </a:xfrm>
              <a:custGeom>
                <a:avLst/>
                <a:gdLst>
                  <a:gd name="T0" fmla="*/ 0 w 11"/>
                  <a:gd name="T1" fmla="*/ 15 h 24"/>
                  <a:gd name="T2" fmla="*/ 8 w 11"/>
                  <a:gd name="T3" fmla="*/ 0 h 24"/>
                  <a:gd name="T4" fmla="*/ 11 w 11"/>
                  <a:gd name="T5" fmla="*/ 10 h 24"/>
                  <a:gd name="T6" fmla="*/ 8 w 11"/>
                  <a:gd name="T7" fmla="*/ 15 h 24"/>
                  <a:gd name="T8" fmla="*/ 3 w 11"/>
                  <a:gd name="T9" fmla="*/ 24 h 24"/>
                  <a:gd name="T10" fmla="*/ 3 w 11"/>
                  <a:gd name="T11" fmla="*/ 24 h 24"/>
                  <a:gd name="T12" fmla="*/ 0 w 11"/>
                  <a:gd name="T13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0" y="15"/>
                    </a:moveTo>
                    <a:lnTo>
                      <a:pt x="8" y="0"/>
                    </a:lnTo>
                    <a:lnTo>
                      <a:pt x="11" y="10"/>
                    </a:lnTo>
                    <a:lnTo>
                      <a:pt x="8" y="15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" name="Freeform 383"/>
              <p:cNvSpPr>
                <a:spLocks/>
              </p:cNvSpPr>
              <p:nvPr/>
            </p:nvSpPr>
            <p:spPr bwMode="auto">
              <a:xfrm>
                <a:off x="1676" y="2088"/>
                <a:ext cx="13" cy="29"/>
              </a:xfrm>
              <a:custGeom>
                <a:avLst/>
                <a:gdLst>
                  <a:gd name="T0" fmla="*/ 0 w 13"/>
                  <a:gd name="T1" fmla="*/ 14 h 29"/>
                  <a:gd name="T2" fmla="*/ 8 w 13"/>
                  <a:gd name="T3" fmla="*/ 0 h 29"/>
                  <a:gd name="T4" fmla="*/ 13 w 13"/>
                  <a:gd name="T5" fmla="*/ 5 h 29"/>
                  <a:gd name="T6" fmla="*/ 8 w 13"/>
                  <a:gd name="T7" fmla="*/ 14 h 29"/>
                  <a:gd name="T8" fmla="*/ 13 w 13"/>
                  <a:gd name="T9" fmla="*/ 19 h 29"/>
                  <a:gd name="T10" fmla="*/ 8 w 13"/>
                  <a:gd name="T11" fmla="*/ 29 h 29"/>
                  <a:gd name="T12" fmla="*/ 0 w 13"/>
                  <a:gd name="T1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9">
                    <a:moveTo>
                      <a:pt x="0" y="14"/>
                    </a:moveTo>
                    <a:lnTo>
                      <a:pt x="8" y="0"/>
                    </a:lnTo>
                    <a:lnTo>
                      <a:pt x="13" y="5"/>
                    </a:lnTo>
                    <a:lnTo>
                      <a:pt x="8" y="14"/>
                    </a:lnTo>
                    <a:lnTo>
                      <a:pt x="13" y="19"/>
                    </a:lnTo>
                    <a:lnTo>
                      <a:pt x="8" y="2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" name="Freeform 384"/>
              <p:cNvSpPr>
                <a:spLocks/>
              </p:cNvSpPr>
              <p:nvPr/>
            </p:nvSpPr>
            <p:spPr bwMode="auto">
              <a:xfrm>
                <a:off x="1684" y="2088"/>
                <a:ext cx="13" cy="19"/>
              </a:xfrm>
              <a:custGeom>
                <a:avLst/>
                <a:gdLst>
                  <a:gd name="T0" fmla="*/ 5 w 13"/>
                  <a:gd name="T1" fmla="*/ 19 h 19"/>
                  <a:gd name="T2" fmla="*/ 0 w 13"/>
                  <a:gd name="T3" fmla="*/ 5 h 19"/>
                  <a:gd name="T4" fmla="*/ 5 w 13"/>
                  <a:gd name="T5" fmla="*/ 0 h 19"/>
                  <a:gd name="T6" fmla="*/ 5 w 13"/>
                  <a:gd name="T7" fmla="*/ 5 h 19"/>
                  <a:gd name="T8" fmla="*/ 13 w 13"/>
                  <a:gd name="T9" fmla="*/ 5 h 19"/>
                  <a:gd name="T10" fmla="*/ 13 w 13"/>
                  <a:gd name="T11" fmla="*/ 14 h 19"/>
                  <a:gd name="T12" fmla="*/ 5 w 1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9">
                    <a:moveTo>
                      <a:pt x="5" y="19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13" y="5"/>
                    </a:lnTo>
                    <a:lnTo>
                      <a:pt x="13" y="14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" name="Freeform 385"/>
              <p:cNvSpPr>
                <a:spLocks/>
              </p:cNvSpPr>
              <p:nvPr/>
            </p:nvSpPr>
            <p:spPr bwMode="auto">
              <a:xfrm>
                <a:off x="1684" y="2078"/>
                <a:ext cx="13" cy="15"/>
              </a:xfrm>
              <a:custGeom>
                <a:avLst/>
                <a:gdLst>
                  <a:gd name="T0" fmla="*/ 13 w 13"/>
                  <a:gd name="T1" fmla="*/ 15 h 15"/>
                  <a:gd name="T2" fmla="*/ 0 w 13"/>
                  <a:gd name="T3" fmla="*/ 15 h 15"/>
                  <a:gd name="T4" fmla="*/ 0 w 13"/>
                  <a:gd name="T5" fmla="*/ 10 h 15"/>
                  <a:gd name="T6" fmla="*/ 0 w 13"/>
                  <a:gd name="T7" fmla="*/ 0 h 15"/>
                  <a:gd name="T8" fmla="*/ 5 w 13"/>
                  <a:gd name="T9" fmla="*/ 10 h 15"/>
                  <a:gd name="T10" fmla="*/ 13 w 13"/>
                  <a:gd name="T11" fmla="*/ 10 h 15"/>
                  <a:gd name="T12" fmla="*/ 13 w 1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">
                    <a:moveTo>
                      <a:pt x="13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3" y="10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" name="Freeform 386"/>
              <p:cNvSpPr>
                <a:spLocks/>
              </p:cNvSpPr>
              <p:nvPr/>
            </p:nvSpPr>
            <p:spPr bwMode="auto">
              <a:xfrm>
                <a:off x="1684" y="2063"/>
                <a:ext cx="16" cy="30"/>
              </a:xfrm>
              <a:custGeom>
                <a:avLst/>
                <a:gdLst>
                  <a:gd name="T0" fmla="*/ 13 w 16"/>
                  <a:gd name="T1" fmla="*/ 30 h 30"/>
                  <a:gd name="T2" fmla="*/ 0 w 16"/>
                  <a:gd name="T3" fmla="*/ 15 h 30"/>
                  <a:gd name="T4" fmla="*/ 5 w 16"/>
                  <a:gd name="T5" fmla="*/ 0 h 30"/>
                  <a:gd name="T6" fmla="*/ 13 w 16"/>
                  <a:gd name="T7" fmla="*/ 10 h 30"/>
                  <a:gd name="T8" fmla="*/ 16 w 16"/>
                  <a:gd name="T9" fmla="*/ 15 h 30"/>
                  <a:gd name="T10" fmla="*/ 16 w 16"/>
                  <a:gd name="T11" fmla="*/ 15 h 30"/>
                  <a:gd name="T12" fmla="*/ 13 w 1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0">
                    <a:moveTo>
                      <a:pt x="13" y="30"/>
                    </a:moveTo>
                    <a:lnTo>
                      <a:pt x="0" y="15"/>
                    </a:lnTo>
                    <a:lnTo>
                      <a:pt x="5" y="0"/>
                    </a:lnTo>
                    <a:lnTo>
                      <a:pt x="13" y="10"/>
                    </a:lnTo>
                    <a:lnTo>
                      <a:pt x="16" y="15"/>
                    </a:lnTo>
                    <a:lnTo>
                      <a:pt x="16" y="15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" name="Freeform 387"/>
              <p:cNvSpPr>
                <a:spLocks/>
              </p:cNvSpPr>
              <p:nvPr/>
            </p:nvSpPr>
            <p:spPr bwMode="auto">
              <a:xfrm>
                <a:off x="1689" y="2049"/>
                <a:ext cx="14" cy="29"/>
              </a:xfrm>
              <a:custGeom>
                <a:avLst/>
                <a:gdLst>
                  <a:gd name="T0" fmla="*/ 11 w 14"/>
                  <a:gd name="T1" fmla="*/ 29 h 29"/>
                  <a:gd name="T2" fmla="*/ 0 w 14"/>
                  <a:gd name="T3" fmla="*/ 14 h 29"/>
                  <a:gd name="T4" fmla="*/ 3 w 14"/>
                  <a:gd name="T5" fmla="*/ 0 h 29"/>
                  <a:gd name="T6" fmla="*/ 11 w 14"/>
                  <a:gd name="T7" fmla="*/ 10 h 29"/>
                  <a:gd name="T8" fmla="*/ 14 w 14"/>
                  <a:gd name="T9" fmla="*/ 10 h 29"/>
                  <a:gd name="T10" fmla="*/ 14 w 14"/>
                  <a:gd name="T11" fmla="*/ 10 h 29"/>
                  <a:gd name="T12" fmla="*/ 11 w 14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9">
                    <a:moveTo>
                      <a:pt x="11" y="29"/>
                    </a:moveTo>
                    <a:lnTo>
                      <a:pt x="0" y="14"/>
                    </a:lnTo>
                    <a:lnTo>
                      <a:pt x="3" y="0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" name="Freeform 388"/>
              <p:cNvSpPr>
                <a:spLocks/>
              </p:cNvSpPr>
              <p:nvPr/>
            </p:nvSpPr>
            <p:spPr bwMode="auto">
              <a:xfrm>
                <a:off x="1692" y="2034"/>
                <a:ext cx="11" cy="25"/>
              </a:xfrm>
              <a:custGeom>
                <a:avLst/>
                <a:gdLst>
                  <a:gd name="T0" fmla="*/ 11 w 11"/>
                  <a:gd name="T1" fmla="*/ 25 h 25"/>
                  <a:gd name="T2" fmla="*/ 0 w 11"/>
                  <a:gd name="T3" fmla="*/ 25 h 25"/>
                  <a:gd name="T4" fmla="*/ 0 w 11"/>
                  <a:gd name="T5" fmla="*/ 0 h 25"/>
                  <a:gd name="T6" fmla="*/ 0 w 11"/>
                  <a:gd name="T7" fmla="*/ 0 h 25"/>
                  <a:gd name="T8" fmla="*/ 8 w 11"/>
                  <a:gd name="T9" fmla="*/ 0 h 25"/>
                  <a:gd name="T10" fmla="*/ 11 w 11"/>
                  <a:gd name="T11" fmla="*/ 0 h 25"/>
                  <a:gd name="T12" fmla="*/ 11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11" y="25"/>
                    </a:moveTo>
                    <a:lnTo>
                      <a:pt x="0" y="2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" name="Freeform 389"/>
              <p:cNvSpPr>
                <a:spLocks/>
              </p:cNvSpPr>
              <p:nvPr/>
            </p:nvSpPr>
            <p:spPr bwMode="auto">
              <a:xfrm>
                <a:off x="1692" y="2015"/>
                <a:ext cx="16" cy="29"/>
              </a:xfrm>
              <a:custGeom>
                <a:avLst/>
                <a:gdLst>
                  <a:gd name="T0" fmla="*/ 11 w 16"/>
                  <a:gd name="T1" fmla="*/ 29 h 29"/>
                  <a:gd name="T2" fmla="*/ 0 w 16"/>
                  <a:gd name="T3" fmla="*/ 19 h 29"/>
                  <a:gd name="T4" fmla="*/ 5 w 16"/>
                  <a:gd name="T5" fmla="*/ 0 h 29"/>
                  <a:gd name="T6" fmla="*/ 5 w 16"/>
                  <a:gd name="T7" fmla="*/ 0 h 29"/>
                  <a:gd name="T8" fmla="*/ 11 w 16"/>
                  <a:gd name="T9" fmla="*/ 5 h 29"/>
                  <a:gd name="T10" fmla="*/ 16 w 16"/>
                  <a:gd name="T11" fmla="*/ 5 h 29"/>
                  <a:gd name="T12" fmla="*/ 11 w 16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11" y="29"/>
                    </a:moveTo>
                    <a:lnTo>
                      <a:pt x="0" y="19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16" y="5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" name="Freeform 390"/>
              <p:cNvSpPr>
                <a:spLocks/>
              </p:cNvSpPr>
              <p:nvPr/>
            </p:nvSpPr>
            <p:spPr bwMode="auto">
              <a:xfrm>
                <a:off x="1697" y="1990"/>
                <a:ext cx="14" cy="30"/>
              </a:xfrm>
              <a:custGeom>
                <a:avLst/>
                <a:gdLst>
                  <a:gd name="T0" fmla="*/ 11 w 14"/>
                  <a:gd name="T1" fmla="*/ 30 h 30"/>
                  <a:gd name="T2" fmla="*/ 0 w 14"/>
                  <a:gd name="T3" fmla="*/ 25 h 30"/>
                  <a:gd name="T4" fmla="*/ 3 w 14"/>
                  <a:gd name="T5" fmla="*/ 0 h 30"/>
                  <a:gd name="T6" fmla="*/ 11 w 14"/>
                  <a:gd name="T7" fmla="*/ 10 h 30"/>
                  <a:gd name="T8" fmla="*/ 14 w 14"/>
                  <a:gd name="T9" fmla="*/ 10 h 30"/>
                  <a:gd name="T10" fmla="*/ 14 w 14"/>
                  <a:gd name="T11" fmla="*/ 10 h 30"/>
                  <a:gd name="T12" fmla="*/ 11 w 14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0">
                    <a:moveTo>
                      <a:pt x="11" y="30"/>
                    </a:moveTo>
                    <a:lnTo>
                      <a:pt x="0" y="25"/>
                    </a:lnTo>
                    <a:lnTo>
                      <a:pt x="3" y="0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1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" name="Freeform 391"/>
              <p:cNvSpPr>
                <a:spLocks/>
              </p:cNvSpPr>
              <p:nvPr/>
            </p:nvSpPr>
            <p:spPr bwMode="auto">
              <a:xfrm>
                <a:off x="1700" y="1971"/>
                <a:ext cx="11" cy="29"/>
              </a:xfrm>
              <a:custGeom>
                <a:avLst/>
                <a:gdLst>
                  <a:gd name="T0" fmla="*/ 11 w 11"/>
                  <a:gd name="T1" fmla="*/ 29 h 29"/>
                  <a:gd name="T2" fmla="*/ 0 w 11"/>
                  <a:gd name="T3" fmla="*/ 29 h 29"/>
                  <a:gd name="T4" fmla="*/ 0 w 11"/>
                  <a:gd name="T5" fmla="*/ 0 h 29"/>
                  <a:gd name="T6" fmla="*/ 0 w 11"/>
                  <a:gd name="T7" fmla="*/ 0 h 29"/>
                  <a:gd name="T8" fmla="*/ 8 w 11"/>
                  <a:gd name="T9" fmla="*/ 0 h 29"/>
                  <a:gd name="T10" fmla="*/ 11 w 11"/>
                  <a:gd name="T11" fmla="*/ 0 h 29"/>
                  <a:gd name="T12" fmla="*/ 11 w 11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11" y="29"/>
                    </a:moveTo>
                    <a:lnTo>
                      <a:pt x="0" y="2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" name="Freeform 392"/>
              <p:cNvSpPr>
                <a:spLocks/>
              </p:cNvSpPr>
              <p:nvPr/>
            </p:nvSpPr>
            <p:spPr bwMode="auto">
              <a:xfrm>
                <a:off x="1700" y="1942"/>
                <a:ext cx="17" cy="34"/>
              </a:xfrm>
              <a:custGeom>
                <a:avLst/>
                <a:gdLst>
                  <a:gd name="T0" fmla="*/ 11 w 17"/>
                  <a:gd name="T1" fmla="*/ 34 h 34"/>
                  <a:gd name="T2" fmla="*/ 0 w 17"/>
                  <a:gd name="T3" fmla="*/ 29 h 34"/>
                  <a:gd name="T4" fmla="*/ 3 w 17"/>
                  <a:gd name="T5" fmla="*/ 0 h 34"/>
                  <a:gd name="T6" fmla="*/ 11 w 17"/>
                  <a:gd name="T7" fmla="*/ 10 h 34"/>
                  <a:gd name="T8" fmla="*/ 17 w 17"/>
                  <a:gd name="T9" fmla="*/ 10 h 34"/>
                  <a:gd name="T10" fmla="*/ 17 w 17"/>
                  <a:gd name="T11" fmla="*/ 10 h 34"/>
                  <a:gd name="T12" fmla="*/ 11 w 1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4">
                    <a:moveTo>
                      <a:pt x="11" y="34"/>
                    </a:moveTo>
                    <a:lnTo>
                      <a:pt x="0" y="29"/>
                    </a:lnTo>
                    <a:lnTo>
                      <a:pt x="3" y="0"/>
                    </a:lnTo>
                    <a:lnTo>
                      <a:pt x="11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" name="Freeform 393"/>
              <p:cNvSpPr>
                <a:spLocks/>
              </p:cNvSpPr>
              <p:nvPr/>
            </p:nvSpPr>
            <p:spPr bwMode="auto">
              <a:xfrm>
                <a:off x="1703" y="1922"/>
                <a:ext cx="14" cy="30"/>
              </a:xfrm>
              <a:custGeom>
                <a:avLst/>
                <a:gdLst>
                  <a:gd name="T0" fmla="*/ 14 w 14"/>
                  <a:gd name="T1" fmla="*/ 30 h 30"/>
                  <a:gd name="T2" fmla="*/ 0 w 14"/>
                  <a:gd name="T3" fmla="*/ 30 h 30"/>
                  <a:gd name="T4" fmla="*/ 0 w 14"/>
                  <a:gd name="T5" fmla="*/ 0 h 30"/>
                  <a:gd name="T6" fmla="*/ 0 w 14"/>
                  <a:gd name="T7" fmla="*/ 0 h 30"/>
                  <a:gd name="T8" fmla="*/ 8 w 14"/>
                  <a:gd name="T9" fmla="*/ 5 h 30"/>
                  <a:gd name="T10" fmla="*/ 14 w 14"/>
                  <a:gd name="T11" fmla="*/ 5 h 30"/>
                  <a:gd name="T12" fmla="*/ 14 w 14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0">
                    <a:moveTo>
                      <a:pt x="14" y="30"/>
                    </a:moveTo>
                    <a:lnTo>
                      <a:pt x="0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14" y="5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" name="Freeform 394"/>
              <p:cNvSpPr>
                <a:spLocks/>
              </p:cNvSpPr>
              <p:nvPr/>
            </p:nvSpPr>
            <p:spPr bwMode="auto">
              <a:xfrm>
                <a:off x="1703" y="1898"/>
                <a:ext cx="16" cy="29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4 h 29"/>
                  <a:gd name="T4" fmla="*/ 5 w 16"/>
                  <a:gd name="T5" fmla="*/ 0 h 29"/>
                  <a:gd name="T6" fmla="*/ 5 w 16"/>
                  <a:gd name="T7" fmla="*/ 0 h 29"/>
                  <a:gd name="T8" fmla="*/ 14 w 16"/>
                  <a:gd name="T9" fmla="*/ 0 h 29"/>
                  <a:gd name="T10" fmla="*/ 16 w 16"/>
                  <a:gd name="T11" fmla="*/ 10 h 29"/>
                  <a:gd name="T12" fmla="*/ 14 w 16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4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14" y="0"/>
                    </a:lnTo>
                    <a:lnTo>
                      <a:pt x="16" y="10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" name="Freeform 395"/>
              <p:cNvSpPr>
                <a:spLocks/>
              </p:cNvSpPr>
              <p:nvPr/>
            </p:nvSpPr>
            <p:spPr bwMode="auto">
              <a:xfrm>
                <a:off x="1708" y="1879"/>
                <a:ext cx="17" cy="29"/>
              </a:xfrm>
              <a:custGeom>
                <a:avLst/>
                <a:gdLst>
                  <a:gd name="T0" fmla="*/ 11 w 17"/>
                  <a:gd name="T1" fmla="*/ 29 h 29"/>
                  <a:gd name="T2" fmla="*/ 0 w 17"/>
                  <a:gd name="T3" fmla="*/ 19 h 29"/>
                  <a:gd name="T4" fmla="*/ 9 w 17"/>
                  <a:gd name="T5" fmla="*/ 0 h 29"/>
                  <a:gd name="T6" fmla="*/ 11 w 17"/>
                  <a:gd name="T7" fmla="*/ 0 h 29"/>
                  <a:gd name="T8" fmla="*/ 17 w 17"/>
                  <a:gd name="T9" fmla="*/ 0 h 29"/>
                  <a:gd name="T10" fmla="*/ 17 w 17"/>
                  <a:gd name="T11" fmla="*/ 4 h 29"/>
                  <a:gd name="T12" fmla="*/ 11 w 17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9">
                    <a:moveTo>
                      <a:pt x="11" y="29"/>
                    </a:moveTo>
                    <a:lnTo>
                      <a:pt x="0" y="19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" name="Freeform 396"/>
              <p:cNvSpPr>
                <a:spLocks/>
              </p:cNvSpPr>
              <p:nvPr/>
            </p:nvSpPr>
            <p:spPr bwMode="auto">
              <a:xfrm>
                <a:off x="1711" y="1854"/>
                <a:ext cx="14" cy="25"/>
              </a:xfrm>
              <a:custGeom>
                <a:avLst/>
                <a:gdLst>
                  <a:gd name="T0" fmla="*/ 14 w 14"/>
                  <a:gd name="T1" fmla="*/ 25 h 25"/>
                  <a:gd name="T2" fmla="*/ 0 w 14"/>
                  <a:gd name="T3" fmla="*/ 25 h 25"/>
                  <a:gd name="T4" fmla="*/ 0 w 14"/>
                  <a:gd name="T5" fmla="*/ 0 h 25"/>
                  <a:gd name="T6" fmla="*/ 6 w 14"/>
                  <a:gd name="T7" fmla="*/ 0 h 25"/>
                  <a:gd name="T8" fmla="*/ 8 w 14"/>
                  <a:gd name="T9" fmla="*/ 0 h 25"/>
                  <a:gd name="T10" fmla="*/ 14 w 14"/>
                  <a:gd name="T11" fmla="*/ 0 h 25"/>
                  <a:gd name="T12" fmla="*/ 14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0" y="2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4" y="0"/>
                    </a:lnTo>
                    <a:lnTo>
                      <a:pt x="14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" name="Freeform 397"/>
              <p:cNvSpPr>
                <a:spLocks/>
              </p:cNvSpPr>
              <p:nvPr/>
            </p:nvSpPr>
            <p:spPr bwMode="auto">
              <a:xfrm>
                <a:off x="1717" y="1835"/>
                <a:ext cx="11" cy="19"/>
              </a:xfrm>
              <a:custGeom>
                <a:avLst/>
                <a:gdLst>
                  <a:gd name="T0" fmla="*/ 8 w 11"/>
                  <a:gd name="T1" fmla="*/ 19 h 19"/>
                  <a:gd name="T2" fmla="*/ 0 w 11"/>
                  <a:gd name="T3" fmla="*/ 19 h 19"/>
                  <a:gd name="T4" fmla="*/ 2 w 11"/>
                  <a:gd name="T5" fmla="*/ 0 h 19"/>
                  <a:gd name="T6" fmla="*/ 8 w 11"/>
                  <a:gd name="T7" fmla="*/ 0 h 19"/>
                  <a:gd name="T8" fmla="*/ 11 w 11"/>
                  <a:gd name="T9" fmla="*/ 0 h 19"/>
                  <a:gd name="T10" fmla="*/ 11 w 11"/>
                  <a:gd name="T11" fmla="*/ 0 h 19"/>
                  <a:gd name="T12" fmla="*/ 8 w 11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8" y="19"/>
                    </a:moveTo>
                    <a:lnTo>
                      <a:pt x="0" y="19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" name="Freeform 398"/>
              <p:cNvSpPr>
                <a:spLocks/>
              </p:cNvSpPr>
              <p:nvPr/>
            </p:nvSpPr>
            <p:spPr bwMode="auto">
              <a:xfrm>
                <a:off x="1719" y="1810"/>
                <a:ext cx="9" cy="25"/>
              </a:xfrm>
              <a:custGeom>
                <a:avLst/>
                <a:gdLst>
                  <a:gd name="T0" fmla="*/ 9 w 9"/>
                  <a:gd name="T1" fmla="*/ 25 h 25"/>
                  <a:gd name="T2" fmla="*/ 0 w 9"/>
                  <a:gd name="T3" fmla="*/ 25 h 25"/>
                  <a:gd name="T4" fmla="*/ 0 w 9"/>
                  <a:gd name="T5" fmla="*/ 0 h 25"/>
                  <a:gd name="T6" fmla="*/ 0 w 9"/>
                  <a:gd name="T7" fmla="*/ 0 h 25"/>
                  <a:gd name="T8" fmla="*/ 6 w 9"/>
                  <a:gd name="T9" fmla="*/ 0 h 25"/>
                  <a:gd name="T10" fmla="*/ 9 w 9"/>
                  <a:gd name="T11" fmla="*/ 0 h 25"/>
                  <a:gd name="T12" fmla="*/ 9 w 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5">
                    <a:moveTo>
                      <a:pt x="9" y="25"/>
                    </a:moveTo>
                    <a:lnTo>
                      <a:pt x="0" y="2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9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" name="Freeform 399"/>
              <p:cNvSpPr>
                <a:spLocks/>
              </p:cNvSpPr>
              <p:nvPr/>
            </p:nvSpPr>
            <p:spPr bwMode="auto">
              <a:xfrm>
                <a:off x="1719" y="1791"/>
                <a:ext cx="14" cy="29"/>
              </a:xfrm>
              <a:custGeom>
                <a:avLst/>
                <a:gdLst>
                  <a:gd name="T0" fmla="*/ 9 w 14"/>
                  <a:gd name="T1" fmla="*/ 29 h 29"/>
                  <a:gd name="T2" fmla="*/ 0 w 14"/>
                  <a:gd name="T3" fmla="*/ 19 h 29"/>
                  <a:gd name="T4" fmla="*/ 6 w 14"/>
                  <a:gd name="T5" fmla="*/ 0 h 29"/>
                  <a:gd name="T6" fmla="*/ 6 w 14"/>
                  <a:gd name="T7" fmla="*/ 0 h 29"/>
                  <a:gd name="T8" fmla="*/ 9 w 14"/>
                  <a:gd name="T9" fmla="*/ 0 h 29"/>
                  <a:gd name="T10" fmla="*/ 14 w 14"/>
                  <a:gd name="T11" fmla="*/ 5 h 29"/>
                  <a:gd name="T12" fmla="*/ 9 w 14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9">
                    <a:moveTo>
                      <a:pt x="9" y="29"/>
                    </a:moveTo>
                    <a:lnTo>
                      <a:pt x="0" y="19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4" y="5"/>
                    </a:lnTo>
                    <a:lnTo>
                      <a:pt x="9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" name="Freeform 400"/>
              <p:cNvSpPr>
                <a:spLocks/>
              </p:cNvSpPr>
              <p:nvPr/>
            </p:nvSpPr>
            <p:spPr bwMode="auto">
              <a:xfrm>
                <a:off x="1725" y="1767"/>
                <a:ext cx="11" cy="29"/>
              </a:xfrm>
              <a:custGeom>
                <a:avLst/>
                <a:gdLst>
                  <a:gd name="T0" fmla="*/ 8 w 11"/>
                  <a:gd name="T1" fmla="*/ 29 h 29"/>
                  <a:gd name="T2" fmla="*/ 0 w 11"/>
                  <a:gd name="T3" fmla="*/ 24 h 29"/>
                  <a:gd name="T4" fmla="*/ 3 w 11"/>
                  <a:gd name="T5" fmla="*/ 0 h 29"/>
                  <a:gd name="T6" fmla="*/ 8 w 11"/>
                  <a:gd name="T7" fmla="*/ 0 h 29"/>
                  <a:gd name="T8" fmla="*/ 11 w 11"/>
                  <a:gd name="T9" fmla="*/ 0 h 29"/>
                  <a:gd name="T10" fmla="*/ 11 w 11"/>
                  <a:gd name="T11" fmla="*/ 9 h 29"/>
                  <a:gd name="T12" fmla="*/ 8 w 11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8" y="29"/>
                    </a:moveTo>
                    <a:lnTo>
                      <a:pt x="0" y="24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8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" name="Freeform 401"/>
              <p:cNvSpPr>
                <a:spLocks/>
              </p:cNvSpPr>
              <p:nvPr/>
            </p:nvSpPr>
            <p:spPr bwMode="auto">
              <a:xfrm>
                <a:off x="1728" y="1747"/>
                <a:ext cx="8" cy="20"/>
              </a:xfrm>
              <a:custGeom>
                <a:avLst/>
                <a:gdLst>
                  <a:gd name="T0" fmla="*/ 8 w 8"/>
                  <a:gd name="T1" fmla="*/ 20 h 20"/>
                  <a:gd name="T2" fmla="*/ 0 w 8"/>
                  <a:gd name="T3" fmla="*/ 20 h 20"/>
                  <a:gd name="T4" fmla="*/ 0 w 8"/>
                  <a:gd name="T5" fmla="*/ 5 h 20"/>
                  <a:gd name="T6" fmla="*/ 0 w 8"/>
                  <a:gd name="T7" fmla="*/ 0 h 20"/>
                  <a:gd name="T8" fmla="*/ 5 w 8"/>
                  <a:gd name="T9" fmla="*/ 5 h 20"/>
                  <a:gd name="T10" fmla="*/ 8 w 8"/>
                  <a:gd name="T11" fmla="*/ 5 h 20"/>
                  <a:gd name="T12" fmla="*/ 8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8" y="20"/>
                    </a:moveTo>
                    <a:lnTo>
                      <a:pt x="0" y="20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" name="Freeform 402"/>
              <p:cNvSpPr>
                <a:spLocks/>
              </p:cNvSpPr>
              <p:nvPr/>
            </p:nvSpPr>
            <p:spPr bwMode="auto">
              <a:xfrm>
                <a:off x="1728" y="1733"/>
                <a:ext cx="13" cy="19"/>
              </a:xfrm>
              <a:custGeom>
                <a:avLst/>
                <a:gdLst>
                  <a:gd name="T0" fmla="*/ 8 w 13"/>
                  <a:gd name="T1" fmla="*/ 19 h 19"/>
                  <a:gd name="T2" fmla="*/ 0 w 13"/>
                  <a:gd name="T3" fmla="*/ 14 h 19"/>
                  <a:gd name="T4" fmla="*/ 5 w 13"/>
                  <a:gd name="T5" fmla="*/ 0 h 19"/>
                  <a:gd name="T6" fmla="*/ 8 w 13"/>
                  <a:gd name="T7" fmla="*/ 0 h 19"/>
                  <a:gd name="T8" fmla="*/ 13 w 13"/>
                  <a:gd name="T9" fmla="*/ 0 h 19"/>
                  <a:gd name="T10" fmla="*/ 13 w 13"/>
                  <a:gd name="T11" fmla="*/ 5 h 19"/>
                  <a:gd name="T12" fmla="*/ 8 w 1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9">
                    <a:moveTo>
                      <a:pt x="8" y="19"/>
                    </a:moveTo>
                    <a:lnTo>
                      <a:pt x="0" y="14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3" y="5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" name="Freeform 403"/>
              <p:cNvSpPr>
                <a:spLocks/>
              </p:cNvSpPr>
              <p:nvPr/>
            </p:nvSpPr>
            <p:spPr bwMode="auto">
              <a:xfrm>
                <a:off x="1733" y="1708"/>
                <a:ext cx="8" cy="25"/>
              </a:xfrm>
              <a:custGeom>
                <a:avLst/>
                <a:gdLst>
                  <a:gd name="T0" fmla="*/ 8 w 8"/>
                  <a:gd name="T1" fmla="*/ 25 h 25"/>
                  <a:gd name="T2" fmla="*/ 0 w 8"/>
                  <a:gd name="T3" fmla="*/ 25 h 25"/>
                  <a:gd name="T4" fmla="*/ 0 w 8"/>
                  <a:gd name="T5" fmla="*/ 10 h 25"/>
                  <a:gd name="T6" fmla="*/ 0 w 8"/>
                  <a:gd name="T7" fmla="*/ 0 h 25"/>
                  <a:gd name="T8" fmla="*/ 3 w 8"/>
                  <a:gd name="T9" fmla="*/ 10 h 25"/>
                  <a:gd name="T10" fmla="*/ 8 w 8"/>
                  <a:gd name="T11" fmla="*/ 10 h 25"/>
                  <a:gd name="T12" fmla="*/ 8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8" y="25"/>
                    </a:moveTo>
                    <a:lnTo>
                      <a:pt x="0" y="2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" y="10"/>
                    </a:lnTo>
                    <a:lnTo>
                      <a:pt x="8" y="10"/>
                    </a:lnTo>
                    <a:lnTo>
                      <a:pt x="8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7" name="Freeform 404"/>
              <p:cNvSpPr>
                <a:spLocks/>
              </p:cNvSpPr>
              <p:nvPr/>
            </p:nvSpPr>
            <p:spPr bwMode="auto">
              <a:xfrm>
                <a:off x="1733" y="1694"/>
                <a:ext cx="11" cy="24"/>
              </a:xfrm>
              <a:custGeom>
                <a:avLst/>
                <a:gdLst>
                  <a:gd name="T0" fmla="*/ 8 w 11"/>
                  <a:gd name="T1" fmla="*/ 24 h 24"/>
                  <a:gd name="T2" fmla="*/ 0 w 11"/>
                  <a:gd name="T3" fmla="*/ 14 h 24"/>
                  <a:gd name="T4" fmla="*/ 3 w 11"/>
                  <a:gd name="T5" fmla="*/ 0 h 24"/>
                  <a:gd name="T6" fmla="*/ 8 w 11"/>
                  <a:gd name="T7" fmla="*/ 9 h 24"/>
                  <a:gd name="T8" fmla="*/ 11 w 11"/>
                  <a:gd name="T9" fmla="*/ 9 h 24"/>
                  <a:gd name="T10" fmla="*/ 11 w 11"/>
                  <a:gd name="T11" fmla="*/ 9 h 24"/>
                  <a:gd name="T12" fmla="*/ 8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8" y="24"/>
                    </a:moveTo>
                    <a:lnTo>
                      <a:pt x="0" y="14"/>
                    </a:lnTo>
                    <a:lnTo>
                      <a:pt x="3" y="0"/>
                    </a:lnTo>
                    <a:lnTo>
                      <a:pt x="8" y="9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8" name="Freeform 405"/>
              <p:cNvSpPr>
                <a:spLocks/>
              </p:cNvSpPr>
              <p:nvPr/>
            </p:nvSpPr>
            <p:spPr bwMode="auto">
              <a:xfrm>
                <a:off x="1736" y="1679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15 h 24"/>
                  <a:gd name="T4" fmla="*/ 5 w 16"/>
                  <a:gd name="T5" fmla="*/ 0 h 24"/>
                  <a:gd name="T6" fmla="*/ 8 w 16"/>
                  <a:gd name="T7" fmla="*/ 0 h 24"/>
                  <a:gd name="T8" fmla="*/ 16 w 16"/>
                  <a:gd name="T9" fmla="*/ 0 h 24"/>
                  <a:gd name="T10" fmla="*/ 16 w 16"/>
                  <a:gd name="T11" fmla="*/ 10 h 24"/>
                  <a:gd name="T12" fmla="*/ 8 w 1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4">
                    <a:moveTo>
                      <a:pt x="8" y="24"/>
                    </a:moveTo>
                    <a:lnTo>
                      <a:pt x="0" y="15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10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" name="Freeform 406"/>
              <p:cNvSpPr>
                <a:spLocks/>
              </p:cNvSpPr>
              <p:nvPr/>
            </p:nvSpPr>
            <p:spPr bwMode="auto">
              <a:xfrm>
                <a:off x="1741" y="1665"/>
                <a:ext cx="11" cy="14"/>
              </a:xfrm>
              <a:custGeom>
                <a:avLst/>
                <a:gdLst>
                  <a:gd name="T0" fmla="*/ 11 w 11"/>
                  <a:gd name="T1" fmla="*/ 14 h 14"/>
                  <a:gd name="T2" fmla="*/ 0 w 11"/>
                  <a:gd name="T3" fmla="*/ 14 h 14"/>
                  <a:gd name="T4" fmla="*/ 0 w 11"/>
                  <a:gd name="T5" fmla="*/ 0 h 14"/>
                  <a:gd name="T6" fmla="*/ 0 w 11"/>
                  <a:gd name="T7" fmla="*/ 0 h 14"/>
                  <a:gd name="T8" fmla="*/ 3 w 11"/>
                  <a:gd name="T9" fmla="*/ 9 h 14"/>
                  <a:gd name="T10" fmla="*/ 11 w 11"/>
                  <a:gd name="T11" fmla="*/ 9 h 14"/>
                  <a:gd name="T12" fmla="*/ 11 w 11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4">
                    <a:moveTo>
                      <a:pt x="11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11" y="9"/>
                    </a:lnTo>
                    <a:lnTo>
                      <a:pt x="1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0" name="Freeform 407"/>
              <p:cNvSpPr>
                <a:spLocks/>
              </p:cNvSpPr>
              <p:nvPr/>
            </p:nvSpPr>
            <p:spPr bwMode="auto">
              <a:xfrm>
                <a:off x="1741" y="1650"/>
                <a:ext cx="11" cy="24"/>
              </a:xfrm>
              <a:custGeom>
                <a:avLst/>
                <a:gdLst>
                  <a:gd name="T0" fmla="*/ 8 w 11"/>
                  <a:gd name="T1" fmla="*/ 24 h 24"/>
                  <a:gd name="T2" fmla="*/ 0 w 11"/>
                  <a:gd name="T3" fmla="*/ 15 h 24"/>
                  <a:gd name="T4" fmla="*/ 3 w 11"/>
                  <a:gd name="T5" fmla="*/ 0 h 24"/>
                  <a:gd name="T6" fmla="*/ 3 w 11"/>
                  <a:gd name="T7" fmla="*/ 0 h 24"/>
                  <a:gd name="T8" fmla="*/ 8 w 11"/>
                  <a:gd name="T9" fmla="*/ 10 h 24"/>
                  <a:gd name="T10" fmla="*/ 11 w 11"/>
                  <a:gd name="T11" fmla="*/ 10 h 24"/>
                  <a:gd name="T12" fmla="*/ 8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8" y="24"/>
                    </a:moveTo>
                    <a:lnTo>
                      <a:pt x="0" y="15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8" y="10"/>
                    </a:lnTo>
                    <a:lnTo>
                      <a:pt x="11" y="10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1" name="Freeform 408"/>
              <p:cNvSpPr>
                <a:spLocks/>
              </p:cNvSpPr>
              <p:nvPr/>
            </p:nvSpPr>
            <p:spPr bwMode="auto">
              <a:xfrm>
                <a:off x="1744" y="1640"/>
                <a:ext cx="16" cy="20"/>
              </a:xfrm>
              <a:custGeom>
                <a:avLst/>
                <a:gdLst>
                  <a:gd name="T0" fmla="*/ 8 w 16"/>
                  <a:gd name="T1" fmla="*/ 20 h 20"/>
                  <a:gd name="T2" fmla="*/ 0 w 16"/>
                  <a:gd name="T3" fmla="*/ 10 h 20"/>
                  <a:gd name="T4" fmla="*/ 5 w 16"/>
                  <a:gd name="T5" fmla="*/ 0 h 20"/>
                  <a:gd name="T6" fmla="*/ 8 w 16"/>
                  <a:gd name="T7" fmla="*/ 5 h 20"/>
                  <a:gd name="T8" fmla="*/ 16 w 16"/>
                  <a:gd name="T9" fmla="*/ 5 h 20"/>
                  <a:gd name="T10" fmla="*/ 16 w 16"/>
                  <a:gd name="T11" fmla="*/ 5 h 20"/>
                  <a:gd name="T12" fmla="*/ 8 w 1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0">
                    <a:moveTo>
                      <a:pt x="8" y="20"/>
                    </a:moveTo>
                    <a:lnTo>
                      <a:pt x="0" y="10"/>
                    </a:lnTo>
                    <a:lnTo>
                      <a:pt x="5" y="0"/>
                    </a:lnTo>
                    <a:lnTo>
                      <a:pt x="8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2" name="Freeform 409"/>
              <p:cNvSpPr>
                <a:spLocks/>
              </p:cNvSpPr>
              <p:nvPr/>
            </p:nvSpPr>
            <p:spPr bwMode="auto">
              <a:xfrm>
                <a:off x="1749" y="1626"/>
                <a:ext cx="11" cy="19"/>
              </a:xfrm>
              <a:custGeom>
                <a:avLst/>
                <a:gdLst>
                  <a:gd name="T0" fmla="*/ 11 w 11"/>
                  <a:gd name="T1" fmla="*/ 19 h 19"/>
                  <a:gd name="T2" fmla="*/ 0 w 11"/>
                  <a:gd name="T3" fmla="*/ 19 h 19"/>
                  <a:gd name="T4" fmla="*/ 0 w 11"/>
                  <a:gd name="T5" fmla="*/ 5 h 19"/>
                  <a:gd name="T6" fmla="*/ 0 w 11"/>
                  <a:gd name="T7" fmla="*/ 0 h 19"/>
                  <a:gd name="T8" fmla="*/ 3 w 11"/>
                  <a:gd name="T9" fmla="*/ 5 h 19"/>
                  <a:gd name="T10" fmla="*/ 11 w 11"/>
                  <a:gd name="T11" fmla="*/ 5 h 19"/>
                  <a:gd name="T12" fmla="*/ 11 w 11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11" y="19"/>
                    </a:moveTo>
                    <a:lnTo>
                      <a:pt x="0" y="19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11" y="5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3" name="Freeform 410"/>
              <p:cNvSpPr>
                <a:spLocks/>
              </p:cNvSpPr>
              <p:nvPr/>
            </p:nvSpPr>
            <p:spPr bwMode="auto">
              <a:xfrm>
                <a:off x="1749" y="1616"/>
                <a:ext cx="17" cy="24"/>
              </a:xfrm>
              <a:custGeom>
                <a:avLst/>
                <a:gdLst>
                  <a:gd name="T0" fmla="*/ 9 w 17"/>
                  <a:gd name="T1" fmla="*/ 24 h 24"/>
                  <a:gd name="T2" fmla="*/ 0 w 17"/>
                  <a:gd name="T3" fmla="*/ 10 h 24"/>
                  <a:gd name="T4" fmla="*/ 3 w 17"/>
                  <a:gd name="T5" fmla="*/ 0 h 24"/>
                  <a:gd name="T6" fmla="*/ 9 w 17"/>
                  <a:gd name="T7" fmla="*/ 10 h 24"/>
                  <a:gd name="T8" fmla="*/ 17 w 17"/>
                  <a:gd name="T9" fmla="*/ 10 h 24"/>
                  <a:gd name="T10" fmla="*/ 17 w 17"/>
                  <a:gd name="T11" fmla="*/ 10 h 24"/>
                  <a:gd name="T12" fmla="*/ 9 w 17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4">
                    <a:moveTo>
                      <a:pt x="9" y="24"/>
                    </a:moveTo>
                    <a:lnTo>
                      <a:pt x="0" y="10"/>
                    </a:lnTo>
                    <a:lnTo>
                      <a:pt x="3" y="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9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4" name="Freeform 411"/>
              <p:cNvSpPr>
                <a:spLocks/>
              </p:cNvSpPr>
              <p:nvPr/>
            </p:nvSpPr>
            <p:spPr bwMode="auto">
              <a:xfrm>
                <a:off x="1752" y="1601"/>
                <a:ext cx="14" cy="25"/>
              </a:xfrm>
              <a:custGeom>
                <a:avLst/>
                <a:gdLst>
                  <a:gd name="T0" fmla="*/ 14 w 14"/>
                  <a:gd name="T1" fmla="*/ 25 h 25"/>
                  <a:gd name="T2" fmla="*/ 0 w 14"/>
                  <a:gd name="T3" fmla="*/ 25 h 25"/>
                  <a:gd name="T4" fmla="*/ 0 w 14"/>
                  <a:gd name="T5" fmla="*/ 10 h 25"/>
                  <a:gd name="T6" fmla="*/ 0 w 14"/>
                  <a:gd name="T7" fmla="*/ 0 h 25"/>
                  <a:gd name="T8" fmla="*/ 6 w 14"/>
                  <a:gd name="T9" fmla="*/ 10 h 25"/>
                  <a:gd name="T10" fmla="*/ 14 w 14"/>
                  <a:gd name="T11" fmla="*/ 10 h 25"/>
                  <a:gd name="T12" fmla="*/ 14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0" y="2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4" y="10"/>
                    </a:lnTo>
                    <a:lnTo>
                      <a:pt x="14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5" name="Freeform 412"/>
              <p:cNvSpPr>
                <a:spLocks/>
              </p:cNvSpPr>
              <p:nvPr/>
            </p:nvSpPr>
            <p:spPr bwMode="auto">
              <a:xfrm>
                <a:off x="1752" y="1596"/>
                <a:ext cx="14" cy="20"/>
              </a:xfrm>
              <a:custGeom>
                <a:avLst/>
                <a:gdLst>
                  <a:gd name="T0" fmla="*/ 8 w 14"/>
                  <a:gd name="T1" fmla="*/ 20 h 20"/>
                  <a:gd name="T2" fmla="*/ 0 w 14"/>
                  <a:gd name="T3" fmla="*/ 5 h 20"/>
                  <a:gd name="T4" fmla="*/ 6 w 14"/>
                  <a:gd name="T5" fmla="*/ 0 h 20"/>
                  <a:gd name="T6" fmla="*/ 8 w 14"/>
                  <a:gd name="T7" fmla="*/ 5 h 20"/>
                  <a:gd name="T8" fmla="*/ 14 w 14"/>
                  <a:gd name="T9" fmla="*/ 15 h 20"/>
                  <a:gd name="T10" fmla="*/ 14 w 14"/>
                  <a:gd name="T11" fmla="*/ 15 h 20"/>
                  <a:gd name="T12" fmla="*/ 8 w 1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0">
                    <a:moveTo>
                      <a:pt x="8" y="20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8" y="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6" name="Freeform 413"/>
              <p:cNvSpPr>
                <a:spLocks/>
              </p:cNvSpPr>
              <p:nvPr/>
            </p:nvSpPr>
            <p:spPr bwMode="auto">
              <a:xfrm>
                <a:off x="1758" y="1587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9 h 24"/>
                  <a:gd name="T4" fmla="*/ 2 w 16"/>
                  <a:gd name="T5" fmla="*/ 0 h 24"/>
                  <a:gd name="T6" fmla="*/ 8 w 16"/>
                  <a:gd name="T7" fmla="*/ 9 h 24"/>
                  <a:gd name="T8" fmla="*/ 16 w 16"/>
                  <a:gd name="T9" fmla="*/ 9 h 24"/>
                  <a:gd name="T10" fmla="*/ 16 w 16"/>
                  <a:gd name="T11" fmla="*/ 9 h 24"/>
                  <a:gd name="T12" fmla="*/ 8 w 1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4">
                    <a:moveTo>
                      <a:pt x="8" y="24"/>
                    </a:moveTo>
                    <a:lnTo>
                      <a:pt x="0" y="9"/>
                    </a:lnTo>
                    <a:lnTo>
                      <a:pt x="2" y="0"/>
                    </a:lnTo>
                    <a:lnTo>
                      <a:pt x="8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7" name="Freeform 414"/>
              <p:cNvSpPr>
                <a:spLocks/>
              </p:cNvSpPr>
              <p:nvPr/>
            </p:nvSpPr>
            <p:spPr bwMode="auto">
              <a:xfrm>
                <a:off x="1760" y="1582"/>
                <a:ext cx="14" cy="14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0 h 14"/>
                  <a:gd name="T6" fmla="*/ 0 w 14"/>
                  <a:gd name="T7" fmla="*/ 0 h 14"/>
                  <a:gd name="T8" fmla="*/ 6 w 14"/>
                  <a:gd name="T9" fmla="*/ 5 h 14"/>
                  <a:gd name="T10" fmla="*/ 14 w 14"/>
                  <a:gd name="T11" fmla="*/ 5 h 14"/>
                  <a:gd name="T12" fmla="*/ 14 w 1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5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8" name="Freeform 415"/>
              <p:cNvSpPr>
                <a:spLocks/>
              </p:cNvSpPr>
              <p:nvPr/>
            </p:nvSpPr>
            <p:spPr bwMode="auto">
              <a:xfrm>
                <a:off x="1760" y="1572"/>
                <a:ext cx="17" cy="24"/>
              </a:xfrm>
              <a:custGeom>
                <a:avLst/>
                <a:gdLst>
                  <a:gd name="T0" fmla="*/ 9 w 17"/>
                  <a:gd name="T1" fmla="*/ 24 h 24"/>
                  <a:gd name="T2" fmla="*/ 0 w 17"/>
                  <a:gd name="T3" fmla="*/ 10 h 24"/>
                  <a:gd name="T4" fmla="*/ 6 w 17"/>
                  <a:gd name="T5" fmla="*/ 0 h 24"/>
                  <a:gd name="T6" fmla="*/ 14 w 17"/>
                  <a:gd name="T7" fmla="*/ 10 h 24"/>
                  <a:gd name="T8" fmla="*/ 17 w 17"/>
                  <a:gd name="T9" fmla="*/ 10 h 24"/>
                  <a:gd name="T10" fmla="*/ 17 w 17"/>
                  <a:gd name="T11" fmla="*/ 10 h 24"/>
                  <a:gd name="T12" fmla="*/ 9 w 17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4">
                    <a:moveTo>
                      <a:pt x="9" y="24"/>
                    </a:moveTo>
                    <a:lnTo>
                      <a:pt x="0" y="10"/>
                    </a:lnTo>
                    <a:lnTo>
                      <a:pt x="6" y="0"/>
                    </a:lnTo>
                    <a:lnTo>
                      <a:pt x="14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9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9" name="Freeform 416"/>
              <p:cNvSpPr>
                <a:spLocks/>
              </p:cNvSpPr>
              <p:nvPr/>
            </p:nvSpPr>
            <p:spPr bwMode="auto">
              <a:xfrm>
                <a:off x="1766" y="1567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3 w 11"/>
                  <a:gd name="T7" fmla="*/ 0 h 15"/>
                  <a:gd name="T8" fmla="*/ 8 w 11"/>
                  <a:gd name="T9" fmla="*/ 5 h 15"/>
                  <a:gd name="T10" fmla="*/ 11 w 11"/>
                  <a:gd name="T11" fmla="*/ 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0" name="Freeform 417"/>
              <p:cNvSpPr>
                <a:spLocks/>
              </p:cNvSpPr>
              <p:nvPr/>
            </p:nvSpPr>
            <p:spPr bwMode="auto">
              <a:xfrm>
                <a:off x="1769" y="1558"/>
                <a:ext cx="8" cy="24"/>
              </a:xfrm>
              <a:custGeom>
                <a:avLst/>
                <a:gdLst>
                  <a:gd name="T0" fmla="*/ 5 w 8"/>
                  <a:gd name="T1" fmla="*/ 24 h 24"/>
                  <a:gd name="T2" fmla="*/ 0 w 8"/>
                  <a:gd name="T3" fmla="*/ 9 h 24"/>
                  <a:gd name="T4" fmla="*/ 5 w 8"/>
                  <a:gd name="T5" fmla="*/ 0 h 24"/>
                  <a:gd name="T6" fmla="*/ 5 w 8"/>
                  <a:gd name="T7" fmla="*/ 0 h 24"/>
                  <a:gd name="T8" fmla="*/ 8 w 8"/>
                  <a:gd name="T9" fmla="*/ 9 h 24"/>
                  <a:gd name="T10" fmla="*/ 8 w 8"/>
                  <a:gd name="T11" fmla="*/ 14 h 24"/>
                  <a:gd name="T12" fmla="*/ 5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5" y="24"/>
                    </a:moveTo>
                    <a:lnTo>
                      <a:pt x="0" y="9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8" y="9"/>
                    </a:lnTo>
                    <a:lnTo>
                      <a:pt x="8" y="14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1" name="Freeform 418"/>
              <p:cNvSpPr>
                <a:spLocks/>
              </p:cNvSpPr>
              <p:nvPr/>
            </p:nvSpPr>
            <p:spPr bwMode="auto">
              <a:xfrm>
                <a:off x="1774" y="1553"/>
                <a:ext cx="11" cy="19"/>
              </a:xfrm>
              <a:custGeom>
                <a:avLst/>
                <a:gdLst>
                  <a:gd name="T0" fmla="*/ 3 w 11"/>
                  <a:gd name="T1" fmla="*/ 19 h 19"/>
                  <a:gd name="T2" fmla="*/ 0 w 11"/>
                  <a:gd name="T3" fmla="*/ 5 h 19"/>
                  <a:gd name="T4" fmla="*/ 3 w 11"/>
                  <a:gd name="T5" fmla="*/ 0 h 19"/>
                  <a:gd name="T6" fmla="*/ 8 w 11"/>
                  <a:gd name="T7" fmla="*/ 5 h 19"/>
                  <a:gd name="T8" fmla="*/ 11 w 11"/>
                  <a:gd name="T9" fmla="*/ 5 h 19"/>
                  <a:gd name="T10" fmla="*/ 11 w 11"/>
                  <a:gd name="T11" fmla="*/ 14 h 19"/>
                  <a:gd name="T12" fmla="*/ 3 w 11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3" y="19"/>
                    </a:moveTo>
                    <a:lnTo>
                      <a:pt x="0" y="5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14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2" name="Freeform 419"/>
              <p:cNvSpPr>
                <a:spLocks/>
              </p:cNvSpPr>
              <p:nvPr/>
            </p:nvSpPr>
            <p:spPr bwMode="auto">
              <a:xfrm>
                <a:off x="1774" y="1553"/>
                <a:ext cx="11" cy="5"/>
              </a:xfrm>
              <a:custGeom>
                <a:avLst/>
                <a:gdLst>
                  <a:gd name="T0" fmla="*/ 11 w 11"/>
                  <a:gd name="T1" fmla="*/ 5 h 5"/>
                  <a:gd name="T2" fmla="*/ 0 w 11"/>
                  <a:gd name="T3" fmla="*/ 5 h 5"/>
                  <a:gd name="T4" fmla="*/ 0 w 11"/>
                  <a:gd name="T5" fmla="*/ 0 h 5"/>
                  <a:gd name="T6" fmla="*/ 3 w 11"/>
                  <a:gd name="T7" fmla="*/ 0 h 5"/>
                  <a:gd name="T8" fmla="*/ 8 w 11"/>
                  <a:gd name="T9" fmla="*/ 5 h 5"/>
                  <a:gd name="T10" fmla="*/ 11 w 11"/>
                  <a:gd name="T11" fmla="*/ 5 h 5"/>
                  <a:gd name="T12" fmla="*/ 11 w 11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1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" name="Freeform 420"/>
              <p:cNvSpPr>
                <a:spLocks/>
              </p:cNvSpPr>
              <p:nvPr/>
            </p:nvSpPr>
            <p:spPr bwMode="auto">
              <a:xfrm>
                <a:off x="1777" y="1543"/>
                <a:ext cx="13" cy="24"/>
              </a:xfrm>
              <a:custGeom>
                <a:avLst/>
                <a:gdLst>
                  <a:gd name="T0" fmla="*/ 5 w 13"/>
                  <a:gd name="T1" fmla="*/ 24 h 24"/>
                  <a:gd name="T2" fmla="*/ 0 w 13"/>
                  <a:gd name="T3" fmla="*/ 10 h 24"/>
                  <a:gd name="T4" fmla="*/ 5 w 13"/>
                  <a:gd name="T5" fmla="*/ 0 h 24"/>
                  <a:gd name="T6" fmla="*/ 5 w 13"/>
                  <a:gd name="T7" fmla="*/ 0 h 24"/>
                  <a:gd name="T8" fmla="*/ 8 w 13"/>
                  <a:gd name="T9" fmla="*/ 10 h 24"/>
                  <a:gd name="T10" fmla="*/ 13 w 13"/>
                  <a:gd name="T11" fmla="*/ 15 h 24"/>
                  <a:gd name="T12" fmla="*/ 5 w 1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4">
                    <a:moveTo>
                      <a:pt x="5" y="24"/>
                    </a:moveTo>
                    <a:lnTo>
                      <a:pt x="0" y="1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8" y="10"/>
                    </a:lnTo>
                    <a:lnTo>
                      <a:pt x="13" y="15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4" name="Freeform 421"/>
              <p:cNvSpPr>
                <a:spLocks/>
              </p:cNvSpPr>
              <p:nvPr/>
            </p:nvSpPr>
            <p:spPr bwMode="auto">
              <a:xfrm>
                <a:off x="1782" y="1538"/>
                <a:ext cx="11" cy="20"/>
              </a:xfrm>
              <a:custGeom>
                <a:avLst/>
                <a:gdLst>
                  <a:gd name="T0" fmla="*/ 3 w 11"/>
                  <a:gd name="T1" fmla="*/ 20 h 20"/>
                  <a:gd name="T2" fmla="*/ 0 w 11"/>
                  <a:gd name="T3" fmla="*/ 5 h 20"/>
                  <a:gd name="T4" fmla="*/ 3 w 11"/>
                  <a:gd name="T5" fmla="*/ 0 h 20"/>
                  <a:gd name="T6" fmla="*/ 8 w 11"/>
                  <a:gd name="T7" fmla="*/ 15 h 20"/>
                  <a:gd name="T8" fmla="*/ 11 w 11"/>
                  <a:gd name="T9" fmla="*/ 15 h 20"/>
                  <a:gd name="T10" fmla="*/ 11 w 11"/>
                  <a:gd name="T11" fmla="*/ 15 h 20"/>
                  <a:gd name="T12" fmla="*/ 3 w 1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3" y="20"/>
                    </a:moveTo>
                    <a:lnTo>
                      <a:pt x="0" y="5"/>
                    </a:lnTo>
                    <a:lnTo>
                      <a:pt x="3" y="0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5" name="Freeform 422"/>
              <p:cNvSpPr>
                <a:spLocks/>
              </p:cNvSpPr>
              <p:nvPr/>
            </p:nvSpPr>
            <p:spPr bwMode="auto">
              <a:xfrm>
                <a:off x="1782" y="1528"/>
                <a:ext cx="11" cy="25"/>
              </a:xfrm>
              <a:custGeom>
                <a:avLst/>
                <a:gdLst>
                  <a:gd name="T0" fmla="*/ 11 w 11"/>
                  <a:gd name="T1" fmla="*/ 25 h 25"/>
                  <a:gd name="T2" fmla="*/ 0 w 11"/>
                  <a:gd name="T3" fmla="*/ 25 h 25"/>
                  <a:gd name="T4" fmla="*/ 0 w 11"/>
                  <a:gd name="T5" fmla="*/ 10 h 25"/>
                  <a:gd name="T6" fmla="*/ 3 w 11"/>
                  <a:gd name="T7" fmla="*/ 0 h 25"/>
                  <a:gd name="T8" fmla="*/ 8 w 11"/>
                  <a:gd name="T9" fmla="*/ 15 h 25"/>
                  <a:gd name="T10" fmla="*/ 11 w 11"/>
                  <a:gd name="T11" fmla="*/ 15 h 25"/>
                  <a:gd name="T12" fmla="*/ 11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11" y="25"/>
                    </a:moveTo>
                    <a:lnTo>
                      <a:pt x="0" y="25"/>
                    </a:lnTo>
                    <a:lnTo>
                      <a:pt x="0" y="10"/>
                    </a:lnTo>
                    <a:lnTo>
                      <a:pt x="3" y="0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1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6" name="Freeform 423"/>
              <p:cNvSpPr>
                <a:spLocks/>
              </p:cNvSpPr>
              <p:nvPr/>
            </p:nvSpPr>
            <p:spPr bwMode="auto">
              <a:xfrm>
                <a:off x="1785" y="1528"/>
                <a:ext cx="14" cy="25"/>
              </a:xfrm>
              <a:custGeom>
                <a:avLst/>
                <a:gdLst>
                  <a:gd name="T0" fmla="*/ 5 w 14"/>
                  <a:gd name="T1" fmla="*/ 25 h 25"/>
                  <a:gd name="T2" fmla="*/ 0 w 14"/>
                  <a:gd name="T3" fmla="*/ 0 h 25"/>
                  <a:gd name="T4" fmla="*/ 5 w 14"/>
                  <a:gd name="T5" fmla="*/ 0 h 25"/>
                  <a:gd name="T6" fmla="*/ 8 w 14"/>
                  <a:gd name="T7" fmla="*/ 10 h 25"/>
                  <a:gd name="T8" fmla="*/ 14 w 14"/>
                  <a:gd name="T9" fmla="*/ 10 h 25"/>
                  <a:gd name="T10" fmla="*/ 14 w 14"/>
                  <a:gd name="T11" fmla="*/ 15 h 25"/>
                  <a:gd name="T12" fmla="*/ 5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5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8" y="10"/>
                    </a:lnTo>
                    <a:lnTo>
                      <a:pt x="14" y="10"/>
                    </a:lnTo>
                    <a:lnTo>
                      <a:pt x="14" y="15"/>
                    </a:lnTo>
                    <a:lnTo>
                      <a:pt x="5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7" name="Freeform 424"/>
              <p:cNvSpPr>
                <a:spLocks/>
              </p:cNvSpPr>
              <p:nvPr/>
            </p:nvSpPr>
            <p:spPr bwMode="auto">
              <a:xfrm>
                <a:off x="1785" y="1528"/>
                <a:ext cx="14" cy="10"/>
              </a:xfrm>
              <a:custGeom>
                <a:avLst/>
                <a:gdLst>
                  <a:gd name="T0" fmla="*/ 14 w 14"/>
                  <a:gd name="T1" fmla="*/ 10 h 10"/>
                  <a:gd name="T2" fmla="*/ 0 w 14"/>
                  <a:gd name="T3" fmla="*/ 10 h 10"/>
                  <a:gd name="T4" fmla="*/ 0 w 14"/>
                  <a:gd name="T5" fmla="*/ 0 h 10"/>
                  <a:gd name="T6" fmla="*/ 5 w 14"/>
                  <a:gd name="T7" fmla="*/ 0 h 10"/>
                  <a:gd name="T8" fmla="*/ 8 w 14"/>
                  <a:gd name="T9" fmla="*/ 10 h 10"/>
                  <a:gd name="T10" fmla="*/ 14 w 14"/>
                  <a:gd name="T11" fmla="*/ 10 h 10"/>
                  <a:gd name="T12" fmla="*/ 14 w 1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8" y="10"/>
                    </a:lnTo>
                    <a:lnTo>
                      <a:pt x="14" y="10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8" name="Freeform 425"/>
              <p:cNvSpPr>
                <a:spLocks/>
              </p:cNvSpPr>
              <p:nvPr/>
            </p:nvSpPr>
            <p:spPr bwMode="auto">
              <a:xfrm>
                <a:off x="1790" y="1524"/>
                <a:ext cx="9" cy="19"/>
              </a:xfrm>
              <a:custGeom>
                <a:avLst/>
                <a:gdLst>
                  <a:gd name="T0" fmla="*/ 3 w 9"/>
                  <a:gd name="T1" fmla="*/ 19 h 19"/>
                  <a:gd name="T2" fmla="*/ 0 w 9"/>
                  <a:gd name="T3" fmla="*/ 4 h 19"/>
                  <a:gd name="T4" fmla="*/ 3 w 9"/>
                  <a:gd name="T5" fmla="*/ 0 h 19"/>
                  <a:gd name="T6" fmla="*/ 9 w 9"/>
                  <a:gd name="T7" fmla="*/ 4 h 19"/>
                  <a:gd name="T8" fmla="*/ 9 w 9"/>
                  <a:gd name="T9" fmla="*/ 19 h 19"/>
                  <a:gd name="T10" fmla="*/ 9 w 9"/>
                  <a:gd name="T11" fmla="*/ 19 h 19"/>
                  <a:gd name="T12" fmla="*/ 3 w 9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9" y="4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9" name="Freeform 426"/>
              <p:cNvSpPr>
                <a:spLocks/>
              </p:cNvSpPr>
              <p:nvPr/>
            </p:nvSpPr>
            <p:spPr bwMode="auto">
              <a:xfrm>
                <a:off x="1793" y="1524"/>
                <a:ext cx="14" cy="19"/>
              </a:xfrm>
              <a:custGeom>
                <a:avLst/>
                <a:gdLst>
                  <a:gd name="T0" fmla="*/ 6 w 14"/>
                  <a:gd name="T1" fmla="*/ 19 h 19"/>
                  <a:gd name="T2" fmla="*/ 0 w 14"/>
                  <a:gd name="T3" fmla="*/ 0 h 19"/>
                  <a:gd name="T4" fmla="*/ 6 w 14"/>
                  <a:gd name="T5" fmla="*/ 0 h 19"/>
                  <a:gd name="T6" fmla="*/ 8 w 14"/>
                  <a:gd name="T7" fmla="*/ 4 h 19"/>
                  <a:gd name="T8" fmla="*/ 14 w 14"/>
                  <a:gd name="T9" fmla="*/ 4 h 19"/>
                  <a:gd name="T10" fmla="*/ 14 w 14"/>
                  <a:gd name="T11" fmla="*/ 14 h 19"/>
                  <a:gd name="T12" fmla="*/ 6 w 14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">
                    <a:moveTo>
                      <a:pt x="6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8" y="4"/>
                    </a:lnTo>
                    <a:lnTo>
                      <a:pt x="14" y="4"/>
                    </a:lnTo>
                    <a:lnTo>
                      <a:pt x="14" y="14"/>
                    </a:lnTo>
                    <a:lnTo>
                      <a:pt x="6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0" name="Freeform 427"/>
              <p:cNvSpPr>
                <a:spLocks/>
              </p:cNvSpPr>
              <p:nvPr/>
            </p:nvSpPr>
            <p:spPr bwMode="auto">
              <a:xfrm>
                <a:off x="1793" y="1514"/>
                <a:ext cx="14" cy="14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10 h 14"/>
                  <a:gd name="T6" fmla="*/ 6 w 14"/>
                  <a:gd name="T7" fmla="*/ 0 h 14"/>
                  <a:gd name="T8" fmla="*/ 8 w 14"/>
                  <a:gd name="T9" fmla="*/ 14 h 14"/>
                  <a:gd name="T10" fmla="*/ 14 w 14"/>
                  <a:gd name="T11" fmla="*/ 14 h 14"/>
                  <a:gd name="T12" fmla="*/ 14 w 1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10"/>
                    </a:lnTo>
                    <a:lnTo>
                      <a:pt x="6" y="0"/>
                    </a:lnTo>
                    <a:lnTo>
                      <a:pt x="8" y="14"/>
                    </a:lnTo>
                    <a:lnTo>
                      <a:pt x="14" y="14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1" name="Freeform 428"/>
              <p:cNvSpPr>
                <a:spLocks/>
              </p:cNvSpPr>
              <p:nvPr/>
            </p:nvSpPr>
            <p:spPr bwMode="auto">
              <a:xfrm>
                <a:off x="1799" y="1514"/>
                <a:ext cx="11" cy="24"/>
              </a:xfrm>
              <a:custGeom>
                <a:avLst/>
                <a:gdLst>
                  <a:gd name="T0" fmla="*/ 2 w 11"/>
                  <a:gd name="T1" fmla="*/ 24 h 24"/>
                  <a:gd name="T2" fmla="*/ 0 w 11"/>
                  <a:gd name="T3" fmla="*/ 0 h 24"/>
                  <a:gd name="T4" fmla="*/ 2 w 11"/>
                  <a:gd name="T5" fmla="*/ 0 h 24"/>
                  <a:gd name="T6" fmla="*/ 8 w 11"/>
                  <a:gd name="T7" fmla="*/ 10 h 24"/>
                  <a:gd name="T8" fmla="*/ 11 w 11"/>
                  <a:gd name="T9" fmla="*/ 10 h 24"/>
                  <a:gd name="T10" fmla="*/ 11 w 11"/>
                  <a:gd name="T11" fmla="*/ 14 h 24"/>
                  <a:gd name="T12" fmla="*/ 2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2" y="2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8" y="10"/>
                    </a:lnTo>
                    <a:lnTo>
                      <a:pt x="11" y="10"/>
                    </a:lnTo>
                    <a:lnTo>
                      <a:pt x="11" y="14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2" name="Freeform 429"/>
              <p:cNvSpPr>
                <a:spLocks/>
              </p:cNvSpPr>
              <p:nvPr/>
            </p:nvSpPr>
            <p:spPr bwMode="auto">
              <a:xfrm>
                <a:off x="1801" y="1509"/>
                <a:ext cx="9" cy="15"/>
              </a:xfrm>
              <a:custGeom>
                <a:avLst/>
                <a:gdLst>
                  <a:gd name="T0" fmla="*/ 9 w 9"/>
                  <a:gd name="T1" fmla="*/ 15 h 15"/>
                  <a:gd name="T2" fmla="*/ 0 w 9"/>
                  <a:gd name="T3" fmla="*/ 15 h 15"/>
                  <a:gd name="T4" fmla="*/ 0 w 9"/>
                  <a:gd name="T5" fmla="*/ 0 h 15"/>
                  <a:gd name="T6" fmla="*/ 6 w 9"/>
                  <a:gd name="T7" fmla="*/ 0 h 15"/>
                  <a:gd name="T8" fmla="*/ 6 w 9"/>
                  <a:gd name="T9" fmla="*/ 15 h 15"/>
                  <a:gd name="T10" fmla="*/ 9 w 9"/>
                  <a:gd name="T11" fmla="*/ 15 h 15"/>
                  <a:gd name="T12" fmla="*/ 9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9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9" y="15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" name="Freeform 430"/>
              <p:cNvSpPr>
                <a:spLocks/>
              </p:cNvSpPr>
              <p:nvPr/>
            </p:nvSpPr>
            <p:spPr bwMode="auto">
              <a:xfrm>
                <a:off x="1807" y="150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3 w 8"/>
                  <a:gd name="T5" fmla="*/ 0 h 19"/>
                  <a:gd name="T6" fmla="*/ 3 w 8"/>
                  <a:gd name="T7" fmla="*/ 15 h 19"/>
                  <a:gd name="T8" fmla="*/ 8 w 8"/>
                  <a:gd name="T9" fmla="*/ 19 h 19"/>
                  <a:gd name="T10" fmla="*/ 3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8" y="19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" name="Freeform 431"/>
              <p:cNvSpPr>
                <a:spLocks/>
              </p:cNvSpPr>
              <p:nvPr/>
            </p:nvSpPr>
            <p:spPr bwMode="auto">
              <a:xfrm>
                <a:off x="1807" y="1509"/>
                <a:ext cx="11" cy="19"/>
              </a:xfrm>
              <a:custGeom>
                <a:avLst/>
                <a:gdLst>
                  <a:gd name="T0" fmla="*/ 8 w 11"/>
                  <a:gd name="T1" fmla="*/ 19 h 19"/>
                  <a:gd name="T2" fmla="*/ 0 w 11"/>
                  <a:gd name="T3" fmla="*/ 0 h 19"/>
                  <a:gd name="T4" fmla="*/ 3 w 11"/>
                  <a:gd name="T5" fmla="*/ 0 h 19"/>
                  <a:gd name="T6" fmla="*/ 8 w 11"/>
                  <a:gd name="T7" fmla="*/ 5 h 19"/>
                  <a:gd name="T8" fmla="*/ 11 w 11"/>
                  <a:gd name="T9" fmla="*/ 5 h 19"/>
                  <a:gd name="T10" fmla="*/ 11 w 11"/>
                  <a:gd name="T11" fmla="*/ 15 h 19"/>
                  <a:gd name="T12" fmla="*/ 8 w 11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8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15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" name="Freeform 432"/>
              <p:cNvSpPr>
                <a:spLocks/>
              </p:cNvSpPr>
              <p:nvPr/>
            </p:nvSpPr>
            <p:spPr bwMode="auto">
              <a:xfrm>
                <a:off x="1810" y="1509"/>
                <a:ext cx="8" cy="5"/>
              </a:xfrm>
              <a:custGeom>
                <a:avLst/>
                <a:gdLst>
                  <a:gd name="T0" fmla="*/ 8 w 8"/>
                  <a:gd name="T1" fmla="*/ 5 h 5"/>
                  <a:gd name="T2" fmla="*/ 0 w 8"/>
                  <a:gd name="T3" fmla="*/ 5 h 5"/>
                  <a:gd name="T4" fmla="*/ 0 w 8"/>
                  <a:gd name="T5" fmla="*/ 0 h 5"/>
                  <a:gd name="T6" fmla="*/ 5 w 8"/>
                  <a:gd name="T7" fmla="*/ 0 h 5"/>
                  <a:gd name="T8" fmla="*/ 5 w 8"/>
                  <a:gd name="T9" fmla="*/ 5 h 5"/>
                  <a:gd name="T10" fmla="*/ 8 w 8"/>
                  <a:gd name="T11" fmla="*/ 5 h 5"/>
                  <a:gd name="T12" fmla="*/ 8 w 8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">
                    <a:moveTo>
                      <a:pt x="8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" name="Freeform 433"/>
              <p:cNvSpPr>
                <a:spLocks/>
              </p:cNvSpPr>
              <p:nvPr/>
            </p:nvSpPr>
            <p:spPr bwMode="auto">
              <a:xfrm>
                <a:off x="1815" y="150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3 w 8"/>
                  <a:gd name="T5" fmla="*/ 0 h 15"/>
                  <a:gd name="T6" fmla="*/ 3 w 8"/>
                  <a:gd name="T7" fmla="*/ 5 h 15"/>
                  <a:gd name="T8" fmla="*/ 8 w 8"/>
                  <a:gd name="T9" fmla="*/ 15 h 15"/>
                  <a:gd name="T10" fmla="*/ 3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8" y="1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7" name="Freeform 434"/>
              <p:cNvSpPr>
                <a:spLocks/>
              </p:cNvSpPr>
              <p:nvPr/>
            </p:nvSpPr>
            <p:spPr bwMode="auto">
              <a:xfrm>
                <a:off x="1818" y="1499"/>
                <a:ext cx="8" cy="25"/>
              </a:xfrm>
              <a:custGeom>
                <a:avLst/>
                <a:gdLst>
                  <a:gd name="T0" fmla="*/ 5 w 8"/>
                  <a:gd name="T1" fmla="*/ 25 h 25"/>
                  <a:gd name="T2" fmla="*/ 0 w 8"/>
                  <a:gd name="T3" fmla="*/ 10 h 25"/>
                  <a:gd name="T4" fmla="*/ 5 w 8"/>
                  <a:gd name="T5" fmla="*/ 0 h 25"/>
                  <a:gd name="T6" fmla="*/ 5 w 8"/>
                  <a:gd name="T7" fmla="*/ 15 h 25"/>
                  <a:gd name="T8" fmla="*/ 8 w 8"/>
                  <a:gd name="T9" fmla="*/ 25 h 25"/>
                  <a:gd name="T10" fmla="*/ 8 w 8"/>
                  <a:gd name="T11" fmla="*/ 25 h 25"/>
                  <a:gd name="T12" fmla="*/ 5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5" y="25"/>
                    </a:moveTo>
                    <a:lnTo>
                      <a:pt x="0" y="1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5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8" name="Freeform 435"/>
              <p:cNvSpPr>
                <a:spLocks/>
              </p:cNvSpPr>
              <p:nvPr/>
            </p:nvSpPr>
            <p:spPr bwMode="auto">
              <a:xfrm>
                <a:off x="1823" y="1499"/>
                <a:ext cx="9" cy="25"/>
              </a:xfrm>
              <a:custGeom>
                <a:avLst/>
                <a:gdLst>
                  <a:gd name="T0" fmla="*/ 3 w 9"/>
                  <a:gd name="T1" fmla="*/ 25 h 25"/>
                  <a:gd name="T2" fmla="*/ 0 w 9"/>
                  <a:gd name="T3" fmla="*/ 0 h 25"/>
                  <a:gd name="T4" fmla="*/ 3 w 9"/>
                  <a:gd name="T5" fmla="*/ 0 h 25"/>
                  <a:gd name="T6" fmla="*/ 3 w 9"/>
                  <a:gd name="T7" fmla="*/ 0 h 25"/>
                  <a:gd name="T8" fmla="*/ 3 w 9"/>
                  <a:gd name="T9" fmla="*/ 10 h 25"/>
                  <a:gd name="T10" fmla="*/ 9 w 9"/>
                  <a:gd name="T11" fmla="*/ 15 h 25"/>
                  <a:gd name="T12" fmla="*/ 3 w 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5">
                    <a:moveTo>
                      <a:pt x="3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9" y="1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9" name="Freeform 436"/>
              <p:cNvSpPr>
                <a:spLocks/>
              </p:cNvSpPr>
              <p:nvPr/>
            </p:nvSpPr>
            <p:spPr bwMode="auto">
              <a:xfrm>
                <a:off x="1826" y="149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6 w 8"/>
                  <a:gd name="T5" fmla="*/ 0 h 15"/>
                  <a:gd name="T6" fmla="*/ 6 w 8"/>
                  <a:gd name="T7" fmla="*/ 10 h 15"/>
                  <a:gd name="T8" fmla="*/ 8 w 8"/>
                  <a:gd name="T9" fmla="*/ 1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0" name="Freeform 437"/>
              <p:cNvSpPr>
                <a:spLocks/>
              </p:cNvSpPr>
              <p:nvPr/>
            </p:nvSpPr>
            <p:spPr bwMode="auto">
              <a:xfrm>
                <a:off x="1832" y="1494"/>
                <a:ext cx="8" cy="20"/>
              </a:xfrm>
              <a:custGeom>
                <a:avLst/>
                <a:gdLst>
                  <a:gd name="T0" fmla="*/ 2 w 8"/>
                  <a:gd name="T1" fmla="*/ 20 h 20"/>
                  <a:gd name="T2" fmla="*/ 0 w 8"/>
                  <a:gd name="T3" fmla="*/ 5 h 20"/>
                  <a:gd name="T4" fmla="*/ 2 w 8"/>
                  <a:gd name="T5" fmla="*/ 0 h 20"/>
                  <a:gd name="T6" fmla="*/ 2 w 8"/>
                  <a:gd name="T7" fmla="*/ 0 h 20"/>
                  <a:gd name="T8" fmla="*/ 2 w 8"/>
                  <a:gd name="T9" fmla="*/ 15 h 20"/>
                  <a:gd name="T10" fmla="*/ 8 w 8"/>
                  <a:gd name="T11" fmla="*/ 20 h 20"/>
                  <a:gd name="T12" fmla="*/ 2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2" y="2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8" y="20"/>
                    </a:ln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1" name="Freeform 438"/>
              <p:cNvSpPr>
                <a:spLocks/>
              </p:cNvSpPr>
              <p:nvPr/>
            </p:nvSpPr>
            <p:spPr bwMode="auto">
              <a:xfrm>
                <a:off x="1834" y="1494"/>
                <a:ext cx="14" cy="20"/>
              </a:xfrm>
              <a:custGeom>
                <a:avLst/>
                <a:gdLst>
                  <a:gd name="T0" fmla="*/ 0 w 14"/>
                  <a:gd name="T1" fmla="*/ 20 h 20"/>
                  <a:gd name="T2" fmla="*/ 0 w 14"/>
                  <a:gd name="T3" fmla="*/ 0 h 20"/>
                  <a:gd name="T4" fmla="*/ 6 w 14"/>
                  <a:gd name="T5" fmla="*/ 0 h 20"/>
                  <a:gd name="T6" fmla="*/ 6 w 14"/>
                  <a:gd name="T7" fmla="*/ 15 h 20"/>
                  <a:gd name="T8" fmla="*/ 14 w 14"/>
                  <a:gd name="T9" fmla="*/ 15 h 20"/>
                  <a:gd name="T10" fmla="*/ 14 w 14"/>
                  <a:gd name="T11" fmla="*/ 20 h 20"/>
                  <a:gd name="T12" fmla="*/ 0 w 1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14" y="15"/>
                    </a:lnTo>
                    <a:lnTo>
                      <a:pt x="14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2" name="Freeform 439"/>
              <p:cNvSpPr>
                <a:spLocks/>
              </p:cNvSpPr>
              <p:nvPr/>
            </p:nvSpPr>
            <p:spPr bwMode="auto">
              <a:xfrm>
                <a:off x="1834" y="1494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6 w 14"/>
                  <a:gd name="T7" fmla="*/ 0 h 15"/>
                  <a:gd name="T8" fmla="*/ 6 w 14"/>
                  <a:gd name="T9" fmla="*/ 5 h 15"/>
                  <a:gd name="T10" fmla="*/ 14 w 14"/>
                  <a:gd name="T11" fmla="*/ 5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14" y="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" name="Freeform 440"/>
              <p:cNvSpPr>
                <a:spLocks/>
              </p:cNvSpPr>
              <p:nvPr/>
            </p:nvSpPr>
            <p:spPr bwMode="auto">
              <a:xfrm>
                <a:off x="1840" y="1494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4" name="Freeform 441"/>
              <p:cNvSpPr>
                <a:spLocks/>
              </p:cNvSpPr>
              <p:nvPr/>
            </p:nvSpPr>
            <p:spPr bwMode="auto">
              <a:xfrm>
                <a:off x="1842" y="1494"/>
                <a:ext cx="14" cy="20"/>
              </a:xfrm>
              <a:custGeom>
                <a:avLst/>
                <a:gdLst>
                  <a:gd name="T0" fmla="*/ 0 w 14"/>
                  <a:gd name="T1" fmla="*/ 20 h 20"/>
                  <a:gd name="T2" fmla="*/ 0 w 14"/>
                  <a:gd name="T3" fmla="*/ 0 h 20"/>
                  <a:gd name="T4" fmla="*/ 9 w 14"/>
                  <a:gd name="T5" fmla="*/ 0 h 20"/>
                  <a:gd name="T6" fmla="*/ 9 w 14"/>
                  <a:gd name="T7" fmla="*/ 5 h 20"/>
                  <a:gd name="T8" fmla="*/ 14 w 14"/>
                  <a:gd name="T9" fmla="*/ 5 h 20"/>
                  <a:gd name="T10" fmla="*/ 14 w 14"/>
                  <a:gd name="T11" fmla="*/ 20 h 20"/>
                  <a:gd name="T12" fmla="*/ 0 w 1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0">
                    <a:moveTo>
                      <a:pt x="0" y="2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14" y="5"/>
                    </a:lnTo>
                    <a:lnTo>
                      <a:pt x="14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5" name="Freeform 442"/>
              <p:cNvSpPr>
                <a:spLocks/>
              </p:cNvSpPr>
              <p:nvPr/>
            </p:nvSpPr>
            <p:spPr bwMode="auto">
              <a:xfrm>
                <a:off x="1842" y="1485"/>
                <a:ext cx="14" cy="14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0 h 14"/>
                  <a:gd name="T6" fmla="*/ 9 w 14"/>
                  <a:gd name="T7" fmla="*/ 0 h 14"/>
                  <a:gd name="T8" fmla="*/ 9 w 14"/>
                  <a:gd name="T9" fmla="*/ 14 h 14"/>
                  <a:gd name="T10" fmla="*/ 14 w 14"/>
                  <a:gd name="T11" fmla="*/ 14 h 14"/>
                  <a:gd name="T12" fmla="*/ 14 w 1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14"/>
                    </a:lnTo>
                    <a:lnTo>
                      <a:pt x="14" y="14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6" name="Freeform 443"/>
              <p:cNvSpPr>
                <a:spLocks/>
              </p:cNvSpPr>
              <p:nvPr/>
            </p:nvSpPr>
            <p:spPr bwMode="auto">
              <a:xfrm>
                <a:off x="1851" y="1485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4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7" name="Freeform 444"/>
              <p:cNvSpPr>
                <a:spLocks/>
              </p:cNvSpPr>
              <p:nvPr/>
            </p:nvSpPr>
            <p:spPr bwMode="auto">
              <a:xfrm>
                <a:off x="1856" y="1485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14 h 24"/>
                  <a:gd name="T8" fmla="*/ 3 w 3"/>
                  <a:gd name="T9" fmla="*/ 24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4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" name="Freeform 445"/>
              <p:cNvSpPr>
                <a:spLocks/>
              </p:cNvSpPr>
              <p:nvPr/>
            </p:nvSpPr>
            <p:spPr bwMode="auto">
              <a:xfrm>
                <a:off x="1856" y="1485"/>
                <a:ext cx="8" cy="24"/>
              </a:xfrm>
              <a:custGeom>
                <a:avLst/>
                <a:gdLst>
                  <a:gd name="T0" fmla="*/ 3 w 8"/>
                  <a:gd name="T1" fmla="*/ 24 h 24"/>
                  <a:gd name="T2" fmla="*/ 0 w 8"/>
                  <a:gd name="T3" fmla="*/ 9 h 24"/>
                  <a:gd name="T4" fmla="*/ 3 w 8"/>
                  <a:gd name="T5" fmla="*/ 0 h 24"/>
                  <a:gd name="T6" fmla="*/ 8 w 8"/>
                  <a:gd name="T7" fmla="*/ 0 h 24"/>
                  <a:gd name="T8" fmla="*/ 8 w 8"/>
                  <a:gd name="T9" fmla="*/ 9 h 24"/>
                  <a:gd name="T10" fmla="*/ 8 w 8"/>
                  <a:gd name="T11" fmla="*/ 24 h 24"/>
                  <a:gd name="T12" fmla="*/ 3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3" y="24"/>
                    </a:moveTo>
                    <a:lnTo>
                      <a:pt x="0" y="9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8" y="9"/>
                    </a:lnTo>
                    <a:lnTo>
                      <a:pt x="8" y="2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" name="Freeform 446"/>
              <p:cNvSpPr>
                <a:spLocks/>
              </p:cNvSpPr>
              <p:nvPr/>
            </p:nvSpPr>
            <p:spPr bwMode="auto">
              <a:xfrm>
                <a:off x="1864" y="1485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9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9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" name="Freeform 447"/>
              <p:cNvSpPr>
                <a:spLocks/>
              </p:cNvSpPr>
              <p:nvPr/>
            </p:nvSpPr>
            <p:spPr bwMode="auto">
              <a:xfrm>
                <a:off x="1867" y="1485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0 h 24"/>
                  <a:gd name="T4" fmla="*/ 6 w 8"/>
                  <a:gd name="T5" fmla="*/ 0 h 24"/>
                  <a:gd name="T6" fmla="*/ 6 w 8"/>
                  <a:gd name="T7" fmla="*/ 9 h 24"/>
                  <a:gd name="T8" fmla="*/ 8 w 8"/>
                  <a:gd name="T9" fmla="*/ 9 h 24"/>
                  <a:gd name="T10" fmla="*/ 8 w 8"/>
                  <a:gd name="T11" fmla="*/ 24 h 24"/>
                  <a:gd name="T12" fmla="*/ 0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9"/>
                    </a:lnTo>
                    <a:lnTo>
                      <a:pt x="8" y="9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" name="Freeform 448"/>
              <p:cNvSpPr>
                <a:spLocks/>
              </p:cNvSpPr>
              <p:nvPr/>
            </p:nvSpPr>
            <p:spPr bwMode="auto">
              <a:xfrm>
                <a:off x="1864" y="1485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0 w 11"/>
                  <a:gd name="T3" fmla="*/ 9 h 9"/>
                  <a:gd name="T4" fmla="*/ 0 w 11"/>
                  <a:gd name="T5" fmla="*/ 0 h 9"/>
                  <a:gd name="T6" fmla="*/ 9 w 11"/>
                  <a:gd name="T7" fmla="*/ 0 h 9"/>
                  <a:gd name="T8" fmla="*/ 9 w 11"/>
                  <a:gd name="T9" fmla="*/ 9 h 9"/>
                  <a:gd name="T10" fmla="*/ 11 w 11"/>
                  <a:gd name="T11" fmla="*/ 9 h 9"/>
                  <a:gd name="T12" fmla="*/ 11 w 11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" name="Freeform 449"/>
              <p:cNvSpPr>
                <a:spLocks/>
              </p:cNvSpPr>
              <p:nvPr/>
            </p:nvSpPr>
            <p:spPr bwMode="auto">
              <a:xfrm>
                <a:off x="1873" y="1485"/>
                <a:ext cx="2" cy="14"/>
              </a:xfrm>
              <a:custGeom>
                <a:avLst/>
                <a:gdLst>
                  <a:gd name="T0" fmla="*/ 0 w 2"/>
                  <a:gd name="T1" fmla="*/ 14 h 14"/>
                  <a:gd name="T2" fmla="*/ 0 w 2"/>
                  <a:gd name="T3" fmla="*/ 0 h 14"/>
                  <a:gd name="T4" fmla="*/ 2 w 2"/>
                  <a:gd name="T5" fmla="*/ 0 h 14"/>
                  <a:gd name="T6" fmla="*/ 2 w 2"/>
                  <a:gd name="T7" fmla="*/ 0 h 14"/>
                  <a:gd name="T8" fmla="*/ 2 w 2"/>
                  <a:gd name="T9" fmla="*/ 9 h 14"/>
                  <a:gd name="T10" fmla="*/ 2 w 2"/>
                  <a:gd name="T11" fmla="*/ 14 h 14"/>
                  <a:gd name="T12" fmla="*/ 0 w 2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4">
                    <a:moveTo>
                      <a:pt x="0" y="1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" name="Freeform 450"/>
              <p:cNvSpPr>
                <a:spLocks/>
              </p:cNvSpPr>
              <p:nvPr/>
            </p:nvSpPr>
            <p:spPr bwMode="auto">
              <a:xfrm>
                <a:off x="1875" y="1485"/>
                <a:ext cx="6" cy="14"/>
              </a:xfrm>
              <a:custGeom>
                <a:avLst/>
                <a:gdLst>
                  <a:gd name="T0" fmla="*/ 0 w 6"/>
                  <a:gd name="T1" fmla="*/ 14 h 14"/>
                  <a:gd name="T2" fmla="*/ 0 w 6"/>
                  <a:gd name="T3" fmla="*/ 0 h 14"/>
                  <a:gd name="T4" fmla="*/ 6 w 6"/>
                  <a:gd name="T5" fmla="*/ 0 h 14"/>
                  <a:gd name="T6" fmla="*/ 6 w 6"/>
                  <a:gd name="T7" fmla="*/ 0 h 14"/>
                  <a:gd name="T8" fmla="*/ 6 w 6"/>
                  <a:gd name="T9" fmla="*/ 9 h 14"/>
                  <a:gd name="T10" fmla="*/ 6 w 6"/>
                  <a:gd name="T11" fmla="*/ 14 h 14"/>
                  <a:gd name="T12" fmla="*/ 0 w 6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4">
                    <a:moveTo>
                      <a:pt x="0" y="1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9"/>
                    </a:lnTo>
                    <a:lnTo>
                      <a:pt x="6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" name="Freeform 451"/>
              <p:cNvSpPr>
                <a:spLocks/>
              </p:cNvSpPr>
              <p:nvPr/>
            </p:nvSpPr>
            <p:spPr bwMode="auto">
              <a:xfrm>
                <a:off x="1881" y="1485"/>
                <a:ext cx="3" cy="14"/>
              </a:xfrm>
              <a:custGeom>
                <a:avLst/>
                <a:gdLst>
                  <a:gd name="T0" fmla="*/ 0 w 3"/>
                  <a:gd name="T1" fmla="*/ 14 h 14"/>
                  <a:gd name="T2" fmla="*/ 0 w 3"/>
                  <a:gd name="T3" fmla="*/ 0 h 14"/>
                  <a:gd name="T4" fmla="*/ 3 w 3"/>
                  <a:gd name="T5" fmla="*/ 0 h 14"/>
                  <a:gd name="T6" fmla="*/ 3 w 3"/>
                  <a:gd name="T7" fmla="*/ 9 h 14"/>
                  <a:gd name="T8" fmla="*/ 3 w 3"/>
                  <a:gd name="T9" fmla="*/ 14 h 14"/>
                  <a:gd name="T10" fmla="*/ 3 w 3"/>
                  <a:gd name="T11" fmla="*/ 14 h 14"/>
                  <a:gd name="T12" fmla="*/ 0 w 3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4">
                    <a:moveTo>
                      <a:pt x="0" y="1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653"/>
            <p:cNvGrpSpPr>
              <a:grpSpLocks/>
            </p:cNvGrpSpPr>
            <p:nvPr/>
          </p:nvGrpSpPr>
          <p:grpSpPr bwMode="auto">
            <a:xfrm>
              <a:off x="499" y="1455"/>
              <a:ext cx="2167" cy="779"/>
              <a:chOff x="499" y="1455"/>
              <a:chExt cx="2167" cy="779"/>
            </a:xfrm>
          </p:grpSpPr>
          <p:sp>
            <p:nvSpPr>
              <p:cNvPr id="1465" name="Freeform 453"/>
              <p:cNvSpPr>
                <a:spLocks/>
              </p:cNvSpPr>
              <p:nvPr/>
            </p:nvSpPr>
            <p:spPr bwMode="auto">
              <a:xfrm>
                <a:off x="1881" y="1480"/>
                <a:ext cx="8" cy="19"/>
              </a:xfrm>
              <a:custGeom>
                <a:avLst/>
                <a:gdLst>
                  <a:gd name="T0" fmla="*/ 3 w 8"/>
                  <a:gd name="T1" fmla="*/ 19 h 19"/>
                  <a:gd name="T2" fmla="*/ 0 w 8"/>
                  <a:gd name="T3" fmla="*/ 5 h 19"/>
                  <a:gd name="T4" fmla="*/ 8 w 8"/>
                  <a:gd name="T5" fmla="*/ 0 h 19"/>
                  <a:gd name="T6" fmla="*/ 8 w 8"/>
                  <a:gd name="T7" fmla="*/ 0 h 19"/>
                  <a:gd name="T8" fmla="*/ 8 w 8"/>
                  <a:gd name="T9" fmla="*/ 14 h 19"/>
                  <a:gd name="T10" fmla="*/ 8 w 8"/>
                  <a:gd name="T11" fmla="*/ 19 h 19"/>
                  <a:gd name="T12" fmla="*/ 3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3" y="19"/>
                    </a:moveTo>
                    <a:lnTo>
                      <a:pt x="0" y="5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4"/>
                    </a:lnTo>
                    <a:lnTo>
                      <a:pt x="8" y="19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6" name="Freeform 454"/>
              <p:cNvSpPr>
                <a:spLocks/>
              </p:cNvSpPr>
              <p:nvPr/>
            </p:nvSpPr>
            <p:spPr bwMode="auto">
              <a:xfrm>
                <a:off x="1889" y="1480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4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4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7" name="Freeform 455"/>
              <p:cNvSpPr>
                <a:spLocks/>
              </p:cNvSpPr>
              <p:nvPr/>
            </p:nvSpPr>
            <p:spPr bwMode="auto">
              <a:xfrm>
                <a:off x="1892" y="1480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14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8" name="Freeform 456"/>
              <p:cNvSpPr>
                <a:spLocks/>
              </p:cNvSpPr>
              <p:nvPr/>
            </p:nvSpPr>
            <p:spPr bwMode="auto">
              <a:xfrm>
                <a:off x="1897" y="1480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4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4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9" name="Freeform 457"/>
              <p:cNvSpPr>
                <a:spLocks/>
              </p:cNvSpPr>
              <p:nvPr/>
            </p:nvSpPr>
            <p:spPr bwMode="auto">
              <a:xfrm>
                <a:off x="1900" y="1480"/>
                <a:ext cx="14" cy="19"/>
              </a:xfrm>
              <a:custGeom>
                <a:avLst/>
                <a:gdLst>
                  <a:gd name="T0" fmla="*/ 0 w 14"/>
                  <a:gd name="T1" fmla="*/ 19 h 19"/>
                  <a:gd name="T2" fmla="*/ 0 w 14"/>
                  <a:gd name="T3" fmla="*/ 0 h 19"/>
                  <a:gd name="T4" fmla="*/ 5 w 14"/>
                  <a:gd name="T5" fmla="*/ 0 h 19"/>
                  <a:gd name="T6" fmla="*/ 5 w 14"/>
                  <a:gd name="T7" fmla="*/ 14 h 19"/>
                  <a:gd name="T8" fmla="*/ 14 w 14"/>
                  <a:gd name="T9" fmla="*/ 14 h 19"/>
                  <a:gd name="T10" fmla="*/ 14 w 14"/>
                  <a:gd name="T11" fmla="*/ 19 h 19"/>
                  <a:gd name="T12" fmla="*/ 0 w 14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14" y="14"/>
                    </a:lnTo>
                    <a:lnTo>
                      <a:pt x="14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0" name="Freeform 458"/>
              <p:cNvSpPr>
                <a:spLocks/>
              </p:cNvSpPr>
              <p:nvPr/>
            </p:nvSpPr>
            <p:spPr bwMode="auto">
              <a:xfrm>
                <a:off x="1900" y="1480"/>
                <a:ext cx="14" cy="14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0 h 14"/>
                  <a:gd name="T6" fmla="*/ 5 w 14"/>
                  <a:gd name="T7" fmla="*/ 0 h 14"/>
                  <a:gd name="T8" fmla="*/ 5 w 14"/>
                  <a:gd name="T9" fmla="*/ 5 h 14"/>
                  <a:gd name="T10" fmla="*/ 14 w 14"/>
                  <a:gd name="T11" fmla="*/ 5 h 14"/>
                  <a:gd name="T12" fmla="*/ 14 w 1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14" y="5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1" name="Freeform 459"/>
              <p:cNvSpPr>
                <a:spLocks/>
              </p:cNvSpPr>
              <p:nvPr/>
            </p:nvSpPr>
            <p:spPr bwMode="auto">
              <a:xfrm>
                <a:off x="1905" y="1480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2" name="Freeform 460"/>
              <p:cNvSpPr>
                <a:spLocks/>
              </p:cNvSpPr>
              <p:nvPr/>
            </p:nvSpPr>
            <p:spPr bwMode="auto">
              <a:xfrm>
                <a:off x="1908" y="1480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3" name="Freeform 461"/>
              <p:cNvSpPr>
                <a:spLocks/>
              </p:cNvSpPr>
              <p:nvPr/>
            </p:nvSpPr>
            <p:spPr bwMode="auto">
              <a:xfrm>
                <a:off x="1914" y="1480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" name="Freeform 462"/>
              <p:cNvSpPr>
                <a:spLocks/>
              </p:cNvSpPr>
              <p:nvPr/>
            </p:nvSpPr>
            <p:spPr bwMode="auto">
              <a:xfrm>
                <a:off x="1916" y="1480"/>
                <a:ext cx="14" cy="19"/>
              </a:xfrm>
              <a:custGeom>
                <a:avLst/>
                <a:gdLst>
                  <a:gd name="T0" fmla="*/ 0 w 14"/>
                  <a:gd name="T1" fmla="*/ 19 h 19"/>
                  <a:gd name="T2" fmla="*/ 0 w 14"/>
                  <a:gd name="T3" fmla="*/ 0 h 19"/>
                  <a:gd name="T4" fmla="*/ 6 w 14"/>
                  <a:gd name="T5" fmla="*/ 0 h 19"/>
                  <a:gd name="T6" fmla="*/ 6 w 14"/>
                  <a:gd name="T7" fmla="*/ 5 h 19"/>
                  <a:gd name="T8" fmla="*/ 14 w 14"/>
                  <a:gd name="T9" fmla="*/ 5 h 19"/>
                  <a:gd name="T10" fmla="*/ 14 w 14"/>
                  <a:gd name="T11" fmla="*/ 19 h 19"/>
                  <a:gd name="T12" fmla="*/ 0 w 14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14" y="5"/>
                    </a:lnTo>
                    <a:lnTo>
                      <a:pt x="14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" name="Freeform 463"/>
              <p:cNvSpPr>
                <a:spLocks/>
              </p:cNvSpPr>
              <p:nvPr/>
            </p:nvSpPr>
            <p:spPr bwMode="auto">
              <a:xfrm>
                <a:off x="1916" y="1470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6 w 14"/>
                  <a:gd name="T7" fmla="*/ 0 h 15"/>
                  <a:gd name="T8" fmla="*/ 6 w 14"/>
                  <a:gd name="T9" fmla="*/ 15 h 15"/>
                  <a:gd name="T10" fmla="*/ 14 w 14"/>
                  <a:gd name="T11" fmla="*/ 15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14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6" name="Freeform 464"/>
              <p:cNvSpPr>
                <a:spLocks/>
              </p:cNvSpPr>
              <p:nvPr/>
            </p:nvSpPr>
            <p:spPr bwMode="auto">
              <a:xfrm>
                <a:off x="1922" y="1470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0 h 24"/>
                  <a:gd name="T4" fmla="*/ 8 w 8"/>
                  <a:gd name="T5" fmla="*/ 0 h 24"/>
                  <a:gd name="T6" fmla="*/ 8 w 8"/>
                  <a:gd name="T7" fmla="*/ 0 h 24"/>
                  <a:gd name="T8" fmla="*/ 8 w 8"/>
                  <a:gd name="T9" fmla="*/ 15 h 24"/>
                  <a:gd name="T10" fmla="*/ 8 w 8"/>
                  <a:gd name="T11" fmla="*/ 24 h 24"/>
                  <a:gd name="T12" fmla="*/ 0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7" name="Freeform 465"/>
              <p:cNvSpPr>
                <a:spLocks/>
              </p:cNvSpPr>
              <p:nvPr/>
            </p:nvSpPr>
            <p:spPr bwMode="auto">
              <a:xfrm>
                <a:off x="1930" y="1470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5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8" name="Freeform 466"/>
              <p:cNvSpPr>
                <a:spLocks/>
              </p:cNvSpPr>
              <p:nvPr/>
            </p:nvSpPr>
            <p:spPr bwMode="auto">
              <a:xfrm>
                <a:off x="1933" y="1470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5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" name="Freeform 467"/>
              <p:cNvSpPr>
                <a:spLocks/>
              </p:cNvSpPr>
              <p:nvPr/>
            </p:nvSpPr>
            <p:spPr bwMode="auto">
              <a:xfrm>
                <a:off x="1938" y="1470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5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" name="Freeform 468"/>
              <p:cNvSpPr>
                <a:spLocks/>
              </p:cNvSpPr>
              <p:nvPr/>
            </p:nvSpPr>
            <p:spPr bwMode="auto">
              <a:xfrm>
                <a:off x="1941" y="1470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5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" name="Freeform 469"/>
              <p:cNvSpPr>
                <a:spLocks/>
              </p:cNvSpPr>
              <p:nvPr/>
            </p:nvSpPr>
            <p:spPr bwMode="auto">
              <a:xfrm>
                <a:off x="1946" y="1470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5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" name="Freeform 470"/>
              <p:cNvSpPr>
                <a:spLocks/>
              </p:cNvSpPr>
              <p:nvPr/>
            </p:nvSpPr>
            <p:spPr bwMode="auto">
              <a:xfrm>
                <a:off x="1949" y="1470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5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" name="Freeform 471"/>
              <p:cNvSpPr>
                <a:spLocks/>
              </p:cNvSpPr>
              <p:nvPr/>
            </p:nvSpPr>
            <p:spPr bwMode="auto">
              <a:xfrm>
                <a:off x="1955" y="1470"/>
                <a:ext cx="2" cy="24"/>
              </a:xfrm>
              <a:custGeom>
                <a:avLst/>
                <a:gdLst>
                  <a:gd name="T0" fmla="*/ 0 w 2"/>
                  <a:gd name="T1" fmla="*/ 24 h 24"/>
                  <a:gd name="T2" fmla="*/ 0 w 2"/>
                  <a:gd name="T3" fmla="*/ 0 h 24"/>
                  <a:gd name="T4" fmla="*/ 2 w 2"/>
                  <a:gd name="T5" fmla="*/ 0 h 24"/>
                  <a:gd name="T6" fmla="*/ 2 w 2"/>
                  <a:gd name="T7" fmla="*/ 15 h 24"/>
                  <a:gd name="T8" fmla="*/ 2 w 2"/>
                  <a:gd name="T9" fmla="*/ 24 h 24"/>
                  <a:gd name="T10" fmla="*/ 2 w 2"/>
                  <a:gd name="T11" fmla="*/ 24 h 24"/>
                  <a:gd name="T12" fmla="*/ 0 w 2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4">
                    <a:moveTo>
                      <a:pt x="0" y="2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" name="Freeform 472"/>
              <p:cNvSpPr>
                <a:spLocks/>
              </p:cNvSpPr>
              <p:nvPr/>
            </p:nvSpPr>
            <p:spPr bwMode="auto">
              <a:xfrm>
                <a:off x="1955" y="1470"/>
                <a:ext cx="8" cy="24"/>
              </a:xfrm>
              <a:custGeom>
                <a:avLst/>
                <a:gdLst>
                  <a:gd name="T0" fmla="*/ 2 w 8"/>
                  <a:gd name="T1" fmla="*/ 24 h 24"/>
                  <a:gd name="T2" fmla="*/ 0 w 8"/>
                  <a:gd name="T3" fmla="*/ 0 h 24"/>
                  <a:gd name="T4" fmla="*/ 8 w 8"/>
                  <a:gd name="T5" fmla="*/ 0 h 24"/>
                  <a:gd name="T6" fmla="*/ 8 w 8"/>
                  <a:gd name="T7" fmla="*/ 0 h 24"/>
                  <a:gd name="T8" fmla="*/ 8 w 8"/>
                  <a:gd name="T9" fmla="*/ 10 h 24"/>
                  <a:gd name="T10" fmla="*/ 8 w 8"/>
                  <a:gd name="T11" fmla="*/ 24 h 24"/>
                  <a:gd name="T12" fmla="*/ 2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2" y="2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24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" name="Freeform 473"/>
              <p:cNvSpPr>
                <a:spLocks/>
              </p:cNvSpPr>
              <p:nvPr/>
            </p:nvSpPr>
            <p:spPr bwMode="auto">
              <a:xfrm>
                <a:off x="1963" y="1470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" name="Freeform 474"/>
              <p:cNvSpPr>
                <a:spLocks/>
              </p:cNvSpPr>
              <p:nvPr/>
            </p:nvSpPr>
            <p:spPr bwMode="auto">
              <a:xfrm>
                <a:off x="1966" y="1470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0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" name="Freeform 475"/>
              <p:cNvSpPr>
                <a:spLocks/>
              </p:cNvSpPr>
              <p:nvPr/>
            </p:nvSpPr>
            <p:spPr bwMode="auto">
              <a:xfrm>
                <a:off x="1971" y="1470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" name="Freeform 476"/>
              <p:cNvSpPr>
                <a:spLocks/>
              </p:cNvSpPr>
              <p:nvPr/>
            </p:nvSpPr>
            <p:spPr bwMode="auto">
              <a:xfrm>
                <a:off x="1974" y="1470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0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" name="Freeform 477"/>
              <p:cNvSpPr>
                <a:spLocks/>
              </p:cNvSpPr>
              <p:nvPr/>
            </p:nvSpPr>
            <p:spPr bwMode="auto">
              <a:xfrm>
                <a:off x="1979" y="1470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" name="Freeform 478"/>
              <p:cNvSpPr>
                <a:spLocks/>
              </p:cNvSpPr>
              <p:nvPr/>
            </p:nvSpPr>
            <p:spPr bwMode="auto">
              <a:xfrm>
                <a:off x="1982" y="1470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0 h 24"/>
                  <a:gd name="T4" fmla="*/ 5 w 8"/>
                  <a:gd name="T5" fmla="*/ 0 h 24"/>
                  <a:gd name="T6" fmla="*/ 5 w 8"/>
                  <a:gd name="T7" fmla="*/ 10 h 24"/>
                  <a:gd name="T8" fmla="*/ 8 w 8"/>
                  <a:gd name="T9" fmla="*/ 24 h 24"/>
                  <a:gd name="T10" fmla="*/ 8 w 8"/>
                  <a:gd name="T11" fmla="*/ 24 h 24"/>
                  <a:gd name="T12" fmla="*/ 0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" name="Freeform 479"/>
              <p:cNvSpPr>
                <a:spLocks/>
              </p:cNvSpPr>
              <p:nvPr/>
            </p:nvSpPr>
            <p:spPr bwMode="auto">
              <a:xfrm>
                <a:off x="1987" y="1470"/>
                <a:ext cx="9" cy="24"/>
              </a:xfrm>
              <a:custGeom>
                <a:avLst/>
                <a:gdLst>
                  <a:gd name="T0" fmla="*/ 3 w 9"/>
                  <a:gd name="T1" fmla="*/ 24 h 24"/>
                  <a:gd name="T2" fmla="*/ 0 w 9"/>
                  <a:gd name="T3" fmla="*/ 0 h 24"/>
                  <a:gd name="T4" fmla="*/ 3 w 9"/>
                  <a:gd name="T5" fmla="*/ 0 h 24"/>
                  <a:gd name="T6" fmla="*/ 3 w 9"/>
                  <a:gd name="T7" fmla="*/ 0 h 24"/>
                  <a:gd name="T8" fmla="*/ 3 w 9"/>
                  <a:gd name="T9" fmla="*/ 10 h 24"/>
                  <a:gd name="T10" fmla="*/ 9 w 9"/>
                  <a:gd name="T11" fmla="*/ 15 h 24"/>
                  <a:gd name="T12" fmla="*/ 3 w 9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4">
                    <a:moveTo>
                      <a:pt x="3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9" y="15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" name="Freeform 480"/>
              <p:cNvSpPr>
                <a:spLocks/>
              </p:cNvSpPr>
              <p:nvPr/>
            </p:nvSpPr>
            <p:spPr bwMode="auto">
              <a:xfrm>
                <a:off x="1990" y="1470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10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" name="Freeform 481"/>
              <p:cNvSpPr>
                <a:spLocks/>
              </p:cNvSpPr>
              <p:nvPr/>
            </p:nvSpPr>
            <p:spPr bwMode="auto">
              <a:xfrm>
                <a:off x="1996" y="1470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10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" name="Freeform 482"/>
              <p:cNvSpPr>
                <a:spLocks/>
              </p:cNvSpPr>
              <p:nvPr/>
            </p:nvSpPr>
            <p:spPr bwMode="auto">
              <a:xfrm>
                <a:off x="1998" y="1470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10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" name="Freeform 483"/>
              <p:cNvSpPr>
                <a:spLocks/>
              </p:cNvSpPr>
              <p:nvPr/>
            </p:nvSpPr>
            <p:spPr bwMode="auto">
              <a:xfrm>
                <a:off x="2004" y="1470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10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" name="Freeform 484"/>
              <p:cNvSpPr>
                <a:spLocks/>
              </p:cNvSpPr>
              <p:nvPr/>
            </p:nvSpPr>
            <p:spPr bwMode="auto">
              <a:xfrm>
                <a:off x="2012" y="1470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10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" name="Freeform 485"/>
              <p:cNvSpPr>
                <a:spLocks/>
              </p:cNvSpPr>
              <p:nvPr/>
            </p:nvSpPr>
            <p:spPr bwMode="auto">
              <a:xfrm>
                <a:off x="2015" y="1470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10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8" name="Freeform 486"/>
              <p:cNvSpPr>
                <a:spLocks/>
              </p:cNvSpPr>
              <p:nvPr/>
            </p:nvSpPr>
            <p:spPr bwMode="auto">
              <a:xfrm>
                <a:off x="2020" y="1470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10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9" name="Freeform 487"/>
              <p:cNvSpPr>
                <a:spLocks/>
              </p:cNvSpPr>
              <p:nvPr/>
            </p:nvSpPr>
            <p:spPr bwMode="auto">
              <a:xfrm>
                <a:off x="2023" y="1470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10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0" name="Freeform 488"/>
              <p:cNvSpPr>
                <a:spLocks/>
              </p:cNvSpPr>
              <p:nvPr/>
            </p:nvSpPr>
            <p:spPr bwMode="auto">
              <a:xfrm>
                <a:off x="2029" y="1470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10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1" name="Freeform 489"/>
              <p:cNvSpPr>
                <a:spLocks/>
              </p:cNvSpPr>
              <p:nvPr/>
            </p:nvSpPr>
            <p:spPr bwMode="auto">
              <a:xfrm>
                <a:off x="2031" y="1470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10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2" name="Freeform 490"/>
              <p:cNvSpPr>
                <a:spLocks/>
              </p:cNvSpPr>
              <p:nvPr/>
            </p:nvSpPr>
            <p:spPr bwMode="auto">
              <a:xfrm>
                <a:off x="2034" y="1470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10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3" name="Freeform 491"/>
              <p:cNvSpPr>
                <a:spLocks/>
              </p:cNvSpPr>
              <p:nvPr/>
            </p:nvSpPr>
            <p:spPr bwMode="auto">
              <a:xfrm>
                <a:off x="2039" y="1470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10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4" name="Freeform 492"/>
              <p:cNvSpPr>
                <a:spLocks/>
              </p:cNvSpPr>
              <p:nvPr/>
            </p:nvSpPr>
            <p:spPr bwMode="auto">
              <a:xfrm>
                <a:off x="2042" y="1470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10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5" name="Freeform 493"/>
              <p:cNvSpPr>
                <a:spLocks/>
              </p:cNvSpPr>
              <p:nvPr/>
            </p:nvSpPr>
            <p:spPr bwMode="auto">
              <a:xfrm>
                <a:off x="2048" y="1470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10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6" name="Freeform 494"/>
              <p:cNvSpPr>
                <a:spLocks/>
              </p:cNvSpPr>
              <p:nvPr/>
            </p:nvSpPr>
            <p:spPr bwMode="auto">
              <a:xfrm>
                <a:off x="2050" y="1470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10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7" name="Freeform 495"/>
              <p:cNvSpPr>
                <a:spLocks/>
              </p:cNvSpPr>
              <p:nvPr/>
            </p:nvSpPr>
            <p:spPr bwMode="auto">
              <a:xfrm>
                <a:off x="2056" y="1470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3 w 8"/>
                  <a:gd name="T5" fmla="*/ 0 h 15"/>
                  <a:gd name="T6" fmla="*/ 3 w 8"/>
                  <a:gd name="T7" fmla="*/ 10 h 15"/>
                  <a:gd name="T8" fmla="*/ 8 w 8"/>
                  <a:gd name="T9" fmla="*/ 15 h 15"/>
                  <a:gd name="T10" fmla="*/ 3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8" y="1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8" name="Freeform 496"/>
              <p:cNvSpPr>
                <a:spLocks/>
              </p:cNvSpPr>
              <p:nvPr/>
            </p:nvSpPr>
            <p:spPr bwMode="auto">
              <a:xfrm>
                <a:off x="2059" y="1465"/>
                <a:ext cx="8" cy="20"/>
              </a:xfrm>
              <a:custGeom>
                <a:avLst/>
                <a:gdLst>
                  <a:gd name="T0" fmla="*/ 5 w 8"/>
                  <a:gd name="T1" fmla="*/ 20 h 20"/>
                  <a:gd name="T2" fmla="*/ 0 w 8"/>
                  <a:gd name="T3" fmla="*/ 5 h 20"/>
                  <a:gd name="T4" fmla="*/ 5 w 8"/>
                  <a:gd name="T5" fmla="*/ 0 h 20"/>
                  <a:gd name="T6" fmla="*/ 5 w 8"/>
                  <a:gd name="T7" fmla="*/ 0 h 20"/>
                  <a:gd name="T8" fmla="*/ 5 w 8"/>
                  <a:gd name="T9" fmla="*/ 15 h 20"/>
                  <a:gd name="T10" fmla="*/ 8 w 8"/>
                  <a:gd name="T11" fmla="*/ 20 h 20"/>
                  <a:gd name="T12" fmla="*/ 5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5" y="2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8" y="20"/>
                    </a:lnTo>
                    <a:lnTo>
                      <a:pt x="5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9" name="Freeform 497"/>
              <p:cNvSpPr>
                <a:spLocks/>
              </p:cNvSpPr>
              <p:nvPr/>
            </p:nvSpPr>
            <p:spPr bwMode="auto">
              <a:xfrm>
                <a:off x="2064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0" name="Freeform 498"/>
              <p:cNvSpPr>
                <a:spLocks/>
              </p:cNvSpPr>
              <p:nvPr/>
            </p:nvSpPr>
            <p:spPr bwMode="auto">
              <a:xfrm>
                <a:off x="2067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" name="Freeform 499"/>
              <p:cNvSpPr>
                <a:spLocks/>
              </p:cNvSpPr>
              <p:nvPr/>
            </p:nvSpPr>
            <p:spPr bwMode="auto">
              <a:xfrm>
                <a:off x="2072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" name="Freeform 500"/>
              <p:cNvSpPr>
                <a:spLocks/>
              </p:cNvSpPr>
              <p:nvPr/>
            </p:nvSpPr>
            <p:spPr bwMode="auto">
              <a:xfrm>
                <a:off x="2075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" name="Freeform 501"/>
              <p:cNvSpPr>
                <a:spLocks/>
              </p:cNvSpPr>
              <p:nvPr/>
            </p:nvSpPr>
            <p:spPr bwMode="auto">
              <a:xfrm>
                <a:off x="2081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15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" name="Freeform 502"/>
              <p:cNvSpPr>
                <a:spLocks/>
              </p:cNvSpPr>
              <p:nvPr/>
            </p:nvSpPr>
            <p:spPr bwMode="auto">
              <a:xfrm>
                <a:off x="2089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" name="Freeform 503"/>
              <p:cNvSpPr>
                <a:spLocks/>
              </p:cNvSpPr>
              <p:nvPr/>
            </p:nvSpPr>
            <p:spPr bwMode="auto">
              <a:xfrm>
                <a:off x="2091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" name="Freeform 504"/>
              <p:cNvSpPr>
                <a:spLocks/>
              </p:cNvSpPr>
              <p:nvPr/>
            </p:nvSpPr>
            <p:spPr bwMode="auto">
              <a:xfrm>
                <a:off x="2097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" name="Freeform 505"/>
              <p:cNvSpPr>
                <a:spLocks/>
              </p:cNvSpPr>
              <p:nvPr/>
            </p:nvSpPr>
            <p:spPr bwMode="auto">
              <a:xfrm>
                <a:off x="2100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" name="Freeform 506"/>
              <p:cNvSpPr>
                <a:spLocks/>
              </p:cNvSpPr>
              <p:nvPr/>
            </p:nvSpPr>
            <p:spPr bwMode="auto">
              <a:xfrm>
                <a:off x="210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" name="Freeform 507"/>
              <p:cNvSpPr>
                <a:spLocks/>
              </p:cNvSpPr>
              <p:nvPr/>
            </p:nvSpPr>
            <p:spPr bwMode="auto">
              <a:xfrm>
                <a:off x="2108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" name="Freeform 508"/>
              <p:cNvSpPr>
                <a:spLocks/>
              </p:cNvSpPr>
              <p:nvPr/>
            </p:nvSpPr>
            <p:spPr bwMode="auto">
              <a:xfrm>
                <a:off x="2113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" name="Freeform 509"/>
              <p:cNvSpPr>
                <a:spLocks/>
              </p:cNvSpPr>
              <p:nvPr/>
            </p:nvSpPr>
            <p:spPr bwMode="auto">
              <a:xfrm>
                <a:off x="2116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" name="Freeform 510"/>
              <p:cNvSpPr>
                <a:spLocks/>
              </p:cNvSpPr>
              <p:nvPr/>
            </p:nvSpPr>
            <p:spPr bwMode="auto">
              <a:xfrm>
                <a:off x="2122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" name="Freeform 511"/>
              <p:cNvSpPr>
                <a:spLocks/>
              </p:cNvSpPr>
              <p:nvPr/>
            </p:nvSpPr>
            <p:spPr bwMode="auto">
              <a:xfrm>
                <a:off x="2124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" name="Freeform 512"/>
              <p:cNvSpPr>
                <a:spLocks/>
              </p:cNvSpPr>
              <p:nvPr/>
            </p:nvSpPr>
            <p:spPr bwMode="auto">
              <a:xfrm>
                <a:off x="2130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" name="Freeform 513"/>
              <p:cNvSpPr>
                <a:spLocks/>
              </p:cNvSpPr>
              <p:nvPr/>
            </p:nvSpPr>
            <p:spPr bwMode="auto">
              <a:xfrm>
                <a:off x="2133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" name="Freeform 514"/>
              <p:cNvSpPr>
                <a:spLocks/>
              </p:cNvSpPr>
              <p:nvPr/>
            </p:nvSpPr>
            <p:spPr bwMode="auto">
              <a:xfrm>
                <a:off x="2138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" name="Freeform 515"/>
              <p:cNvSpPr>
                <a:spLocks/>
              </p:cNvSpPr>
              <p:nvPr/>
            </p:nvSpPr>
            <p:spPr bwMode="auto">
              <a:xfrm>
                <a:off x="2141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" name="Freeform 516"/>
              <p:cNvSpPr>
                <a:spLocks/>
              </p:cNvSpPr>
              <p:nvPr/>
            </p:nvSpPr>
            <p:spPr bwMode="auto">
              <a:xfrm>
                <a:off x="2146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" name="Freeform 517"/>
              <p:cNvSpPr>
                <a:spLocks/>
              </p:cNvSpPr>
              <p:nvPr/>
            </p:nvSpPr>
            <p:spPr bwMode="auto">
              <a:xfrm>
                <a:off x="2149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0" name="Freeform 518"/>
              <p:cNvSpPr>
                <a:spLocks/>
              </p:cNvSpPr>
              <p:nvPr/>
            </p:nvSpPr>
            <p:spPr bwMode="auto">
              <a:xfrm>
                <a:off x="2154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1" name="Freeform 519"/>
              <p:cNvSpPr>
                <a:spLocks/>
              </p:cNvSpPr>
              <p:nvPr/>
            </p:nvSpPr>
            <p:spPr bwMode="auto">
              <a:xfrm>
                <a:off x="2157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15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2" name="Freeform 520"/>
              <p:cNvSpPr>
                <a:spLocks/>
              </p:cNvSpPr>
              <p:nvPr/>
            </p:nvSpPr>
            <p:spPr bwMode="auto">
              <a:xfrm>
                <a:off x="2165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3" name="Freeform 521"/>
              <p:cNvSpPr>
                <a:spLocks/>
              </p:cNvSpPr>
              <p:nvPr/>
            </p:nvSpPr>
            <p:spPr bwMode="auto">
              <a:xfrm>
                <a:off x="2171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4" name="Freeform 522"/>
              <p:cNvSpPr>
                <a:spLocks/>
              </p:cNvSpPr>
              <p:nvPr/>
            </p:nvSpPr>
            <p:spPr bwMode="auto">
              <a:xfrm>
                <a:off x="2174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5" name="Freeform 523"/>
              <p:cNvSpPr>
                <a:spLocks/>
              </p:cNvSpPr>
              <p:nvPr/>
            </p:nvSpPr>
            <p:spPr bwMode="auto">
              <a:xfrm>
                <a:off x="2179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6" name="Freeform 524"/>
              <p:cNvSpPr>
                <a:spLocks/>
              </p:cNvSpPr>
              <p:nvPr/>
            </p:nvSpPr>
            <p:spPr bwMode="auto">
              <a:xfrm>
                <a:off x="2182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" name="Freeform 525"/>
              <p:cNvSpPr>
                <a:spLocks/>
              </p:cNvSpPr>
              <p:nvPr/>
            </p:nvSpPr>
            <p:spPr bwMode="auto">
              <a:xfrm>
                <a:off x="2187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" name="Freeform 526"/>
              <p:cNvSpPr>
                <a:spLocks/>
              </p:cNvSpPr>
              <p:nvPr/>
            </p:nvSpPr>
            <p:spPr bwMode="auto">
              <a:xfrm>
                <a:off x="2190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" name="Freeform 527"/>
              <p:cNvSpPr>
                <a:spLocks/>
              </p:cNvSpPr>
              <p:nvPr/>
            </p:nvSpPr>
            <p:spPr bwMode="auto">
              <a:xfrm>
                <a:off x="219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" name="Freeform 528"/>
              <p:cNvSpPr>
                <a:spLocks/>
              </p:cNvSpPr>
              <p:nvPr/>
            </p:nvSpPr>
            <p:spPr bwMode="auto">
              <a:xfrm>
                <a:off x="2198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" name="Freeform 529"/>
              <p:cNvSpPr>
                <a:spLocks/>
              </p:cNvSpPr>
              <p:nvPr/>
            </p:nvSpPr>
            <p:spPr bwMode="auto">
              <a:xfrm>
                <a:off x="2204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2 w 8"/>
                  <a:gd name="T5" fmla="*/ 0 h 20"/>
                  <a:gd name="T6" fmla="*/ 2 w 8"/>
                  <a:gd name="T7" fmla="*/ 15 h 20"/>
                  <a:gd name="T8" fmla="*/ 8 w 8"/>
                  <a:gd name="T9" fmla="*/ 20 h 20"/>
                  <a:gd name="T10" fmla="*/ 2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8" y="20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" name="Freeform 530"/>
              <p:cNvSpPr>
                <a:spLocks/>
              </p:cNvSpPr>
              <p:nvPr/>
            </p:nvSpPr>
            <p:spPr bwMode="auto">
              <a:xfrm>
                <a:off x="2204" y="1465"/>
                <a:ext cx="11" cy="20"/>
              </a:xfrm>
              <a:custGeom>
                <a:avLst/>
                <a:gdLst>
                  <a:gd name="T0" fmla="*/ 8 w 11"/>
                  <a:gd name="T1" fmla="*/ 20 h 20"/>
                  <a:gd name="T2" fmla="*/ 0 w 11"/>
                  <a:gd name="T3" fmla="*/ 0 h 20"/>
                  <a:gd name="T4" fmla="*/ 8 w 11"/>
                  <a:gd name="T5" fmla="*/ 0 h 20"/>
                  <a:gd name="T6" fmla="*/ 8 w 11"/>
                  <a:gd name="T7" fmla="*/ 0 h 20"/>
                  <a:gd name="T8" fmla="*/ 8 w 11"/>
                  <a:gd name="T9" fmla="*/ 5 h 20"/>
                  <a:gd name="T10" fmla="*/ 11 w 11"/>
                  <a:gd name="T11" fmla="*/ 15 h 20"/>
                  <a:gd name="T12" fmla="*/ 8 w 1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8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11" y="1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" name="Freeform 531"/>
              <p:cNvSpPr>
                <a:spLocks/>
              </p:cNvSpPr>
              <p:nvPr/>
            </p:nvSpPr>
            <p:spPr bwMode="auto">
              <a:xfrm>
                <a:off x="2212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" name="Freeform 532"/>
              <p:cNvSpPr>
                <a:spLocks/>
              </p:cNvSpPr>
              <p:nvPr/>
            </p:nvSpPr>
            <p:spPr bwMode="auto">
              <a:xfrm>
                <a:off x="2215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" name="Freeform 533"/>
              <p:cNvSpPr>
                <a:spLocks/>
              </p:cNvSpPr>
              <p:nvPr/>
            </p:nvSpPr>
            <p:spPr bwMode="auto">
              <a:xfrm>
                <a:off x="2220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" name="Freeform 534"/>
              <p:cNvSpPr>
                <a:spLocks/>
              </p:cNvSpPr>
              <p:nvPr/>
            </p:nvSpPr>
            <p:spPr bwMode="auto">
              <a:xfrm>
                <a:off x="2223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" name="Freeform 535"/>
              <p:cNvSpPr>
                <a:spLocks/>
              </p:cNvSpPr>
              <p:nvPr/>
            </p:nvSpPr>
            <p:spPr bwMode="auto">
              <a:xfrm>
                <a:off x="2228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" name="Freeform 536"/>
              <p:cNvSpPr>
                <a:spLocks/>
              </p:cNvSpPr>
              <p:nvPr/>
            </p:nvSpPr>
            <p:spPr bwMode="auto">
              <a:xfrm>
                <a:off x="2231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" name="Freeform 537"/>
              <p:cNvSpPr>
                <a:spLocks/>
              </p:cNvSpPr>
              <p:nvPr/>
            </p:nvSpPr>
            <p:spPr bwMode="auto">
              <a:xfrm>
                <a:off x="2237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" name="Freeform 538"/>
              <p:cNvSpPr>
                <a:spLocks/>
              </p:cNvSpPr>
              <p:nvPr/>
            </p:nvSpPr>
            <p:spPr bwMode="auto">
              <a:xfrm>
                <a:off x="2245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" name="Freeform 539"/>
              <p:cNvSpPr>
                <a:spLocks/>
              </p:cNvSpPr>
              <p:nvPr/>
            </p:nvSpPr>
            <p:spPr bwMode="auto">
              <a:xfrm>
                <a:off x="2247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" name="Freeform 540"/>
              <p:cNvSpPr>
                <a:spLocks/>
              </p:cNvSpPr>
              <p:nvPr/>
            </p:nvSpPr>
            <p:spPr bwMode="auto">
              <a:xfrm>
                <a:off x="2253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" name="Freeform 541"/>
              <p:cNvSpPr>
                <a:spLocks/>
              </p:cNvSpPr>
              <p:nvPr/>
            </p:nvSpPr>
            <p:spPr bwMode="auto">
              <a:xfrm>
                <a:off x="2256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" name="Freeform 542"/>
              <p:cNvSpPr>
                <a:spLocks/>
              </p:cNvSpPr>
              <p:nvPr/>
            </p:nvSpPr>
            <p:spPr bwMode="auto">
              <a:xfrm>
                <a:off x="2261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" name="Freeform 543"/>
              <p:cNvSpPr>
                <a:spLocks/>
              </p:cNvSpPr>
              <p:nvPr/>
            </p:nvSpPr>
            <p:spPr bwMode="auto">
              <a:xfrm>
                <a:off x="2264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" name="Freeform 544"/>
              <p:cNvSpPr>
                <a:spLocks/>
              </p:cNvSpPr>
              <p:nvPr/>
            </p:nvSpPr>
            <p:spPr bwMode="auto">
              <a:xfrm>
                <a:off x="2269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" name="Freeform 545"/>
              <p:cNvSpPr>
                <a:spLocks/>
              </p:cNvSpPr>
              <p:nvPr/>
            </p:nvSpPr>
            <p:spPr bwMode="auto">
              <a:xfrm>
                <a:off x="2272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" name="Freeform 546"/>
              <p:cNvSpPr>
                <a:spLocks/>
              </p:cNvSpPr>
              <p:nvPr/>
            </p:nvSpPr>
            <p:spPr bwMode="auto">
              <a:xfrm>
                <a:off x="2278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" name="Freeform 547"/>
              <p:cNvSpPr>
                <a:spLocks/>
              </p:cNvSpPr>
              <p:nvPr/>
            </p:nvSpPr>
            <p:spPr bwMode="auto">
              <a:xfrm>
                <a:off x="2280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" name="Freeform 548"/>
              <p:cNvSpPr>
                <a:spLocks/>
              </p:cNvSpPr>
              <p:nvPr/>
            </p:nvSpPr>
            <p:spPr bwMode="auto">
              <a:xfrm>
                <a:off x="2286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" name="Freeform 549"/>
              <p:cNvSpPr>
                <a:spLocks/>
              </p:cNvSpPr>
              <p:nvPr/>
            </p:nvSpPr>
            <p:spPr bwMode="auto">
              <a:xfrm>
                <a:off x="2288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" name="Freeform 550"/>
              <p:cNvSpPr>
                <a:spLocks/>
              </p:cNvSpPr>
              <p:nvPr/>
            </p:nvSpPr>
            <p:spPr bwMode="auto">
              <a:xfrm>
                <a:off x="2294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" name="Freeform 551"/>
              <p:cNvSpPr>
                <a:spLocks/>
              </p:cNvSpPr>
              <p:nvPr/>
            </p:nvSpPr>
            <p:spPr bwMode="auto">
              <a:xfrm>
                <a:off x="2297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" name="Freeform 552"/>
              <p:cNvSpPr>
                <a:spLocks/>
              </p:cNvSpPr>
              <p:nvPr/>
            </p:nvSpPr>
            <p:spPr bwMode="auto">
              <a:xfrm>
                <a:off x="2302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" name="Freeform 553"/>
              <p:cNvSpPr>
                <a:spLocks/>
              </p:cNvSpPr>
              <p:nvPr/>
            </p:nvSpPr>
            <p:spPr bwMode="auto">
              <a:xfrm>
                <a:off x="2305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" name="Freeform 554"/>
              <p:cNvSpPr>
                <a:spLocks/>
              </p:cNvSpPr>
              <p:nvPr/>
            </p:nvSpPr>
            <p:spPr bwMode="auto">
              <a:xfrm>
                <a:off x="2310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" name="Freeform 555"/>
              <p:cNvSpPr>
                <a:spLocks/>
              </p:cNvSpPr>
              <p:nvPr/>
            </p:nvSpPr>
            <p:spPr bwMode="auto">
              <a:xfrm>
                <a:off x="2313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" name="Freeform 556"/>
              <p:cNvSpPr>
                <a:spLocks/>
              </p:cNvSpPr>
              <p:nvPr/>
            </p:nvSpPr>
            <p:spPr bwMode="auto">
              <a:xfrm>
                <a:off x="2319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" name="Freeform 557"/>
              <p:cNvSpPr>
                <a:spLocks/>
              </p:cNvSpPr>
              <p:nvPr/>
            </p:nvSpPr>
            <p:spPr bwMode="auto">
              <a:xfrm>
                <a:off x="2327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0" name="Freeform 558"/>
              <p:cNvSpPr>
                <a:spLocks/>
              </p:cNvSpPr>
              <p:nvPr/>
            </p:nvSpPr>
            <p:spPr bwMode="auto">
              <a:xfrm>
                <a:off x="2330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1" name="Freeform 559"/>
              <p:cNvSpPr>
                <a:spLocks/>
              </p:cNvSpPr>
              <p:nvPr/>
            </p:nvSpPr>
            <p:spPr bwMode="auto">
              <a:xfrm>
                <a:off x="2335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2" name="Freeform 560"/>
              <p:cNvSpPr>
                <a:spLocks/>
              </p:cNvSpPr>
              <p:nvPr/>
            </p:nvSpPr>
            <p:spPr bwMode="auto">
              <a:xfrm>
                <a:off x="2338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3" name="Freeform 561"/>
              <p:cNvSpPr>
                <a:spLocks/>
              </p:cNvSpPr>
              <p:nvPr/>
            </p:nvSpPr>
            <p:spPr bwMode="auto">
              <a:xfrm>
                <a:off x="2343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4" name="Freeform 562"/>
              <p:cNvSpPr>
                <a:spLocks/>
              </p:cNvSpPr>
              <p:nvPr/>
            </p:nvSpPr>
            <p:spPr bwMode="auto">
              <a:xfrm>
                <a:off x="2346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5" name="Freeform 563"/>
              <p:cNvSpPr>
                <a:spLocks/>
              </p:cNvSpPr>
              <p:nvPr/>
            </p:nvSpPr>
            <p:spPr bwMode="auto">
              <a:xfrm>
                <a:off x="2351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6" name="Freeform 564"/>
              <p:cNvSpPr>
                <a:spLocks/>
              </p:cNvSpPr>
              <p:nvPr/>
            </p:nvSpPr>
            <p:spPr bwMode="auto">
              <a:xfrm>
                <a:off x="2354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" name="Freeform 565"/>
              <p:cNvSpPr>
                <a:spLocks/>
              </p:cNvSpPr>
              <p:nvPr/>
            </p:nvSpPr>
            <p:spPr bwMode="auto">
              <a:xfrm>
                <a:off x="2357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8" name="Freeform 566"/>
              <p:cNvSpPr>
                <a:spLocks/>
              </p:cNvSpPr>
              <p:nvPr/>
            </p:nvSpPr>
            <p:spPr bwMode="auto">
              <a:xfrm>
                <a:off x="2362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9" name="Freeform 567"/>
              <p:cNvSpPr>
                <a:spLocks/>
              </p:cNvSpPr>
              <p:nvPr/>
            </p:nvSpPr>
            <p:spPr bwMode="auto">
              <a:xfrm>
                <a:off x="2365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0" name="Freeform 568"/>
              <p:cNvSpPr>
                <a:spLocks/>
              </p:cNvSpPr>
              <p:nvPr/>
            </p:nvSpPr>
            <p:spPr bwMode="auto">
              <a:xfrm>
                <a:off x="2371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1" name="Freeform 569"/>
              <p:cNvSpPr>
                <a:spLocks/>
              </p:cNvSpPr>
              <p:nvPr/>
            </p:nvSpPr>
            <p:spPr bwMode="auto">
              <a:xfrm>
                <a:off x="2373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2" name="Freeform 570"/>
              <p:cNvSpPr>
                <a:spLocks/>
              </p:cNvSpPr>
              <p:nvPr/>
            </p:nvSpPr>
            <p:spPr bwMode="auto">
              <a:xfrm>
                <a:off x="2379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3" name="Freeform 571"/>
              <p:cNvSpPr>
                <a:spLocks/>
              </p:cNvSpPr>
              <p:nvPr/>
            </p:nvSpPr>
            <p:spPr bwMode="auto">
              <a:xfrm>
                <a:off x="2382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4" name="Freeform 572"/>
              <p:cNvSpPr>
                <a:spLocks/>
              </p:cNvSpPr>
              <p:nvPr/>
            </p:nvSpPr>
            <p:spPr bwMode="auto">
              <a:xfrm>
                <a:off x="2387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5" name="Freeform 573"/>
              <p:cNvSpPr>
                <a:spLocks/>
              </p:cNvSpPr>
              <p:nvPr/>
            </p:nvSpPr>
            <p:spPr bwMode="auto">
              <a:xfrm>
                <a:off x="2390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6" name="Freeform 574"/>
              <p:cNvSpPr>
                <a:spLocks/>
              </p:cNvSpPr>
              <p:nvPr/>
            </p:nvSpPr>
            <p:spPr bwMode="auto">
              <a:xfrm>
                <a:off x="2395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" name="Freeform 575"/>
              <p:cNvSpPr>
                <a:spLocks/>
              </p:cNvSpPr>
              <p:nvPr/>
            </p:nvSpPr>
            <p:spPr bwMode="auto">
              <a:xfrm>
                <a:off x="2403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" name="Freeform 576"/>
              <p:cNvSpPr>
                <a:spLocks/>
              </p:cNvSpPr>
              <p:nvPr/>
            </p:nvSpPr>
            <p:spPr bwMode="auto">
              <a:xfrm>
                <a:off x="2406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9" name="Freeform 577"/>
              <p:cNvSpPr>
                <a:spLocks/>
              </p:cNvSpPr>
              <p:nvPr/>
            </p:nvSpPr>
            <p:spPr bwMode="auto">
              <a:xfrm>
                <a:off x="2412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0" name="Freeform 578"/>
              <p:cNvSpPr>
                <a:spLocks/>
              </p:cNvSpPr>
              <p:nvPr/>
            </p:nvSpPr>
            <p:spPr bwMode="auto">
              <a:xfrm>
                <a:off x="2414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1" name="Freeform 579"/>
              <p:cNvSpPr>
                <a:spLocks/>
              </p:cNvSpPr>
              <p:nvPr/>
            </p:nvSpPr>
            <p:spPr bwMode="auto">
              <a:xfrm>
                <a:off x="2420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2" name="Freeform 580"/>
              <p:cNvSpPr>
                <a:spLocks/>
              </p:cNvSpPr>
              <p:nvPr/>
            </p:nvSpPr>
            <p:spPr bwMode="auto">
              <a:xfrm>
                <a:off x="2423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3" name="Freeform 581"/>
              <p:cNvSpPr>
                <a:spLocks/>
              </p:cNvSpPr>
              <p:nvPr/>
            </p:nvSpPr>
            <p:spPr bwMode="auto">
              <a:xfrm>
                <a:off x="2428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4" name="Freeform 582"/>
              <p:cNvSpPr>
                <a:spLocks/>
              </p:cNvSpPr>
              <p:nvPr/>
            </p:nvSpPr>
            <p:spPr bwMode="auto">
              <a:xfrm>
                <a:off x="2431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5" name="Freeform 583"/>
              <p:cNvSpPr>
                <a:spLocks/>
              </p:cNvSpPr>
              <p:nvPr/>
            </p:nvSpPr>
            <p:spPr bwMode="auto">
              <a:xfrm>
                <a:off x="2436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6" name="Freeform 584"/>
              <p:cNvSpPr>
                <a:spLocks/>
              </p:cNvSpPr>
              <p:nvPr/>
            </p:nvSpPr>
            <p:spPr bwMode="auto">
              <a:xfrm>
                <a:off x="2439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" name="Freeform 585"/>
              <p:cNvSpPr>
                <a:spLocks/>
              </p:cNvSpPr>
              <p:nvPr/>
            </p:nvSpPr>
            <p:spPr bwMode="auto">
              <a:xfrm>
                <a:off x="2444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" name="Freeform 586"/>
              <p:cNvSpPr>
                <a:spLocks/>
              </p:cNvSpPr>
              <p:nvPr/>
            </p:nvSpPr>
            <p:spPr bwMode="auto">
              <a:xfrm>
                <a:off x="2447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9" name="Freeform 587"/>
              <p:cNvSpPr>
                <a:spLocks/>
              </p:cNvSpPr>
              <p:nvPr/>
            </p:nvSpPr>
            <p:spPr bwMode="auto">
              <a:xfrm>
                <a:off x="2453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0" name="Freeform 588"/>
              <p:cNvSpPr>
                <a:spLocks/>
              </p:cNvSpPr>
              <p:nvPr/>
            </p:nvSpPr>
            <p:spPr bwMode="auto">
              <a:xfrm>
                <a:off x="2455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1" name="Freeform 589"/>
              <p:cNvSpPr>
                <a:spLocks/>
              </p:cNvSpPr>
              <p:nvPr/>
            </p:nvSpPr>
            <p:spPr bwMode="auto">
              <a:xfrm>
                <a:off x="2461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2" name="Freeform 590"/>
              <p:cNvSpPr>
                <a:spLocks/>
              </p:cNvSpPr>
              <p:nvPr/>
            </p:nvSpPr>
            <p:spPr bwMode="auto">
              <a:xfrm>
                <a:off x="2464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3" name="Freeform 591"/>
              <p:cNvSpPr>
                <a:spLocks/>
              </p:cNvSpPr>
              <p:nvPr/>
            </p:nvSpPr>
            <p:spPr bwMode="auto">
              <a:xfrm>
                <a:off x="2469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4" name="Freeform 592"/>
              <p:cNvSpPr>
                <a:spLocks/>
              </p:cNvSpPr>
              <p:nvPr/>
            </p:nvSpPr>
            <p:spPr bwMode="auto">
              <a:xfrm>
                <a:off x="2472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5" name="Freeform 593"/>
              <p:cNvSpPr>
                <a:spLocks/>
              </p:cNvSpPr>
              <p:nvPr/>
            </p:nvSpPr>
            <p:spPr bwMode="auto">
              <a:xfrm>
                <a:off x="2477" y="1465"/>
                <a:ext cx="9" cy="20"/>
              </a:xfrm>
              <a:custGeom>
                <a:avLst/>
                <a:gdLst>
                  <a:gd name="T0" fmla="*/ 0 w 9"/>
                  <a:gd name="T1" fmla="*/ 15 h 20"/>
                  <a:gd name="T2" fmla="*/ 3 w 9"/>
                  <a:gd name="T3" fmla="*/ 0 h 20"/>
                  <a:gd name="T4" fmla="*/ 9 w 9"/>
                  <a:gd name="T5" fmla="*/ 0 h 20"/>
                  <a:gd name="T6" fmla="*/ 9 w 9"/>
                  <a:gd name="T7" fmla="*/ 15 h 20"/>
                  <a:gd name="T8" fmla="*/ 9 w 9"/>
                  <a:gd name="T9" fmla="*/ 20 h 20"/>
                  <a:gd name="T10" fmla="*/ 3 w 9"/>
                  <a:gd name="T11" fmla="*/ 20 h 20"/>
                  <a:gd name="T12" fmla="*/ 0 w 9"/>
                  <a:gd name="T1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15"/>
                    </a:moveTo>
                    <a:lnTo>
                      <a:pt x="3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9" y="20"/>
                    </a:lnTo>
                    <a:lnTo>
                      <a:pt x="3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6" name="Freeform 594"/>
              <p:cNvSpPr>
                <a:spLocks/>
              </p:cNvSpPr>
              <p:nvPr/>
            </p:nvSpPr>
            <p:spPr bwMode="auto">
              <a:xfrm>
                <a:off x="2480" y="1455"/>
                <a:ext cx="8" cy="30"/>
              </a:xfrm>
              <a:custGeom>
                <a:avLst/>
                <a:gdLst>
                  <a:gd name="T0" fmla="*/ 6 w 8"/>
                  <a:gd name="T1" fmla="*/ 30 h 30"/>
                  <a:gd name="T2" fmla="*/ 0 w 8"/>
                  <a:gd name="T3" fmla="*/ 10 h 30"/>
                  <a:gd name="T4" fmla="*/ 8 w 8"/>
                  <a:gd name="T5" fmla="*/ 0 h 30"/>
                  <a:gd name="T6" fmla="*/ 8 w 8"/>
                  <a:gd name="T7" fmla="*/ 10 h 30"/>
                  <a:gd name="T8" fmla="*/ 8 w 8"/>
                  <a:gd name="T9" fmla="*/ 15 h 30"/>
                  <a:gd name="T10" fmla="*/ 8 w 8"/>
                  <a:gd name="T11" fmla="*/ 25 h 30"/>
                  <a:gd name="T12" fmla="*/ 6 w 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0">
                    <a:moveTo>
                      <a:pt x="6" y="30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" name="Freeform 595"/>
              <p:cNvSpPr>
                <a:spLocks/>
              </p:cNvSpPr>
              <p:nvPr/>
            </p:nvSpPr>
            <p:spPr bwMode="auto">
              <a:xfrm>
                <a:off x="2486" y="1465"/>
                <a:ext cx="10" cy="29"/>
              </a:xfrm>
              <a:custGeom>
                <a:avLst/>
                <a:gdLst>
                  <a:gd name="T0" fmla="*/ 0 w 10"/>
                  <a:gd name="T1" fmla="*/ 15 h 29"/>
                  <a:gd name="T2" fmla="*/ 2 w 10"/>
                  <a:gd name="T3" fmla="*/ 0 h 29"/>
                  <a:gd name="T4" fmla="*/ 8 w 10"/>
                  <a:gd name="T5" fmla="*/ 0 h 29"/>
                  <a:gd name="T6" fmla="*/ 8 w 10"/>
                  <a:gd name="T7" fmla="*/ 15 h 29"/>
                  <a:gd name="T8" fmla="*/ 10 w 10"/>
                  <a:gd name="T9" fmla="*/ 15 h 29"/>
                  <a:gd name="T10" fmla="*/ 10 w 10"/>
                  <a:gd name="T11" fmla="*/ 29 h 29"/>
                  <a:gd name="T12" fmla="*/ 0 w 10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9">
                    <a:moveTo>
                      <a:pt x="0" y="15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10" y="15"/>
                    </a:lnTo>
                    <a:lnTo>
                      <a:pt x="10" y="2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" name="Freeform 596"/>
              <p:cNvSpPr>
                <a:spLocks/>
              </p:cNvSpPr>
              <p:nvPr/>
            </p:nvSpPr>
            <p:spPr bwMode="auto">
              <a:xfrm>
                <a:off x="2486" y="1465"/>
                <a:ext cx="10" cy="15"/>
              </a:xfrm>
              <a:custGeom>
                <a:avLst/>
                <a:gdLst>
                  <a:gd name="T0" fmla="*/ 10 w 10"/>
                  <a:gd name="T1" fmla="*/ 15 h 15"/>
                  <a:gd name="T2" fmla="*/ 0 w 10"/>
                  <a:gd name="T3" fmla="*/ 15 h 15"/>
                  <a:gd name="T4" fmla="*/ 0 w 10"/>
                  <a:gd name="T5" fmla="*/ 0 h 15"/>
                  <a:gd name="T6" fmla="*/ 8 w 10"/>
                  <a:gd name="T7" fmla="*/ 0 h 15"/>
                  <a:gd name="T8" fmla="*/ 8 w 10"/>
                  <a:gd name="T9" fmla="*/ 5 h 15"/>
                  <a:gd name="T10" fmla="*/ 10 w 10"/>
                  <a:gd name="T11" fmla="*/ 5 h 15"/>
                  <a:gd name="T12" fmla="*/ 10 w 10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1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9" name="Freeform 597"/>
              <p:cNvSpPr>
                <a:spLocks/>
              </p:cNvSpPr>
              <p:nvPr/>
            </p:nvSpPr>
            <p:spPr bwMode="auto">
              <a:xfrm>
                <a:off x="2494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0" name="Freeform 598"/>
              <p:cNvSpPr>
                <a:spLocks/>
              </p:cNvSpPr>
              <p:nvPr/>
            </p:nvSpPr>
            <p:spPr bwMode="auto">
              <a:xfrm>
                <a:off x="2496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1" name="Freeform 599"/>
              <p:cNvSpPr>
                <a:spLocks/>
              </p:cNvSpPr>
              <p:nvPr/>
            </p:nvSpPr>
            <p:spPr bwMode="auto">
              <a:xfrm>
                <a:off x="2496" y="1465"/>
                <a:ext cx="9" cy="20"/>
              </a:xfrm>
              <a:custGeom>
                <a:avLst/>
                <a:gdLst>
                  <a:gd name="T0" fmla="*/ 0 w 9"/>
                  <a:gd name="T1" fmla="*/ 15 h 20"/>
                  <a:gd name="T2" fmla="*/ 6 w 9"/>
                  <a:gd name="T3" fmla="*/ 0 h 20"/>
                  <a:gd name="T4" fmla="*/ 9 w 9"/>
                  <a:gd name="T5" fmla="*/ 0 h 20"/>
                  <a:gd name="T6" fmla="*/ 9 w 9"/>
                  <a:gd name="T7" fmla="*/ 15 h 20"/>
                  <a:gd name="T8" fmla="*/ 9 w 9"/>
                  <a:gd name="T9" fmla="*/ 20 h 20"/>
                  <a:gd name="T10" fmla="*/ 9 w 9"/>
                  <a:gd name="T11" fmla="*/ 20 h 20"/>
                  <a:gd name="T12" fmla="*/ 0 w 9"/>
                  <a:gd name="T1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15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9" y="20"/>
                    </a:lnTo>
                    <a:lnTo>
                      <a:pt x="9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2" name="Freeform 600"/>
              <p:cNvSpPr>
                <a:spLocks/>
              </p:cNvSpPr>
              <p:nvPr/>
            </p:nvSpPr>
            <p:spPr bwMode="auto">
              <a:xfrm>
                <a:off x="2505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15 h 20"/>
                  <a:gd name="T8" fmla="*/ 5 w 5"/>
                  <a:gd name="T9" fmla="*/ 20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3" name="Freeform 601"/>
              <p:cNvSpPr>
                <a:spLocks/>
              </p:cNvSpPr>
              <p:nvPr/>
            </p:nvSpPr>
            <p:spPr bwMode="auto">
              <a:xfrm>
                <a:off x="2505" y="1465"/>
                <a:ext cx="8" cy="20"/>
              </a:xfrm>
              <a:custGeom>
                <a:avLst/>
                <a:gdLst>
                  <a:gd name="T0" fmla="*/ 5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5 h 20"/>
                  <a:gd name="T10" fmla="*/ 8 w 8"/>
                  <a:gd name="T11" fmla="*/ 15 h 20"/>
                  <a:gd name="T12" fmla="*/ 5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5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5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4" name="Freeform 602"/>
              <p:cNvSpPr>
                <a:spLocks/>
              </p:cNvSpPr>
              <p:nvPr/>
            </p:nvSpPr>
            <p:spPr bwMode="auto">
              <a:xfrm>
                <a:off x="2513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5" name="Freeform 603"/>
              <p:cNvSpPr>
                <a:spLocks/>
              </p:cNvSpPr>
              <p:nvPr/>
            </p:nvSpPr>
            <p:spPr bwMode="auto">
              <a:xfrm>
                <a:off x="2518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6" name="Freeform 604"/>
              <p:cNvSpPr>
                <a:spLocks/>
              </p:cNvSpPr>
              <p:nvPr/>
            </p:nvSpPr>
            <p:spPr bwMode="auto">
              <a:xfrm>
                <a:off x="2521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7" name="Freeform 605"/>
              <p:cNvSpPr>
                <a:spLocks/>
              </p:cNvSpPr>
              <p:nvPr/>
            </p:nvSpPr>
            <p:spPr bwMode="auto">
              <a:xfrm>
                <a:off x="2527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2 w 8"/>
                  <a:gd name="T5" fmla="*/ 0 h 15"/>
                  <a:gd name="T6" fmla="*/ 8 w 8"/>
                  <a:gd name="T7" fmla="*/ 0 h 15"/>
                  <a:gd name="T8" fmla="*/ 2 w 8"/>
                  <a:gd name="T9" fmla="*/ 5 h 15"/>
                  <a:gd name="T10" fmla="*/ 2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" name="Freeform 606"/>
              <p:cNvSpPr>
                <a:spLocks/>
              </p:cNvSpPr>
              <p:nvPr/>
            </p:nvSpPr>
            <p:spPr bwMode="auto">
              <a:xfrm>
                <a:off x="2529" y="1465"/>
                <a:ext cx="9" cy="20"/>
              </a:xfrm>
              <a:custGeom>
                <a:avLst/>
                <a:gdLst>
                  <a:gd name="T0" fmla="*/ 0 w 9"/>
                  <a:gd name="T1" fmla="*/ 15 h 20"/>
                  <a:gd name="T2" fmla="*/ 6 w 9"/>
                  <a:gd name="T3" fmla="*/ 0 h 20"/>
                  <a:gd name="T4" fmla="*/ 9 w 9"/>
                  <a:gd name="T5" fmla="*/ 0 h 20"/>
                  <a:gd name="T6" fmla="*/ 6 w 9"/>
                  <a:gd name="T7" fmla="*/ 15 h 20"/>
                  <a:gd name="T8" fmla="*/ 6 w 9"/>
                  <a:gd name="T9" fmla="*/ 20 h 20"/>
                  <a:gd name="T10" fmla="*/ 6 w 9"/>
                  <a:gd name="T11" fmla="*/ 20 h 20"/>
                  <a:gd name="T12" fmla="*/ 0 w 9"/>
                  <a:gd name="T1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15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" name="Freeform 607"/>
              <p:cNvSpPr>
                <a:spLocks/>
              </p:cNvSpPr>
              <p:nvPr/>
            </p:nvSpPr>
            <p:spPr bwMode="auto">
              <a:xfrm>
                <a:off x="253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" name="Freeform 608"/>
              <p:cNvSpPr>
                <a:spLocks/>
              </p:cNvSpPr>
              <p:nvPr/>
            </p:nvSpPr>
            <p:spPr bwMode="auto">
              <a:xfrm>
                <a:off x="2538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" name="Freeform 609"/>
              <p:cNvSpPr>
                <a:spLocks/>
              </p:cNvSpPr>
              <p:nvPr/>
            </p:nvSpPr>
            <p:spPr bwMode="auto">
              <a:xfrm>
                <a:off x="2543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3 w 8"/>
                  <a:gd name="T5" fmla="*/ 0 h 20"/>
                  <a:gd name="T6" fmla="*/ 3 w 8"/>
                  <a:gd name="T7" fmla="*/ 15 h 20"/>
                  <a:gd name="T8" fmla="*/ 8 w 8"/>
                  <a:gd name="T9" fmla="*/ 20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" name="Freeform 610"/>
              <p:cNvSpPr>
                <a:spLocks/>
              </p:cNvSpPr>
              <p:nvPr/>
            </p:nvSpPr>
            <p:spPr bwMode="auto">
              <a:xfrm>
                <a:off x="2546" y="1465"/>
                <a:ext cx="8" cy="20"/>
              </a:xfrm>
              <a:custGeom>
                <a:avLst/>
                <a:gdLst>
                  <a:gd name="T0" fmla="*/ 5 w 8"/>
                  <a:gd name="T1" fmla="*/ 20 h 20"/>
                  <a:gd name="T2" fmla="*/ 0 w 8"/>
                  <a:gd name="T3" fmla="*/ 0 h 20"/>
                  <a:gd name="T4" fmla="*/ 5 w 8"/>
                  <a:gd name="T5" fmla="*/ 0 h 20"/>
                  <a:gd name="T6" fmla="*/ 5 w 8"/>
                  <a:gd name="T7" fmla="*/ 0 h 20"/>
                  <a:gd name="T8" fmla="*/ 5 w 8"/>
                  <a:gd name="T9" fmla="*/ 5 h 20"/>
                  <a:gd name="T10" fmla="*/ 8 w 8"/>
                  <a:gd name="T11" fmla="*/ 15 h 20"/>
                  <a:gd name="T12" fmla="*/ 5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5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8" y="15"/>
                    </a:lnTo>
                    <a:lnTo>
                      <a:pt x="5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" name="Freeform 611"/>
              <p:cNvSpPr>
                <a:spLocks/>
              </p:cNvSpPr>
              <p:nvPr/>
            </p:nvSpPr>
            <p:spPr bwMode="auto">
              <a:xfrm>
                <a:off x="2551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" name="Freeform 612"/>
              <p:cNvSpPr>
                <a:spLocks/>
              </p:cNvSpPr>
              <p:nvPr/>
            </p:nvSpPr>
            <p:spPr bwMode="auto">
              <a:xfrm>
                <a:off x="2559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" name="Freeform 613"/>
              <p:cNvSpPr>
                <a:spLocks/>
              </p:cNvSpPr>
              <p:nvPr/>
            </p:nvSpPr>
            <p:spPr bwMode="auto">
              <a:xfrm>
                <a:off x="2562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" name="Freeform 614"/>
              <p:cNvSpPr>
                <a:spLocks/>
              </p:cNvSpPr>
              <p:nvPr/>
            </p:nvSpPr>
            <p:spPr bwMode="auto">
              <a:xfrm>
                <a:off x="2568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7" name="Freeform 615"/>
              <p:cNvSpPr>
                <a:spLocks/>
              </p:cNvSpPr>
              <p:nvPr/>
            </p:nvSpPr>
            <p:spPr bwMode="auto">
              <a:xfrm>
                <a:off x="2568" y="1465"/>
                <a:ext cx="8" cy="20"/>
              </a:xfrm>
              <a:custGeom>
                <a:avLst/>
                <a:gdLst>
                  <a:gd name="T0" fmla="*/ 0 w 8"/>
                  <a:gd name="T1" fmla="*/ 15 h 20"/>
                  <a:gd name="T2" fmla="*/ 2 w 8"/>
                  <a:gd name="T3" fmla="*/ 0 h 20"/>
                  <a:gd name="T4" fmla="*/ 8 w 8"/>
                  <a:gd name="T5" fmla="*/ 0 h 20"/>
                  <a:gd name="T6" fmla="*/ 8 w 8"/>
                  <a:gd name="T7" fmla="*/ 15 h 20"/>
                  <a:gd name="T8" fmla="*/ 8 w 8"/>
                  <a:gd name="T9" fmla="*/ 20 h 20"/>
                  <a:gd name="T10" fmla="*/ 2 w 8"/>
                  <a:gd name="T11" fmla="*/ 20 h 20"/>
                  <a:gd name="T12" fmla="*/ 0 w 8"/>
                  <a:gd name="T1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15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2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" name="Freeform 616"/>
              <p:cNvSpPr>
                <a:spLocks/>
              </p:cNvSpPr>
              <p:nvPr/>
            </p:nvSpPr>
            <p:spPr bwMode="auto">
              <a:xfrm>
                <a:off x="2576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9" name="Freeform 617"/>
              <p:cNvSpPr>
                <a:spLocks/>
              </p:cNvSpPr>
              <p:nvPr/>
            </p:nvSpPr>
            <p:spPr bwMode="auto">
              <a:xfrm>
                <a:off x="2579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" name="Freeform 618"/>
              <p:cNvSpPr>
                <a:spLocks/>
              </p:cNvSpPr>
              <p:nvPr/>
            </p:nvSpPr>
            <p:spPr bwMode="auto">
              <a:xfrm>
                <a:off x="2584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1" name="Freeform 619"/>
              <p:cNvSpPr>
                <a:spLocks/>
              </p:cNvSpPr>
              <p:nvPr/>
            </p:nvSpPr>
            <p:spPr bwMode="auto">
              <a:xfrm>
                <a:off x="2587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2" name="Freeform 620"/>
              <p:cNvSpPr>
                <a:spLocks/>
              </p:cNvSpPr>
              <p:nvPr/>
            </p:nvSpPr>
            <p:spPr bwMode="auto">
              <a:xfrm>
                <a:off x="2592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3" name="Freeform 621"/>
              <p:cNvSpPr>
                <a:spLocks/>
              </p:cNvSpPr>
              <p:nvPr/>
            </p:nvSpPr>
            <p:spPr bwMode="auto">
              <a:xfrm>
                <a:off x="2595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4" name="Freeform 622"/>
              <p:cNvSpPr>
                <a:spLocks/>
              </p:cNvSpPr>
              <p:nvPr/>
            </p:nvSpPr>
            <p:spPr bwMode="auto">
              <a:xfrm>
                <a:off x="2600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5" name="Freeform 623"/>
              <p:cNvSpPr>
                <a:spLocks/>
              </p:cNvSpPr>
              <p:nvPr/>
            </p:nvSpPr>
            <p:spPr bwMode="auto">
              <a:xfrm>
                <a:off x="2603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6" name="Freeform 624"/>
              <p:cNvSpPr>
                <a:spLocks/>
              </p:cNvSpPr>
              <p:nvPr/>
            </p:nvSpPr>
            <p:spPr bwMode="auto">
              <a:xfrm>
                <a:off x="2609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7" name="Freeform 625"/>
              <p:cNvSpPr>
                <a:spLocks/>
              </p:cNvSpPr>
              <p:nvPr/>
            </p:nvSpPr>
            <p:spPr bwMode="auto">
              <a:xfrm>
                <a:off x="2611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" name="Freeform 626"/>
              <p:cNvSpPr>
                <a:spLocks/>
              </p:cNvSpPr>
              <p:nvPr/>
            </p:nvSpPr>
            <p:spPr bwMode="auto">
              <a:xfrm>
                <a:off x="2617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" name="Freeform 627"/>
              <p:cNvSpPr>
                <a:spLocks/>
              </p:cNvSpPr>
              <p:nvPr/>
            </p:nvSpPr>
            <p:spPr bwMode="auto">
              <a:xfrm>
                <a:off x="2620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" name="Freeform 628"/>
              <p:cNvSpPr>
                <a:spLocks/>
              </p:cNvSpPr>
              <p:nvPr/>
            </p:nvSpPr>
            <p:spPr bwMode="auto">
              <a:xfrm>
                <a:off x="262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" name="Freeform 629"/>
              <p:cNvSpPr>
                <a:spLocks/>
              </p:cNvSpPr>
              <p:nvPr/>
            </p:nvSpPr>
            <p:spPr bwMode="auto">
              <a:xfrm>
                <a:off x="2628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" name="Freeform 630"/>
              <p:cNvSpPr>
                <a:spLocks/>
              </p:cNvSpPr>
              <p:nvPr/>
            </p:nvSpPr>
            <p:spPr bwMode="auto">
              <a:xfrm>
                <a:off x="2633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15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" name="Freeform 631"/>
              <p:cNvSpPr>
                <a:spLocks/>
              </p:cNvSpPr>
              <p:nvPr/>
            </p:nvSpPr>
            <p:spPr bwMode="auto">
              <a:xfrm>
                <a:off x="2641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" name="Freeform 632"/>
              <p:cNvSpPr>
                <a:spLocks/>
              </p:cNvSpPr>
              <p:nvPr/>
            </p:nvSpPr>
            <p:spPr bwMode="auto">
              <a:xfrm>
                <a:off x="2644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" name="Freeform 633"/>
              <p:cNvSpPr>
                <a:spLocks/>
              </p:cNvSpPr>
              <p:nvPr/>
            </p:nvSpPr>
            <p:spPr bwMode="auto">
              <a:xfrm>
                <a:off x="2650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" name="Freeform 634"/>
              <p:cNvSpPr>
                <a:spLocks/>
              </p:cNvSpPr>
              <p:nvPr/>
            </p:nvSpPr>
            <p:spPr bwMode="auto">
              <a:xfrm>
                <a:off x="2652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" name="Freeform 635"/>
              <p:cNvSpPr>
                <a:spLocks/>
              </p:cNvSpPr>
              <p:nvPr/>
            </p:nvSpPr>
            <p:spPr bwMode="auto">
              <a:xfrm>
                <a:off x="2658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" name="Rectangle 636"/>
              <p:cNvSpPr>
                <a:spLocks noChangeArrowheads="1"/>
              </p:cNvSpPr>
              <p:nvPr/>
            </p:nvSpPr>
            <p:spPr bwMode="auto">
              <a:xfrm>
                <a:off x="2661" y="1465"/>
                <a:ext cx="5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" name="Freeform 637"/>
              <p:cNvSpPr>
                <a:spLocks/>
              </p:cNvSpPr>
              <p:nvPr/>
            </p:nvSpPr>
            <p:spPr bwMode="auto">
              <a:xfrm>
                <a:off x="49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" name="Freeform 638"/>
              <p:cNvSpPr>
                <a:spLocks/>
              </p:cNvSpPr>
              <p:nvPr/>
            </p:nvSpPr>
            <p:spPr bwMode="auto">
              <a:xfrm>
                <a:off x="50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" name="Freeform 639"/>
              <p:cNvSpPr>
                <a:spLocks/>
              </p:cNvSpPr>
              <p:nvPr/>
            </p:nvSpPr>
            <p:spPr bwMode="auto">
              <a:xfrm>
                <a:off x="507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2" name="Freeform 640"/>
              <p:cNvSpPr>
                <a:spLocks/>
              </p:cNvSpPr>
              <p:nvPr/>
            </p:nvSpPr>
            <p:spPr bwMode="auto">
              <a:xfrm>
                <a:off x="51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3" name="Freeform 641"/>
              <p:cNvSpPr>
                <a:spLocks/>
              </p:cNvSpPr>
              <p:nvPr/>
            </p:nvSpPr>
            <p:spPr bwMode="auto">
              <a:xfrm>
                <a:off x="51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4" name="Freeform 642"/>
              <p:cNvSpPr>
                <a:spLocks/>
              </p:cNvSpPr>
              <p:nvPr/>
            </p:nvSpPr>
            <p:spPr bwMode="auto">
              <a:xfrm>
                <a:off x="524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" name="Freeform 643"/>
              <p:cNvSpPr>
                <a:spLocks/>
              </p:cNvSpPr>
              <p:nvPr/>
            </p:nvSpPr>
            <p:spPr bwMode="auto">
              <a:xfrm>
                <a:off x="52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" name="Freeform 644"/>
              <p:cNvSpPr>
                <a:spLocks/>
              </p:cNvSpPr>
              <p:nvPr/>
            </p:nvSpPr>
            <p:spPr bwMode="auto">
              <a:xfrm>
                <a:off x="532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" name="Freeform 645"/>
              <p:cNvSpPr>
                <a:spLocks/>
              </p:cNvSpPr>
              <p:nvPr/>
            </p:nvSpPr>
            <p:spPr bwMode="auto">
              <a:xfrm>
                <a:off x="534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" name="Freeform 646"/>
              <p:cNvSpPr>
                <a:spLocks/>
              </p:cNvSpPr>
              <p:nvPr/>
            </p:nvSpPr>
            <p:spPr bwMode="auto">
              <a:xfrm>
                <a:off x="54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" name="Freeform 647"/>
              <p:cNvSpPr>
                <a:spLocks/>
              </p:cNvSpPr>
              <p:nvPr/>
            </p:nvSpPr>
            <p:spPr bwMode="auto">
              <a:xfrm>
                <a:off x="54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0" name="Freeform 648"/>
              <p:cNvSpPr>
                <a:spLocks/>
              </p:cNvSpPr>
              <p:nvPr/>
            </p:nvSpPr>
            <p:spPr bwMode="auto">
              <a:xfrm>
                <a:off x="54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1" name="Freeform 649"/>
              <p:cNvSpPr>
                <a:spLocks/>
              </p:cNvSpPr>
              <p:nvPr/>
            </p:nvSpPr>
            <p:spPr bwMode="auto">
              <a:xfrm>
                <a:off x="551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5 w 8"/>
                  <a:gd name="T5" fmla="*/ 0 h 15"/>
                  <a:gd name="T6" fmla="*/ 5 w 8"/>
                  <a:gd name="T7" fmla="*/ 5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2" name="Freeform 650"/>
              <p:cNvSpPr>
                <a:spLocks/>
              </p:cNvSpPr>
              <p:nvPr/>
            </p:nvSpPr>
            <p:spPr bwMode="auto">
              <a:xfrm>
                <a:off x="551" y="2209"/>
                <a:ext cx="8" cy="15"/>
              </a:xfrm>
              <a:custGeom>
                <a:avLst/>
                <a:gdLst>
                  <a:gd name="T0" fmla="*/ 8 w 8"/>
                  <a:gd name="T1" fmla="*/ 15 h 15"/>
                  <a:gd name="T2" fmla="*/ 0 w 8"/>
                  <a:gd name="T3" fmla="*/ 15 h 15"/>
                  <a:gd name="T4" fmla="*/ 0 w 8"/>
                  <a:gd name="T5" fmla="*/ 0 h 15"/>
                  <a:gd name="T6" fmla="*/ 5 w 8"/>
                  <a:gd name="T7" fmla="*/ 0 h 15"/>
                  <a:gd name="T8" fmla="*/ 5 w 8"/>
                  <a:gd name="T9" fmla="*/ 15 h 15"/>
                  <a:gd name="T10" fmla="*/ 8 w 8"/>
                  <a:gd name="T11" fmla="*/ 15 h 15"/>
                  <a:gd name="T12" fmla="*/ 8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8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" name="Freeform 651"/>
              <p:cNvSpPr>
                <a:spLocks/>
              </p:cNvSpPr>
              <p:nvPr/>
            </p:nvSpPr>
            <p:spPr bwMode="auto">
              <a:xfrm>
                <a:off x="556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" name="Freeform 652"/>
              <p:cNvSpPr>
                <a:spLocks/>
              </p:cNvSpPr>
              <p:nvPr/>
            </p:nvSpPr>
            <p:spPr bwMode="auto">
              <a:xfrm>
                <a:off x="559" y="2209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854"/>
            <p:cNvGrpSpPr>
              <a:grpSpLocks/>
            </p:cNvGrpSpPr>
            <p:nvPr/>
          </p:nvGrpSpPr>
          <p:grpSpPr bwMode="auto">
            <a:xfrm>
              <a:off x="565" y="2204"/>
              <a:ext cx="829" cy="34"/>
              <a:chOff x="565" y="2204"/>
              <a:chExt cx="829" cy="34"/>
            </a:xfrm>
          </p:grpSpPr>
          <p:sp>
            <p:nvSpPr>
              <p:cNvPr id="1265" name="Freeform 654"/>
              <p:cNvSpPr>
                <a:spLocks/>
              </p:cNvSpPr>
              <p:nvPr/>
            </p:nvSpPr>
            <p:spPr bwMode="auto">
              <a:xfrm>
                <a:off x="565" y="2209"/>
                <a:ext cx="11" cy="25"/>
              </a:xfrm>
              <a:custGeom>
                <a:avLst/>
                <a:gdLst>
                  <a:gd name="T0" fmla="*/ 0 w 11"/>
                  <a:gd name="T1" fmla="*/ 25 h 25"/>
                  <a:gd name="T2" fmla="*/ 0 w 11"/>
                  <a:gd name="T3" fmla="*/ 0 h 25"/>
                  <a:gd name="T4" fmla="*/ 11 w 11"/>
                  <a:gd name="T5" fmla="*/ 0 h 25"/>
                  <a:gd name="T6" fmla="*/ 11 w 11"/>
                  <a:gd name="T7" fmla="*/ 15 h 25"/>
                  <a:gd name="T8" fmla="*/ 2 w 11"/>
                  <a:gd name="T9" fmla="*/ 15 h 25"/>
                  <a:gd name="T10" fmla="*/ 2 w 11"/>
                  <a:gd name="T11" fmla="*/ 25 h 25"/>
                  <a:gd name="T12" fmla="*/ 0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0" y="25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5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" name="Freeform 655"/>
              <p:cNvSpPr>
                <a:spLocks/>
              </p:cNvSpPr>
              <p:nvPr/>
            </p:nvSpPr>
            <p:spPr bwMode="auto">
              <a:xfrm>
                <a:off x="565" y="2224"/>
                <a:ext cx="11" cy="14"/>
              </a:xfrm>
              <a:custGeom>
                <a:avLst/>
                <a:gdLst>
                  <a:gd name="T0" fmla="*/ 0 w 11"/>
                  <a:gd name="T1" fmla="*/ 0 h 14"/>
                  <a:gd name="T2" fmla="*/ 11 w 11"/>
                  <a:gd name="T3" fmla="*/ 0 h 14"/>
                  <a:gd name="T4" fmla="*/ 11 w 11"/>
                  <a:gd name="T5" fmla="*/ 0 h 14"/>
                  <a:gd name="T6" fmla="*/ 2 w 11"/>
                  <a:gd name="T7" fmla="*/ 0 h 14"/>
                  <a:gd name="T8" fmla="*/ 8 w 11"/>
                  <a:gd name="T9" fmla="*/ 10 h 14"/>
                  <a:gd name="T10" fmla="*/ 0 w 11"/>
                  <a:gd name="T11" fmla="*/ 14 h 14"/>
                  <a:gd name="T12" fmla="*/ 0 w 11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4">
                    <a:moveTo>
                      <a:pt x="0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8" y="10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" name="Freeform 656"/>
              <p:cNvSpPr>
                <a:spLocks/>
              </p:cNvSpPr>
              <p:nvPr/>
            </p:nvSpPr>
            <p:spPr bwMode="auto">
              <a:xfrm>
                <a:off x="567" y="2209"/>
                <a:ext cx="9" cy="25"/>
              </a:xfrm>
              <a:custGeom>
                <a:avLst/>
                <a:gdLst>
                  <a:gd name="T0" fmla="*/ 6 w 9"/>
                  <a:gd name="T1" fmla="*/ 25 h 25"/>
                  <a:gd name="T2" fmla="*/ 0 w 9"/>
                  <a:gd name="T3" fmla="*/ 10 h 25"/>
                  <a:gd name="T4" fmla="*/ 6 w 9"/>
                  <a:gd name="T5" fmla="*/ 0 h 25"/>
                  <a:gd name="T6" fmla="*/ 9 w 9"/>
                  <a:gd name="T7" fmla="*/ 0 h 25"/>
                  <a:gd name="T8" fmla="*/ 6 w 9"/>
                  <a:gd name="T9" fmla="*/ 15 h 25"/>
                  <a:gd name="T10" fmla="*/ 9 w 9"/>
                  <a:gd name="T11" fmla="*/ 25 h 25"/>
                  <a:gd name="T12" fmla="*/ 6 w 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5">
                    <a:moveTo>
                      <a:pt x="6" y="25"/>
                    </a:moveTo>
                    <a:lnTo>
                      <a:pt x="0" y="1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6" y="15"/>
                    </a:lnTo>
                    <a:lnTo>
                      <a:pt x="9" y="25"/>
                    </a:lnTo>
                    <a:lnTo>
                      <a:pt x="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" name="Freeform 657"/>
              <p:cNvSpPr>
                <a:spLocks/>
              </p:cNvSpPr>
              <p:nvPr/>
            </p:nvSpPr>
            <p:spPr bwMode="auto">
              <a:xfrm>
                <a:off x="573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0 h 25"/>
                  <a:gd name="T4" fmla="*/ 8 w 8"/>
                  <a:gd name="T5" fmla="*/ 10 h 25"/>
                  <a:gd name="T6" fmla="*/ 3 w 8"/>
                  <a:gd name="T7" fmla="*/ 15 h 25"/>
                  <a:gd name="T8" fmla="*/ 3 w 8"/>
                  <a:gd name="T9" fmla="*/ 2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" name="Freeform 658"/>
              <p:cNvSpPr>
                <a:spLocks/>
              </p:cNvSpPr>
              <p:nvPr/>
            </p:nvSpPr>
            <p:spPr bwMode="auto">
              <a:xfrm>
                <a:off x="576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" name="Freeform 659"/>
              <p:cNvSpPr>
                <a:spLocks/>
              </p:cNvSpPr>
              <p:nvPr/>
            </p:nvSpPr>
            <p:spPr bwMode="auto">
              <a:xfrm>
                <a:off x="58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" name="Freeform 660"/>
              <p:cNvSpPr>
                <a:spLocks/>
              </p:cNvSpPr>
              <p:nvPr/>
            </p:nvSpPr>
            <p:spPr bwMode="auto">
              <a:xfrm>
                <a:off x="584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" name="Freeform 661"/>
              <p:cNvSpPr>
                <a:spLocks/>
              </p:cNvSpPr>
              <p:nvPr/>
            </p:nvSpPr>
            <p:spPr bwMode="auto">
              <a:xfrm>
                <a:off x="59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" name="Freeform 662"/>
              <p:cNvSpPr>
                <a:spLocks/>
              </p:cNvSpPr>
              <p:nvPr/>
            </p:nvSpPr>
            <p:spPr bwMode="auto">
              <a:xfrm>
                <a:off x="59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" name="Freeform 663"/>
              <p:cNvSpPr>
                <a:spLocks/>
              </p:cNvSpPr>
              <p:nvPr/>
            </p:nvSpPr>
            <p:spPr bwMode="auto">
              <a:xfrm>
                <a:off x="600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" name="Freeform 664"/>
              <p:cNvSpPr>
                <a:spLocks/>
              </p:cNvSpPr>
              <p:nvPr/>
            </p:nvSpPr>
            <p:spPr bwMode="auto">
              <a:xfrm>
                <a:off x="606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" name="Freeform 665"/>
              <p:cNvSpPr>
                <a:spLocks/>
              </p:cNvSpPr>
              <p:nvPr/>
            </p:nvSpPr>
            <p:spPr bwMode="auto">
              <a:xfrm>
                <a:off x="60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" name="Freeform 666"/>
              <p:cNvSpPr>
                <a:spLocks/>
              </p:cNvSpPr>
              <p:nvPr/>
            </p:nvSpPr>
            <p:spPr bwMode="auto">
              <a:xfrm>
                <a:off x="61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" name="Freeform 667"/>
              <p:cNvSpPr>
                <a:spLocks/>
              </p:cNvSpPr>
              <p:nvPr/>
            </p:nvSpPr>
            <p:spPr bwMode="auto">
              <a:xfrm>
                <a:off x="61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" name="Freeform 668"/>
              <p:cNvSpPr>
                <a:spLocks/>
              </p:cNvSpPr>
              <p:nvPr/>
            </p:nvSpPr>
            <p:spPr bwMode="auto">
              <a:xfrm>
                <a:off x="62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" name="Freeform 669"/>
              <p:cNvSpPr>
                <a:spLocks/>
              </p:cNvSpPr>
              <p:nvPr/>
            </p:nvSpPr>
            <p:spPr bwMode="auto">
              <a:xfrm>
                <a:off x="62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" name="Freeform 670"/>
              <p:cNvSpPr>
                <a:spLocks/>
              </p:cNvSpPr>
              <p:nvPr/>
            </p:nvSpPr>
            <p:spPr bwMode="auto">
              <a:xfrm>
                <a:off x="63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" name="Freeform 671"/>
              <p:cNvSpPr>
                <a:spLocks/>
              </p:cNvSpPr>
              <p:nvPr/>
            </p:nvSpPr>
            <p:spPr bwMode="auto">
              <a:xfrm>
                <a:off x="63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" name="Freeform 672"/>
              <p:cNvSpPr>
                <a:spLocks/>
              </p:cNvSpPr>
              <p:nvPr/>
            </p:nvSpPr>
            <p:spPr bwMode="auto">
              <a:xfrm>
                <a:off x="63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" name="Freeform 673"/>
              <p:cNvSpPr>
                <a:spLocks/>
              </p:cNvSpPr>
              <p:nvPr/>
            </p:nvSpPr>
            <p:spPr bwMode="auto">
              <a:xfrm>
                <a:off x="641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" name="Freeform 674"/>
              <p:cNvSpPr>
                <a:spLocks/>
              </p:cNvSpPr>
              <p:nvPr/>
            </p:nvSpPr>
            <p:spPr bwMode="auto">
              <a:xfrm>
                <a:off x="647" y="2219"/>
                <a:ext cx="11" cy="15"/>
              </a:xfrm>
              <a:custGeom>
                <a:avLst/>
                <a:gdLst>
                  <a:gd name="T0" fmla="*/ 0 w 11"/>
                  <a:gd name="T1" fmla="*/ 15 h 15"/>
                  <a:gd name="T2" fmla="*/ 0 w 11"/>
                  <a:gd name="T3" fmla="*/ 0 h 15"/>
                  <a:gd name="T4" fmla="*/ 2 w 11"/>
                  <a:gd name="T5" fmla="*/ 0 h 15"/>
                  <a:gd name="T6" fmla="*/ 2 w 11"/>
                  <a:gd name="T7" fmla="*/ 5 h 15"/>
                  <a:gd name="T8" fmla="*/ 11 w 11"/>
                  <a:gd name="T9" fmla="*/ 5 h 15"/>
                  <a:gd name="T10" fmla="*/ 11 w 11"/>
                  <a:gd name="T11" fmla="*/ 15 h 15"/>
                  <a:gd name="T12" fmla="*/ 0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11" y="5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" name="Freeform 675"/>
              <p:cNvSpPr>
                <a:spLocks/>
              </p:cNvSpPr>
              <p:nvPr/>
            </p:nvSpPr>
            <p:spPr bwMode="auto">
              <a:xfrm>
                <a:off x="647" y="2204"/>
                <a:ext cx="11" cy="20"/>
              </a:xfrm>
              <a:custGeom>
                <a:avLst/>
                <a:gdLst>
                  <a:gd name="T0" fmla="*/ 11 w 11"/>
                  <a:gd name="T1" fmla="*/ 20 h 20"/>
                  <a:gd name="T2" fmla="*/ 0 w 11"/>
                  <a:gd name="T3" fmla="*/ 20 h 20"/>
                  <a:gd name="T4" fmla="*/ 0 w 11"/>
                  <a:gd name="T5" fmla="*/ 0 h 20"/>
                  <a:gd name="T6" fmla="*/ 8 w 11"/>
                  <a:gd name="T7" fmla="*/ 5 h 20"/>
                  <a:gd name="T8" fmla="*/ 2 w 11"/>
                  <a:gd name="T9" fmla="*/ 20 h 20"/>
                  <a:gd name="T10" fmla="*/ 11 w 11"/>
                  <a:gd name="T11" fmla="*/ 20 h 20"/>
                  <a:gd name="T12" fmla="*/ 11 w 1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11" y="20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2" y="20"/>
                    </a:lnTo>
                    <a:lnTo>
                      <a:pt x="11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" name="Freeform 676"/>
              <p:cNvSpPr>
                <a:spLocks/>
              </p:cNvSpPr>
              <p:nvPr/>
            </p:nvSpPr>
            <p:spPr bwMode="auto">
              <a:xfrm>
                <a:off x="649" y="2209"/>
                <a:ext cx="9" cy="25"/>
              </a:xfrm>
              <a:custGeom>
                <a:avLst/>
                <a:gdLst>
                  <a:gd name="T0" fmla="*/ 0 w 9"/>
                  <a:gd name="T1" fmla="*/ 25 h 25"/>
                  <a:gd name="T2" fmla="*/ 6 w 9"/>
                  <a:gd name="T3" fmla="*/ 0 h 25"/>
                  <a:gd name="T4" fmla="*/ 9 w 9"/>
                  <a:gd name="T5" fmla="*/ 10 h 25"/>
                  <a:gd name="T6" fmla="*/ 6 w 9"/>
                  <a:gd name="T7" fmla="*/ 15 h 25"/>
                  <a:gd name="T8" fmla="*/ 6 w 9"/>
                  <a:gd name="T9" fmla="*/ 25 h 25"/>
                  <a:gd name="T10" fmla="*/ 6 w 9"/>
                  <a:gd name="T11" fmla="*/ 25 h 25"/>
                  <a:gd name="T12" fmla="*/ 0 w 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5">
                    <a:moveTo>
                      <a:pt x="0" y="25"/>
                    </a:moveTo>
                    <a:lnTo>
                      <a:pt x="6" y="0"/>
                    </a:lnTo>
                    <a:lnTo>
                      <a:pt x="9" y="1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" name="Freeform 677"/>
              <p:cNvSpPr>
                <a:spLocks/>
              </p:cNvSpPr>
              <p:nvPr/>
            </p:nvSpPr>
            <p:spPr bwMode="auto">
              <a:xfrm>
                <a:off x="65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" name="Freeform 678"/>
              <p:cNvSpPr>
                <a:spLocks/>
              </p:cNvSpPr>
              <p:nvPr/>
            </p:nvSpPr>
            <p:spPr bwMode="auto">
              <a:xfrm>
                <a:off x="658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" name="Freeform 679"/>
              <p:cNvSpPr>
                <a:spLocks/>
              </p:cNvSpPr>
              <p:nvPr/>
            </p:nvSpPr>
            <p:spPr bwMode="auto">
              <a:xfrm>
                <a:off x="66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" name="Freeform 680"/>
              <p:cNvSpPr>
                <a:spLocks/>
              </p:cNvSpPr>
              <p:nvPr/>
            </p:nvSpPr>
            <p:spPr bwMode="auto">
              <a:xfrm>
                <a:off x="666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" name="Freeform 681"/>
              <p:cNvSpPr>
                <a:spLocks/>
              </p:cNvSpPr>
              <p:nvPr/>
            </p:nvSpPr>
            <p:spPr bwMode="auto">
              <a:xfrm>
                <a:off x="674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" name="Freeform 682"/>
              <p:cNvSpPr>
                <a:spLocks/>
              </p:cNvSpPr>
              <p:nvPr/>
            </p:nvSpPr>
            <p:spPr bwMode="auto">
              <a:xfrm>
                <a:off x="680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" name="Freeform 683"/>
              <p:cNvSpPr>
                <a:spLocks/>
              </p:cNvSpPr>
              <p:nvPr/>
            </p:nvSpPr>
            <p:spPr bwMode="auto">
              <a:xfrm>
                <a:off x="682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" name="Freeform 684"/>
              <p:cNvSpPr>
                <a:spLocks/>
              </p:cNvSpPr>
              <p:nvPr/>
            </p:nvSpPr>
            <p:spPr bwMode="auto">
              <a:xfrm>
                <a:off x="688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" name="Freeform 685"/>
              <p:cNvSpPr>
                <a:spLocks/>
              </p:cNvSpPr>
              <p:nvPr/>
            </p:nvSpPr>
            <p:spPr bwMode="auto">
              <a:xfrm>
                <a:off x="690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" name="Freeform 686"/>
              <p:cNvSpPr>
                <a:spLocks/>
              </p:cNvSpPr>
              <p:nvPr/>
            </p:nvSpPr>
            <p:spPr bwMode="auto">
              <a:xfrm>
                <a:off x="69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" name="Freeform 687"/>
              <p:cNvSpPr>
                <a:spLocks/>
              </p:cNvSpPr>
              <p:nvPr/>
            </p:nvSpPr>
            <p:spPr bwMode="auto">
              <a:xfrm>
                <a:off x="69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" name="Freeform 688"/>
              <p:cNvSpPr>
                <a:spLocks/>
              </p:cNvSpPr>
              <p:nvPr/>
            </p:nvSpPr>
            <p:spPr bwMode="auto">
              <a:xfrm>
                <a:off x="70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" name="Freeform 689"/>
              <p:cNvSpPr>
                <a:spLocks/>
              </p:cNvSpPr>
              <p:nvPr/>
            </p:nvSpPr>
            <p:spPr bwMode="auto">
              <a:xfrm>
                <a:off x="70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" name="Freeform 690"/>
              <p:cNvSpPr>
                <a:spLocks/>
              </p:cNvSpPr>
              <p:nvPr/>
            </p:nvSpPr>
            <p:spPr bwMode="auto">
              <a:xfrm>
                <a:off x="71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" name="Freeform 691"/>
              <p:cNvSpPr>
                <a:spLocks/>
              </p:cNvSpPr>
              <p:nvPr/>
            </p:nvSpPr>
            <p:spPr bwMode="auto">
              <a:xfrm>
                <a:off x="71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" name="Freeform 692"/>
              <p:cNvSpPr>
                <a:spLocks/>
              </p:cNvSpPr>
              <p:nvPr/>
            </p:nvSpPr>
            <p:spPr bwMode="auto">
              <a:xfrm>
                <a:off x="718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" name="Freeform 693"/>
              <p:cNvSpPr>
                <a:spLocks/>
              </p:cNvSpPr>
              <p:nvPr/>
            </p:nvSpPr>
            <p:spPr bwMode="auto">
              <a:xfrm>
                <a:off x="72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" name="Freeform 694"/>
              <p:cNvSpPr>
                <a:spLocks/>
              </p:cNvSpPr>
              <p:nvPr/>
            </p:nvSpPr>
            <p:spPr bwMode="auto">
              <a:xfrm>
                <a:off x="72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" name="Freeform 695"/>
              <p:cNvSpPr>
                <a:spLocks/>
              </p:cNvSpPr>
              <p:nvPr/>
            </p:nvSpPr>
            <p:spPr bwMode="auto">
              <a:xfrm>
                <a:off x="732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" name="Freeform 696"/>
              <p:cNvSpPr>
                <a:spLocks/>
              </p:cNvSpPr>
              <p:nvPr/>
            </p:nvSpPr>
            <p:spPr bwMode="auto">
              <a:xfrm>
                <a:off x="734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" name="Freeform 697"/>
              <p:cNvSpPr>
                <a:spLocks/>
              </p:cNvSpPr>
              <p:nvPr/>
            </p:nvSpPr>
            <p:spPr bwMode="auto">
              <a:xfrm>
                <a:off x="740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" name="Freeform 698"/>
              <p:cNvSpPr>
                <a:spLocks/>
              </p:cNvSpPr>
              <p:nvPr/>
            </p:nvSpPr>
            <p:spPr bwMode="auto">
              <a:xfrm>
                <a:off x="742" y="2219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0 w 9"/>
                  <a:gd name="T3" fmla="*/ 0 h 15"/>
                  <a:gd name="T4" fmla="*/ 9 w 9"/>
                  <a:gd name="T5" fmla="*/ 0 h 15"/>
                  <a:gd name="T6" fmla="*/ 9 w 9"/>
                  <a:gd name="T7" fmla="*/ 0 h 15"/>
                  <a:gd name="T8" fmla="*/ 9 w 9"/>
                  <a:gd name="T9" fmla="*/ 5 h 15"/>
                  <a:gd name="T10" fmla="*/ 9 w 9"/>
                  <a:gd name="T11" fmla="*/ 15 h 15"/>
                  <a:gd name="T12" fmla="*/ 0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" name="Freeform 699"/>
              <p:cNvSpPr>
                <a:spLocks/>
              </p:cNvSpPr>
              <p:nvPr/>
            </p:nvSpPr>
            <p:spPr bwMode="auto">
              <a:xfrm>
                <a:off x="751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" name="Freeform 700"/>
              <p:cNvSpPr>
                <a:spLocks/>
              </p:cNvSpPr>
              <p:nvPr/>
            </p:nvSpPr>
            <p:spPr bwMode="auto">
              <a:xfrm>
                <a:off x="75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" name="Freeform 701"/>
              <p:cNvSpPr>
                <a:spLocks/>
              </p:cNvSpPr>
              <p:nvPr/>
            </p:nvSpPr>
            <p:spPr bwMode="auto">
              <a:xfrm>
                <a:off x="75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" name="Freeform 702"/>
              <p:cNvSpPr>
                <a:spLocks/>
              </p:cNvSpPr>
              <p:nvPr/>
            </p:nvSpPr>
            <p:spPr bwMode="auto">
              <a:xfrm>
                <a:off x="76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" name="Freeform 703"/>
              <p:cNvSpPr>
                <a:spLocks/>
              </p:cNvSpPr>
              <p:nvPr/>
            </p:nvSpPr>
            <p:spPr bwMode="auto">
              <a:xfrm>
                <a:off x="767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" name="Freeform 704"/>
              <p:cNvSpPr>
                <a:spLocks/>
              </p:cNvSpPr>
              <p:nvPr/>
            </p:nvSpPr>
            <p:spPr bwMode="auto">
              <a:xfrm>
                <a:off x="773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" name="Freeform 705"/>
              <p:cNvSpPr>
                <a:spLocks/>
              </p:cNvSpPr>
              <p:nvPr/>
            </p:nvSpPr>
            <p:spPr bwMode="auto">
              <a:xfrm>
                <a:off x="775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" name="Freeform 706"/>
              <p:cNvSpPr>
                <a:spLocks/>
              </p:cNvSpPr>
              <p:nvPr/>
            </p:nvSpPr>
            <p:spPr bwMode="auto">
              <a:xfrm>
                <a:off x="78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" name="Freeform 707"/>
              <p:cNvSpPr>
                <a:spLocks/>
              </p:cNvSpPr>
              <p:nvPr/>
            </p:nvSpPr>
            <p:spPr bwMode="auto">
              <a:xfrm>
                <a:off x="784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" name="Freeform 708"/>
              <p:cNvSpPr>
                <a:spLocks/>
              </p:cNvSpPr>
              <p:nvPr/>
            </p:nvSpPr>
            <p:spPr bwMode="auto">
              <a:xfrm>
                <a:off x="78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" name="Freeform 709"/>
              <p:cNvSpPr>
                <a:spLocks/>
              </p:cNvSpPr>
              <p:nvPr/>
            </p:nvSpPr>
            <p:spPr bwMode="auto">
              <a:xfrm>
                <a:off x="79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" name="Freeform 710"/>
              <p:cNvSpPr>
                <a:spLocks/>
              </p:cNvSpPr>
              <p:nvPr/>
            </p:nvSpPr>
            <p:spPr bwMode="auto">
              <a:xfrm>
                <a:off x="79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" name="Freeform 711"/>
              <p:cNvSpPr>
                <a:spLocks/>
              </p:cNvSpPr>
              <p:nvPr/>
            </p:nvSpPr>
            <p:spPr bwMode="auto">
              <a:xfrm>
                <a:off x="80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" name="Freeform 712"/>
              <p:cNvSpPr>
                <a:spLocks/>
              </p:cNvSpPr>
              <p:nvPr/>
            </p:nvSpPr>
            <p:spPr bwMode="auto">
              <a:xfrm>
                <a:off x="80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" name="Freeform 713"/>
              <p:cNvSpPr>
                <a:spLocks/>
              </p:cNvSpPr>
              <p:nvPr/>
            </p:nvSpPr>
            <p:spPr bwMode="auto">
              <a:xfrm>
                <a:off x="80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" name="Freeform 714"/>
              <p:cNvSpPr>
                <a:spLocks/>
              </p:cNvSpPr>
              <p:nvPr/>
            </p:nvSpPr>
            <p:spPr bwMode="auto">
              <a:xfrm>
                <a:off x="814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" name="Freeform 715"/>
              <p:cNvSpPr>
                <a:spLocks/>
              </p:cNvSpPr>
              <p:nvPr/>
            </p:nvSpPr>
            <p:spPr bwMode="auto">
              <a:xfrm>
                <a:off x="81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" name="Freeform 716"/>
              <p:cNvSpPr>
                <a:spLocks/>
              </p:cNvSpPr>
              <p:nvPr/>
            </p:nvSpPr>
            <p:spPr bwMode="auto">
              <a:xfrm>
                <a:off x="822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" name="Freeform 717"/>
              <p:cNvSpPr>
                <a:spLocks/>
              </p:cNvSpPr>
              <p:nvPr/>
            </p:nvSpPr>
            <p:spPr bwMode="auto">
              <a:xfrm>
                <a:off x="83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9" name="Freeform 718"/>
              <p:cNvSpPr>
                <a:spLocks/>
              </p:cNvSpPr>
              <p:nvPr/>
            </p:nvSpPr>
            <p:spPr bwMode="auto">
              <a:xfrm>
                <a:off x="83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0" name="Freeform 719"/>
              <p:cNvSpPr>
                <a:spLocks/>
              </p:cNvSpPr>
              <p:nvPr/>
            </p:nvSpPr>
            <p:spPr bwMode="auto">
              <a:xfrm>
                <a:off x="83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" name="Freeform 720"/>
              <p:cNvSpPr>
                <a:spLocks/>
              </p:cNvSpPr>
              <p:nvPr/>
            </p:nvSpPr>
            <p:spPr bwMode="auto">
              <a:xfrm>
                <a:off x="841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" name="Freeform 721"/>
              <p:cNvSpPr>
                <a:spLocks/>
              </p:cNvSpPr>
              <p:nvPr/>
            </p:nvSpPr>
            <p:spPr bwMode="auto">
              <a:xfrm>
                <a:off x="84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" name="Freeform 722"/>
              <p:cNvSpPr>
                <a:spLocks/>
              </p:cNvSpPr>
              <p:nvPr/>
            </p:nvSpPr>
            <p:spPr bwMode="auto">
              <a:xfrm>
                <a:off x="849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" name="Freeform 723"/>
              <p:cNvSpPr>
                <a:spLocks/>
              </p:cNvSpPr>
              <p:nvPr/>
            </p:nvSpPr>
            <p:spPr bwMode="auto">
              <a:xfrm>
                <a:off x="855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" name="Freeform 724"/>
              <p:cNvSpPr>
                <a:spLocks/>
              </p:cNvSpPr>
              <p:nvPr/>
            </p:nvSpPr>
            <p:spPr bwMode="auto">
              <a:xfrm>
                <a:off x="857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" name="Freeform 725"/>
              <p:cNvSpPr>
                <a:spLocks/>
              </p:cNvSpPr>
              <p:nvPr/>
            </p:nvSpPr>
            <p:spPr bwMode="auto">
              <a:xfrm>
                <a:off x="86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" name="Freeform 726"/>
              <p:cNvSpPr>
                <a:spLocks/>
              </p:cNvSpPr>
              <p:nvPr/>
            </p:nvSpPr>
            <p:spPr bwMode="auto">
              <a:xfrm>
                <a:off x="866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8" name="Freeform 727"/>
              <p:cNvSpPr>
                <a:spLocks/>
              </p:cNvSpPr>
              <p:nvPr/>
            </p:nvSpPr>
            <p:spPr bwMode="auto">
              <a:xfrm>
                <a:off x="87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9" name="Freeform 728"/>
              <p:cNvSpPr>
                <a:spLocks/>
              </p:cNvSpPr>
              <p:nvPr/>
            </p:nvSpPr>
            <p:spPr bwMode="auto">
              <a:xfrm>
                <a:off x="874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0" name="Freeform 729"/>
              <p:cNvSpPr>
                <a:spLocks/>
              </p:cNvSpPr>
              <p:nvPr/>
            </p:nvSpPr>
            <p:spPr bwMode="auto">
              <a:xfrm>
                <a:off x="87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1" name="Freeform 730"/>
              <p:cNvSpPr>
                <a:spLocks/>
              </p:cNvSpPr>
              <p:nvPr/>
            </p:nvSpPr>
            <p:spPr bwMode="auto">
              <a:xfrm>
                <a:off x="88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" name="Freeform 731"/>
              <p:cNvSpPr>
                <a:spLocks/>
              </p:cNvSpPr>
              <p:nvPr/>
            </p:nvSpPr>
            <p:spPr bwMode="auto">
              <a:xfrm>
                <a:off x="88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" name="Freeform 732"/>
              <p:cNvSpPr>
                <a:spLocks/>
              </p:cNvSpPr>
              <p:nvPr/>
            </p:nvSpPr>
            <p:spPr bwMode="auto">
              <a:xfrm>
                <a:off x="890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" name="Freeform 733"/>
              <p:cNvSpPr>
                <a:spLocks/>
              </p:cNvSpPr>
              <p:nvPr/>
            </p:nvSpPr>
            <p:spPr bwMode="auto">
              <a:xfrm>
                <a:off x="896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" name="Freeform 734"/>
              <p:cNvSpPr>
                <a:spLocks/>
              </p:cNvSpPr>
              <p:nvPr/>
            </p:nvSpPr>
            <p:spPr bwMode="auto">
              <a:xfrm>
                <a:off x="898" y="2219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0 w 9"/>
                  <a:gd name="T3" fmla="*/ 0 h 15"/>
                  <a:gd name="T4" fmla="*/ 9 w 9"/>
                  <a:gd name="T5" fmla="*/ 0 h 15"/>
                  <a:gd name="T6" fmla="*/ 9 w 9"/>
                  <a:gd name="T7" fmla="*/ 0 h 15"/>
                  <a:gd name="T8" fmla="*/ 9 w 9"/>
                  <a:gd name="T9" fmla="*/ 5 h 15"/>
                  <a:gd name="T10" fmla="*/ 9 w 9"/>
                  <a:gd name="T11" fmla="*/ 15 h 15"/>
                  <a:gd name="T12" fmla="*/ 0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" name="Freeform 735"/>
              <p:cNvSpPr>
                <a:spLocks/>
              </p:cNvSpPr>
              <p:nvPr/>
            </p:nvSpPr>
            <p:spPr bwMode="auto">
              <a:xfrm>
                <a:off x="90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" name="Freeform 736"/>
              <p:cNvSpPr>
                <a:spLocks/>
              </p:cNvSpPr>
              <p:nvPr/>
            </p:nvSpPr>
            <p:spPr bwMode="auto">
              <a:xfrm>
                <a:off x="91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" name="Freeform 737"/>
              <p:cNvSpPr>
                <a:spLocks/>
              </p:cNvSpPr>
              <p:nvPr/>
            </p:nvSpPr>
            <p:spPr bwMode="auto">
              <a:xfrm>
                <a:off x="91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" name="Freeform 738"/>
              <p:cNvSpPr>
                <a:spLocks/>
              </p:cNvSpPr>
              <p:nvPr/>
            </p:nvSpPr>
            <p:spPr bwMode="auto">
              <a:xfrm>
                <a:off x="92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0" name="Freeform 739"/>
              <p:cNvSpPr>
                <a:spLocks/>
              </p:cNvSpPr>
              <p:nvPr/>
            </p:nvSpPr>
            <p:spPr bwMode="auto">
              <a:xfrm>
                <a:off x="923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1" name="Freeform 740"/>
              <p:cNvSpPr>
                <a:spLocks/>
              </p:cNvSpPr>
              <p:nvPr/>
            </p:nvSpPr>
            <p:spPr bwMode="auto">
              <a:xfrm>
                <a:off x="929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2" name="Freeform 741"/>
              <p:cNvSpPr>
                <a:spLocks/>
              </p:cNvSpPr>
              <p:nvPr/>
            </p:nvSpPr>
            <p:spPr bwMode="auto">
              <a:xfrm>
                <a:off x="931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3" name="Freeform 742"/>
              <p:cNvSpPr>
                <a:spLocks/>
              </p:cNvSpPr>
              <p:nvPr/>
            </p:nvSpPr>
            <p:spPr bwMode="auto">
              <a:xfrm>
                <a:off x="937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4" name="Freeform 743"/>
              <p:cNvSpPr>
                <a:spLocks/>
              </p:cNvSpPr>
              <p:nvPr/>
            </p:nvSpPr>
            <p:spPr bwMode="auto">
              <a:xfrm>
                <a:off x="939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5" name="Freeform 744"/>
              <p:cNvSpPr>
                <a:spLocks/>
              </p:cNvSpPr>
              <p:nvPr/>
            </p:nvSpPr>
            <p:spPr bwMode="auto">
              <a:xfrm>
                <a:off x="94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" name="Freeform 745"/>
              <p:cNvSpPr>
                <a:spLocks/>
              </p:cNvSpPr>
              <p:nvPr/>
            </p:nvSpPr>
            <p:spPr bwMode="auto">
              <a:xfrm>
                <a:off x="948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7" name="Freeform 746"/>
              <p:cNvSpPr>
                <a:spLocks/>
              </p:cNvSpPr>
              <p:nvPr/>
            </p:nvSpPr>
            <p:spPr bwMode="auto">
              <a:xfrm>
                <a:off x="95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" name="Freeform 747"/>
              <p:cNvSpPr>
                <a:spLocks/>
              </p:cNvSpPr>
              <p:nvPr/>
            </p:nvSpPr>
            <p:spPr bwMode="auto">
              <a:xfrm>
                <a:off x="956" y="2219"/>
                <a:ext cx="14" cy="15"/>
              </a:xfrm>
              <a:custGeom>
                <a:avLst/>
                <a:gdLst>
                  <a:gd name="T0" fmla="*/ 0 w 14"/>
                  <a:gd name="T1" fmla="*/ 15 h 15"/>
                  <a:gd name="T2" fmla="*/ 0 w 14"/>
                  <a:gd name="T3" fmla="*/ 0 h 15"/>
                  <a:gd name="T4" fmla="*/ 5 w 14"/>
                  <a:gd name="T5" fmla="*/ 0 h 15"/>
                  <a:gd name="T6" fmla="*/ 5 w 14"/>
                  <a:gd name="T7" fmla="*/ 5 h 15"/>
                  <a:gd name="T8" fmla="*/ 14 w 14"/>
                  <a:gd name="T9" fmla="*/ 5 h 15"/>
                  <a:gd name="T10" fmla="*/ 14 w 14"/>
                  <a:gd name="T11" fmla="*/ 15 h 15"/>
                  <a:gd name="T12" fmla="*/ 0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14" y="5"/>
                    </a:lnTo>
                    <a:lnTo>
                      <a:pt x="14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" name="Freeform 748"/>
              <p:cNvSpPr>
                <a:spLocks/>
              </p:cNvSpPr>
              <p:nvPr/>
            </p:nvSpPr>
            <p:spPr bwMode="auto">
              <a:xfrm>
                <a:off x="956" y="2209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5 w 14"/>
                  <a:gd name="T7" fmla="*/ 0 h 15"/>
                  <a:gd name="T8" fmla="*/ 5 w 14"/>
                  <a:gd name="T9" fmla="*/ 15 h 15"/>
                  <a:gd name="T10" fmla="*/ 14 w 14"/>
                  <a:gd name="T11" fmla="*/ 15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14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" name="Freeform 749"/>
              <p:cNvSpPr>
                <a:spLocks/>
              </p:cNvSpPr>
              <p:nvPr/>
            </p:nvSpPr>
            <p:spPr bwMode="auto">
              <a:xfrm>
                <a:off x="961" y="2209"/>
                <a:ext cx="11" cy="25"/>
              </a:xfrm>
              <a:custGeom>
                <a:avLst/>
                <a:gdLst>
                  <a:gd name="T0" fmla="*/ 0 w 11"/>
                  <a:gd name="T1" fmla="*/ 25 h 25"/>
                  <a:gd name="T2" fmla="*/ 0 w 11"/>
                  <a:gd name="T3" fmla="*/ 0 h 25"/>
                  <a:gd name="T4" fmla="*/ 11 w 11"/>
                  <a:gd name="T5" fmla="*/ 0 h 25"/>
                  <a:gd name="T6" fmla="*/ 11 w 11"/>
                  <a:gd name="T7" fmla="*/ 15 h 25"/>
                  <a:gd name="T8" fmla="*/ 3 w 11"/>
                  <a:gd name="T9" fmla="*/ 15 h 25"/>
                  <a:gd name="T10" fmla="*/ 3 w 11"/>
                  <a:gd name="T11" fmla="*/ 25 h 25"/>
                  <a:gd name="T12" fmla="*/ 0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0" y="25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5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" name="Freeform 750"/>
              <p:cNvSpPr>
                <a:spLocks/>
              </p:cNvSpPr>
              <p:nvPr/>
            </p:nvSpPr>
            <p:spPr bwMode="auto">
              <a:xfrm>
                <a:off x="961" y="2224"/>
                <a:ext cx="11" cy="14"/>
              </a:xfrm>
              <a:custGeom>
                <a:avLst/>
                <a:gdLst>
                  <a:gd name="T0" fmla="*/ 0 w 11"/>
                  <a:gd name="T1" fmla="*/ 0 h 14"/>
                  <a:gd name="T2" fmla="*/ 11 w 11"/>
                  <a:gd name="T3" fmla="*/ 0 h 14"/>
                  <a:gd name="T4" fmla="*/ 11 w 11"/>
                  <a:gd name="T5" fmla="*/ 0 h 14"/>
                  <a:gd name="T6" fmla="*/ 3 w 11"/>
                  <a:gd name="T7" fmla="*/ 0 h 14"/>
                  <a:gd name="T8" fmla="*/ 9 w 11"/>
                  <a:gd name="T9" fmla="*/ 10 h 14"/>
                  <a:gd name="T10" fmla="*/ 0 w 11"/>
                  <a:gd name="T11" fmla="*/ 14 h 14"/>
                  <a:gd name="T12" fmla="*/ 0 w 11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4">
                    <a:moveTo>
                      <a:pt x="0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3" y="0"/>
                    </a:lnTo>
                    <a:lnTo>
                      <a:pt x="9" y="10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" name="Freeform 751"/>
              <p:cNvSpPr>
                <a:spLocks/>
              </p:cNvSpPr>
              <p:nvPr/>
            </p:nvSpPr>
            <p:spPr bwMode="auto">
              <a:xfrm>
                <a:off x="964" y="2209"/>
                <a:ext cx="8" cy="25"/>
              </a:xfrm>
              <a:custGeom>
                <a:avLst/>
                <a:gdLst>
                  <a:gd name="T0" fmla="*/ 6 w 8"/>
                  <a:gd name="T1" fmla="*/ 25 h 25"/>
                  <a:gd name="T2" fmla="*/ 0 w 8"/>
                  <a:gd name="T3" fmla="*/ 10 h 25"/>
                  <a:gd name="T4" fmla="*/ 6 w 8"/>
                  <a:gd name="T5" fmla="*/ 0 h 25"/>
                  <a:gd name="T6" fmla="*/ 6 w 8"/>
                  <a:gd name="T7" fmla="*/ 0 h 25"/>
                  <a:gd name="T8" fmla="*/ 6 w 8"/>
                  <a:gd name="T9" fmla="*/ 15 h 25"/>
                  <a:gd name="T10" fmla="*/ 8 w 8"/>
                  <a:gd name="T11" fmla="*/ 25 h 25"/>
                  <a:gd name="T12" fmla="*/ 6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6" y="25"/>
                    </a:moveTo>
                    <a:lnTo>
                      <a:pt x="0" y="1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8" y="25"/>
                    </a:lnTo>
                    <a:lnTo>
                      <a:pt x="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" name="Freeform 752"/>
              <p:cNvSpPr>
                <a:spLocks/>
              </p:cNvSpPr>
              <p:nvPr/>
            </p:nvSpPr>
            <p:spPr bwMode="auto">
              <a:xfrm>
                <a:off x="970" y="2209"/>
                <a:ext cx="11" cy="25"/>
              </a:xfrm>
              <a:custGeom>
                <a:avLst/>
                <a:gdLst>
                  <a:gd name="T0" fmla="*/ 0 w 11"/>
                  <a:gd name="T1" fmla="*/ 25 h 25"/>
                  <a:gd name="T2" fmla="*/ 0 w 11"/>
                  <a:gd name="T3" fmla="*/ 0 h 25"/>
                  <a:gd name="T4" fmla="*/ 11 w 11"/>
                  <a:gd name="T5" fmla="*/ 0 h 25"/>
                  <a:gd name="T6" fmla="*/ 11 w 11"/>
                  <a:gd name="T7" fmla="*/ 15 h 25"/>
                  <a:gd name="T8" fmla="*/ 2 w 11"/>
                  <a:gd name="T9" fmla="*/ 15 h 25"/>
                  <a:gd name="T10" fmla="*/ 2 w 11"/>
                  <a:gd name="T11" fmla="*/ 25 h 25"/>
                  <a:gd name="T12" fmla="*/ 0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0" y="25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5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4" name="Freeform 753"/>
              <p:cNvSpPr>
                <a:spLocks/>
              </p:cNvSpPr>
              <p:nvPr/>
            </p:nvSpPr>
            <p:spPr bwMode="auto">
              <a:xfrm>
                <a:off x="970" y="2224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11 w 11"/>
                  <a:gd name="T3" fmla="*/ 0 h 10"/>
                  <a:gd name="T4" fmla="*/ 11 w 11"/>
                  <a:gd name="T5" fmla="*/ 0 h 10"/>
                  <a:gd name="T6" fmla="*/ 2 w 11"/>
                  <a:gd name="T7" fmla="*/ 0 h 10"/>
                  <a:gd name="T8" fmla="*/ 2 w 11"/>
                  <a:gd name="T9" fmla="*/ 10 h 10"/>
                  <a:gd name="T10" fmla="*/ 0 w 11"/>
                  <a:gd name="T11" fmla="*/ 10 h 10"/>
                  <a:gd name="T12" fmla="*/ 0 w 11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5" name="Freeform 754"/>
              <p:cNvSpPr>
                <a:spLocks/>
              </p:cNvSpPr>
              <p:nvPr/>
            </p:nvSpPr>
            <p:spPr bwMode="auto">
              <a:xfrm>
                <a:off x="972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6" name="Freeform 755"/>
              <p:cNvSpPr>
                <a:spLocks/>
              </p:cNvSpPr>
              <p:nvPr/>
            </p:nvSpPr>
            <p:spPr bwMode="auto">
              <a:xfrm>
                <a:off x="97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7" name="Freeform 756"/>
              <p:cNvSpPr>
                <a:spLocks/>
              </p:cNvSpPr>
              <p:nvPr/>
            </p:nvSpPr>
            <p:spPr bwMode="auto">
              <a:xfrm>
                <a:off x="981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8" name="Freeform 757"/>
              <p:cNvSpPr>
                <a:spLocks/>
              </p:cNvSpPr>
              <p:nvPr/>
            </p:nvSpPr>
            <p:spPr bwMode="auto">
              <a:xfrm>
                <a:off x="98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9" name="Freeform 758"/>
              <p:cNvSpPr>
                <a:spLocks/>
              </p:cNvSpPr>
              <p:nvPr/>
            </p:nvSpPr>
            <p:spPr bwMode="auto">
              <a:xfrm>
                <a:off x="99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0" name="Freeform 759"/>
              <p:cNvSpPr>
                <a:spLocks/>
              </p:cNvSpPr>
              <p:nvPr/>
            </p:nvSpPr>
            <p:spPr bwMode="auto">
              <a:xfrm>
                <a:off x="99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1" name="Freeform 760"/>
              <p:cNvSpPr>
                <a:spLocks/>
              </p:cNvSpPr>
              <p:nvPr/>
            </p:nvSpPr>
            <p:spPr bwMode="auto">
              <a:xfrm>
                <a:off x="100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" name="Freeform 761"/>
              <p:cNvSpPr>
                <a:spLocks/>
              </p:cNvSpPr>
              <p:nvPr/>
            </p:nvSpPr>
            <p:spPr bwMode="auto">
              <a:xfrm>
                <a:off x="1005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" name="Freeform 762"/>
              <p:cNvSpPr>
                <a:spLocks/>
              </p:cNvSpPr>
              <p:nvPr/>
            </p:nvSpPr>
            <p:spPr bwMode="auto">
              <a:xfrm>
                <a:off x="1011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4" name="Freeform 763"/>
              <p:cNvSpPr>
                <a:spLocks/>
              </p:cNvSpPr>
              <p:nvPr/>
            </p:nvSpPr>
            <p:spPr bwMode="auto">
              <a:xfrm>
                <a:off x="1013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5" name="Freeform 764"/>
              <p:cNvSpPr>
                <a:spLocks/>
              </p:cNvSpPr>
              <p:nvPr/>
            </p:nvSpPr>
            <p:spPr bwMode="auto">
              <a:xfrm>
                <a:off x="101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" name="Freeform 765"/>
              <p:cNvSpPr>
                <a:spLocks/>
              </p:cNvSpPr>
              <p:nvPr/>
            </p:nvSpPr>
            <p:spPr bwMode="auto">
              <a:xfrm>
                <a:off x="1022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5 w 8"/>
                  <a:gd name="T5" fmla="*/ 0 h 15"/>
                  <a:gd name="T6" fmla="*/ 5 w 8"/>
                  <a:gd name="T7" fmla="*/ 5 h 15"/>
                  <a:gd name="T8" fmla="*/ 8 w 8"/>
                  <a:gd name="T9" fmla="*/ 15 h 15"/>
                  <a:gd name="T10" fmla="*/ 5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8" y="1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" name="Freeform 766"/>
              <p:cNvSpPr>
                <a:spLocks/>
              </p:cNvSpPr>
              <p:nvPr/>
            </p:nvSpPr>
            <p:spPr bwMode="auto">
              <a:xfrm>
                <a:off x="1022" y="2209"/>
                <a:ext cx="13" cy="25"/>
              </a:xfrm>
              <a:custGeom>
                <a:avLst/>
                <a:gdLst>
                  <a:gd name="T0" fmla="*/ 8 w 13"/>
                  <a:gd name="T1" fmla="*/ 25 h 25"/>
                  <a:gd name="T2" fmla="*/ 0 w 13"/>
                  <a:gd name="T3" fmla="*/ 10 h 25"/>
                  <a:gd name="T4" fmla="*/ 8 w 13"/>
                  <a:gd name="T5" fmla="*/ 0 h 25"/>
                  <a:gd name="T6" fmla="*/ 8 w 13"/>
                  <a:gd name="T7" fmla="*/ 0 h 25"/>
                  <a:gd name="T8" fmla="*/ 8 w 13"/>
                  <a:gd name="T9" fmla="*/ 15 h 25"/>
                  <a:gd name="T10" fmla="*/ 13 w 13"/>
                  <a:gd name="T11" fmla="*/ 25 h 25"/>
                  <a:gd name="T12" fmla="*/ 8 w 1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5">
                    <a:moveTo>
                      <a:pt x="8" y="25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13" y="25"/>
                    </a:lnTo>
                    <a:lnTo>
                      <a:pt x="8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" name="Freeform 767"/>
              <p:cNvSpPr>
                <a:spLocks/>
              </p:cNvSpPr>
              <p:nvPr/>
            </p:nvSpPr>
            <p:spPr bwMode="auto">
              <a:xfrm>
                <a:off x="1030" y="2209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" name="Freeform 768"/>
              <p:cNvSpPr>
                <a:spLocks/>
              </p:cNvSpPr>
              <p:nvPr/>
            </p:nvSpPr>
            <p:spPr bwMode="auto">
              <a:xfrm>
                <a:off x="1035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" name="Freeform 769"/>
              <p:cNvSpPr>
                <a:spLocks/>
              </p:cNvSpPr>
              <p:nvPr/>
            </p:nvSpPr>
            <p:spPr bwMode="auto">
              <a:xfrm>
                <a:off x="1038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0 h 25"/>
                  <a:gd name="T8" fmla="*/ 3 w 8"/>
                  <a:gd name="T9" fmla="*/ 1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1" name="Freeform 770"/>
              <p:cNvSpPr>
                <a:spLocks/>
              </p:cNvSpPr>
              <p:nvPr/>
            </p:nvSpPr>
            <p:spPr bwMode="auto">
              <a:xfrm>
                <a:off x="1041" y="2209"/>
                <a:ext cx="13" cy="29"/>
              </a:xfrm>
              <a:custGeom>
                <a:avLst/>
                <a:gdLst>
                  <a:gd name="T0" fmla="*/ 0 w 13"/>
                  <a:gd name="T1" fmla="*/ 25 h 29"/>
                  <a:gd name="T2" fmla="*/ 5 w 13"/>
                  <a:gd name="T3" fmla="*/ 0 h 29"/>
                  <a:gd name="T4" fmla="*/ 8 w 13"/>
                  <a:gd name="T5" fmla="*/ 10 h 29"/>
                  <a:gd name="T6" fmla="*/ 5 w 13"/>
                  <a:gd name="T7" fmla="*/ 15 h 29"/>
                  <a:gd name="T8" fmla="*/ 13 w 13"/>
                  <a:gd name="T9" fmla="*/ 15 h 29"/>
                  <a:gd name="T10" fmla="*/ 13 w 13"/>
                  <a:gd name="T11" fmla="*/ 29 h 29"/>
                  <a:gd name="T12" fmla="*/ 0 w 13"/>
                  <a:gd name="T13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9">
                    <a:moveTo>
                      <a:pt x="0" y="25"/>
                    </a:moveTo>
                    <a:lnTo>
                      <a:pt x="5" y="0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13" y="15"/>
                    </a:lnTo>
                    <a:lnTo>
                      <a:pt x="13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2" name="Freeform 771"/>
              <p:cNvSpPr>
                <a:spLocks/>
              </p:cNvSpPr>
              <p:nvPr/>
            </p:nvSpPr>
            <p:spPr bwMode="auto">
              <a:xfrm>
                <a:off x="1041" y="2204"/>
                <a:ext cx="13" cy="20"/>
              </a:xfrm>
              <a:custGeom>
                <a:avLst/>
                <a:gdLst>
                  <a:gd name="T0" fmla="*/ 13 w 13"/>
                  <a:gd name="T1" fmla="*/ 20 h 20"/>
                  <a:gd name="T2" fmla="*/ 0 w 13"/>
                  <a:gd name="T3" fmla="*/ 20 h 20"/>
                  <a:gd name="T4" fmla="*/ 0 w 13"/>
                  <a:gd name="T5" fmla="*/ 0 h 20"/>
                  <a:gd name="T6" fmla="*/ 8 w 13"/>
                  <a:gd name="T7" fmla="*/ 5 h 20"/>
                  <a:gd name="T8" fmla="*/ 5 w 13"/>
                  <a:gd name="T9" fmla="*/ 20 h 20"/>
                  <a:gd name="T10" fmla="*/ 13 w 13"/>
                  <a:gd name="T11" fmla="*/ 20 h 20"/>
                  <a:gd name="T12" fmla="*/ 13 w 1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0">
                    <a:moveTo>
                      <a:pt x="13" y="20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5" y="20"/>
                    </a:lnTo>
                    <a:lnTo>
                      <a:pt x="13" y="20"/>
                    </a:lnTo>
                    <a:lnTo>
                      <a:pt x="13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" name="Freeform 772"/>
              <p:cNvSpPr>
                <a:spLocks/>
              </p:cNvSpPr>
              <p:nvPr/>
            </p:nvSpPr>
            <p:spPr bwMode="auto">
              <a:xfrm>
                <a:off x="1046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0 h 25"/>
                  <a:gd name="T4" fmla="*/ 8 w 8"/>
                  <a:gd name="T5" fmla="*/ 10 h 25"/>
                  <a:gd name="T6" fmla="*/ 3 w 8"/>
                  <a:gd name="T7" fmla="*/ 15 h 25"/>
                  <a:gd name="T8" fmla="*/ 3 w 8"/>
                  <a:gd name="T9" fmla="*/ 2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" name="Freeform 773"/>
              <p:cNvSpPr>
                <a:spLocks/>
              </p:cNvSpPr>
              <p:nvPr/>
            </p:nvSpPr>
            <p:spPr bwMode="auto">
              <a:xfrm>
                <a:off x="104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" name="Freeform 774"/>
              <p:cNvSpPr>
                <a:spLocks/>
              </p:cNvSpPr>
              <p:nvPr/>
            </p:nvSpPr>
            <p:spPr bwMode="auto">
              <a:xfrm>
                <a:off x="105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" name="Freeform 775"/>
              <p:cNvSpPr>
                <a:spLocks/>
              </p:cNvSpPr>
              <p:nvPr/>
            </p:nvSpPr>
            <p:spPr bwMode="auto">
              <a:xfrm>
                <a:off x="1057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" name="Freeform 776"/>
              <p:cNvSpPr>
                <a:spLocks/>
              </p:cNvSpPr>
              <p:nvPr/>
            </p:nvSpPr>
            <p:spPr bwMode="auto">
              <a:xfrm>
                <a:off x="1065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" name="Freeform 777"/>
              <p:cNvSpPr>
                <a:spLocks/>
              </p:cNvSpPr>
              <p:nvPr/>
            </p:nvSpPr>
            <p:spPr bwMode="auto">
              <a:xfrm>
                <a:off x="107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9" name="Freeform 778"/>
              <p:cNvSpPr>
                <a:spLocks/>
              </p:cNvSpPr>
              <p:nvPr/>
            </p:nvSpPr>
            <p:spPr bwMode="auto">
              <a:xfrm>
                <a:off x="1074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0" name="Freeform 779"/>
              <p:cNvSpPr>
                <a:spLocks/>
              </p:cNvSpPr>
              <p:nvPr/>
            </p:nvSpPr>
            <p:spPr bwMode="auto">
              <a:xfrm>
                <a:off x="107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1" name="Freeform 780"/>
              <p:cNvSpPr>
                <a:spLocks/>
              </p:cNvSpPr>
              <p:nvPr/>
            </p:nvSpPr>
            <p:spPr bwMode="auto">
              <a:xfrm>
                <a:off x="108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2" name="Freeform 781"/>
              <p:cNvSpPr>
                <a:spLocks/>
              </p:cNvSpPr>
              <p:nvPr/>
            </p:nvSpPr>
            <p:spPr bwMode="auto">
              <a:xfrm>
                <a:off x="108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" name="Freeform 782"/>
              <p:cNvSpPr>
                <a:spLocks/>
              </p:cNvSpPr>
              <p:nvPr/>
            </p:nvSpPr>
            <p:spPr bwMode="auto">
              <a:xfrm>
                <a:off x="109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4" name="Freeform 783"/>
              <p:cNvSpPr>
                <a:spLocks/>
              </p:cNvSpPr>
              <p:nvPr/>
            </p:nvSpPr>
            <p:spPr bwMode="auto">
              <a:xfrm>
                <a:off x="109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" name="Freeform 784"/>
              <p:cNvSpPr>
                <a:spLocks/>
              </p:cNvSpPr>
              <p:nvPr/>
            </p:nvSpPr>
            <p:spPr bwMode="auto">
              <a:xfrm>
                <a:off x="109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" name="Freeform 785"/>
              <p:cNvSpPr>
                <a:spLocks/>
              </p:cNvSpPr>
              <p:nvPr/>
            </p:nvSpPr>
            <p:spPr bwMode="auto">
              <a:xfrm>
                <a:off x="1104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" name="Freeform 786"/>
              <p:cNvSpPr>
                <a:spLocks/>
              </p:cNvSpPr>
              <p:nvPr/>
            </p:nvSpPr>
            <p:spPr bwMode="auto">
              <a:xfrm>
                <a:off x="110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" name="Freeform 787"/>
              <p:cNvSpPr>
                <a:spLocks/>
              </p:cNvSpPr>
              <p:nvPr/>
            </p:nvSpPr>
            <p:spPr bwMode="auto">
              <a:xfrm>
                <a:off x="111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" name="Freeform 788"/>
              <p:cNvSpPr>
                <a:spLocks/>
              </p:cNvSpPr>
              <p:nvPr/>
            </p:nvSpPr>
            <p:spPr bwMode="auto">
              <a:xfrm>
                <a:off x="111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" name="Freeform 789"/>
              <p:cNvSpPr>
                <a:spLocks/>
              </p:cNvSpPr>
              <p:nvPr/>
            </p:nvSpPr>
            <p:spPr bwMode="auto">
              <a:xfrm>
                <a:off x="112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" name="Freeform 790"/>
              <p:cNvSpPr>
                <a:spLocks/>
              </p:cNvSpPr>
              <p:nvPr/>
            </p:nvSpPr>
            <p:spPr bwMode="auto">
              <a:xfrm>
                <a:off x="112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" name="Freeform 791"/>
              <p:cNvSpPr>
                <a:spLocks/>
              </p:cNvSpPr>
              <p:nvPr/>
            </p:nvSpPr>
            <p:spPr bwMode="auto">
              <a:xfrm>
                <a:off x="112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" name="Freeform 792"/>
              <p:cNvSpPr>
                <a:spLocks/>
              </p:cNvSpPr>
              <p:nvPr/>
            </p:nvSpPr>
            <p:spPr bwMode="auto">
              <a:xfrm>
                <a:off x="1131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" name="Freeform 793"/>
              <p:cNvSpPr>
                <a:spLocks/>
              </p:cNvSpPr>
              <p:nvPr/>
            </p:nvSpPr>
            <p:spPr bwMode="auto">
              <a:xfrm>
                <a:off x="1136" y="2219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0 w 9"/>
                  <a:gd name="T3" fmla="*/ 0 h 15"/>
                  <a:gd name="T4" fmla="*/ 9 w 9"/>
                  <a:gd name="T5" fmla="*/ 0 h 15"/>
                  <a:gd name="T6" fmla="*/ 9 w 9"/>
                  <a:gd name="T7" fmla="*/ 0 h 15"/>
                  <a:gd name="T8" fmla="*/ 9 w 9"/>
                  <a:gd name="T9" fmla="*/ 5 h 15"/>
                  <a:gd name="T10" fmla="*/ 9 w 9"/>
                  <a:gd name="T11" fmla="*/ 15 h 15"/>
                  <a:gd name="T12" fmla="*/ 0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" name="Freeform 794"/>
              <p:cNvSpPr>
                <a:spLocks/>
              </p:cNvSpPr>
              <p:nvPr/>
            </p:nvSpPr>
            <p:spPr bwMode="auto">
              <a:xfrm>
                <a:off x="1145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" name="Freeform 795"/>
              <p:cNvSpPr>
                <a:spLocks/>
              </p:cNvSpPr>
              <p:nvPr/>
            </p:nvSpPr>
            <p:spPr bwMode="auto">
              <a:xfrm>
                <a:off x="1147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" name="Freeform 796"/>
              <p:cNvSpPr>
                <a:spLocks/>
              </p:cNvSpPr>
              <p:nvPr/>
            </p:nvSpPr>
            <p:spPr bwMode="auto">
              <a:xfrm>
                <a:off x="115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" name="Freeform 797"/>
              <p:cNvSpPr>
                <a:spLocks/>
              </p:cNvSpPr>
              <p:nvPr/>
            </p:nvSpPr>
            <p:spPr bwMode="auto">
              <a:xfrm>
                <a:off x="1156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" name="Freeform 798"/>
              <p:cNvSpPr>
                <a:spLocks/>
              </p:cNvSpPr>
              <p:nvPr/>
            </p:nvSpPr>
            <p:spPr bwMode="auto">
              <a:xfrm>
                <a:off x="116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" name="Freeform 799"/>
              <p:cNvSpPr>
                <a:spLocks/>
              </p:cNvSpPr>
              <p:nvPr/>
            </p:nvSpPr>
            <p:spPr bwMode="auto">
              <a:xfrm>
                <a:off x="1164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5 h 15"/>
                  <a:gd name="T8" fmla="*/ 5 w 5"/>
                  <a:gd name="T9" fmla="*/ 1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" name="Freeform 800"/>
              <p:cNvSpPr>
                <a:spLocks/>
              </p:cNvSpPr>
              <p:nvPr/>
            </p:nvSpPr>
            <p:spPr bwMode="auto">
              <a:xfrm>
                <a:off x="1164" y="2209"/>
                <a:ext cx="8" cy="25"/>
              </a:xfrm>
              <a:custGeom>
                <a:avLst/>
                <a:gdLst>
                  <a:gd name="T0" fmla="*/ 5 w 8"/>
                  <a:gd name="T1" fmla="*/ 25 h 25"/>
                  <a:gd name="T2" fmla="*/ 0 w 8"/>
                  <a:gd name="T3" fmla="*/ 10 h 25"/>
                  <a:gd name="T4" fmla="*/ 8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5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5" y="25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5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" name="Freeform 801"/>
              <p:cNvSpPr>
                <a:spLocks/>
              </p:cNvSpPr>
              <p:nvPr/>
            </p:nvSpPr>
            <p:spPr bwMode="auto">
              <a:xfrm>
                <a:off x="1172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15 h 25"/>
                  <a:gd name="T8" fmla="*/ 6 w 8"/>
                  <a:gd name="T9" fmla="*/ 15 h 25"/>
                  <a:gd name="T10" fmla="*/ 6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" name="Freeform 802"/>
              <p:cNvSpPr>
                <a:spLocks/>
              </p:cNvSpPr>
              <p:nvPr/>
            </p:nvSpPr>
            <p:spPr bwMode="auto">
              <a:xfrm>
                <a:off x="1172" y="2224"/>
                <a:ext cx="8" cy="10"/>
              </a:xfrm>
              <a:custGeom>
                <a:avLst/>
                <a:gdLst>
                  <a:gd name="T0" fmla="*/ 0 w 8"/>
                  <a:gd name="T1" fmla="*/ 0 h 10"/>
                  <a:gd name="T2" fmla="*/ 8 w 8"/>
                  <a:gd name="T3" fmla="*/ 0 h 10"/>
                  <a:gd name="T4" fmla="*/ 8 w 8"/>
                  <a:gd name="T5" fmla="*/ 0 h 10"/>
                  <a:gd name="T6" fmla="*/ 6 w 8"/>
                  <a:gd name="T7" fmla="*/ 0 h 10"/>
                  <a:gd name="T8" fmla="*/ 6 w 8"/>
                  <a:gd name="T9" fmla="*/ 10 h 10"/>
                  <a:gd name="T10" fmla="*/ 0 w 8"/>
                  <a:gd name="T11" fmla="*/ 10 h 10"/>
                  <a:gd name="T12" fmla="*/ 0 w 8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" name="Freeform 803"/>
              <p:cNvSpPr>
                <a:spLocks/>
              </p:cNvSpPr>
              <p:nvPr/>
            </p:nvSpPr>
            <p:spPr bwMode="auto">
              <a:xfrm>
                <a:off x="1178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5" name="Freeform 804"/>
              <p:cNvSpPr>
                <a:spLocks/>
              </p:cNvSpPr>
              <p:nvPr/>
            </p:nvSpPr>
            <p:spPr bwMode="auto">
              <a:xfrm>
                <a:off x="1180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6" name="Freeform 805"/>
              <p:cNvSpPr>
                <a:spLocks/>
              </p:cNvSpPr>
              <p:nvPr/>
            </p:nvSpPr>
            <p:spPr bwMode="auto">
              <a:xfrm>
                <a:off x="1186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7" name="Freeform 806"/>
              <p:cNvSpPr>
                <a:spLocks/>
              </p:cNvSpPr>
              <p:nvPr/>
            </p:nvSpPr>
            <p:spPr bwMode="auto">
              <a:xfrm>
                <a:off x="118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8" name="Freeform 807"/>
              <p:cNvSpPr>
                <a:spLocks/>
              </p:cNvSpPr>
              <p:nvPr/>
            </p:nvSpPr>
            <p:spPr bwMode="auto">
              <a:xfrm>
                <a:off x="119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9" name="Freeform 808"/>
              <p:cNvSpPr>
                <a:spLocks/>
              </p:cNvSpPr>
              <p:nvPr/>
            </p:nvSpPr>
            <p:spPr bwMode="auto">
              <a:xfrm>
                <a:off x="119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0" name="Freeform 809"/>
              <p:cNvSpPr>
                <a:spLocks/>
              </p:cNvSpPr>
              <p:nvPr/>
            </p:nvSpPr>
            <p:spPr bwMode="auto">
              <a:xfrm>
                <a:off x="120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1" name="Freeform 810"/>
              <p:cNvSpPr>
                <a:spLocks/>
              </p:cNvSpPr>
              <p:nvPr/>
            </p:nvSpPr>
            <p:spPr bwMode="auto">
              <a:xfrm>
                <a:off x="120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2" name="Freeform 811"/>
              <p:cNvSpPr>
                <a:spLocks/>
              </p:cNvSpPr>
              <p:nvPr/>
            </p:nvSpPr>
            <p:spPr bwMode="auto">
              <a:xfrm>
                <a:off x="121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" name="Freeform 812"/>
              <p:cNvSpPr>
                <a:spLocks/>
              </p:cNvSpPr>
              <p:nvPr/>
            </p:nvSpPr>
            <p:spPr bwMode="auto">
              <a:xfrm>
                <a:off x="1213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5 h 15"/>
                  <a:gd name="T8" fmla="*/ 8 w 8"/>
                  <a:gd name="T9" fmla="*/ 1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4" name="Freeform 813"/>
              <p:cNvSpPr>
                <a:spLocks/>
              </p:cNvSpPr>
              <p:nvPr/>
            </p:nvSpPr>
            <p:spPr bwMode="auto">
              <a:xfrm>
                <a:off x="1219" y="2209"/>
                <a:ext cx="8" cy="25"/>
              </a:xfrm>
              <a:custGeom>
                <a:avLst/>
                <a:gdLst>
                  <a:gd name="T0" fmla="*/ 2 w 8"/>
                  <a:gd name="T1" fmla="*/ 25 h 25"/>
                  <a:gd name="T2" fmla="*/ 0 w 8"/>
                  <a:gd name="T3" fmla="*/ 10 h 25"/>
                  <a:gd name="T4" fmla="*/ 2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2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2" y="25"/>
                    </a:moveTo>
                    <a:lnTo>
                      <a:pt x="0" y="10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5" name="Freeform 814"/>
              <p:cNvSpPr>
                <a:spLocks/>
              </p:cNvSpPr>
              <p:nvPr/>
            </p:nvSpPr>
            <p:spPr bwMode="auto">
              <a:xfrm>
                <a:off x="1227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" name="Freeform 815"/>
              <p:cNvSpPr>
                <a:spLocks/>
              </p:cNvSpPr>
              <p:nvPr/>
            </p:nvSpPr>
            <p:spPr bwMode="auto">
              <a:xfrm>
                <a:off x="1230" y="2209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" name="Freeform 816"/>
              <p:cNvSpPr>
                <a:spLocks/>
              </p:cNvSpPr>
              <p:nvPr/>
            </p:nvSpPr>
            <p:spPr bwMode="auto">
              <a:xfrm>
                <a:off x="1235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8" name="Freeform 817"/>
              <p:cNvSpPr>
                <a:spLocks/>
              </p:cNvSpPr>
              <p:nvPr/>
            </p:nvSpPr>
            <p:spPr bwMode="auto">
              <a:xfrm>
                <a:off x="1238" y="2209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9" name="Freeform 818"/>
              <p:cNvSpPr>
                <a:spLocks/>
              </p:cNvSpPr>
              <p:nvPr/>
            </p:nvSpPr>
            <p:spPr bwMode="auto">
              <a:xfrm>
                <a:off x="1243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0" name="Freeform 819"/>
              <p:cNvSpPr>
                <a:spLocks/>
              </p:cNvSpPr>
              <p:nvPr/>
            </p:nvSpPr>
            <p:spPr bwMode="auto">
              <a:xfrm>
                <a:off x="1243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0 h 25"/>
                  <a:gd name="T4" fmla="*/ 8 w 8"/>
                  <a:gd name="T5" fmla="*/ 10 h 25"/>
                  <a:gd name="T6" fmla="*/ 8 w 8"/>
                  <a:gd name="T7" fmla="*/ 15 h 25"/>
                  <a:gd name="T8" fmla="*/ 8 w 8"/>
                  <a:gd name="T9" fmla="*/ 2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1" name="Freeform 820"/>
              <p:cNvSpPr>
                <a:spLocks/>
              </p:cNvSpPr>
              <p:nvPr/>
            </p:nvSpPr>
            <p:spPr bwMode="auto">
              <a:xfrm>
                <a:off x="125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2" name="Freeform 821"/>
              <p:cNvSpPr>
                <a:spLocks/>
              </p:cNvSpPr>
              <p:nvPr/>
            </p:nvSpPr>
            <p:spPr bwMode="auto">
              <a:xfrm>
                <a:off x="1254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3" name="Freeform 822"/>
              <p:cNvSpPr>
                <a:spLocks/>
              </p:cNvSpPr>
              <p:nvPr/>
            </p:nvSpPr>
            <p:spPr bwMode="auto">
              <a:xfrm>
                <a:off x="1260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" name="Freeform 823"/>
              <p:cNvSpPr>
                <a:spLocks/>
              </p:cNvSpPr>
              <p:nvPr/>
            </p:nvSpPr>
            <p:spPr bwMode="auto">
              <a:xfrm>
                <a:off x="1262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" name="Freeform 824"/>
              <p:cNvSpPr>
                <a:spLocks/>
              </p:cNvSpPr>
              <p:nvPr/>
            </p:nvSpPr>
            <p:spPr bwMode="auto">
              <a:xfrm>
                <a:off x="126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" name="Freeform 825"/>
              <p:cNvSpPr>
                <a:spLocks/>
              </p:cNvSpPr>
              <p:nvPr/>
            </p:nvSpPr>
            <p:spPr bwMode="auto">
              <a:xfrm>
                <a:off x="1271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" name="Freeform 826"/>
              <p:cNvSpPr>
                <a:spLocks/>
              </p:cNvSpPr>
              <p:nvPr/>
            </p:nvSpPr>
            <p:spPr bwMode="auto">
              <a:xfrm>
                <a:off x="127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8" name="Freeform 827"/>
              <p:cNvSpPr>
                <a:spLocks/>
              </p:cNvSpPr>
              <p:nvPr/>
            </p:nvSpPr>
            <p:spPr bwMode="auto">
              <a:xfrm>
                <a:off x="127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9" name="Freeform 828"/>
              <p:cNvSpPr>
                <a:spLocks/>
              </p:cNvSpPr>
              <p:nvPr/>
            </p:nvSpPr>
            <p:spPr bwMode="auto">
              <a:xfrm>
                <a:off x="128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" name="Freeform 829"/>
              <p:cNvSpPr>
                <a:spLocks/>
              </p:cNvSpPr>
              <p:nvPr/>
            </p:nvSpPr>
            <p:spPr bwMode="auto">
              <a:xfrm>
                <a:off x="128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" name="Freeform 830"/>
              <p:cNvSpPr>
                <a:spLocks/>
              </p:cNvSpPr>
              <p:nvPr/>
            </p:nvSpPr>
            <p:spPr bwMode="auto">
              <a:xfrm>
                <a:off x="129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" name="Freeform 831"/>
              <p:cNvSpPr>
                <a:spLocks/>
              </p:cNvSpPr>
              <p:nvPr/>
            </p:nvSpPr>
            <p:spPr bwMode="auto">
              <a:xfrm>
                <a:off x="1295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" name="Freeform 832"/>
              <p:cNvSpPr>
                <a:spLocks/>
              </p:cNvSpPr>
              <p:nvPr/>
            </p:nvSpPr>
            <p:spPr bwMode="auto">
              <a:xfrm>
                <a:off x="1303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4" name="Freeform 833"/>
              <p:cNvSpPr>
                <a:spLocks/>
              </p:cNvSpPr>
              <p:nvPr/>
            </p:nvSpPr>
            <p:spPr bwMode="auto">
              <a:xfrm>
                <a:off x="130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5" name="Freeform 834"/>
              <p:cNvSpPr>
                <a:spLocks/>
              </p:cNvSpPr>
              <p:nvPr/>
            </p:nvSpPr>
            <p:spPr bwMode="auto">
              <a:xfrm>
                <a:off x="131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6" name="Freeform 835"/>
              <p:cNvSpPr>
                <a:spLocks/>
              </p:cNvSpPr>
              <p:nvPr/>
            </p:nvSpPr>
            <p:spPr bwMode="auto">
              <a:xfrm>
                <a:off x="131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" name="Freeform 836"/>
              <p:cNvSpPr>
                <a:spLocks/>
              </p:cNvSpPr>
              <p:nvPr/>
            </p:nvSpPr>
            <p:spPr bwMode="auto">
              <a:xfrm>
                <a:off x="132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" name="Freeform 837"/>
              <p:cNvSpPr>
                <a:spLocks/>
              </p:cNvSpPr>
              <p:nvPr/>
            </p:nvSpPr>
            <p:spPr bwMode="auto">
              <a:xfrm>
                <a:off x="132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" name="Freeform 838"/>
              <p:cNvSpPr>
                <a:spLocks/>
              </p:cNvSpPr>
              <p:nvPr/>
            </p:nvSpPr>
            <p:spPr bwMode="auto">
              <a:xfrm>
                <a:off x="132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" name="Freeform 839"/>
              <p:cNvSpPr>
                <a:spLocks/>
              </p:cNvSpPr>
              <p:nvPr/>
            </p:nvSpPr>
            <p:spPr bwMode="auto">
              <a:xfrm>
                <a:off x="1334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" name="Freeform 840"/>
              <p:cNvSpPr>
                <a:spLocks/>
              </p:cNvSpPr>
              <p:nvPr/>
            </p:nvSpPr>
            <p:spPr bwMode="auto">
              <a:xfrm>
                <a:off x="133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" name="Freeform 841"/>
              <p:cNvSpPr>
                <a:spLocks/>
              </p:cNvSpPr>
              <p:nvPr/>
            </p:nvSpPr>
            <p:spPr bwMode="auto">
              <a:xfrm>
                <a:off x="1342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2 w 8"/>
                  <a:gd name="T5" fmla="*/ 0 h 15"/>
                  <a:gd name="T6" fmla="*/ 8 w 8"/>
                  <a:gd name="T7" fmla="*/ 0 h 15"/>
                  <a:gd name="T8" fmla="*/ 2 w 8"/>
                  <a:gd name="T9" fmla="*/ 5 h 15"/>
                  <a:gd name="T10" fmla="*/ 2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" name="Freeform 842"/>
              <p:cNvSpPr>
                <a:spLocks/>
              </p:cNvSpPr>
              <p:nvPr/>
            </p:nvSpPr>
            <p:spPr bwMode="auto">
              <a:xfrm>
                <a:off x="1344" y="2219"/>
                <a:ext cx="9" cy="19"/>
              </a:xfrm>
              <a:custGeom>
                <a:avLst/>
                <a:gdLst>
                  <a:gd name="T0" fmla="*/ 0 w 9"/>
                  <a:gd name="T1" fmla="*/ 15 h 19"/>
                  <a:gd name="T2" fmla="*/ 6 w 9"/>
                  <a:gd name="T3" fmla="*/ 0 h 19"/>
                  <a:gd name="T4" fmla="*/ 9 w 9"/>
                  <a:gd name="T5" fmla="*/ 0 h 19"/>
                  <a:gd name="T6" fmla="*/ 6 w 9"/>
                  <a:gd name="T7" fmla="*/ 5 h 19"/>
                  <a:gd name="T8" fmla="*/ 6 w 9"/>
                  <a:gd name="T9" fmla="*/ 19 h 19"/>
                  <a:gd name="T10" fmla="*/ 6 w 9"/>
                  <a:gd name="T11" fmla="*/ 19 h 19"/>
                  <a:gd name="T12" fmla="*/ 0 w 9"/>
                  <a:gd name="T13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9">
                    <a:moveTo>
                      <a:pt x="0" y="15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" name="Freeform 843"/>
              <p:cNvSpPr>
                <a:spLocks/>
              </p:cNvSpPr>
              <p:nvPr/>
            </p:nvSpPr>
            <p:spPr bwMode="auto">
              <a:xfrm>
                <a:off x="1350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" name="Freeform 844"/>
              <p:cNvSpPr>
                <a:spLocks/>
              </p:cNvSpPr>
              <p:nvPr/>
            </p:nvSpPr>
            <p:spPr bwMode="auto">
              <a:xfrm>
                <a:off x="1353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" name="Freeform 845"/>
              <p:cNvSpPr>
                <a:spLocks/>
              </p:cNvSpPr>
              <p:nvPr/>
            </p:nvSpPr>
            <p:spPr bwMode="auto">
              <a:xfrm>
                <a:off x="1358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" name="Freeform 846"/>
              <p:cNvSpPr>
                <a:spLocks/>
              </p:cNvSpPr>
              <p:nvPr/>
            </p:nvSpPr>
            <p:spPr bwMode="auto">
              <a:xfrm>
                <a:off x="1361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" name="Freeform 847"/>
              <p:cNvSpPr>
                <a:spLocks/>
              </p:cNvSpPr>
              <p:nvPr/>
            </p:nvSpPr>
            <p:spPr bwMode="auto">
              <a:xfrm>
                <a:off x="1366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" name="Freeform 848"/>
              <p:cNvSpPr>
                <a:spLocks/>
              </p:cNvSpPr>
              <p:nvPr/>
            </p:nvSpPr>
            <p:spPr bwMode="auto">
              <a:xfrm>
                <a:off x="1369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" name="Freeform 849"/>
              <p:cNvSpPr>
                <a:spLocks/>
              </p:cNvSpPr>
              <p:nvPr/>
            </p:nvSpPr>
            <p:spPr bwMode="auto">
              <a:xfrm>
                <a:off x="1372" y="221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8 w 8"/>
                  <a:gd name="T5" fmla="*/ 0 h 19"/>
                  <a:gd name="T6" fmla="*/ 8 w 8"/>
                  <a:gd name="T7" fmla="*/ 0 h 19"/>
                  <a:gd name="T8" fmla="*/ 8 w 8"/>
                  <a:gd name="T9" fmla="*/ 5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" name="Freeform 850"/>
              <p:cNvSpPr>
                <a:spLocks/>
              </p:cNvSpPr>
              <p:nvPr/>
            </p:nvSpPr>
            <p:spPr bwMode="auto">
              <a:xfrm>
                <a:off x="1380" y="221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8 w 8"/>
                  <a:gd name="T5" fmla="*/ 0 h 19"/>
                  <a:gd name="T6" fmla="*/ 8 w 8"/>
                  <a:gd name="T7" fmla="*/ 5 h 19"/>
                  <a:gd name="T8" fmla="*/ 6 w 8"/>
                  <a:gd name="T9" fmla="*/ 5 h 19"/>
                  <a:gd name="T10" fmla="*/ 6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" name="Freeform 851"/>
              <p:cNvSpPr>
                <a:spLocks/>
              </p:cNvSpPr>
              <p:nvPr/>
            </p:nvSpPr>
            <p:spPr bwMode="auto">
              <a:xfrm>
                <a:off x="1377" y="2224"/>
                <a:ext cx="11" cy="14"/>
              </a:xfrm>
              <a:custGeom>
                <a:avLst/>
                <a:gdLst>
                  <a:gd name="T0" fmla="*/ 0 w 11"/>
                  <a:gd name="T1" fmla="*/ 0 h 14"/>
                  <a:gd name="T2" fmla="*/ 11 w 11"/>
                  <a:gd name="T3" fmla="*/ 0 h 14"/>
                  <a:gd name="T4" fmla="*/ 11 w 11"/>
                  <a:gd name="T5" fmla="*/ 10 h 14"/>
                  <a:gd name="T6" fmla="*/ 9 w 11"/>
                  <a:gd name="T7" fmla="*/ 10 h 14"/>
                  <a:gd name="T8" fmla="*/ 9 w 11"/>
                  <a:gd name="T9" fmla="*/ 14 h 14"/>
                  <a:gd name="T10" fmla="*/ 0 w 11"/>
                  <a:gd name="T11" fmla="*/ 14 h 14"/>
                  <a:gd name="T12" fmla="*/ 0 w 11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4">
                    <a:moveTo>
                      <a:pt x="0" y="0"/>
                    </a:moveTo>
                    <a:lnTo>
                      <a:pt x="11" y="0"/>
                    </a:lnTo>
                    <a:lnTo>
                      <a:pt x="11" y="10"/>
                    </a:lnTo>
                    <a:lnTo>
                      <a:pt x="9" y="10"/>
                    </a:lnTo>
                    <a:lnTo>
                      <a:pt x="9" y="14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" name="Freeform 852"/>
              <p:cNvSpPr>
                <a:spLocks/>
              </p:cNvSpPr>
              <p:nvPr/>
            </p:nvSpPr>
            <p:spPr bwMode="auto">
              <a:xfrm>
                <a:off x="1386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1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" name="Freeform 853"/>
              <p:cNvSpPr>
                <a:spLocks/>
              </p:cNvSpPr>
              <p:nvPr/>
            </p:nvSpPr>
            <p:spPr bwMode="auto">
              <a:xfrm>
                <a:off x="1388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1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1055"/>
            <p:cNvGrpSpPr>
              <a:grpSpLocks/>
            </p:cNvGrpSpPr>
            <p:nvPr/>
          </p:nvGrpSpPr>
          <p:grpSpPr bwMode="auto">
            <a:xfrm>
              <a:off x="1394" y="2204"/>
              <a:ext cx="834" cy="44"/>
              <a:chOff x="1394" y="2204"/>
              <a:chExt cx="834" cy="44"/>
            </a:xfrm>
          </p:grpSpPr>
          <p:sp>
            <p:nvSpPr>
              <p:cNvPr id="1065" name="Freeform 855"/>
              <p:cNvSpPr>
                <a:spLocks/>
              </p:cNvSpPr>
              <p:nvPr/>
            </p:nvSpPr>
            <p:spPr bwMode="auto">
              <a:xfrm>
                <a:off x="1394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1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Freeform 856"/>
              <p:cNvSpPr>
                <a:spLocks/>
              </p:cNvSpPr>
              <p:nvPr/>
            </p:nvSpPr>
            <p:spPr bwMode="auto">
              <a:xfrm>
                <a:off x="1396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1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" name="Freeform 857"/>
              <p:cNvSpPr>
                <a:spLocks/>
              </p:cNvSpPr>
              <p:nvPr/>
            </p:nvSpPr>
            <p:spPr bwMode="auto">
              <a:xfrm>
                <a:off x="1402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5 h 19"/>
                  <a:gd name="T8" fmla="*/ 3 w 3"/>
                  <a:gd name="T9" fmla="*/ 1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858"/>
              <p:cNvSpPr>
                <a:spLocks/>
              </p:cNvSpPr>
              <p:nvPr/>
            </p:nvSpPr>
            <p:spPr bwMode="auto">
              <a:xfrm>
                <a:off x="1402" y="2224"/>
                <a:ext cx="8" cy="24"/>
              </a:xfrm>
              <a:custGeom>
                <a:avLst/>
                <a:gdLst>
                  <a:gd name="T0" fmla="*/ 0 w 8"/>
                  <a:gd name="T1" fmla="*/ 14 h 24"/>
                  <a:gd name="T2" fmla="*/ 3 w 8"/>
                  <a:gd name="T3" fmla="*/ 0 h 24"/>
                  <a:gd name="T4" fmla="*/ 8 w 8"/>
                  <a:gd name="T5" fmla="*/ 0 h 24"/>
                  <a:gd name="T6" fmla="*/ 8 w 8"/>
                  <a:gd name="T7" fmla="*/ 10 h 24"/>
                  <a:gd name="T8" fmla="*/ 8 w 8"/>
                  <a:gd name="T9" fmla="*/ 24 h 24"/>
                  <a:gd name="T10" fmla="*/ 8 w 8"/>
                  <a:gd name="T11" fmla="*/ 24 h 24"/>
                  <a:gd name="T12" fmla="*/ 0 w 8"/>
                  <a:gd name="T13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14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859"/>
              <p:cNvSpPr>
                <a:spLocks/>
              </p:cNvSpPr>
              <p:nvPr/>
            </p:nvSpPr>
            <p:spPr bwMode="auto">
              <a:xfrm>
                <a:off x="1410" y="2224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860"/>
              <p:cNvSpPr>
                <a:spLocks/>
              </p:cNvSpPr>
              <p:nvPr/>
            </p:nvSpPr>
            <p:spPr bwMode="auto">
              <a:xfrm>
                <a:off x="1413" y="2224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0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861"/>
              <p:cNvSpPr>
                <a:spLocks/>
              </p:cNvSpPr>
              <p:nvPr/>
            </p:nvSpPr>
            <p:spPr bwMode="auto">
              <a:xfrm>
                <a:off x="1418" y="2224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862"/>
              <p:cNvSpPr>
                <a:spLocks/>
              </p:cNvSpPr>
              <p:nvPr/>
            </p:nvSpPr>
            <p:spPr bwMode="auto">
              <a:xfrm>
                <a:off x="1421" y="2224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0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863"/>
              <p:cNvSpPr>
                <a:spLocks/>
              </p:cNvSpPr>
              <p:nvPr/>
            </p:nvSpPr>
            <p:spPr bwMode="auto">
              <a:xfrm>
                <a:off x="1427" y="2224"/>
                <a:ext cx="2" cy="24"/>
              </a:xfrm>
              <a:custGeom>
                <a:avLst/>
                <a:gdLst>
                  <a:gd name="T0" fmla="*/ 0 w 2"/>
                  <a:gd name="T1" fmla="*/ 24 h 24"/>
                  <a:gd name="T2" fmla="*/ 0 w 2"/>
                  <a:gd name="T3" fmla="*/ 0 h 24"/>
                  <a:gd name="T4" fmla="*/ 2 w 2"/>
                  <a:gd name="T5" fmla="*/ 0 h 24"/>
                  <a:gd name="T6" fmla="*/ 2 w 2"/>
                  <a:gd name="T7" fmla="*/ 0 h 24"/>
                  <a:gd name="T8" fmla="*/ 2 w 2"/>
                  <a:gd name="T9" fmla="*/ 10 h 24"/>
                  <a:gd name="T10" fmla="*/ 2 w 2"/>
                  <a:gd name="T11" fmla="*/ 24 h 24"/>
                  <a:gd name="T12" fmla="*/ 0 w 2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4">
                    <a:moveTo>
                      <a:pt x="0" y="2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" name="Freeform 864"/>
              <p:cNvSpPr>
                <a:spLocks/>
              </p:cNvSpPr>
              <p:nvPr/>
            </p:nvSpPr>
            <p:spPr bwMode="auto">
              <a:xfrm>
                <a:off x="1429" y="2224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0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" name="Freeform 865"/>
              <p:cNvSpPr>
                <a:spLocks/>
              </p:cNvSpPr>
              <p:nvPr/>
            </p:nvSpPr>
            <p:spPr bwMode="auto">
              <a:xfrm>
                <a:off x="1435" y="2224"/>
                <a:ext cx="2" cy="24"/>
              </a:xfrm>
              <a:custGeom>
                <a:avLst/>
                <a:gdLst>
                  <a:gd name="T0" fmla="*/ 0 w 2"/>
                  <a:gd name="T1" fmla="*/ 24 h 24"/>
                  <a:gd name="T2" fmla="*/ 0 w 2"/>
                  <a:gd name="T3" fmla="*/ 0 h 24"/>
                  <a:gd name="T4" fmla="*/ 2 w 2"/>
                  <a:gd name="T5" fmla="*/ 0 h 24"/>
                  <a:gd name="T6" fmla="*/ 2 w 2"/>
                  <a:gd name="T7" fmla="*/ 0 h 24"/>
                  <a:gd name="T8" fmla="*/ 2 w 2"/>
                  <a:gd name="T9" fmla="*/ 10 h 24"/>
                  <a:gd name="T10" fmla="*/ 2 w 2"/>
                  <a:gd name="T11" fmla="*/ 24 h 24"/>
                  <a:gd name="T12" fmla="*/ 0 w 2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4">
                    <a:moveTo>
                      <a:pt x="0" y="2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" name="Freeform 866"/>
              <p:cNvSpPr>
                <a:spLocks/>
              </p:cNvSpPr>
              <p:nvPr/>
            </p:nvSpPr>
            <p:spPr bwMode="auto">
              <a:xfrm>
                <a:off x="1437" y="2224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0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" name="Freeform 867"/>
              <p:cNvSpPr>
                <a:spLocks/>
              </p:cNvSpPr>
              <p:nvPr/>
            </p:nvSpPr>
            <p:spPr bwMode="auto">
              <a:xfrm>
                <a:off x="1443" y="2224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" name="Freeform 868"/>
              <p:cNvSpPr>
                <a:spLocks/>
              </p:cNvSpPr>
              <p:nvPr/>
            </p:nvSpPr>
            <p:spPr bwMode="auto">
              <a:xfrm>
                <a:off x="1446" y="2224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0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" name="Freeform 869"/>
              <p:cNvSpPr>
                <a:spLocks/>
              </p:cNvSpPr>
              <p:nvPr/>
            </p:nvSpPr>
            <p:spPr bwMode="auto">
              <a:xfrm>
                <a:off x="1451" y="2224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0 h 24"/>
                  <a:gd name="T4" fmla="*/ 8 w 8"/>
                  <a:gd name="T5" fmla="*/ 0 h 24"/>
                  <a:gd name="T6" fmla="*/ 8 w 8"/>
                  <a:gd name="T7" fmla="*/ 0 h 24"/>
                  <a:gd name="T8" fmla="*/ 8 w 8"/>
                  <a:gd name="T9" fmla="*/ 10 h 24"/>
                  <a:gd name="T10" fmla="*/ 8 w 8"/>
                  <a:gd name="T11" fmla="*/ 24 h 24"/>
                  <a:gd name="T12" fmla="*/ 0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870"/>
              <p:cNvSpPr>
                <a:spLocks/>
              </p:cNvSpPr>
              <p:nvPr/>
            </p:nvSpPr>
            <p:spPr bwMode="auto">
              <a:xfrm>
                <a:off x="1459" y="2224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" name="Freeform 871"/>
              <p:cNvSpPr>
                <a:spLocks/>
              </p:cNvSpPr>
              <p:nvPr/>
            </p:nvSpPr>
            <p:spPr bwMode="auto">
              <a:xfrm>
                <a:off x="1462" y="2224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0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" name="Freeform 872"/>
              <p:cNvSpPr>
                <a:spLocks/>
              </p:cNvSpPr>
              <p:nvPr/>
            </p:nvSpPr>
            <p:spPr bwMode="auto">
              <a:xfrm>
                <a:off x="1468" y="2224"/>
                <a:ext cx="2" cy="24"/>
              </a:xfrm>
              <a:custGeom>
                <a:avLst/>
                <a:gdLst>
                  <a:gd name="T0" fmla="*/ 0 w 2"/>
                  <a:gd name="T1" fmla="*/ 24 h 24"/>
                  <a:gd name="T2" fmla="*/ 0 w 2"/>
                  <a:gd name="T3" fmla="*/ 0 h 24"/>
                  <a:gd name="T4" fmla="*/ 2 w 2"/>
                  <a:gd name="T5" fmla="*/ 0 h 24"/>
                  <a:gd name="T6" fmla="*/ 2 w 2"/>
                  <a:gd name="T7" fmla="*/ 0 h 24"/>
                  <a:gd name="T8" fmla="*/ 2 w 2"/>
                  <a:gd name="T9" fmla="*/ 10 h 24"/>
                  <a:gd name="T10" fmla="*/ 2 w 2"/>
                  <a:gd name="T11" fmla="*/ 24 h 24"/>
                  <a:gd name="T12" fmla="*/ 0 w 2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4">
                    <a:moveTo>
                      <a:pt x="0" y="2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" name="Freeform 873"/>
              <p:cNvSpPr>
                <a:spLocks/>
              </p:cNvSpPr>
              <p:nvPr/>
            </p:nvSpPr>
            <p:spPr bwMode="auto">
              <a:xfrm>
                <a:off x="1470" y="2224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0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Freeform 874"/>
              <p:cNvSpPr>
                <a:spLocks/>
              </p:cNvSpPr>
              <p:nvPr/>
            </p:nvSpPr>
            <p:spPr bwMode="auto">
              <a:xfrm>
                <a:off x="1476" y="2224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Freeform 875"/>
              <p:cNvSpPr>
                <a:spLocks/>
              </p:cNvSpPr>
              <p:nvPr/>
            </p:nvSpPr>
            <p:spPr bwMode="auto">
              <a:xfrm>
                <a:off x="1479" y="2224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0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Freeform 876"/>
              <p:cNvSpPr>
                <a:spLocks/>
              </p:cNvSpPr>
              <p:nvPr/>
            </p:nvSpPr>
            <p:spPr bwMode="auto">
              <a:xfrm>
                <a:off x="1484" y="2224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Freeform 877"/>
              <p:cNvSpPr>
                <a:spLocks/>
              </p:cNvSpPr>
              <p:nvPr/>
            </p:nvSpPr>
            <p:spPr bwMode="auto">
              <a:xfrm>
                <a:off x="1487" y="2224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0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Freeform 878"/>
              <p:cNvSpPr>
                <a:spLocks/>
              </p:cNvSpPr>
              <p:nvPr/>
            </p:nvSpPr>
            <p:spPr bwMode="auto">
              <a:xfrm>
                <a:off x="1492" y="2224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0 h 24"/>
                  <a:gd name="T4" fmla="*/ 3 w 8"/>
                  <a:gd name="T5" fmla="*/ 0 h 24"/>
                  <a:gd name="T6" fmla="*/ 3 w 8"/>
                  <a:gd name="T7" fmla="*/ 10 h 24"/>
                  <a:gd name="T8" fmla="*/ 8 w 8"/>
                  <a:gd name="T9" fmla="*/ 24 h 24"/>
                  <a:gd name="T10" fmla="*/ 3 w 8"/>
                  <a:gd name="T11" fmla="*/ 24 h 24"/>
                  <a:gd name="T12" fmla="*/ 0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8" y="24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Freeform 879"/>
              <p:cNvSpPr>
                <a:spLocks/>
              </p:cNvSpPr>
              <p:nvPr/>
            </p:nvSpPr>
            <p:spPr bwMode="auto">
              <a:xfrm>
                <a:off x="1492" y="2219"/>
                <a:ext cx="11" cy="29"/>
              </a:xfrm>
              <a:custGeom>
                <a:avLst/>
                <a:gdLst>
                  <a:gd name="T0" fmla="*/ 8 w 11"/>
                  <a:gd name="T1" fmla="*/ 29 h 29"/>
                  <a:gd name="T2" fmla="*/ 0 w 11"/>
                  <a:gd name="T3" fmla="*/ 5 h 29"/>
                  <a:gd name="T4" fmla="*/ 8 w 11"/>
                  <a:gd name="T5" fmla="*/ 0 h 29"/>
                  <a:gd name="T6" fmla="*/ 8 w 11"/>
                  <a:gd name="T7" fmla="*/ 0 h 29"/>
                  <a:gd name="T8" fmla="*/ 8 w 11"/>
                  <a:gd name="T9" fmla="*/ 15 h 29"/>
                  <a:gd name="T10" fmla="*/ 11 w 11"/>
                  <a:gd name="T11" fmla="*/ 19 h 29"/>
                  <a:gd name="T12" fmla="*/ 8 w 11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8" y="29"/>
                    </a:moveTo>
                    <a:lnTo>
                      <a:pt x="0" y="5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11" y="19"/>
                    </a:lnTo>
                    <a:lnTo>
                      <a:pt x="8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Freeform 880"/>
              <p:cNvSpPr>
                <a:spLocks/>
              </p:cNvSpPr>
              <p:nvPr/>
            </p:nvSpPr>
            <p:spPr bwMode="auto">
              <a:xfrm>
                <a:off x="1500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" name="Freeform 881"/>
              <p:cNvSpPr>
                <a:spLocks/>
              </p:cNvSpPr>
              <p:nvPr/>
            </p:nvSpPr>
            <p:spPr bwMode="auto">
              <a:xfrm>
                <a:off x="1503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1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Freeform 882"/>
              <p:cNvSpPr>
                <a:spLocks/>
              </p:cNvSpPr>
              <p:nvPr/>
            </p:nvSpPr>
            <p:spPr bwMode="auto">
              <a:xfrm>
                <a:off x="1509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1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" name="Freeform 883"/>
              <p:cNvSpPr>
                <a:spLocks/>
              </p:cNvSpPr>
              <p:nvPr/>
            </p:nvSpPr>
            <p:spPr bwMode="auto">
              <a:xfrm>
                <a:off x="1511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1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" name="Freeform 884"/>
              <p:cNvSpPr>
                <a:spLocks/>
              </p:cNvSpPr>
              <p:nvPr/>
            </p:nvSpPr>
            <p:spPr bwMode="auto">
              <a:xfrm>
                <a:off x="1517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Freeform 885"/>
              <p:cNvSpPr>
                <a:spLocks/>
              </p:cNvSpPr>
              <p:nvPr/>
            </p:nvSpPr>
            <p:spPr bwMode="auto">
              <a:xfrm>
                <a:off x="1520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1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Freeform 886"/>
              <p:cNvSpPr>
                <a:spLocks/>
              </p:cNvSpPr>
              <p:nvPr/>
            </p:nvSpPr>
            <p:spPr bwMode="auto">
              <a:xfrm>
                <a:off x="1525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" name="Freeform 887"/>
              <p:cNvSpPr>
                <a:spLocks/>
              </p:cNvSpPr>
              <p:nvPr/>
            </p:nvSpPr>
            <p:spPr bwMode="auto">
              <a:xfrm>
                <a:off x="1528" y="221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8 w 8"/>
                  <a:gd name="T5" fmla="*/ 0 h 19"/>
                  <a:gd name="T6" fmla="*/ 8 w 8"/>
                  <a:gd name="T7" fmla="*/ 0 h 19"/>
                  <a:gd name="T8" fmla="*/ 8 w 8"/>
                  <a:gd name="T9" fmla="*/ 15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" name="Freeform 888"/>
              <p:cNvSpPr>
                <a:spLocks/>
              </p:cNvSpPr>
              <p:nvPr/>
            </p:nvSpPr>
            <p:spPr bwMode="auto">
              <a:xfrm>
                <a:off x="1536" y="221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5 w 8"/>
                  <a:gd name="T5" fmla="*/ 0 h 19"/>
                  <a:gd name="T6" fmla="*/ 5 w 8"/>
                  <a:gd name="T7" fmla="*/ 15 h 19"/>
                  <a:gd name="T8" fmla="*/ 8 w 8"/>
                  <a:gd name="T9" fmla="*/ 15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" name="Freeform 889"/>
              <p:cNvSpPr>
                <a:spLocks/>
              </p:cNvSpPr>
              <p:nvPr/>
            </p:nvSpPr>
            <p:spPr bwMode="auto">
              <a:xfrm>
                <a:off x="1533" y="2219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8 w 11"/>
                  <a:gd name="T7" fmla="*/ 0 h 15"/>
                  <a:gd name="T8" fmla="*/ 8 w 11"/>
                  <a:gd name="T9" fmla="*/ 5 h 15"/>
                  <a:gd name="T10" fmla="*/ 11 w 11"/>
                  <a:gd name="T11" fmla="*/ 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" name="Freeform 890"/>
              <p:cNvSpPr>
                <a:spLocks/>
              </p:cNvSpPr>
              <p:nvPr/>
            </p:nvSpPr>
            <p:spPr bwMode="auto">
              <a:xfrm>
                <a:off x="1541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" name="Freeform 891"/>
              <p:cNvSpPr>
                <a:spLocks/>
              </p:cNvSpPr>
              <p:nvPr/>
            </p:nvSpPr>
            <p:spPr bwMode="auto">
              <a:xfrm>
                <a:off x="1544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" name="Freeform 892"/>
              <p:cNvSpPr>
                <a:spLocks/>
              </p:cNvSpPr>
              <p:nvPr/>
            </p:nvSpPr>
            <p:spPr bwMode="auto">
              <a:xfrm>
                <a:off x="1550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" name="Freeform 893"/>
              <p:cNvSpPr>
                <a:spLocks/>
              </p:cNvSpPr>
              <p:nvPr/>
            </p:nvSpPr>
            <p:spPr bwMode="auto">
              <a:xfrm>
                <a:off x="1552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" name="Freeform 894"/>
              <p:cNvSpPr>
                <a:spLocks/>
              </p:cNvSpPr>
              <p:nvPr/>
            </p:nvSpPr>
            <p:spPr bwMode="auto">
              <a:xfrm>
                <a:off x="1558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" name="Freeform 895"/>
              <p:cNvSpPr>
                <a:spLocks/>
              </p:cNvSpPr>
              <p:nvPr/>
            </p:nvSpPr>
            <p:spPr bwMode="auto">
              <a:xfrm>
                <a:off x="1561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" name="Freeform 896"/>
              <p:cNvSpPr>
                <a:spLocks/>
              </p:cNvSpPr>
              <p:nvPr/>
            </p:nvSpPr>
            <p:spPr bwMode="auto">
              <a:xfrm>
                <a:off x="1566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" name="Freeform 897"/>
              <p:cNvSpPr>
                <a:spLocks/>
              </p:cNvSpPr>
              <p:nvPr/>
            </p:nvSpPr>
            <p:spPr bwMode="auto">
              <a:xfrm>
                <a:off x="1569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" name="Freeform 898"/>
              <p:cNvSpPr>
                <a:spLocks/>
              </p:cNvSpPr>
              <p:nvPr/>
            </p:nvSpPr>
            <p:spPr bwMode="auto">
              <a:xfrm>
                <a:off x="1574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" name="Freeform 899"/>
              <p:cNvSpPr>
                <a:spLocks/>
              </p:cNvSpPr>
              <p:nvPr/>
            </p:nvSpPr>
            <p:spPr bwMode="auto">
              <a:xfrm>
                <a:off x="1577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Freeform 900"/>
              <p:cNvSpPr>
                <a:spLocks/>
              </p:cNvSpPr>
              <p:nvPr/>
            </p:nvSpPr>
            <p:spPr bwMode="auto">
              <a:xfrm>
                <a:off x="1583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Freeform 901"/>
              <p:cNvSpPr>
                <a:spLocks/>
              </p:cNvSpPr>
              <p:nvPr/>
            </p:nvSpPr>
            <p:spPr bwMode="auto">
              <a:xfrm>
                <a:off x="1585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" name="Freeform 902"/>
              <p:cNvSpPr>
                <a:spLocks/>
              </p:cNvSpPr>
              <p:nvPr/>
            </p:nvSpPr>
            <p:spPr bwMode="auto">
              <a:xfrm>
                <a:off x="1591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" name="Freeform 903"/>
              <p:cNvSpPr>
                <a:spLocks/>
              </p:cNvSpPr>
              <p:nvPr/>
            </p:nvSpPr>
            <p:spPr bwMode="auto">
              <a:xfrm>
                <a:off x="1593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" name="Freeform 904"/>
              <p:cNvSpPr>
                <a:spLocks/>
              </p:cNvSpPr>
              <p:nvPr/>
            </p:nvSpPr>
            <p:spPr bwMode="auto">
              <a:xfrm>
                <a:off x="1599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" name="Freeform 905"/>
              <p:cNvSpPr>
                <a:spLocks/>
              </p:cNvSpPr>
              <p:nvPr/>
            </p:nvSpPr>
            <p:spPr bwMode="auto">
              <a:xfrm>
                <a:off x="1602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" name="Freeform 906"/>
              <p:cNvSpPr>
                <a:spLocks/>
              </p:cNvSpPr>
              <p:nvPr/>
            </p:nvSpPr>
            <p:spPr bwMode="auto">
              <a:xfrm>
                <a:off x="1607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" name="Freeform 907"/>
              <p:cNvSpPr>
                <a:spLocks/>
              </p:cNvSpPr>
              <p:nvPr/>
            </p:nvSpPr>
            <p:spPr bwMode="auto">
              <a:xfrm>
                <a:off x="1610" y="221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8 w 8"/>
                  <a:gd name="T5" fmla="*/ 0 h 19"/>
                  <a:gd name="T6" fmla="*/ 8 w 8"/>
                  <a:gd name="T7" fmla="*/ 0 h 19"/>
                  <a:gd name="T8" fmla="*/ 8 w 8"/>
                  <a:gd name="T9" fmla="*/ 5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" name="Freeform 908"/>
              <p:cNvSpPr>
                <a:spLocks/>
              </p:cNvSpPr>
              <p:nvPr/>
            </p:nvSpPr>
            <p:spPr bwMode="auto">
              <a:xfrm>
                <a:off x="1618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" name="Freeform 909"/>
              <p:cNvSpPr>
                <a:spLocks/>
              </p:cNvSpPr>
              <p:nvPr/>
            </p:nvSpPr>
            <p:spPr bwMode="auto">
              <a:xfrm>
                <a:off x="1624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" name="Freeform 910"/>
              <p:cNvSpPr>
                <a:spLocks/>
              </p:cNvSpPr>
              <p:nvPr/>
            </p:nvSpPr>
            <p:spPr bwMode="auto">
              <a:xfrm>
                <a:off x="1626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" name="Freeform 911"/>
              <p:cNvSpPr>
                <a:spLocks/>
              </p:cNvSpPr>
              <p:nvPr/>
            </p:nvSpPr>
            <p:spPr bwMode="auto">
              <a:xfrm>
                <a:off x="1632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" name="Freeform 912"/>
              <p:cNvSpPr>
                <a:spLocks/>
              </p:cNvSpPr>
              <p:nvPr/>
            </p:nvSpPr>
            <p:spPr bwMode="auto">
              <a:xfrm>
                <a:off x="1635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" name="Freeform 913"/>
              <p:cNvSpPr>
                <a:spLocks/>
              </p:cNvSpPr>
              <p:nvPr/>
            </p:nvSpPr>
            <p:spPr bwMode="auto">
              <a:xfrm>
                <a:off x="1640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" name="Freeform 914"/>
              <p:cNvSpPr>
                <a:spLocks/>
              </p:cNvSpPr>
              <p:nvPr/>
            </p:nvSpPr>
            <p:spPr bwMode="auto">
              <a:xfrm>
                <a:off x="1643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" name="Freeform 915"/>
              <p:cNvSpPr>
                <a:spLocks/>
              </p:cNvSpPr>
              <p:nvPr/>
            </p:nvSpPr>
            <p:spPr bwMode="auto">
              <a:xfrm>
                <a:off x="1648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" name="Freeform 916"/>
              <p:cNvSpPr>
                <a:spLocks/>
              </p:cNvSpPr>
              <p:nvPr/>
            </p:nvSpPr>
            <p:spPr bwMode="auto">
              <a:xfrm>
                <a:off x="1651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" name="Freeform 917"/>
              <p:cNvSpPr>
                <a:spLocks/>
              </p:cNvSpPr>
              <p:nvPr/>
            </p:nvSpPr>
            <p:spPr bwMode="auto">
              <a:xfrm>
                <a:off x="1656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" name="Freeform 918"/>
              <p:cNvSpPr>
                <a:spLocks/>
              </p:cNvSpPr>
              <p:nvPr/>
            </p:nvSpPr>
            <p:spPr bwMode="auto">
              <a:xfrm>
                <a:off x="1659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" name="Freeform 919"/>
              <p:cNvSpPr>
                <a:spLocks/>
              </p:cNvSpPr>
              <p:nvPr/>
            </p:nvSpPr>
            <p:spPr bwMode="auto">
              <a:xfrm>
                <a:off x="1665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" name="Freeform 920"/>
              <p:cNvSpPr>
                <a:spLocks/>
              </p:cNvSpPr>
              <p:nvPr/>
            </p:nvSpPr>
            <p:spPr bwMode="auto">
              <a:xfrm>
                <a:off x="1667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" name="Freeform 921"/>
              <p:cNvSpPr>
                <a:spLocks/>
              </p:cNvSpPr>
              <p:nvPr/>
            </p:nvSpPr>
            <p:spPr bwMode="auto">
              <a:xfrm>
                <a:off x="1673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" name="Freeform 922"/>
              <p:cNvSpPr>
                <a:spLocks/>
              </p:cNvSpPr>
              <p:nvPr/>
            </p:nvSpPr>
            <p:spPr bwMode="auto">
              <a:xfrm>
                <a:off x="1676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" name="Freeform 923"/>
              <p:cNvSpPr>
                <a:spLocks/>
              </p:cNvSpPr>
              <p:nvPr/>
            </p:nvSpPr>
            <p:spPr bwMode="auto">
              <a:xfrm>
                <a:off x="1681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" name="Freeform 924"/>
              <p:cNvSpPr>
                <a:spLocks/>
              </p:cNvSpPr>
              <p:nvPr/>
            </p:nvSpPr>
            <p:spPr bwMode="auto">
              <a:xfrm>
                <a:off x="1684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" name="Freeform 925"/>
              <p:cNvSpPr>
                <a:spLocks/>
              </p:cNvSpPr>
              <p:nvPr/>
            </p:nvSpPr>
            <p:spPr bwMode="auto">
              <a:xfrm>
                <a:off x="1689" y="221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8 w 8"/>
                  <a:gd name="T5" fmla="*/ 0 h 19"/>
                  <a:gd name="T6" fmla="*/ 8 w 8"/>
                  <a:gd name="T7" fmla="*/ 0 h 19"/>
                  <a:gd name="T8" fmla="*/ 8 w 8"/>
                  <a:gd name="T9" fmla="*/ 5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" name="Freeform 926"/>
              <p:cNvSpPr>
                <a:spLocks/>
              </p:cNvSpPr>
              <p:nvPr/>
            </p:nvSpPr>
            <p:spPr bwMode="auto">
              <a:xfrm>
                <a:off x="1697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" name="Freeform 927"/>
              <p:cNvSpPr>
                <a:spLocks/>
              </p:cNvSpPr>
              <p:nvPr/>
            </p:nvSpPr>
            <p:spPr bwMode="auto">
              <a:xfrm>
                <a:off x="1700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" name="Freeform 928"/>
              <p:cNvSpPr>
                <a:spLocks/>
              </p:cNvSpPr>
              <p:nvPr/>
            </p:nvSpPr>
            <p:spPr bwMode="auto">
              <a:xfrm>
                <a:off x="1703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5 h 19"/>
                  <a:gd name="T8" fmla="*/ 5 w 5"/>
                  <a:gd name="T9" fmla="*/ 19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" name="Freeform 929"/>
              <p:cNvSpPr>
                <a:spLocks/>
              </p:cNvSpPr>
              <p:nvPr/>
            </p:nvSpPr>
            <p:spPr bwMode="auto">
              <a:xfrm>
                <a:off x="1703" y="2219"/>
                <a:ext cx="8" cy="19"/>
              </a:xfrm>
              <a:custGeom>
                <a:avLst/>
                <a:gdLst>
                  <a:gd name="T0" fmla="*/ 5 w 8"/>
                  <a:gd name="T1" fmla="*/ 19 h 19"/>
                  <a:gd name="T2" fmla="*/ 0 w 8"/>
                  <a:gd name="T3" fmla="*/ 0 h 19"/>
                  <a:gd name="T4" fmla="*/ 5 w 8"/>
                  <a:gd name="T5" fmla="*/ 0 h 19"/>
                  <a:gd name="T6" fmla="*/ 8 w 8"/>
                  <a:gd name="T7" fmla="*/ 0 h 19"/>
                  <a:gd name="T8" fmla="*/ 8 w 8"/>
                  <a:gd name="T9" fmla="*/ 5 h 19"/>
                  <a:gd name="T10" fmla="*/ 8 w 8"/>
                  <a:gd name="T11" fmla="*/ 15 h 19"/>
                  <a:gd name="T12" fmla="*/ 5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5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" name="Freeform 930"/>
              <p:cNvSpPr>
                <a:spLocks/>
              </p:cNvSpPr>
              <p:nvPr/>
            </p:nvSpPr>
            <p:spPr bwMode="auto">
              <a:xfrm>
                <a:off x="1711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" name="Freeform 931"/>
              <p:cNvSpPr>
                <a:spLocks/>
              </p:cNvSpPr>
              <p:nvPr/>
            </p:nvSpPr>
            <p:spPr bwMode="auto">
              <a:xfrm>
                <a:off x="1717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" name="Freeform 932"/>
              <p:cNvSpPr>
                <a:spLocks/>
              </p:cNvSpPr>
              <p:nvPr/>
            </p:nvSpPr>
            <p:spPr bwMode="auto">
              <a:xfrm>
                <a:off x="1719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" name="Freeform 933"/>
              <p:cNvSpPr>
                <a:spLocks/>
              </p:cNvSpPr>
              <p:nvPr/>
            </p:nvSpPr>
            <p:spPr bwMode="auto">
              <a:xfrm>
                <a:off x="172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" name="Freeform 934"/>
              <p:cNvSpPr>
                <a:spLocks/>
              </p:cNvSpPr>
              <p:nvPr/>
            </p:nvSpPr>
            <p:spPr bwMode="auto">
              <a:xfrm>
                <a:off x="1728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" name="Freeform 935"/>
              <p:cNvSpPr>
                <a:spLocks/>
              </p:cNvSpPr>
              <p:nvPr/>
            </p:nvSpPr>
            <p:spPr bwMode="auto">
              <a:xfrm>
                <a:off x="173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" name="Freeform 936"/>
              <p:cNvSpPr>
                <a:spLocks/>
              </p:cNvSpPr>
              <p:nvPr/>
            </p:nvSpPr>
            <p:spPr bwMode="auto">
              <a:xfrm>
                <a:off x="1736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" name="Freeform 937"/>
              <p:cNvSpPr>
                <a:spLocks/>
              </p:cNvSpPr>
              <p:nvPr/>
            </p:nvSpPr>
            <p:spPr bwMode="auto">
              <a:xfrm>
                <a:off x="174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" name="Freeform 938"/>
              <p:cNvSpPr>
                <a:spLocks/>
              </p:cNvSpPr>
              <p:nvPr/>
            </p:nvSpPr>
            <p:spPr bwMode="auto">
              <a:xfrm>
                <a:off x="1744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" name="Freeform 939"/>
              <p:cNvSpPr>
                <a:spLocks/>
              </p:cNvSpPr>
              <p:nvPr/>
            </p:nvSpPr>
            <p:spPr bwMode="auto">
              <a:xfrm>
                <a:off x="174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" name="Freeform 940"/>
              <p:cNvSpPr>
                <a:spLocks/>
              </p:cNvSpPr>
              <p:nvPr/>
            </p:nvSpPr>
            <p:spPr bwMode="auto">
              <a:xfrm>
                <a:off x="1752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" name="Freeform 941"/>
              <p:cNvSpPr>
                <a:spLocks/>
              </p:cNvSpPr>
              <p:nvPr/>
            </p:nvSpPr>
            <p:spPr bwMode="auto">
              <a:xfrm>
                <a:off x="1758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" name="Freeform 942"/>
              <p:cNvSpPr>
                <a:spLocks/>
              </p:cNvSpPr>
              <p:nvPr/>
            </p:nvSpPr>
            <p:spPr bwMode="auto">
              <a:xfrm>
                <a:off x="1760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" name="Freeform 943"/>
              <p:cNvSpPr>
                <a:spLocks/>
              </p:cNvSpPr>
              <p:nvPr/>
            </p:nvSpPr>
            <p:spPr bwMode="auto">
              <a:xfrm>
                <a:off x="1766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" name="Freeform 944"/>
              <p:cNvSpPr>
                <a:spLocks/>
              </p:cNvSpPr>
              <p:nvPr/>
            </p:nvSpPr>
            <p:spPr bwMode="auto">
              <a:xfrm>
                <a:off x="177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" name="Freeform 945"/>
              <p:cNvSpPr>
                <a:spLocks/>
              </p:cNvSpPr>
              <p:nvPr/>
            </p:nvSpPr>
            <p:spPr bwMode="auto">
              <a:xfrm>
                <a:off x="177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" name="Freeform 946"/>
              <p:cNvSpPr>
                <a:spLocks/>
              </p:cNvSpPr>
              <p:nvPr/>
            </p:nvSpPr>
            <p:spPr bwMode="auto">
              <a:xfrm>
                <a:off x="178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" name="Freeform 947"/>
              <p:cNvSpPr>
                <a:spLocks/>
              </p:cNvSpPr>
              <p:nvPr/>
            </p:nvSpPr>
            <p:spPr bwMode="auto">
              <a:xfrm>
                <a:off x="178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" name="Freeform 948"/>
              <p:cNvSpPr>
                <a:spLocks/>
              </p:cNvSpPr>
              <p:nvPr/>
            </p:nvSpPr>
            <p:spPr bwMode="auto">
              <a:xfrm>
                <a:off x="179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5 h 15"/>
                  <a:gd name="T8" fmla="*/ 3 w 3"/>
                  <a:gd name="T9" fmla="*/ 1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" name="Freeform 949"/>
              <p:cNvSpPr>
                <a:spLocks/>
              </p:cNvSpPr>
              <p:nvPr/>
            </p:nvSpPr>
            <p:spPr bwMode="auto">
              <a:xfrm>
                <a:off x="1790" y="2209"/>
                <a:ext cx="9" cy="25"/>
              </a:xfrm>
              <a:custGeom>
                <a:avLst/>
                <a:gdLst>
                  <a:gd name="T0" fmla="*/ 3 w 9"/>
                  <a:gd name="T1" fmla="*/ 25 h 25"/>
                  <a:gd name="T2" fmla="*/ 0 w 9"/>
                  <a:gd name="T3" fmla="*/ 10 h 25"/>
                  <a:gd name="T4" fmla="*/ 9 w 9"/>
                  <a:gd name="T5" fmla="*/ 0 h 25"/>
                  <a:gd name="T6" fmla="*/ 9 w 9"/>
                  <a:gd name="T7" fmla="*/ 0 h 25"/>
                  <a:gd name="T8" fmla="*/ 9 w 9"/>
                  <a:gd name="T9" fmla="*/ 15 h 25"/>
                  <a:gd name="T10" fmla="*/ 9 w 9"/>
                  <a:gd name="T11" fmla="*/ 25 h 25"/>
                  <a:gd name="T12" fmla="*/ 3 w 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5">
                    <a:moveTo>
                      <a:pt x="3" y="25"/>
                    </a:moveTo>
                    <a:lnTo>
                      <a:pt x="0" y="1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9" y="2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" name="Freeform 950"/>
              <p:cNvSpPr>
                <a:spLocks/>
              </p:cNvSpPr>
              <p:nvPr/>
            </p:nvSpPr>
            <p:spPr bwMode="auto">
              <a:xfrm>
                <a:off x="1793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6 w 8"/>
                  <a:gd name="T3" fmla="*/ 0 h 25"/>
                  <a:gd name="T4" fmla="*/ 8 w 8"/>
                  <a:gd name="T5" fmla="*/ 10 h 25"/>
                  <a:gd name="T6" fmla="*/ 8 w 8"/>
                  <a:gd name="T7" fmla="*/ 15 h 25"/>
                  <a:gd name="T8" fmla="*/ 8 w 8"/>
                  <a:gd name="T9" fmla="*/ 2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6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" name="Freeform 951"/>
              <p:cNvSpPr>
                <a:spLocks/>
              </p:cNvSpPr>
              <p:nvPr/>
            </p:nvSpPr>
            <p:spPr bwMode="auto">
              <a:xfrm>
                <a:off x="1801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" name="Freeform 952"/>
              <p:cNvSpPr>
                <a:spLocks/>
              </p:cNvSpPr>
              <p:nvPr/>
            </p:nvSpPr>
            <p:spPr bwMode="auto">
              <a:xfrm>
                <a:off x="180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" name="Freeform 953"/>
              <p:cNvSpPr>
                <a:spLocks/>
              </p:cNvSpPr>
              <p:nvPr/>
            </p:nvSpPr>
            <p:spPr bwMode="auto">
              <a:xfrm>
                <a:off x="181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" name="Freeform 954"/>
              <p:cNvSpPr>
                <a:spLocks/>
              </p:cNvSpPr>
              <p:nvPr/>
            </p:nvSpPr>
            <p:spPr bwMode="auto">
              <a:xfrm>
                <a:off x="181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" name="Freeform 955"/>
              <p:cNvSpPr>
                <a:spLocks/>
              </p:cNvSpPr>
              <p:nvPr/>
            </p:nvSpPr>
            <p:spPr bwMode="auto">
              <a:xfrm>
                <a:off x="1818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" name="Freeform 956"/>
              <p:cNvSpPr>
                <a:spLocks/>
              </p:cNvSpPr>
              <p:nvPr/>
            </p:nvSpPr>
            <p:spPr bwMode="auto">
              <a:xfrm>
                <a:off x="182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" name="Freeform 957"/>
              <p:cNvSpPr>
                <a:spLocks/>
              </p:cNvSpPr>
              <p:nvPr/>
            </p:nvSpPr>
            <p:spPr bwMode="auto">
              <a:xfrm>
                <a:off x="182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" name="Freeform 958"/>
              <p:cNvSpPr>
                <a:spLocks/>
              </p:cNvSpPr>
              <p:nvPr/>
            </p:nvSpPr>
            <p:spPr bwMode="auto">
              <a:xfrm>
                <a:off x="1832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" name="Freeform 959"/>
              <p:cNvSpPr>
                <a:spLocks/>
              </p:cNvSpPr>
              <p:nvPr/>
            </p:nvSpPr>
            <p:spPr bwMode="auto">
              <a:xfrm>
                <a:off x="1834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" name="Freeform 960"/>
              <p:cNvSpPr>
                <a:spLocks/>
              </p:cNvSpPr>
              <p:nvPr/>
            </p:nvSpPr>
            <p:spPr bwMode="auto">
              <a:xfrm>
                <a:off x="1840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" name="Freeform 961"/>
              <p:cNvSpPr>
                <a:spLocks/>
              </p:cNvSpPr>
              <p:nvPr/>
            </p:nvSpPr>
            <p:spPr bwMode="auto">
              <a:xfrm>
                <a:off x="1842" y="2219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0 w 9"/>
                  <a:gd name="T3" fmla="*/ 0 h 15"/>
                  <a:gd name="T4" fmla="*/ 9 w 9"/>
                  <a:gd name="T5" fmla="*/ 0 h 15"/>
                  <a:gd name="T6" fmla="*/ 9 w 9"/>
                  <a:gd name="T7" fmla="*/ 0 h 15"/>
                  <a:gd name="T8" fmla="*/ 9 w 9"/>
                  <a:gd name="T9" fmla="*/ 5 h 15"/>
                  <a:gd name="T10" fmla="*/ 9 w 9"/>
                  <a:gd name="T11" fmla="*/ 15 h 15"/>
                  <a:gd name="T12" fmla="*/ 0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" name="Freeform 962"/>
              <p:cNvSpPr>
                <a:spLocks/>
              </p:cNvSpPr>
              <p:nvPr/>
            </p:nvSpPr>
            <p:spPr bwMode="auto">
              <a:xfrm>
                <a:off x="1851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" name="Freeform 963"/>
              <p:cNvSpPr>
                <a:spLocks/>
              </p:cNvSpPr>
              <p:nvPr/>
            </p:nvSpPr>
            <p:spPr bwMode="auto">
              <a:xfrm>
                <a:off x="185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" name="Freeform 964"/>
              <p:cNvSpPr>
                <a:spLocks/>
              </p:cNvSpPr>
              <p:nvPr/>
            </p:nvSpPr>
            <p:spPr bwMode="auto">
              <a:xfrm>
                <a:off x="185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" name="Freeform 965"/>
              <p:cNvSpPr>
                <a:spLocks/>
              </p:cNvSpPr>
              <p:nvPr/>
            </p:nvSpPr>
            <p:spPr bwMode="auto">
              <a:xfrm>
                <a:off x="186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" name="Freeform 966"/>
              <p:cNvSpPr>
                <a:spLocks/>
              </p:cNvSpPr>
              <p:nvPr/>
            </p:nvSpPr>
            <p:spPr bwMode="auto">
              <a:xfrm>
                <a:off x="1867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" name="Freeform 967"/>
              <p:cNvSpPr>
                <a:spLocks/>
              </p:cNvSpPr>
              <p:nvPr/>
            </p:nvSpPr>
            <p:spPr bwMode="auto">
              <a:xfrm>
                <a:off x="1873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" name="Freeform 968"/>
              <p:cNvSpPr>
                <a:spLocks/>
              </p:cNvSpPr>
              <p:nvPr/>
            </p:nvSpPr>
            <p:spPr bwMode="auto">
              <a:xfrm>
                <a:off x="1875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" name="Freeform 969"/>
              <p:cNvSpPr>
                <a:spLocks/>
              </p:cNvSpPr>
              <p:nvPr/>
            </p:nvSpPr>
            <p:spPr bwMode="auto">
              <a:xfrm>
                <a:off x="188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" name="Freeform 970"/>
              <p:cNvSpPr>
                <a:spLocks/>
              </p:cNvSpPr>
              <p:nvPr/>
            </p:nvSpPr>
            <p:spPr bwMode="auto">
              <a:xfrm>
                <a:off x="1884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5 w 8"/>
                  <a:gd name="T5" fmla="*/ 0 h 15"/>
                  <a:gd name="T6" fmla="*/ 5 w 8"/>
                  <a:gd name="T7" fmla="*/ 5 h 15"/>
                  <a:gd name="T8" fmla="*/ 8 w 8"/>
                  <a:gd name="T9" fmla="*/ 15 h 15"/>
                  <a:gd name="T10" fmla="*/ 5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8" y="1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" name="Freeform 971"/>
              <p:cNvSpPr>
                <a:spLocks/>
              </p:cNvSpPr>
              <p:nvPr/>
            </p:nvSpPr>
            <p:spPr bwMode="auto">
              <a:xfrm>
                <a:off x="1884" y="2209"/>
                <a:ext cx="13" cy="25"/>
              </a:xfrm>
              <a:custGeom>
                <a:avLst/>
                <a:gdLst>
                  <a:gd name="T0" fmla="*/ 8 w 13"/>
                  <a:gd name="T1" fmla="*/ 25 h 25"/>
                  <a:gd name="T2" fmla="*/ 0 w 13"/>
                  <a:gd name="T3" fmla="*/ 10 h 25"/>
                  <a:gd name="T4" fmla="*/ 8 w 13"/>
                  <a:gd name="T5" fmla="*/ 0 h 25"/>
                  <a:gd name="T6" fmla="*/ 8 w 13"/>
                  <a:gd name="T7" fmla="*/ 0 h 25"/>
                  <a:gd name="T8" fmla="*/ 8 w 13"/>
                  <a:gd name="T9" fmla="*/ 15 h 25"/>
                  <a:gd name="T10" fmla="*/ 13 w 13"/>
                  <a:gd name="T11" fmla="*/ 25 h 25"/>
                  <a:gd name="T12" fmla="*/ 8 w 1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5">
                    <a:moveTo>
                      <a:pt x="8" y="25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13" y="25"/>
                    </a:lnTo>
                    <a:lnTo>
                      <a:pt x="8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" name="Freeform 972"/>
              <p:cNvSpPr>
                <a:spLocks/>
              </p:cNvSpPr>
              <p:nvPr/>
            </p:nvSpPr>
            <p:spPr bwMode="auto">
              <a:xfrm>
                <a:off x="1892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5 w 8"/>
                  <a:gd name="T5" fmla="*/ 0 h 25"/>
                  <a:gd name="T6" fmla="*/ 8 w 8"/>
                  <a:gd name="T7" fmla="*/ 0 h 25"/>
                  <a:gd name="T8" fmla="*/ 5 w 8"/>
                  <a:gd name="T9" fmla="*/ 15 h 25"/>
                  <a:gd name="T10" fmla="*/ 5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" name="Freeform 973"/>
              <p:cNvSpPr>
                <a:spLocks/>
              </p:cNvSpPr>
              <p:nvPr/>
            </p:nvSpPr>
            <p:spPr bwMode="auto">
              <a:xfrm>
                <a:off x="1897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0 h 25"/>
                  <a:gd name="T4" fmla="*/ 8 w 8"/>
                  <a:gd name="T5" fmla="*/ 10 h 25"/>
                  <a:gd name="T6" fmla="*/ 3 w 8"/>
                  <a:gd name="T7" fmla="*/ 15 h 25"/>
                  <a:gd name="T8" fmla="*/ 3 w 8"/>
                  <a:gd name="T9" fmla="*/ 2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" name="Freeform 974"/>
              <p:cNvSpPr>
                <a:spLocks/>
              </p:cNvSpPr>
              <p:nvPr/>
            </p:nvSpPr>
            <p:spPr bwMode="auto">
              <a:xfrm>
                <a:off x="190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" name="Freeform 975"/>
              <p:cNvSpPr>
                <a:spLocks/>
              </p:cNvSpPr>
              <p:nvPr/>
            </p:nvSpPr>
            <p:spPr bwMode="auto">
              <a:xfrm>
                <a:off x="190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" name="Freeform 976"/>
              <p:cNvSpPr>
                <a:spLocks/>
              </p:cNvSpPr>
              <p:nvPr/>
            </p:nvSpPr>
            <p:spPr bwMode="auto">
              <a:xfrm>
                <a:off x="1908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6 w 8"/>
                  <a:gd name="T5" fmla="*/ 0 h 15"/>
                  <a:gd name="T6" fmla="*/ 6 w 8"/>
                  <a:gd name="T7" fmla="*/ 5 h 15"/>
                  <a:gd name="T8" fmla="*/ 8 w 8"/>
                  <a:gd name="T9" fmla="*/ 1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" name="Freeform 977"/>
              <p:cNvSpPr>
                <a:spLocks/>
              </p:cNvSpPr>
              <p:nvPr/>
            </p:nvSpPr>
            <p:spPr bwMode="auto">
              <a:xfrm>
                <a:off x="1914" y="2209"/>
                <a:ext cx="8" cy="25"/>
              </a:xfrm>
              <a:custGeom>
                <a:avLst/>
                <a:gdLst>
                  <a:gd name="T0" fmla="*/ 2 w 8"/>
                  <a:gd name="T1" fmla="*/ 25 h 25"/>
                  <a:gd name="T2" fmla="*/ 0 w 8"/>
                  <a:gd name="T3" fmla="*/ 10 h 25"/>
                  <a:gd name="T4" fmla="*/ 2 w 8"/>
                  <a:gd name="T5" fmla="*/ 0 h 25"/>
                  <a:gd name="T6" fmla="*/ 2 w 8"/>
                  <a:gd name="T7" fmla="*/ 0 h 25"/>
                  <a:gd name="T8" fmla="*/ 2 w 8"/>
                  <a:gd name="T9" fmla="*/ 15 h 25"/>
                  <a:gd name="T10" fmla="*/ 8 w 8"/>
                  <a:gd name="T11" fmla="*/ 25 h 25"/>
                  <a:gd name="T12" fmla="*/ 2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2" y="25"/>
                    </a:moveTo>
                    <a:lnTo>
                      <a:pt x="0" y="1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8" y="25"/>
                    </a:lnTo>
                    <a:lnTo>
                      <a:pt x="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" name="Freeform 978"/>
              <p:cNvSpPr>
                <a:spLocks/>
              </p:cNvSpPr>
              <p:nvPr/>
            </p:nvSpPr>
            <p:spPr bwMode="auto">
              <a:xfrm>
                <a:off x="1916" y="2209"/>
                <a:ext cx="14" cy="25"/>
              </a:xfrm>
              <a:custGeom>
                <a:avLst/>
                <a:gdLst>
                  <a:gd name="T0" fmla="*/ 0 w 14"/>
                  <a:gd name="T1" fmla="*/ 25 h 25"/>
                  <a:gd name="T2" fmla="*/ 0 w 14"/>
                  <a:gd name="T3" fmla="*/ 0 h 25"/>
                  <a:gd name="T4" fmla="*/ 14 w 14"/>
                  <a:gd name="T5" fmla="*/ 0 h 25"/>
                  <a:gd name="T6" fmla="*/ 14 w 14"/>
                  <a:gd name="T7" fmla="*/ 15 h 25"/>
                  <a:gd name="T8" fmla="*/ 6 w 14"/>
                  <a:gd name="T9" fmla="*/ 15 h 25"/>
                  <a:gd name="T10" fmla="*/ 6 w 14"/>
                  <a:gd name="T11" fmla="*/ 25 h 25"/>
                  <a:gd name="T12" fmla="*/ 0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0" y="25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15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" name="Freeform 979"/>
              <p:cNvSpPr>
                <a:spLocks/>
              </p:cNvSpPr>
              <p:nvPr/>
            </p:nvSpPr>
            <p:spPr bwMode="auto">
              <a:xfrm>
                <a:off x="1916" y="2224"/>
                <a:ext cx="14" cy="10"/>
              </a:xfrm>
              <a:custGeom>
                <a:avLst/>
                <a:gdLst>
                  <a:gd name="T0" fmla="*/ 0 w 14"/>
                  <a:gd name="T1" fmla="*/ 0 h 10"/>
                  <a:gd name="T2" fmla="*/ 14 w 14"/>
                  <a:gd name="T3" fmla="*/ 0 h 10"/>
                  <a:gd name="T4" fmla="*/ 14 w 14"/>
                  <a:gd name="T5" fmla="*/ 0 h 10"/>
                  <a:gd name="T6" fmla="*/ 6 w 14"/>
                  <a:gd name="T7" fmla="*/ 0 h 10"/>
                  <a:gd name="T8" fmla="*/ 6 w 14"/>
                  <a:gd name="T9" fmla="*/ 10 h 10"/>
                  <a:gd name="T10" fmla="*/ 0 w 14"/>
                  <a:gd name="T11" fmla="*/ 10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" name="Freeform 980"/>
              <p:cNvSpPr>
                <a:spLocks/>
              </p:cNvSpPr>
              <p:nvPr/>
            </p:nvSpPr>
            <p:spPr bwMode="auto">
              <a:xfrm>
                <a:off x="1922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" name="Freeform 981"/>
              <p:cNvSpPr>
                <a:spLocks/>
              </p:cNvSpPr>
              <p:nvPr/>
            </p:nvSpPr>
            <p:spPr bwMode="auto">
              <a:xfrm>
                <a:off x="193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" name="Freeform 982"/>
              <p:cNvSpPr>
                <a:spLocks/>
              </p:cNvSpPr>
              <p:nvPr/>
            </p:nvSpPr>
            <p:spPr bwMode="auto">
              <a:xfrm>
                <a:off x="193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" name="Freeform 983"/>
              <p:cNvSpPr>
                <a:spLocks/>
              </p:cNvSpPr>
              <p:nvPr/>
            </p:nvSpPr>
            <p:spPr bwMode="auto">
              <a:xfrm>
                <a:off x="193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5 h 15"/>
                  <a:gd name="T8" fmla="*/ 3 w 3"/>
                  <a:gd name="T9" fmla="*/ 1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" name="Freeform 984"/>
              <p:cNvSpPr>
                <a:spLocks/>
              </p:cNvSpPr>
              <p:nvPr/>
            </p:nvSpPr>
            <p:spPr bwMode="auto">
              <a:xfrm>
                <a:off x="1938" y="2209"/>
                <a:ext cx="8" cy="25"/>
              </a:xfrm>
              <a:custGeom>
                <a:avLst/>
                <a:gdLst>
                  <a:gd name="T0" fmla="*/ 3 w 8"/>
                  <a:gd name="T1" fmla="*/ 25 h 25"/>
                  <a:gd name="T2" fmla="*/ 0 w 8"/>
                  <a:gd name="T3" fmla="*/ 10 h 25"/>
                  <a:gd name="T4" fmla="*/ 8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3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3" y="25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" name="Freeform 985"/>
              <p:cNvSpPr>
                <a:spLocks/>
              </p:cNvSpPr>
              <p:nvPr/>
            </p:nvSpPr>
            <p:spPr bwMode="auto">
              <a:xfrm>
                <a:off x="1941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5 w 8"/>
                  <a:gd name="T3" fmla="*/ 0 h 25"/>
                  <a:gd name="T4" fmla="*/ 8 w 8"/>
                  <a:gd name="T5" fmla="*/ 10 h 25"/>
                  <a:gd name="T6" fmla="*/ 8 w 8"/>
                  <a:gd name="T7" fmla="*/ 15 h 25"/>
                  <a:gd name="T8" fmla="*/ 8 w 8"/>
                  <a:gd name="T9" fmla="*/ 25 h 25"/>
                  <a:gd name="T10" fmla="*/ 5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5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" name="Freeform 986"/>
              <p:cNvSpPr>
                <a:spLocks/>
              </p:cNvSpPr>
              <p:nvPr/>
            </p:nvSpPr>
            <p:spPr bwMode="auto">
              <a:xfrm>
                <a:off x="1949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6 w 8"/>
                  <a:gd name="T5" fmla="*/ 0 h 15"/>
                  <a:gd name="T6" fmla="*/ 6 w 8"/>
                  <a:gd name="T7" fmla="*/ 5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" name="Freeform 987"/>
              <p:cNvSpPr>
                <a:spLocks/>
              </p:cNvSpPr>
              <p:nvPr/>
            </p:nvSpPr>
            <p:spPr bwMode="auto">
              <a:xfrm>
                <a:off x="1946" y="2209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9 w 11"/>
                  <a:gd name="T7" fmla="*/ 0 h 15"/>
                  <a:gd name="T8" fmla="*/ 9 w 11"/>
                  <a:gd name="T9" fmla="*/ 15 h 15"/>
                  <a:gd name="T10" fmla="*/ 11 w 11"/>
                  <a:gd name="T11" fmla="*/ 1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11" y="1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" name="Freeform 988"/>
              <p:cNvSpPr>
                <a:spLocks/>
              </p:cNvSpPr>
              <p:nvPr/>
            </p:nvSpPr>
            <p:spPr bwMode="auto">
              <a:xfrm>
                <a:off x="1955" y="2209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0 h 25"/>
                  <a:gd name="T8" fmla="*/ 2 w 2"/>
                  <a:gd name="T9" fmla="*/ 15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9" name="Freeform 989"/>
              <p:cNvSpPr>
                <a:spLocks/>
              </p:cNvSpPr>
              <p:nvPr/>
            </p:nvSpPr>
            <p:spPr bwMode="auto">
              <a:xfrm>
                <a:off x="1957" y="2209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0" name="Freeform 990"/>
              <p:cNvSpPr>
                <a:spLocks/>
              </p:cNvSpPr>
              <p:nvPr/>
            </p:nvSpPr>
            <p:spPr bwMode="auto">
              <a:xfrm>
                <a:off x="1963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1" name="Freeform 991"/>
              <p:cNvSpPr>
                <a:spLocks/>
              </p:cNvSpPr>
              <p:nvPr/>
            </p:nvSpPr>
            <p:spPr bwMode="auto">
              <a:xfrm>
                <a:off x="1966" y="2209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2" name="Freeform 992"/>
              <p:cNvSpPr>
                <a:spLocks/>
              </p:cNvSpPr>
              <p:nvPr/>
            </p:nvSpPr>
            <p:spPr bwMode="auto">
              <a:xfrm>
                <a:off x="1971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3 w 8"/>
                  <a:gd name="T5" fmla="*/ 0 h 25"/>
                  <a:gd name="T6" fmla="*/ 8 w 8"/>
                  <a:gd name="T7" fmla="*/ 0 h 25"/>
                  <a:gd name="T8" fmla="*/ 3 w 8"/>
                  <a:gd name="T9" fmla="*/ 1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3" name="Freeform 993"/>
              <p:cNvSpPr>
                <a:spLocks/>
              </p:cNvSpPr>
              <p:nvPr/>
            </p:nvSpPr>
            <p:spPr bwMode="auto">
              <a:xfrm>
                <a:off x="1971" y="2209"/>
                <a:ext cx="11" cy="29"/>
              </a:xfrm>
              <a:custGeom>
                <a:avLst/>
                <a:gdLst>
                  <a:gd name="T0" fmla="*/ 0 w 11"/>
                  <a:gd name="T1" fmla="*/ 25 h 29"/>
                  <a:gd name="T2" fmla="*/ 8 w 11"/>
                  <a:gd name="T3" fmla="*/ 0 h 29"/>
                  <a:gd name="T4" fmla="*/ 11 w 11"/>
                  <a:gd name="T5" fmla="*/ 10 h 29"/>
                  <a:gd name="T6" fmla="*/ 8 w 11"/>
                  <a:gd name="T7" fmla="*/ 15 h 29"/>
                  <a:gd name="T8" fmla="*/ 11 w 11"/>
                  <a:gd name="T9" fmla="*/ 15 h 29"/>
                  <a:gd name="T10" fmla="*/ 11 w 11"/>
                  <a:gd name="T11" fmla="*/ 29 h 29"/>
                  <a:gd name="T12" fmla="*/ 0 w 11"/>
                  <a:gd name="T13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0" y="25"/>
                    </a:moveTo>
                    <a:lnTo>
                      <a:pt x="8" y="0"/>
                    </a:lnTo>
                    <a:lnTo>
                      <a:pt x="11" y="10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1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4" name="Freeform 994"/>
              <p:cNvSpPr>
                <a:spLocks/>
              </p:cNvSpPr>
              <p:nvPr/>
            </p:nvSpPr>
            <p:spPr bwMode="auto">
              <a:xfrm>
                <a:off x="1974" y="2209"/>
                <a:ext cx="8" cy="15"/>
              </a:xfrm>
              <a:custGeom>
                <a:avLst/>
                <a:gdLst>
                  <a:gd name="T0" fmla="*/ 8 w 8"/>
                  <a:gd name="T1" fmla="*/ 15 h 15"/>
                  <a:gd name="T2" fmla="*/ 0 w 8"/>
                  <a:gd name="T3" fmla="*/ 15 h 15"/>
                  <a:gd name="T4" fmla="*/ 0 w 8"/>
                  <a:gd name="T5" fmla="*/ 0 h 15"/>
                  <a:gd name="T6" fmla="*/ 5 w 8"/>
                  <a:gd name="T7" fmla="*/ 0 h 15"/>
                  <a:gd name="T8" fmla="*/ 5 w 8"/>
                  <a:gd name="T9" fmla="*/ 15 h 15"/>
                  <a:gd name="T10" fmla="*/ 8 w 8"/>
                  <a:gd name="T11" fmla="*/ 15 h 15"/>
                  <a:gd name="T12" fmla="*/ 8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8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5" name="Freeform 995"/>
              <p:cNvSpPr>
                <a:spLocks/>
              </p:cNvSpPr>
              <p:nvPr/>
            </p:nvSpPr>
            <p:spPr bwMode="auto">
              <a:xfrm>
                <a:off x="1979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3 w 8"/>
                  <a:gd name="T5" fmla="*/ 0 h 25"/>
                  <a:gd name="T6" fmla="*/ 8 w 8"/>
                  <a:gd name="T7" fmla="*/ 0 h 25"/>
                  <a:gd name="T8" fmla="*/ 3 w 8"/>
                  <a:gd name="T9" fmla="*/ 1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6" name="Freeform 996"/>
              <p:cNvSpPr>
                <a:spLocks/>
              </p:cNvSpPr>
              <p:nvPr/>
            </p:nvSpPr>
            <p:spPr bwMode="auto">
              <a:xfrm>
                <a:off x="1982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5 w 8"/>
                  <a:gd name="T3" fmla="*/ 0 h 25"/>
                  <a:gd name="T4" fmla="*/ 8 w 8"/>
                  <a:gd name="T5" fmla="*/ 10 h 25"/>
                  <a:gd name="T6" fmla="*/ 5 w 8"/>
                  <a:gd name="T7" fmla="*/ 15 h 25"/>
                  <a:gd name="T8" fmla="*/ 5 w 8"/>
                  <a:gd name="T9" fmla="*/ 25 h 25"/>
                  <a:gd name="T10" fmla="*/ 5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5" y="0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7" name="Freeform 997"/>
              <p:cNvSpPr>
                <a:spLocks/>
              </p:cNvSpPr>
              <p:nvPr/>
            </p:nvSpPr>
            <p:spPr bwMode="auto">
              <a:xfrm>
                <a:off x="1987" y="2219"/>
                <a:ext cx="11" cy="15"/>
              </a:xfrm>
              <a:custGeom>
                <a:avLst/>
                <a:gdLst>
                  <a:gd name="T0" fmla="*/ 0 w 11"/>
                  <a:gd name="T1" fmla="*/ 15 h 15"/>
                  <a:gd name="T2" fmla="*/ 0 w 11"/>
                  <a:gd name="T3" fmla="*/ 0 h 15"/>
                  <a:gd name="T4" fmla="*/ 3 w 11"/>
                  <a:gd name="T5" fmla="*/ 0 h 15"/>
                  <a:gd name="T6" fmla="*/ 3 w 11"/>
                  <a:gd name="T7" fmla="*/ 5 h 15"/>
                  <a:gd name="T8" fmla="*/ 11 w 11"/>
                  <a:gd name="T9" fmla="*/ 5 h 15"/>
                  <a:gd name="T10" fmla="*/ 11 w 11"/>
                  <a:gd name="T11" fmla="*/ 15 h 15"/>
                  <a:gd name="T12" fmla="*/ 0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11" y="5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" name="Freeform 998"/>
              <p:cNvSpPr>
                <a:spLocks/>
              </p:cNvSpPr>
              <p:nvPr/>
            </p:nvSpPr>
            <p:spPr bwMode="auto">
              <a:xfrm>
                <a:off x="1987" y="2209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3 w 11"/>
                  <a:gd name="T7" fmla="*/ 0 h 15"/>
                  <a:gd name="T8" fmla="*/ 3 w 11"/>
                  <a:gd name="T9" fmla="*/ 15 h 15"/>
                  <a:gd name="T10" fmla="*/ 11 w 11"/>
                  <a:gd name="T11" fmla="*/ 1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11" y="1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" name="Freeform 999"/>
              <p:cNvSpPr>
                <a:spLocks/>
              </p:cNvSpPr>
              <p:nvPr/>
            </p:nvSpPr>
            <p:spPr bwMode="auto">
              <a:xfrm>
                <a:off x="1990" y="2209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0" name="Freeform 1000"/>
              <p:cNvSpPr>
                <a:spLocks/>
              </p:cNvSpPr>
              <p:nvPr/>
            </p:nvSpPr>
            <p:spPr bwMode="auto">
              <a:xfrm>
                <a:off x="1996" y="2209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0 h 25"/>
                  <a:gd name="T8" fmla="*/ 2 w 2"/>
                  <a:gd name="T9" fmla="*/ 15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1" name="Freeform 1001"/>
              <p:cNvSpPr>
                <a:spLocks/>
              </p:cNvSpPr>
              <p:nvPr/>
            </p:nvSpPr>
            <p:spPr bwMode="auto">
              <a:xfrm>
                <a:off x="1998" y="2209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2" name="Freeform 1002"/>
              <p:cNvSpPr>
                <a:spLocks/>
              </p:cNvSpPr>
              <p:nvPr/>
            </p:nvSpPr>
            <p:spPr bwMode="auto">
              <a:xfrm>
                <a:off x="2004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3" name="Freeform 1003"/>
              <p:cNvSpPr>
                <a:spLocks/>
              </p:cNvSpPr>
              <p:nvPr/>
            </p:nvSpPr>
            <p:spPr bwMode="auto">
              <a:xfrm>
                <a:off x="2007" y="2209"/>
                <a:ext cx="13" cy="29"/>
              </a:xfrm>
              <a:custGeom>
                <a:avLst/>
                <a:gdLst>
                  <a:gd name="T0" fmla="*/ 0 w 13"/>
                  <a:gd name="T1" fmla="*/ 25 h 29"/>
                  <a:gd name="T2" fmla="*/ 5 w 13"/>
                  <a:gd name="T3" fmla="*/ 0 h 29"/>
                  <a:gd name="T4" fmla="*/ 8 w 13"/>
                  <a:gd name="T5" fmla="*/ 10 h 29"/>
                  <a:gd name="T6" fmla="*/ 8 w 13"/>
                  <a:gd name="T7" fmla="*/ 15 h 29"/>
                  <a:gd name="T8" fmla="*/ 13 w 13"/>
                  <a:gd name="T9" fmla="*/ 15 h 29"/>
                  <a:gd name="T10" fmla="*/ 13 w 13"/>
                  <a:gd name="T11" fmla="*/ 29 h 29"/>
                  <a:gd name="T12" fmla="*/ 0 w 13"/>
                  <a:gd name="T13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9">
                    <a:moveTo>
                      <a:pt x="0" y="25"/>
                    </a:moveTo>
                    <a:lnTo>
                      <a:pt x="5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13" y="15"/>
                    </a:lnTo>
                    <a:lnTo>
                      <a:pt x="13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4" name="Freeform 1004"/>
              <p:cNvSpPr>
                <a:spLocks/>
              </p:cNvSpPr>
              <p:nvPr/>
            </p:nvSpPr>
            <p:spPr bwMode="auto">
              <a:xfrm>
                <a:off x="2007" y="2204"/>
                <a:ext cx="13" cy="20"/>
              </a:xfrm>
              <a:custGeom>
                <a:avLst/>
                <a:gdLst>
                  <a:gd name="T0" fmla="*/ 13 w 13"/>
                  <a:gd name="T1" fmla="*/ 20 h 20"/>
                  <a:gd name="T2" fmla="*/ 0 w 13"/>
                  <a:gd name="T3" fmla="*/ 20 h 20"/>
                  <a:gd name="T4" fmla="*/ 0 w 13"/>
                  <a:gd name="T5" fmla="*/ 0 h 20"/>
                  <a:gd name="T6" fmla="*/ 8 w 13"/>
                  <a:gd name="T7" fmla="*/ 5 h 20"/>
                  <a:gd name="T8" fmla="*/ 8 w 13"/>
                  <a:gd name="T9" fmla="*/ 20 h 20"/>
                  <a:gd name="T10" fmla="*/ 13 w 13"/>
                  <a:gd name="T11" fmla="*/ 20 h 20"/>
                  <a:gd name="T12" fmla="*/ 13 w 1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0">
                    <a:moveTo>
                      <a:pt x="13" y="20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8" y="20"/>
                    </a:lnTo>
                    <a:lnTo>
                      <a:pt x="13" y="20"/>
                    </a:lnTo>
                    <a:lnTo>
                      <a:pt x="13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5" name="Freeform 1005"/>
              <p:cNvSpPr>
                <a:spLocks/>
              </p:cNvSpPr>
              <p:nvPr/>
            </p:nvSpPr>
            <p:spPr bwMode="auto">
              <a:xfrm>
                <a:off x="2012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0 h 25"/>
                  <a:gd name="T4" fmla="*/ 8 w 8"/>
                  <a:gd name="T5" fmla="*/ 10 h 25"/>
                  <a:gd name="T6" fmla="*/ 8 w 8"/>
                  <a:gd name="T7" fmla="*/ 15 h 25"/>
                  <a:gd name="T8" fmla="*/ 8 w 8"/>
                  <a:gd name="T9" fmla="*/ 2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6" name="Freeform 1006"/>
              <p:cNvSpPr>
                <a:spLocks/>
              </p:cNvSpPr>
              <p:nvPr/>
            </p:nvSpPr>
            <p:spPr bwMode="auto">
              <a:xfrm>
                <a:off x="202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5 h 15"/>
                  <a:gd name="T8" fmla="*/ 3 w 3"/>
                  <a:gd name="T9" fmla="*/ 1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7" name="Freeform 1007"/>
              <p:cNvSpPr>
                <a:spLocks/>
              </p:cNvSpPr>
              <p:nvPr/>
            </p:nvSpPr>
            <p:spPr bwMode="auto">
              <a:xfrm>
                <a:off x="2020" y="2209"/>
                <a:ext cx="9" cy="25"/>
              </a:xfrm>
              <a:custGeom>
                <a:avLst/>
                <a:gdLst>
                  <a:gd name="T0" fmla="*/ 3 w 9"/>
                  <a:gd name="T1" fmla="*/ 25 h 25"/>
                  <a:gd name="T2" fmla="*/ 0 w 9"/>
                  <a:gd name="T3" fmla="*/ 10 h 25"/>
                  <a:gd name="T4" fmla="*/ 3 w 9"/>
                  <a:gd name="T5" fmla="*/ 0 h 25"/>
                  <a:gd name="T6" fmla="*/ 9 w 9"/>
                  <a:gd name="T7" fmla="*/ 0 h 25"/>
                  <a:gd name="T8" fmla="*/ 9 w 9"/>
                  <a:gd name="T9" fmla="*/ 15 h 25"/>
                  <a:gd name="T10" fmla="*/ 9 w 9"/>
                  <a:gd name="T11" fmla="*/ 25 h 25"/>
                  <a:gd name="T12" fmla="*/ 3 w 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5">
                    <a:moveTo>
                      <a:pt x="3" y="25"/>
                    </a:moveTo>
                    <a:lnTo>
                      <a:pt x="0" y="10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9" y="2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" name="Freeform 1008"/>
              <p:cNvSpPr>
                <a:spLocks/>
              </p:cNvSpPr>
              <p:nvPr/>
            </p:nvSpPr>
            <p:spPr bwMode="auto">
              <a:xfrm>
                <a:off x="2029" y="2209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0 h 25"/>
                  <a:gd name="T8" fmla="*/ 2 w 2"/>
                  <a:gd name="T9" fmla="*/ 15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" name="Freeform 1009"/>
              <p:cNvSpPr>
                <a:spLocks/>
              </p:cNvSpPr>
              <p:nvPr/>
            </p:nvSpPr>
            <p:spPr bwMode="auto">
              <a:xfrm>
                <a:off x="2031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0" name="Freeform 1010"/>
              <p:cNvSpPr>
                <a:spLocks/>
              </p:cNvSpPr>
              <p:nvPr/>
            </p:nvSpPr>
            <p:spPr bwMode="auto">
              <a:xfrm>
                <a:off x="2034" y="2209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1" name="Freeform 1011"/>
              <p:cNvSpPr>
                <a:spLocks/>
              </p:cNvSpPr>
              <p:nvPr/>
            </p:nvSpPr>
            <p:spPr bwMode="auto">
              <a:xfrm>
                <a:off x="2039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2" name="Freeform 1012"/>
              <p:cNvSpPr>
                <a:spLocks/>
              </p:cNvSpPr>
              <p:nvPr/>
            </p:nvSpPr>
            <p:spPr bwMode="auto">
              <a:xfrm>
                <a:off x="2042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6 w 8"/>
                  <a:gd name="T5" fmla="*/ 0 h 25"/>
                  <a:gd name="T6" fmla="*/ 8 w 8"/>
                  <a:gd name="T7" fmla="*/ 0 h 25"/>
                  <a:gd name="T8" fmla="*/ 6 w 8"/>
                  <a:gd name="T9" fmla="*/ 15 h 25"/>
                  <a:gd name="T10" fmla="*/ 6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3" name="Freeform 1013"/>
              <p:cNvSpPr>
                <a:spLocks/>
              </p:cNvSpPr>
              <p:nvPr/>
            </p:nvSpPr>
            <p:spPr bwMode="auto">
              <a:xfrm>
                <a:off x="2042" y="2209"/>
                <a:ext cx="14" cy="25"/>
              </a:xfrm>
              <a:custGeom>
                <a:avLst/>
                <a:gdLst>
                  <a:gd name="T0" fmla="*/ 0 w 14"/>
                  <a:gd name="T1" fmla="*/ 25 h 25"/>
                  <a:gd name="T2" fmla="*/ 8 w 14"/>
                  <a:gd name="T3" fmla="*/ 0 h 25"/>
                  <a:gd name="T4" fmla="*/ 14 w 14"/>
                  <a:gd name="T5" fmla="*/ 10 h 25"/>
                  <a:gd name="T6" fmla="*/ 8 w 14"/>
                  <a:gd name="T7" fmla="*/ 15 h 25"/>
                  <a:gd name="T8" fmla="*/ 8 w 14"/>
                  <a:gd name="T9" fmla="*/ 25 h 25"/>
                  <a:gd name="T10" fmla="*/ 8 w 14"/>
                  <a:gd name="T11" fmla="*/ 25 h 25"/>
                  <a:gd name="T12" fmla="*/ 0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0" y="25"/>
                    </a:moveTo>
                    <a:lnTo>
                      <a:pt x="8" y="0"/>
                    </a:lnTo>
                    <a:lnTo>
                      <a:pt x="14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4" name="Freeform 1014"/>
              <p:cNvSpPr>
                <a:spLocks/>
              </p:cNvSpPr>
              <p:nvPr/>
            </p:nvSpPr>
            <p:spPr bwMode="auto">
              <a:xfrm>
                <a:off x="2050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5" name="Freeform 1015"/>
              <p:cNvSpPr>
                <a:spLocks/>
              </p:cNvSpPr>
              <p:nvPr/>
            </p:nvSpPr>
            <p:spPr bwMode="auto">
              <a:xfrm>
                <a:off x="205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6" name="Freeform 1016"/>
              <p:cNvSpPr>
                <a:spLocks/>
              </p:cNvSpPr>
              <p:nvPr/>
            </p:nvSpPr>
            <p:spPr bwMode="auto">
              <a:xfrm>
                <a:off x="205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7" name="Freeform 1017"/>
              <p:cNvSpPr>
                <a:spLocks/>
              </p:cNvSpPr>
              <p:nvPr/>
            </p:nvSpPr>
            <p:spPr bwMode="auto">
              <a:xfrm>
                <a:off x="206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8" name="Freeform 1018"/>
              <p:cNvSpPr>
                <a:spLocks/>
              </p:cNvSpPr>
              <p:nvPr/>
            </p:nvSpPr>
            <p:spPr bwMode="auto">
              <a:xfrm>
                <a:off x="206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" name="Freeform 1019"/>
              <p:cNvSpPr>
                <a:spLocks/>
              </p:cNvSpPr>
              <p:nvPr/>
            </p:nvSpPr>
            <p:spPr bwMode="auto">
              <a:xfrm>
                <a:off x="207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" name="Freeform 1020"/>
              <p:cNvSpPr>
                <a:spLocks/>
              </p:cNvSpPr>
              <p:nvPr/>
            </p:nvSpPr>
            <p:spPr bwMode="auto">
              <a:xfrm>
                <a:off x="2075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" name="Freeform 1021"/>
              <p:cNvSpPr>
                <a:spLocks/>
              </p:cNvSpPr>
              <p:nvPr/>
            </p:nvSpPr>
            <p:spPr bwMode="auto">
              <a:xfrm>
                <a:off x="2081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" name="Freeform 1022"/>
              <p:cNvSpPr>
                <a:spLocks/>
              </p:cNvSpPr>
              <p:nvPr/>
            </p:nvSpPr>
            <p:spPr bwMode="auto">
              <a:xfrm>
                <a:off x="2089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" name="Freeform 1023"/>
              <p:cNvSpPr>
                <a:spLocks/>
              </p:cNvSpPr>
              <p:nvPr/>
            </p:nvSpPr>
            <p:spPr bwMode="auto">
              <a:xfrm>
                <a:off x="2091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" name="Freeform 1024"/>
              <p:cNvSpPr>
                <a:spLocks/>
              </p:cNvSpPr>
              <p:nvPr/>
            </p:nvSpPr>
            <p:spPr bwMode="auto">
              <a:xfrm>
                <a:off x="209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" name="Freeform 1025"/>
              <p:cNvSpPr>
                <a:spLocks/>
              </p:cNvSpPr>
              <p:nvPr/>
            </p:nvSpPr>
            <p:spPr bwMode="auto">
              <a:xfrm>
                <a:off x="210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" name="Freeform 1026"/>
              <p:cNvSpPr>
                <a:spLocks/>
              </p:cNvSpPr>
              <p:nvPr/>
            </p:nvSpPr>
            <p:spPr bwMode="auto">
              <a:xfrm>
                <a:off x="210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7" name="Freeform 1027"/>
              <p:cNvSpPr>
                <a:spLocks/>
              </p:cNvSpPr>
              <p:nvPr/>
            </p:nvSpPr>
            <p:spPr bwMode="auto">
              <a:xfrm>
                <a:off x="2108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8" name="Freeform 1028"/>
              <p:cNvSpPr>
                <a:spLocks/>
              </p:cNvSpPr>
              <p:nvPr/>
            </p:nvSpPr>
            <p:spPr bwMode="auto">
              <a:xfrm>
                <a:off x="211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" name="Freeform 1029"/>
              <p:cNvSpPr>
                <a:spLocks/>
              </p:cNvSpPr>
              <p:nvPr/>
            </p:nvSpPr>
            <p:spPr bwMode="auto">
              <a:xfrm>
                <a:off x="211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0" name="Freeform 1030"/>
              <p:cNvSpPr>
                <a:spLocks/>
              </p:cNvSpPr>
              <p:nvPr/>
            </p:nvSpPr>
            <p:spPr bwMode="auto">
              <a:xfrm>
                <a:off x="2122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1" name="Freeform 1031"/>
              <p:cNvSpPr>
                <a:spLocks/>
              </p:cNvSpPr>
              <p:nvPr/>
            </p:nvSpPr>
            <p:spPr bwMode="auto">
              <a:xfrm>
                <a:off x="2124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2" name="Freeform 1032"/>
              <p:cNvSpPr>
                <a:spLocks/>
              </p:cNvSpPr>
              <p:nvPr/>
            </p:nvSpPr>
            <p:spPr bwMode="auto">
              <a:xfrm>
                <a:off x="213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3" name="Freeform 1033"/>
              <p:cNvSpPr>
                <a:spLocks/>
              </p:cNvSpPr>
              <p:nvPr/>
            </p:nvSpPr>
            <p:spPr bwMode="auto">
              <a:xfrm>
                <a:off x="213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4" name="Freeform 1034"/>
              <p:cNvSpPr>
                <a:spLocks/>
              </p:cNvSpPr>
              <p:nvPr/>
            </p:nvSpPr>
            <p:spPr bwMode="auto">
              <a:xfrm>
                <a:off x="213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" name="Freeform 1035"/>
              <p:cNvSpPr>
                <a:spLocks/>
              </p:cNvSpPr>
              <p:nvPr/>
            </p:nvSpPr>
            <p:spPr bwMode="auto">
              <a:xfrm>
                <a:off x="2141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" name="Freeform 1036"/>
              <p:cNvSpPr>
                <a:spLocks/>
              </p:cNvSpPr>
              <p:nvPr/>
            </p:nvSpPr>
            <p:spPr bwMode="auto">
              <a:xfrm>
                <a:off x="214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" name="Freeform 1037"/>
              <p:cNvSpPr>
                <a:spLocks/>
              </p:cNvSpPr>
              <p:nvPr/>
            </p:nvSpPr>
            <p:spPr bwMode="auto">
              <a:xfrm>
                <a:off x="214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" name="Freeform 1038"/>
              <p:cNvSpPr>
                <a:spLocks/>
              </p:cNvSpPr>
              <p:nvPr/>
            </p:nvSpPr>
            <p:spPr bwMode="auto">
              <a:xfrm>
                <a:off x="215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" name="Freeform 1039"/>
              <p:cNvSpPr>
                <a:spLocks/>
              </p:cNvSpPr>
              <p:nvPr/>
            </p:nvSpPr>
            <p:spPr bwMode="auto">
              <a:xfrm>
                <a:off x="2157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" name="Freeform 1040"/>
              <p:cNvSpPr>
                <a:spLocks/>
              </p:cNvSpPr>
              <p:nvPr/>
            </p:nvSpPr>
            <p:spPr bwMode="auto">
              <a:xfrm>
                <a:off x="2165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" name="Freeform 1041"/>
              <p:cNvSpPr>
                <a:spLocks/>
              </p:cNvSpPr>
              <p:nvPr/>
            </p:nvSpPr>
            <p:spPr bwMode="auto">
              <a:xfrm>
                <a:off x="217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" name="Freeform 1042"/>
              <p:cNvSpPr>
                <a:spLocks/>
              </p:cNvSpPr>
              <p:nvPr/>
            </p:nvSpPr>
            <p:spPr bwMode="auto">
              <a:xfrm>
                <a:off x="2174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" name="Freeform 1043"/>
              <p:cNvSpPr>
                <a:spLocks/>
              </p:cNvSpPr>
              <p:nvPr/>
            </p:nvSpPr>
            <p:spPr bwMode="auto">
              <a:xfrm>
                <a:off x="217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" name="Freeform 1044"/>
              <p:cNvSpPr>
                <a:spLocks/>
              </p:cNvSpPr>
              <p:nvPr/>
            </p:nvSpPr>
            <p:spPr bwMode="auto">
              <a:xfrm>
                <a:off x="218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" name="Freeform 1045"/>
              <p:cNvSpPr>
                <a:spLocks/>
              </p:cNvSpPr>
              <p:nvPr/>
            </p:nvSpPr>
            <p:spPr bwMode="auto">
              <a:xfrm>
                <a:off x="218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" name="Freeform 1046"/>
              <p:cNvSpPr>
                <a:spLocks/>
              </p:cNvSpPr>
              <p:nvPr/>
            </p:nvSpPr>
            <p:spPr bwMode="auto">
              <a:xfrm>
                <a:off x="219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" name="Freeform 1047"/>
              <p:cNvSpPr>
                <a:spLocks/>
              </p:cNvSpPr>
              <p:nvPr/>
            </p:nvSpPr>
            <p:spPr bwMode="auto">
              <a:xfrm>
                <a:off x="219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" name="Freeform 1048"/>
              <p:cNvSpPr>
                <a:spLocks/>
              </p:cNvSpPr>
              <p:nvPr/>
            </p:nvSpPr>
            <p:spPr bwMode="auto">
              <a:xfrm>
                <a:off x="219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" name="Freeform 1049"/>
              <p:cNvSpPr>
                <a:spLocks/>
              </p:cNvSpPr>
              <p:nvPr/>
            </p:nvSpPr>
            <p:spPr bwMode="auto">
              <a:xfrm>
                <a:off x="2204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" name="Freeform 1050"/>
              <p:cNvSpPr>
                <a:spLocks/>
              </p:cNvSpPr>
              <p:nvPr/>
            </p:nvSpPr>
            <p:spPr bwMode="auto">
              <a:xfrm>
                <a:off x="220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" name="Freeform 1051"/>
              <p:cNvSpPr>
                <a:spLocks/>
              </p:cNvSpPr>
              <p:nvPr/>
            </p:nvSpPr>
            <p:spPr bwMode="auto">
              <a:xfrm>
                <a:off x="221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" name="Freeform 1052"/>
              <p:cNvSpPr>
                <a:spLocks/>
              </p:cNvSpPr>
              <p:nvPr/>
            </p:nvSpPr>
            <p:spPr bwMode="auto">
              <a:xfrm>
                <a:off x="221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" name="Freeform 1053"/>
              <p:cNvSpPr>
                <a:spLocks/>
              </p:cNvSpPr>
              <p:nvPr/>
            </p:nvSpPr>
            <p:spPr bwMode="auto">
              <a:xfrm>
                <a:off x="222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" name="Freeform 1054"/>
              <p:cNvSpPr>
                <a:spLocks/>
              </p:cNvSpPr>
              <p:nvPr/>
            </p:nvSpPr>
            <p:spPr bwMode="auto">
              <a:xfrm>
                <a:off x="222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1457"/>
            <p:cNvGrpSpPr>
              <a:grpSpLocks/>
            </p:cNvGrpSpPr>
            <p:nvPr/>
          </p:nvGrpSpPr>
          <p:grpSpPr bwMode="auto">
            <a:xfrm>
              <a:off x="805" y="1013"/>
              <a:ext cx="756" cy="472"/>
              <a:chOff x="805" y="1013"/>
              <a:chExt cx="756" cy="472"/>
            </a:xfrm>
          </p:grpSpPr>
          <p:sp>
            <p:nvSpPr>
              <p:cNvPr id="865" name="Freeform 1257"/>
              <p:cNvSpPr>
                <a:spLocks/>
              </p:cNvSpPr>
              <p:nvPr/>
            </p:nvSpPr>
            <p:spPr bwMode="auto">
              <a:xfrm>
                <a:off x="80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" name="Freeform 1258"/>
              <p:cNvSpPr>
                <a:spLocks/>
              </p:cNvSpPr>
              <p:nvPr/>
            </p:nvSpPr>
            <p:spPr bwMode="auto">
              <a:xfrm>
                <a:off x="808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" name="Freeform 1259"/>
              <p:cNvSpPr>
                <a:spLocks/>
              </p:cNvSpPr>
              <p:nvPr/>
            </p:nvSpPr>
            <p:spPr bwMode="auto">
              <a:xfrm>
                <a:off x="814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" name="Freeform 1260"/>
              <p:cNvSpPr>
                <a:spLocks/>
              </p:cNvSpPr>
              <p:nvPr/>
            </p:nvSpPr>
            <p:spPr bwMode="auto">
              <a:xfrm>
                <a:off x="816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" name="Freeform 1261"/>
              <p:cNvSpPr>
                <a:spLocks/>
              </p:cNvSpPr>
              <p:nvPr/>
            </p:nvSpPr>
            <p:spPr bwMode="auto">
              <a:xfrm>
                <a:off x="822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15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" name="Freeform 1262"/>
              <p:cNvSpPr>
                <a:spLocks/>
              </p:cNvSpPr>
              <p:nvPr/>
            </p:nvSpPr>
            <p:spPr bwMode="auto">
              <a:xfrm>
                <a:off x="830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" name="Freeform 1263"/>
              <p:cNvSpPr>
                <a:spLocks/>
              </p:cNvSpPr>
              <p:nvPr/>
            </p:nvSpPr>
            <p:spPr bwMode="auto">
              <a:xfrm>
                <a:off x="833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" name="Freeform 1264"/>
              <p:cNvSpPr>
                <a:spLocks/>
              </p:cNvSpPr>
              <p:nvPr/>
            </p:nvSpPr>
            <p:spPr bwMode="auto">
              <a:xfrm>
                <a:off x="838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" name="Freeform 1265"/>
              <p:cNvSpPr>
                <a:spLocks/>
              </p:cNvSpPr>
              <p:nvPr/>
            </p:nvSpPr>
            <p:spPr bwMode="auto">
              <a:xfrm>
                <a:off x="841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" name="Freeform 1266"/>
              <p:cNvSpPr>
                <a:spLocks/>
              </p:cNvSpPr>
              <p:nvPr/>
            </p:nvSpPr>
            <p:spPr bwMode="auto">
              <a:xfrm>
                <a:off x="846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" name="Freeform 1267"/>
              <p:cNvSpPr>
                <a:spLocks/>
              </p:cNvSpPr>
              <p:nvPr/>
            </p:nvSpPr>
            <p:spPr bwMode="auto">
              <a:xfrm>
                <a:off x="849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" name="Freeform 1268"/>
              <p:cNvSpPr>
                <a:spLocks/>
              </p:cNvSpPr>
              <p:nvPr/>
            </p:nvSpPr>
            <p:spPr bwMode="auto">
              <a:xfrm>
                <a:off x="855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" name="Freeform 1269"/>
              <p:cNvSpPr>
                <a:spLocks/>
              </p:cNvSpPr>
              <p:nvPr/>
            </p:nvSpPr>
            <p:spPr bwMode="auto">
              <a:xfrm>
                <a:off x="857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" name="Freeform 1270"/>
              <p:cNvSpPr>
                <a:spLocks/>
              </p:cNvSpPr>
              <p:nvPr/>
            </p:nvSpPr>
            <p:spPr bwMode="auto">
              <a:xfrm>
                <a:off x="863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" name="Freeform 1271"/>
              <p:cNvSpPr>
                <a:spLocks/>
              </p:cNvSpPr>
              <p:nvPr/>
            </p:nvSpPr>
            <p:spPr bwMode="auto">
              <a:xfrm>
                <a:off x="866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" name="Freeform 1272"/>
              <p:cNvSpPr>
                <a:spLocks/>
              </p:cNvSpPr>
              <p:nvPr/>
            </p:nvSpPr>
            <p:spPr bwMode="auto">
              <a:xfrm>
                <a:off x="871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" name="Freeform 1273"/>
              <p:cNvSpPr>
                <a:spLocks/>
              </p:cNvSpPr>
              <p:nvPr/>
            </p:nvSpPr>
            <p:spPr bwMode="auto">
              <a:xfrm>
                <a:off x="874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" name="Freeform 1274"/>
              <p:cNvSpPr>
                <a:spLocks/>
              </p:cNvSpPr>
              <p:nvPr/>
            </p:nvSpPr>
            <p:spPr bwMode="auto">
              <a:xfrm>
                <a:off x="879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" name="Freeform 1275"/>
              <p:cNvSpPr>
                <a:spLocks/>
              </p:cNvSpPr>
              <p:nvPr/>
            </p:nvSpPr>
            <p:spPr bwMode="auto">
              <a:xfrm>
                <a:off x="882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" name="Freeform 1276"/>
              <p:cNvSpPr>
                <a:spLocks/>
              </p:cNvSpPr>
              <p:nvPr/>
            </p:nvSpPr>
            <p:spPr bwMode="auto">
              <a:xfrm>
                <a:off x="887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" name="Freeform 1277"/>
              <p:cNvSpPr>
                <a:spLocks/>
              </p:cNvSpPr>
              <p:nvPr/>
            </p:nvSpPr>
            <p:spPr bwMode="auto">
              <a:xfrm>
                <a:off x="890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" name="Freeform 1278"/>
              <p:cNvSpPr>
                <a:spLocks/>
              </p:cNvSpPr>
              <p:nvPr/>
            </p:nvSpPr>
            <p:spPr bwMode="auto">
              <a:xfrm>
                <a:off x="896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" name="Freeform 1279"/>
              <p:cNvSpPr>
                <a:spLocks/>
              </p:cNvSpPr>
              <p:nvPr/>
            </p:nvSpPr>
            <p:spPr bwMode="auto">
              <a:xfrm>
                <a:off x="898" y="1465"/>
                <a:ext cx="9" cy="20"/>
              </a:xfrm>
              <a:custGeom>
                <a:avLst/>
                <a:gdLst>
                  <a:gd name="T0" fmla="*/ 0 w 9"/>
                  <a:gd name="T1" fmla="*/ 20 h 20"/>
                  <a:gd name="T2" fmla="*/ 0 w 9"/>
                  <a:gd name="T3" fmla="*/ 0 h 20"/>
                  <a:gd name="T4" fmla="*/ 9 w 9"/>
                  <a:gd name="T5" fmla="*/ 0 h 20"/>
                  <a:gd name="T6" fmla="*/ 9 w 9"/>
                  <a:gd name="T7" fmla="*/ 0 h 20"/>
                  <a:gd name="T8" fmla="*/ 9 w 9"/>
                  <a:gd name="T9" fmla="*/ 15 h 20"/>
                  <a:gd name="T10" fmla="*/ 9 w 9"/>
                  <a:gd name="T11" fmla="*/ 20 h 20"/>
                  <a:gd name="T12" fmla="*/ 0 w 9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9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" name="Freeform 1280"/>
              <p:cNvSpPr>
                <a:spLocks/>
              </p:cNvSpPr>
              <p:nvPr/>
            </p:nvSpPr>
            <p:spPr bwMode="auto">
              <a:xfrm>
                <a:off x="907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" name="Freeform 1281"/>
              <p:cNvSpPr>
                <a:spLocks/>
              </p:cNvSpPr>
              <p:nvPr/>
            </p:nvSpPr>
            <p:spPr bwMode="auto">
              <a:xfrm>
                <a:off x="912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" name="Freeform 1282"/>
              <p:cNvSpPr>
                <a:spLocks/>
              </p:cNvSpPr>
              <p:nvPr/>
            </p:nvSpPr>
            <p:spPr bwMode="auto">
              <a:xfrm>
                <a:off x="915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" name="Freeform 1283"/>
              <p:cNvSpPr>
                <a:spLocks/>
              </p:cNvSpPr>
              <p:nvPr/>
            </p:nvSpPr>
            <p:spPr bwMode="auto">
              <a:xfrm>
                <a:off x="920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" name="Freeform 1284"/>
              <p:cNvSpPr>
                <a:spLocks/>
              </p:cNvSpPr>
              <p:nvPr/>
            </p:nvSpPr>
            <p:spPr bwMode="auto">
              <a:xfrm>
                <a:off x="923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" name="Freeform 1285"/>
              <p:cNvSpPr>
                <a:spLocks/>
              </p:cNvSpPr>
              <p:nvPr/>
            </p:nvSpPr>
            <p:spPr bwMode="auto">
              <a:xfrm>
                <a:off x="929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" name="Freeform 1286"/>
              <p:cNvSpPr>
                <a:spLocks/>
              </p:cNvSpPr>
              <p:nvPr/>
            </p:nvSpPr>
            <p:spPr bwMode="auto">
              <a:xfrm>
                <a:off x="931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" name="Freeform 1287"/>
              <p:cNvSpPr>
                <a:spLocks/>
              </p:cNvSpPr>
              <p:nvPr/>
            </p:nvSpPr>
            <p:spPr bwMode="auto">
              <a:xfrm>
                <a:off x="937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" name="Freeform 1288"/>
              <p:cNvSpPr>
                <a:spLocks/>
              </p:cNvSpPr>
              <p:nvPr/>
            </p:nvSpPr>
            <p:spPr bwMode="auto">
              <a:xfrm>
                <a:off x="939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" name="Freeform 1289"/>
              <p:cNvSpPr>
                <a:spLocks/>
              </p:cNvSpPr>
              <p:nvPr/>
            </p:nvSpPr>
            <p:spPr bwMode="auto">
              <a:xfrm>
                <a:off x="94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" name="Freeform 1290"/>
              <p:cNvSpPr>
                <a:spLocks/>
              </p:cNvSpPr>
              <p:nvPr/>
            </p:nvSpPr>
            <p:spPr bwMode="auto">
              <a:xfrm>
                <a:off x="948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" name="Freeform 1291"/>
              <p:cNvSpPr>
                <a:spLocks/>
              </p:cNvSpPr>
              <p:nvPr/>
            </p:nvSpPr>
            <p:spPr bwMode="auto">
              <a:xfrm>
                <a:off x="953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" name="Freeform 1292"/>
              <p:cNvSpPr>
                <a:spLocks/>
              </p:cNvSpPr>
              <p:nvPr/>
            </p:nvSpPr>
            <p:spPr bwMode="auto">
              <a:xfrm>
                <a:off x="956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" name="Freeform 1293"/>
              <p:cNvSpPr>
                <a:spLocks/>
              </p:cNvSpPr>
              <p:nvPr/>
            </p:nvSpPr>
            <p:spPr bwMode="auto">
              <a:xfrm>
                <a:off x="961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" name="Freeform 1294"/>
              <p:cNvSpPr>
                <a:spLocks/>
              </p:cNvSpPr>
              <p:nvPr/>
            </p:nvSpPr>
            <p:spPr bwMode="auto">
              <a:xfrm>
                <a:off x="964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" name="Freeform 1295"/>
              <p:cNvSpPr>
                <a:spLocks/>
              </p:cNvSpPr>
              <p:nvPr/>
            </p:nvSpPr>
            <p:spPr bwMode="auto">
              <a:xfrm>
                <a:off x="970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" name="Freeform 1296"/>
              <p:cNvSpPr>
                <a:spLocks/>
              </p:cNvSpPr>
              <p:nvPr/>
            </p:nvSpPr>
            <p:spPr bwMode="auto">
              <a:xfrm>
                <a:off x="972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" name="Freeform 1297"/>
              <p:cNvSpPr>
                <a:spLocks/>
              </p:cNvSpPr>
              <p:nvPr/>
            </p:nvSpPr>
            <p:spPr bwMode="auto">
              <a:xfrm>
                <a:off x="978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" name="Freeform 1298"/>
              <p:cNvSpPr>
                <a:spLocks/>
              </p:cNvSpPr>
              <p:nvPr/>
            </p:nvSpPr>
            <p:spPr bwMode="auto">
              <a:xfrm>
                <a:off x="981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15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" name="Freeform 1299"/>
              <p:cNvSpPr>
                <a:spLocks/>
              </p:cNvSpPr>
              <p:nvPr/>
            </p:nvSpPr>
            <p:spPr bwMode="auto">
              <a:xfrm>
                <a:off x="989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" name="Freeform 1300"/>
              <p:cNvSpPr>
                <a:spLocks/>
              </p:cNvSpPr>
              <p:nvPr/>
            </p:nvSpPr>
            <p:spPr bwMode="auto">
              <a:xfrm>
                <a:off x="994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" name="Freeform 1301"/>
              <p:cNvSpPr>
                <a:spLocks/>
              </p:cNvSpPr>
              <p:nvPr/>
            </p:nvSpPr>
            <p:spPr bwMode="auto">
              <a:xfrm>
                <a:off x="997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" name="Freeform 1302"/>
              <p:cNvSpPr>
                <a:spLocks/>
              </p:cNvSpPr>
              <p:nvPr/>
            </p:nvSpPr>
            <p:spPr bwMode="auto">
              <a:xfrm>
                <a:off x="1002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" name="Freeform 1303"/>
              <p:cNvSpPr>
                <a:spLocks/>
              </p:cNvSpPr>
              <p:nvPr/>
            </p:nvSpPr>
            <p:spPr bwMode="auto">
              <a:xfrm>
                <a:off x="1005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" name="Freeform 1304"/>
              <p:cNvSpPr>
                <a:spLocks/>
              </p:cNvSpPr>
              <p:nvPr/>
            </p:nvSpPr>
            <p:spPr bwMode="auto">
              <a:xfrm>
                <a:off x="1011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" name="Freeform 1305"/>
              <p:cNvSpPr>
                <a:spLocks/>
              </p:cNvSpPr>
              <p:nvPr/>
            </p:nvSpPr>
            <p:spPr bwMode="auto">
              <a:xfrm>
                <a:off x="1013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" name="Freeform 1306"/>
              <p:cNvSpPr>
                <a:spLocks/>
              </p:cNvSpPr>
              <p:nvPr/>
            </p:nvSpPr>
            <p:spPr bwMode="auto">
              <a:xfrm>
                <a:off x="1019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" name="Freeform 1307"/>
              <p:cNvSpPr>
                <a:spLocks/>
              </p:cNvSpPr>
              <p:nvPr/>
            </p:nvSpPr>
            <p:spPr bwMode="auto">
              <a:xfrm>
                <a:off x="1022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" name="Freeform 1308"/>
              <p:cNvSpPr>
                <a:spLocks/>
              </p:cNvSpPr>
              <p:nvPr/>
            </p:nvSpPr>
            <p:spPr bwMode="auto">
              <a:xfrm>
                <a:off x="1027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" name="Freeform 1309"/>
              <p:cNvSpPr>
                <a:spLocks/>
              </p:cNvSpPr>
              <p:nvPr/>
            </p:nvSpPr>
            <p:spPr bwMode="auto">
              <a:xfrm>
                <a:off x="1030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" name="Freeform 1310"/>
              <p:cNvSpPr>
                <a:spLocks/>
              </p:cNvSpPr>
              <p:nvPr/>
            </p:nvSpPr>
            <p:spPr bwMode="auto">
              <a:xfrm>
                <a:off x="103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" name="Freeform 1311"/>
              <p:cNvSpPr>
                <a:spLocks/>
              </p:cNvSpPr>
              <p:nvPr/>
            </p:nvSpPr>
            <p:spPr bwMode="auto">
              <a:xfrm>
                <a:off x="1038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0" name="Freeform 1312"/>
              <p:cNvSpPr>
                <a:spLocks/>
              </p:cNvSpPr>
              <p:nvPr/>
            </p:nvSpPr>
            <p:spPr bwMode="auto">
              <a:xfrm>
                <a:off x="1041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" name="Freeform 1313"/>
              <p:cNvSpPr>
                <a:spLocks/>
              </p:cNvSpPr>
              <p:nvPr/>
            </p:nvSpPr>
            <p:spPr bwMode="auto">
              <a:xfrm>
                <a:off x="1046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" name="Freeform 1314"/>
              <p:cNvSpPr>
                <a:spLocks/>
              </p:cNvSpPr>
              <p:nvPr/>
            </p:nvSpPr>
            <p:spPr bwMode="auto">
              <a:xfrm>
                <a:off x="1049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" name="Freeform 1315"/>
              <p:cNvSpPr>
                <a:spLocks/>
              </p:cNvSpPr>
              <p:nvPr/>
            </p:nvSpPr>
            <p:spPr bwMode="auto">
              <a:xfrm>
                <a:off x="1054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" name="Freeform 1316"/>
              <p:cNvSpPr>
                <a:spLocks/>
              </p:cNvSpPr>
              <p:nvPr/>
            </p:nvSpPr>
            <p:spPr bwMode="auto">
              <a:xfrm>
                <a:off x="1057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15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" name="Freeform 1317"/>
              <p:cNvSpPr>
                <a:spLocks/>
              </p:cNvSpPr>
              <p:nvPr/>
            </p:nvSpPr>
            <p:spPr bwMode="auto">
              <a:xfrm>
                <a:off x="1065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15 h 20"/>
                  <a:gd name="T8" fmla="*/ 6 w 6"/>
                  <a:gd name="T9" fmla="*/ 20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" name="Freeform 1318"/>
              <p:cNvSpPr>
                <a:spLocks/>
              </p:cNvSpPr>
              <p:nvPr/>
            </p:nvSpPr>
            <p:spPr bwMode="auto">
              <a:xfrm>
                <a:off x="1065" y="1465"/>
                <a:ext cx="9" cy="20"/>
              </a:xfrm>
              <a:custGeom>
                <a:avLst/>
                <a:gdLst>
                  <a:gd name="T0" fmla="*/ 6 w 9"/>
                  <a:gd name="T1" fmla="*/ 20 h 20"/>
                  <a:gd name="T2" fmla="*/ 0 w 9"/>
                  <a:gd name="T3" fmla="*/ 0 h 20"/>
                  <a:gd name="T4" fmla="*/ 6 w 9"/>
                  <a:gd name="T5" fmla="*/ 0 h 20"/>
                  <a:gd name="T6" fmla="*/ 9 w 9"/>
                  <a:gd name="T7" fmla="*/ 0 h 20"/>
                  <a:gd name="T8" fmla="*/ 9 w 9"/>
                  <a:gd name="T9" fmla="*/ 5 h 20"/>
                  <a:gd name="T10" fmla="*/ 9 w 9"/>
                  <a:gd name="T11" fmla="*/ 15 h 20"/>
                  <a:gd name="T12" fmla="*/ 6 w 9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6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15"/>
                    </a:lnTo>
                    <a:lnTo>
                      <a:pt x="6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" name="Freeform 1319"/>
              <p:cNvSpPr>
                <a:spLocks/>
              </p:cNvSpPr>
              <p:nvPr/>
            </p:nvSpPr>
            <p:spPr bwMode="auto">
              <a:xfrm>
                <a:off x="1074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" name="Freeform 1320"/>
              <p:cNvSpPr>
                <a:spLocks/>
              </p:cNvSpPr>
              <p:nvPr/>
            </p:nvSpPr>
            <p:spPr bwMode="auto">
              <a:xfrm>
                <a:off x="1079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" name="Freeform 1321"/>
              <p:cNvSpPr>
                <a:spLocks/>
              </p:cNvSpPr>
              <p:nvPr/>
            </p:nvSpPr>
            <p:spPr bwMode="auto">
              <a:xfrm>
                <a:off x="1082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" name="Freeform 1322"/>
              <p:cNvSpPr>
                <a:spLocks/>
              </p:cNvSpPr>
              <p:nvPr/>
            </p:nvSpPr>
            <p:spPr bwMode="auto">
              <a:xfrm>
                <a:off x="1087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" name="Freeform 1323"/>
              <p:cNvSpPr>
                <a:spLocks/>
              </p:cNvSpPr>
              <p:nvPr/>
            </p:nvSpPr>
            <p:spPr bwMode="auto">
              <a:xfrm>
                <a:off x="1090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" name="Freeform 1324"/>
              <p:cNvSpPr>
                <a:spLocks/>
              </p:cNvSpPr>
              <p:nvPr/>
            </p:nvSpPr>
            <p:spPr bwMode="auto">
              <a:xfrm>
                <a:off x="1095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" name="Freeform 1325"/>
              <p:cNvSpPr>
                <a:spLocks/>
              </p:cNvSpPr>
              <p:nvPr/>
            </p:nvSpPr>
            <p:spPr bwMode="auto">
              <a:xfrm>
                <a:off x="1098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" name="Freeform 1326"/>
              <p:cNvSpPr>
                <a:spLocks/>
              </p:cNvSpPr>
              <p:nvPr/>
            </p:nvSpPr>
            <p:spPr bwMode="auto">
              <a:xfrm>
                <a:off x="1104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5" name="Freeform 1327"/>
              <p:cNvSpPr>
                <a:spLocks/>
              </p:cNvSpPr>
              <p:nvPr/>
            </p:nvSpPr>
            <p:spPr bwMode="auto">
              <a:xfrm>
                <a:off x="1106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" name="Freeform 1328"/>
              <p:cNvSpPr>
                <a:spLocks/>
              </p:cNvSpPr>
              <p:nvPr/>
            </p:nvSpPr>
            <p:spPr bwMode="auto">
              <a:xfrm>
                <a:off x="1112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" name="Freeform 1329"/>
              <p:cNvSpPr>
                <a:spLocks/>
              </p:cNvSpPr>
              <p:nvPr/>
            </p:nvSpPr>
            <p:spPr bwMode="auto">
              <a:xfrm>
                <a:off x="1115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" name="Freeform 1330"/>
              <p:cNvSpPr>
                <a:spLocks/>
              </p:cNvSpPr>
              <p:nvPr/>
            </p:nvSpPr>
            <p:spPr bwMode="auto">
              <a:xfrm>
                <a:off x="1120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" name="Freeform 1331"/>
              <p:cNvSpPr>
                <a:spLocks/>
              </p:cNvSpPr>
              <p:nvPr/>
            </p:nvSpPr>
            <p:spPr bwMode="auto">
              <a:xfrm>
                <a:off x="1123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" name="Freeform 1332"/>
              <p:cNvSpPr>
                <a:spLocks/>
              </p:cNvSpPr>
              <p:nvPr/>
            </p:nvSpPr>
            <p:spPr bwMode="auto">
              <a:xfrm>
                <a:off x="1128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" name="Freeform 1333"/>
              <p:cNvSpPr>
                <a:spLocks/>
              </p:cNvSpPr>
              <p:nvPr/>
            </p:nvSpPr>
            <p:spPr bwMode="auto">
              <a:xfrm>
                <a:off x="1131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" name="Freeform 1334"/>
              <p:cNvSpPr>
                <a:spLocks/>
              </p:cNvSpPr>
              <p:nvPr/>
            </p:nvSpPr>
            <p:spPr bwMode="auto">
              <a:xfrm>
                <a:off x="1136" y="1465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0 w 9"/>
                  <a:gd name="T3" fmla="*/ 0 h 15"/>
                  <a:gd name="T4" fmla="*/ 9 w 9"/>
                  <a:gd name="T5" fmla="*/ 0 h 15"/>
                  <a:gd name="T6" fmla="*/ 9 w 9"/>
                  <a:gd name="T7" fmla="*/ 0 h 15"/>
                  <a:gd name="T8" fmla="*/ 9 w 9"/>
                  <a:gd name="T9" fmla="*/ 5 h 15"/>
                  <a:gd name="T10" fmla="*/ 9 w 9"/>
                  <a:gd name="T11" fmla="*/ 15 h 15"/>
                  <a:gd name="T12" fmla="*/ 0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" name="Freeform 1335"/>
              <p:cNvSpPr>
                <a:spLocks/>
              </p:cNvSpPr>
              <p:nvPr/>
            </p:nvSpPr>
            <p:spPr bwMode="auto">
              <a:xfrm>
                <a:off x="1145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" name="Freeform 1336"/>
              <p:cNvSpPr>
                <a:spLocks/>
              </p:cNvSpPr>
              <p:nvPr/>
            </p:nvSpPr>
            <p:spPr bwMode="auto">
              <a:xfrm>
                <a:off x="1147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" name="Freeform 1337"/>
              <p:cNvSpPr>
                <a:spLocks/>
              </p:cNvSpPr>
              <p:nvPr/>
            </p:nvSpPr>
            <p:spPr bwMode="auto">
              <a:xfrm>
                <a:off x="1153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" name="Freeform 1338"/>
              <p:cNvSpPr>
                <a:spLocks/>
              </p:cNvSpPr>
              <p:nvPr/>
            </p:nvSpPr>
            <p:spPr bwMode="auto">
              <a:xfrm>
                <a:off x="1156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" name="Freeform 1339"/>
              <p:cNvSpPr>
                <a:spLocks/>
              </p:cNvSpPr>
              <p:nvPr/>
            </p:nvSpPr>
            <p:spPr bwMode="auto">
              <a:xfrm>
                <a:off x="1161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" name="Freeform 1340"/>
              <p:cNvSpPr>
                <a:spLocks/>
              </p:cNvSpPr>
              <p:nvPr/>
            </p:nvSpPr>
            <p:spPr bwMode="auto">
              <a:xfrm>
                <a:off x="1164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" name="Freeform 1341"/>
              <p:cNvSpPr>
                <a:spLocks/>
              </p:cNvSpPr>
              <p:nvPr/>
            </p:nvSpPr>
            <p:spPr bwMode="auto">
              <a:xfrm>
                <a:off x="1169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" name="Freeform 1342"/>
              <p:cNvSpPr>
                <a:spLocks/>
              </p:cNvSpPr>
              <p:nvPr/>
            </p:nvSpPr>
            <p:spPr bwMode="auto">
              <a:xfrm>
                <a:off x="1172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" name="Freeform 1343"/>
              <p:cNvSpPr>
                <a:spLocks/>
              </p:cNvSpPr>
              <p:nvPr/>
            </p:nvSpPr>
            <p:spPr bwMode="auto">
              <a:xfrm>
                <a:off x="1178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" name="Freeform 1344"/>
              <p:cNvSpPr>
                <a:spLocks/>
              </p:cNvSpPr>
              <p:nvPr/>
            </p:nvSpPr>
            <p:spPr bwMode="auto">
              <a:xfrm>
                <a:off x="1180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" name="Freeform 1345"/>
              <p:cNvSpPr>
                <a:spLocks/>
              </p:cNvSpPr>
              <p:nvPr/>
            </p:nvSpPr>
            <p:spPr bwMode="auto">
              <a:xfrm>
                <a:off x="1186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" name="Freeform 1346"/>
              <p:cNvSpPr>
                <a:spLocks/>
              </p:cNvSpPr>
              <p:nvPr/>
            </p:nvSpPr>
            <p:spPr bwMode="auto">
              <a:xfrm>
                <a:off x="1188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" name="Freeform 1347"/>
              <p:cNvSpPr>
                <a:spLocks/>
              </p:cNvSpPr>
              <p:nvPr/>
            </p:nvSpPr>
            <p:spPr bwMode="auto">
              <a:xfrm>
                <a:off x="1194" y="1465"/>
                <a:ext cx="11" cy="15"/>
              </a:xfrm>
              <a:custGeom>
                <a:avLst/>
                <a:gdLst>
                  <a:gd name="T0" fmla="*/ 0 w 11"/>
                  <a:gd name="T1" fmla="*/ 15 h 15"/>
                  <a:gd name="T2" fmla="*/ 0 w 11"/>
                  <a:gd name="T3" fmla="*/ 0 h 15"/>
                  <a:gd name="T4" fmla="*/ 3 w 11"/>
                  <a:gd name="T5" fmla="*/ 0 h 15"/>
                  <a:gd name="T6" fmla="*/ 3 w 11"/>
                  <a:gd name="T7" fmla="*/ 5 h 15"/>
                  <a:gd name="T8" fmla="*/ 11 w 11"/>
                  <a:gd name="T9" fmla="*/ 5 h 15"/>
                  <a:gd name="T10" fmla="*/ 11 w 11"/>
                  <a:gd name="T11" fmla="*/ 15 h 15"/>
                  <a:gd name="T12" fmla="*/ 0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11" y="5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" name="Freeform 1348"/>
              <p:cNvSpPr>
                <a:spLocks/>
              </p:cNvSpPr>
              <p:nvPr/>
            </p:nvSpPr>
            <p:spPr bwMode="auto">
              <a:xfrm>
                <a:off x="1194" y="1455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3 w 11"/>
                  <a:gd name="T7" fmla="*/ 0 h 15"/>
                  <a:gd name="T8" fmla="*/ 3 w 11"/>
                  <a:gd name="T9" fmla="*/ 15 h 15"/>
                  <a:gd name="T10" fmla="*/ 11 w 11"/>
                  <a:gd name="T11" fmla="*/ 1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11" y="1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" name="Freeform 1349"/>
              <p:cNvSpPr>
                <a:spLocks/>
              </p:cNvSpPr>
              <p:nvPr/>
            </p:nvSpPr>
            <p:spPr bwMode="auto">
              <a:xfrm>
                <a:off x="1197" y="1455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" name="Freeform 1350"/>
              <p:cNvSpPr>
                <a:spLocks/>
              </p:cNvSpPr>
              <p:nvPr/>
            </p:nvSpPr>
            <p:spPr bwMode="auto">
              <a:xfrm>
                <a:off x="1202" y="1455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" name="Freeform 1351"/>
              <p:cNvSpPr>
                <a:spLocks/>
              </p:cNvSpPr>
              <p:nvPr/>
            </p:nvSpPr>
            <p:spPr bwMode="auto">
              <a:xfrm>
                <a:off x="1205" y="1455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" name="Freeform 1352"/>
              <p:cNvSpPr>
                <a:spLocks/>
              </p:cNvSpPr>
              <p:nvPr/>
            </p:nvSpPr>
            <p:spPr bwMode="auto">
              <a:xfrm>
                <a:off x="1210" y="1455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" name="Freeform 1353"/>
              <p:cNvSpPr>
                <a:spLocks/>
              </p:cNvSpPr>
              <p:nvPr/>
            </p:nvSpPr>
            <p:spPr bwMode="auto">
              <a:xfrm>
                <a:off x="1213" y="1455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" name="Freeform 1354"/>
              <p:cNvSpPr>
                <a:spLocks/>
              </p:cNvSpPr>
              <p:nvPr/>
            </p:nvSpPr>
            <p:spPr bwMode="auto">
              <a:xfrm>
                <a:off x="1221" y="1455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" name="Freeform 1355"/>
              <p:cNvSpPr>
                <a:spLocks/>
              </p:cNvSpPr>
              <p:nvPr/>
            </p:nvSpPr>
            <p:spPr bwMode="auto">
              <a:xfrm>
                <a:off x="1227" y="1455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4" name="Freeform 1356"/>
              <p:cNvSpPr>
                <a:spLocks/>
              </p:cNvSpPr>
              <p:nvPr/>
            </p:nvSpPr>
            <p:spPr bwMode="auto">
              <a:xfrm>
                <a:off x="1230" y="1455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" name="Freeform 1357"/>
              <p:cNvSpPr>
                <a:spLocks/>
              </p:cNvSpPr>
              <p:nvPr/>
            </p:nvSpPr>
            <p:spPr bwMode="auto">
              <a:xfrm>
                <a:off x="1235" y="1455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6" name="Freeform 1358"/>
              <p:cNvSpPr>
                <a:spLocks/>
              </p:cNvSpPr>
              <p:nvPr/>
            </p:nvSpPr>
            <p:spPr bwMode="auto">
              <a:xfrm>
                <a:off x="1238" y="1455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15 h 25"/>
                  <a:gd name="T8" fmla="*/ 5 w 5"/>
                  <a:gd name="T9" fmla="*/ 2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7" name="Freeform 1359"/>
              <p:cNvSpPr>
                <a:spLocks/>
              </p:cNvSpPr>
              <p:nvPr/>
            </p:nvSpPr>
            <p:spPr bwMode="auto">
              <a:xfrm>
                <a:off x="1238" y="1455"/>
                <a:ext cx="8" cy="25"/>
              </a:xfrm>
              <a:custGeom>
                <a:avLst/>
                <a:gdLst>
                  <a:gd name="T0" fmla="*/ 5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0 h 25"/>
                  <a:gd name="T8" fmla="*/ 8 w 8"/>
                  <a:gd name="T9" fmla="*/ 10 h 25"/>
                  <a:gd name="T10" fmla="*/ 8 w 8"/>
                  <a:gd name="T11" fmla="*/ 15 h 25"/>
                  <a:gd name="T12" fmla="*/ 5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5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5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8" name="Freeform 1360"/>
              <p:cNvSpPr>
                <a:spLocks/>
              </p:cNvSpPr>
              <p:nvPr/>
            </p:nvSpPr>
            <p:spPr bwMode="auto">
              <a:xfrm>
                <a:off x="1246" y="1455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0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9" name="Freeform 1361"/>
              <p:cNvSpPr>
                <a:spLocks/>
              </p:cNvSpPr>
              <p:nvPr/>
            </p:nvSpPr>
            <p:spPr bwMode="auto">
              <a:xfrm>
                <a:off x="1251" y="1455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0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0" name="Freeform 1362"/>
              <p:cNvSpPr>
                <a:spLocks/>
              </p:cNvSpPr>
              <p:nvPr/>
            </p:nvSpPr>
            <p:spPr bwMode="auto">
              <a:xfrm>
                <a:off x="1254" y="1455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0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1" name="Freeform 1363"/>
              <p:cNvSpPr>
                <a:spLocks/>
              </p:cNvSpPr>
              <p:nvPr/>
            </p:nvSpPr>
            <p:spPr bwMode="auto">
              <a:xfrm>
                <a:off x="1260" y="1455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0 h 25"/>
                  <a:gd name="T8" fmla="*/ 2 w 2"/>
                  <a:gd name="T9" fmla="*/ 10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" name="Freeform 1364"/>
              <p:cNvSpPr>
                <a:spLocks/>
              </p:cNvSpPr>
              <p:nvPr/>
            </p:nvSpPr>
            <p:spPr bwMode="auto">
              <a:xfrm>
                <a:off x="1262" y="1455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0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" name="Freeform 1365"/>
              <p:cNvSpPr>
                <a:spLocks/>
              </p:cNvSpPr>
              <p:nvPr/>
            </p:nvSpPr>
            <p:spPr bwMode="auto">
              <a:xfrm>
                <a:off x="1268" y="1455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3 w 8"/>
                  <a:gd name="T5" fmla="*/ 0 h 25"/>
                  <a:gd name="T6" fmla="*/ 3 w 8"/>
                  <a:gd name="T7" fmla="*/ 10 h 25"/>
                  <a:gd name="T8" fmla="*/ 8 w 8"/>
                  <a:gd name="T9" fmla="*/ 1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8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" name="Freeform 1366"/>
              <p:cNvSpPr>
                <a:spLocks/>
              </p:cNvSpPr>
              <p:nvPr/>
            </p:nvSpPr>
            <p:spPr bwMode="auto">
              <a:xfrm>
                <a:off x="1271" y="1451"/>
                <a:ext cx="8" cy="19"/>
              </a:xfrm>
              <a:custGeom>
                <a:avLst/>
                <a:gdLst>
                  <a:gd name="T0" fmla="*/ 5 w 8"/>
                  <a:gd name="T1" fmla="*/ 19 h 19"/>
                  <a:gd name="T2" fmla="*/ 0 w 8"/>
                  <a:gd name="T3" fmla="*/ 4 h 19"/>
                  <a:gd name="T4" fmla="*/ 5 w 8"/>
                  <a:gd name="T5" fmla="*/ 0 h 19"/>
                  <a:gd name="T6" fmla="*/ 5 w 8"/>
                  <a:gd name="T7" fmla="*/ 0 h 19"/>
                  <a:gd name="T8" fmla="*/ 5 w 8"/>
                  <a:gd name="T9" fmla="*/ 14 h 19"/>
                  <a:gd name="T10" fmla="*/ 8 w 8"/>
                  <a:gd name="T11" fmla="*/ 19 h 19"/>
                  <a:gd name="T12" fmla="*/ 5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5" y="19"/>
                    </a:moveTo>
                    <a:lnTo>
                      <a:pt x="0" y="4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8" y="19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5" name="Freeform 1367"/>
              <p:cNvSpPr>
                <a:spLocks/>
              </p:cNvSpPr>
              <p:nvPr/>
            </p:nvSpPr>
            <p:spPr bwMode="auto">
              <a:xfrm>
                <a:off x="1276" y="1451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4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4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6" name="Freeform 1368"/>
              <p:cNvSpPr>
                <a:spLocks/>
              </p:cNvSpPr>
              <p:nvPr/>
            </p:nvSpPr>
            <p:spPr bwMode="auto">
              <a:xfrm>
                <a:off x="1279" y="1451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14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7" name="Freeform 1369"/>
              <p:cNvSpPr>
                <a:spLocks/>
              </p:cNvSpPr>
              <p:nvPr/>
            </p:nvSpPr>
            <p:spPr bwMode="auto">
              <a:xfrm>
                <a:off x="1284" y="1451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4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4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8" name="Freeform 1370"/>
              <p:cNvSpPr>
                <a:spLocks/>
              </p:cNvSpPr>
              <p:nvPr/>
            </p:nvSpPr>
            <p:spPr bwMode="auto">
              <a:xfrm>
                <a:off x="1287" y="1451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5 w 8"/>
                  <a:gd name="T5" fmla="*/ 0 h 19"/>
                  <a:gd name="T6" fmla="*/ 5 w 8"/>
                  <a:gd name="T7" fmla="*/ 14 h 19"/>
                  <a:gd name="T8" fmla="*/ 8 w 8"/>
                  <a:gd name="T9" fmla="*/ 19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9" name="Freeform 1371"/>
              <p:cNvSpPr>
                <a:spLocks/>
              </p:cNvSpPr>
              <p:nvPr/>
            </p:nvSpPr>
            <p:spPr bwMode="auto">
              <a:xfrm>
                <a:off x="1292" y="1451"/>
                <a:ext cx="9" cy="19"/>
              </a:xfrm>
              <a:custGeom>
                <a:avLst/>
                <a:gdLst>
                  <a:gd name="T0" fmla="*/ 3 w 9"/>
                  <a:gd name="T1" fmla="*/ 19 h 19"/>
                  <a:gd name="T2" fmla="*/ 0 w 9"/>
                  <a:gd name="T3" fmla="*/ 0 h 19"/>
                  <a:gd name="T4" fmla="*/ 3 w 9"/>
                  <a:gd name="T5" fmla="*/ 0 h 19"/>
                  <a:gd name="T6" fmla="*/ 3 w 9"/>
                  <a:gd name="T7" fmla="*/ 0 h 19"/>
                  <a:gd name="T8" fmla="*/ 3 w 9"/>
                  <a:gd name="T9" fmla="*/ 4 h 19"/>
                  <a:gd name="T10" fmla="*/ 9 w 9"/>
                  <a:gd name="T11" fmla="*/ 19 h 19"/>
                  <a:gd name="T12" fmla="*/ 3 w 9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9" y="19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0" name="Freeform 1372"/>
              <p:cNvSpPr>
                <a:spLocks/>
              </p:cNvSpPr>
              <p:nvPr/>
            </p:nvSpPr>
            <p:spPr bwMode="auto">
              <a:xfrm>
                <a:off x="1295" y="1451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8 w 8"/>
                  <a:gd name="T5" fmla="*/ 0 h 19"/>
                  <a:gd name="T6" fmla="*/ 8 w 8"/>
                  <a:gd name="T7" fmla="*/ 0 h 19"/>
                  <a:gd name="T8" fmla="*/ 8 w 8"/>
                  <a:gd name="T9" fmla="*/ 4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1" name="Freeform 1373"/>
              <p:cNvSpPr>
                <a:spLocks/>
              </p:cNvSpPr>
              <p:nvPr/>
            </p:nvSpPr>
            <p:spPr bwMode="auto">
              <a:xfrm>
                <a:off x="1303" y="1451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4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2" name="Freeform 1374"/>
              <p:cNvSpPr>
                <a:spLocks/>
              </p:cNvSpPr>
              <p:nvPr/>
            </p:nvSpPr>
            <p:spPr bwMode="auto">
              <a:xfrm>
                <a:off x="1309" y="1451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4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3" name="Freeform 1375"/>
              <p:cNvSpPr>
                <a:spLocks/>
              </p:cNvSpPr>
              <p:nvPr/>
            </p:nvSpPr>
            <p:spPr bwMode="auto">
              <a:xfrm>
                <a:off x="1312" y="1451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4 h 19"/>
                  <a:gd name="T8" fmla="*/ 5 w 5"/>
                  <a:gd name="T9" fmla="*/ 19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4" name="Freeform 1376"/>
              <p:cNvSpPr>
                <a:spLocks/>
              </p:cNvSpPr>
              <p:nvPr/>
            </p:nvSpPr>
            <p:spPr bwMode="auto">
              <a:xfrm>
                <a:off x="1312" y="1451"/>
                <a:ext cx="8" cy="19"/>
              </a:xfrm>
              <a:custGeom>
                <a:avLst/>
                <a:gdLst>
                  <a:gd name="T0" fmla="*/ 5 w 8"/>
                  <a:gd name="T1" fmla="*/ 19 h 19"/>
                  <a:gd name="T2" fmla="*/ 0 w 8"/>
                  <a:gd name="T3" fmla="*/ 0 h 19"/>
                  <a:gd name="T4" fmla="*/ 5 w 8"/>
                  <a:gd name="T5" fmla="*/ 0 h 19"/>
                  <a:gd name="T6" fmla="*/ 8 w 8"/>
                  <a:gd name="T7" fmla="*/ 0 h 19"/>
                  <a:gd name="T8" fmla="*/ 8 w 8"/>
                  <a:gd name="T9" fmla="*/ 4 h 19"/>
                  <a:gd name="T10" fmla="*/ 8 w 8"/>
                  <a:gd name="T11" fmla="*/ 14 h 19"/>
                  <a:gd name="T12" fmla="*/ 5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5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14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5" name="Freeform 1377"/>
              <p:cNvSpPr>
                <a:spLocks/>
              </p:cNvSpPr>
              <p:nvPr/>
            </p:nvSpPr>
            <p:spPr bwMode="auto">
              <a:xfrm>
                <a:off x="1320" y="1451"/>
                <a:ext cx="5" cy="14"/>
              </a:xfrm>
              <a:custGeom>
                <a:avLst/>
                <a:gdLst>
                  <a:gd name="T0" fmla="*/ 0 w 5"/>
                  <a:gd name="T1" fmla="*/ 14 h 14"/>
                  <a:gd name="T2" fmla="*/ 0 w 5"/>
                  <a:gd name="T3" fmla="*/ 0 h 14"/>
                  <a:gd name="T4" fmla="*/ 5 w 5"/>
                  <a:gd name="T5" fmla="*/ 0 h 14"/>
                  <a:gd name="T6" fmla="*/ 5 w 5"/>
                  <a:gd name="T7" fmla="*/ 0 h 14"/>
                  <a:gd name="T8" fmla="*/ 5 w 5"/>
                  <a:gd name="T9" fmla="*/ 4 h 14"/>
                  <a:gd name="T10" fmla="*/ 5 w 5"/>
                  <a:gd name="T11" fmla="*/ 14 h 14"/>
                  <a:gd name="T12" fmla="*/ 0 w 5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4">
                    <a:moveTo>
                      <a:pt x="0" y="1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5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6" name="Freeform 1378"/>
              <p:cNvSpPr>
                <a:spLocks/>
              </p:cNvSpPr>
              <p:nvPr/>
            </p:nvSpPr>
            <p:spPr bwMode="auto">
              <a:xfrm>
                <a:off x="1325" y="1451"/>
                <a:ext cx="3" cy="14"/>
              </a:xfrm>
              <a:custGeom>
                <a:avLst/>
                <a:gdLst>
                  <a:gd name="T0" fmla="*/ 0 w 3"/>
                  <a:gd name="T1" fmla="*/ 14 h 14"/>
                  <a:gd name="T2" fmla="*/ 0 w 3"/>
                  <a:gd name="T3" fmla="*/ 0 h 14"/>
                  <a:gd name="T4" fmla="*/ 3 w 3"/>
                  <a:gd name="T5" fmla="*/ 0 h 14"/>
                  <a:gd name="T6" fmla="*/ 3 w 3"/>
                  <a:gd name="T7" fmla="*/ 0 h 14"/>
                  <a:gd name="T8" fmla="*/ 3 w 3"/>
                  <a:gd name="T9" fmla="*/ 4 h 14"/>
                  <a:gd name="T10" fmla="*/ 3 w 3"/>
                  <a:gd name="T11" fmla="*/ 14 h 14"/>
                  <a:gd name="T12" fmla="*/ 0 w 3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4">
                    <a:moveTo>
                      <a:pt x="0" y="1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3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7" name="Freeform 1379"/>
              <p:cNvSpPr>
                <a:spLocks/>
              </p:cNvSpPr>
              <p:nvPr/>
            </p:nvSpPr>
            <p:spPr bwMode="auto">
              <a:xfrm>
                <a:off x="1328" y="1451"/>
                <a:ext cx="6" cy="14"/>
              </a:xfrm>
              <a:custGeom>
                <a:avLst/>
                <a:gdLst>
                  <a:gd name="T0" fmla="*/ 0 w 6"/>
                  <a:gd name="T1" fmla="*/ 14 h 14"/>
                  <a:gd name="T2" fmla="*/ 0 w 6"/>
                  <a:gd name="T3" fmla="*/ 0 h 14"/>
                  <a:gd name="T4" fmla="*/ 6 w 6"/>
                  <a:gd name="T5" fmla="*/ 0 h 14"/>
                  <a:gd name="T6" fmla="*/ 6 w 6"/>
                  <a:gd name="T7" fmla="*/ 0 h 14"/>
                  <a:gd name="T8" fmla="*/ 6 w 6"/>
                  <a:gd name="T9" fmla="*/ 4 h 14"/>
                  <a:gd name="T10" fmla="*/ 6 w 6"/>
                  <a:gd name="T11" fmla="*/ 14 h 14"/>
                  <a:gd name="T12" fmla="*/ 0 w 6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4">
                    <a:moveTo>
                      <a:pt x="0" y="1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6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8" name="Freeform 1380"/>
              <p:cNvSpPr>
                <a:spLocks/>
              </p:cNvSpPr>
              <p:nvPr/>
            </p:nvSpPr>
            <p:spPr bwMode="auto">
              <a:xfrm>
                <a:off x="1334" y="1451"/>
                <a:ext cx="8" cy="14"/>
              </a:xfrm>
              <a:custGeom>
                <a:avLst/>
                <a:gdLst>
                  <a:gd name="T0" fmla="*/ 0 w 8"/>
                  <a:gd name="T1" fmla="*/ 14 h 14"/>
                  <a:gd name="T2" fmla="*/ 0 w 8"/>
                  <a:gd name="T3" fmla="*/ 0 h 14"/>
                  <a:gd name="T4" fmla="*/ 2 w 8"/>
                  <a:gd name="T5" fmla="*/ 0 h 14"/>
                  <a:gd name="T6" fmla="*/ 2 w 8"/>
                  <a:gd name="T7" fmla="*/ 4 h 14"/>
                  <a:gd name="T8" fmla="*/ 8 w 8"/>
                  <a:gd name="T9" fmla="*/ 4 h 14"/>
                  <a:gd name="T10" fmla="*/ 8 w 8"/>
                  <a:gd name="T11" fmla="*/ 14 h 14"/>
                  <a:gd name="T12" fmla="*/ 0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8" y="4"/>
                    </a:lnTo>
                    <a:lnTo>
                      <a:pt x="8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9" name="Freeform 1381"/>
              <p:cNvSpPr>
                <a:spLocks/>
              </p:cNvSpPr>
              <p:nvPr/>
            </p:nvSpPr>
            <p:spPr bwMode="auto">
              <a:xfrm>
                <a:off x="1334" y="1441"/>
                <a:ext cx="8" cy="14"/>
              </a:xfrm>
              <a:custGeom>
                <a:avLst/>
                <a:gdLst>
                  <a:gd name="T0" fmla="*/ 8 w 8"/>
                  <a:gd name="T1" fmla="*/ 14 h 14"/>
                  <a:gd name="T2" fmla="*/ 0 w 8"/>
                  <a:gd name="T3" fmla="*/ 14 h 14"/>
                  <a:gd name="T4" fmla="*/ 0 w 8"/>
                  <a:gd name="T5" fmla="*/ 0 h 14"/>
                  <a:gd name="T6" fmla="*/ 2 w 8"/>
                  <a:gd name="T7" fmla="*/ 0 h 14"/>
                  <a:gd name="T8" fmla="*/ 2 w 8"/>
                  <a:gd name="T9" fmla="*/ 14 h 14"/>
                  <a:gd name="T10" fmla="*/ 8 w 8"/>
                  <a:gd name="T11" fmla="*/ 14 h 14"/>
                  <a:gd name="T12" fmla="*/ 8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8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14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0" name="Freeform 1382"/>
              <p:cNvSpPr>
                <a:spLocks/>
              </p:cNvSpPr>
              <p:nvPr/>
            </p:nvSpPr>
            <p:spPr bwMode="auto">
              <a:xfrm>
                <a:off x="1336" y="1441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4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4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1" name="Freeform 1383"/>
              <p:cNvSpPr>
                <a:spLocks/>
              </p:cNvSpPr>
              <p:nvPr/>
            </p:nvSpPr>
            <p:spPr bwMode="auto">
              <a:xfrm>
                <a:off x="1342" y="1441"/>
                <a:ext cx="2" cy="24"/>
              </a:xfrm>
              <a:custGeom>
                <a:avLst/>
                <a:gdLst>
                  <a:gd name="T0" fmla="*/ 0 w 2"/>
                  <a:gd name="T1" fmla="*/ 24 h 24"/>
                  <a:gd name="T2" fmla="*/ 0 w 2"/>
                  <a:gd name="T3" fmla="*/ 0 h 24"/>
                  <a:gd name="T4" fmla="*/ 2 w 2"/>
                  <a:gd name="T5" fmla="*/ 0 h 24"/>
                  <a:gd name="T6" fmla="*/ 2 w 2"/>
                  <a:gd name="T7" fmla="*/ 0 h 24"/>
                  <a:gd name="T8" fmla="*/ 2 w 2"/>
                  <a:gd name="T9" fmla="*/ 14 h 24"/>
                  <a:gd name="T10" fmla="*/ 2 w 2"/>
                  <a:gd name="T11" fmla="*/ 24 h 24"/>
                  <a:gd name="T12" fmla="*/ 0 w 2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4">
                    <a:moveTo>
                      <a:pt x="0" y="2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4"/>
                    </a:lnTo>
                    <a:lnTo>
                      <a:pt x="2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2" name="Freeform 1384"/>
              <p:cNvSpPr>
                <a:spLocks/>
              </p:cNvSpPr>
              <p:nvPr/>
            </p:nvSpPr>
            <p:spPr bwMode="auto">
              <a:xfrm>
                <a:off x="1344" y="1441"/>
                <a:ext cx="9" cy="24"/>
              </a:xfrm>
              <a:custGeom>
                <a:avLst/>
                <a:gdLst>
                  <a:gd name="T0" fmla="*/ 0 w 9"/>
                  <a:gd name="T1" fmla="*/ 24 h 24"/>
                  <a:gd name="T2" fmla="*/ 0 w 9"/>
                  <a:gd name="T3" fmla="*/ 0 h 24"/>
                  <a:gd name="T4" fmla="*/ 6 w 9"/>
                  <a:gd name="T5" fmla="*/ 0 h 24"/>
                  <a:gd name="T6" fmla="*/ 6 w 9"/>
                  <a:gd name="T7" fmla="*/ 14 h 24"/>
                  <a:gd name="T8" fmla="*/ 9 w 9"/>
                  <a:gd name="T9" fmla="*/ 14 h 24"/>
                  <a:gd name="T10" fmla="*/ 9 w 9"/>
                  <a:gd name="T11" fmla="*/ 24 h 24"/>
                  <a:gd name="T12" fmla="*/ 0 w 9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14"/>
                    </a:lnTo>
                    <a:lnTo>
                      <a:pt x="9" y="14"/>
                    </a:lnTo>
                    <a:lnTo>
                      <a:pt x="9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" name="Freeform 1385"/>
              <p:cNvSpPr>
                <a:spLocks/>
              </p:cNvSpPr>
              <p:nvPr/>
            </p:nvSpPr>
            <p:spPr bwMode="auto">
              <a:xfrm>
                <a:off x="1344" y="1441"/>
                <a:ext cx="9" cy="14"/>
              </a:xfrm>
              <a:custGeom>
                <a:avLst/>
                <a:gdLst>
                  <a:gd name="T0" fmla="*/ 9 w 9"/>
                  <a:gd name="T1" fmla="*/ 14 h 14"/>
                  <a:gd name="T2" fmla="*/ 0 w 9"/>
                  <a:gd name="T3" fmla="*/ 14 h 14"/>
                  <a:gd name="T4" fmla="*/ 0 w 9"/>
                  <a:gd name="T5" fmla="*/ 0 h 14"/>
                  <a:gd name="T6" fmla="*/ 6 w 9"/>
                  <a:gd name="T7" fmla="*/ 0 h 14"/>
                  <a:gd name="T8" fmla="*/ 6 w 9"/>
                  <a:gd name="T9" fmla="*/ 10 h 14"/>
                  <a:gd name="T10" fmla="*/ 9 w 9"/>
                  <a:gd name="T11" fmla="*/ 10 h 14"/>
                  <a:gd name="T12" fmla="*/ 9 w 9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4">
                    <a:moveTo>
                      <a:pt x="9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9" y="10"/>
                    </a:lnTo>
                    <a:lnTo>
                      <a:pt x="9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" name="Freeform 1386"/>
              <p:cNvSpPr>
                <a:spLocks/>
              </p:cNvSpPr>
              <p:nvPr/>
            </p:nvSpPr>
            <p:spPr bwMode="auto">
              <a:xfrm>
                <a:off x="1350" y="1441"/>
                <a:ext cx="3" cy="14"/>
              </a:xfrm>
              <a:custGeom>
                <a:avLst/>
                <a:gdLst>
                  <a:gd name="T0" fmla="*/ 0 w 3"/>
                  <a:gd name="T1" fmla="*/ 14 h 14"/>
                  <a:gd name="T2" fmla="*/ 0 w 3"/>
                  <a:gd name="T3" fmla="*/ 0 h 14"/>
                  <a:gd name="T4" fmla="*/ 3 w 3"/>
                  <a:gd name="T5" fmla="*/ 0 h 14"/>
                  <a:gd name="T6" fmla="*/ 3 w 3"/>
                  <a:gd name="T7" fmla="*/ 0 h 14"/>
                  <a:gd name="T8" fmla="*/ 3 w 3"/>
                  <a:gd name="T9" fmla="*/ 10 h 14"/>
                  <a:gd name="T10" fmla="*/ 3 w 3"/>
                  <a:gd name="T11" fmla="*/ 14 h 14"/>
                  <a:gd name="T12" fmla="*/ 0 w 3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4">
                    <a:moveTo>
                      <a:pt x="0" y="1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" name="Freeform 1387"/>
              <p:cNvSpPr>
                <a:spLocks/>
              </p:cNvSpPr>
              <p:nvPr/>
            </p:nvSpPr>
            <p:spPr bwMode="auto">
              <a:xfrm>
                <a:off x="1353" y="1441"/>
                <a:ext cx="8" cy="14"/>
              </a:xfrm>
              <a:custGeom>
                <a:avLst/>
                <a:gdLst>
                  <a:gd name="T0" fmla="*/ 0 w 8"/>
                  <a:gd name="T1" fmla="*/ 14 h 14"/>
                  <a:gd name="T2" fmla="*/ 0 w 8"/>
                  <a:gd name="T3" fmla="*/ 0 h 14"/>
                  <a:gd name="T4" fmla="*/ 5 w 8"/>
                  <a:gd name="T5" fmla="*/ 0 h 14"/>
                  <a:gd name="T6" fmla="*/ 5 w 8"/>
                  <a:gd name="T7" fmla="*/ 10 h 14"/>
                  <a:gd name="T8" fmla="*/ 8 w 8"/>
                  <a:gd name="T9" fmla="*/ 14 h 14"/>
                  <a:gd name="T10" fmla="*/ 8 w 8"/>
                  <a:gd name="T11" fmla="*/ 14 h 14"/>
                  <a:gd name="T12" fmla="*/ 0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6" name="Freeform 1388"/>
              <p:cNvSpPr>
                <a:spLocks/>
              </p:cNvSpPr>
              <p:nvPr/>
            </p:nvSpPr>
            <p:spPr bwMode="auto">
              <a:xfrm>
                <a:off x="1358" y="1436"/>
                <a:ext cx="8" cy="19"/>
              </a:xfrm>
              <a:custGeom>
                <a:avLst/>
                <a:gdLst>
                  <a:gd name="T0" fmla="*/ 3 w 8"/>
                  <a:gd name="T1" fmla="*/ 19 h 19"/>
                  <a:gd name="T2" fmla="*/ 0 w 8"/>
                  <a:gd name="T3" fmla="*/ 5 h 19"/>
                  <a:gd name="T4" fmla="*/ 3 w 8"/>
                  <a:gd name="T5" fmla="*/ 0 h 19"/>
                  <a:gd name="T6" fmla="*/ 3 w 8"/>
                  <a:gd name="T7" fmla="*/ 0 h 19"/>
                  <a:gd name="T8" fmla="*/ 3 w 8"/>
                  <a:gd name="T9" fmla="*/ 15 h 19"/>
                  <a:gd name="T10" fmla="*/ 8 w 8"/>
                  <a:gd name="T11" fmla="*/ 19 h 19"/>
                  <a:gd name="T12" fmla="*/ 3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3" y="19"/>
                    </a:moveTo>
                    <a:lnTo>
                      <a:pt x="0" y="5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8" y="19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7" name="Freeform 1389"/>
              <p:cNvSpPr>
                <a:spLocks/>
              </p:cNvSpPr>
              <p:nvPr/>
            </p:nvSpPr>
            <p:spPr bwMode="auto">
              <a:xfrm>
                <a:off x="1361" y="1436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5 w 8"/>
                  <a:gd name="T5" fmla="*/ 0 h 19"/>
                  <a:gd name="T6" fmla="*/ 5 w 8"/>
                  <a:gd name="T7" fmla="*/ 15 h 19"/>
                  <a:gd name="T8" fmla="*/ 8 w 8"/>
                  <a:gd name="T9" fmla="*/ 19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8" name="Freeform 1390"/>
              <p:cNvSpPr>
                <a:spLocks/>
              </p:cNvSpPr>
              <p:nvPr/>
            </p:nvSpPr>
            <p:spPr bwMode="auto">
              <a:xfrm>
                <a:off x="1366" y="1436"/>
                <a:ext cx="6" cy="19"/>
              </a:xfrm>
              <a:custGeom>
                <a:avLst/>
                <a:gdLst>
                  <a:gd name="T0" fmla="*/ 3 w 6"/>
                  <a:gd name="T1" fmla="*/ 19 h 19"/>
                  <a:gd name="T2" fmla="*/ 0 w 6"/>
                  <a:gd name="T3" fmla="*/ 0 h 19"/>
                  <a:gd name="T4" fmla="*/ 3 w 6"/>
                  <a:gd name="T5" fmla="*/ 0 h 19"/>
                  <a:gd name="T6" fmla="*/ 3 w 6"/>
                  <a:gd name="T7" fmla="*/ 0 h 19"/>
                  <a:gd name="T8" fmla="*/ 3 w 6"/>
                  <a:gd name="T9" fmla="*/ 5 h 19"/>
                  <a:gd name="T10" fmla="*/ 6 w 6"/>
                  <a:gd name="T11" fmla="*/ 19 h 19"/>
                  <a:gd name="T12" fmla="*/ 3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3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6" y="19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9" name="Freeform 1391"/>
              <p:cNvSpPr>
                <a:spLocks/>
              </p:cNvSpPr>
              <p:nvPr/>
            </p:nvSpPr>
            <p:spPr bwMode="auto">
              <a:xfrm>
                <a:off x="1369" y="1436"/>
                <a:ext cx="11" cy="19"/>
              </a:xfrm>
              <a:custGeom>
                <a:avLst/>
                <a:gdLst>
                  <a:gd name="T0" fmla="*/ 0 w 11"/>
                  <a:gd name="T1" fmla="*/ 19 h 19"/>
                  <a:gd name="T2" fmla="*/ 0 w 11"/>
                  <a:gd name="T3" fmla="*/ 0 h 19"/>
                  <a:gd name="T4" fmla="*/ 3 w 11"/>
                  <a:gd name="T5" fmla="*/ 0 h 19"/>
                  <a:gd name="T6" fmla="*/ 3 w 11"/>
                  <a:gd name="T7" fmla="*/ 5 h 19"/>
                  <a:gd name="T8" fmla="*/ 11 w 11"/>
                  <a:gd name="T9" fmla="*/ 5 h 19"/>
                  <a:gd name="T10" fmla="*/ 11 w 11"/>
                  <a:gd name="T11" fmla="*/ 19 h 19"/>
                  <a:gd name="T12" fmla="*/ 0 w 11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11" y="5"/>
                    </a:lnTo>
                    <a:lnTo>
                      <a:pt x="11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0" name="Freeform 1392"/>
              <p:cNvSpPr>
                <a:spLocks/>
              </p:cNvSpPr>
              <p:nvPr/>
            </p:nvSpPr>
            <p:spPr bwMode="auto">
              <a:xfrm>
                <a:off x="1369" y="1426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3 w 11"/>
                  <a:gd name="T7" fmla="*/ 0 h 15"/>
                  <a:gd name="T8" fmla="*/ 3 w 11"/>
                  <a:gd name="T9" fmla="*/ 15 h 15"/>
                  <a:gd name="T10" fmla="*/ 11 w 11"/>
                  <a:gd name="T11" fmla="*/ 1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11" y="1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1" name="Freeform 1393"/>
              <p:cNvSpPr>
                <a:spLocks/>
              </p:cNvSpPr>
              <p:nvPr/>
            </p:nvSpPr>
            <p:spPr bwMode="auto">
              <a:xfrm>
                <a:off x="1372" y="1426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2" name="Freeform 1394"/>
              <p:cNvSpPr>
                <a:spLocks/>
              </p:cNvSpPr>
              <p:nvPr/>
            </p:nvSpPr>
            <p:spPr bwMode="auto">
              <a:xfrm>
                <a:off x="1380" y="1426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6 w 8"/>
                  <a:gd name="T5" fmla="*/ 0 h 25"/>
                  <a:gd name="T6" fmla="*/ 6 w 8"/>
                  <a:gd name="T7" fmla="*/ 15 h 25"/>
                  <a:gd name="T8" fmla="*/ 8 w 8"/>
                  <a:gd name="T9" fmla="*/ 1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" name="Freeform 1395"/>
              <p:cNvSpPr>
                <a:spLocks/>
              </p:cNvSpPr>
              <p:nvPr/>
            </p:nvSpPr>
            <p:spPr bwMode="auto">
              <a:xfrm>
                <a:off x="1377" y="1426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9 w 11"/>
                  <a:gd name="T7" fmla="*/ 0 h 15"/>
                  <a:gd name="T8" fmla="*/ 9 w 11"/>
                  <a:gd name="T9" fmla="*/ 10 h 15"/>
                  <a:gd name="T10" fmla="*/ 11 w 11"/>
                  <a:gd name="T11" fmla="*/ 10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" name="Freeform 1396"/>
              <p:cNvSpPr>
                <a:spLocks/>
              </p:cNvSpPr>
              <p:nvPr/>
            </p:nvSpPr>
            <p:spPr bwMode="auto">
              <a:xfrm>
                <a:off x="1386" y="1426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10 h 25"/>
                  <a:gd name="T8" fmla="*/ 2 w 2"/>
                  <a:gd name="T9" fmla="*/ 25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2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5" name="Freeform 1397"/>
              <p:cNvSpPr>
                <a:spLocks/>
              </p:cNvSpPr>
              <p:nvPr/>
            </p:nvSpPr>
            <p:spPr bwMode="auto">
              <a:xfrm>
                <a:off x="1386" y="1426"/>
                <a:ext cx="8" cy="25"/>
              </a:xfrm>
              <a:custGeom>
                <a:avLst/>
                <a:gdLst>
                  <a:gd name="T0" fmla="*/ 2 w 8"/>
                  <a:gd name="T1" fmla="*/ 25 h 25"/>
                  <a:gd name="T2" fmla="*/ 0 w 8"/>
                  <a:gd name="T3" fmla="*/ 0 h 25"/>
                  <a:gd name="T4" fmla="*/ 2 w 8"/>
                  <a:gd name="T5" fmla="*/ 0 h 25"/>
                  <a:gd name="T6" fmla="*/ 8 w 8"/>
                  <a:gd name="T7" fmla="*/ 10 h 25"/>
                  <a:gd name="T8" fmla="*/ 8 w 8"/>
                  <a:gd name="T9" fmla="*/ 15 h 25"/>
                  <a:gd name="T10" fmla="*/ 8 w 8"/>
                  <a:gd name="T11" fmla="*/ 15 h 25"/>
                  <a:gd name="T12" fmla="*/ 2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2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6" name="Freeform 1398"/>
              <p:cNvSpPr>
                <a:spLocks/>
              </p:cNvSpPr>
              <p:nvPr/>
            </p:nvSpPr>
            <p:spPr bwMode="auto">
              <a:xfrm>
                <a:off x="1388" y="1421"/>
                <a:ext cx="14" cy="20"/>
              </a:xfrm>
              <a:custGeom>
                <a:avLst/>
                <a:gdLst>
                  <a:gd name="T0" fmla="*/ 6 w 14"/>
                  <a:gd name="T1" fmla="*/ 20 h 20"/>
                  <a:gd name="T2" fmla="*/ 0 w 14"/>
                  <a:gd name="T3" fmla="*/ 5 h 20"/>
                  <a:gd name="T4" fmla="*/ 6 w 14"/>
                  <a:gd name="T5" fmla="*/ 0 h 20"/>
                  <a:gd name="T6" fmla="*/ 8 w 14"/>
                  <a:gd name="T7" fmla="*/ 15 h 20"/>
                  <a:gd name="T8" fmla="*/ 14 w 14"/>
                  <a:gd name="T9" fmla="*/ 15 h 20"/>
                  <a:gd name="T10" fmla="*/ 14 w 14"/>
                  <a:gd name="T11" fmla="*/ 20 h 20"/>
                  <a:gd name="T12" fmla="*/ 6 w 1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0">
                    <a:moveTo>
                      <a:pt x="6" y="20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8" y="15"/>
                    </a:lnTo>
                    <a:lnTo>
                      <a:pt x="14" y="15"/>
                    </a:lnTo>
                    <a:lnTo>
                      <a:pt x="14" y="20"/>
                    </a:lnTo>
                    <a:lnTo>
                      <a:pt x="6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7" name="Freeform 1399"/>
              <p:cNvSpPr>
                <a:spLocks/>
              </p:cNvSpPr>
              <p:nvPr/>
            </p:nvSpPr>
            <p:spPr bwMode="auto">
              <a:xfrm>
                <a:off x="1388" y="1421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8 w 14"/>
                  <a:gd name="T7" fmla="*/ 0 h 15"/>
                  <a:gd name="T8" fmla="*/ 8 w 14"/>
                  <a:gd name="T9" fmla="*/ 5 h 15"/>
                  <a:gd name="T10" fmla="*/ 14 w 14"/>
                  <a:gd name="T11" fmla="*/ 5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14" y="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8" name="Freeform 1400"/>
              <p:cNvSpPr>
                <a:spLocks/>
              </p:cNvSpPr>
              <p:nvPr/>
            </p:nvSpPr>
            <p:spPr bwMode="auto">
              <a:xfrm>
                <a:off x="1396" y="1421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5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9" name="Freeform 1401"/>
              <p:cNvSpPr>
                <a:spLocks/>
              </p:cNvSpPr>
              <p:nvPr/>
            </p:nvSpPr>
            <p:spPr bwMode="auto">
              <a:xfrm>
                <a:off x="1396" y="1412"/>
                <a:ext cx="14" cy="24"/>
              </a:xfrm>
              <a:custGeom>
                <a:avLst/>
                <a:gdLst>
                  <a:gd name="T0" fmla="*/ 6 w 14"/>
                  <a:gd name="T1" fmla="*/ 24 h 24"/>
                  <a:gd name="T2" fmla="*/ 0 w 14"/>
                  <a:gd name="T3" fmla="*/ 9 h 24"/>
                  <a:gd name="T4" fmla="*/ 6 w 14"/>
                  <a:gd name="T5" fmla="*/ 0 h 24"/>
                  <a:gd name="T6" fmla="*/ 9 w 14"/>
                  <a:gd name="T7" fmla="*/ 14 h 24"/>
                  <a:gd name="T8" fmla="*/ 14 w 14"/>
                  <a:gd name="T9" fmla="*/ 14 h 24"/>
                  <a:gd name="T10" fmla="*/ 14 w 14"/>
                  <a:gd name="T11" fmla="*/ 24 h 24"/>
                  <a:gd name="T12" fmla="*/ 6 w 1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6" y="24"/>
                    </a:moveTo>
                    <a:lnTo>
                      <a:pt x="0" y="9"/>
                    </a:lnTo>
                    <a:lnTo>
                      <a:pt x="6" y="0"/>
                    </a:lnTo>
                    <a:lnTo>
                      <a:pt x="9" y="14"/>
                    </a:lnTo>
                    <a:lnTo>
                      <a:pt x="14" y="14"/>
                    </a:lnTo>
                    <a:lnTo>
                      <a:pt x="14" y="24"/>
                    </a:ln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0" name="Freeform 1402"/>
              <p:cNvSpPr>
                <a:spLocks/>
              </p:cNvSpPr>
              <p:nvPr/>
            </p:nvSpPr>
            <p:spPr bwMode="auto">
              <a:xfrm>
                <a:off x="1396" y="1412"/>
                <a:ext cx="14" cy="14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0 h 14"/>
                  <a:gd name="T6" fmla="*/ 6 w 14"/>
                  <a:gd name="T7" fmla="*/ 0 h 14"/>
                  <a:gd name="T8" fmla="*/ 9 w 14"/>
                  <a:gd name="T9" fmla="*/ 9 h 14"/>
                  <a:gd name="T10" fmla="*/ 14 w 14"/>
                  <a:gd name="T11" fmla="*/ 9 h 14"/>
                  <a:gd name="T12" fmla="*/ 14 w 1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9" y="9"/>
                    </a:lnTo>
                    <a:lnTo>
                      <a:pt x="14" y="9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1" name="Freeform 1403"/>
              <p:cNvSpPr>
                <a:spLocks/>
              </p:cNvSpPr>
              <p:nvPr/>
            </p:nvSpPr>
            <p:spPr bwMode="auto">
              <a:xfrm>
                <a:off x="1402" y="1412"/>
                <a:ext cx="11" cy="24"/>
              </a:xfrm>
              <a:custGeom>
                <a:avLst/>
                <a:gdLst>
                  <a:gd name="T0" fmla="*/ 3 w 11"/>
                  <a:gd name="T1" fmla="*/ 24 h 24"/>
                  <a:gd name="T2" fmla="*/ 0 w 11"/>
                  <a:gd name="T3" fmla="*/ 0 h 24"/>
                  <a:gd name="T4" fmla="*/ 3 w 11"/>
                  <a:gd name="T5" fmla="*/ 0 h 24"/>
                  <a:gd name="T6" fmla="*/ 8 w 11"/>
                  <a:gd name="T7" fmla="*/ 9 h 24"/>
                  <a:gd name="T8" fmla="*/ 11 w 11"/>
                  <a:gd name="T9" fmla="*/ 9 h 24"/>
                  <a:gd name="T10" fmla="*/ 11 w 11"/>
                  <a:gd name="T11" fmla="*/ 14 h 24"/>
                  <a:gd name="T12" fmla="*/ 3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3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8" y="9"/>
                    </a:lnTo>
                    <a:lnTo>
                      <a:pt x="11" y="9"/>
                    </a:lnTo>
                    <a:lnTo>
                      <a:pt x="11" y="1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2" name="Freeform 1404"/>
              <p:cNvSpPr>
                <a:spLocks/>
              </p:cNvSpPr>
              <p:nvPr/>
            </p:nvSpPr>
            <p:spPr bwMode="auto">
              <a:xfrm>
                <a:off x="1405" y="1407"/>
                <a:ext cx="8" cy="14"/>
              </a:xfrm>
              <a:custGeom>
                <a:avLst/>
                <a:gdLst>
                  <a:gd name="T0" fmla="*/ 8 w 8"/>
                  <a:gd name="T1" fmla="*/ 14 h 14"/>
                  <a:gd name="T2" fmla="*/ 0 w 8"/>
                  <a:gd name="T3" fmla="*/ 14 h 14"/>
                  <a:gd name="T4" fmla="*/ 0 w 8"/>
                  <a:gd name="T5" fmla="*/ 5 h 14"/>
                  <a:gd name="T6" fmla="*/ 0 w 8"/>
                  <a:gd name="T7" fmla="*/ 0 h 14"/>
                  <a:gd name="T8" fmla="*/ 5 w 8"/>
                  <a:gd name="T9" fmla="*/ 14 h 14"/>
                  <a:gd name="T10" fmla="*/ 8 w 8"/>
                  <a:gd name="T11" fmla="*/ 14 h 14"/>
                  <a:gd name="T12" fmla="*/ 8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8" y="14"/>
                    </a:moveTo>
                    <a:lnTo>
                      <a:pt x="0" y="14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3" name="Freeform 1405"/>
              <p:cNvSpPr>
                <a:spLocks/>
              </p:cNvSpPr>
              <p:nvPr/>
            </p:nvSpPr>
            <p:spPr bwMode="auto">
              <a:xfrm>
                <a:off x="1405" y="1407"/>
                <a:ext cx="8" cy="19"/>
              </a:xfrm>
              <a:custGeom>
                <a:avLst/>
                <a:gdLst>
                  <a:gd name="T0" fmla="*/ 5 w 8"/>
                  <a:gd name="T1" fmla="*/ 19 h 19"/>
                  <a:gd name="T2" fmla="*/ 0 w 8"/>
                  <a:gd name="T3" fmla="*/ 0 h 19"/>
                  <a:gd name="T4" fmla="*/ 5 w 8"/>
                  <a:gd name="T5" fmla="*/ 0 h 19"/>
                  <a:gd name="T6" fmla="*/ 5 w 8"/>
                  <a:gd name="T7" fmla="*/ 0 h 19"/>
                  <a:gd name="T8" fmla="*/ 8 w 8"/>
                  <a:gd name="T9" fmla="*/ 5 h 19"/>
                  <a:gd name="T10" fmla="*/ 8 w 8"/>
                  <a:gd name="T11" fmla="*/ 14 h 19"/>
                  <a:gd name="T12" fmla="*/ 5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5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8" y="5"/>
                    </a:lnTo>
                    <a:lnTo>
                      <a:pt x="8" y="14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" name="Freeform 1406"/>
              <p:cNvSpPr>
                <a:spLocks/>
              </p:cNvSpPr>
              <p:nvPr/>
            </p:nvSpPr>
            <p:spPr bwMode="auto">
              <a:xfrm>
                <a:off x="1410" y="1397"/>
                <a:ext cx="11" cy="24"/>
              </a:xfrm>
              <a:custGeom>
                <a:avLst/>
                <a:gdLst>
                  <a:gd name="T0" fmla="*/ 3 w 11"/>
                  <a:gd name="T1" fmla="*/ 24 h 24"/>
                  <a:gd name="T2" fmla="*/ 0 w 11"/>
                  <a:gd name="T3" fmla="*/ 10 h 24"/>
                  <a:gd name="T4" fmla="*/ 8 w 11"/>
                  <a:gd name="T5" fmla="*/ 0 h 24"/>
                  <a:gd name="T6" fmla="*/ 8 w 11"/>
                  <a:gd name="T7" fmla="*/ 15 h 24"/>
                  <a:gd name="T8" fmla="*/ 11 w 11"/>
                  <a:gd name="T9" fmla="*/ 15 h 24"/>
                  <a:gd name="T10" fmla="*/ 11 w 11"/>
                  <a:gd name="T11" fmla="*/ 24 h 24"/>
                  <a:gd name="T12" fmla="*/ 3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3" y="24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1" y="2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5" name="Freeform 1407"/>
              <p:cNvSpPr>
                <a:spLocks/>
              </p:cNvSpPr>
              <p:nvPr/>
            </p:nvSpPr>
            <p:spPr bwMode="auto">
              <a:xfrm>
                <a:off x="1413" y="1397"/>
                <a:ext cx="8" cy="15"/>
              </a:xfrm>
              <a:custGeom>
                <a:avLst/>
                <a:gdLst>
                  <a:gd name="T0" fmla="*/ 8 w 8"/>
                  <a:gd name="T1" fmla="*/ 15 h 15"/>
                  <a:gd name="T2" fmla="*/ 0 w 8"/>
                  <a:gd name="T3" fmla="*/ 15 h 15"/>
                  <a:gd name="T4" fmla="*/ 0 w 8"/>
                  <a:gd name="T5" fmla="*/ 0 h 15"/>
                  <a:gd name="T6" fmla="*/ 5 w 8"/>
                  <a:gd name="T7" fmla="*/ 0 h 15"/>
                  <a:gd name="T8" fmla="*/ 5 w 8"/>
                  <a:gd name="T9" fmla="*/ 10 h 15"/>
                  <a:gd name="T10" fmla="*/ 8 w 8"/>
                  <a:gd name="T11" fmla="*/ 10 h 15"/>
                  <a:gd name="T12" fmla="*/ 8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8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8" y="10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" name="Freeform 1408"/>
              <p:cNvSpPr>
                <a:spLocks/>
              </p:cNvSpPr>
              <p:nvPr/>
            </p:nvSpPr>
            <p:spPr bwMode="auto">
              <a:xfrm>
                <a:off x="1418" y="1397"/>
                <a:ext cx="9" cy="24"/>
              </a:xfrm>
              <a:custGeom>
                <a:avLst/>
                <a:gdLst>
                  <a:gd name="T0" fmla="*/ 0 w 9"/>
                  <a:gd name="T1" fmla="*/ 24 h 24"/>
                  <a:gd name="T2" fmla="*/ 0 w 9"/>
                  <a:gd name="T3" fmla="*/ 0 h 24"/>
                  <a:gd name="T4" fmla="*/ 3 w 9"/>
                  <a:gd name="T5" fmla="*/ 0 h 24"/>
                  <a:gd name="T6" fmla="*/ 3 w 9"/>
                  <a:gd name="T7" fmla="*/ 10 h 24"/>
                  <a:gd name="T8" fmla="*/ 9 w 9"/>
                  <a:gd name="T9" fmla="*/ 15 h 24"/>
                  <a:gd name="T10" fmla="*/ 9 w 9"/>
                  <a:gd name="T11" fmla="*/ 15 h 24"/>
                  <a:gd name="T12" fmla="*/ 0 w 9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7" name="Freeform 1409"/>
              <p:cNvSpPr>
                <a:spLocks/>
              </p:cNvSpPr>
              <p:nvPr/>
            </p:nvSpPr>
            <p:spPr bwMode="auto">
              <a:xfrm>
                <a:off x="1421" y="1392"/>
                <a:ext cx="8" cy="20"/>
              </a:xfrm>
              <a:custGeom>
                <a:avLst/>
                <a:gdLst>
                  <a:gd name="T0" fmla="*/ 6 w 8"/>
                  <a:gd name="T1" fmla="*/ 20 h 20"/>
                  <a:gd name="T2" fmla="*/ 0 w 8"/>
                  <a:gd name="T3" fmla="*/ 5 h 20"/>
                  <a:gd name="T4" fmla="*/ 6 w 8"/>
                  <a:gd name="T5" fmla="*/ 0 h 20"/>
                  <a:gd name="T6" fmla="*/ 6 w 8"/>
                  <a:gd name="T7" fmla="*/ 5 h 20"/>
                  <a:gd name="T8" fmla="*/ 8 w 8"/>
                  <a:gd name="T9" fmla="*/ 5 h 20"/>
                  <a:gd name="T10" fmla="*/ 8 w 8"/>
                  <a:gd name="T11" fmla="*/ 15 h 20"/>
                  <a:gd name="T12" fmla="*/ 6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6" y="20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6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8" name="Freeform 1410"/>
              <p:cNvSpPr>
                <a:spLocks/>
              </p:cNvSpPr>
              <p:nvPr/>
            </p:nvSpPr>
            <p:spPr bwMode="auto">
              <a:xfrm>
                <a:off x="1421" y="1382"/>
                <a:ext cx="8" cy="15"/>
              </a:xfrm>
              <a:custGeom>
                <a:avLst/>
                <a:gdLst>
                  <a:gd name="T0" fmla="*/ 8 w 8"/>
                  <a:gd name="T1" fmla="*/ 15 h 15"/>
                  <a:gd name="T2" fmla="*/ 0 w 8"/>
                  <a:gd name="T3" fmla="*/ 15 h 15"/>
                  <a:gd name="T4" fmla="*/ 0 w 8"/>
                  <a:gd name="T5" fmla="*/ 10 h 15"/>
                  <a:gd name="T6" fmla="*/ 6 w 8"/>
                  <a:gd name="T7" fmla="*/ 0 h 15"/>
                  <a:gd name="T8" fmla="*/ 6 w 8"/>
                  <a:gd name="T9" fmla="*/ 15 h 15"/>
                  <a:gd name="T10" fmla="*/ 8 w 8"/>
                  <a:gd name="T11" fmla="*/ 15 h 15"/>
                  <a:gd name="T12" fmla="*/ 8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8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9" name="Freeform 1411"/>
              <p:cNvSpPr>
                <a:spLocks/>
              </p:cNvSpPr>
              <p:nvPr/>
            </p:nvSpPr>
            <p:spPr bwMode="auto">
              <a:xfrm>
                <a:off x="1427" y="1382"/>
                <a:ext cx="10" cy="25"/>
              </a:xfrm>
              <a:custGeom>
                <a:avLst/>
                <a:gdLst>
                  <a:gd name="T0" fmla="*/ 2 w 10"/>
                  <a:gd name="T1" fmla="*/ 25 h 25"/>
                  <a:gd name="T2" fmla="*/ 0 w 10"/>
                  <a:gd name="T3" fmla="*/ 0 h 25"/>
                  <a:gd name="T4" fmla="*/ 2 w 10"/>
                  <a:gd name="T5" fmla="*/ 0 h 25"/>
                  <a:gd name="T6" fmla="*/ 2 w 10"/>
                  <a:gd name="T7" fmla="*/ 10 h 25"/>
                  <a:gd name="T8" fmla="*/ 10 w 10"/>
                  <a:gd name="T9" fmla="*/ 10 h 25"/>
                  <a:gd name="T10" fmla="*/ 10 w 10"/>
                  <a:gd name="T11" fmla="*/ 15 h 25"/>
                  <a:gd name="T12" fmla="*/ 2 w 10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5">
                    <a:moveTo>
                      <a:pt x="2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10" y="10"/>
                    </a:lnTo>
                    <a:lnTo>
                      <a:pt x="10" y="15"/>
                    </a:lnTo>
                    <a:lnTo>
                      <a:pt x="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0" name="Freeform 1412"/>
              <p:cNvSpPr>
                <a:spLocks/>
              </p:cNvSpPr>
              <p:nvPr/>
            </p:nvSpPr>
            <p:spPr bwMode="auto">
              <a:xfrm>
                <a:off x="1427" y="1378"/>
                <a:ext cx="10" cy="14"/>
              </a:xfrm>
              <a:custGeom>
                <a:avLst/>
                <a:gdLst>
                  <a:gd name="T0" fmla="*/ 10 w 10"/>
                  <a:gd name="T1" fmla="*/ 14 h 14"/>
                  <a:gd name="T2" fmla="*/ 0 w 10"/>
                  <a:gd name="T3" fmla="*/ 14 h 14"/>
                  <a:gd name="T4" fmla="*/ 0 w 10"/>
                  <a:gd name="T5" fmla="*/ 0 h 14"/>
                  <a:gd name="T6" fmla="*/ 2 w 10"/>
                  <a:gd name="T7" fmla="*/ 0 h 14"/>
                  <a:gd name="T8" fmla="*/ 2 w 10"/>
                  <a:gd name="T9" fmla="*/ 4 h 14"/>
                  <a:gd name="T10" fmla="*/ 10 w 10"/>
                  <a:gd name="T11" fmla="*/ 4 h 14"/>
                  <a:gd name="T12" fmla="*/ 10 w 10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4">
                    <a:moveTo>
                      <a:pt x="10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10" y="4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1" name="Freeform 1413"/>
              <p:cNvSpPr>
                <a:spLocks/>
              </p:cNvSpPr>
              <p:nvPr/>
            </p:nvSpPr>
            <p:spPr bwMode="auto">
              <a:xfrm>
                <a:off x="1429" y="1378"/>
                <a:ext cx="8" cy="19"/>
              </a:xfrm>
              <a:custGeom>
                <a:avLst/>
                <a:gdLst>
                  <a:gd name="T0" fmla="*/ 6 w 8"/>
                  <a:gd name="T1" fmla="*/ 19 h 19"/>
                  <a:gd name="T2" fmla="*/ 0 w 8"/>
                  <a:gd name="T3" fmla="*/ 0 h 19"/>
                  <a:gd name="T4" fmla="*/ 6 w 8"/>
                  <a:gd name="T5" fmla="*/ 0 h 19"/>
                  <a:gd name="T6" fmla="*/ 6 w 8"/>
                  <a:gd name="T7" fmla="*/ 4 h 19"/>
                  <a:gd name="T8" fmla="*/ 8 w 8"/>
                  <a:gd name="T9" fmla="*/ 14 h 19"/>
                  <a:gd name="T10" fmla="*/ 8 w 8"/>
                  <a:gd name="T11" fmla="*/ 14 h 19"/>
                  <a:gd name="T12" fmla="*/ 6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6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6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2" name="Freeform 1414"/>
              <p:cNvSpPr>
                <a:spLocks/>
              </p:cNvSpPr>
              <p:nvPr/>
            </p:nvSpPr>
            <p:spPr bwMode="auto">
              <a:xfrm>
                <a:off x="1429" y="1368"/>
                <a:ext cx="17" cy="24"/>
              </a:xfrm>
              <a:custGeom>
                <a:avLst/>
                <a:gdLst>
                  <a:gd name="T0" fmla="*/ 8 w 17"/>
                  <a:gd name="T1" fmla="*/ 24 h 24"/>
                  <a:gd name="T2" fmla="*/ 0 w 17"/>
                  <a:gd name="T3" fmla="*/ 10 h 24"/>
                  <a:gd name="T4" fmla="*/ 6 w 17"/>
                  <a:gd name="T5" fmla="*/ 0 h 24"/>
                  <a:gd name="T6" fmla="*/ 8 w 17"/>
                  <a:gd name="T7" fmla="*/ 10 h 24"/>
                  <a:gd name="T8" fmla="*/ 17 w 17"/>
                  <a:gd name="T9" fmla="*/ 10 h 24"/>
                  <a:gd name="T10" fmla="*/ 17 w 17"/>
                  <a:gd name="T11" fmla="*/ 14 h 24"/>
                  <a:gd name="T12" fmla="*/ 8 w 17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4">
                    <a:moveTo>
                      <a:pt x="8" y="24"/>
                    </a:moveTo>
                    <a:lnTo>
                      <a:pt x="0" y="10"/>
                    </a:lnTo>
                    <a:lnTo>
                      <a:pt x="6" y="0"/>
                    </a:lnTo>
                    <a:lnTo>
                      <a:pt x="8" y="10"/>
                    </a:lnTo>
                    <a:lnTo>
                      <a:pt x="17" y="10"/>
                    </a:lnTo>
                    <a:lnTo>
                      <a:pt x="17" y="14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3" name="Freeform 1415"/>
              <p:cNvSpPr>
                <a:spLocks/>
              </p:cNvSpPr>
              <p:nvPr/>
            </p:nvSpPr>
            <p:spPr bwMode="auto">
              <a:xfrm>
                <a:off x="1435" y="1363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5 h 15"/>
                  <a:gd name="T6" fmla="*/ 0 w 11"/>
                  <a:gd name="T7" fmla="*/ 0 h 15"/>
                  <a:gd name="T8" fmla="*/ 2 w 11"/>
                  <a:gd name="T9" fmla="*/ 5 h 15"/>
                  <a:gd name="T10" fmla="*/ 11 w 11"/>
                  <a:gd name="T11" fmla="*/ 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11" y="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" name="Freeform 1416"/>
              <p:cNvSpPr>
                <a:spLocks/>
              </p:cNvSpPr>
              <p:nvPr/>
            </p:nvSpPr>
            <p:spPr bwMode="auto">
              <a:xfrm>
                <a:off x="1435" y="1353"/>
                <a:ext cx="16" cy="25"/>
              </a:xfrm>
              <a:custGeom>
                <a:avLst/>
                <a:gdLst>
                  <a:gd name="T0" fmla="*/ 8 w 16"/>
                  <a:gd name="T1" fmla="*/ 25 h 25"/>
                  <a:gd name="T2" fmla="*/ 0 w 16"/>
                  <a:gd name="T3" fmla="*/ 10 h 25"/>
                  <a:gd name="T4" fmla="*/ 2 w 16"/>
                  <a:gd name="T5" fmla="*/ 0 h 25"/>
                  <a:gd name="T6" fmla="*/ 8 w 16"/>
                  <a:gd name="T7" fmla="*/ 10 h 25"/>
                  <a:gd name="T8" fmla="*/ 16 w 16"/>
                  <a:gd name="T9" fmla="*/ 10 h 25"/>
                  <a:gd name="T10" fmla="*/ 16 w 16"/>
                  <a:gd name="T11" fmla="*/ 15 h 25"/>
                  <a:gd name="T12" fmla="*/ 8 w 1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5">
                    <a:moveTo>
                      <a:pt x="8" y="25"/>
                    </a:moveTo>
                    <a:lnTo>
                      <a:pt x="0" y="10"/>
                    </a:lnTo>
                    <a:lnTo>
                      <a:pt x="2" y="0"/>
                    </a:lnTo>
                    <a:lnTo>
                      <a:pt x="8" y="10"/>
                    </a:lnTo>
                    <a:lnTo>
                      <a:pt x="16" y="10"/>
                    </a:lnTo>
                    <a:lnTo>
                      <a:pt x="16" y="15"/>
                    </a:lnTo>
                    <a:lnTo>
                      <a:pt x="8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" name="Freeform 1417"/>
              <p:cNvSpPr>
                <a:spLocks/>
              </p:cNvSpPr>
              <p:nvPr/>
            </p:nvSpPr>
            <p:spPr bwMode="auto">
              <a:xfrm>
                <a:off x="1437" y="1348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5 h 15"/>
                  <a:gd name="T6" fmla="*/ 0 w 14"/>
                  <a:gd name="T7" fmla="*/ 0 h 15"/>
                  <a:gd name="T8" fmla="*/ 6 w 14"/>
                  <a:gd name="T9" fmla="*/ 5 h 15"/>
                  <a:gd name="T10" fmla="*/ 14 w 14"/>
                  <a:gd name="T11" fmla="*/ 5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" name="Freeform 1418"/>
              <p:cNvSpPr>
                <a:spLocks/>
              </p:cNvSpPr>
              <p:nvPr/>
            </p:nvSpPr>
            <p:spPr bwMode="auto">
              <a:xfrm>
                <a:off x="1437" y="1339"/>
                <a:ext cx="14" cy="24"/>
              </a:xfrm>
              <a:custGeom>
                <a:avLst/>
                <a:gdLst>
                  <a:gd name="T0" fmla="*/ 9 w 14"/>
                  <a:gd name="T1" fmla="*/ 24 h 24"/>
                  <a:gd name="T2" fmla="*/ 0 w 14"/>
                  <a:gd name="T3" fmla="*/ 9 h 24"/>
                  <a:gd name="T4" fmla="*/ 6 w 14"/>
                  <a:gd name="T5" fmla="*/ 0 h 24"/>
                  <a:gd name="T6" fmla="*/ 9 w 14"/>
                  <a:gd name="T7" fmla="*/ 9 h 24"/>
                  <a:gd name="T8" fmla="*/ 14 w 14"/>
                  <a:gd name="T9" fmla="*/ 14 h 24"/>
                  <a:gd name="T10" fmla="*/ 14 w 14"/>
                  <a:gd name="T11" fmla="*/ 14 h 24"/>
                  <a:gd name="T12" fmla="*/ 9 w 1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9" y="24"/>
                    </a:moveTo>
                    <a:lnTo>
                      <a:pt x="0" y="9"/>
                    </a:lnTo>
                    <a:lnTo>
                      <a:pt x="6" y="0"/>
                    </a:lnTo>
                    <a:lnTo>
                      <a:pt x="9" y="9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9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" name="Freeform 1419"/>
              <p:cNvSpPr>
                <a:spLocks/>
              </p:cNvSpPr>
              <p:nvPr/>
            </p:nvSpPr>
            <p:spPr bwMode="auto">
              <a:xfrm>
                <a:off x="1443" y="1334"/>
                <a:ext cx="16" cy="19"/>
              </a:xfrm>
              <a:custGeom>
                <a:avLst/>
                <a:gdLst>
                  <a:gd name="T0" fmla="*/ 8 w 16"/>
                  <a:gd name="T1" fmla="*/ 19 h 19"/>
                  <a:gd name="T2" fmla="*/ 0 w 16"/>
                  <a:gd name="T3" fmla="*/ 5 h 19"/>
                  <a:gd name="T4" fmla="*/ 3 w 16"/>
                  <a:gd name="T5" fmla="*/ 0 h 19"/>
                  <a:gd name="T6" fmla="*/ 8 w 16"/>
                  <a:gd name="T7" fmla="*/ 5 h 19"/>
                  <a:gd name="T8" fmla="*/ 16 w 16"/>
                  <a:gd name="T9" fmla="*/ 5 h 19"/>
                  <a:gd name="T10" fmla="*/ 16 w 16"/>
                  <a:gd name="T11" fmla="*/ 14 h 19"/>
                  <a:gd name="T12" fmla="*/ 8 w 1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9">
                    <a:moveTo>
                      <a:pt x="8" y="19"/>
                    </a:moveTo>
                    <a:lnTo>
                      <a:pt x="0" y="5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16" y="5"/>
                    </a:lnTo>
                    <a:lnTo>
                      <a:pt x="16" y="14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" name="Freeform 1420"/>
              <p:cNvSpPr>
                <a:spLocks/>
              </p:cNvSpPr>
              <p:nvPr/>
            </p:nvSpPr>
            <p:spPr bwMode="auto">
              <a:xfrm>
                <a:off x="1446" y="1324"/>
                <a:ext cx="13" cy="15"/>
              </a:xfrm>
              <a:custGeom>
                <a:avLst/>
                <a:gdLst>
                  <a:gd name="T0" fmla="*/ 13 w 13"/>
                  <a:gd name="T1" fmla="*/ 15 h 15"/>
                  <a:gd name="T2" fmla="*/ 0 w 13"/>
                  <a:gd name="T3" fmla="*/ 15 h 15"/>
                  <a:gd name="T4" fmla="*/ 0 w 13"/>
                  <a:gd name="T5" fmla="*/ 10 h 15"/>
                  <a:gd name="T6" fmla="*/ 0 w 13"/>
                  <a:gd name="T7" fmla="*/ 0 h 15"/>
                  <a:gd name="T8" fmla="*/ 5 w 13"/>
                  <a:gd name="T9" fmla="*/ 10 h 15"/>
                  <a:gd name="T10" fmla="*/ 13 w 13"/>
                  <a:gd name="T11" fmla="*/ 10 h 15"/>
                  <a:gd name="T12" fmla="*/ 13 w 1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">
                    <a:moveTo>
                      <a:pt x="13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3" y="10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1421"/>
              <p:cNvSpPr>
                <a:spLocks/>
              </p:cNvSpPr>
              <p:nvPr/>
            </p:nvSpPr>
            <p:spPr bwMode="auto">
              <a:xfrm>
                <a:off x="1446" y="1319"/>
                <a:ext cx="16" cy="20"/>
              </a:xfrm>
              <a:custGeom>
                <a:avLst/>
                <a:gdLst>
                  <a:gd name="T0" fmla="*/ 8 w 16"/>
                  <a:gd name="T1" fmla="*/ 20 h 20"/>
                  <a:gd name="T2" fmla="*/ 0 w 16"/>
                  <a:gd name="T3" fmla="*/ 5 h 20"/>
                  <a:gd name="T4" fmla="*/ 5 w 16"/>
                  <a:gd name="T5" fmla="*/ 0 h 20"/>
                  <a:gd name="T6" fmla="*/ 13 w 16"/>
                  <a:gd name="T7" fmla="*/ 5 h 20"/>
                  <a:gd name="T8" fmla="*/ 16 w 16"/>
                  <a:gd name="T9" fmla="*/ 5 h 20"/>
                  <a:gd name="T10" fmla="*/ 16 w 16"/>
                  <a:gd name="T11" fmla="*/ 15 h 20"/>
                  <a:gd name="T12" fmla="*/ 8 w 1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0">
                    <a:moveTo>
                      <a:pt x="8" y="2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3" y="5"/>
                    </a:lnTo>
                    <a:lnTo>
                      <a:pt x="16" y="5"/>
                    </a:lnTo>
                    <a:lnTo>
                      <a:pt x="16" y="1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1422"/>
              <p:cNvSpPr>
                <a:spLocks/>
              </p:cNvSpPr>
              <p:nvPr/>
            </p:nvSpPr>
            <p:spPr bwMode="auto">
              <a:xfrm>
                <a:off x="1451" y="1314"/>
                <a:ext cx="11" cy="10"/>
              </a:xfrm>
              <a:custGeom>
                <a:avLst/>
                <a:gdLst>
                  <a:gd name="T0" fmla="*/ 11 w 11"/>
                  <a:gd name="T1" fmla="*/ 10 h 10"/>
                  <a:gd name="T2" fmla="*/ 0 w 11"/>
                  <a:gd name="T3" fmla="*/ 10 h 10"/>
                  <a:gd name="T4" fmla="*/ 0 w 11"/>
                  <a:gd name="T5" fmla="*/ 0 h 10"/>
                  <a:gd name="T6" fmla="*/ 0 w 11"/>
                  <a:gd name="T7" fmla="*/ 0 h 10"/>
                  <a:gd name="T8" fmla="*/ 8 w 11"/>
                  <a:gd name="T9" fmla="*/ 5 h 10"/>
                  <a:gd name="T10" fmla="*/ 11 w 11"/>
                  <a:gd name="T11" fmla="*/ 5 h 10"/>
                  <a:gd name="T12" fmla="*/ 11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1423"/>
              <p:cNvSpPr>
                <a:spLocks/>
              </p:cNvSpPr>
              <p:nvPr/>
            </p:nvSpPr>
            <p:spPr bwMode="auto">
              <a:xfrm>
                <a:off x="1451" y="1300"/>
                <a:ext cx="17" cy="19"/>
              </a:xfrm>
              <a:custGeom>
                <a:avLst/>
                <a:gdLst>
                  <a:gd name="T0" fmla="*/ 11 w 17"/>
                  <a:gd name="T1" fmla="*/ 19 h 19"/>
                  <a:gd name="T2" fmla="*/ 0 w 17"/>
                  <a:gd name="T3" fmla="*/ 14 h 19"/>
                  <a:gd name="T4" fmla="*/ 3 w 17"/>
                  <a:gd name="T5" fmla="*/ 0 h 19"/>
                  <a:gd name="T6" fmla="*/ 3 w 17"/>
                  <a:gd name="T7" fmla="*/ 0 h 19"/>
                  <a:gd name="T8" fmla="*/ 11 w 17"/>
                  <a:gd name="T9" fmla="*/ 5 h 19"/>
                  <a:gd name="T10" fmla="*/ 17 w 17"/>
                  <a:gd name="T11" fmla="*/ 14 h 19"/>
                  <a:gd name="T12" fmla="*/ 11 w 17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9">
                    <a:moveTo>
                      <a:pt x="11" y="19"/>
                    </a:moveTo>
                    <a:lnTo>
                      <a:pt x="0" y="1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1" y="5"/>
                    </a:lnTo>
                    <a:lnTo>
                      <a:pt x="17" y="14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1424"/>
              <p:cNvSpPr>
                <a:spLocks/>
              </p:cNvSpPr>
              <p:nvPr/>
            </p:nvSpPr>
            <p:spPr bwMode="auto">
              <a:xfrm>
                <a:off x="1454" y="1290"/>
                <a:ext cx="16" cy="24"/>
              </a:xfrm>
              <a:custGeom>
                <a:avLst/>
                <a:gdLst>
                  <a:gd name="T0" fmla="*/ 14 w 16"/>
                  <a:gd name="T1" fmla="*/ 24 h 24"/>
                  <a:gd name="T2" fmla="*/ 0 w 16"/>
                  <a:gd name="T3" fmla="*/ 10 h 24"/>
                  <a:gd name="T4" fmla="*/ 8 w 16"/>
                  <a:gd name="T5" fmla="*/ 0 h 24"/>
                  <a:gd name="T6" fmla="*/ 14 w 16"/>
                  <a:gd name="T7" fmla="*/ 10 h 24"/>
                  <a:gd name="T8" fmla="*/ 16 w 16"/>
                  <a:gd name="T9" fmla="*/ 10 h 24"/>
                  <a:gd name="T10" fmla="*/ 16 w 16"/>
                  <a:gd name="T11" fmla="*/ 10 h 24"/>
                  <a:gd name="T12" fmla="*/ 14 w 1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4">
                    <a:moveTo>
                      <a:pt x="14" y="24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1425"/>
              <p:cNvSpPr>
                <a:spLocks/>
              </p:cNvSpPr>
              <p:nvPr/>
            </p:nvSpPr>
            <p:spPr bwMode="auto">
              <a:xfrm>
                <a:off x="1459" y="1275"/>
                <a:ext cx="11" cy="25"/>
              </a:xfrm>
              <a:custGeom>
                <a:avLst/>
                <a:gdLst>
                  <a:gd name="T0" fmla="*/ 11 w 11"/>
                  <a:gd name="T1" fmla="*/ 25 h 25"/>
                  <a:gd name="T2" fmla="*/ 0 w 11"/>
                  <a:gd name="T3" fmla="*/ 25 h 25"/>
                  <a:gd name="T4" fmla="*/ 0 w 11"/>
                  <a:gd name="T5" fmla="*/ 10 h 25"/>
                  <a:gd name="T6" fmla="*/ 0 w 11"/>
                  <a:gd name="T7" fmla="*/ 0 h 25"/>
                  <a:gd name="T8" fmla="*/ 9 w 11"/>
                  <a:gd name="T9" fmla="*/ 10 h 25"/>
                  <a:gd name="T10" fmla="*/ 11 w 11"/>
                  <a:gd name="T11" fmla="*/ 10 h 25"/>
                  <a:gd name="T12" fmla="*/ 11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11" y="25"/>
                    </a:moveTo>
                    <a:lnTo>
                      <a:pt x="0" y="2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1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426"/>
              <p:cNvSpPr>
                <a:spLocks/>
              </p:cNvSpPr>
              <p:nvPr/>
            </p:nvSpPr>
            <p:spPr bwMode="auto">
              <a:xfrm>
                <a:off x="1459" y="1271"/>
                <a:ext cx="17" cy="19"/>
              </a:xfrm>
              <a:custGeom>
                <a:avLst/>
                <a:gdLst>
                  <a:gd name="T0" fmla="*/ 11 w 17"/>
                  <a:gd name="T1" fmla="*/ 19 h 19"/>
                  <a:gd name="T2" fmla="*/ 0 w 17"/>
                  <a:gd name="T3" fmla="*/ 4 h 19"/>
                  <a:gd name="T4" fmla="*/ 9 w 17"/>
                  <a:gd name="T5" fmla="*/ 0 h 19"/>
                  <a:gd name="T6" fmla="*/ 11 w 17"/>
                  <a:gd name="T7" fmla="*/ 4 h 19"/>
                  <a:gd name="T8" fmla="*/ 17 w 17"/>
                  <a:gd name="T9" fmla="*/ 4 h 19"/>
                  <a:gd name="T10" fmla="*/ 17 w 17"/>
                  <a:gd name="T11" fmla="*/ 4 h 19"/>
                  <a:gd name="T12" fmla="*/ 11 w 17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9">
                    <a:moveTo>
                      <a:pt x="11" y="19"/>
                    </a:moveTo>
                    <a:lnTo>
                      <a:pt x="0" y="4"/>
                    </a:lnTo>
                    <a:lnTo>
                      <a:pt x="9" y="0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427"/>
              <p:cNvSpPr>
                <a:spLocks/>
              </p:cNvSpPr>
              <p:nvPr/>
            </p:nvSpPr>
            <p:spPr bwMode="auto">
              <a:xfrm>
                <a:off x="1462" y="1256"/>
                <a:ext cx="17" cy="19"/>
              </a:xfrm>
              <a:custGeom>
                <a:avLst/>
                <a:gdLst>
                  <a:gd name="T0" fmla="*/ 14 w 17"/>
                  <a:gd name="T1" fmla="*/ 19 h 19"/>
                  <a:gd name="T2" fmla="*/ 0 w 17"/>
                  <a:gd name="T3" fmla="*/ 15 h 19"/>
                  <a:gd name="T4" fmla="*/ 6 w 17"/>
                  <a:gd name="T5" fmla="*/ 0 h 19"/>
                  <a:gd name="T6" fmla="*/ 14 w 17"/>
                  <a:gd name="T7" fmla="*/ 5 h 19"/>
                  <a:gd name="T8" fmla="*/ 17 w 17"/>
                  <a:gd name="T9" fmla="*/ 5 h 19"/>
                  <a:gd name="T10" fmla="*/ 17 w 17"/>
                  <a:gd name="T11" fmla="*/ 5 h 19"/>
                  <a:gd name="T12" fmla="*/ 14 w 17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9">
                    <a:moveTo>
                      <a:pt x="14" y="19"/>
                    </a:moveTo>
                    <a:lnTo>
                      <a:pt x="0" y="15"/>
                    </a:lnTo>
                    <a:lnTo>
                      <a:pt x="6" y="0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4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428"/>
              <p:cNvSpPr>
                <a:spLocks/>
              </p:cNvSpPr>
              <p:nvPr/>
            </p:nvSpPr>
            <p:spPr bwMode="auto">
              <a:xfrm>
                <a:off x="1468" y="1246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0 w 11"/>
                  <a:gd name="T7" fmla="*/ 0 h 15"/>
                  <a:gd name="T8" fmla="*/ 8 w 11"/>
                  <a:gd name="T9" fmla="*/ 0 h 15"/>
                  <a:gd name="T10" fmla="*/ 11 w 11"/>
                  <a:gd name="T11" fmla="*/ 0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429"/>
              <p:cNvSpPr>
                <a:spLocks/>
              </p:cNvSpPr>
              <p:nvPr/>
            </p:nvSpPr>
            <p:spPr bwMode="auto">
              <a:xfrm>
                <a:off x="1468" y="1227"/>
                <a:ext cx="16" cy="29"/>
              </a:xfrm>
              <a:custGeom>
                <a:avLst/>
                <a:gdLst>
                  <a:gd name="T0" fmla="*/ 11 w 16"/>
                  <a:gd name="T1" fmla="*/ 29 h 29"/>
                  <a:gd name="T2" fmla="*/ 0 w 16"/>
                  <a:gd name="T3" fmla="*/ 19 h 29"/>
                  <a:gd name="T4" fmla="*/ 8 w 16"/>
                  <a:gd name="T5" fmla="*/ 0 h 29"/>
                  <a:gd name="T6" fmla="*/ 11 w 16"/>
                  <a:gd name="T7" fmla="*/ 5 h 29"/>
                  <a:gd name="T8" fmla="*/ 16 w 16"/>
                  <a:gd name="T9" fmla="*/ 5 h 29"/>
                  <a:gd name="T10" fmla="*/ 16 w 16"/>
                  <a:gd name="T11" fmla="*/ 5 h 29"/>
                  <a:gd name="T12" fmla="*/ 11 w 16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11" y="29"/>
                    </a:moveTo>
                    <a:lnTo>
                      <a:pt x="0" y="19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30"/>
              <p:cNvSpPr>
                <a:spLocks/>
              </p:cNvSpPr>
              <p:nvPr/>
            </p:nvSpPr>
            <p:spPr bwMode="auto">
              <a:xfrm>
                <a:off x="1470" y="1217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6 w 14"/>
                  <a:gd name="T7" fmla="*/ 0 h 15"/>
                  <a:gd name="T8" fmla="*/ 9 w 14"/>
                  <a:gd name="T9" fmla="*/ 0 h 15"/>
                  <a:gd name="T10" fmla="*/ 14 w 14"/>
                  <a:gd name="T11" fmla="*/ 0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431"/>
              <p:cNvSpPr>
                <a:spLocks/>
              </p:cNvSpPr>
              <p:nvPr/>
            </p:nvSpPr>
            <p:spPr bwMode="auto">
              <a:xfrm>
                <a:off x="1476" y="1203"/>
                <a:ext cx="11" cy="24"/>
              </a:xfrm>
              <a:custGeom>
                <a:avLst/>
                <a:gdLst>
                  <a:gd name="T0" fmla="*/ 8 w 11"/>
                  <a:gd name="T1" fmla="*/ 24 h 24"/>
                  <a:gd name="T2" fmla="*/ 0 w 11"/>
                  <a:gd name="T3" fmla="*/ 14 h 24"/>
                  <a:gd name="T4" fmla="*/ 3 w 11"/>
                  <a:gd name="T5" fmla="*/ 0 h 24"/>
                  <a:gd name="T6" fmla="*/ 8 w 11"/>
                  <a:gd name="T7" fmla="*/ 0 h 24"/>
                  <a:gd name="T8" fmla="*/ 11 w 11"/>
                  <a:gd name="T9" fmla="*/ 9 h 24"/>
                  <a:gd name="T10" fmla="*/ 11 w 11"/>
                  <a:gd name="T11" fmla="*/ 9 h 24"/>
                  <a:gd name="T12" fmla="*/ 8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8" y="24"/>
                    </a:moveTo>
                    <a:lnTo>
                      <a:pt x="0" y="14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432"/>
              <p:cNvSpPr>
                <a:spLocks/>
              </p:cNvSpPr>
              <p:nvPr/>
            </p:nvSpPr>
            <p:spPr bwMode="auto">
              <a:xfrm>
                <a:off x="1479" y="1188"/>
                <a:ext cx="13" cy="24"/>
              </a:xfrm>
              <a:custGeom>
                <a:avLst/>
                <a:gdLst>
                  <a:gd name="T0" fmla="*/ 8 w 13"/>
                  <a:gd name="T1" fmla="*/ 24 h 24"/>
                  <a:gd name="T2" fmla="*/ 0 w 13"/>
                  <a:gd name="T3" fmla="*/ 15 h 24"/>
                  <a:gd name="T4" fmla="*/ 5 w 13"/>
                  <a:gd name="T5" fmla="*/ 0 h 24"/>
                  <a:gd name="T6" fmla="*/ 8 w 13"/>
                  <a:gd name="T7" fmla="*/ 0 h 24"/>
                  <a:gd name="T8" fmla="*/ 13 w 13"/>
                  <a:gd name="T9" fmla="*/ 0 h 24"/>
                  <a:gd name="T10" fmla="*/ 13 w 13"/>
                  <a:gd name="T11" fmla="*/ 10 h 24"/>
                  <a:gd name="T12" fmla="*/ 8 w 1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4">
                    <a:moveTo>
                      <a:pt x="8" y="24"/>
                    </a:moveTo>
                    <a:lnTo>
                      <a:pt x="0" y="15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3" y="10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433"/>
              <p:cNvSpPr>
                <a:spLocks/>
              </p:cNvSpPr>
              <p:nvPr/>
            </p:nvSpPr>
            <p:spPr bwMode="auto">
              <a:xfrm>
                <a:off x="1479" y="1173"/>
                <a:ext cx="13" cy="15"/>
              </a:xfrm>
              <a:custGeom>
                <a:avLst/>
                <a:gdLst>
                  <a:gd name="T0" fmla="*/ 13 w 13"/>
                  <a:gd name="T1" fmla="*/ 15 h 15"/>
                  <a:gd name="T2" fmla="*/ 0 w 13"/>
                  <a:gd name="T3" fmla="*/ 15 h 15"/>
                  <a:gd name="T4" fmla="*/ 0 w 13"/>
                  <a:gd name="T5" fmla="*/ 0 h 15"/>
                  <a:gd name="T6" fmla="*/ 5 w 13"/>
                  <a:gd name="T7" fmla="*/ 0 h 15"/>
                  <a:gd name="T8" fmla="*/ 8 w 13"/>
                  <a:gd name="T9" fmla="*/ 0 h 15"/>
                  <a:gd name="T10" fmla="*/ 13 w 13"/>
                  <a:gd name="T11" fmla="*/ 0 h 15"/>
                  <a:gd name="T12" fmla="*/ 13 w 1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">
                    <a:moveTo>
                      <a:pt x="13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434"/>
              <p:cNvSpPr>
                <a:spLocks/>
              </p:cNvSpPr>
              <p:nvPr/>
            </p:nvSpPr>
            <p:spPr bwMode="auto">
              <a:xfrm>
                <a:off x="1484" y="1154"/>
                <a:ext cx="11" cy="29"/>
              </a:xfrm>
              <a:custGeom>
                <a:avLst/>
                <a:gdLst>
                  <a:gd name="T0" fmla="*/ 8 w 11"/>
                  <a:gd name="T1" fmla="*/ 29 h 29"/>
                  <a:gd name="T2" fmla="*/ 0 w 11"/>
                  <a:gd name="T3" fmla="*/ 19 h 29"/>
                  <a:gd name="T4" fmla="*/ 3 w 11"/>
                  <a:gd name="T5" fmla="*/ 0 h 29"/>
                  <a:gd name="T6" fmla="*/ 8 w 11"/>
                  <a:gd name="T7" fmla="*/ 5 h 29"/>
                  <a:gd name="T8" fmla="*/ 11 w 11"/>
                  <a:gd name="T9" fmla="*/ 5 h 29"/>
                  <a:gd name="T10" fmla="*/ 11 w 11"/>
                  <a:gd name="T11" fmla="*/ 5 h 29"/>
                  <a:gd name="T12" fmla="*/ 8 w 11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8" y="29"/>
                    </a:moveTo>
                    <a:lnTo>
                      <a:pt x="0" y="19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8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435"/>
              <p:cNvSpPr>
                <a:spLocks/>
              </p:cNvSpPr>
              <p:nvPr/>
            </p:nvSpPr>
            <p:spPr bwMode="auto">
              <a:xfrm>
                <a:off x="1487" y="1139"/>
                <a:ext cx="8" cy="20"/>
              </a:xfrm>
              <a:custGeom>
                <a:avLst/>
                <a:gdLst>
                  <a:gd name="T0" fmla="*/ 8 w 8"/>
                  <a:gd name="T1" fmla="*/ 20 h 20"/>
                  <a:gd name="T2" fmla="*/ 0 w 8"/>
                  <a:gd name="T3" fmla="*/ 20 h 20"/>
                  <a:gd name="T4" fmla="*/ 0 w 8"/>
                  <a:gd name="T5" fmla="*/ 5 h 20"/>
                  <a:gd name="T6" fmla="*/ 0 w 8"/>
                  <a:gd name="T7" fmla="*/ 0 h 20"/>
                  <a:gd name="T8" fmla="*/ 5 w 8"/>
                  <a:gd name="T9" fmla="*/ 5 h 20"/>
                  <a:gd name="T10" fmla="*/ 8 w 8"/>
                  <a:gd name="T11" fmla="*/ 5 h 20"/>
                  <a:gd name="T12" fmla="*/ 8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8" y="20"/>
                    </a:moveTo>
                    <a:lnTo>
                      <a:pt x="0" y="20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436"/>
              <p:cNvSpPr>
                <a:spLocks/>
              </p:cNvSpPr>
              <p:nvPr/>
            </p:nvSpPr>
            <p:spPr bwMode="auto">
              <a:xfrm>
                <a:off x="1487" y="1130"/>
                <a:ext cx="13" cy="24"/>
              </a:xfrm>
              <a:custGeom>
                <a:avLst/>
                <a:gdLst>
                  <a:gd name="T0" fmla="*/ 8 w 13"/>
                  <a:gd name="T1" fmla="*/ 24 h 24"/>
                  <a:gd name="T2" fmla="*/ 0 w 13"/>
                  <a:gd name="T3" fmla="*/ 9 h 24"/>
                  <a:gd name="T4" fmla="*/ 5 w 13"/>
                  <a:gd name="T5" fmla="*/ 0 h 24"/>
                  <a:gd name="T6" fmla="*/ 8 w 13"/>
                  <a:gd name="T7" fmla="*/ 0 h 24"/>
                  <a:gd name="T8" fmla="*/ 13 w 13"/>
                  <a:gd name="T9" fmla="*/ 9 h 24"/>
                  <a:gd name="T10" fmla="*/ 13 w 13"/>
                  <a:gd name="T11" fmla="*/ 9 h 24"/>
                  <a:gd name="T12" fmla="*/ 8 w 1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4">
                    <a:moveTo>
                      <a:pt x="8" y="24"/>
                    </a:moveTo>
                    <a:lnTo>
                      <a:pt x="0" y="9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437"/>
              <p:cNvSpPr>
                <a:spLocks/>
              </p:cNvSpPr>
              <p:nvPr/>
            </p:nvSpPr>
            <p:spPr bwMode="auto">
              <a:xfrm>
                <a:off x="1492" y="1115"/>
                <a:ext cx="11" cy="24"/>
              </a:xfrm>
              <a:custGeom>
                <a:avLst/>
                <a:gdLst>
                  <a:gd name="T0" fmla="*/ 8 w 11"/>
                  <a:gd name="T1" fmla="*/ 24 h 24"/>
                  <a:gd name="T2" fmla="*/ 0 w 11"/>
                  <a:gd name="T3" fmla="*/ 15 h 24"/>
                  <a:gd name="T4" fmla="*/ 3 w 11"/>
                  <a:gd name="T5" fmla="*/ 0 h 24"/>
                  <a:gd name="T6" fmla="*/ 8 w 11"/>
                  <a:gd name="T7" fmla="*/ 0 h 24"/>
                  <a:gd name="T8" fmla="*/ 11 w 11"/>
                  <a:gd name="T9" fmla="*/ 0 h 24"/>
                  <a:gd name="T10" fmla="*/ 11 w 11"/>
                  <a:gd name="T11" fmla="*/ 10 h 24"/>
                  <a:gd name="T12" fmla="*/ 8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8" y="24"/>
                    </a:moveTo>
                    <a:lnTo>
                      <a:pt x="0" y="15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10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38"/>
              <p:cNvSpPr>
                <a:spLocks/>
              </p:cNvSpPr>
              <p:nvPr/>
            </p:nvSpPr>
            <p:spPr bwMode="auto">
              <a:xfrm>
                <a:off x="1495" y="1100"/>
                <a:ext cx="8" cy="15"/>
              </a:xfrm>
              <a:custGeom>
                <a:avLst/>
                <a:gdLst>
                  <a:gd name="T0" fmla="*/ 8 w 8"/>
                  <a:gd name="T1" fmla="*/ 15 h 15"/>
                  <a:gd name="T2" fmla="*/ 0 w 8"/>
                  <a:gd name="T3" fmla="*/ 15 h 15"/>
                  <a:gd name="T4" fmla="*/ 0 w 8"/>
                  <a:gd name="T5" fmla="*/ 0 h 15"/>
                  <a:gd name="T6" fmla="*/ 0 w 8"/>
                  <a:gd name="T7" fmla="*/ 0 h 15"/>
                  <a:gd name="T8" fmla="*/ 5 w 8"/>
                  <a:gd name="T9" fmla="*/ 10 h 15"/>
                  <a:gd name="T10" fmla="*/ 8 w 8"/>
                  <a:gd name="T11" fmla="*/ 10 h 15"/>
                  <a:gd name="T12" fmla="*/ 8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8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8" y="10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439"/>
              <p:cNvSpPr>
                <a:spLocks/>
              </p:cNvSpPr>
              <p:nvPr/>
            </p:nvSpPr>
            <p:spPr bwMode="auto">
              <a:xfrm>
                <a:off x="1495" y="1086"/>
                <a:ext cx="14" cy="24"/>
              </a:xfrm>
              <a:custGeom>
                <a:avLst/>
                <a:gdLst>
                  <a:gd name="T0" fmla="*/ 8 w 14"/>
                  <a:gd name="T1" fmla="*/ 24 h 24"/>
                  <a:gd name="T2" fmla="*/ 0 w 14"/>
                  <a:gd name="T3" fmla="*/ 14 h 24"/>
                  <a:gd name="T4" fmla="*/ 5 w 14"/>
                  <a:gd name="T5" fmla="*/ 0 h 24"/>
                  <a:gd name="T6" fmla="*/ 5 w 14"/>
                  <a:gd name="T7" fmla="*/ 0 h 24"/>
                  <a:gd name="T8" fmla="*/ 8 w 14"/>
                  <a:gd name="T9" fmla="*/ 10 h 24"/>
                  <a:gd name="T10" fmla="*/ 14 w 14"/>
                  <a:gd name="T11" fmla="*/ 10 h 24"/>
                  <a:gd name="T12" fmla="*/ 8 w 1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8" y="24"/>
                    </a:moveTo>
                    <a:lnTo>
                      <a:pt x="0" y="14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8" y="10"/>
                    </a:lnTo>
                    <a:lnTo>
                      <a:pt x="14" y="10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440"/>
              <p:cNvSpPr>
                <a:spLocks/>
              </p:cNvSpPr>
              <p:nvPr/>
            </p:nvSpPr>
            <p:spPr bwMode="auto">
              <a:xfrm>
                <a:off x="1500" y="1071"/>
                <a:ext cx="17" cy="25"/>
              </a:xfrm>
              <a:custGeom>
                <a:avLst/>
                <a:gdLst>
                  <a:gd name="T0" fmla="*/ 9 w 17"/>
                  <a:gd name="T1" fmla="*/ 25 h 25"/>
                  <a:gd name="T2" fmla="*/ 0 w 17"/>
                  <a:gd name="T3" fmla="*/ 15 h 25"/>
                  <a:gd name="T4" fmla="*/ 3 w 17"/>
                  <a:gd name="T5" fmla="*/ 0 h 25"/>
                  <a:gd name="T6" fmla="*/ 9 w 17"/>
                  <a:gd name="T7" fmla="*/ 10 h 25"/>
                  <a:gd name="T8" fmla="*/ 17 w 17"/>
                  <a:gd name="T9" fmla="*/ 10 h 25"/>
                  <a:gd name="T10" fmla="*/ 17 w 17"/>
                  <a:gd name="T11" fmla="*/ 10 h 25"/>
                  <a:gd name="T12" fmla="*/ 9 w 17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lnTo>
                      <a:pt x="0" y="15"/>
                    </a:lnTo>
                    <a:lnTo>
                      <a:pt x="3" y="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9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441"/>
              <p:cNvSpPr>
                <a:spLocks/>
              </p:cNvSpPr>
              <p:nvPr/>
            </p:nvSpPr>
            <p:spPr bwMode="auto">
              <a:xfrm>
                <a:off x="1503" y="1066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0 w 14"/>
                  <a:gd name="T7" fmla="*/ 0 h 15"/>
                  <a:gd name="T8" fmla="*/ 6 w 14"/>
                  <a:gd name="T9" fmla="*/ 5 h 15"/>
                  <a:gd name="T10" fmla="*/ 14 w 14"/>
                  <a:gd name="T11" fmla="*/ 5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442"/>
              <p:cNvSpPr>
                <a:spLocks/>
              </p:cNvSpPr>
              <p:nvPr/>
            </p:nvSpPr>
            <p:spPr bwMode="auto">
              <a:xfrm>
                <a:off x="1503" y="1052"/>
                <a:ext cx="17" cy="19"/>
              </a:xfrm>
              <a:custGeom>
                <a:avLst/>
                <a:gdLst>
                  <a:gd name="T0" fmla="*/ 8 w 17"/>
                  <a:gd name="T1" fmla="*/ 19 h 19"/>
                  <a:gd name="T2" fmla="*/ 0 w 17"/>
                  <a:gd name="T3" fmla="*/ 14 h 19"/>
                  <a:gd name="T4" fmla="*/ 6 w 17"/>
                  <a:gd name="T5" fmla="*/ 0 h 19"/>
                  <a:gd name="T6" fmla="*/ 8 w 17"/>
                  <a:gd name="T7" fmla="*/ 5 h 19"/>
                  <a:gd name="T8" fmla="*/ 17 w 17"/>
                  <a:gd name="T9" fmla="*/ 5 h 19"/>
                  <a:gd name="T10" fmla="*/ 17 w 17"/>
                  <a:gd name="T11" fmla="*/ 5 h 19"/>
                  <a:gd name="T12" fmla="*/ 8 w 17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9">
                    <a:moveTo>
                      <a:pt x="8" y="19"/>
                    </a:moveTo>
                    <a:lnTo>
                      <a:pt x="0" y="14"/>
                    </a:lnTo>
                    <a:lnTo>
                      <a:pt x="6" y="0"/>
                    </a:lnTo>
                    <a:lnTo>
                      <a:pt x="8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443"/>
              <p:cNvSpPr>
                <a:spLocks/>
              </p:cNvSpPr>
              <p:nvPr/>
            </p:nvSpPr>
            <p:spPr bwMode="auto">
              <a:xfrm>
                <a:off x="1509" y="1042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10 h 15"/>
                  <a:gd name="T6" fmla="*/ 0 w 11"/>
                  <a:gd name="T7" fmla="*/ 0 h 15"/>
                  <a:gd name="T8" fmla="*/ 2 w 11"/>
                  <a:gd name="T9" fmla="*/ 10 h 15"/>
                  <a:gd name="T10" fmla="*/ 11 w 11"/>
                  <a:gd name="T11" fmla="*/ 10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2" y="10"/>
                    </a:lnTo>
                    <a:lnTo>
                      <a:pt x="11" y="10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1444"/>
              <p:cNvSpPr>
                <a:spLocks/>
              </p:cNvSpPr>
              <p:nvPr/>
            </p:nvSpPr>
            <p:spPr bwMode="auto">
              <a:xfrm>
                <a:off x="1509" y="1037"/>
                <a:ext cx="11" cy="20"/>
              </a:xfrm>
              <a:custGeom>
                <a:avLst/>
                <a:gdLst>
                  <a:gd name="T0" fmla="*/ 8 w 11"/>
                  <a:gd name="T1" fmla="*/ 20 h 20"/>
                  <a:gd name="T2" fmla="*/ 0 w 11"/>
                  <a:gd name="T3" fmla="*/ 5 h 20"/>
                  <a:gd name="T4" fmla="*/ 2 w 11"/>
                  <a:gd name="T5" fmla="*/ 0 h 20"/>
                  <a:gd name="T6" fmla="*/ 2 w 11"/>
                  <a:gd name="T7" fmla="*/ 0 h 20"/>
                  <a:gd name="T8" fmla="*/ 8 w 11"/>
                  <a:gd name="T9" fmla="*/ 5 h 20"/>
                  <a:gd name="T10" fmla="*/ 11 w 11"/>
                  <a:gd name="T11" fmla="*/ 15 h 20"/>
                  <a:gd name="T12" fmla="*/ 8 w 1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8" y="2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8" y="5"/>
                    </a:lnTo>
                    <a:lnTo>
                      <a:pt x="11" y="1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1445"/>
              <p:cNvSpPr>
                <a:spLocks/>
              </p:cNvSpPr>
              <p:nvPr/>
            </p:nvSpPr>
            <p:spPr bwMode="auto">
              <a:xfrm>
                <a:off x="1511" y="1027"/>
                <a:ext cx="17" cy="25"/>
              </a:xfrm>
              <a:custGeom>
                <a:avLst/>
                <a:gdLst>
                  <a:gd name="T0" fmla="*/ 9 w 17"/>
                  <a:gd name="T1" fmla="*/ 25 h 25"/>
                  <a:gd name="T2" fmla="*/ 0 w 17"/>
                  <a:gd name="T3" fmla="*/ 10 h 25"/>
                  <a:gd name="T4" fmla="*/ 6 w 17"/>
                  <a:gd name="T5" fmla="*/ 0 h 25"/>
                  <a:gd name="T6" fmla="*/ 9 w 17"/>
                  <a:gd name="T7" fmla="*/ 10 h 25"/>
                  <a:gd name="T8" fmla="*/ 17 w 17"/>
                  <a:gd name="T9" fmla="*/ 10 h 25"/>
                  <a:gd name="T10" fmla="*/ 17 w 17"/>
                  <a:gd name="T11" fmla="*/ 15 h 25"/>
                  <a:gd name="T12" fmla="*/ 9 w 17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lnTo>
                      <a:pt x="0" y="10"/>
                    </a:lnTo>
                    <a:lnTo>
                      <a:pt x="6" y="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17" y="15"/>
                    </a:lnTo>
                    <a:lnTo>
                      <a:pt x="9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1446"/>
              <p:cNvSpPr>
                <a:spLocks/>
              </p:cNvSpPr>
              <p:nvPr/>
            </p:nvSpPr>
            <p:spPr bwMode="auto">
              <a:xfrm>
                <a:off x="1517" y="1023"/>
                <a:ext cx="11" cy="14"/>
              </a:xfrm>
              <a:custGeom>
                <a:avLst/>
                <a:gdLst>
                  <a:gd name="T0" fmla="*/ 11 w 11"/>
                  <a:gd name="T1" fmla="*/ 14 h 14"/>
                  <a:gd name="T2" fmla="*/ 0 w 11"/>
                  <a:gd name="T3" fmla="*/ 14 h 14"/>
                  <a:gd name="T4" fmla="*/ 0 w 11"/>
                  <a:gd name="T5" fmla="*/ 0 h 14"/>
                  <a:gd name="T6" fmla="*/ 3 w 11"/>
                  <a:gd name="T7" fmla="*/ 0 h 14"/>
                  <a:gd name="T8" fmla="*/ 3 w 11"/>
                  <a:gd name="T9" fmla="*/ 4 h 14"/>
                  <a:gd name="T10" fmla="*/ 11 w 11"/>
                  <a:gd name="T11" fmla="*/ 4 h 14"/>
                  <a:gd name="T12" fmla="*/ 11 w 11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4">
                    <a:moveTo>
                      <a:pt x="11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11" y="4"/>
                    </a:lnTo>
                    <a:lnTo>
                      <a:pt x="1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1447"/>
              <p:cNvSpPr>
                <a:spLocks/>
              </p:cNvSpPr>
              <p:nvPr/>
            </p:nvSpPr>
            <p:spPr bwMode="auto">
              <a:xfrm>
                <a:off x="1520" y="1013"/>
                <a:ext cx="13" cy="24"/>
              </a:xfrm>
              <a:custGeom>
                <a:avLst/>
                <a:gdLst>
                  <a:gd name="T0" fmla="*/ 5 w 13"/>
                  <a:gd name="T1" fmla="*/ 24 h 24"/>
                  <a:gd name="T2" fmla="*/ 0 w 13"/>
                  <a:gd name="T3" fmla="*/ 10 h 24"/>
                  <a:gd name="T4" fmla="*/ 5 w 13"/>
                  <a:gd name="T5" fmla="*/ 0 h 24"/>
                  <a:gd name="T6" fmla="*/ 5 w 13"/>
                  <a:gd name="T7" fmla="*/ 14 h 24"/>
                  <a:gd name="T8" fmla="*/ 13 w 13"/>
                  <a:gd name="T9" fmla="*/ 14 h 24"/>
                  <a:gd name="T10" fmla="*/ 13 w 13"/>
                  <a:gd name="T11" fmla="*/ 24 h 24"/>
                  <a:gd name="T12" fmla="*/ 5 w 1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4">
                    <a:moveTo>
                      <a:pt x="5" y="24"/>
                    </a:moveTo>
                    <a:lnTo>
                      <a:pt x="0" y="1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13" y="14"/>
                    </a:lnTo>
                    <a:lnTo>
                      <a:pt x="13" y="24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1448"/>
              <p:cNvSpPr>
                <a:spLocks/>
              </p:cNvSpPr>
              <p:nvPr/>
            </p:nvSpPr>
            <p:spPr bwMode="auto">
              <a:xfrm>
                <a:off x="1520" y="1013"/>
                <a:ext cx="13" cy="14"/>
              </a:xfrm>
              <a:custGeom>
                <a:avLst/>
                <a:gdLst>
                  <a:gd name="T0" fmla="*/ 13 w 13"/>
                  <a:gd name="T1" fmla="*/ 14 h 14"/>
                  <a:gd name="T2" fmla="*/ 0 w 13"/>
                  <a:gd name="T3" fmla="*/ 14 h 14"/>
                  <a:gd name="T4" fmla="*/ 0 w 13"/>
                  <a:gd name="T5" fmla="*/ 0 h 14"/>
                  <a:gd name="T6" fmla="*/ 5 w 13"/>
                  <a:gd name="T7" fmla="*/ 0 h 14"/>
                  <a:gd name="T8" fmla="*/ 5 w 13"/>
                  <a:gd name="T9" fmla="*/ 10 h 14"/>
                  <a:gd name="T10" fmla="*/ 13 w 13"/>
                  <a:gd name="T11" fmla="*/ 10 h 14"/>
                  <a:gd name="T12" fmla="*/ 13 w 13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4">
                    <a:moveTo>
                      <a:pt x="13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13" y="10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1449"/>
              <p:cNvSpPr>
                <a:spLocks/>
              </p:cNvSpPr>
              <p:nvPr/>
            </p:nvSpPr>
            <p:spPr bwMode="auto">
              <a:xfrm>
                <a:off x="1525" y="1013"/>
                <a:ext cx="8" cy="24"/>
              </a:xfrm>
              <a:custGeom>
                <a:avLst/>
                <a:gdLst>
                  <a:gd name="T0" fmla="*/ 3 w 8"/>
                  <a:gd name="T1" fmla="*/ 24 h 24"/>
                  <a:gd name="T2" fmla="*/ 0 w 8"/>
                  <a:gd name="T3" fmla="*/ 0 h 24"/>
                  <a:gd name="T4" fmla="*/ 3 w 8"/>
                  <a:gd name="T5" fmla="*/ 0 h 24"/>
                  <a:gd name="T6" fmla="*/ 3 w 8"/>
                  <a:gd name="T7" fmla="*/ 0 h 24"/>
                  <a:gd name="T8" fmla="*/ 3 w 8"/>
                  <a:gd name="T9" fmla="*/ 10 h 24"/>
                  <a:gd name="T10" fmla="*/ 8 w 8"/>
                  <a:gd name="T11" fmla="*/ 14 h 24"/>
                  <a:gd name="T12" fmla="*/ 3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3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8" y="1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1450"/>
              <p:cNvSpPr>
                <a:spLocks/>
              </p:cNvSpPr>
              <p:nvPr/>
            </p:nvSpPr>
            <p:spPr bwMode="auto">
              <a:xfrm>
                <a:off x="1528" y="1013"/>
                <a:ext cx="8" cy="14"/>
              </a:xfrm>
              <a:custGeom>
                <a:avLst/>
                <a:gdLst>
                  <a:gd name="T0" fmla="*/ 0 w 8"/>
                  <a:gd name="T1" fmla="*/ 14 h 14"/>
                  <a:gd name="T2" fmla="*/ 0 w 8"/>
                  <a:gd name="T3" fmla="*/ 0 h 14"/>
                  <a:gd name="T4" fmla="*/ 8 w 8"/>
                  <a:gd name="T5" fmla="*/ 0 h 14"/>
                  <a:gd name="T6" fmla="*/ 8 w 8"/>
                  <a:gd name="T7" fmla="*/ 0 h 14"/>
                  <a:gd name="T8" fmla="*/ 8 w 8"/>
                  <a:gd name="T9" fmla="*/ 10 h 14"/>
                  <a:gd name="T10" fmla="*/ 8 w 8"/>
                  <a:gd name="T11" fmla="*/ 14 h 14"/>
                  <a:gd name="T12" fmla="*/ 0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Freeform 1451"/>
              <p:cNvSpPr>
                <a:spLocks/>
              </p:cNvSpPr>
              <p:nvPr/>
            </p:nvSpPr>
            <p:spPr bwMode="auto">
              <a:xfrm>
                <a:off x="1536" y="1013"/>
                <a:ext cx="5" cy="14"/>
              </a:xfrm>
              <a:custGeom>
                <a:avLst/>
                <a:gdLst>
                  <a:gd name="T0" fmla="*/ 0 w 5"/>
                  <a:gd name="T1" fmla="*/ 14 h 14"/>
                  <a:gd name="T2" fmla="*/ 0 w 5"/>
                  <a:gd name="T3" fmla="*/ 0 h 14"/>
                  <a:gd name="T4" fmla="*/ 5 w 5"/>
                  <a:gd name="T5" fmla="*/ 0 h 14"/>
                  <a:gd name="T6" fmla="*/ 5 w 5"/>
                  <a:gd name="T7" fmla="*/ 0 h 14"/>
                  <a:gd name="T8" fmla="*/ 5 w 5"/>
                  <a:gd name="T9" fmla="*/ 10 h 14"/>
                  <a:gd name="T10" fmla="*/ 5 w 5"/>
                  <a:gd name="T11" fmla="*/ 14 h 14"/>
                  <a:gd name="T12" fmla="*/ 0 w 5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4">
                    <a:moveTo>
                      <a:pt x="0" y="1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1452"/>
              <p:cNvSpPr>
                <a:spLocks/>
              </p:cNvSpPr>
              <p:nvPr/>
            </p:nvSpPr>
            <p:spPr bwMode="auto">
              <a:xfrm>
                <a:off x="1536" y="1013"/>
                <a:ext cx="8" cy="24"/>
              </a:xfrm>
              <a:custGeom>
                <a:avLst/>
                <a:gdLst>
                  <a:gd name="T0" fmla="*/ 0 w 8"/>
                  <a:gd name="T1" fmla="*/ 14 h 24"/>
                  <a:gd name="T2" fmla="*/ 5 w 8"/>
                  <a:gd name="T3" fmla="*/ 0 h 24"/>
                  <a:gd name="T4" fmla="*/ 8 w 8"/>
                  <a:gd name="T5" fmla="*/ 0 h 24"/>
                  <a:gd name="T6" fmla="*/ 8 w 8"/>
                  <a:gd name="T7" fmla="*/ 10 h 24"/>
                  <a:gd name="T8" fmla="*/ 8 w 8"/>
                  <a:gd name="T9" fmla="*/ 24 h 24"/>
                  <a:gd name="T10" fmla="*/ 5 w 8"/>
                  <a:gd name="T11" fmla="*/ 24 h 24"/>
                  <a:gd name="T12" fmla="*/ 0 w 8"/>
                  <a:gd name="T13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14"/>
                    </a:moveTo>
                    <a:lnTo>
                      <a:pt x="5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24"/>
                    </a:lnTo>
                    <a:lnTo>
                      <a:pt x="5" y="2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1453"/>
              <p:cNvSpPr>
                <a:spLocks/>
              </p:cNvSpPr>
              <p:nvPr/>
            </p:nvSpPr>
            <p:spPr bwMode="auto">
              <a:xfrm>
                <a:off x="1544" y="1013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0 h 24"/>
                  <a:gd name="T4" fmla="*/ 8 w 8"/>
                  <a:gd name="T5" fmla="*/ 0 h 24"/>
                  <a:gd name="T6" fmla="*/ 8 w 8"/>
                  <a:gd name="T7" fmla="*/ 10 h 24"/>
                  <a:gd name="T8" fmla="*/ 6 w 8"/>
                  <a:gd name="T9" fmla="*/ 10 h 24"/>
                  <a:gd name="T10" fmla="*/ 6 w 8"/>
                  <a:gd name="T11" fmla="*/ 24 h 24"/>
                  <a:gd name="T12" fmla="*/ 0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Freeform 1454"/>
              <p:cNvSpPr>
                <a:spLocks/>
              </p:cNvSpPr>
              <p:nvPr/>
            </p:nvSpPr>
            <p:spPr bwMode="auto">
              <a:xfrm>
                <a:off x="1541" y="1023"/>
                <a:ext cx="11" cy="14"/>
              </a:xfrm>
              <a:custGeom>
                <a:avLst/>
                <a:gdLst>
                  <a:gd name="T0" fmla="*/ 0 w 11"/>
                  <a:gd name="T1" fmla="*/ 0 h 14"/>
                  <a:gd name="T2" fmla="*/ 11 w 11"/>
                  <a:gd name="T3" fmla="*/ 0 h 14"/>
                  <a:gd name="T4" fmla="*/ 11 w 11"/>
                  <a:gd name="T5" fmla="*/ 4 h 14"/>
                  <a:gd name="T6" fmla="*/ 9 w 11"/>
                  <a:gd name="T7" fmla="*/ 4 h 14"/>
                  <a:gd name="T8" fmla="*/ 3 w 11"/>
                  <a:gd name="T9" fmla="*/ 14 h 14"/>
                  <a:gd name="T10" fmla="*/ 0 w 11"/>
                  <a:gd name="T11" fmla="*/ 14 h 14"/>
                  <a:gd name="T12" fmla="*/ 0 w 11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4">
                    <a:moveTo>
                      <a:pt x="0" y="0"/>
                    </a:moveTo>
                    <a:lnTo>
                      <a:pt x="11" y="0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1455"/>
              <p:cNvSpPr>
                <a:spLocks/>
              </p:cNvSpPr>
              <p:nvPr/>
            </p:nvSpPr>
            <p:spPr bwMode="auto">
              <a:xfrm>
                <a:off x="1544" y="1013"/>
                <a:ext cx="14" cy="24"/>
              </a:xfrm>
              <a:custGeom>
                <a:avLst/>
                <a:gdLst>
                  <a:gd name="T0" fmla="*/ 0 w 14"/>
                  <a:gd name="T1" fmla="*/ 24 h 24"/>
                  <a:gd name="T2" fmla="*/ 6 w 14"/>
                  <a:gd name="T3" fmla="*/ 0 h 24"/>
                  <a:gd name="T4" fmla="*/ 8 w 14"/>
                  <a:gd name="T5" fmla="*/ 10 h 24"/>
                  <a:gd name="T6" fmla="*/ 14 w 14"/>
                  <a:gd name="T7" fmla="*/ 10 h 24"/>
                  <a:gd name="T8" fmla="*/ 8 w 14"/>
                  <a:gd name="T9" fmla="*/ 14 h 24"/>
                  <a:gd name="T10" fmla="*/ 6 w 14"/>
                  <a:gd name="T11" fmla="*/ 24 h 24"/>
                  <a:gd name="T12" fmla="*/ 0 w 1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0" y="24"/>
                    </a:moveTo>
                    <a:lnTo>
                      <a:pt x="6" y="0"/>
                    </a:lnTo>
                    <a:lnTo>
                      <a:pt x="8" y="10"/>
                    </a:lnTo>
                    <a:lnTo>
                      <a:pt x="14" y="10"/>
                    </a:lnTo>
                    <a:lnTo>
                      <a:pt x="8" y="14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1456"/>
              <p:cNvSpPr>
                <a:spLocks/>
              </p:cNvSpPr>
              <p:nvPr/>
            </p:nvSpPr>
            <p:spPr bwMode="auto">
              <a:xfrm>
                <a:off x="1550" y="1023"/>
                <a:ext cx="11" cy="19"/>
              </a:xfrm>
              <a:custGeom>
                <a:avLst/>
                <a:gdLst>
                  <a:gd name="T0" fmla="*/ 0 w 11"/>
                  <a:gd name="T1" fmla="*/ 14 h 19"/>
                  <a:gd name="T2" fmla="*/ 8 w 11"/>
                  <a:gd name="T3" fmla="*/ 0 h 19"/>
                  <a:gd name="T4" fmla="*/ 11 w 11"/>
                  <a:gd name="T5" fmla="*/ 4 h 19"/>
                  <a:gd name="T6" fmla="*/ 11 w 11"/>
                  <a:gd name="T7" fmla="*/ 14 h 19"/>
                  <a:gd name="T8" fmla="*/ 8 w 11"/>
                  <a:gd name="T9" fmla="*/ 14 h 19"/>
                  <a:gd name="T10" fmla="*/ 2 w 11"/>
                  <a:gd name="T11" fmla="*/ 19 h 19"/>
                  <a:gd name="T12" fmla="*/ 0 w 11"/>
                  <a:gd name="T13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0" y="14"/>
                    </a:moveTo>
                    <a:lnTo>
                      <a:pt x="8" y="0"/>
                    </a:lnTo>
                    <a:lnTo>
                      <a:pt x="11" y="4"/>
                    </a:lnTo>
                    <a:lnTo>
                      <a:pt x="11" y="14"/>
                    </a:lnTo>
                    <a:lnTo>
                      <a:pt x="8" y="14"/>
                    </a:lnTo>
                    <a:lnTo>
                      <a:pt x="2" y="1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1658"/>
            <p:cNvGrpSpPr>
              <a:grpSpLocks/>
            </p:cNvGrpSpPr>
            <p:nvPr/>
          </p:nvGrpSpPr>
          <p:grpSpPr bwMode="auto">
            <a:xfrm>
              <a:off x="1550" y="1027"/>
              <a:ext cx="681" cy="1090"/>
              <a:chOff x="1550" y="1027"/>
              <a:chExt cx="681" cy="1090"/>
            </a:xfrm>
          </p:grpSpPr>
          <p:sp>
            <p:nvSpPr>
              <p:cNvPr id="665" name="Freeform 1458"/>
              <p:cNvSpPr>
                <a:spLocks/>
              </p:cNvSpPr>
              <p:nvPr/>
            </p:nvSpPr>
            <p:spPr bwMode="auto">
              <a:xfrm>
                <a:off x="1550" y="1037"/>
                <a:ext cx="11" cy="15"/>
              </a:xfrm>
              <a:custGeom>
                <a:avLst/>
                <a:gdLst>
                  <a:gd name="T0" fmla="*/ 0 w 11"/>
                  <a:gd name="T1" fmla="*/ 0 h 15"/>
                  <a:gd name="T2" fmla="*/ 11 w 11"/>
                  <a:gd name="T3" fmla="*/ 0 h 15"/>
                  <a:gd name="T4" fmla="*/ 11 w 11"/>
                  <a:gd name="T5" fmla="*/ 0 h 15"/>
                  <a:gd name="T6" fmla="*/ 8 w 11"/>
                  <a:gd name="T7" fmla="*/ 0 h 15"/>
                  <a:gd name="T8" fmla="*/ 2 w 11"/>
                  <a:gd name="T9" fmla="*/ 15 h 15"/>
                  <a:gd name="T10" fmla="*/ 0 w 11"/>
                  <a:gd name="T11" fmla="*/ 5 h 15"/>
                  <a:gd name="T12" fmla="*/ 0 w 11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0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2" y="1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" name="Freeform 1459"/>
              <p:cNvSpPr>
                <a:spLocks/>
              </p:cNvSpPr>
              <p:nvPr/>
            </p:nvSpPr>
            <p:spPr bwMode="auto">
              <a:xfrm>
                <a:off x="1552" y="1027"/>
                <a:ext cx="14" cy="25"/>
              </a:xfrm>
              <a:custGeom>
                <a:avLst/>
                <a:gdLst>
                  <a:gd name="T0" fmla="*/ 0 w 14"/>
                  <a:gd name="T1" fmla="*/ 25 h 25"/>
                  <a:gd name="T2" fmla="*/ 9 w 14"/>
                  <a:gd name="T3" fmla="*/ 0 h 25"/>
                  <a:gd name="T4" fmla="*/ 14 w 14"/>
                  <a:gd name="T5" fmla="*/ 15 h 25"/>
                  <a:gd name="T6" fmla="*/ 14 w 14"/>
                  <a:gd name="T7" fmla="*/ 15 h 25"/>
                  <a:gd name="T8" fmla="*/ 9 w 14"/>
                  <a:gd name="T9" fmla="*/ 15 h 25"/>
                  <a:gd name="T10" fmla="*/ 6 w 14"/>
                  <a:gd name="T11" fmla="*/ 25 h 25"/>
                  <a:gd name="T12" fmla="*/ 0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0" y="25"/>
                    </a:moveTo>
                    <a:lnTo>
                      <a:pt x="9" y="0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9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" name="Freeform 1460"/>
              <p:cNvSpPr>
                <a:spLocks/>
              </p:cNvSpPr>
              <p:nvPr/>
            </p:nvSpPr>
            <p:spPr bwMode="auto">
              <a:xfrm>
                <a:off x="1552" y="1042"/>
                <a:ext cx="14" cy="15"/>
              </a:xfrm>
              <a:custGeom>
                <a:avLst/>
                <a:gdLst>
                  <a:gd name="T0" fmla="*/ 0 w 14"/>
                  <a:gd name="T1" fmla="*/ 0 h 15"/>
                  <a:gd name="T2" fmla="*/ 14 w 14"/>
                  <a:gd name="T3" fmla="*/ 0 h 15"/>
                  <a:gd name="T4" fmla="*/ 14 w 14"/>
                  <a:gd name="T5" fmla="*/ 10 h 15"/>
                  <a:gd name="T6" fmla="*/ 9 w 14"/>
                  <a:gd name="T7" fmla="*/ 10 h 15"/>
                  <a:gd name="T8" fmla="*/ 6 w 14"/>
                  <a:gd name="T9" fmla="*/ 15 h 15"/>
                  <a:gd name="T10" fmla="*/ 0 w 14"/>
                  <a:gd name="T11" fmla="*/ 15 h 15"/>
                  <a:gd name="T12" fmla="*/ 0 w 1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0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9" y="10"/>
                    </a:lnTo>
                    <a:lnTo>
                      <a:pt x="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" name="Freeform 1461"/>
              <p:cNvSpPr>
                <a:spLocks/>
              </p:cNvSpPr>
              <p:nvPr/>
            </p:nvSpPr>
            <p:spPr bwMode="auto">
              <a:xfrm>
                <a:off x="1558" y="1042"/>
                <a:ext cx="11" cy="24"/>
              </a:xfrm>
              <a:custGeom>
                <a:avLst/>
                <a:gdLst>
                  <a:gd name="T0" fmla="*/ 0 w 11"/>
                  <a:gd name="T1" fmla="*/ 15 h 24"/>
                  <a:gd name="T2" fmla="*/ 8 w 11"/>
                  <a:gd name="T3" fmla="*/ 0 h 24"/>
                  <a:gd name="T4" fmla="*/ 11 w 11"/>
                  <a:gd name="T5" fmla="*/ 10 h 24"/>
                  <a:gd name="T6" fmla="*/ 8 w 11"/>
                  <a:gd name="T7" fmla="*/ 15 h 24"/>
                  <a:gd name="T8" fmla="*/ 3 w 11"/>
                  <a:gd name="T9" fmla="*/ 24 h 24"/>
                  <a:gd name="T10" fmla="*/ 3 w 11"/>
                  <a:gd name="T11" fmla="*/ 24 h 24"/>
                  <a:gd name="T12" fmla="*/ 0 w 11"/>
                  <a:gd name="T13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0" y="15"/>
                    </a:moveTo>
                    <a:lnTo>
                      <a:pt x="8" y="0"/>
                    </a:lnTo>
                    <a:lnTo>
                      <a:pt x="11" y="10"/>
                    </a:lnTo>
                    <a:lnTo>
                      <a:pt x="8" y="15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" name="Freeform 1462"/>
              <p:cNvSpPr>
                <a:spLocks/>
              </p:cNvSpPr>
              <p:nvPr/>
            </p:nvSpPr>
            <p:spPr bwMode="auto">
              <a:xfrm>
                <a:off x="1561" y="1052"/>
                <a:ext cx="13" cy="19"/>
              </a:xfrm>
              <a:custGeom>
                <a:avLst/>
                <a:gdLst>
                  <a:gd name="T0" fmla="*/ 0 w 13"/>
                  <a:gd name="T1" fmla="*/ 14 h 19"/>
                  <a:gd name="T2" fmla="*/ 8 w 13"/>
                  <a:gd name="T3" fmla="*/ 0 h 19"/>
                  <a:gd name="T4" fmla="*/ 13 w 13"/>
                  <a:gd name="T5" fmla="*/ 14 h 19"/>
                  <a:gd name="T6" fmla="*/ 13 w 13"/>
                  <a:gd name="T7" fmla="*/ 19 h 19"/>
                  <a:gd name="T8" fmla="*/ 8 w 13"/>
                  <a:gd name="T9" fmla="*/ 19 h 19"/>
                  <a:gd name="T10" fmla="*/ 5 w 13"/>
                  <a:gd name="T11" fmla="*/ 19 h 19"/>
                  <a:gd name="T12" fmla="*/ 0 w 13"/>
                  <a:gd name="T13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9">
                    <a:moveTo>
                      <a:pt x="0" y="14"/>
                    </a:moveTo>
                    <a:lnTo>
                      <a:pt x="8" y="0"/>
                    </a:lnTo>
                    <a:lnTo>
                      <a:pt x="13" y="14"/>
                    </a:lnTo>
                    <a:lnTo>
                      <a:pt x="13" y="19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" name="Freeform 1463"/>
              <p:cNvSpPr>
                <a:spLocks/>
              </p:cNvSpPr>
              <p:nvPr/>
            </p:nvSpPr>
            <p:spPr bwMode="auto">
              <a:xfrm>
                <a:off x="1566" y="1071"/>
                <a:ext cx="8" cy="15"/>
              </a:xfrm>
              <a:custGeom>
                <a:avLst/>
                <a:gdLst>
                  <a:gd name="T0" fmla="*/ 0 w 8"/>
                  <a:gd name="T1" fmla="*/ 0 h 15"/>
                  <a:gd name="T2" fmla="*/ 8 w 8"/>
                  <a:gd name="T3" fmla="*/ 0 h 15"/>
                  <a:gd name="T4" fmla="*/ 8 w 8"/>
                  <a:gd name="T5" fmla="*/ 10 h 15"/>
                  <a:gd name="T6" fmla="*/ 3 w 8"/>
                  <a:gd name="T7" fmla="*/ 10 h 15"/>
                  <a:gd name="T8" fmla="*/ 0 w 8"/>
                  <a:gd name="T9" fmla="*/ 15 h 15"/>
                  <a:gd name="T10" fmla="*/ 0 w 8"/>
                  <a:gd name="T11" fmla="*/ 15 h 15"/>
                  <a:gd name="T12" fmla="*/ 0 w 8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0"/>
                    </a:moveTo>
                    <a:lnTo>
                      <a:pt x="8" y="0"/>
                    </a:lnTo>
                    <a:lnTo>
                      <a:pt x="8" y="10"/>
                    </a:lnTo>
                    <a:lnTo>
                      <a:pt x="3" y="1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1" name="Freeform 1464"/>
              <p:cNvSpPr>
                <a:spLocks/>
              </p:cNvSpPr>
              <p:nvPr/>
            </p:nvSpPr>
            <p:spPr bwMode="auto">
              <a:xfrm>
                <a:off x="1566" y="1081"/>
                <a:ext cx="11" cy="19"/>
              </a:xfrm>
              <a:custGeom>
                <a:avLst/>
                <a:gdLst>
                  <a:gd name="T0" fmla="*/ 0 w 11"/>
                  <a:gd name="T1" fmla="*/ 5 h 19"/>
                  <a:gd name="T2" fmla="*/ 8 w 11"/>
                  <a:gd name="T3" fmla="*/ 0 h 19"/>
                  <a:gd name="T4" fmla="*/ 11 w 11"/>
                  <a:gd name="T5" fmla="*/ 15 h 19"/>
                  <a:gd name="T6" fmla="*/ 11 w 11"/>
                  <a:gd name="T7" fmla="*/ 15 h 19"/>
                  <a:gd name="T8" fmla="*/ 8 w 11"/>
                  <a:gd name="T9" fmla="*/ 15 h 19"/>
                  <a:gd name="T10" fmla="*/ 3 w 11"/>
                  <a:gd name="T11" fmla="*/ 19 h 19"/>
                  <a:gd name="T12" fmla="*/ 0 w 11"/>
                  <a:gd name="T13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0" y="5"/>
                    </a:moveTo>
                    <a:lnTo>
                      <a:pt x="8" y="0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8" y="15"/>
                    </a:lnTo>
                    <a:lnTo>
                      <a:pt x="3" y="1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2" name="Freeform 1465"/>
              <p:cNvSpPr>
                <a:spLocks/>
              </p:cNvSpPr>
              <p:nvPr/>
            </p:nvSpPr>
            <p:spPr bwMode="auto">
              <a:xfrm>
                <a:off x="1569" y="1096"/>
                <a:ext cx="8" cy="19"/>
              </a:xfrm>
              <a:custGeom>
                <a:avLst/>
                <a:gdLst>
                  <a:gd name="T0" fmla="*/ 0 w 8"/>
                  <a:gd name="T1" fmla="*/ 0 h 19"/>
                  <a:gd name="T2" fmla="*/ 8 w 8"/>
                  <a:gd name="T3" fmla="*/ 0 h 19"/>
                  <a:gd name="T4" fmla="*/ 8 w 8"/>
                  <a:gd name="T5" fmla="*/ 19 h 19"/>
                  <a:gd name="T6" fmla="*/ 5 w 8"/>
                  <a:gd name="T7" fmla="*/ 19 h 19"/>
                  <a:gd name="T8" fmla="*/ 0 w 8"/>
                  <a:gd name="T9" fmla="*/ 19 h 19"/>
                  <a:gd name="T10" fmla="*/ 0 w 8"/>
                  <a:gd name="T11" fmla="*/ 19 h 19"/>
                  <a:gd name="T12" fmla="*/ 0 w 8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0"/>
                    </a:moveTo>
                    <a:lnTo>
                      <a:pt x="8" y="0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3" name="Freeform 1466"/>
              <p:cNvSpPr>
                <a:spLocks/>
              </p:cNvSpPr>
              <p:nvPr/>
            </p:nvSpPr>
            <p:spPr bwMode="auto">
              <a:xfrm>
                <a:off x="1569" y="1110"/>
                <a:ext cx="14" cy="29"/>
              </a:xfrm>
              <a:custGeom>
                <a:avLst/>
                <a:gdLst>
                  <a:gd name="T0" fmla="*/ 0 w 14"/>
                  <a:gd name="T1" fmla="*/ 5 h 29"/>
                  <a:gd name="T2" fmla="*/ 8 w 14"/>
                  <a:gd name="T3" fmla="*/ 0 h 29"/>
                  <a:gd name="T4" fmla="*/ 14 w 14"/>
                  <a:gd name="T5" fmla="*/ 20 h 29"/>
                  <a:gd name="T6" fmla="*/ 14 w 14"/>
                  <a:gd name="T7" fmla="*/ 20 h 29"/>
                  <a:gd name="T8" fmla="*/ 8 w 14"/>
                  <a:gd name="T9" fmla="*/ 20 h 29"/>
                  <a:gd name="T10" fmla="*/ 5 w 14"/>
                  <a:gd name="T11" fmla="*/ 29 h 29"/>
                  <a:gd name="T12" fmla="*/ 0 w 14"/>
                  <a:gd name="T13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9">
                    <a:moveTo>
                      <a:pt x="0" y="5"/>
                    </a:moveTo>
                    <a:lnTo>
                      <a:pt x="8" y="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8" y="20"/>
                    </a:lnTo>
                    <a:lnTo>
                      <a:pt x="5" y="2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" name="Freeform 1467"/>
              <p:cNvSpPr>
                <a:spLocks/>
              </p:cNvSpPr>
              <p:nvPr/>
            </p:nvSpPr>
            <p:spPr bwMode="auto">
              <a:xfrm>
                <a:off x="1574" y="1130"/>
                <a:ext cx="11" cy="29"/>
              </a:xfrm>
              <a:custGeom>
                <a:avLst/>
                <a:gdLst>
                  <a:gd name="T0" fmla="*/ 0 w 11"/>
                  <a:gd name="T1" fmla="*/ 9 h 29"/>
                  <a:gd name="T2" fmla="*/ 9 w 11"/>
                  <a:gd name="T3" fmla="*/ 0 h 29"/>
                  <a:gd name="T4" fmla="*/ 11 w 11"/>
                  <a:gd name="T5" fmla="*/ 24 h 29"/>
                  <a:gd name="T6" fmla="*/ 11 w 11"/>
                  <a:gd name="T7" fmla="*/ 24 h 29"/>
                  <a:gd name="T8" fmla="*/ 9 w 11"/>
                  <a:gd name="T9" fmla="*/ 24 h 29"/>
                  <a:gd name="T10" fmla="*/ 3 w 11"/>
                  <a:gd name="T11" fmla="*/ 29 h 29"/>
                  <a:gd name="T12" fmla="*/ 0 w 11"/>
                  <a:gd name="T13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0" y="9"/>
                    </a:moveTo>
                    <a:lnTo>
                      <a:pt x="9" y="0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9" y="24"/>
                    </a:lnTo>
                    <a:lnTo>
                      <a:pt x="3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" name="Freeform 1468"/>
              <p:cNvSpPr>
                <a:spLocks/>
              </p:cNvSpPr>
              <p:nvPr/>
            </p:nvSpPr>
            <p:spPr bwMode="auto">
              <a:xfrm>
                <a:off x="1577" y="1154"/>
                <a:ext cx="8" cy="29"/>
              </a:xfrm>
              <a:custGeom>
                <a:avLst/>
                <a:gdLst>
                  <a:gd name="T0" fmla="*/ 0 w 8"/>
                  <a:gd name="T1" fmla="*/ 0 h 29"/>
                  <a:gd name="T2" fmla="*/ 8 w 8"/>
                  <a:gd name="T3" fmla="*/ 0 h 29"/>
                  <a:gd name="T4" fmla="*/ 8 w 8"/>
                  <a:gd name="T5" fmla="*/ 29 h 29"/>
                  <a:gd name="T6" fmla="*/ 6 w 8"/>
                  <a:gd name="T7" fmla="*/ 29 h 29"/>
                  <a:gd name="T8" fmla="*/ 0 w 8"/>
                  <a:gd name="T9" fmla="*/ 29 h 29"/>
                  <a:gd name="T10" fmla="*/ 0 w 8"/>
                  <a:gd name="T11" fmla="*/ 29 h 29"/>
                  <a:gd name="T12" fmla="*/ 0 w 8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9">
                    <a:moveTo>
                      <a:pt x="0" y="0"/>
                    </a:moveTo>
                    <a:lnTo>
                      <a:pt x="8" y="0"/>
                    </a:lnTo>
                    <a:lnTo>
                      <a:pt x="8" y="29"/>
                    </a:lnTo>
                    <a:lnTo>
                      <a:pt x="6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" name="Freeform 1469"/>
              <p:cNvSpPr>
                <a:spLocks/>
              </p:cNvSpPr>
              <p:nvPr/>
            </p:nvSpPr>
            <p:spPr bwMode="auto">
              <a:xfrm>
                <a:off x="1577" y="1173"/>
                <a:ext cx="14" cy="30"/>
              </a:xfrm>
              <a:custGeom>
                <a:avLst/>
                <a:gdLst>
                  <a:gd name="T0" fmla="*/ 0 w 14"/>
                  <a:gd name="T1" fmla="*/ 10 h 30"/>
                  <a:gd name="T2" fmla="*/ 8 w 14"/>
                  <a:gd name="T3" fmla="*/ 0 h 30"/>
                  <a:gd name="T4" fmla="*/ 14 w 14"/>
                  <a:gd name="T5" fmla="*/ 30 h 30"/>
                  <a:gd name="T6" fmla="*/ 14 w 14"/>
                  <a:gd name="T7" fmla="*/ 30 h 30"/>
                  <a:gd name="T8" fmla="*/ 8 w 14"/>
                  <a:gd name="T9" fmla="*/ 30 h 30"/>
                  <a:gd name="T10" fmla="*/ 6 w 14"/>
                  <a:gd name="T11" fmla="*/ 30 h 30"/>
                  <a:gd name="T12" fmla="*/ 0 w 14"/>
                  <a:gd name="T13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0">
                    <a:moveTo>
                      <a:pt x="0" y="10"/>
                    </a:moveTo>
                    <a:lnTo>
                      <a:pt x="8" y="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8" y="30"/>
                    </a:lnTo>
                    <a:lnTo>
                      <a:pt x="6" y="3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" name="Freeform 1470"/>
              <p:cNvSpPr>
                <a:spLocks/>
              </p:cNvSpPr>
              <p:nvPr/>
            </p:nvSpPr>
            <p:spPr bwMode="auto">
              <a:xfrm>
                <a:off x="1583" y="1203"/>
                <a:ext cx="16" cy="29"/>
              </a:xfrm>
              <a:custGeom>
                <a:avLst/>
                <a:gdLst>
                  <a:gd name="T0" fmla="*/ 0 w 16"/>
                  <a:gd name="T1" fmla="*/ 0 h 29"/>
                  <a:gd name="T2" fmla="*/ 8 w 16"/>
                  <a:gd name="T3" fmla="*/ 0 h 29"/>
                  <a:gd name="T4" fmla="*/ 16 w 16"/>
                  <a:gd name="T5" fmla="*/ 24 h 29"/>
                  <a:gd name="T6" fmla="*/ 16 w 16"/>
                  <a:gd name="T7" fmla="*/ 29 h 29"/>
                  <a:gd name="T8" fmla="*/ 8 w 16"/>
                  <a:gd name="T9" fmla="*/ 29 h 29"/>
                  <a:gd name="T10" fmla="*/ 2 w 16"/>
                  <a:gd name="T11" fmla="*/ 29 h 29"/>
                  <a:gd name="T12" fmla="*/ 0 w 16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0" y="0"/>
                    </a:moveTo>
                    <a:lnTo>
                      <a:pt x="8" y="0"/>
                    </a:lnTo>
                    <a:lnTo>
                      <a:pt x="16" y="24"/>
                    </a:lnTo>
                    <a:lnTo>
                      <a:pt x="16" y="29"/>
                    </a:lnTo>
                    <a:lnTo>
                      <a:pt x="8" y="29"/>
                    </a:lnTo>
                    <a:lnTo>
                      <a:pt x="2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" name="Freeform 1471"/>
              <p:cNvSpPr>
                <a:spLocks/>
              </p:cNvSpPr>
              <p:nvPr/>
            </p:nvSpPr>
            <p:spPr bwMode="auto">
              <a:xfrm>
                <a:off x="1585" y="1232"/>
                <a:ext cx="14" cy="29"/>
              </a:xfrm>
              <a:custGeom>
                <a:avLst/>
                <a:gdLst>
                  <a:gd name="T0" fmla="*/ 0 w 14"/>
                  <a:gd name="T1" fmla="*/ 0 h 29"/>
                  <a:gd name="T2" fmla="*/ 14 w 14"/>
                  <a:gd name="T3" fmla="*/ 0 h 29"/>
                  <a:gd name="T4" fmla="*/ 14 w 14"/>
                  <a:gd name="T5" fmla="*/ 24 h 29"/>
                  <a:gd name="T6" fmla="*/ 6 w 14"/>
                  <a:gd name="T7" fmla="*/ 24 h 29"/>
                  <a:gd name="T8" fmla="*/ 0 w 14"/>
                  <a:gd name="T9" fmla="*/ 29 h 29"/>
                  <a:gd name="T10" fmla="*/ 0 w 14"/>
                  <a:gd name="T11" fmla="*/ 29 h 29"/>
                  <a:gd name="T12" fmla="*/ 0 w 14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9">
                    <a:moveTo>
                      <a:pt x="0" y="0"/>
                    </a:moveTo>
                    <a:lnTo>
                      <a:pt x="14" y="0"/>
                    </a:lnTo>
                    <a:lnTo>
                      <a:pt x="14" y="24"/>
                    </a:lnTo>
                    <a:lnTo>
                      <a:pt x="6" y="24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" name="Freeform 1472"/>
              <p:cNvSpPr>
                <a:spLocks/>
              </p:cNvSpPr>
              <p:nvPr/>
            </p:nvSpPr>
            <p:spPr bwMode="auto">
              <a:xfrm>
                <a:off x="1585" y="1256"/>
                <a:ext cx="17" cy="34"/>
              </a:xfrm>
              <a:custGeom>
                <a:avLst/>
                <a:gdLst>
                  <a:gd name="T0" fmla="*/ 0 w 17"/>
                  <a:gd name="T1" fmla="*/ 5 h 34"/>
                  <a:gd name="T2" fmla="*/ 8 w 17"/>
                  <a:gd name="T3" fmla="*/ 0 h 34"/>
                  <a:gd name="T4" fmla="*/ 17 w 17"/>
                  <a:gd name="T5" fmla="*/ 29 h 34"/>
                  <a:gd name="T6" fmla="*/ 17 w 17"/>
                  <a:gd name="T7" fmla="*/ 29 h 34"/>
                  <a:gd name="T8" fmla="*/ 8 w 17"/>
                  <a:gd name="T9" fmla="*/ 29 h 34"/>
                  <a:gd name="T10" fmla="*/ 6 w 17"/>
                  <a:gd name="T11" fmla="*/ 34 h 34"/>
                  <a:gd name="T12" fmla="*/ 0 w 17"/>
                  <a:gd name="T1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4">
                    <a:moveTo>
                      <a:pt x="0" y="5"/>
                    </a:moveTo>
                    <a:lnTo>
                      <a:pt x="8" y="0"/>
                    </a:lnTo>
                    <a:lnTo>
                      <a:pt x="17" y="29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6" y="3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" name="Freeform 1473"/>
              <p:cNvSpPr>
                <a:spLocks/>
              </p:cNvSpPr>
              <p:nvPr/>
            </p:nvSpPr>
            <p:spPr bwMode="auto">
              <a:xfrm>
                <a:off x="1591" y="1285"/>
                <a:ext cx="11" cy="34"/>
              </a:xfrm>
              <a:custGeom>
                <a:avLst/>
                <a:gdLst>
                  <a:gd name="T0" fmla="*/ 0 w 11"/>
                  <a:gd name="T1" fmla="*/ 0 h 34"/>
                  <a:gd name="T2" fmla="*/ 11 w 11"/>
                  <a:gd name="T3" fmla="*/ 0 h 34"/>
                  <a:gd name="T4" fmla="*/ 11 w 11"/>
                  <a:gd name="T5" fmla="*/ 29 h 34"/>
                  <a:gd name="T6" fmla="*/ 2 w 11"/>
                  <a:gd name="T7" fmla="*/ 29 h 34"/>
                  <a:gd name="T8" fmla="*/ 0 w 11"/>
                  <a:gd name="T9" fmla="*/ 34 h 34"/>
                  <a:gd name="T10" fmla="*/ 0 w 11"/>
                  <a:gd name="T11" fmla="*/ 34 h 34"/>
                  <a:gd name="T12" fmla="*/ 0 w 11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4">
                    <a:moveTo>
                      <a:pt x="0" y="0"/>
                    </a:moveTo>
                    <a:lnTo>
                      <a:pt x="11" y="0"/>
                    </a:lnTo>
                    <a:lnTo>
                      <a:pt x="11" y="29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" name="Freeform 1474"/>
              <p:cNvSpPr>
                <a:spLocks/>
              </p:cNvSpPr>
              <p:nvPr/>
            </p:nvSpPr>
            <p:spPr bwMode="auto">
              <a:xfrm>
                <a:off x="1591" y="1314"/>
                <a:ext cx="16" cy="25"/>
              </a:xfrm>
              <a:custGeom>
                <a:avLst/>
                <a:gdLst>
                  <a:gd name="T0" fmla="*/ 0 w 16"/>
                  <a:gd name="T1" fmla="*/ 5 h 25"/>
                  <a:gd name="T2" fmla="*/ 11 w 16"/>
                  <a:gd name="T3" fmla="*/ 0 h 25"/>
                  <a:gd name="T4" fmla="*/ 16 w 16"/>
                  <a:gd name="T5" fmla="*/ 25 h 25"/>
                  <a:gd name="T6" fmla="*/ 16 w 16"/>
                  <a:gd name="T7" fmla="*/ 25 h 25"/>
                  <a:gd name="T8" fmla="*/ 8 w 16"/>
                  <a:gd name="T9" fmla="*/ 25 h 25"/>
                  <a:gd name="T10" fmla="*/ 2 w 16"/>
                  <a:gd name="T11" fmla="*/ 25 h 25"/>
                  <a:gd name="T12" fmla="*/ 0 w 16"/>
                  <a:gd name="T13" fmla="*/ 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5">
                    <a:moveTo>
                      <a:pt x="0" y="5"/>
                    </a:moveTo>
                    <a:lnTo>
                      <a:pt x="11" y="0"/>
                    </a:lnTo>
                    <a:lnTo>
                      <a:pt x="16" y="25"/>
                    </a:lnTo>
                    <a:lnTo>
                      <a:pt x="16" y="25"/>
                    </a:lnTo>
                    <a:lnTo>
                      <a:pt x="8" y="25"/>
                    </a:lnTo>
                    <a:lnTo>
                      <a:pt x="2" y="2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2" name="Freeform 1475"/>
              <p:cNvSpPr>
                <a:spLocks/>
              </p:cNvSpPr>
              <p:nvPr/>
            </p:nvSpPr>
            <p:spPr bwMode="auto">
              <a:xfrm>
                <a:off x="1593" y="1339"/>
                <a:ext cx="17" cy="29"/>
              </a:xfrm>
              <a:custGeom>
                <a:avLst/>
                <a:gdLst>
                  <a:gd name="T0" fmla="*/ 0 w 17"/>
                  <a:gd name="T1" fmla="*/ 0 h 29"/>
                  <a:gd name="T2" fmla="*/ 14 w 17"/>
                  <a:gd name="T3" fmla="*/ 0 h 29"/>
                  <a:gd name="T4" fmla="*/ 17 w 17"/>
                  <a:gd name="T5" fmla="*/ 29 h 29"/>
                  <a:gd name="T6" fmla="*/ 17 w 17"/>
                  <a:gd name="T7" fmla="*/ 29 h 29"/>
                  <a:gd name="T8" fmla="*/ 9 w 17"/>
                  <a:gd name="T9" fmla="*/ 29 h 29"/>
                  <a:gd name="T10" fmla="*/ 6 w 17"/>
                  <a:gd name="T11" fmla="*/ 29 h 29"/>
                  <a:gd name="T12" fmla="*/ 0 w 1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9">
                    <a:moveTo>
                      <a:pt x="0" y="0"/>
                    </a:moveTo>
                    <a:lnTo>
                      <a:pt x="14" y="0"/>
                    </a:lnTo>
                    <a:lnTo>
                      <a:pt x="17" y="29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6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3" name="Freeform 1476"/>
              <p:cNvSpPr>
                <a:spLocks/>
              </p:cNvSpPr>
              <p:nvPr/>
            </p:nvSpPr>
            <p:spPr bwMode="auto">
              <a:xfrm>
                <a:off x="1599" y="1368"/>
                <a:ext cx="11" cy="29"/>
              </a:xfrm>
              <a:custGeom>
                <a:avLst/>
                <a:gdLst>
                  <a:gd name="T0" fmla="*/ 0 w 11"/>
                  <a:gd name="T1" fmla="*/ 0 h 29"/>
                  <a:gd name="T2" fmla="*/ 11 w 11"/>
                  <a:gd name="T3" fmla="*/ 0 h 29"/>
                  <a:gd name="T4" fmla="*/ 11 w 11"/>
                  <a:gd name="T5" fmla="*/ 29 h 29"/>
                  <a:gd name="T6" fmla="*/ 3 w 11"/>
                  <a:gd name="T7" fmla="*/ 29 h 29"/>
                  <a:gd name="T8" fmla="*/ 0 w 11"/>
                  <a:gd name="T9" fmla="*/ 29 h 29"/>
                  <a:gd name="T10" fmla="*/ 0 w 11"/>
                  <a:gd name="T11" fmla="*/ 29 h 29"/>
                  <a:gd name="T12" fmla="*/ 0 w 1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0" y="0"/>
                    </a:moveTo>
                    <a:lnTo>
                      <a:pt x="11" y="0"/>
                    </a:lnTo>
                    <a:lnTo>
                      <a:pt x="11" y="29"/>
                    </a:lnTo>
                    <a:lnTo>
                      <a:pt x="3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4" name="Freeform 1477"/>
              <p:cNvSpPr>
                <a:spLocks/>
              </p:cNvSpPr>
              <p:nvPr/>
            </p:nvSpPr>
            <p:spPr bwMode="auto">
              <a:xfrm>
                <a:off x="1599" y="1392"/>
                <a:ext cx="16" cy="34"/>
              </a:xfrm>
              <a:custGeom>
                <a:avLst/>
                <a:gdLst>
                  <a:gd name="T0" fmla="*/ 0 w 16"/>
                  <a:gd name="T1" fmla="*/ 5 h 34"/>
                  <a:gd name="T2" fmla="*/ 11 w 16"/>
                  <a:gd name="T3" fmla="*/ 0 h 34"/>
                  <a:gd name="T4" fmla="*/ 16 w 16"/>
                  <a:gd name="T5" fmla="*/ 29 h 34"/>
                  <a:gd name="T6" fmla="*/ 16 w 16"/>
                  <a:gd name="T7" fmla="*/ 29 h 34"/>
                  <a:gd name="T8" fmla="*/ 8 w 16"/>
                  <a:gd name="T9" fmla="*/ 29 h 34"/>
                  <a:gd name="T10" fmla="*/ 3 w 16"/>
                  <a:gd name="T11" fmla="*/ 34 h 34"/>
                  <a:gd name="T12" fmla="*/ 0 w 16"/>
                  <a:gd name="T1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4">
                    <a:moveTo>
                      <a:pt x="0" y="5"/>
                    </a:moveTo>
                    <a:lnTo>
                      <a:pt x="11" y="0"/>
                    </a:lnTo>
                    <a:lnTo>
                      <a:pt x="16" y="29"/>
                    </a:lnTo>
                    <a:lnTo>
                      <a:pt x="16" y="29"/>
                    </a:lnTo>
                    <a:lnTo>
                      <a:pt x="8" y="29"/>
                    </a:lnTo>
                    <a:lnTo>
                      <a:pt x="3" y="3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5" name="Freeform 1478"/>
              <p:cNvSpPr>
                <a:spLocks/>
              </p:cNvSpPr>
              <p:nvPr/>
            </p:nvSpPr>
            <p:spPr bwMode="auto">
              <a:xfrm>
                <a:off x="1602" y="1421"/>
                <a:ext cx="13" cy="30"/>
              </a:xfrm>
              <a:custGeom>
                <a:avLst/>
                <a:gdLst>
                  <a:gd name="T0" fmla="*/ 0 w 13"/>
                  <a:gd name="T1" fmla="*/ 0 h 30"/>
                  <a:gd name="T2" fmla="*/ 13 w 13"/>
                  <a:gd name="T3" fmla="*/ 0 h 30"/>
                  <a:gd name="T4" fmla="*/ 13 w 13"/>
                  <a:gd name="T5" fmla="*/ 30 h 30"/>
                  <a:gd name="T6" fmla="*/ 5 w 13"/>
                  <a:gd name="T7" fmla="*/ 30 h 30"/>
                  <a:gd name="T8" fmla="*/ 0 w 13"/>
                  <a:gd name="T9" fmla="*/ 30 h 30"/>
                  <a:gd name="T10" fmla="*/ 0 w 13"/>
                  <a:gd name="T11" fmla="*/ 30 h 30"/>
                  <a:gd name="T12" fmla="*/ 0 w 13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0">
                    <a:moveTo>
                      <a:pt x="0" y="0"/>
                    </a:moveTo>
                    <a:lnTo>
                      <a:pt x="13" y="0"/>
                    </a:lnTo>
                    <a:lnTo>
                      <a:pt x="13" y="30"/>
                    </a:lnTo>
                    <a:lnTo>
                      <a:pt x="5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" name="Freeform 1479"/>
              <p:cNvSpPr>
                <a:spLocks/>
              </p:cNvSpPr>
              <p:nvPr/>
            </p:nvSpPr>
            <p:spPr bwMode="auto">
              <a:xfrm>
                <a:off x="1602" y="1441"/>
                <a:ext cx="16" cy="29"/>
              </a:xfrm>
              <a:custGeom>
                <a:avLst/>
                <a:gdLst>
                  <a:gd name="T0" fmla="*/ 0 w 16"/>
                  <a:gd name="T1" fmla="*/ 10 h 29"/>
                  <a:gd name="T2" fmla="*/ 13 w 16"/>
                  <a:gd name="T3" fmla="*/ 0 h 29"/>
                  <a:gd name="T4" fmla="*/ 16 w 16"/>
                  <a:gd name="T5" fmla="*/ 24 h 29"/>
                  <a:gd name="T6" fmla="*/ 8 w 16"/>
                  <a:gd name="T7" fmla="*/ 29 h 29"/>
                  <a:gd name="T8" fmla="*/ 5 w 16"/>
                  <a:gd name="T9" fmla="*/ 29 h 29"/>
                  <a:gd name="T10" fmla="*/ 5 w 16"/>
                  <a:gd name="T11" fmla="*/ 29 h 29"/>
                  <a:gd name="T12" fmla="*/ 0 w 16"/>
                  <a:gd name="T13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0" y="10"/>
                    </a:moveTo>
                    <a:lnTo>
                      <a:pt x="13" y="0"/>
                    </a:lnTo>
                    <a:lnTo>
                      <a:pt x="16" y="24"/>
                    </a:lnTo>
                    <a:lnTo>
                      <a:pt x="8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" name="Freeform 1480"/>
              <p:cNvSpPr>
                <a:spLocks/>
              </p:cNvSpPr>
              <p:nvPr/>
            </p:nvSpPr>
            <p:spPr bwMode="auto">
              <a:xfrm>
                <a:off x="1607" y="1465"/>
                <a:ext cx="17" cy="29"/>
              </a:xfrm>
              <a:custGeom>
                <a:avLst/>
                <a:gdLst>
                  <a:gd name="T0" fmla="*/ 0 w 17"/>
                  <a:gd name="T1" fmla="*/ 5 h 29"/>
                  <a:gd name="T2" fmla="*/ 11 w 17"/>
                  <a:gd name="T3" fmla="*/ 0 h 29"/>
                  <a:gd name="T4" fmla="*/ 17 w 17"/>
                  <a:gd name="T5" fmla="*/ 20 h 29"/>
                  <a:gd name="T6" fmla="*/ 17 w 17"/>
                  <a:gd name="T7" fmla="*/ 20 h 29"/>
                  <a:gd name="T8" fmla="*/ 11 w 17"/>
                  <a:gd name="T9" fmla="*/ 20 h 29"/>
                  <a:gd name="T10" fmla="*/ 3 w 17"/>
                  <a:gd name="T11" fmla="*/ 29 h 29"/>
                  <a:gd name="T12" fmla="*/ 0 w 17"/>
                  <a:gd name="T13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9">
                    <a:moveTo>
                      <a:pt x="0" y="5"/>
                    </a:moveTo>
                    <a:lnTo>
                      <a:pt x="11" y="0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11" y="20"/>
                    </a:lnTo>
                    <a:lnTo>
                      <a:pt x="3" y="2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8" name="Freeform 1481"/>
              <p:cNvSpPr>
                <a:spLocks/>
              </p:cNvSpPr>
              <p:nvPr/>
            </p:nvSpPr>
            <p:spPr bwMode="auto">
              <a:xfrm>
                <a:off x="1610" y="1485"/>
                <a:ext cx="14" cy="24"/>
              </a:xfrm>
              <a:custGeom>
                <a:avLst/>
                <a:gdLst>
                  <a:gd name="T0" fmla="*/ 0 w 14"/>
                  <a:gd name="T1" fmla="*/ 0 h 24"/>
                  <a:gd name="T2" fmla="*/ 14 w 14"/>
                  <a:gd name="T3" fmla="*/ 0 h 24"/>
                  <a:gd name="T4" fmla="*/ 14 w 14"/>
                  <a:gd name="T5" fmla="*/ 24 h 24"/>
                  <a:gd name="T6" fmla="*/ 8 w 14"/>
                  <a:gd name="T7" fmla="*/ 24 h 24"/>
                  <a:gd name="T8" fmla="*/ 0 w 14"/>
                  <a:gd name="T9" fmla="*/ 24 h 24"/>
                  <a:gd name="T10" fmla="*/ 0 w 14"/>
                  <a:gd name="T11" fmla="*/ 24 h 24"/>
                  <a:gd name="T12" fmla="*/ 0 w 14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0" y="0"/>
                    </a:moveTo>
                    <a:lnTo>
                      <a:pt x="14" y="0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9" name="Freeform 1482"/>
              <p:cNvSpPr>
                <a:spLocks/>
              </p:cNvSpPr>
              <p:nvPr/>
            </p:nvSpPr>
            <p:spPr bwMode="auto">
              <a:xfrm>
                <a:off x="1610" y="1499"/>
                <a:ext cx="16" cy="29"/>
              </a:xfrm>
              <a:custGeom>
                <a:avLst/>
                <a:gdLst>
                  <a:gd name="T0" fmla="*/ 0 w 16"/>
                  <a:gd name="T1" fmla="*/ 10 h 29"/>
                  <a:gd name="T2" fmla="*/ 14 w 16"/>
                  <a:gd name="T3" fmla="*/ 0 h 29"/>
                  <a:gd name="T4" fmla="*/ 16 w 16"/>
                  <a:gd name="T5" fmla="*/ 25 h 29"/>
                  <a:gd name="T6" fmla="*/ 14 w 16"/>
                  <a:gd name="T7" fmla="*/ 25 h 29"/>
                  <a:gd name="T8" fmla="*/ 5 w 16"/>
                  <a:gd name="T9" fmla="*/ 29 h 29"/>
                  <a:gd name="T10" fmla="*/ 5 w 16"/>
                  <a:gd name="T11" fmla="*/ 29 h 29"/>
                  <a:gd name="T12" fmla="*/ 0 w 16"/>
                  <a:gd name="T13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0" y="10"/>
                    </a:moveTo>
                    <a:lnTo>
                      <a:pt x="14" y="0"/>
                    </a:lnTo>
                    <a:lnTo>
                      <a:pt x="16" y="25"/>
                    </a:lnTo>
                    <a:lnTo>
                      <a:pt x="14" y="25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0" name="Freeform 1483"/>
              <p:cNvSpPr>
                <a:spLocks/>
              </p:cNvSpPr>
              <p:nvPr/>
            </p:nvSpPr>
            <p:spPr bwMode="auto">
              <a:xfrm>
                <a:off x="1615" y="1524"/>
                <a:ext cx="17" cy="19"/>
              </a:xfrm>
              <a:custGeom>
                <a:avLst/>
                <a:gdLst>
                  <a:gd name="T0" fmla="*/ 0 w 17"/>
                  <a:gd name="T1" fmla="*/ 4 h 19"/>
                  <a:gd name="T2" fmla="*/ 11 w 17"/>
                  <a:gd name="T3" fmla="*/ 0 h 19"/>
                  <a:gd name="T4" fmla="*/ 17 w 17"/>
                  <a:gd name="T5" fmla="*/ 14 h 19"/>
                  <a:gd name="T6" fmla="*/ 17 w 17"/>
                  <a:gd name="T7" fmla="*/ 14 h 19"/>
                  <a:gd name="T8" fmla="*/ 11 w 17"/>
                  <a:gd name="T9" fmla="*/ 14 h 19"/>
                  <a:gd name="T10" fmla="*/ 3 w 17"/>
                  <a:gd name="T11" fmla="*/ 19 h 19"/>
                  <a:gd name="T12" fmla="*/ 0 w 17"/>
                  <a:gd name="T13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9">
                    <a:moveTo>
                      <a:pt x="0" y="4"/>
                    </a:moveTo>
                    <a:lnTo>
                      <a:pt x="11" y="0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1" y="14"/>
                    </a:lnTo>
                    <a:lnTo>
                      <a:pt x="3" y="1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1" name="Freeform 1484"/>
              <p:cNvSpPr>
                <a:spLocks/>
              </p:cNvSpPr>
              <p:nvPr/>
            </p:nvSpPr>
            <p:spPr bwMode="auto">
              <a:xfrm>
                <a:off x="1618" y="1538"/>
                <a:ext cx="14" cy="20"/>
              </a:xfrm>
              <a:custGeom>
                <a:avLst/>
                <a:gdLst>
                  <a:gd name="T0" fmla="*/ 0 w 14"/>
                  <a:gd name="T1" fmla="*/ 0 h 20"/>
                  <a:gd name="T2" fmla="*/ 14 w 14"/>
                  <a:gd name="T3" fmla="*/ 0 h 20"/>
                  <a:gd name="T4" fmla="*/ 14 w 14"/>
                  <a:gd name="T5" fmla="*/ 15 h 20"/>
                  <a:gd name="T6" fmla="*/ 8 w 14"/>
                  <a:gd name="T7" fmla="*/ 15 h 20"/>
                  <a:gd name="T8" fmla="*/ 0 w 14"/>
                  <a:gd name="T9" fmla="*/ 20 h 20"/>
                  <a:gd name="T10" fmla="*/ 0 w 14"/>
                  <a:gd name="T11" fmla="*/ 15 h 20"/>
                  <a:gd name="T12" fmla="*/ 0 w 14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0">
                    <a:moveTo>
                      <a:pt x="0" y="0"/>
                    </a:moveTo>
                    <a:lnTo>
                      <a:pt x="14" y="0"/>
                    </a:lnTo>
                    <a:lnTo>
                      <a:pt x="14" y="15"/>
                    </a:lnTo>
                    <a:lnTo>
                      <a:pt x="8" y="15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2" name="Freeform 1485"/>
              <p:cNvSpPr>
                <a:spLocks/>
              </p:cNvSpPr>
              <p:nvPr/>
            </p:nvSpPr>
            <p:spPr bwMode="auto">
              <a:xfrm>
                <a:off x="1618" y="1543"/>
                <a:ext cx="17" cy="29"/>
              </a:xfrm>
              <a:custGeom>
                <a:avLst/>
                <a:gdLst>
                  <a:gd name="T0" fmla="*/ 0 w 17"/>
                  <a:gd name="T1" fmla="*/ 15 h 29"/>
                  <a:gd name="T2" fmla="*/ 14 w 17"/>
                  <a:gd name="T3" fmla="*/ 0 h 29"/>
                  <a:gd name="T4" fmla="*/ 17 w 17"/>
                  <a:gd name="T5" fmla="*/ 24 h 29"/>
                  <a:gd name="T6" fmla="*/ 17 w 17"/>
                  <a:gd name="T7" fmla="*/ 24 h 29"/>
                  <a:gd name="T8" fmla="*/ 14 w 17"/>
                  <a:gd name="T9" fmla="*/ 24 h 29"/>
                  <a:gd name="T10" fmla="*/ 6 w 17"/>
                  <a:gd name="T11" fmla="*/ 29 h 29"/>
                  <a:gd name="T12" fmla="*/ 0 w 17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9">
                    <a:moveTo>
                      <a:pt x="0" y="15"/>
                    </a:moveTo>
                    <a:lnTo>
                      <a:pt x="14" y="0"/>
                    </a:lnTo>
                    <a:lnTo>
                      <a:pt x="17" y="24"/>
                    </a:lnTo>
                    <a:lnTo>
                      <a:pt x="17" y="24"/>
                    </a:lnTo>
                    <a:lnTo>
                      <a:pt x="14" y="24"/>
                    </a:lnTo>
                    <a:lnTo>
                      <a:pt x="6" y="2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3" name="Freeform 1486"/>
              <p:cNvSpPr>
                <a:spLocks/>
              </p:cNvSpPr>
              <p:nvPr/>
            </p:nvSpPr>
            <p:spPr bwMode="auto">
              <a:xfrm>
                <a:off x="1624" y="1567"/>
                <a:ext cx="11" cy="20"/>
              </a:xfrm>
              <a:custGeom>
                <a:avLst/>
                <a:gdLst>
                  <a:gd name="T0" fmla="*/ 0 w 11"/>
                  <a:gd name="T1" fmla="*/ 0 h 20"/>
                  <a:gd name="T2" fmla="*/ 11 w 11"/>
                  <a:gd name="T3" fmla="*/ 0 h 20"/>
                  <a:gd name="T4" fmla="*/ 11 w 11"/>
                  <a:gd name="T5" fmla="*/ 15 h 20"/>
                  <a:gd name="T6" fmla="*/ 8 w 11"/>
                  <a:gd name="T7" fmla="*/ 15 h 20"/>
                  <a:gd name="T8" fmla="*/ 0 w 11"/>
                  <a:gd name="T9" fmla="*/ 20 h 20"/>
                  <a:gd name="T10" fmla="*/ 0 w 11"/>
                  <a:gd name="T11" fmla="*/ 15 h 20"/>
                  <a:gd name="T12" fmla="*/ 0 w 11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0" y="0"/>
                    </a:moveTo>
                    <a:lnTo>
                      <a:pt x="11" y="0"/>
                    </a:lnTo>
                    <a:lnTo>
                      <a:pt x="11" y="15"/>
                    </a:lnTo>
                    <a:lnTo>
                      <a:pt x="8" y="15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4" name="Freeform 1487"/>
              <p:cNvSpPr>
                <a:spLocks/>
              </p:cNvSpPr>
              <p:nvPr/>
            </p:nvSpPr>
            <p:spPr bwMode="auto">
              <a:xfrm>
                <a:off x="1624" y="1572"/>
                <a:ext cx="16" cy="29"/>
              </a:xfrm>
              <a:custGeom>
                <a:avLst/>
                <a:gdLst>
                  <a:gd name="T0" fmla="*/ 0 w 16"/>
                  <a:gd name="T1" fmla="*/ 15 h 29"/>
                  <a:gd name="T2" fmla="*/ 11 w 16"/>
                  <a:gd name="T3" fmla="*/ 0 h 29"/>
                  <a:gd name="T4" fmla="*/ 16 w 16"/>
                  <a:gd name="T5" fmla="*/ 24 h 29"/>
                  <a:gd name="T6" fmla="*/ 16 w 16"/>
                  <a:gd name="T7" fmla="*/ 24 h 29"/>
                  <a:gd name="T8" fmla="*/ 11 w 16"/>
                  <a:gd name="T9" fmla="*/ 24 h 29"/>
                  <a:gd name="T10" fmla="*/ 8 w 16"/>
                  <a:gd name="T11" fmla="*/ 29 h 29"/>
                  <a:gd name="T12" fmla="*/ 0 w 16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0" y="15"/>
                    </a:moveTo>
                    <a:lnTo>
                      <a:pt x="11" y="0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1" y="24"/>
                    </a:lnTo>
                    <a:lnTo>
                      <a:pt x="8" y="2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5" name="Freeform 1488"/>
              <p:cNvSpPr>
                <a:spLocks/>
              </p:cNvSpPr>
              <p:nvPr/>
            </p:nvSpPr>
            <p:spPr bwMode="auto">
              <a:xfrm>
                <a:off x="1626" y="1596"/>
                <a:ext cx="17" cy="20"/>
              </a:xfrm>
              <a:custGeom>
                <a:avLst/>
                <a:gdLst>
                  <a:gd name="T0" fmla="*/ 0 w 17"/>
                  <a:gd name="T1" fmla="*/ 5 h 20"/>
                  <a:gd name="T2" fmla="*/ 14 w 17"/>
                  <a:gd name="T3" fmla="*/ 0 h 20"/>
                  <a:gd name="T4" fmla="*/ 17 w 17"/>
                  <a:gd name="T5" fmla="*/ 15 h 20"/>
                  <a:gd name="T6" fmla="*/ 17 w 17"/>
                  <a:gd name="T7" fmla="*/ 20 h 20"/>
                  <a:gd name="T8" fmla="*/ 14 w 17"/>
                  <a:gd name="T9" fmla="*/ 20 h 20"/>
                  <a:gd name="T10" fmla="*/ 6 w 17"/>
                  <a:gd name="T11" fmla="*/ 20 h 20"/>
                  <a:gd name="T12" fmla="*/ 0 w 17"/>
                  <a:gd name="T13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0">
                    <a:moveTo>
                      <a:pt x="0" y="5"/>
                    </a:moveTo>
                    <a:lnTo>
                      <a:pt x="14" y="0"/>
                    </a:lnTo>
                    <a:lnTo>
                      <a:pt x="17" y="15"/>
                    </a:lnTo>
                    <a:lnTo>
                      <a:pt x="17" y="20"/>
                    </a:lnTo>
                    <a:lnTo>
                      <a:pt x="14" y="20"/>
                    </a:lnTo>
                    <a:lnTo>
                      <a:pt x="6" y="2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" name="Freeform 1489"/>
              <p:cNvSpPr>
                <a:spLocks/>
              </p:cNvSpPr>
              <p:nvPr/>
            </p:nvSpPr>
            <p:spPr bwMode="auto">
              <a:xfrm>
                <a:off x="1632" y="1616"/>
                <a:ext cx="11" cy="24"/>
              </a:xfrm>
              <a:custGeom>
                <a:avLst/>
                <a:gdLst>
                  <a:gd name="T0" fmla="*/ 0 w 11"/>
                  <a:gd name="T1" fmla="*/ 0 h 24"/>
                  <a:gd name="T2" fmla="*/ 11 w 11"/>
                  <a:gd name="T3" fmla="*/ 0 h 24"/>
                  <a:gd name="T4" fmla="*/ 11 w 11"/>
                  <a:gd name="T5" fmla="*/ 15 h 24"/>
                  <a:gd name="T6" fmla="*/ 8 w 11"/>
                  <a:gd name="T7" fmla="*/ 15 h 24"/>
                  <a:gd name="T8" fmla="*/ 0 w 11"/>
                  <a:gd name="T9" fmla="*/ 24 h 24"/>
                  <a:gd name="T10" fmla="*/ 0 w 11"/>
                  <a:gd name="T11" fmla="*/ 15 h 24"/>
                  <a:gd name="T12" fmla="*/ 0 w 11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0" y="0"/>
                    </a:moveTo>
                    <a:lnTo>
                      <a:pt x="11" y="0"/>
                    </a:lnTo>
                    <a:lnTo>
                      <a:pt x="11" y="15"/>
                    </a:lnTo>
                    <a:lnTo>
                      <a:pt x="8" y="15"/>
                    </a:lnTo>
                    <a:lnTo>
                      <a:pt x="0" y="2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" name="Freeform 1490"/>
              <p:cNvSpPr>
                <a:spLocks/>
              </p:cNvSpPr>
              <p:nvPr/>
            </p:nvSpPr>
            <p:spPr bwMode="auto">
              <a:xfrm>
                <a:off x="1632" y="1631"/>
                <a:ext cx="16" cy="29"/>
              </a:xfrm>
              <a:custGeom>
                <a:avLst/>
                <a:gdLst>
                  <a:gd name="T0" fmla="*/ 0 w 16"/>
                  <a:gd name="T1" fmla="*/ 9 h 29"/>
                  <a:gd name="T2" fmla="*/ 11 w 16"/>
                  <a:gd name="T3" fmla="*/ 0 h 29"/>
                  <a:gd name="T4" fmla="*/ 16 w 16"/>
                  <a:gd name="T5" fmla="*/ 19 h 29"/>
                  <a:gd name="T6" fmla="*/ 16 w 16"/>
                  <a:gd name="T7" fmla="*/ 19 h 29"/>
                  <a:gd name="T8" fmla="*/ 11 w 16"/>
                  <a:gd name="T9" fmla="*/ 19 h 29"/>
                  <a:gd name="T10" fmla="*/ 8 w 16"/>
                  <a:gd name="T11" fmla="*/ 29 h 29"/>
                  <a:gd name="T12" fmla="*/ 0 w 16"/>
                  <a:gd name="T13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0" y="9"/>
                    </a:moveTo>
                    <a:lnTo>
                      <a:pt x="11" y="0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1" y="19"/>
                    </a:lnTo>
                    <a:lnTo>
                      <a:pt x="8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" name="Freeform 1491"/>
              <p:cNvSpPr>
                <a:spLocks/>
              </p:cNvSpPr>
              <p:nvPr/>
            </p:nvSpPr>
            <p:spPr bwMode="auto">
              <a:xfrm>
                <a:off x="1635" y="1650"/>
                <a:ext cx="13" cy="29"/>
              </a:xfrm>
              <a:custGeom>
                <a:avLst/>
                <a:gdLst>
                  <a:gd name="T0" fmla="*/ 0 w 13"/>
                  <a:gd name="T1" fmla="*/ 0 h 29"/>
                  <a:gd name="T2" fmla="*/ 13 w 13"/>
                  <a:gd name="T3" fmla="*/ 0 h 29"/>
                  <a:gd name="T4" fmla="*/ 13 w 13"/>
                  <a:gd name="T5" fmla="*/ 24 h 29"/>
                  <a:gd name="T6" fmla="*/ 8 w 13"/>
                  <a:gd name="T7" fmla="*/ 24 h 29"/>
                  <a:gd name="T8" fmla="*/ 5 w 13"/>
                  <a:gd name="T9" fmla="*/ 29 h 29"/>
                  <a:gd name="T10" fmla="*/ 0 w 13"/>
                  <a:gd name="T11" fmla="*/ 29 h 29"/>
                  <a:gd name="T12" fmla="*/ 0 w 13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9">
                    <a:moveTo>
                      <a:pt x="0" y="0"/>
                    </a:moveTo>
                    <a:lnTo>
                      <a:pt x="13" y="0"/>
                    </a:lnTo>
                    <a:lnTo>
                      <a:pt x="13" y="24"/>
                    </a:lnTo>
                    <a:lnTo>
                      <a:pt x="8" y="24"/>
                    </a:lnTo>
                    <a:lnTo>
                      <a:pt x="5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9" name="Freeform 1492"/>
              <p:cNvSpPr>
                <a:spLocks/>
              </p:cNvSpPr>
              <p:nvPr/>
            </p:nvSpPr>
            <p:spPr bwMode="auto">
              <a:xfrm>
                <a:off x="1640" y="1674"/>
                <a:ext cx="11" cy="34"/>
              </a:xfrm>
              <a:custGeom>
                <a:avLst/>
                <a:gdLst>
                  <a:gd name="T0" fmla="*/ 0 w 11"/>
                  <a:gd name="T1" fmla="*/ 5 h 34"/>
                  <a:gd name="T2" fmla="*/ 8 w 11"/>
                  <a:gd name="T3" fmla="*/ 0 h 34"/>
                  <a:gd name="T4" fmla="*/ 11 w 11"/>
                  <a:gd name="T5" fmla="*/ 29 h 34"/>
                  <a:gd name="T6" fmla="*/ 11 w 11"/>
                  <a:gd name="T7" fmla="*/ 29 h 34"/>
                  <a:gd name="T8" fmla="*/ 8 w 11"/>
                  <a:gd name="T9" fmla="*/ 29 h 34"/>
                  <a:gd name="T10" fmla="*/ 3 w 11"/>
                  <a:gd name="T11" fmla="*/ 34 h 34"/>
                  <a:gd name="T12" fmla="*/ 0 w 11"/>
                  <a:gd name="T1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4">
                    <a:moveTo>
                      <a:pt x="0" y="5"/>
                    </a:moveTo>
                    <a:lnTo>
                      <a:pt x="8" y="0"/>
                    </a:lnTo>
                    <a:lnTo>
                      <a:pt x="11" y="29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3" y="3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0" name="Freeform 1493"/>
              <p:cNvSpPr>
                <a:spLocks/>
              </p:cNvSpPr>
              <p:nvPr/>
            </p:nvSpPr>
            <p:spPr bwMode="auto">
              <a:xfrm>
                <a:off x="1643" y="1703"/>
                <a:ext cx="13" cy="35"/>
              </a:xfrm>
              <a:custGeom>
                <a:avLst/>
                <a:gdLst>
                  <a:gd name="T0" fmla="*/ 0 w 13"/>
                  <a:gd name="T1" fmla="*/ 0 h 35"/>
                  <a:gd name="T2" fmla="*/ 8 w 13"/>
                  <a:gd name="T3" fmla="*/ 0 h 35"/>
                  <a:gd name="T4" fmla="*/ 13 w 13"/>
                  <a:gd name="T5" fmla="*/ 30 h 35"/>
                  <a:gd name="T6" fmla="*/ 13 w 13"/>
                  <a:gd name="T7" fmla="*/ 30 h 35"/>
                  <a:gd name="T8" fmla="*/ 8 w 13"/>
                  <a:gd name="T9" fmla="*/ 30 h 35"/>
                  <a:gd name="T10" fmla="*/ 5 w 13"/>
                  <a:gd name="T11" fmla="*/ 35 h 35"/>
                  <a:gd name="T12" fmla="*/ 0 w 1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5">
                    <a:moveTo>
                      <a:pt x="0" y="0"/>
                    </a:moveTo>
                    <a:lnTo>
                      <a:pt x="8" y="0"/>
                    </a:lnTo>
                    <a:lnTo>
                      <a:pt x="13" y="30"/>
                    </a:lnTo>
                    <a:lnTo>
                      <a:pt x="13" y="30"/>
                    </a:lnTo>
                    <a:lnTo>
                      <a:pt x="8" y="30"/>
                    </a:lnTo>
                    <a:lnTo>
                      <a:pt x="5" y="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1" name="Freeform 1494"/>
              <p:cNvSpPr>
                <a:spLocks/>
              </p:cNvSpPr>
              <p:nvPr/>
            </p:nvSpPr>
            <p:spPr bwMode="auto">
              <a:xfrm>
                <a:off x="1648" y="1733"/>
                <a:ext cx="8" cy="34"/>
              </a:xfrm>
              <a:custGeom>
                <a:avLst/>
                <a:gdLst>
                  <a:gd name="T0" fmla="*/ 0 w 8"/>
                  <a:gd name="T1" fmla="*/ 0 h 34"/>
                  <a:gd name="T2" fmla="*/ 8 w 8"/>
                  <a:gd name="T3" fmla="*/ 0 h 34"/>
                  <a:gd name="T4" fmla="*/ 8 w 8"/>
                  <a:gd name="T5" fmla="*/ 34 h 34"/>
                  <a:gd name="T6" fmla="*/ 3 w 8"/>
                  <a:gd name="T7" fmla="*/ 34 h 34"/>
                  <a:gd name="T8" fmla="*/ 0 w 8"/>
                  <a:gd name="T9" fmla="*/ 34 h 34"/>
                  <a:gd name="T10" fmla="*/ 0 w 8"/>
                  <a:gd name="T11" fmla="*/ 34 h 34"/>
                  <a:gd name="T12" fmla="*/ 0 w 8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4">
                    <a:moveTo>
                      <a:pt x="0" y="0"/>
                    </a:moveTo>
                    <a:lnTo>
                      <a:pt x="8" y="0"/>
                    </a:lnTo>
                    <a:lnTo>
                      <a:pt x="8" y="34"/>
                    </a:lnTo>
                    <a:lnTo>
                      <a:pt x="3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" name="Freeform 1495"/>
              <p:cNvSpPr>
                <a:spLocks/>
              </p:cNvSpPr>
              <p:nvPr/>
            </p:nvSpPr>
            <p:spPr bwMode="auto">
              <a:xfrm>
                <a:off x="1648" y="1767"/>
                <a:ext cx="11" cy="39"/>
              </a:xfrm>
              <a:custGeom>
                <a:avLst/>
                <a:gdLst>
                  <a:gd name="T0" fmla="*/ 0 w 11"/>
                  <a:gd name="T1" fmla="*/ 0 h 39"/>
                  <a:gd name="T2" fmla="*/ 8 w 11"/>
                  <a:gd name="T3" fmla="*/ 0 h 39"/>
                  <a:gd name="T4" fmla="*/ 11 w 11"/>
                  <a:gd name="T5" fmla="*/ 39 h 39"/>
                  <a:gd name="T6" fmla="*/ 11 w 11"/>
                  <a:gd name="T7" fmla="*/ 39 h 39"/>
                  <a:gd name="T8" fmla="*/ 8 w 11"/>
                  <a:gd name="T9" fmla="*/ 39 h 39"/>
                  <a:gd name="T10" fmla="*/ 3 w 11"/>
                  <a:gd name="T11" fmla="*/ 39 h 39"/>
                  <a:gd name="T12" fmla="*/ 0 w 11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9">
                    <a:moveTo>
                      <a:pt x="0" y="0"/>
                    </a:moveTo>
                    <a:lnTo>
                      <a:pt x="8" y="0"/>
                    </a:lnTo>
                    <a:lnTo>
                      <a:pt x="11" y="39"/>
                    </a:lnTo>
                    <a:lnTo>
                      <a:pt x="11" y="39"/>
                    </a:lnTo>
                    <a:lnTo>
                      <a:pt x="8" y="39"/>
                    </a:lnTo>
                    <a:lnTo>
                      <a:pt x="3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3" name="Freeform 1496"/>
              <p:cNvSpPr>
                <a:spLocks/>
              </p:cNvSpPr>
              <p:nvPr/>
            </p:nvSpPr>
            <p:spPr bwMode="auto">
              <a:xfrm>
                <a:off x="1651" y="1806"/>
                <a:ext cx="8" cy="34"/>
              </a:xfrm>
              <a:custGeom>
                <a:avLst/>
                <a:gdLst>
                  <a:gd name="T0" fmla="*/ 0 w 8"/>
                  <a:gd name="T1" fmla="*/ 0 h 34"/>
                  <a:gd name="T2" fmla="*/ 8 w 8"/>
                  <a:gd name="T3" fmla="*/ 0 h 34"/>
                  <a:gd name="T4" fmla="*/ 8 w 8"/>
                  <a:gd name="T5" fmla="*/ 34 h 34"/>
                  <a:gd name="T6" fmla="*/ 5 w 8"/>
                  <a:gd name="T7" fmla="*/ 34 h 34"/>
                  <a:gd name="T8" fmla="*/ 0 w 8"/>
                  <a:gd name="T9" fmla="*/ 34 h 34"/>
                  <a:gd name="T10" fmla="*/ 0 w 8"/>
                  <a:gd name="T11" fmla="*/ 34 h 34"/>
                  <a:gd name="T12" fmla="*/ 0 w 8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4">
                    <a:moveTo>
                      <a:pt x="0" y="0"/>
                    </a:moveTo>
                    <a:lnTo>
                      <a:pt x="8" y="0"/>
                    </a:lnTo>
                    <a:lnTo>
                      <a:pt x="8" y="34"/>
                    </a:lnTo>
                    <a:lnTo>
                      <a:pt x="5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4" name="Freeform 1497"/>
              <p:cNvSpPr>
                <a:spLocks/>
              </p:cNvSpPr>
              <p:nvPr/>
            </p:nvSpPr>
            <p:spPr bwMode="auto">
              <a:xfrm>
                <a:off x="1651" y="1840"/>
                <a:ext cx="14" cy="43"/>
              </a:xfrm>
              <a:custGeom>
                <a:avLst/>
                <a:gdLst>
                  <a:gd name="T0" fmla="*/ 0 w 14"/>
                  <a:gd name="T1" fmla="*/ 0 h 43"/>
                  <a:gd name="T2" fmla="*/ 8 w 14"/>
                  <a:gd name="T3" fmla="*/ 0 h 43"/>
                  <a:gd name="T4" fmla="*/ 14 w 14"/>
                  <a:gd name="T5" fmla="*/ 39 h 43"/>
                  <a:gd name="T6" fmla="*/ 14 w 14"/>
                  <a:gd name="T7" fmla="*/ 39 h 43"/>
                  <a:gd name="T8" fmla="*/ 8 w 14"/>
                  <a:gd name="T9" fmla="*/ 39 h 43"/>
                  <a:gd name="T10" fmla="*/ 5 w 14"/>
                  <a:gd name="T11" fmla="*/ 43 h 43"/>
                  <a:gd name="T12" fmla="*/ 0 w 14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lnTo>
                      <a:pt x="8" y="0"/>
                    </a:lnTo>
                    <a:lnTo>
                      <a:pt x="14" y="39"/>
                    </a:lnTo>
                    <a:lnTo>
                      <a:pt x="14" y="39"/>
                    </a:lnTo>
                    <a:lnTo>
                      <a:pt x="8" y="39"/>
                    </a:lnTo>
                    <a:lnTo>
                      <a:pt x="5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5" name="Freeform 1498"/>
              <p:cNvSpPr>
                <a:spLocks/>
              </p:cNvSpPr>
              <p:nvPr/>
            </p:nvSpPr>
            <p:spPr bwMode="auto">
              <a:xfrm>
                <a:off x="1656" y="1879"/>
                <a:ext cx="11" cy="43"/>
              </a:xfrm>
              <a:custGeom>
                <a:avLst/>
                <a:gdLst>
                  <a:gd name="T0" fmla="*/ 0 w 11"/>
                  <a:gd name="T1" fmla="*/ 4 h 43"/>
                  <a:gd name="T2" fmla="*/ 9 w 11"/>
                  <a:gd name="T3" fmla="*/ 0 h 43"/>
                  <a:gd name="T4" fmla="*/ 11 w 11"/>
                  <a:gd name="T5" fmla="*/ 43 h 43"/>
                  <a:gd name="T6" fmla="*/ 11 w 11"/>
                  <a:gd name="T7" fmla="*/ 43 h 43"/>
                  <a:gd name="T8" fmla="*/ 9 w 11"/>
                  <a:gd name="T9" fmla="*/ 43 h 43"/>
                  <a:gd name="T10" fmla="*/ 3 w 11"/>
                  <a:gd name="T11" fmla="*/ 43 h 43"/>
                  <a:gd name="T12" fmla="*/ 0 w 11"/>
                  <a:gd name="T13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3">
                    <a:moveTo>
                      <a:pt x="0" y="4"/>
                    </a:moveTo>
                    <a:lnTo>
                      <a:pt x="9" y="0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3" y="4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" name="Freeform 1499"/>
              <p:cNvSpPr>
                <a:spLocks/>
              </p:cNvSpPr>
              <p:nvPr/>
            </p:nvSpPr>
            <p:spPr bwMode="auto">
              <a:xfrm>
                <a:off x="1659" y="1922"/>
                <a:ext cx="8" cy="34"/>
              </a:xfrm>
              <a:custGeom>
                <a:avLst/>
                <a:gdLst>
                  <a:gd name="T0" fmla="*/ 0 w 8"/>
                  <a:gd name="T1" fmla="*/ 0 h 34"/>
                  <a:gd name="T2" fmla="*/ 8 w 8"/>
                  <a:gd name="T3" fmla="*/ 0 h 34"/>
                  <a:gd name="T4" fmla="*/ 8 w 8"/>
                  <a:gd name="T5" fmla="*/ 34 h 34"/>
                  <a:gd name="T6" fmla="*/ 6 w 8"/>
                  <a:gd name="T7" fmla="*/ 34 h 34"/>
                  <a:gd name="T8" fmla="*/ 0 w 8"/>
                  <a:gd name="T9" fmla="*/ 34 h 34"/>
                  <a:gd name="T10" fmla="*/ 0 w 8"/>
                  <a:gd name="T11" fmla="*/ 34 h 34"/>
                  <a:gd name="T12" fmla="*/ 0 w 8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4">
                    <a:moveTo>
                      <a:pt x="0" y="0"/>
                    </a:moveTo>
                    <a:lnTo>
                      <a:pt x="8" y="0"/>
                    </a:lnTo>
                    <a:lnTo>
                      <a:pt x="8" y="34"/>
                    </a:lnTo>
                    <a:lnTo>
                      <a:pt x="6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" name="Freeform 1500"/>
              <p:cNvSpPr>
                <a:spLocks/>
              </p:cNvSpPr>
              <p:nvPr/>
            </p:nvSpPr>
            <p:spPr bwMode="auto">
              <a:xfrm>
                <a:off x="1659" y="1952"/>
                <a:ext cx="17" cy="38"/>
              </a:xfrm>
              <a:custGeom>
                <a:avLst/>
                <a:gdLst>
                  <a:gd name="T0" fmla="*/ 0 w 17"/>
                  <a:gd name="T1" fmla="*/ 4 h 38"/>
                  <a:gd name="T2" fmla="*/ 8 w 17"/>
                  <a:gd name="T3" fmla="*/ 0 h 38"/>
                  <a:gd name="T4" fmla="*/ 17 w 17"/>
                  <a:gd name="T5" fmla="*/ 34 h 38"/>
                  <a:gd name="T6" fmla="*/ 8 w 17"/>
                  <a:gd name="T7" fmla="*/ 38 h 38"/>
                  <a:gd name="T8" fmla="*/ 6 w 17"/>
                  <a:gd name="T9" fmla="*/ 38 h 38"/>
                  <a:gd name="T10" fmla="*/ 6 w 17"/>
                  <a:gd name="T11" fmla="*/ 38 h 38"/>
                  <a:gd name="T12" fmla="*/ 0 w 17"/>
                  <a:gd name="T13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8">
                    <a:moveTo>
                      <a:pt x="0" y="4"/>
                    </a:moveTo>
                    <a:lnTo>
                      <a:pt x="8" y="0"/>
                    </a:lnTo>
                    <a:lnTo>
                      <a:pt x="17" y="34"/>
                    </a:lnTo>
                    <a:lnTo>
                      <a:pt x="8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" name="Freeform 1501"/>
              <p:cNvSpPr>
                <a:spLocks/>
              </p:cNvSpPr>
              <p:nvPr/>
            </p:nvSpPr>
            <p:spPr bwMode="auto">
              <a:xfrm>
                <a:off x="1665" y="1986"/>
                <a:ext cx="16" cy="34"/>
              </a:xfrm>
              <a:custGeom>
                <a:avLst/>
                <a:gdLst>
                  <a:gd name="T0" fmla="*/ 0 w 16"/>
                  <a:gd name="T1" fmla="*/ 4 h 34"/>
                  <a:gd name="T2" fmla="*/ 8 w 16"/>
                  <a:gd name="T3" fmla="*/ 0 h 34"/>
                  <a:gd name="T4" fmla="*/ 16 w 16"/>
                  <a:gd name="T5" fmla="*/ 34 h 34"/>
                  <a:gd name="T6" fmla="*/ 16 w 16"/>
                  <a:gd name="T7" fmla="*/ 34 h 34"/>
                  <a:gd name="T8" fmla="*/ 8 w 16"/>
                  <a:gd name="T9" fmla="*/ 34 h 34"/>
                  <a:gd name="T10" fmla="*/ 2 w 16"/>
                  <a:gd name="T11" fmla="*/ 34 h 34"/>
                  <a:gd name="T12" fmla="*/ 0 w 16"/>
                  <a:gd name="T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4">
                    <a:moveTo>
                      <a:pt x="0" y="4"/>
                    </a:moveTo>
                    <a:lnTo>
                      <a:pt x="8" y="0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8" y="34"/>
                    </a:lnTo>
                    <a:lnTo>
                      <a:pt x="2" y="3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" name="Freeform 1502"/>
              <p:cNvSpPr>
                <a:spLocks/>
              </p:cNvSpPr>
              <p:nvPr/>
            </p:nvSpPr>
            <p:spPr bwMode="auto">
              <a:xfrm>
                <a:off x="1667" y="2020"/>
                <a:ext cx="14" cy="29"/>
              </a:xfrm>
              <a:custGeom>
                <a:avLst/>
                <a:gdLst>
                  <a:gd name="T0" fmla="*/ 0 w 14"/>
                  <a:gd name="T1" fmla="*/ 0 h 29"/>
                  <a:gd name="T2" fmla="*/ 14 w 14"/>
                  <a:gd name="T3" fmla="*/ 0 h 29"/>
                  <a:gd name="T4" fmla="*/ 14 w 14"/>
                  <a:gd name="T5" fmla="*/ 29 h 29"/>
                  <a:gd name="T6" fmla="*/ 6 w 14"/>
                  <a:gd name="T7" fmla="*/ 29 h 29"/>
                  <a:gd name="T8" fmla="*/ 0 w 14"/>
                  <a:gd name="T9" fmla="*/ 29 h 29"/>
                  <a:gd name="T10" fmla="*/ 0 w 14"/>
                  <a:gd name="T11" fmla="*/ 29 h 29"/>
                  <a:gd name="T12" fmla="*/ 0 w 14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9">
                    <a:moveTo>
                      <a:pt x="0" y="0"/>
                    </a:moveTo>
                    <a:lnTo>
                      <a:pt x="14" y="0"/>
                    </a:lnTo>
                    <a:lnTo>
                      <a:pt x="14" y="29"/>
                    </a:lnTo>
                    <a:lnTo>
                      <a:pt x="6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" name="Freeform 1503"/>
              <p:cNvSpPr>
                <a:spLocks/>
              </p:cNvSpPr>
              <p:nvPr/>
            </p:nvSpPr>
            <p:spPr bwMode="auto">
              <a:xfrm>
                <a:off x="1667" y="2044"/>
                <a:ext cx="17" cy="29"/>
              </a:xfrm>
              <a:custGeom>
                <a:avLst/>
                <a:gdLst>
                  <a:gd name="T0" fmla="*/ 0 w 17"/>
                  <a:gd name="T1" fmla="*/ 5 h 29"/>
                  <a:gd name="T2" fmla="*/ 14 w 17"/>
                  <a:gd name="T3" fmla="*/ 0 h 29"/>
                  <a:gd name="T4" fmla="*/ 17 w 17"/>
                  <a:gd name="T5" fmla="*/ 29 h 29"/>
                  <a:gd name="T6" fmla="*/ 17 w 17"/>
                  <a:gd name="T7" fmla="*/ 29 h 29"/>
                  <a:gd name="T8" fmla="*/ 9 w 17"/>
                  <a:gd name="T9" fmla="*/ 29 h 29"/>
                  <a:gd name="T10" fmla="*/ 6 w 17"/>
                  <a:gd name="T11" fmla="*/ 29 h 29"/>
                  <a:gd name="T12" fmla="*/ 0 w 17"/>
                  <a:gd name="T13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9">
                    <a:moveTo>
                      <a:pt x="0" y="5"/>
                    </a:moveTo>
                    <a:lnTo>
                      <a:pt x="14" y="0"/>
                    </a:lnTo>
                    <a:lnTo>
                      <a:pt x="17" y="29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6" y="2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" name="Freeform 1504"/>
              <p:cNvSpPr>
                <a:spLocks/>
              </p:cNvSpPr>
              <p:nvPr/>
            </p:nvSpPr>
            <p:spPr bwMode="auto">
              <a:xfrm>
                <a:off x="1673" y="2073"/>
                <a:ext cx="11" cy="20"/>
              </a:xfrm>
              <a:custGeom>
                <a:avLst/>
                <a:gdLst>
                  <a:gd name="T0" fmla="*/ 0 w 11"/>
                  <a:gd name="T1" fmla="*/ 0 h 20"/>
                  <a:gd name="T2" fmla="*/ 11 w 11"/>
                  <a:gd name="T3" fmla="*/ 0 h 20"/>
                  <a:gd name="T4" fmla="*/ 11 w 11"/>
                  <a:gd name="T5" fmla="*/ 15 h 20"/>
                  <a:gd name="T6" fmla="*/ 3 w 11"/>
                  <a:gd name="T7" fmla="*/ 15 h 20"/>
                  <a:gd name="T8" fmla="*/ 0 w 11"/>
                  <a:gd name="T9" fmla="*/ 20 h 20"/>
                  <a:gd name="T10" fmla="*/ 0 w 11"/>
                  <a:gd name="T11" fmla="*/ 20 h 20"/>
                  <a:gd name="T12" fmla="*/ 0 w 11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0" y="0"/>
                    </a:moveTo>
                    <a:lnTo>
                      <a:pt x="11" y="0"/>
                    </a:lnTo>
                    <a:lnTo>
                      <a:pt x="11" y="15"/>
                    </a:lnTo>
                    <a:lnTo>
                      <a:pt x="3" y="15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" name="Freeform 1505"/>
              <p:cNvSpPr>
                <a:spLocks/>
              </p:cNvSpPr>
              <p:nvPr/>
            </p:nvSpPr>
            <p:spPr bwMode="auto">
              <a:xfrm>
                <a:off x="1673" y="2078"/>
                <a:ext cx="11" cy="24"/>
              </a:xfrm>
              <a:custGeom>
                <a:avLst/>
                <a:gdLst>
                  <a:gd name="T0" fmla="*/ 0 w 11"/>
                  <a:gd name="T1" fmla="*/ 15 h 24"/>
                  <a:gd name="T2" fmla="*/ 8 w 11"/>
                  <a:gd name="T3" fmla="*/ 0 h 24"/>
                  <a:gd name="T4" fmla="*/ 11 w 11"/>
                  <a:gd name="T5" fmla="*/ 10 h 24"/>
                  <a:gd name="T6" fmla="*/ 8 w 11"/>
                  <a:gd name="T7" fmla="*/ 15 h 24"/>
                  <a:gd name="T8" fmla="*/ 3 w 11"/>
                  <a:gd name="T9" fmla="*/ 24 h 24"/>
                  <a:gd name="T10" fmla="*/ 3 w 11"/>
                  <a:gd name="T11" fmla="*/ 24 h 24"/>
                  <a:gd name="T12" fmla="*/ 0 w 11"/>
                  <a:gd name="T13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0" y="15"/>
                    </a:moveTo>
                    <a:lnTo>
                      <a:pt x="8" y="0"/>
                    </a:lnTo>
                    <a:lnTo>
                      <a:pt x="11" y="10"/>
                    </a:lnTo>
                    <a:lnTo>
                      <a:pt x="8" y="15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" name="Freeform 1506"/>
              <p:cNvSpPr>
                <a:spLocks/>
              </p:cNvSpPr>
              <p:nvPr/>
            </p:nvSpPr>
            <p:spPr bwMode="auto">
              <a:xfrm>
                <a:off x="1676" y="2088"/>
                <a:ext cx="13" cy="29"/>
              </a:xfrm>
              <a:custGeom>
                <a:avLst/>
                <a:gdLst>
                  <a:gd name="T0" fmla="*/ 0 w 13"/>
                  <a:gd name="T1" fmla="*/ 14 h 29"/>
                  <a:gd name="T2" fmla="*/ 8 w 13"/>
                  <a:gd name="T3" fmla="*/ 0 h 29"/>
                  <a:gd name="T4" fmla="*/ 13 w 13"/>
                  <a:gd name="T5" fmla="*/ 5 h 29"/>
                  <a:gd name="T6" fmla="*/ 8 w 13"/>
                  <a:gd name="T7" fmla="*/ 14 h 29"/>
                  <a:gd name="T8" fmla="*/ 13 w 13"/>
                  <a:gd name="T9" fmla="*/ 19 h 29"/>
                  <a:gd name="T10" fmla="*/ 8 w 13"/>
                  <a:gd name="T11" fmla="*/ 29 h 29"/>
                  <a:gd name="T12" fmla="*/ 0 w 13"/>
                  <a:gd name="T1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9">
                    <a:moveTo>
                      <a:pt x="0" y="14"/>
                    </a:moveTo>
                    <a:lnTo>
                      <a:pt x="8" y="0"/>
                    </a:lnTo>
                    <a:lnTo>
                      <a:pt x="13" y="5"/>
                    </a:lnTo>
                    <a:lnTo>
                      <a:pt x="8" y="14"/>
                    </a:lnTo>
                    <a:lnTo>
                      <a:pt x="13" y="19"/>
                    </a:lnTo>
                    <a:lnTo>
                      <a:pt x="8" y="2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" name="Freeform 1507"/>
              <p:cNvSpPr>
                <a:spLocks/>
              </p:cNvSpPr>
              <p:nvPr/>
            </p:nvSpPr>
            <p:spPr bwMode="auto">
              <a:xfrm>
                <a:off x="1684" y="2088"/>
                <a:ext cx="13" cy="19"/>
              </a:xfrm>
              <a:custGeom>
                <a:avLst/>
                <a:gdLst>
                  <a:gd name="T0" fmla="*/ 5 w 13"/>
                  <a:gd name="T1" fmla="*/ 19 h 19"/>
                  <a:gd name="T2" fmla="*/ 0 w 13"/>
                  <a:gd name="T3" fmla="*/ 5 h 19"/>
                  <a:gd name="T4" fmla="*/ 5 w 13"/>
                  <a:gd name="T5" fmla="*/ 0 h 19"/>
                  <a:gd name="T6" fmla="*/ 5 w 13"/>
                  <a:gd name="T7" fmla="*/ 5 h 19"/>
                  <a:gd name="T8" fmla="*/ 13 w 13"/>
                  <a:gd name="T9" fmla="*/ 5 h 19"/>
                  <a:gd name="T10" fmla="*/ 13 w 13"/>
                  <a:gd name="T11" fmla="*/ 14 h 19"/>
                  <a:gd name="T12" fmla="*/ 5 w 1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9">
                    <a:moveTo>
                      <a:pt x="5" y="19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13" y="5"/>
                    </a:lnTo>
                    <a:lnTo>
                      <a:pt x="13" y="14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" name="Freeform 1508"/>
              <p:cNvSpPr>
                <a:spLocks/>
              </p:cNvSpPr>
              <p:nvPr/>
            </p:nvSpPr>
            <p:spPr bwMode="auto">
              <a:xfrm>
                <a:off x="1684" y="2078"/>
                <a:ext cx="13" cy="15"/>
              </a:xfrm>
              <a:custGeom>
                <a:avLst/>
                <a:gdLst>
                  <a:gd name="T0" fmla="*/ 13 w 13"/>
                  <a:gd name="T1" fmla="*/ 15 h 15"/>
                  <a:gd name="T2" fmla="*/ 0 w 13"/>
                  <a:gd name="T3" fmla="*/ 15 h 15"/>
                  <a:gd name="T4" fmla="*/ 0 w 13"/>
                  <a:gd name="T5" fmla="*/ 10 h 15"/>
                  <a:gd name="T6" fmla="*/ 0 w 13"/>
                  <a:gd name="T7" fmla="*/ 0 h 15"/>
                  <a:gd name="T8" fmla="*/ 5 w 13"/>
                  <a:gd name="T9" fmla="*/ 10 h 15"/>
                  <a:gd name="T10" fmla="*/ 13 w 13"/>
                  <a:gd name="T11" fmla="*/ 10 h 15"/>
                  <a:gd name="T12" fmla="*/ 13 w 1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">
                    <a:moveTo>
                      <a:pt x="13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3" y="10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" name="Freeform 1509"/>
              <p:cNvSpPr>
                <a:spLocks/>
              </p:cNvSpPr>
              <p:nvPr/>
            </p:nvSpPr>
            <p:spPr bwMode="auto">
              <a:xfrm>
                <a:off x="1684" y="2063"/>
                <a:ext cx="16" cy="30"/>
              </a:xfrm>
              <a:custGeom>
                <a:avLst/>
                <a:gdLst>
                  <a:gd name="T0" fmla="*/ 13 w 16"/>
                  <a:gd name="T1" fmla="*/ 30 h 30"/>
                  <a:gd name="T2" fmla="*/ 0 w 16"/>
                  <a:gd name="T3" fmla="*/ 15 h 30"/>
                  <a:gd name="T4" fmla="*/ 5 w 16"/>
                  <a:gd name="T5" fmla="*/ 0 h 30"/>
                  <a:gd name="T6" fmla="*/ 13 w 16"/>
                  <a:gd name="T7" fmla="*/ 10 h 30"/>
                  <a:gd name="T8" fmla="*/ 16 w 16"/>
                  <a:gd name="T9" fmla="*/ 15 h 30"/>
                  <a:gd name="T10" fmla="*/ 16 w 16"/>
                  <a:gd name="T11" fmla="*/ 15 h 30"/>
                  <a:gd name="T12" fmla="*/ 13 w 1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0">
                    <a:moveTo>
                      <a:pt x="13" y="30"/>
                    </a:moveTo>
                    <a:lnTo>
                      <a:pt x="0" y="15"/>
                    </a:lnTo>
                    <a:lnTo>
                      <a:pt x="5" y="0"/>
                    </a:lnTo>
                    <a:lnTo>
                      <a:pt x="13" y="10"/>
                    </a:lnTo>
                    <a:lnTo>
                      <a:pt x="16" y="15"/>
                    </a:lnTo>
                    <a:lnTo>
                      <a:pt x="16" y="15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" name="Freeform 1510"/>
              <p:cNvSpPr>
                <a:spLocks/>
              </p:cNvSpPr>
              <p:nvPr/>
            </p:nvSpPr>
            <p:spPr bwMode="auto">
              <a:xfrm>
                <a:off x="1689" y="2049"/>
                <a:ext cx="14" cy="29"/>
              </a:xfrm>
              <a:custGeom>
                <a:avLst/>
                <a:gdLst>
                  <a:gd name="T0" fmla="*/ 11 w 14"/>
                  <a:gd name="T1" fmla="*/ 29 h 29"/>
                  <a:gd name="T2" fmla="*/ 0 w 14"/>
                  <a:gd name="T3" fmla="*/ 14 h 29"/>
                  <a:gd name="T4" fmla="*/ 3 w 14"/>
                  <a:gd name="T5" fmla="*/ 0 h 29"/>
                  <a:gd name="T6" fmla="*/ 11 w 14"/>
                  <a:gd name="T7" fmla="*/ 10 h 29"/>
                  <a:gd name="T8" fmla="*/ 14 w 14"/>
                  <a:gd name="T9" fmla="*/ 10 h 29"/>
                  <a:gd name="T10" fmla="*/ 14 w 14"/>
                  <a:gd name="T11" fmla="*/ 10 h 29"/>
                  <a:gd name="T12" fmla="*/ 11 w 14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9">
                    <a:moveTo>
                      <a:pt x="11" y="29"/>
                    </a:moveTo>
                    <a:lnTo>
                      <a:pt x="0" y="14"/>
                    </a:lnTo>
                    <a:lnTo>
                      <a:pt x="3" y="0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" name="Freeform 1511"/>
              <p:cNvSpPr>
                <a:spLocks/>
              </p:cNvSpPr>
              <p:nvPr/>
            </p:nvSpPr>
            <p:spPr bwMode="auto">
              <a:xfrm>
                <a:off x="1692" y="2034"/>
                <a:ext cx="11" cy="25"/>
              </a:xfrm>
              <a:custGeom>
                <a:avLst/>
                <a:gdLst>
                  <a:gd name="T0" fmla="*/ 11 w 11"/>
                  <a:gd name="T1" fmla="*/ 25 h 25"/>
                  <a:gd name="T2" fmla="*/ 0 w 11"/>
                  <a:gd name="T3" fmla="*/ 25 h 25"/>
                  <a:gd name="T4" fmla="*/ 0 w 11"/>
                  <a:gd name="T5" fmla="*/ 0 h 25"/>
                  <a:gd name="T6" fmla="*/ 0 w 11"/>
                  <a:gd name="T7" fmla="*/ 0 h 25"/>
                  <a:gd name="T8" fmla="*/ 8 w 11"/>
                  <a:gd name="T9" fmla="*/ 0 h 25"/>
                  <a:gd name="T10" fmla="*/ 11 w 11"/>
                  <a:gd name="T11" fmla="*/ 0 h 25"/>
                  <a:gd name="T12" fmla="*/ 11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11" y="25"/>
                    </a:moveTo>
                    <a:lnTo>
                      <a:pt x="0" y="2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" name="Freeform 1512"/>
              <p:cNvSpPr>
                <a:spLocks/>
              </p:cNvSpPr>
              <p:nvPr/>
            </p:nvSpPr>
            <p:spPr bwMode="auto">
              <a:xfrm>
                <a:off x="1692" y="2015"/>
                <a:ext cx="16" cy="29"/>
              </a:xfrm>
              <a:custGeom>
                <a:avLst/>
                <a:gdLst>
                  <a:gd name="T0" fmla="*/ 11 w 16"/>
                  <a:gd name="T1" fmla="*/ 29 h 29"/>
                  <a:gd name="T2" fmla="*/ 0 w 16"/>
                  <a:gd name="T3" fmla="*/ 19 h 29"/>
                  <a:gd name="T4" fmla="*/ 5 w 16"/>
                  <a:gd name="T5" fmla="*/ 0 h 29"/>
                  <a:gd name="T6" fmla="*/ 5 w 16"/>
                  <a:gd name="T7" fmla="*/ 0 h 29"/>
                  <a:gd name="T8" fmla="*/ 11 w 16"/>
                  <a:gd name="T9" fmla="*/ 5 h 29"/>
                  <a:gd name="T10" fmla="*/ 16 w 16"/>
                  <a:gd name="T11" fmla="*/ 5 h 29"/>
                  <a:gd name="T12" fmla="*/ 11 w 16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11" y="29"/>
                    </a:moveTo>
                    <a:lnTo>
                      <a:pt x="0" y="19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16" y="5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" name="Freeform 1513"/>
              <p:cNvSpPr>
                <a:spLocks/>
              </p:cNvSpPr>
              <p:nvPr/>
            </p:nvSpPr>
            <p:spPr bwMode="auto">
              <a:xfrm>
                <a:off x="1697" y="1990"/>
                <a:ext cx="14" cy="30"/>
              </a:xfrm>
              <a:custGeom>
                <a:avLst/>
                <a:gdLst>
                  <a:gd name="T0" fmla="*/ 11 w 14"/>
                  <a:gd name="T1" fmla="*/ 30 h 30"/>
                  <a:gd name="T2" fmla="*/ 0 w 14"/>
                  <a:gd name="T3" fmla="*/ 25 h 30"/>
                  <a:gd name="T4" fmla="*/ 3 w 14"/>
                  <a:gd name="T5" fmla="*/ 0 h 30"/>
                  <a:gd name="T6" fmla="*/ 11 w 14"/>
                  <a:gd name="T7" fmla="*/ 10 h 30"/>
                  <a:gd name="T8" fmla="*/ 14 w 14"/>
                  <a:gd name="T9" fmla="*/ 10 h 30"/>
                  <a:gd name="T10" fmla="*/ 14 w 14"/>
                  <a:gd name="T11" fmla="*/ 10 h 30"/>
                  <a:gd name="T12" fmla="*/ 11 w 14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0">
                    <a:moveTo>
                      <a:pt x="11" y="30"/>
                    </a:moveTo>
                    <a:lnTo>
                      <a:pt x="0" y="25"/>
                    </a:lnTo>
                    <a:lnTo>
                      <a:pt x="3" y="0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1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" name="Freeform 1514"/>
              <p:cNvSpPr>
                <a:spLocks/>
              </p:cNvSpPr>
              <p:nvPr/>
            </p:nvSpPr>
            <p:spPr bwMode="auto">
              <a:xfrm>
                <a:off x="1700" y="1971"/>
                <a:ext cx="11" cy="29"/>
              </a:xfrm>
              <a:custGeom>
                <a:avLst/>
                <a:gdLst>
                  <a:gd name="T0" fmla="*/ 11 w 11"/>
                  <a:gd name="T1" fmla="*/ 29 h 29"/>
                  <a:gd name="T2" fmla="*/ 0 w 11"/>
                  <a:gd name="T3" fmla="*/ 29 h 29"/>
                  <a:gd name="T4" fmla="*/ 0 w 11"/>
                  <a:gd name="T5" fmla="*/ 0 h 29"/>
                  <a:gd name="T6" fmla="*/ 0 w 11"/>
                  <a:gd name="T7" fmla="*/ 0 h 29"/>
                  <a:gd name="T8" fmla="*/ 8 w 11"/>
                  <a:gd name="T9" fmla="*/ 0 h 29"/>
                  <a:gd name="T10" fmla="*/ 11 w 11"/>
                  <a:gd name="T11" fmla="*/ 0 h 29"/>
                  <a:gd name="T12" fmla="*/ 11 w 11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11" y="29"/>
                    </a:moveTo>
                    <a:lnTo>
                      <a:pt x="0" y="2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" name="Freeform 1515"/>
              <p:cNvSpPr>
                <a:spLocks/>
              </p:cNvSpPr>
              <p:nvPr/>
            </p:nvSpPr>
            <p:spPr bwMode="auto">
              <a:xfrm>
                <a:off x="1700" y="1942"/>
                <a:ext cx="17" cy="34"/>
              </a:xfrm>
              <a:custGeom>
                <a:avLst/>
                <a:gdLst>
                  <a:gd name="T0" fmla="*/ 11 w 17"/>
                  <a:gd name="T1" fmla="*/ 34 h 34"/>
                  <a:gd name="T2" fmla="*/ 0 w 17"/>
                  <a:gd name="T3" fmla="*/ 29 h 34"/>
                  <a:gd name="T4" fmla="*/ 3 w 17"/>
                  <a:gd name="T5" fmla="*/ 0 h 34"/>
                  <a:gd name="T6" fmla="*/ 11 w 17"/>
                  <a:gd name="T7" fmla="*/ 10 h 34"/>
                  <a:gd name="T8" fmla="*/ 17 w 17"/>
                  <a:gd name="T9" fmla="*/ 10 h 34"/>
                  <a:gd name="T10" fmla="*/ 17 w 17"/>
                  <a:gd name="T11" fmla="*/ 10 h 34"/>
                  <a:gd name="T12" fmla="*/ 11 w 1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4">
                    <a:moveTo>
                      <a:pt x="11" y="34"/>
                    </a:moveTo>
                    <a:lnTo>
                      <a:pt x="0" y="29"/>
                    </a:lnTo>
                    <a:lnTo>
                      <a:pt x="3" y="0"/>
                    </a:lnTo>
                    <a:lnTo>
                      <a:pt x="11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" name="Freeform 1516"/>
              <p:cNvSpPr>
                <a:spLocks/>
              </p:cNvSpPr>
              <p:nvPr/>
            </p:nvSpPr>
            <p:spPr bwMode="auto">
              <a:xfrm>
                <a:off x="1703" y="1922"/>
                <a:ext cx="14" cy="30"/>
              </a:xfrm>
              <a:custGeom>
                <a:avLst/>
                <a:gdLst>
                  <a:gd name="T0" fmla="*/ 14 w 14"/>
                  <a:gd name="T1" fmla="*/ 30 h 30"/>
                  <a:gd name="T2" fmla="*/ 0 w 14"/>
                  <a:gd name="T3" fmla="*/ 30 h 30"/>
                  <a:gd name="T4" fmla="*/ 0 w 14"/>
                  <a:gd name="T5" fmla="*/ 0 h 30"/>
                  <a:gd name="T6" fmla="*/ 0 w 14"/>
                  <a:gd name="T7" fmla="*/ 0 h 30"/>
                  <a:gd name="T8" fmla="*/ 8 w 14"/>
                  <a:gd name="T9" fmla="*/ 5 h 30"/>
                  <a:gd name="T10" fmla="*/ 14 w 14"/>
                  <a:gd name="T11" fmla="*/ 5 h 30"/>
                  <a:gd name="T12" fmla="*/ 14 w 14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0">
                    <a:moveTo>
                      <a:pt x="14" y="30"/>
                    </a:moveTo>
                    <a:lnTo>
                      <a:pt x="0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14" y="5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" name="Freeform 1517"/>
              <p:cNvSpPr>
                <a:spLocks/>
              </p:cNvSpPr>
              <p:nvPr/>
            </p:nvSpPr>
            <p:spPr bwMode="auto">
              <a:xfrm>
                <a:off x="1703" y="1898"/>
                <a:ext cx="16" cy="29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4 h 29"/>
                  <a:gd name="T4" fmla="*/ 5 w 16"/>
                  <a:gd name="T5" fmla="*/ 0 h 29"/>
                  <a:gd name="T6" fmla="*/ 5 w 16"/>
                  <a:gd name="T7" fmla="*/ 0 h 29"/>
                  <a:gd name="T8" fmla="*/ 14 w 16"/>
                  <a:gd name="T9" fmla="*/ 0 h 29"/>
                  <a:gd name="T10" fmla="*/ 16 w 16"/>
                  <a:gd name="T11" fmla="*/ 10 h 29"/>
                  <a:gd name="T12" fmla="*/ 14 w 16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4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14" y="0"/>
                    </a:lnTo>
                    <a:lnTo>
                      <a:pt x="16" y="10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" name="Freeform 1518"/>
              <p:cNvSpPr>
                <a:spLocks/>
              </p:cNvSpPr>
              <p:nvPr/>
            </p:nvSpPr>
            <p:spPr bwMode="auto">
              <a:xfrm>
                <a:off x="1708" y="1879"/>
                <a:ext cx="17" cy="29"/>
              </a:xfrm>
              <a:custGeom>
                <a:avLst/>
                <a:gdLst>
                  <a:gd name="T0" fmla="*/ 11 w 17"/>
                  <a:gd name="T1" fmla="*/ 29 h 29"/>
                  <a:gd name="T2" fmla="*/ 0 w 17"/>
                  <a:gd name="T3" fmla="*/ 19 h 29"/>
                  <a:gd name="T4" fmla="*/ 9 w 17"/>
                  <a:gd name="T5" fmla="*/ 0 h 29"/>
                  <a:gd name="T6" fmla="*/ 11 w 17"/>
                  <a:gd name="T7" fmla="*/ 0 h 29"/>
                  <a:gd name="T8" fmla="*/ 17 w 17"/>
                  <a:gd name="T9" fmla="*/ 0 h 29"/>
                  <a:gd name="T10" fmla="*/ 17 w 17"/>
                  <a:gd name="T11" fmla="*/ 4 h 29"/>
                  <a:gd name="T12" fmla="*/ 11 w 17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9">
                    <a:moveTo>
                      <a:pt x="11" y="29"/>
                    </a:moveTo>
                    <a:lnTo>
                      <a:pt x="0" y="19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" name="Freeform 1519"/>
              <p:cNvSpPr>
                <a:spLocks/>
              </p:cNvSpPr>
              <p:nvPr/>
            </p:nvSpPr>
            <p:spPr bwMode="auto">
              <a:xfrm>
                <a:off x="1711" y="1854"/>
                <a:ext cx="14" cy="25"/>
              </a:xfrm>
              <a:custGeom>
                <a:avLst/>
                <a:gdLst>
                  <a:gd name="T0" fmla="*/ 14 w 14"/>
                  <a:gd name="T1" fmla="*/ 25 h 25"/>
                  <a:gd name="T2" fmla="*/ 0 w 14"/>
                  <a:gd name="T3" fmla="*/ 25 h 25"/>
                  <a:gd name="T4" fmla="*/ 0 w 14"/>
                  <a:gd name="T5" fmla="*/ 0 h 25"/>
                  <a:gd name="T6" fmla="*/ 6 w 14"/>
                  <a:gd name="T7" fmla="*/ 0 h 25"/>
                  <a:gd name="T8" fmla="*/ 8 w 14"/>
                  <a:gd name="T9" fmla="*/ 0 h 25"/>
                  <a:gd name="T10" fmla="*/ 14 w 14"/>
                  <a:gd name="T11" fmla="*/ 0 h 25"/>
                  <a:gd name="T12" fmla="*/ 14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0" y="2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4" y="0"/>
                    </a:lnTo>
                    <a:lnTo>
                      <a:pt x="14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" name="Freeform 1520"/>
              <p:cNvSpPr>
                <a:spLocks/>
              </p:cNvSpPr>
              <p:nvPr/>
            </p:nvSpPr>
            <p:spPr bwMode="auto">
              <a:xfrm>
                <a:off x="1717" y="1835"/>
                <a:ext cx="11" cy="19"/>
              </a:xfrm>
              <a:custGeom>
                <a:avLst/>
                <a:gdLst>
                  <a:gd name="T0" fmla="*/ 8 w 11"/>
                  <a:gd name="T1" fmla="*/ 19 h 19"/>
                  <a:gd name="T2" fmla="*/ 0 w 11"/>
                  <a:gd name="T3" fmla="*/ 19 h 19"/>
                  <a:gd name="T4" fmla="*/ 2 w 11"/>
                  <a:gd name="T5" fmla="*/ 0 h 19"/>
                  <a:gd name="T6" fmla="*/ 8 w 11"/>
                  <a:gd name="T7" fmla="*/ 0 h 19"/>
                  <a:gd name="T8" fmla="*/ 11 w 11"/>
                  <a:gd name="T9" fmla="*/ 0 h 19"/>
                  <a:gd name="T10" fmla="*/ 11 w 11"/>
                  <a:gd name="T11" fmla="*/ 0 h 19"/>
                  <a:gd name="T12" fmla="*/ 8 w 11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8" y="19"/>
                    </a:moveTo>
                    <a:lnTo>
                      <a:pt x="0" y="19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" name="Freeform 1521"/>
              <p:cNvSpPr>
                <a:spLocks/>
              </p:cNvSpPr>
              <p:nvPr/>
            </p:nvSpPr>
            <p:spPr bwMode="auto">
              <a:xfrm>
                <a:off x="1719" y="1810"/>
                <a:ext cx="9" cy="25"/>
              </a:xfrm>
              <a:custGeom>
                <a:avLst/>
                <a:gdLst>
                  <a:gd name="T0" fmla="*/ 9 w 9"/>
                  <a:gd name="T1" fmla="*/ 25 h 25"/>
                  <a:gd name="T2" fmla="*/ 0 w 9"/>
                  <a:gd name="T3" fmla="*/ 25 h 25"/>
                  <a:gd name="T4" fmla="*/ 0 w 9"/>
                  <a:gd name="T5" fmla="*/ 0 h 25"/>
                  <a:gd name="T6" fmla="*/ 0 w 9"/>
                  <a:gd name="T7" fmla="*/ 0 h 25"/>
                  <a:gd name="T8" fmla="*/ 6 w 9"/>
                  <a:gd name="T9" fmla="*/ 0 h 25"/>
                  <a:gd name="T10" fmla="*/ 9 w 9"/>
                  <a:gd name="T11" fmla="*/ 0 h 25"/>
                  <a:gd name="T12" fmla="*/ 9 w 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5">
                    <a:moveTo>
                      <a:pt x="9" y="25"/>
                    </a:moveTo>
                    <a:lnTo>
                      <a:pt x="0" y="2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9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" name="Freeform 1522"/>
              <p:cNvSpPr>
                <a:spLocks/>
              </p:cNvSpPr>
              <p:nvPr/>
            </p:nvSpPr>
            <p:spPr bwMode="auto">
              <a:xfrm>
                <a:off x="1719" y="1791"/>
                <a:ext cx="14" cy="29"/>
              </a:xfrm>
              <a:custGeom>
                <a:avLst/>
                <a:gdLst>
                  <a:gd name="T0" fmla="*/ 9 w 14"/>
                  <a:gd name="T1" fmla="*/ 29 h 29"/>
                  <a:gd name="T2" fmla="*/ 0 w 14"/>
                  <a:gd name="T3" fmla="*/ 19 h 29"/>
                  <a:gd name="T4" fmla="*/ 6 w 14"/>
                  <a:gd name="T5" fmla="*/ 0 h 29"/>
                  <a:gd name="T6" fmla="*/ 6 w 14"/>
                  <a:gd name="T7" fmla="*/ 0 h 29"/>
                  <a:gd name="T8" fmla="*/ 9 w 14"/>
                  <a:gd name="T9" fmla="*/ 0 h 29"/>
                  <a:gd name="T10" fmla="*/ 14 w 14"/>
                  <a:gd name="T11" fmla="*/ 5 h 29"/>
                  <a:gd name="T12" fmla="*/ 9 w 14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9">
                    <a:moveTo>
                      <a:pt x="9" y="29"/>
                    </a:moveTo>
                    <a:lnTo>
                      <a:pt x="0" y="19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4" y="5"/>
                    </a:lnTo>
                    <a:lnTo>
                      <a:pt x="9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" name="Freeform 1523"/>
              <p:cNvSpPr>
                <a:spLocks/>
              </p:cNvSpPr>
              <p:nvPr/>
            </p:nvSpPr>
            <p:spPr bwMode="auto">
              <a:xfrm>
                <a:off x="1725" y="1767"/>
                <a:ext cx="11" cy="29"/>
              </a:xfrm>
              <a:custGeom>
                <a:avLst/>
                <a:gdLst>
                  <a:gd name="T0" fmla="*/ 8 w 11"/>
                  <a:gd name="T1" fmla="*/ 29 h 29"/>
                  <a:gd name="T2" fmla="*/ 0 w 11"/>
                  <a:gd name="T3" fmla="*/ 24 h 29"/>
                  <a:gd name="T4" fmla="*/ 3 w 11"/>
                  <a:gd name="T5" fmla="*/ 0 h 29"/>
                  <a:gd name="T6" fmla="*/ 8 w 11"/>
                  <a:gd name="T7" fmla="*/ 0 h 29"/>
                  <a:gd name="T8" fmla="*/ 11 w 11"/>
                  <a:gd name="T9" fmla="*/ 0 h 29"/>
                  <a:gd name="T10" fmla="*/ 11 w 11"/>
                  <a:gd name="T11" fmla="*/ 9 h 29"/>
                  <a:gd name="T12" fmla="*/ 8 w 11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8" y="29"/>
                    </a:moveTo>
                    <a:lnTo>
                      <a:pt x="0" y="24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8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" name="Freeform 1524"/>
              <p:cNvSpPr>
                <a:spLocks/>
              </p:cNvSpPr>
              <p:nvPr/>
            </p:nvSpPr>
            <p:spPr bwMode="auto">
              <a:xfrm>
                <a:off x="1728" y="1747"/>
                <a:ext cx="8" cy="20"/>
              </a:xfrm>
              <a:custGeom>
                <a:avLst/>
                <a:gdLst>
                  <a:gd name="T0" fmla="*/ 8 w 8"/>
                  <a:gd name="T1" fmla="*/ 20 h 20"/>
                  <a:gd name="T2" fmla="*/ 0 w 8"/>
                  <a:gd name="T3" fmla="*/ 20 h 20"/>
                  <a:gd name="T4" fmla="*/ 0 w 8"/>
                  <a:gd name="T5" fmla="*/ 5 h 20"/>
                  <a:gd name="T6" fmla="*/ 0 w 8"/>
                  <a:gd name="T7" fmla="*/ 0 h 20"/>
                  <a:gd name="T8" fmla="*/ 5 w 8"/>
                  <a:gd name="T9" fmla="*/ 5 h 20"/>
                  <a:gd name="T10" fmla="*/ 8 w 8"/>
                  <a:gd name="T11" fmla="*/ 5 h 20"/>
                  <a:gd name="T12" fmla="*/ 8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8" y="20"/>
                    </a:moveTo>
                    <a:lnTo>
                      <a:pt x="0" y="20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" name="Freeform 1525"/>
              <p:cNvSpPr>
                <a:spLocks/>
              </p:cNvSpPr>
              <p:nvPr/>
            </p:nvSpPr>
            <p:spPr bwMode="auto">
              <a:xfrm>
                <a:off x="1728" y="1733"/>
                <a:ext cx="13" cy="19"/>
              </a:xfrm>
              <a:custGeom>
                <a:avLst/>
                <a:gdLst>
                  <a:gd name="T0" fmla="*/ 8 w 13"/>
                  <a:gd name="T1" fmla="*/ 19 h 19"/>
                  <a:gd name="T2" fmla="*/ 0 w 13"/>
                  <a:gd name="T3" fmla="*/ 14 h 19"/>
                  <a:gd name="T4" fmla="*/ 5 w 13"/>
                  <a:gd name="T5" fmla="*/ 0 h 19"/>
                  <a:gd name="T6" fmla="*/ 8 w 13"/>
                  <a:gd name="T7" fmla="*/ 0 h 19"/>
                  <a:gd name="T8" fmla="*/ 13 w 13"/>
                  <a:gd name="T9" fmla="*/ 0 h 19"/>
                  <a:gd name="T10" fmla="*/ 13 w 13"/>
                  <a:gd name="T11" fmla="*/ 5 h 19"/>
                  <a:gd name="T12" fmla="*/ 8 w 1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9">
                    <a:moveTo>
                      <a:pt x="8" y="19"/>
                    </a:moveTo>
                    <a:lnTo>
                      <a:pt x="0" y="14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3" y="5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" name="Freeform 1526"/>
              <p:cNvSpPr>
                <a:spLocks/>
              </p:cNvSpPr>
              <p:nvPr/>
            </p:nvSpPr>
            <p:spPr bwMode="auto">
              <a:xfrm>
                <a:off x="1733" y="1708"/>
                <a:ext cx="8" cy="25"/>
              </a:xfrm>
              <a:custGeom>
                <a:avLst/>
                <a:gdLst>
                  <a:gd name="T0" fmla="*/ 8 w 8"/>
                  <a:gd name="T1" fmla="*/ 25 h 25"/>
                  <a:gd name="T2" fmla="*/ 0 w 8"/>
                  <a:gd name="T3" fmla="*/ 25 h 25"/>
                  <a:gd name="T4" fmla="*/ 0 w 8"/>
                  <a:gd name="T5" fmla="*/ 10 h 25"/>
                  <a:gd name="T6" fmla="*/ 0 w 8"/>
                  <a:gd name="T7" fmla="*/ 0 h 25"/>
                  <a:gd name="T8" fmla="*/ 3 w 8"/>
                  <a:gd name="T9" fmla="*/ 10 h 25"/>
                  <a:gd name="T10" fmla="*/ 8 w 8"/>
                  <a:gd name="T11" fmla="*/ 10 h 25"/>
                  <a:gd name="T12" fmla="*/ 8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8" y="25"/>
                    </a:moveTo>
                    <a:lnTo>
                      <a:pt x="0" y="2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" y="10"/>
                    </a:lnTo>
                    <a:lnTo>
                      <a:pt x="8" y="10"/>
                    </a:lnTo>
                    <a:lnTo>
                      <a:pt x="8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" name="Freeform 1527"/>
              <p:cNvSpPr>
                <a:spLocks/>
              </p:cNvSpPr>
              <p:nvPr/>
            </p:nvSpPr>
            <p:spPr bwMode="auto">
              <a:xfrm>
                <a:off x="1733" y="1694"/>
                <a:ext cx="11" cy="24"/>
              </a:xfrm>
              <a:custGeom>
                <a:avLst/>
                <a:gdLst>
                  <a:gd name="T0" fmla="*/ 8 w 11"/>
                  <a:gd name="T1" fmla="*/ 24 h 24"/>
                  <a:gd name="T2" fmla="*/ 0 w 11"/>
                  <a:gd name="T3" fmla="*/ 14 h 24"/>
                  <a:gd name="T4" fmla="*/ 3 w 11"/>
                  <a:gd name="T5" fmla="*/ 0 h 24"/>
                  <a:gd name="T6" fmla="*/ 8 w 11"/>
                  <a:gd name="T7" fmla="*/ 9 h 24"/>
                  <a:gd name="T8" fmla="*/ 11 w 11"/>
                  <a:gd name="T9" fmla="*/ 9 h 24"/>
                  <a:gd name="T10" fmla="*/ 11 w 11"/>
                  <a:gd name="T11" fmla="*/ 9 h 24"/>
                  <a:gd name="T12" fmla="*/ 8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8" y="24"/>
                    </a:moveTo>
                    <a:lnTo>
                      <a:pt x="0" y="14"/>
                    </a:lnTo>
                    <a:lnTo>
                      <a:pt x="3" y="0"/>
                    </a:lnTo>
                    <a:lnTo>
                      <a:pt x="8" y="9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" name="Freeform 1528"/>
              <p:cNvSpPr>
                <a:spLocks/>
              </p:cNvSpPr>
              <p:nvPr/>
            </p:nvSpPr>
            <p:spPr bwMode="auto">
              <a:xfrm>
                <a:off x="1736" y="1679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15 h 24"/>
                  <a:gd name="T4" fmla="*/ 5 w 16"/>
                  <a:gd name="T5" fmla="*/ 0 h 24"/>
                  <a:gd name="T6" fmla="*/ 8 w 16"/>
                  <a:gd name="T7" fmla="*/ 0 h 24"/>
                  <a:gd name="T8" fmla="*/ 16 w 16"/>
                  <a:gd name="T9" fmla="*/ 0 h 24"/>
                  <a:gd name="T10" fmla="*/ 16 w 16"/>
                  <a:gd name="T11" fmla="*/ 10 h 24"/>
                  <a:gd name="T12" fmla="*/ 8 w 1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4">
                    <a:moveTo>
                      <a:pt x="8" y="24"/>
                    </a:moveTo>
                    <a:lnTo>
                      <a:pt x="0" y="15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10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" name="Freeform 1529"/>
              <p:cNvSpPr>
                <a:spLocks/>
              </p:cNvSpPr>
              <p:nvPr/>
            </p:nvSpPr>
            <p:spPr bwMode="auto">
              <a:xfrm>
                <a:off x="1741" y="1665"/>
                <a:ext cx="11" cy="14"/>
              </a:xfrm>
              <a:custGeom>
                <a:avLst/>
                <a:gdLst>
                  <a:gd name="T0" fmla="*/ 11 w 11"/>
                  <a:gd name="T1" fmla="*/ 14 h 14"/>
                  <a:gd name="T2" fmla="*/ 0 w 11"/>
                  <a:gd name="T3" fmla="*/ 14 h 14"/>
                  <a:gd name="T4" fmla="*/ 0 w 11"/>
                  <a:gd name="T5" fmla="*/ 0 h 14"/>
                  <a:gd name="T6" fmla="*/ 0 w 11"/>
                  <a:gd name="T7" fmla="*/ 0 h 14"/>
                  <a:gd name="T8" fmla="*/ 3 w 11"/>
                  <a:gd name="T9" fmla="*/ 9 h 14"/>
                  <a:gd name="T10" fmla="*/ 11 w 11"/>
                  <a:gd name="T11" fmla="*/ 9 h 14"/>
                  <a:gd name="T12" fmla="*/ 11 w 11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4">
                    <a:moveTo>
                      <a:pt x="11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11" y="9"/>
                    </a:lnTo>
                    <a:lnTo>
                      <a:pt x="1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" name="Freeform 1530"/>
              <p:cNvSpPr>
                <a:spLocks/>
              </p:cNvSpPr>
              <p:nvPr/>
            </p:nvSpPr>
            <p:spPr bwMode="auto">
              <a:xfrm>
                <a:off x="1741" y="1650"/>
                <a:ext cx="11" cy="24"/>
              </a:xfrm>
              <a:custGeom>
                <a:avLst/>
                <a:gdLst>
                  <a:gd name="T0" fmla="*/ 8 w 11"/>
                  <a:gd name="T1" fmla="*/ 24 h 24"/>
                  <a:gd name="T2" fmla="*/ 0 w 11"/>
                  <a:gd name="T3" fmla="*/ 15 h 24"/>
                  <a:gd name="T4" fmla="*/ 3 w 11"/>
                  <a:gd name="T5" fmla="*/ 0 h 24"/>
                  <a:gd name="T6" fmla="*/ 3 w 11"/>
                  <a:gd name="T7" fmla="*/ 0 h 24"/>
                  <a:gd name="T8" fmla="*/ 8 w 11"/>
                  <a:gd name="T9" fmla="*/ 10 h 24"/>
                  <a:gd name="T10" fmla="*/ 11 w 11"/>
                  <a:gd name="T11" fmla="*/ 10 h 24"/>
                  <a:gd name="T12" fmla="*/ 8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8" y="24"/>
                    </a:moveTo>
                    <a:lnTo>
                      <a:pt x="0" y="15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8" y="10"/>
                    </a:lnTo>
                    <a:lnTo>
                      <a:pt x="11" y="10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" name="Freeform 1531"/>
              <p:cNvSpPr>
                <a:spLocks/>
              </p:cNvSpPr>
              <p:nvPr/>
            </p:nvSpPr>
            <p:spPr bwMode="auto">
              <a:xfrm>
                <a:off x="1744" y="1640"/>
                <a:ext cx="16" cy="20"/>
              </a:xfrm>
              <a:custGeom>
                <a:avLst/>
                <a:gdLst>
                  <a:gd name="T0" fmla="*/ 8 w 16"/>
                  <a:gd name="T1" fmla="*/ 20 h 20"/>
                  <a:gd name="T2" fmla="*/ 0 w 16"/>
                  <a:gd name="T3" fmla="*/ 10 h 20"/>
                  <a:gd name="T4" fmla="*/ 5 w 16"/>
                  <a:gd name="T5" fmla="*/ 0 h 20"/>
                  <a:gd name="T6" fmla="*/ 8 w 16"/>
                  <a:gd name="T7" fmla="*/ 5 h 20"/>
                  <a:gd name="T8" fmla="*/ 16 w 16"/>
                  <a:gd name="T9" fmla="*/ 5 h 20"/>
                  <a:gd name="T10" fmla="*/ 16 w 16"/>
                  <a:gd name="T11" fmla="*/ 5 h 20"/>
                  <a:gd name="T12" fmla="*/ 8 w 1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0">
                    <a:moveTo>
                      <a:pt x="8" y="20"/>
                    </a:moveTo>
                    <a:lnTo>
                      <a:pt x="0" y="10"/>
                    </a:lnTo>
                    <a:lnTo>
                      <a:pt x="5" y="0"/>
                    </a:lnTo>
                    <a:lnTo>
                      <a:pt x="8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" name="Freeform 1532"/>
              <p:cNvSpPr>
                <a:spLocks/>
              </p:cNvSpPr>
              <p:nvPr/>
            </p:nvSpPr>
            <p:spPr bwMode="auto">
              <a:xfrm>
                <a:off x="1749" y="1626"/>
                <a:ext cx="11" cy="19"/>
              </a:xfrm>
              <a:custGeom>
                <a:avLst/>
                <a:gdLst>
                  <a:gd name="T0" fmla="*/ 11 w 11"/>
                  <a:gd name="T1" fmla="*/ 19 h 19"/>
                  <a:gd name="T2" fmla="*/ 0 w 11"/>
                  <a:gd name="T3" fmla="*/ 19 h 19"/>
                  <a:gd name="T4" fmla="*/ 0 w 11"/>
                  <a:gd name="T5" fmla="*/ 5 h 19"/>
                  <a:gd name="T6" fmla="*/ 0 w 11"/>
                  <a:gd name="T7" fmla="*/ 0 h 19"/>
                  <a:gd name="T8" fmla="*/ 3 w 11"/>
                  <a:gd name="T9" fmla="*/ 5 h 19"/>
                  <a:gd name="T10" fmla="*/ 11 w 11"/>
                  <a:gd name="T11" fmla="*/ 5 h 19"/>
                  <a:gd name="T12" fmla="*/ 11 w 11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11" y="19"/>
                    </a:moveTo>
                    <a:lnTo>
                      <a:pt x="0" y="19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11" y="5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" name="Freeform 1533"/>
              <p:cNvSpPr>
                <a:spLocks/>
              </p:cNvSpPr>
              <p:nvPr/>
            </p:nvSpPr>
            <p:spPr bwMode="auto">
              <a:xfrm>
                <a:off x="1749" y="1616"/>
                <a:ext cx="17" cy="24"/>
              </a:xfrm>
              <a:custGeom>
                <a:avLst/>
                <a:gdLst>
                  <a:gd name="T0" fmla="*/ 9 w 17"/>
                  <a:gd name="T1" fmla="*/ 24 h 24"/>
                  <a:gd name="T2" fmla="*/ 0 w 17"/>
                  <a:gd name="T3" fmla="*/ 10 h 24"/>
                  <a:gd name="T4" fmla="*/ 3 w 17"/>
                  <a:gd name="T5" fmla="*/ 0 h 24"/>
                  <a:gd name="T6" fmla="*/ 9 w 17"/>
                  <a:gd name="T7" fmla="*/ 10 h 24"/>
                  <a:gd name="T8" fmla="*/ 17 w 17"/>
                  <a:gd name="T9" fmla="*/ 10 h 24"/>
                  <a:gd name="T10" fmla="*/ 17 w 17"/>
                  <a:gd name="T11" fmla="*/ 10 h 24"/>
                  <a:gd name="T12" fmla="*/ 9 w 17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4">
                    <a:moveTo>
                      <a:pt x="9" y="24"/>
                    </a:moveTo>
                    <a:lnTo>
                      <a:pt x="0" y="10"/>
                    </a:lnTo>
                    <a:lnTo>
                      <a:pt x="3" y="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9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" name="Freeform 1534"/>
              <p:cNvSpPr>
                <a:spLocks/>
              </p:cNvSpPr>
              <p:nvPr/>
            </p:nvSpPr>
            <p:spPr bwMode="auto">
              <a:xfrm>
                <a:off x="1752" y="1601"/>
                <a:ext cx="14" cy="25"/>
              </a:xfrm>
              <a:custGeom>
                <a:avLst/>
                <a:gdLst>
                  <a:gd name="T0" fmla="*/ 14 w 14"/>
                  <a:gd name="T1" fmla="*/ 25 h 25"/>
                  <a:gd name="T2" fmla="*/ 0 w 14"/>
                  <a:gd name="T3" fmla="*/ 25 h 25"/>
                  <a:gd name="T4" fmla="*/ 0 w 14"/>
                  <a:gd name="T5" fmla="*/ 10 h 25"/>
                  <a:gd name="T6" fmla="*/ 0 w 14"/>
                  <a:gd name="T7" fmla="*/ 0 h 25"/>
                  <a:gd name="T8" fmla="*/ 6 w 14"/>
                  <a:gd name="T9" fmla="*/ 10 h 25"/>
                  <a:gd name="T10" fmla="*/ 14 w 14"/>
                  <a:gd name="T11" fmla="*/ 10 h 25"/>
                  <a:gd name="T12" fmla="*/ 14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0" y="2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4" y="10"/>
                    </a:lnTo>
                    <a:lnTo>
                      <a:pt x="14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" name="Freeform 1535"/>
              <p:cNvSpPr>
                <a:spLocks/>
              </p:cNvSpPr>
              <p:nvPr/>
            </p:nvSpPr>
            <p:spPr bwMode="auto">
              <a:xfrm>
                <a:off x="1752" y="1596"/>
                <a:ext cx="14" cy="20"/>
              </a:xfrm>
              <a:custGeom>
                <a:avLst/>
                <a:gdLst>
                  <a:gd name="T0" fmla="*/ 8 w 14"/>
                  <a:gd name="T1" fmla="*/ 20 h 20"/>
                  <a:gd name="T2" fmla="*/ 0 w 14"/>
                  <a:gd name="T3" fmla="*/ 5 h 20"/>
                  <a:gd name="T4" fmla="*/ 6 w 14"/>
                  <a:gd name="T5" fmla="*/ 0 h 20"/>
                  <a:gd name="T6" fmla="*/ 8 w 14"/>
                  <a:gd name="T7" fmla="*/ 5 h 20"/>
                  <a:gd name="T8" fmla="*/ 14 w 14"/>
                  <a:gd name="T9" fmla="*/ 15 h 20"/>
                  <a:gd name="T10" fmla="*/ 14 w 14"/>
                  <a:gd name="T11" fmla="*/ 15 h 20"/>
                  <a:gd name="T12" fmla="*/ 8 w 1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0">
                    <a:moveTo>
                      <a:pt x="8" y="20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8" y="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" name="Freeform 1536"/>
              <p:cNvSpPr>
                <a:spLocks/>
              </p:cNvSpPr>
              <p:nvPr/>
            </p:nvSpPr>
            <p:spPr bwMode="auto">
              <a:xfrm>
                <a:off x="1758" y="1587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9 h 24"/>
                  <a:gd name="T4" fmla="*/ 2 w 16"/>
                  <a:gd name="T5" fmla="*/ 0 h 24"/>
                  <a:gd name="T6" fmla="*/ 8 w 16"/>
                  <a:gd name="T7" fmla="*/ 9 h 24"/>
                  <a:gd name="T8" fmla="*/ 16 w 16"/>
                  <a:gd name="T9" fmla="*/ 9 h 24"/>
                  <a:gd name="T10" fmla="*/ 16 w 16"/>
                  <a:gd name="T11" fmla="*/ 9 h 24"/>
                  <a:gd name="T12" fmla="*/ 8 w 1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4">
                    <a:moveTo>
                      <a:pt x="8" y="24"/>
                    </a:moveTo>
                    <a:lnTo>
                      <a:pt x="0" y="9"/>
                    </a:lnTo>
                    <a:lnTo>
                      <a:pt x="2" y="0"/>
                    </a:lnTo>
                    <a:lnTo>
                      <a:pt x="8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" name="Freeform 1537"/>
              <p:cNvSpPr>
                <a:spLocks/>
              </p:cNvSpPr>
              <p:nvPr/>
            </p:nvSpPr>
            <p:spPr bwMode="auto">
              <a:xfrm>
                <a:off x="1760" y="1582"/>
                <a:ext cx="14" cy="14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0 h 14"/>
                  <a:gd name="T6" fmla="*/ 0 w 14"/>
                  <a:gd name="T7" fmla="*/ 0 h 14"/>
                  <a:gd name="T8" fmla="*/ 6 w 14"/>
                  <a:gd name="T9" fmla="*/ 5 h 14"/>
                  <a:gd name="T10" fmla="*/ 14 w 14"/>
                  <a:gd name="T11" fmla="*/ 5 h 14"/>
                  <a:gd name="T12" fmla="*/ 14 w 1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5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" name="Freeform 1538"/>
              <p:cNvSpPr>
                <a:spLocks/>
              </p:cNvSpPr>
              <p:nvPr/>
            </p:nvSpPr>
            <p:spPr bwMode="auto">
              <a:xfrm>
                <a:off x="1760" y="1572"/>
                <a:ext cx="17" cy="24"/>
              </a:xfrm>
              <a:custGeom>
                <a:avLst/>
                <a:gdLst>
                  <a:gd name="T0" fmla="*/ 9 w 17"/>
                  <a:gd name="T1" fmla="*/ 24 h 24"/>
                  <a:gd name="T2" fmla="*/ 0 w 17"/>
                  <a:gd name="T3" fmla="*/ 10 h 24"/>
                  <a:gd name="T4" fmla="*/ 6 w 17"/>
                  <a:gd name="T5" fmla="*/ 0 h 24"/>
                  <a:gd name="T6" fmla="*/ 14 w 17"/>
                  <a:gd name="T7" fmla="*/ 10 h 24"/>
                  <a:gd name="T8" fmla="*/ 17 w 17"/>
                  <a:gd name="T9" fmla="*/ 10 h 24"/>
                  <a:gd name="T10" fmla="*/ 17 w 17"/>
                  <a:gd name="T11" fmla="*/ 10 h 24"/>
                  <a:gd name="T12" fmla="*/ 9 w 17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4">
                    <a:moveTo>
                      <a:pt x="9" y="24"/>
                    </a:moveTo>
                    <a:lnTo>
                      <a:pt x="0" y="10"/>
                    </a:lnTo>
                    <a:lnTo>
                      <a:pt x="6" y="0"/>
                    </a:lnTo>
                    <a:lnTo>
                      <a:pt x="14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9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" name="Freeform 1539"/>
              <p:cNvSpPr>
                <a:spLocks/>
              </p:cNvSpPr>
              <p:nvPr/>
            </p:nvSpPr>
            <p:spPr bwMode="auto">
              <a:xfrm>
                <a:off x="1766" y="1567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3 w 11"/>
                  <a:gd name="T7" fmla="*/ 0 h 15"/>
                  <a:gd name="T8" fmla="*/ 8 w 11"/>
                  <a:gd name="T9" fmla="*/ 5 h 15"/>
                  <a:gd name="T10" fmla="*/ 11 w 11"/>
                  <a:gd name="T11" fmla="*/ 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" name="Freeform 1540"/>
              <p:cNvSpPr>
                <a:spLocks/>
              </p:cNvSpPr>
              <p:nvPr/>
            </p:nvSpPr>
            <p:spPr bwMode="auto">
              <a:xfrm>
                <a:off x="1769" y="1558"/>
                <a:ext cx="8" cy="24"/>
              </a:xfrm>
              <a:custGeom>
                <a:avLst/>
                <a:gdLst>
                  <a:gd name="T0" fmla="*/ 5 w 8"/>
                  <a:gd name="T1" fmla="*/ 24 h 24"/>
                  <a:gd name="T2" fmla="*/ 0 w 8"/>
                  <a:gd name="T3" fmla="*/ 9 h 24"/>
                  <a:gd name="T4" fmla="*/ 5 w 8"/>
                  <a:gd name="T5" fmla="*/ 0 h 24"/>
                  <a:gd name="T6" fmla="*/ 5 w 8"/>
                  <a:gd name="T7" fmla="*/ 0 h 24"/>
                  <a:gd name="T8" fmla="*/ 8 w 8"/>
                  <a:gd name="T9" fmla="*/ 9 h 24"/>
                  <a:gd name="T10" fmla="*/ 8 w 8"/>
                  <a:gd name="T11" fmla="*/ 14 h 24"/>
                  <a:gd name="T12" fmla="*/ 5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5" y="24"/>
                    </a:moveTo>
                    <a:lnTo>
                      <a:pt x="0" y="9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8" y="9"/>
                    </a:lnTo>
                    <a:lnTo>
                      <a:pt x="8" y="14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" name="Freeform 1541"/>
              <p:cNvSpPr>
                <a:spLocks/>
              </p:cNvSpPr>
              <p:nvPr/>
            </p:nvSpPr>
            <p:spPr bwMode="auto">
              <a:xfrm>
                <a:off x="1774" y="1553"/>
                <a:ext cx="11" cy="19"/>
              </a:xfrm>
              <a:custGeom>
                <a:avLst/>
                <a:gdLst>
                  <a:gd name="T0" fmla="*/ 3 w 11"/>
                  <a:gd name="T1" fmla="*/ 19 h 19"/>
                  <a:gd name="T2" fmla="*/ 0 w 11"/>
                  <a:gd name="T3" fmla="*/ 5 h 19"/>
                  <a:gd name="T4" fmla="*/ 3 w 11"/>
                  <a:gd name="T5" fmla="*/ 0 h 19"/>
                  <a:gd name="T6" fmla="*/ 8 w 11"/>
                  <a:gd name="T7" fmla="*/ 5 h 19"/>
                  <a:gd name="T8" fmla="*/ 11 w 11"/>
                  <a:gd name="T9" fmla="*/ 5 h 19"/>
                  <a:gd name="T10" fmla="*/ 11 w 11"/>
                  <a:gd name="T11" fmla="*/ 14 h 19"/>
                  <a:gd name="T12" fmla="*/ 3 w 11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3" y="19"/>
                    </a:moveTo>
                    <a:lnTo>
                      <a:pt x="0" y="5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14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" name="Freeform 1542"/>
              <p:cNvSpPr>
                <a:spLocks/>
              </p:cNvSpPr>
              <p:nvPr/>
            </p:nvSpPr>
            <p:spPr bwMode="auto">
              <a:xfrm>
                <a:off x="1774" y="1553"/>
                <a:ext cx="11" cy="5"/>
              </a:xfrm>
              <a:custGeom>
                <a:avLst/>
                <a:gdLst>
                  <a:gd name="T0" fmla="*/ 11 w 11"/>
                  <a:gd name="T1" fmla="*/ 5 h 5"/>
                  <a:gd name="T2" fmla="*/ 0 w 11"/>
                  <a:gd name="T3" fmla="*/ 5 h 5"/>
                  <a:gd name="T4" fmla="*/ 0 w 11"/>
                  <a:gd name="T5" fmla="*/ 0 h 5"/>
                  <a:gd name="T6" fmla="*/ 3 w 11"/>
                  <a:gd name="T7" fmla="*/ 0 h 5"/>
                  <a:gd name="T8" fmla="*/ 8 w 11"/>
                  <a:gd name="T9" fmla="*/ 5 h 5"/>
                  <a:gd name="T10" fmla="*/ 11 w 11"/>
                  <a:gd name="T11" fmla="*/ 5 h 5"/>
                  <a:gd name="T12" fmla="*/ 11 w 11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1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0" name="Freeform 1543"/>
              <p:cNvSpPr>
                <a:spLocks/>
              </p:cNvSpPr>
              <p:nvPr/>
            </p:nvSpPr>
            <p:spPr bwMode="auto">
              <a:xfrm>
                <a:off x="1777" y="1543"/>
                <a:ext cx="13" cy="24"/>
              </a:xfrm>
              <a:custGeom>
                <a:avLst/>
                <a:gdLst>
                  <a:gd name="T0" fmla="*/ 5 w 13"/>
                  <a:gd name="T1" fmla="*/ 24 h 24"/>
                  <a:gd name="T2" fmla="*/ 0 w 13"/>
                  <a:gd name="T3" fmla="*/ 10 h 24"/>
                  <a:gd name="T4" fmla="*/ 5 w 13"/>
                  <a:gd name="T5" fmla="*/ 0 h 24"/>
                  <a:gd name="T6" fmla="*/ 5 w 13"/>
                  <a:gd name="T7" fmla="*/ 0 h 24"/>
                  <a:gd name="T8" fmla="*/ 8 w 13"/>
                  <a:gd name="T9" fmla="*/ 10 h 24"/>
                  <a:gd name="T10" fmla="*/ 13 w 13"/>
                  <a:gd name="T11" fmla="*/ 15 h 24"/>
                  <a:gd name="T12" fmla="*/ 5 w 1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4">
                    <a:moveTo>
                      <a:pt x="5" y="24"/>
                    </a:moveTo>
                    <a:lnTo>
                      <a:pt x="0" y="1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8" y="10"/>
                    </a:lnTo>
                    <a:lnTo>
                      <a:pt x="13" y="15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1" name="Freeform 1544"/>
              <p:cNvSpPr>
                <a:spLocks/>
              </p:cNvSpPr>
              <p:nvPr/>
            </p:nvSpPr>
            <p:spPr bwMode="auto">
              <a:xfrm>
                <a:off x="1782" y="1538"/>
                <a:ext cx="11" cy="20"/>
              </a:xfrm>
              <a:custGeom>
                <a:avLst/>
                <a:gdLst>
                  <a:gd name="T0" fmla="*/ 3 w 11"/>
                  <a:gd name="T1" fmla="*/ 20 h 20"/>
                  <a:gd name="T2" fmla="*/ 0 w 11"/>
                  <a:gd name="T3" fmla="*/ 5 h 20"/>
                  <a:gd name="T4" fmla="*/ 3 w 11"/>
                  <a:gd name="T5" fmla="*/ 0 h 20"/>
                  <a:gd name="T6" fmla="*/ 8 w 11"/>
                  <a:gd name="T7" fmla="*/ 15 h 20"/>
                  <a:gd name="T8" fmla="*/ 11 w 11"/>
                  <a:gd name="T9" fmla="*/ 15 h 20"/>
                  <a:gd name="T10" fmla="*/ 11 w 11"/>
                  <a:gd name="T11" fmla="*/ 15 h 20"/>
                  <a:gd name="T12" fmla="*/ 3 w 1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3" y="20"/>
                    </a:moveTo>
                    <a:lnTo>
                      <a:pt x="0" y="5"/>
                    </a:lnTo>
                    <a:lnTo>
                      <a:pt x="3" y="0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2" name="Freeform 1545"/>
              <p:cNvSpPr>
                <a:spLocks/>
              </p:cNvSpPr>
              <p:nvPr/>
            </p:nvSpPr>
            <p:spPr bwMode="auto">
              <a:xfrm>
                <a:off x="1782" y="1528"/>
                <a:ext cx="11" cy="25"/>
              </a:xfrm>
              <a:custGeom>
                <a:avLst/>
                <a:gdLst>
                  <a:gd name="T0" fmla="*/ 11 w 11"/>
                  <a:gd name="T1" fmla="*/ 25 h 25"/>
                  <a:gd name="T2" fmla="*/ 0 w 11"/>
                  <a:gd name="T3" fmla="*/ 25 h 25"/>
                  <a:gd name="T4" fmla="*/ 0 w 11"/>
                  <a:gd name="T5" fmla="*/ 10 h 25"/>
                  <a:gd name="T6" fmla="*/ 3 w 11"/>
                  <a:gd name="T7" fmla="*/ 0 h 25"/>
                  <a:gd name="T8" fmla="*/ 8 w 11"/>
                  <a:gd name="T9" fmla="*/ 15 h 25"/>
                  <a:gd name="T10" fmla="*/ 11 w 11"/>
                  <a:gd name="T11" fmla="*/ 15 h 25"/>
                  <a:gd name="T12" fmla="*/ 11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11" y="25"/>
                    </a:moveTo>
                    <a:lnTo>
                      <a:pt x="0" y="25"/>
                    </a:lnTo>
                    <a:lnTo>
                      <a:pt x="0" y="10"/>
                    </a:lnTo>
                    <a:lnTo>
                      <a:pt x="3" y="0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1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3" name="Freeform 1546"/>
              <p:cNvSpPr>
                <a:spLocks/>
              </p:cNvSpPr>
              <p:nvPr/>
            </p:nvSpPr>
            <p:spPr bwMode="auto">
              <a:xfrm>
                <a:off x="1785" y="1528"/>
                <a:ext cx="14" cy="25"/>
              </a:xfrm>
              <a:custGeom>
                <a:avLst/>
                <a:gdLst>
                  <a:gd name="T0" fmla="*/ 5 w 14"/>
                  <a:gd name="T1" fmla="*/ 25 h 25"/>
                  <a:gd name="T2" fmla="*/ 0 w 14"/>
                  <a:gd name="T3" fmla="*/ 0 h 25"/>
                  <a:gd name="T4" fmla="*/ 5 w 14"/>
                  <a:gd name="T5" fmla="*/ 0 h 25"/>
                  <a:gd name="T6" fmla="*/ 8 w 14"/>
                  <a:gd name="T7" fmla="*/ 10 h 25"/>
                  <a:gd name="T8" fmla="*/ 14 w 14"/>
                  <a:gd name="T9" fmla="*/ 10 h 25"/>
                  <a:gd name="T10" fmla="*/ 14 w 14"/>
                  <a:gd name="T11" fmla="*/ 15 h 25"/>
                  <a:gd name="T12" fmla="*/ 5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5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8" y="10"/>
                    </a:lnTo>
                    <a:lnTo>
                      <a:pt x="14" y="10"/>
                    </a:lnTo>
                    <a:lnTo>
                      <a:pt x="14" y="15"/>
                    </a:lnTo>
                    <a:lnTo>
                      <a:pt x="5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" name="Freeform 1547"/>
              <p:cNvSpPr>
                <a:spLocks/>
              </p:cNvSpPr>
              <p:nvPr/>
            </p:nvSpPr>
            <p:spPr bwMode="auto">
              <a:xfrm>
                <a:off x="1785" y="1528"/>
                <a:ext cx="14" cy="10"/>
              </a:xfrm>
              <a:custGeom>
                <a:avLst/>
                <a:gdLst>
                  <a:gd name="T0" fmla="*/ 14 w 14"/>
                  <a:gd name="T1" fmla="*/ 10 h 10"/>
                  <a:gd name="T2" fmla="*/ 0 w 14"/>
                  <a:gd name="T3" fmla="*/ 10 h 10"/>
                  <a:gd name="T4" fmla="*/ 0 w 14"/>
                  <a:gd name="T5" fmla="*/ 0 h 10"/>
                  <a:gd name="T6" fmla="*/ 5 w 14"/>
                  <a:gd name="T7" fmla="*/ 0 h 10"/>
                  <a:gd name="T8" fmla="*/ 8 w 14"/>
                  <a:gd name="T9" fmla="*/ 10 h 10"/>
                  <a:gd name="T10" fmla="*/ 14 w 14"/>
                  <a:gd name="T11" fmla="*/ 10 h 10"/>
                  <a:gd name="T12" fmla="*/ 14 w 1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8" y="10"/>
                    </a:lnTo>
                    <a:lnTo>
                      <a:pt x="14" y="10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5" name="Freeform 1548"/>
              <p:cNvSpPr>
                <a:spLocks/>
              </p:cNvSpPr>
              <p:nvPr/>
            </p:nvSpPr>
            <p:spPr bwMode="auto">
              <a:xfrm>
                <a:off x="1790" y="1524"/>
                <a:ext cx="9" cy="19"/>
              </a:xfrm>
              <a:custGeom>
                <a:avLst/>
                <a:gdLst>
                  <a:gd name="T0" fmla="*/ 3 w 9"/>
                  <a:gd name="T1" fmla="*/ 19 h 19"/>
                  <a:gd name="T2" fmla="*/ 0 w 9"/>
                  <a:gd name="T3" fmla="*/ 4 h 19"/>
                  <a:gd name="T4" fmla="*/ 3 w 9"/>
                  <a:gd name="T5" fmla="*/ 0 h 19"/>
                  <a:gd name="T6" fmla="*/ 9 w 9"/>
                  <a:gd name="T7" fmla="*/ 4 h 19"/>
                  <a:gd name="T8" fmla="*/ 9 w 9"/>
                  <a:gd name="T9" fmla="*/ 19 h 19"/>
                  <a:gd name="T10" fmla="*/ 9 w 9"/>
                  <a:gd name="T11" fmla="*/ 19 h 19"/>
                  <a:gd name="T12" fmla="*/ 3 w 9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9" y="4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6" name="Freeform 1549"/>
              <p:cNvSpPr>
                <a:spLocks/>
              </p:cNvSpPr>
              <p:nvPr/>
            </p:nvSpPr>
            <p:spPr bwMode="auto">
              <a:xfrm>
                <a:off x="1793" y="1524"/>
                <a:ext cx="14" cy="19"/>
              </a:xfrm>
              <a:custGeom>
                <a:avLst/>
                <a:gdLst>
                  <a:gd name="T0" fmla="*/ 6 w 14"/>
                  <a:gd name="T1" fmla="*/ 19 h 19"/>
                  <a:gd name="T2" fmla="*/ 0 w 14"/>
                  <a:gd name="T3" fmla="*/ 0 h 19"/>
                  <a:gd name="T4" fmla="*/ 6 w 14"/>
                  <a:gd name="T5" fmla="*/ 0 h 19"/>
                  <a:gd name="T6" fmla="*/ 8 w 14"/>
                  <a:gd name="T7" fmla="*/ 4 h 19"/>
                  <a:gd name="T8" fmla="*/ 14 w 14"/>
                  <a:gd name="T9" fmla="*/ 4 h 19"/>
                  <a:gd name="T10" fmla="*/ 14 w 14"/>
                  <a:gd name="T11" fmla="*/ 14 h 19"/>
                  <a:gd name="T12" fmla="*/ 6 w 14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">
                    <a:moveTo>
                      <a:pt x="6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8" y="4"/>
                    </a:lnTo>
                    <a:lnTo>
                      <a:pt x="14" y="4"/>
                    </a:lnTo>
                    <a:lnTo>
                      <a:pt x="14" y="14"/>
                    </a:lnTo>
                    <a:lnTo>
                      <a:pt x="6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7" name="Freeform 1550"/>
              <p:cNvSpPr>
                <a:spLocks/>
              </p:cNvSpPr>
              <p:nvPr/>
            </p:nvSpPr>
            <p:spPr bwMode="auto">
              <a:xfrm>
                <a:off x="1793" y="1514"/>
                <a:ext cx="14" cy="14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10 h 14"/>
                  <a:gd name="T6" fmla="*/ 6 w 14"/>
                  <a:gd name="T7" fmla="*/ 0 h 14"/>
                  <a:gd name="T8" fmla="*/ 8 w 14"/>
                  <a:gd name="T9" fmla="*/ 14 h 14"/>
                  <a:gd name="T10" fmla="*/ 14 w 14"/>
                  <a:gd name="T11" fmla="*/ 14 h 14"/>
                  <a:gd name="T12" fmla="*/ 14 w 1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10"/>
                    </a:lnTo>
                    <a:lnTo>
                      <a:pt x="6" y="0"/>
                    </a:lnTo>
                    <a:lnTo>
                      <a:pt x="8" y="14"/>
                    </a:lnTo>
                    <a:lnTo>
                      <a:pt x="14" y="14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" name="Freeform 1551"/>
              <p:cNvSpPr>
                <a:spLocks/>
              </p:cNvSpPr>
              <p:nvPr/>
            </p:nvSpPr>
            <p:spPr bwMode="auto">
              <a:xfrm>
                <a:off x="1799" y="1514"/>
                <a:ext cx="11" cy="24"/>
              </a:xfrm>
              <a:custGeom>
                <a:avLst/>
                <a:gdLst>
                  <a:gd name="T0" fmla="*/ 2 w 11"/>
                  <a:gd name="T1" fmla="*/ 24 h 24"/>
                  <a:gd name="T2" fmla="*/ 0 w 11"/>
                  <a:gd name="T3" fmla="*/ 0 h 24"/>
                  <a:gd name="T4" fmla="*/ 2 w 11"/>
                  <a:gd name="T5" fmla="*/ 0 h 24"/>
                  <a:gd name="T6" fmla="*/ 8 w 11"/>
                  <a:gd name="T7" fmla="*/ 10 h 24"/>
                  <a:gd name="T8" fmla="*/ 11 w 11"/>
                  <a:gd name="T9" fmla="*/ 10 h 24"/>
                  <a:gd name="T10" fmla="*/ 11 w 11"/>
                  <a:gd name="T11" fmla="*/ 14 h 24"/>
                  <a:gd name="T12" fmla="*/ 2 w 11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4">
                    <a:moveTo>
                      <a:pt x="2" y="2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8" y="10"/>
                    </a:lnTo>
                    <a:lnTo>
                      <a:pt x="11" y="10"/>
                    </a:lnTo>
                    <a:lnTo>
                      <a:pt x="11" y="14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" name="Freeform 1552"/>
              <p:cNvSpPr>
                <a:spLocks/>
              </p:cNvSpPr>
              <p:nvPr/>
            </p:nvSpPr>
            <p:spPr bwMode="auto">
              <a:xfrm>
                <a:off x="1801" y="1509"/>
                <a:ext cx="9" cy="15"/>
              </a:xfrm>
              <a:custGeom>
                <a:avLst/>
                <a:gdLst>
                  <a:gd name="T0" fmla="*/ 9 w 9"/>
                  <a:gd name="T1" fmla="*/ 15 h 15"/>
                  <a:gd name="T2" fmla="*/ 0 w 9"/>
                  <a:gd name="T3" fmla="*/ 15 h 15"/>
                  <a:gd name="T4" fmla="*/ 0 w 9"/>
                  <a:gd name="T5" fmla="*/ 0 h 15"/>
                  <a:gd name="T6" fmla="*/ 6 w 9"/>
                  <a:gd name="T7" fmla="*/ 0 h 15"/>
                  <a:gd name="T8" fmla="*/ 6 w 9"/>
                  <a:gd name="T9" fmla="*/ 15 h 15"/>
                  <a:gd name="T10" fmla="*/ 9 w 9"/>
                  <a:gd name="T11" fmla="*/ 15 h 15"/>
                  <a:gd name="T12" fmla="*/ 9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9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9" y="15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" name="Freeform 1553"/>
              <p:cNvSpPr>
                <a:spLocks/>
              </p:cNvSpPr>
              <p:nvPr/>
            </p:nvSpPr>
            <p:spPr bwMode="auto">
              <a:xfrm>
                <a:off x="1807" y="150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3 w 8"/>
                  <a:gd name="T5" fmla="*/ 0 h 19"/>
                  <a:gd name="T6" fmla="*/ 3 w 8"/>
                  <a:gd name="T7" fmla="*/ 15 h 19"/>
                  <a:gd name="T8" fmla="*/ 8 w 8"/>
                  <a:gd name="T9" fmla="*/ 19 h 19"/>
                  <a:gd name="T10" fmla="*/ 3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8" y="19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" name="Freeform 1554"/>
              <p:cNvSpPr>
                <a:spLocks/>
              </p:cNvSpPr>
              <p:nvPr/>
            </p:nvSpPr>
            <p:spPr bwMode="auto">
              <a:xfrm>
                <a:off x="1807" y="1509"/>
                <a:ext cx="11" cy="19"/>
              </a:xfrm>
              <a:custGeom>
                <a:avLst/>
                <a:gdLst>
                  <a:gd name="T0" fmla="*/ 8 w 11"/>
                  <a:gd name="T1" fmla="*/ 19 h 19"/>
                  <a:gd name="T2" fmla="*/ 0 w 11"/>
                  <a:gd name="T3" fmla="*/ 0 h 19"/>
                  <a:gd name="T4" fmla="*/ 3 w 11"/>
                  <a:gd name="T5" fmla="*/ 0 h 19"/>
                  <a:gd name="T6" fmla="*/ 8 w 11"/>
                  <a:gd name="T7" fmla="*/ 5 h 19"/>
                  <a:gd name="T8" fmla="*/ 11 w 11"/>
                  <a:gd name="T9" fmla="*/ 5 h 19"/>
                  <a:gd name="T10" fmla="*/ 11 w 11"/>
                  <a:gd name="T11" fmla="*/ 15 h 19"/>
                  <a:gd name="T12" fmla="*/ 8 w 11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8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15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" name="Freeform 1555"/>
              <p:cNvSpPr>
                <a:spLocks/>
              </p:cNvSpPr>
              <p:nvPr/>
            </p:nvSpPr>
            <p:spPr bwMode="auto">
              <a:xfrm>
                <a:off x="1810" y="1509"/>
                <a:ext cx="8" cy="5"/>
              </a:xfrm>
              <a:custGeom>
                <a:avLst/>
                <a:gdLst>
                  <a:gd name="T0" fmla="*/ 8 w 8"/>
                  <a:gd name="T1" fmla="*/ 5 h 5"/>
                  <a:gd name="T2" fmla="*/ 0 w 8"/>
                  <a:gd name="T3" fmla="*/ 5 h 5"/>
                  <a:gd name="T4" fmla="*/ 0 w 8"/>
                  <a:gd name="T5" fmla="*/ 0 h 5"/>
                  <a:gd name="T6" fmla="*/ 5 w 8"/>
                  <a:gd name="T7" fmla="*/ 0 h 5"/>
                  <a:gd name="T8" fmla="*/ 5 w 8"/>
                  <a:gd name="T9" fmla="*/ 5 h 5"/>
                  <a:gd name="T10" fmla="*/ 8 w 8"/>
                  <a:gd name="T11" fmla="*/ 5 h 5"/>
                  <a:gd name="T12" fmla="*/ 8 w 8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">
                    <a:moveTo>
                      <a:pt x="8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" name="Freeform 1556"/>
              <p:cNvSpPr>
                <a:spLocks/>
              </p:cNvSpPr>
              <p:nvPr/>
            </p:nvSpPr>
            <p:spPr bwMode="auto">
              <a:xfrm>
                <a:off x="1815" y="150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3 w 8"/>
                  <a:gd name="T5" fmla="*/ 0 h 15"/>
                  <a:gd name="T6" fmla="*/ 3 w 8"/>
                  <a:gd name="T7" fmla="*/ 5 h 15"/>
                  <a:gd name="T8" fmla="*/ 8 w 8"/>
                  <a:gd name="T9" fmla="*/ 15 h 15"/>
                  <a:gd name="T10" fmla="*/ 3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8" y="1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" name="Freeform 1557"/>
              <p:cNvSpPr>
                <a:spLocks/>
              </p:cNvSpPr>
              <p:nvPr/>
            </p:nvSpPr>
            <p:spPr bwMode="auto">
              <a:xfrm>
                <a:off x="1818" y="1499"/>
                <a:ext cx="8" cy="25"/>
              </a:xfrm>
              <a:custGeom>
                <a:avLst/>
                <a:gdLst>
                  <a:gd name="T0" fmla="*/ 5 w 8"/>
                  <a:gd name="T1" fmla="*/ 25 h 25"/>
                  <a:gd name="T2" fmla="*/ 0 w 8"/>
                  <a:gd name="T3" fmla="*/ 10 h 25"/>
                  <a:gd name="T4" fmla="*/ 5 w 8"/>
                  <a:gd name="T5" fmla="*/ 0 h 25"/>
                  <a:gd name="T6" fmla="*/ 5 w 8"/>
                  <a:gd name="T7" fmla="*/ 15 h 25"/>
                  <a:gd name="T8" fmla="*/ 8 w 8"/>
                  <a:gd name="T9" fmla="*/ 25 h 25"/>
                  <a:gd name="T10" fmla="*/ 8 w 8"/>
                  <a:gd name="T11" fmla="*/ 25 h 25"/>
                  <a:gd name="T12" fmla="*/ 5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5" y="25"/>
                    </a:moveTo>
                    <a:lnTo>
                      <a:pt x="0" y="1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5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5" name="Freeform 1558"/>
              <p:cNvSpPr>
                <a:spLocks/>
              </p:cNvSpPr>
              <p:nvPr/>
            </p:nvSpPr>
            <p:spPr bwMode="auto">
              <a:xfrm>
                <a:off x="1823" y="1499"/>
                <a:ext cx="9" cy="25"/>
              </a:xfrm>
              <a:custGeom>
                <a:avLst/>
                <a:gdLst>
                  <a:gd name="T0" fmla="*/ 3 w 9"/>
                  <a:gd name="T1" fmla="*/ 25 h 25"/>
                  <a:gd name="T2" fmla="*/ 0 w 9"/>
                  <a:gd name="T3" fmla="*/ 0 h 25"/>
                  <a:gd name="T4" fmla="*/ 3 w 9"/>
                  <a:gd name="T5" fmla="*/ 0 h 25"/>
                  <a:gd name="T6" fmla="*/ 3 w 9"/>
                  <a:gd name="T7" fmla="*/ 0 h 25"/>
                  <a:gd name="T8" fmla="*/ 3 w 9"/>
                  <a:gd name="T9" fmla="*/ 10 h 25"/>
                  <a:gd name="T10" fmla="*/ 9 w 9"/>
                  <a:gd name="T11" fmla="*/ 15 h 25"/>
                  <a:gd name="T12" fmla="*/ 3 w 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5">
                    <a:moveTo>
                      <a:pt x="3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9" y="1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6" name="Freeform 1559"/>
              <p:cNvSpPr>
                <a:spLocks/>
              </p:cNvSpPr>
              <p:nvPr/>
            </p:nvSpPr>
            <p:spPr bwMode="auto">
              <a:xfrm>
                <a:off x="1826" y="149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6 w 8"/>
                  <a:gd name="T5" fmla="*/ 0 h 15"/>
                  <a:gd name="T6" fmla="*/ 6 w 8"/>
                  <a:gd name="T7" fmla="*/ 10 h 15"/>
                  <a:gd name="T8" fmla="*/ 8 w 8"/>
                  <a:gd name="T9" fmla="*/ 1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7" name="Freeform 1560"/>
              <p:cNvSpPr>
                <a:spLocks/>
              </p:cNvSpPr>
              <p:nvPr/>
            </p:nvSpPr>
            <p:spPr bwMode="auto">
              <a:xfrm>
                <a:off x="1832" y="1494"/>
                <a:ext cx="8" cy="20"/>
              </a:xfrm>
              <a:custGeom>
                <a:avLst/>
                <a:gdLst>
                  <a:gd name="T0" fmla="*/ 2 w 8"/>
                  <a:gd name="T1" fmla="*/ 20 h 20"/>
                  <a:gd name="T2" fmla="*/ 0 w 8"/>
                  <a:gd name="T3" fmla="*/ 5 h 20"/>
                  <a:gd name="T4" fmla="*/ 2 w 8"/>
                  <a:gd name="T5" fmla="*/ 0 h 20"/>
                  <a:gd name="T6" fmla="*/ 2 w 8"/>
                  <a:gd name="T7" fmla="*/ 0 h 20"/>
                  <a:gd name="T8" fmla="*/ 2 w 8"/>
                  <a:gd name="T9" fmla="*/ 15 h 20"/>
                  <a:gd name="T10" fmla="*/ 8 w 8"/>
                  <a:gd name="T11" fmla="*/ 20 h 20"/>
                  <a:gd name="T12" fmla="*/ 2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2" y="2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8" y="20"/>
                    </a:ln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" name="Freeform 1561"/>
              <p:cNvSpPr>
                <a:spLocks/>
              </p:cNvSpPr>
              <p:nvPr/>
            </p:nvSpPr>
            <p:spPr bwMode="auto">
              <a:xfrm>
                <a:off x="1834" y="1494"/>
                <a:ext cx="14" cy="20"/>
              </a:xfrm>
              <a:custGeom>
                <a:avLst/>
                <a:gdLst>
                  <a:gd name="T0" fmla="*/ 0 w 14"/>
                  <a:gd name="T1" fmla="*/ 20 h 20"/>
                  <a:gd name="T2" fmla="*/ 0 w 14"/>
                  <a:gd name="T3" fmla="*/ 0 h 20"/>
                  <a:gd name="T4" fmla="*/ 6 w 14"/>
                  <a:gd name="T5" fmla="*/ 0 h 20"/>
                  <a:gd name="T6" fmla="*/ 6 w 14"/>
                  <a:gd name="T7" fmla="*/ 15 h 20"/>
                  <a:gd name="T8" fmla="*/ 14 w 14"/>
                  <a:gd name="T9" fmla="*/ 15 h 20"/>
                  <a:gd name="T10" fmla="*/ 14 w 14"/>
                  <a:gd name="T11" fmla="*/ 20 h 20"/>
                  <a:gd name="T12" fmla="*/ 0 w 1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14" y="15"/>
                    </a:lnTo>
                    <a:lnTo>
                      <a:pt x="14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9" name="Freeform 1562"/>
              <p:cNvSpPr>
                <a:spLocks/>
              </p:cNvSpPr>
              <p:nvPr/>
            </p:nvSpPr>
            <p:spPr bwMode="auto">
              <a:xfrm>
                <a:off x="1834" y="1494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6 w 14"/>
                  <a:gd name="T7" fmla="*/ 0 h 15"/>
                  <a:gd name="T8" fmla="*/ 6 w 14"/>
                  <a:gd name="T9" fmla="*/ 5 h 15"/>
                  <a:gd name="T10" fmla="*/ 14 w 14"/>
                  <a:gd name="T11" fmla="*/ 5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14" y="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0" name="Freeform 1563"/>
              <p:cNvSpPr>
                <a:spLocks/>
              </p:cNvSpPr>
              <p:nvPr/>
            </p:nvSpPr>
            <p:spPr bwMode="auto">
              <a:xfrm>
                <a:off x="1840" y="1494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1" name="Freeform 1564"/>
              <p:cNvSpPr>
                <a:spLocks/>
              </p:cNvSpPr>
              <p:nvPr/>
            </p:nvSpPr>
            <p:spPr bwMode="auto">
              <a:xfrm>
                <a:off x="1842" y="1494"/>
                <a:ext cx="14" cy="20"/>
              </a:xfrm>
              <a:custGeom>
                <a:avLst/>
                <a:gdLst>
                  <a:gd name="T0" fmla="*/ 0 w 14"/>
                  <a:gd name="T1" fmla="*/ 20 h 20"/>
                  <a:gd name="T2" fmla="*/ 0 w 14"/>
                  <a:gd name="T3" fmla="*/ 0 h 20"/>
                  <a:gd name="T4" fmla="*/ 9 w 14"/>
                  <a:gd name="T5" fmla="*/ 0 h 20"/>
                  <a:gd name="T6" fmla="*/ 9 w 14"/>
                  <a:gd name="T7" fmla="*/ 5 h 20"/>
                  <a:gd name="T8" fmla="*/ 14 w 14"/>
                  <a:gd name="T9" fmla="*/ 5 h 20"/>
                  <a:gd name="T10" fmla="*/ 14 w 14"/>
                  <a:gd name="T11" fmla="*/ 20 h 20"/>
                  <a:gd name="T12" fmla="*/ 0 w 1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0">
                    <a:moveTo>
                      <a:pt x="0" y="2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14" y="5"/>
                    </a:lnTo>
                    <a:lnTo>
                      <a:pt x="14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2" name="Freeform 1565"/>
              <p:cNvSpPr>
                <a:spLocks/>
              </p:cNvSpPr>
              <p:nvPr/>
            </p:nvSpPr>
            <p:spPr bwMode="auto">
              <a:xfrm>
                <a:off x="1842" y="1485"/>
                <a:ext cx="14" cy="14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0 h 14"/>
                  <a:gd name="T6" fmla="*/ 9 w 14"/>
                  <a:gd name="T7" fmla="*/ 0 h 14"/>
                  <a:gd name="T8" fmla="*/ 9 w 14"/>
                  <a:gd name="T9" fmla="*/ 14 h 14"/>
                  <a:gd name="T10" fmla="*/ 14 w 14"/>
                  <a:gd name="T11" fmla="*/ 14 h 14"/>
                  <a:gd name="T12" fmla="*/ 14 w 1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14"/>
                    </a:lnTo>
                    <a:lnTo>
                      <a:pt x="14" y="14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3" name="Freeform 1566"/>
              <p:cNvSpPr>
                <a:spLocks/>
              </p:cNvSpPr>
              <p:nvPr/>
            </p:nvSpPr>
            <p:spPr bwMode="auto">
              <a:xfrm>
                <a:off x="1851" y="1485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4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4" name="Freeform 1567"/>
              <p:cNvSpPr>
                <a:spLocks/>
              </p:cNvSpPr>
              <p:nvPr/>
            </p:nvSpPr>
            <p:spPr bwMode="auto">
              <a:xfrm>
                <a:off x="1856" y="1485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14 h 24"/>
                  <a:gd name="T8" fmla="*/ 3 w 3"/>
                  <a:gd name="T9" fmla="*/ 24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4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5" name="Freeform 1568"/>
              <p:cNvSpPr>
                <a:spLocks/>
              </p:cNvSpPr>
              <p:nvPr/>
            </p:nvSpPr>
            <p:spPr bwMode="auto">
              <a:xfrm>
                <a:off x="1856" y="1485"/>
                <a:ext cx="8" cy="24"/>
              </a:xfrm>
              <a:custGeom>
                <a:avLst/>
                <a:gdLst>
                  <a:gd name="T0" fmla="*/ 3 w 8"/>
                  <a:gd name="T1" fmla="*/ 24 h 24"/>
                  <a:gd name="T2" fmla="*/ 0 w 8"/>
                  <a:gd name="T3" fmla="*/ 9 h 24"/>
                  <a:gd name="T4" fmla="*/ 3 w 8"/>
                  <a:gd name="T5" fmla="*/ 0 h 24"/>
                  <a:gd name="T6" fmla="*/ 8 w 8"/>
                  <a:gd name="T7" fmla="*/ 0 h 24"/>
                  <a:gd name="T8" fmla="*/ 8 w 8"/>
                  <a:gd name="T9" fmla="*/ 9 h 24"/>
                  <a:gd name="T10" fmla="*/ 8 w 8"/>
                  <a:gd name="T11" fmla="*/ 24 h 24"/>
                  <a:gd name="T12" fmla="*/ 3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3" y="24"/>
                    </a:moveTo>
                    <a:lnTo>
                      <a:pt x="0" y="9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8" y="9"/>
                    </a:lnTo>
                    <a:lnTo>
                      <a:pt x="8" y="2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6" name="Freeform 1569"/>
              <p:cNvSpPr>
                <a:spLocks/>
              </p:cNvSpPr>
              <p:nvPr/>
            </p:nvSpPr>
            <p:spPr bwMode="auto">
              <a:xfrm>
                <a:off x="1864" y="1485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9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9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" name="Freeform 1570"/>
              <p:cNvSpPr>
                <a:spLocks/>
              </p:cNvSpPr>
              <p:nvPr/>
            </p:nvSpPr>
            <p:spPr bwMode="auto">
              <a:xfrm>
                <a:off x="1867" y="1485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0 h 24"/>
                  <a:gd name="T4" fmla="*/ 6 w 8"/>
                  <a:gd name="T5" fmla="*/ 0 h 24"/>
                  <a:gd name="T6" fmla="*/ 6 w 8"/>
                  <a:gd name="T7" fmla="*/ 9 h 24"/>
                  <a:gd name="T8" fmla="*/ 8 w 8"/>
                  <a:gd name="T9" fmla="*/ 9 h 24"/>
                  <a:gd name="T10" fmla="*/ 8 w 8"/>
                  <a:gd name="T11" fmla="*/ 24 h 24"/>
                  <a:gd name="T12" fmla="*/ 0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9"/>
                    </a:lnTo>
                    <a:lnTo>
                      <a:pt x="8" y="9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" name="Freeform 1571"/>
              <p:cNvSpPr>
                <a:spLocks/>
              </p:cNvSpPr>
              <p:nvPr/>
            </p:nvSpPr>
            <p:spPr bwMode="auto">
              <a:xfrm>
                <a:off x="1864" y="1485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0 w 11"/>
                  <a:gd name="T3" fmla="*/ 9 h 9"/>
                  <a:gd name="T4" fmla="*/ 0 w 11"/>
                  <a:gd name="T5" fmla="*/ 0 h 9"/>
                  <a:gd name="T6" fmla="*/ 9 w 11"/>
                  <a:gd name="T7" fmla="*/ 0 h 9"/>
                  <a:gd name="T8" fmla="*/ 9 w 11"/>
                  <a:gd name="T9" fmla="*/ 9 h 9"/>
                  <a:gd name="T10" fmla="*/ 11 w 11"/>
                  <a:gd name="T11" fmla="*/ 9 h 9"/>
                  <a:gd name="T12" fmla="*/ 11 w 11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9" name="Freeform 1572"/>
              <p:cNvSpPr>
                <a:spLocks/>
              </p:cNvSpPr>
              <p:nvPr/>
            </p:nvSpPr>
            <p:spPr bwMode="auto">
              <a:xfrm>
                <a:off x="1873" y="1485"/>
                <a:ext cx="2" cy="14"/>
              </a:xfrm>
              <a:custGeom>
                <a:avLst/>
                <a:gdLst>
                  <a:gd name="T0" fmla="*/ 0 w 2"/>
                  <a:gd name="T1" fmla="*/ 14 h 14"/>
                  <a:gd name="T2" fmla="*/ 0 w 2"/>
                  <a:gd name="T3" fmla="*/ 0 h 14"/>
                  <a:gd name="T4" fmla="*/ 2 w 2"/>
                  <a:gd name="T5" fmla="*/ 0 h 14"/>
                  <a:gd name="T6" fmla="*/ 2 w 2"/>
                  <a:gd name="T7" fmla="*/ 0 h 14"/>
                  <a:gd name="T8" fmla="*/ 2 w 2"/>
                  <a:gd name="T9" fmla="*/ 9 h 14"/>
                  <a:gd name="T10" fmla="*/ 2 w 2"/>
                  <a:gd name="T11" fmla="*/ 14 h 14"/>
                  <a:gd name="T12" fmla="*/ 0 w 2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4">
                    <a:moveTo>
                      <a:pt x="0" y="1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0" name="Freeform 1573"/>
              <p:cNvSpPr>
                <a:spLocks/>
              </p:cNvSpPr>
              <p:nvPr/>
            </p:nvSpPr>
            <p:spPr bwMode="auto">
              <a:xfrm>
                <a:off x="1875" y="1485"/>
                <a:ext cx="6" cy="14"/>
              </a:xfrm>
              <a:custGeom>
                <a:avLst/>
                <a:gdLst>
                  <a:gd name="T0" fmla="*/ 0 w 6"/>
                  <a:gd name="T1" fmla="*/ 14 h 14"/>
                  <a:gd name="T2" fmla="*/ 0 w 6"/>
                  <a:gd name="T3" fmla="*/ 0 h 14"/>
                  <a:gd name="T4" fmla="*/ 6 w 6"/>
                  <a:gd name="T5" fmla="*/ 0 h 14"/>
                  <a:gd name="T6" fmla="*/ 6 w 6"/>
                  <a:gd name="T7" fmla="*/ 0 h 14"/>
                  <a:gd name="T8" fmla="*/ 6 w 6"/>
                  <a:gd name="T9" fmla="*/ 9 h 14"/>
                  <a:gd name="T10" fmla="*/ 6 w 6"/>
                  <a:gd name="T11" fmla="*/ 14 h 14"/>
                  <a:gd name="T12" fmla="*/ 0 w 6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4">
                    <a:moveTo>
                      <a:pt x="0" y="1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9"/>
                    </a:lnTo>
                    <a:lnTo>
                      <a:pt x="6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1" name="Freeform 1574"/>
              <p:cNvSpPr>
                <a:spLocks/>
              </p:cNvSpPr>
              <p:nvPr/>
            </p:nvSpPr>
            <p:spPr bwMode="auto">
              <a:xfrm>
                <a:off x="1881" y="1485"/>
                <a:ext cx="3" cy="14"/>
              </a:xfrm>
              <a:custGeom>
                <a:avLst/>
                <a:gdLst>
                  <a:gd name="T0" fmla="*/ 0 w 3"/>
                  <a:gd name="T1" fmla="*/ 14 h 14"/>
                  <a:gd name="T2" fmla="*/ 0 w 3"/>
                  <a:gd name="T3" fmla="*/ 0 h 14"/>
                  <a:gd name="T4" fmla="*/ 3 w 3"/>
                  <a:gd name="T5" fmla="*/ 0 h 14"/>
                  <a:gd name="T6" fmla="*/ 3 w 3"/>
                  <a:gd name="T7" fmla="*/ 9 h 14"/>
                  <a:gd name="T8" fmla="*/ 3 w 3"/>
                  <a:gd name="T9" fmla="*/ 14 h 14"/>
                  <a:gd name="T10" fmla="*/ 3 w 3"/>
                  <a:gd name="T11" fmla="*/ 14 h 14"/>
                  <a:gd name="T12" fmla="*/ 0 w 3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4">
                    <a:moveTo>
                      <a:pt x="0" y="1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2" name="Freeform 1575"/>
              <p:cNvSpPr>
                <a:spLocks/>
              </p:cNvSpPr>
              <p:nvPr/>
            </p:nvSpPr>
            <p:spPr bwMode="auto">
              <a:xfrm>
                <a:off x="1881" y="1480"/>
                <a:ext cx="8" cy="19"/>
              </a:xfrm>
              <a:custGeom>
                <a:avLst/>
                <a:gdLst>
                  <a:gd name="T0" fmla="*/ 3 w 8"/>
                  <a:gd name="T1" fmla="*/ 19 h 19"/>
                  <a:gd name="T2" fmla="*/ 0 w 8"/>
                  <a:gd name="T3" fmla="*/ 5 h 19"/>
                  <a:gd name="T4" fmla="*/ 8 w 8"/>
                  <a:gd name="T5" fmla="*/ 0 h 19"/>
                  <a:gd name="T6" fmla="*/ 8 w 8"/>
                  <a:gd name="T7" fmla="*/ 0 h 19"/>
                  <a:gd name="T8" fmla="*/ 8 w 8"/>
                  <a:gd name="T9" fmla="*/ 14 h 19"/>
                  <a:gd name="T10" fmla="*/ 8 w 8"/>
                  <a:gd name="T11" fmla="*/ 19 h 19"/>
                  <a:gd name="T12" fmla="*/ 3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3" y="19"/>
                    </a:moveTo>
                    <a:lnTo>
                      <a:pt x="0" y="5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4"/>
                    </a:lnTo>
                    <a:lnTo>
                      <a:pt x="8" y="19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3" name="Freeform 1576"/>
              <p:cNvSpPr>
                <a:spLocks/>
              </p:cNvSpPr>
              <p:nvPr/>
            </p:nvSpPr>
            <p:spPr bwMode="auto">
              <a:xfrm>
                <a:off x="1889" y="1480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4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4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4" name="Freeform 1577"/>
              <p:cNvSpPr>
                <a:spLocks/>
              </p:cNvSpPr>
              <p:nvPr/>
            </p:nvSpPr>
            <p:spPr bwMode="auto">
              <a:xfrm>
                <a:off x="1892" y="1480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14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5" name="Freeform 1578"/>
              <p:cNvSpPr>
                <a:spLocks/>
              </p:cNvSpPr>
              <p:nvPr/>
            </p:nvSpPr>
            <p:spPr bwMode="auto">
              <a:xfrm>
                <a:off x="1897" y="1480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4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4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6" name="Freeform 1579"/>
              <p:cNvSpPr>
                <a:spLocks/>
              </p:cNvSpPr>
              <p:nvPr/>
            </p:nvSpPr>
            <p:spPr bwMode="auto">
              <a:xfrm>
                <a:off x="1900" y="1480"/>
                <a:ext cx="14" cy="19"/>
              </a:xfrm>
              <a:custGeom>
                <a:avLst/>
                <a:gdLst>
                  <a:gd name="T0" fmla="*/ 0 w 14"/>
                  <a:gd name="T1" fmla="*/ 19 h 19"/>
                  <a:gd name="T2" fmla="*/ 0 w 14"/>
                  <a:gd name="T3" fmla="*/ 0 h 19"/>
                  <a:gd name="T4" fmla="*/ 5 w 14"/>
                  <a:gd name="T5" fmla="*/ 0 h 19"/>
                  <a:gd name="T6" fmla="*/ 5 w 14"/>
                  <a:gd name="T7" fmla="*/ 14 h 19"/>
                  <a:gd name="T8" fmla="*/ 14 w 14"/>
                  <a:gd name="T9" fmla="*/ 14 h 19"/>
                  <a:gd name="T10" fmla="*/ 14 w 14"/>
                  <a:gd name="T11" fmla="*/ 19 h 19"/>
                  <a:gd name="T12" fmla="*/ 0 w 14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4"/>
                    </a:lnTo>
                    <a:lnTo>
                      <a:pt x="14" y="14"/>
                    </a:lnTo>
                    <a:lnTo>
                      <a:pt x="14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7" name="Freeform 1580"/>
              <p:cNvSpPr>
                <a:spLocks/>
              </p:cNvSpPr>
              <p:nvPr/>
            </p:nvSpPr>
            <p:spPr bwMode="auto">
              <a:xfrm>
                <a:off x="1900" y="1480"/>
                <a:ext cx="14" cy="14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0 h 14"/>
                  <a:gd name="T6" fmla="*/ 5 w 14"/>
                  <a:gd name="T7" fmla="*/ 0 h 14"/>
                  <a:gd name="T8" fmla="*/ 5 w 14"/>
                  <a:gd name="T9" fmla="*/ 5 h 14"/>
                  <a:gd name="T10" fmla="*/ 14 w 14"/>
                  <a:gd name="T11" fmla="*/ 5 h 14"/>
                  <a:gd name="T12" fmla="*/ 14 w 1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14" y="5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" name="Freeform 1581"/>
              <p:cNvSpPr>
                <a:spLocks/>
              </p:cNvSpPr>
              <p:nvPr/>
            </p:nvSpPr>
            <p:spPr bwMode="auto">
              <a:xfrm>
                <a:off x="1905" y="1480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" name="Freeform 1582"/>
              <p:cNvSpPr>
                <a:spLocks/>
              </p:cNvSpPr>
              <p:nvPr/>
            </p:nvSpPr>
            <p:spPr bwMode="auto">
              <a:xfrm>
                <a:off x="1908" y="1480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" name="Freeform 1583"/>
              <p:cNvSpPr>
                <a:spLocks/>
              </p:cNvSpPr>
              <p:nvPr/>
            </p:nvSpPr>
            <p:spPr bwMode="auto">
              <a:xfrm>
                <a:off x="1914" y="1480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1" name="Freeform 1584"/>
              <p:cNvSpPr>
                <a:spLocks/>
              </p:cNvSpPr>
              <p:nvPr/>
            </p:nvSpPr>
            <p:spPr bwMode="auto">
              <a:xfrm>
                <a:off x="1916" y="1480"/>
                <a:ext cx="14" cy="19"/>
              </a:xfrm>
              <a:custGeom>
                <a:avLst/>
                <a:gdLst>
                  <a:gd name="T0" fmla="*/ 0 w 14"/>
                  <a:gd name="T1" fmla="*/ 19 h 19"/>
                  <a:gd name="T2" fmla="*/ 0 w 14"/>
                  <a:gd name="T3" fmla="*/ 0 h 19"/>
                  <a:gd name="T4" fmla="*/ 6 w 14"/>
                  <a:gd name="T5" fmla="*/ 0 h 19"/>
                  <a:gd name="T6" fmla="*/ 6 w 14"/>
                  <a:gd name="T7" fmla="*/ 5 h 19"/>
                  <a:gd name="T8" fmla="*/ 14 w 14"/>
                  <a:gd name="T9" fmla="*/ 5 h 19"/>
                  <a:gd name="T10" fmla="*/ 14 w 14"/>
                  <a:gd name="T11" fmla="*/ 19 h 19"/>
                  <a:gd name="T12" fmla="*/ 0 w 14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14" y="5"/>
                    </a:lnTo>
                    <a:lnTo>
                      <a:pt x="14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2" name="Freeform 1585"/>
              <p:cNvSpPr>
                <a:spLocks/>
              </p:cNvSpPr>
              <p:nvPr/>
            </p:nvSpPr>
            <p:spPr bwMode="auto">
              <a:xfrm>
                <a:off x="1916" y="1470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6 w 14"/>
                  <a:gd name="T7" fmla="*/ 0 h 15"/>
                  <a:gd name="T8" fmla="*/ 6 w 14"/>
                  <a:gd name="T9" fmla="*/ 15 h 15"/>
                  <a:gd name="T10" fmla="*/ 14 w 14"/>
                  <a:gd name="T11" fmla="*/ 15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14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3" name="Freeform 1586"/>
              <p:cNvSpPr>
                <a:spLocks/>
              </p:cNvSpPr>
              <p:nvPr/>
            </p:nvSpPr>
            <p:spPr bwMode="auto">
              <a:xfrm>
                <a:off x="1922" y="1470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0 h 24"/>
                  <a:gd name="T4" fmla="*/ 8 w 8"/>
                  <a:gd name="T5" fmla="*/ 0 h 24"/>
                  <a:gd name="T6" fmla="*/ 8 w 8"/>
                  <a:gd name="T7" fmla="*/ 0 h 24"/>
                  <a:gd name="T8" fmla="*/ 8 w 8"/>
                  <a:gd name="T9" fmla="*/ 15 h 24"/>
                  <a:gd name="T10" fmla="*/ 8 w 8"/>
                  <a:gd name="T11" fmla="*/ 24 h 24"/>
                  <a:gd name="T12" fmla="*/ 0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4" name="Freeform 1587"/>
              <p:cNvSpPr>
                <a:spLocks/>
              </p:cNvSpPr>
              <p:nvPr/>
            </p:nvSpPr>
            <p:spPr bwMode="auto">
              <a:xfrm>
                <a:off x="1930" y="1470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5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" name="Freeform 1588"/>
              <p:cNvSpPr>
                <a:spLocks/>
              </p:cNvSpPr>
              <p:nvPr/>
            </p:nvSpPr>
            <p:spPr bwMode="auto">
              <a:xfrm>
                <a:off x="1933" y="1470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5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6" name="Freeform 1589"/>
              <p:cNvSpPr>
                <a:spLocks/>
              </p:cNvSpPr>
              <p:nvPr/>
            </p:nvSpPr>
            <p:spPr bwMode="auto">
              <a:xfrm>
                <a:off x="1938" y="1470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5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7" name="Freeform 1590"/>
              <p:cNvSpPr>
                <a:spLocks/>
              </p:cNvSpPr>
              <p:nvPr/>
            </p:nvSpPr>
            <p:spPr bwMode="auto">
              <a:xfrm>
                <a:off x="1941" y="1470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5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" name="Freeform 1591"/>
              <p:cNvSpPr>
                <a:spLocks/>
              </p:cNvSpPr>
              <p:nvPr/>
            </p:nvSpPr>
            <p:spPr bwMode="auto">
              <a:xfrm>
                <a:off x="1946" y="1470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5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" name="Freeform 1592"/>
              <p:cNvSpPr>
                <a:spLocks/>
              </p:cNvSpPr>
              <p:nvPr/>
            </p:nvSpPr>
            <p:spPr bwMode="auto">
              <a:xfrm>
                <a:off x="1949" y="1470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5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" name="Freeform 1593"/>
              <p:cNvSpPr>
                <a:spLocks/>
              </p:cNvSpPr>
              <p:nvPr/>
            </p:nvSpPr>
            <p:spPr bwMode="auto">
              <a:xfrm>
                <a:off x="1955" y="1470"/>
                <a:ext cx="2" cy="24"/>
              </a:xfrm>
              <a:custGeom>
                <a:avLst/>
                <a:gdLst>
                  <a:gd name="T0" fmla="*/ 0 w 2"/>
                  <a:gd name="T1" fmla="*/ 24 h 24"/>
                  <a:gd name="T2" fmla="*/ 0 w 2"/>
                  <a:gd name="T3" fmla="*/ 0 h 24"/>
                  <a:gd name="T4" fmla="*/ 2 w 2"/>
                  <a:gd name="T5" fmla="*/ 0 h 24"/>
                  <a:gd name="T6" fmla="*/ 2 w 2"/>
                  <a:gd name="T7" fmla="*/ 15 h 24"/>
                  <a:gd name="T8" fmla="*/ 2 w 2"/>
                  <a:gd name="T9" fmla="*/ 24 h 24"/>
                  <a:gd name="T10" fmla="*/ 2 w 2"/>
                  <a:gd name="T11" fmla="*/ 24 h 24"/>
                  <a:gd name="T12" fmla="*/ 0 w 2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4">
                    <a:moveTo>
                      <a:pt x="0" y="2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" name="Freeform 1594"/>
              <p:cNvSpPr>
                <a:spLocks/>
              </p:cNvSpPr>
              <p:nvPr/>
            </p:nvSpPr>
            <p:spPr bwMode="auto">
              <a:xfrm>
                <a:off x="1955" y="1470"/>
                <a:ext cx="8" cy="24"/>
              </a:xfrm>
              <a:custGeom>
                <a:avLst/>
                <a:gdLst>
                  <a:gd name="T0" fmla="*/ 2 w 8"/>
                  <a:gd name="T1" fmla="*/ 24 h 24"/>
                  <a:gd name="T2" fmla="*/ 0 w 8"/>
                  <a:gd name="T3" fmla="*/ 0 h 24"/>
                  <a:gd name="T4" fmla="*/ 8 w 8"/>
                  <a:gd name="T5" fmla="*/ 0 h 24"/>
                  <a:gd name="T6" fmla="*/ 8 w 8"/>
                  <a:gd name="T7" fmla="*/ 0 h 24"/>
                  <a:gd name="T8" fmla="*/ 8 w 8"/>
                  <a:gd name="T9" fmla="*/ 10 h 24"/>
                  <a:gd name="T10" fmla="*/ 8 w 8"/>
                  <a:gd name="T11" fmla="*/ 24 h 24"/>
                  <a:gd name="T12" fmla="*/ 2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2" y="2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24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" name="Freeform 1595"/>
              <p:cNvSpPr>
                <a:spLocks/>
              </p:cNvSpPr>
              <p:nvPr/>
            </p:nvSpPr>
            <p:spPr bwMode="auto">
              <a:xfrm>
                <a:off x="1963" y="1470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" name="Freeform 1596"/>
              <p:cNvSpPr>
                <a:spLocks/>
              </p:cNvSpPr>
              <p:nvPr/>
            </p:nvSpPr>
            <p:spPr bwMode="auto">
              <a:xfrm>
                <a:off x="1966" y="1470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0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" name="Freeform 1597"/>
              <p:cNvSpPr>
                <a:spLocks/>
              </p:cNvSpPr>
              <p:nvPr/>
            </p:nvSpPr>
            <p:spPr bwMode="auto">
              <a:xfrm>
                <a:off x="1971" y="1470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" name="Freeform 1598"/>
              <p:cNvSpPr>
                <a:spLocks/>
              </p:cNvSpPr>
              <p:nvPr/>
            </p:nvSpPr>
            <p:spPr bwMode="auto">
              <a:xfrm>
                <a:off x="1974" y="1470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0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" name="Freeform 1599"/>
              <p:cNvSpPr>
                <a:spLocks/>
              </p:cNvSpPr>
              <p:nvPr/>
            </p:nvSpPr>
            <p:spPr bwMode="auto">
              <a:xfrm>
                <a:off x="1979" y="1470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" name="Freeform 1600"/>
              <p:cNvSpPr>
                <a:spLocks/>
              </p:cNvSpPr>
              <p:nvPr/>
            </p:nvSpPr>
            <p:spPr bwMode="auto">
              <a:xfrm>
                <a:off x="1982" y="1470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0 h 24"/>
                  <a:gd name="T4" fmla="*/ 5 w 8"/>
                  <a:gd name="T5" fmla="*/ 0 h 24"/>
                  <a:gd name="T6" fmla="*/ 5 w 8"/>
                  <a:gd name="T7" fmla="*/ 10 h 24"/>
                  <a:gd name="T8" fmla="*/ 8 w 8"/>
                  <a:gd name="T9" fmla="*/ 24 h 24"/>
                  <a:gd name="T10" fmla="*/ 8 w 8"/>
                  <a:gd name="T11" fmla="*/ 24 h 24"/>
                  <a:gd name="T12" fmla="*/ 0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" name="Freeform 1601"/>
              <p:cNvSpPr>
                <a:spLocks/>
              </p:cNvSpPr>
              <p:nvPr/>
            </p:nvSpPr>
            <p:spPr bwMode="auto">
              <a:xfrm>
                <a:off x="1987" y="1470"/>
                <a:ext cx="9" cy="24"/>
              </a:xfrm>
              <a:custGeom>
                <a:avLst/>
                <a:gdLst>
                  <a:gd name="T0" fmla="*/ 3 w 9"/>
                  <a:gd name="T1" fmla="*/ 24 h 24"/>
                  <a:gd name="T2" fmla="*/ 0 w 9"/>
                  <a:gd name="T3" fmla="*/ 0 h 24"/>
                  <a:gd name="T4" fmla="*/ 3 w 9"/>
                  <a:gd name="T5" fmla="*/ 0 h 24"/>
                  <a:gd name="T6" fmla="*/ 3 w 9"/>
                  <a:gd name="T7" fmla="*/ 0 h 24"/>
                  <a:gd name="T8" fmla="*/ 3 w 9"/>
                  <a:gd name="T9" fmla="*/ 10 h 24"/>
                  <a:gd name="T10" fmla="*/ 9 w 9"/>
                  <a:gd name="T11" fmla="*/ 15 h 24"/>
                  <a:gd name="T12" fmla="*/ 3 w 9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4">
                    <a:moveTo>
                      <a:pt x="3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9" y="15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" name="Freeform 1602"/>
              <p:cNvSpPr>
                <a:spLocks/>
              </p:cNvSpPr>
              <p:nvPr/>
            </p:nvSpPr>
            <p:spPr bwMode="auto">
              <a:xfrm>
                <a:off x="1990" y="1470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10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0" name="Freeform 1603"/>
              <p:cNvSpPr>
                <a:spLocks/>
              </p:cNvSpPr>
              <p:nvPr/>
            </p:nvSpPr>
            <p:spPr bwMode="auto">
              <a:xfrm>
                <a:off x="1996" y="1470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10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" name="Freeform 1604"/>
              <p:cNvSpPr>
                <a:spLocks/>
              </p:cNvSpPr>
              <p:nvPr/>
            </p:nvSpPr>
            <p:spPr bwMode="auto">
              <a:xfrm>
                <a:off x="1998" y="1470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10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2" name="Freeform 1605"/>
              <p:cNvSpPr>
                <a:spLocks/>
              </p:cNvSpPr>
              <p:nvPr/>
            </p:nvSpPr>
            <p:spPr bwMode="auto">
              <a:xfrm>
                <a:off x="2004" y="1470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10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" name="Freeform 1606"/>
              <p:cNvSpPr>
                <a:spLocks/>
              </p:cNvSpPr>
              <p:nvPr/>
            </p:nvSpPr>
            <p:spPr bwMode="auto">
              <a:xfrm>
                <a:off x="2012" y="1470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10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4" name="Freeform 1607"/>
              <p:cNvSpPr>
                <a:spLocks/>
              </p:cNvSpPr>
              <p:nvPr/>
            </p:nvSpPr>
            <p:spPr bwMode="auto">
              <a:xfrm>
                <a:off x="2015" y="1470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10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5" name="Freeform 1608"/>
              <p:cNvSpPr>
                <a:spLocks/>
              </p:cNvSpPr>
              <p:nvPr/>
            </p:nvSpPr>
            <p:spPr bwMode="auto">
              <a:xfrm>
                <a:off x="2020" y="1470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10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6" name="Freeform 1609"/>
              <p:cNvSpPr>
                <a:spLocks/>
              </p:cNvSpPr>
              <p:nvPr/>
            </p:nvSpPr>
            <p:spPr bwMode="auto">
              <a:xfrm>
                <a:off x="2023" y="1470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10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7" name="Freeform 1610"/>
              <p:cNvSpPr>
                <a:spLocks/>
              </p:cNvSpPr>
              <p:nvPr/>
            </p:nvSpPr>
            <p:spPr bwMode="auto">
              <a:xfrm>
                <a:off x="2029" y="1470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10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8" name="Freeform 1611"/>
              <p:cNvSpPr>
                <a:spLocks/>
              </p:cNvSpPr>
              <p:nvPr/>
            </p:nvSpPr>
            <p:spPr bwMode="auto">
              <a:xfrm>
                <a:off x="2031" y="1470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10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" name="Freeform 1612"/>
              <p:cNvSpPr>
                <a:spLocks/>
              </p:cNvSpPr>
              <p:nvPr/>
            </p:nvSpPr>
            <p:spPr bwMode="auto">
              <a:xfrm>
                <a:off x="2034" y="1470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10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" name="Freeform 1613"/>
              <p:cNvSpPr>
                <a:spLocks/>
              </p:cNvSpPr>
              <p:nvPr/>
            </p:nvSpPr>
            <p:spPr bwMode="auto">
              <a:xfrm>
                <a:off x="2039" y="1470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10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" name="Freeform 1614"/>
              <p:cNvSpPr>
                <a:spLocks/>
              </p:cNvSpPr>
              <p:nvPr/>
            </p:nvSpPr>
            <p:spPr bwMode="auto">
              <a:xfrm>
                <a:off x="2042" y="1470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10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" name="Freeform 1615"/>
              <p:cNvSpPr>
                <a:spLocks/>
              </p:cNvSpPr>
              <p:nvPr/>
            </p:nvSpPr>
            <p:spPr bwMode="auto">
              <a:xfrm>
                <a:off x="2048" y="1470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10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" name="Freeform 1616"/>
              <p:cNvSpPr>
                <a:spLocks/>
              </p:cNvSpPr>
              <p:nvPr/>
            </p:nvSpPr>
            <p:spPr bwMode="auto">
              <a:xfrm>
                <a:off x="2050" y="1470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10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" name="Freeform 1617"/>
              <p:cNvSpPr>
                <a:spLocks/>
              </p:cNvSpPr>
              <p:nvPr/>
            </p:nvSpPr>
            <p:spPr bwMode="auto">
              <a:xfrm>
                <a:off x="2056" y="1470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3 w 8"/>
                  <a:gd name="T5" fmla="*/ 0 h 15"/>
                  <a:gd name="T6" fmla="*/ 3 w 8"/>
                  <a:gd name="T7" fmla="*/ 10 h 15"/>
                  <a:gd name="T8" fmla="*/ 8 w 8"/>
                  <a:gd name="T9" fmla="*/ 15 h 15"/>
                  <a:gd name="T10" fmla="*/ 3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8" y="1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" name="Freeform 1618"/>
              <p:cNvSpPr>
                <a:spLocks/>
              </p:cNvSpPr>
              <p:nvPr/>
            </p:nvSpPr>
            <p:spPr bwMode="auto">
              <a:xfrm>
                <a:off x="2059" y="1465"/>
                <a:ext cx="8" cy="20"/>
              </a:xfrm>
              <a:custGeom>
                <a:avLst/>
                <a:gdLst>
                  <a:gd name="T0" fmla="*/ 5 w 8"/>
                  <a:gd name="T1" fmla="*/ 20 h 20"/>
                  <a:gd name="T2" fmla="*/ 0 w 8"/>
                  <a:gd name="T3" fmla="*/ 5 h 20"/>
                  <a:gd name="T4" fmla="*/ 5 w 8"/>
                  <a:gd name="T5" fmla="*/ 0 h 20"/>
                  <a:gd name="T6" fmla="*/ 5 w 8"/>
                  <a:gd name="T7" fmla="*/ 0 h 20"/>
                  <a:gd name="T8" fmla="*/ 5 w 8"/>
                  <a:gd name="T9" fmla="*/ 15 h 20"/>
                  <a:gd name="T10" fmla="*/ 8 w 8"/>
                  <a:gd name="T11" fmla="*/ 20 h 20"/>
                  <a:gd name="T12" fmla="*/ 5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5" y="2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8" y="20"/>
                    </a:lnTo>
                    <a:lnTo>
                      <a:pt x="5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" name="Freeform 1619"/>
              <p:cNvSpPr>
                <a:spLocks/>
              </p:cNvSpPr>
              <p:nvPr/>
            </p:nvSpPr>
            <p:spPr bwMode="auto">
              <a:xfrm>
                <a:off x="2064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" name="Freeform 1620"/>
              <p:cNvSpPr>
                <a:spLocks/>
              </p:cNvSpPr>
              <p:nvPr/>
            </p:nvSpPr>
            <p:spPr bwMode="auto">
              <a:xfrm>
                <a:off x="2067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" name="Freeform 1621"/>
              <p:cNvSpPr>
                <a:spLocks/>
              </p:cNvSpPr>
              <p:nvPr/>
            </p:nvSpPr>
            <p:spPr bwMode="auto">
              <a:xfrm>
                <a:off x="2072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" name="Freeform 1622"/>
              <p:cNvSpPr>
                <a:spLocks/>
              </p:cNvSpPr>
              <p:nvPr/>
            </p:nvSpPr>
            <p:spPr bwMode="auto">
              <a:xfrm>
                <a:off x="2075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" name="Freeform 1623"/>
              <p:cNvSpPr>
                <a:spLocks/>
              </p:cNvSpPr>
              <p:nvPr/>
            </p:nvSpPr>
            <p:spPr bwMode="auto">
              <a:xfrm>
                <a:off x="2081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15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1" name="Freeform 1624"/>
              <p:cNvSpPr>
                <a:spLocks/>
              </p:cNvSpPr>
              <p:nvPr/>
            </p:nvSpPr>
            <p:spPr bwMode="auto">
              <a:xfrm>
                <a:off x="2089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2" name="Freeform 1625"/>
              <p:cNvSpPr>
                <a:spLocks/>
              </p:cNvSpPr>
              <p:nvPr/>
            </p:nvSpPr>
            <p:spPr bwMode="auto">
              <a:xfrm>
                <a:off x="2091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" name="Freeform 1626"/>
              <p:cNvSpPr>
                <a:spLocks/>
              </p:cNvSpPr>
              <p:nvPr/>
            </p:nvSpPr>
            <p:spPr bwMode="auto">
              <a:xfrm>
                <a:off x="2097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4" name="Freeform 1627"/>
              <p:cNvSpPr>
                <a:spLocks/>
              </p:cNvSpPr>
              <p:nvPr/>
            </p:nvSpPr>
            <p:spPr bwMode="auto">
              <a:xfrm>
                <a:off x="2100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" name="Freeform 1628"/>
              <p:cNvSpPr>
                <a:spLocks/>
              </p:cNvSpPr>
              <p:nvPr/>
            </p:nvSpPr>
            <p:spPr bwMode="auto">
              <a:xfrm>
                <a:off x="210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" name="Freeform 1629"/>
              <p:cNvSpPr>
                <a:spLocks/>
              </p:cNvSpPr>
              <p:nvPr/>
            </p:nvSpPr>
            <p:spPr bwMode="auto">
              <a:xfrm>
                <a:off x="2108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" name="Freeform 1630"/>
              <p:cNvSpPr>
                <a:spLocks/>
              </p:cNvSpPr>
              <p:nvPr/>
            </p:nvSpPr>
            <p:spPr bwMode="auto">
              <a:xfrm>
                <a:off x="2113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" name="Freeform 1631"/>
              <p:cNvSpPr>
                <a:spLocks/>
              </p:cNvSpPr>
              <p:nvPr/>
            </p:nvSpPr>
            <p:spPr bwMode="auto">
              <a:xfrm>
                <a:off x="2116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" name="Freeform 1632"/>
              <p:cNvSpPr>
                <a:spLocks/>
              </p:cNvSpPr>
              <p:nvPr/>
            </p:nvSpPr>
            <p:spPr bwMode="auto">
              <a:xfrm>
                <a:off x="2122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" name="Freeform 1633"/>
              <p:cNvSpPr>
                <a:spLocks/>
              </p:cNvSpPr>
              <p:nvPr/>
            </p:nvSpPr>
            <p:spPr bwMode="auto">
              <a:xfrm>
                <a:off x="2124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" name="Freeform 1634"/>
              <p:cNvSpPr>
                <a:spLocks/>
              </p:cNvSpPr>
              <p:nvPr/>
            </p:nvSpPr>
            <p:spPr bwMode="auto">
              <a:xfrm>
                <a:off x="2130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" name="Freeform 1635"/>
              <p:cNvSpPr>
                <a:spLocks/>
              </p:cNvSpPr>
              <p:nvPr/>
            </p:nvSpPr>
            <p:spPr bwMode="auto">
              <a:xfrm>
                <a:off x="2133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" name="Freeform 1636"/>
              <p:cNvSpPr>
                <a:spLocks/>
              </p:cNvSpPr>
              <p:nvPr/>
            </p:nvSpPr>
            <p:spPr bwMode="auto">
              <a:xfrm>
                <a:off x="2138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" name="Freeform 1637"/>
              <p:cNvSpPr>
                <a:spLocks/>
              </p:cNvSpPr>
              <p:nvPr/>
            </p:nvSpPr>
            <p:spPr bwMode="auto">
              <a:xfrm>
                <a:off x="2141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" name="Freeform 1638"/>
              <p:cNvSpPr>
                <a:spLocks/>
              </p:cNvSpPr>
              <p:nvPr/>
            </p:nvSpPr>
            <p:spPr bwMode="auto">
              <a:xfrm>
                <a:off x="2146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" name="Freeform 1639"/>
              <p:cNvSpPr>
                <a:spLocks/>
              </p:cNvSpPr>
              <p:nvPr/>
            </p:nvSpPr>
            <p:spPr bwMode="auto">
              <a:xfrm>
                <a:off x="2149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" name="Freeform 1640"/>
              <p:cNvSpPr>
                <a:spLocks/>
              </p:cNvSpPr>
              <p:nvPr/>
            </p:nvSpPr>
            <p:spPr bwMode="auto">
              <a:xfrm>
                <a:off x="2154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" name="Freeform 1641"/>
              <p:cNvSpPr>
                <a:spLocks/>
              </p:cNvSpPr>
              <p:nvPr/>
            </p:nvSpPr>
            <p:spPr bwMode="auto">
              <a:xfrm>
                <a:off x="2157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15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" name="Freeform 1642"/>
              <p:cNvSpPr>
                <a:spLocks/>
              </p:cNvSpPr>
              <p:nvPr/>
            </p:nvSpPr>
            <p:spPr bwMode="auto">
              <a:xfrm>
                <a:off x="2165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" name="Freeform 1643"/>
              <p:cNvSpPr>
                <a:spLocks/>
              </p:cNvSpPr>
              <p:nvPr/>
            </p:nvSpPr>
            <p:spPr bwMode="auto">
              <a:xfrm>
                <a:off x="2171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" name="Freeform 1644"/>
              <p:cNvSpPr>
                <a:spLocks/>
              </p:cNvSpPr>
              <p:nvPr/>
            </p:nvSpPr>
            <p:spPr bwMode="auto">
              <a:xfrm>
                <a:off x="2174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2" name="Freeform 1645"/>
              <p:cNvSpPr>
                <a:spLocks/>
              </p:cNvSpPr>
              <p:nvPr/>
            </p:nvSpPr>
            <p:spPr bwMode="auto">
              <a:xfrm>
                <a:off x="2179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" name="Freeform 1646"/>
              <p:cNvSpPr>
                <a:spLocks/>
              </p:cNvSpPr>
              <p:nvPr/>
            </p:nvSpPr>
            <p:spPr bwMode="auto">
              <a:xfrm>
                <a:off x="2182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4" name="Freeform 1647"/>
              <p:cNvSpPr>
                <a:spLocks/>
              </p:cNvSpPr>
              <p:nvPr/>
            </p:nvSpPr>
            <p:spPr bwMode="auto">
              <a:xfrm>
                <a:off x="2187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5" name="Freeform 1648"/>
              <p:cNvSpPr>
                <a:spLocks/>
              </p:cNvSpPr>
              <p:nvPr/>
            </p:nvSpPr>
            <p:spPr bwMode="auto">
              <a:xfrm>
                <a:off x="2190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" name="Freeform 1649"/>
              <p:cNvSpPr>
                <a:spLocks/>
              </p:cNvSpPr>
              <p:nvPr/>
            </p:nvSpPr>
            <p:spPr bwMode="auto">
              <a:xfrm>
                <a:off x="219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7" name="Freeform 1650"/>
              <p:cNvSpPr>
                <a:spLocks/>
              </p:cNvSpPr>
              <p:nvPr/>
            </p:nvSpPr>
            <p:spPr bwMode="auto">
              <a:xfrm>
                <a:off x="2198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" name="Freeform 1651"/>
              <p:cNvSpPr>
                <a:spLocks/>
              </p:cNvSpPr>
              <p:nvPr/>
            </p:nvSpPr>
            <p:spPr bwMode="auto">
              <a:xfrm>
                <a:off x="2204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2 w 8"/>
                  <a:gd name="T5" fmla="*/ 0 h 20"/>
                  <a:gd name="T6" fmla="*/ 2 w 8"/>
                  <a:gd name="T7" fmla="*/ 15 h 20"/>
                  <a:gd name="T8" fmla="*/ 8 w 8"/>
                  <a:gd name="T9" fmla="*/ 20 h 20"/>
                  <a:gd name="T10" fmla="*/ 2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8" y="20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" name="Freeform 1652"/>
              <p:cNvSpPr>
                <a:spLocks/>
              </p:cNvSpPr>
              <p:nvPr/>
            </p:nvSpPr>
            <p:spPr bwMode="auto">
              <a:xfrm>
                <a:off x="2204" y="1465"/>
                <a:ext cx="11" cy="20"/>
              </a:xfrm>
              <a:custGeom>
                <a:avLst/>
                <a:gdLst>
                  <a:gd name="T0" fmla="*/ 8 w 11"/>
                  <a:gd name="T1" fmla="*/ 20 h 20"/>
                  <a:gd name="T2" fmla="*/ 0 w 11"/>
                  <a:gd name="T3" fmla="*/ 0 h 20"/>
                  <a:gd name="T4" fmla="*/ 8 w 11"/>
                  <a:gd name="T5" fmla="*/ 0 h 20"/>
                  <a:gd name="T6" fmla="*/ 8 w 11"/>
                  <a:gd name="T7" fmla="*/ 0 h 20"/>
                  <a:gd name="T8" fmla="*/ 8 w 11"/>
                  <a:gd name="T9" fmla="*/ 5 h 20"/>
                  <a:gd name="T10" fmla="*/ 11 w 11"/>
                  <a:gd name="T11" fmla="*/ 15 h 20"/>
                  <a:gd name="T12" fmla="*/ 8 w 1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8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11" y="15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" name="Freeform 1653"/>
              <p:cNvSpPr>
                <a:spLocks/>
              </p:cNvSpPr>
              <p:nvPr/>
            </p:nvSpPr>
            <p:spPr bwMode="auto">
              <a:xfrm>
                <a:off x="2212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" name="Freeform 1654"/>
              <p:cNvSpPr>
                <a:spLocks/>
              </p:cNvSpPr>
              <p:nvPr/>
            </p:nvSpPr>
            <p:spPr bwMode="auto">
              <a:xfrm>
                <a:off x="2215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" name="Freeform 1655"/>
              <p:cNvSpPr>
                <a:spLocks/>
              </p:cNvSpPr>
              <p:nvPr/>
            </p:nvSpPr>
            <p:spPr bwMode="auto">
              <a:xfrm>
                <a:off x="2220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" name="Freeform 1656"/>
              <p:cNvSpPr>
                <a:spLocks/>
              </p:cNvSpPr>
              <p:nvPr/>
            </p:nvSpPr>
            <p:spPr bwMode="auto">
              <a:xfrm>
                <a:off x="2223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" name="Freeform 1657"/>
              <p:cNvSpPr>
                <a:spLocks/>
              </p:cNvSpPr>
              <p:nvPr/>
            </p:nvSpPr>
            <p:spPr bwMode="auto">
              <a:xfrm>
                <a:off x="2228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1859"/>
            <p:cNvGrpSpPr>
              <a:grpSpLocks/>
            </p:cNvGrpSpPr>
            <p:nvPr/>
          </p:nvGrpSpPr>
          <p:grpSpPr bwMode="auto">
            <a:xfrm>
              <a:off x="499" y="1455"/>
              <a:ext cx="2167" cy="783"/>
              <a:chOff x="499" y="1455"/>
              <a:chExt cx="2167" cy="783"/>
            </a:xfrm>
          </p:grpSpPr>
          <p:sp>
            <p:nvSpPr>
              <p:cNvPr id="465" name="Freeform 1659"/>
              <p:cNvSpPr>
                <a:spLocks/>
              </p:cNvSpPr>
              <p:nvPr/>
            </p:nvSpPr>
            <p:spPr bwMode="auto">
              <a:xfrm>
                <a:off x="2231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1660"/>
              <p:cNvSpPr>
                <a:spLocks/>
              </p:cNvSpPr>
              <p:nvPr/>
            </p:nvSpPr>
            <p:spPr bwMode="auto">
              <a:xfrm>
                <a:off x="2237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1661"/>
              <p:cNvSpPr>
                <a:spLocks/>
              </p:cNvSpPr>
              <p:nvPr/>
            </p:nvSpPr>
            <p:spPr bwMode="auto">
              <a:xfrm>
                <a:off x="2245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1662"/>
              <p:cNvSpPr>
                <a:spLocks/>
              </p:cNvSpPr>
              <p:nvPr/>
            </p:nvSpPr>
            <p:spPr bwMode="auto">
              <a:xfrm>
                <a:off x="2247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1663"/>
              <p:cNvSpPr>
                <a:spLocks/>
              </p:cNvSpPr>
              <p:nvPr/>
            </p:nvSpPr>
            <p:spPr bwMode="auto">
              <a:xfrm>
                <a:off x="2253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1664"/>
              <p:cNvSpPr>
                <a:spLocks/>
              </p:cNvSpPr>
              <p:nvPr/>
            </p:nvSpPr>
            <p:spPr bwMode="auto">
              <a:xfrm>
                <a:off x="2256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1665"/>
              <p:cNvSpPr>
                <a:spLocks/>
              </p:cNvSpPr>
              <p:nvPr/>
            </p:nvSpPr>
            <p:spPr bwMode="auto">
              <a:xfrm>
                <a:off x="2261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1666"/>
              <p:cNvSpPr>
                <a:spLocks/>
              </p:cNvSpPr>
              <p:nvPr/>
            </p:nvSpPr>
            <p:spPr bwMode="auto">
              <a:xfrm>
                <a:off x="2264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1667"/>
              <p:cNvSpPr>
                <a:spLocks/>
              </p:cNvSpPr>
              <p:nvPr/>
            </p:nvSpPr>
            <p:spPr bwMode="auto">
              <a:xfrm>
                <a:off x="2269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1668"/>
              <p:cNvSpPr>
                <a:spLocks/>
              </p:cNvSpPr>
              <p:nvPr/>
            </p:nvSpPr>
            <p:spPr bwMode="auto">
              <a:xfrm>
                <a:off x="2272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1669"/>
              <p:cNvSpPr>
                <a:spLocks/>
              </p:cNvSpPr>
              <p:nvPr/>
            </p:nvSpPr>
            <p:spPr bwMode="auto">
              <a:xfrm>
                <a:off x="2278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1670"/>
              <p:cNvSpPr>
                <a:spLocks/>
              </p:cNvSpPr>
              <p:nvPr/>
            </p:nvSpPr>
            <p:spPr bwMode="auto">
              <a:xfrm>
                <a:off x="2280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1671"/>
              <p:cNvSpPr>
                <a:spLocks/>
              </p:cNvSpPr>
              <p:nvPr/>
            </p:nvSpPr>
            <p:spPr bwMode="auto">
              <a:xfrm>
                <a:off x="2286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1672"/>
              <p:cNvSpPr>
                <a:spLocks/>
              </p:cNvSpPr>
              <p:nvPr/>
            </p:nvSpPr>
            <p:spPr bwMode="auto">
              <a:xfrm>
                <a:off x="2288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1673"/>
              <p:cNvSpPr>
                <a:spLocks/>
              </p:cNvSpPr>
              <p:nvPr/>
            </p:nvSpPr>
            <p:spPr bwMode="auto">
              <a:xfrm>
                <a:off x="2294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1674"/>
              <p:cNvSpPr>
                <a:spLocks/>
              </p:cNvSpPr>
              <p:nvPr/>
            </p:nvSpPr>
            <p:spPr bwMode="auto">
              <a:xfrm>
                <a:off x="2297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1675"/>
              <p:cNvSpPr>
                <a:spLocks/>
              </p:cNvSpPr>
              <p:nvPr/>
            </p:nvSpPr>
            <p:spPr bwMode="auto">
              <a:xfrm>
                <a:off x="2302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1676"/>
              <p:cNvSpPr>
                <a:spLocks/>
              </p:cNvSpPr>
              <p:nvPr/>
            </p:nvSpPr>
            <p:spPr bwMode="auto">
              <a:xfrm>
                <a:off x="2305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1677"/>
              <p:cNvSpPr>
                <a:spLocks/>
              </p:cNvSpPr>
              <p:nvPr/>
            </p:nvSpPr>
            <p:spPr bwMode="auto">
              <a:xfrm>
                <a:off x="2310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1678"/>
              <p:cNvSpPr>
                <a:spLocks/>
              </p:cNvSpPr>
              <p:nvPr/>
            </p:nvSpPr>
            <p:spPr bwMode="auto">
              <a:xfrm>
                <a:off x="2313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1679"/>
              <p:cNvSpPr>
                <a:spLocks/>
              </p:cNvSpPr>
              <p:nvPr/>
            </p:nvSpPr>
            <p:spPr bwMode="auto">
              <a:xfrm>
                <a:off x="2319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1680"/>
              <p:cNvSpPr>
                <a:spLocks/>
              </p:cNvSpPr>
              <p:nvPr/>
            </p:nvSpPr>
            <p:spPr bwMode="auto">
              <a:xfrm>
                <a:off x="2327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1681"/>
              <p:cNvSpPr>
                <a:spLocks/>
              </p:cNvSpPr>
              <p:nvPr/>
            </p:nvSpPr>
            <p:spPr bwMode="auto">
              <a:xfrm>
                <a:off x="2330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1682"/>
              <p:cNvSpPr>
                <a:spLocks/>
              </p:cNvSpPr>
              <p:nvPr/>
            </p:nvSpPr>
            <p:spPr bwMode="auto">
              <a:xfrm>
                <a:off x="2335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1683"/>
              <p:cNvSpPr>
                <a:spLocks/>
              </p:cNvSpPr>
              <p:nvPr/>
            </p:nvSpPr>
            <p:spPr bwMode="auto">
              <a:xfrm>
                <a:off x="2338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1684"/>
              <p:cNvSpPr>
                <a:spLocks/>
              </p:cNvSpPr>
              <p:nvPr/>
            </p:nvSpPr>
            <p:spPr bwMode="auto">
              <a:xfrm>
                <a:off x="2343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1685"/>
              <p:cNvSpPr>
                <a:spLocks/>
              </p:cNvSpPr>
              <p:nvPr/>
            </p:nvSpPr>
            <p:spPr bwMode="auto">
              <a:xfrm>
                <a:off x="2346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1686"/>
              <p:cNvSpPr>
                <a:spLocks/>
              </p:cNvSpPr>
              <p:nvPr/>
            </p:nvSpPr>
            <p:spPr bwMode="auto">
              <a:xfrm>
                <a:off x="2351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1687"/>
              <p:cNvSpPr>
                <a:spLocks/>
              </p:cNvSpPr>
              <p:nvPr/>
            </p:nvSpPr>
            <p:spPr bwMode="auto">
              <a:xfrm>
                <a:off x="2354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1688"/>
              <p:cNvSpPr>
                <a:spLocks/>
              </p:cNvSpPr>
              <p:nvPr/>
            </p:nvSpPr>
            <p:spPr bwMode="auto">
              <a:xfrm>
                <a:off x="2357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1689"/>
              <p:cNvSpPr>
                <a:spLocks/>
              </p:cNvSpPr>
              <p:nvPr/>
            </p:nvSpPr>
            <p:spPr bwMode="auto">
              <a:xfrm>
                <a:off x="2362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1690"/>
              <p:cNvSpPr>
                <a:spLocks/>
              </p:cNvSpPr>
              <p:nvPr/>
            </p:nvSpPr>
            <p:spPr bwMode="auto">
              <a:xfrm>
                <a:off x="2365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1691"/>
              <p:cNvSpPr>
                <a:spLocks/>
              </p:cNvSpPr>
              <p:nvPr/>
            </p:nvSpPr>
            <p:spPr bwMode="auto">
              <a:xfrm>
                <a:off x="2371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1692"/>
              <p:cNvSpPr>
                <a:spLocks/>
              </p:cNvSpPr>
              <p:nvPr/>
            </p:nvSpPr>
            <p:spPr bwMode="auto">
              <a:xfrm>
                <a:off x="2373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1693"/>
              <p:cNvSpPr>
                <a:spLocks/>
              </p:cNvSpPr>
              <p:nvPr/>
            </p:nvSpPr>
            <p:spPr bwMode="auto">
              <a:xfrm>
                <a:off x="2379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1694"/>
              <p:cNvSpPr>
                <a:spLocks/>
              </p:cNvSpPr>
              <p:nvPr/>
            </p:nvSpPr>
            <p:spPr bwMode="auto">
              <a:xfrm>
                <a:off x="2382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1695"/>
              <p:cNvSpPr>
                <a:spLocks/>
              </p:cNvSpPr>
              <p:nvPr/>
            </p:nvSpPr>
            <p:spPr bwMode="auto">
              <a:xfrm>
                <a:off x="2387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1696"/>
              <p:cNvSpPr>
                <a:spLocks/>
              </p:cNvSpPr>
              <p:nvPr/>
            </p:nvSpPr>
            <p:spPr bwMode="auto">
              <a:xfrm>
                <a:off x="2390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1697"/>
              <p:cNvSpPr>
                <a:spLocks/>
              </p:cNvSpPr>
              <p:nvPr/>
            </p:nvSpPr>
            <p:spPr bwMode="auto">
              <a:xfrm>
                <a:off x="2395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1698"/>
              <p:cNvSpPr>
                <a:spLocks/>
              </p:cNvSpPr>
              <p:nvPr/>
            </p:nvSpPr>
            <p:spPr bwMode="auto">
              <a:xfrm>
                <a:off x="2403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1699"/>
              <p:cNvSpPr>
                <a:spLocks/>
              </p:cNvSpPr>
              <p:nvPr/>
            </p:nvSpPr>
            <p:spPr bwMode="auto">
              <a:xfrm>
                <a:off x="2406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1700"/>
              <p:cNvSpPr>
                <a:spLocks/>
              </p:cNvSpPr>
              <p:nvPr/>
            </p:nvSpPr>
            <p:spPr bwMode="auto">
              <a:xfrm>
                <a:off x="2412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1701"/>
              <p:cNvSpPr>
                <a:spLocks/>
              </p:cNvSpPr>
              <p:nvPr/>
            </p:nvSpPr>
            <p:spPr bwMode="auto">
              <a:xfrm>
                <a:off x="2414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1702"/>
              <p:cNvSpPr>
                <a:spLocks/>
              </p:cNvSpPr>
              <p:nvPr/>
            </p:nvSpPr>
            <p:spPr bwMode="auto">
              <a:xfrm>
                <a:off x="2420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1703"/>
              <p:cNvSpPr>
                <a:spLocks/>
              </p:cNvSpPr>
              <p:nvPr/>
            </p:nvSpPr>
            <p:spPr bwMode="auto">
              <a:xfrm>
                <a:off x="2423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1704"/>
              <p:cNvSpPr>
                <a:spLocks/>
              </p:cNvSpPr>
              <p:nvPr/>
            </p:nvSpPr>
            <p:spPr bwMode="auto">
              <a:xfrm>
                <a:off x="2428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1705"/>
              <p:cNvSpPr>
                <a:spLocks/>
              </p:cNvSpPr>
              <p:nvPr/>
            </p:nvSpPr>
            <p:spPr bwMode="auto">
              <a:xfrm>
                <a:off x="2431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1706"/>
              <p:cNvSpPr>
                <a:spLocks/>
              </p:cNvSpPr>
              <p:nvPr/>
            </p:nvSpPr>
            <p:spPr bwMode="auto">
              <a:xfrm>
                <a:off x="2436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1707"/>
              <p:cNvSpPr>
                <a:spLocks/>
              </p:cNvSpPr>
              <p:nvPr/>
            </p:nvSpPr>
            <p:spPr bwMode="auto">
              <a:xfrm>
                <a:off x="2439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Freeform 1708"/>
              <p:cNvSpPr>
                <a:spLocks/>
              </p:cNvSpPr>
              <p:nvPr/>
            </p:nvSpPr>
            <p:spPr bwMode="auto">
              <a:xfrm>
                <a:off x="2444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1709"/>
              <p:cNvSpPr>
                <a:spLocks/>
              </p:cNvSpPr>
              <p:nvPr/>
            </p:nvSpPr>
            <p:spPr bwMode="auto">
              <a:xfrm>
                <a:off x="2447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1710"/>
              <p:cNvSpPr>
                <a:spLocks/>
              </p:cNvSpPr>
              <p:nvPr/>
            </p:nvSpPr>
            <p:spPr bwMode="auto">
              <a:xfrm>
                <a:off x="2453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1711"/>
              <p:cNvSpPr>
                <a:spLocks/>
              </p:cNvSpPr>
              <p:nvPr/>
            </p:nvSpPr>
            <p:spPr bwMode="auto">
              <a:xfrm>
                <a:off x="2455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1712"/>
              <p:cNvSpPr>
                <a:spLocks/>
              </p:cNvSpPr>
              <p:nvPr/>
            </p:nvSpPr>
            <p:spPr bwMode="auto">
              <a:xfrm>
                <a:off x="2461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1713"/>
              <p:cNvSpPr>
                <a:spLocks/>
              </p:cNvSpPr>
              <p:nvPr/>
            </p:nvSpPr>
            <p:spPr bwMode="auto">
              <a:xfrm>
                <a:off x="2464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1714"/>
              <p:cNvSpPr>
                <a:spLocks/>
              </p:cNvSpPr>
              <p:nvPr/>
            </p:nvSpPr>
            <p:spPr bwMode="auto">
              <a:xfrm>
                <a:off x="2469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1715"/>
              <p:cNvSpPr>
                <a:spLocks/>
              </p:cNvSpPr>
              <p:nvPr/>
            </p:nvSpPr>
            <p:spPr bwMode="auto">
              <a:xfrm>
                <a:off x="2472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1716"/>
              <p:cNvSpPr>
                <a:spLocks/>
              </p:cNvSpPr>
              <p:nvPr/>
            </p:nvSpPr>
            <p:spPr bwMode="auto">
              <a:xfrm>
                <a:off x="2477" y="1465"/>
                <a:ext cx="9" cy="20"/>
              </a:xfrm>
              <a:custGeom>
                <a:avLst/>
                <a:gdLst>
                  <a:gd name="T0" fmla="*/ 0 w 9"/>
                  <a:gd name="T1" fmla="*/ 15 h 20"/>
                  <a:gd name="T2" fmla="*/ 3 w 9"/>
                  <a:gd name="T3" fmla="*/ 0 h 20"/>
                  <a:gd name="T4" fmla="*/ 9 w 9"/>
                  <a:gd name="T5" fmla="*/ 0 h 20"/>
                  <a:gd name="T6" fmla="*/ 9 w 9"/>
                  <a:gd name="T7" fmla="*/ 15 h 20"/>
                  <a:gd name="T8" fmla="*/ 9 w 9"/>
                  <a:gd name="T9" fmla="*/ 20 h 20"/>
                  <a:gd name="T10" fmla="*/ 3 w 9"/>
                  <a:gd name="T11" fmla="*/ 20 h 20"/>
                  <a:gd name="T12" fmla="*/ 0 w 9"/>
                  <a:gd name="T1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15"/>
                    </a:moveTo>
                    <a:lnTo>
                      <a:pt x="3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9" y="20"/>
                    </a:lnTo>
                    <a:lnTo>
                      <a:pt x="3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1717"/>
              <p:cNvSpPr>
                <a:spLocks/>
              </p:cNvSpPr>
              <p:nvPr/>
            </p:nvSpPr>
            <p:spPr bwMode="auto">
              <a:xfrm>
                <a:off x="2480" y="1455"/>
                <a:ext cx="8" cy="30"/>
              </a:xfrm>
              <a:custGeom>
                <a:avLst/>
                <a:gdLst>
                  <a:gd name="T0" fmla="*/ 6 w 8"/>
                  <a:gd name="T1" fmla="*/ 30 h 30"/>
                  <a:gd name="T2" fmla="*/ 0 w 8"/>
                  <a:gd name="T3" fmla="*/ 10 h 30"/>
                  <a:gd name="T4" fmla="*/ 8 w 8"/>
                  <a:gd name="T5" fmla="*/ 0 h 30"/>
                  <a:gd name="T6" fmla="*/ 8 w 8"/>
                  <a:gd name="T7" fmla="*/ 10 h 30"/>
                  <a:gd name="T8" fmla="*/ 8 w 8"/>
                  <a:gd name="T9" fmla="*/ 15 h 30"/>
                  <a:gd name="T10" fmla="*/ 8 w 8"/>
                  <a:gd name="T11" fmla="*/ 25 h 30"/>
                  <a:gd name="T12" fmla="*/ 6 w 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0">
                    <a:moveTo>
                      <a:pt x="6" y="30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1718"/>
              <p:cNvSpPr>
                <a:spLocks/>
              </p:cNvSpPr>
              <p:nvPr/>
            </p:nvSpPr>
            <p:spPr bwMode="auto">
              <a:xfrm>
                <a:off x="2486" y="1465"/>
                <a:ext cx="10" cy="29"/>
              </a:xfrm>
              <a:custGeom>
                <a:avLst/>
                <a:gdLst>
                  <a:gd name="T0" fmla="*/ 0 w 10"/>
                  <a:gd name="T1" fmla="*/ 15 h 29"/>
                  <a:gd name="T2" fmla="*/ 2 w 10"/>
                  <a:gd name="T3" fmla="*/ 0 h 29"/>
                  <a:gd name="T4" fmla="*/ 8 w 10"/>
                  <a:gd name="T5" fmla="*/ 0 h 29"/>
                  <a:gd name="T6" fmla="*/ 8 w 10"/>
                  <a:gd name="T7" fmla="*/ 15 h 29"/>
                  <a:gd name="T8" fmla="*/ 10 w 10"/>
                  <a:gd name="T9" fmla="*/ 15 h 29"/>
                  <a:gd name="T10" fmla="*/ 10 w 10"/>
                  <a:gd name="T11" fmla="*/ 29 h 29"/>
                  <a:gd name="T12" fmla="*/ 0 w 10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9">
                    <a:moveTo>
                      <a:pt x="0" y="15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10" y="15"/>
                    </a:lnTo>
                    <a:lnTo>
                      <a:pt x="10" y="2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1719"/>
              <p:cNvSpPr>
                <a:spLocks/>
              </p:cNvSpPr>
              <p:nvPr/>
            </p:nvSpPr>
            <p:spPr bwMode="auto">
              <a:xfrm>
                <a:off x="2486" y="1465"/>
                <a:ext cx="10" cy="15"/>
              </a:xfrm>
              <a:custGeom>
                <a:avLst/>
                <a:gdLst>
                  <a:gd name="T0" fmla="*/ 10 w 10"/>
                  <a:gd name="T1" fmla="*/ 15 h 15"/>
                  <a:gd name="T2" fmla="*/ 0 w 10"/>
                  <a:gd name="T3" fmla="*/ 15 h 15"/>
                  <a:gd name="T4" fmla="*/ 0 w 10"/>
                  <a:gd name="T5" fmla="*/ 0 h 15"/>
                  <a:gd name="T6" fmla="*/ 8 w 10"/>
                  <a:gd name="T7" fmla="*/ 0 h 15"/>
                  <a:gd name="T8" fmla="*/ 8 w 10"/>
                  <a:gd name="T9" fmla="*/ 5 h 15"/>
                  <a:gd name="T10" fmla="*/ 10 w 10"/>
                  <a:gd name="T11" fmla="*/ 5 h 15"/>
                  <a:gd name="T12" fmla="*/ 10 w 10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1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1720"/>
              <p:cNvSpPr>
                <a:spLocks/>
              </p:cNvSpPr>
              <p:nvPr/>
            </p:nvSpPr>
            <p:spPr bwMode="auto">
              <a:xfrm>
                <a:off x="2494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1721"/>
              <p:cNvSpPr>
                <a:spLocks/>
              </p:cNvSpPr>
              <p:nvPr/>
            </p:nvSpPr>
            <p:spPr bwMode="auto">
              <a:xfrm>
                <a:off x="2496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1722"/>
              <p:cNvSpPr>
                <a:spLocks/>
              </p:cNvSpPr>
              <p:nvPr/>
            </p:nvSpPr>
            <p:spPr bwMode="auto">
              <a:xfrm>
                <a:off x="2496" y="1465"/>
                <a:ext cx="9" cy="20"/>
              </a:xfrm>
              <a:custGeom>
                <a:avLst/>
                <a:gdLst>
                  <a:gd name="T0" fmla="*/ 0 w 9"/>
                  <a:gd name="T1" fmla="*/ 15 h 20"/>
                  <a:gd name="T2" fmla="*/ 6 w 9"/>
                  <a:gd name="T3" fmla="*/ 0 h 20"/>
                  <a:gd name="T4" fmla="*/ 9 w 9"/>
                  <a:gd name="T5" fmla="*/ 0 h 20"/>
                  <a:gd name="T6" fmla="*/ 9 w 9"/>
                  <a:gd name="T7" fmla="*/ 15 h 20"/>
                  <a:gd name="T8" fmla="*/ 9 w 9"/>
                  <a:gd name="T9" fmla="*/ 20 h 20"/>
                  <a:gd name="T10" fmla="*/ 9 w 9"/>
                  <a:gd name="T11" fmla="*/ 20 h 20"/>
                  <a:gd name="T12" fmla="*/ 0 w 9"/>
                  <a:gd name="T1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15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9" y="20"/>
                    </a:lnTo>
                    <a:lnTo>
                      <a:pt x="9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1723"/>
              <p:cNvSpPr>
                <a:spLocks/>
              </p:cNvSpPr>
              <p:nvPr/>
            </p:nvSpPr>
            <p:spPr bwMode="auto">
              <a:xfrm>
                <a:off x="2505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15 h 20"/>
                  <a:gd name="T8" fmla="*/ 5 w 5"/>
                  <a:gd name="T9" fmla="*/ 20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1724"/>
              <p:cNvSpPr>
                <a:spLocks/>
              </p:cNvSpPr>
              <p:nvPr/>
            </p:nvSpPr>
            <p:spPr bwMode="auto">
              <a:xfrm>
                <a:off x="2505" y="1465"/>
                <a:ext cx="8" cy="20"/>
              </a:xfrm>
              <a:custGeom>
                <a:avLst/>
                <a:gdLst>
                  <a:gd name="T0" fmla="*/ 5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5 h 20"/>
                  <a:gd name="T10" fmla="*/ 8 w 8"/>
                  <a:gd name="T11" fmla="*/ 15 h 20"/>
                  <a:gd name="T12" fmla="*/ 5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5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5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1725"/>
              <p:cNvSpPr>
                <a:spLocks/>
              </p:cNvSpPr>
              <p:nvPr/>
            </p:nvSpPr>
            <p:spPr bwMode="auto">
              <a:xfrm>
                <a:off x="2513" y="1465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1726"/>
              <p:cNvSpPr>
                <a:spLocks/>
              </p:cNvSpPr>
              <p:nvPr/>
            </p:nvSpPr>
            <p:spPr bwMode="auto">
              <a:xfrm>
                <a:off x="2518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1727"/>
              <p:cNvSpPr>
                <a:spLocks/>
              </p:cNvSpPr>
              <p:nvPr/>
            </p:nvSpPr>
            <p:spPr bwMode="auto">
              <a:xfrm>
                <a:off x="2521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1728"/>
              <p:cNvSpPr>
                <a:spLocks/>
              </p:cNvSpPr>
              <p:nvPr/>
            </p:nvSpPr>
            <p:spPr bwMode="auto">
              <a:xfrm>
                <a:off x="2527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2 w 8"/>
                  <a:gd name="T5" fmla="*/ 0 h 15"/>
                  <a:gd name="T6" fmla="*/ 8 w 8"/>
                  <a:gd name="T7" fmla="*/ 0 h 15"/>
                  <a:gd name="T8" fmla="*/ 2 w 8"/>
                  <a:gd name="T9" fmla="*/ 5 h 15"/>
                  <a:gd name="T10" fmla="*/ 2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1729"/>
              <p:cNvSpPr>
                <a:spLocks/>
              </p:cNvSpPr>
              <p:nvPr/>
            </p:nvSpPr>
            <p:spPr bwMode="auto">
              <a:xfrm>
                <a:off x="2529" y="1465"/>
                <a:ext cx="9" cy="20"/>
              </a:xfrm>
              <a:custGeom>
                <a:avLst/>
                <a:gdLst>
                  <a:gd name="T0" fmla="*/ 0 w 9"/>
                  <a:gd name="T1" fmla="*/ 15 h 20"/>
                  <a:gd name="T2" fmla="*/ 6 w 9"/>
                  <a:gd name="T3" fmla="*/ 0 h 20"/>
                  <a:gd name="T4" fmla="*/ 9 w 9"/>
                  <a:gd name="T5" fmla="*/ 0 h 20"/>
                  <a:gd name="T6" fmla="*/ 6 w 9"/>
                  <a:gd name="T7" fmla="*/ 15 h 20"/>
                  <a:gd name="T8" fmla="*/ 6 w 9"/>
                  <a:gd name="T9" fmla="*/ 20 h 20"/>
                  <a:gd name="T10" fmla="*/ 6 w 9"/>
                  <a:gd name="T11" fmla="*/ 20 h 20"/>
                  <a:gd name="T12" fmla="*/ 0 w 9"/>
                  <a:gd name="T1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15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1730"/>
              <p:cNvSpPr>
                <a:spLocks/>
              </p:cNvSpPr>
              <p:nvPr/>
            </p:nvSpPr>
            <p:spPr bwMode="auto">
              <a:xfrm>
                <a:off x="253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1731"/>
              <p:cNvSpPr>
                <a:spLocks/>
              </p:cNvSpPr>
              <p:nvPr/>
            </p:nvSpPr>
            <p:spPr bwMode="auto">
              <a:xfrm>
                <a:off x="2538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1732"/>
              <p:cNvSpPr>
                <a:spLocks/>
              </p:cNvSpPr>
              <p:nvPr/>
            </p:nvSpPr>
            <p:spPr bwMode="auto">
              <a:xfrm>
                <a:off x="2543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3 w 8"/>
                  <a:gd name="T5" fmla="*/ 0 h 20"/>
                  <a:gd name="T6" fmla="*/ 3 w 8"/>
                  <a:gd name="T7" fmla="*/ 15 h 20"/>
                  <a:gd name="T8" fmla="*/ 8 w 8"/>
                  <a:gd name="T9" fmla="*/ 20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1733"/>
              <p:cNvSpPr>
                <a:spLocks/>
              </p:cNvSpPr>
              <p:nvPr/>
            </p:nvSpPr>
            <p:spPr bwMode="auto">
              <a:xfrm>
                <a:off x="2546" y="1465"/>
                <a:ext cx="8" cy="20"/>
              </a:xfrm>
              <a:custGeom>
                <a:avLst/>
                <a:gdLst>
                  <a:gd name="T0" fmla="*/ 5 w 8"/>
                  <a:gd name="T1" fmla="*/ 20 h 20"/>
                  <a:gd name="T2" fmla="*/ 0 w 8"/>
                  <a:gd name="T3" fmla="*/ 0 h 20"/>
                  <a:gd name="T4" fmla="*/ 5 w 8"/>
                  <a:gd name="T5" fmla="*/ 0 h 20"/>
                  <a:gd name="T6" fmla="*/ 5 w 8"/>
                  <a:gd name="T7" fmla="*/ 0 h 20"/>
                  <a:gd name="T8" fmla="*/ 5 w 8"/>
                  <a:gd name="T9" fmla="*/ 5 h 20"/>
                  <a:gd name="T10" fmla="*/ 8 w 8"/>
                  <a:gd name="T11" fmla="*/ 15 h 20"/>
                  <a:gd name="T12" fmla="*/ 5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5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8" y="15"/>
                    </a:lnTo>
                    <a:lnTo>
                      <a:pt x="5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1734"/>
              <p:cNvSpPr>
                <a:spLocks/>
              </p:cNvSpPr>
              <p:nvPr/>
            </p:nvSpPr>
            <p:spPr bwMode="auto">
              <a:xfrm>
                <a:off x="2551" y="1465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1735"/>
              <p:cNvSpPr>
                <a:spLocks/>
              </p:cNvSpPr>
              <p:nvPr/>
            </p:nvSpPr>
            <p:spPr bwMode="auto">
              <a:xfrm>
                <a:off x="2559" y="1465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1736"/>
              <p:cNvSpPr>
                <a:spLocks/>
              </p:cNvSpPr>
              <p:nvPr/>
            </p:nvSpPr>
            <p:spPr bwMode="auto">
              <a:xfrm>
                <a:off x="2562" y="1465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1737"/>
              <p:cNvSpPr>
                <a:spLocks/>
              </p:cNvSpPr>
              <p:nvPr/>
            </p:nvSpPr>
            <p:spPr bwMode="auto">
              <a:xfrm>
                <a:off x="2568" y="1465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1738"/>
              <p:cNvSpPr>
                <a:spLocks/>
              </p:cNvSpPr>
              <p:nvPr/>
            </p:nvSpPr>
            <p:spPr bwMode="auto">
              <a:xfrm>
                <a:off x="2568" y="1465"/>
                <a:ext cx="8" cy="20"/>
              </a:xfrm>
              <a:custGeom>
                <a:avLst/>
                <a:gdLst>
                  <a:gd name="T0" fmla="*/ 0 w 8"/>
                  <a:gd name="T1" fmla="*/ 15 h 20"/>
                  <a:gd name="T2" fmla="*/ 2 w 8"/>
                  <a:gd name="T3" fmla="*/ 0 h 20"/>
                  <a:gd name="T4" fmla="*/ 8 w 8"/>
                  <a:gd name="T5" fmla="*/ 0 h 20"/>
                  <a:gd name="T6" fmla="*/ 8 w 8"/>
                  <a:gd name="T7" fmla="*/ 15 h 20"/>
                  <a:gd name="T8" fmla="*/ 8 w 8"/>
                  <a:gd name="T9" fmla="*/ 20 h 20"/>
                  <a:gd name="T10" fmla="*/ 2 w 8"/>
                  <a:gd name="T11" fmla="*/ 20 h 20"/>
                  <a:gd name="T12" fmla="*/ 0 w 8"/>
                  <a:gd name="T1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15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2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1739"/>
              <p:cNvSpPr>
                <a:spLocks/>
              </p:cNvSpPr>
              <p:nvPr/>
            </p:nvSpPr>
            <p:spPr bwMode="auto">
              <a:xfrm>
                <a:off x="2576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1740"/>
              <p:cNvSpPr>
                <a:spLocks/>
              </p:cNvSpPr>
              <p:nvPr/>
            </p:nvSpPr>
            <p:spPr bwMode="auto">
              <a:xfrm>
                <a:off x="2579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1741"/>
              <p:cNvSpPr>
                <a:spLocks/>
              </p:cNvSpPr>
              <p:nvPr/>
            </p:nvSpPr>
            <p:spPr bwMode="auto">
              <a:xfrm>
                <a:off x="2584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1742"/>
              <p:cNvSpPr>
                <a:spLocks/>
              </p:cNvSpPr>
              <p:nvPr/>
            </p:nvSpPr>
            <p:spPr bwMode="auto">
              <a:xfrm>
                <a:off x="2587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1743"/>
              <p:cNvSpPr>
                <a:spLocks/>
              </p:cNvSpPr>
              <p:nvPr/>
            </p:nvSpPr>
            <p:spPr bwMode="auto">
              <a:xfrm>
                <a:off x="2592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1744"/>
              <p:cNvSpPr>
                <a:spLocks/>
              </p:cNvSpPr>
              <p:nvPr/>
            </p:nvSpPr>
            <p:spPr bwMode="auto">
              <a:xfrm>
                <a:off x="2595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" name="Freeform 1745"/>
              <p:cNvSpPr>
                <a:spLocks/>
              </p:cNvSpPr>
              <p:nvPr/>
            </p:nvSpPr>
            <p:spPr bwMode="auto">
              <a:xfrm>
                <a:off x="2600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1746"/>
              <p:cNvSpPr>
                <a:spLocks/>
              </p:cNvSpPr>
              <p:nvPr/>
            </p:nvSpPr>
            <p:spPr bwMode="auto">
              <a:xfrm>
                <a:off x="2603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1747"/>
              <p:cNvSpPr>
                <a:spLocks/>
              </p:cNvSpPr>
              <p:nvPr/>
            </p:nvSpPr>
            <p:spPr bwMode="auto">
              <a:xfrm>
                <a:off x="2609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1748"/>
              <p:cNvSpPr>
                <a:spLocks/>
              </p:cNvSpPr>
              <p:nvPr/>
            </p:nvSpPr>
            <p:spPr bwMode="auto">
              <a:xfrm>
                <a:off x="2611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Freeform 1749"/>
              <p:cNvSpPr>
                <a:spLocks/>
              </p:cNvSpPr>
              <p:nvPr/>
            </p:nvSpPr>
            <p:spPr bwMode="auto">
              <a:xfrm>
                <a:off x="2617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Freeform 1750"/>
              <p:cNvSpPr>
                <a:spLocks/>
              </p:cNvSpPr>
              <p:nvPr/>
            </p:nvSpPr>
            <p:spPr bwMode="auto">
              <a:xfrm>
                <a:off x="2620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1751"/>
              <p:cNvSpPr>
                <a:spLocks/>
              </p:cNvSpPr>
              <p:nvPr/>
            </p:nvSpPr>
            <p:spPr bwMode="auto">
              <a:xfrm>
                <a:off x="2625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1752"/>
              <p:cNvSpPr>
                <a:spLocks/>
              </p:cNvSpPr>
              <p:nvPr/>
            </p:nvSpPr>
            <p:spPr bwMode="auto">
              <a:xfrm>
                <a:off x="2628" y="1465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0 w 5"/>
                  <a:gd name="T3" fmla="*/ 0 h 20"/>
                  <a:gd name="T4" fmla="*/ 5 w 5"/>
                  <a:gd name="T5" fmla="*/ 0 h 20"/>
                  <a:gd name="T6" fmla="*/ 5 w 5"/>
                  <a:gd name="T7" fmla="*/ 0 h 20"/>
                  <a:gd name="T8" fmla="*/ 5 w 5"/>
                  <a:gd name="T9" fmla="*/ 15 h 20"/>
                  <a:gd name="T10" fmla="*/ 5 w 5"/>
                  <a:gd name="T11" fmla="*/ 20 h 20"/>
                  <a:gd name="T12" fmla="*/ 0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1753"/>
              <p:cNvSpPr>
                <a:spLocks/>
              </p:cNvSpPr>
              <p:nvPr/>
            </p:nvSpPr>
            <p:spPr bwMode="auto">
              <a:xfrm>
                <a:off x="2633" y="1465"/>
                <a:ext cx="8" cy="20"/>
              </a:xfrm>
              <a:custGeom>
                <a:avLst/>
                <a:gdLst>
                  <a:gd name="T0" fmla="*/ 0 w 8"/>
                  <a:gd name="T1" fmla="*/ 20 h 20"/>
                  <a:gd name="T2" fmla="*/ 0 w 8"/>
                  <a:gd name="T3" fmla="*/ 0 h 20"/>
                  <a:gd name="T4" fmla="*/ 8 w 8"/>
                  <a:gd name="T5" fmla="*/ 0 h 20"/>
                  <a:gd name="T6" fmla="*/ 8 w 8"/>
                  <a:gd name="T7" fmla="*/ 0 h 20"/>
                  <a:gd name="T8" fmla="*/ 8 w 8"/>
                  <a:gd name="T9" fmla="*/ 15 h 20"/>
                  <a:gd name="T10" fmla="*/ 8 w 8"/>
                  <a:gd name="T11" fmla="*/ 20 h 20"/>
                  <a:gd name="T12" fmla="*/ 0 w 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1754"/>
              <p:cNvSpPr>
                <a:spLocks/>
              </p:cNvSpPr>
              <p:nvPr/>
            </p:nvSpPr>
            <p:spPr bwMode="auto">
              <a:xfrm>
                <a:off x="2641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1755"/>
              <p:cNvSpPr>
                <a:spLocks/>
              </p:cNvSpPr>
              <p:nvPr/>
            </p:nvSpPr>
            <p:spPr bwMode="auto">
              <a:xfrm>
                <a:off x="2644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1756"/>
              <p:cNvSpPr>
                <a:spLocks/>
              </p:cNvSpPr>
              <p:nvPr/>
            </p:nvSpPr>
            <p:spPr bwMode="auto">
              <a:xfrm>
                <a:off x="2650" y="1465"/>
                <a:ext cx="2" cy="20"/>
              </a:xfrm>
              <a:custGeom>
                <a:avLst/>
                <a:gdLst>
                  <a:gd name="T0" fmla="*/ 0 w 2"/>
                  <a:gd name="T1" fmla="*/ 20 h 20"/>
                  <a:gd name="T2" fmla="*/ 0 w 2"/>
                  <a:gd name="T3" fmla="*/ 0 h 20"/>
                  <a:gd name="T4" fmla="*/ 2 w 2"/>
                  <a:gd name="T5" fmla="*/ 0 h 20"/>
                  <a:gd name="T6" fmla="*/ 2 w 2"/>
                  <a:gd name="T7" fmla="*/ 0 h 20"/>
                  <a:gd name="T8" fmla="*/ 2 w 2"/>
                  <a:gd name="T9" fmla="*/ 15 h 20"/>
                  <a:gd name="T10" fmla="*/ 2 w 2"/>
                  <a:gd name="T11" fmla="*/ 20 h 20"/>
                  <a:gd name="T12" fmla="*/ 0 w 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1757"/>
              <p:cNvSpPr>
                <a:spLocks/>
              </p:cNvSpPr>
              <p:nvPr/>
            </p:nvSpPr>
            <p:spPr bwMode="auto">
              <a:xfrm>
                <a:off x="2652" y="1465"/>
                <a:ext cx="6" cy="20"/>
              </a:xfrm>
              <a:custGeom>
                <a:avLst/>
                <a:gdLst>
                  <a:gd name="T0" fmla="*/ 0 w 6"/>
                  <a:gd name="T1" fmla="*/ 20 h 20"/>
                  <a:gd name="T2" fmla="*/ 0 w 6"/>
                  <a:gd name="T3" fmla="*/ 0 h 20"/>
                  <a:gd name="T4" fmla="*/ 6 w 6"/>
                  <a:gd name="T5" fmla="*/ 0 h 20"/>
                  <a:gd name="T6" fmla="*/ 6 w 6"/>
                  <a:gd name="T7" fmla="*/ 0 h 20"/>
                  <a:gd name="T8" fmla="*/ 6 w 6"/>
                  <a:gd name="T9" fmla="*/ 15 h 20"/>
                  <a:gd name="T10" fmla="*/ 6 w 6"/>
                  <a:gd name="T11" fmla="*/ 20 h 20"/>
                  <a:gd name="T12" fmla="*/ 0 w 6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0" y="2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1758"/>
              <p:cNvSpPr>
                <a:spLocks/>
              </p:cNvSpPr>
              <p:nvPr/>
            </p:nvSpPr>
            <p:spPr bwMode="auto">
              <a:xfrm>
                <a:off x="2658" y="1465"/>
                <a:ext cx="3" cy="20"/>
              </a:xfrm>
              <a:custGeom>
                <a:avLst/>
                <a:gdLst>
                  <a:gd name="T0" fmla="*/ 0 w 3"/>
                  <a:gd name="T1" fmla="*/ 20 h 20"/>
                  <a:gd name="T2" fmla="*/ 0 w 3"/>
                  <a:gd name="T3" fmla="*/ 0 h 20"/>
                  <a:gd name="T4" fmla="*/ 3 w 3"/>
                  <a:gd name="T5" fmla="*/ 0 h 20"/>
                  <a:gd name="T6" fmla="*/ 3 w 3"/>
                  <a:gd name="T7" fmla="*/ 0 h 20"/>
                  <a:gd name="T8" fmla="*/ 3 w 3"/>
                  <a:gd name="T9" fmla="*/ 15 h 20"/>
                  <a:gd name="T10" fmla="*/ 3 w 3"/>
                  <a:gd name="T11" fmla="*/ 20 h 20"/>
                  <a:gd name="T12" fmla="*/ 0 w 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Rectangle 1759"/>
              <p:cNvSpPr>
                <a:spLocks noChangeArrowheads="1"/>
              </p:cNvSpPr>
              <p:nvPr/>
            </p:nvSpPr>
            <p:spPr bwMode="auto">
              <a:xfrm>
                <a:off x="2661" y="1465"/>
                <a:ext cx="5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1760"/>
              <p:cNvSpPr>
                <a:spLocks/>
              </p:cNvSpPr>
              <p:nvPr/>
            </p:nvSpPr>
            <p:spPr bwMode="auto">
              <a:xfrm>
                <a:off x="49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1761"/>
              <p:cNvSpPr>
                <a:spLocks/>
              </p:cNvSpPr>
              <p:nvPr/>
            </p:nvSpPr>
            <p:spPr bwMode="auto">
              <a:xfrm>
                <a:off x="50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1762"/>
              <p:cNvSpPr>
                <a:spLocks/>
              </p:cNvSpPr>
              <p:nvPr/>
            </p:nvSpPr>
            <p:spPr bwMode="auto">
              <a:xfrm>
                <a:off x="507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1763"/>
              <p:cNvSpPr>
                <a:spLocks/>
              </p:cNvSpPr>
              <p:nvPr/>
            </p:nvSpPr>
            <p:spPr bwMode="auto">
              <a:xfrm>
                <a:off x="51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1764"/>
              <p:cNvSpPr>
                <a:spLocks/>
              </p:cNvSpPr>
              <p:nvPr/>
            </p:nvSpPr>
            <p:spPr bwMode="auto">
              <a:xfrm>
                <a:off x="51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1765"/>
              <p:cNvSpPr>
                <a:spLocks/>
              </p:cNvSpPr>
              <p:nvPr/>
            </p:nvSpPr>
            <p:spPr bwMode="auto">
              <a:xfrm>
                <a:off x="524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1766"/>
              <p:cNvSpPr>
                <a:spLocks/>
              </p:cNvSpPr>
              <p:nvPr/>
            </p:nvSpPr>
            <p:spPr bwMode="auto">
              <a:xfrm>
                <a:off x="52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1767"/>
              <p:cNvSpPr>
                <a:spLocks/>
              </p:cNvSpPr>
              <p:nvPr/>
            </p:nvSpPr>
            <p:spPr bwMode="auto">
              <a:xfrm>
                <a:off x="532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1768"/>
              <p:cNvSpPr>
                <a:spLocks/>
              </p:cNvSpPr>
              <p:nvPr/>
            </p:nvSpPr>
            <p:spPr bwMode="auto">
              <a:xfrm>
                <a:off x="534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1769"/>
              <p:cNvSpPr>
                <a:spLocks/>
              </p:cNvSpPr>
              <p:nvPr/>
            </p:nvSpPr>
            <p:spPr bwMode="auto">
              <a:xfrm>
                <a:off x="54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Freeform 1770"/>
              <p:cNvSpPr>
                <a:spLocks/>
              </p:cNvSpPr>
              <p:nvPr/>
            </p:nvSpPr>
            <p:spPr bwMode="auto">
              <a:xfrm>
                <a:off x="54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Freeform 1771"/>
              <p:cNvSpPr>
                <a:spLocks/>
              </p:cNvSpPr>
              <p:nvPr/>
            </p:nvSpPr>
            <p:spPr bwMode="auto">
              <a:xfrm>
                <a:off x="54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Freeform 1772"/>
              <p:cNvSpPr>
                <a:spLocks/>
              </p:cNvSpPr>
              <p:nvPr/>
            </p:nvSpPr>
            <p:spPr bwMode="auto">
              <a:xfrm>
                <a:off x="551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5 w 8"/>
                  <a:gd name="T5" fmla="*/ 0 h 15"/>
                  <a:gd name="T6" fmla="*/ 5 w 8"/>
                  <a:gd name="T7" fmla="*/ 5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Freeform 1773"/>
              <p:cNvSpPr>
                <a:spLocks/>
              </p:cNvSpPr>
              <p:nvPr/>
            </p:nvSpPr>
            <p:spPr bwMode="auto">
              <a:xfrm>
                <a:off x="551" y="2209"/>
                <a:ext cx="8" cy="15"/>
              </a:xfrm>
              <a:custGeom>
                <a:avLst/>
                <a:gdLst>
                  <a:gd name="T0" fmla="*/ 8 w 8"/>
                  <a:gd name="T1" fmla="*/ 15 h 15"/>
                  <a:gd name="T2" fmla="*/ 0 w 8"/>
                  <a:gd name="T3" fmla="*/ 15 h 15"/>
                  <a:gd name="T4" fmla="*/ 0 w 8"/>
                  <a:gd name="T5" fmla="*/ 0 h 15"/>
                  <a:gd name="T6" fmla="*/ 5 w 8"/>
                  <a:gd name="T7" fmla="*/ 0 h 15"/>
                  <a:gd name="T8" fmla="*/ 5 w 8"/>
                  <a:gd name="T9" fmla="*/ 15 h 15"/>
                  <a:gd name="T10" fmla="*/ 8 w 8"/>
                  <a:gd name="T11" fmla="*/ 15 h 15"/>
                  <a:gd name="T12" fmla="*/ 8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8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Freeform 1774"/>
              <p:cNvSpPr>
                <a:spLocks/>
              </p:cNvSpPr>
              <p:nvPr/>
            </p:nvSpPr>
            <p:spPr bwMode="auto">
              <a:xfrm>
                <a:off x="556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Freeform 1775"/>
              <p:cNvSpPr>
                <a:spLocks/>
              </p:cNvSpPr>
              <p:nvPr/>
            </p:nvSpPr>
            <p:spPr bwMode="auto">
              <a:xfrm>
                <a:off x="559" y="2209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1776"/>
              <p:cNvSpPr>
                <a:spLocks/>
              </p:cNvSpPr>
              <p:nvPr/>
            </p:nvSpPr>
            <p:spPr bwMode="auto">
              <a:xfrm>
                <a:off x="565" y="2209"/>
                <a:ext cx="11" cy="25"/>
              </a:xfrm>
              <a:custGeom>
                <a:avLst/>
                <a:gdLst>
                  <a:gd name="T0" fmla="*/ 0 w 11"/>
                  <a:gd name="T1" fmla="*/ 25 h 25"/>
                  <a:gd name="T2" fmla="*/ 0 w 11"/>
                  <a:gd name="T3" fmla="*/ 0 h 25"/>
                  <a:gd name="T4" fmla="*/ 11 w 11"/>
                  <a:gd name="T5" fmla="*/ 0 h 25"/>
                  <a:gd name="T6" fmla="*/ 11 w 11"/>
                  <a:gd name="T7" fmla="*/ 15 h 25"/>
                  <a:gd name="T8" fmla="*/ 2 w 11"/>
                  <a:gd name="T9" fmla="*/ 15 h 25"/>
                  <a:gd name="T10" fmla="*/ 2 w 11"/>
                  <a:gd name="T11" fmla="*/ 25 h 25"/>
                  <a:gd name="T12" fmla="*/ 0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0" y="25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5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Freeform 1777"/>
              <p:cNvSpPr>
                <a:spLocks/>
              </p:cNvSpPr>
              <p:nvPr/>
            </p:nvSpPr>
            <p:spPr bwMode="auto">
              <a:xfrm>
                <a:off x="565" y="2224"/>
                <a:ext cx="11" cy="14"/>
              </a:xfrm>
              <a:custGeom>
                <a:avLst/>
                <a:gdLst>
                  <a:gd name="T0" fmla="*/ 0 w 11"/>
                  <a:gd name="T1" fmla="*/ 0 h 14"/>
                  <a:gd name="T2" fmla="*/ 11 w 11"/>
                  <a:gd name="T3" fmla="*/ 0 h 14"/>
                  <a:gd name="T4" fmla="*/ 11 w 11"/>
                  <a:gd name="T5" fmla="*/ 0 h 14"/>
                  <a:gd name="T6" fmla="*/ 2 w 11"/>
                  <a:gd name="T7" fmla="*/ 0 h 14"/>
                  <a:gd name="T8" fmla="*/ 8 w 11"/>
                  <a:gd name="T9" fmla="*/ 10 h 14"/>
                  <a:gd name="T10" fmla="*/ 0 w 11"/>
                  <a:gd name="T11" fmla="*/ 14 h 14"/>
                  <a:gd name="T12" fmla="*/ 0 w 11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4">
                    <a:moveTo>
                      <a:pt x="0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8" y="10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Freeform 1778"/>
              <p:cNvSpPr>
                <a:spLocks/>
              </p:cNvSpPr>
              <p:nvPr/>
            </p:nvSpPr>
            <p:spPr bwMode="auto">
              <a:xfrm>
                <a:off x="567" y="2209"/>
                <a:ext cx="9" cy="25"/>
              </a:xfrm>
              <a:custGeom>
                <a:avLst/>
                <a:gdLst>
                  <a:gd name="T0" fmla="*/ 6 w 9"/>
                  <a:gd name="T1" fmla="*/ 25 h 25"/>
                  <a:gd name="T2" fmla="*/ 0 w 9"/>
                  <a:gd name="T3" fmla="*/ 10 h 25"/>
                  <a:gd name="T4" fmla="*/ 6 w 9"/>
                  <a:gd name="T5" fmla="*/ 0 h 25"/>
                  <a:gd name="T6" fmla="*/ 9 w 9"/>
                  <a:gd name="T7" fmla="*/ 0 h 25"/>
                  <a:gd name="T8" fmla="*/ 6 w 9"/>
                  <a:gd name="T9" fmla="*/ 15 h 25"/>
                  <a:gd name="T10" fmla="*/ 9 w 9"/>
                  <a:gd name="T11" fmla="*/ 25 h 25"/>
                  <a:gd name="T12" fmla="*/ 6 w 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5">
                    <a:moveTo>
                      <a:pt x="6" y="25"/>
                    </a:moveTo>
                    <a:lnTo>
                      <a:pt x="0" y="1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6" y="15"/>
                    </a:lnTo>
                    <a:lnTo>
                      <a:pt x="9" y="25"/>
                    </a:lnTo>
                    <a:lnTo>
                      <a:pt x="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Freeform 1779"/>
              <p:cNvSpPr>
                <a:spLocks/>
              </p:cNvSpPr>
              <p:nvPr/>
            </p:nvSpPr>
            <p:spPr bwMode="auto">
              <a:xfrm>
                <a:off x="573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0 h 25"/>
                  <a:gd name="T4" fmla="*/ 8 w 8"/>
                  <a:gd name="T5" fmla="*/ 10 h 25"/>
                  <a:gd name="T6" fmla="*/ 3 w 8"/>
                  <a:gd name="T7" fmla="*/ 15 h 25"/>
                  <a:gd name="T8" fmla="*/ 3 w 8"/>
                  <a:gd name="T9" fmla="*/ 2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Freeform 1780"/>
              <p:cNvSpPr>
                <a:spLocks/>
              </p:cNvSpPr>
              <p:nvPr/>
            </p:nvSpPr>
            <p:spPr bwMode="auto">
              <a:xfrm>
                <a:off x="576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Freeform 1781"/>
              <p:cNvSpPr>
                <a:spLocks/>
              </p:cNvSpPr>
              <p:nvPr/>
            </p:nvSpPr>
            <p:spPr bwMode="auto">
              <a:xfrm>
                <a:off x="58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Freeform 1782"/>
              <p:cNvSpPr>
                <a:spLocks/>
              </p:cNvSpPr>
              <p:nvPr/>
            </p:nvSpPr>
            <p:spPr bwMode="auto">
              <a:xfrm>
                <a:off x="584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" name="Freeform 1783"/>
              <p:cNvSpPr>
                <a:spLocks/>
              </p:cNvSpPr>
              <p:nvPr/>
            </p:nvSpPr>
            <p:spPr bwMode="auto">
              <a:xfrm>
                <a:off x="59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" name="Freeform 1784"/>
              <p:cNvSpPr>
                <a:spLocks/>
              </p:cNvSpPr>
              <p:nvPr/>
            </p:nvSpPr>
            <p:spPr bwMode="auto">
              <a:xfrm>
                <a:off x="59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" name="Freeform 1785"/>
              <p:cNvSpPr>
                <a:spLocks/>
              </p:cNvSpPr>
              <p:nvPr/>
            </p:nvSpPr>
            <p:spPr bwMode="auto">
              <a:xfrm>
                <a:off x="600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Freeform 1786"/>
              <p:cNvSpPr>
                <a:spLocks/>
              </p:cNvSpPr>
              <p:nvPr/>
            </p:nvSpPr>
            <p:spPr bwMode="auto">
              <a:xfrm>
                <a:off x="606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Freeform 1787"/>
              <p:cNvSpPr>
                <a:spLocks/>
              </p:cNvSpPr>
              <p:nvPr/>
            </p:nvSpPr>
            <p:spPr bwMode="auto">
              <a:xfrm>
                <a:off x="60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" name="Freeform 1788"/>
              <p:cNvSpPr>
                <a:spLocks/>
              </p:cNvSpPr>
              <p:nvPr/>
            </p:nvSpPr>
            <p:spPr bwMode="auto">
              <a:xfrm>
                <a:off x="61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" name="Freeform 1789"/>
              <p:cNvSpPr>
                <a:spLocks/>
              </p:cNvSpPr>
              <p:nvPr/>
            </p:nvSpPr>
            <p:spPr bwMode="auto">
              <a:xfrm>
                <a:off x="61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" name="Freeform 1790"/>
              <p:cNvSpPr>
                <a:spLocks/>
              </p:cNvSpPr>
              <p:nvPr/>
            </p:nvSpPr>
            <p:spPr bwMode="auto">
              <a:xfrm>
                <a:off x="62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" name="Freeform 1791"/>
              <p:cNvSpPr>
                <a:spLocks/>
              </p:cNvSpPr>
              <p:nvPr/>
            </p:nvSpPr>
            <p:spPr bwMode="auto">
              <a:xfrm>
                <a:off x="62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" name="Freeform 1792"/>
              <p:cNvSpPr>
                <a:spLocks/>
              </p:cNvSpPr>
              <p:nvPr/>
            </p:nvSpPr>
            <p:spPr bwMode="auto">
              <a:xfrm>
                <a:off x="63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" name="Freeform 1793"/>
              <p:cNvSpPr>
                <a:spLocks/>
              </p:cNvSpPr>
              <p:nvPr/>
            </p:nvSpPr>
            <p:spPr bwMode="auto">
              <a:xfrm>
                <a:off x="63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" name="Freeform 1794"/>
              <p:cNvSpPr>
                <a:spLocks/>
              </p:cNvSpPr>
              <p:nvPr/>
            </p:nvSpPr>
            <p:spPr bwMode="auto">
              <a:xfrm>
                <a:off x="63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" name="Freeform 1795"/>
              <p:cNvSpPr>
                <a:spLocks/>
              </p:cNvSpPr>
              <p:nvPr/>
            </p:nvSpPr>
            <p:spPr bwMode="auto">
              <a:xfrm>
                <a:off x="641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" name="Freeform 1796"/>
              <p:cNvSpPr>
                <a:spLocks/>
              </p:cNvSpPr>
              <p:nvPr/>
            </p:nvSpPr>
            <p:spPr bwMode="auto">
              <a:xfrm>
                <a:off x="647" y="2219"/>
                <a:ext cx="11" cy="15"/>
              </a:xfrm>
              <a:custGeom>
                <a:avLst/>
                <a:gdLst>
                  <a:gd name="T0" fmla="*/ 0 w 11"/>
                  <a:gd name="T1" fmla="*/ 15 h 15"/>
                  <a:gd name="T2" fmla="*/ 0 w 11"/>
                  <a:gd name="T3" fmla="*/ 0 h 15"/>
                  <a:gd name="T4" fmla="*/ 2 w 11"/>
                  <a:gd name="T5" fmla="*/ 0 h 15"/>
                  <a:gd name="T6" fmla="*/ 2 w 11"/>
                  <a:gd name="T7" fmla="*/ 5 h 15"/>
                  <a:gd name="T8" fmla="*/ 11 w 11"/>
                  <a:gd name="T9" fmla="*/ 5 h 15"/>
                  <a:gd name="T10" fmla="*/ 11 w 11"/>
                  <a:gd name="T11" fmla="*/ 15 h 15"/>
                  <a:gd name="T12" fmla="*/ 0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11" y="5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" name="Freeform 1797"/>
              <p:cNvSpPr>
                <a:spLocks/>
              </p:cNvSpPr>
              <p:nvPr/>
            </p:nvSpPr>
            <p:spPr bwMode="auto">
              <a:xfrm>
                <a:off x="647" y="2204"/>
                <a:ext cx="11" cy="20"/>
              </a:xfrm>
              <a:custGeom>
                <a:avLst/>
                <a:gdLst>
                  <a:gd name="T0" fmla="*/ 11 w 11"/>
                  <a:gd name="T1" fmla="*/ 20 h 20"/>
                  <a:gd name="T2" fmla="*/ 0 w 11"/>
                  <a:gd name="T3" fmla="*/ 20 h 20"/>
                  <a:gd name="T4" fmla="*/ 0 w 11"/>
                  <a:gd name="T5" fmla="*/ 0 h 20"/>
                  <a:gd name="T6" fmla="*/ 8 w 11"/>
                  <a:gd name="T7" fmla="*/ 5 h 20"/>
                  <a:gd name="T8" fmla="*/ 2 w 11"/>
                  <a:gd name="T9" fmla="*/ 20 h 20"/>
                  <a:gd name="T10" fmla="*/ 11 w 11"/>
                  <a:gd name="T11" fmla="*/ 20 h 20"/>
                  <a:gd name="T12" fmla="*/ 11 w 1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11" y="20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2" y="20"/>
                    </a:lnTo>
                    <a:lnTo>
                      <a:pt x="11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" name="Freeform 1798"/>
              <p:cNvSpPr>
                <a:spLocks/>
              </p:cNvSpPr>
              <p:nvPr/>
            </p:nvSpPr>
            <p:spPr bwMode="auto">
              <a:xfrm>
                <a:off x="649" y="2209"/>
                <a:ext cx="9" cy="25"/>
              </a:xfrm>
              <a:custGeom>
                <a:avLst/>
                <a:gdLst>
                  <a:gd name="T0" fmla="*/ 0 w 9"/>
                  <a:gd name="T1" fmla="*/ 25 h 25"/>
                  <a:gd name="T2" fmla="*/ 6 w 9"/>
                  <a:gd name="T3" fmla="*/ 0 h 25"/>
                  <a:gd name="T4" fmla="*/ 9 w 9"/>
                  <a:gd name="T5" fmla="*/ 10 h 25"/>
                  <a:gd name="T6" fmla="*/ 6 w 9"/>
                  <a:gd name="T7" fmla="*/ 15 h 25"/>
                  <a:gd name="T8" fmla="*/ 6 w 9"/>
                  <a:gd name="T9" fmla="*/ 25 h 25"/>
                  <a:gd name="T10" fmla="*/ 6 w 9"/>
                  <a:gd name="T11" fmla="*/ 25 h 25"/>
                  <a:gd name="T12" fmla="*/ 0 w 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5">
                    <a:moveTo>
                      <a:pt x="0" y="25"/>
                    </a:moveTo>
                    <a:lnTo>
                      <a:pt x="6" y="0"/>
                    </a:lnTo>
                    <a:lnTo>
                      <a:pt x="9" y="1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" name="Freeform 1799"/>
              <p:cNvSpPr>
                <a:spLocks/>
              </p:cNvSpPr>
              <p:nvPr/>
            </p:nvSpPr>
            <p:spPr bwMode="auto">
              <a:xfrm>
                <a:off x="65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" name="Freeform 1800"/>
              <p:cNvSpPr>
                <a:spLocks/>
              </p:cNvSpPr>
              <p:nvPr/>
            </p:nvSpPr>
            <p:spPr bwMode="auto">
              <a:xfrm>
                <a:off x="658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" name="Freeform 1801"/>
              <p:cNvSpPr>
                <a:spLocks/>
              </p:cNvSpPr>
              <p:nvPr/>
            </p:nvSpPr>
            <p:spPr bwMode="auto">
              <a:xfrm>
                <a:off x="66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" name="Freeform 1802"/>
              <p:cNvSpPr>
                <a:spLocks/>
              </p:cNvSpPr>
              <p:nvPr/>
            </p:nvSpPr>
            <p:spPr bwMode="auto">
              <a:xfrm>
                <a:off x="666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" name="Freeform 1803"/>
              <p:cNvSpPr>
                <a:spLocks/>
              </p:cNvSpPr>
              <p:nvPr/>
            </p:nvSpPr>
            <p:spPr bwMode="auto">
              <a:xfrm>
                <a:off x="674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Freeform 1804"/>
              <p:cNvSpPr>
                <a:spLocks/>
              </p:cNvSpPr>
              <p:nvPr/>
            </p:nvSpPr>
            <p:spPr bwMode="auto">
              <a:xfrm>
                <a:off x="680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Freeform 1805"/>
              <p:cNvSpPr>
                <a:spLocks/>
              </p:cNvSpPr>
              <p:nvPr/>
            </p:nvSpPr>
            <p:spPr bwMode="auto">
              <a:xfrm>
                <a:off x="682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Freeform 1806"/>
              <p:cNvSpPr>
                <a:spLocks/>
              </p:cNvSpPr>
              <p:nvPr/>
            </p:nvSpPr>
            <p:spPr bwMode="auto">
              <a:xfrm>
                <a:off x="688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Freeform 1807"/>
              <p:cNvSpPr>
                <a:spLocks/>
              </p:cNvSpPr>
              <p:nvPr/>
            </p:nvSpPr>
            <p:spPr bwMode="auto">
              <a:xfrm>
                <a:off x="690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" name="Freeform 1808"/>
              <p:cNvSpPr>
                <a:spLocks/>
              </p:cNvSpPr>
              <p:nvPr/>
            </p:nvSpPr>
            <p:spPr bwMode="auto">
              <a:xfrm>
                <a:off x="69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" name="Freeform 1809"/>
              <p:cNvSpPr>
                <a:spLocks/>
              </p:cNvSpPr>
              <p:nvPr/>
            </p:nvSpPr>
            <p:spPr bwMode="auto">
              <a:xfrm>
                <a:off x="69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" name="Freeform 1810"/>
              <p:cNvSpPr>
                <a:spLocks/>
              </p:cNvSpPr>
              <p:nvPr/>
            </p:nvSpPr>
            <p:spPr bwMode="auto">
              <a:xfrm>
                <a:off x="70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" name="Freeform 1811"/>
              <p:cNvSpPr>
                <a:spLocks/>
              </p:cNvSpPr>
              <p:nvPr/>
            </p:nvSpPr>
            <p:spPr bwMode="auto">
              <a:xfrm>
                <a:off x="70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" name="Freeform 1812"/>
              <p:cNvSpPr>
                <a:spLocks/>
              </p:cNvSpPr>
              <p:nvPr/>
            </p:nvSpPr>
            <p:spPr bwMode="auto">
              <a:xfrm>
                <a:off x="71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" name="Freeform 1813"/>
              <p:cNvSpPr>
                <a:spLocks/>
              </p:cNvSpPr>
              <p:nvPr/>
            </p:nvSpPr>
            <p:spPr bwMode="auto">
              <a:xfrm>
                <a:off x="71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" name="Freeform 1814"/>
              <p:cNvSpPr>
                <a:spLocks/>
              </p:cNvSpPr>
              <p:nvPr/>
            </p:nvSpPr>
            <p:spPr bwMode="auto">
              <a:xfrm>
                <a:off x="718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" name="Freeform 1815"/>
              <p:cNvSpPr>
                <a:spLocks/>
              </p:cNvSpPr>
              <p:nvPr/>
            </p:nvSpPr>
            <p:spPr bwMode="auto">
              <a:xfrm>
                <a:off x="72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" name="Freeform 1816"/>
              <p:cNvSpPr>
                <a:spLocks/>
              </p:cNvSpPr>
              <p:nvPr/>
            </p:nvSpPr>
            <p:spPr bwMode="auto">
              <a:xfrm>
                <a:off x="72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" name="Freeform 1817"/>
              <p:cNvSpPr>
                <a:spLocks/>
              </p:cNvSpPr>
              <p:nvPr/>
            </p:nvSpPr>
            <p:spPr bwMode="auto">
              <a:xfrm>
                <a:off x="732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" name="Freeform 1818"/>
              <p:cNvSpPr>
                <a:spLocks/>
              </p:cNvSpPr>
              <p:nvPr/>
            </p:nvSpPr>
            <p:spPr bwMode="auto">
              <a:xfrm>
                <a:off x="734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" name="Freeform 1819"/>
              <p:cNvSpPr>
                <a:spLocks/>
              </p:cNvSpPr>
              <p:nvPr/>
            </p:nvSpPr>
            <p:spPr bwMode="auto">
              <a:xfrm>
                <a:off x="740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" name="Freeform 1820"/>
              <p:cNvSpPr>
                <a:spLocks/>
              </p:cNvSpPr>
              <p:nvPr/>
            </p:nvSpPr>
            <p:spPr bwMode="auto">
              <a:xfrm>
                <a:off x="742" y="2219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0 w 9"/>
                  <a:gd name="T3" fmla="*/ 0 h 15"/>
                  <a:gd name="T4" fmla="*/ 9 w 9"/>
                  <a:gd name="T5" fmla="*/ 0 h 15"/>
                  <a:gd name="T6" fmla="*/ 9 w 9"/>
                  <a:gd name="T7" fmla="*/ 0 h 15"/>
                  <a:gd name="T8" fmla="*/ 9 w 9"/>
                  <a:gd name="T9" fmla="*/ 5 h 15"/>
                  <a:gd name="T10" fmla="*/ 9 w 9"/>
                  <a:gd name="T11" fmla="*/ 15 h 15"/>
                  <a:gd name="T12" fmla="*/ 0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" name="Freeform 1821"/>
              <p:cNvSpPr>
                <a:spLocks/>
              </p:cNvSpPr>
              <p:nvPr/>
            </p:nvSpPr>
            <p:spPr bwMode="auto">
              <a:xfrm>
                <a:off x="751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" name="Freeform 1822"/>
              <p:cNvSpPr>
                <a:spLocks/>
              </p:cNvSpPr>
              <p:nvPr/>
            </p:nvSpPr>
            <p:spPr bwMode="auto">
              <a:xfrm>
                <a:off x="75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Freeform 1823"/>
              <p:cNvSpPr>
                <a:spLocks/>
              </p:cNvSpPr>
              <p:nvPr/>
            </p:nvSpPr>
            <p:spPr bwMode="auto">
              <a:xfrm>
                <a:off x="75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Freeform 1824"/>
              <p:cNvSpPr>
                <a:spLocks/>
              </p:cNvSpPr>
              <p:nvPr/>
            </p:nvSpPr>
            <p:spPr bwMode="auto">
              <a:xfrm>
                <a:off x="76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" name="Freeform 1825"/>
              <p:cNvSpPr>
                <a:spLocks/>
              </p:cNvSpPr>
              <p:nvPr/>
            </p:nvSpPr>
            <p:spPr bwMode="auto">
              <a:xfrm>
                <a:off x="767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" name="Freeform 1826"/>
              <p:cNvSpPr>
                <a:spLocks/>
              </p:cNvSpPr>
              <p:nvPr/>
            </p:nvSpPr>
            <p:spPr bwMode="auto">
              <a:xfrm>
                <a:off x="773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" name="Freeform 1827"/>
              <p:cNvSpPr>
                <a:spLocks/>
              </p:cNvSpPr>
              <p:nvPr/>
            </p:nvSpPr>
            <p:spPr bwMode="auto">
              <a:xfrm>
                <a:off x="775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Freeform 1828"/>
              <p:cNvSpPr>
                <a:spLocks/>
              </p:cNvSpPr>
              <p:nvPr/>
            </p:nvSpPr>
            <p:spPr bwMode="auto">
              <a:xfrm>
                <a:off x="78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" name="Freeform 1829"/>
              <p:cNvSpPr>
                <a:spLocks/>
              </p:cNvSpPr>
              <p:nvPr/>
            </p:nvSpPr>
            <p:spPr bwMode="auto">
              <a:xfrm>
                <a:off x="784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" name="Freeform 1830"/>
              <p:cNvSpPr>
                <a:spLocks/>
              </p:cNvSpPr>
              <p:nvPr/>
            </p:nvSpPr>
            <p:spPr bwMode="auto">
              <a:xfrm>
                <a:off x="78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" name="Freeform 1831"/>
              <p:cNvSpPr>
                <a:spLocks/>
              </p:cNvSpPr>
              <p:nvPr/>
            </p:nvSpPr>
            <p:spPr bwMode="auto">
              <a:xfrm>
                <a:off x="79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" name="Freeform 1832"/>
              <p:cNvSpPr>
                <a:spLocks/>
              </p:cNvSpPr>
              <p:nvPr/>
            </p:nvSpPr>
            <p:spPr bwMode="auto">
              <a:xfrm>
                <a:off x="79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Freeform 1833"/>
              <p:cNvSpPr>
                <a:spLocks/>
              </p:cNvSpPr>
              <p:nvPr/>
            </p:nvSpPr>
            <p:spPr bwMode="auto">
              <a:xfrm>
                <a:off x="80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" name="Freeform 1834"/>
              <p:cNvSpPr>
                <a:spLocks/>
              </p:cNvSpPr>
              <p:nvPr/>
            </p:nvSpPr>
            <p:spPr bwMode="auto">
              <a:xfrm>
                <a:off x="80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" name="Freeform 1835"/>
              <p:cNvSpPr>
                <a:spLocks/>
              </p:cNvSpPr>
              <p:nvPr/>
            </p:nvSpPr>
            <p:spPr bwMode="auto">
              <a:xfrm>
                <a:off x="80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" name="Freeform 1836"/>
              <p:cNvSpPr>
                <a:spLocks/>
              </p:cNvSpPr>
              <p:nvPr/>
            </p:nvSpPr>
            <p:spPr bwMode="auto">
              <a:xfrm>
                <a:off x="814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Freeform 1837"/>
              <p:cNvSpPr>
                <a:spLocks/>
              </p:cNvSpPr>
              <p:nvPr/>
            </p:nvSpPr>
            <p:spPr bwMode="auto">
              <a:xfrm>
                <a:off x="81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Freeform 1838"/>
              <p:cNvSpPr>
                <a:spLocks/>
              </p:cNvSpPr>
              <p:nvPr/>
            </p:nvSpPr>
            <p:spPr bwMode="auto">
              <a:xfrm>
                <a:off x="822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Freeform 1839"/>
              <p:cNvSpPr>
                <a:spLocks/>
              </p:cNvSpPr>
              <p:nvPr/>
            </p:nvSpPr>
            <p:spPr bwMode="auto">
              <a:xfrm>
                <a:off x="83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Freeform 1840"/>
              <p:cNvSpPr>
                <a:spLocks/>
              </p:cNvSpPr>
              <p:nvPr/>
            </p:nvSpPr>
            <p:spPr bwMode="auto">
              <a:xfrm>
                <a:off x="83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Freeform 1841"/>
              <p:cNvSpPr>
                <a:spLocks/>
              </p:cNvSpPr>
              <p:nvPr/>
            </p:nvSpPr>
            <p:spPr bwMode="auto">
              <a:xfrm>
                <a:off x="83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Freeform 1842"/>
              <p:cNvSpPr>
                <a:spLocks/>
              </p:cNvSpPr>
              <p:nvPr/>
            </p:nvSpPr>
            <p:spPr bwMode="auto">
              <a:xfrm>
                <a:off x="841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" name="Freeform 1843"/>
              <p:cNvSpPr>
                <a:spLocks/>
              </p:cNvSpPr>
              <p:nvPr/>
            </p:nvSpPr>
            <p:spPr bwMode="auto">
              <a:xfrm>
                <a:off x="84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" name="Freeform 1844"/>
              <p:cNvSpPr>
                <a:spLocks/>
              </p:cNvSpPr>
              <p:nvPr/>
            </p:nvSpPr>
            <p:spPr bwMode="auto">
              <a:xfrm>
                <a:off x="849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" name="Freeform 1845"/>
              <p:cNvSpPr>
                <a:spLocks/>
              </p:cNvSpPr>
              <p:nvPr/>
            </p:nvSpPr>
            <p:spPr bwMode="auto">
              <a:xfrm>
                <a:off x="855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" name="Freeform 1846"/>
              <p:cNvSpPr>
                <a:spLocks/>
              </p:cNvSpPr>
              <p:nvPr/>
            </p:nvSpPr>
            <p:spPr bwMode="auto">
              <a:xfrm>
                <a:off x="857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" name="Freeform 1847"/>
              <p:cNvSpPr>
                <a:spLocks/>
              </p:cNvSpPr>
              <p:nvPr/>
            </p:nvSpPr>
            <p:spPr bwMode="auto">
              <a:xfrm>
                <a:off x="86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" name="Freeform 1848"/>
              <p:cNvSpPr>
                <a:spLocks/>
              </p:cNvSpPr>
              <p:nvPr/>
            </p:nvSpPr>
            <p:spPr bwMode="auto">
              <a:xfrm>
                <a:off x="866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" name="Freeform 1849"/>
              <p:cNvSpPr>
                <a:spLocks/>
              </p:cNvSpPr>
              <p:nvPr/>
            </p:nvSpPr>
            <p:spPr bwMode="auto">
              <a:xfrm>
                <a:off x="87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" name="Freeform 1850"/>
              <p:cNvSpPr>
                <a:spLocks/>
              </p:cNvSpPr>
              <p:nvPr/>
            </p:nvSpPr>
            <p:spPr bwMode="auto">
              <a:xfrm>
                <a:off x="874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" name="Freeform 1851"/>
              <p:cNvSpPr>
                <a:spLocks/>
              </p:cNvSpPr>
              <p:nvPr/>
            </p:nvSpPr>
            <p:spPr bwMode="auto">
              <a:xfrm>
                <a:off x="87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" name="Freeform 1852"/>
              <p:cNvSpPr>
                <a:spLocks/>
              </p:cNvSpPr>
              <p:nvPr/>
            </p:nvSpPr>
            <p:spPr bwMode="auto">
              <a:xfrm>
                <a:off x="88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" name="Freeform 1853"/>
              <p:cNvSpPr>
                <a:spLocks/>
              </p:cNvSpPr>
              <p:nvPr/>
            </p:nvSpPr>
            <p:spPr bwMode="auto">
              <a:xfrm>
                <a:off x="88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" name="Freeform 1854"/>
              <p:cNvSpPr>
                <a:spLocks/>
              </p:cNvSpPr>
              <p:nvPr/>
            </p:nvSpPr>
            <p:spPr bwMode="auto">
              <a:xfrm>
                <a:off x="890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" name="Freeform 1855"/>
              <p:cNvSpPr>
                <a:spLocks/>
              </p:cNvSpPr>
              <p:nvPr/>
            </p:nvSpPr>
            <p:spPr bwMode="auto">
              <a:xfrm>
                <a:off x="896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" name="Freeform 1856"/>
              <p:cNvSpPr>
                <a:spLocks/>
              </p:cNvSpPr>
              <p:nvPr/>
            </p:nvSpPr>
            <p:spPr bwMode="auto">
              <a:xfrm>
                <a:off x="898" y="2219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0 w 9"/>
                  <a:gd name="T3" fmla="*/ 0 h 15"/>
                  <a:gd name="T4" fmla="*/ 9 w 9"/>
                  <a:gd name="T5" fmla="*/ 0 h 15"/>
                  <a:gd name="T6" fmla="*/ 9 w 9"/>
                  <a:gd name="T7" fmla="*/ 0 h 15"/>
                  <a:gd name="T8" fmla="*/ 9 w 9"/>
                  <a:gd name="T9" fmla="*/ 5 h 15"/>
                  <a:gd name="T10" fmla="*/ 9 w 9"/>
                  <a:gd name="T11" fmla="*/ 15 h 15"/>
                  <a:gd name="T12" fmla="*/ 0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" name="Freeform 1857"/>
              <p:cNvSpPr>
                <a:spLocks/>
              </p:cNvSpPr>
              <p:nvPr/>
            </p:nvSpPr>
            <p:spPr bwMode="auto">
              <a:xfrm>
                <a:off x="90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" name="Freeform 1858"/>
              <p:cNvSpPr>
                <a:spLocks/>
              </p:cNvSpPr>
              <p:nvPr/>
            </p:nvSpPr>
            <p:spPr bwMode="auto">
              <a:xfrm>
                <a:off x="91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2060"/>
            <p:cNvGrpSpPr>
              <a:grpSpLocks/>
            </p:cNvGrpSpPr>
            <p:nvPr/>
          </p:nvGrpSpPr>
          <p:grpSpPr bwMode="auto">
            <a:xfrm>
              <a:off x="915" y="2204"/>
              <a:ext cx="829" cy="44"/>
              <a:chOff x="915" y="2204"/>
              <a:chExt cx="829" cy="44"/>
            </a:xfrm>
          </p:grpSpPr>
          <p:sp>
            <p:nvSpPr>
              <p:cNvPr id="265" name="Freeform 1860"/>
              <p:cNvSpPr>
                <a:spLocks/>
              </p:cNvSpPr>
              <p:nvPr/>
            </p:nvSpPr>
            <p:spPr bwMode="auto">
              <a:xfrm>
                <a:off x="91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1861"/>
              <p:cNvSpPr>
                <a:spLocks/>
              </p:cNvSpPr>
              <p:nvPr/>
            </p:nvSpPr>
            <p:spPr bwMode="auto">
              <a:xfrm>
                <a:off x="92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1862"/>
              <p:cNvSpPr>
                <a:spLocks/>
              </p:cNvSpPr>
              <p:nvPr/>
            </p:nvSpPr>
            <p:spPr bwMode="auto">
              <a:xfrm>
                <a:off x="923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1863"/>
              <p:cNvSpPr>
                <a:spLocks/>
              </p:cNvSpPr>
              <p:nvPr/>
            </p:nvSpPr>
            <p:spPr bwMode="auto">
              <a:xfrm>
                <a:off x="929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1864"/>
              <p:cNvSpPr>
                <a:spLocks/>
              </p:cNvSpPr>
              <p:nvPr/>
            </p:nvSpPr>
            <p:spPr bwMode="auto">
              <a:xfrm>
                <a:off x="931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1865"/>
              <p:cNvSpPr>
                <a:spLocks/>
              </p:cNvSpPr>
              <p:nvPr/>
            </p:nvSpPr>
            <p:spPr bwMode="auto">
              <a:xfrm>
                <a:off x="937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1866"/>
              <p:cNvSpPr>
                <a:spLocks/>
              </p:cNvSpPr>
              <p:nvPr/>
            </p:nvSpPr>
            <p:spPr bwMode="auto">
              <a:xfrm>
                <a:off x="939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1867"/>
              <p:cNvSpPr>
                <a:spLocks/>
              </p:cNvSpPr>
              <p:nvPr/>
            </p:nvSpPr>
            <p:spPr bwMode="auto">
              <a:xfrm>
                <a:off x="94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1868"/>
              <p:cNvSpPr>
                <a:spLocks/>
              </p:cNvSpPr>
              <p:nvPr/>
            </p:nvSpPr>
            <p:spPr bwMode="auto">
              <a:xfrm>
                <a:off x="948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1869"/>
              <p:cNvSpPr>
                <a:spLocks/>
              </p:cNvSpPr>
              <p:nvPr/>
            </p:nvSpPr>
            <p:spPr bwMode="auto">
              <a:xfrm>
                <a:off x="95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1870"/>
              <p:cNvSpPr>
                <a:spLocks/>
              </p:cNvSpPr>
              <p:nvPr/>
            </p:nvSpPr>
            <p:spPr bwMode="auto">
              <a:xfrm>
                <a:off x="956" y="2219"/>
                <a:ext cx="14" cy="15"/>
              </a:xfrm>
              <a:custGeom>
                <a:avLst/>
                <a:gdLst>
                  <a:gd name="T0" fmla="*/ 0 w 14"/>
                  <a:gd name="T1" fmla="*/ 15 h 15"/>
                  <a:gd name="T2" fmla="*/ 0 w 14"/>
                  <a:gd name="T3" fmla="*/ 0 h 15"/>
                  <a:gd name="T4" fmla="*/ 5 w 14"/>
                  <a:gd name="T5" fmla="*/ 0 h 15"/>
                  <a:gd name="T6" fmla="*/ 5 w 14"/>
                  <a:gd name="T7" fmla="*/ 5 h 15"/>
                  <a:gd name="T8" fmla="*/ 14 w 14"/>
                  <a:gd name="T9" fmla="*/ 5 h 15"/>
                  <a:gd name="T10" fmla="*/ 14 w 14"/>
                  <a:gd name="T11" fmla="*/ 15 h 15"/>
                  <a:gd name="T12" fmla="*/ 0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14" y="5"/>
                    </a:lnTo>
                    <a:lnTo>
                      <a:pt x="14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1871"/>
              <p:cNvSpPr>
                <a:spLocks/>
              </p:cNvSpPr>
              <p:nvPr/>
            </p:nvSpPr>
            <p:spPr bwMode="auto">
              <a:xfrm>
                <a:off x="956" y="2209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5 w 14"/>
                  <a:gd name="T7" fmla="*/ 0 h 15"/>
                  <a:gd name="T8" fmla="*/ 5 w 14"/>
                  <a:gd name="T9" fmla="*/ 15 h 15"/>
                  <a:gd name="T10" fmla="*/ 14 w 14"/>
                  <a:gd name="T11" fmla="*/ 15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14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1872"/>
              <p:cNvSpPr>
                <a:spLocks/>
              </p:cNvSpPr>
              <p:nvPr/>
            </p:nvSpPr>
            <p:spPr bwMode="auto">
              <a:xfrm>
                <a:off x="961" y="2209"/>
                <a:ext cx="11" cy="25"/>
              </a:xfrm>
              <a:custGeom>
                <a:avLst/>
                <a:gdLst>
                  <a:gd name="T0" fmla="*/ 0 w 11"/>
                  <a:gd name="T1" fmla="*/ 25 h 25"/>
                  <a:gd name="T2" fmla="*/ 0 w 11"/>
                  <a:gd name="T3" fmla="*/ 0 h 25"/>
                  <a:gd name="T4" fmla="*/ 11 w 11"/>
                  <a:gd name="T5" fmla="*/ 0 h 25"/>
                  <a:gd name="T6" fmla="*/ 11 w 11"/>
                  <a:gd name="T7" fmla="*/ 15 h 25"/>
                  <a:gd name="T8" fmla="*/ 3 w 11"/>
                  <a:gd name="T9" fmla="*/ 15 h 25"/>
                  <a:gd name="T10" fmla="*/ 3 w 11"/>
                  <a:gd name="T11" fmla="*/ 25 h 25"/>
                  <a:gd name="T12" fmla="*/ 0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0" y="25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5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1873"/>
              <p:cNvSpPr>
                <a:spLocks/>
              </p:cNvSpPr>
              <p:nvPr/>
            </p:nvSpPr>
            <p:spPr bwMode="auto">
              <a:xfrm>
                <a:off x="961" y="2224"/>
                <a:ext cx="11" cy="14"/>
              </a:xfrm>
              <a:custGeom>
                <a:avLst/>
                <a:gdLst>
                  <a:gd name="T0" fmla="*/ 0 w 11"/>
                  <a:gd name="T1" fmla="*/ 0 h 14"/>
                  <a:gd name="T2" fmla="*/ 11 w 11"/>
                  <a:gd name="T3" fmla="*/ 0 h 14"/>
                  <a:gd name="T4" fmla="*/ 11 w 11"/>
                  <a:gd name="T5" fmla="*/ 0 h 14"/>
                  <a:gd name="T6" fmla="*/ 3 w 11"/>
                  <a:gd name="T7" fmla="*/ 0 h 14"/>
                  <a:gd name="T8" fmla="*/ 9 w 11"/>
                  <a:gd name="T9" fmla="*/ 10 h 14"/>
                  <a:gd name="T10" fmla="*/ 0 w 11"/>
                  <a:gd name="T11" fmla="*/ 14 h 14"/>
                  <a:gd name="T12" fmla="*/ 0 w 11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4">
                    <a:moveTo>
                      <a:pt x="0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3" y="0"/>
                    </a:lnTo>
                    <a:lnTo>
                      <a:pt x="9" y="10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Freeform 1874"/>
              <p:cNvSpPr>
                <a:spLocks/>
              </p:cNvSpPr>
              <p:nvPr/>
            </p:nvSpPr>
            <p:spPr bwMode="auto">
              <a:xfrm>
                <a:off x="964" y="2209"/>
                <a:ext cx="8" cy="25"/>
              </a:xfrm>
              <a:custGeom>
                <a:avLst/>
                <a:gdLst>
                  <a:gd name="T0" fmla="*/ 6 w 8"/>
                  <a:gd name="T1" fmla="*/ 25 h 25"/>
                  <a:gd name="T2" fmla="*/ 0 w 8"/>
                  <a:gd name="T3" fmla="*/ 10 h 25"/>
                  <a:gd name="T4" fmla="*/ 6 w 8"/>
                  <a:gd name="T5" fmla="*/ 0 h 25"/>
                  <a:gd name="T6" fmla="*/ 6 w 8"/>
                  <a:gd name="T7" fmla="*/ 0 h 25"/>
                  <a:gd name="T8" fmla="*/ 6 w 8"/>
                  <a:gd name="T9" fmla="*/ 15 h 25"/>
                  <a:gd name="T10" fmla="*/ 8 w 8"/>
                  <a:gd name="T11" fmla="*/ 25 h 25"/>
                  <a:gd name="T12" fmla="*/ 6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6" y="25"/>
                    </a:moveTo>
                    <a:lnTo>
                      <a:pt x="0" y="1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8" y="25"/>
                    </a:lnTo>
                    <a:lnTo>
                      <a:pt x="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1875"/>
              <p:cNvSpPr>
                <a:spLocks/>
              </p:cNvSpPr>
              <p:nvPr/>
            </p:nvSpPr>
            <p:spPr bwMode="auto">
              <a:xfrm>
                <a:off x="970" y="2209"/>
                <a:ext cx="11" cy="25"/>
              </a:xfrm>
              <a:custGeom>
                <a:avLst/>
                <a:gdLst>
                  <a:gd name="T0" fmla="*/ 0 w 11"/>
                  <a:gd name="T1" fmla="*/ 25 h 25"/>
                  <a:gd name="T2" fmla="*/ 0 w 11"/>
                  <a:gd name="T3" fmla="*/ 0 h 25"/>
                  <a:gd name="T4" fmla="*/ 11 w 11"/>
                  <a:gd name="T5" fmla="*/ 0 h 25"/>
                  <a:gd name="T6" fmla="*/ 11 w 11"/>
                  <a:gd name="T7" fmla="*/ 15 h 25"/>
                  <a:gd name="T8" fmla="*/ 2 w 11"/>
                  <a:gd name="T9" fmla="*/ 15 h 25"/>
                  <a:gd name="T10" fmla="*/ 2 w 11"/>
                  <a:gd name="T11" fmla="*/ 25 h 25"/>
                  <a:gd name="T12" fmla="*/ 0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0" y="25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5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Freeform 1876"/>
              <p:cNvSpPr>
                <a:spLocks/>
              </p:cNvSpPr>
              <p:nvPr/>
            </p:nvSpPr>
            <p:spPr bwMode="auto">
              <a:xfrm>
                <a:off x="970" y="2224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11 w 11"/>
                  <a:gd name="T3" fmla="*/ 0 h 10"/>
                  <a:gd name="T4" fmla="*/ 11 w 11"/>
                  <a:gd name="T5" fmla="*/ 0 h 10"/>
                  <a:gd name="T6" fmla="*/ 2 w 11"/>
                  <a:gd name="T7" fmla="*/ 0 h 10"/>
                  <a:gd name="T8" fmla="*/ 2 w 11"/>
                  <a:gd name="T9" fmla="*/ 10 h 10"/>
                  <a:gd name="T10" fmla="*/ 0 w 11"/>
                  <a:gd name="T11" fmla="*/ 10 h 10"/>
                  <a:gd name="T12" fmla="*/ 0 w 11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1877"/>
              <p:cNvSpPr>
                <a:spLocks/>
              </p:cNvSpPr>
              <p:nvPr/>
            </p:nvSpPr>
            <p:spPr bwMode="auto">
              <a:xfrm>
                <a:off x="972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1878"/>
              <p:cNvSpPr>
                <a:spLocks/>
              </p:cNvSpPr>
              <p:nvPr/>
            </p:nvSpPr>
            <p:spPr bwMode="auto">
              <a:xfrm>
                <a:off x="97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Freeform 1879"/>
              <p:cNvSpPr>
                <a:spLocks/>
              </p:cNvSpPr>
              <p:nvPr/>
            </p:nvSpPr>
            <p:spPr bwMode="auto">
              <a:xfrm>
                <a:off x="981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1880"/>
              <p:cNvSpPr>
                <a:spLocks/>
              </p:cNvSpPr>
              <p:nvPr/>
            </p:nvSpPr>
            <p:spPr bwMode="auto">
              <a:xfrm>
                <a:off x="98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1881"/>
              <p:cNvSpPr>
                <a:spLocks/>
              </p:cNvSpPr>
              <p:nvPr/>
            </p:nvSpPr>
            <p:spPr bwMode="auto">
              <a:xfrm>
                <a:off x="99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Freeform 1882"/>
              <p:cNvSpPr>
                <a:spLocks/>
              </p:cNvSpPr>
              <p:nvPr/>
            </p:nvSpPr>
            <p:spPr bwMode="auto">
              <a:xfrm>
                <a:off x="99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Freeform 1883"/>
              <p:cNvSpPr>
                <a:spLocks/>
              </p:cNvSpPr>
              <p:nvPr/>
            </p:nvSpPr>
            <p:spPr bwMode="auto">
              <a:xfrm>
                <a:off x="100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 1884"/>
              <p:cNvSpPr>
                <a:spLocks/>
              </p:cNvSpPr>
              <p:nvPr/>
            </p:nvSpPr>
            <p:spPr bwMode="auto">
              <a:xfrm>
                <a:off x="1005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Freeform 1885"/>
              <p:cNvSpPr>
                <a:spLocks/>
              </p:cNvSpPr>
              <p:nvPr/>
            </p:nvSpPr>
            <p:spPr bwMode="auto">
              <a:xfrm>
                <a:off x="1011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Freeform 1886"/>
              <p:cNvSpPr>
                <a:spLocks/>
              </p:cNvSpPr>
              <p:nvPr/>
            </p:nvSpPr>
            <p:spPr bwMode="auto">
              <a:xfrm>
                <a:off x="1013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Freeform 1887"/>
              <p:cNvSpPr>
                <a:spLocks/>
              </p:cNvSpPr>
              <p:nvPr/>
            </p:nvSpPr>
            <p:spPr bwMode="auto">
              <a:xfrm>
                <a:off x="101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Freeform 1888"/>
              <p:cNvSpPr>
                <a:spLocks/>
              </p:cNvSpPr>
              <p:nvPr/>
            </p:nvSpPr>
            <p:spPr bwMode="auto">
              <a:xfrm>
                <a:off x="1022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5 w 8"/>
                  <a:gd name="T5" fmla="*/ 0 h 15"/>
                  <a:gd name="T6" fmla="*/ 5 w 8"/>
                  <a:gd name="T7" fmla="*/ 5 h 15"/>
                  <a:gd name="T8" fmla="*/ 8 w 8"/>
                  <a:gd name="T9" fmla="*/ 15 h 15"/>
                  <a:gd name="T10" fmla="*/ 5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8" y="1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Freeform 1889"/>
              <p:cNvSpPr>
                <a:spLocks/>
              </p:cNvSpPr>
              <p:nvPr/>
            </p:nvSpPr>
            <p:spPr bwMode="auto">
              <a:xfrm>
                <a:off x="1022" y="2209"/>
                <a:ext cx="13" cy="25"/>
              </a:xfrm>
              <a:custGeom>
                <a:avLst/>
                <a:gdLst>
                  <a:gd name="T0" fmla="*/ 8 w 13"/>
                  <a:gd name="T1" fmla="*/ 25 h 25"/>
                  <a:gd name="T2" fmla="*/ 0 w 13"/>
                  <a:gd name="T3" fmla="*/ 10 h 25"/>
                  <a:gd name="T4" fmla="*/ 8 w 13"/>
                  <a:gd name="T5" fmla="*/ 0 h 25"/>
                  <a:gd name="T6" fmla="*/ 8 w 13"/>
                  <a:gd name="T7" fmla="*/ 0 h 25"/>
                  <a:gd name="T8" fmla="*/ 8 w 13"/>
                  <a:gd name="T9" fmla="*/ 15 h 25"/>
                  <a:gd name="T10" fmla="*/ 13 w 13"/>
                  <a:gd name="T11" fmla="*/ 25 h 25"/>
                  <a:gd name="T12" fmla="*/ 8 w 1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5">
                    <a:moveTo>
                      <a:pt x="8" y="25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13" y="25"/>
                    </a:lnTo>
                    <a:lnTo>
                      <a:pt x="8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Freeform 1890"/>
              <p:cNvSpPr>
                <a:spLocks/>
              </p:cNvSpPr>
              <p:nvPr/>
            </p:nvSpPr>
            <p:spPr bwMode="auto">
              <a:xfrm>
                <a:off x="1030" y="2209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Freeform 1891"/>
              <p:cNvSpPr>
                <a:spLocks/>
              </p:cNvSpPr>
              <p:nvPr/>
            </p:nvSpPr>
            <p:spPr bwMode="auto">
              <a:xfrm>
                <a:off x="1035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Freeform 1892"/>
              <p:cNvSpPr>
                <a:spLocks/>
              </p:cNvSpPr>
              <p:nvPr/>
            </p:nvSpPr>
            <p:spPr bwMode="auto">
              <a:xfrm>
                <a:off x="1038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0 h 25"/>
                  <a:gd name="T8" fmla="*/ 3 w 8"/>
                  <a:gd name="T9" fmla="*/ 1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Freeform 1893"/>
              <p:cNvSpPr>
                <a:spLocks/>
              </p:cNvSpPr>
              <p:nvPr/>
            </p:nvSpPr>
            <p:spPr bwMode="auto">
              <a:xfrm>
                <a:off x="1041" y="2209"/>
                <a:ext cx="13" cy="29"/>
              </a:xfrm>
              <a:custGeom>
                <a:avLst/>
                <a:gdLst>
                  <a:gd name="T0" fmla="*/ 0 w 13"/>
                  <a:gd name="T1" fmla="*/ 25 h 29"/>
                  <a:gd name="T2" fmla="*/ 5 w 13"/>
                  <a:gd name="T3" fmla="*/ 0 h 29"/>
                  <a:gd name="T4" fmla="*/ 8 w 13"/>
                  <a:gd name="T5" fmla="*/ 10 h 29"/>
                  <a:gd name="T6" fmla="*/ 5 w 13"/>
                  <a:gd name="T7" fmla="*/ 15 h 29"/>
                  <a:gd name="T8" fmla="*/ 13 w 13"/>
                  <a:gd name="T9" fmla="*/ 15 h 29"/>
                  <a:gd name="T10" fmla="*/ 13 w 13"/>
                  <a:gd name="T11" fmla="*/ 29 h 29"/>
                  <a:gd name="T12" fmla="*/ 0 w 13"/>
                  <a:gd name="T13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9">
                    <a:moveTo>
                      <a:pt x="0" y="25"/>
                    </a:moveTo>
                    <a:lnTo>
                      <a:pt x="5" y="0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13" y="15"/>
                    </a:lnTo>
                    <a:lnTo>
                      <a:pt x="13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Freeform 1894"/>
              <p:cNvSpPr>
                <a:spLocks/>
              </p:cNvSpPr>
              <p:nvPr/>
            </p:nvSpPr>
            <p:spPr bwMode="auto">
              <a:xfrm>
                <a:off x="1041" y="2204"/>
                <a:ext cx="13" cy="20"/>
              </a:xfrm>
              <a:custGeom>
                <a:avLst/>
                <a:gdLst>
                  <a:gd name="T0" fmla="*/ 13 w 13"/>
                  <a:gd name="T1" fmla="*/ 20 h 20"/>
                  <a:gd name="T2" fmla="*/ 0 w 13"/>
                  <a:gd name="T3" fmla="*/ 20 h 20"/>
                  <a:gd name="T4" fmla="*/ 0 w 13"/>
                  <a:gd name="T5" fmla="*/ 0 h 20"/>
                  <a:gd name="T6" fmla="*/ 8 w 13"/>
                  <a:gd name="T7" fmla="*/ 5 h 20"/>
                  <a:gd name="T8" fmla="*/ 5 w 13"/>
                  <a:gd name="T9" fmla="*/ 20 h 20"/>
                  <a:gd name="T10" fmla="*/ 13 w 13"/>
                  <a:gd name="T11" fmla="*/ 20 h 20"/>
                  <a:gd name="T12" fmla="*/ 13 w 1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0">
                    <a:moveTo>
                      <a:pt x="13" y="20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5" y="20"/>
                    </a:lnTo>
                    <a:lnTo>
                      <a:pt x="13" y="20"/>
                    </a:lnTo>
                    <a:lnTo>
                      <a:pt x="13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Freeform 1895"/>
              <p:cNvSpPr>
                <a:spLocks/>
              </p:cNvSpPr>
              <p:nvPr/>
            </p:nvSpPr>
            <p:spPr bwMode="auto">
              <a:xfrm>
                <a:off x="1046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0 h 25"/>
                  <a:gd name="T4" fmla="*/ 8 w 8"/>
                  <a:gd name="T5" fmla="*/ 10 h 25"/>
                  <a:gd name="T6" fmla="*/ 3 w 8"/>
                  <a:gd name="T7" fmla="*/ 15 h 25"/>
                  <a:gd name="T8" fmla="*/ 3 w 8"/>
                  <a:gd name="T9" fmla="*/ 2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Freeform 1896"/>
              <p:cNvSpPr>
                <a:spLocks/>
              </p:cNvSpPr>
              <p:nvPr/>
            </p:nvSpPr>
            <p:spPr bwMode="auto">
              <a:xfrm>
                <a:off x="104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Freeform 1897"/>
              <p:cNvSpPr>
                <a:spLocks/>
              </p:cNvSpPr>
              <p:nvPr/>
            </p:nvSpPr>
            <p:spPr bwMode="auto">
              <a:xfrm>
                <a:off x="105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Freeform 1898"/>
              <p:cNvSpPr>
                <a:spLocks/>
              </p:cNvSpPr>
              <p:nvPr/>
            </p:nvSpPr>
            <p:spPr bwMode="auto">
              <a:xfrm>
                <a:off x="1057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Freeform 1899"/>
              <p:cNvSpPr>
                <a:spLocks/>
              </p:cNvSpPr>
              <p:nvPr/>
            </p:nvSpPr>
            <p:spPr bwMode="auto">
              <a:xfrm>
                <a:off x="1065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Freeform 1900"/>
              <p:cNvSpPr>
                <a:spLocks/>
              </p:cNvSpPr>
              <p:nvPr/>
            </p:nvSpPr>
            <p:spPr bwMode="auto">
              <a:xfrm>
                <a:off x="107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Freeform 1901"/>
              <p:cNvSpPr>
                <a:spLocks/>
              </p:cNvSpPr>
              <p:nvPr/>
            </p:nvSpPr>
            <p:spPr bwMode="auto">
              <a:xfrm>
                <a:off x="1074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Freeform 1902"/>
              <p:cNvSpPr>
                <a:spLocks/>
              </p:cNvSpPr>
              <p:nvPr/>
            </p:nvSpPr>
            <p:spPr bwMode="auto">
              <a:xfrm>
                <a:off x="107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Freeform 1903"/>
              <p:cNvSpPr>
                <a:spLocks/>
              </p:cNvSpPr>
              <p:nvPr/>
            </p:nvSpPr>
            <p:spPr bwMode="auto">
              <a:xfrm>
                <a:off x="108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1904"/>
              <p:cNvSpPr>
                <a:spLocks/>
              </p:cNvSpPr>
              <p:nvPr/>
            </p:nvSpPr>
            <p:spPr bwMode="auto">
              <a:xfrm>
                <a:off x="108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1905"/>
              <p:cNvSpPr>
                <a:spLocks/>
              </p:cNvSpPr>
              <p:nvPr/>
            </p:nvSpPr>
            <p:spPr bwMode="auto">
              <a:xfrm>
                <a:off x="109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1906"/>
              <p:cNvSpPr>
                <a:spLocks/>
              </p:cNvSpPr>
              <p:nvPr/>
            </p:nvSpPr>
            <p:spPr bwMode="auto">
              <a:xfrm>
                <a:off x="109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1907"/>
              <p:cNvSpPr>
                <a:spLocks/>
              </p:cNvSpPr>
              <p:nvPr/>
            </p:nvSpPr>
            <p:spPr bwMode="auto">
              <a:xfrm>
                <a:off x="109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1908"/>
              <p:cNvSpPr>
                <a:spLocks/>
              </p:cNvSpPr>
              <p:nvPr/>
            </p:nvSpPr>
            <p:spPr bwMode="auto">
              <a:xfrm>
                <a:off x="1104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1909"/>
              <p:cNvSpPr>
                <a:spLocks/>
              </p:cNvSpPr>
              <p:nvPr/>
            </p:nvSpPr>
            <p:spPr bwMode="auto">
              <a:xfrm>
                <a:off x="110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1910"/>
              <p:cNvSpPr>
                <a:spLocks/>
              </p:cNvSpPr>
              <p:nvPr/>
            </p:nvSpPr>
            <p:spPr bwMode="auto">
              <a:xfrm>
                <a:off x="111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1911"/>
              <p:cNvSpPr>
                <a:spLocks/>
              </p:cNvSpPr>
              <p:nvPr/>
            </p:nvSpPr>
            <p:spPr bwMode="auto">
              <a:xfrm>
                <a:off x="111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1912"/>
              <p:cNvSpPr>
                <a:spLocks/>
              </p:cNvSpPr>
              <p:nvPr/>
            </p:nvSpPr>
            <p:spPr bwMode="auto">
              <a:xfrm>
                <a:off x="112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1913"/>
              <p:cNvSpPr>
                <a:spLocks/>
              </p:cNvSpPr>
              <p:nvPr/>
            </p:nvSpPr>
            <p:spPr bwMode="auto">
              <a:xfrm>
                <a:off x="112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1914"/>
              <p:cNvSpPr>
                <a:spLocks/>
              </p:cNvSpPr>
              <p:nvPr/>
            </p:nvSpPr>
            <p:spPr bwMode="auto">
              <a:xfrm>
                <a:off x="112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1915"/>
              <p:cNvSpPr>
                <a:spLocks/>
              </p:cNvSpPr>
              <p:nvPr/>
            </p:nvSpPr>
            <p:spPr bwMode="auto">
              <a:xfrm>
                <a:off x="1131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1916"/>
              <p:cNvSpPr>
                <a:spLocks/>
              </p:cNvSpPr>
              <p:nvPr/>
            </p:nvSpPr>
            <p:spPr bwMode="auto">
              <a:xfrm>
                <a:off x="1136" y="2219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0 w 9"/>
                  <a:gd name="T3" fmla="*/ 0 h 15"/>
                  <a:gd name="T4" fmla="*/ 9 w 9"/>
                  <a:gd name="T5" fmla="*/ 0 h 15"/>
                  <a:gd name="T6" fmla="*/ 9 w 9"/>
                  <a:gd name="T7" fmla="*/ 0 h 15"/>
                  <a:gd name="T8" fmla="*/ 9 w 9"/>
                  <a:gd name="T9" fmla="*/ 5 h 15"/>
                  <a:gd name="T10" fmla="*/ 9 w 9"/>
                  <a:gd name="T11" fmla="*/ 15 h 15"/>
                  <a:gd name="T12" fmla="*/ 0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1917"/>
              <p:cNvSpPr>
                <a:spLocks/>
              </p:cNvSpPr>
              <p:nvPr/>
            </p:nvSpPr>
            <p:spPr bwMode="auto">
              <a:xfrm>
                <a:off x="1145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1918"/>
              <p:cNvSpPr>
                <a:spLocks/>
              </p:cNvSpPr>
              <p:nvPr/>
            </p:nvSpPr>
            <p:spPr bwMode="auto">
              <a:xfrm>
                <a:off x="1147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1919"/>
              <p:cNvSpPr>
                <a:spLocks/>
              </p:cNvSpPr>
              <p:nvPr/>
            </p:nvSpPr>
            <p:spPr bwMode="auto">
              <a:xfrm>
                <a:off x="115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1920"/>
              <p:cNvSpPr>
                <a:spLocks/>
              </p:cNvSpPr>
              <p:nvPr/>
            </p:nvSpPr>
            <p:spPr bwMode="auto">
              <a:xfrm>
                <a:off x="1156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1921"/>
              <p:cNvSpPr>
                <a:spLocks/>
              </p:cNvSpPr>
              <p:nvPr/>
            </p:nvSpPr>
            <p:spPr bwMode="auto">
              <a:xfrm>
                <a:off x="116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1922"/>
              <p:cNvSpPr>
                <a:spLocks/>
              </p:cNvSpPr>
              <p:nvPr/>
            </p:nvSpPr>
            <p:spPr bwMode="auto">
              <a:xfrm>
                <a:off x="1164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5 h 15"/>
                  <a:gd name="T8" fmla="*/ 5 w 5"/>
                  <a:gd name="T9" fmla="*/ 1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1923"/>
              <p:cNvSpPr>
                <a:spLocks/>
              </p:cNvSpPr>
              <p:nvPr/>
            </p:nvSpPr>
            <p:spPr bwMode="auto">
              <a:xfrm>
                <a:off x="1164" y="2209"/>
                <a:ext cx="8" cy="25"/>
              </a:xfrm>
              <a:custGeom>
                <a:avLst/>
                <a:gdLst>
                  <a:gd name="T0" fmla="*/ 5 w 8"/>
                  <a:gd name="T1" fmla="*/ 25 h 25"/>
                  <a:gd name="T2" fmla="*/ 0 w 8"/>
                  <a:gd name="T3" fmla="*/ 10 h 25"/>
                  <a:gd name="T4" fmla="*/ 8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5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5" y="25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5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1924"/>
              <p:cNvSpPr>
                <a:spLocks/>
              </p:cNvSpPr>
              <p:nvPr/>
            </p:nvSpPr>
            <p:spPr bwMode="auto">
              <a:xfrm>
                <a:off x="1172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15 h 25"/>
                  <a:gd name="T8" fmla="*/ 6 w 8"/>
                  <a:gd name="T9" fmla="*/ 15 h 25"/>
                  <a:gd name="T10" fmla="*/ 6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1925"/>
              <p:cNvSpPr>
                <a:spLocks/>
              </p:cNvSpPr>
              <p:nvPr/>
            </p:nvSpPr>
            <p:spPr bwMode="auto">
              <a:xfrm>
                <a:off x="1172" y="2224"/>
                <a:ext cx="8" cy="10"/>
              </a:xfrm>
              <a:custGeom>
                <a:avLst/>
                <a:gdLst>
                  <a:gd name="T0" fmla="*/ 0 w 8"/>
                  <a:gd name="T1" fmla="*/ 0 h 10"/>
                  <a:gd name="T2" fmla="*/ 8 w 8"/>
                  <a:gd name="T3" fmla="*/ 0 h 10"/>
                  <a:gd name="T4" fmla="*/ 8 w 8"/>
                  <a:gd name="T5" fmla="*/ 0 h 10"/>
                  <a:gd name="T6" fmla="*/ 6 w 8"/>
                  <a:gd name="T7" fmla="*/ 0 h 10"/>
                  <a:gd name="T8" fmla="*/ 6 w 8"/>
                  <a:gd name="T9" fmla="*/ 10 h 10"/>
                  <a:gd name="T10" fmla="*/ 0 w 8"/>
                  <a:gd name="T11" fmla="*/ 10 h 10"/>
                  <a:gd name="T12" fmla="*/ 0 w 8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1926"/>
              <p:cNvSpPr>
                <a:spLocks/>
              </p:cNvSpPr>
              <p:nvPr/>
            </p:nvSpPr>
            <p:spPr bwMode="auto">
              <a:xfrm>
                <a:off x="1178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1927"/>
              <p:cNvSpPr>
                <a:spLocks/>
              </p:cNvSpPr>
              <p:nvPr/>
            </p:nvSpPr>
            <p:spPr bwMode="auto">
              <a:xfrm>
                <a:off x="1180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1928"/>
              <p:cNvSpPr>
                <a:spLocks/>
              </p:cNvSpPr>
              <p:nvPr/>
            </p:nvSpPr>
            <p:spPr bwMode="auto">
              <a:xfrm>
                <a:off x="1186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1929"/>
              <p:cNvSpPr>
                <a:spLocks/>
              </p:cNvSpPr>
              <p:nvPr/>
            </p:nvSpPr>
            <p:spPr bwMode="auto">
              <a:xfrm>
                <a:off x="118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1930"/>
              <p:cNvSpPr>
                <a:spLocks/>
              </p:cNvSpPr>
              <p:nvPr/>
            </p:nvSpPr>
            <p:spPr bwMode="auto">
              <a:xfrm>
                <a:off x="119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1931"/>
              <p:cNvSpPr>
                <a:spLocks/>
              </p:cNvSpPr>
              <p:nvPr/>
            </p:nvSpPr>
            <p:spPr bwMode="auto">
              <a:xfrm>
                <a:off x="119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1932"/>
              <p:cNvSpPr>
                <a:spLocks/>
              </p:cNvSpPr>
              <p:nvPr/>
            </p:nvSpPr>
            <p:spPr bwMode="auto">
              <a:xfrm>
                <a:off x="120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1933"/>
              <p:cNvSpPr>
                <a:spLocks/>
              </p:cNvSpPr>
              <p:nvPr/>
            </p:nvSpPr>
            <p:spPr bwMode="auto">
              <a:xfrm>
                <a:off x="120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1934"/>
              <p:cNvSpPr>
                <a:spLocks/>
              </p:cNvSpPr>
              <p:nvPr/>
            </p:nvSpPr>
            <p:spPr bwMode="auto">
              <a:xfrm>
                <a:off x="121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1935"/>
              <p:cNvSpPr>
                <a:spLocks/>
              </p:cNvSpPr>
              <p:nvPr/>
            </p:nvSpPr>
            <p:spPr bwMode="auto">
              <a:xfrm>
                <a:off x="1213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5 h 15"/>
                  <a:gd name="T8" fmla="*/ 8 w 8"/>
                  <a:gd name="T9" fmla="*/ 1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Freeform 1936"/>
              <p:cNvSpPr>
                <a:spLocks/>
              </p:cNvSpPr>
              <p:nvPr/>
            </p:nvSpPr>
            <p:spPr bwMode="auto">
              <a:xfrm>
                <a:off x="1219" y="2209"/>
                <a:ext cx="8" cy="25"/>
              </a:xfrm>
              <a:custGeom>
                <a:avLst/>
                <a:gdLst>
                  <a:gd name="T0" fmla="*/ 2 w 8"/>
                  <a:gd name="T1" fmla="*/ 25 h 25"/>
                  <a:gd name="T2" fmla="*/ 0 w 8"/>
                  <a:gd name="T3" fmla="*/ 10 h 25"/>
                  <a:gd name="T4" fmla="*/ 2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2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2" y="25"/>
                    </a:moveTo>
                    <a:lnTo>
                      <a:pt x="0" y="10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Freeform 1937"/>
              <p:cNvSpPr>
                <a:spLocks/>
              </p:cNvSpPr>
              <p:nvPr/>
            </p:nvSpPr>
            <p:spPr bwMode="auto">
              <a:xfrm>
                <a:off x="1227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1938"/>
              <p:cNvSpPr>
                <a:spLocks/>
              </p:cNvSpPr>
              <p:nvPr/>
            </p:nvSpPr>
            <p:spPr bwMode="auto">
              <a:xfrm>
                <a:off x="1230" y="2209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1939"/>
              <p:cNvSpPr>
                <a:spLocks/>
              </p:cNvSpPr>
              <p:nvPr/>
            </p:nvSpPr>
            <p:spPr bwMode="auto">
              <a:xfrm>
                <a:off x="1235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1940"/>
              <p:cNvSpPr>
                <a:spLocks/>
              </p:cNvSpPr>
              <p:nvPr/>
            </p:nvSpPr>
            <p:spPr bwMode="auto">
              <a:xfrm>
                <a:off x="1238" y="2209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1941"/>
              <p:cNvSpPr>
                <a:spLocks/>
              </p:cNvSpPr>
              <p:nvPr/>
            </p:nvSpPr>
            <p:spPr bwMode="auto">
              <a:xfrm>
                <a:off x="1243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1942"/>
              <p:cNvSpPr>
                <a:spLocks/>
              </p:cNvSpPr>
              <p:nvPr/>
            </p:nvSpPr>
            <p:spPr bwMode="auto">
              <a:xfrm>
                <a:off x="1243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0 h 25"/>
                  <a:gd name="T4" fmla="*/ 8 w 8"/>
                  <a:gd name="T5" fmla="*/ 10 h 25"/>
                  <a:gd name="T6" fmla="*/ 8 w 8"/>
                  <a:gd name="T7" fmla="*/ 15 h 25"/>
                  <a:gd name="T8" fmla="*/ 8 w 8"/>
                  <a:gd name="T9" fmla="*/ 2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1943"/>
              <p:cNvSpPr>
                <a:spLocks/>
              </p:cNvSpPr>
              <p:nvPr/>
            </p:nvSpPr>
            <p:spPr bwMode="auto">
              <a:xfrm>
                <a:off x="125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1944"/>
              <p:cNvSpPr>
                <a:spLocks/>
              </p:cNvSpPr>
              <p:nvPr/>
            </p:nvSpPr>
            <p:spPr bwMode="auto">
              <a:xfrm>
                <a:off x="1254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1945"/>
              <p:cNvSpPr>
                <a:spLocks/>
              </p:cNvSpPr>
              <p:nvPr/>
            </p:nvSpPr>
            <p:spPr bwMode="auto">
              <a:xfrm>
                <a:off x="1260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1946"/>
              <p:cNvSpPr>
                <a:spLocks/>
              </p:cNvSpPr>
              <p:nvPr/>
            </p:nvSpPr>
            <p:spPr bwMode="auto">
              <a:xfrm>
                <a:off x="1262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1947"/>
              <p:cNvSpPr>
                <a:spLocks/>
              </p:cNvSpPr>
              <p:nvPr/>
            </p:nvSpPr>
            <p:spPr bwMode="auto">
              <a:xfrm>
                <a:off x="126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1948"/>
              <p:cNvSpPr>
                <a:spLocks/>
              </p:cNvSpPr>
              <p:nvPr/>
            </p:nvSpPr>
            <p:spPr bwMode="auto">
              <a:xfrm>
                <a:off x="1271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1949"/>
              <p:cNvSpPr>
                <a:spLocks/>
              </p:cNvSpPr>
              <p:nvPr/>
            </p:nvSpPr>
            <p:spPr bwMode="auto">
              <a:xfrm>
                <a:off x="127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1950"/>
              <p:cNvSpPr>
                <a:spLocks/>
              </p:cNvSpPr>
              <p:nvPr/>
            </p:nvSpPr>
            <p:spPr bwMode="auto">
              <a:xfrm>
                <a:off x="127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1951"/>
              <p:cNvSpPr>
                <a:spLocks/>
              </p:cNvSpPr>
              <p:nvPr/>
            </p:nvSpPr>
            <p:spPr bwMode="auto">
              <a:xfrm>
                <a:off x="128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1952"/>
              <p:cNvSpPr>
                <a:spLocks/>
              </p:cNvSpPr>
              <p:nvPr/>
            </p:nvSpPr>
            <p:spPr bwMode="auto">
              <a:xfrm>
                <a:off x="128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1953"/>
              <p:cNvSpPr>
                <a:spLocks/>
              </p:cNvSpPr>
              <p:nvPr/>
            </p:nvSpPr>
            <p:spPr bwMode="auto">
              <a:xfrm>
                <a:off x="129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1954"/>
              <p:cNvSpPr>
                <a:spLocks/>
              </p:cNvSpPr>
              <p:nvPr/>
            </p:nvSpPr>
            <p:spPr bwMode="auto">
              <a:xfrm>
                <a:off x="1295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1955"/>
              <p:cNvSpPr>
                <a:spLocks/>
              </p:cNvSpPr>
              <p:nvPr/>
            </p:nvSpPr>
            <p:spPr bwMode="auto">
              <a:xfrm>
                <a:off x="1303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1956"/>
              <p:cNvSpPr>
                <a:spLocks/>
              </p:cNvSpPr>
              <p:nvPr/>
            </p:nvSpPr>
            <p:spPr bwMode="auto">
              <a:xfrm>
                <a:off x="130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1957"/>
              <p:cNvSpPr>
                <a:spLocks/>
              </p:cNvSpPr>
              <p:nvPr/>
            </p:nvSpPr>
            <p:spPr bwMode="auto">
              <a:xfrm>
                <a:off x="131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1958"/>
              <p:cNvSpPr>
                <a:spLocks/>
              </p:cNvSpPr>
              <p:nvPr/>
            </p:nvSpPr>
            <p:spPr bwMode="auto">
              <a:xfrm>
                <a:off x="131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1959"/>
              <p:cNvSpPr>
                <a:spLocks/>
              </p:cNvSpPr>
              <p:nvPr/>
            </p:nvSpPr>
            <p:spPr bwMode="auto">
              <a:xfrm>
                <a:off x="132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1960"/>
              <p:cNvSpPr>
                <a:spLocks/>
              </p:cNvSpPr>
              <p:nvPr/>
            </p:nvSpPr>
            <p:spPr bwMode="auto">
              <a:xfrm>
                <a:off x="132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1961"/>
              <p:cNvSpPr>
                <a:spLocks/>
              </p:cNvSpPr>
              <p:nvPr/>
            </p:nvSpPr>
            <p:spPr bwMode="auto">
              <a:xfrm>
                <a:off x="132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1962"/>
              <p:cNvSpPr>
                <a:spLocks/>
              </p:cNvSpPr>
              <p:nvPr/>
            </p:nvSpPr>
            <p:spPr bwMode="auto">
              <a:xfrm>
                <a:off x="1334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1963"/>
              <p:cNvSpPr>
                <a:spLocks/>
              </p:cNvSpPr>
              <p:nvPr/>
            </p:nvSpPr>
            <p:spPr bwMode="auto">
              <a:xfrm>
                <a:off x="133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964"/>
              <p:cNvSpPr>
                <a:spLocks/>
              </p:cNvSpPr>
              <p:nvPr/>
            </p:nvSpPr>
            <p:spPr bwMode="auto">
              <a:xfrm>
                <a:off x="1342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2 w 8"/>
                  <a:gd name="T5" fmla="*/ 0 h 15"/>
                  <a:gd name="T6" fmla="*/ 8 w 8"/>
                  <a:gd name="T7" fmla="*/ 0 h 15"/>
                  <a:gd name="T8" fmla="*/ 2 w 8"/>
                  <a:gd name="T9" fmla="*/ 5 h 15"/>
                  <a:gd name="T10" fmla="*/ 2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965"/>
              <p:cNvSpPr>
                <a:spLocks/>
              </p:cNvSpPr>
              <p:nvPr/>
            </p:nvSpPr>
            <p:spPr bwMode="auto">
              <a:xfrm>
                <a:off x="1344" y="2219"/>
                <a:ext cx="9" cy="19"/>
              </a:xfrm>
              <a:custGeom>
                <a:avLst/>
                <a:gdLst>
                  <a:gd name="T0" fmla="*/ 0 w 9"/>
                  <a:gd name="T1" fmla="*/ 15 h 19"/>
                  <a:gd name="T2" fmla="*/ 6 w 9"/>
                  <a:gd name="T3" fmla="*/ 0 h 19"/>
                  <a:gd name="T4" fmla="*/ 9 w 9"/>
                  <a:gd name="T5" fmla="*/ 0 h 19"/>
                  <a:gd name="T6" fmla="*/ 6 w 9"/>
                  <a:gd name="T7" fmla="*/ 5 h 19"/>
                  <a:gd name="T8" fmla="*/ 6 w 9"/>
                  <a:gd name="T9" fmla="*/ 19 h 19"/>
                  <a:gd name="T10" fmla="*/ 6 w 9"/>
                  <a:gd name="T11" fmla="*/ 19 h 19"/>
                  <a:gd name="T12" fmla="*/ 0 w 9"/>
                  <a:gd name="T13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9">
                    <a:moveTo>
                      <a:pt x="0" y="15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966"/>
              <p:cNvSpPr>
                <a:spLocks/>
              </p:cNvSpPr>
              <p:nvPr/>
            </p:nvSpPr>
            <p:spPr bwMode="auto">
              <a:xfrm>
                <a:off x="1350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967"/>
              <p:cNvSpPr>
                <a:spLocks/>
              </p:cNvSpPr>
              <p:nvPr/>
            </p:nvSpPr>
            <p:spPr bwMode="auto">
              <a:xfrm>
                <a:off x="1353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968"/>
              <p:cNvSpPr>
                <a:spLocks/>
              </p:cNvSpPr>
              <p:nvPr/>
            </p:nvSpPr>
            <p:spPr bwMode="auto">
              <a:xfrm>
                <a:off x="1358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969"/>
              <p:cNvSpPr>
                <a:spLocks/>
              </p:cNvSpPr>
              <p:nvPr/>
            </p:nvSpPr>
            <p:spPr bwMode="auto">
              <a:xfrm>
                <a:off x="1361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Freeform 1970"/>
              <p:cNvSpPr>
                <a:spLocks/>
              </p:cNvSpPr>
              <p:nvPr/>
            </p:nvSpPr>
            <p:spPr bwMode="auto">
              <a:xfrm>
                <a:off x="1366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Freeform 1971"/>
              <p:cNvSpPr>
                <a:spLocks/>
              </p:cNvSpPr>
              <p:nvPr/>
            </p:nvSpPr>
            <p:spPr bwMode="auto">
              <a:xfrm>
                <a:off x="1369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972"/>
              <p:cNvSpPr>
                <a:spLocks/>
              </p:cNvSpPr>
              <p:nvPr/>
            </p:nvSpPr>
            <p:spPr bwMode="auto">
              <a:xfrm>
                <a:off x="1372" y="221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8 w 8"/>
                  <a:gd name="T5" fmla="*/ 0 h 19"/>
                  <a:gd name="T6" fmla="*/ 8 w 8"/>
                  <a:gd name="T7" fmla="*/ 0 h 19"/>
                  <a:gd name="T8" fmla="*/ 8 w 8"/>
                  <a:gd name="T9" fmla="*/ 5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973"/>
              <p:cNvSpPr>
                <a:spLocks/>
              </p:cNvSpPr>
              <p:nvPr/>
            </p:nvSpPr>
            <p:spPr bwMode="auto">
              <a:xfrm>
                <a:off x="1380" y="221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8 w 8"/>
                  <a:gd name="T5" fmla="*/ 0 h 19"/>
                  <a:gd name="T6" fmla="*/ 8 w 8"/>
                  <a:gd name="T7" fmla="*/ 5 h 19"/>
                  <a:gd name="T8" fmla="*/ 6 w 8"/>
                  <a:gd name="T9" fmla="*/ 5 h 19"/>
                  <a:gd name="T10" fmla="*/ 6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974"/>
              <p:cNvSpPr>
                <a:spLocks/>
              </p:cNvSpPr>
              <p:nvPr/>
            </p:nvSpPr>
            <p:spPr bwMode="auto">
              <a:xfrm>
                <a:off x="1377" y="2224"/>
                <a:ext cx="11" cy="14"/>
              </a:xfrm>
              <a:custGeom>
                <a:avLst/>
                <a:gdLst>
                  <a:gd name="T0" fmla="*/ 0 w 11"/>
                  <a:gd name="T1" fmla="*/ 0 h 14"/>
                  <a:gd name="T2" fmla="*/ 11 w 11"/>
                  <a:gd name="T3" fmla="*/ 0 h 14"/>
                  <a:gd name="T4" fmla="*/ 11 w 11"/>
                  <a:gd name="T5" fmla="*/ 10 h 14"/>
                  <a:gd name="T6" fmla="*/ 9 w 11"/>
                  <a:gd name="T7" fmla="*/ 10 h 14"/>
                  <a:gd name="T8" fmla="*/ 9 w 11"/>
                  <a:gd name="T9" fmla="*/ 14 h 14"/>
                  <a:gd name="T10" fmla="*/ 0 w 11"/>
                  <a:gd name="T11" fmla="*/ 14 h 14"/>
                  <a:gd name="T12" fmla="*/ 0 w 11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4">
                    <a:moveTo>
                      <a:pt x="0" y="0"/>
                    </a:moveTo>
                    <a:lnTo>
                      <a:pt x="11" y="0"/>
                    </a:lnTo>
                    <a:lnTo>
                      <a:pt x="11" y="10"/>
                    </a:lnTo>
                    <a:lnTo>
                      <a:pt x="9" y="10"/>
                    </a:lnTo>
                    <a:lnTo>
                      <a:pt x="9" y="14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975"/>
              <p:cNvSpPr>
                <a:spLocks/>
              </p:cNvSpPr>
              <p:nvPr/>
            </p:nvSpPr>
            <p:spPr bwMode="auto">
              <a:xfrm>
                <a:off x="1386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1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976"/>
              <p:cNvSpPr>
                <a:spLocks/>
              </p:cNvSpPr>
              <p:nvPr/>
            </p:nvSpPr>
            <p:spPr bwMode="auto">
              <a:xfrm>
                <a:off x="1388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1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977"/>
              <p:cNvSpPr>
                <a:spLocks/>
              </p:cNvSpPr>
              <p:nvPr/>
            </p:nvSpPr>
            <p:spPr bwMode="auto">
              <a:xfrm>
                <a:off x="1394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1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978"/>
              <p:cNvSpPr>
                <a:spLocks/>
              </p:cNvSpPr>
              <p:nvPr/>
            </p:nvSpPr>
            <p:spPr bwMode="auto">
              <a:xfrm>
                <a:off x="1396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1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979"/>
              <p:cNvSpPr>
                <a:spLocks/>
              </p:cNvSpPr>
              <p:nvPr/>
            </p:nvSpPr>
            <p:spPr bwMode="auto">
              <a:xfrm>
                <a:off x="1402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5 h 19"/>
                  <a:gd name="T8" fmla="*/ 3 w 3"/>
                  <a:gd name="T9" fmla="*/ 1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980"/>
              <p:cNvSpPr>
                <a:spLocks/>
              </p:cNvSpPr>
              <p:nvPr/>
            </p:nvSpPr>
            <p:spPr bwMode="auto">
              <a:xfrm>
                <a:off x="1402" y="2224"/>
                <a:ext cx="8" cy="24"/>
              </a:xfrm>
              <a:custGeom>
                <a:avLst/>
                <a:gdLst>
                  <a:gd name="T0" fmla="*/ 0 w 8"/>
                  <a:gd name="T1" fmla="*/ 14 h 24"/>
                  <a:gd name="T2" fmla="*/ 3 w 8"/>
                  <a:gd name="T3" fmla="*/ 0 h 24"/>
                  <a:gd name="T4" fmla="*/ 8 w 8"/>
                  <a:gd name="T5" fmla="*/ 0 h 24"/>
                  <a:gd name="T6" fmla="*/ 8 w 8"/>
                  <a:gd name="T7" fmla="*/ 10 h 24"/>
                  <a:gd name="T8" fmla="*/ 8 w 8"/>
                  <a:gd name="T9" fmla="*/ 24 h 24"/>
                  <a:gd name="T10" fmla="*/ 8 w 8"/>
                  <a:gd name="T11" fmla="*/ 24 h 24"/>
                  <a:gd name="T12" fmla="*/ 0 w 8"/>
                  <a:gd name="T13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14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981"/>
              <p:cNvSpPr>
                <a:spLocks/>
              </p:cNvSpPr>
              <p:nvPr/>
            </p:nvSpPr>
            <p:spPr bwMode="auto">
              <a:xfrm>
                <a:off x="1410" y="2224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982"/>
              <p:cNvSpPr>
                <a:spLocks/>
              </p:cNvSpPr>
              <p:nvPr/>
            </p:nvSpPr>
            <p:spPr bwMode="auto">
              <a:xfrm>
                <a:off x="1413" y="2224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0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983"/>
              <p:cNvSpPr>
                <a:spLocks/>
              </p:cNvSpPr>
              <p:nvPr/>
            </p:nvSpPr>
            <p:spPr bwMode="auto">
              <a:xfrm>
                <a:off x="1418" y="2224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984"/>
              <p:cNvSpPr>
                <a:spLocks/>
              </p:cNvSpPr>
              <p:nvPr/>
            </p:nvSpPr>
            <p:spPr bwMode="auto">
              <a:xfrm>
                <a:off x="1421" y="2224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0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985"/>
              <p:cNvSpPr>
                <a:spLocks/>
              </p:cNvSpPr>
              <p:nvPr/>
            </p:nvSpPr>
            <p:spPr bwMode="auto">
              <a:xfrm>
                <a:off x="1427" y="2224"/>
                <a:ext cx="2" cy="24"/>
              </a:xfrm>
              <a:custGeom>
                <a:avLst/>
                <a:gdLst>
                  <a:gd name="T0" fmla="*/ 0 w 2"/>
                  <a:gd name="T1" fmla="*/ 24 h 24"/>
                  <a:gd name="T2" fmla="*/ 0 w 2"/>
                  <a:gd name="T3" fmla="*/ 0 h 24"/>
                  <a:gd name="T4" fmla="*/ 2 w 2"/>
                  <a:gd name="T5" fmla="*/ 0 h 24"/>
                  <a:gd name="T6" fmla="*/ 2 w 2"/>
                  <a:gd name="T7" fmla="*/ 0 h 24"/>
                  <a:gd name="T8" fmla="*/ 2 w 2"/>
                  <a:gd name="T9" fmla="*/ 10 h 24"/>
                  <a:gd name="T10" fmla="*/ 2 w 2"/>
                  <a:gd name="T11" fmla="*/ 24 h 24"/>
                  <a:gd name="T12" fmla="*/ 0 w 2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4">
                    <a:moveTo>
                      <a:pt x="0" y="2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986"/>
              <p:cNvSpPr>
                <a:spLocks/>
              </p:cNvSpPr>
              <p:nvPr/>
            </p:nvSpPr>
            <p:spPr bwMode="auto">
              <a:xfrm>
                <a:off x="1429" y="2224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0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987"/>
              <p:cNvSpPr>
                <a:spLocks/>
              </p:cNvSpPr>
              <p:nvPr/>
            </p:nvSpPr>
            <p:spPr bwMode="auto">
              <a:xfrm>
                <a:off x="1435" y="2224"/>
                <a:ext cx="2" cy="24"/>
              </a:xfrm>
              <a:custGeom>
                <a:avLst/>
                <a:gdLst>
                  <a:gd name="T0" fmla="*/ 0 w 2"/>
                  <a:gd name="T1" fmla="*/ 24 h 24"/>
                  <a:gd name="T2" fmla="*/ 0 w 2"/>
                  <a:gd name="T3" fmla="*/ 0 h 24"/>
                  <a:gd name="T4" fmla="*/ 2 w 2"/>
                  <a:gd name="T5" fmla="*/ 0 h 24"/>
                  <a:gd name="T6" fmla="*/ 2 w 2"/>
                  <a:gd name="T7" fmla="*/ 0 h 24"/>
                  <a:gd name="T8" fmla="*/ 2 w 2"/>
                  <a:gd name="T9" fmla="*/ 10 h 24"/>
                  <a:gd name="T10" fmla="*/ 2 w 2"/>
                  <a:gd name="T11" fmla="*/ 24 h 24"/>
                  <a:gd name="T12" fmla="*/ 0 w 2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4">
                    <a:moveTo>
                      <a:pt x="0" y="2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988"/>
              <p:cNvSpPr>
                <a:spLocks/>
              </p:cNvSpPr>
              <p:nvPr/>
            </p:nvSpPr>
            <p:spPr bwMode="auto">
              <a:xfrm>
                <a:off x="1437" y="2224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0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989"/>
              <p:cNvSpPr>
                <a:spLocks/>
              </p:cNvSpPr>
              <p:nvPr/>
            </p:nvSpPr>
            <p:spPr bwMode="auto">
              <a:xfrm>
                <a:off x="1443" y="2224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990"/>
              <p:cNvSpPr>
                <a:spLocks/>
              </p:cNvSpPr>
              <p:nvPr/>
            </p:nvSpPr>
            <p:spPr bwMode="auto">
              <a:xfrm>
                <a:off x="1446" y="2224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0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991"/>
              <p:cNvSpPr>
                <a:spLocks/>
              </p:cNvSpPr>
              <p:nvPr/>
            </p:nvSpPr>
            <p:spPr bwMode="auto">
              <a:xfrm>
                <a:off x="1451" y="2224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0 h 24"/>
                  <a:gd name="T4" fmla="*/ 8 w 8"/>
                  <a:gd name="T5" fmla="*/ 0 h 24"/>
                  <a:gd name="T6" fmla="*/ 8 w 8"/>
                  <a:gd name="T7" fmla="*/ 0 h 24"/>
                  <a:gd name="T8" fmla="*/ 8 w 8"/>
                  <a:gd name="T9" fmla="*/ 10 h 24"/>
                  <a:gd name="T10" fmla="*/ 8 w 8"/>
                  <a:gd name="T11" fmla="*/ 24 h 24"/>
                  <a:gd name="T12" fmla="*/ 0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992"/>
              <p:cNvSpPr>
                <a:spLocks/>
              </p:cNvSpPr>
              <p:nvPr/>
            </p:nvSpPr>
            <p:spPr bwMode="auto">
              <a:xfrm>
                <a:off x="1459" y="2224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993"/>
              <p:cNvSpPr>
                <a:spLocks/>
              </p:cNvSpPr>
              <p:nvPr/>
            </p:nvSpPr>
            <p:spPr bwMode="auto">
              <a:xfrm>
                <a:off x="1462" y="2224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0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994"/>
              <p:cNvSpPr>
                <a:spLocks/>
              </p:cNvSpPr>
              <p:nvPr/>
            </p:nvSpPr>
            <p:spPr bwMode="auto">
              <a:xfrm>
                <a:off x="1468" y="2224"/>
                <a:ext cx="2" cy="24"/>
              </a:xfrm>
              <a:custGeom>
                <a:avLst/>
                <a:gdLst>
                  <a:gd name="T0" fmla="*/ 0 w 2"/>
                  <a:gd name="T1" fmla="*/ 24 h 24"/>
                  <a:gd name="T2" fmla="*/ 0 w 2"/>
                  <a:gd name="T3" fmla="*/ 0 h 24"/>
                  <a:gd name="T4" fmla="*/ 2 w 2"/>
                  <a:gd name="T5" fmla="*/ 0 h 24"/>
                  <a:gd name="T6" fmla="*/ 2 w 2"/>
                  <a:gd name="T7" fmla="*/ 0 h 24"/>
                  <a:gd name="T8" fmla="*/ 2 w 2"/>
                  <a:gd name="T9" fmla="*/ 10 h 24"/>
                  <a:gd name="T10" fmla="*/ 2 w 2"/>
                  <a:gd name="T11" fmla="*/ 24 h 24"/>
                  <a:gd name="T12" fmla="*/ 0 w 2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4">
                    <a:moveTo>
                      <a:pt x="0" y="2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2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995"/>
              <p:cNvSpPr>
                <a:spLocks/>
              </p:cNvSpPr>
              <p:nvPr/>
            </p:nvSpPr>
            <p:spPr bwMode="auto">
              <a:xfrm>
                <a:off x="1470" y="2224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0 h 24"/>
                  <a:gd name="T4" fmla="*/ 6 w 6"/>
                  <a:gd name="T5" fmla="*/ 0 h 24"/>
                  <a:gd name="T6" fmla="*/ 6 w 6"/>
                  <a:gd name="T7" fmla="*/ 0 h 24"/>
                  <a:gd name="T8" fmla="*/ 6 w 6"/>
                  <a:gd name="T9" fmla="*/ 10 h 24"/>
                  <a:gd name="T10" fmla="*/ 6 w 6"/>
                  <a:gd name="T11" fmla="*/ 24 h 24"/>
                  <a:gd name="T12" fmla="*/ 0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996"/>
              <p:cNvSpPr>
                <a:spLocks/>
              </p:cNvSpPr>
              <p:nvPr/>
            </p:nvSpPr>
            <p:spPr bwMode="auto">
              <a:xfrm>
                <a:off x="1476" y="2224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997"/>
              <p:cNvSpPr>
                <a:spLocks/>
              </p:cNvSpPr>
              <p:nvPr/>
            </p:nvSpPr>
            <p:spPr bwMode="auto">
              <a:xfrm>
                <a:off x="1479" y="2224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0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998"/>
              <p:cNvSpPr>
                <a:spLocks/>
              </p:cNvSpPr>
              <p:nvPr/>
            </p:nvSpPr>
            <p:spPr bwMode="auto">
              <a:xfrm>
                <a:off x="1484" y="2224"/>
                <a:ext cx="3" cy="24"/>
              </a:xfrm>
              <a:custGeom>
                <a:avLst/>
                <a:gdLst>
                  <a:gd name="T0" fmla="*/ 0 w 3"/>
                  <a:gd name="T1" fmla="*/ 24 h 24"/>
                  <a:gd name="T2" fmla="*/ 0 w 3"/>
                  <a:gd name="T3" fmla="*/ 0 h 24"/>
                  <a:gd name="T4" fmla="*/ 3 w 3"/>
                  <a:gd name="T5" fmla="*/ 0 h 24"/>
                  <a:gd name="T6" fmla="*/ 3 w 3"/>
                  <a:gd name="T7" fmla="*/ 0 h 24"/>
                  <a:gd name="T8" fmla="*/ 3 w 3"/>
                  <a:gd name="T9" fmla="*/ 10 h 24"/>
                  <a:gd name="T10" fmla="*/ 3 w 3"/>
                  <a:gd name="T11" fmla="*/ 24 h 24"/>
                  <a:gd name="T12" fmla="*/ 0 w 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999"/>
              <p:cNvSpPr>
                <a:spLocks/>
              </p:cNvSpPr>
              <p:nvPr/>
            </p:nvSpPr>
            <p:spPr bwMode="auto">
              <a:xfrm>
                <a:off x="1487" y="2224"/>
                <a:ext cx="5" cy="24"/>
              </a:xfrm>
              <a:custGeom>
                <a:avLst/>
                <a:gdLst>
                  <a:gd name="T0" fmla="*/ 0 w 5"/>
                  <a:gd name="T1" fmla="*/ 24 h 24"/>
                  <a:gd name="T2" fmla="*/ 0 w 5"/>
                  <a:gd name="T3" fmla="*/ 0 h 24"/>
                  <a:gd name="T4" fmla="*/ 5 w 5"/>
                  <a:gd name="T5" fmla="*/ 0 h 24"/>
                  <a:gd name="T6" fmla="*/ 5 w 5"/>
                  <a:gd name="T7" fmla="*/ 0 h 24"/>
                  <a:gd name="T8" fmla="*/ 5 w 5"/>
                  <a:gd name="T9" fmla="*/ 10 h 24"/>
                  <a:gd name="T10" fmla="*/ 5 w 5"/>
                  <a:gd name="T11" fmla="*/ 24 h 24"/>
                  <a:gd name="T12" fmla="*/ 0 w 5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2000"/>
              <p:cNvSpPr>
                <a:spLocks/>
              </p:cNvSpPr>
              <p:nvPr/>
            </p:nvSpPr>
            <p:spPr bwMode="auto">
              <a:xfrm>
                <a:off x="1492" y="2224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0 h 24"/>
                  <a:gd name="T4" fmla="*/ 3 w 8"/>
                  <a:gd name="T5" fmla="*/ 0 h 24"/>
                  <a:gd name="T6" fmla="*/ 3 w 8"/>
                  <a:gd name="T7" fmla="*/ 10 h 24"/>
                  <a:gd name="T8" fmla="*/ 8 w 8"/>
                  <a:gd name="T9" fmla="*/ 24 h 24"/>
                  <a:gd name="T10" fmla="*/ 3 w 8"/>
                  <a:gd name="T11" fmla="*/ 24 h 24"/>
                  <a:gd name="T12" fmla="*/ 0 w 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8" y="24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2001"/>
              <p:cNvSpPr>
                <a:spLocks/>
              </p:cNvSpPr>
              <p:nvPr/>
            </p:nvSpPr>
            <p:spPr bwMode="auto">
              <a:xfrm>
                <a:off x="1492" y="2219"/>
                <a:ext cx="11" cy="29"/>
              </a:xfrm>
              <a:custGeom>
                <a:avLst/>
                <a:gdLst>
                  <a:gd name="T0" fmla="*/ 8 w 11"/>
                  <a:gd name="T1" fmla="*/ 29 h 29"/>
                  <a:gd name="T2" fmla="*/ 0 w 11"/>
                  <a:gd name="T3" fmla="*/ 5 h 29"/>
                  <a:gd name="T4" fmla="*/ 8 w 11"/>
                  <a:gd name="T5" fmla="*/ 0 h 29"/>
                  <a:gd name="T6" fmla="*/ 8 w 11"/>
                  <a:gd name="T7" fmla="*/ 0 h 29"/>
                  <a:gd name="T8" fmla="*/ 8 w 11"/>
                  <a:gd name="T9" fmla="*/ 15 h 29"/>
                  <a:gd name="T10" fmla="*/ 11 w 11"/>
                  <a:gd name="T11" fmla="*/ 19 h 29"/>
                  <a:gd name="T12" fmla="*/ 8 w 11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8" y="29"/>
                    </a:moveTo>
                    <a:lnTo>
                      <a:pt x="0" y="5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11" y="19"/>
                    </a:lnTo>
                    <a:lnTo>
                      <a:pt x="8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2002"/>
              <p:cNvSpPr>
                <a:spLocks/>
              </p:cNvSpPr>
              <p:nvPr/>
            </p:nvSpPr>
            <p:spPr bwMode="auto">
              <a:xfrm>
                <a:off x="1500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2003"/>
              <p:cNvSpPr>
                <a:spLocks/>
              </p:cNvSpPr>
              <p:nvPr/>
            </p:nvSpPr>
            <p:spPr bwMode="auto">
              <a:xfrm>
                <a:off x="1503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1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" name="Freeform 2004"/>
              <p:cNvSpPr>
                <a:spLocks/>
              </p:cNvSpPr>
              <p:nvPr/>
            </p:nvSpPr>
            <p:spPr bwMode="auto">
              <a:xfrm>
                <a:off x="1509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1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" name="Freeform 2005"/>
              <p:cNvSpPr>
                <a:spLocks/>
              </p:cNvSpPr>
              <p:nvPr/>
            </p:nvSpPr>
            <p:spPr bwMode="auto">
              <a:xfrm>
                <a:off x="1511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1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2006"/>
              <p:cNvSpPr>
                <a:spLocks/>
              </p:cNvSpPr>
              <p:nvPr/>
            </p:nvSpPr>
            <p:spPr bwMode="auto">
              <a:xfrm>
                <a:off x="1517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2007"/>
              <p:cNvSpPr>
                <a:spLocks/>
              </p:cNvSpPr>
              <p:nvPr/>
            </p:nvSpPr>
            <p:spPr bwMode="auto">
              <a:xfrm>
                <a:off x="1520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1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2008"/>
              <p:cNvSpPr>
                <a:spLocks/>
              </p:cNvSpPr>
              <p:nvPr/>
            </p:nvSpPr>
            <p:spPr bwMode="auto">
              <a:xfrm>
                <a:off x="1525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1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2009"/>
              <p:cNvSpPr>
                <a:spLocks/>
              </p:cNvSpPr>
              <p:nvPr/>
            </p:nvSpPr>
            <p:spPr bwMode="auto">
              <a:xfrm>
                <a:off x="1528" y="221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8 w 8"/>
                  <a:gd name="T5" fmla="*/ 0 h 19"/>
                  <a:gd name="T6" fmla="*/ 8 w 8"/>
                  <a:gd name="T7" fmla="*/ 0 h 19"/>
                  <a:gd name="T8" fmla="*/ 8 w 8"/>
                  <a:gd name="T9" fmla="*/ 15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2010"/>
              <p:cNvSpPr>
                <a:spLocks/>
              </p:cNvSpPr>
              <p:nvPr/>
            </p:nvSpPr>
            <p:spPr bwMode="auto">
              <a:xfrm>
                <a:off x="1536" y="221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5 w 8"/>
                  <a:gd name="T5" fmla="*/ 0 h 19"/>
                  <a:gd name="T6" fmla="*/ 5 w 8"/>
                  <a:gd name="T7" fmla="*/ 15 h 19"/>
                  <a:gd name="T8" fmla="*/ 8 w 8"/>
                  <a:gd name="T9" fmla="*/ 15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2011"/>
              <p:cNvSpPr>
                <a:spLocks/>
              </p:cNvSpPr>
              <p:nvPr/>
            </p:nvSpPr>
            <p:spPr bwMode="auto">
              <a:xfrm>
                <a:off x="1533" y="2219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8 w 11"/>
                  <a:gd name="T7" fmla="*/ 0 h 15"/>
                  <a:gd name="T8" fmla="*/ 8 w 11"/>
                  <a:gd name="T9" fmla="*/ 5 h 15"/>
                  <a:gd name="T10" fmla="*/ 11 w 11"/>
                  <a:gd name="T11" fmla="*/ 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2012"/>
              <p:cNvSpPr>
                <a:spLocks/>
              </p:cNvSpPr>
              <p:nvPr/>
            </p:nvSpPr>
            <p:spPr bwMode="auto">
              <a:xfrm>
                <a:off x="1541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2013"/>
              <p:cNvSpPr>
                <a:spLocks/>
              </p:cNvSpPr>
              <p:nvPr/>
            </p:nvSpPr>
            <p:spPr bwMode="auto">
              <a:xfrm>
                <a:off x="1544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2014"/>
              <p:cNvSpPr>
                <a:spLocks/>
              </p:cNvSpPr>
              <p:nvPr/>
            </p:nvSpPr>
            <p:spPr bwMode="auto">
              <a:xfrm>
                <a:off x="1550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2015"/>
              <p:cNvSpPr>
                <a:spLocks/>
              </p:cNvSpPr>
              <p:nvPr/>
            </p:nvSpPr>
            <p:spPr bwMode="auto">
              <a:xfrm>
                <a:off x="1552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2016"/>
              <p:cNvSpPr>
                <a:spLocks/>
              </p:cNvSpPr>
              <p:nvPr/>
            </p:nvSpPr>
            <p:spPr bwMode="auto">
              <a:xfrm>
                <a:off x="1558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2017"/>
              <p:cNvSpPr>
                <a:spLocks/>
              </p:cNvSpPr>
              <p:nvPr/>
            </p:nvSpPr>
            <p:spPr bwMode="auto">
              <a:xfrm>
                <a:off x="1561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2018"/>
              <p:cNvSpPr>
                <a:spLocks/>
              </p:cNvSpPr>
              <p:nvPr/>
            </p:nvSpPr>
            <p:spPr bwMode="auto">
              <a:xfrm>
                <a:off x="1566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2019"/>
              <p:cNvSpPr>
                <a:spLocks/>
              </p:cNvSpPr>
              <p:nvPr/>
            </p:nvSpPr>
            <p:spPr bwMode="auto">
              <a:xfrm>
                <a:off x="1569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2020"/>
              <p:cNvSpPr>
                <a:spLocks/>
              </p:cNvSpPr>
              <p:nvPr/>
            </p:nvSpPr>
            <p:spPr bwMode="auto">
              <a:xfrm>
                <a:off x="1574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2021"/>
              <p:cNvSpPr>
                <a:spLocks/>
              </p:cNvSpPr>
              <p:nvPr/>
            </p:nvSpPr>
            <p:spPr bwMode="auto">
              <a:xfrm>
                <a:off x="1577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2022"/>
              <p:cNvSpPr>
                <a:spLocks/>
              </p:cNvSpPr>
              <p:nvPr/>
            </p:nvSpPr>
            <p:spPr bwMode="auto">
              <a:xfrm>
                <a:off x="1583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2023"/>
              <p:cNvSpPr>
                <a:spLocks/>
              </p:cNvSpPr>
              <p:nvPr/>
            </p:nvSpPr>
            <p:spPr bwMode="auto">
              <a:xfrm>
                <a:off x="1585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2024"/>
              <p:cNvSpPr>
                <a:spLocks/>
              </p:cNvSpPr>
              <p:nvPr/>
            </p:nvSpPr>
            <p:spPr bwMode="auto">
              <a:xfrm>
                <a:off x="1591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2025"/>
              <p:cNvSpPr>
                <a:spLocks/>
              </p:cNvSpPr>
              <p:nvPr/>
            </p:nvSpPr>
            <p:spPr bwMode="auto">
              <a:xfrm>
                <a:off x="1593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2026"/>
              <p:cNvSpPr>
                <a:spLocks/>
              </p:cNvSpPr>
              <p:nvPr/>
            </p:nvSpPr>
            <p:spPr bwMode="auto">
              <a:xfrm>
                <a:off x="1599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2027"/>
              <p:cNvSpPr>
                <a:spLocks/>
              </p:cNvSpPr>
              <p:nvPr/>
            </p:nvSpPr>
            <p:spPr bwMode="auto">
              <a:xfrm>
                <a:off x="1602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2028"/>
              <p:cNvSpPr>
                <a:spLocks/>
              </p:cNvSpPr>
              <p:nvPr/>
            </p:nvSpPr>
            <p:spPr bwMode="auto">
              <a:xfrm>
                <a:off x="1607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2029"/>
              <p:cNvSpPr>
                <a:spLocks/>
              </p:cNvSpPr>
              <p:nvPr/>
            </p:nvSpPr>
            <p:spPr bwMode="auto">
              <a:xfrm>
                <a:off x="1610" y="221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8 w 8"/>
                  <a:gd name="T5" fmla="*/ 0 h 19"/>
                  <a:gd name="T6" fmla="*/ 8 w 8"/>
                  <a:gd name="T7" fmla="*/ 0 h 19"/>
                  <a:gd name="T8" fmla="*/ 8 w 8"/>
                  <a:gd name="T9" fmla="*/ 5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2030"/>
              <p:cNvSpPr>
                <a:spLocks/>
              </p:cNvSpPr>
              <p:nvPr/>
            </p:nvSpPr>
            <p:spPr bwMode="auto">
              <a:xfrm>
                <a:off x="1618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2031"/>
              <p:cNvSpPr>
                <a:spLocks/>
              </p:cNvSpPr>
              <p:nvPr/>
            </p:nvSpPr>
            <p:spPr bwMode="auto">
              <a:xfrm>
                <a:off x="1624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2032"/>
              <p:cNvSpPr>
                <a:spLocks/>
              </p:cNvSpPr>
              <p:nvPr/>
            </p:nvSpPr>
            <p:spPr bwMode="auto">
              <a:xfrm>
                <a:off x="1626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2033"/>
              <p:cNvSpPr>
                <a:spLocks/>
              </p:cNvSpPr>
              <p:nvPr/>
            </p:nvSpPr>
            <p:spPr bwMode="auto">
              <a:xfrm>
                <a:off x="1632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2034"/>
              <p:cNvSpPr>
                <a:spLocks/>
              </p:cNvSpPr>
              <p:nvPr/>
            </p:nvSpPr>
            <p:spPr bwMode="auto">
              <a:xfrm>
                <a:off x="1635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2035"/>
              <p:cNvSpPr>
                <a:spLocks/>
              </p:cNvSpPr>
              <p:nvPr/>
            </p:nvSpPr>
            <p:spPr bwMode="auto">
              <a:xfrm>
                <a:off x="1640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2036"/>
              <p:cNvSpPr>
                <a:spLocks/>
              </p:cNvSpPr>
              <p:nvPr/>
            </p:nvSpPr>
            <p:spPr bwMode="auto">
              <a:xfrm>
                <a:off x="1643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2037"/>
              <p:cNvSpPr>
                <a:spLocks/>
              </p:cNvSpPr>
              <p:nvPr/>
            </p:nvSpPr>
            <p:spPr bwMode="auto">
              <a:xfrm>
                <a:off x="1648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" name="Freeform 2038"/>
              <p:cNvSpPr>
                <a:spLocks/>
              </p:cNvSpPr>
              <p:nvPr/>
            </p:nvSpPr>
            <p:spPr bwMode="auto">
              <a:xfrm>
                <a:off x="1651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" name="Freeform 2039"/>
              <p:cNvSpPr>
                <a:spLocks/>
              </p:cNvSpPr>
              <p:nvPr/>
            </p:nvSpPr>
            <p:spPr bwMode="auto">
              <a:xfrm>
                <a:off x="1656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" name="Freeform 2040"/>
              <p:cNvSpPr>
                <a:spLocks/>
              </p:cNvSpPr>
              <p:nvPr/>
            </p:nvSpPr>
            <p:spPr bwMode="auto">
              <a:xfrm>
                <a:off x="1659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Freeform 2041"/>
              <p:cNvSpPr>
                <a:spLocks/>
              </p:cNvSpPr>
              <p:nvPr/>
            </p:nvSpPr>
            <p:spPr bwMode="auto">
              <a:xfrm>
                <a:off x="1665" y="2219"/>
                <a:ext cx="2" cy="19"/>
              </a:xfrm>
              <a:custGeom>
                <a:avLst/>
                <a:gdLst>
                  <a:gd name="T0" fmla="*/ 0 w 2"/>
                  <a:gd name="T1" fmla="*/ 19 h 19"/>
                  <a:gd name="T2" fmla="*/ 0 w 2"/>
                  <a:gd name="T3" fmla="*/ 0 h 19"/>
                  <a:gd name="T4" fmla="*/ 2 w 2"/>
                  <a:gd name="T5" fmla="*/ 0 h 19"/>
                  <a:gd name="T6" fmla="*/ 2 w 2"/>
                  <a:gd name="T7" fmla="*/ 0 h 19"/>
                  <a:gd name="T8" fmla="*/ 2 w 2"/>
                  <a:gd name="T9" fmla="*/ 5 h 19"/>
                  <a:gd name="T10" fmla="*/ 2 w 2"/>
                  <a:gd name="T11" fmla="*/ 19 h 19"/>
                  <a:gd name="T12" fmla="*/ 0 w 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" name="Freeform 2042"/>
              <p:cNvSpPr>
                <a:spLocks/>
              </p:cNvSpPr>
              <p:nvPr/>
            </p:nvSpPr>
            <p:spPr bwMode="auto">
              <a:xfrm>
                <a:off x="1667" y="2219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0 h 19"/>
                  <a:gd name="T4" fmla="*/ 6 w 6"/>
                  <a:gd name="T5" fmla="*/ 0 h 19"/>
                  <a:gd name="T6" fmla="*/ 6 w 6"/>
                  <a:gd name="T7" fmla="*/ 0 h 19"/>
                  <a:gd name="T8" fmla="*/ 6 w 6"/>
                  <a:gd name="T9" fmla="*/ 5 h 19"/>
                  <a:gd name="T10" fmla="*/ 6 w 6"/>
                  <a:gd name="T11" fmla="*/ 19 h 19"/>
                  <a:gd name="T12" fmla="*/ 0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" name="Freeform 2043"/>
              <p:cNvSpPr>
                <a:spLocks/>
              </p:cNvSpPr>
              <p:nvPr/>
            </p:nvSpPr>
            <p:spPr bwMode="auto">
              <a:xfrm>
                <a:off x="1673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Freeform 2044"/>
              <p:cNvSpPr>
                <a:spLocks/>
              </p:cNvSpPr>
              <p:nvPr/>
            </p:nvSpPr>
            <p:spPr bwMode="auto">
              <a:xfrm>
                <a:off x="1676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2045"/>
              <p:cNvSpPr>
                <a:spLocks/>
              </p:cNvSpPr>
              <p:nvPr/>
            </p:nvSpPr>
            <p:spPr bwMode="auto">
              <a:xfrm>
                <a:off x="1681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2046"/>
              <p:cNvSpPr>
                <a:spLocks/>
              </p:cNvSpPr>
              <p:nvPr/>
            </p:nvSpPr>
            <p:spPr bwMode="auto">
              <a:xfrm>
                <a:off x="1684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0 h 19"/>
                  <a:gd name="T8" fmla="*/ 5 w 5"/>
                  <a:gd name="T9" fmla="*/ 5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2047"/>
              <p:cNvSpPr>
                <a:spLocks/>
              </p:cNvSpPr>
              <p:nvPr/>
            </p:nvSpPr>
            <p:spPr bwMode="auto">
              <a:xfrm>
                <a:off x="1689" y="2219"/>
                <a:ext cx="8" cy="19"/>
              </a:xfrm>
              <a:custGeom>
                <a:avLst/>
                <a:gdLst>
                  <a:gd name="T0" fmla="*/ 0 w 8"/>
                  <a:gd name="T1" fmla="*/ 19 h 19"/>
                  <a:gd name="T2" fmla="*/ 0 w 8"/>
                  <a:gd name="T3" fmla="*/ 0 h 19"/>
                  <a:gd name="T4" fmla="*/ 8 w 8"/>
                  <a:gd name="T5" fmla="*/ 0 h 19"/>
                  <a:gd name="T6" fmla="*/ 8 w 8"/>
                  <a:gd name="T7" fmla="*/ 0 h 19"/>
                  <a:gd name="T8" fmla="*/ 8 w 8"/>
                  <a:gd name="T9" fmla="*/ 5 h 19"/>
                  <a:gd name="T10" fmla="*/ 8 w 8"/>
                  <a:gd name="T11" fmla="*/ 19 h 19"/>
                  <a:gd name="T12" fmla="*/ 0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0" y="19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2048"/>
              <p:cNvSpPr>
                <a:spLocks/>
              </p:cNvSpPr>
              <p:nvPr/>
            </p:nvSpPr>
            <p:spPr bwMode="auto">
              <a:xfrm>
                <a:off x="1697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Freeform 2049"/>
              <p:cNvSpPr>
                <a:spLocks/>
              </p:cNvSpPr>
              <p:nvPr/>
            </p:nvSpPr>
            <p:spPr bwMode="auto">
              <a:xfrm>
                <a:off x="1700" y="2219"/>
                <a:ext cx="3" cy="19"/>
              </a:xfrm>
              <a:custGeom>
                <a:avLst/>
                <a:gdLst>
                  <a:gd name="T0" fmla="*/ 0 w 3"/>
                  <a:gd name="T1" fmla="*/ 19 h 19"/>
                  <a:gd name="T2" fmla="*/ 0 w 3"/>
                  <a:gd name="T3" fmla="*/ 0 h 19"/>
                  <a:gd name="T4" fmla="*/ 3 w 3"/>
                  <a:gd name="T5" fmla="*/ 0 h 19"/>
                  <a:gd name="T6" fmla="*/ 3 w 3"/>
                  <a:gd name="T7" fmla="*/ 0 h 19"/>
                  <a:gd name="T8" fmla="*/ 3 w 3"/>
                  <a:gd name="T9" fmla="*/ 5 h 19"/>
                  <a:gd name="T10" fmla="*/ 3 w 3"/>
                  <a:gd name="T11" fmla="*/ 19 h 19"/>
                  <a:gd name="T12" fmla="*/ 0 w 3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9">
                    <a:moveTo>
                      <a:pt x="0" y="1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2050"/>
              <p:cNvSpPr>
                <a:spLocks/>
              </p:cNvSpPr>
              <p:nvPr/>
            </p:nvSpPr>
            <p:spPr bwMode="auto">
              <a:xfrm>
                <a:off x="1703" y="2219"/>
                <a:ext cx="5" cy="19"/>
              </a:xfrm>
              <a:custGeom>
                <a:avLst/>
                <a:gdLst>
                  <a:gd name="T0" fmla="*/ 0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5 w 5"/>
                  <a:gd name="T7" fmla="*/ 5 h 19"/>
                  <a:gd name="T8" fmla="*/ 5 w 5"/>
                  <a:gd name="T9" fmla="*/ 19 h 19"/>
                  <a:gd name="T10" fmla="*/ 5 w 5"/>
                  <a:gd name="T11" fmla="*/ 19 h 19"/>
                  <a:gd name="T12" fmla="*/ 0 w 5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2051"/>
              <p:cNvSpPr>
                <a:spLocks/>
              </p:cNvSpPr>
              <p:nvPr/>
            </p:nvSpPr>
            <p:spPr bwMode="auto">
              <a:xfrm>
                <a:off x="1703" y="2219"/>
                <a:ext cx="8" cy="19"/>
              </a:xfrm>
              <a:custGeom>
                <a:avLst/>
                <a:gdLst>
                  <a:gd name="T0" fmla="*/ 5 w 8"/>
                  <a:gd name="T1" fmla="*/ 19 h 19"/>
                  <a:gd name="T2" fmla="*/ 0 w 8"/>
                  <a:gd name="T3" fmla="*/ 0 h 19"/>
                  <a:gd name="T4" fmla="*/ 5 w 8"/>
                  <a:gd name="T5" fmla="*/ 0 h 19"/>
                  <a:gd name="T6" fmla="*/ 8 w 8"/>
                  <a:gd name="T7" fmla="*/ 0 h 19"/>
                  <a:gd name="T8" fmla="*/ 8 w 8"/>
                  <a:gd name="T9" fmla="*/ 5 h 19"/>
                  <a:gd name="T10" fmla="*/ 8 w 8"/>
                  <a:gd name="T11" fmla="*/ 15 h 19"/>
                  <a:gd name="T12" fmla="*/ 5 w 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9">
                    <a:moveTo>
                      <a:pt x="5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2052"/>
              <p:cNvSpPr>
                <a:spLocks/>
              </p:cNvSpPr>
              <p:nvPr/>
            </p:nvSpPr>
            <p:spPr bwMode="auto">
              <a:xfrm>
                <a:off x="1711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2053"/>
              <p:cNvSpPr>
                <a:spLocks/>
              </p:cNvSpPr>
              <p:nvPr/>
            </p:nvSpPr>
            <p:spPr bwMode="auto">
              <a:xfrm>
                <a:off x="1717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2054"/>
              <p:cNvSpPr>
                <a:spLocks/>
              </p:cNvSpPr>
              <p:nvPr/>
            </p:nvSpPr>
            <p:spPr bwMode="auto">
              <a:xfrm>
                <a:off x="1719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2055"/>
              <p:cNvSpPr>
                <a:spLocks/>
              </p:cNvSpPr>
              <p:nvPr/>
            </p:nvSpPr>
            <p:spPr bwMode="auto">
              <a:xfrm>
                <a:off x="172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2056"/>
              <p:cNvSpPr>
                <a:spLocks/>
              </p:cNvSpPr>
              <p:nvPr/>
            </p:nvSpPr>
            <p:spPr bwMode="auto">
              <a:xfrm>
                <a:off x="1728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2057"/>
              <p:cNvSpPr>
                <a:spLocks/>
              </p:cNvSpPr>
              <p:nvPr/>
            </p:nvSpPr>
            <p:spPr bwMode="auto">
              <a:xfrm>
                <a:off x="173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2058"/>
              <p:cNvSpPr>
                <a:spLocks/>
              </p:cNvSpPr>
              <p:nvPr/>
            </p:nvSpPr>
            <p:spPr bwMode="auto">
              <a:xfrm>
                <a:off x="1736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2059"/>
              <p:cNvSpPr>
                <a:spLocks/>
              </p:cNvSpPr>
              <p:nvPr/>
            </p:nvSpPr>
            <p:spPr bwMode="auto">
              <a:xfrm>
                <a:off x="174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2261"/>
            <p:cNvGrpSpPr>
              <a:grpSpLocks/>
            </p:cNvGrpSpPr>
            <p:nvPr/>
          </p:nvGrpSpPr>
          <p:grpSpPr bwMode="auto">
            <a:xfrm>
              <a:off x="1744" y="2204"/>
              <a:ext cx="815" cy="34"/>
              <a:chOff x="1744" y="2204"/>
              <a:chExt cx="815" cy="34"/>
            </a:xfrm>
          </p:grpSpPr>
          <p:sp>
            <p:nvSpPr>
              <p:cNvPr id="65" name="Freeform 2061"/>
              <p:cNvSpPr>
                <a:spLocks/>
              </p:cNvSpPr>
              <p:nvPr/>
            </p:nvSpPr>
            <p:spPr bwMode="auto">
              <a:xfrm>
                <a:off x="1744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2062"/>
              <p:cNvSpPr>
                <a:spLocks/>
              </p:cNvSpPr>
              <p:nvPr/>
            </p:nvSpPr>
            <p:spPr bwMode="auto">
              <a:xfrm>
                <a:off x="174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2063"/>
              <p:cNvSpPr>
                <a:spLocks/>
              </p:cNvSpPr>
              <p:nvPr/>
            </p:nvSpPr>
            <p:spPr bwMode="auto">
              <a:xfrm>
                <a:off x="1752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2064"/>
              <p:cNvSpPr>
                <a:spLocks/>
              </p:cNvSpPr>
              <p:nvPr/>
            </p:nvSpPr>
            <p:spPr bwMode="auto">
              <a:xfrm>
                <a:off x="1758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2065"/>
              <p:cNvSpPr>
                <a:spLocks/>
              </p:cNvSpPr>
              <p:nvPr/>
            </p:nvSpPr>
            <p:spPr bwMode="auto">
              <a:xfrm>
                <a:off x="1760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2066"/>
              <p:cNvSpPr>
                <a:spLocks/>
              </p:cNvSpPr>
              <p:nvPr/>
            </p:nvSpPr>
            <p:spPr bwMode="auto">
              <a:xfrm>
                <a:off x="1766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2067"/>
              <p:cNvSpPr>
                <a:spLocks/>
              </p:cNvSpPr>
              <p:nvPr/>
            </p:nvSpPr>
            <p:spPr bwMode="auto">
              <a:xfrm>
                <a:off x="177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2068"/>
              <p:cNvSpPr>
                <a:spLocks/>
              </p:cNvSpPr>
              <p:nvPr/>
            </p:nvSpPr>
            <p:spPr bwMode="auto">
              <a:xfrm>
                <a:off x="177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2069"/>
              <p:cNvSpPr>
                <a:spLocks/>
              </p:cNvSpPr>
              <p:nvPr/>
            </p:nvSpPr>
            <p:spPr bwMode="auto">
              <a:xfrm>
                <a:off x="178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2070"/>
              <p:cNvSpPr>
                <a:spLocks/>
              </p:cNvSpPr>
              <p:nvPr/>
            </p:nvSpPr>
            <p:spPr bwMode="auto">
              <a:xfrm>
                <a:off x="178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2071"/>
              <p:cNvSpPr>
                <a:spLocks/>
              </p:cNvSpPr>
              <p:nvPr/>
            </p:nvSpPr>
            <p:spPr bwMode="auto">
              <a:xfrm>
                <a:off x="179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5 h 15"/>
                  <a:gd name="T8" fmla="*/ 3 w 3"/>
                  <a:gd name="T9" fmla="*/ 1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2072"/>
              <p:cNvSpPr>
                <a:spLocks/>
              </p:cNvSpPr>
              <p:nvPr/>
            </p:nvSpPr>
            <p:spPr bwMode="auto">
              <a:xfrm>
                <a:off x="1790" y="2209"/>
                <a:ext cx="9" cy="25"/>
              </a:xfrm>
              <a:custGeom>
                <a:avLst/>
                <a:gdLst>
                  <a:gd name="T0" fmla="*/ 3 w 9"/>
                  <a:gd name="T1" fmla="*/ 25 h 25"/>
                  <a:gd name="T2" fmla="*/ 0 w 9"/>
                  <a:gd name="T3" fmla="*/ 10 h 25"/>
                  <a:gd name="T4" fmla="*/ 9 w 9"/>
                  <a:gd name="T5" fmla="*/ 0 h 25"/>
                  <a:gd name="T6" fmla="*/ 9 w 9"/>
                  <a:gd name="T7" fmla="*/ 0 h 25"/>
                  <a:gd name="T8" fmla="*/ 9 w 9"/>
                  <a:gd name="T9" fmla="*/ 15 h 25"/>
                  <a:gd name="T10" fmla="*/ 9 w 9"/>
                  <a:gd name="T11" fmla="*/ 25 h 25"/>
                  <a:gd name="T12" fmla="*/ 3 w 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5">
                    <a:moveTo>
                      <a:pt x="3" y="25"/>
                    </a:moveTo>
                    <a:lnTo>
                      <a:pt x="0" y="1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9" y="2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2073"/>
              <p:cNvSpPr>
                <a:spLocks/>
              </p:cNvSpPr>
              <p:nvPr/>
            </p:nvSpPr>
            <p:spPr bwMode="auto">
              <a:xfrm>
                <a:off x="1793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6 w 8"/>
                  <a:gd name="T3" fmla="*/ 0 h 25"/>
                  <a:gd name="T4" fmla="*/ 8 w 8"/>
                  <a:gd name="T5" fmla="*/ 10 h 25"/>
                  <a:gd name="T6" fmla="*/ 8 w 8"/>
                  <a:gd name="T7" fmla="*/ 15 h 25"/>
                  <a:gd name="T8" fmla="*/ 8 w 8"/>
                  <a:gd name="T9" fmla="*/ 2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6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2074"/>
              <p:cNvSpPr>
                <a:spLocks/>
              </p:cNvSpPr>
              <p:nvPr/>
            </p:nvSpPr>
            <p:spPr bwMode="auto">
              <a:xfrm>
                <a:off x="1801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2075"/>
              <p:cNvSpPr>
                <a:spLocks/>
              </p:cNvSpPr>
              <p:nvPr/>
            </p:nvSpPr>
            <p:spPr bwMode="auto">
              <a:xfrm>
                <a:off x="180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2076"/>
              <p:cNvSpPr>
                <a:spLocks/>
              </p:cNvSpPr>
              <p:nvPr/>
            </p:nvSpPr>
            <p:spPr bwMode="auto">
              <a:xfrm>
                <a:off x="181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2077"/>
              <p:cNvSpPr>
                <a:spLocks/>
              </p:cNvSpPr>
              <p:nvPr/>
            </p:nvSpPr>
            <p:spPr bwMode="auto">
              <a:xfrm>
                <a:off x="181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2078"/>
              <p:cNvSpPr>
                <a:spLocks/>
              </p:cNvSpPr>
              <p:nvPr/>
            </p:nvSpPr>
            <p:spPr bwMode="auto">
              <a:xfrm>
                <a:off x="1818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2079"/>
              <p:cNvSpPr>
                <a:spLocks/>
              </p:cNvSpPr>
              <p:nvPr/>
            </p:nvSpPr>
            <p:spPr bwMode="auto">
              <a:xfrm>
                <a:off x="182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2080"/>
              <p:cNvSpPr>
                <a:spLocks/>
              </p:cNvSpPr>
              <p:nvPr/>
            </p:nvSpPr>
            <p:spPr bwMode="auto">
              <a:xfrm>
                <a:off x="182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2081"/>
              <p:cNvSpPr>
                <a:spLocks/>
              </p:cNvSpPr>
              <p:nvPr/>
            </p:nvSpPr>
            <p:spPr bwMode="auto">
              <a:xfrm>
                <a:off x="1832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2082"/>
              <p:cNvSpPr>
                <a:spLocks/>
              </p:cNvSpPr>
              <p:nvPr/>
            </p:nvSpPr>
            <p:spPr bwMode="auto">
              <a:xfrm>
                <a:off x="1834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2083"/>
              <p:cNvSpPr>
                <a:spLocks/>
              </p:cNvSpPr>
              <p:nvPr/>
            </p:nvSpPr>
            <p:spPr bwMode="auto">
              <a:xfrm>
                <a:off x="1840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2084"/>
              <p:cNvSpPr>
                <a:spLocks/>
              </p:cNvSpPr>
              <p:nvPr/>
            </p:nvSpPr>
            <p:spPr bwMode="auto">
              <a:xfrm>
                <a:off x="1842" y="2219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0 w 9"/>
                  <a:gd name="T3" fmla="*/ 0 h 15"/>
                  <a:gd name="T4" fmla="*/ 9 w 9"/>
                  <a:gd name="T5" fmla="*/ 0 h 15"/>
                  <a:gd name="T6" fmla="*/ 9 w 9"/>
                  <a:gd name="T7" fmla="*/ 0 h 15"/>
                  <a:gd name="T8" fmla="*/ 9 w 9"/>
                  <a:gd name="T9" fmla="*/ 5 h 15"/>
                  <a:gd name="T10" fmla="*/ 9 w 9"/>
                  <a:gd name="T11" fmla="*/ 15 h 15"/>
                  <a:gd name="T12" fmla="*/ 0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2085"/>
              <p:cNvSpPr>
                <a:spLocks/>
              </p:cNvSpPr>
              <p:nvPr/>
            </p:nvSpPr>
            <p:spPr bwMode="auto">
              <a:xfrm>
                <a:off x="1851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2086"/>
              <p:cNvSpPr>
                <a:spLocks/>
              </p:cNvSpPr>
              <p:nvPr/>
            </p:nvSpPr>
            <p:spPr bwMode="auto">
              <a:xfrm>
                <a:off x="185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2087"/>
              <p:cNvSpPr>
                <a:spLocks/>
              </p:cNvSpPr>
              <p:nvPr/>
            </p:nvSpPr>
            <p:spPr bwMode="auto">
              <a:xfrm>
                <a:off x="185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2088"/>
              <p:cNvSpPr>
                <a:spLocks/>
              </p:cNvSpPr>
              <p:nvPr/>
            </p:nvSpPr>
            <p:spPr bwMode="auto">
              <a:xfrm>
                <a:off x="186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2089"/>
              <p:cNvSpPr>
                <a:spLocks/>
              </p:cNvSpPr>
              <p:nvPr/>
            </p:nvSpPr>
            <p:spPr bwMode="auto">
              <a:xfrm>
                <a:off x="1867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2090"/>
              <p:cNvSpPr>
                <a:spLocks/>
              </p:cNvSpPr>
              <p:nvPr/>
            </p:nvSpPr>
            <p:spPr bwMode="auto">
              <a:xfrm>
                <a:off x="1873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2091"/>
              <p:cNvSpPr>
                <a:spLocks/>
              </p:cNvSpPr>
              <p:nvPr/>
            </p:nvSpPr>
            <p:spPr bwMode="auto">
              <a:xfrm>
                <a:off x="1875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2092"/>
              <p:cNvSpPr>
                <a:spLocks/>
              </p:cNvSpPr>
              <p:nvPr/>
            </p:nvSpPr>
            <p:spPr bwMode="auto">
              <a:xfrm>
                <a:off x="188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2093"/>
              <p:cNvSpPr>
                <a:spLocks/>
              </p:cNvSpPr>
              <p:nvPr/>
            </p:nvSpPr>
            <p:spPr bwMode="auto">
              <a:xfrm>
                <a:off x="1884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5 w 8"/>
                  <a:gd name="T5" fmla="*/ 0 h 15"/>
                  <a:gd name="T6" fmla="*/ 5 w 8"/>
                  <a:gd name="T7" fmla="*/ 5 h 15"/>
                  <a:gd name="T8" fmla="*/ 8 w 8"/>
                  <a:gd name="T9" fmla="*/ 15 h 15"/>
                  <a:gd name="T10" fmla="*/ 5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8" y="1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2094"/>
              <p:cNvSpPr>
                <a:spLocks/>
              </p:cNvSpPr>
              <p:nvPr/>
            </p:nvSpPr>
            <p:spPr bwMode="auto">
              <a:xfrm>
                <a:off x="1884" y="2209"/>
                <a:ext cx="13" cy="25"/>
              </a:xfrm>
              <a:custGeom>
                <a:avLst/>
                <a:gdLst>
                  <a:gd name="T0" fmla="*/ 8 w 13"/>
                  <a:gd name="T1" fmla="*/ 25 h 25"/>
                  <a:gd name="T2" fmla="*/ 0 w 13"/>
                  <a:gd name="T3" fmla="*/ 10 h 25"/>
                  <a:gd name="T4" fmla="*/ 8 w 13"/>
                  <a:gd name="T5" fmla="*/ 0 h 25"/>
                  <a:gd name="T6" fmla="*/ 8 w 13"/>
                  <a:gd name="T7" fmla="*/ 0 h 25"/>
                  <a:gd name="T8" fmla="*/ 8 w 13"/>
                  <a:gd name="T9" fmla="*/ 15 h 25"/>
                  <a:gd name="T10" fmla="*/ 13 w 13"/>
                  <a:gd name="T11" fmla="*/ 25 h 25"/>
                  <a:gd name="T12" fmla="*/ 8 w 1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5">
                    <a:moveTo>
                      <a:pt x="8" y="25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13" y="25"/>
                    </a:lnTo>
                    <a:lnTo>
                      <a:pt x="8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2095"/>
              <p:cNvSpPr>
                <a:spLocks/>
              </p:cNvSpPr>
              <p:nvPr/>
            </p:nvSpPr>
            <p:spPr bwMode="auto">
              <a:xfrm>
                <a:off x="1892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5 w 8"/>
                  <a:gd name="T5" fmla="*/ 0 h 25"/>
                  <a:gd name="T6" fmla="*/ 8 w 8"/>
                  <a:gd name="T7" fmla="*/ 0 h 25"/>
                  <a:gd name="T8" fmla="*/ 5 w 8"/>
                  <a:gd name="T9" fmla="*/ 15 h 25"/>
                  <a:gd name="T10" fmla="*/ 5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2096"/>
              <p:cNvSpPr>
                <a:spLocks/>
              </p:cNvSpPr>
              <p:nvPr/>
            </p:nvSpPr>
            <p:spPr bwMode="auto">
              <a:xfrm>
                <a:off x="1897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0 h 25"/>
                  <a:gd name="T4" fmla="*/ 8 w 8"/>
                  <a:gd name="T5" fmla="*/ 10 h 25"/>
                  <a:gd name="T6" fmla="*/ 3 w 8"/>
                  <a:gd name="T7" fmla="*/ 15 h 25"/>
                  <a:gd name="T8" fmla="*/ 3 w 8"/>
                  <a:gd name="T9" fmla="*/ 2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2097"/>
              <p:cNvSpPr>
                <a:spLocks/>
              </p:cNvSpPr>
              <p:nvPr/>
            </p:nvSpPr>
            <p:spPr bwMode="auto">
              <a:xfrm>
                <a:off x="190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2098"/>
              <p:cNvSpPr>
                <a:spLocks/>
              </p:cNvSpPr>
              <p:nvPr/>
            </p:nvSpPr>
            <p:spPr bwMode="auto">
              <a:xfrm>
                <a:off x="190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2099"/>
              <p:cNvSpPr>
                <a:spLocks/>
              </p:cNvSpPr>
              <p:nvPr/>
            </p:nvSpPr>
            <p:spPr bwMode="auto">
              <a:xfrm>
                <a:off x="1908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6 w 8"/>
                  <a:gd name="T5" fmla="*/ 0 h 15"/>
                  <a:gd name="T6" fmla="*/ 6 w 8"/>
                  <a:gd name="T7" fmla="*/ 5 h 15"/>
                  <a:gd name="T8" fmla="*/ 8 w 8"/>
                  <a:gd name="T9" fmla="*/ 1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2100"/>
              <p:cNvSpPr>
                <a:spLocks/>
              </p:cNvSpPr>
              <p:nvPr/>
            </p:nvSpPr>
            <p:spPr bwMode="auto">
              <a:xfrm>
                <a:off x="1914" y="2209"/>
                <a:ext cx="8" cy="25"/>
              </a:xfrm>
              <a:custGeom>
                <a:avLst/>
                <a:gdLst>
                  <a:gd name="T0" fmla="*/ 2 w 8"/>
                  <a:gd name="T1" fmla="*/ 25 h 25"/>
                  <a:gd name="T2" fmla="*/ 0 w 8"/>
                  <a:gd name="T3" fmla="*/ 10 h 25"/>
                  <a:gd name="T4" fmla="*/ 2 w 8"/>
                  <a:gd name="T5" fmla="*/ 0 h 25"/>
                  <a:gd name="T6" fmla="*/ 2 w 8"/>
                  <a:gd name="T7" fmla="*/ 0 h 25"/>
                  <a:gd name="T8" fmla="*/ 2 w 8"/>
                  <a:gd name="T9" fmla="*/ 15 h 25"/>
                  <a:gd name="T10" fmla="*/ 8 w 8"/>
                  <a:gd name="T11" fmla="*/ 25 h 25"/>
                  <a:gd name="T12" fmla="*/ 2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2" y="25"/>
                    </a:moveTo>
                    <a:lnTo>
                      <a:pt x="0" y="1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8" y="25"/>
                    </a:lnTo>
                    <a:lnTo>
                      <a:pt x="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2101"/>
              <p:cNvSpPr>
                <a:spLocks/>
              </p:cNvSpPr>
              <p:nvPr/>
            </p:nvSpPr>
            <p:spPr bwMode="auto">
              <a:xfrm>
                <a:off x="1916" y="2209"/>
                <a:ext cx="14" cy="25"/>
              </a:xfrm>
              <a:custGeom>
                <a:avLst/>
                <a:gdLst>
                  <a:gd name="T0" fmla="*/ 0 w 14"/>
                  <a:gd name="T1" fmla="*/ 25 h 25"/>
                  <a:gd name="T2" fmla="*/ 0 w 14"/>
                  <a:gd name="T3" fmla="*/ 0 h 25"/>
                  <a:gd name="T4" fmla="*/ 14 w 14"/>
                  <a:gd name="T5" fmla="*/ 0 h 25"/>
                  <a:gd name="T6" fmla="*/ 14 w 14"/>
                  <a:gd name="T7" fmla="*/ 15 h 25"/>
                  <a:gd name="T8" fmla="*/ 6 w 14"/>
                  <a:gd name="T9" fmla="*/ 15 h 25"/>
                  <a:gd name="T10" fmla="*/ 6 w 14"/>
                  <a:gd name="T11" fmla="*/ 25 h 25"/>
                  <a:gd name="T12" fmla="*/ 0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0" y="25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15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2102"/>
              <p:cNvSpPr>
                <a:spLocks/>
              </p:cNvSpPr>
              <p:nvPr/>
            </p:nvSpPr>
            <p:spPr bwMode="auto">
              <a:xfrm>
                <a:off x="1916" y="2224"/>
                <a:ext cx="14" cy="10"/>
              </a:xfrm>
              <a:custGeom>
                <a:avLst/>
                <a:gdLst>
                  <a:gd name="T0" fmla="*/ 0 w 14"/>
                  <a:gd name="T1" fmla="*/ 0 h 10"/>
                  <a:gd name="T2" fmla="*/ 14 w 14"/>
                  <a:gd name="T3" fmla="*/ 0 h 10"/>
                  <a:gd name="T4" fmla="*/ 14 w 14"/>
                  <a:gd name="T5" fmla="*/ 0 h 10"/>
                  <a:gd name="T6" fmla="*/ 6 w 14"/>
                  <a:gd name="T7" fmla="*/ 0 h 10"/>
                  <a:gd name="T8" fmla="*/ 6 w 14"/>
                  <a:gd name="T9" fmla="*/ 10 h 10"/>
                  <a:gd name="T10" fmla="*/ 0 w 14"/>
                  <a:gd name="T11" fmla="*/ 10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2103"/>
              <p:cNvSpPr>
                <a:spLocks/>
              </p:cNvSpPr>
              <p:nvPr/>
            </p:nvSpPr>
            <p:spPr bwMode="auto">
              <a:xfrm>
                <a:off x="1922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2104"/>
              <p:cNvSpPr>
                <a:spLocks/>
              </p:cNvSpPr>
              <p:nvPr/>
            </p:nvSpPr>
            <p:spPr bwMode="auto">
              <a:xfrm>
                <a:off x="193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2105"/>
              <p:cNvSpPr>
                <a:spLocks/>
              </p:cNvSpPr>
              <p:nvPr/>
            </p:nvSpPr>
            <p:spPr bwMode="auto">
              <a:xfrm>
                <a:off x="193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2106"/>
              <p:cNvSpPr>
                <a:spLocks/>
              </p:cNvSpPr>
              <p:nvPr/>
            </p:nvSpPr>
            <p:spPr bwMode="auto">
              <a:xfrm>
                <a:off x="193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5 h 15"/>
                  <a:gd name="T8" fmla="*/ 3 w 3"/>
                  <a:gd name="T9" fmla="*/ 1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2107"/>
              <p:cNvSpPr>
                <a:spLocks/>
              </p:cNvSpPr>
              <p:nvPr/>
            </p:nvSpPr>
            <p:spPr bwMode="auto">
              <a:xfrm>
                <a:off x="1938" y="2209"/>
                <a:ext cx="8" cy="25"/>
              </a:xfrm>
              <a:custGeom>
                <a:avLst/>
                <a:gdLst>
                  <a:gd name="T0" fmla="*/ 3 w 8"/>
                  <a:gd name="T1" fmla="*/ 25 h 25"/>
                  <a:gd name="T2" fmla="*/ 0 w 8"/>
                  <a:gd name="T3" fmla="*/ 10 h 25"/>
                  <a:gd name="T4" fmla="*/ 8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3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3" y="25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2108"/>
              <p:cNvSpPr>
                <a:spLocks/>
              </p:cNvSpPr>
              <p:nvPr/>
            </p:nvSpPr>
            <p:spPr bwMode="auto">
              <a:xfrm>
                <a:off x="1941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5 w 8"/>
                  <a:gd name="T3" fmla="*/ 0 h 25"/>
                  <a:gd name="T4" fmla="*/ 8 w 8"/>
                  <a:gd name="T5" fmla="*/ 10 h 25"/>
                  <a:gd name="T6" fmla="*/ 8 w 8"/>
                  <a:gd name="T7" fmla="*/ 15 h 25"/>
                  <a:gd name="T8" fmla="*/ 8 w 8"/>
                  <a:gd name="T9" fmla="*/ 25 h 25"/>
                  <a:gd name="T10" fmla="*/ 5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5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2109"/>
              <p:cNvSpPr>
                <a:spLocks/>
              </p:cNvSpPr>
              <p:nvPr/>
            </p:nvSpPr>
            <p:spPr bwMode="auto">
              <a:xfrm>
                <a:off x="1949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6 w 8"/>
                  <a:gd name="T5" fmla="*/ 0 h 15"/>
                  <a:gd name="T6" fmla="*/ 6 w 8"/>
                  <a:gd name="T7" fmla="*/ 5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2110"/>
              <p:cNvSpPr>
                <a:spLocks/>
              </p:cNvSpPr>
              <p:nvPr/>
            </p:nvSpPr>
            <p:spPr bwMode="auto">
              <a:xfrm>
                <a:off x="1946" y="2209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9 w 11"/>
                  <a:gd name="T7" fmla="*/ 0 h 15"/>
                  <a:gd name="T8" fmla="*/ 9 w 11"/>
                  <a:gd name="T9" fmla="*/ 15 h 15"/>
                  <a:gd name="T10" fmla="*/ 11 w 11"/>
                  <a:gd name="T11" fmla="*/ 1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11" y="1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2111"/>
              <p:cNvSpPr>
                <a:spLocks/>
              </p:cNvSpPr>
              <p:nvPr/>
            </p:nvSpPr>
            <p:spPr bwMode="auto">
              <a:xfrm>
                <a:off x="1955" y="2209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0 h 25"/>
                  <a:gd name="T8" fmla="*/ 2 w 2"/>
                  <a:gd name="T9" fmla="*/ 15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2112"/>
              <p:cNvSpPr>
                <a:spLocks/>
              </p:cNvSpPr>
              <p:nvPr/>
            </p:nvSpPr>
            <p:spPr bwMode="auto">
              <a:xfrm>
                <a:off x="1957" y="2209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2113"/>
              <p:cNvSpPr>
                <a:spLocks/>
              </p:cNvSpPr>
              <p:nvPr/>
            </p:nvSpPr>
            <p:spPr bwMode="auto">
              <a:xfrm>
                <a:off x="1963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2114"/>
              <p:cNvSpPr>
                <a:spLocks/>
              </p:cNvSpPr>
              <p:nvPr/>
            </p:nvSpPr>
            <p:spPr bwMode="auto">
              <a:xfrm>
                <a:off x="1966" y="2209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2115"/>
              <p:cNvSpPr>
                <a:spLocks/>
              </p:cNvSpPr>
              <p:nvPr/>
            </p:nvSpPr>
            <p:spPr bwMode="auto">
              <a:xfrm>
                <a:off x="1971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3 w 8"/>
                  <a:gd name="T5" fmla="*/ 0 h 25"/>
                  <a:gd name="T6" fmla="*/ 8 w 8"/>
                  <a:gd name="T7" fmla="*/ 0 h 25"/>
                  <a:gd name="T8" fmla="*/ 3 w 8"/>
                  <a:gd name="T9" fmla="*/ 1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2116"/>
              <p:cNvSpPr>
                <a:spLocks/>
              </p:cNvSpPr>
              <p:nvPr/>
            </p:nvSpPr>
            <p:spPr bwMode="auto">
              <a:xfrm>
                <a:off x="1971" y="2209"/>
                <a:ext cx="11" cy="29"/>
              </a:xfrm>
              <a:custGeom>
                <a:avLst/>
                <a:gdLst>
                  <a:gd name="T0" fmla="*/ 0 w 11"/>
                  <a:gd name="T1" fmla="*/ 25 h 29"/>
                  <a:gd name="T2" fmla="*/ 8 w 11"/>
                  <a:gd name="T3" fmla="*/ 0 h 29"/>
                  <a:gd name="T4" fmla="*/ 11 w 11"/>
                  <a:gd name="T5" fmla="*/ 10 h 29"/>
                  <a:gd name="T6" fmla="*/ 8 w 11"/>
                  <a:gd name="T7" fmla="*/ 15 h 29"/>
                  <a:gd name="T8" fmla="*/ 11 w 11"/>
                  <a:gd name="T9" fmla="*/ 15 h 29"/>
                  <a:gd name="T10" fmla="*/ 11 w 11"/>
                  <a:gd name="T11" fmla="*/ 29 h 29"/>
                  <a:gd name="T12" fmla="*/ 0 w 11"/>
                  <a:gd name="T13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0" y="25"/>
                    </a:moveTo>
                    <a:lnTo>
                      <a:pt x="8" y="0"/>
                    </a:lnTo>
                    <a:lnTo>
                      <a:pt x="11" y="10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1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2117"/>
              <p:cNvSpPr>
                <a:spLocks/>
              </p:cNvSpPr>
              <p:nvPr/>
            </p:nvSpPr>
            <p:spPr bwMode="auto">
              <a:xfrm>
                <a:off x="1974" y="2209"/>
                <a:ext cx="8" cy="15"/>
              </a:xfrm>
              <a:custGeom>
                <a:avLst/>
                <a:gdLst>
                  <a:gd name="T0" fmla="*/ 8 w 8"/>
                  <a:gd name="T1" fmla="*/ 15 h 15"/>
                  <a:gd name="T2" fmla="*/ 0 w 8"/>
                  <a:gd name="T3" fmla="*/ 15 h 15"/>
                  <a:gd name="T4" fmla="*/ 0 w 8"/>
                  <a:gd name="T5" fmla="*/ 0 h 15"/>
                  <a:gd name="T6" fmla="*/ 5 w 8"/>
                  <a:gd name="T7" fmla="*/ 0 h 15"/>
                  <a:gd name="T8" fmla="*/ 5 w 8"/>
                  <a:gd name="T9" fmla="*/ 15 h 15"/>
                  <a:gd name="T10" fmla="*/ 8 w 8"/>
                  <a:gd name="T11" fmla="*/ 15 h 15"/>
                  <a:gd name="T12" fmla="*/ 8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8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2118"/>
              <p:cNvSpPr>
                <a:spLocks/>
              </p:cNvSpPr>
              <p:nvPr/>
            </p:nvSpPr>
            <p:spPr bwMode="auto">
              <a:xfrm>
                <a:off x="1979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3 w 8"/>
                  <a:gd name="T5" fmla="*/ 0 h 25"/>
                  <a:gd name="T6" fmla="*/ 8 w 8"/>
                  <a:gd name="T7" fmla="*/ 0 h 25"/>
                  <a:gd name="T8" fmla="*/ 3 w 8"/>
                  <a:gd name="T9" fmla="*/ 1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2119"/>
              <p:cNvSpPr>
                <a:spLocks/>
              </p:cNvSpPr>
              <p:nvPr/>
            </p:nvSpPr>
            <p:spPr bwMode="auto">
              <a:xfrm>
                <a:off x="1982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5 w 8"/>
                  <a:gd name="T3" fmla="*/ 0 h 25"/>
                  <a:gd name="T4" fmla="*/ 8 w 8"/>
                  <a:gd name="T5" fmla="*/ 10 h 25"/>
                  <a:gd name="T6" fmla="*/ 5 w 8"/>
                  <a:gd name="T7" fmla="*/ 15 h 25"/>
                  <a:gd name="T8" fmla="*/ 5 w 8"/>
                  <a:gd name="T9" fmla="*/ 25 h 25"/>
                  <a:gd name="T10" fmla="*/ 5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5" y="0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2120"/>
              <p:cNvSpPr>
                <a:spLocks/>
              </p:cNvSpPr>
              <p:nvPr/>
            </p:nvSpPr>
            <p:spPr bwMode="auto">
              <a:xfrm>
                <a:off x="1987" y="2219"/>
                <a:ext cx="11" cy="15"/>
              </a:xfrm>
              <a:custGeom>
                <a:avLst/>
                <a:gdLst>
                  <a:gd name="T0" fmla="*/ 0 w 11"/>
                  <a:gd name="T1" fmla="*/ 15 h 15"/>
                  <a:gd name="T2" fmla="*/ 0 w 11"/>
                  <a:gd name="T3" fmla="*/ 0 h 15"/>
                  <a:gd name="T4" fmla="*/ 3 w 11"/>
                  <a:gd name="T5" fmla="*/ 0 h 15"/>
                  <a:gd name="T6" fmla="*/ 3 w 11"/>
                  <a:gd name="T7" fmla="*/ 5 h 15"/>
                  <a:gd name="T8" fmla="*/ 11 w 11"/>
                  <a:gd name="T9" fmla="*/ 5 h 15"/>
                  <a:gd name="T10" fmla="*/ 11 w 11"/>
                  <a:gd name="T11" fmla="*/ 15 h 15"/>
                  <a:gd name="T12" fmla="*/ 0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11" y="5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2121"/>
              <p:cNvSpPr>
                <a:spLocks/>
              </p:cNvSpPr>
              <p:nvPr/>
            </p:nvSpPr>
            <p:spPr bwMode="auto">
              <a:xfrm>
                <a:off x="1987" y="2209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3 w 11"/>
                  <a:gd name="T7" fmla="*/ 0 h 15"/>
                  <a:gd name="T8" fmla="*/ 3 w 11"/>
                  <a:gd name="T9" fmla="*/ 15 h 15"/>
                  <a:gd name="T10" fmla="*/ 11 w 11"/>
                  <a:gd name="T11" fmla="*/ 1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11" y="1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2122"/>
              <p:cNvSpPr>
                <a:spLocks/>
              </p:cNvSpPr>
              <p:nvPr/>
            </p:nvSpPr>
            <p:spPr bwMode="auto">
              <a:xfrm>
                <a:off x="1990" y="2209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2123"/>
              <p:cNvSpPr>
                <a:spLocks/>
              </p:cNvSpPr>
              <p:nvPr/>
            </p:nvSpPr>
            <p:spPr bwMode="auto">
              <a:xfrm>
                <a:off x="1996" y="2209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0 h 25"/>
                  <a:gd name="T8" fmla="*/ 2 w 2"/>
                  <a:gd name="T9" fmla="*/ 15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2124"/>
              <p:cNvSpPr>
                <a:spLocks/>
              </p:cNvSpPr>
              <p:nvPr/>
            </p:nvSpPr>
            <p:spPr bwMode="auto">
              <a:xfrm>
                <a:off x="1998" y="2209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2125"/>
              <p:cNvSpPr>
                <a:spLocks/>
              </p:cNvSpPr>
              <p:nvPr/>
            </p:nvSpPr>
            <p:spPr bwMode="auto">
              <a:xfrm>
                <a:off x="2004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2126"/>
              <p:cNvSpPr>
                <a:spLocks/>
              </p:cNvSpPr>
              <p:nvPr/>
            </p:nvSpPr>
            <p:spPr bwMode="auto">
              <a:xfrm>
                <a:off x="2007" y="2209"/>
                <a:ext cx="13" cy="29"/>
              </a:xfrm>
              <a:custGeom>
                <a:avLst/>
                <a:gdLst>
                  <a:gd name="T0" fmla="*/ 0 w 13"/>
                  <a:gd name="T1" fmla="*/ 25 h 29"/>
                  <a:gd name="T2" fmla="*/ 5 w 13"/>
                  <a:gd name="T3" fmla="*/ 0 h 29"/>
                  <a:gd name="T4" fmla="*/ 8 w 13"/>
                  <a:gd name="T5" fmla="*/ 10 h 29"/>
                  <a:gd name="T6" fmla="*/ 8 w 13"/>
                  <a:gd name="T7" fmla="*/ 15 h 29"/>
                  <a:gd name="T8" fmla="*/ 13 w 13"/>
                  <a:gd name="T9" fmla="*/ 15 h 29"/>
                  <a:gd name="T10" fmla="*/ 13 w 13"/>
                  <a:gd name="T11" fmla="*/ 29 h 29"/>
                  <a:gd name="T12" fmla="*/ 0 w 13"/>
                  <a:gd name="T13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9">
                    <a:moveTo>
                      <a:pt x="0" y="25"/>
                    </a:moveTo>
                    <a:lnTo>
                      <a:pt x="5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13" y="15"/>
                    </a:lnTo>
                    <a:lnTo>
                      <a:pt x="13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2127"/>
              <p:cNvSpPr>
                <a:spLocks/>
              </p:cNvSpPr>
              <p:nvPr/>
            </p:nvSpPr>
            <p:spPr bwMode="auto">
              <a:xfrm>
                <a:off x="2007" y="2204"/>
                <a:ext cx="13" cy="20"/>
              </a:xfrm>
              <a:custGeom>
                <a:avLst/>
                <a:gdLst>
                  <a:gd name="T0" fmla="*/ 13 w 13"/>
                  <a:gd name="T1" fmla="*/ 20 h 20"/>
                  <a:gd name="T2" fmla="*/ 0 w 13"/>
                  <a:gd name="T3" fmla="*/ 20 h 20"/>
                  <a:gd name="T4" fmla="*/ 0 w 13"/>
                  <a:gd name="T5" fmla="*/ 0 h 20"/>
                  <a:gd name="T6" fmla="*/ 8 w 13"/>
                  <a:gd name="T7" fmla="*/ 5 h 20"/>
                  <a:gd name="T8" fmla="*/ 8 w 13"/>
                  <a:gd name="T9" fmla="*/ 20 h 20"/>
                  <a:gd name="T10" fmla="*/ 13 w 13"/>
                  <a:gd name="T11" fmla="*/ 20 h 20"/>
                  <a:gd name="T12" fmla="*/ 13 w 13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0">
                    <a:moveTo>
                      <a:pt x="13" y="20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8" y="20"/>
                    </a:lnTo>
                    <a:lnTo>
                      <a:pt x="13" y="20"/>
                    </a:lnTo>
                    <a:lnTo>
                      <a:pt x="13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2128"/>
              <p:cNvSpPr>
                <a:spLocks/>
              </p:cNvSpPr>
              <p:nvPr/>
            </p:nvSpPr>
            <p:spPr bwMode="auto">
              <a:xfrm>
                <a:off x="2012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0 h 25"/>
                  <a:gd name="T4" fmla="*/ 8 w 8"/>
                  <a:gd name="T5" fmla="*/ 10 h 25"/>
                  <a:gd name="T6" fmla="*/ 8 w 8"/>
                  <a:gd name="T7" fmla="*/ 15 h 25"/>
                  <a:gd name="T8" fmla="*/ 8 w 8"/>
                  <a:gd name="T9" fmla="*/ 2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2129"/>
              <p:cNvSpPr>
                <a:spLocks/>
              </p:cNvSpPr>
              <p:nvPr/>
            </p:nvSpPr>
            <p:spPr bwMode="auto">
              <a:xfrm>
                <a:off x="202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5 h 15"/>
                  <a:gd name="T8" fmla="*/ 3 w 3"/>
                  <a:gd name="T9" fmla="*/ 1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2130"/>
              <p:cNvSpPr>
                <a:spLocks/>
              </p:cNvSpPr>
              <p:nvPr/>
            </p:nvSpPr>
            <p:spPr bwMode="auto">
              <a:xfrm>
                <a:off x="2020" y="2209"/>
                <a:ext cx="9" cy="25"/>
              </a:xfrm>
              <a:custGeom>
                <a:avLst/>
                <a:gdLst>
                  <a:gd name="T0" fmla="*/ 3 w 9"/>
                  <a:gd name="T1" fmla="*/ 25 h 25"/>
                  <a:gd name="T2" fmla="*/ 0 w 9"/>
                  <a:gd name="T3" fmla="*/ 10 h 25"/>
                  <a:gd name="T4" fmla="*/ 3 w 9"/>
                  <a:gd name="T5" fmla="*/ 0 h 25"/>
                  <a:gd name="T6" fmla="*/ 9 w 9"/>
                  <a:gd name="T7" fmla="*/ 0 h 25"/>
                  <a:gd name="T8" fmla="*/ 9 w 9"/>
                  <a:gd name="T9" fmla="*/ 15 h 25"/>
                  <a:gd name="T10" fmla="*/ 9 w 9"/>
                  <a:gd name="T11" fmla="*/ 25 h 25"/>
                  <a:gd name="T12" fmla="*/ 3 w 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5">
                    <a:moveTo>
                      <a:pt x="3" y="25"/>
                    </a:moveTo>
                    <a:lnTo>
                      <a:pt x="0" y="10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9" y="2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2131"/>
              <p:cNvSpPr>
                <a:spLocks/>
              </p:cNvSpPr>
              <p:nvPr/>
            </p:nvSpPr>
            <p:spPr bwMode="auto">
              <a:xfrm>
                <a:off x="2029" y="2209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0 h 25"/>
                  <a:gd name="T8" fmla="*/ 2 w 2"/>
                  <a:gd name="T9" fmla="*/ 15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2132"/>
              <p:cNvSpPr>
                <a:spLocks/>
              </p:cNvSpPr>
              <p:nvPr/>
            </p:nvSpPr>
            <p:spPr bwMode="auto">
              <a:xfrm>
                <a:off x="2031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2133"/>
              <p:cNvSpPr>
                <a:spLocks/>
              </p:cNvSpPr>
              <p:nvPr/>
            </p:nvSpPr>
            <p:spPr bwMode="auto">
              <a:xfrm>
                <a:off x="2034" y="2209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2134"/>
              <p:cNvSpPr>
                <a:spLocks/>
              </p:cNvSpPr>
              <p:nvPr/>
            </p:nvSpPr>
            <p:spPr bwMode="auto">
              <a:xfrm>
                <a:off x="2039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2135"/>
              <p:cNvSpPr>
                <a:spLocks/>
              </p:cNvSpPr>
              <p:nvPr/>
            </p:nvSpPr>
            <p:spPr bwMode="auto">
              <a:xfrm>
                <a:off x="2042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6 w 8"/>
                  <a:gd name="T5" fmla="*/ 0 h 25"/>
                  <a:gd name="T6" fmla="*/ 8 w 8"/>
                  <a:gd name="T7" fmla="*/ 0 h 25"/>
                  <a:gd name="T8" fmla="*/ 6 w 8"/>
                  <a:gd name="T9" fmla="*/ 15 h 25"/>
                  <a:gd name="T10" fmla="*/ 6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2136"/>
              <p:cNvSpPr>
                <a:spLocks/>
              </p:cNvSpPr>
              <p:nvPr/>
            </p:nvSpPr>
            <p:spPr bwMode="auto">
              <a:xfrm>
                <a:off x="2042" y="2209"/>
                <a:ext cx="14" cy="25"/>
              </a:xfrm>
              <a:custGeom>
                <a:avLst/>
                <a:gdLst>
                  <a:gd name="T0" fmla="*/ 0 w 14"/>
                  <a:gd name="T1" fmla="*/ 25 h 25"/>
                  <a:gd name="T2" fmla="*/ 8 w 14"/>
                  <a:gd name="T3" fmla="*/ 0 h 25"/>
                  <a:gd name="T4" fmla="*/ 14 w 14"/>
                  <a:gd name="T5" fmla="*/ 10 h 25"/>
                  <a:gd name="T6" fmla="*/ 8 w 14"/>
                  <a:gd name="T7" fmla="*/ 15 h 25"/>
                  <a:gd name="T8" fmla="*/ 8 w 14"/>
                  <a:gd name="T9" fmla="*/ 25 h 25"/>
                  <a:gd name="T10" fmla="*/ 8 w 14"/>
                  <a:gd name="T11" fmla="*/ 25 h 25"/>
                  <a:gd name="T12" fmla="*/ 0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0" y="25"/>
                    </a:moveTo>
                    <a:lnTo>
                      <a:pt x="8" y="0"/>
                    </a:lnTo>
                    <a:lnTo>
                      <a:pt x="14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2137"/>
              <p:cNvSpPr>
                <a:spLocks/>
              </p:cNvSpPr>
              <p:nvPr/>
            </p:nvSpPr>
            <p:spPr bwMode="auto">
              <a:xfrm>
                <a:off x="2050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2138"/>
              <p:cNvSpPr>
                <a:spLocks/>
              </p:cNvSpPr>
              <p:nvPr/>
            </p:nvSpPr>
            <p:spPr bwMode="auto">
              <a:xfrm>
                <a:off x="205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2139"/>
              <p:cNvSpPr>
                <a:spLocks/>
              </p:cNvSpPr>
              <p:nvPr/>
            </p:nvSpPr>
            <p:spPr bwMode="auto">
              <a:xfrm>
                <a:off x="205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2140"/>
              <p:cNvSpPr>
                <a:spLocks/>
              </p:cNvSpPr>
              <p:nvPr/>
            </p:nvSpPr>
            <p:spPr bwMode="auto">
              <a:xfrm>
                <a:off x="206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2141"/>
              <p:cNvSpPr>
                <a:spLocks/>
              </p:cNvSpPr>
              <p:nvPr/>
            </p:nvSpPr>
            <p:spPr bwMode="auto">
              <a:xfrm>
                <a:off x="206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2142"/>
              <p:cNvSpPr>
                <a:spLocks/>
              </p:cNvSpPr>
              <p:nvPr/>
            </p:nvSpPr>
            <p:spPr bwMode="auto">
              <a:xfrm>
                <a:off x="207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2143"/>
              <p:cNvSpPr>
                <a:spLocks/>
              </p:cNvSpPr>
              <p:nvPr/>
            </p:nvSpPr>
            <p:spPr bwMode="auto">
              <a:xfrm>
                <a:off x="2075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2144"/>
              <p:cNvSpPr>
                <a:spLocks/>
              </p:cNvSpPr>
              <p:nvPr/>
            </p:nvSpPr>
            <p:spPr bwMode="auto">
              <a:xfrm>
                <a:off x="2081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2145"/>
              <p:cNvSpPr>
                <a:spLocks/>
              </p:cNvSpPr>
              <p:nvPr/>
            </p:nvSpPr>
            <p:spPr bwMode="auto">
              <a:xfrm>
                <a:off x="2089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2146"/>
              <p:cNvSpPr>
                <a:spLocks/>
              </p:cNvSpPr>
              <p:nvPr/>
            </p:nvSpPr>
            <p:spPr bwMode="auto">
              <a:xfrm>
                <a:off x="2091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2147"/>
              <p:cNvSpPr>
                <a:spLocks/>
              </p:cNvSpPr>
              <p:nvPr/>
            </p:nvSpPr>
            <p:spPr bwMode="auto">
              <a:xfrm>
                <a:off x="209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2148"/>
              <p:cNvSpPr>
                <a:spLocks/>
              </p:cNvSpPr>
              <p:nvPr/>
            </p:nvSpPr>
            <p:spPr bwMode="auto">
              <a:xfrm>
                <a:off x="210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2149"/>
              <p:cNvSpPr>
                <a:spLocks/>
              </p:cNvSpPr>
              <p:nvPr/>
            </p:nvSpPr>
            <p:spPr bwMode="auto">
              <a:xfrm>
                <a:off x="210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2150"/>
              <p:cNvSpPr>
                <a:spLocks/>
              </p:cNvSpPr>
              <p:nvPr/>
            </p:nvSpPr>
            <p:spPr bwMode="auto">
              <a:xfrm>
                <a:off x="2108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2151"/>
              <p:cNvSpPr>
                <a:spLocks/>
              </p:cNvSpPr>
              <p:nvPr/>
            </p:nvSpPr>
            <p:spPr bwMode="auto">
              <a:xfrm>
                <a:off x="211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2152"/>
              <p:cNvSpPr>
                <a:spLocks/>
              </p:cNvSpPr>
              <p:nvPr/>
            </p:nvSpPr>
            <p:spPr bwMode="auto">
              <a:xfrm>
                <a:off x="211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2153"/>
              <p:cNvSpPr>
                <a:spLocks/>
              </p:cNvSpPr>
              <p:nvPr/>
            </p:nvSpPr>
            <p:spPr bwMode="auto">
              <a:xfrm>
                <a:off x="2122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2154"/>
              <p:cNvSpPr>
                <a:spLocks/>
              </p:cNvSpPr>
              <p:nvPr/>
            </p:nvSpPr>
            <p:spPr bwMode="auto">
              <a:xfrm>
                <a:off x="2124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2155"/>
              <p:cNvSpPr>
                <a:spLocks/>
              </p:cNvSpPr>
              <p:nvPr/>
            </p:nvSpPr>
            <p:spPr bwMode="auto">
              <a:xfrm>
                <a:off x="213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2156"/>
              <p:cNvSpPr>
                <a:spLocks/>
              </p:cNvSpPr>
              <p:nvPr/>
            </p:nvSpPr>
            <p:spPr bwMode="auto">
              <a:xfrm>
                <a:off x="213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2157"/>
              <p:cNvSpPr>
                <a:spLocks/>
              </p:cNvSpPr>
              <p:nvPr/>
            </p:nvSpPr>
            <p:spPr bwMode="auto">
              <a:xfrm>
                <a:off x="213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2158"/>
              <p:cNvSpPr>
                <a:spLocks/>
              </p:cNvSpPr>
              <p:nvPr/>
            </p:nvSpPr>
            <p:spPr bwMode="auto">
              <a:xfrm>
                <a:off x="2141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2159"/>
              <p:cNvSpPr>
                <a:spLocks/>
              </p:cNvSpPr>
              <p:nvPr/>
            </p:nvSpPr>
            <p:spPr bwMode="auto">
              <a:xfrm>
                <a:off x="214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2160"/>
              <p:cNvSpPr>
                <a:spLocks/>
              </p:cNvSpPr>
              <p:nvPr/>
            </p:nvSpPr>
            <p:spPr bwMode="auto">
              <a:xfrm>
                <a:off x="214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2161"/>
              <p:cNvSpPr>
                <a:spLocks/>
              </p:cNvSpPr>
              <p:nvPr/>
            </p:nvSpPr>
            <p:spPr bwMode="auto">
              <a:xfrm>
                <a:off x="215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2162"/>
              <p:cNvSpPr>
                <a:spLocks/>
              </p:cNvSpPr>
              <p:nvPr/>
            </p:nvSpPr>
            <p:spPr bwMode="auto">
              <a:xfrm>
                <a:off x="2157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2163"/>
              <p:cNvSpPr>
                <a:spLocks/>
              </p:cNvSpPr>
              <p:nvPr/>
            </p:nvSpPr>
            <p:spPr bwMode="auto">
              <a:xfrm>
                <a:off x="2165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2164"/>
              <p:cNvSpPr>
                <a:spLocks/>
              </p:cNvSpPr>
              <p:nvPr/>
            </p:nvSpPr>
            <p:spPr bwMode="auto">
              <a:xfrm>
                <a:off x="217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2165"/>
              <p:cNvSpPr>
                <a:spLocks/>
              </p:cNvSpPr>
              <p:nvPr/>
            </p:nvSpPr>
            <p:spPr bwMode="auto">
              <a:xfrm>
                <a:off x="2174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2166"/>
              <p:cNvSpPr>
                <a:spLocks/>
              </p:cNvSpPr>
              <p:nvPr/>
            </p:nvSpPr>
            <p:spPr bwMode="auto">
              <a:xfrm>
                <a:off x="217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2167"/>
              <p:cNvSpPr>
                <a:spLocks/>
              </p:cNvSpPr>
              <p:nvPr/>
            </p:nvSpPr>
            <p:spPr bwMode="auto">
              <a:xfrm>
                <a:off x="218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2168"/>
              <p:cNvSpPr>
                <a:spLocks/>
              </p:cNvSpPr>
              <p:nvPr/>
            </p:nvSpPr>
            <p:spPr bwMode="auto">
              <a:xfrm>
                <a:off x="2187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2169"/>
              <p:cNvSpPr>
                <a:spLocks/>
              </p:cNvSpPr>
              <p:nvPr/>
            </p:nvSpPr>
            <p:spPr bwMode="auto">
              <a:xfrm>
                <a:off x="2190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2170"/>
              <p:cNvSpPr>
                <a:spLocks/>
              </p:cNvSpPr>
              <p:nvPr/>
            </p:nvSpPr>
            <p:spPr bwMode="auto">
              <a:xfrm>
                <a:off x="2195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2171"/>
              <p:cNvSpPr>
                <a:spLocks/>
              </p:cNvSpPr>
              <p:nvPr/>
            </p:nvSpPr>
            <p:spPr bwMode="auto">
              <a:xfrm>
                <a:off x="219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2172"/>
              <p:cNvSpPr>
                <a:spLocks/>
              </p:cNvSpPr>
              <p:nvPr/>
            </p:nvSpPr>
            <p:spPr bwMode="auto">
              <a:xfrm>
                <a:off x="2204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2173"/>
              <p:cNvSpPr>
                <a:spLocks/>
              </p:cNvSpPr>
              <p:nvPr/>
            </p:nvSpPr>
            <p:spPr bwMode="auto">
              <a:xfrm>
                <a:off x="220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2174"/>
              <p:cNvSpPr>
                <a:spLocks/>
              </p:cNvSpPr>
              <p:nvPr/>
            </p:nvSpPr>
            <p:spPr bwMode="auto">
              <a:xfrm>
                <a:off x="221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2175"/>
              <p:cNvSpPr>
                <a:spLocks/>
              </p:cNvSpPr>
              <p:nvPr/>
            </p:nvSpPr>
            <p:spPr bwMode="auto">
              <a:xfrm>
                <a:off x="221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2176"/>
              <p:cNvSpPr>
                <a:spLocks/>
              </p:cNvSpPr>
              <p:nvPr/>
            </p:nvSpPr>
            <p:spPr bwMode="auto">
              <a:xfrm>
                <a:off x="222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2177"/>
              <p:cNvSpPr>
                <a:spLocks/>
              </p:cNvSpPr>
              <p:nvPr/>
            </p:nvSpPr>
            <p:spPr bwMode="auto">
              <a:xfrm>
                <a:off x="222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2178"/>
              <p:cNvSpPr>
                <a:spLocks/>
              </p:cNvSpPr>
              <p:nvPr/>
            </p:nvSpPr>
            <p:spPr bwMode="auto">
              <a:xfrm>
                <a:off x="2228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2179"/>
              <p:cNvSpPr>
                <a:spLocks/>
              </p:cNvSpPr>
              <p:nvPr/>
            </p:nvSpPr>
            <p:spPr bwMode="auto">
              <a:xfrm>
                <a:off x="2231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2180"/>
              <p:cNvSpPr>
                <a:spLocks/>
              </p:cNvSpPr>
              <p:nvPr/>
            </p:nvSpPr>
            <p:spPr bwMode="auto">
              <a:xfrm>
                <a:off x="2237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2181"/>
              <p:cNvSpPr>
                <a:spLocks/>
              </p:cNvSpPr>
              <p:nvPr/>
            </p:nvSpPr>
            <p:spPr bwMode="auto">
              <a:xfrm>
                <a:off x="2245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2182"/>
              <p:cNvSpPr>
                <a:spLocks/>
              </p:cNvSpPr>
              <p:nvPr/>
            </p:nvSpPr>
            <p:spPr bwMode="auto">
              <a:xfrm>
                <a:off x="2247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2183"/>
              <p:cNvSpPr>
                <a:spLocks/>
              </p:cNvSpPr>
              <p:nvPr/>
            </p:nvSpPr>
            <p:spPr bwMode="auto">
              <a:xfrm>
                <a:off x="225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2184"/>
              <p:cNvSpPr>
                <a:spLocks/>
              </p:cNvSpPr>
              <p:nvPr/>
            </p:nvSpPr>
            <p:spPr bwMode="auto">
              <a:xfrm>
                <a:off x="2256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2185"/>
              <p:cNvSpPr>
                <a:spLocks/>
              </p:cNvSpPr>
              <p:nvPr/>
            </p:nvSpPr>
            <p:spPr bwMode="auto">
              <a:xfrm>
                <a:off x="226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2186"/>
              <p:cNvSpPr>
                <a:spLocks/>
              </p:cNvSpPr>
              <p:nvPr/>
            </p:nvSpPr>
            <p:spPr bwMode="auto">
              <a:xfrm>
                <a:off x="2264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2187"/>
              <p:cNvSpPr>
                <a:spLocks/>
              </p:cNvSpPr>
              <p:nvPr/>
            </p:nvSpPr>
            <p:spPr bwMode="auto">
              <a:xfrm>
                <a:off x="226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2188"/>
              <p:cNvSpPr>
                <a:spLocks/>
              </p:cNvSpPr>
              <p:nvPr/>
            </p:nvSpPr>
            <p:spPr bwMode="auto">
              <a:xfrm>
                <a:off x="2272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2189"/>
              <p:cNvSpPr>
                <a:spLocks/>
              </p:cNvSpPr>
              <p:nvPr/>
            </p:nvSpPr>
            <p:spPr bwMode="auto">
              <a:xfrm>
                <a:off x="2278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2190"/>
              <p:cNvSpPr>
                <a:spLocks/>
              </p:cNvSpPr>
              <p:nvPr/>
            </p:nvSpPr>
            <p:spPr bwMode="auto">
              <a:xfrm>
                <a:off x="2280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2191"/>
              <p:cNvSpPr>
                <a:spLocks/>
              </p:cNvSpPr>
              <p:nvPr/>
            </p:nvSpPr>
            <p:spPr bwMode="auto">
              <a:xfrm>
                <a:off x="2286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2192"/>
              <p:cNvSpPr>
                <a:spLocks/>
              </p:cNvSpPr>
              <p:nvPr/>
            </p:nvSpPr>
            <p:spPr bwMode="auto">
              <a:xfrm>
                <a:off x="2288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2193"/>
              <p:cNvSpPr>
                <a:spLocks/>
              </p:cNvSpPr>
              <p:nvPr/>
            </p:nvSpPr>
            <p:spPr bwMode="auto">
              <a:xfrm>
                <a:off x="229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2194"/>
              <p:cNvSpPr>
                <a:spLocks/>
              </p:cNvSpPr>
              <p:nvPr/>
            </p:nvSpPr>
            <p:spPr bwMode="auto">
              <a:xfrm>
                <a:off x="2297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2195"/>
              <p:cNvSpPr>
                <a:spLocks/>
              </p:cNvSpPr>
              <p:nvPr/>
            </p:nvSpPr>
            <p:spPr bwMode="auto">
              <a:xfrm>
                <a:off x="230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2196"/>
              <p:cNvSpPr>
                <a:spLocks/>
              </p:cNvSpPr>
              <p:nvPr/>
            </p:nvSpPr>
            <p:spPr bwMode="auto">
              <a:xfrm>
                <a:off x="230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2197"/>
              <p:cNvSpPr>
                <a:spLocks/>
              </p:cNvSpPr>
              <p:nvPr/>
            </p:nvSpPr>
            <p:spPr bwMode="auto">
              <a:xfrm>
                <a:off x="231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2198"/>
              <p:cNvSpPr>
                <a:spLocks/>
              </p:cNvSpPr>
              <p:nvPr/>
            </p:nvSpPr>
            <p:spPr bwMode="auto">
              <a:xfrm>
                <a:off x="2313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6 w 8"/>
                  <a:gd name="T5" fmla="*/ 0 h 15"/>
                  <a:gd name="T6" fmla="*/ 6 w 8"/>
                  <a:gd name="T7" fmla="*/ 5 h 15"/>
                  <a:gd name="T8" fmla="*/ 8 w 8"/>
                  <a:gd name="T9" fmla="*/ 1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2199"/>
              <p:cNvSpPr>
                <a:spLocks/>
              </p:cNvSpPr>
              <p:nvPr/>
            </p:nvSpPr>
            <p:spPr bwMode="auto">
              <a:xfrm>
                <a:off x="2319" y="2209"/>
                <a:ext cx="8" cy="25"/>
              </a:xfrm>
              <a:custGeom>
                <a:avLst/>
                <a:gdLst>
                  <a:gd name="T0" fmla="*/ 2 w 8"/>
                  <a:gd name="T1" fmla="*/ 25 h 25"/>
                  <a:gd name="T2" fmla="*/ 0 w 8"/>
                  <a:gd name="T3" fmla="*/ 10 h 25"/>
                  <a:gd name="T4" fmla="*/ 2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2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2" y="25"/>
                    </a:moveTo>
                    <a:lnTo>
                      <a:pt x="0" y="10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2200"/>
              <p:cNvSpPr>
                <a:spLocks/>
              </p:cNvSpPr>
              <p:nvPr/>
            </p:nvSpPr>
            <p:spPr bwMode="auto">
              <a:xfrm>
                <a:off x="2327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2201"/>
              <p:cNvSpPr>
                <a:spLocks/>
              </p:cNvSpPr>
              <p:nvPr/>
            </p:nvSpPr>
            <p:spPr bwMode="auto">
              <a:xfrm>
                <a:off x="2327" y="2209"/>
                <a:ext cx="8" cy="29"/>
              </a:xfrm>
              <a:custGeom>
                <a:avLst/>
                <a:gdLst>
                  <a:gd name="T0" fmla="*/ 0 w 8"/>
                  <a:gd name="T1" fmla="*/ 25 h 29"/>
                  <a:gd name="T2" fmla="*/ 3 w 8"/>
                  <a:gd name="T3" fmla="*/ 0 h 29"/>
                  <a:gd name="T4" fmla="*/ 8 w 8"/>
                  <a:gd name="T5" fmla="*/ 10 h 29"/>
                  <a:gd name="T6" fmla="*/ 8 w 8"/>
                  <a:gd name="T7" fmla="*/ 15 h 29"/>
                  <a:gd name="T8" fmla="*/ 8 w 8"/>
                  <a:gd name="T9" fmla="*/ 25 h 29"/>
                  <a:gd name="T10" fmla="*/ 8 w 8"/>
                  <a:gd name="T11" fmla="*/ 29 h 29"/>
                  <a:gd name="T12" fmla="*/ 0 w 8"/>
                  <a:gd name="T13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9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8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2202"/>
              <p:cNvSpPr>
                <a:spLocks/>
              </p:cNvSpPr>
              <p:nvPr/>
            </p:nvSpPr>
            <p:spPr bwMode="auto">
              <a:xfrm>
                <a:off x="2330" y="2209"/>
                <a:ext cx="8" cy="25"/>
              </a:xfrm>
              <a:custGeom>
                <a:avLst/>
                <a:gdLst>
                  <a:gd name="T0" fmla="*/ 5 w 8"/>
                  <a:gd name="T1" fmla="*/ 25 h 25"/>
                  <a:gd name="T2" fmla="*/ 0 w 8"/>
                  <a:gd name="T3" fmla="*/ 10 h 25"/>
                  <a:gd name="T4" fmla="*/ 5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5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5" y="25"/>
                    </a:moveTo>
                    <a:lnTo>
                      <a:pt x="0" y="1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5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2203"/>
              <p:cNvSpPr>
                <a:spLocks/>
              </p:cNvSpPr>
              <p:nvPr/>
            </p:nvSpPr>
            <p:spPr bwMode="auto">
              <a:xfrm>
                <a:off x="2338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15 h 25"/>
                  <a:gd name="T8" fmla="*/ 5 w 8"/>
                  <a:gd name="T9" fmla="*/ 15 h 25"/>
                  <a:gd name="T10" fmla="*/ 5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2204"/>
              <p:cNvSpPr>
                <a:spLocks/>
              </p:cNvSpPr>
              <p:nvPr/>
            </p:nvSpPr>
            <p:spPr bwMode="auto">
              <a:xfrm>
                <a:off x="2335" y="2224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11 w 11"/>
                  <a:gd name="T3" fmla="*/ 0 h 10"/>
                  <a:gd name="T4" fmla="*/ 11 w 11"/>
                  <a:gd name="T5" fmla="*/ 0 h 10"/>
                  <a:gd name="T6" fmla="*/ 8 w 11"/>
                  <a:gd name="T7" fmla="*/ 0 h 10"/>
                  <a:gd name="T8" fmla="*/ 8 w 11"/>
                  <a:gd name="T9" fmla="*/ 10 h 10"/>
                  <a:gd name="T10" fmla="*/ 0 w 11"/>
                  <a:gd name="T11" fmla="*/ 10 h 10"/>
                  <a:gd name="T12" fmla="*/ 0 w 11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2205"/>
              <p:cNvSpPr>
                <a:spLocks/>
              </p:cNvSpPr>
              <p:nvPr/>
            </p:nvSpPr>
            <p:spPr bwMode="auto">
              <a:xfrm>
                <a:off x="2343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2206"/>
              <p:cNvSpPr>
                <a:spLocks/>
              </p:cNvSpPr>
              <p:nvPr/>
            </p:nvSpPr>
            <p:spPr bwMode="auto">
              <a:xfrm>
                <a:off x="2346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2207"/>
              <p:cNvSpPr>
                <a:spLocks/>
              </p:cNvSpPr>
              <p:nvPr/>
            </p:nvSpPr>
            <p:spPr bwMode="auto">
              <a:xfrm>
                <a:off x="2351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2208"/>
              <p:cNvSpPr>
                <a:spLocks/>
              </p:cNvSpPr>
              <p:nvPr/>
            </p:nvSpPr>
            <p:spPr bwMode="auto">
              <a:xfrm>
                <a:off x="2354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2209"/>
              <p:cNvSpPr>
                <a:spLocks/>
              </p:cNvSpPr>
              <p:nvPr/>
            </p:nvSpPr>
            <p:spPr bwMode="auto">
              <a:xfrm>
                <a:off x="2357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5 w 8"/>
                  <a:gd name="T5" fmla="*/ 0 h 15"/>
                  <a:gd name="T6" fmla="*/ 5 w 8"/>
                  <a:gd name="T7" fmla="*/ 5 h 15"/>
                  <a:gd name="T8" fmla="*/ 8 w 8"/>
                  <a:gd name="T9" fmla="*/ 15 h 15"/>
                  <a:gd name="T10" fmla="*/ 5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8" y="1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2210"/>
              <p:cNvSpPr>
                <a:spLocks/>
              </p:cNvSpPr>
              <p:nvPr/>
            </p:nvSpPr>
            <p:spPr bwMode="auto">
              <a:xfrm>
                <a:off x="2357" y="2209"/>
                <a:ext cx="14" cy="25"/>
              </a:xfrm>
              <a:custGeom>
                <a:avLst/>
                <a:gdLst>
                  <a:gd name="T0" fmla="*/ 8 w 14"/>
                  <a:gd name="T1" fmla="*/ 25 h 25"/>
                  <a:gd name="T2" fmla="*/ 0 w 14"/>
                  <a:gd name="T3" fmla="*/ 10 h 25"/>
                  <a:gd name="T4" fmla="*/ 8 w 14"/>
                  <a:gd name="T5" fmla="*/ 0 h 25"/>
                  <a:gd name="T6" fmla="*/ 8 w 14"/>
                  <a:gd name="T7" fmla="*/ 0 h 25"/>
                  <a:gd name="T8" fmla="*/ 8 w 14"/>
                  <a:gd name="T9" fmla="*/ 15 h 25"/>
                  <a:gd name="T10" fmla="*/ 14 w 14"/>
                  <a:gd name="T11" fmla="*/ 25 h 25"/>
                  <a:gd name="T12" fmla="*/ 8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8" y="25"/>
                    </a:moveTo>
                    <a:lnTo>
                      <a:pt x="0" y="1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14" y="25"/>
                    </a:lnTo>
                    <a:lnTo>
                      <a:pt x="8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2211"/>
              <p:cNvSpPr>
                <a:spLocks/>
              </p:cNvSpPr>
              <p:nvPr/>
            </p:nvSpPr>
            <p:spPr bwMode="auto">
              <a:xfrm>
                <a:off x="2365" y="2209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2212"/>
              <p:cNvSpPr>
                <a:spLocks/>
              </p:cNvSpPr>
              <p:nvPr/>
            </p:nvSpPr>
            <p:spPr bwMode="auto">
              <a:xfrm>
                <a:off x="2371" y="2209"/>
                <a:ext cx="11" cy="25"/>
              </a:xfrm>
              <a:custGeom>
                <a:avLst/>
                <a:gdLst>
                  <a:gd name="T0" fmla="*/ 0 w 11"/>
                  <a:gd name="T1" fmla="*/ 25 h 25"/>
                  <a:gd name="T2" fmla="*/ 0 w 11"/>
                  <a:gd name="T3" fmla="*/ 0 h 25"/>
                  <a:gd name="T4" fmla="*/ 11 w 11"/>
                  <a:gd name="T5" fmla="*/ 0 h 25"/>
                  <a:gd name="T6" fmla="*/ 11 w 11"/>
                  <a:gd name="T7" fmla="*/ 15 h 25"/>
                  <a:gd name="T8" fmla="*/ 2 w 11"/>
                  <a:gd name="T9" fmla="*/ 15 h 25"/>
                  <a:gd name="T10" fmla="*/ 2 w 11"/>
                  <a:gd name="T11" fmla="*/ 25 h 25"/>
                  <a:gd name="T12" fmla="*/ 0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0" y="25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5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2213"/>
              <p:cNvSpPr>
                <a:spLocks/>
              </p:cNvSpPr>
              <p:nvPr/>
            </p:nvSpPr>
            <p:spPr bwMode="auto">
              <a:xfrm>
                <a:off x="2371" y="2224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11 w 11"/>
                  <a:gd name="T3" fmla="*/ 0 h 10"/>
                  <a:gd name="T4" fmla="*/ 11 w 11"/>
                  <a:gd name="T5" fmla="*/ 0 h 10"/>
                  <a:gd name="T6" fmla="*/ 2 w 11"/>
                  <a:gd name="T7" fmla="*/ 0 h 10"/>
                  <a:gd name="T8" fmla="*/ 2 w 11"/>
                  <a:gd name="T9" fmla="*/ 10 h 10"/>
                  <a:gd name="T10" fmla="*/ 0 w 11"/>
                  <a:gd name="T11" fmla="*/ 10 h 10"/>
                  <a:gd name="T12" fmla="*/ 0 w 11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2214"/>
              <p:cNvSpPr>
                <a:spLocks/>
              </p:cNvSpPr>
              <p:nvPr/>
            </p:nvSpPr>
            <p:spPr bwMode="auto">
              <a:xfrm>
                <a:off x="2373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2215"/>
              <p:cNvSpPr>
                <a:spLocks/>
              </p:cNvSpPr>
              <p:nvPr/>
            </p:nvSpPr>
            <p:spPr bwMode="auto">
              <a:xfrm>
                <a:off x="2379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2216"/>
              <p:cNvSpPr>
                <a:spLocks/>
              </p:cNvSpPr>
              <p:nvPr/>
            </p:nvSpPr>
            <p:spPr bwMode="auto">
              <a:xfrm>
                <a:off x="2382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2217"/>
              <p:cNvSpPr>
                <a:spLocks/>
              </p:cNvSpPr>
              <p:nvPr/>
            </p:nvSpPr>
            <p:spPr bwMode="auto">
              <a:xfrm>
                <a:off x="2387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3 w 8"/>
                  <a:gd name="T5" fmla="*/ 0 h 15"/>
                  <a:gd name="T6" fmla="*/ 3 w 8"/>
                  <a:gd name="T7" fmla="*/ 5 h 15"/>
                  <a:gd name="T8" fmla="*/ 8 w 8"/>
                  <a:gd name="T9" fmla="*/ 1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2218"/>
              <p:cNvSpPr>
                <a:spLocks/>
              </p:cNvSpPr>
              <p:nvPr/>
            </p:nvSpPr>
            <p:spPr bwMode="auto">
              <a:xfrm>
                <a:off x="2390" y="2209"/>
                <a:ext cx="8" cy="25"/>
              </a:xfrm>
              <a:custGeom>
                <a:avLst/>
                <a:gdLst>
                  <a:gd name="T0" fmla="*/ 5 w 8"/>
                  <a:gd name="T1" fmla="*/ 25 h 25"/>
                  <a:gd name="T2" fmla="*/ 0 w 8"/>
                  <a:gd name="T3" fmla="*/ 10 h 25"/>
                  <a:gd name="T4" fmla="*/ 5 w 8"/>
                  <a:gd name="T5" fmla="*/ 0 h 25"/>
                  <a:gd name="T6" fmla="*/ 8 w 8"/>
                  <a:gd name="T7" fmla="*/ 0 h 25"/>
                  <a:gd name="T8" fmla="*/ 5 w 8"/>
                  <a:gd name="T9" fmla="*/ 15 h 25"/>
                  <a:gd name="T10" fmla="*/ 8 w 8"/>
                  <a:gd name="T11" fmla="*/ 25 h 25"/>
                  <a:gd name="T12" fmla="*/ 5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5" y="25"/>
                    </a:moveTo>
                    <a:lnTo>
                      <a:pt x="0" y="1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5" y="15"/>
                    </a:lnTo>
                    <a:lnTo>
                      <a:pt x="8" y="25"/>
                    </a:lnTo>
                    <a:lnTo>
                      <a:pt x="5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2219"/>
              <p:cNvSpPr>
                <a:spLocks/>
              </p:cNvSpPr>
              <p:nvPr/>
            </p:nvSpPr>
            <p:spPr bwMode="auto">
              <a:xfrm>
                <a:off x="2395" y="2209"/>
                <a:ext cx="11" cy="29"/>
              </a:xfrm>
              <a:custGeom>
                <a:avLst/>
                <a:gdLst>
                  <a:gd name="T0" fmla="*/ 0 w 11"/>
                  <a:gd name="T1" fmla="*/ 25 h 29"/>
                  <a:gd name="T2" fmla="*/ 3 w 11"/>
                  <a:gd name="T3" fmla="*/ 0 h 29"/>
                  <a:gd name="T4" fmla="*/ 8 w 11"/>
                  <a:gd name="T5" fmla="*/ 10 h 29"/>
                  <a:gd name="T6" fmla="*/ 8 w 11"/>
                  <a:gd name="T7" fmla="*/ 15 h 29"/>
                  <a:gd name="T8" fmla="*/ 11 w 11"/>
                  <a:gd name="T9" fmla="*/ 15 h 29"/>
                  <a:gd name="T10" fmla="*/ 11 w 11"/>
                  <a:gd name="T11" fmla="*/ 29 h 29"/>
                  <a:gd name="T12" fmla="*/ 0 w 11"/>
                  <a:gd name="T13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1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2220"/>
              <p:cNvSpPr>
                <a:spLocks/>
              </p:cNvSpPr>
              <p:nvPr/>
            </p:nvSpPr>
            <p:spPr bwMode="auto">
              <a:xfrm>
                <a:off x="2395" y="2209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8 w 11"/>
                  <a:gd name="T7" fmla="*/ 0 h 15"/>
                  <a:gd name="T8" fmla="*/ 8 w 11"/>
                  <a:gd name="T9" fmla="*/ 15 h 15"/>
                  <a:gd name="T10" fmla="*/ 11 w 11"/>
                  <a:gd name="T11" fmla="*/ 1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2221"/>
              <p:cNvSpPr>
                <a:spLocks/>
              </p:cNvSpPr>
              <p:nvPr/>
            </p:nvSpPr>
            <p:spPr bwMode="auto">
              <a:xfrm>
                <a:off x="2403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2222"/>
              <p:cNvSpPr>
                <a:spLocks/>
              </p:cNvSpPr>
              <p:nvPr/>
            </p:nvSpPr>
            <p:spPr bwMode="auto">
              <a:xfrm>
                <a:off x="2406" y="2209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2223"/>
              <p:cNvSpPr>
                <a:spLocks/>
              </p:cNvSpPr>
              <p:nvPr/>
            </p:nvSpPr>
            <p:spPr bwMode="auto">
              <a:xfrm>
                <a:off x="2412" y="2209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0 h 25"/>
                  <a:gd name="T8" fmla="*/ 2 w 2"/>
                  <a:gd name="T9" fmla="*/ 15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2224"/>
              <p:cNvSpPr>
                <a:spLocks/>
              </p:cNvSpPr>
              <p:nvPr/>
            </p:nvSpPr>
            <p:spPr bwMode="auto">
              <a:xfrm>
                <a:off x="2412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2 w 8"/>
                  <a:gd name="T3" fmla="*/ 0 h 25"/>
                  <a:gd name="T4" fmla="*/ 8 w 8"/>
                  <a:gd name="T5" fmla="*/ 10 h 25"/>
                  <a:gd name="T6" fmla="*/ 8 w 8"/>
                  <a:gd name="T7" fmla="*/ 15 h 25"/>
                  <a:gd name="T8" fmla="*/ 8 w 8"/>
                  <a:gd name="T9" fmla="*/ 25 h 25"/>
                  <a:gd name="T10" fmla="*/ 2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2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2225"/>
              <p:cNvSpPr>
                <a:spLocks/>
              </p:cNvSpPr>
              <p:nvPr/>
            </p:nvSpPr>
            <p:spPr bwMode="auto">
              <a:xfrm>
                <a:off x="2420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3 w 8"/>
                  <a:gd name="T5" fmla="*/ 0 h 15"/>
                  <a:gd name="T6" fmla="*/ 3 w 8"/>
                  <a:gd name="T7" fmla="*/ 5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2226"/>
              <p:cNvSpPr>
                <a:spLocks/>
              </p:cNvSpPr>
              <p:nvPr/>
            </p:nvSpPr>
            <p:spPr bwMode="auto">
              <a:xfrm>
                <a:off x="2414" y="2209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9 w 14"/>
                  <a:gd name="T7" fmla="*/ 0 h 15"/>
                  <a:gd name="T8" fmla="*/ 9 w 14"/>
                  <a:gd name="T9" fmla="*/ 15 h 15"/>
                  <a:gd name="T10" fmla="*/ 14 w 14"/>
                  <a:gd name="T11" fmla="*/ 15 h 15"/>
                  <a:gd name="T12" fmla="*/ 14 w 1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14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2227"/>
              <p:cNvSpPr>
                <a:spLocks/>
              </p:cNvSpPr>
              <p:nvPr/>
            </p:nvSpPr>
            <p:spPr bwMode="auto">
              <a:xfrm>
                <a:off x="2423" y="2209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2228"/>
              <p:cNvSpPr>
                <a:spLocks/>
              </p:cNvSpPr>
              <p:nvPr/>
            </p:nvSpPr>
            <p:spPr bwMode="auto">
              <a:xfrm>
                <a:off x="2428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2229"/>
              <p:cNvSpPr>
                <a:spLocks/>
              </p:cNvSpPr>
              <p:nvPr/>
            </p:nvSpPr>
            <p:spPr bwMode="auto">
              <a:xfrm>
                <a:off x="2428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0 h 25"/>
                  <a:gd name="T4" fmla="*/ 8 w 8"/>
                  <a:gd name="T5" fmla="*/ 10 h 25"/>
                  <a:gd name="T6" fmla="*/ 8 w 8"/>
                  <a:gd name="T7" fmla="*/ 15 h 25"/>
                  <a:gd name="T8" fmla="*/ 8 w 8"/>
                  <a:gd name="T9" fmla="*/ 2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2230"/>
              <p:cNvSpPr>
                <a:spLocks/>
              </p:cNvSpPr>
              <p:nvPr/>
            </p:nvSpPr>
            <p:spPr bwMode="auto">
              <a:xfrm>
                <a:off x="2436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2231"/>
              <p:cNvSpPr>
                <a:spLocks/>
              </p:cNvSpPr>
              <p:nvPr/>
            </p:nvSpPr>
            <p:spPr bwMode="auto">
              <a:xfrm>
                <a:off x="2439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2232"/>
              <p:cNvSpPr>
                <a:spLocks/>
              </p:cNvSpPr>
              <p:nvPr/>
            </p:nvSpPr>
            <p:spPr bwMode="auto">
              <a:xfrm>
                <a:off x="2444" y="2219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0 w 9"/>
                  <a:gd name="T3" fmla="*/ 0 h 15"/>
                  <a:gd name="T4" fmla="*/ 3 w 9"/>
                  <a:gd name="T5" fmla="*/ 0 h 15"/>
                  <a:gd name="T6" fmla="*/ 3 w 9"/>
                  <a:gd name="T7" fmla="*/ 5 h 15"/>
                  <a:gd name="T8" fmla="*/ 9 w 9"/>
                  <a:gd name="T9" fmla="*/ 5 h 15"/>
                  <a:gd name="T10" fmla="*/ 9 w 9"/>
                  <a:gd name="T11" fmla="*/ 15 h 15"/>
                  <a:gd name="T12" fmla="*/ 0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9" y="5"/>
                    </a:lnTo>
                    <a:lnTo>
                      <a:pt x="9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2233"/>
              <p:cNvSpPr>
                <a:spLocks/>
              </p:cNvSpPr>
              <p:nvPr/>
            </p:nvSpPr>
            <p:spPr bwMode="auto">
              <a:xfrm>
                <a:off x="2444" y="2209"/>
                <a:ext cx="9" cy="15"/>
              </a:xfrm>
              <a:custGeom>
                <a:avLst/>
                <a:gdLst>
                  <a:gd name="T0" fmla="*/ 9 w 9"/>
                  <a:gd name="T1" fmla="*/ 15 h 15"/>
                  <a:gd name="T2" fmla="*/ 0 w 9"/>
                  <a:gd name="T3" fmla="*/ 15 h 15"/>
                  <a:gd name="T4" fmla="*/ 0 w 9"/>
                  <a:gd name="T5" fmla="*/ 0 h 15"/>
                  <a:gd name="T6" fmla="*/ 3 w 9"/>
                  <a:gd name="T7" fmla="*/ 0 h 15"/>
                  <a:gd name="T8" fmla="*/ 3 w 9"/>
                  <a:gd name="T9" fmla="*/ 15 h 15"/>
                  <a:gd name="T10" fmla="*/ 9 w 9"/>
                  <a:gd name="T11" fmla="*/ 15 h 15"/>
                  <a:gd name="T12" fmla="*/ 9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9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9" y="15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2234"/>
              <p:cNvSpPr>
                <a:spLocks/>
              </p:cNvSpPr>
              <p:nvPr/>
            </p:nvSpPr>
            <p:spPr bwMode="auto">
              <a:xfrm>
                <a:off x="2447" y="2209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2235"/>
              <p:cNvSpPr>
                <a:spLocks/>
              </p:cNvSpPr>
              <p:nvPr/>
            </p:nvSpPr>
            <p:spPr bwMode="auto">
              <a:xfrm>
                <a:off x="2453" y="2209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0 h 25"/>
                  <a:gd name="T8" fmla="*/ 2 w 2"/>
                  <a:gd name="T9" fmla="*/ 15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2236"/>
              <p:cNvSpPr>
                <a:spLocks/>
              </p:cNvSpPr>
              <p:nvPr/>
            </p:nvSpPr>
            <p:spPr bwMode="auto">
              <a:xfrm>
                <a:off x="2455" y="2209"/>
                <a:ext cx="9" cy="25"/>
              </a:xfrm>
              <a:custGeom>
                <a:avLst/>
                <a:gdLst>
                  <a:gd name="T0" fmla="*/ 0 w 9"/>
                  <a:gd name="T1" fmla="*/ 25 h 25"/>
                  <a:gd name="T2" fmla="*/ 0 w 9"/>
                  <a:gd name="T3" fmla="*/ 0 h 25"/>
                  <a:gd name="T4" fmla="*/ 9 w 9"/>
                  <a:gd name="T5" fmla="*/ 0 h 25"/>
                  <a:gd name="T6" fmla="*/ 9 w 9"/>
                  <a:gd name="T7" fmla="*/ 0 h 25"/>
                  <a:gd name="T8" fmla="*/ 6 w 9"/>
                  <a:gd name="T9" fmla="*/ 15 h 25"/>
                  <a:gd name="T10" fmla="*/ 6 w 9"/>
                  <a:gd name="T11" fmla="*/ 25 h 25"/>
                  <a:gd name="T12" fmla="*/ 0 w 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5">
                    <a:moveTo>
                      <a:pt x="0" y="2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2237"/>
              <p:cNvSpPr>
                <a:spLocks/>
              </p:cNvSpPr>
              <p:nvPr/>
            </p:nvSpPr>
            <p:spPr bwMode="auto">
              <a:xfrm>
                <a:off x="2461" y="2209"/>
                <a:ext cx="11" cy="29"/>
              </a:xfrm>
              <a:custGeom>
                <a:avLst/>
                <a:gdLst>
                  <a:gd name="T0" fmla="*/ 0 w 11"/>
                  <a:gd name="T1" fmla="*/ 25 h 29"/>
                  <a:gd name="T2" fmla="*/ 3 w 11"/>
                  <a:gd name="T3" fmla="*/ 0 h 29"/>
                  <a:gd name="T4" fmla="*/ 8 w 11"/>
                  <a:gd name="T5" fmla="*/ 10 h 29"/>
                  <a:gd name="T6" fmla="*/ 3 w 11"/>
                  <a:gd name="T7" fmla="*/ 15 h 29"/>
                  <a:gd name="T8" fmla="*/ 11 w 11"/>
                  <a:gd name="T9" fmla="*/ 15 h 29"/>
                  <a:gd name="T10" fmla="*/ 11 w 11"/>
                  <a:gd name="T11" fmla="*/ 29 h 29"/>
                  <a:gd name="T12" fmla="*/ 0 w 11"/>
                  <a:gd name="T13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0" y="25"/>
                    </a:moveTo>
                    <a:lnTo>
                      <a:pt x="3" y="0"/>
                    </a:lnTo>
                    <a:lnTo>
                      <a:pt x="8" y="10"/>
                    </a:lnTo>
                    <a:lnTo>
                      <a:pt x="3" y="15"/>
                    </a:lnTo>
                    <a:lnTo>
                      <a:pt x="11" y="15"/>
                    </a:lnTo>
                    <a:lnTo>
                      <a:pt x="11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2238"/>
              <p:cNvSpPr>
                <a:spLocks/>
              </p:cNvSpPr>
              <p:nvPr/>
            </p:nvSpPr>
            <p:spPr bwMode="auto">
              <a:xfrm>
                <a:off x="2461" y="2209"/>
                <a:ext cx="11" cy="15"/>
              </a:xfrm>
              <a:custGeom>
                <a:avLst/>
                <a:gdLst>
                  <a:gd name="T0" fmla="*/ 11 w 11"/>
                  <a:gd name="T1" fmla="*/ 15 h 15"/>
                  <a:gd name="T2" fmla="*/ 0 w 11"/>
                  <a:gd name="T3" fmla="*/ 15 h 15"/>
                  <a:gd name="T4" fmla="*/ 0 w 11"/>
                  <a:gd name="T5" fmla="*/ 0 h 15"/>
                  <a:gd name="T6" fmla="*/ 3 w 11"/>
                  <a:gd name="T7" fmla="*/ 0 h 15"/>
                  <a:gd name="T8" fmla="*/ 3 w 11"/>
                  <a:gd name="T9" fmla="*/ 15 h 15"/>
                  <a:gd name="T10" fmla="*/ 11 w 11"/>
                  <a:gd name="T11" fmla="*/ 15 h 15"/>
                  <a:gd name="T12" fmla="*/ 11 w 1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">
                    <a:moveTo>
                      <a:pt x="11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11" y="1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2239"/>
              <p:cNvSpPr>
                <a:spLocks/>
              </p:cNvSpPr>
              <p:nvPr/>
            </p:nvSpPr>
            <p:spPr bwMode="auto">
              <a:xfrm>
                <a:off x="2464" y="2209"/>
                <a:ext cx="5" cy="25"/>
              </a:xfrm>
              <a:custGeom>
                <a:avLst/>
                <a:gdLst>
                  <a:gd name="T0" fmla="*/ 0 w 5"/>
                  <a:gd name="T1" fmla="*/ 25 h 25"/>
                  <a:gd name="T2" fmla="*/ 0 w 5"/>
                  <a:gd name="T3" fmla="*/ 0 h 25"/>
                  <a:gd name="T4" fmla="*/ 5 w 5"/>
                  <a:gd name="T5" fmla="*/ 0 h 25"/>
                  <a:gd name="T6" fmla="*/ 5 w 5"/>
                  <a:gd name="T7" fmla="*/ 0 h 25"/>
                  <a:gd name="T8" fmla="*/ 5 w 5"/>
                  <a:gd name="T9" fmla="*/ 15 h 25"/>
                  <a:gd name="T10" fmla="*/ 5 w 5"/>
                  <a:gd name="T11" fmla="*/ 25 h 25"/>
                  <a:gd name="T12" fmla="*/ 0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2240"/>
              <p:cNvSpPr>
                <a:spLocks/>
              </p:cNvSpPr>
              <p:nvPr/>
            </p:nvSpPr>
            <p:spPr bwMode="auto">
              <a:xfrm>
                <a:off x="2469" y="2209"/>
                <a:ext cx="3" cy="25"/>
              </a:xfrm>
              <a:custGeom>
                <a:avLst/>
                <a:gdLst>
                  <a:gd name="T0" fmla="*/ 0 w 3"/>
                  <a:gd name="T1" fmla="*/ 25 h 25"/>
                  <a:gd name="T2" fmla="*/ 0 w 3"/>
                  <a:gd name="T3" fmla="*/ 0 h 25"/>
                  <a:gd name="T4" fmla="*/ 3 w 3"/>
                  <a:gd name="T5" fmla="*/ 0 h 25"/>
                  <a:gd name="T6" fmla="*/ 3 w 3"/>
                  <a:gd name="T7" fmla="*/ 0 h 25"/>
                  <a:gd name="T8" fmla="*/ 3 w 3"/>
                  <a:gd name="T9" fmla="*/ 15 h 25"/>
                  <a:gd name="T10" fmla="*/ 3 w 3"/>
                  <a:gd name="T11" fmla="*/ 25 h 25"/>
                  <a:gd name="T12" fmla="*/ 0 w 3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2241"/>
              <p:cNvSpPr>
                <a:spLocks/>
              </p:cNvSpPr>
              <p:nvPr/>
            </p:nvSpPr>
            <p:spPr bwMode="auto">
              <a:xfrm>
                <a:off x="2472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0 h 25"/>
                  <a:gd name="T8" fmla="*/ 8 w 8"/>
                  <a:gd name="T9" fmla="*/ 15 h 25"/>
                  <a:gd name="T10" fmla="*/ 8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2242"/>
              <p:cNvSpPr>
                <a:spLocks/>
              </p:cNvSpPr>
              <p:nvPr/>
            </p:nvSpPr>
            <p:spPr bwMode="auto">
              <a:xfrm>
                <a:off x="2480" y="2209"/>
                <a:ext cx="6" cy="25"/>
              </a:xfrm>
              <a:custGeom>
                <a:avLst/>
                <a:gdLst>
                  <a:gd name="T0" fmla="*/ 0 w 6"/>
                  <a:gd name="T1" fmla="*/ 25 h 25"/>
                  <a:gd name="T2" fmla="*/ 0 w 6"/>
                  <a:gd name="T3" fmla="*/ 0 h 25"/>
                  <a:gd name="T4" fmla="*/ 6 w 6"/>
                  <a:gd name="T5" fmla="*/ 0 h 25"/>
                  <a:gd name="T6" fmla="*/ 6 w 6"/>
                  <a:gd name="T7" fmla="*/ 0 h 25"/>
                  <a:gd name="T8" fmla="*/ 6 w 6"/>
                  <a:gd name="T9" fmla="*/ 15 h 25"/>
                  <a:gd name="T10" fmla="*/ 6 w 6"/>
                  <a:gd name="T11" fmla="*/ 25 h 25"/>
                  <a:gd name="T12" fmla="*/ 0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0" y="2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2243"/>
              <p:cNvSpPr>
                <a:spLocks/>
              </p:cNvSpPr>
              <p:nvPr/>
            </p:nvSpPr>
            <p:spPr bwMode="auto">
              <a:xfrm>
                <a:off x="2486" y="2209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0 h 25"/>
                  <a:gd name="T8" fmla="*/ 2 w 2"/>
                  <a:gd name="T9" fmla="*/ 15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2244"/>
              <p:cNvSpPr>
                <a:spLocks/>
              </p:cNvSpPr>
              <p:nvPr/>
            </p:nvSpPr>
            <p:spPr bwMode="auto">
              <a:xfrm>
                <a:off x="2486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2 w 8"/>
                  <a:gd name="T3" fmla="*/ 0 h 25"/>
                  <a:gd name="T4" fmla="*/ 8 w 8"/>
                  <a:gd name="T5" fmla="*/ 10 h 25"/>
                  <a:gd name="T6" fmla="*/ 8 w 8"/>
                  <a:gd name="T7" fmla="*/ 15 h 25"/>
                  <a:gd name="T8" fmla="*/ 8 w 8"/>
                  <a:gd name="T9" fmla="*/ 25 h 25"/>
                  <a:gd name="T10" fmla="*/ 2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2" y="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8" y="2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2245"/>
              <p:cNvSpPr>
                <a:spLocks/>
              </p:cNvSpPr>
              <p:nvPr/>
            </p:nvSpPr>
            <p:spPr bwMode="auto">
              <a:xfrm>
                <a:off x="2494" y="2219"/>
                <a:ext cx="2" cy="15"/>
              </a:xfrm>
              <a:custGeom>
                <a:avLst/>
                <a:gdLst>
                  <a:gd name="T0" fmla="*/ 0 w 2"/>
                  <a:gd name="T1" fmla="*/ 15 h 15"/>
                  <a:gd name="T2" fmla="*/ 0 w 2"/>
                  <a:gd name="T3" fmla="*/ 0 h 15"/>
                  <a:gd name="T4" fmla="*/ 2 w 2"/>
                  <a:gd name="T5" fmla="*/ 0 h 15"/>
                  <a:gd name="T6" fmla="*/ 2 w 2"/>
                  <a:gd name="T7" fmla="*/ 0 h 15"/>
                  <a:gd name="T8" fmla="*/ 2 w 2"/>
                  <a:gd name="T9" fmla="*/ 5 h 15"/>
                  <a:gd name="T10" fmla="*/ 2 w 2"/>
                  <a:gd name="T11" fmla="*/ 15 h 15"/>
                  <a:gd name="T12" fmla="*/ 0 w 2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2246"/>
              <p:cNvSpPr>
                <a:spLocks/>
              </p:cNvSpPr>
              <p:nvPr/>
            </p:nvSpPr>
            <p:spPr bwMode="auto">
              <a:xfrm>
                <a:off x="2496" y="2219"/>
                <a:ext cx="6" cy="15"/>
              </a:xfrm>
              <a:custGeom>
                <a:avLst/>
                <a:gdLst>
                  <a:gd name="T0" fmla="*/ 0 w 6"/>
                  <a:gd name="T1" fmla="*/ 15 h 15"/>
                  <a:gd name="T2" fmla="*/ 0 w 6"/>
                  <a:gd name="T3" fmla="*/ 0 h 15"/>
                  <a:gd name="T4" fmla="*/ 6 w 6"/>
                  <a:gd name="T5" fmla="*/ 0 h 15"/>
                  <a:gd name="T6" fmla="*/ 6 w 6"/>
                  <a:gd name="T7" fmla="*/ 0 h 15"/>
                  <a:gd name="T8" fmla="*/ 6 w 6"/>
                  <a:gd name="T9" fmla="*/ 5 h 15"/>
                  <a:gd name="T10" fmla="*/ 6 w 6"/>
                  <a:gd name="T11" fmla="*/ 15 h 15"/>
                  <a:gd name="T12" fmla="*/ 0 w 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2247"/>
              <p:cNvSpPr>
                <a:spLocks/>
              </p:cNvSpPr>
              <p:nvPr/>
            </p:nvSpPr>
            <p:spPr bwMode="auto">
              <a:xfrm>
                <a:off x="2502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2248"/>
              <p:cNvSpPr>
                <a:spLocks/>
              </p:cNvSpPr>
              <p:nvPr/>
            </p:nvSpPr>
            <p:spPr bwMode="auto">
              <a:xfrm>
                <a:off x="2505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2249"/>
              <p:cNvSpPr>
                <a:spLocks/>
              </p:cNvSpPr>
              <p:nvPr/>
            </p:nvSpPr>
            <p:spPr bwMode="auto">
              <a:xfrm>
                <a:off x="2510" y="2219"/>
                <a:ext cx="3" cy="15"/>
              </a:xfrm>
              <a:custGeom>
                <a:avLst/>
                <a:gdLst>
                  <a:gd name="T0" fmla="*/ 0 w 3"/>
                  <a:gd name="T1" fmla="*/ 15 h 15"/>
                  <a:gd name="T2" fmla="*/ 0 w 3"/>
                  <a:gd name="T3" fmla="*/ 0 h 15"/>
                  <a:gd name="T4" fmla="*/ 3 w 3"/>
                  <a:gd name="T5" fmla="*/ 0 h 15"/>
                  <a:gd name="T6" fmla="*/ 3 w 3"/>
                  <a:gd name="T7" fmla="*/ 0 h 15"/>
                  <a:gd name="T8" fmla="*/ 3 w 3"/>
                  <a:gd name="T9" fmla="*/ 5 h 15"/>
                  <a:gd name="T10" fmla="*/ 3 w 3"/>
                  <a:gd name="T11" fmla="*/ 15 h 15"/>
                  <a:gd name="T12" fmla="*/ 0 w 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2250"/>
              <p:cNvSpPr>
                <a:spLocks/>
              </p:cNvSpPr>
              <p:nvPr/>
            </p:nvSpPr>
            <p:spPr bwMode="auto">
              <a:xfrm>
                <a:off x="2513" y="2219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0 h 15"/>
                  <a:gd name="T6" fmla="*/ 5 w 5"/>
                  <a:gd name="T7" fmla="*/ 0 h 15"/>
                  <a:gd name="T8" fmla="*/ 5 w 5"/>
                  <a:gd name="T9" fmla="*/ 5 h 15"/>
                  <a:gd name="T10" fmla="*/ 5 w 5"/>
                  <a:gd name="T11" fmla="*/ 15 h 15"/>
                  <a:gd name="T12" fmla="*/ 0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2251"/>
              <p:cNvSpPr>
                <a:spLocks/>
              </p:cNvSpPr>
              <p:nvPr/>
            </p:nvSpPr>
            <p:spPr bwMode="auto">
              <a:xfrm>
                <a:off x="2518" y="2219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0 w 9"/>
                  <a:gd name="T3" fmla="*/ 0 h 15"/>
                  <a:gd name="T4" fmla="*/ 3 w 9"/>
                  <a:gd name="T5" fmla="*/ 0 h 15"/>
                  <a:gd name="T6" fmla="*/ 3 w 9"/>
                  <a:gd name="T7" fmla="*/ 5 h 15"/>
                  <a:gd name="T8" fmla="*/ 9 w 9"/>
                  <a:gd name="T9" fmla="*/ 15 h 15"/>
                  <a:gd name="T10" fmla="*/ 3 w 9"/>
                  <a:gd name="T11" fmla="*/ 15 h 15"/>
                  <a:gd name="T12" fmla="*/ 0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9" y="15"/>
                    </a:lnTo>
                    <a:lnTo>
                      <a:pt x="3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2252"/>
              <p:cNvSpPr>
                <a:spLocks/>
              </p:cNvSpPr>
              <p:nvPr/>
            </p:nvSpPr>
            <p:spPr bwMode="auto">
              <a:xfrm>
                <a:off x="2518" y="2209"/>
                <a:ext cx="11" cy="25"/>
              </a:xfrm>
              <a:custGeom>
                <a:avLst/>
                <a:gdLst>
                  <a:gd name="T0" fmla="*/ 9 w 11"/>
                  <a:gd name="T1" fmla="*/ 25 h 25"/>
                  <a:gd name="T2" fmla="*/ 0 w 11"/>
                  <a:gd name="T3" fmla="*/ 10 h 25"/>
                  <a:gd name="T4" fmla="*/ 9 w 11"/>
                  <a:gd name="T5" fmla="*/ 0 h 25"/>
                  <a:gd name="T6" fmla="*/ 9 w 11"/>
                  <a:gd name="T7" fmla="*/ 0 h 25"/>
                  <a:gd name="T8" fmla="*/ 9 w 11"/>
                  <a:gd name="T9" fmla="*/ 15 h 25"/>
                  <a:gd name="T10" fmla="*/ 11 w 11"/>
                  <a:gd name="T11" fmla="*/ 25 h 25"/>
                  <a:gd name="T12" fmla="*/ 9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9" y="25"/>
                    </a:moveTo>
                    <a:lnTo>
                      <a:pt x="0" y="1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5"/>
                    </a:lnTo>
                    <a:lnTo>
                      <a:pt x="11" y="25"/>
                    </a:lnTo>
                    <a:lnTo>
                      <a:pt x="9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2253"/>
              <p:cNvSpPr>
                <a:spLocks/>
              </p:cNvSpPr>
              <p:nvPr/>
            </p:nvSpPr>
            <p:spPr bwMode="auto">
              <a:xfrm>
                <a:off x="2527" y="2209"/>
                <a:ext cx="2" cy="25"/>
              </a:xfrm>
              <a:custGeom>
                <a:avLst/>
                <a:gdLst>
                  <a:gd name="T0" fmla="*/ 0 w 2"/>
                  <a:gd name="T1" fmla="*/ 25 h 25"/>
                  <a:gd name="T2" fmla="*/ 0 w 2"/>
                  <a:gd name="T3" fmla="*/ 0 h 25"/>
                  <a:gd name="T4" fmla="*/ 2 w 2"/>
                  <a:gd name="T5" fmla="*/ 0 h 25"/>
                  <a:gd name="T6" fmla="*/ 2 w 2"/>
                  <a:gd name="T7" fmla="*/ 0 h 25"/>
                  <a:gd name="T8" fmla="*/ 2 w 2"/>
                  <a:gd name="T9" fmla="*/ 15 h 25"/>
                  <a:gd name="T10" fmla="*/ 2 w 2"/>
                  <a:gd name="T11" fmla="*/ 25 h 25"/>
                  <a:gd name="T12" fmla="*/ 0 w 2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2254"/>
              <p:cNvSpPr>
                <a:spLocks/>
              </p:cNvSpPr>
              <p:nvPr/>
            </p:nvSpPr>
            <p:spPr bwMode="auto">
              <a:xfrm>
                <a:off x="2529" y="2209"/>
                <a:ext cx="14" cy="25"/>
              </a:xfrm>
              <a:custGeom>
                <a:avLst/>
                <a:gdLst>
                  <a:gd name="T0" fmla="*/ 0 w 14"/>
                  <a:gd name="T1" fmla="*/ 25 h 25"/>
                  <a:gd name="T2" fmla="*/ 0 w 14"/>
                  <a:gd name="T3" fmla="*/ 0 h 25"/>
                  <a:gd name="T4" fmla="*/ 14 w 14"/>
                  <a:gd name="T5" fmla="*/ 0 h 25"/>
                  <a:gd name="T6" fmla="*/ 14 w 14"/>
                  <a:gd name="T7" fmla="*/ 15 h 25"/>
                  <a:gd name="T8" fmla="*/ 6 w 14"/>
                  <a:gd name="T9" fmla="*/ 15 h 25"/>
                  <a:gd name="T10" fmla="*/ 6 w 14"/>
                  <a:gd name="T11" fmla="*/ 25 h 25"/>
                  <a:gd name="T12" fmla="*/ 0 w 1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0" y="25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15"/>
                    </a:lnTo>
                    <a:lnTo>
                      <a:pt x="6" y="1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2255"/>
              <p:cNvSpPr>
                <a:spLocks/>
              </p:cNvSpPr>
              <p:nvPr/>
            </p:nvSpPr>
            <p:spPr bwMode="auto">
              <a:xfrm>
                <a:off x="2529" y="2224"/>
                <a:ext cx="14" cy="10"/>
              </a:xfrm>
              <a:custGeom>
                <a:avLst/>
                <a:gdLst>
                  <a:gd name="T0" fmla="*/ 0 w 14"/>
                  <a:gd name="T1" fmla="*/ 0 h 10"/>
                  <a:gd name="T2" fmla="*/ 14 w 14"/>
                  <a:gd name="T3" fmla="*/ 0 h 10"/>
                  <a:gd name="T4" fmla="*/ 14 w 14"/>
                  <a:gd name="T5" fmla="*/ 0 h 10"/>
                  <a:gd name="T6" fmla="*/ 6 w 14"/>
                  <a:gd name="T7" fmla="*/ 0 h 10"/>
                  <a:gd name="T8" fmla="*/ 6 w 14"/>
                  <a:gd name="T9" fmla="*/ 10 h 10"/>
                  <a:gd name="T10" fmla="*/ 0 w 14"/>
                  <a:gd name="T11" fmla="*/ 10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6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2256"/>
              <p:cNvSpPr>
                <a:spLocks/>
              </p:cNvSpPr>
              <p:nvPr/>
            </p:nvSpPr>
            <p:spPr bwMode="auto">
              <a:xfrm>
                <a:off x="2535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3 w 8"/>
                  <a:gd name="T5" fmla="*/ 0 h 15"/>
                  <a:gd name="T6" fmla="*/ 3 w 8"/>
                  <a:gd name="T7" fmla="*/ 5 h 15"/>
                  <a:gd name="T8" fmla="*/ 8 w 8"/>
                  <a:gd name="T9" fmla="*/ 1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2257"/>
              <p:cNvSpPr>
                <a:spLocks/>
              </p:cNvSpPr>
              <p:nvPr/>
            </p:nvSpPr>
            <p:spPr bwMode="auto">
              <a:xfrm>
                <a:off x="2538" y="2209"/>
                <a:ext cx="8" cy="25"/>
              </a:xfrm>
              <a:custGeom>
                <a:avLst/>
                <a:gdLst>
                  <a:gd name="T0" fmla="*/ 5 w 8"/>
                  <a:gd name="T1" fmla="*/ 25 h 25"/>
                  <a:gd name="T2" fmla="*/ 0 w 8"/>
                  <a:gd name="T3" fmla="*/ 10 h 25"/>
                  <a:gd name="T4" fmla="*/ 5 w 8"/>
                  <a:gd name="T5" fmla="*/ 0 h 25"/>
                  <a:gd name="T6" fmla="*/ 5 w 8"/>
                  <a:gd name="T7" fmla="*/ 0 h 25"/>
                  <a:gd name="T8" fmla="*/ 5 w 8"/>
                  <a:gd name="T9" fmla="*/ 15 h 25"/>
                  <a:gd name="T10" fmla="*/ 8 w 8"/>
                  <a:gd name="T11" fmla="*/ 25 h 25"/>
                  <a:gd name="T12" fmla="*/ 5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5" y="25"/>
                    </a:moveTo>
                    <a:lnTo>
                      <a:pt x="0" y="1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8" y="25"/>
                    </a:lnTo>
                    <a:lnTo>
                      <a:pt x="5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2258"/>
              <p:cNvSpPr>
                <a:spLocks/>
              </p:cNvSpPr>
              <p:nvPr/>
            </p:nvSpPr>
            <p:spPr bwMode="auto">
              <a:xfrm>
                <a:off x="2543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0 w 8"/>
                  <a:gd name="T3" fmla="*/ 0 h 25"/>
                  <a:gd name="T4" fmla="*/ 8 w 8"/>
                  <a:gd name="T5" fmla="*/ 0 h 25"/>
                  <a:gd name="T6" fmla="*/ 8 w 8"/>
                  <a:gd name="T7" fmla="*/ 0 h 25"/>
                  <a:gd name="T8" fmla="*/ 3 w 8"/>
                  <a:gd name="T9" fmla="*/ 15 h 25"/>
                  <a:gd name="T10" fmla="*/ 3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" y="15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2259"/>
              <p:cNvSpPr>
                <a:spLocks/>
              </p:cNvSpPr>
              <p:nvPr/>
            </p:nvSpPr>
            <p:spPr bwMode="auto">
              <a:xfrm>
                <a:off x="2546" y="2209"/>
                <a:ext cx="8" cy="25"/>
              </a:xfrm>
              <a:custGeom>
                <a:avLst/>
                <a:gdLst>
                  <a:gd name="T0" fmla="*/ 0 w 8"/>
                  <a:gd name="T1" fmla="*/ 25 h 25"/>
                  <a:gd name="T2" fmla="*/ 5 w 8"/>
                  <a:gd name="T3" fmla="*/ 0 h 25"/>
                  <a:gd name="T4" fmla="*/ 8 w 8"/>
                  <a:gd name="T5" fmla="*/ 10 h 25"/>
                  <a:gd name="T6" fmla="*/ 5 w 8"/>
                  <a:gd name="T7" fmla="*/ 15 h 25"/>
                  <a:gd name="T8" fmla="*/ 5 w 8"/>
                  <a:gd name="T9" fmla="*/ 25 h 25"/>
                  <a:gd name="T10" fmla="*/ 5 w 8"/>
                  <a:gd name="T11" fmla="*/ 25 h 25"/>
                  <a:gd name="T12" fmla="*/ 0 w 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lnTo>
                      <a:pt x="5" y="0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2260"/>
              <p:cNvSpPr>
                <a:spLocks/>
              </p:cNvSpPr>
              <p:nvPr/>
            </p:nvSpPr>
            <p:spPr bwMode="auto">
              <a:xfrm>
                <a:off x="2551" y="2219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0 h 15"/>
                  <a:gd name="T4" fmla="*/ 8 w 8"/>
                  <a:gd name="T5" fmla="*/ 0 h 15"/>
                  <a:gd name="T6" fmla="*/ 8 w 8"/>
                  <a:gd name="T7" fmla="*/ 0 h 15"/>
                  <a:gd name="T8" fmla="*/ 8 w 8"/>
                  <a:gd name="T9" fmla="*/ 5 h 15"/>
                  <a:gd name="T10" fmla="*/ 8 w 8"/>
                  <a:gd name="T11" fmla="*/ 15 h 15"/>
                  <a:gd name="T12" fmla="*/ 0 w 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Freeform 2262"/>
            <p:cNvSpPr>
              <a:spLocks/>
            </p:cNvSpPr>
            <p:nvPr/>
          </p:nvSpPr>
          <p:spPr bwMode="auto">
            <a:xfrm>
              <a:off x="2559" y="2219"/>
              <a:ext cx="3" cy="15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0 h 15"/>
                <a:gd name="T4" fmla="*/ 3 w 3"/>
                <a:gd name="T5" fmla="*/ 0 h 15"/>
                <a:gd name="T6" fmla="*/ 3 w 3"/>
                <a:gd name="T7" fmla="*/ 0 h 15"/>
                <a:gd name="T8" fmla="*/ 3 w 3"/>
                <a:gd name="T9" fmla="*/ 5 h 15"/>
                <a:gd name="T10" fmla="*/ 3 w 3"/>
                <a:gd name="T11" fmla="*/ 15 h 15"/>
                <a:gd name="T12" fmla="*/ 0 w 3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5"/>
                  </a:lnTo>
                  <a:lnTo>
                    <a:pt x="3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263"/>
            <p:cNvSpPr>
              <a:spLocks/>
            </p:cNvSpPr>
            <p:nvPr/>
          </p:nvSpPr>
          <p:spPr bwMode="auto">
            <a:xfrm>
              <a:off x="2562" y="2219"/>
              <a:ext cx="6" cy="15"/>
            </a:xfrm>
            <a:custGeom>
              <a:avLst/>
              <a:gdLst>
                <a:gd name="T0" fmla="*/ 0 w 6"/>
                <a:gd name="T1" fmla="*/ 15 h 15"/>
                <a:gd name="T2" fmla="*/ 0 w 6"/>
                <a:gd name="T3" fmla="*/ 0 h 15"/>
                <a:gd name="T4" fmla="*/ 6 w 6"/>
                <a:gd name="T5" fmla="*/ 0 h 15"/>
                <a:gd name="T6" fmla="*/ 6 w 6"/>
                <a:gd name="T7" fmla="*/ 0 h 15"/>
                <a:gd name="T8" fmla="*/ 6 w 6"/>
                <a:gd name="T9" fmla="*/ 5 h 15"/>
                <a:gd name="T10" fmla="*/ 6 w 6"/>
                <a:gd name="T11" fmla="*/ 15 h 15"/>
                <a:gd name="T12" fmla="*/ 0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0" y="1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264"/>
            <p:cNvSpPr>
              <a:spLocks/>
            </p:cNvSpPr>
            <p:nvPr/>
          </p:nvSpPr>
          <p:spPr bwMode="auto">
            <a:xfrm>
              <a:off x="2568" y="2219"/>
              <a:ext cx="2" cy="15"/>
            </a:xfrm>
            <a:custGeom>
              <a:avLst/>
              <a:gdLst>
                <a:gd name="T0" fmla="*/ 0 w 2"/>
                <a:gd name="T1" fmla="*/ 15 h 15"/>
                <a:gd name="T2" fmla="*/ 0 w 2"/>
                <a:gd name="T3" fmla="*/ 0 h 15"/>
                <a:gd name="T4" fmla="*/ 2 w 2"/>
                <a:gd name="T5" fmla="*/ 0 h 15"/>
                <a:gd name="T6" fmla="*/ 2 w 2"/>
                <a:gd name="T7" fmla="*/ 5 h 15"/>
                <a:gd name="T8" fmla="*/ 2 w 2"/>
                <a:gd name="T9" fmla="*/ 15 h 15"/>
                <a:gd name="T10" fmla="*/ 2 w 2"/>
                <a:gd name="T11" fmla="*/ 15 h 15"/>
                <a:gd name="T12" fmla="*/ 0 w 2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5">
                  <a:moveTo>
                    <a:pt x="0" y="15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265"/>
            <p:cNvSpPr>
              <a:spLocks/>
            </p:cNvSpPr>
            <p:nvPr/>
          </p:nvSpPr>
          <p:spPr bwMode="auto">
            <a:xfrm>
              <a:off x="2568" y="2204"/>
              <a:ext cx="11" cy="30"/>
            </a:xfrm>
            <a:custGeom>
              <a:avLst/>
              <a:gdLst>
                <a:gd name="T0" fmla="*/ 2 w 11"/>
                <a:gd name="T1" fmla="*/ 30 h 30"/>
                <a:gd name="T2" fmla="*/ 0 w 11"/>
                <a:gd name="T3" fmla="*/ 15 h 30"/>
                <a:gd name="T4" fmla="*/ 11 w 11"/>
                <a:gd name="T5" fmla="*/ 0 h 30"/>
                <a:gd name="T6" fmla="*/ 11 w 11"/>
                <a:gd name="T7" fmla="*/ 20 h 30"/>
                <a:gd name="T8" fmla="*/ 8 w 11"/>
                <a:gd name="T9" fmla="*/ 20 h 30"/>
                <a:gd name="T10" fmla="*/ 8 w 11"/>
                <a:gd name="T11" fmla="*/ 30 h 30"/>
                <a:gd name="T12" fmla="*/ 2 w 11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0">
                  <a:moveTo>
                    <a:pt x="2" y="30"/>
                  </a:moveTo>
                  <a:lnTo>
                    <a:pt x="0" y="15"/>
                  </a:lnTo>
                  <a:lnTo>
                    <a:pt x="11" y="0"/>
                  </a:lnTo>
                  <a:lnTo>
                    <a:pt x="11" y="20"/>
                  </a:lnTo>
                  <a:lnTo>
                    <a:pt x="8" y="20"/>
                  </a:lnTo>
                  <a:lnTo>
                    <a:pt x="8" y="30"/>
                  </a:lnTo>
                  <a:lnTo>
                    <a:pt x="2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266"/>
            <p:cNvSpPr>
              <a:spLocks/>
            </p:cNvSpPr>
            <p:nvPr/>
          </p:nvSpPr>
          <p:spPr bwMode="auto">
            <a:xfrm>
              <a:off x="2568" y="2224"/>
              <a:ext cx="11" cy="10"/>
            </a:xfrm>
            <a:custGeom>
              <a:avLst/>
              <a:gdLst>
                <a:gd name="T0" fmla="*/ 0 w 11"/>
                <a:gd name="T1" fmla="*/ 0 h 10"/>
                <a:gd name="T2" fmla="*/ 11 w 11"/>
                <a:gd name="T3" fmla="*/ 0 h 10"/>
                <a:gd name="T4" fmla="*/ 11 w 11"/>
                <a:gd name="T5" fmla="*/ 0 h 10"/>
                <a:gd name="T6" fmla="*/ 8 w 11"/>
                <a:gd name="T7" fmla="*/ 0 h 10"/>
                <a:gd name="T8" fmla="*/ 8 w 11"/>
                <a:gd name="T9" fmla="*/ 10 h 10"/>
                <a:gd name="T10" fmla="*/ 0 w 11"/>
                <a:gd name="T11" fmla="*/ 10 h 10"/>
                <a:gd name="T12" fmla="*/ 0 w 11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267"/>
            <p:cNvSpPr>
              <a:spLocks/>
            </p:cNvSpPr>
            <p:nvPr/>
          </p:nvSpPr>
          <p:spPr bwMode="auto">
            <a:xfrm>
              <a:off x="2576" y="2219"/>
              <a:ext cx="3" cy="15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0 h 15"/>
                <a:gd name="T4" fmla="*/ 3 w 3"/>
                <a:gd name="T5" fmla="*/ 0 h 15"/>
                <a:gd name="T6" fmla="*/ 3 w 3"/>
                <a:gd name="T7" fmla="*/ 0 h 15"/>
                <a:gd name="T8" fmla="*/ 3 w 3"/>
                <a:gd name="T9" fmla="*/ 5 h 15"/>
                <a:gd name="T10" fmla="*/ 3 w 3"/>
                <a:gd name="T11" fmla="*/ 15 h 15"/>
                <a:gd name="T12" fmla="*/ 0 w 3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5"/>
                  </a:lnTo>
                  <a:lnTo>
                    <a:pt x="3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268"/>
            <p:cNvSpPr>
              <a:spLocks/>
            </p:cNvSpPr>
            <p:nvPr/>
          </p:nvSpPr>
          <p:spPr bwMode="auto">
            <a:xfrm>
              <a:off x="2579" y="2219"/>
              <a:ext cx="5" cy="15"/>
            </a:xfrm>
            <a:custGeom>
              <a:avLst/>
              <a:gdLst>
                <a:gd name="T0" fmla="*/ 0 w 5"/>
                <a:gd name="T1" fmla="*/ 15 h 15"/>
                <a:gd name="T2" fmla="*/ 0 w 5"/>
                <a:gd name="T3" fmla="*/ 0 h 15"/>
                <a:gd name="T4" fmla="*/ 5 w 5"/>
                <a:gd name="T5" fmla="*/ 0 h 15"/>
                <a:gd name="T6" fmla="*/ 5 w 5"/>
                <a:gd name="T7" fmla="*/ 0 h 15"/>
                <a:gd name="T8" fmla="*/ 5 w 5"/>
                <a:gd name="T9" fmla="*/ 5 h 15"/>
                <a:gd name="T10" fmla="*/ 5 w 5"/>
                <a:gd name="T11" fmla="*/ 15 h 15"/>
                <a:gd name="T12" fmla="*/ 0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0" y="15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5"/>
                  </a:lnTo>
                  <a:lnTo>
                    <a:pt x="5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269"/>
            <p:cNvSpPr>
              <a:spLocks/>
            </p:cNvSpPr>
            <p:nvPr/>
          </p:nvSpPr>
          <p:spPr bwMode="auto">
            <a:xfrm>
              <a:off x="2584" y="2219"/>
              <a:ext cx="3" cy="15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0 h 15"/>
                <a:gd name="T4" fmla="*/ 3 w 3"/>
                <a:gd name="T5" fmla="*/ 0 h 15"/>
                <a:gd name="T6" fmla="*/ 3 w 3"/>
                <a:gd name="T7" fmla="*/ 0 h 15"/>
                <a:gd name="T8" fmla="*/ 3 w 3"/>
                <a:gd name="T9" fmla="*/ 5 h 15"/>
                <a:gd name="T10" fmla="*/ 3 w 3"/>
                <a:gd name="T11" fmla="*/ 15 h 15"/>
                <a:gd name="T12" fmla="*/ 0 w 3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5"/>
                  </a:lnTo>
                  <a:lnTo>
                    <a:pt x="3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270"/>
            <p:cNvSpPr>
              <a:spLocks/>
            </p:cNvSpPr>
            <p:nvPr/>
          </p:nvSpPr>
          <p:spPr bwMode="auto">
            <a:xfrm>
              <a:off x="2587" y="2219"/>
              <a:ext cx="5" cy="15"/>
            </a:xfrm>
            <a:custGeom>
              <a:avLst/>
              <a:gdLst>
                <a:gd name="T0" fmla="*/ 0 w 5"/>
                <a:gd name="T1" fmla="*/ 15 h 15"/>
                <a:gd name="T2" fmla="*/ 0 w 5"/>
                <a:gd name="T3" fmla="*/ 0 h 15"/>
                <a:gd name="T4" fmla="*/ 5 w 5"/>
                <a:gd name="T5" fmla="*/ 0 h 15"/>
                <a:gd name="T6" fmla="*/ 5 w 5"/>
                <a:gd name="T7" fmla="*/ 0 h 15"/>
                <a:gd name="T8" fmla="*/ 5 w 5"/>
                <a:gd name="T9" fmla="*/ 5 h 15"/>
                <a:gd name="T10" fmla="*/ 5 w 5"/>
                <a:gd name="T11" fmla="*/ 15 h 15"/>
                <a:gd name="T12" fmla="*/ 0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0" y="15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5"/>
                  </a:lnTo>
                  <a:lnTo>
                    <a:pt x="5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271"/>
            <p:cNvSpPr>
              <a:spLocks/>
            </p:cNvSpPr>
            <p:nvPr/>
          </p:nvSpPr>
          <p:spPr bwMode="auto">
            <a:xfrm>
              <a:off x="2592" y="2219"/>
              <a:ext cx="3" cy="15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0 h 15"/>
                <a:gd name="T4" fmla="*/ 3 w 3"/>
                <a:gd name="T5" fmla="*/ 0 h 15"/>
                <a:gd name="T6" fmla="*/ 3 w 3"/>
                <a:gd name="T7" fmla="*/ 0 h 15"/>
                <a:gd name="T8" fmla="*/ 3 w 3"/>
                <a:gd name="T9" fmla="*/ 5 h 15"/>
                <a:gd name="T10" fmla="*/ 3 w 3"/>
                <a:gd name="T11" fmla="*/ 15 h 15"/>
                <a:gd name="T12" fmla="*/ 0 w 3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5"/>
                  </a:lnTo>
                  <a:lnTo>
                    <a:pt x="3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272"/>
            <p:cNvSpPr>
              <a:spLocks/>
            </p:cNvSpPr>
            <p:nvPr/>
          </p:nvSpPr>
          <p:spPr bwMode="auto">
            <a:xfrm>
              <a:off x="2595" y="2219"/>
              <a:ext cx="5" cy="15"/>
            </a:xfrm>
            <a:custGeom>
              <a:avLst/>
              <a:gdLst>
                <a:gd name="T0" fmla="*/ 0 w 5"/>
                <a:gd name="T1" fmla="*/ 15 h 15"/>
                <a:gd name="T2" fmla="*/ 0 w 5"/>
                <a:gd name="T3" fmla="*/ 0 h 15"/>
                <a:gd name="T4" fmla="*/ 5 w 5"/>
                <a:gd name="T5" fmla="*/ 0 h 15"/>
                <a:gd name="T6" fmla="*/ 5 w 5"/>
                <a:gd name="T7" fmla="*/ 0 h 15"/>
                <a:gd name="T8" fmla="*/ 5 w 5"/>
                <a:gd name="T9" fmla="*/ 5 h 15"/>
                <a:gd name="T10" fmla="*/ 5 w 5"/>
                <a:gd name="T11" fmla="*/ 15 h 15"/>
                <a:gd name="T12" fmla="*/ 0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0" y="15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5"/>
                  </a:lnTo>
                  <a:lnTo>
                    <a:pt x="5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273"/>
            <p:cNvSpPr>
              <a:spLocks/>
            </p:cNvSpPr>
            <p:nvPr/>
          </p:nvSpPr>
          <p:spPr bwMode="auto">
            <a:xfrm>
              <a:off x="2600" y="2219"/>
              <a:ext cx="3" cy="15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0 h 15"/>
                <a:gd name="T4" fmla="*/ 3 w 3"/>
                <a:gd name="T5" fmla="*/ 0 h 15"/>
                <a:gd name="T6" fmla="*/ 3 w 3"/>
                <a:gd name="T7" fmla="*/ 0 h 15"/>
                <a:gd name="T8" fmla="*/ 3 w 3"/>
                <a:gd name="T9" fmla="*/ 5 h 15"/>
                <a:gd name="T10" fmla="*/ 3 w 3"/>
                <a:gd name="T11" fmla="*/ 15 h 15"/>
                <a:gd name="T12" fmla="*/ 0 w 3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5"/>
                  </a:lnTo>
                  <a:lnTo>
                    <a:pt x="3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2274"/>
            <p:cNvSpPr>
              <a:spLocks/>
            </p:cNvSpPr>
            <p:nvPr/>
          </p:nvSpPr>
          <p:spPr bwMode="auto">
            <a:xfrm>
              <a:off x="2603" y="2219"/>
              <a:ext cx="6" cy="15"/>
            </a:xfrm>
            <a:custGeom>
              <a:avLst/>
              <a:gdLst>
                <a:gd name="T0" fmla="*/ 0 w 6"/>
                <a:gd name="T1" fmla="*/ 15 h 15"/>
                <a:gd name="T2" fmla="*/ 0 w 6"/>
                <a:gd name="T3" fmla="*/ 0 h 15"/>
                <a:gd name="T4" fmla="*/ 6 w 6"/>
                <a:gd name="T5" fmla="*/ 0 h 15"/>
                <a:gd name="T6" fmla="*/ 6 w 6"/>
                <a:gd name="T7" fmla="*/ 0 h 15"/>
                <a:gd name="T8" fmla="*/ 6 w 6"/>
                <a:gd name="T9" fmla="*/ 5 h 15"/>
                <a:gd name="T10" fmla="*/ 6 w 6"/>
                <a:gd name="T11" fmla="*/ 15 h 15"/>
                <a:gd name="T12" fmla="*/ 0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0" y="1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2275"/>
            <p:cNvSpPr>
              <a:spLocks/>
            </p:cNvSpPr>
            <p:nvPr/>
          </p:nvSpPr>
          <p:spPr bwMode="auto">
            <a:xfrm>
              <a:off x="2609" y="2219"/>
              <a:ext cx="2" cy="15"/>
            </a:xfrm>
            <a:custGeom>
              <a:avLst/>
              <a:gdLst>
                <a:gd name="T0" fmla="*/ 0 w 2"/>
                <a:gd name="T1" fmla="*/ 15 h 15"/>
                <a:gd name="T2" fmla="*/ 0 w 2"/>
                <a:gd name="T3" fmla="*/ 0 h 15"/>
                <a:gd name="T4" fmla="*/ 2 w 2"/>
                <a:gd name="T5" fmla="*/ 0 h 15"/>
                <a:gd name="T6" fmla="*/ 2 w 2"/>
                <a:gd name="T7" fmla="*/ 0 h 15"/>
                <a:gd name="T8" fmla="*/ 2 w 2"/>
                <a:gd name="T9" fmla="*/ 5 h 15"/>
                <a:gd name="T10" fmla="*/ 2 w 2"/>
                <a:gd name="T11" fmla="*/ 15 h 15"/>
                <a:gd name="T12" fmla="*/ 0 w 2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5">
                  <a:moveTo>
                    <a:pt x="0" y="15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5"/>
                  </a:lnTo>
                  <a:lnTo>
                    <a:pt x="2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276"/>
            <p:cNvSpPr>
              <a:spLocks/>
            </p:cNvSpPr>
            <p:nvPr/>
          </p:nvSpPr>
          <p:spPr bwMode="auto">
            <a:xfrm>
              <a:off x="2611" y="2219"/>
              <a:ext cx="6" cy="15"/>
            </a:xfrm>
            <a:custGeom>
              <a:avLst/>
              <a:gdLst>
                <a:gd name="T0" fmla="*/ 0 w 6"/>
                <a:gd name="T1" fmla="*/ 15 h 15"/>
                <a:gd name="T2" fmla="*/ 0 w 6"/>
                <a:gd name="T3" fmla="*/ 0 h 15"/>
                <a:gd name="T4" fmla="*/ 6 w 6"/>
                <a:gd name="T5" fmla="*/ 0 h 15"/>
                <a:gd name="T6" fmla="*/ 6 w 6"/>
                <a:gd name="T7" fmla="*/ 0 h 15"/>
                <a:gd name="T8" fmla="*/ 6 w 6"/>
                <a:gd name="T9" fmla="*/ 5 h 15"/>
                <a:gd name="T10" fmla="*/ 6 w 6"/>
                <a:gd name="T11" fmla="*/ 15 h 15"/>
                <a:gd name="T12" fmla="*/ 0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0" y="1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277"/>
            <p:cNvSpPr>
              <a:spLocks/>
            </p:cNvSpPr>
            <p:nvPr/>
          </p:nvSpPr>
          <p:spPr bwMode="auto">
            <a:xfrm>
              <a:off x="2617" y="2219"/>
              <a:ext cx="8" cy="15"/>
            </a:xfrm>
            <a:custGeom>
              <a:avLst/>
              <a:gdLst>
                <a:gd name="T0" fmla="*/ 0 w 8"/>
                <a:gd name="T1" fmla="*/ 15 h 15"/>
                <a:gd name="T2" fmla="*/ 0 w 8"/>
                <a:gd name="T3" fmla="*/ 0 h 15"/>
                <a:gd name="T4" fmla="*/ 3 w 8"/>
                <a:gd name="T5" fmla="*/ 0 h 15"/>
                <a:gd name="T6" fmla="*/ 3 w 8"/>
                <a:gd name="T7" fmla="*/ 5 h 15"/>
                <a:gd name="T8" fmla="*/ 8 w 8"/>
                <a:gd name="T9" fmla="*/ 15 h 15"/>
                <a:gd name="T10" fmla="*/ 8 w 8"/>
                <a:gd name="T11" fmla="*/ 15 h 15"/>
                <a:gd name="T12" fmla="*/ 0 w 8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5">
                  <a:moveTo>
                    <a:pt x="0" y="15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278"/>
            <p:cNvSpPr>
              <a:spLocks/>
            </p:cNvSpPr>
            <p:nvPr/>
          </p:nvSpPr>
          <p:spPr bwMode="auto">
            <a:xfrm>
              <a:off x="2620" y="2209"/>
              <a:ext cx="8" cy="25"/>
            </a:xfrm>
            <a:custGeom>
              <a:avLst/>
              <a:gdLst>
                <a:gd name="T0" fmla="*/ 5 w 8"/>
                <a:gd name="T1" fmla="*/ 25 h 25"/>
                <a:gd name="T2" fmla="*/ 0 w 8"/>
                <a:gd name="T3" fmla="*/ 10 h 25"/>
                <a:gd name="T4" fmla="*/ 5 w 8"/>
                <a:gd name="T5" fmla="*/ 0 h 25"/>
                <a:gd name="T6" fmla="*/ 5 w 8"/>
                <a:gd name="T7" fmla="*/ 0 h 25"/>
                <a:gd name="T8" fmla="*/ 5 w 8"/>
                <a:gd name="T9" fmla="*/ 15 h 25"/>
                <a:gd name="T10" fmla="*/ 8 w 8"/>
                <a:gd name="T11" fmla="*/ 25 h 25"/>
                <a:gd name="T12" fmla="*/ 5 w 8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5">
                  <a:moveTo>
                    <a:pt x="5" y="25"/>
                  </a:moveTo>
                  <a:lnTo>
                    <a:pt x="0" y="1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5"/>
                  </a:lnTo>
                  <a:lnTo>
                    <a:pt x="8" y="25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279"/>
            <p:cNvSpPr>
              <a:spLocks/>
            </p:cNvSpPr>
            <p:nvPr/>
          </p:nvSpPr>
          <p:spPr bwMode="auto">
            <a:xfrm>
              <a:off x="2625" y="2209"/>
              <a:ext cx="3" cy="25"/>
            </a:xfrm>
            <a:custGeom>
              <a:avLst/>
              <a:gdLst>
                <a:gd name="T0" fmla="*/ 0 w 3"/>
                <a:gd name="T1" fmla="*/ 25 h 25"/>
                <a:gd name="T2" fmla="*/ 0 w 3"/>
                <a:gd name="T3" fmla="*/ 0 h 25"/>
                <a:gd name="T4" fmla="*/ 3 w 3"/>
                <a:gd name="T5" fmla="*/ 0 h 25"/>
                <a:gd name="T6" fmla="*/ 3 w 3"/>
                <a:gd name="T7" fmla="*/ 0 h 25"/>
                <a:gd name="T8" fmla="*/ 3 w 3"/>
                <a:gd name="T9" fmla="*/ 15 h 25"/>
                <a:gd name="T10" fmla="*/ 3 w 3"/>
                <a:gd name="T11" fmla="*/ 25 h 25"/>
                <a:gd name="T12" fmla="*/ 0 w 3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5">
                  <a:moveTo>
                    <a:pt x="0" y="25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5"/>
                  </a:lnTo>
                  <a:lnTo>
                    <a:pt x="3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2280"/>
            <p:cNvSpPr>
              <a:spLocks/>
            </p:cNvSpPr>
            <p:nvPr/>
          </p:nvSpPr>
          <p:spPr bwMode="auto">
            <a:xfrm>
              <a:off x="2628" y="2209"/>
              <a:ext cx="13" cy="25"/>
            </a:xfrm>
            <a:custGeom>
              <a:avLst/>
              <a:gdLst>
                <a:gd name="T0" fmla="*/ 0 w 13"/>
                <a:gd name="T1" fmla="*/ 25 h 25"/>
                <a:gd name="T2" fmla="*/ 0 w 13"/>
                <a:gd name="T3" fmla="*/ 0 h 25"/>
                <a:gd name="T4" fmla="*/ 13 w 13"/>
                <a:gd name="T5" fmla="*/ 0 h 25"/>
                <a:gd name="T6" fmla="*/ 13 w 13"/>
                <a:gd name="T7" fmla="*/ 15 h 25"/>
                <a:gd name="T8" fmla="*/ 5 w 13"/>
                <a:gd name="T9" fmla="*/ 15 h 25"/>
                <a:gd name="T10" fmla="*/ 5 w 13"/>
                <a:gd name="T11" fmla="*/ 25 h 25"/>
                <a:gd name="T12" fmla="*/ 0 w 13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5">
                  <a:moveTo>
                    <a:pt x="0" y="25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15"/>
                  </a:lnTo>
                  <a:lnTo>
                    <a:pt x="5" y="15"/>
                  </a:lnTo>
                  <a:lnTo>
                    <a:pt x="5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281"/>
            <p:cNvSpPr>
              <a:spLocks/>
            </p:cNvSpPr>
            <p:nvPr/>
          </p:nvSpPr>
          <p:spPr bwMode="auto">
            <a:xfrm>
              <a:off x="2628" y="2224"/>
              <a:ext cx="13" cy="10"/>
            </a:xfrm>
            <a:custGeom>
              <a:avLst/>
              <a:gdLst>
                <a:gd name="T0" fmla="*/ 0 w 13"/>
                <a:gd name="T1" fmla="*/ 0 h 10"/>
                <a:gd name="T2" fmla="*/ 13 w 13"/>
                <a:gd name="T3" fmla="*/ 0 h 10"/>
                <a:gd name="T4" fmla="*/ 13 w 13"/>
                <a:gd name="T5" fmla="*/ 0 h 10"/>
                <a:gd name="T6" fmla="*/ 5 w 13"/>
                <a:gd name="T7" fmla="*/ 0 h 10"/>
                <a:gd name="T8" fmla="*/ 5 w 13"/>
                <a:gd name="T9" fmla="*/ 10 h 10"/>
                <a:gd name="T10" fmla="*/ 0 w 13"/>
                <a:gd name="T11" fmla="*/ 10 h 10"/>
                <a:gd name="T12" fmla="*/ 0 w 13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0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5" y="0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2282"/>
            <p:cNvSpPr>
              <a:spLocks/>
            </p:cNvSpPr>
            <p:nvPr/>
          </p:nvSpPr>
          <p:spPr bwMode="auto">
            <a:xfrm>
              <a:off x="2633" y="2219"/>
              <a:ext cx="8" cy="15"/>
            </a:xfrm>
            <a:custGeom>
              <a:avLst/>
              <a:gdLst>
                <a:gd name="T0" fmla="*/ 0 w 8"/>
                <a:gd name="T1" fmla="*/ 15 h 15"/>
                <a:gd name="T2" fmla="*/ 0 w 8"/>
                <a:gd name="T3" fmla="*/ 0 h 15"/>
                <a:gd name="T4" fmla="*/ 8 w 8"/>
                <a:gd name="T5" fmla="*/ 0 h 15"/>
                <a:gd name="T6" fmla="*/ 8 w 8"/>
                <a:gd name="T7" fmla="*/ 0 h 15"/>
                <a:gd name="T8" fmla="*/ 8 w 8"/>
                <a:gd name="T9" fmla="*/ 5 h 15"/>
                <a:gd name="T10" fmla="*/ 8 w 8"/>
                <a:gd name="T11" fmla="*/ 15 h 15"/>
                <a:gd name="T12" fmla="*/ 0 w 8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5">
                  <a:moveTo>
                    <a:pt x="0" y="15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5"/>
                  </a:lnTo>
                  <a:lnTo>
                    <a:pt x="8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283"/>
            <p:cNvSpPr>
              <a:spLocks/>
            </p:cNvSpPr>
            <p:nvPr/>
          </p:nvSpPr>
          <p:spPr bwMode="auto">
            <a:xfrm>
              <a:off x="2641" y="2219"/>
              <a:ext cx="3" cy="15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0 h 15"/>
                <a:gd name="T4" fmla="*/ 3 w 3"/>
                <a:gd name="T5" fmla="*/ 0 h 15"/>
                <a:gd name="T6" fmla="*/ 3 w 3"/>
                <a:gd name="T7" fmla="*/ 0 h 15"/>
                <a:gd name="T8" fmla="*/ 3 w 3"/>
                <a:gd name="T9" fmla="*/ 5 h 15"/>
                <a:gd name="T10" fmla="*/ 3 w 3"/>
                <a:gd name="T11" fmla="*/ 15 h 15"/>
                <a:gd name="T12" fmla="*/ 0 w 3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5"/>
                  </a:lnTo>
                  <a:lnTo>
                    <a:pt x="3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284"/>
            <p:cNvSpPr>
              <a:spLocks/>
            </p:cNvSpPr>
            <p:nvPr/>
          </p:nvSpPr>
          <p:spPr bwMode="auto">
            <a:xfrm>
              <a:off x="2644" y="2219"/>
              <a:ext cx="6" cy="15"/>
            </a:xfrm>
            <a:custGeom>
              <a:avLst/>
              <a:gdLst>
                <a:gd name="T0" fmla="*/ 0 w 6"/>
                <a:gd name="T1" fmla="*/ 15 h 15"/>
                <a:gd name="T2" fmla="*/ 0 w 6"/>
                <a:gd name="T3" fmla="*/ 0 h 15"/>
                <a:gd name="T4" fmla="*/ 6 w 6"/>
                <a:gd name="T5" fmla="*/ 0 h 15"/>
                <a:gd name="T6" fmla="*/ 6 w 6"/>
                <a:gd name="T7" fmla="*/ 0 h 15"/>
                <a:gd name="T8" fmla="*/ 6 w 6"/>
                <a:gd name="T9" fmla="*/ 5 h 15"/>
                <a:gd name="T10" fmla="*/ 6 w 6"/>
                <a:gd name="T11" fmla="*/ 15 h 15"/>
                <a:gd name="T12" fmla="*/ 0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0" y="1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285"/>
            <p:cNvSpPr>
              <a:spLocks/>
            </p:cNvSpPr>
            <p:nvPr/>
          </p:nvSpPr>
          <p:spPr bwMode="auto">
            <a:xfrm>
              <a:off x="2650" y="2219"/>
              <a:ext cx="2" cy="15"/>
            </a:xfrm>
            <a:custGeom>
              <a:avLst/>
              <a:gdLst>
                <a:gd name="T0" fmla="*/ 0 w 2"/>
                <a:gd name="T1" fmla="*/ 15 h 15"/>
                <a:gd name="T2" fmla="*/ 0 w 2"/>
                <a:gd name="T3" fmla="*/ 0 h 15"/>
                <a:gd name="T4" fmla="*/ 2 w 2"/>
                <a:gd name="T5" fmla="*/ 0 h 15"/>
                <a:gd name="T6" fmla="*/ 2 w 2"/>
                <a:gd name="T7" fmla="*/ 0 h 15"/>
                <a:gd name="T8" fmla="*/ 2 w 2"/>
                <a:gd name="T9" fmla="*/ 5 h 15"/>
                <a:gd name="T10" fmla="*/ 2 w 2"/>
                <a:gd name="T11" fmla="*/ 15 h 15"/>
                <a:gd name="T12" fmla="*/ 0 w 2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5">
                  <a:moveTo>
                    <a:pt x="0" y="15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5"/>
                  </a:lnTo>
                  <a:lnTo>
                    <a:pt x="2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2286"/>
            <p:cNvSpPr>
              <a:spLocks/>
            </p:cNvSpPr>
            <p:nvPr/>
          </p:nvSpPr>
          <p:spPr bwMode="auto">
            <a:xfrm>
              <a:off x="2652" y="2219"/>
              <a:ext cx="6" cy="15"/>
            </a:xfrm>
            <a:custGeom>
              <a:avLst/>
              <a:gdLst>
                <a:gd name="T0" fmla="*/ 0 w 6"/>
                <a:gd name="T1" fmla="*/ 15 h 15"/>
                <a:gd name="T2" fmla="*/ 0 w 6"/>
                <a:gd name="T3" fmla="*/ 0 h 15"/>
                <a:gd name="T4" fmla="*/ 6 w 6"/>
                <a:gd name="T5" fmla="*/ 0 h 15"/>
                <a:gd name="T6" fmla="*/ 6 w 6"/>
                <a:gd name="T7" fmla="*/ 0 h 15"/>
                <a:gd name="T8" fmla="*/ 6 w 6"/>
                <a:gd name="T9" fmla="*/ 5 h 15"/>
                <a:gd name="T10" fmla="*/ 6 w 6"/>
                <a:gd name="T11" fmla="*/ 15 h 15"/>
                <a:gd name="T12" fmla="*/ 0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0" y="1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2287"/>
            <p:cNvSpPr>
              <a:spLocks/>
            </p:cNvSpPr>
            <p:nvPr/>
          </p:nvSpPr>
          <p:spPr bwMode="auto">
            <a:xfrm>
              <a:off x="2658" y="2219"/>
              <a:ext cx="3" cy="15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0 h 15"/>
                <a:gd name="T4" fmla="*/ 3 w 3"/>
                <a:gd name="T5" fmla="*/ 0 h 15"/>
                <a:gd name="T6" fmla="*/ 3 w 3"/>
                <a:gd name="T7" fmla="*/ 0 h 15"/>
                <a:gd name="T8" fmla="*/ 3 w 3"/>
                <a:gd name="T9" fmla="*/ 5 h 15"/>
                <a:gd name="T10" fmla="*/ 3 w 3"/>
                <a:gd name="T11" fmla="*/ 15 h 15"/>
                <a:gd name="T12" fmla="*/ 0 w 3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5"/>
                  </a:lnTo>
                  <a:lnTo>
                    <a:pt x="3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2288"/>
            <p:cNvSpPr>
              <a:spLocks noChangeArrowheads="1"/>
            </p:cNvSpPr>
            <p:nvPr/>
          </p:nvSpPr>
          <p:spPr bwMode="auto">
            <a:xfrm>
              <a:off x="2661" y="2219"/>
              <a:ext cx="5" cy="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2289"/>
            <p:cNvSpPr>
              <a:spLocks noChangeArrowheads="1"/>
            </p:cNvSpPr>
            <p:nvPr/>
          </p:nvSpPr>
          <p:spPr bwMode="auto">
            <a:xfrm>
              <a:off x="386" y="2630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3000</a:t>
              </a:r>
              <a:endParaRPr lang="en-US" sz="1400"/>
            </a:p>
          </p:txBody>
        </p:sp>
        <p:sp>
          <p:nvSpPr>
            <p:cNvPr id="59" name="Rectangle 2290"/>
            <p:cNvSpPr>
              <a:spLocks noChangeArrowheads="1"/>
            </p:cNvSpPr>
            <p:nvPr/>
          </p:nvSpPr>
          <p:spPr bwMode="auto">
            <a:xfrm>
              <a:off x="1739" y="2640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3500</a:t>
              </a:r>
              <a:endParaRPr lang="en-US" sz="1400"/>
            </a:p>
          </p:txBody>
        </p:sp>
        <p:sp>
          <p:nvSpPr>
            <p:cNvPr id="62" name="Rectangle 2291"/>
            <p:cNvSpPr>
              <a:spLocks noChangeArrowheads="1"/>
            </p:cNvSpPr>
            <p:nvPr/>
          </p:nvSpPr>
          <p:spPr bwMode="auto">
            <a:xfrm>
              <a:off x="1195" y="2784"/>
              <a:ext cx="67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Field (Gauss)</a:t>
              </a:r>
              <a:endParaRPr lang="en-US" sz="1400"/>
            </a:p>
          </p:txBody>
        </p:sp>
        <p:sp>
          <p:nvSpPr>
            <p:cNvPr id="63" name="Rectangle 2292"/>
            <p:cNvSpPr>
              <a:spLocks noChangeArrowheads="1"/>
            </p:cNvSpPr>
            <p:nvPr/>
          </p:nvSpPr>
          <p:spPr bwMode="auto">
            <a:xfrm>
              <a:off x="508" y="1098"/>
              <a:ext cx="58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unannealed</a:t>
              </a:r>
              <a:endParaRPr lang="en-US" sz="1400"/>
            </a:p>
          </p:txBody>
        </p:sp>
        <p:sp>
          <p:nvSpPr>
            <p:cNvPr id="64" name="Rectangle 2293"/>
            <p:cNvSpPr>
              <a:spLocks noChangeArrowheads="1"/>
            </p:cNvSpPr>
            <p:nvPr/>
          </p:nvSpPr>
          <p:spPr bwMode="auto">
            <a:xfrm>
              <a:off x="500" y="1969"/>
              <a:ext cx="33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600 </a:t>
              </a:r>
              <a:r>
                <a:rPr lang="en-US" sz="1400" baseline="30000">
                  <a:solidFill>
                    <a:srgbClr val="000000"/>
                  </a:solidFill>
                  <a:latin typeface="Arial" charset="0"/>
                </a:rPr>
                <a:t>o</a:t>
              </a:r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C</a:t>
              </a:r>
              <a:endParaRPr lang="en-US" sz="1400"/>
            </a:p>
          </p:txBody>
        </p:sp>
      </p:grpSp>
      <p:sp>
        <p:nvSpPr>
          <p:cNvPr id="4" name="Rectangle 3"/>
          <p:cNvSpPr/>
          <p:nvPr/>
        </p:nvSpPr>
        <p:spPr>
          <a:xfrm>
            <a:off x="125627" y="5013911"/>
            <a:ext cx="50078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Arial"/>
                <a:cs typeface="Arial"/>
              </a:rPr>
              <a:t>EPR Spectra of </a:t>
            </a:r>
            <a:r>
              <a:rPr lang="en-US" sz="1300" dirty="0" err="1" smtClean="0">
                <a:latin typeface="Arial"/>
                <a:cs typeface="Arial"/>
              </a:rPr>
              <a:t>tantala</a:t>
            </a:r>
            <a:r>
              <a:rPr lang="en-US" sz="1300" dirty="0" smtClean="0">
                <a:latin typeface="Arial"/>
                <a:cs typeface="Arial"/>
              </a:rPr>
              <a:t> with </a:t>
            </a:r>
            <a:r>
              <a:rPr lang="en-US" sz="1300" dirty="0">
                <a:latin typeface="Arial"/>
                <a:cs typeface="Arial"/>
              </a:rPr>
              <a:t>varying annealing </a:t>
            </a:r>
            <a:r>
              <a:rPr lang="en-US" sz="1300" dirty="0" smtClean="0">
                <a:latin typeface="Arial"/>
                <a:cs typeface="Arial"/>
              </a:rPr>
              <a:t>temperatures</a:t>
            </a:r>
            <a:endParaRPr lang="en-US" sz="1300" dirty="0">
              <a:latin typeface="Arial"/>
              <a:cs typeface="Arial"/>
            </a:endParaRPr>
          </a:p>
          <a:p>
            <a:pPr algn="ctr"/>
            <a:r>
              <a:rPr lang="en-US" sz="1300" dirty="0">
                <a:latin typeface="Arial"/>
                <a:cs typeface="Arial"/>
              </a:rPr>
              <a:t>(collaboration with Prof. Ed Solomon, Stanford, Chemistry)</a:t>
            </a:r>
          </a:p>
        </p:txBody>
      </p:sp>
    </p:spTree>
    <p:extLst>
      <p:ext uri="{BB962C8B-B14F-4D97-AF65-F5344CB8AC3E}">
        <p14:creationId xmlns:p14="http://schemas.microsoft.com/office/powerpoint/2010/main" val="2815278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371" y="718364"/>
            <a:ext cx="8858143" cy="53170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Ongoing and future work</a:t>
            </a:r>
            <a:br>
              <a:rPr lang="en-US" sz="2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sz="22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Experimental techniques which are 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important for accurate atomic </a:t>
            </a:r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structure investigations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</a:t>
            </a:r>
          </a:p>
          <a:p>
            <a:pPr lvl="1"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Density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(X-ray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eflectometry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Stoichiometry (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Electron Energy Loss Spectroscopy)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Atomic nearest neighbor distributions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(RDFs)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Other constraints (Crystal structures, NMR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)</a:t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X-ray absorption spectroscopy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Complimentary measurements to RDF studies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Direct measurement of local structure around Ta and Ti atoms in TiO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doped Ta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5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coatings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/>
            </a:r>
            <a:b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Further investigations are planned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TiO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doped Ta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5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– NMR/TEM comparison to optical absorption and mechanical loss 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Understanding changes in performance of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oated silica vs. bulk silica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Medium range atomic structure of </a:t>
            </a:r>
            <a:r>
              <a:rPr lang="el-G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α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-</a:t>
            </a:r>
            <a:r>
              <a:rPr lang="el-G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Si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coatings</a:t>
            </a:r>
            <a:r>
              <a:rPr lang="el-G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/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Continuing development into linking coating loss to atomic structure measurements</a:t>
            </a: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18</a:t>
            </a:fld>
            <a:endParaRPr lang="en-US" sz="15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Atomic structure investigations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77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7" y="757873"/>
            <a:ext cx="8229600" cy="546079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Introduction</a:t>
            </a:r>
            <a:b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</a:br>
            <a:endParaRPr lang="en-US" sz="2000" dirty="0" smtClean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Optical absorption measurements </a:t>
            </a:r>
          </a:p>
          <a:p>
            <a:pPr lvl="1">
              <a:buFont typeface="Wingdings" charset="2"/>
              <a:buChar char="§"/>
            </a:pP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Photothermal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Common-path Interferometry (PCI) measurements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Preliminary temperature dependent results amorphous silicon coatings</a:t>
            </a:r>
          </a:p>
          <a:p>
            <a:pPr lvl="1">
              <a:buFont typeface="Wingdings" charset="2"/>
              <a:buChar char="§"/>
            </a:pPr>
            <a:endParaRPr lang="en-US" sz="16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Atomic structure investigations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Atomic structure investigations using Transmission Electron Microscopy (TEM)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Nuclear Magnetic Resonance (NMR) measurements</a:t>
            </a:r>
            <a:b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</a:br>
            <a:endParaRPr lang="en-US" sz="1600" dirty="0" smtClean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Single crystalline coatings</a:t>
            </a:r>
          </a:p>
          <a:p>
            <a:pPr lvl="1">
              <a:buFont typeface="Wingdings" charset="2"/>
              <a:buChar char="§"/>
            </a:pP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GaP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AlGaP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Molecular Beam Epitaxial (MBE) coatings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  <a:t>Summary of key experimental techniques</a:t>
            </a:r>
            <a:b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</a:br>
            <a:endParaRPr lang="en-US" sz="2000" dirty="0" smtClean="0">
              <a:solidFill>
                <a:srgbClr val="BFBFBF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  <a:t>Conclusions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19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Overview</a:t>
            </a: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7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7" y="757873"/>
            <a:ext cx="8229600" cy="546079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Introduction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Optical absorption measurements </a:t>
            </a:r>
          </a:p>
          <a:p>
            <a:pPr lvl="1">
              <a:buFont typeface="Wingdings" charset="2"/>
              <a:buChar char="§"/>
            </a:pP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Photothermal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Common-path Interferometry (PCI) measurements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Preliminary temperature dependent results amorphous silicon coatings</a:t>
            </a:r>
          </a:p>
          <a:p>
            <a:pPr lvl="1">
              <a:buFont typeface="Wingdings" charset="2"/>
              <a:buChar char="§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Atomic structure investigations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Atomic structure investigations using Transmission Electron Microscopy (TEM)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Nuclear Magnetic Resonance (NMR) measurements</a:t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Single crystalline coatings</a:t>
            </a:r>
          </a:p>
          <a:p>
            <a:pPr lvl="1">
              <a:buFont typeface="Wingdings" charset="2"/>
              <a:buChar char="§"/>
            </a:pP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GaP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AlGaP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Molecular Beam Epitaxial (MBE) coatings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Summary of key experimental techniques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Conclusions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2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Overview</a:t>
            </a: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7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47757" r="17454"/>
          <a:stretch/>
        </p:blipFill>
        <p:spPr>
          <a:xfrm>
            <a:off x="274875" y="1041148"/>
            <a:ext cx="2241592" cy="27400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46" y="776954"/>
            <a:ext cx="8430519" cy="5735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GaP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/ </a:t>
            </a:r>
            <a:r>
              <a:rPr lang="en-US" sz="20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AlGaP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epitaxial coatings</a:t>
            </a:r>
            <a:endParaRPr lang="en-US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Effort to develop an alternative to amorphous IBS coatings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For use in cryogenic third generation detectors working at around 1550 nm 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 advantages of these coatings: 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Can be grown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on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single crystal Si</a:t>
            </a:r>
          </a:p>
          <a:p>
            <a:pPr lvl="2">
              <a:lnSpc>
                <a:spcPct val="110000"/>
              </a:lnSpc>
              <a:buFont typeface="Wingdings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ow bulk mechanical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loss in Si (and crystalline films) at cryogenic temperatures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Large-area substrates (commercially-available 12” Si)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Continued development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to understand and minimize defects 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20</a:t>
            </a:fld>
            <a:endParaRPr lang="en-US" sz="15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Single crystalline coatings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078" y="1172556"/>
            <a:ext cx="5849239" cy="24402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57558" y="3614542"/>
            <a:ext cx="22493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Schematic of </a:t>
            </a:r>
            <a:r>
              <a:rPr lang="en-US" sz="1000" dirty="0" err="1" smtClean="0">
                <a:latin typeface="Arial"/>
                <a:cs typeface="Arial"/>
              </a:rPr>
              <a:t>GaP</a:t>
            </a:r>
            <a:r>
              <a:rPr lang="en-US" sz="1000" dirty="0" smtClean="0">
                <a:latin typeface="Arial"/>
                <a:cs typeface="Arial"/>
              </a:rPr>
              <a:t>/ </a:t>
            </a:r>
            <a:r>
              <a:rPr lang="en-US" sz="1000" dirty="0" err="1" smtClean="0">
                <a:latin typeface="Arial"/>
                <a:cs typeface="Arial"/>
              </a:rPr>
              <a:t>AlGaP</a:t>
            </a:r>
            <a:r>
              <a:rPr lang="en-US" sz="1000" dirty="0" smtClean="0">
                <a:latin typeface="Arial"/>
                <a:cs typeface="Arial"/>
              </a:rPr>
              <a:t> coatings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93238" y="3658131"/>
            <a:ext cx="57050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TEM image of </a:t>
            </a:r>
            <a:r>
              <a:rPr lang="en-US" sz="1000" dirty="0" err="1" smtClean="0">
                <a:latin typeface="Arial"/>
                <a:cs typeface="Arial"/>
              </a:rPr>
              <a:t>GaP</a:t>
            </a:r>
            <a:r>
              <a:rPr lang="en-US" sz="1000" dirty="0" smtClean="0">
                <a:latin typeface="Arial"/>
                <a:cs typeface="Arial"/>
              </a:rPr>
              <a:t>/ </a:t>
            </a:r>
            <a:r>
              <a:rPr lang="en-US" sz="1000" dirty="0" err="1" smtClean="0">
                <a:latin typeface="Arial"/>
                <a:cs typeface="Arial"/>
              </a:rPr>
              <a:t>AlGaP</a:t>
            </a:r>
            <a:r>
              <a:rPr lang="en-US" sz="1000" dirty="0" smtClean="0">
                <a:latin typeface="Arial"/>
                <a:cs typeface="Arial"/>
              </a:rPr>
              <a:t> coatings highlighting defects being annihilated in the </a:t>
            </a:r>
            <a:r>
              <a:rPr lang="en-US" sz="1000" dirty="0" err="1" smtClean="0">
                <a:latin typeface="Arial"/>
                <a:cs typeface="Arial"/>
              </a:rPr>
              <a:t>GaP</a:t>
            </a:r>
            <a:r>
              <a:rPr lang="en-US" sz="1000" dirty="0" smtClean="0">
                <a:latin typeface="Arial"/>
                <a:cs typeface="Arial"/>
              </a:rPr>
              <a:t> buffer layer 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4565" y="5992752"/>
            <a:ext cx="3807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Angie Lin -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angiel@stanford.edu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21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7" y="757873"/>
            <a:ext cx="8229600" cy="546079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Introduction</a:t>
            </a:r>
            <a:b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</a:br>
            <a:endParaRPr lang="en-US" sz="2000" dirty="0" smtClean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Optical absorption measurements </a:t>
            </a:r>
          </a:p>
          <a:p>
            <a:pPr lvl="1">
              <a:buFont typeface="Wingdings" charset="2"/>
              <a:buChar char="§"/>
            </a:pP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Photothermal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Common-path Interferometry (PCI) measurements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Preliminary temperature dependent results amorphous silicon coatings</a:t>
            </a:r>
          </a:p>
          <a:p>
            <a:pPr lvl="1">
              <a:buFont typeface="Wingdings" charset="2"/>
              <a:buChar char="§"/>
            </a:pPr>
            <a:endParaRPr lang="en-US" sz="16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Atomic structure investigations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Atomic structure investigations using Transmission Electron Microscopy (TEM)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Nuclear Magnetic Resonance (NMR) measurements</a:t>
            </a:r>
            <a:b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</a:br>
            <a:endParaRPr lang="en-US" sz="1600" dirty="0" smtClean="0">
              <a:solidFill>
                <a:srgbClr val="BFBFBF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  <a:t>Single crystalline coatings</a:t>
            </a:r>
          </a:p>
          <a:p>
            <a:pPr lvl="1">
              <a:buFont typeface="Wingdings" charset="2"/>
              <a:buChar char="§"/>
            </a:pPr>
            <a:r>
              <a:rPr lang="en-US" sz="1600" dirty="0" err="1" smtClean="0">
                <a:solidFill>
                  <a:srgbClr val="BFBFBF"/>
                </a:solidFill>
                <a:latin typeface="Arial"/>
                <a:cs typeface="Arial"/>
              </a:rPr>
              <a:t>GaP</a:t>
            </a: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/</a:t>
            </a:r>
            <a:r>
              <a:rPr lang="en-US" sz="1600" dirty="0" err="1" smtClean="0">
                <a:solidFill>
                  <a:srgbClr val="BFBFBF"/>
                </a:solidFill>
                <a:latin typeface="Arial"/>
                <a:cs typeface="Arial"/>
              </a:rPr>
              <a:t>AlGaP</a:t>
            </a: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 Molecular Beam Epitaxial (MBE) coatings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Summary of key experimental techniques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Conclusions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21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Overview</a:t>
            </a: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/>
          <p:cNvSpPr/>
          <p:nvPr/>
        </p:nvSpPr>
        <p:spPr>
          <a:xfrm>
            <a:off x="3193827" y="2329867"/>
            <a:ext cx="742085" cy="359208"/>
          </a:xfrm>
          <a:prstGeom prst="ellipse">
            <a:avLst/>
          </a:prstGeom>
          <a:solidFill>
            <a:srgbClr val="FF00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7" y="718363"/>
            <a:ext cx="8512460" cy="536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Atomic structure investigations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(in collaboration with Glasgow)</a:t>
            </a: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5417509" y="1977864"/>
            <a:ext cx="742085" cy="436028"/>
          </a:xfrm>
          <a:prstGeom prst="ellipse">
            <a:avLst/>
          </a:prstGeom>
          <a:solidFill>
            <a:srgbClr val="FF00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662183" y="2602443"/>
            <a:ext cx="924087" cy="625206"/>
          </a:xfrm>
          <a:prstGeom prst="ellipse">
            <a:avLst/>
          </a:prstGeom>
          <a:solidFill>
            <a:srgbClr val="FF00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2064" y="3019926"/>
            <a:ext cx="1017033" cy="625206"/>
          </a:xfrm>
          <a:prstGeom prst="ellipse">
            <a:avLst/>
          </a:prstGeom>
          <a:solidFill>
            <a:srgbClr val="FF00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641193" y="3510834"/>
            <a:ext cx="924087" cy="625206"/>
          </a:xfrm>
          <a:prstGeom prst="ellipse">
            <a:avLst/>
          </a:prstGeom>
          <a:solidFill>
            <a:srgbClr val="FF00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358489" y="4002751"/>
            <a:ext cx="1696747" cy="878436"/>
          </a:xfrm>
          <a:prstGeom prst="ellipse">
            <a:avLst/>
          </a:prstGeom>
          <a:solidFill>
            <a:srgbClr val="FF00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249604" y="4002751"/>
            <a:ext cx="1798895" cy="878436"/>
          </a:xfrm>
          <a:prstGeom prst="ellipse">
            <a:avLst/>
          </a:prstGeom>
          <a:solidFill>
            <a:srgbClr val="FF00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482926" y="1789930"/>
            <a:ext cx="765243" cy="436028"/>
          </a:xfrm>
          <a:prstGeom prst="ellipse">
            <a:avLst/>
          </a:prstGeom>
          <a:solidFill>
            <a:srgbClr val="FF00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367070" y="1711557"/>
            <a:ext cx="1105688" cy="444510"/>
          </a:xfrm>
          <a:prstGeom prst="ellipse">
            <a:avLst/>
          </a:prstGeom>
          <a:solidFill>
            <a:srgbClr val="FF00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687360" y="2689075"/>
            <a:ext cx="932464" cy="460233"/>
          </a:xfrm>
          <a:prstGeom prst="ellipse">
            <a:avLst/>
          </a:prstGeom>
          <a:solidFill>
            <a:srgbClr val="FF00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726128" y="3086293"/>
            <a:ext cx="953718" cy="574606"/>
          </a:xfrm>
          <a:prstGeom prst="ellipse">
            <a:avLst/>
          </a:prstGeom>
          <a:solidFill>
            <a:srgbClr val="FF00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22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Summary of key experimental techniques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287327" y="2952401"/>
            <a:ext cx="2716805" cy="829205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Coating material properties</a:t>
            </a:r>
            <a:endParaRPr lang="en-US" sz="16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24484" y="3073108"/>
            <a:ext cx="1808903" cy="587791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sz="14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Stoichiometry</a:t>
            </a:r>
            <a:endParaRPr lang="en-US" sz="14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895318" y="4133432"/>
            <a:ext cx="1500823" cy="587791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9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Loss</a:t>
            </a:r>
            <a:endParaRPr lang="en-US" sz="19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0083" y="2330719"/>
            <a:ext cx="5695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XAS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42103" y="1833708"/>
            <a:ext cx="6116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RDF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49014" y="1732041"/>
            <a:ext cx="9652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Modeling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83129" y="4163056"/>
            <a:ext cx="1553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Mechanical loss</a:t>
            </a:r>
          </a:p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(T-dependent)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17140" y="3191293"/>
            <a:ext cx="5908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XRR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62391" y="2738745"/>
            <a:ext cx="5801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rgbClr val="3366FF"/>
                </a:solidFill>
                <a:latin typeface="Arial"/>
                <a:cs typeface="Arial"/>
              </a:rPr>
              <a:t>RBS</a:t>
            </a:r>
            <a:endParaRPr lang="en-US" sz="1500" dirty="0">
              <a:solidFill>
                <a:srgbClr val="3366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7564" y="4152386"/>
            <a:ext cx="13930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Absorption</a:t>
            </a:r>
          </a:p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(T-dependent)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840637" y="2715548"/>
            <a:ext cx="56957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XPS</a:t>
            </a:r>
            <a:endParaRPr lang="en-US" sz="1500" dirty="0"/>
          </a:p>
        </p:txBody>
      </p:sp>
      <p:sp>
        <p:nvSpPr>
          <p:cNvPr id="29" name="Rectangle 28"/>
          <p:cNvSpPr/>
          <p:nvPr/>
        </p:nvSpPr>
        <p:spPr>
          <a:xfrm>
            <a:off x="590575" y="3061910"/>
            <a:ext cx="6765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EELS</a:t>
            </a:r>
          </a:p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EDX</a:t>
            </a:r>
            <a:endParaRPr lang="en-US" sz="1500" dirty="0"/>
          </a:p>
        </p:txBody>
      </p:sp>
      <p:sp>
        <p:nvSpPr>
          <p:cNvPr id="30" name="Rectangle 29"/>
          <p:cNvSpPr/>
          <p:nvPr/>
        </p:nvSpPr>
        <p:spPr>
          <a:xfrm>
            <a:off x="1772893" y="3689972"/>
            <a:ext cx="6549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SIMS</a:t>
            </a:r>
          </a:p>
        </p:txBody>
      </p:sp>
      <p:cxnSp>
        <p:nvCxnSpPr>
          <p:cNvPr id="31" name="Straight Arrow Connector 30"/>
          <p:cNvCxnSpPr>
            <a:stCxn id="6" idx="6"/>
            <a:endCxn id="7" idx="2"/>
          </p:cNvCxnSpPr>
          <p:nvPr/>
        </p:nvCxnSpPr>
        <p:spPr>
          <a:xfrm>
            <a:off x="6004132" y="3367004"/>
            <a:ext cx="347533" cy="0"/>
          </a:xfrm>
          <a:prstGeom prst="straightConnector1">
            <a:avLst/>
          </a:prstGeom>
          <a:ln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4"/>
            <a:endCxn id="6" idx="0"/>
          </p:cNvCxnSpPr>
          <p:nvPr/>
        </p:nvCxnSpPr>
        <p:spPr>
          <a:xfrm>
            <a:off x="4645730" y="2621760"/>
            <a:ext cx="0" cy="330641"/>
          </a:xfrm>
          <a:prstGeom prst="straightConnector1">
            <a:avLst/>
          </a:prstGeom>
          <a:ln w="38100" cmpd="sng"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6" idx="2"/>
            <a:endCxn id="17" idx="6"/>
          </p:cNvCxnSpPr>
          <p:nvPr/>
        </p:nvCxnSpPr>
        <p:spPr>
          <a:xfrm flipH="1">
            <a:off x="3033387" y="3367004"/>
            <a:ext cx="253940" cy="0"/>
          </a:xfrm>
          <a:prstGeom prst="straightConnector1">
            <a:avLst/>
          </a:prstGeom>
          <a:ln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22" idx="0"/>
          </p:cNvCxnSpPr>
          <p:nvPr/>
        </p:nvCxnSpPr>
        <p:spPr>
          <a:xfrm>
            <a:off x="4645730" y="3848100"/>
            <a:ext cx="0" cy="285332"/>
          </a:xfrm>
          <a:prstGeom prst="straightConnector1">
            <a:avLst/>
          </a:prstGeom>
          <a:ln w="38100" cmpd="sng"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351665" y="3073108"/>
            <a:ext cx="1500823" cy="587791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Density</a:t>
            </a:r>
            <a:endParaRPr lang="en-US" sz="14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5179138" y="2424134"/>
            <a:ext cx="742085" cy="359208"/>
          </a:xfrm>
          <a:prstGeom prst="ellipse">
            <a:avLst/>
          </a:prstGeom>
          <a:solidFill>
            <a:srgbClr val="FF00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41278" y="2033969"/>
            <a:ext cx="1808903" cy="587791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9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Structure</a:t>
            </a:r>
            <a:endParaRPr lang="en-US" sz="19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485642" y="2023407"/>
            <a:ext cx="6227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NMR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76165" y="1095486"/>
            <a:ext cx="8603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Experimental techniques that aim to link macroscopic material properties to the coating atomic structures: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44" name="Straight Arrow Connector 43"/>
          <p:cNvCxnSpPr>
            <a:stCxn id="6" idx="4"/>
          </p:cNvCxnSpPr>
          <p:nvPr/>
        </p:nvCxnSpPr>
        <p:spPr>
          <a:xfrm>
            <a:off x="4645730" y="3781606"/>
            <a:ext cx="0" cy="231531"/>
          </a:xfrm>
          <a:prstGeom prst="straightConnector1">
            <a:avLst/>
          </a:prstGeom>
          <a:ln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72026" y="3977863"/>
            <a:ext cx="19292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Text color key:</a:t>
            </a:r>
          </a:p>
          <a:p>
            <a:r>
              <a:rPr lang="en-US" sz="1300" dirty="0" smtClean="0">
                <a:latin typeface="Arial"/>
                <a:cs typeface="Arial"/>
              </a:rPr>
              <a:t>Current capability</a:t>
            </a:r>
          </a:p>
          <a:p>
            <a:r>
              <a:rPr lang="en-US" sz="1300" dirty="0" smtClean="0">
                <a:solidFill>
                  <a:srgbClr val="FF0000"/>
                </a:solidFill>
                <a:latin typeface="Arial"/>
                <a:cs typeface="Arial"/>
              </a:rPr>
              <a:t>Developing</a:t>
            </a:r>
          </a:p>
          <a:p>
            <a:r>
              <a:rPr lang="en-US" sz="1300" dirty="0" smtClean="0">
                <a:solidFill>
                  <a:srgbClr val="0000FF"/>
                </a:solidFill>
                <a:latin typeface="Arial"/>
                <a:cs typeface="Arial"/>
              </a:rPr>
              <a:t>External</a:t>
            </a:r>
            <a:endParaRPr lang="en-US" sz="13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5691" y="5016595"/>
            <a:ext cx="47088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  <a:tabLst>
                <a:tab pos="800100" algn="l"/>
                <a:tab pos="1022350" algn="l"/>
              </a:tabLs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RDF 	– 	Reduced Density Function</a:t>
            </a:r>
          </a:p>
          <a:p>
            <a:pPr marL="285750" indent="-285750">
              <a:buFont typeface="Wingdings" charset="2"/>
              <a:buChar char="§"/>
              <a:tabLst>
                <a:tab pos="800100" algn="l"/>
                <a:tab pos="1022350" algn="l"/>
              </a:tabLs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NMR 	– 	Nuclear Magnetic Resonance </a:t>
            </a:r>
          </a:p>
          <a:p>
            <a:pPr marL="285750" indent="-285750">
              <a:buFont typeface="Wingdings" charset="2"/>
              <a:buChar char="§"/>
              <a:tabLst>
                <a:tab pos="800100" algn="l"/>
                <a:tab pos="1022350" algn="l"/>
              </a:tabLs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XAS 	– 	X-ray Absorption Spectroscopy</a:t>
            </a:r>
          </a:p>
          <a:p>
            <a:pPr marL="285750" indent="-285750">
              <a:buFont typeface="Wingdings" charset="2"/>
              <a:buChar char="§"/>
              <a:tabLst>
                <a:tab pos="800100" algn="l"/>
                <a:tab pos="1022350" algn="l"/>
              </a:tabLs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XPS 	– 	X-ray Photoelectron Spectroscopy</a:t>
            </a:r>
          </a:p>
          <a:p>
            <a:pPr marL="285750" indent="-285750">
              <a:buFont typeface="Wingdings" charset="2"/>
              <a:buChar char="§"/>
              <a:tabLst>
                <a:tab pos="800100" algn="l"/>
                <a:tab pos="1022350" algn="l"/>
              </a:tabLs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EPR 	– 	Electron Paramagnetic Resonance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28853" y="5255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4445636" y="5008395"/>
            <a:ext cx="47932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  <a:tabLst>
                <a:tab pos="858838" algn="l"/>
                <a:tab pos="1081088" algn="l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RBS 	– 	Rutherford Backscattering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Spectrometry</a:t>
            </a:r>
          </a:p>
          <a:p>
            <a:pPr marL="285750" indent="-285750">
              <a:buFont typeface="Wingdings" charset="2"/>
              <a:buChar char="§"/>
              <a:tabLst>
                <a:tab pos="858838" algn="l"/>
                <a:tab pos="1081088" algn="l"/>
              </a:tabLs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EELS 	– 	Electron Energy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oss Spectroscopy</a:t>
            </a:r>
          </a:p>
          <a:p>
            <a:pPr marL="285750" indent="-285750">
              <a:buFont typeface="Wingdings" charset="2"/>
              <a:buChar char="§"/>
              <a:tabLst>
                <a:tab pos="858838" algn="l"/>
                <a:tab pos="1081088" algn="l"/>
              </a:tabLs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EDX 	–  	Energy Dispersive X-ray (Spectroscopy)</a:t>
            </a:r>
          </a:p>
          <a:p>
            <a:pPr marL="285750" indent="-285750">
              <a:buFont typeface="Wingdings" charset="2"/>
              <a:buChar char="§"/>
              <a:tabLst>
                <a:tab pos="858838" algn="l"/>
                <a:tab pos="1081088" algn="l"/>
              </a:tabLs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XRR 	– 	X-ray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Reflectometry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  <a:tabLst>
                <a:tab pos="858838" algn="l"/>
                <a:tab pos="1081088" algn="l"/>
              </a:tabLs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SIMS 	– 	Secondary Ion Mass Spectrometry</a:t>
            </a:r>
          </a:p>
          <a:p>
            <a:pPr>
              <a:tabLst>
                <a:tab pos="858838" algn="l"/>
                <a:tab pos="1081088" algn="l"/>
              </a:tabLs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252768" y="2439693"/>
            <a:ext cx="5801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EPR</a:t>
            </a:r>
          </a:p>
        </p:txBody>
      </p:sp>
    </p:spTree>
    <p:extLst>
      <p:ext uri="{BB962C8B-B14F-4D97-AF65-F5344CB8AC3E}">
        <p14:creationId xmlns:p14="http://schemas.microsoft.com/office/powerpoint/2010/main" val="301523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85857" y="757873"/>
            <a:ext cx="8512460" cy="527440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Optical absorption measurements 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PCI optical absorption measurements to probe both bulk and coating absorption at </a:t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1064 nm and 1556 nm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Preliminary measurements on amorphous silicon coatings show: </a:t>
            </a:r>
          </a:p>
          <a:p>
            <a:pPr lvl="2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As increased post-deposition annealing (450°C current max) increases optical absorption decreases </a:t>
            </a:r>
          </a:p>
          <a:p>
            <a:pPr lvl="2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T-dependent absorption decreases for 300°C and 450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°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 coatings as temperature decreases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Continued development into T-dependent measurement, with emphasis on bulk Si measurements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Atomic structure investigations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TiO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doped Ta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O5 show strong correlation between atomic structure properties and mechanical loss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NMR and EPR spectroscopy probe local co-ordination of Ta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5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coatings which show signs of oxygen deficiency when coating is un-annealed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Continued development and use of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 number of experimental techniques to accurately investigate the atomic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structure and relate to sources of loss                                 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Single crystalline coatings</a:t>
            </a:r>
          </a:p>
          <a:p>
            <a:pPr lvl="1">
              <a:buFont typeface="Wingdings" charset="2"/>
              <a:buChar char="§"/>
            </a:pP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GaP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/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AlGaP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single crystal coatings provide an alternative to IBS coatings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Can be directly deposited onto silicon substrates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Continued development to understand and minimize defects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23</a:t>
            </a:fld>
            <a:endParaRPr lang="en-US" sz="15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Conclusions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03752" y="5842703"/>
            <a:ext cx="19189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Acknowledgements</a:t>
            </a:r>
            <a:r>
              <a:rPr lang="en-US" sz="15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 </a:t>
            </a:r>
            <a:endParaRPr lang="en-US" sz="1500" u="sng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94652" y="5863187"/>
            <a:ext cx="65365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NSF for financial support: 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PHY-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10 68596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PHY-07 57896, PHY-08 55350 </a:t>
            </a:r>
          </a:p>
        </p:txBody>
      </p:sp>
    </p:spTree>
    <p:extLst>
      <p:ext uri="{BB962C8B-B14F-4D97-AF65-F5344CB8AC3E}">
        <p14:creationId xmlns:p14="http://schemas.microsoft.com/office/powerpoint/2010/main" val="152766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t="17041"/>
          <a:stretch/>
        </p:blipFill>
        <p:spPr>
          <a:xfrm>
            <a:off x="-4" y="-1"/>
            <a:ext cx="9144000" cy="5689325"/>
          </a:xfrm>
          <a:prstGeom prst="rect">
            <a:avLst/>
          </a:prstGeom>
        </p:spPr>
      </p:pic>
      <p:pic>
        <p:nvPicPr>
          <p:cNvPr id="24" name="Picture 23" descr="SU_altSigSeal_Card_rev.bmp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01"/>
          <a:stretch/>
        </p:blipFill>
        <p:spPr>
          <a:xfrm>
            <a:off x="-30241" y="70560"/>
            <a:ext cx="1048200" cy="891344"/>
          </a:xfrm>
          <a:prstGeom prst="rect">
            <a:avLst/>
          </a:prstGeom>
        </p:spPr>
      </p:pic>
      <p:pic>
        <p:nvPicPr>
          <p:cNvPr id="25" name="Picture 24" descr="SU_altSigSeal_2color_pos-2.bmp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0"/>
          <a:stretch/>
        </p:blipFill>
        <p:spPr>
          <a:xfrm>
            <a:off x="887328" y="100800"/>
            <a:ext cx="1986598" cy="8239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6200000">
            <a:off x="3266841" y="983994"/>
            <a:ext cx="2604007" cy="914400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3954931" y="-733476"/>
            <a:ext cx="1234136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9804" y="3098233"/>
            <a:ext cx="9144000" cy="1470025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Investigating coating material properties for future generations of gravitational wave 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detectors</a:t>
            </a:r>
            <a:endParaRPr lang="en-US" sz="3000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815" y="4668635"/>
            <a:ext cx="863418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R. Bassiri</a:t>
            </a:r>
            <a:r>
              <a:rPr lang="en-US" sz="17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1,2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K. B. Borisenko</a:t>
            </a:r>
            <a:r>
              <a:rPr lang="en-US" sz="17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3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R. L. Byer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K. Evans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M. M. Fejer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J. Hough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N. Kim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B. Lantz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A. Lin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A. Markosyan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I. W. Martin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R. K. Route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S. Rowan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J. F. Stebbins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</a:t>
            </a: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21" y="6196394"/>
            <a:ext cx="1010065" cy="43002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-4" y="4455594"/>
            <a:ext cx="9144004" cy="410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0" y="3231543"/>
            <a:ext cx="9144004" cy="410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734182" y="6268088"/>
            <a:ext cx="3656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2012 -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Waikoloa,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Hawaii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137668" y="6339181"/>
            <a:ext cx="16923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404040"/>
                </a:solidFill>
                <a:latin typeface="Arial"/>
                <a:cs typeface="Arial"/>
              </a:rPr>
              <a:t>rbassiri@stanford.edu</a:t>
            </a:r>
            <a:endParaRPr lang="en-US" sz="1200" baseline="300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54799" y="2969743"/>
            <a:ext cx="2893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Center for </a:t>
            </a:r>
            <a:r>
              <a:rPr lang="en-US" sz="1000" dirty="0" err="1" smtClean="0">
                <a:solidFill>
                  <a:srgbClr val="FFFFFF"/>
                </a:solidFill>
                <a:latin typeface="Arial"/>
                <a:cs typeface="Arial"/>
              </a:rPr>
              <a:t>Nanoscale</a:t>
            </a:r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 Science and Engineering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0645" y="5353601"/>
            <a:ext cx="8481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1. LIGO Group, Stanford University, 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2. SUPA, School of Physics and Astronomy, University of Glasgow, </a:t>
            </a:r>
            <a:b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3. Department of Materials, University of Oxford</a:t>
            </a:r>
          </a:p>
        </p:txBody>
      </p:sp>
    </p:spTree>
    <p:extLst>
      <p:ext uri="{BB962C8B-B14F-4D97-AF65-F5344CB8AC3E}">
        <p14:creationId xmlns:p14="http://schemas.microsoft.com/office/powerpoint/2010/main" val="44141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3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Introduction</a:t>
            </a: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38004" y="798842"/>
            <a:ext cx="4769921" cy="539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70"/>
              </a:spcAft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Research into the materials used in the detector optics is vitally important to improve the sensitivity of future detectors</a:t>
            </a:r>
          </a:p>
          <a:p>
            <a:pPr lvl="1">
              <a:spcAft>
                <a:spcPts val="570"/>
              </a:spcAft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Advanced LIGO is pushing the limits for current coating materials</a:t>
            </a:r>
          </a:p>
          <a:p>
            <a:pPr lvl="1">
              <a:spcAft>
                <a:spcPts val="570"/>
              </a:spcAft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 order to improve upon this, new materials and technologies will need to be developed</a:t>
            </a: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spcAft>
                <a:spcPts val="570"/>
              </a:spcAft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 order to investigate the coating material properties several experimental techniques have been developed </a:t>
            </a:r>
          </a:p>
          <a:p>
            <a:pPr>
              <a:spcAft>
                <a:spcPts val="570"/>
              </a:spcAft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Aim is to relate loss sources to changes in the atomic structure for amorphous coatings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spcAft>
                <a:spcPts val="570"/>
              </a:spcAft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Investigate possible alternative to amorphous coatings such as single crystal </a:t>
            </a:r>
            <a:r>
              <a:rPr lang="en-US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GaP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/ </a:t>
            </a:r>
            <a:r>
              <a:rPr lang="en-US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AlGaP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coatings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spcAft>
                <a:spcPts val="570"/>
              </a:spcAft>
              <a:buFont typeface="Wingdings" charset="2"/>
              <a:buChar char="§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spcAft>
                <a:spcPts val="570"/>
              </a:spcAft>
              <a:buFont typeface="Wingdings" charset="2"/>
              <a:buChar char="§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spcAft>
                <a:spcPts val="570"/>
              </a:spcAft>
              <a:buFont typeface="Arial"/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925" y="2743132"/>
            <a:ext cx="3657600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281" t="2327" b="21770"/>
          <a:stretch/>
        </p:blipFill>
        <p:spPr>
          <a:xfrm>
            <a:off x="5573591" y="930386"/>
            <a:ext cx="3154666" cy="1733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74057" y="2428311"/>
            <a:ext cx="11042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LIGO </a:t>
            </a: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ivingston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77425" y="5988831"/>
            <a:ext cx="2339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GWINC Advanced LIGO noise budget 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171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7" y="757873"/>
            <a:ext cx="8229600" cy="546079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Introduction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/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Optical absorption measurements </a:t>
            </a:r>
          </a:p>
          <a:p>
            <a:pPr lvl="1">
              <a:buFont typeface="Wingdings" charset="2"/>
              <a:buChar char="§"/>
            </a:pP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Photothermal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Common-path Interferometry (PCI) measurements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Preliminary temperature dependent results amorphous silicon coatings</a:t>
            </a:r>
          </a:p>
          <a:p>
            <a:pPr lvl="1">
              <a:buFont typeface="Wingdings" charset="2"/>
              <a:buChar char="§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  <a:t>Atomic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structure investigations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Atomic structure investigations </a:t>
            </a: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using Transmission Electron Microscopy (TEM)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Nuclear Magnetic Resonance (NMR) measurements</a:t>
            </a:r>
            <a:b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</a:br>
            <a:endParaRPr lang="en-US" sz="1600" dirty="0" smtClean="0">
              <a:solidFill>
                <a:srgbClr val="BFBFBF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  <a:t>Single crystalline coatings</a:t>
            </a:r>
          </a:p>
          <a:p>
            <a:pPr lvl="1">
              <a:buFont typeface="Wingdings" charset="2"/>
              <a:buChar char="§"/>
            </a:pPr>
            <a:r>
              <a:rPr lang="en-US" sz="1600" dirty="0" err="1" smtClean="0">
                <a:solidFill>
                  <a:srgbClr val="BFBFBF"/>
                </a:solidFill>
                <a:latin typeface="Arial"/>
                <a:cs typeface="Arial"/>
              </a:rPr>
              <a:t>GaP</a:t>
            </a: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/</a:t>
            </a:r>
            <a:r>
              <a:rPr lang="en-US" sz="1600" dirty="0" err="1" smtClean="0">
                <a:solidFill>
                  <a:srgbClr val="BFBFBF"/>
                </a:solidFill>
                <a:latin typeface="Arial"/>
                <a:cs typeface="Arial"/>
              </a:rPr>
              <a:t>AlGaP</a:t>
            </a: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 Molecular Beam Epitaxial (MBE) coatings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rgbClr val="BFBFBF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  <a:t>Summary of key experimental techniques</a:t>
            </a:r>
            <a:b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</a:br>
            <a:endParaRPr lang="en-US" sz="2000" dirty="0" smtClean="0">
              <a:solidFill>
                <a:srgbClr val="BFBFBF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  <a:t>Conclusions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4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Overview</a:t>
            </a: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7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6" y="718363"/>
            <a:ext cx="8512461" cy="5551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PCI optical absorption measurements:</a:t>
            </a:r>
            <a:b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sz="500" u="sng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/>
            </a:r>
            <a:b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Photo-thermal Common-path Interferometry (PCI)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Allows measurement of bulk and coating optical absorptions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Capability for T-dependent measurements from 15 K from recent addition of cryostat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Measures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hermal lensing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 the pump beam caused by optical absorption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Maximum sensitivity at 9 W pump beam for coatings is 0.05 ppm and bulk is 0.2 ppm/cm </a:t>
            </a:r>
          </a:p>
          <a:p>
            <a:pPr marL="457200" lvl="1" indent="0">
              <a:buNone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5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Optical absorption measurements 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1" name="Group 160"/>
          <p:cNvGrpSpPr/>
          <p:nvPr/>
        </p:nvGrpSpPr>
        <p:grpSpPr>
          <a:xfrm>
            <a:off x="9462578" y="1629025"/>
            <a:ext cx="3990166" cy="3373456"/>
            <a:chOff x="4485379" y="1516988"/>
            <a:chExt cx="3990166" cy="3373456"/>
          </a:xfrm>
        </p:grpSpPr>
        <p:grpSp>
          <p:nvGrpSpPr>
            <p:cNvPr id="84" name="Group 69"/>
            <p:cNvGrpSpPr>
              <a:grpSpLocks/>
            </p:cNvGrpSpPr>
            <p:nvPr/>
          </p:nvGrpSpPr>
          <p:grpSpPr bwMode="auto">
            <a:xfrm>
              <a:off x="4485379" y="1516988"/>
              <a:ext cx="3772854" cy="3373456"/>
              <a:chOff x="6187" y="1123"/>
              <a:chExt cx="7665" cy="7059"/>
            </a:xfrm>
          </p:grpSpPr>
          <p:sp>
            <p:nvSpPr>
              <p:cNvPr id="85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6731" y="7535"/>
                <a:ext cx="2589" cy="647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71"/>
              <p:cNvSpPr>
                <a:spLocks noChangeAspect="1" noChangeArrowheads="1"/>
              </p:cNvSpPr>
              <p:nvPr/>
            </p:nvSpPr>
            <p:spPr bwMode="auto">
              <a:xfrm>
                <a:off x="9702" y="2611"/>
                <a:ext cx="999" cy="1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72"/>
              <p:cNvSpPr>
                <a:spLocks noChangeAspect="1" noChangeArrowheads="1"/>
              </p:cNvSpPr>
              <p:nvPr/>
            </p:nvSpPr>
            <p:spPr bwMode="auto">
              <a:xfrm>
                <a:off x="10422" y="4149"/>
                <a:ext cx="108" cy="80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2557" y="4391"/>
                <a:ext cx="1295" cy="324"/>
              </a:xfrm>
              <a:prstGeom prst="rect">
                <a:avLst/>
              </a:pr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9" name="Group 74"/>
              <p:cNvGrpSpPr>
                <a:grpSpLocks noChangeAspect="1"/>
              </p:cNvGrpSpPr>
              <p:nvPr/>
            </p:nvGrpSpPr>
            <p:grpSpPr bwMode="auto">
              <a:xfrm>
                <a:off x="11255" y="4391"/>
                <a:ext cx="540" cy="971"/>
                <a:chOff x="7680" y="5940"/>
                <a:chExt cx="600" cy="1080"/>
              </a:xfrm>
            </p:grpSpPr>
            <p:sp>
              <p:nvSpPr>
                <p:cNvPr id="149" name="Rectangle 75" descr="Dark horizontal"/>
                <p:cNvSpPr>
                  <a:spLocks noChangeAspect="1" noChangeArrowheads="1"/>
                </p:cNvSpPr>
                <p:nvPr/>
              </p:nvSpPr>
              <p:spPr bwMode="auto">
                <a:xfrm>
                  <a:off x="7680" y="5940"/>
                  <a:ext cx="120" cy="1080"/>
                </a:xfrm>
                <a:prstGeom prst="rect">
                  <a:avLst/>
                </a:prstGeom>
                <a:pattFill prst="dkHorz">
                  <a:fgClr>
                    <a:srgbClr val="00000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Line 76"/>
                <p:cNvSpPr>
                  <a:spLocks noChangeAspect="1" noChangeShapeType="1"/>
                </p:cNvSpPr>
                <p:nvPr/>
              </p:nvSpPr>
              <p:spPr bwMode="auto">
                <a:xfrm>
                  <a:off x="7800" y="6480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Rectangl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8040" y="6300"/>
                  <a:ext cx="240" cy="360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0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9374" y="4245"/>
                <a:ext cx="256" cy="593"/>
              </a:xfrm>
              <a:prstGeom prst="rect">
                <a:avLst/>
              </a:prstGeom>
              <a:gradFill rotWithShape="0">
                <a:gsLst>
                  <a:gs pos="0">
                    <a:srgbClr val="CC99FF"/>
                  </a:gs>
                  <a:gs pos="100000">
                    <a:srgbClr val="CC99FF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CC99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79"/>
              <p:cNvSpPr>
                <a:spLocks noChangeAspect="1" noChangeShapeType="1"/>
              </p:cNvSpPr>
              <p:nvPr/>
            </p:nvSpPr>
            <p:spPr bwMode="auto">
              <a:xfrm>
                <a:off x="10201" y="1811"/>
                <a:ext cx="3" cy="2971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8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8565" y="4229"/>
                <a:ext cx="1641" cy="558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AutoShape 81"/>
              <p:cNvSpPr>
                <a:spLocks noChangeAspect="1" noChangeArrowheads="1"/>
              </p:cNvSpPr>
              <p:nvPr/>
            </p:nvSpPr>
            <p:spPr bwMode="auto">
              <a:xfrm>
                <a:off x="8264" y="3906"/>
                <a:ext cx="431" cy="485"/>
              </a:xfrm>
              <a:prstGeom prst="rtTriangl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82"/>
              <p:cNvSpPr>
                <a:spLocks noChangeAspect="1" noChangeArrowheads="1"/>
              </p:cNvSpPr>
              <p:nvPr/>
            </p:nvSpPr>
            <p:spPr bwMode="auto">
              <a:xfrm>
                <a:off x="7961" y="2919"/>
                <a:ext cx="1187" cy="1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83"/>
              <p:cNvSpPr>
                <a:spLocks noChangeAspect="1" noChangeArrowheads="1"/>
              </p:cNvSpPr>
              <p:nvPr/>
            </p:nvSpPr>
            <p:spPr bwMode="auto">
              <a:xfrm rot="-5400000">
                <a:off x="9639" y="1546"/>
                <a:ext cx="1133" cy="288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6" name="Group 84"/>
              <p:cNvGrpSpPr>
                <a:grpSpLocks noChangeAspect="1"/>
              </p:cNvGrpSpPr>
              <p:nvPr/>
            </p:nvGrpSpPr>
            <p:grpSpPr bwMode="auto">
              <a:xfrm rot="-2685616">
                <a:off x="10134" y="4805"/>
                <a:ext cx="246" cy="76"/>
                <a:chOff x="5400" y="6840"/>
                <a:chExt cx="274" cy="86"/>
              </a:xfrm>
            </p:grpSpPr>
            <p:sp>
              <p:nvSpPr>
                <p:cNvPr id="147" name="Line 85"/>
                <p:cNvSpPr>
                  <a:spLocks noChangeAspect="1" noChangeShapeType="1"/>
                </p:cNvSpPr>
                <p:nvPr/>
              </p:nvSpPr>
              <p:spPr bwMode="auto">
                <a:xfrm>
                  <a:off x="5400" y="6840"/>
                  <a:ext cx="27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Rectangl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6" y="6840"/>
                  <a:ext cx="259" cy="86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7" name="Line 87"/>
              <p:cNvSpPr>
                <a:spLocks noChangeAspect="1" noChangeShapeType="1"/>
              </p:cNvSpPr>
              <p:nvPr/>
            </p:nvSpPr>
            <p:spPr bwMode="auto">
              <a:xfrm flipH="1">
                <a:off x="7702" y="4553"/>
                <a:ext cx="4855" cy="0"/>
              </a:xfrm>
              <a:prstGeom prst="line">
                <a:avLst/>
              </a:prstGeom>
              <a:noFill/>
              <a:ln w="28575" cmpd="sng">
                <a:solidFill>
                  <a:srgbClr val="FF9933"/>
                </a:solidFill>
                <a:round/>
                <a:headEnd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Line 88"/>
              <p:cNvSpPr>
                <a:spLocks noChangeAspect="1" noChangeShapeType="1"/>
              </p:cNvSpPr>
              <p:nvPr/>
            </p:nvSpPr>
            <p:spPr bwMode="auto">
              <a:xfrm flipV="1">
                <a:off x="8565" y="2287"/>
                <a:ext cx="0" cy="1942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 type="stealth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9" name="Group 89"/>
              <p:cNvGrpSpPr>
                <a:grpSpLocks noChangeAspect="1"/>
              </p:cNvGrpSpPr>
              <p:nvPr/>
            </p:nvGrpSpPr>
            <p:grpSpPr bwMode="auto">
              <a:xfrm>
                <a:off x="8241" y="1802"/>
                <a:ext cx="648" cy="485"/>
                <a:chOff x="2760" y="2340"/>
                <a:chExt cx="720" cy="540"/>
              </a:xfrm>
            </p:grpSpPr>
            <p:sp>
              <p:nvSpPr>
                <p:cNvPr id="145" name="Rectangle 90"/>
                <p:cNvSpPr>
                  <a:spLocks noChangeAspect="1" noChangeArrowheads="1"/>
                </p:cNvSpPr>
                <p:nvPr/>
              </p:nvSpPr>
              <p:spPr bwMode="auto">
                <a:xfrm>
                  <a:off x="2760" y="2340"/>
                  <a:ext cx="720" cy="54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Rectangle 91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2808"/>
                  <a:ext cx="240" cy="7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0" name="Group 92"/>
              <p:cNvGrpSpPr>
                <a:grpSpLocks/>
              </p:cNvGrpSpPr>
              <p:nvPr/>
            </p:nvGrpSpPr>
            <p:grpSpPr bwMode="auto">
              <a:xfrm rot="-5400000">
                <a:off x="7100" y="4260"/>
                <a:ext cx="648" cy="547"/>
                <a:chOff x="2760" y="2340"/>
                <a:chExt cx="720" cy="540"/>
              </a:xfrm>
            </p:grpSpPr>
            <p:sp>
              <p:nvSpPr>
                <p:cNvPr id="143" name="Rectangle 93"/>
                <p:cNvSpPr>
                  <a:spLocks noChangeArrowheads="1"/>
                </p:cNvSpPr>
                <p:nvPr/>
              </p:nvSpPr>
              <p:spPr bwMode="auto">
                <a:xfrm>
                  <a:off x="2760" y="2340"/>
                  <a:ext cx="720" cy="54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Rectangle 94"/>
                <p:cNvSpPr>
                  <a:spLocks noChangeArrowheads="1"/>
                </p:cNvSpPr>
                <p:nvPr/>
              </p:nvSpPr>
              <p:spPr bwMode="auto">
                <a:xfrm>
                  <a:off x="3000" y="2808"/>
                  <a:ext cx="240" cy="7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2" name="Text Box 96"/>
              <p:cNvSpPr txBox="1">
                <a:spLocks noChangeAspect="1" noChangeArrowheads="1"/>
              </p:cNvSpPr>
              <p:nvPr/>
            </p:nvSpPr>
            <p:spPr bwMode="auto">
              <a:xfrm>
                <a:off x="8355" y="1887"/>
                <a:ext cx="431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1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8241" y="6078"/>
                <a:ext cx="1079" cy="32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Line 106"/>
              <p:cNvSpPr>
                <a:spLocks noChangeAspect="1" noChangeShapeType="1"/>
              </p:cNvSpPr>
              <p:nvPr/>
            </p:nvSpPr>
            <p:spPr bwMode="auto">
              <a:xfrm flipH="1">
                <a:off x="12234" y="6895"/>
                <a:ext cx="107" cy="6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11036" y="6564"/>
                <a:ext cx="1416" cy="1132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11144" y="6627"/>
                <a:ext cx="1197" cy="101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11447" y="7696"/>
                <a:ext cx="607" cy="104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10723" y="7804"/>
                <a:ext cx="2050" cy="324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10615" y="8128"/>
                <a:ext cx="2266" cy="5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7257" y="7652"/>
                <a:ext cx="431" cy="16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8012" y="7652"/>
                <a:ext cx="432" cy="16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8889" y="7652"/>
                <a:ext cx="323" cy="16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115"/>
              <p:cNvSpPr>
                <a:spLocks noChangeAspect="1" noChangeShapeType="1"/>
              </p:cNvSpPr>
              <p:nvPr/>
            </p:nvSpPr>
            <p:spPr bwMode="auto">
              <a:xfrm flipH="1">
                <a:off x="9320" y="7955"/>
                <a:ext cx="140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116"/>
              <p:cNvSpPr>
                <a:spLocks noChangeAspect="1" noChangeShapeType="1"/>
              </p:cNvSpPr>
              <p:nvPr/>
            </p:nvSpPr>
            <p:spPr bwMode="auto">
              <a:xfrm flipV="1">
                <a:off x="11800" y="4974"/>
                <a:ext cx="183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117"/>
              <p:cNvSpPr>
                <a:spLocks noChangeAspect="1" noChangeShapeType="1"/>
              </p:cNvSpPr>
              <p:nvPr/>
            </p:nvSpPr>
            <p:spPr bwMode="auto">
              <a:xfrm>
                <a:off x="13632" y="4983"/>
                <a:ext cx="0" cy="13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118"/>
              <p:cNvSpPr>
                <a:spLocks noChangeAspect="1" noChangeShapeType="1"/>
              </p:cNvSpPr>
              <p:nvPr/>
            </p:nvSpPr>
            <p:spPr bwMode="auto">
              <a:xfrm flipH="1">
                <a:off x="9320" y="6294"/>
                <a:ext cx="431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119"/>
              <p:cNvSpPr>
                <a:spLocks noChangeAspect="1" noChangeShapeType="1"/>
              </p:cNvSpPr>
              <p:nvPr/>
            </p:nvSpPr>
            <p:spPr bwMode="auto">
              <a:xfrm flipH="1">
                <a:off x="9320" y="6294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120"/>
              <p:cNvSpPr>
                <a:spLocks noChangeAspect="1" noChangeShapeType="1"/>
              </p:cNvSpPr>
              <p:nvPr/>
            </p:nvSpPr>
            <p:spPr bwMode="auto">
              <a:xfrm>
                <a:off x="9752" y="6294"/>
                <a:ext cx="0" cy="14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21"/>
              <p:cNvSpPr>
                <a:spLocks noChangeAspect="1" noChangeShapeType="1"/>
              </p:cNvSpPr>
              <p:nvPr/>
            </p:nvSpPr>
            <p:spPr bwMode="auto">
              <a:xfrm flipH="1">
                <a:off x="9320" y="777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22"/>
              <p:cNvSpPr>
                <a:spLocks noChangeAspect="1" noChangeShapeType="1"/>
              </p:cNvSpPr>
              <p:nvPr/>
            </p:nvSpPr>
            <p:spPr bwMode="auto">
              <a:xfrm>
                <a:off x="6473" y="7710"/>
                <a:ext cx="0" cy="1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23"/>
              <p:cNvSpPr>
                <a:spLocks noChangeAspect="1" noChangeShapeType="1"/>
              </p:cNvSpPr>
              <p:nvPr/>
            </p:nvSpPr>
            <p:spPr bwMode="auto">
              <a:xfrm>
                <a:off x="6515" y="7710"/>
                <a:ext cx="0" cy="1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24"/>
              <p:cNvSpPr>
                <a:spLocks noChangeAspect="1" noChangeShapeType="1"/>
              </p:cNvSpPr>
              <p:nvPr/>
            </p:nvSpPr>
            <p:spPr bwMode="auto">
              <a:xfrm flipH="1">
                <a:off x="6194" y="2061"/>
                <a:ext cx="20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25"/>
              <p:cNvSpPr>
                <a:spLocks noChangeAspect="1" noChangeShapeType="1"/>
              </p:cNvSpPr>
              <p:nvPr/>
            </p:nvSpPr>
            <p:spPr bwMode="auto">
              <a:xfrm flipH="1">
                <a:off x="6187" y="2052"/>
                <a:ext cx="0" cy="57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26"/>
              <p:cNvSpPr>
                <a:spLocks noChangeAspect="1" noChangeShapeType="1"/>
              </p:cNvSpPr>
              <p:nvPr/>
            </p:nvSpPr>
            <p:spPr bwMode="auto">
              <a:xfrm flipV="1">
                <a:off x="6187" y="7785"/>
                <a:ext cx="28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27"/>
              <p:cNvSpPr>
                <a:spLocks noChangeAspect="1" noChangeShapeType="1"/>
              </p:cNvSpPr>
              <p:nvPr/>
            </p:nvSpPr>
            <p:spPr bwMode="auto">
              <a:xfrm>
                <a:off x="6522" y="7784"/>
                <a:ext cx="2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28"/>
              <p:cNvSpPr>
                <a:spLocks noChangeAspect="1" noChangeShapeType="1"/>
              </p:cNvSpPr>
              <p:nvPr/>
            </p:nvSpPr>
            <p:spPr bwMode="auto">
              <a:xfrm flipH="1">
                <a:off x="6299" y="793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1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6297" y="7786"/>
                <a:ext cx="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Rectangle 130"/>
              <p:cNvSpPr>
                <a:spLocks noChangeAspect="1" noChangeArrowheads="1"/>
              </p:cNvSpPr>
              <p:nvPr/>
            </p:nvSpPr>
            <p:spPr bwMode="auto">
              <a:xfrm>
                <a:off x="8361" y="6166"/>
                <a:ext cx="539" cy="7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Oval 131"/>
              <p:cNvSpPr>
                <a:spLocks noChangeAspect="1" noChangeArrowheads="1"/>
              </p:cNvSpPr>
              <p:nvPr/>
            </p:nvSpPr>
            <p:spPr bwMode="auto">
              <a:xfrm>
                <a:off x="9073" y="6175"/>
                <a:ext cx="129" cy="12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Text Box 133"/>
              <p:cNvSpPr txBox="1">
                <a:spLocks noChangeAspect="1" noChangeArrowheads="1"/>
              </p:cNvSpPr>
              <p:nvPr/>
            </p:nvSpPr>
            <p:spPr bwMode="auto">
              <a:xfrm>
                <a:off x="12665" y="7219"/>
                <a:ext cx="648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" name="Oval 135"/>
              <p:cNvSpPr>
                <a:spLocks noChangeAspect="1" noChangeArrowheads="1"/>
              </p:cNvSpPr>
              <p:nvPr/>
            </p:nvSpPr>
            <p:spPr bwMode="auto">
              <a:xfrm>
                <a:off x="8986" y="7915"/>
                <a:ext cx="130" cy="1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6514105" y="1591620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p</a:t>
              </a:r>
              <a:r>
                <a:rPr lang="en-US" sz="1300" dirty="0" smtClean="0">
                  <a:latin typeface="Arial"/>
                  <a:cs typeface="Arial"/>
                </a:rPr>
                <a:t>ump laser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427323" y="2786358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p</a:t>
              </a:r>
              <a:r>
                <a:rPr lang="en-US" sz="1300" dirty="0" smtClean="0">
                  <a:latin typeface="Arial"/>
                  <a:cs typeface="Arial"/>
                </a:rPr>
                <a:t>robe laser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619059" y="2767394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/>
                  <a:cs typeface="Arial"/>
                </a:rPr>
                <a:t>chopper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767488" y="2726111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/>
                  <a:cs typeface="Arial"/>
                </a:rPr>
                <a:t>sample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5037175" y="3602091"/>
              <a:ext cx="15065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c</a:t>
              </a:r>
              <a:r>
                <a:rPr lang="en-US" sz="1300" dirty="0" smtClean="0">
                  <a:latin typeface="Arial"/>
                  <a:cs typeface="Arial"/>
                </a:rPr>
                <a:t>hopper controller 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547723" y="2536116"/>
              <a:ext cx="10482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/>
                  <a:cs typeface="Arial"/>
                </a:rPr>
                <a:t>p</a:t>
              </a:r>
              <a:r>
                <a:rPr lang="en-US" sz="1300" dirty="0" smtClean="0">
                  <a:latin typeface="Arial"/>
                  <a:cs typeface="Arial"/>
                </a:rPr>
                <a:t>hoto-detector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979192" y="1580131"/>
              <a:ext cx="135336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Arial"/>
                  <a:cs typeface="Arial"/>
                </a:rPr>
                <a:t>photodetector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605284" y="4294405"/>
              <a:ext cx="15065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/>
                  <a:cs typeface="Arial"/>
                </a:rPr>
                <a:t>l</a:t>
              </a:r>
              <a:r>
                <a:rPr lang="en-US" sz="1300" dirty="0" smtClean="0">
                  <a:latin typeface="Arial"/>
                  <a:cs typeface="Arial"/>
                </a:rPr>
                <a:t>ock-in amplifier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6457354" y="4225624"/>
              <a:ext cx="15065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Arial"/>
                  <a:cs typeface="Arial"/>
                </a:rPr>
                <a:t>PC</a:t>
              </a:r>
              <a:endParaRPr lang="en-US" sz="1300" dirty="0">
                <a:latin typeface="Arial"/>
                <a:cs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443" y="1165987"/>
            <a:ext cx="3390075" cy="2873492"/>
          </a:xfrm>
          <a:prstGeom prst="rect">
            <a:avLst/>
          </a:prstGeom>
        </p:spPr>
      </p:pic>
      <p:pic>
        <p:nvPicPr>
          <p:cNvPr id="81" name="Picture 80" descr="IMG_122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2" t="15100" r="3532" b="6219"/>
          <a:stretch/>
        </p:blipFill>
        <p:spPr>
          <a:xfrm>
            <a:off x="181757" y="1381497"/>
            <a:ext cx="4532143" cy="266343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244565" y="5992752"/>
            <a:ext cx="3807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Ashot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Markosyan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-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ashotm@stanford.edu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186582" y="4043347"/>
            <a:ext cx="25226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Photo of PCI setup at Stanford University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012447" y="4016486"/>
            <a:ext cx="1524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Schematic of PCI setup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156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158" y="826873"/>
            <a:ext cx="4717164" cy="3634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51852" y="4322719"/>
            <a:ext cx="3764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Optical absorption of </a:t>
            </a:r>
            <a:r>
              <a:rPr lang="en-US" sz="1000" dirty="0" smtClean="0">
                <a:latin typeface="Arial"/>
                <a:cs typeface="Arial"/>
              </a:rPr>
              <a:t>α-Si </a:t>
            </a:r>
            <a:r>
              <a:rPr lang="en-US" sz="1000" dirty="0">
                <a:latin typeface="Arial"/>
                <a:cs typeface="Arial"/>
              </a:rPr>
              <a:t>coatings </a:t>
            </a:r>
            <a:r>
              <a:rPr lang="en-US" sz="1000" dirty="0" smtClean="0">
                <a:latin typeface="Arial"/>
                <a:cs typeface="Arial"/>
              </a:rPr>
              <a:t>vs. </a:t>
            </a:r>
            <a:r>
              <a:rPr lang="en-US" sz="1000" dirty="0">
                <a:latin typeface="Arial"/>
                <a:cs typeface="Arial"/>
              </a:rPr>
              <a:t>a</a:t>
            </a:r>
            <a:r>
              <a:rPr lang="en-US" sz="1000" dirty="0" smtClean="0">
                <a:latin typeface="Arial"/>
                <a:cs typeface="Arial"/>
              </a:rPr>
              <a:t>nnealing </a:t>
            </a:r>
            <a:r>
              <a:rPr lang="en-US" sz="1000" dirty="0">
                <a:latin typeface="Arial"/>
                <a:cs typeface="Arial"/>
              </a:rPr>
              <a:t>temperature (in </a:t>
            </a:r>
            <a:r>
              <a:rPr lang="en-US" sz="1000" dirty="0" smtClean="0">
                <a:latin typeface="Arial"/>
                <a:cs typeface="Arial"/>
              </a:rPr>
              <a:t>air at room temperature)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1" name="Rectangle 80"/>
          <p:cNvSpPr/>
          <p:nvPr/>
        </p:nvSpPr>
        <p:spPr>
          <a:xfrm rot="16200000">
            <a:off x="1480038" y="2471959"/>
            <a:ext cx="225389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Absorption at 1556 nm (ppm)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6" y="718363"/>
            <a:ext cx="8512461" cy="55515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Preliminary α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-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Si coatings room temperature measurements</a:t>
            </a:r>
            <a:endParaRPr lang="en-US" sz="500" u="sng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/>
            </a:r>
            <a:b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Optical absorption of three amorphous (α) Si coatings 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Measurements made at 1556 nm for as-deposited, 300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º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 and 450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º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 annealed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Shows ~70% drop in absorption between as-deposited and 450ºC annealed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Similar trend to silica/ </a:t>
            </a:r>
            <a:r>
              <a:rPr lang="en-US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tantala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coatings</a:t>
            </a:r>
          </a:p>
          <a:p>
            <a:pPr lvl="1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Further study is required in deposition techniques and post-deposition treatments which can reduce absorption </a:t>
            </a:r>
          </a:p>
          <a:p>
            <a:pPr marL="457200" lvl="1" indent="0">
              <a:buNone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6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Optical absorption measurements 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1" name="Group 160"/>
          <p:cNvGrpSpPr/>
          <p:nvPr/>
        </p:nvGrpSpPr>
        <p:grpSpPr>
          <a:xfrm>
            <a:off x="9462578" y="1629025"/>
            <a:ext cx="3990166" cy="3373456"/>
            <a:chOff x="4485379" y="1516988"/>
            <a:chExt cx="3990166" cy="3373456"/>
          </a:xfrm>
        </p:grpSpPr>
        <p:grpSp>
          <p:nvGrpSpPr>
            <p:cNvPr id="84" name="Group 69"/>
            <p:cNvGrpSpPr>
              <a:grpSpLocks/>
            </p:cNvGrpSpPr>
            <p:nvPr/>
          </p:nvGrpSpPr>
          <p:grpSpPr bwMode="auto">
            <a:xfrm>
              <a:off x="4485379" y="1516988"/>
              <a:ext cx="3772854" cy="3373456"/>
              <a:chOff x="6187" y="1123"/>
              <a:chExt cx="7665" cy="7059"/>
            </a:xfrm>
          </p:grpSpPr>
          <p:sp>
            <p:nvSpPr>
              <p:cNvPr id="85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6731" y="7535"/>
                <a:ext cx="2589" cy="647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71"/>
              <p:cNvSpPr>
                <a:spLocks noChangeAspect="1" noChangeArrowheads="1"/>
              </p:cNvSpPr>
              <p:nvPr/>
            </p:nvSpPr>
            <p:spPr bwMode="auto">
              <a:xfrm>
                <a:off x="9702" y="2611"/>
                <a:ext cx="999" cy="1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72"/>
              <p:cNvSpPr>
                <a:spLocks noChangeAspect="1" noChangeArrowheads="1"/>
              </p:cNvSpPr>
              <p:nvPr/>
            </p:nvSpPr>
            <p:spPr bwMode="auto">
              <a:xfrm>
                <a:off x="10422" y="4149"/>
                <a:ext cx="108" cy="80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2557" y="4391"/>
                <a:ext cx="1295" cy="324"/>
              </a:xfrm>
              <a:prstGeom prst="rect">
                <a:avLst/>
              </a:pr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9" name="Group 74"/>
              <p:cNvGrpSpPr>
                <a:grpSpLocks noChangeAspect="1"/>
              </p:cNvGrpSpPr>
              <p:nvPr/>
            </p:nvGrpSpPr>
            <p:grpSpPr bwMode="auto">
              <a:xfrm>
                <a:off x="11255" y="4391"/>
                <a:ext cx="540" cy="971"/>
                <a:chOff x="7680" y="5940"/>
                <a:chExt cx="600" cy="1080"/>
              </a:xfrm>
            </p:grpSpPr>
            <p:sp>
              <p:nvSpPr>
                <p:cNvPr id="149" name="Rectangle 75" descr="Dark horizontal"/>
                <p:cNvSpPr>
                  <a:spLocks noChangeAspect="1" noChangeArrowheads="1"/>
                </p:cNvSpPr>
                <p:nvPr/>
              </p:nvSpPr>
              <p:spPr bwMode="auto">
                <a:xfrm>
                  <a:off x="7680" y="5940"/>
                  <a:ext cx="120" cy="1080"/>
                </a:xfrm>
                <a:prstGeom prst="rect">
                  <a:avLst/>
                </a:prstGeom>
                <a:pattFill prst="dkHorz">
                  <a:fgClr>
                    <a:srgbClr val="00000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Line 76"/>
                <p:cNvSpPr>
                  <a:spLocks noChangeAspect="1" noChangeShapeType="1"/>
                </p:cNvSpPr>
                <p:nvPr/>
              </p:nvSpPr>
              <p:spPr bwMode="auto">
                <a:xfrm>
                  <a:off x="7800" y="6480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Rectangl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8040" y="6300"/>
                  <a:ext cx="240" cy="360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0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9374" y="4245"/>
                <a:ext cx="256" cy="593"/>
              </a:xfrm>
              <a:prstGeom prst="rect">
                <a:avLst/>
              </a:prstGeom>
              <a:gradFill rotWithShape="0">
                <a:gsLst>
                  <a:gs pos="0">
                    <a:srgbClr val="CC99FF"/>
                  </a:gs>
                  <a:gs pos="100000">
                    <a:srgbClr val="CC99FF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CC99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79"/>
              <p:cNvSpPr>
                <a:spLocks noChangeAspect="1" noChangeShapeType="1"/>
              </p:cNvSpPr>
              <p:nvPr/>
            </p:nvSpPr>
            <p:spPr bwMode="auto">
              <a:xfrm>
                <a:off x="10201" y="1811"/>
                <a:ext cx="3" cy="2971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8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8565" y="4229"/>
                <a:ext cx="1641" cy="558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AutoShape 81"/>
              <p:cNvSpPr>
                <a:spLocks noChangeAspect="1" noChangeArrowheads="1"/>
              </p:cNvSpPr>
              <p:nvPr/>
            </p:nvSpPr>
            <p:spPr bwMode="auto">
              <a:xfrm>
                <a:off x="8264" y="3906"/>
                <a:ext cx="431" cy="485"/>
              </a:xfrm>
              <a:prstGeom prst="rtTriangl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82"/>
              <p:cNvSpPr>
                <a:spLocks noChangeAspect="1" noChangeArrowheads="1"/>
              </p:cNvSpPr>
              <p:nvPr/>
            </p:nvSpPr>
            <p:spPr bwMode="auto">
              <a:xfrm>
                <a:off x="7961" y="2919"/>
                <a:ext cx="1187" cy="1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83"/>
              <p:cNvSpPr>
                <a:spLocks noChangeAspect="1" noChangeArrowheads="1"/>
              </p:cNvSpPr>
              <p:nvPr/>
            </p:nvSpPr>
            <p:spPr bwMode="auto">
              <a:xfrm rot="-5400000">
                <a:off x="9639" y="1546"/>
                <a:ext cx="1133" cy="288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6" name="Group 84"/>
              <p:cNvGrpSpPr>
                <a:grpSpLocks noChangeAspect="1"/>
              </p:cNvGrpSpPr>
              <p:nvPr/>
            </p:nvGrpSpPr>
            <p:grpSpPr bwMode="auto">
              <a:xfrm rot="-2685616">
                <a:off x="10134" y="4805"/>
                <a:ext cx="246" cy="76"/>
                <a:chOff x="5400" y="6840"/>
                <a:chExt cx="274" cy="86"/>
              </a:xfrm>
            </p:grpSpPr>
            <p:sp>
              <p:nvSpPr>
                <p:cNvPr id="147" name="Line 85"/>
                <p:cNvSpPr>
                  <a:spLocks noChangeAspect="1" noChangeShapeType="1"/>
                </p:cNvSpPr>
                <p:nvPr/>
              </p:nvSpPr>
              <p:spPr bwMode="auto">
                <a:xfrm>
                  <a:off x="5400" y="6840"/>
                  <a:ext cx="27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Rectangl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6" y="6840"/>
                  <a:ext cx="259" cy="86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7" name="Line 87"/>
              <p:cNvSpPr>
                <a:spLocks noChangeAspect="1" noChangeShapeType="1"/>
              </p:cNvSpPr>
              <p:nvPr/>
            </p:nvSpPr>
            <p:spPr bwMode="auto">
              <a:xfrm flipH="1">
                <a:off x="7702" y="4553"/>
                <a:ext cx="4855" cy="0"/>
              </a:xfrm>
              <a:prstGeom prst="line">
                <a:avLst/>
              </a:prstGeom>
              <a:noFill/>
              <a:ln w="28575" cmpd="sng">
                <a:solidFill>
                  <a:srgbClr val="FF9933"/>
                </a:solidFill>
                <a:round/>
                <a:headEnd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Line 88"/>
              <p:cNvSpPr>
                <a:spLocks noChangeAspect="1" noChangeShapeType="1"/>
              </p:cNvSpPr>
              <p:nvPr/>
            </p:nvSpPr>
            <p:spPr bwMode="auto">
              <a:xfrm flipV="1">
                <a:off x="8565" y="2287"/>
                <a:ext cx="0" cy="1942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 type="stealth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9" name="Group 89"/>
              <p:cNvGrpSpPr>
                <a:grpSpLocks noChangeAspect="1"/>
              </p:cNvGrpSpPr>
              <p:nvPr/>
            </p:nvGrpSpPr>
            <p:grpSpPr bwMode="auto">
              <a:xfrm>
                <a:off x="8241" y="1802"/>
                <a:ext cx="648" cy="485"/>
                <a:chOff x="2760" y="2340"/>
                <a:chExt cx="720" cy="540"/>
              </a:xfrm>
            </p:grpSpPr>
            <p:sp>
              <p:nvSpPr>
                <p:cNvPr id="145" name="Rectangle 90"/>
                <p:cNvSpPr>
                  <a:spLocks noChangeAspect="1" noChangeArrowheads="1"/>
                </p:cNvSpPr>
                <p:nvPr/>
              </p:nvSpPr>
              <p:spPr bwMode="auto">
                <a:xfrm>
                  <a:off x="2760" y="2340"/>
                  <a:ext cx="720" cy="54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Rectangle 91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2808"/>
                  <a:ext cx="240" cy="7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0" name="Group 92"/>
              <p:cNvGrpSpPr>
                <a:grpSpLocks/>
              </p:cNvGrpSpPr>
              <p:nvPr/>
            </p:nvGrpSpPr>
            <p:grpSpPr bwMode="auto">
              <a:xfrm rot="-5400000">
                <a:off x="7100" y="4260"/>
                <a:ext cx="648" cy="547"/>
                <a:chOff x="2760" y="2340"/>
                <a:chExt cx="720" cy="540"/>
              </a:xfrm>
            </p:grpSpPr>
            <p:sp>
              <p:nvSpPr>
                <p:cNvPr id="143" name="Rectangle 93"/>
                <p:cNvSpPr>
                  <a:spLocks noChangeArrowheads="1"/>
                </p:cNvSpPr>
                <p:nvPr/>
              </p:nvSpPr>
              <p:spPr bwMode="auto">
                <a:xfrm>
                  <a:off x="2760" y="2340"/>
                  <a:ext cx="720" cy="54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Rectangle 94"/>
                <p:cNvSpPr>
                  <a:spLocks noChangeArrowheads="1"/>
                </p:cNvSpPr>
                <p:nvPr/>
              </p:nvSpPr>
              <p:spPr bwMode="auto">
                <a:xfrm>
                  <a:off x="3000" y="2808"/>
                  <a:ext cx="240" cy="7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2" name="Text Box 96"/>
              <p:cNvSpPr txBox="1">
                <a:spLocks noChangeAspect="1" noChangeArrowheads="1"/>
              </p:cNvSpPr>
              <p:nvPr/>
            </p:nvSpPr>
            <p:spPr bwMode="auto">
              <a:xfrm>
                <a:off x="8355" y="1887"/>
                <a:ext cx="431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1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8241" y="6078"/>
                <a:ext cx="1079" cy="32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Line 106"/>
              <p:cNvSpPr>
                <a:spLocks noChangeAspect="1" noChangeShapeType="1"/>
              </p:cNvSpPr>
              <p:nvPr/>
            </p:nvSpPr>
            <p:spPr bwMode="auto">
              <a:xfrm flipH="1">
                <a:off x="12234" y="6895"/>
                <a:ext cx="107" cy="6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11036" y="6564"/>
                <a:ext cx="1416" cy="1132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11144" y="6627"/>
                <a:ext cx="1197" cy="101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11447" y="7696"/>
                <a:ext cx="607" cy="104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10723" y="7804"/>
                <a:ext cx="2050" cy="324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10615" y="8128"/>
                <a:ext cx="2266" cy="5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7257" y="7652"/>
                <a:ext cx="431" cy="16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8012" y="7652"/>
                <a:ext cx="432" cy="16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8889" y="7652"/>
                <a:ext cx="323" cy="16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115"/>
              <p:cNvSpPr>
                <a:spLocks noChangeAspect="1" noChangeShapeType="1"/>
              </p:cNvSpPr>
              <p:nvPr/>
            </p:nvSpPr>
            <p:spPr bwMode="auto">
              <a:xfrm flipH="1">
                <a:off x="9320" y="7955"/>
                <a:ext cx="140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116"/>
              <p:cNvSpPr>
                <a:spLocks noChangeAspect="1" noChangeShapeType="1"/>
              </p:cNvSpPr>
              <p:nvPr/>
            </p:nvSpPr>
            <p:spPr bwMode="auto">
              <a:xfrm flipV="1">
                <a:off x="11800" y="4974"/>
                <a:ext cx="183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117"/>
              <p:cNvSpPr>
                <a:spLocks noChangeAspect="1" noChangeShapeType="1"/>
              </p:cNvSpPr>
              <p:nvPr/>
            </p:nvSpPr>
            <p:spPr bwMode="auto">
              <a:xfrm>
                <a:off x="13632" y="4983"/>
                <a:ext cx="0" cy="13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118"/>
              <p:cNvSpPr>
                <a:spLocks noChangeAspect="1" noChangeShapeType="1"/>
              </p:cNvSpPr>
              <p:nvPr/>
            </p:nvSpPr>
            <p:spPr bwMode="auto">
              <a:xfrm flipH="1">
                <a:off x="9320" y="6294"/>
                <a:ext cx="431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119"/>
              <p:cNvSpPr>
                <a:spLocks noChangeAspect="1" noChangeShapeType="1"/>
              </p:cNvSpPr>
              <p:nvPr/>
            </p:nvSpPr>
            <p:spPr bwMode="auto">
              <a:xfrm flipH="1">
                <a:off x="9320" y="6294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120"/>
              <p:cNvSpPr>
                <a:spLocks noChangeAspect="1" noChangeShapeType="1"/>
              </p:cNvSpPr>
              <p:nvPr/>
            </p:nvSpPr>
            <p:spPr bwMode="auto">
              <a:xfrm>
                <a:off x="9752" y="6294"/>
                <a:ext cx="0" cy="14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21"/>
              <p:cNvSpPr>
                <a:spLocks noChangeAspect="1" noChangeShapeType="1"/>
              </p:cNvSpPr>
              <p:nvPr/>
            </p:nvSpPr>
            <p:spPr bwMode="auto">
              <a:xfrm flipH="1">
                <a:off x="9320" y="777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22"/>
              <p:cNvSpPr>
                <a:spLocks noChangeAspect="1" noChangeShapeType="1"/>
              </p:cNvSpPr>
              <p:nvPr/>
            </p:nvSpPr>
            <p:spPr bwMode="auto">
              <a:xfrm>
                <a:off x="6473" y="7710"/>
                <a:ext cx="0" cy="1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23"/>
              <p:cNvSpPr>
                <a:spLocks noChangeAspect="1" noChangeShapeType="1"/>
              </p:cNvSpPr>
              <p:nvPr/>
            </p:nvSpPr>
            <p:spPr bwMode="auto">
              <a:xfrm>
                <a:off x="6515" y="7710"/>
                <a:ext cx="0" cy="1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24"/>
              <p:cNvSpPr>
                <a:spLocks noChangeAspect="1" noChangeShapeType="1"/>
              </p:cNvSpPr>
              <p:nvPr/>
            </p:nvSpPr>
            <p:spPr bwMode="auto">
              <a:xfrm flipH="1">
                <a:off x="6194" y="2061"/>
                <a:ext cx="20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25"/>
              <p:cNvSpPr>
                <a:spLocks noChangeAspect="1" noChangeShapeType="1"/>
              </p:cNvSpPr>
              <p:nvPr/>
            </p:nvSpPr>
            <p:spPr bwMode="auto">
              <a:xfrm flipH="1">
                <a:off x="6187" y="2052"/>
                <a:ext cx="0" cy="57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26"/>
              <p:cNvSpPr>
                <a:spLocks noChangeAspect="1" noChangeShapeType="1"/>
              </p:cNvSpPr>
              <p:nvPr/>
            </p:nvSpPr>
            <p:spPr bwMode="auto">
              <a:xfrm flipV="1">
                <a:off x="6187" y="7785"/>
                <a:ext cx="28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27"/>
              <p:cNvSpPr>
                <a:spLocks noChangeAspect="1" noChangeShapeType="1"/>
              </p:cNvSpPr>
              <p:nvPr/>
            </p:nvSpPr>
            <p:spPr bwMode="auto">
              <a:xfrm>
                <a:off x="6522" y="7784"/>
                <a:ext cx="2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28"/>
              <p:cNvSpPr>
                <a:spLocks noChangeAspect="1" noChangeShapeType="1"/>
              </p:cNvSpPr>
              <p:nvPr/>
            </p:nvSpPr>
            <p:spPr bwMode="auto">
              <a:xfrm flipH="1">
                <a:off x="6299" y="793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1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6297" y="7786"/>
                <a:ext cx="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Rectangle 130"/>
              <p:cNvSpPr>
                <a:spLocks noChangeAspect="1" noChangeArrowheads="1"/>
              </p:cNvSpPr>
              <p:nvPr/>
            </p:nvSpPr>
            <p:spPr bwMode="auto">
              <a:xfrm>
                <a:off x="8361" y="6166"/>
                <a:ext cx="539" cy="7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Oval 131"/>
              <p:cNvSpPr>
                <a:spLocks noChangeAspect="1" noChangeArrowheads="1"/>
              </p:cNvSpPr>
              <p:nvPr/>
            </p:nvSpPr>
            <p:spPr bwMode="auto">
              <a:xfrm>
                <a:off x="9073" y="6175"/>
                <a:ext cx="129" cy="12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Text Box 133"/>
              <p:cNvSpPr txBox="1">
                <a:spLocks noChangeAspect="1" noChangeArrowheads="1"/>
              </p:cNvSpPr>
              <p:nvPr/>
            </p:nvSpPr>
            <p:spPr bwMode="auto">
              <a:xfrm>
                <a:off x="12665" y="7219"/>
                <a:ext cx="648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" name="Oval 135"/>
              <p:cNvSpPr>
                <a:spLocks noChangeAspect="1" noChangeArrowheads="1"/>
              </p:cNvSpPr>
              <p:nvPr/>
            </p:nvSpPr>
            <p:spPr bwMode="auto">
              <a:xfrm>
                <a:off x="8986" y="7915"/>
                <a:ext cx="130" cy="1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6514105" y="1591620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p</a:t>
              </a:r>
              <a:r>
                <a:rPr lang="en-US" sz="1300" dirty="0" smtClean="0">
                  <a:latin typeface="Arial"/>
                  <a:cs typeface="Arial"/>
                </a:rPr>
                <a:t>ump laser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427323" y="2786358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p</a:t>
              </a:r>
              <a:r>
                <a:rPr lang="en-US" sz="1300" dirty="0" smtClean="0">
                  <a:latin typeface="Arial"/>
                  <a:cs typeface="Arial"/>
                </a:rPr>
                <a:t>robe laser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619059" y="2767394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/>
                  <a:cs typeface="Arial"/>
                </a:rPr>
                <a:t>chopper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767488" y="2726111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/>
                  <a:cs typeface="Arial"/>
                </a:rPr>
                <a:t>sample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5037175" y="3602091"/>
              <a:ext cx="15065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c</a:t>
              </a:r>
              <a:r>
                <a:rPr lang="en-US" sz="1300" dirty="0" smtClean="0">
                  <a:latin typeface="Arial"/>
                  <a:cs typeface="Arial"/>
                </a:rPr>
                <a:t>hopper controller 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547723" y="2536116"/>
              <a:ext cx="10482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/>
                  <a:cs typeface="Arial"/>
                </a:rPr>
                <a:t>p</a:t>
              </a:r>
              <a:r>
                <a:rPr lang="en-US" sz="1300" dirty="0" smtClean="0">
                  <a:latin typeface="Arial"/>
                  <a:cs typeface="Arial"/>
                </a:rPr>
                <a:t>hoto-detector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979192" y="1580131"/>
              <a:ext cx="135336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Arial"/>
                  <a:cs typeface="Arial"/>
                </a:rPr>
                <a:t>photodetector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605284" y="4294405"/>
              <a:ext cx="15065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/>
                  <a:cs typeface="Arial"/>
                </a:rPr>
                <a:t>l</a:t>
              </a:r>
              <a:r>
                <a:rPr lang="en-US" sz="1300" dirty="0" smtClean="0">
                  <a:latin typeface="Arial"/>
                  <a:cs typeface="Arial"/>
                </a:rPr>
                <a:t>ock-in amplifier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6457354" y="4225624"/>
              <a:ext cx="15065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Arial"/>
                  <a:cs typeface="Arial"/>
                </a:rPr>
                <a:t>PC</a:t>
              </a:r>
              <a:endParaRPr lang="en-US" sz="1300" dirty="0">
                <a:latin typeface="Arial"/>
                <a:cs typeface="Arial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5865965" y="5992752"/>
            <a:ext cx="3807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Ashot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Markosyan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-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ashotm@stanford.edu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99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34744" y="1381372"/>
            <a:ext cx="4826547" cy="3895718"/>
            <a:chOff x="2188789" y="1545470"/>
            <a:chExt cx="4826547" cy="38957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8789" y="1545470"/>
              <a:ext cx="4826547" cy="3704094"/>
            </a:xfrm>
            <a:prstGeom prst="rect">
              <a:avLst/>
            </a:prstGeom>
          </p:spPr>
        </p:pic>
        <p:sp>
          <p:nvSpPr>
            <p:cNvPr id="79" name="Rectangle 78"/>
            <p:cNvSpPr/>
            <p:nvPr/>
          </p:nvSpPr>
          <p:spPr>
            <a:xfrm>
              <a:off x="2751852" y="5041078"/>
              <a:ext cx="37642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Temperature variation of the optical absorption of two annealed amorphous Si </a:t>
              </a:r>
              <a:r>
                <a:rPr lang="en-US" sz="1000" dirty="0" smtClean="0">
                  <a:latin typeface="Arial"/>
                  <a:cs typeface="Arial"/>
                </a:rPr>
                <a:t>coatings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6" y="718363"/>
            <a:ext cx="8512461" cy="1239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5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Preliminary </a:t>
            </a:r>
            <a:r>
              <a:rPr lang="en-US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α-Si </a:t>
            </a:r>
            <a:r>
              <a:rPr lang="en-US" sz="18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coatings</a:t>
            </a:r>
            <a:r>
              <a:rPr lang="en-US" sz="185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T-dependent measurements</a:t>
            </a:r>
            <a:endParaRPr lang="en-US" sz="1850" u="sng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Recent integration of a flow cryostat to the PCI setup has given the capability for temperature dependent absorption measurements</a:t>
            </a:r>
          </a:p>
          <a:p>
            <a:pPr marL="0" indent="0">
              <a:buNone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7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Optical absorption measurements 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1" name="Group 160"/>
          <p:cNvGrpSpPr/>
          <p:nvPr/>
        </p:nvGrpSpPr>
        <p:grpSpPr>
          <a:xfrm>
            <a:off x="9462578" y="1629025"/>
            <a:ext cx="3990166" cy="3373456"/>
            <a:chOff x="4485379" y="1516988"/>
            <a:chExt cx="3990166" cy="3373456"/>
          </a:xfrm>
        </p:grpSpPr>
        <p:grpSp>
          <p:nvGrpSpPr>
            <p:cNvPr id="84" name="Group 69"/>
            <p:cNvGrpSpPr>
              <a:grpSpLocks/>
            </p:cNvGrpSpPr>
            <p:nvPr/>
          </p:nvGrpSpPr>
          <p:grpSpPr bwMode="auto">
            <a:xfrm>
              <a:off x="4485379" y="1516988"/>
              <a:ext cx="3772854" cy="3373456"/>
              <a:chOff x="6187" y="1123"/>
              <a:chExt cx="7665" cy="7059"/>
            </a:xfrm>
          </p:grpSpPr>
          <p:sp>
            <p:nvSpPr>
              <p:cNvPr id="85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6731" y="7535"/>
                <a:ext cx="2589" cy="647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71"/>
              <p:cNvSpPr>
                <a:spLocks noChangeAspect="1" noChangeArrowheads="1"/>
              </p:cNvSpPr>
              <p:nvPr/>
            </p:nvSpPr>
            <p:spPr bwMode="auto">
              <a:xfrm>
                <a:off x="9702" y="2611"/>
                <a:ext cx="999" cy="1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72"/>
              <p:cNvSpPr>
                <a:spLocks noChangeAspect="1" noChangeArrowheads="1"/>
              </p:cNvSpPr>
              <p:nvPr/>
            </p:nvSpPr>
            <p:spPr bwMode="auto">
              <a:xfrm>
                <a:off x="10422" y="4149"/>
                <a:ext cx="108" cy="80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2557" y="4391"/>
                <a:ext cx="1295" cy="324"/>
              </a:xfrm>
              <a:prstGeom prst="rect">
                <a:avLst/>
              </a:pr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9" name="Group 74"/>
              <p:cNvGrpSpPr>
                <a:grpSpLocks noChangeAspect="1"/>
              </p:cNvGrpSpPr>
              <p:nvPr/>
            </p:nvGrpSpPr>
            <p:grpSpPr bwMode="auto">
              <a:xfrm>
                <a:off x="11255" y="4391"/>
                <a:ext cx="540" cy="971"/>
                <a:chOff x="7680" y="5940"/>
                <a:chExt cx="600" cy="1080"/>
              </a:xfrm>
            </p:grpSpPr>
            <p:sp>
              <p:nvSpPr>
                <p:cNvPr id="149" name="Rectangle 75" descr="Dark horizontal"/>
                <p:cNvSpPr>
                  <a:spLocks noChangeAspect="1" noChangeArrowheads="1"/>
                </p:cNvSpPr>
                <p:nvPr/>
              </p:nvSpPr>
              <p:spPr bwMode="auto">
                <a:xfrm>
                  <a:off x="7680" y="5940"/>
                  <a:ext cx="120" cy="1080"/>
                </a:xfrm>
                <a:prstGeom prst="rect">
                  <a:avLst/>
                </a:prstGeom>
                <a:pattFill prst="dkHorz">
                  <a:fgClr>
                    <a:srgbClr val="00000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Line 76"/>
                <p:cNvSpPr>
                  <a:spLocks noChangeAspect="1" noChangeShapeType="1"/>
                </p:cNvSpPr>
                <p:nvPr/>
              </p:nvSpPr>
              <p:spPr bwMode="auto">
                <a:xfrm>
                  <a:off x="7800" y="6480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Rectangl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8040" y="6300"/>
                  <a:ext cx="240" cy="360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0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9374" y="4245"/>
                <a:ext cx="256" cy="593"/>
              </a:xfrm>
              <a:prstGeom prst="rect">
                <a:avLst/>
              </a:prstGeom>
              <a:gradFill rotWithShape="0">
                <a:gsLst>
                  <a:gs pos="0">
                    <a:srgbClr val="CC99FF"/>
                  </a:gs>
                  <a:gs pos="100000">
                    <a:srgbClr val="CC99FF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CC99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79"/>
              <p:cNvSpPr>
                <a:spLocks noChangeAspect="1" noChangeShapeType="1"/>
              </p:cNvSpPr>
              <p:nvPr/>
            </p:nvSpPr>
            <p:spPr bwMode="auto">
              <a:xfrm>
                <a:off x="10201" y="1811"/>
                <a:ext cx="3" cy="2971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8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8565" y="4229"/>
                <a:ext cx="1641" cy="558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AutoShape 81"/>
              <p:cNvSpPr>
                <a:spLocks noChangeAspect="1" noChangeArrowheads="1"/>
              </p:cNvSpPr>
              <p:nvPr/>
            </p:nvSpPr>
            <p:spPr bwMode="auto">
              <a:xfrm>
                <a:off x="8264" y="3906"/>
                <a:ext cx="431" cy="485"/>
              </a:xfrm>
              <a:prstGeom prst="rtTriangl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82"/>
              <p:cNvSpPr>
                <a:spLocks noChangeAspect="1" noChangeArrowheads="1"/>
              </p:cNvSpPr>
              <p:nvPr/>
            </p:nvSpPr>
            <p:spPr bwMode="auto">
              <a:xfrm>
                <a:off x="7961" y="2919"/>
                <a:ext cx="1187" cy="1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83"/>
              <p:cNvSpPr>
                <a:spLocks noChangeAspect="1" noChangeArrowheads="1"/>
              </p:cNvSpPr>
              <p:nvPr/>
            </p:nvSpPr>
            <p:spPr bwMode="auto">
              <a:xfrm rot="-5400000">
                <a:off x="9639" y="1546"/>
                <a:ext cx="1133" cy="288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6" name="Group 84"/>
              <p:cNvGrpSpPr>
                <a:grpSpLocks noChangeAspect="1"/>
              </p:cNvGrpSpPr>
              <p:nvPr/>
            </p:nvGrpSpPr>
            <p:grpSpPr bwMode="auto">
              <a:xfrm rot="-2685616">
                <a:off x="10134" y="4805"/>
                <a:ext cx="246" cy="76"/>
                <a:chOff x="5400" y="6840"/>
                <a:chExt cx="274" cy="86"/>
              </a:xfrm>
            </p:grpSpPr>
            <p:sp>
              <p:nvSpPr>
                <p:cNvPr id="147" name="Line 85"/>
                <p:cNvSpPr>
                  <a:spLocks noChangeAspect="1" noChangeShapeType="1"/>
                </p:cNvSpPr>
                <p:nvPr/>
              </p:nvSpPr>
              <p:spPr bwMode="auto">
                <a:xfrm>
                  <a:off x="5400" y="6840"/>
                  <a:ext cx="27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Rectangl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6" y="6840"/>
                  <a:ext cx="259" cy="86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7" name="Line 87"/>
              <p:cNvSpPr>
                <a:spLocks noChangeAspect="1" noChangeShapeType="1"/>
              </p:cNvSpPr>
              <p:nvPr/>
            </p:nvSpPr>
            <p:spPr bwMode="auto">
              <a:xfrm flipH="1">
                <a:off x="7702" y="4553"/>
                <a:ext cx="4855" cy="0"/>
              </a:xfrm>
              <a:prstGeom prst="line">
                <a:avLst/>
              </a:prstGeom>
              <a:noFill/>
              <a:ln w="28575" cmpd="sng">
                <a:solidFill>
                  <a:srgbClr val="FF9933"/>
                </a:solidFill>
                <a:round/>
                <a:headEnd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Line 88"/>
              <p:cNvSpPr>
                <a:spLocks noChangeAspect="1" noChangeShapeType="1"/>
              </p:cNvSpPr>
              <p:nvPr/>
            </p:nvSpPr>
            <p:spPr bwMode="auto">
              <a:xfrm flipV="1">
                <a:off x="8565" y="2287"/>
                <a:ext cx="0" cy="1942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 type="stealth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9" name="Group 89"/>
              <p:cNvGrpSpPr>
                <a:grpSpLocks noChangeAspect="1"/>
              </p:cNvGrpSpPr>
              <p:nvPr/>
            </p:nvGrpSpPr>
            <p:grpSpPr bwMode="auto">
              <a:xfrm>
                <a:off x="8241" y="1802"/>
                <a:ext cx="648" cy="485"/>
                <a:chOff x="2760" y="2340"/>
                <a:chExt cx="720" cy="540"/>
              </a:xfrm>
            </p:grpSpPr>
            <p:sp>
              <p:nvSpPr>
                <p:cNvPr id="145" name="Rectangle 90"/>
                <p:cNvSpPr>
                  <a:spLocks noChangeAspect="1" noChangeArrowheads="1"/>
                </p:cNvSpPr>
                <p:nvPr/>
              </p:nvSpPr>
              <p:spPr bwMode="auto">
                <a:xfrm>
                  <a:off x="2760" y="2340"/>
                  <a:ext cx="720" cy="54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Rectangle 91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2808"/>
                  <a:ext cx="240" cy="7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0" name="Group 92"/>
              <p:cNvGrpSpPr>
                <a:grpSpLocks/>
              </p:cNvGrpSpPr>
              <p:nvPr/>
            </p:nvGrpSpPr>
            <p:grpSpPr bwMode="auto">
              <a:xfrm rot="-5400000">
                <a:off x="7100" y="4260"/>
                <a:ext cx="648" cy="547"/>
                <a:chOff x="2760" y="2340"/>
                <a:chExt cx="720" cy="540"/>
              </a:xfrm>
            </p:grpSpPr>
            <p:sp>
              <p:nvSpPr>
                <p:cNvPr id="143" name="Rectangle 93"/>
                <p:cNvSpPr>
                  <a:spLocks noChangeArrowheads="1"/>
                </p:cNvSpPr>
                <p:nvPr/>
              </p:nvSpPr>
              <p:spPr bwMode="auto">
                <a:xfrm>
                  <a:off x="2760" y="2340"/>
                  <a:ext cx="720" cy="54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Rectangle 94"/>
                <p:cNvSpPr>
                  <a:spLocks noChangeArrowheads="1"/>
                </p:cNvSpPr>
                <p:nvPr/>
              </p:nvSpPr>
              <p:spPr bwMode="auto">
                <a:xfrm>
                  <a:off x="3000" y="2808"/>
                  <a:ext cx="240" cy="7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2" name="Text Box 96"/>
              <p:cNvSpPr txBox="1">
                <a:spLocks noChangeAspect="1" noChangeArrowheads="1"/>
              </p:cNvSpPr>
              <p:nvPr/>
            </p:nvSpPr>
            <p:spPr bwMode="auto">
              <a:xfrm>
                <a:off x="8355" y="1887"/>
                <a:ext cx="431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1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8241" y="6078"/>
                <a:ext cx="1079" cy="32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Line 106"/>
              <p:cNvSpPr>
                <a:spLocks noChangeAspect="1" noChangeShapeType="1"/>
              </p:cNvSpPr>
              <p:nvPr/>
            </p:nvSpPr>
            <p:spPr bwMode="auto">
              <a:xfrm flipH="1">
                <a:off x="12234" y="6895"/>
                <a:ext cx="107" cy="6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11036" y="6564"/>
                <a:ext cx="1416" cy="1132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11144" y="6627"/>
                <a:ext cx="1197" cy="101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11447" y="7696"/>
                <a:ext cx="607" cy="104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10723" y="7804"/>
                <a:ext cx="2050" cy="324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10615" y="8128"/>
                <a:ext cx="2266" cy="5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7257" y="7652"/>
                <a:ext cx="431" cy="16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8012" y="7652"/>
                <a:ext cx="432" cy="16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8889" y="7652"/>
                <a:ext cx="323" cy="16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115"/>
              <p:cNvSpPr>
                <a:spLocks noChangeAspect="1" noChangeShapeType="1"/>
              </p:cNvSpPr>
              <p:nvPr/>
            </p:nvSpPr>
            <p:spPr bwMode="auto">
              <a:xfrm flipH="1">
                <a:off x="9320" y="7955"/>
                <a:ext cx="140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116"/>
              <p:cNvSpPr>
                <a:spLocks noChangeAspect="1" noChangeShapeType="1"/>
              </p:cNvSpPr>
              <p:nvPr/>
            </p:nvSpPr>
            <p:spPr bwMode="auto">
              <a:xfrm flipV="1">
                <a:off x="11800" y="4974"/>
                <a:ext cx="183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117"/>
              <p:cNvSpPr>
                <a:spLocks noChangeAspect="1" noChangeShapeType="1"/>
              </p:cNvSpPr>
              <p:nvPr/>
            </p:nvSpPr>
            <p:spPr bwMode="auto">
              <a:xfrm>
                <a:off x="13632" y="4983"/>
                <a:ext cx="0" cy="13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118"/>
              <p:cNvSpPr>
                <a:spLocks noChangeAspect="1" noChangeShapeType="1"/>
              </p:cNvSpPr>
              <p:nvPr/>
            </p:nvSpPr>
            <p:spPr bwMode="auto">
              <a:xfrm flipH="1">
                <a:off x="9320" y="6294"/>
                <a:ext cx="431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119"/>
              <p:cNvSpPr>
                <a:spLocks noChangeAspect="1" noChangeShapeType="1"/>
              </p:cNvSpPr>
              <p:nvPr/>
            </p:nvSpPr>
            <p:spPr bwMode="auto">
              <a:xfrm flipH="1">
                <a:off x="9320" y="6294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120"/>
              <p:cNvSpPr>
                <a:spLocks noChangeAspect="1" noChangeShapeType="1"/>
              </p:cNvSpPr>
              <p:nvPr/>
            </p:nvSpPr>
            <p:spPr bwMode="auto">
              <a:xfrm>
                <a:off x="9752" y="6294"/>
                <a:ext cx="0" cy="14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21"/>
              <p:cNvSpPr>
                <a:spLocks noChangeAspect="1" noChangeShapeType="1"/>
              </p:cNvSpPr>
              <p:nvPr/>
            </p:nvSpPr>
            <p:spPr bwMode="auto">
              <a:xfrm flipH="1">
                <a:off x="9320" y="777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22"/>
              <p:cNvSpPr>
                <a:spLocks noChangeAspect="1" noChangeShapeType="1"/>
              </p:cNvSpPr>
              <p:nvPr/>
            </p:nvSpPr>
            <p:spPr bwMode="auto">
              <a:xfrm>
                <a:off x="6473" y="7710"/>
                <a:ext cx="0" cy="1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23"/>
              <p:cNvSpPr>
                <a:spLocks noChangeAspect="1" noChangeShapeType="1"/>
              </p:cNvSpPr>
              <p:nvPr/>
            </p:nvSpPr>
            <p:spPr bwMode="auto">
              <a:xfrm>
                <a:off x="6515" y="7710"/>
                <a:ext cx="0" cy="1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24"/>
              <p:cNvSpPr>
                <a:spLocks noChangeAspect="1" noChangeShapeType="1"/>
              </p:cNvSpPr>
              <p:nvPr/>
            </p:nvSpPr>
            <p:spPr bwMode="auto">
              <a:xfrm flipH="1">
                <a:off x="6194" y="2061"/>
                <a:ext cx="20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25"/>
              <p:cNvSpPr>
                <a:spLocks noChangeAspect="1" noChangeShapeType="1"/>
              </p:cNvSpPr>
              <p:nvPr/>
            </p:nvSpPr>
            <p:spPr bwMode="auto">
              <a:xfrm flipH="1">
                <a:off x="6187" y="2052"/>
                <a:ext cx="0" cy="57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26"/>
              <p:cNvSpPr>
                <a:spLocks noChangeAspect="1" noChangeShapeType="1"/>
              </p:cNvSpPr>
              <p:nvPr/>
            </p:nvSpPr>
            <p:spPr bwMode="auto">
              <a:xfrm flipV="1">
                <a:off x="6187" y="7785"/>
                <a:ext cx="28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27"/>
              <p:cNvSpPr>
                <a:spLocks noChangeAspect="1" noChangeShapeType="1"/>
              </p:cNvSpPr>
              <p:nvPr/>
            </p:nvSpPr>
            <p:spPr bwMode="auto">
              <a:xfrm>
                <a:off x="6522" y="7784"/>
                <a:ext cx="2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28"/>
              <p:cNvSpPr>
                <a:spLocks noChangeAspect="1" noChangeShapeType="1"/>
              </p:cNvSpPr>
              <p:nvPr/>
            </p:nvSpPr>
            <p:spPr bwMode="auto">
              <a:xfrm flipH="1">
                <a:off x="6299" y="793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1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6297" y="7786"/>
                <a:ext cx="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Rectangle 130"/>
              <p:cNvSpPr>
                <a:spLocks noChangeAspect="1" noChangeArrowheads="1"/>
              </p:cNvSpPr>
              <p:nvPr/>
            </p:nvSpPr>
            <p:spPr bwMode="auto">
              <a:xfrm>
                <a:off x="8361" y="6166"/>
                <a:ext cx="539" cy="7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Oval 131"/>
              <p:cNvSpPr>
                <a:spLocks noChangeAspect="1" noChangeArrowheads="1"/>
              </p:cNvSpPr>
              <p:nvPr/>
            </p:nvSpPr>
            <p:spPr bwMode="auto">
              <a:xfrm>
                <a:off x="9073" y="6175"/>
                <a:ext cx="129" cy="12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Text Box 133"/>
              <p:cNvSpPr txBox="1">
                <a:spLocks noChangeAspect="1" noChangeArrowheads="1"/>
              </p:cNvSpPr>
              <p:nvPr/>
            </p:nvSpPr>
            <p:spPr bwMode="auto">
              <a:xfrm>
                <a:off x="12665" y="7219"/>
                <a:ext cx="648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" name="Oval 135"/>
              <p:cNvSpPr>
                <a:spLocks noChangeAspect="1" noChangeArrowheads="1"/>
              </p:cNvSpPr>
              <p:nvPr/>
            </p:nvSpPr>
            <p:spPr bwMode="auto">
              <a:xfrm>
                <a:off x="8986" y="7915"/>
                <a:ext cx="130" cy="1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6514105" y="1591620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p</a:t>
              </a:r>
              <a:r>
                <a:rPr lang="en-US" sz="1300" dirty="0" smtClean="0">
                  <a:latin typeface="Arial"/>
                  <a:cs typeface="Arial"/>
                </a:rPr>
                <a:t>ump laser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427323" y="2786358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p</a:t>
              </a:r>
              <a:r>
                <a:rPr lang="en-US" sz="1300" dirty="0" smtClean="0">
                  <a:latin typeface="Arial"/>
                  <a:cs typeface="Arial"/>
                </a:rPr>
                <a:t>robe laser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619059" y="2767394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/>
                  <a:cs typeface="Arial"/>
                </a:rPr>
                <a:t>chopper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767488" y="2726111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/>
                  <a:cs typeface="Arial"/>
                </a:rPr>
                <a:t>sample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5037175" y="3602091"/>
              <a:ext cx="15065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c</a:t>
              </a:r>
              <a:r>
                <a:rPr lang="en-US" sz="1300" dirty="0" smtClean="0">
                  <a:latin typeface="Arial"/>
                  <a:cs typeface="Arial"/>
                </a:rPr>
                <a:t>hopper controller 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547723" y="2536116"/>
              <a:ext cx="10482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/>
                  <a:cs typeface="Arial"/>
                </a:rPr>
                <a:t>p</a:t>
              </a:r>
              <a:r>
                <a:rPr lang="en-US" sz="1300" dirty="0" smtClean="0">
                  <a:latin typeface="Arial"/>
                  <a:cs typeface="Arial"/>
                </a:rPr>
                <a:t>hoto-detector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979192" y="1580131"/>
              <a:ext cx="135336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Arial"/>
                  <a:cs typeface="Arial"/>
                </a:rPr>
                <a:t>photodetector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605284" y="4294405"/>
              <a:ext cx="15065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/>
                  <a:cs typeface="Arial"/>
                </a:rPr>
                <a:t>l</a:t>
              </a:r>
              <a:r>
                <a:rPr lang="en-US" sz="1300" dirty="0" smtClean="0">
                  <a:latin typeface="Arial"/>
                  <a:cs typeface="Arial"/>
                </a:rPr>
                <a:t>ock-in amplifier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6457354" y="4225624"/>
              <a:ext cx="15065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Arial"/>
                  <a:cs typeface="Arial"/>
                </a:rPr>
                <a:t>PC</a:t>
              </a:r>
              <a:endParaRPr lang="en-US" sz="1300" dirty="0">
                <a:latin typeface="Arial"/>
                <a:cs typeface="Arial"/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244565" y="6003163"/>
            <a:ext cx="3807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Ashot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Markosyan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-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ashotm@stanford.edu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8004" y="5219865"/>
            <a:ext cx="8512461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Preliminary temperature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dependent optical absorption for the 300ºC and 450ºC annealed α-Si coatings </a:t>
            </a: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Results show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decrease in optical absorption at 1556 nm as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temperature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is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decreased</a:t>
            </a:r>
          </a:p>
        </p:txBody>
      </p:sp>
      <p:sp>
        <p:nvSpPr>
          <p:cNvPr id="82" name="Rectangle 81"/>
          <p:cNvSpPr/>
          <p:nvPr/>
        </p:nvSpPr>
        <p:spPr>
          <a:xfrm rot="16200000">
            <a:off x="1323888" y="2992509"/>
            <a:ext cx="225389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Absorption at 1556 nm (ppm)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28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6" y="718363"/>
            <a:ext cx="8512461" cy="528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5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Ongoing and future work</a:t>
            </a:r>
            <a:endParaRPr lang="en-US" sz="1850" u="sng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Continue to develop T-dependent measurement capabilities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Aim to measure absorption of bulk single crystal silicon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Currently obtaining high quality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float-zone silicon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for measurements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T-dependent measurements planned</a:t>
            </a:r>
          </a:p>
          <a:p>
            <a:pPr marL="0" indent="0">
              <a:buNone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8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Optical absorption measurements 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1" name="Group 160"/>
          <p:cNvGrpSpPr/>
          <p:nvPr/>
        </p:nvGrpSpPr>
        <p:grpSpPr>
          <a:xfrm>
            <a:off x="9462578" y="1629025"/>
            <a:ext cx="3990166" cy="3373456"/>
            <a:chOff x="4485379" y="1516988"/>
            <a:chExt cx="3990166" cy="3373456"/>
          </a:xfrm>
        </p:grpSpPr>
        <p:grpSp>
          <p:nvGrpSpPr>
            <p:cNvPr id="84" name="Group 69"/>
            <p:cNvGrpSpPr>
              <a:grpSpLocks/>
            </p:cNvGrpSpPr>
            <p:nvPr/>
          </p:nvGrpSpPr>
          <p:grpSpPr bwMode="auto">
            <a:xfrm>
              <a:off x="4485379" y="1516988"/>
              <a:ext cx="3772854" cy="3373456"/>
              <a:chOff x="6187" y="1123"/>
              <a:chExt cx="7665" cy="7059"/>
            </a:xfrm>
          </p:grpSpPr>
          <p:sp>
            <p:nvSpPr>
              <p:cNvPr id="85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6731" y="7535"/>
                <a:ext cx="2589" cy="647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71"/>
              <p:cNvSpPr>
                <a:spLocks noChangeAspect="1" noChangeArrowheads="1"/>
              </p:cNvSpPr>
              <p:nvPr/>
            </p:nvSpPr>
            <p:spPr bwMode="auto">
              <a:xfrm>
                <a:off x="9702" y="2611"/>
                <a:ext cx="999" cy="1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72"/>
              <p:cNvSpPr>
                <a:spLocks noChangeAspect="1" noChangeArrowheads="1"/>
              </p:cNvSpPr>
              <p:nvPr/>
            </p:nvSpPr>
            <p:spPr bwMode="auto">
              <a:xfrm>
                <a:off x="10422" y="4149"/>
                <a:ext cx="108" cy="80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2557" y="4391"/>
                <a:ext cx="1295" cy="324"/>
              </a:xfrm>
              <a:prstGeom prst="rect">
                <a:avLst/>
              </a:pr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9" name="Group 74"/>
              <p:cNvGrpSpPr>
                <a:grpSpLocks noChangeAspect="1"/>
              </p:cNvGrpSpPr>
              <p:nvPr/>
            </p:nvGrpSpPr>
            <p:grpSpPr bwMode="auto">
              <a:xfrm>
                <a:off x="11255" y="4391"/>
                <a:ext cx="540" cy="971"/>
                <a:chOff x="7680" y="5940"/>
                <a:chExt cx="600" cy="1080"/>
              </a:xfrm>
            </p:grpSpPr>
            <p:sp>
              <p:nvSpPr>
                <p:cNvPr id="149" name="Rectangle 75" descr="Dark horizontal"/>
                <p:cNvSpPr>
                  <a:spLocks noChangeAspect="1" noChangeArrowheads="1"/>
                </p:cNvSpPr>
                <p:nvPr/>
              </p:nvSpPr>
              <p:spPr bwMode="auto">
                <a:xfrm>
                  <a:off x="7680" y="5940"/>
                  <a:ext cx="120" cy="1080"/>
                </a:xfrm>
                <a:prstGeom prst="rect">
                  <a:avLst/>
                </a:prstGeom>
                <a:pattFill prst="dkHorz">
                  <a:fgClr>
                    <a:srgbClr val="00000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Line 76"/>
                <p:cNvSpPr>
                  <a:spLocks noChangeAspect="1" noChangeShapeType="1"/>
                </p:cNvSpPr>
                <p:nvPr/>
              </p:nvSpPr>
              <p:spPr bwMode="auto">
                <a:xfrm>
                  <a:off x="7800" y="6480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Rectangl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8040" y="6300"/>
                  <a:ext cx="240" cy="360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0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9374" y="4245"/>
                <a:ext cx="256" cy="593"/>
              </a:xfrm>
              <a:prstGeom prst="rect">
                <a:avLst/>
              </a:prstGeom>
              <a:gradFill rotWithShape="0">
                <a:gsLst>
                  <a:gs pos="0">
                    <a:srgbClr val="CC99FF"/>
                  </a:gs>
                  <a:gs pos="100000">
                    <a:srgbClr val="CC99FF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CC99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79"/>
              <p:cNvSpPr>
                <a:spLocks noChangeAspect="1" noChangeShapeType="1"/>
              </p:cNvSpPr>
              <p:nvPr/>
            </p:nvSpPr>
            <p:spPr bwMode="auto">
              <a:xfrm>
                <a:off x="10201" y="1811"/>
                <a:ext cx="3" cy="2971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8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8565" y="4229"/>
                <a:ext cx="1641" cy="558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AutoShape 81"/>
              <p:cNvSpPr>
                <a:spLocks noChangeAspect="1" noChangeArrowheads="1"/>
              </p:cNvSpPr>
              <p:nvPr/>
            </p:nvSpPr>
            <p:spPr bwMode="auto">
              <a:xfrm>
                <a:off x="8264" y="3906"/>
                <a:ext cx="431" cy="485"/>
              </a:xfrm>
              <a:prstGeom prst="rtTriangl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82"/>
              <p:cNvSpPr>
                <a:spLocks noChangeAspect="1" noChangeArrowheads="1"/>
              </p:cNvSpPr>
              <p:nvPr/>
            </p:nvSpPr>
            <p:spPr bwMode="auto">
              <a:xfrm>
                <a:off x="7961" y="2919"/>
                <a:ext cx="1187" cy="1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83"/>
              <p:cNvSpPr>
                <a:spLocks noChangeAspect="1" noChangeArrowheads="1"/>
              </p:cNvSpPr>
              <p:nvPr/>
            </p:nvSpPr>
            <p:spPr bwMode="auto">
              <a:xfrm rot="-5400000">
                <a:off x="9639" y="1546"/>
                <a:ext cx="1133" cy="288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6" name="Group 84"/>
              <p:cNvGrpSpPr>
                <a:grpSpLocks noChangeAspect="1"/>
              </p:cNvGrpSpPr>
              <p:nvPr/>
            </p:nvGrpSpPr>
            <p:grpSpPr bwMode="auto">
              <a:xfrm rot="-2685616">
                <a:off x="10134" y="4805"/>
                <a:ext cx="246" cy="76"/>
                <a:chOff x="5400" y="6840"/>
                <a:chExt cx="274" cy="86"/>
              </a:xfrm>
            </p:grpSpPr>
            <p:sp>
              <p:nvSpPr>
                <p:cNvPr id="147" name="Line 85"/>
                <p:cNvSpPr>
                  <a:spLocks noChangeAspect="1" noChangeShapeType="1"/>
                </p:cNvSpPr>
                <p:nvPr/>
              </p:nvSpPr>
              <p:spPr bwMode="auto">
                <a:xfrm>
                  <a:off x="5400" y="6840"/>
                  <a:ext cx="27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Rectangl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6" y="6840"/>
                  <a:ext cx="259" cy="86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7" name="Line 87"/>
              <p:cNvSpPr>
                <a:spLocks noChangeAspect="1" noChangeShapeType="1"/>
              </p:cNvSpPr>
              <p:nvPr/>
            </p:nvSpPr>
            <p:spPr bwMode="auto">
              <a:xfrm flipH="1">
                <a:off x="7702" y="4553"/>
                <a:ext cx="4855" cy="0"/>
              </a:xfrm>
              <a:prstGeom prst="line">
                <a:avLst/>
              </a:prstGeom>
              <a:noFill/>
              <a:ln w="28575" cmpd="sng">
                <a:solidFill>
                  <a:srgbClr val="FF9933"/>
                </a:solidFill>
                <a:round/>
                <a:headEnd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Line 88"/>
              <p:cNvSpPr>
                <a:spLocks noChangeAspect="1" noChangeShapeType="1"/>
              </p:cNvSpPr>
              <p:nvPr/>
            </p:nvSpPr>
            <p:spPr bwMode="auto">
              <a:xfrm flipV="1">
                <a:off x="8565" y="2287"/>
                <a:ext cx="0" cy="1942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 type="stealth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9" name="Group 89"/>
              <p:cNvGrpSpPr>
                <a:grpSpLocks noChangeAspect="1"/>
              </p:cNvGrpSpPr>
              <p:nvPr/>
            </p:nvGrpSpPr>
            <p:grpSpPr bwMode="auto">
              <a:xfrm>
                <a:off x="8241" y="1802"/>
                <a:ext cx="648" cy="485"/>
                <a:chOff x="2760" y="2340"/>
                <a:chExt cx="720" cy="540"/>
              </a:xfrm>
            </p:grpSpPr>
            <p:sp>
              <p:nvSpPr>
                <p:cNvPr id="145" name="Rectangle 90"/>
                <p:cNvSpPr>
                  <a:spLocks noChangeAspect="1" noChangeArrowheads="1"/>
                </p:cNvSpPr>
                <p:nvPr/>
              </p:nvSpPr>
              <p:spPr bwMode="auto">
                <a:xfrm>
                  <a:off x="2760" y="2340"/>
                  <a:ext cx="720" cy="54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Rectangle 91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2808"/>
                  <a:ext cx="240" cy="7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0" name="Group 92"/>
              <p:cNvGrpSpPr>
                <a:grpSpLocks/>
              </p:cNvGrpSpPr>
              <p:nvPr/>
            </p:nvGrpSpPr>
            <p:grpSpPr bwMode="auto">
              <a:xfrm rot="-5400000">
                <a:off x="7100" y="4260"/>
                <a:ext cx="648" cy="547"/>
                <a:chOff x="2760" y="2340"/>
                <a:chExt cx="720" cy="540"/>
              </a:xfrm>
            </p:grpSpPr>
            <p:sp>
              <p:nvSpPr>
                <p:cNvPr id="143" name="Rectangle 93"/>
                <p:cNvSpPr>
                  <a:spLocks noChangeArrowheads="1"/>
                </p:cNvSpPr>
                <p:nvPr/>
              </p:nvSpPr>
              <p:spPr bwMode="auto">
                <a:xfrm>
                  <a:off x="2760" y="2340"/>
                  <a:ext cx="720" cy="54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Rectangle 94"/>
                <p:cNvSpPr>
                  <a:spLocks noChangeArrowheads="1"/>
                </p:cNvSpPr>
                <p:nvPr/>
              </p:nvSpPr>
              <p:spPr bwMode="auto">
                <a:xfrm>
                  <a:off x="3000" y="2808"/>
                  <a:ext cx="240" cy="7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2" name="Text Box 96"/>
              <p:cNvSpPr txBox="1">
                <a:spLocks noChangeAspect="1" noChangeArrowheads="1"/>
              </p:cNvSpPr>
              <p:nvPr/>
            </p:nvSpPr>
            <p:spPr bwMode="auto">
              <a:xfrm>
                <a:off x="8355" y="1887"/>
                <a:ext cx="431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1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8241" y="6078"/>
                <a:ext cx="1079" cy="32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Line 106"/>
              <p:cNvSpPr>
                <a:spLocks noChangeAspect="1" noChangeShapeType="1"/>
              </p:cNvSpPr>
              <p:nvPr/>
            </p:nvSpPr>
            <p:spPr bwMode="auto">
              <a:xfrm flipH="1">
                <a:off x="12234" y="6895"/>
                <a:ext cx="107" cy="6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11036" y="6564"/>
                <a:ext cx="1416" cy="1132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11144" y="6627"/>
                <a:ext cx="1197" cy="101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11447" y="7696"/>
                <a:ext cx="607" cy="104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10723" y="7804"/>
                <a:ext cx="2050" cy="324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10615" y="8128"/>
                <a:ext cx="2266" cy="5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7257" y="7652"/>
                <a:ext cx="431" cy="16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8012" y="7652"/>
                <a:ext cx="432" cy="16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8889" y="7652"/>
                <a:ext cx="323" cy="16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115"/>
              <p:cNvSpPr>
                <a:spLocks noChangeAspect="1" noChangeShapeType="1"/>
              </p:cNvSpPr>
              <p:nvPr/>
            </p:nvSpPr>
            <p:spPr bwMode="auto">
              <a:xfrm flipH="1">
                <a:off x="9320" y="7955"/>
                <a:ext cx="140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116"/>
              <p:cNvSpPr>
                <a:spLocks noChangeAspect="1" noChangeShapeType="1"/>
              </p:cNvSpPr>
              <p:nvPr/>
            </p:nvSpPr>
            <p:spPr bwMode="auto">
              <a:xfrm flipV="1">
                <a:off x="11800" y="4974"/>
                <a:ext cx="183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117"/>
              <p:cNvSpPr>
                <a:spLocks noChangeAspect="1" noChangeShapeType="1"/>
              </p:cNvSpPr>
              <p:nvPr/>
            </p:nvSpPr>
            <p:spPr bwMode="auto">
              <a:xfrm>
                <a:off x="13632" y="4983"/>
                <a:ext cx="0" cy="13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118"/>
              <p:cNvSpPr>
                <a:spLocks noChangeAspect="1" noChangeShapeType="1"/>
              </p:cNvSpPr>
              <p:nvPr/>
            </p:nvSpPr>
            <p:spPr bwMode="auto">
              <a:xfrm flipH="1">
                <a:off x="9320" y="6294"/>
                <a:ext cx="431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119"/>
              <p:cNvSpPr>
                <a:spLocks noChangeAspect="1" noChangeShapeType="1"/>
              </p:cNvSpPr>
              <p:nvPr/>
            </p:nvSpPr>
            <p:spPr bwMode="auto">
              <a:xfrm flipH="1">
                <a:off x="9320" y="6294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120"/>
              <p:cNvSpPr>
                <a:spLocks noChangeAspect="1" noChangeShapeType="1"/>
              </p:cNvSpPr>
              <p:nvPr/>
            </p:nvSpPr>
            <p:spPr bwMode="auto">
              <a:xfrm>
                <a:off x="9752" y="6294"/>
                <a:ext cx="0" cy="14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21"/>
              <p:cNvSpPr>
                <a:spLocks noChangeAspect="1" noChangeShapeType="1"/>
              </p:cNvSpPr>
              <p:nvPr/>
            </p:nvSpPr>
            <p:spPr bwMode="auto">
              <a:xfrm flipH="1">
                <a:off x="9320" y="777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22"/>
              <p:cNvSpPr>
                <a:spLocks noChangeAspect="1" noChangeShapeType="1"/>
              </p:cNvSpPr>
              <p:nvPr/>
            </p:nvSpPr>
            <p:spPr bwMode="auto">
              <a:xfrm>
                <a:off x="6473" y="7710"/>
                <a:ext cx="0" cy="1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23"/>
              <p:cNvSpPr>
                <a:spLocks noChangeAspect="1" noChangeShapeType="1"/>
              </p:cNvSpPr>
              <p:nvPr/>
            </p:nvSpPr>
            <p:spPr bwMode="auto">
              <a:xfrm>
                <a:off x="6515" y="7710"/>
                <a:ext cx="0" cy="1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24"/>
              <p:cNvSpPr>
                <a:spLocks noChangeAspect="1" noChangeShapeType="1"/>
              </p:cNvSpPr>
              <p:nvPr/>
            </p:nvSpPr>
            <p:spPr bwMode="auto">
              <a:xfrm flipH="1">
                <a:off x="6194" y="2061"/>
                <a:ext cx="20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25"/>
              <p:cNvSpPr>
                <a:spLocks noChangeAspect="1" noChangeShapeType="1"/>
              </p:cNvSpPr>
              <p:nvPr/>
            </p:nvSpPr>
            <p:spPr bwMode="auto">
              <a:xfrm flipH="1">
                <a:off x="6187" y="2052"/>
                <a:ext cx="0" cy="57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26"/>
              <p:cNvSpPr>
                <a:spLocks noChangeAspect="1" noChangeShapeType="1"/>
              </p:cNvSpPr>
              <p:nvPr/>
            </p:nvSpPr>
            <p:spPr bwMode="auto">
              <a:xfrm flipV="1">
                <a:off x="6187" y="7785"/>
                <a:ext cx="28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27"/>
              <p:cNvSpPr>
                <a:spLocks noChangeAspect="1" noChangeShapeType="1"/>
              </p:cNvSpPr>
              <p:nvPr/>
            </p:nvSpPr>
            <p:spPr bwMode="auto">
              <a:xfrm>
                <a:off x="6522" y="7784"/>
                <a:ext cx="2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28"/>
              <p:cNvSpPr>
                <a:spLocks noChangeAspect="1" noChangeShapeType="1"/>
              </p:cNvSpPr>
              <p:nvPr/>
            </p:nvSpPr>
            <p:spPr bwMode="auto">
              <a:xfrm flipH="1">
                <a:off x="6299" y="793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1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6297" y="7786"/>
                <a:ext cx="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Rectangle 130"/>
              <p:cNvSpPr>
                <a:spLocks noChangeAspect="1" noChangeArrowheads="1"/>
              </p:cNvSpPr>
              <p:nvPr/>
            </p:nvSpPr>
            <p:spPr bwMode="auto">
              <a:xfrm>
                <a:off x="8361" y="6166"/>
                <a:ext cx="539" cy="7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Oval 131"/>
              <p:cNvSpPr>
                <a:spLocks noChangeAspect="1" noChangeArrowheads="1"/>
              </p:cNvSpPr>
              <p:nvPr/>
            </p:nvSpPr>
            <p:spPr bwMode="auto">
              <a:xfrm>
                <a:off x="9073" y="6175"/>
                <a:ext cx="129" cy="12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Text Box 133"/>
              <p:cNvSpPr txBox="1">
                <a:spLocks noChangeAspect="1" noChangeArrowheads="1"/>
              </p:cNvSpPr>
              <p:nvPr/>
            </p:nvSpPr>
            <p:spPr bwMode="auto">
              <a:xfrm>
                <a:off x="12665" y="7219"/>
                <a:ext cx="648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" name="Oval 135"/>
              <p:cNvSpPr>
                <a:spLocks noChangeAspect="1" noChangeArrowheads="1"/>
              </p:cNvSpPr>
              <p:nvPr/>
            </p:nvSpPr>
            <p:spPr bwMode="auto">
              <a:xfrm>
                <a:off x="8986" y="7915"/>
                <a:ext cx="130" cy="1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6514105" y="1591620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p</a:t>
              </a:r>
              <a:r>
                <a:rPr lang="en-US" sz="1300" dirty="0" smtClean="0">
                  <a:latin typeface="Arial"/>
                  <a:cs typeface="Arial"/>
                </a:rPr>
                <a:t>ump laser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427323" y="2786358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p</a:t>
              </a:r>
              <a:r>
                <a:rPr lang="en-US" sz="1300" dirty="0" smtClean="0">
                  <a:latin typeface="Arial"/>
                  <a:cs typeface="Arial"/>
                </a:rPr>
                <a:t>robe laser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619059" y="2767394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/>
                  <a:cs typeface="Arial"/>
                </a:rPr>
                <a:t>chopper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767488" y="2726111"/>
              <a:ext cx="10482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/>
                  <a:cs typeface="Arial"/>
                </a:rPr>
                <a:t>sample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5037175" y="3602091"/>
              <a:ext cx="15065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c</a:t>
              </a:r>
              <a:r>
                <a:rPr lang="en-US" sz="1300" dirty="0" smtClean="0">
                  <a:latin typeface="Arial"/>
                  <a:cs typeface="Arial"/>
                </a:rPr>
                <a:t>hopper controller 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547723" y="2536116"/>
              <a:ext cx="10482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/>
                  <a:cs typeface="Arial"/>
                </a:rPr>
                <a:t>p</a:t>
              </a:r>
              <a:r>
                <a:rPr lang="en-US" sz="1300" dirty="0" smtClean="0">
                  <a:latin typeface="Arial"/>
                  <a:cs typeface="Arial"/>
                </a:rPr>
                <a:t>hoto-detector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979192" y="1580131"/>
              <a:ext cx="135336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Arial"/>
                  <a:cs typeface="Arial"/>
                </a:rPr>
                <a:t>photodetector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605284" y="4294405"/>
              <a:ext cx="15065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/>
                  <a:cs typeface="Arial"/>
                </a:rPr>
                <a:t>l</a:t>
              </a:r>
              <a:r>
                <a:rPr lang="en-US" sz="1300" dirty="0" smtClean="0">
                  <a:latin typeface="Arial"/>
                  <a:cs typeface="Arial"/>
                </a:rPr>
                <a:t>ock-in amplifier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6457354" y="4225624"/>
              <a:ext cx="15065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Arial"/>
                  <a:cs typeface="Arial"/>
                </a:rPr>
                <a:t>PC</a:t>
              </a:r>
              <a:endParaRPr lang="en-US" sz="1300" dirty="0">
                <a:latin typeface="Arial"/>
                <a:cs typeface="Arial"/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244565" y="6003163"/>
            <a:ext cx="3807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Ashot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Markosyan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-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ashotm@stanford.edu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89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4244273" y="-4244272"/>
            <a:ext cx="655459" cy="914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57" y="757873"/>
            <a:ext cx="8229600" cy="546079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  <a:t>Introduction</a:t>
            </a:r>
            <a:b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</a:br>
            <a:endParaRPr lang="en-US" sz="2000" dirty="0" smtClean="0">
              <a:solidFill>
                <a:srgbClr val="BFBFBF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  <a:t>Optical absorption measurements </a:t>
            </a:r>
          </a:p>
          <a:p>
            <a:pPr lvl="1">
              <a:buFont typeface="Wingdings" charset="2"/>
              <a:buChar char="§"/>
            </a:pPr>
            <a:r>
              <a:rPr lang="en-US" sz="1600" dirty="0" err="1" smtClean="0">
                <a:solidFill>
                  <a:srgbClr val="BFBFBF"/>
                </a:solidFill>
                <a:latin typeface="Arial"/>
                <a:cs typeface="Arial"/>
              </a:rPr>
              <a:t>Photothermal</a:t>
            </a: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 Common-path Interferometry (PCI) measurements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Preliminary temperature dependent results amorphous silicon coatings</a:t>
            </a:r>
          </a:p>
          <a:p>
            <a:pPr lvl="1">
              <a:buFont typeface="Wingdings" charset="2"/>
              <a:buChar char="§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Atomic structure investigations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Atomic structure investigations using Transmission Electron Microscopy (TEM)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Nuclear Magnetic Resonance (NMR) measurements</a:t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  <a:t>Single crystalline coatings</a:t>
            </a:r>
          </a:p>
          <a:p>
            <a:pPr lvl="1">
              <a:buFont typeface="Wingdings" charset="2"/>
              <a:buChar char="§"/>
            </a:pPr>
            <a:r>
              <a:rPr lang="en-US" sz="1600" dirty="0" err="1" smtClean="0">
                <a:solidFill>
                  <a:srgbClr val="BFBFBF"/>
                </a:solidFill>
                <a:latin typeface="Arial"/>
                <a:cs typeface="Arial"/>
              </a:rPr>
              <a:t>GaP</a:t>
            </a: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/</a:t>
            </a:r>
            <a:r>
              <a:rPr lang="en-US" sz="1600" dirty="0" err="1" smtClean="0">
                <a:solidFill>
                  <a:srgbClr val="BFBFBF"/>
                </a:solidFill>
                <a:latin typeface="Arial"/>
                <a:cs typeface="Arial"/>
              </a:rPr>
              <a:t>AlGaP</a:t>
            </a: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 Molecular Beam Epitaxial (MBE) coatings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rgbClr val="BFBFBF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  <a:t>Summary of key experimental techniques</a:t>
            </a:r>
            <a:b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</a:br>
            <a:endParaRPr lang="en-US" sz="2000" dirty="0" smtClean="0">
              <a:solidFill>
                <a:srgbClr val="BFBFBF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BFBFBF"/>
                </a:solidFill>
                <a:latin typeface="Arial"/>
                <a:cs typeface="Arial"/>
              </a:rPr>
              <a:t>Conclusions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8004" y="6249067"/>
            <a:ext cx="8460313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9747" y="6367515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GWADW 2012</a:t>
            </a:r>
            <a:endParaRPr lang="en-US" sz="15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4523" y="6378816"/>
            <a:ext cx="3916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A180C83-087A-364E-A4BE-6C4E68C82331}" type="slidenum">
              <a:rPr lang="en-US" sz="1500" smtClean="0">
                <a:solidFill>
                  <a:srgbClr val="404040"/>
                </a:solidFill>
                <a:latin typeface="Arial"/>
                <a:cs typeface="Arial"/>
              </a:rPr>
              <a:t>9</a:t>
            </a:fld>
            <a:endParaRPr lang="en-US" sz="1500" baseline="30000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5857" y="-10407"/>
            <a:ext cx="8686800" cy="645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Overview</a:t>
            </a: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655460"/>
            <a:ext cx="9144004" cy="496"/>
          </a:xfrm>
          <a:prstGeom prst="line">
            <a:avLst/>
          </a:prstGeom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" y="6269875"/>
            <a:ext cx="1997288" cy="56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7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10015</TotalTime>
  <Words>1927</Words>
  <Application>Microsoft Macintosh PowerPoint</Application>
  <PresentationFormat>On-screen Show (4:3)</PresentationFormat>
  <Paragraphs>508</Paragraphs>
  <Slides>24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 Investigating coating material properties for future generations of gravitational wave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Investigating coating material properties for future generations of gravitational wave detectors</vt:lpstr>
    </vt:vector>
  </TitlesOfParts>
  <Company> E. L. Ginzton Laboratory, 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Coating</dc:title>
  <dc:creator>Riccardo Bassiri</dc:creator>
  <cp:lastModifiedBy>Riccardo Bassiri</cp:lastModifiedBy>
  <cp:revision>275</cp:revision>
  <dcterms:created xsi:type="dcterms:W3CDTF">2012-03-13T00:19:31Z</dcterms:created>
  <dcterms:modified xsi:type="dcterms:W3CDTF">2012-05-15T02:14:01Z</dcterms:modified>
</cp:coreProperties>
</file>