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69.bin" ContentType="application/vnd.openxmlformats-officedocument.oleObject"/>
  <Override PartName="/ppt/slides/slide28.xml" ContentType="application/vnd.openxmlformats-officedocument.presentationml.slide+xml"/>
  <Override PartName="/ppt/embeddings/oleObject38.bin" ContentType="application/vnd.openxmlformats-officedocument.oleObject"/>
  <Override PartName="/docProps/app.xml" ContentType="application/vnd.openxmlformats-officedocument.extended-properties+xml"/>
  <Override PartName="/ppt/embeddings/oleObject92.bin" ContentType="application/vnd.openxmlformats-officedocument.oleObject"/>
  <Override PartName="/ppt/notesSlides/notesSlide9.xml" ContentType="application/vnd.openxmlformats-officedocument.presentationml.notesSlide+xml"/>
  <Override PartName="/ppt/embeddings/oleObject76.bin" ContentType="application/vnd.openxmlformats-officedocument.oleObject"/>
  <Override PartName="/ppt/slides/slide11.xml" ContentType="application/vnd.openxmlformats-officedocument.presentationml.slide+xml"/>
  <Override PartName="/ppt/embeddings/oleObject55.bin" ContentType="application/vnd.openxmlformats-officedocument.oleObject"/>
  <Override PartName="/ppt/slides/slide47.xml" ContentType="application/vnd.openxmlformats-officedocument.presentationml.slide+xml"/>
  <Override PartName="/ppt/embeddings/oleObject53.bin" ContentType="application/vnd.openxmlformats-officedocument.oleObject"/>
  <Override PartName="/ppt/slideLayouts/slideLayout3.xml" ContentType="application/vnd.openxmlformats-officedocument.presentationml.slideLayout+xml"/>
  <Override PartName="/ppt/embeddings/oleObject45.bin" ContentType="application/vnd.openxmlformats-officedocument.oleObject"/>
  <Override PartName="/ppt/embeddings/oleObject86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Default Extension="wmf" ContentType="image/x-wmf"/>
  <Override PartName="/ppt/embeddings/oleObject22.bin" ContentType="application/vnd.openxmlformats-officedocument.oleObject"/>
  <Override PartName="/ppt/embeddings/oleObject37.bin" ContentType="application/vnd.openxmlformats-officedocument.oleObject"/>
  <Override PartName="/ppt/embeddings/oleObject58.bin" ContentType="application/vnd.openxmlformats-officedocument.oleObject"/>
  <Override PartName="/ppt/embeddings/oleObject43.bin" ContentType="application/vnd.openxmlformats-officedocument.oleObject"/>
  <Override PartName="/ppt/embeddings/oleObject80.bin" ContentType="application/vnd.openxmlformats-officedocument.oleObject"/>
  <Override PartName="/ppt/embeddings/oleObject56.bin" ContentType="application/vnd.openxmlformats-officedocument.oleObject"/>
  <Override PartName="/ppt/embeddings/oleObject95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77.bin" ContentType="application/vnd.openxmlformats-officedocument.oleObject"/>
  <Override PartName="/ppt/notesSlides/notesSlide13.xml" ContentType="application/vnd.openxmlformats-officedocument.presentationml.notesSlide+xml"/>
  <Override PartName="/ppt/embeddings/oleObject36.bin" ContentType="application/vnd.openxmlformats-officedocument.oleObject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embeddings/oleObject87.bin" ContentType="application/vnd.openxmlformats-officedocument.oleObject"/>
  <Override PartName="/ppt/slides/slide37.xml" ContentType="application/vnd.openxmlformats-officedocument.presentationml.slide+xml"/>
  <Override PartName="/ppt/embeddings/oleObject13.bin" ContentType="application/vnd.openxmlformats-officedocument.oleObject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embeddings/oleObject48.bin" ContentType="application/vnd.openxmlformats-officedocument.oleObject"/>
  <Default Extension="vml" ContentType="application/vnd.openxmlformats-officedocument.vmlDrawing"/>
  <Default Extension="png" ContentType="image/png"/>
  <Override PartName="/ppt/embeddings/oleObject75.bin" ContentType="application/vnd.openxmlformats-officedocument.oleObject"/>
  <Override PartName="/ppt/embeddings/oleObject29.bin" ContentType="application/vnd.openxmlformats-officedocument.oleObject"/>
  <Override PartName="/ppt/embeddings/oleObject4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Override PartName="/ppt/embeddings/oleObject66.bin" ContentType="application/vnd.openxmlformats-officedocument.oleObject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embeddings/oleObject60.bin" ContentType="application/vnd.openxmlformats-officedocument.oleObject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embeddings/oleObject35.bin" ContentType="application/vnd.openxmlformats-officedocument.oleObject"/>
  <Override PartName="/ppt/notesSlides/notesSlide14.xml" ContentType="application/vnd.openxmlformats-officedocument.presentationml.notesSlide+xml"/>
  <Override PartName="/ppt/embeddings/oleObject82.bin" ContentType="application/vnd.openxmlformats-officedocument.oleObject"/>
  <Override PartName="/ppt/theme/theme2.xml" ContentType="application/vnd.openxmlformats-officedocument.theme+xml"/>
  <Override PartName="/ppt/theme/theme4.xml" ContentType="application/vnd.openxmlformats-officedocument.theme+xml"/>
  <Override PartName="/ppt/embeddings/oleObject96.bin" ContentType="application/vnd.openxmlformats-officedocument.oleObject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embeddings/oleObject44.bin" ContentType="application/vnd.openxmlformats-officedocument.oleObject"/>
  <Override PartName="/ppt/notesSlides/notesSlide21.xml" ContentType="application/vnd.openxmlformats-officedocument.presentationml.notesSlide+xml"/>
  <Override PartName="/ppt/embeddings/oleObject19.bin" ContentType="application/vnd.openxmlformats-officedocument.oleObject"/>
  <Override PartName="/ppt/slideLayouts/slideLayout10.xml" ContentType="application/vnd.openxmlformats-officedocument.presentationml.slideLayout+xml"/>
  <Override PartName="/ppt/embeddings/oleObject6.bin" ContentType="application/vnd.openxmlformats-officedocument.oleObject"/>
  <Override PartName="/ppt/slides/slide54.xml" ContentType="application/vnd.openxmlformats-officedocument.presentationml.slide+xml"/>
  <Override PartName="/ppt/embeddings/oleObject85.bin" ContentType="application/vnd.openxmlformats-officedocument.oleObject"/>
  <Override PartName="/ppt/notesSlides/notesSlide3.xml" ContentType="application/vnd.openxmlformats-officedocument.presentationml.notesSlide+xml"/>
  <Override PartName="/ppt/embeddings/oleObject79.bin" ContentType="application/vnd.openxmlformats-officedocument.oleObject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embeddings/oleObject63.bin" ContentType="application/vnd.openxmlformats-officedocument.oleObject"/>
  <Override PartName="/ppt/embeddings/oleObject25.bin" ContentType="application/vnd.openxmlformats-officedocument.oleObject"/>
  <Override PartName="/ppt/embeddings/oleObject5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44.xml" ContentType="application/vnd.openxmlformats-officedocument.presentationml.slide+xml"/>
  <Override PartName="/ppt/embeddings/oleObject23.bin" ContentType="application/vnd.openxmlformats-officedocument.oleObject"/>
  <Override PartName="/ppt/embeddings/oleObject42.bin" ContentType="application/vnd.openxmlformats-officedocument.oleObject"/>
  <Override PartName="/ppt/embeddings/oleObject52.bin" ContentType="application/vnd.openxmlformats-officedocument.oleObject"/>
  <Override PartName="/ppt/embeddings/oleObject67.bin" ContentType="application/vnd.openxmlformats-officedocument.oleObject"/>
  <Override PartName="/ppt/slides/slide49.xml" ContentType="application/vnd.openxmlformats-officedocument.presentationml.slide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embeddings/oleObject93.bin" ContentType="application/vnd.openxmlformats-officedocument.oleObject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embeddings/oleObject32.bin" ContentType="application/vnd.openxmlformats-officedocument.oleObject"/>
  <Default Extension="jpeg" ContentType="image/jpeg"/>
  <Override PartName="/ppt/slides/slide3.xml" ContentType="application/vnd.openxmlformats-officedocument.presentationml.slide+xml"/>
  <Default Extension="tiff" ContentType="image/tiff"/>
  <Override PartName="/ppt/embeddings/oleObject64.bin" ContentType="application/vnd.openxmlformats-officedocument.oleObject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15.xml" ContentType="application/vnd.openxmlformats-officedocument.presentationml.slide+xml"/>
  <Override PartName="/ppt/embeddings/oleObject78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embeddings/oleObject61.bin" ContentType="application/vnd.openxmlformats-officedocument.oleObject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embeddings/oleObject4.bin" ContentType="application/vnd.openxmlformats-officedocument.oleObject"/>
  <Override PartName="/ppt/notesSlides/notesSlide22.xml" ContentType="application/vnd.openxmlformats-officedocument.presentationml.notesSlide+xml"/>
  <Override PartName="/ppt/embeddings/oleObject40.bin" ContentType="application/vnd.openxmlformats-officedocument.oleObject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embeddings/oleObject74.bin" ContentType="application/vnd.openxmlformats-officedocument.oleObject"/>
  <Override PartName="/ppt/embeddings/oleObject41.bin" ContentType="application/vnd.openxmlformats-officedocument.oleObject"/>
  <Override PartName="/ppt/embeddings/oleObject16.bin" ContentType="application/vnd.openxmlformats-officedocument.oleObject"/>
  <Override PartName="/ppt/notesSlides/notesSlide16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34.bin" ContentType="application/vnd.openxmlformats-officedocument.oleObject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embeddings/oleObject68.bin" ContentType="application/vnd.openxmlformats-officedocument.oleObject"/>
  <Override PartName="/ppt/embeddings/oleObject31.bin" ContentType="application/vnd.openxmlformats-officedocument.oleObject"/>
  <Override PartName="/ppt/slides/slide13.xml" ContentType="application/vnd.openxmlformats-officedocument.presentationml.slide+xml"/>
  <Override PartName="/ppt/embeddings/oleObject84.bin" ContentType="application/vnd.openxmlformats-officedocument.oleObject"/>
  <Override PartName="/ppt/notesSlides/notesSlide17.xml" ContentType="application/vnd.openxmlformats-officedocument.presentationml.notesSlide+xml"/>
  <Override PartName="/ppt/embeddings/oleObject72.bin" ContentType="application/vnd.openxmlformats-officedocument.oleObject"/>
  <Override PartName="/ppt/embeddings/oleObject6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embeddings/oleObject54.bin" ContentType="application/vnd.openxmlformats-officedocument.oleObject"/>
  <Override PartName="/ppt/slideLayouts/slideLayout2.xml" ContentType="application/vnd.openxmlformats-officedocument.presentationml.slideLayout+xml"/>
  <Override PartName="/ppt/embeddings/oleObject50.bin" ContentType="application/vnd.openxmlformats-officedocument.oleObject"/>
  <Override PartName="/ppt/slideLayouts/slideLayout6.xml" ContentType="application/vnd.openxmlformats-officedocument.presentationml.slideLayout+xml"/>
  <Override PartName="/ppt/embeddings/oleObject59.bin" ContentType="application/vnd.openxmlformats-officedocument.oleObject"/>
  <Override PartName="/ppt/slideLayouts/slideLayout14.xml" ContentType="application/vnd.openxmlformats-officedocument.presentationml.slideLayout+xml"/>
  <Override PartName="/ppt/embeddings/oleObject89.bin" ContentType="application/vnd.openxmlformats-officedocument.oleObject"/>
  <Override PartName="/ppt/embeddings/oleObject10.bin" ContentType="application/vnd.openxmlformats-officedocument.oleObject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embeddings/oleObject88.bin" ContentType="application/vnd.openxmlformats-officedocument.oleObject"/>
  <Override PartName="/ppt/embeddings/oleObject15.bin" ContentType="application/vnd.openxmlformats-officedocument.oleObject"/>
  <Override PartName="/ppt/embeddings/oleObject81.bin" ContentType="application/vnd.openxmlformats-officedocument.oleObject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embeddings/oleObject51.bin" ContentType="application/vnd.openxmlformats-officedocument.oleObject"/>
  <Override PartName="/ppt/embeddings/oleObject90.bin" ContentType="application/vnd.openxmlformats-officedocument.oleObject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embeddings/oleObject27.bin" ContentType="application/vnd.openxmlformats-officedocument.oleObject"/>
  <Override PartName="/ppt/embeddings/oleObject39.bin" ContentType="application/vnd.openxmlformats-officedocument.oleObject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embeddings/oleObject18.bin" ContentType="application/vnd.openxmlformats-officedocument.oleObject"/>
  <Override PartName="/ppt/slideMasters/slideMaster3.xml" ContentType="application/vnd.openxmlformats-officedocument.presentationml.slideMaster+xml"/>
  <Override PartName="/ppt/embeddings/oleObject94.bin" ContentType="application/vnd.openxmlformats-officedocument.oleObject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embeddings/oleObject33.bin" ContentType="application/vnd.openxmlformats-officedocument.oleObject"/>
  <Override PartName="/ppt/slides/slide57.xml" ContentType="application/vnd.openxmlformats-officedocument.presentationml.slide+xml"/>
  <Override PartName="/ppt/embeddings/oleObject70.bin" ContentType="application/vnd.openxmlformats-officedocument.oleObject"/>
  <Override PartName="/ppt/notesSlides/notesSlide7.xml" ContentType="application/vnd.openxmlformats-officedocument.presentationml.notesSlide+xml"/>
  <Override PartName="/ppt/embeddings/oleObject26.bin" ContentType="application/vnd.openxmlformats-officedocument.oleObject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oleObject47.bin" ContentType="application/vnd.openxmlformats-officedocument.oleObject"/>
  <Override PartName="/ppt/notesSlides/notesSlide5.xml" ContentType="application/vnd.openxmlformats-officedocument.presentationml.notes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embeddings/oleObject57.bin" ContentType="application/vnd.openxmlformats-officedocument.oleObject"/>
  <Override PartName="/ppt/embeddings/oleObject46.bin" ContentType="application/vnd.openxmlformats-officedocument.oleObject"/>
  <Override PartName="/ppt/embeddings/oleObject65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97.bin" ContentType="application/vnd.openxmlformats-officedocument.oleObject"/>
  <Override PartName="/ppt/embeddings/oleObject71.bin" ContentType="application/vnd.openxmlformats-officedocument.oleObject"/>
  <Override PartName="/ppt/embeddings/oleObject14.bin" ContentType="application/vnd.openxmlformats-officedocument.oleObject"/>
  <Override PartName="/ppt/slides/slide4.xml" ContentType="application/vnd.openxmlformats-officedocument.presentationml.slide+xml"/>
  <Override PartName="/ppt/embeddings/oleObject21.bin" ContentType="application/vnd.openxmlformats-officedocument.oleObject"/>
  <Override PartName="/ppt/embeddings/oleObject73.bin" ContentType="application/vnd.openxmlformats-officedocument.oleObject"/>
  <Override PartName="/ppt/slides/slide8.xml" ContentType="application/vnd.openxmlformats-officedocument.presentationml.slide+xml"/>
  <Override PartName="/ppt/embeddings/oleObject30.bin" ContentType="application/vnd.openxmlformats-officedocument.oleObject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embeddings/oleObject83.bin" ContentType="application/vnd.openxmlformats-officedocument.oleObject"/>
  <Override PartName="/ppt/embeddings/oleObject9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72" r:id="rId2"/>
    <p:sldMasterId id="2147483675" r:id="rId3"/>
  </p:sldMasterIdLst>
  <p:notesMasterIdLst>
    <p:notesMasterId r:id="rId61"/>
  </p:notesMasterIdLst>
  <p:sldIdLst>
    <p:sldId id="305" r:id="rId4"/>
    <p:sldId id="493" r:id="rId5"/>
    <p:sldId id="507" r:id="rId6"/>
    <p:sldId id="505" r:id="rId7"/>
    <p:sldId id="473" r:id="rId8"/>
    <p:sldId id="506" r:id="rId9"/>
    <p:sldId id="494" r:id="rId10"/>
    <p:sldId id="498" r:id="rId11"/>
    <p:sldId id="495" r:id="rId12"/>
    <p:sldId id="501" r:id="rId13"/>
    <p:sldId id="496" r:id="rId14"/>
    <p:sldId id="500" r:id="rId15"/>
    <p:sldId id="502" r:id="rId16"/>
    <p:sldId id="508" r:id="rId17"/>
    <p:sldId id="503" r:id="rId18"/>
    <p:sldId id="509" r:id="rId19"/>
    <p:sldId id="511" r:id="rId20"/>
    <p:sldId id="504" r:id="rId21"/>
    <p:sldId id="499" r:id="rId22"/>
    <p:sldId id="481" r:id="rId23"/>
    <p:sldId id="482" r:id="rId24"/>
    <p:sldId id="483" r:id="rId25"/>
    <p:sldId id="467" r:id="rId26"/>
    <p:sldId id="478" r:id="rId27"/>
    <p:sldId id="468" r:id="rId28"/>
    <p:sldId id="510" r:id="rId29"/>
    <p:sldId id="457" r:id="rId30"/>
    <p:sldId id="458" r:id="rId31"/>
    <p:sldId id="459" r:id="rId32"/>
    <p:sldId id="460" r:id="rId33"/>
    <p:sldId id="461" r:id="rId34"/>
    <p:sldId id="312" r:id="rId35"/>
    <p:sldId id="474" r:id="rId36"/>
    <p:sldId id="486" r:id="rId37"/>
    <p:sldId id="401" r:id="rId38"/>
    <p:sldId id="402" r:id="rId39"/>
    <p:sldId id="403" r:id="rId40"/>
    <p:sldId id="404" r:id="rId41"/>
    <p:sldId id="487" r:id="rId42"/>
    <p:sldId id="469" r:id="rId43"/>
    <p:sldId id="480" r:id="rId44"/>
    <p:sldId id="470" r:id="rId45"/>
    <p:sldId id="471" r:id="rId46"/>
    <p:sldId id="484" r:id="rId47"/>
    <p:sldId id="492" r:id="rId48"/>
    <p:sldId id="485" r:id="rId49"/>
    <p:sldId id="405" r:id="rId50"/>
    <p:sldId id="475" r:id="rId51"/>
    <p:sldId id="491" r:id="rId52"/>
    <p:sldId id="479" r:id="rId53"/>
    <p:sldId id="476" r:id="rId54"/>
    <p:sldId id="477" r:id="rId55"/>
    <p:sldId id="489" r:id="rId56"/>
    <p:sldId id="490" r:id="rId57"/>
    <p:sldId id="472" r:id="rId58"/>
    <p:sldId id="488" r:id="rId59"/>
    <p:sldId id="45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>
    <p:restoredLeft sz="14398" autoAdjust="0"/>
    <p:restoredTop sz="98906" autoAdjust="0"/>
  </p:normalViewPr>
  <p:slideViewPr>
    <p:cSldViewPr snapToGrid="0">
      <p:cViewPr varScale="1">
        <p:scale>
          <a:sx n="122" d="100"/>
          <a:sy n="122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viewProps" Target="viewProps.xml"/><Relationship Id="rId60" Type="http://schemas.openxmlformats.org/officeDocument/2006/relationships/slide" Target="slides/slide57.xml"/><Relationship Id="rId39" Type="http://schemas.openxmlformats.org/officeDocument/2006/relationships/slide" Target="slides/slide36.xml"/><Relationship Id="rId7" Type="http://schemas.openxmlformats.org/officeDocument/2006/relationships/slide" Target="slides/slide4.xml"/><Relationship Id="rId43" Type="http://schemas.openxmlformats.org/officeDocument/2006/relationships/slide" Target="slides/slide40.xml"/><Relationship Id="rId25" Type="http://schemas.openxmlformats.org/officeDocument/2006/relationships/slide" Target="slides/slide22.xml"/><Relationship Id="rId10" Type="http://schemas.openxmlformats.org/officeDocument/2006/relationships/slide" Target="slides/slide7.xml"/><Relationship Id="rId50" Type="http://schemas.openxmlformats.org/officeDocument/2006/relationships/slide" Target="slides/slide47.xml"/><Relationship Id="rId63" Type="http://schemas.openxmlformats.org/officeDocument/2006/relationships/presProps" Target="presProps.xml"/><Relationship Id="rId17" Type="http://schemas.openxmlformats.org/officeDocument/2006/relationships/slide" Target="slides/slide14.xml"/><Relationship Id="rId9" Type="http://schemas.openxmlformats.org/officeDocument/2006/relationships/slide" Target="slides/slide6.xml"/><Relationship Id="rId18" Type="http://schemas.openxmlformats.org/officeDocument/2006/relationships/slide" Target="slides/slide15.xml"/><Relationship Id="rId27" Type="http://schemas.openxmlformats.org/officeDocument/2006/relationships/slide" Target="slides/slide24.xml"/><Relationship Id="rId14" Type="http://schemas.openxmlformats.org/officeDocument/2006/relationships/slide" Target="slides/slide11.xml"/><Relationship Id="rId4" Type="http://schemas.openxmlformats.org/officeDocument/2006/relationships/slide" Target="slides/slide1.xml"/><Relationship Id="rId28" Type="http://schemas.openxmlformats.org/officeDocument/2006/relationships/slide" Target="slides/slide25.xml"/><Relationship Id="rId45" Type="http://schemas.openxmlformats.org/officeDocument/2006/relationships/slide" Target="slides/slide42.xml"/><Relationship Id="rId58" Type="http://schemas.openxmlformats.org/officeDocument/2006/relationships/slide" Target="slides/slide55.xml"/><Relationship Id="rId42" Type="http://schemas.openxmlformats.org/officeDocument/2006/relationships/slide" Target="slides/slide39.xml"/><Relationship Id="rId6" Type="http://schemas.openxmlformats.org/officeDocument/2006/relationships/slide" Target="slides/slide3.xml"/><Relationship Id="rId49" Type="http://schemas.openxmlformats.org/officeDocument/2006/relationships/slide" Target="slides/slide46.xml"/><Relationship Id="rId44" Type="http://schemas.openxmlformats.org/officeDocument/2006/relationships/slide" Target="slides/slide41.xml"/><Relationship Id="rId19" Type="http://schemas.openxmlformats.org/officeDocument/2006/relationships/slide" Target="slides/slide1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3.xml"/><Relationship Id="rId57" Type="http://schemas.openxmlformats.org/officeDocument/2006/relationships/slide" Target="slides/slide54.xml"/><Relationship Id="rId59" Type="http://schemas.openxmlformats.org/officeDocument/2006/relationships/slide" Target="slides/slide56.xml"/><Relationship Id="rId35" Type="http://schemas.openxmlformats.org/officeDocument/2006/relationships/slide" Target="slides/slide32.xml"/><Relationship Id="rId51" Type="http://schemas.openxmlformats.org/officeDocument/2006/relationships/slide" Target="slides/slide48.xml"/><Relationship Id="rId55" Type="http://schemas.openxmlformats.org/officeDocument/2006/relationships/slide" Target="slides/slide52.xml"/><Relationship Id="rId31" Type="http://schemas.openxmlformats.org/officeDocument/2006/relationships/slide" Target="slides/slide28.xml"/><Relationship Id="rId34" Type="http://schemas.openxmlformats.org/officeDocument/2006/relationships/slide" Target="slides/slide31.xml"/><Relationship Id="rId40" Type="http://schemas.openxmlformats.org/officeDocument/2006/relationships/slide" Target="slides/slide37.xml"/><Relationship Id="rId62" Type="http://schemas.openxmlformats.org/officeDocument/2006/relationships/printerSettings" Target="printerSettings/printerSettings1.bin"/><Relationship Id="rId66" Type="http://schemas.openxmlformats.org/officeDocument/2006/relationships/tableStyles" Target="tableStyles.xml"/><Relationship Id="rId36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1.xml"/><Relationship Id="rId47" Type="http://schemas.openxmlformats.org/officeDocument/2006/relationships/slide" Target="slides/slide44.xml"/><Relationship Id="rId56" Type="http://schemas.openxmlformats.org/officeDocument/2006/relationships/slide" Target="slides/slide53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2" Type="http://schemas.openxmlformats.org/officeDocument/2006/relationships/slide" Target="slides/slide49.xml"/><Relationship Id="rId65" Type="http://schemas.openxmlformats.org/officeDocument/2006/relationships/theme" Target="theme/theme1.xml"/><Relationship Id="rId54" Type="http://schemas.openxmlformats.org/officeDocument/2006/relationships/slide" Target="slides/slide51.xml"/><Relationship Id="rId12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20.xml"/><Relationship Id="rId61" Type="http://schemas.openxmlformats.org/officeDocument/2006/relationships/notesMaster" Target="notesMasters/notesMaster1.xml"/><Relationship Id="rId53" Type="http://schemas.openxmlformats.org/officeDocument/2006/relationships/slide" Target="slides/slide50.xml"/><Relationship Id="rId26" Type="http://schemas.openxmlformats.org/officeDocument/2006/relationships/slide" Target="slides/slide23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29" Type="http://schemas.openxmlformats.org/officeDocument/2006/relationships/slide" Target="slides/slide26.xml"/><Relationship Id="rId16" Type="http://schemas.openxmlformats.org/officeDocument/2006/relationships/slide" Target="slides/slide13.xml"/><Relationship Id="rId33" Type="http://schemas.openxmlformats.org/officeDocument/2006/relationships/slide" Target="slides/slide30.xml"/><Relationship Id="rId41" Type="http://schemas.openxmlformats.org/officeDocument/2006/relationships/slide" Target="slides/slide3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2" Type="http://schemas.openxmlformats.org/officeDocument/2006/relationships/slide" Target="slides/slide19.xml"/><Relationship Id="rId2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ict"/><Relationship Id="rId3" Type="http://schemas.openxmlformats.org/officeDocument/2006/relationships/image" Target="../media/image77.pict"/><Relationship Id="rId1" Type="http://schemas.openxmlformats.org/officeDocument/2006/relationships/image" Target="../media/image73.pict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ict"/><Relationship Id="rId3" Type="http://schemas.openxmlformats.org/officeDocument/2006/relationships/image" Target="../media/image79.pict"/><Relationship Id="rId1" Type="http://schemas.openxmlformats.org/officeDocument/2006/relationships/image" Target="../media/image74.pict"/></Relationships>
</file>

<file path=ppt/drawings/_rels/vmlDrawing12.v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ict"/><Relationship Id="rId1" Type="http://schemas.openxmlformats.org/officeDocument/2006/relationships/image" Target="../media/image73.pict"/><Relationship Id="rId2" Type="http://schemas.openxmlformats.org/officeDocument/2006/relationships/image" Target="../media/image74.pict"/><Relationship Id="rId3" Type="http://schemas.openxmlformats.org/officeDocument/2006/relationships/image" Target="../media/image80.pict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ict"/><Relationship Id="rId1" Type="http://schemas.openxmlformats.org/officeDocument/2006/relationships/image" Target="../media/image82.pict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ict"/><Relationship Id="rId4" Type="http://schemas.openxmlformats.org/officeDocument/2006/relationships/image" Target="../media/image88.pict"/><Relationship Id="rId5" Type="http://schemas.openxmlformats.org/officeDocument/2006/relationships/image" Target="../media/image89.pict"/><Relationship Id="rId7" Type="http://schemas.openxmlformats.org/officeDocument/2006/relationships/image" Target="../media/image91.pict"/><Relationship Id="rId1" Type="http://schemas.openxmlformats.org/officeDocument/2006/relationships/image" Target="../media/image85.pict"/><Relationship Id="rId2" Type="http://schemas.openxmlformats.org/officeDocument/2006/relationships/image" Target="../media/image86.pict"/><Relationship Id="rId3" Type="http://schemas.openxmlformats.org/officeDocument/2006/relationships/image" Target="../media/image87.pict"/><Relationship Id="rId6" Type="http://schemas.openxmlformats.org/officeDocument/2006/relationships/image" Target="../media/image90.pict"/></Relationships>
</file>

<file path=ppt/drawings/_rels/vmlDrawing15.v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ict"/><Relationship Id="rId1" Type="http://schemas.openxmlformats.org/officeDocument/2006/relationships/image" Target="../media/image93.pict"/><Relationship Id="rId2" Type="http://schemas.openxmlformats.org/officeDocument/2006/relationships/image" Target="../media/image94.pict"/><Relationship Id="rId3" Type="http://schemas.openxmlformats.org/officeDocument/2006/relationships/image" Target="../media/image88.pict"/><Relationship Id="rId5" Type="http://schemas.openxmlformats.org/officeDocument/2006/relationships/image" Target="../media/image87.pict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ict"/><Relationship Id="rId4" Type="http://schemas.openxmlformats.org/officeDocument/2006/relationships/image" Target="../media/image98.pict"/><Relationship Id="rId5" Type="http://schemas.openxmlformats.org/officeDocument/2006/relationships/image" Target="../media/image99.pict"/><Relationship Id="rId7" Type="http://schemas.openxmlformats.org/officeDocument/2006/relationships/image" Target="../media/image101.pict"/><Relationship Id="rId1" Type="http://schemas.openxmlformats.org/officeDocument/2006/relationships/image" Target="../media/image95.pict"/><Relationship Id="rId2" Type="http://schemas.openxmlformats.org/officeDocument/2006/relationships/image" Target="../media/image96.pict"/><Relationship Id="rId3" Type="http://schemas.openxmlformats.org/officeDocument/2006/relationships/image" Target="../media/image97.pict"/><Relationship Id="rId6" Type="http://schemas.openxmlformats.org/officeDocument/2006/relationships/image" Target="../media/image100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ict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ict"/><Relationship Id="rId1" Type="http://schemas.openxmlformats.org/officeDocument/2006/relationships/image" Target="../media/image113.pict"/></Relationships>
</file>

<file path=ppt/drawings/_rels/vmlDrawing1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ict"/><Relationship Id="rId1" Type="http://schemas.openxmlformats.org/officeDocument/2006/relationships/image" Target="../media/image123.pict"/><Relationship Id="rId2" Type="http://schemas.openxmlformats.org/officeDocument/2006/relationships/image" Target="../media/image124.pict"/><Relationship Id="rId3" Type="http://schemas.openxmlformats.org/officeDocument/2006/relationships/image" Target="../media/image125.pict"/><Relationship Id="rId5" Type="http://schemas.openxmlformats.org/officeDocument/2006/relationships/image" Target="../media/image127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ict"/><Relationship Id="rId3" Type="http://schemas.openxmlformats.org/officeDocument/2006/relationships/image" Target="../media/image19.pict"/><Relationship Id="rId1" Type="http://schemas.openxmlformats.org/officeDocument/2006/relationships/image" Target="../media/image17.pict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/Relationships>
</file>

<file path=ppt/drawings/_rels/vmlDrawing21.vml.rels><?xml version="1.0" encoding="UTF-8" standalone="yes"?>
<Relationships xmlns="http://schemas.openxmlformats.org/package/2006/relationships"><Relationship Id="rId6" Type="http://schemas.openxmlformats.org/officeDocument/2006/relationships/image" Target="../media/image140.pict"/><Relationship Id="rId4" Type="http://schemas.openxmlformats.org/officeDocument/2006/relationships/image" Target="../media/image138.pict"/><Relationship Id="rId1" Type="http://schemas.openxmlformats.org/officeDocument/2006/relationships/image" Target="../media/image135.pict"/><Relationship Id="rId2" Type="http://schemas.openxmlformats.org/officeDocument/2006/relationships/image" Target="../media/image136.pict"/><Relationship Id="rId3" Type="http://schemas.openxmlformats.org/officeDocument/2006/relationships/image" Target="../media/image137.pict"/><Relationship Id="rId5" Type="http://schemas.openxmlformats.org/officeDocument/2006/relationships/image" Target="../media/image139.pict"/></Relationships>
</file>

<file path=ppt/drawings/_rels/vmlDrawing2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44.pict"/><Relationship Id="rId5" Type="http://schemas.openxmlformats.org/officeDocument/2006/relationships/image" Target="../media/image145.pict"/><Relationship Id="rId7" Type="http://schemas.openxmlformats.org/officeDocument/2006/relationships/image" Target="../media/image147.pict"/><Relationship Id="rId1" Type="http://schemas.openxmlformats.org/officeDocument/2006/relationships/image" Target="../media/image141.pict"/><Relationship Id="rId2" Type="http://schemas.openxmlformats.org/officeDocument/2006/relationships/image" Target="../media/image142.pict"/><Relationship Id="rId3" Type="http://schemas.openxmlformats.org/officeDocument/2006/relationships/image" Target="../media/image143.pict"/><Relationship Id="rId6" Type="http://schemas.openxmlformats.org/officeDocument/2006/relationships/image" Target="../media/image146.pict"/></Relationships>
</file>

<file path=ppt/drawings/_rels/vmlDrawing2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2.pict"/><Relationship Id="rId1" Type="http://schemas.openxmlformats.org/officeDocument/2006/relationships/image" Target="../media/image149.pict"/><Relationship Id="rId2" Type="http://schemas.openxmlformats.org/officeDocument/2006/relationships/image" Target="../media/image150.pict"/><Relationship Id="rId3" Type="http://schemas.openxmlformats.org/officeDocument/2006/relationships/image" Target="../media/image151.pict"/><Relationship Id="rId5" Type="http://schemas.openxmlformats.org/officeDocument/2006/relationships/image" Target="../media/image153.pict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ict"/><Relationship Id="rId1" Type="http://schemas.openxmlformats.org/officeDocument/2006/relationships/image" Target="../media/image21.pict"/><Relationship Id="rId2" Type="http://schemas.openxmlformats.org/officeDocument/2006/relationships/image" Target="../media/image22.pict"/><Relationship Id="rId3" Type="http://schemas.openxmlformats.org/officeDocument/2006/relationships/image" Target="../media/image23.pict"/></Relationships>
</file>

<file path=ppt/drawings/_rels/vmlDrawing4.vml.rels><?xml version="1.0" encoding="UTF-8" standalone="yes"?>
<Relationships xmlns="http://schemas.openxmlformats.org/package/2006/relationships"><Relationship Id="rId6" Type="http://schemas.openxmlformats.org/officeDocument/2006/relationships/image" Target="../media/image44.pict"/><Relationship Id="rId4" Type="http://schemas.openxmlformats.org/officeDocument/2006/relationships/image" Target="../media/image42.pict"/><Relationship Id="rId1" Type="http://schemas.openxmlformats.org/officeDocument/2006/relationships/image" Target="../media/image39.pict"/><Relationship Id="rId2" Type="http://schemas.openxmlformats.org/officeDocument/2006/relationships/image" Target="../media/image40.pict"/><Relationship Id="rId3" Type="http://schemas.openxmlformats.org/officeDocument/2006/relationships/image" Target="../media/image41.pict"/><Relationship Id="rId5" Type="http://schemas.openxmlformats.org/officeDocument/2006/relationships/image" Target="../media/image43.pict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ict"/><Relationship Id="rId5" Type="http://schemas.openxmlformats.org/officeDocument/2006/relationships/image" Target="../media/image54.pict"/><Relationship Id="rId7" Type="http://schemas.openxmlformats.org/officeDocument/2006/relationships/image" Target="../media/image56.pict"/><Relationship Id="rId1" Type="http://schemas.openxmlformats.org/officeDocument/2006/relationships/image" Target="../media/image50.pict"/><Relationship Id="rId2" Type="http://schemas.openxmlformats.org/officeDocument/2006/relationships/image" Target="../media/image51.pict"/><Relationship Id="rId3" Type="http://schemas.openxmlformats.org/officeDocument/2006/relationships/image" Target="../media/image52.pict"/><Relationship Id="rId6" Type="http://schemas.openxmlformats.org/officeDocument/2006/relationships/image" Target="../media/image55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ict"/><Relationship Id="rId3" Type="http://schemas.openxmlformats.org/officeDocument/2006/relationships/image" Target="../media/image59.pict"/><Relationship Id="rId1" Type="http://schemas.openxmlformats.org/officeDocument/2006/relationships/image" Target="../media/image5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ict"/><Relationship Id="rId3" Type="http://schemas.openxmlformats.org/officeDocument/2006/relationships/image" Target="../media/image75.pict"/><Relationship Id="rId1" Type="http://schemas.openxmlformats.org/officeDocument/2006/relationships/image" Target="../media/image73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DEF22-AF6F-4BE9-A4A7-EA43D132BCAD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2EFD7-BC3F-4EA4-AD54-6CA5A922A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D4F18-C2B1-734A-AC75-9E68EB9CA178}" type="slidenum">
              <a:rPr lang="en-US">
                <a:latin typeface="Times New Roman" charset="0"/>
              </a:rPr>
              <a:pPr/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13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14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15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16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17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18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19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6075D-D7EF-504C-804C-CE2354D7E6C1}" type="slidenum">
              <a:rPr lang="en-US">
                <a:latin typeface="Times New Roman" charset="0"/>
              </a:rPr>
              <a:pPr/>
              <a:t>21</a:t>
            </a:fld>
            <a:endParaRPr lang="en-US"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6FE55-0F37-014F-B4B8-3994330F5DC6}" type="slidenum">
              <a:rPr lang="en-US">
                <a:solidFill>
                  <a:prstClr val="black"/>
                </a:solidFill>
                <a:latin typeface="Times New Roman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91DE1-84A2-A947-9490-7A58A10C707D}" type="slidenum">
              <a:rPr lang="en-US">
                <a:solidFill>
                  <a:prstClr val="black"/>
                </a:solidFill>
                <a:latin typeface="Times New Roman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5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F34E9-AD68-7844-9A9A-F648BF1BD5F1}" type="slidenum">
              <a:rPr lang="en-US">
                <a:solidFill>
                  <a:prstClr val="black"/>
                </a:solidFill>
                <a:latin typeface="Times New Roman" charset="0"/>
              </a:rPr>
              <a:pPr/>
              <a:t>29</a:t>
            </a:fld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59279-BC48-464B-A019-A865D8651101}" type="slidenum">
              <a:rPr lang="en-US">
                <a:solidFill>
                  <a:prstClr val="black"/>
                </a:solidFill>
                <a:latin typeface="Times New Roman" charset="0"/>
              </a:rPr>
              <a:pPr/>
              <a:t>30</a:t>
            </a:fld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3FB05-86E0-784E-BF9F-FB3EACED1440}" type="slidenum">
              <a:rPr lang="en-US">
                <a:solidFill>
                  <a:prstClr val="black"/>
                </a:solidFill>
                <a:latin typeface="Times New Roman" charset="0"/>
              </a:rPr>
              <a:pPr/>
              <a:t>31</a:t>
            </a:fld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6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7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8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9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10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11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1CF3-4204-6448-B079-927959C5C3C2}" type="slidenum">
              <a:rPr lang="en-US">
                <a:latin typeface="Times New Roman" charset="0"/>
              </a:rPr>
              <a:pPr/>
              <a:t>12</a:t>
            </a:fld>
            <a:endParaRPr lang="en-US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6200"/>
            <a:ext cx="6248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6200"/>
            <a:ext cx="6248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39B8-35A2-489C-8E3B-E372432D7661}" type="datetimeFigureOut">
              <a:rPr lang="en-US" smtClean="0"/>
              <a:pPr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DC2CA-CE90-4A1B-819B-B23E978D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0" name="Text Box 10"/>
          <p:cNvSpPr txBox="1">
            <a:spLocks noChangeArrowheads="1"/>
          </p:cNvSpPr>
          <p:nvPr/>
        </p:nvSpPr>
        <p:spPr bwMode="auto">
          <a:xfrm>
            <a:off x="1073150" y="419100"/>
            <a:ext cx="1644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680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76200"/>
            <a:ext cx="624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10" name="Text Box 10"/>
          <p:cNvSpPr txBox="1">
            <a:spLocks noChangeArrowheads="1"/>
          </p:cNvSpPr>
          <p:nvPr/>
        </p:nvSpPr>
        <p:spPr bwMode="auto">
          <a:xfrm>
            <a:off x="1073150" y="419100"/>
            <a:ext cx="1644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11" name="Text Box 11"/>
          <p:cNvSpPr txBox="1">
            <a:spLocks noChangeArrowheads="1"/>
          </p:cNvSpPr>
          <p:nvPr/>
        </p:nvSpPr>
        <p:spPr bwMode="auto">
          <a:xfrm>
            <a:off x="493713" y="147638"/>
            <a:ext cx="37623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B31B1B"/>
                </a:solidFill>
                <a:latin typeface="Palatino Linotype" pitchFamily="18" charset="0"/>
              </a:rPr>
              <a:t>Cornell University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716812" name="Picture 12" descr="logo_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08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df"/><Relationship Id="rId5" Type="http://schemas.openxmlformats.org/officeDocument/2006/relationships/image" Target="../media/image2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6" Type="http://schemas.openxmlformats.org/officeDocument/2006/relationships/image" Target="../media/image29.pd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4" Type="http://schemas.openxmlformats.org/officeDocument/2006/relationships/image" Target="../media/image32.png"/><Relationship Id="rId5" Type="http://schemas.openxmlformats.org/officeDocument/2006/relationships/image" Target="../media/image33.pdf"/><Relationship Id="rId7" Type="http://schemas.openxmlformats.org/officeDocument/2006/relationships/image" Target="../media/image35.pd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37.jpeg"/><Relationship Id="rId3" Type="http://schemas.openxmlformats.org/officeDocument/2006/relationships/image" Target="../media/image31.pdf"/><Relationship Id="rId6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oleObject14.bin"/><Relationship Id="rId3" Type="http://schemas.openxmlformats.org/officeDocument/2006/relationships/notesSlide" Target="../notesSlides/notesSlide10.xml"/><Relationship Id="rId6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eg"/><Relationship Id="rId6" Type="http://schemas.openxmlformats.org/officeDocument/2006/relationships/image" Target="../media/image48.pd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4" Type="http://schemas.openxmlformats.org/officeDocument/2006/relationships/oleObject" Target="../embeddings/oleObject15.bin"/><Relationship Id="rId10" Type="http://schemas.openxmlformats.org/officeDocument/2006/relationships/oleObject" Target="../embeddings/oleObject21.bin"/><Relationship Id="rId5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oleObject20.bin"/><Relationship Id="rId3" Type="http://schemas.openxmlformats.org/officeDocument/2006/relationships/notesSlide" Target="../notesSlides/notesSlide12.xml"/><Relationship Id="rId6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hyperlink" Target="mailto:schwab@caltech.edu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2.bin"/><Relationship Id="rId5" Type="http://schemas.openxmlformats.org/officeDocument/2006/relationships/oleObject" Target="../embeddings/oleObject23.bin"/><Relationship Id="rId7" Type="http://schemas.openxmlformats.org/officeDocument/2006/relationships/image" Target="../media/image60.tif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5.xml"/><Relationship Id="rId6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5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Relationship Id="rId6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29.bin"/><Relationship Id="rId4" Type="http://schemas.openxmlformats.org/officeDocument/2006/relationships/oleObject" Target="../embeddings/oleObject27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8.xml"/><Relationship Id="rId5" Type="http://schemas.openxmlformats.org/officeDocument/2006/relationships/oleObject" Target="../embeddings/oleObject28.bin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32.bin"/><Relationship Id="rId4" Type="http://schemas.openxmlformats.org/officeDocument/2006/relationships/oleObject" Target="../embeddings/oleObject30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9.xml"/><Relationship Id="rId5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0.xml"/><Relationship Id="rId5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6.bin"/><Relationship Id="rId5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1.xml"/><Relationship Id="rId6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41.bin"/><Relationship Id="rId4" Type="http://schemas.openxmlformats.org/officeDocument/2006/relationships/oleObject" Target="../embeddings/oleObject40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Relationship Id="rId5" Type="http://schemas.openxmlformats.org/officeDocument/2006/relationships/image" Target="../media/image8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4" Type="http://schemas.openxmlformats.org/officeDocument/2006/relationships/oleObject" Target="../embeddings/oleObject43.bin"/><Relationship Id="rId10" Type="http://schemas.openxmlformats.org/officeDocument/2006/relationships/oleObject" Target="../embeddings/oleObject49.bin"/><Relationship Id="rId5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48.bin"/><Relationship Id="rId3" Type="http://schemas.openxmlformats.org/officeDocument/2006/relationships/oleObject" Target="../embeddings/oleObject42.bin"/><Relationship Id="rId6" Type="http://schemas.openxmlformats.org/officeDocument/2006/relationships/oleObject" Target="../embeddings/oleObject45.bin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51.bin"/><Relationship Id="rId7" Type="http://schemas.openxmlformats.org/officeDocument/2006/relationships/oleObject" Target="../embeddings/oleObject54.bin"/><Relationship Id="rId11" Type="http://schemas.openxmlformats.org/officeDocument/2006/relationships/oleObject" Target="../embeddings/oleObject58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3.bin"/><Relationship Id="rId8" Type="http://schemas.openxmlformats.org/officeDocument/2006/relationships/oleObject" Target="../embeddings/oleObject55.bin"/><Relationship Id="rId13" Type="http://schemas.openxmlformats.org/officeDocument/2006/relationships/oleObject" Target="../embeddings/oleObject60.bin"/><Relationship Id="rId10" Type="http://schemas.openxmlformats.org/officeDocument/2006/relationships/oleObject" Target="../embeddings/oleObject57.bin"/><Relationship Id="rId5" Type="http://schemas.openxmlformats.org/officeDocument/2006/relationships/oleObject" Target="../embeddings/oleObject52.bin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56.bin"/><Relationship Id="rId3" Type="http://schemas.openxmlformats.org/officeDocument/2006/relationships/oleObject" Target="../embeddings/oleObject5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4" Type="http://schemas.openxmlformats.org/officeDocument/2006/relationships/oleObject" Target="../embeddings/oleObject62.bin"/><Relationship Id="rId10" Type="http://schemas.openxmlformats.org/officeDocument/2006/relationships/oleObject" Target="../embeddings/oleObject68.bin"/><Relationship Id="rId5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67.bin"/><Relationship Id="rId3" Type="http://schemas.openxmlformats.org/officeDocument/2006/relationships/oleObject" Target="../embeddings/oleObject61.bin"/><Relationship Id="rId6" Type="http://schemas.openxmlformats.org/officeDocument/2006/relationships/oleObject" Target="../embeddings/oleObject64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5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9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0.png"/><Relationship Id="rId5" Type="http://schemas.openxmlformats.org/officeDocument/2006/relationships/image" Target="../media/image111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70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5.png"/><Relationship Id="rId5" Type="http://schemas.openxmlformats.org/officeDocument/2006/relationships/oleObject" Target="../embeddings/oleObject71.bin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5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21.png"/><Relationship Id="rId5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4" Type="http://schemas.openxmlformats.org/officeDocument/2006/relationships/oleObject" Target="../embeddings/oleObject73.bin"/><Relationship Id="rId5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oleObject78.bin"/><Relationship Id="rId3" Type="http://schemas.openxmlformats.org/officeDocument/2006/relationships/oleObject" Target="../embeddings/oleObject72.bin"/><Relationship Id="rId6" Type="http://schemas.openxmlformats.org/officeDocument/2006/relationships/oleObject" Target="../embeddings/oleObject75.bin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1.png"/><Relationship Id="rId4" Type="http://schemas.openxmlformats.org/officeDocument/2006/relationships/image" Target="../media/image130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9.png"/><Relationship Id="rId5" Type="http://schemas.openxmlformats.org/officeDocument/2006/relationships/oleObject" Target="../embeddings/oleObject79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4" Type="http://schemas.openxmlformats.org/officeDocument/2006/relationships/oleObject" Target="../embeddings/oleObject81.bin"/><Relationship Id="rId5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0.bin"/><Relationship Id="rId6" Type="http://schemas.openxmlformats.org/officeDocument/2006/relationships/oleObject" Target="../embeddings/oleObject83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4" Type="http://schemas.openxmlformats.org/officeDocument/2006/relationships/oleObject" Target="../embeddings/oleObject87.bin"/><Relationship Id="rId5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92.bin"/><Relationship Id="rId3" Type="http://schemas.openxmlformats.org/officeDocument/2006/relationships/oleObject" Target="../embeddings/oleObject86.bin"/><Relationship Id="rId6" Type="http://schemas.openxmlformats.org/officeDocument/2006/relationships/oleObject" Target="../embeddings/oleObject89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4" Type="http://schemas.openxmlformats.org/officeDocument/2006/relationships/oleObject" Target="../embeddings/oleObject93.bin"/><Relationship Id="rId5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4.png"/><Relationship Id="rId6" Type="http://schemas.openxmlformats.org/officeDocument/2006/relationships/oleObject" Target="../embeddings/oleObject9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7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6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6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5240"/>
            <a:ext cx="9144000" cy="129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latin typeface="Century Gothic"/>
              <a:cs typeface="Century Gothic"/>
            </a:endParaRPr>
          </a:p>
        </p:txBody>
      </p:sp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47800" y="203200"/>
            <a:ext cx="7086600" cy="871538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Development of an Ultra-low loss Superfluid He-4</a:t>
            </a:r>
            <a:b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Acoustic Resonator</a:t>
            </a:r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262096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  <a:latin typeface="Century Gothic"/>
                <a:cs typeface="Century Gothic"/>
              </a:rPr>
              <a:t>Keith Schwab</a:t>
            </a:r>
          </a:p>
          <a:p>
            <a:pPr algn="ctr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</a:p>
          <a:p>
            <a:pPr algn="ctr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Laura De Lorenzo</a:t>
            </a:r>
          </a:p>
          <a:p>
            <a:pPr algn="ctr">
              <a:buFontTx/>
              <a:buNone/>
            </a:pPr>
            <a:endParaRPr lang="en-US" sz="16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Applied Physics</a:t>
            </a:r>
          </a:p>
          <a:p>
            <a:pPr algn="ctr"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Caltech</a:t>
            </a:r>
            <a:endParaRPr lang="en-US" sz="16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>
              <a:buFontTx/>
              <a:buNone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May 2012</a:t>
            </a:r>
          </a:p>
          <a:p>
            <a:pPr algn="ctr">
              <a:buFontTx/>
              <a:buNone/>
            </a:pPr>
            <a:endParaRPr lang="en-US" sz="1600" dirty="0" smtClean="0"/>
          </a:p>
          <a:p>
            <a:pPr algn="ctr">
              <a:buFontTx/>
              <a:buNone/>
            </a:pPr>
            <a:endParaRPr lang="en-US" sz="1600" dirty="0" smtClean="0"/>
          </a:p>
        </p:txBody>
      </p:sp>
      <p:pic>
        <p:nvPicPr>
          <p:cNvPr id="27652" name="Picture 1035" descr="nature_c1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t="11789" b="11579"/>
          <a:stretch>
            <a:fillRect/>
          </a:stretch>
        </p:blipFill>
        <p:spPr bwMode="auto">
          <a:xfrm>
            <a:off x="64860" y="1539161"/>
            <a:ext cx="3592740" cy="216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36" descr="1094419-Fig2c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b="11090"/>
          <a:stretch>
            <a:fillRect/>
          </a:stretch>
        </p:blipFill>
        <p:spPr bwMode="auto">
          <a:xfrm>
            <a:off x="5787900" y="1530221"/>
            <a:ext cx="3287713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39" descr="071221_LSSiNandMir_chipCJ_19"/>
          <p:cNvPicPr>
            <a:picLocks noChangeAspect="1" noChangeArrowheads="1"/>
          </p:cNvPicPr>
          <p:nvPr/>
        </p:nvPicPr>
        <p:blipFill>
          <a:blip r:embed="rId5"/>
          <a:srcRect l="11620" b="10524"/>
          <a:stretch>
            <a:fillRect/>
          </a:stretch>
        </p:blipFill>
        <p:spPr bwMode="auto">
          <a:xfrm>
            <a:off x="5078288" y="3770184"/>
            <a:ext cx="39973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40" descr="cantilever_zoom2"/>
          <p:cNvPicPr>
            <a:picLocks noChangeAspect="1" noChangeArrowheads="1"/>
          </p:cNvPicPr>
          <p:nvPr/>
        </p:nvPicPr>
        <p:blipFill>
          <a:blip r:embed="rId6"/>
          <a:srcRect b="5998"/>
          <a:stretch>
            <a:fillRect/>
          </a:stretch>
        </p:blipFill>
        <p:spPr bwMode="auto">
          <a:xfrm>
            <a:off x="55563" y="3748720"/>
            <a:ext cx="404812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42025" y="1559765"/>
            <a:ext cx="4030737" cy="46166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Energy stored in Cu or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Nb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container for design shown in photo: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Quality factor at 50mK: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Cu Q =10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BeCu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Q = 8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6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Nb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Q = 40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6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This will limit Q of superfluid resonance to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Cu: Q =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BeCu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: Q =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13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Nb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: Q =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14</a:t>
            </a:r>
          </a:p>
        </p:txBody>
      </p:sp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Acoustic coupling and losses in container </a:t>
            </a:r>
          </a:p>
        </p:txBody>
      </p:sp>
      <p:pic>
        <p:nvPicPr>
          <p:cNvPr id="4" name="Picture 3" descr="freq_response_35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1" y="2783897"/>
            <a:ext cx="4631652" cy="3473739"/>
          </a:xfrm>
          <a:prstGeom prst="rect">
            <a:avLst/>
          </a:prstGeom>
        </p:spPr>
      </p:pic>
      <p:pic>
        <p:nvPicPr>
          <p:cNvPr id="116941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921250" y="1096963"/>
            <a:ext cx="1655763" cy="323850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774700"/>
            <a:ext cx="5105400" cy="32162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Copper: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</a:t>
            </a:r>
            <a:r>
              <a:rPr lang="en-US" sz="1400" baseline="-250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Cu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=3900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m/s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Niobium: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</a:t>
            </a:r>
            <a:r>
              <a:rPr lang="en-US" sz="1400" baseline="-250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Nb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=3500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m/s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First normal modes of container is at: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12.5KHz, 13.2KHz, 13.6KHz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Superfluid resonance is at 3.5KHz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63926"/>
            <a:ext cx="9144000" cy="3940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0" y="6524301"/>
            <a:ext cx="914400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Duffy, W. “Acoustic quality factor of copper, brass, and beryllium copper from 50mK to 300K.” Cryogenics 32, 1121 (1992).</a:t>
            </a:r>
          </a:p>
        </p:txBody>
      </p:sp>
      <p:pic>
        <p:nvPicPr>
          <p:cNvPr id="1169414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4967288" y="2081213"/>
            <a:ext cx="973137" cy="61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Acoustic resonator coupled to a microwave resonance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5105400" cy="16004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L=6.8 cm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D = 3 cm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M= 7g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ω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= 3.5 kHz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ω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= 12 GHz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pic>
        <p:nvPicPr>
          <p:cNvPr id="11171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003425" y="1720850"/>
            <a:ext cx="2555875" cy="865188"/>
          </a:xfrm>
          <a:prstGeom prst="rect">
            <a:avLst/>
          </a:prstGeom>
          <a:noFill/>
        </p:spPr>
      </p:pic>
      <p:pic>
        <p:nvPicPr>
          <p:cNvPr id="1117187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65113" y="3700463"/>
            <a:ext cx="5849937" cy="612775"/>
          </a:xfrm>
          <a:prstGeom prst="rect">
            <a:avLst/>
          </a:prstGeom>
          <a:noFill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1069" y="3060742"/>
            <a:ext cx="3458152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Opto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-mechanical Hamiltonian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pic>
        <p:nvPicPr>
          <p:cNvPr id="1117190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42913" y="4918075"/>
            <a:ext cx="1339850" cy="592138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11877" y="4513653"/>
            <a:ext cx="3458152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Coupling per quanta…very weak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68985" y="4558806"/>
            <a:ext cx="1145303" cy="477359"/>
          </a:xfrm>
          <a:prstGeom prst="ellipse">
            <a:avLst/>
          </a:prstGeom>
          <a:scene3d>
            <a:camera prst="obliqueBottomLeft">
              <a:rot lat="0" lon="720000" rev="0"/>
            </a:camera>
            <a:lightRig rig="threePt" dir="t"/>
          </a:scene3d>
          <a:sp3d z="2197100" extrusionH="889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13882" y="5806230"/>
            <a:ext cx="1604520" cy="465903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solidFill>
              <a:schemeClr val="accent6">
                <a:alpha val="0"/>
              </a:schemeClr>
            </a:solidFill>
          </a:ln>
          <a:scene3d>
            <a:camera prst="obliqueBottomLeft">
              <a:rot lat="0" lon="720000" rev="0"/>
            </a:camera>
            <a:lightRig rig="threePt" dir="t"/>
          </a:scene3d>
          <a:sp3d z="10160000" extrusionH="1270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ofil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380" y="767200"/>
            <a:ext cx="3822210" cy="282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“Position” sensitivity</a:t>
            </a:r>
          </a:p>
        </p:txBody>
      </p:sp>
      <p:pic>
        <p:nvPicPr>
          <p:cNvPr id="5" name="Picture 4" descr="positionsensitiv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91" y="1154024"/>
            <a:ext cx="6422345" cy="525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Sensitivity to sudden gravitational wave pulse</a:t>
            </a:r>
          </a:p>
        </p:txBody>
      </p:sp>
      <p:graphicFrame>
        <p:nvGraphicFramePr>
          <p:cNvPr id="1248258" name="Object 2"/>
          <p:cNvGraphicFramePr>
            <a:graphicFrameLocks noChangeAspect="1"/>
          </p:cNvGraphicFramePr>
          <p:nvPr/>
        </p:nvGraphicFramePr>
        <p:xfrm>
          <a:off x="2398713" y="1689285"/>
          <a:ext cx="1206500" cy="595312"/>
        </p:xfrm>
        <a:graphic>
          <a:graphicData uri="http://schemas.openxmlformats.org/presentationml/2006/ole">
            <p:oleObj spid="_x0000_s1248258" name="Equation" r:id="rId4" imgW="850900" imgH="419100" progId="Equation.DSMT4">
              <p:embed/>
            </p:oleObj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5567" y="1838123"/>
            <a:ext cx="2009583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Pulse energy density: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60175" y="2604749"/>
            <a:ext cx="4313973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Energy deposited into resonant bar detector: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48259" name="Object 3"/>
          <p:cNvGraphicFramePr>
            <a:graphicFrameLocks noChangeAspect="1"/>
          </p:cNvGraphicFramePr>
          <p:nvPr/>
        </p:nvGraphicFramePr>
        <p:xfrm>
          <a:off x="4417367" y="2423983"/>
          <a:ext cx="1743075" cy="595313"/>
        </p:xfrm>
        <a:graphic>
          <a:graphicData uri="http://schemas.openxmlformats.org/presentationml/2006/ole">
            <p:oleObj spid="_x0000_s1248259" name="Equation" r:id="rId5" imgW="1231900" imgH="419100" progId="Equation.DSMT4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463926"/>
            <a:ext cx="9144000" cy="3940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0" y="6524301"/>
            <a:ext cx="914400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Blair, “The Detection of Gravitational Waves.” Cambridge University Press, Cambridge (1991).</a:t>
            </a:r>
          </a:p>
        </p:txBody>
      </p:sp>
      <p:graphicFrame>
        <p:nvGraphicFramePr>
          <p:cNvPr id="1248260" name="Object 4"/>
          <p:cNvGraphicFramePr>
            <a:graphicFrameLocks noChangeAspect="1"/>
          </p:cNvGraphicFramePr>
          <p:nvPr/>
        </p:nvGraphicFramePr>
        <p:xfrm>
          <a:off x="2055963" y="3066218"/>
          <a:ext cx="3773487" cy="720725"/>
        </p:xfrm>
        <a:graphic>
          <a:graphicData uri="http://schemas.openxmlformats.org/presentationml/2006/ole">
            <p:oleObj spid="_x0000_s1248260" name="Equation" r:id="rId6" imgW="2667000" imgH="508000" progId="Equation.DSMT4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8473" y="3277681"/>
            <a:ext cx="4313973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Energy sensitivity: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1815" y="1157673"/>
            <a:ext cx="3699777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Imagine sudden pulse, of duration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48261" name="Object 5"/>
          <p:cNvGraphicFramePr>
            <a:graphicFrameLocks noChangeAspect="1"/>
          </p:cNvGraphicFramePr>
          <p:nvPr/>
        </p:nvGraphicFramePr>
        <p:xfrm>
          <a:off x="3528992" y="1182255"/>
          <a:ext cx="773112" cy="288925"/>
        </p:xfrm>
        <a:graphic>
          <a:graphicData uri="http://schemas.openxmlformats.org/presentationml/2006/ole">
            <p:oleObj spid="_x0000_s1248261" name="Equation" r:id="rId7" imgW="546100" imgH="203200" progId="Equation.DSMT4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3341652" y="3029492"/>
            <a:ext cx="2529663" cy="80161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48262" name="Object 6"/>
          <p:cNvGraphicFramePr>
            <a:graphicFrameLocks noChangeAspect="1"/>
          </p:cNvGraphicFramePr>
          <p:nvPr/>
        </p:nvGraphicFramePr>
        <p:xfrm>
          <a:off x="4557753" y="3893671"/>
          <a:ext cx="520700" cy="252413"/>
        </p:xfrm>
        <a:graphic>
          <a:graphicData uri="http://schemas.openxmlformats.org/presentationml/2006/ole">
            <p:oleObj spid="_x0000_s1248262" name="Equation" r:id="rId8" imgW="368300" imgH="177800" progId="Equation.DSMT4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2477611" y="3036141"/>
            <a:ext cx="787419" cy="80161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48263" name="Object 7"/>
          <p:cNvGraphicFramePr>
            <a:graphicFrameLocks noChangeAspect="1"/>
          </p:cNvGraphicFramePr>
          <p:nvPr/>
        </p:nvGraphicFramePr>
        <p:xfrm>
          <a:off x="2540000" y="3862388"/>
          <a:ext cx="717550" cy="288925"/>
        </p:xfrm>
        <a:graphic>
          <a:graphicData uri="http://schemas.openxmlformats.org/presentationml/2006/ole">
            <p:oleObj spid="_x0000_s1248263" name="Equation" r:id="rId9" imgW="508000" imgH="203200" progId="Equation.DSMT4">
              <p:embed/>
            </p:oleObj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08823" y="4419090"/>
            <a:ext cx="4313973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Strain sensitivity: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431142" y="4408715"/>
          <a:ext cx="28181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476"/>
                <a:gridCol w="991810"/>
                <a:gridCol w="7499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Vol</a:t>
                      </a:r>
                      <a:r>
                        <a:rPr lang="en-US" dirty="0" smtClean="0"/>
                        <a:t> (m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 (Hz)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-21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-12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Time for one phonon to enter acoustic resonator</a:t>
            </a:r>
          </a:p>
        </p:txBody>
      </p:sp>
      <p:pic>
        <p:nvPicPr>
          <p:cNvPr id="4" name="Picture 3" descr="numb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21" y="1001363"/>
            <a:ext cx="6429479" cy="5440947"/>
          </a:xfrm>
          <a:prstGeom prst="rect">
            <a:avLst/>
          </a:prstGeom>
        </p:spPr>
      </p:pic>
      <p:pic>
        <p:nvPicPr>
          <p:cNvPr id="122880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514850" y="3346450"/>
            <a:ext cx="114300" cy="165100"/>
          </a:xfrm>
          <a:prstGeom prst="rect">
            <a:avLst/>
          </a:prstGeom>
          <a:noFill/>
        </p:spPr>
      </p:pic>
      <p:pic>
        <p:nvPicPr>
          <p:cNvPr id="1228803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7758113" y="3308350"/>
            <a:ext cx="755650" cy="612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Sensitivity to linear displacements and gravitational gradient forces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170" y="1488720"/>
            <a:ext cx="2883607" cy="3477149"/>
          </a:xfrm>
          <a:prstGeom prst="rect">
            <a:avLst/>
          </a:prstGeom>
          <a:noFill/>
          <a:ln w="254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13570" y="3279347"/>
            <a:ext cx="1270036" cy="655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88335" y="1624852"/>
            <a:ext cx="481773" cy="1630708"/>
            <a:chOff x="4642919" y="1541567"/>
            <a:chExt cx="481773" cy="1630708"/>
          </a:xfrm>
        </p:grpSpPr>
        <p:sp>
          <p:nvSpPr>
            <p:cNvPr id="6" name="Oval 5"/>
            <p:cNvSpPr/>
            <p:nvPr/>
          </p:nvSpPr>
          <p:spPr>
            <a:xfrm>
              <a:off x="4642919" y="1946787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659988" y="2036724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659987" y="2120009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670397" y="2203293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687466" y="2293230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687465" y="2376515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691218" y="2453148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08287" y="2543085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708286" y="2626370"/>
              <a:ext cx="416405" cy="14574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6" idx="0"/>
            </p:cNvCxnSpPr>
            <p:nvPr/>
          </p:nvCxnSpPr>
          <p:spPr>
            <a:xfrm rot="5400000" flipH="1" flipV="1">
              <a:off x="4648115" y="1743780"/>
              <a:ext cx="40601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4706824" y="2968474"/>
              <a:ext cx="40601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601150" y="1141168"/>
          <a:ext cx="499505" cy="399604"/>
        </p:xfrm>
        <a:graphic>
          <a:graphicData uri="http://schemas.openxmlformats.org/presentationml/2006/ole">
            <p:oleObj spid="_x0000_s1252354" name="Equation" r:id="rId4" imgW="254000" imgH="203200" progId="Equation.DSMT4">
              <p:embed/>
            </p:oleObj>
          </a:graphicData>
        </a:graphic>
      </p:graphicFrame>
      <p:graphicFrame>
        <p:nvGraphicFramePr>
          <p:cNvPr id="1252355" name="Object 3"/>
          <p:cNvGraphicFramePr>
            <a:graphicFrameLocks noChangeAspect="1"/>
          </p:cNvGraphicFramePr>
          <p:nvPr/>
        </p:nvGraphicFramePr>
        <p:xfrm>
          <a:off x="4369127" y="3667727"/>
          <a:ext cx="625475" cy="398463"/>
        </p:xfrm>
        <a:graphic>
          <a:graphicData uri="http://schemas.openxmlformats.org/presentationml/2006/ole">
            <p:oleObj spid="_x0000_s1252355" name="Equation" r:id="rId5" imgW="317500" imgH="203200" progId="Equation.DSMT4">
              <p:embed/>
            </p:oleObj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rot="10800000">
            <a:off x="3862160" y="1363792"/>
            <a:ext cx="697479" cy="158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2973550" y="3883163"/>
            <a:ext cx="1273784" cy="665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82027" y="3466739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4681" y="2182472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249707" y="1043156"/>
            <a:ext cx="2894293" cy="19236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M=10g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F = 3.5KHz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K =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6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N/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 = 10mK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Q=10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10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52356" name="Object 4"/>
          <p:cNvGraphicFramePr>
            <a:graphicFrameLocks noChangeAspect="1"/>
          </p:cNvGraphicFramePr>
          <p:nvPr/>
        </p:nvGraphicFramePr>
        <p:xfrm>
          <a:off x="5379009" y="2902755"/>
          <a:ext cx="1387577" cy="350736"/>
        </p:xfrm>
        <a:graphic>
          <a:graphicData uri="http://schemas.openxmlformats.org/presentationml/2006/ole">
            <p:oleObj spid="_x0000_s1252356" name="Equation" r:id="rId6" imgW="800100" imgH="203200" progId="Equation.DSMT4">
              <p:embed/>
            </p:oleObj>
          </a:graphicData>
        </a:graphic>
      </p:graphicFrame>
      <p:graphicFrame>
        <p:nvGraphicFramePr>
          <p:cNvPr id="1252357" name="Object 5"/>
          <p:cNvGraphicFramePr>
            <a:graphicFrameLocks noChangeAspect="1"/>
          </p:cNvGraphicFramePr>
          <p:nvPr/>
        </p:nvGraphicFramePr>
        <p:xfrm>
          <a:off x="5347923" y="3338582"/>
          <a:ext cx="2387600" cy="712788"/>
        </p:xfrm>
        <a:graphic>
          <a:graphicData uri="http://schemas.openxmlformats.org/presentationml/2006/ole">
            <p:oleObj spid="_x0000_s1252357" name="Equation" r:id="rId7" imgW="1485900" imgH="444500" progId="Equation.DSMT4">
              <p:embed/>
            </p:oleObj>
          </a:graphicData>
        </a:graphic>
      </p:graphicFrame>
      <p:graphicFrame>
        <p:nvGraphicFramePr>
          <p:cNvPr id="1252358" name="Object 6"/>
          <p:cNvGraphicFramePr>
            <a:graphicFrameLocks noChangeAspect="1"/>
          </p:cNvGraphicFramePr>
          <p:nvPr/>
        </p:nvGraphicFramePr>
        <p:xfrm>
          <a:off x="5321804" y="4267270"/>
          <a:ext cx="1347788" cy="366712"/>
        </p:xfrm>
        <a:graphic>
          <a:graphicData uri="http://schemas.openxmlformats.org/presentationml/2006/ole">
            <p:oleObj spid="_x0000_s1252358" name="Equation" r:id="rId8" imgW="838200" imgH="228600" progId="Equation.DSMT4">
              <p:embed/>
            </p:oleObj>
          </a:graphicData>
        </a:graphic>
      </p:graphicFrame>
      <p:graphicFrame>
        <p:nvGraphicFramePr>
          <p:cNvPr id="1252359" name="Object 7"/>
          <p:cNvGraphicFramePr>
            <a:graphicFrameLocks noChangeAspect="1"/>
          </p:cNvGraphicFramePr>
          <p:nvPr/>
        </p:nvGraphicFramePr>
        <p:xfrm>
          <a:off x="5289339" y="5512252"/>
          <a:ext cx="1552575" cy="366713"/>
        </p:xfrm>
        <a:graphic>
          <a:graphicData uri="http://schemas.openxmlformats.org/presentationml/2006/ole">
            <p:oleObj spid="_x0000_s1252359" name="Equation" r:id="rId9" imgW="965200" imgH="228600" progId="Equation.DSMT4">
              <p:embed/>
            </p:oleObj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49718" y="6089977"/>
            <a:ext cx="8338640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This is the gravitational force of 10g at 10m, oscillating 1 cm</a:t>
            </a: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52362" name="Object 10"/>
          <p:cNvGraphicFramePr>
            <a:graphicFrameLocks noChangeAspect="1"/>
          </p:cNvGraphicFramePr>
          <p:nvPr/>
        </p:nvGraphicFramePr>
        <p:xfrm>
          <a:off x="5299075" y="4878388"/>
          <a:ext cx="1450975" cy="366712"/>
        </p:xfrm>
        <a:graphic>
          <a:graphicData uri="http://schemas.openxmlformats.org/presentationml/2006/ole">
            <p:oleObj spid="_x0000_s1252362" name="Equation" r:id="rId10" imgW="9017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Further challenges….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3979" y="1319980"/>
            <a:ext cx="8127408" cy="28930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Phase noise of microwave source will require superconducting cavity filter to achieve SQL.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Nb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cell will be required to avoid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ohmic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heating to achieve less than 10mK.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Coupling the microwave circuit without spoiling the mechanical Q: antenna coupling?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Holding onto the cell and providing strong thermal link, without spoiling mechanical Q.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Filling the cell:  pre-filling at 300K at 1K bar will avoid a fill line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Conclusions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510540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This will never work.</a:t>
            </a:r>
            <a:endParaRPr lang="en-US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280" y="1197224"/>
            <a:ext cx="2373511" cy="10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0288" y="1621889"/>
            <a:ext cx="510540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Life is a dark and bitter place.</a:t>
            </a:r>
            <a:endParaRPr lang="en-US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4450" y="1818102"/>
            <a:ext cx="3543198" cy="349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38586" y="2346874"/>
            <a:ext cx="5105400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I should spend a lot more time in Hawaii and stop worrying so much about low temperature physics.</a:t>
            </a:r>
            <a:endParaRPr lang="en-US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6473" y="3644444"/>
            <a:ext cx="8478447" cy="36933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Superfluid resonators offer an extremely low dissipation material for mechanical resonators with very long coherence times and extreme sensitivity to accelerations.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This could be an excellent system to manipulate the quantum state of motion of a gram sized object.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  <a:hlinkClick r:id="rId3"/>
              </a:rPr>
              <a:t>schwab@caltech.edu</a:t>
            </a:r>
            <a:endParaRPr lang="en-US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 </a:t>
            </a:r>
            <a:endParaRPr lang="en-US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1518" y="2543087"/>
            <a:ext cx="4948566" cy="562171"/>
            <a:chOff x="221518" y="2543087"/>
            <a:chExt cx="4948566" cy="56217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21518" y="2543087"/>
              <a:ext cx="4910677" cy="179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407" y="2810003"/>
              <a:ext cx="4910677" cy="179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5655" y="3087331"/>
              <a:ext cx="4910677" cy="179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Meanwhile, at the other end of parameter space….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7321" y="2271107"/>
            <a:ext cx="5105400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Acceleration of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nanomechanical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resonator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54402" name="Object 2"/>
          <p:cNvGraphicFramePr>
            <a:graphicFrameLocks noChangeAspect="1"/>
          </p:cNvGraphicFramePr>
          <p:nvPr/>
        </p:nvGraphicFramePr>
        <p:xfrm>
          <a:off x="1939076" y="2820772"/>
          <a:ext cx="1563687" cy="284162"/>
        </p:xfrm>
        <a:graphic>
          <a:graphicData uri="http://schemas.openxmlformats.org/presentationml/2006/ole">
            <p:oleObj spid="_x0000_s1254402" name="Equation" r:id="rId4" imgW="901700" imgH="165100" progId="Equation.DSMT4">
              <p:embed/>
            </p:oleObj>
          </a:graphicData>
        </a:graphic>
      </p:graphicFrame>
      <p:graphicFrame>
        <p:nvGraphicFramePr>
          <p:cNvPr id="1254403" name="Object 3"/>
          <p:cNvGraphicFramePr>
            <a:graphicFrameLocks noChangeAspect="1"/>
          </p:cNvGraphicFramePr>
          <p:nvPr/>
        </p:nvGraphicFramePr>
        <p:xfrm>
          <a:off x="1959627" y="3265939"/>
          <a:ext cx="1055687" cy="261937"/>
        </p:xfrm>
        <a:graphic>
          <a:graphicData uri="http://schemas.openxmlformats.org/presentationml/2006/ole">
            <p:oleObj spid="_x0000_s1254403" name="Equation" r:id="rId5" imgW="609600" imgH="152400" progId="Equation.DSMT4">
              <p:embed/>
            </p:oleObj>
          </a:graphicData>
        </a:graphic>
      </p:graphicFrame>
      <p:graphicFrame>
        <p:nvGraphicFramePr>
          <p:cNvPr id="1254404" name="Object 4"/>
          <p:cNvGraphicFramePr>
            <a:graphicFrameLocks noChangeAspect="1"/>
          </p:cNvGraphicFramePr>
          <p:nvPr/>
        </p:nvGraphicFramePr>
        <p:xfrm>
          <a:off x="1964013" y="3674951"/>
          <a:ext cx="2020887" cy="405376"/>
        </p:xfrm>
        <a:graphic>
          <a:graphicData uri="http://schemas.openxmlformats.org/presentationml/2006/ole">
            <p:oleObj spid="_x0000_s1254404" name="Equation" r:id="rId6" imgW="1168400" imgH="228600" progId="Equation.DSMT4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60011" y="4120439"/>
            <a:ext cx="5105400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Neutron star accelerations in the laboratory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10516" y="5428418"/>
            <a:ext cx="6226105" cy="6309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What physics can be probed with this extreme parameter?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	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bright="9000" contrast="79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54763" y="1025158"/>
            <a:ext cx="3560819" cy="2670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19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Acoustic resonator coupled to a microwave resonance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2183565" cy="18158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Treat He-3 atoms as dilute, viscous classical gas.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When the mean free path is smaller than the container size: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95611" y="3027840"/>
            <a:ext cx="1145303" cy="477359"/>
          </a:xfrm>
          <a:prstGeom prst="ellipse">
            <a:avLst/>
          </a:prstGeom>
          <a:scene3d>
            <a:camera prst="obliqueBottomLeft">
              <a:rot lat="0" lon="720000" rev="0"/>
            </a:camera>
            <a:lightRig rig="threePt" dir="t"/>
          </a:scene3d>
          <a:sp3d z="2197100" extrusionH="889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40508" y="4275264"/>
            <a:ext cx="1604520" cy="465903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solidFill>
              <a:schemeClr val="accent6">
                <a:alpha val="0"/>
              </a:schemeClr>
            </a:solidFill>
          </a:ln>
          <a:scene3d>
            <a:camera prst="obliqueBottomLeft">
              <a:rot lat="0" lon="720000" rev="0"/>
            </a:camera>
            <a:lightRig rig="threePt" dir="t"/>
          </a:scene3d>
          <a:sp3d z="10160000" extrusionH="1270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2" name="Text Box 4"/>
          <p:cNvSpPr txBox="1">
            <a:spLocks noChangeArrowheads="1"/>
          </p:cNvSpPr>
          <p:nvPr/>
        </p:nvSpPr>
        <p:spPr bwMode="auto">
          <a:xfrm>
            <a:off x="1295400" y="990600"/>
            <a:ext cx="6934648" cy="51552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Motivation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Properties of superfluid He-4, what is known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Estimation of the loss mechanisms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Intrinsic loss in the fluid  - phonon-phonon coupling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He-3 impurities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Container radiation losses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Microwave cavity readout near the SQL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Sensitivity estimates to accelerations, forces, and gravitational waves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Other possibilities, configurations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6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auriga"/>
          <p:cNvPicPr>
            <a:picLocks noChangeAspect="1" noChangeArrowheads="1"/>
          </p:cNvPicPr>
          <p:nvPr/>
        </p:nvPicPr>
        <p:blipFill>
          <a:blip r:embed="rId3"/>
          <a:srcRect l="-20041" r="-168"/>
          <a:stretch>
            <a:fillRect/>
          </a:stretch>
        </p:blipFill>
        <p:spPr bwMode="auto">
          <a:xfrm>
            <a:off x="3478213" y="0"/>
            <a:ext cx="566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60338" y="4870450"/>
            <a:ext cx="4059237" cy="685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99CCFF"/>
                </a:solidFill>
              </a:rPr>
              <a:t>Auriga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2 Ton Acoustic Resonators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638300" y="5618163"/>
          <a:ext cx="1249363" cy="330200"/>
        </p:xfrm>
        <a:graphic>
          <a:graphicData uri="http://schemas.openxmlformats.org/presentationml/2006/ole">
            <p:oleObj spid="_x0000_s1022978" name="Equation" r:id="rId4" imgW="863600" imgH="228600" progId="Equation.DSMT4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Gravitational wave antenna – Weber bars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aerial01"/>
          <p:cNvPicPr>
            <a:picLocks noChangeAspect="1" noChangeArrowheads="1"/>
          </p:cNvPicPr>
          <p:nvPr/>
        </p:nvPicPr>
        <p:blipFill>
          <a:blip r:embed="rId4"/>
          <a:srcRect r="11221" b="7815"/>
          <a:stretch>
            <a:fillRect/>
          </a:stretch>
        </p:blipFill>
        <p:spPr bwMode="auto">
          <a:xfrm>
            <a:off x="0" y="528637"/>
            <a:ext cx="914400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366713" y="4811713"/>
            <a:ext cx="3709987" cy="733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99CCFF"/>
                </a:solidFill>
              </a:rPr>
              <a:t>LIGO</a:t>
            </a:r>
            <a:endParaRPr lang="en-US" sz="2000">
              <a:solidFill>
                <a:srgbClr val="99CC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4 km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Interferometer</a:t>
            </a:r>
            <a:endParaRPr lang="en-US" sz="1600">
              <a:solidFill>
                <a:srgbClr val="99CCFF"/>
              </a:soli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503363" y="5541963"/>
          <a:ext cx="1476375" cy="457200"/>
        </p:xfrm>
        <a:graphic>
          <a:graphicData uri="http://schemas.openxmlformats.org/presentationml/2006/ole">
            <p:oleObj spid="_x0000_s1024002" name="Equation" r:id="rId5" imgW="736600" imgH="228600" progId="Equation.DSMT4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Gravitational wave antenna –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QM-Braginsky.jpg"/>
          <p:cNvPicPr>
            <a:picLocks noChangeAspect="1"/>
          </p:cNvPicPr>
          <p:nvPr/>
        </p:nvPicPr>
        <p:blipFill>
          <a:blip r:embed="rId2"/>
          <a:srcRect r="18665" b="12109"/>
          <a:stretch>
            <a:fillRect/>
          </a:stretch>
        </p:blipFill>
        <p:spPr bwMode="auto">
          <a:xfrm>
            <a:off x="2573338" y="664210"/>
            <a:ext cx="3694112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1143000"/>
            <a:ext cx="17351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60338" y="3738563"/>
            <a:ext cx="21431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>
                <a:solidFill>
                  <a:srgbClr val="99CCFF"/>
                </a:solidFill>
              </a:rPr>
              <a:t>V. Braginsky</a:t>
            </a:r>
          </a:p>
        </p:txBody>
      </p:sp>
      <p:pic>
        <p:nvPicPr>
          <p:cNvPr id="2458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0" y="909638"/>
            <a:ext cx="17970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875" y="4600575"/>
            <a:ext cx="13319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6856413" y="3414713"/>
            <a:ext cx="21431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>
                <a:solidFill>
                  <a:srgbClr val="99CCFF"/>
                </a:solidFill>
              </a:rPr>
              <a:t>Kip Thorne </a:t>
            </a:r>
          </a:p>
        </p:txBody>
      </p:sp>
      <p:sp>
        <p:nvSpPr>
          <p:cNvPr id="24584" name="Text Box 3"/>
          <p:cNvSpPr txBox="1">
            <a:spLocks noChangeArrowheads="1"/>
          </p:cNvSpPr>
          <p:nvPr/>
        </p:nvSpPr>
        <p:spPr bwMode="auto">
          <a:xfrm>
            <a:off x="7000875" y="6196013"/>
            <a:ext cx="21431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>
                <a:solidFill>
                  <a:srgbClr val="99CCFF"/>
                </a:solidFill>
              </a:rPr>
              <a:t>Ron Dreaver</a:t>
            </a:r>
          </a:p>
        </p:txBody>
      </p:sp>
      <p:pic>
        <p:nvPicPr>
          <p:cNvPr id="2458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4410075"/>
            <a:ext cx="1598612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3"/>
          <p:cNvSpPr txBox="1">
            <a:spLocks noChangeArrowheads="1"/>
          </p:cNvSpPr>
          <p:nvPr/>
        </p:nvSpPr>
        <p:spPr bwMode="auto">
          <a:xfrm>
            <a:off x="174625" y="6059488"/>
            <a:ext cx="2143125" cy="3063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>
                <a:solidFill>
                  <a:srgbClr val="99CCFF"/>
                </a:solidFill>
              </a:rPr>
              <a:t>Carlton Caves</a:t>
            </a:r>
          </a:p>
        </p:txBody>
      </p:sp>
      <p:pic>
        <p:nvPicPr>
          <p:cNvPr id="24587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910897"/>
            <a:ext cx="4384675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Gravitational wave antenna – Early literature starting in the 1970’s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39" descr="071221_LSSiNandMir_chipCJ_19"/>
          <p:cNvPicPr>
            <a:picLocks noChangeAspect="1" noChangeArrowheads="1"/>
          </p:cNvPicPr>
          <p:nvPr/>
        </p:nvPicPr>
        <p:blipFill>
          <a:blip r:embed="rId2"/>
          <a:srcRect l="11620" b="10524"/>
          <a:stretch>
            <a:fillRect/>
          </a:stretch>
        </p:blipFill>
        <p:spPr bwMode="auto">
          <a:xfrm>
            <a:off x="12700" y="30383"/>
            <a:ext cx="8991600" cy="682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latin typeface="Century Gothic"/>
                <a:cs typeface="Century Gothic"/>
              </a:rPr>
              <a:t>Opto</a:t>
            </a:r>
            <a:r>
              <a:rPr lang="en-US" sz="2000" dirty="0" smtClean="0">
                <a:latin typeface="Century Gothic"/>
                <a:cs typeface="Century Gothic"/>
              </a:rPr>
              <a:t>-mechanical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71221_LSSiNandMir_chipCJ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11863" y="5729288"/>
            <a:ext cx="3132137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Fabrication of devices by </a:t>
            </a:r>
            <a:r>
              <a:rPr lang="en-US" sz="1200" b="1">
                <a:solidFill>
                  <a:schemeClr val="bg1"/>
                </a:solidFill>
              </a:rPr>
              <a:t>Jared Hertzberg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ufel device.jpg"/>
          <p:cNvPicPr>
            <a:picLocks noChangeAspect="1"/>
          </p:cNvPicPr>
          <p:nvPr/>
        </p:nvPicPr>
        <p:blipFill>
          <a:blip r:embed="rId2"/>
          <a:srcRect l="4097" t="3333" r="53911" b="62222"/>
          <a:stretch>
            <a:fillRect/>
          </a:stretch>
        </p:blipFill>
        <p:spPr>
          <a:xfrm>
            <a:off x="270551" y="304801"/>
            <a:ext cx="8667135" cy="655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Electro-mechanical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Membrane thermalizes down to 10mK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5CB07-1394-44F9-8069-10BEBEE42AA6}" type="slidenum">
              <a:rPr lang="ko-KR" altLang="en-US" smtClean="0"/>
              <a:pPr/>
              <a:t>26</a:t>
            </a:fld>
            <a:endParaRPr lang="en-US" altLang="ko-K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43000" y="914400"/>
            <a:ext cx="7086600" cy="5881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81200" y="10668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33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908925" y="1184275"/>
            <a:ext cx="347663" cy="1600200"/>
            <a:chOff x="4158" y="1418"/>
            <a:chExt cx="219" cy="1008"/>
          </a:xfrm>
        </p:grpSpPr>
        <p:sp>
          <p:nvSpPr>
            <p:cNvPr id="52237" name="Line 4"/>
            <p:cNvSpPr>
              <a:spLocks noChangeShapeType="1"/>
            </p:cNvSpPr>
            <p:nvPr/>
          </p:nvSpPr>
          <p:spPr bwMode="auto">
            <a:xfrm flipV="1">
              <a:off x="4268" y="1685"/>
              <a:ext cx="0" cy="47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52227" name="Object 3"/>
            <p:cNvGraphicFramePr>
              <a:graphicFrameLocks noChangeAspect="1"/>
            </p:cNvGraphicFramePr>
            <p:nvPr/>
          </p:nvGraphicFramePr>
          <p:xfrm>
            <a:off x="4158" y="1418"/>
            <a:ext cx="219" cy="267"/>
          </p:xfrm>
          <a:graphic>
            <a:graphicData uri="http://schemas.openxmlformats.org/presentationml/2006/ole">
              <p:oleObj spid="_x0000_s843779" name="Equation" r:id="rId4" imgW="228600" imgH="279400" progId="Equation.DSMT4">
                <p:embed/>
              </p:oleObj>
            </a:graphicData>
          </a:graphic>
        </p:graphicFrame>
        <p:graphicFrame>
          <p:nvGraphicFramePr>
            <p:cNvPr id="52228" name="Object 4"/>
            <p:cNvGraphicFramePr>
              <a:graphicFrameLocks noChangeAspect="1"/>
            </p:cNvGraphicFramePr>
            <p:nvPr/>
          </p:nvGraphicFramePr>
          <p:xfrm>
            <a:off x="4158" y="2159"/>
            <a:ext cx="219" cy="267"/>
          </p:xfrm>
          <a:graphic>
            <a:graphicData uri="http://schemas.openxmlformats.org/presentationml/2006/ole">
              <p:oleObj spid="_x0000_s843780" name="Equation" r:id="rId5" imgW="228600" imgH="279400" progId="Equation.DSMT4">
                <p:embed/>
              </p:oleObj>
            </a:graphicData>
          </a:graphic>
        </p:graphicFrame>
      </p:grpSp>
      <p:sp>
        <p:nvSpPr>
          <p:cNvPr id="52231" name="Arc 7"/>
          <p:cNvSpPr>
            <a:spLocks/>
          </p:cNvSpPr>
          <p:nvPr/>
        </p:nvSpPr>
        <p:spPr bwMode="auto">
          <a:xfrm rot="-2152552">
            <a:off x="6640513" y="1455738"/>
            <a:ext cx="930275" cy="8604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2855913" y="2971800"/>
            <a:ext cx="350837" cy="2254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scene3d>
            <a:camera prst="legacyObliqueTopRight">
              <a:rot lat="20999970" lon="300000" rev="0"/>
            </a:camera>
            <a:lightRig rig="legacyFlat3" dir="b"/>
          </a:scene3d>
          <a:sp3d extrusionH="6323000" prstMaterial="legacyPlastic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236538" y="3571875"/>
            <a:ext cx="2443162" cy="63817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>
              <a:rot lat="0" lon="1799995" rev="0"/>
            </a:camera>
            <a:lightRig rig="legacyFlat3" dir="b"/>
          </a:scene3d>
          <a:sp3d extrusionH="2005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5" name="Text Box 12"/>
          <p:cNvSpPr txBox="1">
            <a:spLocks noChangeArrowheads="1"/>
          </p:cNvSpPr>
          <p:nvPr/>
        </p:nvSpPr>
        <p:spPr bwMode="auto">
          <a:xfrm rot="864594">
            <a:off x="236538" y="4224436"/>
            <a:ext cx="1785937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entury Gothic"/>
                <a:cs typeface="Century Gothic"/>
              </a:rPr>
              <a:t>Cantilever</a:t>
            </a:r>
          </a:p>
        </p:txBody>
      </p:sp>
      <p:sp>
        <p:nvSpPr>
          <p:cNvPr id="52236" name="Text Box 13"/>
          <p:cNvSpPr txBox="1">
            <a:spLocks noChangeArrowheads="1"/>
          </p:cNvSpPr>
          <p:nvPr/>
        </p:nvSpPr>
        <p:spPr bwMode="auto">
          <a:xfrm>
            <a:off x="1727200" y="4743450"/>
            <a:ext cx="20764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Schrödinger's Whisker</a:t>
            </a: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6600825" y="1028700"/>
          <a:ext cx="790575" cy="385763"/>
        </p:xfrm>
        <a:graphic>
          <a:graphicData uri="http://schemas.openxmlformats.org/presentationml/2006/ole">
            <p:oleObj spid="_x0000_s843781" name="Equation" r:id="rId6" imgW="520700" imgH="254000" progId="Equation.DSMT4">
              <p:embed/>
            </p:oleObj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0" y="6491288"/>
            <a:ext cx="6523038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Armour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Blencowe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and Schwab,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Phys. Rev.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88,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 148301 (2002).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Line 3"/>
          <p:cNvSpPr>
            <a:spLocks noChangeShapeType="1"/>
          </p:cNvSpPr>
          <p:nvPr/>
        </p:nvSpPr>
        <p:spPr bwMode="auto">
          <a:xfrm flipV="1">
            <a:off x="8083550" y="1608138"/>
            <a:ext cx="0" cy="7524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7908925" y="1184275"/>
          <a:ext cx="347663" cy="423863"/>
        </p:xfrm>
        <a:graphic>
          <a:graphicData uri="http://schemas.openxmlformats.org/presentationml/2006/ole">
            <p:oleObj spid="_x0000_s845826" name="Equation" r:id="rId4" imgW="228600" imgH="279400" progId="Equation.DSMT4">
              <p:embed/>
            </p:oleObj>
          </a:graphicData>
        </a:graphic>
      </p:graphicFrame>
      <p:sp>
        <p:nvSpPr>
          <p:cNvPr id="54279" name="Arc 5"/>
          <p:cNvSpPr>
            <a:spLocks/>
          </p:cNvSpPr>
          <p:nvPr/>
        </p:nvSpPr>
        <p:spPr bwMode="auto">
          <a:xfrm rot="-2152552">
            <a:off x="6640513" y="1455738"/>
            <a:ext cx="930275" cy="8604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1" name="Rectangle 8"/>
          <p:cNvSpPr>
            <a:spLocks noChangeArrowheads="1"/>
          </p:cNvSpPr>
          <p:nvPr/>
        </p:nvSpPr>
        <p:spPr bwMode="auto">
          <a:xfrm>
            <a:off x="2846388" y="2971800"/>
            <a:ext cx="350837" cy="225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scene3d>
            <a:camera prst="legacyObliqueTopRight">
              <a:rot lat="20999970" lon="0" rev="0"/>
            </a:camera>
            <a:lightRig rig="legacyFlat3" dir="b"/>
          </a:scene3d>
          <a:sp3d extrusionH="6323000" prstMaterial="legacyPlastic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2" name="Text Box 9"/>
          <p:cNvSpPr txBox="1">
            <a:spLocks noChangeArrowheads="1"/>
          </p:cNvSpPr>
          <p:nvPr/>
        </p:nvSpPr>
        <p:spPr bwMode="auto">
          <a:xfrm rot="864594">
            <a:off x="236538" y="4210050"/>
            <a:ext cx="17859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Cantilever</a:t>
            </a:r>
          </a:p>
        </p:txBody>
      </p:sp>
      <p:sp>
        <p:nvSpPr>
          <p:cNvPr id="54283" name="Text Box 10"/>
          <p:cNvSpPr txBox="1">
            <a:spLocks noChangeArrowheads="1"/>
          </p:cNvSpPr>
          <p:nvPr/>
        </p:nvSpPr>
        <p:spPr bwMode="auto">
          <a:xfrm>
            <a:off x="1727200" y="4743450"/>
            <a:ext cx="20764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4284" name="Rectangle 11"/>
          <p:cNvSpPr>
            <a:spLocks noChangeArrowheads="1"/>
          </p:cNvSpPr>
          <p:nvPr/>
        </p:nvSpPr>
        <p:spPr bwMode="auto">
          <a:xfrm>
            <a:off x="2871788" y="2970213"/>
            <a:ext cx="350837" cy="2254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scene3d>
            <a:camera prst="legacyObliqueTopRight">
              <a:rot lat="20999970" lon="300000" rev="0"/>
            </a:camera>
            <a:lightRig rig="legacyFlat3" dir="b"/>
          </a:scene3d>
          <a:sp3d extrusionH="6323000" prstMaterial="legacyWirefram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5" name="Rectangle 12"/>
          <p:cNvSpPr>
            <a:spLocks noChangeArrowheads="1"/>
          </p:cNvSpPr>
          <p:nvPr/>
        </p:nvSpPr>
        <p:spPr bwMode="auto">
          <a:xfrm>
            <a:off x="236538" y="3571875"/>
            <a:ext cx="2443162" cy="63817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>
              <a:rot lat="0" lon="1799995" rev="0"/>
            </a:camera>
            <a:lightRig rig="legacyFlat3" dir="b"/>
          </a:scene3d>
          <a:sp3d extrusionH="2005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6491288"/>
            <a:ext cx="6523038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Armour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Blencowe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and Schwab,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Phys. Rev.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88,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 148301 (2002).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Schrödinger's Whisker</a:t>
            </a:r>
          </a:p>
        </p:txBody>
      </p:sp>
      <p:graphicFrame>
        <p:nvGraphicFramePr>
          <p:cNvPr id="845831" name="Object 7"/>
          <p:cNvGraphicFramePr>
            <a:graphicFrameLocks noChangeAspect="1"/>
          </p:cNvGraphicFramePr>
          <p:nvPr/>
        </p:nvGraphicFramePr>
        <p:xfrm>
          <a:off x="6629400" y="990600"/>
          <a:ext cx="731838" cy="461963"/>
        </p:xfrm>
        <a:graphic>
          <a:graphicData uri="http://schemas.openxmlformats.org/presentationml/2006/ole">
            <p:oleObj spid="_x0000_s845831" name="Equation" r:id="rId5" imgW="482600" imgH="304800" progId="Equation.DSMT4">
              <p:embed/>
            </p:oleObj>
          </a:graphicData>
        </a:graphic>
      </p:graphicFrame>
      <p:graphicFrame>
        <p:nvGraphicFramePr>
          <p:cNvPr id="845832" name="Object 8"/>
          <p:cNvGraphicFramePr>
            <a:graphicFrameLocks noChangeAspect="1"/>
          </p:cNvGraphicFramePr>
          <p:nvPr/>
        </p:nvGraphicFramePr>
        <p:xfrm>
          <a:off x="2197100" y="1371600"/>
          <a:ext cx="1290638" cy="423863"/>
        </p:xfrm>
        <a:graphic>
          <a:graphicData uri="http://schemas.openxmlformats.org/presentationml/2006/ole">
            <p:oleObj spid="_x0000_s845832" name="Equation" r:id="rId6" imgW="850900" imgH="279400" progId="Equation.DSMT4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2871788" y="2962275"/>
            <a:ext cx="350837" cy="2254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scene3d>
            <a:camera prst="legacyObliqueTopRight">
              <a:rot lat="20999970" lon="300000" rev="0"/>
            </a:camera>
            <a:lightRig rig="legacyFlat3" dir="b"/>
          </a:scene3d>
          <a:sp3d extrusionH="6323000" prstMaterial="legacyWirefram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7" name="Line 4"/>
          <p:cNvSpPr>
            <a:spLocks noChangeShapeType="1"/>
          </p:cNvSpPr>
          <p:nvPr/>
        </p:nvSpPr>
        <p:spPr bwMode="auto">
          <a:xfrm flipV="1">
            <a:off x="8083550" y="1608138"/>
            <a:ext cx="0" cy="752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stealth" w="med" len="med"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7908925" y="2360613"/>
          <a:ext cx="347663" cy="423862"/>
        </p:xfrm>
        <a:graphic>
          <a:graphicData uri="http://schemas.openxmlformats.org/presentationml/2006/ole">
            <p:oleObj spid="_x0000_s847874" name="Equation" r:id="rId4" imgW="228600" imgH="279400" progId="Equation.DSMT4">
              <p:embed/>
            </p:oleObj>
          </a:graphicData>
        </a:graphic>
      </p:graphicFrame>
      <p:sp>
        <p:nvSpPr>
          <p:cNvPr id="56328" name="Arc 6"/>
          <p:cNvSpPr>
            <a:spLocks/>
          </p:cNvSpPr>
          <p:nvPr/>
        </p:nvSpPr>
        <p:spPr bwMode="auto">
          <a:xfrm rot="-2152552">
            <a:off x="6640513" y="1455738"/>
            <a:ext cx="930275" cy="8604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0" name="Rectangle 9"/>
          <p:cNvSpPr>
            <a:spLocks noChangeArrowheads="1"/>
          </p:cNvSpPr>
          <p:nvPr/>
        </p:nvSpPr>
        <p:spPr bwMode="auto">
          <a:xfrm>
            <a:off x="2855913" y="2971800"/>
            <a:ext cx="350837" cy="225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scene3d>
            <a:camera prst="legacyObliqueTopRight">
              <a:rot lat="20999970" lon="600000" rev="0"/>
            </a:camera>
            <a:lightRig rig="legacyFlat3" dir="b"/>
          </a:scene3d>
          <a:sp3d extrusionH="63230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1" name="Rectangle 10"/>
          <p:cNvSpPr>
            <a:spLocks noChangeArrowheads="1"/>
          </p:cNvSpPr>
          <p:nvPr/>
        </p:nvSpPr>
        <p:spPr bwMode="auto">
          <a:xfrm>
            <a:off x="236538" y="3571875"/>
            <a:ext cx="2443162" cy="63817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>
              <a:rot lat="0" lon="1799995" rev="0"/>
            </a:camera>
            <a:lightRig rig="legacyFlat3" dir="b"/>
          </a:scene3d>
          <a:sp3d extrusionH="2005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2" name="Text Box 11"/>
          <p:cNvSpPr txBox="1">
            <a:spLocks noChangeArrowheads="1"/>
          </p:cNvSpPr>
          <p:nvPr/>
        </p:nvSpPr>
        <p:spPr bwMode="auto">
          <a:xfrm rot="864594">
            <a:off x="236538" y="4210050"/>
            <a:ext cx="17859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Cantilever</a:t>
            </a:r>
          </a:p>
        </p:txBody>
      </p:sp>
      <p:sp>
        <p:nvSpPr>
          <p:cNvPr id="56333" name="Text Box 12"/>
          <p:cNvSpPr txBox="1">
            <a:spLocks noChangeArrowheads="1"/>
          </p:cNvSpPr>
          <p:nvPr/>
        </p:nvSpPr>
        <p:spPr bwMode="auto">
          <a:xfrm>
            <a:off x="1727200" y="4743450"/>
            <a:ext cx="20764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6329" name="Text Box 8"/>
          <p:cNvSpPr txBox="1">
            <a:spLocks noChangeArrowheads="1"/>
          </p:cNvSpPr>
          <p:nvPr/>
        </p:nvSpPr>
        <p:spPr bwMode="auto">
          <a:xfrm>
            <a:off x="0" y="6491288"/>
            <a:ext cx="6523038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Armour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Blencowe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, and Schwab,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Phys. Rev.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88,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 148301 (2002).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Schrödinger's Whisker</a:t>
            </a:r>
          </a:p>
        </p:txBody>
      </p:sp>
      <p:graphicFrame>
        <p:nvGraphicFramePr>
          <p:cNvPr id="847879" name="Object 7"/>
          <p:cNvGraphicFramePr>
            <a:graphicFrameLocks noChangeAspect="1"/>
          </p:cNvGraphicFramePr>
          <p:nvPr/>
        </p:nvGraphicFramePr>
        <p:xfrm>
          <a:off x="6629400" y="990600"/>
          <a:ext cx="731838" cy="461963"/>
        </p:xfrm>
        <a:graphic>
          <a:graphicData uri="http://schemas.openxmlformats.org/presentationml/2006/ole">
            <p:oleObj spid="_x0000_s847879" name="Equation" r:id="rId5" imgW="482600" imgH="304800" progId="Equation.DSMT4">
              <p:embed/>
            </p:oleObj>
          </a:graphicData>
        </a:graphic>
      </p:graphicFrame>
      <p:graphicFrame>
        <p:nvGraphicFramePr>
          <p:cNvPr id="847880" name="Object 8"/>
          <p:cNvGraphicFramePr>
            <a:graphicFrameLocks noChangeAspect="1"/>
          </p:cNvGraphicFramePr>
          <p:nvPr/>
        </p:nvGraphicFramePr>
        <p:xfrm>
          <a:off x="2187575" y="1371600"/>
          <a:ext cx="1309688" cy="423863"/>
        </p:xfrm>
        <a:graphic>
          <a:graphicData uri="http://schemas.openxmlformats.org/presentationml/2006/ole">
            <p:oleObj spid="_x0000_s847880" name="Equation" r:id="rId6" imgW="863600" imgH="279400" progId="Equation.DSMT4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2" name="Text Box 4"/>
          <p:cNvSpPr txBox="1">
            <a:spLocks noChangeArrowheads="1"/>
          </p:cNvSpPr>
          <p:nvPr/>
        </p:nvSpPr>
        <p:spPr bwMode="auto">
          <a:xfrm>
            <a:off x="1155207" y="5549632"/>
            <a:ext cx="3070989" cy="14927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2010: Sideband cooling to near the ground state: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&lt;N&gt; = 4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Our work in quantum limits of </a:t>
            </a:r>
            <a:r>
              <a:rPr lang="en-US" sz="2000" dirty="0" err="1" smtClean="0">
                <a:latin typeface="Century Gothic"/>
                <a:cs typeface="Century Gothic"/>
              </a:rPr>
              <a:t>nanomechanics</a:t>
            </a:r>
            <a:r>
              <a:rPr lang="en-US" sz="2000" dirty="0" smtClean="0">
                <a:latin typeface="Century Gothic"/>
                <a:cs typeface="Century Gothic"/>
              </a:rPr>
              <a:t> in the past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19" y="5362348"/>
            <a:ext cx="4678266" cy="1444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0" y="3685361"/>
            <a:ext cx="4301436" cy="134258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16139" y="3782231"/>
            <a:ext cx="3070989" cy="14927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2009: Back action evading measurement: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227778" name="Object 2"/>
          <p:cNvGraphicFramePr>
            <a:graphicFrameLocks noChangeAspect="1"/>
          </p:cNvGraphicFramePr>
          <p:nvPr/>
        </p:nvGraphicFramePr>
        <p:xfrm>
          <a:off x="4943212" y="4424363"/>
          <a:ext cx="1187450" cy="323850"/>
        </p:xfrm>
        <a:graphic>
          <a:graphicData uri="http://schemas.openxmlformats.org/presentationml/2006/ole">
            <p:oleObj spid="_x0000_s1227778" name="Equation" r:id="rId5" imgW="838200" imgH="228600" progId="Equation.DSMT4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178" y="2306703"/>
            <a:ext cx="4594772" cy="130090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87452" y="2508374"/>
            <a:ext cx="3070989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2006: Observation of the back action forces due to shot noise, and cooling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17" y="809964"/>
            <a:ext cx="3737238" cy="1403836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69200" y="911789"/>
            <a:ext cx="2426409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2004:  Approaching the SQL and the ground state with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nanomechanics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692" grpId="0"/>
      <p:bldP spid="6" grpId="0"/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2"/>
          <p:cNvSpPr>
            <a:spLocks noChangeArrowheads="1"/>
          </p:cNvSpPr>
          <p:nvPr/>
        </p:nvSpPr>
        <p:spPr bwMode="auto">
          <a:xfrm>
            <a:off x="2927350" y="2943225"/>
            <a:ext cx="350838" cy="225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scene3d>
            <a:camera prst="legacyObliqueTopRight">
              <a:rot lat="20999970" lon="0" rev="0"/>
            </a:camera>
            <a:lightRig rig="legacyFlat3" dir="b"/>
          </a:scene3d>
          <a:sp3d extrusionH="6323000" prstMaterial="legacyPlastic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8" name="Line 4"/>
          <p:cNvSpPr>
            <a:spLocks noChangeShapeType="1"/>
          </p:cNvSpPr>
          <p:nvPr/>
        </p:nvSpPr>
        <p:spPr bwMode="auto">
          <a:xfrm flipV="1">
            <a:off x="8083550" y="1608138"/>
            <a:ext cx="0" cy="7524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7908925" y="1184275"/>
          <a:ext cx="347663" cy="423863"/>
        </p:xfrm>
        <a:graphic>
          <a:graphicData uri="http://schemas.openxmlformats.org/presentationml/2006/ole">
            <p:oleObj spid="_x0000_s849922" name="Equation" r:id="rId4" imgW="228600" imgH="279400" progId="Equation.DSMT4">
              <p:embed/>
            </p:oleObj>
          </a:graphicData>
        </a:graphic>
      </p:graphicFrame>
      <p:sp>
        <p:nvSpPr>
          <p:cNvPr id="58379" name="Arc 6"/>
          <p:cNvSpPr>
            <a:spLocks/>
          </p:cNvSpPr>
          <p:nvPr/>
        </p:nvSpPr>
        <p:spPr bwMode="auto">
          <a:xfrm rot="-2152552">
            <a:off x="6640513" y="1455738"/>
            <a:ext cx="930275" cy="8604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81" name="Text Box 9"/>
          <p:cNvSpPr txBox="1">
            <a:spLocks noChangeArrowheads="1"/>
          </p:cNvSpPr>
          <p:nvPr/>
        </p:nvSpPr>
        <p:spPr bwMode="auto">
          <a:xfrm rot="864594">
            <a:off x="236538" y="4210050"/>
            <a:ext cx="17859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Cantilever</a:t>
            </a:r>
          </a:p>
        </p:txBody>
      </p:sp>
      <p:sp>
        <p:nvSpPr>
          <p:cNvPr id="58383" name="Line 11"/>
          <p:cNvSpPr>
            <a:spLocks noChangeShapeType="1"/>
          </p:cNvSpPr>
          <p:nvPr/>
        </p:nvSpPr>
        <p:spPr bwMode="auto">
          <a:xfrm flipV="1">
            <a:off x="8526463" y="1608138"/>
            <a:ext cx="0" cy="752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stealth" w="med" len="med"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8351838" y="2360613"/>
          <a:ext cx="347662" cy="423862"/>
        </p:xfrm>
        <a:graphic>
          <a:graphicData uri="http://schemas.openxmlformats.org/presentationml/2006/ole">
            <p:oleObj spid="_x0000_s849924" name="Equation" r:id="rId5" imgW="228600" imgH="279400" progId="Equation.DSMT4">
              <p:embed/>
            </p:oleObj>
          </a:graphicData>
        </a:graphic>
      </p:graphicFrame>
      <p:sp>
        <p:nvSpPr>
          <p:cNvPr id="58384" name="Text Box 13"/>
          <p:cNvSpPr txBox="1">
            <a:spLocks noChangeArrowheads="1"/>
          </p:cNvSpPr>
          <p:nvPr/>
        </p:nvSpPr>
        <p:spPr bwMode="auto">
          <a:xfrm>
            <a:off x="8147050" y="1774825"/>
            <a:ext cx="388938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 New Roman" charset="0"/>
              </a:rPr>
              <a:t>+</a:t>
            </a:r>
          </a:p>
        </p:txBody>
      </p:sp>
      <p:sp>
        <p:nvSpPr>
          <p:cNvPr id="58385" name="Rectangle 14"/>
          <p:cNvSpPr>
            <a:spLocks noChangeArrowheads="1"/>
          </p:cNvSpPr>
          <p:nvPr/>
        </p:nvSpPr>
        <p:spPr bwMode="auto">
          <a:xfrm>
            <a:off x="2871788" y="2970213"/>
            <a:ext cx="350837" cy="2254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scene3d>
            <a:camera prst="legacyObliqueTopRight">
              <a:rot lat="20999970" lon="300000" rev="0"/>
            </a:camera>
            <a:lightRig rig="legacyFlat3" dir="b"/>
          </a:scene3d>
          <a:sp3d extrusionH="6323000" prstMaterial="legacyWirefram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86" name="Rectangle 15"/>
          <p:cNvSpPr>
            <a:spLocks noChangeArrowheads="1"/>
          </p:cNvSpPr>
          <p:nvPr/>
        </p:nvSpPr>
        <p:spPr bwMode="auto">
          <a:xfrm>
            <a:off x="2905125" y="2954338"/>
            <a:ext cx="350838" cy="225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scene3d>
            <a:camera prst="legacyObliqueTopRight">
              <a:rot lat="20999970" lon="600000" rev="0"/>
            </a:camera>
            <a:lightRig rig="legacyFlat3" dir="b"/>
          </a:scene3d>
          <a:sp3d extrusionH="63230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87" name="Rectangle 16"/>
          <p:cNvSpPr>
            <a:spLocks noChangeArrowheads="1"/>
          </p:cNvSpPr>
          <p:nvPr/>
        </p:nvSpPr>
        <p:spPr bwMode="auto">
          <a:xfrm>
            <a:off x="236538" y="3571875"/>
            <a:ext cx="2443162" cy="63817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>
              <a:rot lat="0" lon="1799995" rev="0"/>
            </a:camera>
            <a:lightRig rig="legacyFlat3" dir="b"/>
          </a:scene3d>
          <a:sp3d extrusionH="2005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62525" y="3733800"/>
            <a:ext cx="3981450" cy="2060575"/>
            <a:chOff x="3126" y="2352"/>
            <a:chExt cx="2508" cy="1298"/>
          </a:xfrm>
        </p:grpSpPr>
        <p:sp>
          <p:nvSpPr>
            <p:cNvPr id="58393" name="Text Box 19"/>
            <p:cNvSpPr txBox="1">
              <a:spLocks noChangeArrowheads="1"/>
            </p:cNvSpPr>
            <p:nvPr/>
          </p:nvSpPr>
          <p:spPr bwMode="auto">
            <a:xfrm>
              <a:off x="3888" y="2352"/>
              <a:ext cx="1746" cy="100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u="sng" dirty="0">
                  <a:solidFill>
                    <a:srgbClr val="FFFFFF"/>
                  </a:solidFill>
                  <a:latin typeface="Century Gothic"/>
                  <a:cs typeface="Century Gothic"/>
                </a:rPr>
                <a:t>Quantum Two Level Systems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Nuclear Spin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Electron Spin</a:t>
              </a:r>
              <a:endParaRPr lang="en-US" sz="1400" dirty="0" smtClean="0">
                <a:solidFill>
                  <a:srgbClr val="FFFFFF"/>
                </a:solidFill>
                <a:latin typeface="Century Gothic"/>
                <a:cs typeface="Century Gothic"/>
              </a:endParaRP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Artificial Atoms - </a:t>
              </a:r>
              <a:r>
                <a:rPr lang="en-US" sz="14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Qubits</a:t>
              </a:r>
              <a:endParaRPr lang="en-US" sz="1400" dirty="0" smtClean="0">
                <a:solidFill>
                  <a:srgbClr val="FFFFFF"/>
                </a:solidFill>
                <a:latin typeface="Century Gothic"/>
                <a:cs typeface="Century Gothic"/>
              </a:endParaRP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8394" name="Text Box 20"/>
            <p:cNvSpPr txBox="1">
              <a:spLocks noChangeArrowheads="1"/>
            </p:cNvSpPr>
            <p:nvPr/>
          </p:nvSpPr>
          <p:spPr bwMode="auto">
            <a:xfrm>
              <a:off x="3126" y="2526"/>
              <a:ext cx="1799" cy="112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10</a:t>
              </a:r>
              <a:r>
                <a:rPr lang="en-US" sz="1400" baseline="30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-21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Century Gothic"/>
                  <a:cs typeface="Century Gothic"/>
                </a:rPr>
                <a:t>Nt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 ……………….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10</a:t>
              </a:r>
              <a:r>
                <a:rPr lang="en-US" sz="1400" baseline="30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-18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Century Gothic"/>
                  <a:cs typeface="Century Gothic"/>
                </a:rPr>
                <a:t>Nt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……………….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10</a:t>
              </a:r>
              <a:r>
                <a:rPr lang="en-US" sz="1400" baseline="30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-13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Century Gothic"/>
                  <a:cs typeface="Century Gothic"/>
                </a:rPr>
                <a:t>Nt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……..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011738" y="4662488"/>
            <a:ext cx="4132262" cy="1109662"/>
            <a:chOff x="3157" y="2937"/>
            <a:chExt cx="2603" cy="699"/>
          </a:xfrm>
        </p:grpSpPr>
        <p:sp>
          <p:nvSpPr>
            <p:cNvPr id="58390" name="Text Box 22"/>
            <p:cNvSpPr txBox="1">
              <a:spLocks noChangeArrowheads="1"/>
            </p:cNvSpPr>
            <p:nvPr/>
          </p:nvSpPr>
          <p:spPr bwMode="auto">
            <a:xfrm>
              <a:off x="4255" y="3442"/>
              <a:ext cx="1439" cy="1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t</a:t>
              </a:r>
              <a:r>
                <a:rPr lang="en-US" sz="1400" baseline="-25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1 ,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 t</a:t>
              </a:r>
              <a:r>
                <a:rPr lang="en-US" sz="1400" baseline="-25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2 </a:t>
              </a:r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~</a:t>
              </a:r>
              <a:r>
                <a:rPr lang="en-US" sz="14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10-100 </a:t>
              </a:r>
              <a:r>
                <a:rPr lang="en-US" sz="1400" dirty="0" err="1">
                  <a:solidFill>
                    <a:srgbClr val="FFFFFF"/>
                  </a:solidFill>
                  <a:latin typeface="Century Gothic"/>
                  <a:ea typeface="Symbol" charset="2"/>
                  <a:cs typeface="Century Gothic"/>
                </a:rPr>
                <a:t>μ</a:t>
              </a:r>
              <a:r>
                <a:rPr lang="en-US" sz="14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sec</a:t>
              </a:r>
              <a:endParaRPr lang="en-US" sz="14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8391" name="Text Box 23"/>
            <p:cNvSpPr txBox="1">
              <a:spLocks noChangeArrowheads="1"/>
            </p:cNvSpPr>
            <p:nvPr/>
          </p:nvSpPr>
          <p:spPr bwMode="auto">
            <a:xfrm>
              <a:off x="4193" y="3260"/>
              <a:ext cx="1567" cy="2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CC"/>
                  </a:solidFill>
                  <a:latin typeface="Century Gothic"/>
                  <a:cs typeface="Century Gothic"/>
                </a:rPr>
                <a:t>Best </a:t>
              </a:r>
              <a:r>
                <a:rPr lang="en-US" sz="1600" dirty="0" err="1" smtClean="0">
                  <a:solidFill>
                    <a:srgbClr val="FFFFCC"/>
                  </a:solidFill>
                  <a:latin typeface="Century Gothic"/>
                  <a:cs typeface="Century Gothic"/>
                </a:rPr>
                <a:t>qubits</a:t>
              </a:r>
              <a:r>
                <a:rPr lang="en-US" sz="1600" dirty="0" smtClean="0">
                  <a:solidFill>
                    <a:srgbClr val="FFFFCC"/>
                  </a:solidFill>
                  <a:latin typeface="Century Gothic"/>
                  <a:cs typeface="Century Gothic"/>
                </a:rPr>
                <a:t> to date</a:t>
              </a:r>
              <a:endParaRPr lang="en-US" sz="1600" dirty="0">
                <a:solidFill>
                  <a:srgbClr val="FFFFC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8392" name="Rectangle 24"/>
            <p:cNvSpPr>
              <a:spLocks noChangeArrowheads="1"/>
            </p:cNvSpPr>
            <p:nvPr/>
          </p:nvSpPr>
          <p:spPr bwMode="auto">
            <a:xfrm>
              <a:off x="3157" y="2937"/>
              <a:ext cx="2603" cy="251"/>
            </a:xfrm>
            <a:prstGeom prst="rect">
              <a:avLst/>
            </a:prstGeom>
            <a:noFill/>
            <a:ln w="15875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0" y="6491288"/>
            <a:ext cx="6523038" cy="292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300" dirty="0" err="1">
                <a:solidFill>
                  <a:schemeClr val="bg1"/>
                </a:solidFill>
                <a:latin typeface="Century Gothic"/>
                <a:cs typeface="Century Gothic"/>
              </a:rPr>
              <a:t>Armour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entury Gothic"/>
                <a:cs typeface="Century Gothic"/>
              </a:rPr>
              <a:t>Blencowe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, and Schwab,</a:t>
            </a:r>
            <a:r>
              <a:rPr lang="en-US" sz="13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Phys. Rev. </a:t>
            </a:r>
            <a:r>
              <a:rPr lang="en-US" sz="1300" dirty="0" err="1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en-US" sz="1300" b="1" dirty="0">
                <a:solidFill>
                  <a:schemeClr val="bg1"/>
                </a:solidFill>
                <a:latin typeface="Century Gothic"/>
                <a:cs typeface="Century Gothic"/>
              </a:rPr>
              <a:t>88,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 148301 (2002).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Schrödinger's Whisker</a:t>
            </a:r>
          </a:p>
        </p:txBody>
      </p:sp>
      <p:graphicFrame>
        <p:nvGraphicFramePr>
          <p:cNvPr id="849928" name="Object 8"/>
          <p:cNvGraphicFramePr>
            <a:graphicFrameLocks noChangeAspect="1"/>
          </p:cNvGraphicFramePr>
          <p:nvPr/>
        </p:nvGraphicFramePr>
        <p:xfrm>
          <a:off x="6388100" y="990600"/>
          <a:ext cx="1214438" cy="461963"/>
        </p:xfrm>
        <a:graphic>
          <a:graphicData uri="http://schemas.openxmlformats.org/presentationml/2006/ole">
            <p:oleObj spid="_x0000_s849928" name="Equation" r:id="rId6" imgW="800100" imgH="304800" progId="Equation.DSMT4">
              <p:embed/>
            </p:oleObj>
          </a:graphicData>
        </a:graphic>
      </p:graphicFrame>
      <p:graphicFrame>
        <p:nvGraphicFramePr>
          <p:cNvPr id="849929" name="Object 9"/>
          <p:cNvGraphicFramePr>
            <a:graphicFrameLocks noChangeAspect="1"/>
          </p:cNvGraphicFramePr>
          <p:nvPr/>
        </p:nvGraphicFramePr>
        <p:xfrm>
          <a:off x="1744663" y="1371600"/>
          <a:ext cx="2195512" cy="423863"/>
        </p:xfrm>
        <a:graphic>
          <a:graphicData uri="http://schemas.openxmlformats.org/presentationml/2006/ole">
            <p:oleObj spid="_x0000_s849929" name="Equation" r:id="rId7" imgW="1447800" imgH="279400" progId="Equation.DSMT4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6084888" y="3406775"/>
            <a:ext cx="29559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300" dirty="0" err="1">
                <a:solidFill>
                  <a:srgbClr val="FFFFFF"/>
                </a:solidFill>
                <a:latin typeface="Century Gothic"/>
                <a:cs typeface="Century Gothic"/>
              </a:rPr>
              <a:t>Decoherence</a:t>
            </a:r>
            <a:r>
              <a:rPr lang="en-US" sz="1300" dirty="0">
                <a:solidFill>
                  <a:srgbClr val="FFFFFF"/>
                </a:solidFill>
                <a:latin typeface="Century Gothic"/>
                <a:cs typeface="Century Gothic"/>
              </a:rPr>
              <a:t> time for superposition of coherent states:</a:t>
            </a: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6588125" y="3913188"/>
          <a:ext cx="2259013" cy="1454150"/>
        </p:xfrm>
        <a:graphic>
          <a:graphicData uri="http://schemas.openxmlformats.org/presentationml/2006/ole">
            <p:oleObj spid="_x0000_s852994" name="Equation" r:id="rId4" imgW="1320800" imgH="965200" progId="Equation.DSMT4">
              <p:embed/>
            </p:oleObj>
          </a:graphicData>
        </a:graphic>
      </p:graphicFrame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63500" y="6515100"/>
            <a:ext cx="54229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300" i="1" dirty="0" err="1">
                <a:solidFill>
                  <a:srgbClr val="FFFFFF"/>
                </a:solidFill>
                <a:latin typeface="Century Gothic"/>
                <a:cs typeface="Century Gothic"/>
              </a:rPr>
              <a:t>Zurek</a:t>
            </a:r>
            <a:r>
              <a:rPr lang="en-US" sz="1300" i="1" dirty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300" i="1" dirty="0" err="1">
                <a:solidFill>
                  <a:srgbClr val="FFFFFF"/>
                </a:solidFill>
                <a:latin typeface="Century Gothic"/>
                <a:cs typeface="Century Gothic"/>
              </a:rPr>
              <a:t>Habib</a:t>
            </a:r>
            <a:r>
              <a:rPr lang="en-US" sz="1300" i="1" dirty="0">
                <a:solidFill>
                  <a:srgbClr val="FFFFFF"/>
                </a:solidFill>
                <a:latin typeface="Century Gothic"/>
                <a:cs typeface="Century Gothic"/>
              </a:rPr>
              <a:t>, Paz, </a:t>
            </a:r>
            <a:r>
              <a:rPr lang="en-US" sz="13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Phys. Rev. </a:t>
            </a:r>
            <a:r>
              <a:rPr lang="en-US" sz="1300" i="1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Lett</a:t>
            </a:r>
            <a:r>
              <a:rPr lang="en-US" sz="13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. </a:t>
            </a:r>
            <a:r>
              <a:rPr lang="en-US" sz="1300" b="1" dirty="0">
                <a:solidFill>
                  <a:srgbClr val="FFFFFF"/>
                </a:solidFill>
                <a:latin typeface="Century Gothic"/>
                <a:cs typeface="Century Gothic"/>
              </a:rPr>
              <a:t>70</a:t>
            </a:r>
            <a:r>
              <a:rPr lang="en-US" sz="1300" i="1" dirty="0">
                <a:solidFill>
                  <a:srgbClr val="FFFFFF"/>
                </a:solidFill>
                <a:latin typeface="Century Gothic"/>
                <a:cs typeface="Century Gothic"/>
              </a:rPr>
              <a:t>, 1187 (1993).</a:t>
            </a:r>
          </a:p>
        </p:txBody>
      </p:sp>
      <p:sp>
        <p:nvSpPr>
          <p:cNvPr id="60423" name="Text Box 6"/>
          <p:cNvSpPr txBox="1">
            <a:spLocks noChangeArrowheads="1"/>
          </p:cNvSpPr>
          <p:nvPr/>
        </p:nvSpPr>
        <p:spPr bwMode="auto">
          <a:xfrm>
            <a:off x="6134100" y="1157288"/>
            <a:ext cx="22256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FFFFFF"/>
                </a:solidFill>
                <a:latin typeface="Century Gothic"/>
                <a:cs typeface="Century Gothic"/>
              </a:rPr>
              <a:t>Lifetime for number state:</a:t>
            </a:r>
          </a:p>
        </p:txBody>
      </p:sp>
      <p:pic>
        <p:nvPicPr>
          <p:cNvPr id="60424" name="Picture 7" descr="decoherenc time"/>
          <p:cNvPicPr>
            <a:picLocks noChangeAspect="1" noChangeArrowheads="1"/>
          </p:cNvPicPr>
          <p:nvPr/>
        </p:nvPicPr>
        <p:blipFill>
          <a:blip r:embed="rId5"/>
          <a:srcRect l="6938" t="14841" r="10851" b="8240"/>
          <a:stretch>
            <a:fillRect/>
          </a:stretch>
        </p:blipFill>
        <p:spPr bwMode="auto">
          <a:xfrm>
            <a:off x="38100" y="1103313"/>
            <a:ext cx="6015038" cy="4435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6848475" y="1416050"/>
          <a:ext cx="1258888" cy="650875"/>
        </p:xfrm>
        <a:graphic>
          <a:graphicData uri="http://schemas.openxmlformats.org/presentationml/2006/ole">
            <p:oleObj spid="_x0000_s852995" name="Equation" r:id="rId6" imgW="736600" imgH="431800" progId="Equation.DSMT4">
              <p:embed/>
            </p:oleObj>
          </a:graphicData>
        </a:graphic>
      </p:graphicFrame>
      <p:sp>
        <p:nvSpPr>
          <p:cNvPr id="60425" name="Line 9"/>
          <p:cNvSpPr>
            <a:spLocks noChangeShapeType="1"/>
          </p:cNvSpPr>
          <p:nvPr/>
        </p:nvSpPr>
        <p:spPr bwMode="auto">
          <a:xfrm flipH="1">
            <a:off x="4830763" y="1831975"/>
            <a:ext cx="1905000" cy="1009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 flipV="1">
            <a:off x="5133975" y="3943350"/>
            <a:ext cx="1373188" cy="315913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Coherence time and </a:t>
            </a:r>
            <a:r>
              <a:rPr lang="en-US" sz="2000" dirty="0" err="1" smtClean="0">
                <a:latin typeface="Century Gothic"/>
                <a:cs typeface="Century Gothic"/>
              </a:rPr>
              <a:t>Fock</a:t>
            </a:r>
            <a:r>
              <a:rPr lang="en-US" sz="2000" dirty="0" smtClean="0">
                <a:latin typeface="Century Gothic"/>
                <a:cs typeface="Century Gothic"/>
              </a:rPr>
              <a:t> state lifetime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4953000"/>
            <a:ext cx="9144000" cy="1676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5845" name="Oval 4"/>
          <p:cNvSpPr>
            <a:spLocks noChangeArrowheads="1"/>
          </p:cNvSpPr>
          <p:nvPr/>
        </p:nvSpPr>
        <p:spPr bwMode="auto">
          <a:xfrm>
            <a:off x="1792288" y="1989138"/>
            <a:ext cx="241300" cy="249237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>
            <a:off x="1793875" y="2109788"/>
            <a:ext cx="241300" cy="249237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>
            <a:off x="1789113" y="2239963"/>
            <a:ext cx="241300" cy="249237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Oval 7"/>
          <p:cNvSpPr>
            <a:spLocks noChangeArrowheads="1"/>
          </p:cNvSpPr>
          <p:nvPr/>
        </p:nvSpPr>
        <p:spPr bwMode="auto">
          <a:xfrm>
            <a:off x="1790700" y="2360613"/>
            <a:ext cx="241300" cy="249237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Oval 8"/>
          <p:cNvSpPr>
            <a:spLocks noChangeArrowheads="1"/>
          </p:cNvSpPr>
          <p:nvPr/>
        </p:nvSpPr>
        <p:spPr bwMode="auto">
          <a:xfrm>
            <a:off x="2517775" y="3251200"/>
            <a:ext cx="373063" cy="358775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2506663" y="3205163"/>
            <a:ext cx="1295400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V</a:t>
            </a:r>
            <a:r>
              <a:rPr lang="en-US" baseline="-25000">
                <a:solidFill>
                  <a:schemeClr val="bg1"/>
                </a:solidFill>
              </a:rPr>
              <a:t>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51" name="Line 10"/>
          <p:cNvSpPr>
            <a:spLocks noChangeShapeType="1"/>
          </p:cNvSpPr>
          <p:nvPr/>
        </p:nvSpPr>
        <p:spPr bwMode="auto">
          <a:xfrm>
            <a:off x="1909763" y="2619375"/>
            <a:ext cx="0" cy="3937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Line 11"/>
          <p:cNvSpPr>
            <a:spLocks noChangeShapeType="1"/>
          </p:cNvSpPr>
          <p:nvPr/>
        </p:nvSpPr>
        <p:spPr bwMode="auto">
          <a:xfrm>
            <a:off x="1846263" y="3851275"/>
            <a:ext cx="855662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Line 12"/>
          <p:cNvSpPr>
            <a:spLocks noChangeShapeType="1"/>
          </p:cNvSpPr>
          <p:nvPr/>
        </p:nvSpPr>
        <p:spPr bwMode="auto">
          <a:xfrm>
            <a:off x="2700338" y="3609975"/>
            <a:ext cx="0" cy="2413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Line 13"/>
          <p:cNvSpPr>
            <a:spLocks noChangeShapeType="1"/>
          </p:cNvSpPr>
          <p:nvPr/>
        </p:nvSpPr>
        <p:spPr bwMode="auto">
          <a:xfrm>
            <a:off x="2443163" y="2284413"/>
            <a:ext cx="60642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5" name="Line 14"/>
          <p:cNvSpPr>
            <a:spLocks noChangeShapeType="1"/>
          </p:cNvSpPr>
          <p:nvPr/>
        </p:nvSpPr>
        <p:spPr bwMode="auto">
          <a:xfrm>
            <a:off x="2439988" y="2384425"/>
            <a:ext cx="606425" cy="0"/>
          </a:xfrm>
          <a:prstGeom prst="line">
            <a:avLst/>
          </a:prstGeom>
          <a:noFill/>
          <a:ln w="101600">
            <a:solidFill>
              <a:srgbClr val="FF0000">
                <a:alpha val="58000"/>
              </a:srgbClr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Line 15"/>
          <p:cNvSpPr>
            <a:spLocks noChangeShapeType="1"/>
          </p:cNvSpPr>
          <p:nvPr/>
        </p:nvSpPr>
        <p:spPr bwMode="auto">
          <a:xfrm flipV="1">
            <a:off x="1916113" y="1631950"/>
            <a:ext cx="0" cy="3587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7" name="Line 16"/>
          <p:cNvSpPr>
            <a:spLocks noChangeShapeType="1"/>
          </p:cNvSpPr>
          <p:nvPr/>
        </p:nvSpPr>
        <p:spPr bwMode="auto">
          <a:xfrm>
            <a:off x="1924050" y="1631950"/>
            <a:ext cx="8032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Line 17"/>
          <p:cNvSpPr>
            <a:spLocks noChangeShapeType="1"/>
          </p:cNvSpPr>
          <p:nvPr/>
        </p:nvSpPr>
        <p:spPr bwMode="auto">
          <a:xfrm>
            <a:off x="2733675" y="1639888"/>
            <a:ext cx="0" cy="6286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9" name="Line 18"/>
          <p:cNvSpPr>
            <a:spLocks noChangeShapeType="1"/>
          </p:cNvSpPr>
          <p:nvPr/>
        </p:nvSpPr>
        <p:spPr bwMode="auto">
          <a:xfrm>
            <a:off x="1909763" y="2998788"/>
            <a:ext cx="115887" cy="10318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0" name="Line 19"/>
          <p:cNvSpPr>
            <a:spLocks noChangeShapeType="1"/>
          </p:cNvSpPr>
          <p:nvPr/>
        </p:nvSpPr>
        <p:spPr bwMode="auto">
          <a:xfrm>
            <a:off x="1876425" y="3141663"/>
            <a:ext cx="115888" cy="10318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1" name="Line 20"/>
          <p:cNvSpPr>
            <a:spLocks noChangeShapeType="1"/>
          </p:cNvSpPr>
          <p:nvPr/>
        </p:nvSpPr>
        <p:spPr bwMode="auto">
          <a:xfrm>
            <a:off x="1851025" y="3286125"/>
            <a:ext cx="115888" cy="103188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2" name="Line 21"/>
          <p:cNvSpPr>
            <a:spLocks noChangeShapeType="1"/>
          </p:cNvSpPr>
          <p:nvPr/>
        </p:nvSpPr>
        <p:spPr bwMode="auto">
          <a:xfrm flipV="1">
            <a:off x="1873250" y="3108325"/>
            <a:ext cx="152400" cy="3651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3" name="Line 22"/>
          <p:cNvSpPr>
            <a:spLocks noChangeShapeType="1"/>
          </p:cNvSpPr>
          <p:nvPr/>
        </p:nvSpPr>
        <p:spPr bwMode="auto">
          <a:xfrm flipV="1">
            <a:off x="1857375" y="3262313"/>
            <a:ext cx="147638" cy="1428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4" name="Line 23"/>
          <p:cNvSpPr>
            <a:spLocks noChangeShapeType="1"/>
          </p:cNvSpPr>
          <p:nvPr/>
        </p:nvSpPr>
        <p:spPr bwMode="auto">
          <a:xfrm flipV="1">
            <a:off x="1858963" y="3392488"/>
            <a:ext cx="115887" cy="10318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5" name="Line 24"/>
          <p:cNvSpPr>
            <a:spLocks noChangeShapeType="1"/>
          </p:cNvSpPr>
          <p:nvPr/>
        </p:nvSpPr>
        <p:spPr bwMode="auto">
          <a:xfrm flipV="1">
            <a:off x="1841500" y="3535363"/>
            <a:ext cx="115888" cy="10318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6" name="Line 25"/>
          <p:cNvSpPr>
            <a:spLocks noChangeShapeType="1"/>
          </p:cNvSpPr>
          <p:nvPr/>
        </p:nvSpPr>
        <p:spPr bwMode="auto">
          <a:xfrm>
            <a:off x="1822450" y="3502025"/>
            <a:ext cx="152400" cy="3651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7" name="Line 26"/>
          <p:cNvSpPr>
            <a:spLocks noChangeShapeType="1"/>
          </p:cNvSpPr>
          <p:nvPr/>
        </p:nvSpPr>
        <p:spPr bwMode="auto">
          <a:xfrm>
            <a:off x="1843088" y="3638550"/>
            <a:ext cx="0" cy="22066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8" name="Line 27"/>
          <p:cNvSpPr>
            <a:spLocks noChangeShapeType="1"/>
          </p:cNvSpPr>
          <p:nvPr/>
        </p:nvSpPr>
        <p:spPr bwMode="auto">
          <a:xfrm flipH="1">
            <a:off x="2708275" y="2430463"/>
            <a:ext cx="15875" cy="81121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9" name="Text Box 28"/>
          <p:cNvSpPr txBox="1">
            <a:spLocks noChangeArrowheads="1"/>
          </p:cNvSpPr>
          <p:nvPr/>
        </p:nvSpPr>
        <p:spPr bwMode="auto">
          <a:xfrm>
            <a:off x="1371600" y="2057400"/>
            <a:ext cx="474663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870" name="Text Box 29"/>
          <p:cNvSpPr txBox="1">
            <a:spLocks noChangeArrowheads="1"/>
          </p:cNvSpPr>
          <p:nvPr/>
        </p:nvSpPr>
        <p:spPr bwMode="auto">
          <a:xfrm>
            <a:off x="1349375" y="3062288"/>
            <a:ext cx="474663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872" name="Line 31"/>
          <p:cNvSpPr>
            <a:spLocks noChangeShapeType="1"/>
          </p:cNvSpPr>
          <p:nvPr/>
        </p:nvSpPr>
        <p:spPr bwMode="auto">
          <a:xfrm>
            <a:off x="3152775" y="2230438"/>
            <a:ext cx="7938" cy="22066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 type="stealth" w="med" len="med"/>
            <a:tailEnd type="stealth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270000" y="4395788"/>
          <a:ext cx="2692400" cy="437023"/>
        </p:xfrm>
        <a:graphic>
          <a:graphicData uri="http://schemas.openxmlformats.org/presentationml/2006/ole">
            <p:oleObj spid="_x0000_s32770" name="Equation" r:id="rId3" imgW="1562100" imgH="254000" progId="Equation.DSMT4">
              <p:embed/>
            </p:oleObj>
          </a:graphicData>
        </a:graphic>
      </p:graphicFrame>
      <p:sp>
        <p:nvSpPr>
          <p:cNvPr id="35875" name="Text Box 46"/>
          <p:cNvSpPr txBox="1">
            <a:spLocks noChangeArrowheads="1"/>
          </p:cNvSpPr>
          <p:nvPr/>
        </p:nvSpPr>
        <p:spPr bwMode="auto">
          <a:xfrm>
            <a:off x="0" y="5196006"/>
            <a:ext cx="9144000" cy="16619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Johnson, Warren W.,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Bocko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Mark, Approaching the Quantum “Limit” for Force Detection.   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Phys. Rev. </a:t>
            </a:r>
            <a:r>
              <a:rPr lang="en-US" altLang="ko-KR" sz="1200" i="1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Lett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. </a:t>
            </a:r>
            <a:r>
              <a:rPr lang="en-US" altLang="ko-KR" sz="1200" b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47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1184-1187 (1981). 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Braginsky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V. B.,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Khalili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F.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Ya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., 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Quantum Measurement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 (Cambridge Univ. Press, Cambridge, 1995).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Gulim" pitchFamily="34" charset="-127"/>
                <a:cs typeface="Century Gothic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Blair,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Ivanov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Tobar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Turner,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Kann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Heng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High Sensitivity Gravitational Wave Antenna with Parametric Transducer Readout. 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Phys. Rev. </a:t>
            </a:r>
            <a:r>
              <a:rPr lang="en-US" altLang="ko-KR" sz="1200" i="1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Lett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. </a:t>
            </a:r>
            <a:r>
              <a:rPr lang="en-US" altLang="ko-KR" sz="1200" b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74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1908 (1995).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Bocko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, Mark F., </a:t>
            </a:r>
            <a:r>
              <a:rPr lang="en-US" altLang="ko-KR" sz="1200" dirty="0" err="1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Onofrio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, Roberto, On the measurement of a weak classical force coupled to a harmonic oscillator: experimental progress. 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Rev. Mod. Phys. </a:t>
            </a:r>
            <a:r>
              <a:rPr lang="en-US" altLang="ko-KR" sz="1200" b="1" dirty="0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68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Batang" pitchFamily="18" charset="-127"/>
                <a:cs typeface="Century Gothic"/>
              </a:rPr>
              <a:t>, 755-799 (1996).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Gulim" pitchFamily="34" charset="-127"/>
                <a:cs typeface="Century Gothic"/>
              </a:rPr>
              <a:t> </a:t>
            </a:r>
            <a:endParaRPr lang="en-US" sz="1200" dirty="0">
              <a:solidFill>
                <a:schemeClr val="bg1"/>
              </a:solidFill>
              <a:latin typeface="Century Gothic"/>
              <a:ea typeface="Gulim" pitchFamily="34" charset="-127"/>
              <a:cs typeface="Century Gothic"/>
            </a:endParaRP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5040313" y="4449763"/>
          <a:ext cx="2046287" cy="408965"/>
        </p:xfrm>
        <a:graphic>
          <a:graphicData uri="http://schemas.openxmlformats.org/presentationml/2006/ole">
            <p:oleObj spid="_x0000_s32771" name="Equation" r:id="rId4" imgW="1143000" imgH="228600" progId="Equation.DSMT4">
              <p:embed/>
            </p:oleObj>
          </a:graphicData>
        </a:graphic>
      </p:graphicFrame>
      <p:sp>
        <p:nvSpPr>
          <p:cNvPr id="35876" name="Freeform 62"/>
          <p:cNvSpPr>
            <a:spLocks/>
          </p:cNvSpPr>
          <p:nvPr/>
        </p:nvSpPr>
        <p:spPr bwMode="auto">
          <a:xfrm>
            <a:off x="6453188" y="1947863"/>
            <a:ext cx="973137" cy="1466850"/>
          </a:xfrm>
          <a:custGeom>
            <a:avLst/>
            <a:gdLst>
              <a:gd name="T0" fmla="*/ 0 w 613"/>
              <a:gd name="T1" fmla="*/ 2147483647 h 924"/>
              <a:gd name="T2" fmla="*/ 2147483647 w 613"/>
              <a:gd name="T3" fmla="*/ 2147483647 h 924"/>
              <a:gd name="T4" fmla="*/ 2147483647 w 613"/>
              <a:gd name="T5" fmla="*/ 2147483647 h 924"/>
              <a:gd name="T6" fmla="*/ 2147483647 w 613"/>
              <a:gd name="T7" fmla="*/ 2147483647 h 924"/>
              <a:gd name="T8" fmla="*/ 2147483647 w 613"/>
              <a:gd name="T9" fmla="*/ 2147483647 h 9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924"/>
              <a:gd name="T17" fmla="*/ 613 w 613"/>
              <a:gd name="T18" fmla="*/ 924 h 9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924">
                <a:moveTo>
                  <a:pt x="0" y="865"/>
                </a:moveTo>
                <a:cubicBezTo>
                  <a:pt x="85" y="894"/>
                  <a:pt x="171" y="924"/>
                  <a:pt x="230" y="782"/>
                </a:cubicBezTo>
                <a:cubicBezTo>
                  <a:pt x="289" y="640"/>
                  <a:pt x="316" y="26"/>
                  <a:pt x="355" y="13"/>
                </a:cubicBezTo>
                <a:cubicBezTo>
                  <a:pt x="394" y="0"/>
                  <a:pt x="422" y="565"/>
                  <a:pt x="465" y="704"/>
                </a:cubicBezTo>
                <a:cubicBezTo>
                  <a:pt x="508" y="843"/>
                  <a:pt x="588" y="823"/>
                  <a:pt x="613" y="847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7" name="Line 63"/>
          <p:cNvSpPr>
            <a:spLocks noChangeShapeType="1"/>
          </p:cNvSpPr>
          <p:nvPr/>
        </p:nvSpPr>
        <p:spPr bwMode="auto">
          <a:xfrm flipH="1" flipV="1">
            <a:off x="5116513" y="1779588"/>
            <a:ext cx="6350" cy="157956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8" name="Line 64"/>
          <p:cNvSpPr>
            <a:spLocks noChangeShapeType="1"/>
          </p:cNvSpPr>
          <p:nvPr/>
        </p:nvSpPr>
        <p:spPr bwMode="auto">
          <a:xfrm flipV="1">
            <a:off x="5114925" y="3359150"/>
            <a:ext cx="75088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9" name="Line 65"/>
          <p:cNvSpPr>
            <a:spLocks noChangeShapeType="1"/>
          </p:cNvSpPr>
          <p:nvPr/>
        </p:nvSpPr>
        <p:spPr bwMode="auto">
          <a:xfrm flipH="1" flipV="1">
            <a:off x="7016750" y="1905000"/>
            <a:ext cx="0" cy="1446213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1" name="Line 67"/>
          <p:cNvSpPr>
            <a:spLocks noChangeShapeType="1"/>
          </p:cNvSpPr>
          <p:nvPr/>
        </p:nvSpPr>
        <p:spPr bwMode="auto">
          <a:xfrm flipV="1">
            <a:off x="6584950" y="1916113"/>
            <a:ext cx="0" cy="14319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4" name="Text Box 70"/>
          <p:cNvSpPr txBox="1">
            <a:spLocks noChangeArrowheads="1"/>
          </p:cNvSpPr>
          <p:nvPr/>
        </p:nvSpPr>
        <p:spPr bwMode="auto">
          <a:xfrm>
            <a:off x="7662863" y="3330575"/>
            <a:ext cx="11699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35885" name="Freeform 71"/>
          <p:cNvSpPr>
            <a:spLocks/>
          </p:cNvSpPr>
          <p:nvPr/>
        </p:nvSpPr>
        <p:spPr bwMode="auto">
          <a:xfrm>
            <a:off x="5310188" y="1947863"/>
            <a:ext cx="296862" cy="1466850"/>
          </a:xfrm>
          <a:custGeom>
            <a:avLst/>
            <a:gdLst>
              <a:gd name="T0" fmla="*/ 0 w 613"/>
              <a:gd name="T1" fmla="*/ 2147483647 h 924"/>
              <a:gd name="T2" fmla="*/ 2147483647 w 613"/>
              <a:gd name="T3" fmla="*/ 2147483647 h 924"/>
              <a:gd name="T4" fmla="*/ 2147483647 w 613"/>
              <a:gd name="T5" fmla="*/ 2147483647 h 924"/>
              <a:gd name="T6" fmla="*/ 2147483647 w 613"/>
              <a:gd name="T7" fmla="*/ 2147483647 h 924"/>
              <a:gd name="T8" fmla="*/ 2147483647 w 613"/>
              <a:gd name="T9" fmla="*/ 2147483647 h 9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924"/>
              <a:gd name="T17" fmla="*/ 613 w 613"/>
              <a:gd name="T18" fmla="*/ 924 h 9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924">
                <a:moveTo>
                  <a:pt x="0" y="865"/>
                </a:moveTo>
                <a:cubicBezTo>
                  <a:pt x="85" y="894"/>
                  <a:pt x="171" y="924"/>
                  <a:pt x="230" y="782"/>
                </a:cubicBezTo>
                <a:cubicBezTo>
                  <a:pt x="289" y="640"/>
                  <a:pt x="316" y="26"/>
                  <a:pt x="355" y="13"/>
                </a:cubicBezTo>
                <a:cubicBezTo>
                  <a:pt x="394" y="0"/>
                  <a:pt x="422" y="565"/>
                  <a:pt x="465" y="704"/>
                </a:cubicBezTo>
                <a:cubicBezTo>
                  <a:pt x="508" y="843"/>
                  <a:pt x="588" y="823"/>
                  <a:pt x="613" y="847"/>
                </a:cubicBezTo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6" name="Line 72"/>
          <p:cNvSpPr>
            <a:spLocks noChangeShapeType="1"/>
          </p:cNvSpPr>
          <p:nvPr/>
        </p:nvSpPr>
        <p:spPr bwMode="auto">
          <a:xfrm>
            <a:off x="5927725" y="3360738"/>
            <a:ext cx="2397125" cy="793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7" name="Line 73"/>
          <p:cNvSpPr>
            <a:spLocks noChangeShapeType="1"/>
          </p:cNvSpPr>
          <p:nvPr/>
        </p:nvSpPr>
        <p:spPr bwMode="auto">
          <a:xfrm flipV="1">
            <a:off x="7008813" y="2814638"/>
            <a:ext cx="7937" cy="519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8" name="Line 74"/>
          <p:cNvSpPr>
            <a:spLocks noChangeShapeType="1"/>
          </p:cNvSpPr>
          <p:nvPr/>
        </p:nvSpPr>
        <p:spPr bwMode="auto">
          <a:xfrm flipV="1">
            <a:off x="6143625" y="3135313"/>
            <a:ext cx="0" cy="200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5829300" y="3286125"/>
            <a:ext cx="125413" cy="147638"/>
            <a:chOff x="2172" y="675"/>
            <a:chExt cx="169" cy="198"/>
          </a:xfrm>
        </p:grpSpPr>
        <p:sp>
          <p:nvSpPr>
            <p:cNvPr id="35890" name="Freeform 76"/>
            <p:cNvSpPr>
              <a:spLocks/>
            </p:cNvSpPr>
            <p:nvPr/>
          </p:nvSpPr>
          <p:spPr bwMode="auto">
            <a:xfrm>
              <a:off x="2172" y="681"/>
              <a:ext cx="97" cy="192"/>
            </a:xfrm>
            <a:custGeom>
              <a:avLst/>
              <a:gdLst>
                <a:gd name="T0" fmla="*/ 75 w 97"/>
                <a:gd name="T1" fmla="*/ 0 h 192"/>
                <a:gd name="T2" fmla="*/ 3 w 97"/>
                <a:gd name="T3" fmla="*/ 72 h 192"/>
                <a:gd name="T4" fmla="*/ 93 w 97"/>
                <a:gd name="T5" fmla="*/ 117 h 192"/>
                <a:gd name="T6" fmla="*/ 24 w 97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92"/>
                <a:gd name="T14" fmla="*/ 97 w 9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92">
                  <a:moveTo>
                    <a:pt x="75" y="0"/>
                  </a:moveTo>
                  <a:cubicBezTo>
                    <a:pt x="37" y="26"/>
                    <a:pt x="0" y="53"/>
                    <a:pt x="3" y="72"/>
                  </a:cubicBezTo>
                  <a:cubicBezTo>
                    <a:pt x="6" y="91"/>
                    <a:pt x="89" y="97"/>
                    <a:pt x="93" y="117"/>
                  </a:cubicBezTo>
                  <a:cubicBezTo>
                    <a:pt x="97" y="137"/>
                    <a:pt x="35" y="180"/>
                    <a:pt x="24" y="192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1" name="Freeform 77"/>
            <p:cNvSpPr>
              <a:spLocks/>
            </p:cNvSpPr>
            <p:nvPr/>
          </p:nvSpPr>
          <p:spPr bwMode="auto">
            <a:xfrm>
              <a:off x="2244" y="675"/>
              <a:ext cx="97" cy="192"/>
            </a:xfrm>
            <a:custGeom>
              <a:avLst/>
              <a:gdLst>
                <a:gd name="T0" fmla="*/ 75 w 97"/>
                <a:gd name="T1" fmla="*/ 0 h 192"/>
                <a:gd name="T2" fmla="*/ 3 w 97"/>
                <a:gd name="T3" fmla="*/ 72 h 192"/>
                <a:gd name="T4" fmla="*/ 93 w 97"/>
                <a:gd name="T5" fmla="*/ 117 h 192"/>
                <a:gd name="T6" fmla="*/ 24 w 97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92"/>
                <a:gd name="T14" fmla="*/ 97 w 9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92">
                  <a:moveTo>
                    <a:pt x="75" y="0"/>
                  </a:moveTo>
                  <a:cubicBezTo>
                    <a:pt x="37" y="26"/>
                    <a:pt x="0" y="53"/>
                    <a:pt x="3" y="72"/>
                  </a:cubicBezTo>
                  <a:cubicBezTo>
                    <a:pt x="6" y="91"/>
                    <a:pt x="89" y="97"/>
                    <a:pt x="93" y="117"/>
                  </a:cubicBezTo>
                  <a:cubicBezTo>
                    <a:pt x="97" y="137"/>
                    <a:pt x="35" y="180"/>
                    <a:pt x="24" y="192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Parametric Transducer</a:t>
            </a: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867525" y="3429000"/>
          <a:ext cx="330200" cy="330200"/>
        </p:xfrm>
        <a:graphic>
          <a:graphicData uri="http://schemas.openxmlformats.org/presentationml/2006/ole">
            <p:oleObj spid="_x0000_s32774" name="Equation" r:id="rId5" imgW="203200" imgH="203200" progId="Equation.DSMT4">
              <p:embed/>
            </p:oleObj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5334000" y="3429000"/>
          <a:ext cx="371475" cy="330200"/>
        </p:xfrm>
        <a:graphic>
          <a:graphicData uri="http://schemas.openxmlformats.org/presentationml/2006/ole">
            <p:oleObj spid="_x0000_s32775" name="Equation" r:id="rId6" imgW="228600" imgH="203200" progId="Equation.DSMT4">
              <p:embed/>
            </p:oleObj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6400800" y="3429000"/>
          <a:ext cx="350838" cy="371475"/>
        </p:xfrm>
        <a:graphic>
          <a:graphicData uri="http://schemas.openxmlformats.org/presentationml/2006/ole">
            <p:oleObj spid="_x0000_s32776" name="Equation" r:id="rId7" imgW="215900" imgH="228600" progId="Equation.DSMT4">
              <p:embed/>
            </p:oleObj>
          </a:graphicData>
        </a:graphic>
      </p:graphicFrame>
      <p:graphicFrame>
        <p:nvGraphicFramePr>
          <p:cNvPr id="32777" name="Object 9"/>
          <p:cNvGraphicFramePr>
            <a:graphicFrameLocks noChangeAspect="1"/>
          </p:cNvGraphicFramePr>
          <p:nvPr/>
        </p:nvGraphicFramePr>
        <p:xfrm>
          <a:off x="3149600" y="2133600"/>
          <a:ext cx="681038" cy="309563"/>
        </p:xfrm>
        <a:graphic>
          <a:graphicData uri="http://schemas.openxmlformats.org/presentationml/2006/ole">
            <p:oleObj spid="_x0000_s32777" name="Equation" r:id="rId8" imgW="419100" imgH="190500" progId="Equation.DSMT4">
              <p:embed/>
            </p:oleObj>
          </a:graphicData>
        </a:graphic>
      </p:graphicFrame>
      <p:graphicFrame>
        <p:nvGraphicFramePr>
          <p:cNvPr id="32778" name="Object 10"/>
          <p:cNvGraphicFramePr>
            <a:graphicFrameLocks noChangeAspect="1"/>
          </p:cNvGraphicFramePr>
          <p:nvPr/>
        </p:nvGraphicFramePr>
        <p:xfrm>
          <a:off x="2930525" y="3211513"/>
          <a:ext cx="763588" cy="434975"/>
        </p:xfrm>
        <a:graphic>
          <a:graphicData uri="http://schemas.openxmlformats.org/presentationml/2006/ole">
            <p:oleObj spid="_x0000_s32778" name="Equation" r:id="rId9" imgW="469900" imgH="266700" progId="Equation.DSMT4">
              <p:embed/>
            </p:oleObj>
          </a:graphicData>
        </a:graphic>
      </p:graphicFrame>
      <p:graphicFrame>
        <p:nvGraphicFramePr>
          <p:cNvPr id="32779" name="Object 11"/>
          <p:cNvGraphicFramePr>
            <a:graphicFrameLocks noChangeAspect="1"/>
          </p:cNvGraphicFramePr>
          <p:nvPr/>
        </p:nvGraphicFramePr>
        <p:xfrm>
          <a:off x="2164440" y="1924500"/>
          <a:ext cx="577850" cy="371475"/>
        </p:xfrm>
        <a:graphic>
          <a:graphicData uri="http://schemas.openxmlformats.org/presentationml/2006/ole">
            <p:oleObj spid="_x0000_s32779" name="Equation" r:id="rId10" imgW="3556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Line 5"/>
          <p:cNvSpPr>
            <a:spLocks noChangeShapeType="1"/>
          </p:cNvSpPr>
          <p:nvPr/>
        </p:nvSpPr>
        <p:spPr bwMode="auto">
          <a:xfrm flipH="1" flipV="1">
            <a:off x="7315200" y="1511300"/>
            <a:ext cx="346075" cy="19177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Line 7"/>
          <p:cNvSpPr>
            <a:spLocks noChangeShapeType="1"/>
          </p:cNvSpPr>
          <p:nvPr/>
        </p:nvSpPr>
        <p:spPr bwMode="auto">
          <a:xfrm flipV="1">
            <a:off x="7669213" y="2540000"/>
            <a:ext cx="522287" cy="889000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Rectangle 11"/>
          <p:cNvSpPr>
            <a:spLocks noChangeArrowheads="1"/>
          </p:cNvSpPr>
          <p:nvPr/>
        </p:nvSpPr>
        <p:spPr bwMode="auto">
          <a:xfrm>
            <a:off x="314325" y="54229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>
                <a:solidFill>
                  <a:schemeClr val="bg1"/>
                </a:solidFill>
              </a:rPr>
              <a:t>Up-conversion from pump </a:t>
            </a:r>
          </a:p>
          <a:p>
            <a:pPr eaLnBrk="1" hangingPunct="1"/>
            <a:r>
              <a:rPr lang="en-US" sz="1400">
                <a:solidFill>
                  <a:schemeClr val="bg1"/>
                </a:solidFill>
                <a:sym typeface="Wingdings" charset="2"/>
              </a:rPr>
              <a:t>  Cooling, positive damping of mechanics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4825" name="Line 43"/>
          <p:cNvSpPr>
            <a:spLocks noChangeShapeType="1"/>
          </p:cNvSpPr>
          <p:nvPr/>
        </p:nvSpPr>
        <p:spPr bwMode="auto">
          <a:xfrm flipV="1">
            <a:off x="835025" y="3429000"/>
            <a:ext cx="1184275" cy="1660525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Line 44"/>
          <p:cNvSpPr>
            <a:spLocks noChangeShapeType="1"/>
          </p:cNvSpPr>
          <p:nvPr/>
        </p:nvSpPr>
        <p:spPr bwMode="auto">
          <a:xfrm flipH="1" flipV="1">
            <a:off x="2020888" y="3429000"/>
            <a:ext cx="530225" cy="757238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Line 45"/>
          <p:cNvSpPr>
            <a:spLocks noChangeShapeType="1"/>
          </p:cNvSpPr>
          <p:nvPr/>
        </p:nvSpPr>
        <p:spPr bwMode="auto">
          <a:xfrm flipV="1">
            <a:off x="2036763" y="1538288"/>
            <a:ext cx="468312" cy="1890712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ph idx="1"/>
          </p:nvPr>
        </p:nvGraphicFramePr>
        <p:xfrm>
          <a:off x="6477000" y="6019800"/>
          <a:ext cx="1104901" cy="304800"/>
        </p:xfrm>
        <a:graphic>
          <a:graphicData uri="http://schemas.openxmlformats.org/presentationml/2006/ole">
            <p:oleObj spid="_x0000_s985090" name="Equation" r:id="rId3" imgW="736600" imgH="203200" progId="Equation.DSMT4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1550988" y="6005513"/>
          <a:ext cx="952500" cy="363537"/>
        </p:xfrm>
        <a:graphic>
          <a:graphicData uri="http://schemas.openxmlformats.org/presentationml/2006/ole">
            <p:oleObj spid="_x0000_s985091" name="Equation" r:id="rId4" imgW="533400" imgH="203200" progId="Equation.DSMT4">
              <p:embed/>
            </p:oleObj>
          </a:graphicData>
        </a:graphic>
      </p:graphicFrame>
      <p:sp>
        <p:nvSpPr>
          <p:cNvPr id="34831" name="Freeform 2"/>
          <p:cNvSpPr>
            <a:spLocks/>
          </p:cNvSpPr>
          <p:nvPr/>
        </p:nvSpPr>
        <p:spPr bwMode="auto">
          <a:xfrm>
            <a:off x="4913313" y="1903413"/>
            <a:ext cx="973137" cy="1466850"/>
          </a:xfrm>
          <a:custGeom>
            <a:avLst/>
            <a:gdLst>
              <a:gd name="T0" fmla="*/ 0 w 613"/>
              <a:gd name="T1" fmla="*/ 2147483647 h 924"/>
              <a:gd name="T2" fmla="*/ 2147483647 w 613"/>
              <a:gd name="T3" fmla="*/ 2147483647 h 924"/>
              <a:gd name="T4" fmla="*/ 2147483647 w 613"/>
              <a:gd name="T5" fmla="*/ 2147483647 h 924"/>
              <a:gd name="T6" fmla="*/ 2147483647 w 613"/>
              <a:gd name="T7" fmla="*/ 2147483647 h 924"/>
              <a:gd name="T8" fmla="*/ 2147483647 w 613"/>
              <a:gd name="T9" fmla="*/ 2147483647 h 9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924"/>
              <a:gd name="T17" fmla="*/ 613 w 613"/>
              <a:gd name="T18" fmla="*/ 924 h 9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924">
                <a:moveTo>
                  <a:pt x="0" y="865"/>
                </a:moveTo>
                <a:cubicBezTo>
                  <a:pt x="85" y="894"/>
                  <a:pt x="171" y="924"/>
                  <a:pt x="230" y="782"/>
                </a:cubicBezTo>
                <a:cubicBezTo>
                  <a:pt x="289" y="640"/>
                  <a:pt x="316" y="26"/>
                  <a:pt x="355" y="13"/>
                </a:cubicBezTo>
                <a:cubicBezTo>
                  <a:pt x="394" y="0"/>
                  <a:pt x="422" y="565"/>
                  <a:pt x="465" y="704"/>
                </a:cubicBezTo>
                <a:cubicBezTo>
                  <a:pt x="508" y="843"/>
                  <a:pt x="588" y="823"/>
                  <a:pt x="613" y="847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2" name="Line 34"/>
          <p:cNvSpPr>
            <a:spLocks noChangeShapeType="1"/>
          </p:cNvSpPr>
          <p:nvPr/>
        </p:nvSpPr>
        <p:spPr bwMode="auto">
          <a:xfrm flipH="1" flipV="1">
            <a:off x="3576638" y="1735138"/>
            <a:ext cx="6350" cy="157956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3" name="Line 35"/>
          <p:cNvSpPr>
            <a:spLocks noChangeShapeType="1"/>
          </p:cNvSpPr>
          <p:nvPr/>
        </p:nvSpPr>
        <p:spPr bwMode="auto">
          <a:xfrm flipV="1">
            <a:off x="3575050" y="3314700"/>
            <a:ext cx="75088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4" name="Line 36"/>
          <p:cNvSpPr>
            <a:spLocks noChangeShapeType="1"/>
          </p:cNvSpPr>
          <p:nvPr/>
        </p:nvSpPr>
        <p:spPr bwMode="auto">
          <a:xfrm flipH="1" flipV="1">
            <a:off x="5476875" y="1860550"/>
            <a:ext cx="0" cy="1446213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6" name="Line 38"/>
          <p:cNvSpPr>
            <a:spLocks noChangeShapeType="1"/>
          </p:cNvSpPr>
          <p:nvPr/>
        </p:nvSpPr>
        <p:spPr bwMode="auto">
          <a:xfrm flipV="1">
            <a:off x="5045075" y="1871663"/>
            <a:ext cx="0" cy="14319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9" name="Freeform 45"/>
          <p:cNvSpPr>
            <a:spLocks/>
          </p:cNvSpPr>
          <p:nvPr/>
        </p:nvSpPr>
        <p:spPr bwMode="auto">
          <a:xfrm>
            <a:off x="3770313" y="1903413"/>
            <a:ext cx="296862" cy="1466850"/>
          </a:xfrm>
          <a:custGeom>
            <a:avLst/>
            <a:gdLst>
              <a:gd name="T0" fmla="*/ 0 w 613"/>
              <a:gd name="T1" fmla="*/ 2147483647 h 924"/>
              <a:gd name="T2" fmla="*/ 2147483647 w 613"/>
              <a:gd name="T3" fmla="*/ 2147483647 h 924"/>
              <a:gd name="T4" fmla="*/ 2147483647 w 613"/>
              <a:gd name="T5" fmla="*/ 2147483647 h 924"/>
              <a:gd name="T6" fmla="*/ 2147483647 w 613"/>
              <a:gd name="T7" fmla="*/ 2147483647 h 924"/>
              <a:gd name="T8" fmla="*/ 2147483647 w 613"/>
              <a:gd name="T9" fmla="*/ 2147483647 h 9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924"/>
              <a:gd name="T17" fmla="*/ 613 w 613"/>
              <a:gd name="T18" fmla="*/ 924 h 9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924">
                <a:moveTo>
                  <a:pt x="0" y="865"/>
                </a:moveTo>
                <a:cubicBezTo>
                  <a:pt x="85" y="894"/>
                  <a:pt x="171" y="924"/>
                  <a:pt x="230" y="782"/>
                </a:cubicBezTo>
                <a:cubicBezTo>
                  <a:pt x="289" y="640"/>
                  <a:pt x="316" y="26"/>
                  <a:pt x="355" y="13"/>
                </a:cubicBezTo>
                <a:cubicBezTo>
                  <a:pt x="394" y="0"/>
                  <a:pt x="422" y="565"/>
                  <a:pt x="465" y="704"/>
                </a:cubicBezTo>
                <a:cubicBezTo>
                  <a:pt x="508" y="843"/>
                  <a:pt x="588" y="823"/>
                  <a:pt x="613" y="847"/>
                </a:cubicBezTo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0" name="Line 92"/>
          <p:cNvSpPr>
            <a:spLocks noChangeShapeType="1"/>
          </p:cNvSpPr>
          <p:nvPr/>
        </p:nvSpPr>
        <p:spPr bwMode="auto">
          <a:xfrm>
            <a:off x="4387850" y="3316288"/>
            <a:ext cx="2397125" cy="793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1" name="Line 94"/>
          <p:cNvSpPr>
            <a:spLocks noChangeShapeType="1"/>
          </p:cNvSpPr>
          <p:nvPr/>
        </p:nvSpPr>
        <p:spPr bwMode="auto">
          <a:xfrm flipV="1">
            <a:off x="5468938" y="2770188"/>
            <a:ext cx="7937" cy="519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2" name="Line 95"/>
          <p:cNvSpPr>
            <a:spLocks noChangeShapeType="1"/>
          </p:cNvSpPr>
          <p:nvPr/>
        </p:nvSpPr>
        <p:spPr bwMode="auto">
          <a:xfrm flipV="1">
            <a:off x="4603750" y="3090863"/>
            <a:ext cx="0" cy="200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4289425" y="3241675"/>
            <a:ext cx="125413" cy="147638"/>
            <a:chOff x="2172" y="675"/>
            <a:chExt cx="169" cy="198"/>
          </a:xfrm>
        </p:grpSpPr>
        <p:sp>
          <p:nvSpPr>
            <p:cNvPr id="34848" name="Freeform 96"/>
            <p:cNvSpPr>
              <a:spLocks/>
            </p:cNvSpPr>
            <p:nvPr/>
          </p:nvSpPr>
          <p:spPr bwMode="auto">
            <a:xfrm>
              <a:off x="2172" y="681"/>
              <a:ext cx="97" cy="192"/>
            </a:xfrm>
            <a:custGeom>
              <a:avLst/>
              <a:gdLst>
                <a:gd name="T0" fmla="*/ 75 w 97"/>
                <a:gd name="T1" fmla="*/ 0 h 192"/>
                <a:gd name="T2" fmla="*/ 3 w 97"/>
                <a:gd name="T3" fmla="*/ 72 h 192"/>
                <a:gd name="T4" fmla="*/ 93 w 97"/>
                <a:gd name="T5" fmla="*/ 117 h 192"/>
                <a:gd name="T6" fmla="*/ 24 w 97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92"/>
                <a:gd name="T14" fmla="*/ 97 w 9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92">
                  <a:moveTo>
                    <a:pt x="75" y="0"/>
                  </a:moveTo>
                  <a:cubicBezTo>
                    <a:pt x="37" y="26"/>
                    <a:pt x="0" y="53"/>
                    <a:pt x="3" y="72"/>
                  </a:cubicBezTo>
                  <a:cubicBezTo>
                    <a:pt x="6" y="91"/>
                    <a:pt x="89" y="97"/>
                    <a:pt x="93" y="117"/>
                  </a:cubicBezTo>
                  <a:cubicBezTo>
                    <a:pt x="97" y="137"/>
                    <a:pt x="35" y="180"/>
                    <a:pt x="24" y="192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9" name="Freeform 97"/>
            <p:cNvSpPr>
              <a:spLocks/>
            </p:cNvSpPr>
            <p:nvPr/>
          </p:nvSpPr>
          <p:spPr bwMode="auto">
            <a:xfrm>
              <a:off x="2244" y="675"/>
              <a:ext cx="97" cy="192"/>
            </a:xfrm>
            <a:custGeom>
              <a:avLst/>
              <a:gdLst>
                <a:gd name="T0" fmla="*/ 75 w 97"/>
                <a:gd name="T1" fmla="*/ 0 h 192"/>
                <a:gd name="T2" fmla="*/ 3 w 97"/>
                <a:gd name="T3" fmla="*/ 72 h 192"/>
                <a:gd name="T4" fmla="*/ 93 w 97"/>
                <a:gd name="T5" fmla="*/ 117 h 192"/>
                <a:gd name="T6" fmla="*/ 24 w 97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92"/>
                <a:gd name="T14" fmla="*/ 97 w 9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92">
                  <a:moveTo>
                    <a:pt x="75" y="0"/>
                  </a:moveTo>
                  <a:cubicBezTo>
                    <a:pt x="37" y="26"/>
                    <a:pt x="0" y="53"/>
                    <a:pt x="3" y="72"/>
                  </a:cubicBezTo>
                  <a:cubicBezTo>
                    <a:pt x="6" y="91"/>
                    <a:pt x="89" y="97"/>
                    <a:pt x="93" y="117"/>
                  </a:cubicBezTo>
                  <a:cubicBezTo>
                    <a:pt x="97" y="137"/>
                    <a:pt x="35" y="180"/>
                    <a:pt x="24" y="192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45" name="Line 43"/>
          <p:cNvSpPr>
            <a:spLocks noChangeShapeType="1"/>
          </p:cNvSpPr>
          <p:nvPr/>
        </p:nvSpPr>
        <p:spPr bwMode="auto">
          <a:xfrm flipV="1">
            <a:off x="6540500" y="3429000"/>
            <a:ext cx="1092200" cy="166370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7" name="Rectangle 11"/>
          <p:cNvSpPr>
            <a:spLocks noChangeArrowheads="1"/>
          </p:cNvSpPr>
          <p:nvPr/>
        </p:nvSpPr>
        <p:spPr bwMode="auto">
          <a:xfrm>
            <a:off x="5103813" y="5421313"/>
            <a:ext cx="3408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>
                <a:solidFill>
                  <a:schemeClr val="bg1"/>
                </a:solidFill>
              </a:rPr>
              <a:t>Down-conversion from cavity </a:t>
            </a:r>
          </a:p>
          <a:p>
            <a:pPr algn="l" eaLnBrk="1" hangingPunct="1"/>
            <a:r>
              <a:rPr lang="en-US" sz="1400">
                <a:solidFill>
                  <a:schemeClr val="bg1"/>
                </a:solidFill>
                <a:sym typeface="Wingdings" charset="2"/>
              </a:rPr>
              <a:t>	  Heating of mechanics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Up and down conversion -- Raman process</a:t>
            </a:r>
          </a:p>
        </p:txBody>
      </p:sp>
      <p:graphicFrame>
        <p:nvGraphicFramePr>
          <p:cNvPr id="985092" name="Object 4"/>
          <p:cNvGraphicFramePr>
            <a:graphicFrameLocks noChangeAspect="1"/>
          </p:cNvGraphicFramePr>
          <p:nvPr/>
        </p:nvGraphicFramePr>
        <p:xfrm>
          <a:off x="2438400" y="4191000"/>
          <a:ext cx="371475" cy="330200"/>
        </p:xfrm>
        <a:graphic>
          <a:graphicData uri="http://schemas.openxmlformats.org/presentationml/2006/ole">
            <p:oleObj spid="_x0000_s985092" name="Equation" r:id="rId5" imgW="228600" imgH="203200" progId="Equation.DSMT4">
              <p:embed/>
            </p:oleObj>
          </a:graphicData>
        </a:graphic>
      </p:graphicFrame>
      <p:graphicFrame>
        <p:nvGraphicFramePr>
          <p:cNvPr id="985093" name="Object 5"/>
          <p:cNvGraphicFramePr>
            <a:graphicFrameLocks noChangeAspect="1"/>
          </p:cNvGraphicFramePr>
          <p:nvPr/>
        </p:nvGraphicFramePr>
        <p:xfrm>
          <a:off x="8229600" y="2362200"/>
          <a:ext cx="371475" cy="330200"/>
        </p:xfrm>
        <a:graphic>
          <a:graphicData uri="http://schemas.openxmlformats.org/presentationml/2006/ole">
            <p:oleObj spid="_x0000_s985093" name="Equation" r:id="rId6" imgW="228600" imgH="203200" progId="Equation.DSMT4">
              <p:embed/>
            </p:oleObj>
          </a:graphicData>
        </a:graphic>
      </p:graphicFrame>
      <p:graphicFrame>
        <p:nvGraphicFramePr>
          <p:cNvPr id="985094" name="Object 6"/>
          <p:cNvGraphicFramePr>
            <a:graphicFrameLocks noChangeAspect="1"/>
          </p:cNvGraphicFramePr>
          <p:nvPr/>
        </p:nvGraphicFramePr>
        <p:xfrm>
          <a:off x="6248400" y="4648200"/>
          <a:ext cx="350838" cy="371475"/>
        </p:xfrm>
        <a:graphic>
          <a:graphicData uri="http://schemas.openxmlformats.org/presentationml/2006/ole">
            <p:oleObj spid="_x0000_s985094" name="Equation" r:id="rId7" imgW="215900" imgH="228600" progId="Equation.DSMT4">
              <p:embed/>
            </p:oleObj>
          </a:graphicData>
        </a:graphic>
      </p:graphicFrame>
      <p:graphicFrame>
        <p:nvGraphicFramePr>
          <p:cNvPr id="985095" name="Object 7"/>
          <p:cNvGraphicFramePr>
            <a:graphicFrameLocks noChangeAspect="1"/>
          </p:cNvGraphicFramePr>
          <p:nvPr/>
        </p:nvGraphicFramePr>
        <p:xfrm>
          <a:off x="533400" y="4648200"/>
          <a:ext cx="350838" cy="371475"/>
        </p:xfrm>
        <a:graphic>
          <a:graphicData uri="http://schemas.openxmlformats.org/presentationml/2006/ole">
            <p:oleObj spid="_x0000_s985095" name="Equation" r:id="rId8" imgW="215900" imgH="228600" progId="Equation.DSMT4">
              <p:embed/>
            </p:oleObj>
          </a:graphicData>
        </a:graphic>
      </p:graphicFrame>
      <p:graphicFrame>
        <p:nvGraphicFramePr>
          <p:cNvPr id="985096" name="Object 8"/>
          <p:cNvGraphicFramePr>
            <a:graphicFrameLocks noChangeAspect="1"/>
          </p:cNvGraphicFramePr>
          <p:nvPr/>
        </p:nvGraphicFramePr>
        <p:xfrm>
          <a:off x="7162800" y="1219200"/>
          <a:ext cx="330200" cy="330200"/>
        </p:xfrm>
        <a:graphic>
          <a:graphicData uri="http://schemas.openxmlformats.org/presentationml/2006/ole">
            <p:oleObj spid="_x0000_s985096" name="Equation" r:id="rId9" imgW="203200" imgH="203200" progId="Equation.DSMT4">
              <p:embed/>
            </p:oleObj>
          </a:graphicData>
        </a:graphic>
      </p:graphicFrame>
      <p:graphicFrame>
        <p:nvGraphicFramePr>
          <p:cNvPr id="985097" name="Object 9"/>
          <p:cNvGraphicFramePr>
            <a:graphicFrameLocks noChangeAspect="1"/>
          </p:cNvGraphicFramePr>
          <p:nvPr/>
        </p:nvGraphicFramePr>
        <p:xfrm>
          <a:off x="2286000" y="1219200"/>
          <a:ext cx="330200" cy="330200"/>
        </p:xfrm>
        <a:graphic>
          <a:graphicData uri="http://schemas.openxmlformats.org/presentationml/2006/ole">
            <p:oleObj spid="_x0000_s985097" name="Equation" r:id="rId10" imgW="203200" imgH="203200" progId="Equation.DSMT4">
              <p:embed/>
            </p:oleObj>
          </a:graphicData>
        </a:graphic>
      </p:graphicFrame>
      <p:graphicFrame>
        <p:nvGraphicFramePr>
          <p:cNvPr id="985098" name="Object 10"/>
          <p:cNvGraphicFramePr>
            <a:graphicFrameLocks noChangeAspect="1"/>
          </p:cNvGraphicFramePr>
          <p:nvPr/>
        </p:nvGraphicFramePr>
        <p:xfrm>
          <a:off x="5334000" y="3289300"/>
          <a:ext cx="330200" cy="330200"/>
        </p:xfrm>
        <a:graphic>
          <a:graphicData uri="http://schemas.openxmlformats.org/presentationml/2006/ole">
            <p:oleObj spid="_x0000_s985098" name="Equation" r:id="rId11" imgW="203200" imgH="203200" progId="Equation.DSMT4">
              <p:embed/>
            </p:oleObj>
          </a:graphicData>
        </a:graphic>
      </p:graphicFrame>
      <p:graphicFrame>
        <p:nvGraphicFramePr>
          <p:cNvPr id="985099" name="Object 11"/>
          <p:cNvGraphicFramePr>
            <a:graphicFrameLocks noChangeAspect="1"/>
          </p:cNvGraphicFramePr>
          <p:nvPr/>
        </p:nvGraphicFramePr>
        <p:xfrm>
          <a:off x="4648200" y="1676400"/>
          <a:ext cx="350838" cy="371475"/>
        </p:xfrm>
        <a:graphic>
          <a:graphicData uri="http://schemas.openxmlformats.org/presentationml/2006/ole">
            <p:oleObj spid="_x0000_s985099" name="Equation" r:id="rId12" imgW="215900" imgH="228600" progId="Equation.DSMT4">
              <p:embed/>
            </p:oleObj>
          </a:graphicData>
        </a:graphic>
      </p:graphicFrame>
      <p:graphicFrame>
        <p:nvGraphicFramePr>
          <p:cNvPr id="985100" name="Object 12"/>
          <p:cNvGraphicFramePr>
            <a:graphicFrameLocks noChangeAspect="1"/>
          </p:cNvGraphicFramePr>
          <p:nvPr/>
        </p:nvGraphicFramePr>
        <p:xfrm>
          <a:off x="3810000" y="3314700"/>
          <a:ext cx="371475" cy="330200"/>
        </p:xfrm>
        <a:graphic>
          <a:graphicData uri="http://schemas.openxmlformats.org/presentationml/2006/ole">
            <p:oleObj spid="_x0000_s985100" name="Equation" r:id="rId13" imgW="228600" imgH="203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925763" y="3265488"/>
          <a:ext cx="2781300" cy="1081087"/>
        </p:xfrm>
        <a:graphic>
          <a:graphicData uri="http://schemas.openxmlformats.org/presentationml/2006/ole">
            <p:oleObj spid="_x0000_s1029122" name="Equation" r:id="rId3" imgW="1244600" imgH="482600" progId="Equation.DSMT4">
              <p:embed/>
            </p:oleObj>
          </a:graphicData>
        </a:graphic>
      </p:graphicFrame>
      <p:sp>
        <p:nvSpPr>
          <p:cNvPr id="35851" name="Rounded Rectangle 3"/>
          <p:cNvSpPr>
            <a:spLocks noChangeArrowheads="1"/>
          </p:cNvSpPr>
          <p:nvPr/>
        </p:nvSpPr>
        <p:spPr bwMode="auto">
          <a:xfrm>
            <a:off x="3810000" y="1778000"/>
            <a:ext cx="1446213" cy="8556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>
            <a:solidFill>
              <a:schemeClr val="accent2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TextBox 4"/>
          <p:cNvSpPr txBox="1">
            <a:spLocks noChangeArrowheads="1"/>
          </p:cNvSpPr>
          <p:nvPr/>
        </p:nvSpPr>
        <p:spPr bwMode="auto">
          <a:xfrm>
            <a:off x="3859213" y="1920875"/>
            <a:ext cx="142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Mechanical Mode</a:t>
            </a:r>
          </a:p>
        </p:txBody>
      </p:sp>
      <p:sp>
        <p:nvSpPr>
          <p:cNvPr id="35853" name="Rounded Rectangle 5"/>
          <p:cNvSpPr>
            <a:spLocks noChangeArrowheads="1"/>
          </p:cNvSpPr>
          <p:nvPr/>
        </p:nvSpPr>
        <p:spPr bwMode="auto">
          <a:xfrm>
            <a:off x="6591300" y="1778000"/>
            <a:ext cx="1446213" cy="85566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15875">
            <a:solidFill>
              <a:srgbClr val="660066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TextBox 6"/>
          <p:cNvSpPr txBox="1">
            <a:spLocks noChangeArrowheads="1"/>
          </p:cNvSpPr>
          <p:nvPr/>
        </p:nvSpPr>
        <p:spPr bwMode="auto">
          <a:xfrm>
            <a:off x="6640513" y="1920875"/>
            <a:ext cx="1423987" cy="5238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Thermal Bath        (cavity field)</a:t>
            </a:r>
          </a:p>
        </p:txBody>
      </p:sp>
      <p:sp>
        <p:nvSpPr>
          <p:cNvPr id="35855" name="Rounded Rectangle 7"/>
          <p:cNvSpPr>
            <a:spLocks noChangeArrowheads="1"/>
          </p:cNvSpPr>
          <p:nvPr/>
        </p:nvSpPr>
        <p:spPr bwMode="auto">
          <a:xfrm>
            <a:off x="1033463" y="1778000"/>
            <a:ext cx="1446212" cy="85566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15875">
            <a:solidFill>
              <a:schemeClr val="accent2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TextBox 8"/>
          <p:cNvSpPr txBox="1">
            <a:spLocks noChangeArrowheads="1"/>
          </p:cNvSpPr>
          <p:nvPr/>
        </p:nvSpPr>
        <p:spPr bwMode="auto">
          <a:xfrm>
            <a:off x="1082675" y="1920875"/>
            <a:ext cx="142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Thermal Bath (fridge)</a:t>
            </a:r>
          </a:p>
        </p:txBody>
      </p:sp>
      <p:sp>
        <p:nvSpPr>
          <p:cNvPr id="35857" name="Line 43"/>
          <p:cNvSpPr>
            <a:spLocks noChangeShapeType="1"/>
          </p:cNvSpPr>
          <p:nvPr/>
        </p:nvSpPr>
        <p:spPr bwMode="auto">
          <a:xfrm flipV="1">
            <a:off x="5389563" y="2428875"/>
            <a:ext cx="1049337" cy="6350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Line 43"/>
          <p:cNvSpPr>
            <a:spLocks noChangeShapeType="1"/>
          </p:cNvSpPr>
          <p:nvPr/>
        </p:nvSpPr>
        <p:spPr bwMode="auto">
          <a:xfrm flipV="1">
            <a:off x="2625725" y="2057400"/>
            <a:ext cx="1049338" cy="47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9" name="Line 43"/>
          <p:cNvSpPr>
            <a:spLocks noChangeShapeType="1"/>
          </p:cNvSpPr>
          <p:nvPr/>
        </p:nvSpPr>
        <p:spPr bwMode="auto">
          <a:xfrm flipH="1">
            <a:off x="5375275" y="1976438"/>
            <a:ext cx="1117600" cy="14287"/>
          </a:xfrm>
          <a:prstGeom prst="line">
            <a:avLst/>
          </a:prstGeom>
          <a:noFill/>
          <a:ln w="53975">
            <a:solidFill>
              <a:srgbClr val="660066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0" name="Line 43"/>
          <p:cNvSpPr>
            <a:spLocks noChangeShapeType="1"/>
          </p:cNvSpPr>
          <p:nvPr/>
        </p:nvSpPr>
        <p:spPr bwMode="auto">
          <a:xfrm flipH="1">
            <a:off x="2579688" y="2393950"/>
            <a:ext cx="1117600" cy="142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2855913" y="1347788"/>
          <a:ext cx="509587" cy="619125"/>
        </p:xfrm>
        <a:graphic>
          <a:graphicData uri="http://schemas.openxmlformats.org/presentationml/2006/ole">
            <p:oleObj spid="_x0000_s1029123" name="Equation" r:id="rId4" imgW="215900" imgH="228600" progId="Equation.DSMT4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1581150" y="1303338"/>
          <a:ext cx="350838" cy="395287"/>
        </p:xfrm>
        <a:graphic>
          <a:graphicData uri="http://schemas.openxmlformats.org/presentationml/2006/ole">
            <p:oleObj spid="_x0000_s1029124" name="Equation" r:id="rId5" imgW="190500" imgH="228600" progId="Equation.DSMT4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7100888" y="1358900"/>
          <a:ext cx="374650" cy="393700"/>
        </p:xfrm>
        <a:graphic>
          <a:graphicData uri="http://schemas.openxmlformats.org/presentationml/2006/ole">
            <p:oleObj spid="_x0000_s1029125" name="Equation" r:id="rId6" imgW="203200" imgH="228600" progId="Equation.DSMT4">
              <p:embed/>
            </p:oleObj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5632450" y="1322388"/>
          <a:ext cx="628650" cy="620712"/>
        </p:xfrm>
        <a:graphic>
          <a:graphicData uri="http://schemas.openxmlformats.org/presentationml/2006/ole">
            <p:oleObj spid="_x0000_s1029126" name="Equation" r:id="rId7" imgW="266700" imgH="228600" progId="Equation.DSMT4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4191000" y="5486400"/>
          <a:ext cx="3251200" cy="849312"/>
        </p:xfrm>
        <a:graphic>
          <a:graphicData uri="http://schemas.openxmlformats.org/presentationml/2006/ole">
            <p:oleObj spid="_x0000_s1029127" name="Equation" r:id="rId8" imgW="2146300" imgH="558800" progId="Equation.DSMT4">
              <p:embed/>
            </p:oleObj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4395788" y="1377950"/>
          <a:ext cx="352425" cy="350838"/>
        </p:xfrm>
        <a:graphic>
          <a:graphicData uri="http://schemas.openxmlformats.org/presentationml/2006/ole">
            <p:oleObj spid="_x0000_s1029128" name="Equation" r:id="rId9" imgW="190500" imgH="203200" progId="Equation.DSMT4">
              <p:embed/>
            </p:oleObj>
          </a:graphicData>
        </a:graphic>
      </p:graphicFrame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4191000" y="4572000"/>
          <a:ext cx="2049462" cy="665162"/>
        </p:xfrm>
        <a:graphic>
          <a:graphicData uri="http://schemas.openxmlformats.org/presentationml/2006/ole">
            <p:oleObj spid="_x0000_s1029129" name="Equation" r:id="rId10" imgW="1409700" imgH="457200" progId="Equation.DSMT4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Detailed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EDC0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Devices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EDC0179"/>
          <p:cNvPicPr>
            <a:picLocks noChangeAspect="1" noChangeArrowheads="1"/>
          </p:cNvPicPr>
          <p:nvPr/>
        </p:nvPicPr>
        <p:blipFill>
          <a:blip r:embed="rId2"/>
          <a:srcRect l="30737" t="33734" r="26324" b="26673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28600" y="6400800"/>
            <a:ext cx="76200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P. Day, R.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LeDuc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, B.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Mazin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, A.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Vayonakis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, J.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Zmuidzinas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, Nature</a:t>
            </a:r>
            <a:r>
              <a:rPr lang="en-US" sz="14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425</a:t>
            </a:r>
            <a:r>
              <a:rPr lang="en-US" sz="14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, 817 (2003</a:t>
            </a:r>
            <a:r>
              <a:rPr lang="en-US" sz="14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)</a:t>
            </a:r>
            <a:r>
              <a:rPr lang="en-US" sz="11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n-US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Recent device pics</a:t>
            </a:r>
          </a:p>
        </p:txBody>
      </p:sp>
      <p:pic>
        <p:nvPicPr>
          <p:cNvPr id="40963" name="Picture 3" descr="080227_CPWNR_Q1no2_ltcv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035050" y="2216150"/>
            <a:ext cx="17335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/>
              <a:t>Ground plane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751513" y="4587875"/>
            <a:ext cx="174148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/>
              <a:t>Ground plane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555875" y="4760913"/>
            <a:ext cx="12319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/>
              <a:t>CPW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843713" y="1765300"/>
            <a:ext cx="12319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400"/>
              <a:t>NEMS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80227_CPWNR_Q1no1_ltcv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17550" y="3419475"/>
            <a:ext cx="17414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600" dirty="0" smtClean="0">
                <a:solidFill>
                  <a:srgbClr val="FFFF00"/>
                </a:solidFill>
                <a:latin typeface="Century Gothic"/>
                <a:cs typeface="Century Gothic"/>
              </a:rPr>
              <a:t>Coplanar</a:t>
            </a:r>
          </a:p>
          <a:p>
            <a:pPr algn="l" eaLnBrk="1" hangingPunct="1"/>
            <a:r>
              <a:rPr lang="en-US" sz="1600" dirty="0" smtClean="0">
                <a:solidFill>
                  <a:srgbClr val="FFFF00"/>
                </a:solidFill>
                <a:latin typeface="Century Gothic"/>
                <a:cs typeface="Century Gothic"/>
              </a:rPr>
              <a:t>Waveguide</a:t>
            </a:r>
            <a:endParaRPr lang="en-US" sz="16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721475" y="4956175"/>
            <a:ext cx="17414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600" dirty="0">
                <a:solidFill>
                  <a:srgbClr val="FFFF00"/>
                </a:solidFill>
                <a:latin typeface="Century Gothic"/>
                <a:cs typeface="Century Gothic"/>
              </a:rPr>
              <a:t>Ground plane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78213" y="3581400"/>
            <a:ext cx="174148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600" dirty="0">
                <a:solidFill>
                  <a:srgbClr val="FFFF00"/>
                </a:solidFill>
                <a:latin typeface="Century Gothic"/>
                <a:cs typeface="Century Gothic"/>
              </a:rPr>
              <a:t>Gate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781800" y="1676400"/>
            <a:ext cx="17414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600" dirty="0" smtClean="0">
                <a:solidFill>
                  <a:srgbClr val="FFFF00"/>
                </a:solidFill>
                <a:latin typeface="Century Gothic"/>
                <a:cs typeface="Century Gothic"/>
              </a:rPr>
              <a:t>Mechanical resonator</a:t>
            </a:r>
            <a:endParaRPr lang="en-US" sz="1600" dirty="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80227_CPWNR_Q1no1_ltcv_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98813" y="1427163"/>
            <a:ext cx="174148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>
                <a:solidFill>
                  <a:schemeClr val="bg1"/>
                </a:solidFill>
              </a:rPr>
              <a:t>Gate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024188" y="4846638"/>
            <a:ext cx="170973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>
                <a:solidFill>
                  <a:schemeClr val="bg1"/>
                </a:solidFill>
              </a:rPr>
              <a:t>NEMS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5-6 MHz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Q&gt;1,000,000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5254625"/>
            <a:ext cx="17414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23838" y="2909888"/>
            <a:ext cx="174148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>
                <a:solidFill>
                  <a:schemeClr val="bg1"/>
                </a:solidFill>
              </a:rPr>
              <a:t>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2" name="Text Box 4"/>
          <p:cNvSpPr txBox="1">
            <a:spLocks noChangeArrowheads="1"/>
          </p:cNvSpPr>
          <p:nvPr/>
        </p:nvSpPr>
        <p:spPr bwMode="auto">
          <a:xfrm>
            <a:off x="4490033" y="3077210"/>
            <a:ext cx="3050819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Sapphire: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Q=3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Studies of motion in the quantum regime – dissipation is 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8841" t="18250" r="27308" b="23152"/>
          <a:stretch>
            <a:fillRect/>
          </a:stretch>
        </p:blipFill>
        <p:spPr>
          <a:xfrm>
            <a:off x="5647139" y="3010535"/>
            <a:ext cx="2267928" cy="2141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20627"/>
            <a:ext cx="9144000" cy="14373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solidFill>
                  <a:schemeClr val="bg1"/>
                </a:solidFill>
              </a:rPr>
              <a:t>O’Connel</a:t>
            </a:r>
            <a:r>
              <a:rPr lang="en-US" sz="1200" dirty="0" smtClean="0">
                <a:solidFill>
                  <a:schemeClr val="bg1"/>
                </a:solidFill>
              </a:rPr>
              <a:t>, et al, Nature (2010).</a:t>
            </a:r>
          </a:p>
          <a:p>
            <a:pPr>
              <a:spcBef>
                <a:spcPct val="5000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Teufel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Dale, Harlow,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Allman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Cicak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Sirois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Whittaker,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Lehnert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Simmonds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2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475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359 (2011).  </a:t>
            </a:r>
          </a:p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J. Chan, T.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Alegre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A.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Safavi-Naeini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J. Hill, A. Krause, S.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Groblacher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M.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Aspelmeyer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O. Painter, </a:t>
            </a:r>
            <a:r>
              <a:rPr lang="en-US" sz="12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478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389 (2011).</a:t>
            </a:r>
            <a:endParaRPr lang="en-US" altLang="ko-KR" sz="1200" dirty="0" smtClean="0">
              <a:solidFill>
                <a:schemeClr val="bg1"/>
              </a:solidFill>
              <a:latin typeface="Century Gothic"/>
              <a:ea typeface="Times New Roman" charset="0"/>
              <a:cs typeface="Century Gothic"/>
            </a:endParaRPr>
          </a:p>
          <a:p>
            <a:pPr algn="l">
              <a:spcBef>
                <a:spcPct val="50000"/>
              </a:spcBef>
            </a:pP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Braginsky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Mitrofanov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Panov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“Systems with Small Dissipation.” Univ. of Chicago Press (1985.)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Nawrodt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et al, “High mechanical Q-factor measurements on silicon bulk samples.” J. Phys.: Conf. Ser. 112, (2008).</a:t>
            </a:r>
            <a:endParaRPr lang="en-US" altLang="ko-KR" sz="1200" dirty="0">
              <a:solidFill>
                <a:schemeClr val="bg1"/>
              </a:solidFill>
              <a:latin typeface="Century Gothic"/>
              <a:ea typeface="Times New Roman" charset="0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-2700" b="813"/>
          <a:stretch>
            <a:fillRect/>
          </a:stretch>
        </p:blipFill>
        <p:spPr>
          <a:xfrm>
            <a:off x="1095723" y="3011516"/>
            <a:ext cx="3111283" cy="208988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8642" y="2934770"/>
            <a:ext cx="6934648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Silicon: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 = 4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8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795" y="773025"/>
            <a:ext cx="1783015" cy="203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eufel device.jpg"/>
          <p:cNvPicPr>
            <a:picLocks noChangeAspect="1"/>
          </p:cNvPicPr>
          <p:nvPr/>
        </p:nvPicPr>
        <p:blipFill>
          <a:blip r:embed="rId5"/>
          <a:srcRect l="4097" t="3333" r="53911" b="62222"/>
          <a:stretch>
            <a:fillRect/>
          </a:stretch>
        </p:blipFill>
        <p:spPr>
          <a:xfrm>
            <a:off x="3334189" y="825398"/>
            <a:ext cx="2562456" cy="1937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l="2142" r="2303" b="40540"/>
          <a:stretch>
            <a:fillRect/>
          </a:stretch>
        </p:blipFill>
        <p:spPr>
          <a:xfrm>
            <a:off x="6581241" y="800998"/>
            <a:ext cx="2528739" cy="1943336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867120" y="848163"/>
            <a:ext cx="1163455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SiO2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 =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58874" y="796438"/>
            <a:ext cx="1163455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Al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 = 3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767394"/>
            <a:ext cx="1163455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AlN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Q = 900</a:t>
            </a: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692" grpId="0"/>
      <p:bldP spid="9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Installing samples onto the fridge</a:t>
            </a:r>
          </a:p>
        </p:txBody>
      </p:sp>
      <p:pic>
        <p:nvPicPr>
          <p:cNvPr id="5" name="Picture 12" descr="P1000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" y="769927"/>
            <a:ext cx="8116094" cy="608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thermal cal.eps"/>
          <p:cNvPicPr>
            <a:picLocks noChangeAspect="1"/>
          </p:cNvPicPr>
          <p:nvPr/>
        </p:nvPicPr>
        <p:blipFill>
          <a:blip r:embed="rId3"/>
          <a:srcRect l="6483" t="10327" r="12837"/>
          <a:stretch>
            <a:fillRect/>
          </a:stretch>
        </p:blipFill>
        <p:spPr bwMode="auto">
          <a:xfrm>
            <a:off x="381000" y="1027112"/>
            <a:ext cx="6854825" cy="4803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Brownian Motion – </a:t>
            </a:r>
            <a:r>
              <a:rPr lang="en-US" sz="2000" dirty="0" err="1" smtClean="0">
                <a:latin typeface="Century Gothic"/>
                <a:cs typeface="Century Gothic"/>
              </a:rPr>
              <a:t>Equipartition</a:t>
            </a:r>
            <a:endParaRPr lang="en-US" sz="2000" dirty="0" smtClean="0">
              <a:latin typeface="Century Gothic"/>
              <a:cs typeface="Century Gothic"/>
            </a:endParaRPr>
          </a:p>
        </p:txBody>
      </p:sp>
      <p:graphicFrame>
        <p:nvGraphicFramePr>
          <p:cNvPr id="860162" name="Object 2"/>
          <p:cNvGraphicFramePr>
            <a:graphicFrameLocks noChangeAspect="1"/>
          </p:cNvGraphicFramePr>
          <p:nvPr/>
        </p:nvGraphicFramePr>
        <p:xfrm>
          <a:off x="2819400" y="2133600"/>
          <a:ext cx="1498600" cy="593725"/>
        </p:xfrm>
        <a:graphic>
          <a:graphicData uri="http://schemas.openxmlformats.org/presentationml/2006/ole">
            <p:oleObj spid="_x0000_s1013762" name="Equation" r:id="rId4" imgW="876300" imgH="393700" progId="Equation.DSMT4">
              <p:embed/>
            </p:oleObj>
          </a:graphicData>
        </a:graphic>
      </p:graphicFrame>
      <p:pic>
        <p:nvPicPr>
          <p:cNvPr id="5" name="Picture 4" descr="HighQ"/>
          <p:cNvPicPr>
            <a:picLocks noChangeAspect="1" noChangeArrowheads="1"/>
          </p:cNvPicPr>
          <p:nvPr/>
        </p:nvPicPr>
        <p:blipFill>
          <a:blip r:embed="rId5"/>
          <a:srcRect l="11994" t="4201" r="4137" b="7500"/>
          <a:stretch>
            <a:fillRect/>
          </a:stretch>
        </p:blipFill>
        <p:spPr bwMode="auto">
          <a:xfrm>
            <a:off x="5836920" y="3997960"/>
            <a:ext cx="3041048" cy="2597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0" y="1724025"/>
            <a:ext cx="9144000" cy="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270" y="1149985"/>
            <a:ext cx="68643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Damping and Cooling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0" y="6436380"/>
            <a:ext cx="91440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Blair, et al, Phys. Rev.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Lett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. (1995)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lang="en-US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Fig2nature.pdf"/>
          <p:cNvPicPr>
            <a:picLocks noChangeAspect="1"/>
          </p:cNvPicPr>
          <p:nvPr/>
        </p:nvPicPr>
        <p:blipFill>
          <a:blip r:embed="rId3"/>
          <a:srcRect t="10146"/>
          <a:stretch>
            <a:fillRect/>
          </a:stretch>
        </p:blipFill>
        <p:spPr bwMode="auto">
          <a:xfrm>
            <a:off x="1524000" y="876300"/>
            <a:ext cx="4800600" cy="54127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6934200" y="3810000"/>
          <a:ext cx="1681163" cy="396875"/>
        </p:xfrm>
        <a:graphic>
          <a:graphicData uri="http://schemas.openxmlformats.org/presentationml/2006/ole">
            <p:oleObj spid="_x0000_s979970" name="Equation" r:id="rId4" imgW="863600" imgH="203200" progId="Equation.DSMT4">
              <p:embed/>
            </p:oleObj>
          </a:graphicData>
        </a:graphic>
      </p:graphicFrame>
      <p:cxnSp>
        <p:nvCxnSpPr>
          <p:cNvPr id="47109" name="Straight Arrow Connector 9"/>
          <p:cNvCxnSpPr>
            <a:cxnSpLocks noChangeShapeType="1"/>
          </p:cNvCxnSpPr>
          <p:nvPr/>
        </p:nvCxnSpPr>
        <p:spPr bwMode="auto">
          <a:xfrm rot="10800000" flipV="1">
            <a:off x="5638800" y="4114800"/>
            <a:ext cx="1214437" cy="509587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6959600" y="4267200"/>
          <a:ext cx="2054225" cy="841375"/>
        </p:xfrm>
        <a:graphic>
          <a:graphicData uri="http://schemas.openxmlformats.org/presentationml/2006/ole">
            <p:oleObj spid="_x0000_s979971" name="Equation" r:id="rId5" imgW="1054100" imgH="431800" progId="Equation.DSMT4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Damping and Cooling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Century Gothic"/>
                <a:cs typeface="Century Gothic"/>
              </a:rPr>
              <a:t>"Preparation and Detection of a Mechanical Resonator Near the Ground State of Motion," T. </a:t>
            </a:r>
            <a:r>
              <a:rPr lang="en-US" sz="1200" dirty="0" err="1" smtClean="0">
                <a:latin typeface="Century Gothic"/>
                <a:cs typeface="Century Gothic"/>
              </a:rPr>
              <a:t>Rocheleau</a:t>
            </a:r>
            <a:r>
              <a:rPr lang="en-US" sz="1200" dirty="0" smtClean="0">
                <a:latin typeface="Century Gothic"/>
                <a:cs typeface="Century Gothic"/>
              </a:rPr>
              <a:t>, T. </a:t>
            </a:r>
            <a:r>
              <a:rPr lang="en-US" sz="1200" dirty="0" err="1" smtClean="0">
                <a:latin typeface="Century Gothic"/>
                <a:cs typeface="Century Gothic"/>
              </a:rPr>
              <a:t>Ndukum</a:t>
            </a:r>
            <a:r>
              <a:rPr lang="en-US" sz="1200" dirty="0" smtClean="0">
                <a:latin typeface="Century Gothic"/>
                <a:cs typeface="Century Gothic"/>
              </a:rPr>
              <a:t>, C. Macklin, J.B. Hertzberg, A.A. Clerk, K.C. Schwab, Nature 463, 72-75 (2009).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00200"/>
            <a:ext cx="2041525" cy="1562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2279650" y="2327275"/>
            <a:ext cx="464978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 err="1">
                <a:solidFill>
                  <a:schemeClr val="bg1"/>
                </a:solidFill>
              </a:rPr>
              <a:t>Schliesser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Arcizet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Riviere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Anetsberger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Kippenberg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Nature Phys. </a:t>
            </a:r>
            <a:r>
              <a:rPr lang="en-US" sz="1400" b="1" dirty="0">
                <a:solidFill>
                  <a:schemeClr val="bg1"/>
                </a:solidFill>
              </a:rPr>
              <a:t>5</a:t>
            </a:r>
            <a:r>
              <a:rPr lang="en-US" sz="1400" dirty="0">
                <a:solidFill>
                  <a:schemeClr val="bg1"/>
                </a:solidFill>
              </a:rPr>
              <a:t>, (2009).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dirty="0" err="1" smtClean="0">
                <a:solidFill>
                  <a:schemeClr val="bg1"/>
                </a:solidFill>
              </a:rPr>
              <a:t>N~few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sz="1400" i="1" dirty="0">
                <a:solidFill>
                  <a:schemeClr val="bg1"/>
                </a:solidFill>
              </a:rPr>
              <a:t>(58MHz)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072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3087" y="3698240"/>
            <a:ext cx="217011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3733800" y="3733800"/>
            <a:ext cx="33528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Park and Wang, </a:t>
            </a:r>
            <a:r>
              <a:rPr lang="en-US" sz="1400" i="1" dirty="0">
                <a:solidFill>
                  <a:schemeClr val="bg1"/>
                </a:solidFill>
              </a:rPr>
              <a:t>Nature Phys. </a:t>
            </a:r>
            <a:r>
              <a:rPr lang="en-US" sz="1400" b="1" dirty="0">
                <a:solidFill>
                  <a:schemeClr val="bg1"/>
                </a:solidFill>
              </a:rPr>
              <a:t>5</a:t>
            </a:r>
            <a:r>
              <a:rPr lang="en-US" sz="1400" dirty="0">
                <a:solidFill>
                  <a:schemeClr val="bg1"/>
                </a:solidFill>
              </a:rPr>
              <a:t>, (2009).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N=37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(100MHz</a:t>
            </a:r>
            <a:r>
              <a:rPr lang="en-US" sz="1400" i="1" dirty="0" smtClean="0">
                <a:solidFill>
                  <a:schemeClr val="bg1"/>
                </a:solidFill>
              </a:rPr>
              <a:t>)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072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1737"/>
            <a:ext cx="168116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1676400" y="5105400"/>
            <a:ext cx="38004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 err="1">
                <a:solidFill>
                  <a:schemeClr val="bg1"/>
                </a:solidFill>
              </a:rPr>
              <a:t>Groblacher</a:t>
            </a:r>
            <a:r>
              <a:rPr lang="en-US" sz="1400" dirty="0">
                <a:solidFill>
                  <a:schemeClr val="bg1"/>
                </a:solidFill>
              </a:rPr>
              <a:t>, Hertzberg, </a:t>
            </a:r>
            <a:r>
              <a:rPr lang="en-US" sz="1400" dirty="0" err="1">
                <a:solidFill>
                  <a:schemeClr val="bg1"/>
                </a:solidFill>
              </a:rPr>
              <a:t>Vanner</a:t>
            </a:r>
            <a:r>
              <a:rPr lang="en-US" sz="1400" dirty="0">
                <a:solidFill>
                  <a:schemeClr val="bg1"/>
                </a:solidFill>
              </a:rPr>
              <a:t>, Cole, </a:t>
            </a:r>
            <a:r>
              <a:rPr lang="en-US" sz="1400" dirty="0" err="1">
                <a:solidFill>
                  <a:schemeClr val="bg1"/>
                </a:solidFill>
              </a:rPr>
              <a:t>Gigan</a:t>
            </a:r>
            <a:r>
              <a:rPr lang="en-US" sz="1400" dirty="0">
                <a:solidFill>
                  <a:schemeClr val="bg1"/>
                </a:solidFill>
              </a:rPr>
              <a:t>, Schwab, </a:t>
            </a:r>
            <a:r>
              <a:rPr lang="en-US" sz="1400" dirty="0" err="1">
                <a:solidFill>
                  <a:schemeClr val="bg1"/>
                </a:solidFill>
              </a:rPr>
              <a:t>Aspelmeyer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Nature Phys. </a:t>
            </a:r>
            <a:r>
              <a:rPr lang="en-US" sz="1400" b="1" dirty="0">
                <a:solidFill>
                  <a:schemeClr val="bg1"/>
                </a:solidFill>
              </a:rPr>
              <a:t>5</a:t>
            </a:r>
            <a:r>
              <a:rPr lang="en-US" sz="1400" dirty="0">
                <a:solidFill>
                  <a:schemeClr val="bg1"/>
                </a:solidFill>
              </a:rPr>
              <a:t>, (2009).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N=30</a:t>
            </a:r>
          </a:p>
          <a:p>
            <a:pPr algn="l"/>
            <a:r>
              <a:rPr lang="en-US" sz="1400" i="1" dirty="0">
                <a:solidFill>
                  <a:schemeClr val="bg1"/>
                </a:solidFill>
              </a:rPr>
              <a:t>(1MHz)</a:t>
            </a:r>
          </a:p>
        </p:txBody>
      </p:sp>
      <p:pic>
        <p:nvPicPr>
          <p:cNvPr id="3072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5330" y="827405"/>
            <a:ext cx="18859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10"/>
          <p:cNvSpPr txBox="1">
            <a:spLocks noChangeArrowheads="1"/>
          </p:cNvSpPr>
          <p:nvPr/>
        </p:nvSpPr>
        <p:spPr bwMode="auto">
          <a:xfrm>
            <a:off x="3962400" y="762000"/>
            <a:ext cx="381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Abbott, et al., </a:t>
            </a:r>
            <a:r>
              <a:rPr lang="en-US" sz="1400" i="1" dirty="0">
                <a:solidFill>
                  <a:schemeClr val="bg1"/>
                </a:solidFill>
              </a:rPr>
              <a:t>New J. Phys. </a:t>
            </a:r>
            <a:r>
              <a:rPr lang="en-US" sz="1400" b="1" dirty="0">
                <a:solidFill>
                  <a:schemeClr val="bg1"/>
                </a:solidFill>
              </a:rPr>
              <a:t>11</a:t>
            </a:r>
            <a:r>
              <a:rPr lang="en-US" sz="1400" dirty="0">
                <a:solidFill>
                  <a:schemeClr val="bg1"/>
                </a:solidFill>
              </a:rPr>
              <a:t>, (2009).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N=200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(100Hz</a:t>
            </a:r>
            <a:r>
              <a:rPr lang="en-US" sz="1400" i="1" dirty="0" smtClean="0">
                <a:solidFill>
                  <a:schemeClr val="bg1"/>
                </a:solidFill>
              </a:rPr>
              <a:t>)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Progress in </a:t>
            </a:r>
            <a:r>
              <a:rPr lang="en-US" sz="2000" dirty="0" err="1" smtClean="0">
                <a:latin typeface="Century Gothic"/>
                <a:cs typeface="Century Gothic"/>
              </a:rPr>
              <a:t>Opto</a:t>
            </a:r>
            <a:r>
              <a:rPr lang="en-US" sz="2000" dirty="0" smtClean="0">
                <a:latin typeface="Century Gothic"/>
                <a:cs typeface="Century Gothic"/>
              </a:rPr>
              <a:t>-mechanics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Progress in </a:t>
            </a:r>
            <a:r>
              <a:rPr lang="en-US" sz="2000" dirty="0" err="1" smtClean="0">
                <a:latin typeface="Century Gothic"/>
                <a:cs typeface="Century Gothic"/>
              </a:rPr>
              <a:t>Opto</a:t>
            </a:r>
            <a:r>
              <a:rPr lang="en-US" sz="2000" dirty="0" smtClean="0">
                <a:latin typeface="Century Gothic"/>
                <a:cs typeface="Century Gothic"/>
              </a:rPr>
              <a:t>-mechanics --  ground state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73" y="914400"/>
            <a:ext cx="4072227" cy="502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48476"/>
          <a:stretch>
            <a:fillRect/>
          </a:stretch>
        </p:blipFill>
        <p:spPr>
          <a:xfrm>
            <a:off x="2286000" y="2214880"/>
            <a:ext cx="2743200" cy="3059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r="57927"/>
          <a:stretch>
            <a:fillRect/>
          </a:stretch>
        </p:blipFill>
        <p:spPr>
          <a:xfrm>
            <a:off x="0" y="762000"/>
            <a:ext cx="2209800" cy="30184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0" y="6172200"/>
            <a:ext cx="9144000" cy="5001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J. Chan, T.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Alegre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A.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Safavi-Naeini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J. Hill, A. Krause, S.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Groblacher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M.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Aspelmeyer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O. Painter, </a:t>
            </a:r>
            <a:r>
              <a:rPr lang="en-US" sz="12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478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389 (2011).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A.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Safavi-Naeini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J. Chan, J. Hill, T. Mayer </a:t>
            </a:r>
            <a:r>
              <a:rPr lang="en-US" sz="12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Alegre</a:t>
            </a:r>
            <a:r>
              <a:rPr lang="en-US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A. Krause, O. Painter, PRL (2012).  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2514600" y="2362200"/>
            <a:ext cx="37433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err="1">
                <a:solidFill>
                  <a:schemeClr val="bg1"/>
                </a:solidFill>
              </a:rPr>
              <a:t>Naik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LaHaye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Buu</a:t>
            </a:r>
            <a:r>
              <a:rPr lang="en-US" sz="1400" dirty="0">
                <a:solidFill>
                  <a:schemeClr val="bg1"/>
                </a:solidFill>
              </a:rPr>
              <a:t>, Clerk, </a:t>
            </a:r>
            <a:r>
              <a:rPr lang="en-US" sz="1400" dirty="0" err="1">
                <a:solidFill>
                  <a:schemeClr val="bg1"/>
                </a:solidFill>
              </a:rPr>
              <a:t>Blencowe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Armour</a:t>
            </a:r>
            <a:r>
              <a:rPr lang="en-US" sz="1400" dirty="0">
                <a:solidFill>
                  <a:schemeClr val="bg1"/>
                </a:solidFill>
              </a:rPr>
              <a:t>, Schwab, </a:t>
            </a:r>
            <a:r>
              <a:rPr lang="en-US" sz="1400" i="1" dirty="0">
                <a:solidFill>
                  <a:schemeClr val="bg1"/>
                </a:solidFill>
              </a:rPr>
              <a:t>Nature. </a:t>
            </a:r>
            <a:r>
              <a:rPr lang="en-US" sz="1400" b="1" dirty="0">
                <a:solidFill>
                  <a:schemeClr val="bg1"/>
                </a:solidFill>
              </a:rPr>
              <a:t>443</a:t>
            </a:r>
            <a:r>
              <a:rPr lang="en-US" sz="1400" dirty="0">
                <a:solidFill>
                  <a:schemeClr val="bg1"/>
                </a:solidFill>
              </a:rPr>
              <a:t>, (2006).</a:t>
            </a:r>
          </a:p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N=25 </a:t>
            </a:r>
          </a:p>
          <a:p>
            <a:pPr algn="r"/>
            <a:r>
              <a:rPr lang="en-US" i="1" dirty="0">
                <a:solidFill>
                  <a:schemeClr val="bg1"/>
                </a:solidFill>
              </a:rPr>
              <a:t>(20MHz)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2743200" y="4014788"/>
            <a:ext cx="3657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1" dirty="0">
                <a:solidFill>
                  <a:schemeClr val="bg1"/>
                </a:solidFill>
              </a:rPr>
              <a:t>This work….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 err="1">
                <a:solidFill>
                  <a:schemeClr val="bg1"/>
                </a:solidFill>
              </a:rPr>
              <a:t>Rocheleau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Ndukum</a:t>
            </a:r>
            <a:r>
              <a:rPr lang="en-US" sz="1400" dirty="0">
                <a:solidFill>
                  <a:schemeClr val="bg1"/>
                </a:solidFill>
              </a:rPr>
              <a:t>, Macklin, Hertzberg, Clerk, Schwab, </a:t>
            </a:r>
            <a:r>
              <a:rPr lang="en-US" sz="1400" i="1" dirty="0">
                <a:solidFill>
                  <a:schemeClr val="bg1"/>
                </a:solidFill>
              </a:rPr>
              <a:t>Nature</a:t>
            </a:r>
            <a:r>
              <a:rPr lang="en-US" sz="1400" dirty="0">
                <a:solidFill>
                  <a:schemeClr val="bg1"/>
                </a:solidFill>
              </a:rPr>
              <a:t> (2010)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N=3.8 +/- 1 </a:t>
            </a:r>
          </a:p>
          <a:p>
            <a:pPr algn="l"/>
            <a:r>
              <a:rPr lang="en-US" sz="1400" i="1" dirty="0">
                <a:solidFill>
                  <a:schemeClr val="bg1"/>
                </a:solidFill>
              </a:rPr>
              <a:t>(5MHz)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749" name="TextBox 10"/>
          <p:cNvSpPr txBox="1">
            <a:spLocks noChangeArrowheads="1"/>
          </p:cNvSpPr>
          <p:nvPr/>
        </p:nvSpPr>
        <p:spPr bwMode="auto">
          <a:xfrm>
            <a:off x="2643188" y="781050"/>
            <a:ext cx="52133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r>
              <a:rPr lang="en-US" sz="1400">
                <a:solidFill>
                  <a:schemeClr val="bg1"/>
                </a:solidFill>
              </a:rPr>
              <a:t>Teufel, Harlow, Regal, Lehnert, </a:t>
            </a:r>
            <a:r>
              <a:rPr lang="en-US" sz="1400" i="1">
                <a:solidFill>
                  <a:schemeClr val="bg1"/>
                </a:solidFill>
              </a:rPr>
              <a:t>Phys. Rev. Lett.. </a:t>
            </a:r>
            <a:r>
              <a:rPr lang="en-US" sz="1400" b="1">
                <a:solidFill>
                  <a:schemeClr val="bg1"/>
                </a:solidFill>
              </a:rPr>
              <a:t>101</a:t>
            </a:r>
            <a:r>
              <a:rPr lang="en-US" sz="1400">
                <a:solidFill>
                  <a:schemeClr val="bg1"/>
                </a:solidFill>
              </a:rPr>
              <a:t>, (2008).</a:t>
            </a: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N=140  </a:t>
            </a:r>
          </a:p>
          <a:p>
            <a:pPr algn="l"/>
            <a:r>
              <a:rPr lang="en-US" sz="1400" i="1">
                <a:solidFill>
                  <a:schemeClr val="bg1"/>
                </a:solidFill>
              </a:rPr>
              <a:t>(1MHz)</a:t>
            </a: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  <a:p>
            <a:pPr algn="l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31750" name="Picture 2" descr="080227_CPWNR_Q1no1_ltcv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2863"/>
            <a:ext cx="27828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1039813"/>
            <a:ext cx="26320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4" descr="SET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6240463" y="1595438"/>
            <a:ext cx="2903537" cy="2320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5338" y="4572000"/>
            <a:ext cx="19986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Box 10"/>
          <p:cNvSpPr txBox="1">
            <a:spLocks noChangeArrowheads="1"/>
          </p:cNvSpPr>
          <p:nvPr/>
        </p:nvSpPr>
        <p:spPr bwMode="auto">
          <a:xfrm>
            <a:off x="1965325" y="5565775"/>
            <a:ext cx="52133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err="1">
                <a:solidFill>
                  <a:schemeClr val="bg1"/>
                </a:solidFill>
              </a:rPr>
              <a:t>O’Connel</a:t>
            </a:r>
            <a:r>
              <a:rPr lang="en-US" sz="1400" dirty="0">
                <a:solidFill>
                  <a:schemeClr val="bg1"/>
                </a:solidFill>
              </a:rPr>
              <a:t>, et al, Nature (2010).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N&lt;0.1  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(6GHz</a:t>
            </a:r>
            <a:r>
              <a:rPr lang="en-US" i="1" dirty="0">
                <a:solidFill>
                  <a:schemeClr val="bg1"/>
                </a:solidFill>
              </a:rPr>
              <a:t>)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Progress in Electro-mechanics --  ground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674947"/>
            <a:ext cx="97975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N=0.4 !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0" y="6449080"/>
            <a:ext cx="9144000" cy="292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Teufel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Dale, Harlow,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Allman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Cicak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Sirois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Whittaker,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Lehnert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3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Simmonds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</a:t>
            </a:r>
            <a:r>
              <a:rPr lang="en-US" sz="13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3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475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359 (2011).  </a:t>
            </a:r>
            <a:endParaRPr lang="en-US" sz="1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1" descr="teufel device.jpg"/>
          <p:cNvPicPr>
            <a:picLocks noChangeAspect="1"/>
          </p:cNvPicPr>
          <p:nvPr/>
        </p:nvPicPr>
        <p:blipFill>
          <a:blip r:embed="rId2"/>
          <a:srcRect l="4097" t="3333" r="53911" b="62222"/>
          <a:stretch>
            <a:fillRect/>
          </a:stretch>
        </p:blipFill>
        <p:spPr>
          <a:xfrm>
            <a:off x="1950720" y="865520"/>
            <a:ext cx="7098890" cy="5367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Progress in Electro-mechanics --  ground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latin typeface="Century Gothic"/>
                <a:cs typeface="Century Gothic"/>
              </a:rPr>
              <a:t>Control at the single quanta level</a:t>
            </a:r>
            <a:endParaRPr lang="en-US" sz="2000" dirty="0" smtClean="0">
              <a:latin typeface="Century Gothic"/>
              <a:cs typeface="Century Gothic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1290637" y="4246563"/>
            <a:ext cx="6562725" cy="2611437"/>
            <a:chOff x="0" y="2594"/>
            <a:chExt cx="3874" cy="1319"/>
          </a:xfrm>
        </p:grpSpPr>
        <p:graphicFrame>
          <p:nvGraphicFramePr>
            <p:cNvPr id="8" name="Object 16"/>
            <p:cNvGraphicFramePr>
              <a:graphicFrameLocks noChangeAspect="1"/>
            </p:cNvGraphicFramePr>
            <p:nvPr/>
          </p:nvGraphicFramePr>
          <p:xfrm>
            <a:off x="214" y="2941"/>
            <a:ext cx="2839" cy="373"/>
          </p:xfrm>
          <a:graphic>
            <a:graphicData uri="http://schemas.openxmlformats.org/presentationml/2006/ole">
              <p:oleObj spid="_x0000_s986114" name="Equation" r:id="rId3" imgW="2997200" imgH="393700" progId="Equation.DSMT4">
                <p:embed/>
              </p:oleObj>
            </a:graphicData>
          </a:graphic>
        </p:graphicFrame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602" y="2594"/>
              <a:ext cx="6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resonator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955" y="3410"/>
              <a:ext cx="9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Two state system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1861" y="2642"/>
              <a:ext cx="200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FFFFFF"/>
                  </a:solidFill>
                  <a:latin typeface="Century Gothic"/>
                  <a:cs typeface="Century Gothic"/>
                </a:rPr>
                <a:t>Interaction with exchange of quanta</a:t>
              </a:r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 flipH="1">
              <a:off x="1487" y="3220"/>
              <a:ext cx="0" cy="23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H="1">
              <a:off x="857" y="2758"/>
              <a:ext cx="0" cy="30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H="1">
              <a:off x="2274" y="2784"/>
              <a:ext cx="384" cy="28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0" y="3743"/>
              <a:ext cx="3874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1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9" name="Arc 3"/>
          <p:cNvSpPr>
            <a:spLocks/>
          </p:cNvSpPr>
          <p:nvPr/>
        </p:nvSpPr>
        <p:spPr bwMode="auto">
          <a:xfrm rot="5400916" flipH="1">
            <a:off x="7148513" y="2311400"/>
            <a:ext cx="2065337" cy="7096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3200"/>
              <a:gd name="T1" fmla="*/ 21709 h 21709"/>
              <a:gd name="T2" fmla="*/ 43200 w 43200"/>
              <a:gd name="T3" fmla="*/ 21600 h 21709"/>
              <a:gd name="T4" fmla="*/ 21600 w 43200"/>
              <a:gd name="T5" fmla="*/ 21600 h 2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709" fill="none" extrusionOk="0">
                <a:moveTo>
                  <a:pt x="0" y="21708"/>
                </a:moveTo>
                <a:cubicBezTo>
                  <a:pt x="0" y="21672"/>
                  <a:pt x="0" y="2163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1709" stroke="0" extrusionOk="0">
                <a:moveTo>
                  <a:pt x="0" y="21708"/>
                </a:moveTo>
                <a:cubicBezTo>
                  <a:pt x="0" y="21672"/>
                  <a:pt x="0" y="2163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rc 4"/>
          <p:cNvSpPr>
            <a:spLocks/>
          </p:cNvSpPr>
          <p:nvPr/>
        </p:nvSpPr>
        <p:spPr bwMode="auto">
          <a:xfrm rot="16200000">
            <a:off x="4432301" y="2355849"/>
            <a:ext cx="1885950" cy="6794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3200"/>
              <a:gd name="T1" fmla="*/ 21709 h 21709"/>
              <a:gd name="T2" fmla="*/ 43200 w 43200"/>
              <a:gd name="T3" fmla="*/ 21600 h 21709"/>
              <a:gd name="T4" fmla="*/ 21600 w 43200"/>
              <a:gd name="T5" fmla="*/ 21600 h 2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709" fill="none" extrusionOk="0">
                <a:moveTo>
                  <a:pt x="0" y="21708"/>
                </a:moveTo>
                <a:cubicBezTo>
                  <a:pt x="0" y="21672"/>
                  <a:pt x="0" y="2163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1709" stroke="0" extrusionOk="0">
                <a:moveTo>
                  <a:pt x="0" y="21708"/>
                </a:moveTo>
                <a:cubicBezTo>
                  <a:pt x="0" y="21672"/>
                  <a:pt x="0" y="2163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5"/>
          <p:cNvGrpSpPr>
            <a:grpSpLocks/>
          </p:cNvGrpSpPr>
          <p:nvPr/>
        </p:nvGrpSpPr>
        <p:grpSpPr bwMode="auto">
          <a:xfrm>
            <a:off x="6556375" y="2322513"/>
            <a:ext cx="563563" cy="574675"/>
            <a:chOff x="2691" y="1889"/>
            <a:chExt cx="355" cy="362"/>
          </a:xfrm>
        </p:grpSpPr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2691" y="2028"/>
              <a:ext cx="355" cy="87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 rot="7896964">
              <a:off x="2692" y="2030"/>
              <a:ext cx="355" cy="87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8"/>
            <p:cNvSpPr>
              <a:spLocks noChangeArrowheads="1"/>
            </p:cNvSpPr>
            <p:nvPr/>
          </p:nvSpPr>
          <p:spPr bwMode="auto">
            <a:xfrm rot="3281693">
              <a:off x="2702" y="2023"/>
              <a:ext cx="355" cy="87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Freeform 9"/>
          <p:cNvSpPr>
            <a:spLocks/>
          </p:cNvSpPr>
          <p:nvPr/>
        </p:nvSpPr>
        <p:spPr bwMode="auto">
          <a:xfrm>
            <a:off x="5114925" y="2382838"/>
            <a:ext cx="3332163" cy="490537"/>
          </a:xfrm>
          <a:custGeom>
            <a:avLst/>
            <a:gdLst/>
            <a:ahLst/>
            <a:cxnLst>
              <a:cxn ang="0">
                <a:pos x="0" y="147"/>
              </a:cxn>
              <a:cxn ang="0">
                <a:pos x="150" y="13"/>
              </a:cxn>
              <a:cxn ang="0">
                <a:pos x="340" y="226"/>
              </a:cxn>
              <a:cxn ang="0">
                <a:pos x="521" y="37"/>
              </a:cxn>
              <a:cxn ang="0">
                <a:pos x="695" y="226"/>
              </a:cxn>
              <a:cxn ang="0">
                <a:pos x="853" y="37"/>
              </a:cxn>
              <a:cxn ang="0">
                <a:pos x="1050" y="242"/>
              </a:cxn>
              <a:cxn ang="0">
                <a:pos x="1279" y="76"/>
              </a:cxn>
              <a:cxn ang="0">
                <a:pos x="1444" y="250"/>
              </a:cxn>
              <a:cxn ang="0">
                <a:pos x="1586" y="68"/>
              </a:cxn>
              <a:cxn ang="0">
                <a:pos x="1752" y="289"/>
              </a:cxn>
              <a:cxn ang="0">
                <a:pos x="1886" y="76"/>
              </a:cxn>
              <a:cxn ang="0">
                <a:pos x="2012" y="297"/>
              </a:cxn>
              <a:cxn ang="0">
                <a:pos x="2099" y="147"/>
              </a:cxn>
            </a:cxnLst>
            <a:rect l="0" t="0" r="r" b="b"/>
            <a:pathLst>
              <a:path w="2099" h="309">
                <a:moveTo>
                  <a:pt x="0" y="147"/>
                </a:moveTo>
                <a:cubicBezTo>
                  <a:pt x="46" y="73"/>
                  <a:pt x="93" y="0"/>
                  <a:pt x="150" y="13"/>
                </a:cubicBezTo>
                <a:cubicBezTo>
                  <a:pt x="207" y="26"/>
                  <a:pt x="278" y="222"/>
                  <a:pt x="340" y="226"/>
                </a:cubicBezTo>
                <a:cubicBezTo>
                  <a:pt x="402" y="230"/>
                  <a:pt x="462" y="37"/>
                  <a:pt x="521" y="37"/>
                </a:cubicBezTo>
                <a:cubicBezTo>
                  <a:pt x="580" y="37"/>
                  <a:pt x="640" y="226"/>
                  <a:pt x="695" y="226"/>
                </a:cubicBezTo>
                <a:cubicBezTo>
                  <a:pt x="750" y="226"/>
                  <a:pt x="794" y="34"/>
                  <a:pt x="853" y="37"/>
                </a:cubicBezTo>
                <a:cubicBezTo>
                  <a:pt x="912" y="40"/>
                  <a:pt x="979" y="235"/>
                  <a:pt x="1050" y="242"/>
                </a:cubicBezTo>
                <a:cubicBezTo>
                  <a:pt x="1121" y="249"/>
                  <a:pt x="1213" y="75"/>
                  <a:pt x="1279" y="76"/>
                </a:cubicBezTo>
                <a:cubicBezTo>
                  <a:pt x="1345" y="77"/>
                  <a:pt x="1393" y="251"/>
                  <a:pt x="1444" y="250"/>
                </a:cubicBezTo>
                <a:cubicBezTo>
                  <a:pt x="1495" y="249"/>
                  <a:pt x="1535" y="62"/>
                  <a:pt x="1586" y="68"/>
                </a:cubicBezTo>
                <a:cubicBezTo>
                  <a:pt x="1637" y="74"/>
                  <a:pt x="1702" y="288"/>
                  <a:pt x="1752" y="289"/>
                </a:cubicBezTo>
                <a:cubicBezTo>
                  <a:pt x="1802" y="290"/>
                  <a:pt x="1843" y="75"/>
                  <a:pt x="1886" y="76"/>
                </a:cubicBezTo>
                <a:cubicBezTo>
                  <a:pt x="1929" y="77"/>
                  <a:pt x="1977" y="285"/>
                  <a:pt x="2012" y="297"/>
                </a:cubicBezTo>
                <a:cubicBezTo>
                  <a:pt x="2047" y="309"/>
                  <a:pt x="2081" y="167"/>
                  <a:pt x="2099" y="14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772400" y="1371600"/>
            <a:ext cx="122237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irror</a:t>
            </a: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7200900" y="2211388"/>
            <a:ext cx="175577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ode</a:t>
            </a: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113463" y="1963738"/>
            <a:ext cx="175577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tom</a:t>
            </a: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77937" y="30480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7937" y="24384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30500" y="30607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92400" y="24511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05100" y="18288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67000" y="1219200"/>
            <a:ext cx="1143000" cy="1588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86115" name="Object 3"/>
          <p:cNvGraphicFramePr>
            <a:graphicFrameLocks noChangeAspect="1"/>
          </p:cNvGraphicFramePr>
          <p:nvPr/>
        </p:nvGraphicFramePr>
        <p:xfrm>
          <a:off x="896937" y="2819400"/>
          <a:ext cx="309901" cy="328612"/>
        </p:xfrm>
        <a:graphic>
          <a:graphicData uri="http://schemas.openxmlformats.org/presentationml/2006/ole">
            <p:oleObj spid="_x0000_s986115" name="Equation" r:id="rId4" imgW="215900" imgH="228600" progId="Equation.DSMT4">
              <p:embed/>
            </p:oleObj>
          </a:graphicData>
        </a:graphic>
      </p:graphicFrame>
      <p:graphicFrame>
        <p:nvGraphicFramePr>
          <p:cNvPr id="986117" name="Object 5"/>
          <p:cNvGraphicFramePr>
            <a:graphicFrameLocks noChangeAspect="1"/>
          </p:cNvGraphicFramePr>
          <p:nvPr/>
        </p:nvGraphicFramePr>
        <p:xfrm>
          <a:off x="914400" y="2286000"/>
          <a:ext cx="274637" cy="328613"/>
        </p:xfrm>
        <a:graphic>
          <a:graphicData uri="http://schemas.openxmlformats.org/presentationml/2006/ole">
            <p:oleObj spid="_x0000_s986117" name="Equation" r:id="rId5" imgW="190500" imgH="228600" progId="Equation.DSMT4">
              <p:embed/>
            </p:oleObj>
          </a:graphicData>
        </a:graphic>
      </p:graphicFrame>
      <p:graphicFrame>
        <p:nvGraphicFramePr>
          <p:cNvPr id="986118" name="Object 6"/>
          <p:cNvGraphicFramePr>
            <a:graphicFrameLocks noChangeAspect="1"/>
          </p:cNvGraphicFramePr>
          <p:nvPr/>
        </p:nvGraphicFramePr>
        <p:xfrm>
          <a:off x="3886200" y="2819400"/>
          <a:ext cx="309563" cy="328613"/>
        </p:xfrm>
        <a:graphic>
          <a:graphicData uri="http://schemas.openxmlformats.org/presentationml/2006/ole">
            <p:oleObj spid="_x0000_s986118" name="Equation" r:id="rId6" imgW="215900" imgH="228600" progId="Equation.DSMT4">
              <p:embed/>
            </p:oleObj>
          </a:graphicData>
        </a:graphic>
      </p:graphicFrame>
      <p:graphicFrame>
        <p:nvGraphicFramePr>
          <p:cNvPr id="986119" name="Object 7"/>
          <p:cNvGraphicFramePr>
            <a:graphicFrameLocks noChangeAspect="1"/>
          </p:cNvGraphicFramePr>
          <p:nvPr/>
        </p:nvGraphicFramePr>
        <p:xfrm>
          <a:off x="3903663" y="2286000"/>
          <a:ext cx="274637" cy="328613"/>
        </p:xfrm>
        <a:graphic>
          <a:graphicData uri="http://schemas.openxmlformats.org/presentationml/2006/ole">
            <p:oleObj spid="_x0000_s986119" name="Equation" r:id="rId7" imgW="190500" imgH="228600" progId="Equation.DSMT4">
              <p:embed/>
            </p:oleObj>
          </a:graphicData>
        </a:graphic>
      </p:graphicFrame>
      <p:graphicFrame>
        <p:nvGraphicFramePr>
          <p:cNvPr id="986120" name="Object 8"/>
          <p:cNvGraphicFramePr>
            <a:graphicFrameLocks noChangeAspect="1"/>
          </p:cNvGraphicFramePr>
          <p:nvPr/>
        </p:nvGraphicFramePr>
        <p:xfrm>
          <a:off x="3886200" y="1600200"/>
          <a:ext cx="309563" cy="328613"/>
        </p:xfrm>
        <a:graphic>
          <a:graphicData uri="http://schemas.openxmlformats.org/presentationml/2006/ole">
            <p:oleObj spid="_x0000_s986120" name="Equation" r:id="rId8" imgW="215900" imgH="228600" progId="Equation.DSMT4">
              <p:embed/>
            </p:oleObj>
          </a:graphicData>
        </a:graphic>
      </p:graphicFrame>
      <p:graphicFrame>
        <p:nvGraphicFramePr>
          <p:cNvPr id="986121" name="Object 9"/>
          <p:cNvGraphicFramePr>
            <a:graphicFrameLocks noChangeAspect="1"/>
          </p:cNvGraphicFramePr>
          <p:nvPr/>
        </p:nvGraphicFramePr>
        <p:xfrm>
          <a:off x="3895725" y="1066800"/>
          <a:ext cx="292100" cy="328613"/>
        </p:xfrm>
        <a:graphic>
          <a:graphicData uri="http://schemas.openxmlformats.org/presentationml/2006/ole">
            <p:oleObj spid="_x0000_s986121" name="Equation" r:id="rId9" imgW="203200" imgH="228600" progId="Equation.DSMT4">
              <p:embed/>
            </p:oleObj>
          </a:graphicData>
        </a:graphic>
      </p:graphicFrame>
      <p:cxnSp>
        <p:nvCxnSpPr>
          <p:cNvPr id="44" name="Straight Arrow Connector 43"/>
          <p:cNvCxnSpPr/>
          <p:nvPr/>
        </p:nvCxnSpPr>
        <p:spPr>
          <a:xfrm rot="5400000" flipH="1" flipV="1">
            <a:off x="-418306" y="2094706"/>
            <a:ext cx="22098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-158234" y="201781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energy</a:t>
            </a:r>
            <a:endParaRPr lang="en-US" sz="1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43000" y="305966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atom/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qubit</a:t>
            </a:r>
            <a:endParaRPr lang="en-US" sz="1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43200" y="305966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resonator</a:t>
            </a:r>
            <a:endParaRPr lang="en-US" sz="1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0" y="6449080"/>
            <a:ext cx="9144000" cy="292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E. Irish, K.C. Schwab, </a:t>
            </a:r>
            <a:r>
              <a:rPr lang="en-US" sz="13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PRB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3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68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155311 (2003).  </a:t>
            </a:r>
            <a:endParaRPr lang="en-US" sz="1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676400"/>
            <a:ext cx="7605713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NEMS + </a:t>
            </a:r>
            <a:r>
              <a:rPr lang="en-US" dirty="0" err="1" smtClean="0"/>
              <a:t>qubit</a:t>
            </a:r>
            <a:r>
              <a:rPr lang="en-US" dirty="0" smtClean="0"/>
              <a:t> in dispersive limit</a:t>
            </a:r>
          </a:p>
        </p:txBody>
      </p:sp>
      <p:pic>
        <p:nvPicPr>
          <p:cNvPr id="6246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990600"/>
            <a:ext cx="43592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708025"/>
            <a:ext cx="4214812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282575" y="4157663"/>
          <a:ext cx="4551363" cy="679450"/>
        </p:xfrm>
        <a:graphic>
          <a:graphicData uri="http://schemas.openxmlformats.org/presentationml/2006/ole">
            <p:oleObj spid="_x0000_s1034242" name="Equation" r:id="rId5" imgW="3289300" imgH="457200" progId="Equation.DSMT4">
              <p:embed/>
            </p:oleObj>
          </a:graphicData>
        </a:graphic>
      </p:graphicFrame>
      <p:pic>
        <p:nvPicPr>
          <p:cNvPr id="62470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999038"/>
            <a:ext cx="53594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NEMS coupled to superconducting </a:t>
            </a:r>
            <a:r>
              <a:rPr lang="en-US" sz="2000" dirty="0" err="1" smtClean="0">
                <a:latin typeface="Century Gothic"/>
                <a:cs typeface="Century Gothic"/>
              </a:rPr>
              <a:t>qubit</a:t>
            </a:r>
            <a:endParaRPr lang="en-US" sz="20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Basic Properties of Superfluid He-4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3400" y="990600"/>
            <a:ext cx="7924800" cy="59093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Speed of first sound: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=240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m/s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 (x10 smaller than most metals)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Density: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ρ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=145 Kg/m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3 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(x10 less than most solids)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Dielectric constant: 1.05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Chemically pure (impurities freeze to container walls)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Isotopic impurities: He-3, concentration of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-7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.  Concentration of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&lt;10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-14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has been achieved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Transition temperature: T</a:t>
            </a:r>
            <a:r>
              <a:rPr lang="en-US" sz="1400" baseline="-25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λ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 2.17K, below this a macroscopic order parameter appears,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Ψ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Entropy resides in normal fluid density composed of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rotons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(e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-8K/kbT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) and phonons (T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4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)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Shows persistent mass currents (frictionless flow) below T</a:t>
            </a:r>
            <a:r>
              <a:rPr lang="en-US" sz="1400" baseline="-25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λ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, quantized circulation around loops.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rcRect t="2212"/>
          <a:stretch>
            <a:fillRect/>
          </a:stretch>
        </p:blipFill>
        <p:spPr bwMode="auto">
          <a:xfrm>
            <a:off x="0" y="1295400"/>
            <a:ext cx="9143999" cy="33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Control at the single quanta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0" y="6461323"/>
            <a:ext cx="91440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O’Connell, et al, </a:t>
            </a:r>
            <a:r>
              <a:rPr lang="en-US" sz="14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464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697 (2010).  </a:t>
            </a:r>
            <a:endParaRPr lang="en-US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7628"/>
            <a:ext cx="9126276" cy="51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Coupling to a superconducting </a:t>
            </a:r>
            <a:r>
              <a:rPr lang="en-US" sz="2000" dirty="0" err="1" smtClean="0">
                <a:latin typeface="Century Gothic"/>
                <a:cs typeface="Century Gothic"/>
              </a:rPr>
              <a:t>qubit</a:t>
            </a:r>
            <a:endParaRPr lang="en-US" sz="2000" dirty="0" smtClean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0" y="6334780"/>
            <a:ext cx="91440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O’Connell, et al, </a:t>
            </a:r>
            <a:r>
              <a:rPr lang="en-US" sz="14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464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697 (2010).  </a:t>
            </a:r>
            <a:endParaRPr lang="en-US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0050"/>
            <a:ext cx="9140825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Exchanging a single quanta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0" y="6474480"/>
            <a:ext cx="91440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O’Connell, et al, </a:t>
            </a:r>
            <a:r>
              <a:rPr lang="en-US" sz="1400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Nature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464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697 (2010).  </a:t>
            </a:r>
            <a:endParaRPr lang="en-US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>
            <p:ph idx="1"/>
          </p:nvPr>
        </p:nvGraphicFramePr>
        <p:xfrm>
          <a:off x="3732213" y="1712913"/>
          <a:ext cx="1395412" cy="771525"/>
        </p:xfrm>
        <a:graphic>
          <a:graphicData uri="http://schemas.openxmlformats.org/presentationml/2006/ole">
            <p:oleObj spid="_x0000_s1032194" name="Equation" r:id="rId3" imgW="711200" imgH="393700" progId="Equation.DSMT4">
              <p:embed/>
            </p:oleObj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3733800" y="1304925"/>
          <a:ext cx="1270000" cy="446088"/>
        </p:xfrm>
        <a:graphic>
          <a:graphicData uri="http://schemas.openxmlformats.org/presentationml/2006/ole">
            <p:oleObj spid="_x0000_s1032195" name="Equation" r:id="rId4" imgW="647700" imgH="228600" progId="Equation.DSMT4">
              <p:embed/>
            </p:oleObj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3373438" y="4592638"/>
          <a:ext cx="1944687" cy="771525"/>
        </p:xfrm>
        <a:graphic>
          <a:graphicData uri="http://schemas.openxmlformats.org/presentationml/2006/ole">
            <p:oleObj spid="_x0000_s1032196" name="Equation" r:id="rId5" imgW="990600" imgH="393700" progId="Equation.DSMT4">
              <p:embed/>
            </p:oleObj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6624638" y="2576513"/>
          <a:ext cx="550862" cy="803275"/>
        </p:xfrm>
        <a:graphic>
          <a:graphicData uri="http://schemas.openxmlformats.org/presentationml/2006/ole">
            <p:oleObj spid="_x0000_s1032197" name="Equation" r:id="rId6" imgW="139700" imgH="203200" progId="Equation.DSMT4">
              <p:embed/>
            </p:oleObj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377950" y="2517775"/>
          <a:ext cx="676275" cy="882650"/>
        </p:xfrm>
        <a:graphic>
          <a:graphicData uri="http://schemas.openxmlformats.org/presentationml/2006/ole">
            <p:oleObj spid="_x0000_s1032198" name="Equation" r:id="rId7" imgW="127000" imgH="165100" progId="Equation.DSMT4">
              <p:embed/>
            </p:oleObj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2967038" y="3640138"/>
          <a:ext cx="2743200" cy="771525"/>
        </p:xfrm>
        <a:graphic>
          <a:graphicData uri="http://schemas.openxmlformats.org/presentationml/2006/ole">
            <p:oleObj spid="_x0000_s1032199" name="Equation" r:id="rId8" imgW="1397000" imgH="393700" progId="Equation.DSMT4">
              <p:embed/>
            </p:oleObj>
          </a:graphicData>
        </a:graphic>
      </p:graphicFrame>
      <p:sp>
        <p:nvSpPr>
          <p:cNvPr id="50185" name="Freeform 16"/>
          <p:cNvSpPr>
            <a:spLocks/>
          </p:cNvSpPr>
          <p:nvPr/>
        </p:nvSpPr>
        <p:spPr bwMode="auto">
          <a:xfrm>
            <a:off x="1993900" y="1741488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Freeform 17"/>
          <p:cNvSpPr>
            <a:spLocks/>
          </p:cNvSpPr>
          <p:nvPr/>
        </p:nvSpPr>
        <p:spPr bwMode="auto">
          <a:xfrm rot="4587270">
            <a:off x="5384800" y="1733550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Freeform 18"/>
          <p:cNvSpPr>
            <a:spLocks/>
          </p:cNvSpPr>
          <p:nvPr/>
        </p:nvSpPr>
        <p:spPr bwMode="auto">
          <a:xfrm rot="10800000">
            <a:off x="5486400" y="3767138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8" name="Freeform 19"/>
          <p:cNvSpPr>
            <a:spLocks/>
          </p:cNvSpPr>
          <p:nvPr/>
        </p:nvSpPr>
        <p:spPr bwMode="auto">
          <a:xfrm rot="-6095530">
            <a:off x="1925638" y="3692525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The Standard Quantum Limit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ph idx="1"/>
          </p:nvPr>
        </p:nvGraphicFramePr>
        <p:xfrm>
          <a:off x="4724400" y="2289175"/>
          <a:ext cx="1916113" cy="690563"/>
        </p:xfrm>
        <a:graphic>
          <a:graphicData uri="http://schemas.openxmlformats.org/presentationml/2006/ole">
            <p:oleObj spid="_x0000_s1033218" name="Equation" r:id="rId3" imgW="1092200" imgH="393700" progId="Equation.DSMT4">
              <p:embed/>
            </p:oleObj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4611688" y="1509713"/>
          <a:ext cx="1993900" cy="768350"/>
        </p:xfrm>
        <a:graphic>
          <a:graphicData uri="http://schemas.openxmlformats.org/presentationml/2006/ole">
            <p:oleObj spid="_x0000_s1033219" name="Equation" r:id="rId4" imgW="1016000" imgH="393700" progId="Equation.DSMT4">
              <p:embed/>
            </p:oleObj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2662238" y="3124200"/>
          <a:ext cx="808037" cy="1027113"/>
        </p:xfrm>
        <a:graphic>
          <a:graphicData uri="http://schemas.openxmlformats.org/presentationml/2006/ole">
            <p:oleObj spid="_x0000_s1033220" name="Equation" r:id="rId5" imgW="190500" imgH="241300" progId="Equation.DSMT4">
              <p:embed/>
            </p:oleObj>
          </a:graphicData>
        </a:graphic>
      </p:graphicFrame>
      <p:sp>
        <p:nvSpPr>
          <p:cNvPr id="51210" name="Freeform 9"/>
          <p:cNvSpPr>
            <a:spLocks/>
          </p:cNvSpPr>
          <p:nvPr/>
        </p:nvSpPr>
        <p:spPr bwMode="auto">
          <a:xfrm>
            <a:off x="3233738" y="2289175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1" name="Freeform 10"/>
          <p:cNvSpPr>
            <a:spLocks/>
          </p:cNvSpPr>
          <p:nvPr/>
        </p:nvSpPr>
        <p:spPr bwMode="auto">
          <a:xfrm rot="4587270">
            <a:off x="6624638" y="2281238"/>
            <a:ext cx="1257300" cy="882650"/>
          </a:xfrm>
          <a:custGeom>
            <a:avLst/>
            <a:gdLst>
              <a:gd name="T0" fmla="*/ 0 w 792"/>
              <a:gd name="T1" fmla="*/ 2147483647 h 556"/>
              <a:gd name="T2" fmla="*/ 2147483647 w 792"/>
              <a:gd name="T3" fmla="*/ 2147483647 h 556"/>
              <a:gd name="T4" fmla="*/ 2147483647 w 792"/>
              <a:gd name="T5" fmla="*/ 0 h 556"/>
              <a:gd name="T6" fmla="*/ 0 60000 65536"/>
              <a:gd name="T7" fmla="*/ 0 60000 65536"/>
              <a:gd name="T8" fmla="*/ 0 60000 65536"/>
              <a:gd name="T9" fmla="*/ 0 w 792"/>
              <a:gd name="T10" fmla="*/ 0 h 556"/>
              <a:gd name="T11" fmla="*/ 792 w 79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556">
                <a:moveTo>
                  <a:pt x="0" y="556"/>
                </a:moveTo>
                <a:cubicBezTo>
                  <a:pt x="42" y="397"/>
                  <a:pt x="84" y="238"/>
                  <a:pt x="216" y="145"/>
                </a:cubicBezTo>
                <a:cubicBezTo>
                  <a:pt x="348" y="52"/>
                  <a:pt x="696" y="24"/>
                  <a:pt x="792" y="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stealth" w="lg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7693025" y="3187700"/>
          <a:ext cx="862013" cy="1027113"/>
        </p:xfrm>
        <a:graphic>
          <a:graphicData uri="http://schemas.openxmlformats.org/presentationml/2006/ole">
            <p:oleObj spid="_x0000_s1033221" name="Equation" r:id="rId6" imgW="203200" imgH="241300" progId="Equation.DSMT4">
              <p:embed/>
            </p:oleObj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104775" y="2047875"/>
          <a:ext cx="3057525" cy="412750"/>
        </p:xfrm>
        <a:graphic>
          <a:graphicData uri="http://schemas.openxmlformats.org/presentationml/2006/ole">
            <p:oleObj spid="_x0000_s1033222" name="Equation" r:id="rId7" imgW="1879600" imgH="254000" progId="Equation.DSMT4">
              <p:embed/>
            </p:oleObj>
          </a:graphicData>
        </a:graphic>
      </p:graphicFrame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131128" y="1223963"/>
          <a:ext cx="2424112" cy="604837"/>
        </p:xfrm>
        <a:graphic>
          <a:graphicData uri="http://schemas.openxmlformats.org/presentationml/2006/ole">
            <p:oleObj spid="_x0000_s1033223" name="Equation" r:id="rId8" imgW="1574800" imgH="393700" progId="Equation.DSMT4">
              <p:embed/>
            </p:oleObj>
          </a:graphicData>
        </a:graphic>
      </p:graphicFrame>
      <p:sp>
        <p:nvSpPr>
          <p:cNvPr id="51212" name="Text Box 16"/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 err="1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Braginskii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, V.B., </a:t>
            </a:r>
            <a:r>
              <a:rPr lang="en-US" altLang="ko-KR" sz="1200" dirty="0" err="1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Vorontsov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, </a:t>
            </a:r>
            <a:r>
              <a:rPr lang="en-US" altLang="ko-KR" sz="1200" dirty="0" err="1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Yu.I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., Quantum-mechanical limitations in macroscopic experiments and modern experimental design. </a:t>
            </a:r>
            <a:r>
              <a:rPr lang="en-US" altLang="ko-KR" sz="1200" i="1" dirty="0" err="1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Sov</a:t>
            </a:r>
            <a:r>
              <a:rPr lang="en-US" altLang="ko-KR" sz="1200" i="1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. </a:t>
            </a:r>
            <a:r>
              <a:rPr lang="en-US" altLang="ko-KR" sz="1200" i="1" dirty="0" err="1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Phys.Usp</a:t>
            </a:r>
            <a:r>
              <a:rPr lang="en-US" altLang="ko-KR" sz="1200" i="1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. </a:t>
            </a:r>
            <a:r>
              <a:rPr lang="en-US" altLang="ko-KR" sz="1200" b="1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17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Gulim" pitchFamily="34" charset="-127"/>
                <a:cs typeface="Gulim" pitchFamily="34" charset="-127"/>
              </a:rPr>
              <a:t>, 644 (1975). 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Thorne, Kip S., </a:t>
            </a:r>
            <a:r>
              <a:rPr lang="en-US" altLang="ko-KR" sz="1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Drever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Ronald W.P., Caves, Carlton M., Zimmerman, Mark, Sandberg, Vernon D., Quantum </a:t>
            </a:r>
            <a:r>
              <a:rPr lang="en-US" altLang="ko-KR" sz="1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Nondemolition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measurements of Harmonic Oscillators. </a:t>
            </a:r>
            <a:r>
              <a:rPr lang="en-US" altLang="ko-KR" sz="12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Phys. Rev. </a:t>
            </a:r>
            <a:r>
              <a:rPr lang="en-US" altLang="ko-KR" sz="1200" i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en-US" altLang="ko-KR" sz="12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altLang="ko-KR" sz="1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  <a:r>
              <a:rPr lang="en-US" altLang="ko-KR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667-671 (1978).</a:t>
            </a:r>
            <a:endParaRPr lang="en-US" sz="12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1208" name="Object 8"/>
          <p:cNvGraphicFramePr>
            <a:graphicFrameLocks noChangeAspect="1"/>
          </p:cNvGraphicFramePr>
          <p:nvPr/>
        </p:nvGraphicFramePr>
        <p:xfrm>
          <a:off x="3925888" y="4416425"/>
          <a:ext cx="3135312" cy="717550"/>
        </p:xfrm>
        <a:graphic>
          <a:graphicData uri="http://schemas.openxmlformats.org/presentationml/2006/ole">
            <p:oleObj spid="_x0000_s1033224" name="Equation" r:id="rId9" imgW="1879600" imgH="431800" progId="Equation.DSMT4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QND Measurement of </a:t>
            </a:r>
            <a:r>
              <a:rPr lang="en-US" sz="2000" dirty="0" err="1" smtClean="0">
                <a:latin typeface="Century Gothic"/>
                <a:cs typeface="Century Gothic"/>
              </a:rPr>
              <a:t>Quadratures</a:t>
            </a:r>
            <a:endParaRPr lang="en-US" sz="20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Summary, take home messages, and good things to know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240" y="1153160"/>
            <a:ext cx="5257800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Small particles (photons, electrons,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ect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) don’t behave in a way consistent with our classical/ancient notions of reality.</a:t>
            </a:r>
          </a:p>
          <a:p>
            <a:pPr algn="just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Large molecules (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Buckyballs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and now larger) can act like waves, going both ways around an obstacle and interfering with itself.</a:t>
            </a:r>
          </a:p>
          <a:p>
            <a:pPr algn="just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There is probably no limit to the size where quantum behavior stops; we are building small mechanical devices to see the wave behavior or larger objects.</a:t>
            </a:r>
          </a:p>
          <a:p>
            <a:pPr algn="just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Our community has recent produced the quantum ground state of mechanical structures in both electro-mechanical and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opto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-mechanical devices.</a:t>
            </a:r>
          </a:p>
          <a:p>
            <a:pPr algn="just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The Uncertainty Principle fluctuations of a mechanical mode have been recently measured.</a:t>
            </a:r>
          </a:p>
          <a:p>
            <a:pPr algn="just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Manipulation of a single phonon, using a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qubit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, has recently been demonstrated.</a:t>
            </a:r>
          </a:p>
          <a:p>
            <a:pPr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/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4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www.kschwabresearch.com</a:t>
            </a:r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sz="140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sz="1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0012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59593"/>
            <a:ext cx="3365500" cy="5366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Mechanical Brownian Motion – Signal in Microwave Oscillator</a:t>
            </a:r>
          </a:p>
        </p:txBody>
      </p:sp>
      <p:pic>
        <p:nvPicPr>
          <p:cNvPr id="45059" name="Picture 3" descr="thermal cal.eps"/>
          <p:cNvPicPr>
            <a:picLocks noChangeAspect="1"/>
          </p:cNvPicPr>
          <p:nvPr/>
        </p:nvPicPr>
        <p:blipFill>
          <a:blip r:embed="rId2"/>
          <a:srcRect l="6483" t="10327" r="12837"/>
          <a:stretch>
            <a:fillRect/>
          </a:stretch>
        </p:blipFill>
        <p:spPr bwMode="auto">
          <a:xfrm>
            <a:off x="1144588" y="1027113"/>
            <a:ext cx="6854825" cy="4803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5060" name="Text Box 58"/>
          <p:cNvSpPr txBox="1">
            <a:spLocks noChangeArrowheads="1"/>
          </p:cNvSpPr>
          <p:nvPr/>
        </p:nvSpPr>
        <p:spPr bwMode="auto">
          <a:xfrm>
            <a:off x="1225550" y="6172200"/>
            <a:ext cx="5864225" cy="306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Problem #1:  Device does not thermalize below ~100mK</a:t>
            </a:r>
            <a:endParaRPr lang="en-US" sz="2000">
              <a:solidFill>
                <a:schemeClr val="bg1"/>
              </a:solidFill>
              <a:latin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0" y="982177"/>
            <a:ext cx="4114800" cy="553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Wave function for a single atom:</a:t>
            </a: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After measurement:</a:t>
            </a: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What if a microscopic degree of freedom is coupled to a macroscopic state?</a:t>
            </a: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Can something as complex as a cat become entangled with microscopic entity? </a:t>
            </a:r>
          </a:p>
          <a:p>
            <a:pPr algn="l">
              <a:buFont typeface="Arial"/>
              <a:buChar char="•"/>
            </a:pPr>
            <a:endParaRPr lang="en-US" sz="1400" dirty="0" smtClean="0">
              <a:solidFill>
                <a:schemeClr val="bg1">
                  <a:lumMod val="95000"/>
                </a:schemeClr>
              </a:solidFill>
              <a:latin typeface="Century Gothic"/>
              <a:cs typeface="Century Gothic"/>
            </a:endParaRPr>
          </a:p>
          <a:p>
            <a:pPr algn="l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/>
                <a:cs typeface="Century Gothic"/>
              </a:rPr>
              <a:t>Before you look, is the cat in a superposition of alive and dead?</a:t>
            </a:r>
            <a:endParaRPr lang="en-US" sz="1400" dirty="0" smtClean="0"/>
          </a:p>
          <a:p>
            <a:pPr algn="l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Schrödinger's cat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76" y="1752600"/>
            <a:ext cx="4671264" cy="3810000"/>
          </a:xfrm>
          <a:prstGeom prst="rect">
            <a:avLst/>
          </a:prstGeom>
        </p:spPr>
      </p:pic>
      <p:graphicFrame>
        <p:nvGraphicFramePr>
          <p:cNvPr id="712706" name="Object 2"/>
          <p:cNvGraphicFramePr>
            <a:graphicFrameLocks noChangeAspect="1"/>
          </p:cNvGraphicFramePr>
          <p:nvPr/>
        </p:nvGraphicFramePr>
        <p:xfrm>
          <a:off x="152400" y="1447800"/>
          <a:ext cx="1837135" cy="360326"/>
        </p:xfrm>
        <a:graphic>
          <a:graphicData uri="http://schemas.openxmlformats.org/presentationml/2006/ole">
            <p:oleObj spid="_x0000_s712706" name="Equation" r:id="rId4" imgW="1231900" imgH="241300" progId="Equation.DSMT4">
              <p:embed/>
            </p:oleObj>
          </a:graphicData>
        </a:graphic>
      </p:graphicFrame>
      <p:graphicFrame>
        <p:nvGraphicFramePr>
          <p:cNvPr id="712707" name="Object 3"/>
          <p:cNvGraphicFramePr>
            <a:graphicFrameLocks noChangeAspect="1"/>
          </p:cNvGraphicFramePr>
          <p:nvPr/>
        </p:nvGraphicFramePr>
        <p:xfrm>
          <a:off x="152400" y="3962400"/>
          <a:ext cx="4038600" cy="375684"/>
        </p:xfrm>
        <a:graphic>
          <a:graphicData uri="http://schemas.openxmlformats.org/presentationml/2006/ole">
            <p:oleObj spid="_x0000_s712707" name="Equation" r:id="rId5" imgW="2578100" imgH="241300" progId="Equation.DSMT4">
              <p:embed/>
            </p:oleObj>
          </a:graphicData>
        </a:graphic>
      </p:graphicFrame>
      <p:graphicFrame>
        <p:nvGraphicFramePr>
          <p:cNvPr id="712710" name="Object 6"/>
          <p:cNvGraphicFramePr>
            <a:graphicFrameLocks noChangeAspect="1"/>
          </p:cNvGraphicFramePr>
          <p:nvPr/>
        </p:nvGraphicFramePr>
        <p:xfrm>
          <a:off x="152400" y="2667000"/>
          <a:ext cx="1971675" cy="360640"/>
        </p:xfrm>
        <a:graphic>
          <a:graphicData uri="http://schemas.openxmlformats.org/presentationml/2006/ole">
            <p:oleObj spid="_x0000_s712710" name="Equation" r:id="rId6" imgW="1320800" imgH="241300" progId="Equation.DSMT4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491288"/>
            <a:ext cx="6523038" cy="292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Schrodinger,</a:t>
            </a:r>
            <a:r>
              <a:rPr lang="en-US" sz="13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1300" b="1" i="1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Naturwissenschaften</a:t>
            </a:r>
            <a:r>
              <a:rPr lang="en-US" sz="1300" dirty="0" smtClean="0">
                <a:solidFill>
                  <a:srgbClr val="FFFFFF"/>
                </a:solidFill>
                <a:latin typeface="Century Gothic"/>
                <a:cs typeface="Century Gothic"/>
              </a:rPr>
              <a:t> (1935</a:t>
            </a:r>
            <a:r>
              <a:rPr lang="en-US" sz="1300" dirty="0" smtClean="0">
                <a:solidFill>
                  <a:schemeClr val="bg1"/>
                </a:solidFill>
                <a:latin typeface="Century Gothic"/>
                <a:cs typeface="Century Gothic"/>
              </a:rPr>
              <a:t>)</a:t>
            </a:r>
            <a:r>
              <a:rPr lang="en-US" sz="13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</a:p>
        </p:txBody>
      </p:sp>
      <p:graphicFrame>
        <p:nvGraphicFramePr>
          <p:cNvPr id="712713" name="Object 9"/>
          <p:cNvGraphicFramePr>
            <a:graphicFrameLocks noChangeAspect="1"/>
          </p:cNvGraphicFramePr>
          <p:nvPr/>
        </p:nvGraphicFramePr>
        <p:xfrm>
          <a:off x="3182938" y="990600"/>
          <a:ext cx="1135062" cy="360363"/>
        </p:xfrm>
        <a:graphic>
          <a:graphicData uri="http://schemas.openxmlformats.org/presentationml/2006/ole">
            <p:oleObj spid="_x0000_s712713" name="Equation" r:id="rId7" imgW="762000" imgH="241300" progId="Equation.DSMT4">
              <p:embed/>
            </p:oleObj>
          </a:graphicData>
        </a:graphic>
      </p:graphicFrame>
      <p:graphicFrame>
        <p:nvGraphicFramePr>
          <p:cNvPr id="712714" name="Object 10"/>
          <p:cNvGraphicFramePr>
            <a:graphicFrameLocks noChangeAspect="1"/>
          </p:cNvGraphicFramePr>
          <p:nvPr/>
        </p:nvGraphicFramePr>
        <p:xfrm>
          <a:off x="4572000" y="990600"/>
          <a:ext cx="1098550" cy="360363"/>
        </p:xfrm>
        <a:graphic>
          <a:graphicData uri="http://schemas.openxmlformats.org/presentationml/2006/ole">
            <p:oleObj spid="_x0000_s712714" name="Equation" r:id="rId8" imgW="736600" imgH="2413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Basic concept: </a:t>
            </a:r>
            <a:r>
              <a:rPr lang="en-US" dirty="0" smtClean="0">
                <a:latin typeface="Century Gothic"/>
                <a:cs typeface="Century Gothic"/>
              </a:rPr>
              <a:t>superfluid acoustic resonator coupled to microwave resonator</a:t>
            </a:r>
          </a:p>
        </p:txBody>
      </p:sp>
      <p:pic>
        <p:nvPicPr>
          <p:cNvPr id="5" name="Picture 4" descr="DSCN18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53" y="759796"/>
            <a:ext cx="8130939" cy="6098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Dissipation of first sound in He-4 – phonon-phonon coupling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2039" y="983425"/>
            <a:ext cx="7924800" cy="24622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Non-linear acoustic response: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Dispersion relationship for sound: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For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γ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&lt;1, three phonon acoustic damping process is possible where phonons scatter off of thermal phonons in fluid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886200" y="1600200"/>
          <a:ext cx="1676399" cy="396567"/>
        </p:xfrm>
        <a:graphic>
          <a:graphicData uri="http://schemas.openxmlformats.org/presentationml/2006/ole">
            <p:oleObj spid="_x0000_s1069058" name="Equation" r:id="rId4" imgW="1181100" imgH="279400" progId="Equation.DSMT4">
              <p:embed/>
            </p:oleObj>
          </a:graphicData>
        </a:graphic>
      </p:graphicFrame>
      <p:graphicFrame>
        <p:nvGraphicFramePr>
          <p:cNvPr id="1069061" name="Object 5"/>
          <p:cNvGraphicFramePr>
            <a:graphicFrameLocks noChangeAspect="1"/>
          </p:cNvGraphicFramePr>
          <p:nvPr/>
        </p:nvGraphicFramePr>
        <p:xfrm>
          <a:off x="4114800" y="3657600"/>
          <a:ext cx="2017713" cy="631825"/>
        </p:xfrm>
        <a:graphic>
          <a:graphicData uri="http://schemas.openxmlformats.org/presentationml/2006/ole">
            <p:oleObj spid="_x0000_s1069061" name="Equation" r:id="rId5" imgW="1422400" imgH="444500" progId="Equation.DSMT4">
              <p:embed/>
            </p:oleObj>
          </a:graphicData>
        </a:graphic>
      </p:graphicFrame>
      <p:graphicFrame>
        <p:nvGraphicFramePr>
          <p:cNvPr id="1069062" name="Object 6"/>
          <p:cNvGraphicFramePr>
            <a:graphicFrameLocks noChangeAspect="1"/>
          </p:cNvGraphicFramePr>
          <p:nvPr/>
        </p:nvGraphicFramePr>
        <p:xfrm>
          <a:off x="3962400" y="838200"/>
          <a:ext cx="1511300" cy="595313"/>
        </p:xfrm>
        <a:graphic>
          <a:graphicData uri="http://schemas.openxmlformats.org/presentationml/2006/ole">
            <p:oleObj spid="_x0000_s1069062" name="Equation" r:id="rId6" imgW="1066800" imgH="419100" progId="Equation.DSMT4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00" y="2889250"/>
            <a:ext cx="3160164" cy="3232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0" y="6304002"/>
            <a:ext cx="9144000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C.E. Chase, Proc. Roy. Soc. (London) A220, 116 (1953). </a:t>
            </a:r>
          </a:p>
          <a:p>
            <a:pPr algn="l"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Humphrey Maris, “Attenuation and Velocity of Sound in Superfluid Helium.”   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Phys. Rev. </a:t>
            </a:r>
            <a:r>
              <a:rPr lang="en-US" altLang="ko-KR" sz="1200" i="1" dirty="0" err="1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Lett</a:t>
            </a:r>
            <a:r>
              <a:rPr lang="en-US" altLang="ko-KR" sz="1200" i="1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.</a:t>
            </a:r>
            <a:r>
              <a:rPr lang="en-US" altLang="ko-KR" sz="1200" i="1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 </a:t>
            </a:r>
            <a:r>
              <a:rPr lang="en-US" altLang="ko-KR" sz="1200" b="1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28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277 (1972)</a:t>
            </a:r>
            <a:r>
              <a:rPr lang="en-US" altLang="ko-KR" sz="1200" dirty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.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 </a:t>
            </a:r>
            <a:endParaRPr lang="en-US" altLang="ko-KR" sz="1200" dirty="0">
              <a:solidFill>
                <a:schemeClr val="bg1"/>
              </a:solidFill>
              <a:latin typeface="Century Gothic"/>
              <a:ea typeface="Times New Roman" charset="0"/>
              <a:cs typeface="Century Gothic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657600" y="3200400"/>
            <a:ext cx="5105400" cy="28930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Acoustic attenuation length: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T=10mK,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ω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=2π 3KHz    ⇒    1/α = 3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9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</a:t>
            </a: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T=  1mK,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ω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=2π 3KHz    ⇒    1/α = 3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13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m</a:t>
            </a:r>
            <a:endParaRPr lang="en-US" sz="1400" baseline="300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Dissipation due to He-3 impurities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63926"/>
            <a:ext cx="9144000" cy="3940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0" y="6524301"/>
            <a:ext cx="914400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Kerscher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Miemetz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</a:t>
            </a:r>
            <a:r>
              <a:rPr lang="en-US" altLang="ko-KR" sz="1200" dirty="0" err="1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Schoepe</a:t>
            </a:r>
            <a:r>
              <a:rPr lang="en-US" altLang="ko-KR" sz="1200" dirty="0" smtClean="0">
                <a:solidFill>
                  <a:schemeClr val="bg1"/>
                </a:solidFill>
                <a:latin typeface="Century Gothic"/>
                <a:ea typeface="Times New Roman" charset="0"/>
                <a:cs typeface="Century Gothic"/>
              </a:rPr>
              <a:t>, “Viscosity and mean Free Path of Very Dilute Solutions of 3He in 4He,” JLTP 124, 163 (2001).</a:t>
            </a:r>
          </a:p>
        </p:txBody>
      </p:sp>
      <p:graphicFrame>
        <p:nvGraphicFramePr>
          <p:cNvPr id="1115141" name="Object 5"/>
          <p:cNvGraphicFramePr>
            <a:graphicFrameLocks noChangeAspect="1"/>
          </p:cNvGraphicFramePr>
          <p:nvPr/>
        </p:nvGraphicFramePr>
        <p:xfrm>
          <a:off x="4689099" y="2091063"/>
          <a:ext cx="4124325" cy="685800"/>
        </p:xfrm>
        <a:graphic>
          <a:graphicData uri="http://schemas.openxmlformats.org/presentationml/2006/ole">
            <p:oleObj spid="_x0000_s1165314" name="Equation" r:id="rId4" imgW="2908300" imgH="482600" progId="Equation.DSMT4">
              <p:embed/>
            </p:oleObj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2400" y="820497"/>
            <a:ext cx="5188569" cy="46166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Treat He-3 atoms as dilute, viscous classical gas.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When mean free path is smaller than container, acoustic attenuation is density independent: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When concentration of He-3 drops to 10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-8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, mean free path is equal to the size of the container, ~10cm.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ourier New" charset="0"/>
                <a:cs typeface="Century Gothic"/>
              </a:rPr>
              <a:t>There is some uncertainty about the nature of the scattering of the He-3 atoms on the container walls.  We will assume diffuse scattering after N bounces off the walls.</a:t>
            </a:r>
            <a:endParaRPr lang="en-US" sz="1400" dirty="0">
              <a:solidFill>
                <a:srgbClr val="FFFFFF"/>
              </a:solidFill>
              <a:latin typeface="Century Gothic"/>
              <a:ea typeface="Courier New" charset="0"/>
              <a:cs typeface="Century Gothic"/>
            </a:endParaRPr>
          </a:p>
        </p:txBody>
      </p:sp>
      <p:graphicFrame>
        <p:nvGraphicFramePr>
          <p:cNvPr id="1115144" name="Object 8"/>
          <p:cNvGraphicFramePr>
            <a:graphicFrameLocks noChangeAspect="1"/>
          </p:cNvGraphicFramePr>
          <p:nvPr/>
        </p:nvGraphicFramePr>
        <p:xfrm>
          <a:off x="6023065" y="772242"/>
          <a:ext cx="2254250" cy="630237"/>
        </p:xfrm>
        <a:graphic>
          <a:graphicData uri="http://schemas.openxmlformats.org/presentationml/2006/ole">
            <p:oleObj spid="_x0000_s1165315" name="Equation" r:id="rId5" imgW="1587500" imgH="444500" progId="Equation.DSMT4">
              <p:embed/>
            </p:oleObj>
          </a:graphicData>
        </a:graphic>
      </p:graphicFrame>
      <p:graphicFrame>
        <p:nvGraphicFramePr>
          <p:cNvPr id="1115145" name="Object 9"/>
          <p:cNvGraphicFramePr>
            <a:graphicFrameLocks noChangeAspect="1"/>
          </p:cNvGraphicFramePr>
          <p:nvPr/>
        </p:nvGraphicFramePr>
        <p:xfrm>
          <a:off x="4705584" y="802260"/>
          <a:ext cx="973138" cy="612775"/>
        </p:xfrm>
        <a:graphic>
          <a:graphicData uri="http://schemas.openxmlformats.org/presentationml/2006/ole">
            <p:oleObj spid="_x0000_s1165316" name="Equation" r:id="rId6" imgW="685800" imgH="431800" progId="Equation.DSMT4">
              <p:embed/>
            </p:oleObj>
          </a:graphicData>
        </a:graphic>
      </p:graphicFrame>
      <p:graphicFrame>
        <p:nvGraphicFramePr>
          <p:cNvPr id="1165319" name="Object 7"/>
          <p:cNvGraphicFramePr>
            <a:graphicFrameLocks noChangeAspect="1"/>
          </p:cNvGraphicFramePr>
          <p:nvPr/>
        </p:nvGraphicFramePr>
        <p:xfrm>
          <a:off x="1207407" y="5303121"/>
          <a:ext cx="2268537" cy="666750"/>
        </p:xfrm>
        <a:graphic>
          <a:graphicData uri="http://schemas.openxmlformats.org/presentationml/2006/ole">
            <p:oleObj spid="_x0000_s1165319" name="Equation" r:id="rId7" imgW="1600200" imgH="469900" progId="Equation.DSMT4">
              <p:embed/>
            </p:oleObj>
          </a:graphicData>
        </a:graphic>
      </p:graphicFrame>
      <p:sp>
        <p:nvSpPr>
          <p:cNvPr id="11" name="Oval 10"/>
          <p:cNvSpPr/>
          <p:nvPr/>
        </p:nvSpPr>
        <p:spPr>
          <a:xfrm>
            <a:off x="7421659" y="4280272"/>
            <a:ext cx="838200" cy="228600"/>
          </a:xfrm>
          <a:prstGeom prst="ellipse">
            <a:avLst/>
          </a:prstGeom>
          <a:scene3d>
            <a:camera prst="obliqueBottomLeft">
              <a:rot lat="0" lon="720000" rev="0"/>
            </a:camera>
            <a:lightRig rig="threePt" dir="t"/>
          </a:scene3d>
          <a:sp3d z="2197100" extrusionH="635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31159" y="5505822"/>
            <a:ext cx="1219200" cy="431800"/>
          </a:xfrm>
          <a:prstGeom prst="ellipse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0"/>
              </a:schemeClr>
            </a:solidFill>
          </a:ln>
          <a:scene3d>
            <a:camera prst="obliqueBottomLeft">
              <a:rot lat="0" lon="720000" rev="0"/>
            </a:camera>
            <a:lightRig rig="threePt" dir="t"/>
          </a:scene3d>
          <a:sp3d z="10160000" extrusionH="889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01176" y="413825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877603" y="4457180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50628" y="4149205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553753" y="4625455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60153" y="4714355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14103" y="5015980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98203" y="4828655"/>
            <a:ext cx="51212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F12D9C95-E21B-4849-9BDE-28997E21AAC7}" type="slidenum">
              <a:rPr lang="en-US"/>
              <a:pPr/>
              <a:t>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 Gothic"/>
                <a:cs typeface="Century Gothic"/>
              </a:rPr>
              <a:t>Expected intrinsic  dissipation of He-4: phonons and impurities</a:t>
            </a:r>
          </a:p>
        </p:txBody>
      </p:sp>
      <p:pic>
        <p:nvPicPr>
          <p:cNvPr id="11" name="Picture 10" descr="qv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37" y="815560"/>
            <a:ext cx="7105411" cy="5950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044" y="1791755"/>
            <a:ext cx="198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He-3 concentration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24619</TotalTime>
  <Words>2612</Words>
  <Application>Microsoft Macintosh PowerPoint</Application>
  <PresentationFormat>On-screen Show (4:3)</PresentationFormat>
  <Paragraphs>443</Paragraphs>
  <Slides>57</Slides>
  <Notes>22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Office Theme</vt:lpstr>
      <vt:lpstr>1_Default Design</vt:lpstr>
      <vt:lpstr>2_Default Design</vt:lpstr>
      <vt:lpstr>Equation</vt:lpstr>
      <vt:lpstr>MathType 6.0 Equation</vt:lpstr>
      <vt:lpstr>Development of an Ultra-low loss Superfluid He-4 Acoustic Resonator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Membrane thermalizes down to 10mK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Recent device pics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NEMS + qubit in dispersive limit</vt:lpstr>
      <vt:lpstr>Slide 50</vt:lpstr>
      <vt:lpstr>Slide 51</vt:lpstr>
      <vt:lpstr>Slide 52</vt:lpstr>
      <vt:lpstr>Slide 53</vt:lpstr>
      <vt:lpstr>Slide 54</vt:lpstr>
      <vt:lpstr>Slide 55</vt:lpstr>
      <vt:lpstr>Mechanical Brownian Motion – Signal in Microwave Oscillator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Shaw</dc:creator>
  <cp:lastModifiedBy>Keith Schwab</cp:lastModifiedBy>
  <cp:revision>208</cp:revision>
  <dcterms:created xsi:type="dcterms:W3CDTF">2012-05-17T17:01:29Z</dcterms:created>
  <dcterms:modified xsi:type="dcterms:W3CDTF">2012-05-17T17:03:30Z</dcterms:modified>
</cp:coreProperties>
</file>