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533" r:id="rId1"/>
    <p:sldMasterId id="2147485551" r:id="rId2"/>
  </p:sldMasterIdLst>
  <p:notesMasterIdLst>
    <p:notesMasterId r:id="rId26"/>
  </p:notesMasterIdLst>
  <p:sldIdLst>
    <p:sldId id="674" r:id="rId3"/>
    <p:sldId id="814" r:id="rId4"/>
    <p:sldId id="902" r:id="rId5"/>
    <p:sldId id="907" r:id="rId6"/>
    <p:sldId id="813" r:id="rId7"/>
    <p:sldId id="832" r:id="rId8"/>
    <p:sldId id="884" r:id="rId9"/>
    <p:sldId id="864" r:id="rId10"/>
    <p:sldId id="882" r:id="rId11"/>
    <p:sldId id="894" r:id="rId12"/>
    <p:sldId id="883" r:id="rId13"/>
    <p:sldId id="891" r:id="rId14"/>
    <p:sldId id="898" r:id="rId15"/>
    <p:sldId id="908" r:id="rId16"/>
    <p:sldId id="826" r:id="rId17"/>
    <p:sldId id="901" r:id="rId18"/>
    <p:sldId id="872" r:id="rId19"/>
    <p:sldId id="905" r:id="rId20"/>
    <p:sldId id="871" r:id="rId21"/>
    <p:sldId id="903" r:id="rId22"/>
    <p:sldId id="899" r:id="rId23"/>
    <p:sldId id="889" r:id="rId24"/>
    <p:sldId id="906" r:id="rId25"/>
  </p:sldIdLst>
  <p:sldSz cx="9144000" cy="6858000" type="screen4x3"/>
  <p:notesSz cx="7315200" cy="9601200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275EA7"/>
    <a:srgbClr val="FF6600"/>
    <a:srgbClr val="CC0099"/>
    <a:srgbClr val="FF3399"/>
    <a:srgbClr val="FF33CC"/>
    <a:srgbClr val="00FF00"/>
    <a:srgbClr val="0033CC"/>
    <a:srgbClr val="003300"/>
    <a:srgbClr val="95B3D7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06" autoAdjust="0"/>
    <p:restoredTop sz="66331" autoAdjust="0"/>
  </p:normalViewPr>
  <p:slideViewPr>
    <p:cSldViewPr>
      <p:cViewPr varScale="1">
        <p:scale>
          <a:sx n="88" d="100"/>
          <a:sy n="88" d="100"/>
        </p:scale>
        <p:origin x="-13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C7615-8A4C-422A-BA73-5FC2A78032D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7E1268A-D389-4559-AC2F-462199CEB569}">
      <dgm:prSet phldrT="[Text]"/>
      <dgm:spPr>
        <a:solidFill>
          <a:srgbClr val="00FF00">
            <a:alpha val="50000"/>
          </a:srgb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+mn-lt"/>
              <a:cs typeface="Tahoma" pitchFamily="34" charset="0"/>
            </a:rPr>
            <a:t>Crystalline Materials</a:t>
          </a:r>
          <a:endParaRPr lang="en-US" dirty="0">
            <a:solidFill>
              <a:schemeClr val="bg1"/>
            </a:solidFill>
            <a:latin typeface="+mn-lt"/>
            <a:cs typeface="Tahoma" pitchFamily="34" charset="0"/>
          </a:endParaRPr>
        </a:p>
      </dgm:t>
    </dgm:pt>
    <dgm:pt modelId="{B1336596-864F-4D0C-A69E-FA10001E0C32}" type="parTrans" cxnId="{8F503105-258D-4371-B4DE-4755368A68F7}">
      <dgm:prSet/>
      <dgm:spPr/>
      <dgm:t>
        <a:bodyPr/>
        <a:lstStyle/>
        <a:p>
          <a:endParaRPr lang="en-US"/>
        </a:p>
      </dgm:t>
    </dgm:pt>
    <dgm:pt modelId="{0C6C6760-E382-4C32-AAE6-638F1CA94CB5}" type="sibTrans" cxnId="{8F503105-258D-4371-B4DE-4755368A68F7}">
      <dgm:prSet/>
      <dgm:spPr/>
      <dgm:t>
        <a:bodyPr/>
        <a:lstStyle/>
        <a:p>
          <a:endParaRPr lang="en-US"/>
        </a:p>
      </dgm:t>
    </dgm:pt>
    <dgm:pt modelId="{0761B9EA-A328-4AA0-AD66-96CF2237507F}">
      <dgm:prSet phldrT="[Text]"/>
      <dgm:spPr>
        <a:solidFill>
          <a:srgbClr val="0033CC">
            <a:alpha val="50000"/>
          </a:srgb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+mn-lt"/>
              <a:cs typeface="Tahoma" pitchFamily="34" charset="0"/>
            </a:rPr>
            <a:t>Hybrid Geometry</a:t>
          </a:r>
          <a:endParaRPr lang="en-US" dirty="0">
            <a:solidFill>
              <a:schemeClr val="bg1"/>
            </a:solidFill>
            <a:latin typeface="+mn-lt"/>
            <a:cs typeface="Tahoma" pitchFamily="34" charset="0"/>
          </a:endParaRPr>
        </a:p>
      </dgm:t>
    </dgm:pt>
    <dgm:pt modelId="{B919794D-5BEB-438B-8828-65AD2AD00E68}" type="parTrans" cxnId="{23148953-E967-4FA9-AF84-B82CD7DAEB35}">
      <dgm:prSet/>
      <dgm:spPr/>
      <dgm:t>
        <a:bodyPr/>
        <a:lstStyle/>
        <a:p>
          <a:endParaRPr lang="en-US"/>
        </a:p>
      </dgm:t>
    </dgm:pt>
    <dgm:pt modelId="{E6D7B13F-0CF3-491A-8683-2202B12734BE}" type="sibTrans" cxnId="{23148953-E967-4FA9-AF84-B82CD7DAEB35}">
      <dgm:prSet/>
      <dgm:spPr/>
      <dgm:t>
        <a:bodyPr/>
        <a:lstStyle/>
        <a:p>
          <a:endParaRPr lang="en-US"/>
        </a:p>
      </dgm:t>
    </dgm:pt>
    <dgm:pt modelId="{6688B248-013C-4D1A-A786-4F4743402E37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+mn-lt"/>
              <a:cs typeface="Tahoma" pitchFamily="34" charset="0"/>
            </a:rPr>
            <a:t>Phonon Tunneling</a:t>
          </a:r>
          <a:endParaRPr lang="en-US" dirty="0">
            <a:solidFill>
              <a:schemeClr val="bg1"/>
            </a:solidFill>
            <a:latin typeface="+mn-lt"/>
            <a:cs typeface="Tahoma" pitchFamily="34" charset="0"/>
          </a:endParaRPr>
        </a:p>
      </dgm:t>
    </dgm:pt>
    <dgm:pt modelId="{751283FD-55A1-4F8D-9BD9-5F8283214D93}" type="parTrans" cxnId="{40035E69-925D-4DAC-8665-47A576A1CB82}">
      <dgm:prSet/>
      <dgm:spPr/>
      <dgm:t>
        <a:bodyPr/>
        <a:lstStyle/>
        <a:p>
          <a:endParaRPr lang="en-US"/>
        </a:p>
      </dgm:t>
    </dgm:pt>
    <dgm:pt modelId="{4DAF7392-1125-4B5F-B379-C8B0E3EF01FE}" type="sibTrans" cxnId="{40035E69-925D-4DAC-8665-47A576A1CB82}">
      <dgm:prSet/>
      <dgm:spPr/>
      <dgm:t>
        <a:bodyPr/>
        <a:lstStyle/>
        <a:p>
          <a:endParaRPr lang="en-US"/>
        </a:p>
      </dgm:t>
    </dgm:pt>
    <dgm:pt modelId="{6E945B70-3C8E-4F19-A5F1-D585F9B89227}" type="pres">
      <dgm:prSet presAssocID="{925C7615-8A4C-422A-BA73-5FC2A78032DB}" presName="compositeShape" presStyleCnt="0">
        <dgm:presLayoutVars>
          <dgm:chMax val="7"/>
          <dgm:dir/>
          <dgm:resizeHandles val="exact"/>
        </dgm:presLayoutVars>
      </dgm:prSet>
      <dgm:spPr/>
    </dgm:pt>
    <dgm:pt modelId="{05CA2610-6ADE-4B03-A37C-326F403D95C2}" type="pres">
      <dgm:prSet presAssocID="{D7E1268A-D389-4559-AC2F-462199CEB569}" presName="circ1" presStyleLbl="vennNode1" presStyleIdx="0" presStyleCnt="3"/>
      <dgm:spPr/>
      <dgm:t>
        <a:bodyPr/>
        <a:lstStyle/>
        <a:p>
          <a:endParaRPr lang="en-US"/>
        </a:p>
      </dgm:t>
    </dgm:pt>
    <dgm:pt modelId="{380890DE-BDF6-4A84-BF76-9593B2675C00}" type="pres">
      <dgm:prSet presAssocID="{D7E1268A-D389-4559-AC2F-462199CEB56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7E53A-91E1-4F24-BCE9-D997DCD828E6}" type="pres">
      <dgm:prSet presAssocID="{0761B9EA-A328-4AA0-AD66-96CF2237507F}" presName="circ2" presStyleLbl="vennNode1" presStyleIdx="1" presStyleCnt="3"/>
      <dgm:spPr/>
      <dgm:t>
        <a:bodyPr/>
        <a:lstStyle/>
        <a:p>
          <a:endParaRPr lang="en-US"/>
        </a:p>
      </dgm:t>
    </dgm:pt>
    <dgm:pt modelId="{83432175-A132-4463-A43D-F0BAF206F55D}" type="pres">
      <dgm:prSet presAssocID="{0761B9EA-A328-4AA0-AD66-96CF2237507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B48BE-7048-49C7-A16C-6CFD08B58649}" type="pres">
      <dgm:prSet presAssocID="{6688B248-013C-4D1A-A786-4F4743402E37}" presName="circ3" presStyleLbl="vennNode1" presStyleIdx="2" presStyleCnt="3"/>
      <dgm:spPr/>
      <dgm:t>
        <a:bodyPr/>
        <a:lstStyle/>
        <a:p>
          <a:endParaRPr lang="en-US"/>
        </a:p>
      </dgm:t>
    </dgm:pt>
    <dgm:pt modelId="{69892F8C-7A34-4392-A558-E6166A225BFA}" type="pres">
      <dgm:prSet presAssocID="{6688B248-013C-4D1A-A786-4F4743402E3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40F2BF-D98B-4B18-BDDB-362F3E99F1B8}" type="presOf" srcId="{D7E1268A-D389-4559-AC2F-462199CEB569}" destId="{380890DE-BDF6-4A84-BF76-9593B2675C00}" srcOrd="1" destOrd="0" presId="urn:microsoft.com/office/officeart/2005/8/layout/venn1"/>
    <dgm:cxn modelId="{40035E69-925D-4DAC-8665-47A576A1CB82}" srcId="{925C7615-8A4C-422A-BA73-5FC2A78032DB}" destId="{6688B248-013C-4D1A-A786-4F4743402E37}" srcOrd="2" destOrd="0" parTransId="{751283FD-55A1-4F8D-9BD9-5F8283214D93}" sibTransId="{4DAF7392-1125-4B5F-B379-C8B0E3EF01FE}"/>
    <dgm:cxn modelId="{42337173-EF4B-44D8-A881-67A6DD5EE16D}" type="presOf" srcId="{D7E1268A-D389-4559-AC2F-462199CEB569}" destId="{05CA2610-6ADE-4B03-A37C-326F403D95C2}" srcOrd="0" destOrd="0" presId="urn:microsoft.com/office/officeart/2005/8/layout/venn1"/>
    <dgm:cxn modelId="{9A27E648-260D-4E4E-B5F8-064865E8FA34}" type="presOf" srcId="{925C7615-8A4C-422A-BA73-5FC2A78032DB}" destId="{6E945B70-3C8E-4F19-A5F1-D585F9B89227}" srcOrd="0" destOrd="0" presId="urn:microsoft.com/office/officeart/2005/8/layout/venn1"/>
    <dgm:cxn modelId="{C4F1A0E9-A8A4-4620-9A0C-0C7CB1CC4A5A}" type="presOf" srcId="{0761B9EA-A328-4AA0-AD66-96CF2237507F}" destId="{6F67E53A-91E1-4F24-BCE9-D997DCD828E6}" srcOrd="0" destOrd="0" presId="urn:microsoft.com/office/officeart/2005/8/layout/venn1"/>
    <dgm:cxn modelId="{23148953-E967-4FA9-AF84-B82CD7DAEB35}" srcId="{925C7615-8A4C-422A-BA73-5FC2A78032DB}" destId="{0761B9EA-A328-4AA0-AD66-96CF2237507F}" srcOrd="1" destOrd="0" parTransId="{B919794D-5BEB-438B-8828-65AD2AD00E68}" sibTransId="{E6D7B13F-0CF3-491A-8683-2202B12734BE}"/>
    <dgm:cxn modelId="{1E7D7A7D-9064-45D8-9551-0B2E28A96954}" type="presOf" srcId="{6688B248-013C-4D1A-A786-4F4743402E37}" destId="{2C5B48BE-7048-49C7-A16C-6CFD08B58649}" srcOrd="0" destOrd="0" presId="urn:microsoft.com/office/officeart/2005/8/layout/venn1"/>
    <dgm:cxn modelId="{214D2EB2-086A-4FA3-A194-244DA95564AD}" type="presOf" srcId="{0761B9EA-A328-4AA0-AD66-96CF2237507F}" destId="{83432175-A132-4463-A43D-F0BAF206F55D}" srcOrd="1" destOrd="0" presId="urn:microsoft.com/office/officeart/2005/8/layout/venn1"/>
    <dgm:cxn modelId="{8F503105-258D-4371-B4DE-4755368A68F7}" srcId="{925C7615-8A4C-422A-BA73-5FC2A78032DB}" destId="{D7E1268A-D389-4559-AC2F-462199CEB569}" srcOrd="0" destOrd="0" parTransId="{B1336596-864F-4D0C-A69E-FA10001E0C32}" sibTransId="{0C6C6760-E382-4C32-AAE6-638F1CA94CB5}"/>
    <dgm:cxn modelId="{755595CB-46FA-46C0-B909-C236D664E050}" type="presOf" srcId="{6688B248-013C-4D1A-A786-4F4743402E37}" destId="{69892F8C-7A34-4392-A558-E6166A225BFA}" srcOrd="1" destOrd="0" presId="urn:microsoft.com/office/officeart/2005/8/layout/venn1"/>
    <dgm:cxn modelId="{003F2EB2-859D-43DF-BC6B-3AB819A4F098}" type="presParOf" srcId="{6E945B70-3C8E-4F19-A5F1-D585F9B89227}" destId="{05CA2610-6ADE-4B03-A37C-326F403D95C2}" srcOrd="0" destOrd="0" presId="urn:microsoft.com/office/officeart/2005/8/layout/venn1"/>
    <dgm:cxn modelId="{CD857C01-33E7-40BF-854D-44363613DB07}" type="presParOf" srcId="{6E945B70-3C8E-4F19-A5F1-D585F9B89227}" destId="{380890DE-BDF6-4A84-BF76-9593B2675C00}" srcOrd="1" destOrd="0" presId="urn:microsoft.com/office/officeart/2005/8/layout/venn1"/>
    <dgm:cxn modelId="{DABCF135-AF9C-4767-A21E-6221FCE04C02}" type="presParOf" srcId="{6E945B70-3C8E-4F19-A5F1-D585F9B89227}" destId="{6F67E53A-91E1-4F24-BCE9-D997DCD828E6}" srcOrd="2" destOrd="0" presId="urn:microsoft.com/office/officeart/2005/8/layout/venn1"/>
    <dgm:cxn modelId="{FBFC6CAA-BC41-4BA5-BF78-78F3CCE7F527}" type="presParOf" srcId="{6E945B70-3C8E-4F19-A5F1-D585F9B89227}" destId="{83432175-A132-4463-A43D-F0BAF206F55D}" srcOrd="3" destOrd="0" presId="urn:microsoft.com/office/officeart/2005/8/layout/venn1"/>
    <dgm:cxn modelId="{29F96B7F-F34E-47C2-B44E-ACEFBC67CCEF}" type="presParOf" srcId="{6E945B70-3C8E-4F19-A5F1-D585F9B89227}" destId="{2C5B48BE-7048-49C7-A16C-6CFD08B58649}" srcOrd="4" destOrd="0" presId="urn:microsoft.com/office/officeart/2005/8/layout/venn1"/>
    <dgm:cxn modelId="{264598EB-8F49-464D-8AC0-7797EEAE8DE5}" type="presParOf" srcId="{6E945B70-3C8E-4F19-A5F1-D585F9B89227}" destId="{69892F8C-7A34-4392-A558-E6166A225B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CA2610-6ADE-4B03-A37C-326F403D95C2}">
      <dsp:nvSpPr>
        <dsp:cNvPr id="0" name=""/>
        <dsp:cNvSpPr/>
      </dsp:nvSpPr>
      <dsp:spPr>
        <a:xfrm>
          <a:off x="1950719" y="45719"/>
          <a:ext cx="2194560" cy="2194560"/>
        </a:xfrm>
        <a:prstGeom prst="ellipse">
          <a:avLst/>
        </a:prstGeom>
        <a:solidFill>
          <a:srgbClr val="00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+mn-lt"/>
              <a:cs typeface="Tahoma" pitchFamily="34" charset="0"/>
            </a:rPr>
            <a:t>Crystalline Materials</a:t>
          </a:r>
          <a:endParaRPr lang="en-US" sz="2300" kern="1200" dirty="0">
            <a:solidFill>
              <a:schemeClr val="bg1"/>
            </a:solidFill>
            <a:latin typeface="+mn-lt"/>
            <a:cs typeface="Tahoma" pitchFamily="34" charset="0"/>
          </a:endParaRPr>
        </a:p>
      </dsp:txBody>
      <dsp:txXfrm>
        <a:off x="2243328" y="429767"/>
        <a:ext cx="1609344" cy="987552"/>
      </dsp:txXfrm>
    </dsp:sp>
    <dsp:sp modelId="{6F67E53A-91E1-4F24-BCE9-D997DCD828E6}">
      <dsp:nvSpPr>
        <dsp:cNvPr id="0" name=""/>
        <dsp:cNvSpPr/>
      </dsp:nvSpPr>
      <dsp:spPr>
        <a:xfrm>
          <a:off x="2742590" y="1417320"/>
          <a:ext cx="2194560" cy="2194560"/>
        </a:xfrm>
        <a:prstGeom prst="ellipse">
          <a:avLst/>
        </a:prstGeom>
        <a:solidFill>
          <a:srgbClr val="0033CC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+mn-lt"/>
              <a:cs typeface="Tahoma" pitchFamily="34" charset="0"/>
            </a:rPr>
            <a:t>Hybrid Geometry</a:t>
          </a:r>
          <a:endParaRPr lang="en-US" sz="2300" kern="1200" dirty="0">
            <a:solidFill>
              <a:schemeClr val="bg1"/>
            </a:solidFill>
            <a:latin typeface="+mn-lt"/>
            <a:cs typeface="Tahoma" pitchFamily="34" charset="0"/>
          </a:endParaRPr>
        </a:p>
      </dsp:txBody>
      <dsp:txXfrm>
        <a:off x="3413760" y="1984248"/>
        <a:ext cx="1316736" cy="1207008"/>
      </dsp:txXfrm>
    </dsp:sp>
    <dsp:sp modelId="{2C5B48BE-7048-49C7-A16C-6CFD08B58649}">
      <dsp:nvSpPr>
        <dsp:cNvPr id="0" name=""/>
        <dsp:cNvSpPr/>
      </dsp:nvSpPr>
      <dsp:spPr>
        <a:xfrm>
          <a:off x="1158849" y="1417320"/>
          <a:ext cx="2194560" cy="2194560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+mn-lt"/>
              <a:cs typeface="Tahoma" pitchFamily="34" charset="0"/>
            </a:rPr>
            <a:t>Phonon Tunneling</a:t>
          </a:r>
          <a:endParaRPr lang="en-US" sz="2300" kern="1200" dirty="0">
            <a:solidFill>
              <a:schemeClr val="bg1"/>
            </a:solidFill>
            <a:latin typeface="+mn-lt"/>
            <a:cs typeface="Tahoma" pitchFamily="34" charset="0"/>
          </a:endParaRPr>
        </a:p>
      </dsp:txBody>
      <dsp:txXfrm>
        <a:off x="1365504" y="1984248"/>
        <a:ext cx="1316736" cy="1207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192C51C-D56F-4503-B768-868DC304C7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3F15-2288-481B-A59B-C3711BB34890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4146390" y="9121140"/>
            <a:ext cx="3168812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1" tIns="48311" rIns="96621" bIns="48311" anchor="b"/>
          <a:lstStyle/>
          <a:p>
            <a:pPr algn="r"/>
            <a:fld id="{B543EC25-0B2F-4D8A-9F40-51BEDEE210CB}" type="slidenum">
              <a:rPr lang="en-US" sz="1300">
                <a:solidFill>
                  <a:srgbClr val="000000"/>
                </a:solidFill>
                <a:latin typeface="Arial" pitchFamily="34" charset="0"/>
                <a:ea typeface="+mn-ea"/>
              </a:rPr>
              <a:pPr algn="r"/>
              <a:t>1</a:t>
            </a:fld>
            <a:endParaRPr lang="en-US" sz="13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21" tIns="48311" rIns="96621" bIns="4831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EBD57E-88CB-4DFB-AC18-193D66586032}" type="slidenum">
              <a:rPr lang="de-DE">
                <a:solidFill>
                  <a:prstClr val="black"/>
                </a:solidFill>
                <a:latin typeface="Arial" pitchFamily="34" charset="0"/>
              </a:rPr>
              <a:pPr/>
              <a:t>6</a:t>
            </a:fld>
            <a:endParaRPr lang="de-DE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311212-14E3-41FF-9492-4431FF300247}" type="slidenum">
              <a:rPr lang="de-DE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52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17F479-A776-4E65-AF46-BA79547746A3}" type="slidenum">
              <a:rPr lang="de-DE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pPr/>
              <a:t>14</a:t>
            </a:fld>
            <a:endParaRPr lang="de-DE" smtClean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60F04-C261-48BA-BE6B-2EE0A89F0584}" type="slidenum">
              <a:rPr lang="de-DE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220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9E80C8-4A30-4634-995F-805B9CF8BB60}" type="slidenum">
              <a:rPr lang="de-DE">
                <a:solidFill>
                  <a:prstClr val="black"/>
                </a:solidFill>
                <a:latin typeface="Arial" pitchFamily="34" charset="0"/>
              </a:rPr>
              <a:pPr/>
              <a:t>22</a:t>
            </a:fld>
            <a:endParaRPr lang="de-DE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347" y="4561109"/>
            <a:ext cx="5852509" cy="432007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825" y="152400"/>
            <a:ext cx="71437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 userDrawn="1"/>
        </p:nvSpPr>
        <p:spPr bwMode="auto">
          <a:xfrm>
            <a:off x="8534400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7362825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8686800" y="152400"/>
            <a:ext cx="457200" cy="817563"/>
          </a:xfrm>
          <a:prstGeom prst="rect">
            <a:avLst/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sz="2000" baseline="-2500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299"/>
                </a:solidFill>
              </a:defRPr>
            </a:lvl1pPr>
            <a:lvl2pPr>
              <a:defRPr>
                <a:solidFill>
                  <a:srgbClr val="007299"/>
                </a:solidFill>
              </a:defRPr>
            </a:lvl2pPr>
            <a:lvl3pPr>
              <a:defRPr>
                <a:solidFill>
                  <a:srgbClr val="007299"/>
                </a:solidFill>
              </a:defRPr>
            </a:lvl3pPr>
            <a:lvl4pPr>
              <a:defRPr>
                <a:solidFill>
                  <a:srgbClr val="007299"/>
                </a:solidFill>
              </a:defRPr>
            </a:lvl4pPr>
            <a:lvl5pPr>
              <a:defRPr>
                <a:solidFill>
                  <a:srgbClr val="007299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" y="152400"/>
            <a:ext cx="7543801" cy="818056"/>
          </a:xfrm>
          <a:prstGeom prst="rect">
            <a:avLst/>
          </a:prstGeom>
          <a:solidFill>
            <a:srgbClr val="007299"/>
          </a:solidFill>
        </p:spPr>
        <p:txBody>
          <a:bodyPr anchor="ctr"/>
          <a:lstStyle>
            <a:lvl1pPr marL="290513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37688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22883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3259348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7175" y="274638"/>
            <a:ext cx="2141538" cy="537686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388" y="274638"/>
            <a:ext cx="6275387" cy="53768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790169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125538"/>
            <a:ext cx="4208462" cy="45259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40250" y="1125538"/>
            <a:ext cx="4208463" cy="21859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40250" y="3463925"/>
            <a:ext cx="4208463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46886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125538"/>
            <a:ext cx="4208462" cy="45259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40250" y="1125538"/>
            <a:ext cx="4208463" cy="45259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48819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79388" y="274638"/>
            <a:ext cx="8569325" cy="53768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790234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825" y="152400"/>
            <a:ext cx="71437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 userDrawn="1"/>
        </p:nvSpPr>
        <p:spPr bwMode="auto">
          <a:xfrm>
            <a:off x="8534400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7362825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8686800" y="152400"/>
            <a:ext cx="457200" cy="817563"/>
          </a:xfrm>
          <a:prstGeom prst="rect">
            <a:avLst/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sz="20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299"/>
                </a:solidFill>
              </a:defRPr>
            </a:lvl1pPr>
            <a:lvl2pPr>
              <a:defRPr>
                <a:solidFill>
                  <a:srgbClr val="007299"/>
                </a:solidFill>
              </a:defRPr>
            </a:lvl2pPr>
            <a:lvl3pPr>
              <a:defRPr>
                <a:solidFill>
                  <a:srgbClr val="007299"/>
                </a:solidFill>
              </a:defRPr>
            </a:lvl3pPr>
            <a:lvl4pPr>
              <a:defRPr>
                <a:solidFill>
                  <a:srgbClr val="007299"/>
                </a:solidFill>
              </a:defRPr>
            </a:lvl4pPr>
            <a:lvl5pPr>
              <a:defRPr>
                <a:solidFill>
                  <a:srgbClr val="007299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" y="152400"/>
            <a:ext cx="7543801" cy="818056"/>
          </a:xfrm>
          <a:prstGeom prst="rect">
            <a:avLst/>
          </a:prstGeom>
          <a:solidFill>
            <a:srgbClr val="007299"/>
          </a:solidFill>
        </p:spPr>
        <p:txBody>
          <a:bodyPr anchor="ctr"/>
          <a:lstStyle>
            <a:lvl1pPr marL="290513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951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56325" y="2276475"/>
            <a:ext cx="2230438" cy="147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e-AT" noProof="0" smtClean="0"/>
              <a:t>Titelmasterformat durch Klicken bearbeiten</a:t>
            </a:r>
          </a:p>
        </p:txBody>
      </p:sp>
      <p:sp>
        <p:nvSpPr>
          <p:cNvPr id="1193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56325" y="3860800"/>
            <a:ext cx="2232025" cy="1368425"/>
          </a:xfrm>
        </p:spPr>
        <p:txBody>
          <a:bodyPr/>
          <a:lstStyle>
            <a:lvl1pPr marL="0" indent="0" algn="ctr">
              <a:defRPr sz="3200">
                <a:latin typeface="OfficinaSansITCPro Bold" charset="0"/>
              </a:defRPr>
            </a:lvl1pPr>
          </a:lstStyle>
          <a:p>
            <a:pPr lvl="0"/>
            <a:endParaRPr lang="de-AT" noProof="0" smtClean="0"/>
          </a:p>
        </p:txBody>
      </p:sp>
      <p:sp>
        <p:nvSpPr>
          <p:cNvPr id="1193988" name="Line 4"/>
          <p:cNvSpPr>
            <a:spLocks noChangeShapeType="1"/>
          </p:cNvSpPr>
          <p:nvPr userDrawn="1"/>
        </p:nvSpPr>
        <p:spPr bwMode="auto">
          <a:xfrm>
            <a:off x="6143625" y="1866900"/>
            <a:ext cx="2495550" cy="0"/>
          </a:xfrm>
          <a:prstGeom prst="line">
            <a:avLst/>
          </a:prstGeom>
          <a:noFill/>
          <a:ln w="444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 sz="1600">
              <a:solidFill>
                <a:srgbClr val="000000"/>
              </a:solidFill>
            </a:endParaRPr>
          </a:p>
        </p:txBody>
      </p:sp>
      <p:sp>
        <p:nvSpPr>
          <p:cNvPr id="1193989" name="Line 5"/>
          <p:cNvSpPr>
            <a:spLocks noChangeShapeType="1"/>
          </p:cNvSpPr>
          <p:nvPr userDrawn="1"/>
        </p:nvSpPr>
        <p:spPr bwMode="auto">
          <a:xfrm>
            <a:off x="6143625" y="2238375"/>
            <a:ext cx="2495550" cy="0"/>
          </a:xfrm>
          <a:prstGeom prst="line">
            <a:avLst/>
          </a:prstGeom>
          <a:noFill/>
          <a:ln w="444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 sz="1600">
              <a:solidFill>
                <a:srgbClr val="000000"/>
              </a:solidFill>
            </a:endParaRPr>
          </a:p>
        </p:txBody>
      </p:sp>
      <p:pic>
        <p:nvPicPr>
          <p:cNvPr id="1193990" name="Picture 6" descr="IQOQI-logo-offic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219200"/>
            <a:ext cx="882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3991" name="Text Box 7"/>
          <p:cNvSpPr txBox="1">
            <a:spLocks noChangeArrowheads="1"/>
          </p:cNvSpPr>
          <p:nvPr userDrawn="1"/>
        </p:nvSpPr>
        <p:spPr bwMode="auto">
          <a:xfrm>
            <a:off x="6062663" y="1865313"/>
            <a:ext cx="3086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de-DE" sz="900">
                <a:solidFill>
                  <a:srgbClr val="00A8DE"/>
                </a:solidFill>
                <a:latin typeface="OfficinaSansITCPro Bold" charset="0"/>
              </a:rPr>
              <a:t>Institut für Quantenoptik und Quanteninformation</a:t>
            </a:r>
          </a:p>
          <a:p>
            <a:pPr algn="l"/>
            <a:r>
              <a:rPr lang="de-DE" sz="900">
                <a:solidFill>
                  <a:srgbClr val="000000"/>
                </a:solidFill>
              </a:rPr>
              <a:t>Österreichische Akademie der Wissenschaften</a:t>
            </a:r>
            <a:endParaRPr lang="de-DE" sz="800">
              <a:solidFill>
                <a:srgbClr val="000000"/>
              </a:solidFill>
            </a:endParaRPr>
          </a:p>
        </p:txBody>
      </p:sp>
      <p:pic>
        <p:nvPicPr>
          <p:cNvPr id="1193992" name="Picture 8" descr="ÖAW-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1335088"/>
            <a:ext cx="37941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66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3993" name="Line 9"/>
          <p:cNvSpPr>
            <a:spLocks noChangeShapeType="1"/>
          </p:cNvSpPr>
          <p:nvPr userDrawn="1"/>
        </p:nvSpPr>
        <p:spPr bwMode="auto">
          <a:xfrm>
            <a:off x="6143625" y="5376863"/>
            <a:ext cx="2495550" cy="0"/>
          </a:xfrm>
          <a:prstGeom prst="line">
            <a:avLst/>
          </a:prstGeom>
          <a:noFill/>
          <a:ln w="444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 sz="1600">
              <a:solidFill>
                <a:srgbClr val="000000"/>
              </a:solidFill>
            </a:endParaRPr>
          </a:p>
        </p:txBody>
      </p:sp>
      <p:pic>
        <p:nvPicPr>
          <p:cNvPr id="1193994" name="Picture 10" descr="IQOQI-logo-offic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12" r="16663"/>
          <a:stretch>
            <a:fillRect/>
          </a:stretch>
        </p:blipFill>
        <p:spPr bwMode="auto">
          <a:xfrm>
            <a:off x="-609600" y="-304800"/>
            <a:ext cx="6299200" cy="6034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407555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397297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4208462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40250" y="1125538"/>
            <a:ext cx="420846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95668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44688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349600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6434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5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75EA7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Line 2"/>
          <p:cNvSpPr>
            <a:spLocks noChangeShapeType="1"/>
          </p:cNvSpPr>
          <p:nvPr/>
        </p:nvSpPr>
        <p:spPr bwMode="auto">
          <a:xfrm>
            <a:off x="0" y="685800"/>
            <a:ext cx="7696200" cy="0"/>
          </a:xfrm>
          <a:prstGeom prst="line">
            <a:avLst/>
          </a:prstGeom>
          <a:noFill/>
          <a:ln w="444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 sz="1600">
              <a:solidFill>
                <a:srgbClr val="000000"/>
              </a:solidFill>
            </a:endParaRPr>
          </a:p>
        </p:txBody>
      </p:sp>
      <p:sp>
        <p:nvSpPr>
          <p:cNvPr id="119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5693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Textmasterformate durch Klicken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pic>
        <p:nvPicPr>
          <p:cNvPr id="1192964" name="Picture 4" descr="uni_logo_farbe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9050"/>
            <a:ext cx="1511300" cy="415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965" name="Picture 5" descr="22112_thumb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202" b="26620"/>
          <a:stretch>
            <a:fillRect/>
          </a:stretch>
        </p:blipFill>
        <p:spPr bwMode="auto">
          <a:xfrm>
            <a:off x="9404350" y="476250"/>
            <a:ext cx="1028700" cy="54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966" name="Picture 6" descr="VCQ_logo_1c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509588"/>
            <a:ext cx="1230312" cy="63976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1192967" name="Rectangle 7"/>
          <p:cNvSpPr>
            <a:spLocks noChangeArrowheads="1"/>
          </p:cNvSpPr>
          <p:nvPr userDrawn="1"/>
        </p:nvSpPr>
        <p:spPr bwMode="auto">
          <a:xfrm>
            <a:off x="7677150" y="381000"/>
            <a:ext cx="1771650" cy="95250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2" r:id="rId1"/>
    <p:sldLayoutId id="2147485553" r:id="rId2"/>
    <p:sldLayoutId id="2147485554" r:id="rId3"/>
    <p:sldLayoutId id="2147485555" r:id="rId4"/>
    <p:sldLayoutId id="2147485556" r:id="rId5"/>
    <p:sldLayoutId id="2147485557" r:id="rId6"/>
    <p:sldLayoutId id="2147485558" r:id="rId7"/>
    <p:sldLayoutId id="2147485559" r:id="rId8"/>
    <p:sldLayoutId id="2147485560" r:id="rId9"/>
    <p:sldLayoutId id="2147485561" r:id="rId10"/>
    <p:sldLayoutId id="2147485562" r:id="rId11"/>
    <p:sldLayoutId id="2147485563" r:id="rId12"/>
    <p:sldLayoutId id="2147485564" r:id="rId13"/>
    <p:sldLayoutId id="2147485565" r:id="rId14"/>
    <p:sldLayoutId id="2147485566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00A8DE"/>
          </a:solidFill>
          <a:latin typeface="OfficinaSansITCPro Book" pitchFamily="50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4000">
          <a:solidFill>
            <a:srgbClr val="86868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A8DE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>
          <a:solidFill>
            <a:srgbClr val="00A8DE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A8DE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A8DE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A8DE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A8DE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A8DE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A8D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6.wmf"/><Relationship Id="rId7" Type="http://schemas.openxmlformats.org/officeDocument/2006/relationships/diagramData" Target="../diagrams/data1.xml"/><Relationship Id="rId12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wmf"/><Relationship Id="rId11" Type="http://schemas.microsoft.com/office/2007/relationships/diagramDrawing" Target="../diagrams/drawing1.xml"/><Relationship Id="rId5" Type="http://schemas.openxmlformats.org/officeDocument/2006/relationships/image" Target="../media/image48.w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47.png"/><Relationship Id="rId9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jpeg"/><Relationship Id="rId3" Type="http://schemas.openxmlformats.org/officeDocument/2006/relationships/image" Target="../media/image78.wmf"/><Relationship Id="rId7" Type="http://schemas.openxmlformats.org/officeDocument/2006/relationships/image" Target="../media/image26.wmf"/><Relationship Id="rId12" Type="http://schemas.openxmlformats.org/officeDocument/2006/relationships/image" Target="../media/image8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wmf"/><Relationship Id="rId11" Type="http://schemas.openxmlformats.org/officeDocument/2006/relationships/image" Target="../media/image85.png"/><Relationship Id="rId5" Type="http://schemas.openxmlformats.org/officeDocument/2006/relationships/image" Target="../media/image80.wmf"/><Relationship Id="rId10" Type="http://schemas.openxmlformats.org/officeDocument/2006/relationships/image" Target="../media/image84.wmf"/><Relationship Id="rId4" Type="http://schemas.openxmlformats.org/officeDocument/2006/relationships/image" Target="../media/image79.jpeg"/><Relationship Id="rId9" Type="http://schemas.openxmlformats.org/officeDocument/2006/relationships/image" Target="../media/image83.wmf"/><Relationship Id="rId1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w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0" y="1095876"/>
            <a:ext cx="9144000" cy="291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 smtClean="0">
                <a:solidFill>
                  <a:srgbClr val="007299"/>
                </a:solidFill>
                <a:latin typeface="Tahoma" pitchFamily="34" charset="0"/>
                <a:cs typeface="Tahoma" pitchFamily="34" charset="0"/>
              </a:rPr>
              <a:t>Quantum </a:t>
            </a:r>
            <a:r>
              <a:rPr lang="en-US" sz="4000" b="1" dirty="0" err="1" smtClean="0">
                <a:solidFill>
                  <a:srgbClr val="007299"/>
                </a:solidFill>
                <a:latin typeface="Tahoma" pitchFamily="34" charset="0"/>
                <a:cs typeface="Tahoma" pitchFamily="34" charset="0"/>
              </a:rPr>
              <a:t>Optomechanics</a:t>
            </a:r>
            <a:r>
              <a:rPr lang="en-US" sz="4000" b="1" dirty="0" smtClean="0">
                <a:solidFill>
                  <a:srgbClr val="007299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rgbClr val="007299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rgbClr val="007299"/>
                </a:solidFill>
                <a:latin typeface="Tahoma" pitchFamily="34" charset="0"/>
                <a:cs typeface="Tahoma" pitchFamily="34" charset="0"/>
              </a:rPr>
              <a:t>Outside the GW Community</a:t>
            </a:r>
            <a:endParaRPr lang="en-US" sz="4000" b="1" dirty="0">
              <a:solidFill>
                <a:srgbClr val="007299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>
              <a:lnSpc>
                <a:spcPct val="110000"/>
              </a:lnSpc>
            </a:pPr>
            <a:endParaRPr lang="en-US" b="1" dirty="0">
              <a:solidFill>
                <a:srgbClr val="007299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007299"/>
                </a:solidFill>
                <a:latin typeface="Tahoma" pitchFamily="34" charset="0"/>
                <a:ea typeface="+mn-ea"/>
                <a:cs typeface="Tahoma" pitchFamily="34" charset="0"/>
              </a:rPr>
              <a:t>Garrett D. </a:t>
            </a:r>
            <a:r>
              <a:rPr lang="en-US" sz="3200" b="1" dirty="0" smtClean="0">
                <a:solidFill>
                  <a:srgbClr val="007299"/>
                </a:solidFill>
                <a:latin typeface="Tahoma" pitchFamily="34" charset="0"/>
                <a:ea typeface="+mn-ea"/>
                <a:cs typeface="Tahoma" pitchFamily="34" charset="0"/>
              </a:rPr>
              <a:t>Cole</a:t>
            </a:r>
            <a:br>
              <a:rPr lang="en-US" sz="3200" b="1" dirty="0" smtClean="0">
                <a:solidFill>
                  <a:srgbClr val="007299"/>
                </a:solidFill>
                <a:latin typeface="Tahoma" pitchFamily="34" charset="0"/>
                <a:ea typeface="+mn-ea"/>
                <a:cs typeface="Tahoma" pitchFamily="34" charset="0"/>
              </a:rPr>
            </a:br>
            <a:r>
              <a:rPr lang="en-US" sz="3200" b="1" i="1" dirty="0" err="1" smtClean="0">
                <a:solidFill>
                  <a:srgbClr val="007299"/>
                </a:solidFill>
                <a:latin typeface="Tahoma" pitchFamily="34" charset="0"/>
                <a:ea typeface="+mn-ea"/>
                <a:cs typeface="Tahoma" pitchFamily="34" charset="0"/>
              </a:rPr>
              <a:t>Aspelmeyer</a:t>
            </a:r>
            <a:r>
              <a:rPr lang="en-US" sz="3200" b="1" i="1" dirty="0" smtClean="0">
                <a:solidFill>
                  <a:srgbClr val="007299"/>
                </a:solidFill>
                <a:latin typeface="Tahoma" pitchFamily="34" charset="0"/>
                <a:ea typeface="+mn-ea"/>
                <a:cs typeface="Tahoma" pitchFamily="34" charset="0"/>
              </a:rPr>
              <a:t> Group </a:t>
            </a:r>
            <a:endParaRPr lang="de-AT" sz="3200" b="1" i="1" dirty="0">
              <a:solidFill>
                <a:srgbClr val="007299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4282960"/>
            <a:ext cx="9144000" cy="1711325"/>
            <a:chOff x="0" y="4282960"/>
            <a:chExt cx="9144000" cy="1711325"/>
          </a:xfrm>
        </p:grpSpPr>
        <p:pic>
          <p:nvPicPr>
            <p:cNvPr id="3076" name="Picture 2" descr="C:\Users\dilek\AppData\Local\Temp\VCQ_logo_4c-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4282960"/>
              <a:ext cx="3292475" cy="171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5029200" y="4282960"/>
              <a:ext cx="3657600" cy="1711325"/>
            </a:xfrm>
            <a:prstGeom prst="roundRect">
              <a:avLst>
                <a:gd name="adj" fmla="val 4583"/>
              </a:avLst>
            </a:prstGeom>
            <a:solidFill>
              <a:srgbClr val="0072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baseline="-25000">
                <a:solidFill>
                  <a:srgbClr val="FFFFFF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81000" y="4282960"/>
              <a:ext cx="1066800" cy="1711325"/>
            </a:xfrm>
            <a:prstGeom prst="roundRect">
              <a:avLst>
                <a:gd name="adj" fmla="val 4583"/>
              </a:avLst>
            </a:prstGeom>
            <a:solidFill>
              <a:srgbClr val="0072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baseline="-25000">
                <a:solidFill>
                  <a:srgbClr val="FFFFFF"/>
                </a:solidFill>
              </a:endParaRPr>
            </a:p>
          </p:txBody>
        </p:sp>
        <p:sp>
          <p:nvSpPr>
            <p:cNvPr id="3079" name="Rectangle 6"/>
            <p:cNvSpPr>
              <a:spLocks noChangeArrowheads="1"/>
            </p:cNvSpPr>
            <p:nvPr/>
          </p:nvSpPr>
          <p:spPr bwMode="auto">
            <a:xfrm>
              <a:off x="0" y="4282960"/>
              <a:ext cx="685800" cy="1711325"/>
            </a:xfrm>
            <a:prstGeom prst="rect">
              <a:avLst/>
            </a:prstGeom>
            <a:solidFill>
              <a:srgbClr val="007299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3080" name="Rectangle 7"/>
            <p:cNvSpPr>
              <a:spLocks noChangeArrowheads="1"/>
            </p:cNvSpPr>
            <p:nvPr/>
          </p:nvSpPr>
          <p:spPr bwMode="auto">
            <a:xfrm>
              <a:off x="8458200" y="4282960"/>
              <a:ext cx="685800" cy="1711325"/>
            </a:xfrm>
            <a:prstGeom prst="rect">
              <a:avLst/>
            </a:prstGeom>
            <a:solidFill>
              <a:srgbClr val="007299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451314" y="4673600"/>
              <a:ext cx="334343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Sideband Cooling with Microwaves</a:t>
            </a:r>
            <a:endParaRPr lang="en-US" dirty="0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v-S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Teufel, et al.,  Nature, 475, 359 (2010)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 t="2778" b="2261"/>
          <a:stretch>
            <a:fillRect/>
          </a:stretch>
        </p:blipFill>
        <p:spPr bwMode="auto">
          <a:xfrm>
            <a:off x="3540165" y="1473200"/>
            <a:ext cx="2720935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 cstate="print"/>
          <a:srcRect l="355"/>
          <a:stretch>
            <a:fillRect/>
          </a:stretch>
        </p:blipFill>
        <p:spPr bwMode="auto">
          <a:xfrm>
            <a:off x="6350070" y="1473200"/>
            <a:ext cx="2578030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60350" y="1339850"/>
            <a:ext cx="3022600" cy="4678204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225425" indent="-225425" algn="l">
              <a:buFont typeface="Arial" pitchFamily="34" charset="0"/>
              <a:buChar char="•"/>
              <a:defRPr/>
            </a:pPr>
            <a:endParaRPr lang="en-US" sz="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Mechanical resonator coupled to a µ-wave resonant circuit</a:t>
            </a:r>
            <a:endParaRPr lang="de-AT" sz="2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69913" lvl="1" indent="-112713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superconducting (Al) vacuum gap capacitor</a:t>
            </a:r>
          </a:p>
          <a:p>
            <a:pPr marL="569913" lvl="1" indent="-112713" algn="l">
              <a:defRPr/>
            </a:pPr>
            <a:endParaRPr lang="en-US" sz="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Membrane motion modulates frequency</a:t>
            </a:r>
            <a:endParaRPr lang="de-AT" sz="2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69913" lvl="1" indent="-112713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spiral inductor shunted by resonator</a:t>
            </a:r>
          </a:p>
          <a:p>
            <a:pPr marL="569913" lvl="1" indent="-112713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parametric interaction allows for cooling of the membrane motion</a:t>
            </a:r>
          </a:p>
          <a:p>
            <a:pPr marL="569913" lvl="1" indent="-112713" algn="l">
              <a:buFont typeface="Arial" pitchFamily="34" charset="0"/>
              <a:buChar char="•"/>
              <a:defRPr/>
            </a:pPr>
            <a:endParaRPr lang="en-US" sz="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de-AT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&lt;n&gt; ~0.3 and strong coupling achieved</a:t>
            </a:r>
            <a:endParaRPr lang="en-US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69913" lvl="1" indent="-112713" algn="l">
              <a:buFont typeface="Arial" pitchFamily="34" charset="0"/>
              <a:buChar char="•"/>
              <a:defRPr/>
            </a:pPr>
            <a:endParaRPr lang="en-US" sz="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55191" y="3651249"/>
            <a:ext cx="5417359" cy="2446020"/>
            <a:chOff x="3510741" y="3651250"/>
            <a:chExt cx="5417359" cy="2446020"/>
          </a:xfrm>
        </p:grpSpPr>
        <p:pic>
          <p:nvPicPr>
            <p:cNvPr id="18534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t="50445"/>
            <a:stretch>
              <a:fillRect/>
            </a:stretch>
          </p:blipFill>
          <p:spPr bwMode="auto">
            <a:xfrm>
              <a:off x="3510741" y="3695700"/>
              <a:ext cx="5417359" cy="240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 bwMode="auto">
            <a:xfrm>
              <a:off x="3594100" y="3651250"/>
              <a:ext cx="133350" cy="133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t="757" r="23600" b="1135"/>
          <a:stretch>
            <a:fillRect/>
          </a:stretch>
        </p:blipFill>
        <p:spPr bwMode="auto">
          <a:xfrm>
            <a:off x="482600" y="1352550"/>
            <a:ext cx="528761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780" y="1206500"/>
            <a:ext cx="272802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Cooling of an OM Crystal</a:t>
            </a:r>
            <a:endParaRPr lang="en-US" dirty="0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v-S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Chan, et al. Nature, 478, 89 (2011)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76250" y="4491038"/>
            <a:ext cx="8229600" cy="1728787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Resonator: single-crystal-silicon-based optomechanical crystal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simultaneous photonic (1550 nm) and </a:t>
            </a:r>
            <a:r>
              <a:rPr lang="en-US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phononic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(3.5 GHz) </a:t>
            </a:r>
            <a:r>
              <a:rPr lang="en-US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bandgap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Laser-mediated ground-state cooling of a localized mechanical mode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de-DE" baseline="-25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eff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of 311 fg; Q</a:t>
            </a:r>
            <a:r>
              <a:rPr lang="de-DE" baseline="-25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optical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of 4×10</a:t>
            </a:r>
            <a:r>
              <a:rPr lang="de-DE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(500 MHz linewidth); Q</a:t>
            </a:r>
            <a:r>
              <a:rPr lang="de-DE" baseline="-25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mech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~1×10</a:t>
            </a:r>
            <a:r>
              <a:rPr lang="de-DE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current performance limited by absorption effects (TPA and FCA)</a:t>
            </a:r>
            <a:endParaRPr lang="en-US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 descr="Painter_schem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527175"/>
            <a:ext cx="87915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16"/>
          <p:cNvSpPr>
            <a:spLocks noChangeArrowheads="1"/>
          </p:cNvSpPr>
          <p:nvPr/>
        </p:nvSpPr>
        <p:spPr bwMode="auto">
          <a:xfrm>
            <a:off x="0" y="6375400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v-S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M. Eichenfield, J. Chan, R. M. Camacho, K. J. Vahala, O. Painter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Nature (2009)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6375" y="4491038"/>
            <a:ext cx="8686800" cy="1728787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Mechanical damping is currently the most significant roadblock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similar requirements as GW systems, particularly Fabry-Pérot implementation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endParaRPr lang="de-DE" sz="4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Cavity </a:t>
            </a: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optomechanics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enables exploration of alternatives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simultaneous high reflectivity and high Q: crystalline materials systems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eliminating support-induced losses: levitating resonators</a:t>
            </a:r>
            <a:endParaRPr lang="en-US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4038" name="TextBox 2"/>
          <p:cNvSpPr txBox="1">
            <a:spLocks noChangeArrowheads="1"/>
          </p:cNvSpPr>
          <p:nvPr/>
        </p:nvSpPr>
        <p:spPr bwMode="auto">
          <a:xfrm>
            <a:off x="971550" y="1141413"/>
            <a:ext cx="257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phonon tunneling</a:t>
            </a:r>
          </a:p>
        </p:txBody>
      </p:sp>
      <p:sp>
        <p:nvSpPr>
          <p:cNvPr id="44039" name="TextBox 2"/>
          <p:cNvSpPr txBox="1">
            <a:spLocks noChangeArrowheads="1"/>
          </p:cNvSpPr>
          <p:nvPr/>
        </p:nvSpPr>
        <p:spPr bwMode="auto">
          <a:xfrm>
            <a:off x="5238750" y="2395538"/>
            <a:ext cx="257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confined mode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Dissipation: The Root of All Evil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47" y="4711700"/>
            <a:ext cx="33629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Minimizing Mechanical Losses</a:t>
            </a:r>
            <a:endParaRPr lang="en-US" dirty="0"/>
          </a:p>
        </p:txBody>
      </p:sp>
      <p:pic>
        <p:nvPicPr>
          <p:cNvPr id="33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2498" y="4024630"/>
            <a:ext cx="2350052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35" descr="process_fig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7" y="1117600"/>
            <a:ext cx="2826916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073650"/>
            <a:ext cx="1479195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389"/>
          <a:stretch>
            <a:fillRect/>
          </a:stretch>
        </p:blipFill>
        <p:spPr bwMode="auto">
          <a:xfrm>
            <a:off x="6483350" y="1111250"/>
            <a:ext cx="252571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Diagram 11"/>
          <p:cNvGraphicFramePr>
            <a:graphicFrameLocks noChangeAspect="1"/>
          </p:cNvGraphicFramePr>
          <p:nvPr/>
        </p:nvGraphicFramePr>
        <p:xfrm>
          <a:off x="1524000" y="1327150"/>
          <a:ext cx="6096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416050" y="3873500"/>
            <a:ext cx="1244600" cy="844550"/>
            <a:chOff x="1282700" y="3784600"/>
            <a:chExt cx="1511300" cy="488950"/>
          </a:xfrm>
        </p:grpSpPr>
        <p:cxnSp>
          <p:nvCxnSpPr>
            <p:cNvPr id="18" name="Straight Connector 17"/>
            <p:cNvCxnSpPr/>
            <p:nvPr/>
          </p:nvCxnSpPr>
          <p:spPr bwMode="auto">
            <a:xfrm rot="5400000" flipH="1" flipV="1">
              <a:off x="1216025" y="3851275"/>
              <a:ext cx="488950" cy="355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638300" y="3784600"/>
              <a:ext cx="11557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 flipH="1">
            <a:off x="6483350" y="3873500"/>
            <a:ext cx="1511300" cy="133350"/>
            <a:chOff x="1282700" y="3784600"/>
            <a:chExt cx="1511300" cy="488950"/>
          </a:xfrm>
        </p:grpSpPr>
        <p:cxnSp>
          <p:nvCxnSpPr>
            <p:cNvPr id="23" name="Straight Connector 22"/>
            <p:cNvCxnSpPr/>
            <p:nvPr/>
          </p:nvCxnSpPr>
          <p:spPr bwMode="auto">
            <a:xfrm rot="5400000" flipH="1" flipV="1">
              <a:off x="1216025" y="3851275"/>
              <a:ext cx="488950" cy="355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1638300" y="3784600"/>
              <a:ext cx="11557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" name="Straight Connector 26"/>
          <p:cNvCxnSpPr/>
          <p:nvPr/>
        </p:nvCxnSpPr>
        <p:spPr bwMode="auto">
          <a:xfrm rot="10800000">
            <a:off x="5683250" y="2273300"/>
            <a:ext cx="8445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4366260" y="4834890"/>
            <a:ext cx="4114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3085584" y="2495550"/>
            <a:ext cx="416007" cy="266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2349500" y="4940300"/>
            <a:ext cx="128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Anetsberger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i="1" dirty="0" smtClean="0">
                <a:latin typeface="Arial" pitchFamily="34" charset="0"/>
                <a:cs typeface="Arial" pitchFamily="34" charset="0"/>
              </a:rPr>
            </a:b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(2008)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83500" y="3483630"/>
            <a:ext cx="128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Gröblacher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i="1" dirty="0" smtClean="0">
                <a:latin typeface="Arial" pitchFamily="34" charset="0"/>
                <a:cs typeface="Arial" pitchFamily="34" charset="0"/>
              </a:rPr>
            </a:b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(2009)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38750" y="1127780"/>
            <a:ext cx="128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Eichenfeld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i="1" dirty="0" smtClean="0">
                <a:latin typeface="Arial" pitchFamily="34" charset="0"/>
                <a:cs typeface="Arial" pitchFamily="34" charset="0"/>
              </a:rPr>
            </a:b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(2009)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72100" y="5518150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Kleckner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i="1" dirty="0" smtClean="0">
                <a:latin typeface="Arial" pitchFamily="34" charset="0"/>
                <a:cs typeface="Arial" pitchFamily="34" charset="0"/>
              </a:rPr>
            </a:b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(2011)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49450" y="2806700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Cole</a:t>
            </a:r>
            <a:br>
              <a:rPr lang="en-US" sz="1400" i="1" dirty="0" smtClean="0">
                <a:latin typeface="Arial" pitchFamily="34" charset="0"/>
                <a:cs typeface="Arial" pitchFamily="34" charset="0"/>
              </a:rPr>
            </a:b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(2011)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35" descr="FEM_fi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281" y="2806700"/>
            <a:ext cx="173716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7"/>
          <p:cNvPicPr>
            <a:picLocks noChangeAspect="1" noChangeArrowheads="1"/>
          </p:cNvPicPr>
          <p:nvPr/>
        </p:nvPicPr>
        <p:blipFill>
          <a:blip r:embed="rId3" cstate="print"/>
          <a:srcRect t="27116" b="18518"/>
          <a:stretch>
            <a:fillRect/>
          </a:stretch>
        </p:blipFill>
        <p:spPr bwMode="auto">
          <a:xfrm>
            <a:off x="320930" y="1788160"/>
            <a:ext cx="371767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127000" y="5325789"/>
            <a:ext cx="8883650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Laser cooling plus quantum state preparation and transfer</a:t>
            </a:r>
          </a:p>
          <a:p>
            <a:pPr marL="344488" lvl="1" algn="l">
              <a:lnSpc>
                <a:spcPct val="120000"/>
              </a:lnSpc>
              <a:buFontTx/>
              <a:buChar char="•"/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 Barker, PRA 81, 023826 (2010); Chang, PNAS 107, 1005 (2010); Romero-Isart, PRA 83, 013803 (2011)</a:t>
            </a:r>
          </a:p>
          <a:p>
            <a:pPr lvl="1" algn="l">
              <a:lnSpc>
                <a:spcPct val="120000"/>
              </a:lnSpc>
              <a:buFontTx/>
              <a:buChar char="•"/>
            </a:pPr>
            <a:endParaRPr lang="de-DE" sz="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eaLnBrk="0" hangingPunct="0">
              <a:lnSpc>
                <a:spcPct val="120000"/>
              </a:lnSpc>
              <a:buFontTx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Superposition, free </a:t>
            </a:r>
            <a:r>
              <a:rPr lang="de-D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fall 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experiments, and interferometry</a:t>
            </a:r>
          </a:p>
          <a:p>
            <a:pPr marL="344488" lvl="2" algn="l">
              <a:lnSpc>
                <a:spcPct val="120000"/>
              </a:lnSpc>
              <a:buFontTx/>
              <a:buChar char="•"/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 Kaltenbaek et al., Exp. Astronomy (2012);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Romero-Isart et al., PRL 107, 020405 (2011)</a:t>
            </a:r>
            <a:endParaRPr lang="de-DE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16" name="Rectangle 14"/>
          <p:cNvSpPr>
            <a:spLocks noChangeArrowheads="1"/>
          </p:cNvSpPr>
          <p:nvPr/>
        </p:nvSpPr>
        <p:spPr bwMode="auto">
          <a:xfrm>
            <a:off x="296831" y="2640956"/>
            <a:ext cx="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17" name="Title 15"/>
          <p:cNvSpPr>
            <a:spLocks noGrp="1"/>
          </p:cNvSpPr>
          <p:nvPr>
            <p:ph type="title"/>
          </p:nvPr>
        </p:nvSpPr>
        <p:spPr bwMode="auto">
          <a:xfrm>
            <a:off x="0" y="152400"/>
            <a:ext cx="7543800" cy="8175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Eliminating the Support Structure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16000" y="3295650"/>
            <a:ext cx="2800350" cy="1308874"/>
            <a:chOff x="882650" y="3152775"/>
            <a:chExt cx="2800350" cy="1308874"/>
          </a:xfrm>
        </p:grpSpPr>
        <p:pic>
          <p:nvPicPr>
            <p:cNvPr id="47121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2975" y="3170238"/>
              <a:ext cx="2695575" cy="1276350"/>
            </a:xfrm>
            <a:prstGeom prst="rect">
              <a:avLst/>
            </a:prstGeom>
            <a:noFill/>
          </p:spPr>
        </p:pic>
        <p:sp>
          <p:nvSpPr>
            <p:cNvPr id="47122" name="Text Box 18"/>
            <p:cNvSpPr txBox="1">
              <a:spLocks noChangeArrowheads="1"/>
            </p:cNvSpPr>
            <p:nvPr/>
          </p:nvSpPr>
          <p:spPr bwMode="auto">
            <a:xfrm>
              <a:off x="991984" y="3152775"/>
              <a:ext cx="263565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Levitation in Cavity @ 4mbar</a:t>
              </a:r>
            </a:p>
          </p:txBody>
        </p:sp>
        <p:sp>
          <p:nvSpPr>
            <p:cNvPr id="47123" name="Text Box 19"/>
            <p:cNvSpPr txBox="1">
              <a:spLocks noChangeArrowheads="1"/>
            </p:cNvSpPr>
            <p:nvPr/>
          </p:nvSpPr>
          <p:spPr bwMode="auto">
            <a:xfrm>
              <a:off x="882650" y="4184650"/>
              <a:ext cx="6286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Mirror</a:t>
              </a:r>
            </a:p>
          </p:txBody>
        </p:sp>
        <p:sp>
          <p:nvSpPr>
            <p:cNvPr id="47124" name="Text Box 20"/>
            <p:cNvSpPr txBox="1">
              <a:spLocks noChangeArrowheads="1"/>
            </p:cNvSpPr>
            <p:nvPr/>
          </p:nvSpPr>
          <p:spPr bwMode="auto">
            <a:xfrm>
              <a:off x="3054302" y="4184650"/>
              <a:ext cx="6286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Mirror</a:t>
              </a:r>
            </a:p>
          </p:txBody>
        </p:sp>
        <p:sp>
          <p:nvSpPr>
            <p:cNvPr id="47125" name="Line 21"/>
            <p:cNvSpPr>
              <a:spLocks noChangeShapeType="1"/>
            </p:cNvSpPr>
            <p:nvPr/>
          </p:nvSpPr>
          <p:spPr bwMode="auto">
            <a:xfrm flipH="1">
              <a:off x="2546350" y="3997325"/>
              <a:ext cx="269875" cy="2254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126" name="Text Box 22"/>
            <p:cNvSpPr txBox="1">
              <a:spLocks noChangeArrowheads="1"/>
            </p:cNvSpPr>
            <p:nvPr/>
          </p:nvSpPr>
          <p:spPr bwMode="auto">
            <a:xfrm rot="-2047158">
              <a:off x="1920875" y="3890963"/>
              <a:ext cx="820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Silica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d=250nm</a:t>
              </a:r>
            </a:p>
          </p:txBody>
        </p:sp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438650" y="1265507"/>
            <a:ext cx="4400550" cy="3274743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950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179388" indent="-179388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Dielectric particle acts as harmonic oscillator in an all-optical potential</a:t>
            </a:r>
          </a:p>
          <a:p>
            <a:pPr lvl="1"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no anchor losses to degrade Q</a:t>
            </a:r>
          </a:p>
          <a:p>
            <a:pPr marL="179388" indent="-179388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endParaRPr lang="de-DE" sz="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79388" indent="-179388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Dynamic control of spring constant</a:t>
            </a:r>
          </a:p>
          <a:p>
            <a:pPr lvl="1"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modulation of the confining potential</a:t>
            </a:r>
          </a:p>
          <a:p>
            <a:pPr marL="179388" indent="-179388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endParaRPr lang="de-DE" sz="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79388" indent="-179388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Quantum-optical control via cavity optomechanics protocols</a:t>
            </a:r>
          </a:p>
          <a:p>
            <a:pPr lvl="1"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radiation pressure interaction for laser cooling, state transfer, etc.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0" y="1250950"/>
            <a:ext cx="4254691" cy="400110"/>
          </a:xfrm>
          <a:prstGeom prst="rect">
            <a:avLst/>
          </a:prstGeom>
          <a:solidFill>
            <a:srgbClr val="99CC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de-DE" sz="2000" b="1" i="1" dirty="0" smtClean="0">
                <a:solidFill>
                  <a:srgbClr val="0070C0"/>
                </a:solidFill>
                <a:latin typeface="Arial" pitchFamily="34" charset="0"/>
                <a:ea typeface="ＭＳ Ｐゴシック" pitchFamily="34" charset="-128"/>
              </a:rPr>
              <a:t>  Optically levitated nanospheres 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0" y="4851400"/>
            <a:ext cx="7345281" cy="400110"/>
          </a:xfrm>
          <a:prstGeom prst="rect">
            <a:avLst/>
          </a:prstGeom>
          <a:solidFill>
            <a:srgbClr val="99CC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b="1" i="1" dirty="0" smtClean="0">
                <a:solidFill>
                  <a:srgbClr val="0070C0"/>
                </a:solidFill>
                <a:latin typeface="Arial" pitchFamily="34" charset="0"/>
                <a:ea typeface="ＭＳ Ｐゴシック" pitchFamily="34" charset="-128"/>
              </a:rPr>
              <a:t>  Generating quantum states of the center-of-mass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 lab 4 by 3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734050"/>
            <a:ext cx="9144000" cy="1123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en-US" sz="2000" baseline="-2500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b="-8194"/>
          <a:stretch>
            <a:fillRect/>
          </a:stretch>
        </p:blipFill>
        <p:spPr bwMode="auto">
          <a:xfrm>
            <a:off x="95250" y="5973763"/>
            <a:ext cx="1836738" cy="62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5827713"/>
            <a:ext cx="16002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5637" y="5972175"/>
            <a:ext cx="11223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5325" y="5854700"/>
            <a:ext cx="12763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5915025"/>
            <a:ext cx="7397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9125" y="5940425"/>
            <a:ext cx="4492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61313" y="6062663"/>
            <a:ext cx="1125537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88925" y="1454150"/>
            <a:ext cx="1536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Michael Vanner (DOC)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687513" y="1671638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Florian Blaser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895600" y="1470025"/>
            <a:ext cx="1536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>
                <a:solidFill>
                  <a:srgbClr val="FFFFFF"/>
                </a:solidFill>
                <a:latin typeface="Arial" pitchFamily="34" charset="0"/>
                <a:ea typeface="+mn-ea"/>
              </a:rPr>
              <a:t>Garrett Cole (Marie Curie)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875088" y="2011363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Jonas Schmöle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683125" y="1162050"/>
            <a:ext cx="1536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Witlef Wieczorek (Humboldt / </a:t>
            </a:r>
            <a:r>
              <a:rPr lang="de-DE" sz="2000" baseline="-25000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/>
            </a:r>
            <a:br>
              <a:rPr lang="de-DE" sz="2000" baseline="-25000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</a:br>
            <a:r>
              <a:rPr lang="de-DE" sz="2000" baseline="-25000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>Marie </a:t>
            </a:r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Curie)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24563" y="1360488"/>
            <a:ext cx="1536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>
                <a:solidFill>
                  <a:srgbClr val="FFFFFF"/>
                </a:solidFill>
                <a:latin typeface="Arial" pitchFamily="34" charset="0"/>
                <a:ea typeface="+mn-ea"/>
              </a:rPr>
              <a:t>Nikolai Kiesel (Humboldt)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394450" y="1901825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Alex Seiringer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607300" y="1262063"/>
            <a:ext cx="15367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Rainer Kaltenbaek (APART / Marie Curie)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34963" y="3443288"/>
            <a:ext cx="1536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Sebastian Hofer</a:t>
            </a:r>
          </a:p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(CoQuS)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152650" y="3470275"/>
            <a:ext cx="1536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Simon Gröblacher </a:t>
            </a:r>
          </a:p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(Marie Curie)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208588" y="3859213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Dilek Demir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6626225" y="3581400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2000" baseline="-25000">
                <a:solidFill>
                  <a:srgbClr val="FFFFFF"/>
                </a:solidFill>
                <a:latin typeface="Arial" pitchFamily="34" charset="0"/>
                <a:ea typeface="+mn-ea"/>
              </a:rPr>
              <a:t>Uros Delic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5862638"/>
            <a:ext cx="1279525" cy="73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785268" y="4964112"/>
            <a:ext cx="1808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 i="1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+ Alexey Trubarov</a:t>
            </a:r>
          </a:p>
          <a:p>
            <a:pPr algn="l"/>
            <a:r>
              <a:rPr lang="de-DE" sz="2000" i="1" baseline="-25000" dirty="0">
                <a:solidFill>
                  <a:srgbClr val="FFFFFF"/>
                </a:solidFill>
                <a:latin typeface="Arial" pitchFamily="34" charset="0"/>
                <a:ea typeface="+mn-ea"/>
              </a:rPr>
              <a:t>+ Katharina Werbach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429000" y="3352800"/>
            <a:ext cx="1779588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2000" baseline="-25000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>Markus </a:t>
            </a:r>
            <a:br>
              <a:rPr lang="de-DE" sz="2000" baseline="-25000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</a:br>
            <a:r>
              <a:rPr lang="de-DE" sz="2000" baseline="-25000" dirty="0" smtClean="0">
                <a:solidFill>
                  <a:srgbClr val="FFFFFF"/>
                </a:solidFill>
                <a:latin typeface="Arial" pitchFamily="34" charset="0"/>
                <a:ea typeface="+mn-ea"/>
              </a:rPr>
              <a:t>Aspelmeyer</a:t>
            </a:r>
            <a:endParaRPr lang="de-DE" sz="2000" baseline="-25000" dirty="0">
              <a:solidFill>
                <a:srgbClr val="FFFFFF"/>
              </a:solidFill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Minimizing the Bath Temperature</a:t>
            </a:r>
            <a:endParaRPr lang="en-US" dirty="0"/>
          </a:p>
        </p:txBody>
      </p:sp>
      <p:sp>
        <p:nvSpPr>
          <p:cNvPr id="61" name="Text Box 6"/>
          <p:cNvSpPr txBox="1">
            <a:spLocks noChangeArrowheads="1"/>
          </p:cNvSpPr>
          <p:nvPr/>
        </p:nvSpPr>
        <p:spPr bwMode="auto">
          <a:xfrm>
            <a:off x="381000" y="1178750"/>
            <a:ext cx="4495800" cy="2123658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950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Closed cycle dilution fridge with 	double-sided optical access</a:t>
            </a:r>
            <a:endParaRPr lang="de-DE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Base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temperature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~25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mK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(no 	input laser), experiments @ 100 mK </a:t>
            </a:r>
            <a:endParaRPr lang="de-DE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Stable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operation of optomechanical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	cavity recently realized (</a:t>
            </a:r>
            <a:r>
              <a:rPr lang="de-DE" sz="2000" i="1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F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&gt;10,000)</a:t>
            </a:r>
            <a:endParaRPr lang="de-DE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4931623" y="1844675"/>
            <a:ext cx="4212377" cy="4860925"/>
            <a:chOff x="5007823" y="1443038"/>
            <a:chExt cx="4212377" cy="4860925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11210"/>
            <a:stretch>
              <a:fillRect/>
            </a:stretch>
          </p:blipFill>
          <p:spPr bwMode="auto">
            <a:xfrm>
              <a:off x="5105400" y="1443038"/>
              <a:ext cx="3810000" cy="486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5181600" y="5385034"/>
              <a:ext cx="381000" cy="18815"/>
            </a:xfrm>
            <a:prstGeom prst="line">
              <a:avLst/>
            </a:prstGeom>
            <a:noFill/>
            <a:ln w="25400">
              <a:solidFill>
                <a:srgbClr val="D7100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5007823" y="4736068"/>
              <a:ext cx="1685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i="1" dirty="0" smtClean="0">
                  <a:solidFill>
                    <a:srgbClr val="D71001"/>
                  </a:solidFill>
                  <a:latin typeface="Arial" charset="0"/>
                  <a:ea typeface="+mn-ea"/>
                </a:rPr>
                <a:t>optical </a:t>
              </a:r>
              <a:r>
                <a:rPr lang="de-DE" i="1" dirty="0">
                  <a:solidFill>
                    <a:srgbClr val="D71001"/>
                  </a:solidFill>
                  <a:latin typeface="Arial" charset="0"/>
                  <a:ea typeface="+mn-ea"/>
                </a:rPr>
                <a:t>access</a:t>
              </a:r>
            </a:p>
          </p:txBody>
        </p:sp>
        <p:sp>
          <p:nvSpPr>
            <p:cNvPr id="64" name="Text Box 9"/>
            <p:cNvSpPr txBox="1">
              <a:spLocks noChangeArrowheads="1"/>
            </p:cNvSpPr>
            <p:nvPr/>
          </p:nvSpPr>
          <p:spPr bwMode="auto">
            <a:xfrm>
              <a:off x="5410200" y="5638800"/>
              <a:ext cx="108234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sample</a:t>
              </a:r>
              <a:br>
                <a:rPr lang="de-DE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</a:br>
              <a:r>
                <a:rPr lang="de-DE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chamber</a:t>
              </a:r>
              <a:endParaRPr lang="de-DE" i="1" dirty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 flipV="1">
              <a:off x="6400800" y="5629276"/>
              <a:ext cx="738981" cy="238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7772401" y="4152037"/>
              <a:ext cx="144779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de-DE" sz="1700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floating- </a:t>
              </a:r>
              <a:r>
                <a:rPr lang="de-DE" sz="1700" i="1" dirty="0">
                  <a:solidFill>
                    <a:srgbClr val="000000"/>
                  </a:solidFill>
                  <a:latin typeface="Arial" charset="0"/>
                  <a:ea typeface="+mn-ea"/>
                </a:rPr>
                <a:t>suspension</a:t>
              </a:r>
            </a:p>
          </p:txBody>
        </p:sp>
        <p:sp>
          <p:nvSpPr>
            <p:cNvPr id="67" name="Line 12"/>
            <p:cNvSpPr>
              <a:spLocks noChangeShapeType="1"/>
            </p:cNvSpPr>
            <p:nvPr/>
          </p:nvSpPr>
          <p:spPr bwMode="auto">
            <a:xfrm flipH="1">
              <a:off x="8207375" y="4773613"/>
              <a:ext cx="4445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8" name="Line 13"/>
            <p:cNvSpPr>
              <a:spLocks noChangeShapeType="1"/>
            </p:cNvSpPr>
            <p:nvPr/>
          </p:nvSpPr>
          <p:spPr bwMode="auto">
            <a:xfrm flipH="1">
              <a:off x="6181725" y="4773613"/>
              <a:ext cx="1935163" cy="541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257800" y="1143000"/>
            <a:ext cx="353536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sx="1000" sy="1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de-DE" sz="2400" i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/ħQ  </a:t>
            </a:r>
            <a:r>
              <a:rPr lang="de-DE" sz="24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&lt;&lt; </a:t>
            </a:r>
            <a:r>
              <a:rPr lang="el-GR" sz="28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κ</a:t>
            </a:r>
            <a:r>
              <a:rPr lang="de-DE" sz="24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&lt;&lt; </a:t>
            </a:r>
            <a:r>
              <a:rPr lang="el-GR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ω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g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lang="el-GR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α</a:t>
            </a:r>
            <a:endParaRPr lang="de-DE" sz="2400" i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24144" y="1143000"/>
            <a:ext cx="201168" cy="523220"/>
          </a:xfrm>
          <a:prstGeom prst="rect">
            <a:avLst/>
          </a:prstGeom>
          <a:solidFill>
            <a:srgbClr val="FFC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2000" baseline="-25000" smtClea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pic>
        <p:nvPicPr>
          <p:cNvPr id="18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3606800"/>
            <a:ext cx="4468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5"/>
          <p:cNvPicPr>
            <a:picLocks noChangeAspect="1"/>
          </p:cNvPicPr>
          <p:nvPr/>
        </p:nvPicPr>
        <p:blipFill>
          <a:blip r:embed="rId4" cstate="print"/>
          <a:srcRect l="-11299" r="-13912"/>
          <a:stretch>
            <a:fillRect/>
          </a:stretch>
        </p:blipFill>
        <p:spPr bwMode="auto">
          <a:xfrm flipH="1">
            <a:off x="5016500" y="1828800"/>
            <a:ext cx="4000500" cy="480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Detuning Driven Interactions</a:t>
            </a:r>
            <a:endParaRPr lang="de-AT" dirty="0" smtClean="0"/>
          </a:p>
        </p:txBody>
      </p:sp>
      <p:pic>
        <p:nvPicPr>
          <p:cNvPr id="9219" name="Picture 3" descr="SidebandCoolin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073150"/>
            <a:ext cx="330041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idebandCooling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3100" y="1074738"/>
            <a:ext cx="330041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debandCooling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000" y="4110038"/>
            <a:ext cx="330041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374900" y="1079500"/>
            <a:ext cx="1041400" cy="457200"/>
          </a:xfrm>
          <a:prstGeom prst="ellips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429000" y="1308100"/>
            <a:ext cx="4318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911725" y="4102100"/>
            <a:ext cx="1306513" cy="469900"/>
          </a:xfrm>
          <a:prstGeom prst="ellips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5130800" y="2193925"/>
            <a:ext cx="415925" cy="191135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263900" y="2676525"/>
            <a:ext cx="3222625" cy="120015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quantum optics toolbox to prepare and control mechanical states via photonic states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870325" y="1236663"/>
            <a:ext cx="1746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AT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 QND</a:t>
            </a:r>
          </a:p>
          <a:p>
            <a:pPr algn="l">
              <a:buFontTx/>
              <a:buChar char="•"/>
            </a:pPr>
            <a:r>
              <a:rPr lang="de-AT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 Beamsplitter</a:t>
            </a:r>
          </a:p>
          <a:p>
            <a:pPr algn="l">
              <a:buFontTx/>
              <a:buChar char="•"/>
            </a:pPr>
            <a:r>
              <a:rPr lang="de-AT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 TM Squeezer</a:t>
            </a:r>
            <a:endParaRPr lang="en-US" smtClean="0">
              <a:solidFill>
                <a:srgbClr val="000000"/>
              </a:solidFill>
              <a:latin typeface="Futura Md BT" pitchFamily="34" charset="0"/>
              <a:ea typeface="ＭＳ Ｐゴシック" pitchFamily="34" charset="-128"/>
            </a:endParaRPr>
          </a:p>
        </p:txBody>
      </p:sp>
      <p:sp>
        <p:nvSpPr>
          <p:cNvPr id="9228" name="Text Box 17"/>
          <p:cNvSpPr txBox="1">
            <a:spLocks noChangeArrowheads="1"/>
          </p:cNvSpPr>
          <p:nvPr/>
        </p:nvSpPr>
        <p:spPr bwMode="auto">
          <a:xfrm>
            <a:off x="6305550" y="6238875"/>
            <a:ext cx="2747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J. Zhang et al., </a:t>
            </a:r>
            <a:r>
              <a:rPr lang="en-GB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PRA 68 (03)</a:t>
            </a:r>
          </a:p>
          <a:p>
            <a:pPr algn="l"/>
            <a:r>
              <a:rPr lang="en-GB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M. Aspelmeyer et al., JOSAB 27 (10)</a:t>
            </a:r>
            <a:endParaRPr lang="en-US" sz="1200" smtClean="0">
              <a:solidFill>
                <a:srgbClr val="000000"/>
              </a:solidFill>
              <a:latin typeface="Futura Md BT" pitchFamily="34" charset="0"/>
              <a:ea typeface="ＭＳ Ｐゴシック" pitchFamily="34" charset="-128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5437188" y="1316038"/>
            <a:ext cx="2359025" cy="38417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7796213" y="1069975"/>
            <a:ext cx="1257300" cy="457200"/>
          </a:xfrm>
          <a:prstGeom prst="ellips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9231" name="Text Box 17"/>
          <p:cNvSpPr txBox="1">
            <a:spLocks noChangeArrowheads="1"/>
          </p:cNvSpPr>
          <p:nvPr/>
        </p:nvSpPr>
        <p:spPr bwMode="auto">
          <a:xfrm>
            <a:off x="6486525" y="4418013"/>
            <a:ext cx="188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AT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approximations:</a:t>
            </a:r>
          </a:p>
          <a:p>
            <a:pPr algn="l"/>
            <a:r>
              <a:rPr lang="de-AT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 -linearization</a:t>
            </a:r>
          </a:p>
          <a:p>
            <a:pPr algn="l"/>
            <a:r>
              <a:rPr lang="de-AT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 -</a:t>
            </a:r>
          </a:p>
        </p:txBody>
      </p:sp>
      <p:pic>
        <p:nvPicPr>
          <p:cNvPr id="9232" name="Grafik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913" y="5029200"/>
            <a:ext cx="94932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714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73" y="984250"/>
            <a:ext cx="510857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05715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66" y="2917825"/>
            <a:ext cx="1579563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05716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86" y="4300538"/>
            <a:ext cx="5286375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Quantum </a:t>
            </a:r>
            <a:r>
              <a:rPr lang="en-US" dirty="0" err="1" smtClean="0"/>
              <a:t>Superpositions</a:t>
            </a:r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375400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O. Romero-Isart et al., PRL 107, 020405 (2011)</a:t>
            </a:r>
          </a:p>
        </p:txBody>
      </p:sp>
    </p:spTree>
    <p:extLst>
      <p:ext uri="{BB962C8B-B14F-4D97-AF65-F5344CB8AC3E}">
        <p14:creationId xmlns="" xmlns:p14="http://schemas.microsoft.com/office/powerpoint/2010/main" val="1123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5" name="Rectangle 5"/>
          <p:cNvSpPr>
            <a:spLocks noChangeArrowheads="1"/>
          </p:cNvSpPr>
          <p:nvPr/>
        </p:nvSpPr>
        <p:spPr bwMode="auto">
          <a:xfrm>
            <a:off x="438150" y="1828800"/>
            <a:ext cx="5940425" cy="1081088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199" name="Text Box 18"/>
          <p:cNvSpPr txBox="1">
            <a:spLocks noChangeArrowheads="1"/>
          </p:cNvSpPr>
          <p:nvPr/>
        </p:nvSpPr>
        <p:spPr bwMode="auto">
          <a:xfrm>
            <a:off x="447675" y="1828800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Quantum Foundations</a:t>
            </a:r>
          </a:p>
        </p:txBody>
      </p:sp>
      <p:sp>
        <p:nvSpPr>
          <p:cNvPr id="8202" name="Text Box 21"/>
          <p:cNvSpPr txBox="1">
            <a:spLocks noChangeArrowheads="1"/>
          </p:cNvSpPr>
          <p:nvPr/>
        </p:nvSpPr>
        <p:spPr bwMode="auto">
          <a:xfrm>
            <a:off x="473075" y="2178050"/>
            <a:ext cx="5876925" cy="6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macroscopic quantum superposition involving up to 10</a:t>
            </a:r>
            <a:r>
              <a:rPr lang="en-US" sz="1600" baseline="30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20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atoms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  <a:sym typeface="Wingdings" pitchFamily="2" charset="2"/>
              </a:rPr>
              <a:t> </a:t>
            </a:r>
            <a:r>
              <a:rPr lang="en-US" sz="1600" i="1" u="sng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  <a:sym typeface="Wingdings" pitchFamily="2" charset="2"/>
              </a:rPr>
              <a:t>Is there a limit to the size of Schrödinger cats?</a:t>
            </a:r>
            <a:endParaRPr lang="en-US" sz="1600" i="1" u="sng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Quantum Regime of Microsystems</a:t>
            </a:r>
            <a:endParaRPr lang="en-US" dirty="0"/>
          </a:p>
        </p:txBody>
      </p:sp>
      <p:pic>
        <p:nvPicPr>
          <p:cNvPr id="24" name="Picture 6" descr="Aufzeichnun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410281"/>
            <a:ext cx="2335849" cy="1637719"/>
          </a:xfrm>
          <a:prstGeom prst="rect">
            <a:avLst/>
          </a:prstGeom>
          <a:noFill/>
        </p:spPr>
      </p:pic>
      <p:sp>
        <p:nvSpPr>
          <p:cNvPr id="8197" name="Text Box 13"/>
          <p:cNvSpPr txBox="1">
            <a:spLocks noChangeArrowheads="1"/>
          </p:cNvSpPr>
          <p:nvPr/>
        </p:nvSpPr>
        <p:spPr bwMode="auto">
          <a:xfrm>
            <a:off x="321146" y="1268413"/>
            <a:ext cx="65427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Motivation: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investigation of complex quantum systems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8204" name="Text Box 24"/>
          <p:cNvSpPr txBox="1">
            <a:spLocks noChangeArrowheads="1"/>
          </p:cNvSpPr>
          <p:nvPr/>
        </p:nvSpPr>
        <p:spPr bwMode="auto">
          <a:xfrm>
            <a:off x="3733800" y="5791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Approach: 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combine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quantum 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optics with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high-performance </a:t>
            </a: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micro and 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nanomechanics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 b="3853"/>
          <a:stretch>
            <a:fillRect/>
          </a:stretch>
        </p:blipFill>
        <p:spPr bwMode="auto">
          <a:xfrm>
            <a:off x="76200" y="3429000"/>
            <a:ext cx="2424112" cy="202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96" y="5394960"/>
            <a:ext cx="317350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4" name="Rectangle 4"/>
          <p:cNvSpPr>
            <a:spLocks noChangeArrowheads="1"/>
          </p:cNvSpPr>
          <p:nvPr/>
        </p:nvSpPr>
        <p:spPr bwMode="auto">
          <a:xfrm>
            <a:off x="2936875" y="4425950"/>
            <a:ext cx="5978525" cy="1055687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200" name="Text Box 19"/>
          <p:cNvSpPr txBox="1">
            <a:spLocks noChangeArrowheads="1"/>
          </p:cNvSpPr>
          <p:nvPr/>
        </p:nvSpPr>
        <p:spPr bwMode="auto">
          <a:xfrm>
            <a:off x="2938463" y="4419600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Quantum Information</a:t>
            </a:r>
          </a:p>
        </p:txBody>
      </p:sp>
      <p:sp>
        <p:nvSpPr>
          <p:cNvPr id="8203" name="Text Box 22"/>
          <p:cNvSpPr txBox="1">
            <a:spLocks noChangeArrowheads="1"/>
          </p:cNvSpPr>
          <p:nvPr/>
        </p:nvSpPr>
        <p:spPr bwMode="auto">
          <a:xfrm>
            <a:off x="2959100" y="4751387"/>
            <a:ext cx="5876925" cy="6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potential hybrid quantum information architectures on a chip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  <a:sym typeface="Wingdings" pitchFamily="2" charset="2"/>
              </a:rPr>
              <a:t> </a:t>
            </a:r>
            <a:r>
              <a:rPr lang="en-US" sz="1600" i="1" u="sng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  <a:sym typeface="Wingdings" pitchFamily="2" charset="2"/>
              </a:rPr>
              <a:t>Can mechanical systems serve as a universal quantum bus?</a:t>
            </a:r>
            <a:endParaRPr lang="en-US" sz="1600" i="1" u="sng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645126" name="Rectangle 6"/>
          <p:cNvSpPr>
            <a:spLocks noChangeArrowheads="1"/>
          </p:cNvSpPr>
          <p:nvPr/>
        </p:nvSpPr>
        <p:spPr bwMode="auto">
          <a:xfrm>
            <a:off x="1787525" y="3124200"/>
            <a:ext cx="5984875" cy="1081087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198" name="Text Box 17"/>
          <p:cNvSpPr txBox="1">
            <a:spLocks noChangeArrowheads="1"/>
          </p:cNvSpPr>
          <p:nvPr/>
        </p:nvSpPr>
        <p:spPr bwMode="auto">
          <a:xfrm>
            <a:off x="1787525" y="3144837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Mechanical Sensing</a:t>
            </a:r>
          </a:p>
        </p:txBody>
      </p:sp>
      <p:sp>
        <p:nvSpPr>
          <p:cNvPr id="8201" name="Text Box 20"/>
          <p:cNvSpPr txBox="1">
            <a:spLocks noChangeArrowheads="1"/>
          </p:cNvSpPr>
          <p:nvPr/>
        </p:nvSpPr>
        <p:spPr bwMode="auto">
          <a:xfrm>
            <a:off x="1800225" y="3460750"/>
            <a:ext cx="5891998" cy="6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present performance: </a:t>
            </a:r>
            <a:r>
              <a:rPr lang="en-US" sz="1600" dirty="0" err="1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zeptogram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zeptonewton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attometer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, etc.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  <a:sym typeface="Wingdings" pitchFamily="2" charset="2"/>
              </a:rPr>
              <a:t> </a:t>
            </a:r>
            <a:r>
              <a:rPr lang="en-US" sz="1600" i="1" u="sng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  <a:sym typeface="Wingdings" pitchFamily="2" charset="2"/>
              </a:rPr>
              <a:t>What are the quantum limits to mechanical sensing?</a:t>
            </a:r>
            <a:r>
              <a:rPr lang="en-US" sz="1600" i="1" u="sng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3897313" y="1133475"/>
            <a:ext cx="360362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38915" name="Text Box 14"/>
          <p:cNvSpPr txBox="1">
            <a:spLocks noChangeArrowheads="1"/>
          </p:cNvSpPr>
          <p:nvPr/>
        </p:nvSpPr>
        <p:spPr bwMode="auto">
          <a:xfrm>
            <a:off x="328613" y="5781675"/>
            <a:ext cx="3330575" cy="585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optomechanical normal mode splitting @ RT</a:t>
            </a:r>
          </a:p>
        </p:txBody>
      </p:sp>
      <p:sp>
        <p:nvSpPr>
          <p:cNvPr id="38916" name="Text Box 16"/>
          <p:cNvSpPr txBox="1">
            <a:spLocks noChangeArrowheads="1"/>
          </p:cNvSpPr>
          <p:nvPr/>
        </p:nvSpPr>
        <p:spPr bwMode="auto">
          <a:xfrm>
            <a:off x="5651500" y="6348413"/>
            <a:ext cx="2790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S. Gröblacher et al., Nature 460 (09)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833438" y="990600"/>
            <a:ext cx="360362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3897313" y="1062038"/>
            <a:ext cx="360362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AT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pic>
        <p:nvPicPr>
          <p:cNvPr id="38919" name="Grafi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1017588"/>
            <a:ext cx="7677150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5607050" y="5718175"/>
            <a:ext cx="2790825" cy="584200"/>
          </a:xfrm>
          <a:prstGeom prst="rect">
            <a:avLst/>
          </a:prstGeom>
          <a:noFill/>
          <a:ln w="50800">
            <a:solidFill>
              <a:srgbClr val="275EA7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first observation of strongly coupled micromechanics</a:t>
            </a:r>
          </a:p>
        </p:txBody>
      </p:sp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3492500" y="5718175"/>
            <a:ext cx="1781175" cy="830263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 ≈ 2</a:t>
            </a:r>
            <a:r>
              <a:rPr lang="el-GR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π</a:t>
            </a:r>
            <a:r>
              <a:rPr lang="en-US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× 325 kHz  </a:t>
            </a:r>
          </a:p>
          <a:p>
            <a:pPr algn="r"/>
            <a:r>
              <a:rPr lang="el-GR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κ</a:t>
            </a:r>
            <a:r>
              <a:rPr lang="en-US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= 2</a:t>
            </a:r>
            <a:r>
              <a:rPr lang="el-GR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π</a:t>
            </a:r>
            <a:r>
              <a:rPr lang="en-US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× 215 kHz</a:t>
            </a:r>
          </a:p>
          <a:p>
            <a:pPr algn="r">
              <a:buFont typeface="Symbol" pitchFamily="18" charset="2"/>
              <a:buNone/>
            </a:pPr>
            <a:r>
              <a:rPr lang="en-US" sz="1600" i="1" smtClean="0">
                <a:solidFill>
                  <a:srgbClr val="00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𝛾</a:t>
            </a:r>
            <a:r>
              <a:rPr lang="en-US" sz="1600" i="1" baseline="-2500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m</a:t>
            </a:r>
            <a:r>
              <a:rPr lang="en-US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= 2</a:t>
            </a:r>
            <a:r>
              <a:rPr lang="el-GR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π</a:t>
            </a:r>
            <a:r>
              <a:rPr lang="en-US" sz="1600" i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× 140 Hz</a:t>
            </a:r>
          </a:p>
        </p:txBody>
      </p:sp>
      <p:sp>
        <p:nvSpPr>
          <p:cNvPr id="38922" name="Text Box 14"/>
          <p:cNvSpPr txBox="1">
            <a:spLocks noChangeArrowheads="1"/>
          </p:cNvSpPr>
          <p:nvPr/>
        </p:nvSpPr>
        <p:spPr bwMode="auto">
          <a:xfrm>
            <a:off x="328613" y="1133475"/>
            <a:ext cx="39846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i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</a:t>
            </a:r>
          </a:p>
        </p:txBody>
      </p:sp>
      <p:cxnSp>
        <p:nvCxnSpPr>
          <p:cNvPr id="38923" name="Gerade Verbindung mit Pfeil 2"/>
          <p:cNvCxnSpPr>
            <a:cxnSpLocks noChangeShapeType="1"/>
          </p:cNvCxnSpPr>
          <p:nvPr/>
        </p:nvCxnSpPr>
        <p:spPr bwMode="auto">
          <a:xfrm>
            <a:off x="328613" y="1243013"/>
            <a:ext cx="0" cy="37607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8924" name="Rechteck 1"/>
          <p:cNvSpPr>
            <a:spLocks noChangeArrowheads="1"/>
          </p:cNvSpPr>
          <p:nvPr/>
        </p:nvSpPr>
        <p:spPr bwMode="auto">
          <a:xfrm>
            <a:off x="2816225" y="1133475"/>
            <a:ext cx="225425" cy="1793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AT" smtClean="0">
              <a:solidFill>
                <a:srgbClr val="000000"/>
              </a:solidFill>
              <a:latin typeface="OfficinaSansITCPro Book" pitchFamily="2" charset="0"/>
              <a:ea typeface="ＭＳ Ｐゴシック" pitchFamily="34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70188" y="1112838"/>
            <a:ext cx="3619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100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0.6</a:t>
            </a:r>
          </a:p>
        </p:txBody>
      </p:sp>
      <p:sp>
        <p:nvSpPr>
          <p:cNvPr id="3892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Normal mode splitting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smtClean="0">
                <a:solidFill>
                  <a:schemeClr val="bg1"/>
                </a:solidFill>
                <a:latin typeface="Tahoma" pitchFamily="34" charset="0"/>
              </a:rPr>
              <a:t>Optomechanical entanglement</a:t>
            </a:r>
          </a:p>
        </p:txBody>
      </p:sp>
      <p:sp>
        <p:nvSpPr>
          <p:cNvPr id="166915" name="Text Box 18"/>
          <p:cNvSpPr txBox="1">
            <a:spLocks noChangeArrowheads="1"/>
          </p:cNvSpPr>
          <p:nvPr/>
        </p:nvSpPr>
        <p:spPr bwMode="auto">
          <a:xfrm>
            <a:off x="296863" y="1223963"/>
            <a:ext cx="73358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Optomechanical correlations: towards EPR</a:t>
            </a:r>
          </a:p>
          <a:p>
            <a:pPr algn="l"/>
            <a:endParaRPr lang="de-DE" sz="16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l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                                                                                                  (entangled)</a:t>
            </a:r>
          </a:p>
          <a:p>
            <a:pPr algn="l"/>
            <a:endParaRPr lang="de-DE" sz="16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l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	requires:                                      (correlated)</a:t>
            </a:r>
          </a:p>
          <a:p>
            <a:pPr algn="l"/>
            <a:endParaRPr lang="de-DE" sz="16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l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                                                                 (anticorrelated)</a:t>
            </a:r>
          </a:p>
        </p:txBody>
      </p:sp>
      <p:sp>
        <p:nvSpPr>
          <p:cNvPr id="166916" name="Text Box 18"/>
          <p:cNvSpPr txBox="1">
            <a:spLocks noChangeArrowheads="1"/>
          </p:cNvSpPr>
          <p:nvPr/>
        </p:nvSpPr>
        <p:spPr bwMode="auto">
          <a:xfrm>
            <a:off x="296863" y="3232150"/>
            <a:ext cx="6931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de-DE" sz="16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entanglement for </a:t>
            </a:r>
            <a:r>
              <a:rPr lang="de-DE" sz="1600" smtClean="0">
                <a:solidFill>
                  <a:srgbClr val="275EA7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optomechanical</a:t>
            </a:r>
            <a:r>
              <a:rPr lang="de-DE" sz="160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1600" smtClean="0">
                <a:solidFill>
                  <a:srgbClr val="275EA7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teleportation</a:t>
            </a:r>
          </a:p>
        </p:txBody>
      </p:sp>
      <p:pic>
        <p:nvPicPr>
          <p:cNvPr id="166917" name="Grafik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713" y="2811463"/>
            <a:ext cx="18176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Grafik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1713" y="2260600"/>
            <a:ext cx="18510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9" name="Grafik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6963" y="3535363"/>
            <a:ext cx="4211637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1" name="Grafik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1425" y="5278438"/>
            <a:ext cx="1897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2" name="Grafik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1763713"/>
            <a:ext cx="47101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987"/>
          <a:stretch>
            <a:fillRect/>
          </a:stretch>
        </p:blipFill>
        <p:spPr bwMode="auto">
          <a:xfrm>
            <a:off x="2393950" y="2694940"/>
            <a:ext cx="2387782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5625" y="1133475"/>
            <a:ext cx="162083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5" cstate="print"/>
          <a:srcRect r="53639"/>
          <a:stretch>
            <a:fillRect/>
          </a:stretch>
        </p:blipFill>
        <p:spPr bwMode="auto">
          <a:xfrm>
            <a:off x="4105275" y="3927475"/>
            <a:ext cx="1260475" cy="1000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1689100" y="2349500"/>
            <a:ext cx="1755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Mavalvala</a:t>
            </a:r>
            <a:r>
              <a:rPr lang="en-US" sz="1200" dirty="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 (LIGO, MIT)</a:t>
            </a:r>
          </a:p>
        </p:txBody>
      </p: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376238" y="1230313"/>
            <a:ext cx="108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utura Md BT" pitchFamily="34" charset="0"/>
                <a:ea typeface="ＭＳ Ｐゴシック" pitchFamily="34" charset="-128"/>
              </a:rPr>
              <a:t>FP cavity</a:t>
            </a:r>
          </a:p>
        </p:txBody>
      </p: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273050" y="2497138"/>
            <a:ext cx="1360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Md BT" pitchFamily="34" charset="0"/>
                <a:ea typeface="ＭＳ Ｐゴシック" pitchFamily="34" charset="-128"/>
              </a:rPr>
              <a:t>Toroidal </a:t>
            </a:r>
          </a:p>
          <a:p>
            <a:r>
              <a:rPr lang="en-US" smtClean="0">
                <a:solidFill>
                  <a:srgbClr val="FF0000"/>
                </a:solidFill>
                <a:latin typeface="Futura Md BT" pitchFamily="34" charset="0"/>
                <a:ea typeface="ＭＳ Ｐゴシック" pitchFamily="34" charset="-128"/>
              </a:rPr>
              <a:t>microcavity</a:t>
            </a: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619375" y="4876800"/>
            <a:ext cx="2287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Harris (Yale), Kimble (Caltech)</a:t>
            </a:r>
          </a:p>
        </p:txBody>
      </p:sp>
      <p:sp>
        <p:nvSpPr>
          <p:cNvPr id="5130" name="Text Box 15"/>
          <p:cNvSpPr txBox="1">
            <a:spLocks noChangeArrowheads="1"/>
          </p:cNvSpPr>
          <p:nvPr/>
        </p:nvSpPr>
        <p:spPr bwMode="auto">
          <a:xfrm>
            <a:off x="325438" y="3998913"/>
            <a:ext cx="1257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Md BT" pitchFamily="34" charset="0"/>
                <a:ea typeface="ＭＳ Ｐゴシック" pitchFamily="34" charset="-128"/>
              </a:rPr>
              <a:t>Dispersive</a:t>
            </a:r>
          </a:p>
          <a:p>
            <a:r>
              <a:rPr lang="en-US" smtClean="0">
                <a:solidFill>
                  <a:srgbClr val="FF0000"/>
                </a:solidFill>
                <a:latin typeface="Futura Md BT" pitchFamily="34" charset="0"/>
                <a:ea typeface="ＭＳ Ｐゴシック" pitchFamily="34" charset="-128"/>
              </a:rPr>
              <a:t>coupling</a:t>
            </a:r>
          </a:p>
        </p:txBody>
      </p:sp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l="6425" r="64105" b="36606"/>
          <a:stretch>
            <a:fillRect/>
          </a:stretch>
        </p:blipFill>
        <p:spPr bwMode="auto">
          <a:xfrm>
            <a:off x="3536950" y="1054100"/>
            <a:ext cx="16002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2" name="Text Box 17"/>
          <p:cNvSpPr txBox="1">
            <a:spLocks noChangeArrowheads="1"/>
          </p:cNvSpPr>
          <p:nvPr/>
        </p:nvSpPr>
        <p:spPr bwMode="auto">
          <a:xfrm>
            <a:off x="358775" y="5273675"/>
            <a:ext cx="1122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Futura Md BT" pitchFamily="34" charset="0"/>
                <a:ea typeface="ＭＳ Ｐゴシック" pitchFamily="34" charset="-128"/>
              </a:rPr>
              <a:t>Gradient</a:t>
            </a:r>
          </a:p>
          <a:p>
            <a:r>
              <a:rPr lang="en-US" smtClean="0">
                <a:solidFill>
                  <a:srgbClr val="FF0000"/>
                </a:solidFill>
                <a:latin typeface="Futura Md BT" pitchFamily="34" charset="0"/>
                <a:ea typeface="ＭＳ Ｐゴシック" pitchFamily="34" charset="-128"/>
              </a:rPr>
              <a:t>force</a:t>
            </a:r>
          </a:p>
        </p:txBody>
      </p:sp>
      <p:sp>
        <p:nvSpPr>
          <p:cNvPr id="5133" name="Text Box 18"/>
          <p:cNvSpPr txBox="1">
            <a:spLocks noChangeArrowheads="1"/>
          </p:cNvSpPr>
          <p:nvPr/>
        </p:nvSpPr>
        <p:spPr bwMode="auto">
          <a:xfrm>
            <a:off x="3633788" y="2349500"/>
            <a:ext cx="1296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Heidman (Paris)</a:t>
            </a:r>
          </a:p>
        </p:txBody>
      </p:sp>
      <p:pic>
        <p:nvPicPr>
          <p:cNvPr id="5134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3888" y="2652713"/>
            <a:ext cx="111601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5" name="Text Box 22"/>
          <p:cNvSpPr txBox="1">
            <a:spLocks noChangeArrowheads="1"/>
          </p:cNvSpPr>
          <p:nvPr/>
        </p:nvSpPr>
        <p:spPr bwMode="auto">
          <a:xfrm>
            <a:off x="538163" y="3251200"/>
            <a:ext cx="763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mtClean="0">
                <a:solidFill>
                  <a:srgbClr val="000000"/>
                </a:solidFill>
                <a:latin typeface="Mathematica6" pitchFamily="2" charset="2"/>
                <a:ea typeface="ＭＳ Ｐゴシック" pitchFamily="34" charset="-128"/>
              </a:rPr>
              <a:t>O</a:t>
            </a:r>
            <a:r>
              <a:rPr lang="de-DE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(ng)</a:t>
            </a:r>
          </a:p>
        </p:txBody>
      </p:sp>
      <p:sp>
        <p:nvSpPr>
          <p:cNvPr id="5136" name="Text Box 23"/>
          <p:cNvSpPr txBox="1">
            <a:spLocks noChangeArrowheads="1"/>
          </p:cNvSpPr>
          <p:nvPr/>
        </p:nvSpPr>
        <p:spPr bwMode="auto">
          <a:xfrm>
            <a:off x="366713" y="1590675"/>
            <a:ext cx="110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mtClean="0">
                <a:solidFill>
                  <a:srgbClr val="000000"/>
                </a:solidFill>
                <a:latin typeface="Mathematica6" pitchFamily="2" charset="2"/>
                <a:ea typeface="ＭＳ Ｐゴシック" pitchFamily="34" charset="-128"/>
              </a:rPr>
              <a:t>O</a:t>
            </a:r>
            <a:r>
              <a:rPr lang="de-DE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(kg-ng)</a:t>
            </a:r>
          </a:p>
        </p:txBody>
      </p:sp>
      <p:sp>
        <p:nvSpPr>
          <p:cNvPr id="5137" name="Text Box 24"/>
          <p:cNvSpPr txBox="1">
            <a:spLocks noChangeArrowheads="1"/>
          </p:cNvSpPr>
          <p:nvPr/>
        </p:nvSpPr>
        <p:spPr bwMode="auto">
          <a:xfrm>
            <a:off x="373063" y="4668838"/>
            <a:ext cx="1093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mtClean="0">
                <a:solidFill>
                  <a:srgbClr val="000000"/>
                </a:solidFill>
                <a:latin typeface="Mathematica6" pitchFamily="2" charset="2"/>
                <a:ea typeface="ＭＳ Ｐゴシック" pitchFamily="34" charset="-128"/>
              </a:rPr>
              <a:t>O</a:t>
            </a:r>
            <a:r>
              <a:rPr lang="de-DE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(zg-ng)</a:t>
            </a:r>
          </a:p>
        </p:txBody>
      </p:sp>
      <p:sp>
        <p:nvSpPr>
          <p:cNvPr id="5138" name="Text Box 25"/>
          <p:cNvSpPr txBox="1">
            <a:spLocks noChangeArrowheads="1"/>
          </p:cNvSpPr>
          <p:nvPr/>
        </p:nvSpPr>
        <p:spPr bwMode="auto">
          <a:xfrm>
            <a:off x="538163" y="6018213"/>
            <a:ext cx="763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mtClean="0">
                <a:solidFill>
                  <a:srgbClr val="000000"/>
                </a:solidFill>
                <a:latin typeface="Mathematica6" pitchFamily="2" charset="2"/>
                <a:ea typeface="ＭＳ Ｐゴシック" pitchFamily="34" charset="-128"/>
              </a:rPr>
              <a:t>O</a:t>
            </a:r>
            <a:r>
              <a:rPr lang="de-DE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(pg)</a:t>
            </a:r>
          </a:p>
        </p:txBody>
      </p:sp>
      <p:pic>
        <p:nvPicPr>
          <p:cNvPr id="5139" name="Picture 26" descr="071221_LSSiNandMir_chipCJ_19"/>
          <p:cNvPicPr>
            <a:picLocks noChangeAspect="1" noChangeArrowheads="1"/>
          </p:cNvPicPr>
          <p:nvPr/>
        </p:nvPicPr>
        <p:blipFill>
          <a:blip r:embed="rId8" cstate="print"/>
          <a:srcRect b="11722"/>
          <a:stretch>
            <a:fillRect/>
          </a:stretch>
        </p:blipFill>
        <p:spPr bwMode="auto">
          <a:xfrm>
            <a:off x="5095875" y="1133475"/>
            <a:ext cx="1862138" cy="1233488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pic>
        <p:nvPicPr>
          <p:cNvPr id="5140" name="Picture 3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57838" y="3886200"/>
            <a:ext cx="1709737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1" name="Text Box 34"/>
          <p:cNvSpPr txBox="1">
            <a:spLocks noChangeArrowheads="1"/>
          </p:cNvSpPr>
          <p:nvPr/>
        </p:nvSpPr>
        <p:spPr bwMode="auto">
          <a:xfrm>
            <a:off x="5472113" y="4862513"/>
            <a:ext cx="2295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Karrai (Munich), Favero (Paris)</a:t>
            </a:r>
          </a:p>
        </p:txBody>
      </p:sp>
      <p:pic>
        <p:nvPicPr>
          <p:cNvPr id="5142" name="Picture 3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6188" y="5138738"/>
            <a:ext cx="128587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3" name="Picture 3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60900" y="5241925"/>
            <a:ext cx="165258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354388" y="5181600"/>
            <a:ext cx="1414462" cy="954088"/>
            <a:chOff x="4581" y="2557"/>
            <a:chExt cx="1941" cy="1333"/>
          </a:xfrm>
        </p:grpSpPr>
        <p:pic>
          <p:nvPicPr>
            <p:cNvPr id="5154" name="Picture 3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66" y="2642"/>
              <a:ext cx="1856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55" name="Rectangle 39"/>
            <p:cNvSpPr>
              <a:spLocks noChangeArrowheads="1"/>
            </p:cNvSpPr>
            <p:nvPr/>
          </p:nvSpPr>
          <p:spPr bwMode="auto">
            <a:xfrm>
              <a:off x="4581" y="2557"/>
              <a:ext cx="680" cy="7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AT" smtClean="0">
                <a:solidFill>
                  <a:srgbClr val="000000"/>
                </a:solidFill>
                <a:latin typeface="OfficinaSansITCPro Book" pitchFamily="2" charset="0"/>
                <a:ea typeface="ＭＳ Ｐゴシック" pitchFamily="34" charset="-128"/>
              </a:endParaRPr>
            </a:p>
          </p:txBody>
        </p:sp>
      </p:grpSp>
      <p:sp>
        <p:nvSpPr>
          <p:cNvPr id="5145" name="Text Box 40"/>
          <p:cNvSpPr txBox="1">
            <a:spLocks noChangeArrowheads="1"/>
          </p:cNvSpPr>
          <p:nvPr/>
        </p:nvSpPr>
        <p:spPr bwMode="auto">
          <a:xfrm>
            <a:off x="3321050" y="6307138"/>
            <a:ext cx="1338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Painter (Caltech)</a:t>
            </a:r>
          </a:p>
        </p:txBody>
      </p:sp>
      <p:sp>
        <p:nvSpPr>
          <p:cNvPr id="5146" name="Text Box 41"/>
          <p:cNvSpPr txBox="1">
            <a:spLocks noChangeArrowheads="1"/>
          </p:cNvSpPr>
          <p:nvPr/>
        </p:nvSpPr>
        <p:spPr bwMode="auto">
          <a:xfrm>
            <a:off x="4959350" y="6307138"/>
            <a:ext cx="944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Tang (Yale)</a:t>
            </a:r>
          </a:p>
        </p:txBody>
      </p:sp>
      <p:sp>
        <p:nvSpPr>
          <p:cNvPr id="5147" name="Text Box 42"/>
          <p:cNvSpPr txBox="1">
            <a:spLocks noChangeArrowheads="1"/>
          </p:cNvSpPr>
          <p:nvPr/>
        </p:nvSpPr>
        <p:spPr bwMode="auto">
          <a:xfrm>
            <a:off x="6305550" y="6278563"/>
            <a:ext cx="2092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Kippenberg/Weig/Kotthaus</a:t>
            </a:r>
          </a:p>
          <a:p>
            <a:r>
              <a:rPr lang="de-DE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(Munich)</a:t>
            </a:r>
          </a:p>
        </p:txBody>
      </p:sp>
      <p:sp>
        <p:nvSpPr>
          <p:cNvPr id="5148" name="Rectangle 43"/>
          <p:cNvSpPr>
            <a:spLocks noChangeArrowheads="1"/>
          </p:cNvSpPr>
          <p:nvPr/>
        </p:nvSpPr>
        <p:spPr bwMode="auto">
          <a:xfrm>
            <a:off x="6777038" y="3338513"/>
            <a:ext cx="2155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Kippenberg (Lausanne) Bowen (UQ)</a:t>
            </a:r>
            <a:endParaRPr lang="de-DE" sz="1200" smtClean="0">
              <a:solidFill>
                <a:srgbClr val="000000"/>
              </a:solidFill>
              <a:latin typeface="Futura Md BT" pitchFamily="34" charset="0"/>
              <a:ea typeface="ＭＳ Ｐゴシック" pitchFamily="34" charset="-128"/>
            </a:endParaRPr>
          </a:p>
        </p:txBody>
      </p:sp>
      <p:sp>
        <p:nvSpPr>
          <p:cNvPr id="51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Example Optomechanical Systems</a:t>
            </a:r>
          </a:p>
        </p:txBody>
      </p:sp>
      <p:sp>
        <p:nvSpPr>
          <p:cNvPr id="5150" name="Text Box 10"/>
          <p:cNvSpPr txBox="1">
            <a:spLocks noChangeArrowheads="1"/>
          </p:cNvSpPr>
          <p:nvPr/>
        </p:nvSpPr>
        <p:spPr bwMode="auto">
          <a:xfrm>
            <a:off x="5145088" y="2349500"/>
            <a:ext cx="1628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Aspelmeyer (Vienna)</a:t>
            </a:r>
          </a:p>
        </p:txBody>
      </p:sp>
      <p:pic>
        <p:nvPicPr>
          <p:cNvPr id="5151" name="Grafik 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42213" y="1133475"/>
            <a:ext cx="62547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2" name="Text Box 10"/>
          <p:cNvSpPr txBox="1">
            <a:spLocks noChangeArrowheads="1"/>
          </p:cNvSpPr>
          <p:nvPr/>
        </p:nvSpPr>
        <p:spPr bwMode="auto">
          <a:xfrm>
            <a:off x="7067550" y="2349500"/>
            <a:ext cx="1663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Bouwmeester (UCSB)</a:t>
            </a:r>
          </a:p>
        </p:txBody>
      </p:sp>
      <p:pic>
        <p:nvPicPr>
          <p:cNvPr id="5153" name="Grafik 1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1538" y="3941763"/>
            <a:ext cx="1963737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2770188" y="3489325"/>
            <a:ext cx="1343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Vahala</a:t>
            </a:r>
            <a:r>
              <a:rPr lang="en-US" sz="1200" dirty="0" smtClean="0">
                <a:solidFill>
                  <a:srgbClr val="000000"/>
                </a:solidFill>
                <a:latin typeface="Futura Md BT" pitchFamily="34" charset="0"/>
                <a:ea typeface="ＭＳ Ｐゴシック" pitchFamily="34" charset="-128"/>
              </a:rPr>
              <a:t> (Caltech)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Grp="1" noChangeAspect="1"/>
          </p:cNvGraphicFramePr>
          <p:nvPr/>
        </p:nvGraphicFramePr>
        <p:xfrm>
          <a:off x="179388" y="1878012"/>
          <a:ext cx="4208462" cy="3951288"/>
        </p:xfrm>
        <a:graphic>
          <a:graphicData uri="http://schemas.openxmlformats.org/presentationml/2006/ole">
            <p:oleObj spid="_x0000_s223234" name="CorelDRAW" r:id="rId3" imgW="6977880" imgH="6550560" progId="">
              <p:embed/>
            </p:oleObj>
          </a:graphicData>
        </a:graphic>
      </p:graphicFrame>
      <p:pic>
        <p:nvPicPr>
          <p:cNvPr id="6" name="Picture 5" descr="Chamber(cavity inside) 201012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651000"/>
            <a:ext cx="3398838" cy="2016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710321" y="1073150"/>
            <a:ext cx="24336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Ashkin</a:t>
            </a:r>
            <a:r>
              <a:rPr lang="de-DE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since</a:t>
            </a:r>
            <a:r>
              <a:rPr lang="de-DE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1967</a:t>
            </a:r>
          </a:p>
          <a:p>
            <a:pPr algn="r"/>
            <a:r>
              <a:rPr lang="de-DE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Raizen </a:t>
            </a:r>
            <a:r>
              <a:rPr lang="de-DE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group</a:t>
            </a:r>
            <a:r>
              <a:rPr lang="de-DE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Science 2010</a:t>
            </a:r>
          </a:p>
        </p:txBody>
      </p:sp>
      <p:pic>
        <p:nvPicPr>
          <p:cNvPr id="8" name="Picture 7" descr="4_Cavity trapped _ verdi off focus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1837"/>
            <a:ext cx="89535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56831" y="1096962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Mechanical</a:t>
            </a:r>
            <a:r>
              <a:rPr lang="de-DE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oscillator</a:t>
            </a:r>
            <a:r>
              <a:rPr lang="de-DE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…</a:t>
            </a:r>
          </a:p>
        </p:txBody>
      </p:sp>
      <p:graphicFrame>
        <p:nvGraphicFramePr>
          <p:cNvPr id="11" name="Object 11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1411069969"/>
              </p:ext>
            </p:extLst>
          </p:nvPr>
        </p:nvGraphicFramePr>
        <p:xfrm>
          <a:off x="3505200" y="1831975"/>
          <a:ext cx="1973262" cy="1597025"/>
        </p:xfrm>
        <a:graphic>
          <a:graphicData uri="http://schemas.openxmlformats.org/presentationml/2006/ole">
            <p:oleObj spid="_x0000_s223235" name="Graph" r:id="rId6" imgW="3667354" imgH="2969971" progId="Origin50.Graph">
              <p:embed/>
            </p:oleObj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-3175" y="1524555"/>
            <a:ext cx="4030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Optical </a:t>
            </a:r>
            <a:r>
              <a:rPr lang="de-DE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trapping</a:t>
            </a:r>
            <a:r>
              <a:rPr lang="de-DE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… (R~20nm – 2µm)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238750" y="3829050"/>
            <a:ext cx="3481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de-DE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Thermal noise squeezing of a nanosphere in phase space…</a:t>
            </a: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451350"/>
            <a:ext cx="4554537" cy="18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Trapped </a:t>
            </a:r>
            <a:r>
              <a:rPr lang="en-US" dirty="0" err="1" smtClean="0"/>
              <a:t>Nanoparticles</a:t>
            </a:r>
            <a:r>
              <a:rPr lang="en-US" dirty="0" smtClean="0"/>
              <a:t> in Vienna</a:t>
            </a:r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375400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N. Kiesel, F. Blaser, U. Delic, M. Aspelmeyer (unpublished)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1" y="1239520"/>
            <a:ext cx="6949439" cy="52120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Optomechanical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898774" y="1250950"/>
            <a:ext cx="5989320" cy="1463040"/>
            <a:chOff x="2898774" y="1250950"/>
            <a:chExt cx="5989320" cy="1463040"/>
          </a:xfrm>
        </p:grpSpPr>
        <p:sp>
          <p:nvSpPr>
            <p:cNvPr id="645125" name="Rectangle 5"/>
            <p:cNvSpPr>
              <a:spLocks noChangeArrowheads="1"/>
            </p:cNvSpPr>
            <p:nvPr/>
          </p:nvSpPr>
          <p:spPr bwMode="auto">
            <a:xfrm>
              <a:off x="2898774" y="1250950"/>
              <a:ext cx="5989320" cy="14630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75EA7"/>
              </a:solidFill>
              <a:miter lim="800000"/>
              <a:headEnd/>
              <a:tailEnd/>
            </a:ln>
            <a:effectLst>
              <a:outerShdw blurRad="254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199" name="Text Box 18"/>
            <p:cNvSpPr txBox="1">
              <a:spLocks noChangeArrowheads="1"/>
            </p:cNvSpPr>
            <p:nvPr/>
          </p:nvSpPr>
          <p:spPr bwMode="auto">
            <a:xfrm>
              <a:off x="2919968" y="1286450"/>
              <a:ext cx="54906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</a:rPr>
                <a:t>Mechanical coupling to quantum systems</a:t>
              </a:r>
              <a:endParaRPr lang="en-US" sz="20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8202" name="Text Box 21"/>
            <p:cNvSpPr txBox="1">
              <a:spLocks noChangeArrowheads="1"/>
            </p:cNvSpPr>
            <p:nvPr/>
          </p:nvSpPr>
          <p:spPr bwMode="auto">
            <a:xfrm>
              <a:off x="2933700" y="1651000"/>
              <a:ext cx="5949950" cy="1025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ts val="200"/>
                </a:spcBef>
                <a:spcAft>
                  <a:spcPts val="200"/>
                </a:spcAft>
                <a:buFont typeface="Arial" pitchFamily="34" charset="0"/>
                <a:buChar char="•"/>
                <a:tabLst>
                  <a:tab pos="233363" algn="l"/>
                </a:tabLst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Resonator probes a quantum system</a:t>
              </a:r>
            </a:p>
            <a:p>
              <a:pPr algn="l">
                <a:spcBef>
                  <a:spcPts val="200"/>
                </a:spcBef>
                <a:spcAft>
                  <a:spcPts val="2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LaHaye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2009: Dispersive coupling with a CPB </a:t>
              </a:r>
              <a:r>
                <a:rPr lang="en-US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qubit</a:t>
              </a:r>
              <a:endPara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pPr algn="l">
                <a:spcBef>
                  <a:spcPts val="200"/>
                </a:spcBef>
                <a:spcAft>
                  <a:spcPts val="200"/>
                </a:spcAft>
              </a:pPr>
              <a:r>
                <a:rPr lang="en-US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  <a:sym typeface="Wingdings" pitchFamily="2" charset="2"/>
                </a:rPr>
                <a:t> </a:t>
              </a:r>
              <a:r>
                <a:rPr lang="en-US" i="1" u="sng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first step towards quantum control of mechanics</a:t>
              </a: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Progress Towards Quantum Control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860675" y="4988560"/>
            <a:ext cx="5978525" cy="1463040"/>
            <a:chOff x="2816225" y="4899660"/>
            <a:chExt cx="5978525" cy="1463040"/>
          </a:xfrm>
        </p:grpSpPr>
        <p:sp>
          <p:nvSpPr>
            <p:cNvPr id="645124" name="Rectangle 4"/>
            <p:cNvSpPr>
              <a:spLocks noChangeArrowheads="1"/>
            </p:cNvSpPr>
            <p:nvPr/>
          </p:nvSpPr>
          <p:spPr bwMode="auto">
            <a:xfrm>
              <a:off x="2816225" y="4899660"/>
              <a:ext cx="5978525" cy="14630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75EA7"/>
              </a:solidFill>
              <a:miter lim="800000"/>
              <a:headEnd/>
              <a:tailEnd/>
            </a:ln>
            <a:effectLst>
              <a:outerShdw blurRad="254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00" name="Text Box 19"/>
            <p:cNvSpPr txBox="1">
              <a:spLocks noChangeArrowheads="1"/>
            </p:cNvSpPr>
            <p:nvPr/>
          </p:nvSpPr>
          <p:spPr bwMode="auto">
            <a:xfrm>
              <a:off x="2838450" y="4940240"/>
              <a:ext cx="28648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</a:rPr>
                <a:t>Ground state cooling</a:t>
              </a:r>
              <a:endParaRPr lang="en-US" sz="20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8203" name="Text Box 22"/>
            <p:cNvSpPr txBox="1">
              <a:spLocks noChangeArrowheads="1"/>
            </p:cNvSpPr>
            <p:nvPr/>
          </p:nvSpPr>
          <p:spPr bwMode="auto">
            <a:xfrm>
              <a:off x="2873375" y="5295900"/>
              <a:ext cx="5876925" cy="1025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ts val="200"/>
                </a:spcBef>
                <a:spcAft>
                  <a:spcPts val="2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Freezing out thermal fluctuations, &lt;n&gt; below 1</a:t>
              </a:r>
            </a:p>
            <a:p>
              <a:pPr algn="l">
                <a:spcBef>
                  <a:spcPts val="200"/>
                </a:spcBef>
                <a:spcAft>
                  <a:spcPts val="2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D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</a:rPr>
                <a:t>emonstrated in both optical and microwave systems</a:t>
              </a:r>
              <a:endParaRPr lang="en-US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  <a:p>
              <a:pPr algn="l">
                <a:spcBef>
                  <a:spcPts val="200"/>
                </a:spcBef>
                <a:spcAft>
                  <a:spcPts val="20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 </a:t>
              </a:r>
              <a:r>
                <a:rPr lang="en-US" i="1" u="sng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+strong coupling: full control of </a:t>
              </a:r>
              <a:r>
                <a:rPr lang="en-US" i="1" u="sng" dirty="0" err="1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mech</a:t>
              </a:r>
              <a:r>
                <a:rPr lang="en-US" i="1" u="sng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 quantum state</a:t>
              </a:r>
              <a:endParaRPr lang="en-US" i="1" u="sng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76225" y="3117850"/>
            <a:ext cx="5984875" cy="1463040"/>
            <a:chOff x="276225" y="3117850"/>
            <a:chExt cx="5984875" cy="1463040"/>
          </a:xfrm>
        </p:grpSpPr>
        <p:sp>
          <p:nvSpPr>
            <p:cNvPr id="645126" name="Rectangle 6"/>
            <p:cNvSpPr>
              <a:spLocks noChangeArrowheads="1"/>
            </p:cNvSpPr>
            <p:nvPr/>
          </p:nvSpPr>
          <p:spPr bwMode="auto">
            <a:xfrm>
              <a:off x="276225" y="3117850"/>
              <a:ext cx="5984875" cy="14630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75EA7"/>
              </a:solidFill>
              <a:miter lim="800000"/>
              <a:headEnd/>
              <a:tailEnd/>
            </a:ln>
            <a:effectLst>
              <a:outerShdw blurRad="254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198" name="Text Box 17"/>
            <p:cNvSpPr txBox="1">
              <a:spLocks noChangeArrowheads="1"/>
            </p:cNvSpPr>
            <p:nvPr/>
          </p:nvSpPr>
          <p:spPr bwMode="auto">
            <a:xfrm>
              <a:off x="295880" y="3155891"/>
              <a:ext cx="43364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</a:rPr>
                <a:t>Strong optomechanical coupling</a:t>
              </a:r>
              <a:endParaRPr lang="en-US" sz="2000" b="1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8201" name="Text Box 20"/>
            <p:cNvSpPr txBox="1">
              <a:spLocks noChangeArrowheads="1"/>
            </p:cNvSpPr>
            <p:nvPr/>
          </p:nvSpPr>
          <p:spPr bwMode="auto">
            <a:xfrm>
              <a:off x="304800" y="3514328"/>
              <a:ext cx="5954130" cy="1025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ts val="200"/>
                </a:spcBef>
                <a:spcAft>
                  <a:spcPts val="2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Coupling strength exceeds individual dissipation rates</a:t>
              </a:r>
            </a:p>
            <a:p>
              <a:pPr algn="l">
                <a:spcBef>
                  <a:spcPts val="200"/>
                </a:spcBef>
                <a:spcAft>
                  <a:spcPts val="2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Gröblacher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2009, </a:t>
              </a:r>
              <a:r>
                <a:rPr lang="en-US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Teufel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2011, </a:t>
              </a:r>
              <a:r>
                <a:rPr lang="en-US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Verhagen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2012…</a:t>
              </a:r>
            </a:p>
            <a:p>
              <a:pPr algn="l">
                <a:spcBef>
                  <a:spcPts val="200"/>
                </a:spcBef>
                <a:spcAft>
                  <a:spcPts val="20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  <a:sym typeface="Wingdings" pitchFamily="2" charset="2"/>
                </a:rPr>
                <a:t> </a:t>
              </a:r>
              <a:r>
                <a:rPr lang="en-US" i="1" u="sng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enables coherent energy exchange (OM </a:t>
              </a:r>
              <a:r>
                <a:rPr lang="en-US" i="1" u="sng" dirty="0" err="1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polariton</a:t>
              </a:r>
              <a:r>
                <a:rPr lang="en-US" i="1" u="sng" dirty="0" smtClean="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  <a:sym typeface="Wingdings" pitchFamily="2" charset="2"/>
                </a:rPr>
                <a:t>)</a:t>
              </a:r>
            </a:p>
          </p:txBody>
        </p:sp>
      </p:grp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print"/>
          <a:srcRect l="23783" b="12500"/>
          <a:stretch>
            <a:fillRect/>
          </a:stretch>
        </p:blipFill>
        <p:spPr bwMode="auto">
          <a:xfrm>
            <a:off x="6750050" y="2855000"/>
            <a:ext cx="1911350" cy="195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6500"/>
            <a:ext cx="239223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809" name="Picture 1"/>
          <p:cNvPicPr>
            <a:picLocks noChangeAspect="1" noChangeArrowheads="1"/>
          </p:cNvPicPr>
          <p:nvPr/>
        </p:nvPicPr>
        <p:blipFill>
          <a:blip r:embed="rId4" cstate="print"/>
          <a:srcRect r="3209"/>
          <a:stretch>
            <a:fillRect/>
          </a:stretch>
        </p:blipFill>
        <p:spPr bwMode="auto">
          <a:xfrm>
            <a:off x="215900" y="4847590"/>
            <a:ext cx="248920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Mechanics with Light</a:t>
            </a:r>
            <a:endParaRPr lang="en-US" dirty="0"/>
          </a:p>
        </p:txBody>
      </p:sp>
      <p:pic>
        <p:nvPicPr>
          <p:cNvPr id="11" name="Grafi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576" y="1133745"/>
            <a:ext cx="3375024" cy="20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533400" y="3377220"/>
            <a:ext cx="3741736" cy="3083921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  <a:defRPr/>
            </a:pPr>
            <a:r>
              <a:rPr lang="de-DE" u="sng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Radiation pressure </a:t>
            </a:r>
            <a:r>
              <a:rPr lang="de-DE" u="sng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interaction: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Intensity-dependent mirror 	displacement </a:t>
            </a: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(optical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bistability)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Intensity-dependent </a:t>
            </a: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phase shift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(Kerr-like interaction)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Retarded </a:t>
            </a: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forces (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modification of 	the mechanical susceptibility)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Doppler-shift of reflected light 	due to mirror motion</a:t>
            </a:r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4689953" y="5589240"/>
            <a:ext cx="4112517" cy="86177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Rokhsari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OpEx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13 5293 (2005)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Gigan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et al., Nature 444, 67 (2006)</a:t>
            </a:r>
            <a:b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da-DK" sz="16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O. Arcizet et al., Nature 444 71 (2006)</a:t>
            </a:r>
            <a:endParaRPr lang="en-US" sz="16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59"/>
          <p:cNvGrpSpPr/>
          <p:nvPr/>
        </p:nvGrpSpPr>
        <p:grpSpPr>
          <a:xfrm>
            <a:off x="4565858" y="1223755"/>
            <a:ext cx="4443127" cy="4140095"/>
            <a:chOff x="4495901" y="2089143"/>
            <a:chExt cx="4443127" cy="4140095"/>
          </a:xfrm>
        </p:grpSpPr>
        <p:sp>
          <p:nvSpPr>
            <p:cNvPr id="96270" name="Rectangle 14"/>
            <p:cNvSpPr>
              <a:spLocks noChangeArrowheads="1"/>
            </p:cNvSpPr>
            <p:nvPr/>
          </p:nvSpPr>
          <p:spPr bwMode="auto">
            <a:xfrm>
              <a:off x="4495901" y="2089143"/>
              <a:ext cx="4273342" cy="210185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71" name="Rectangle 15"/>
            <p:cNvSpPr>
              <a:spLocks noChangeArrowheads="1"/>
            </p:cNvSpPr>
            <p:nvPr/>
          </p:nvSpPr>
          <p:spPr bwMode="auto">
            <a:xfrm>
              <a:off x="4495901" y="2089143"/>
              <a:ext cx="4273342" cy="2101857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273" name="Freeform 17"/>
            <p:cNvSpPr>
              <a:spLocks/>
            </p:cNvSpPr>
            <p:nvPr/>
          </p:nvSpPr>
          <p:spPr bwMode="auto">
            <a:xfrm>
              <a:off x="5493165" y="2768610"/>
              <a:ext cx="719364" cy="947741"/>
            </a:xfrm>
            <a:custGeom>
              <a:avLst/>
              <a:gdLst/>
              <a:ahLst/>
              <a:cxnLst>
                <a:cxn ang="0">
                  <a:pos x="0" y="591"/>
                </a:cxn>
                <a:cxn ang="0">
                  <a:pos x="7" y="588"/>
                </a:cxn>
                <a:cxn ang="0">
                  <a:pos x="26" y="589"/>
                </a:cxn>
                <a:cxn ang="0">
                  <a:pos x="60" y="582"/>
                </a:cxn>
                <a:cxn ang="0">
                  <a:pos x="107" y="534"/>
                </a:cxn>
                <a:cxn ang="0">
                  <a:pos x="124" y="486"/>
                </a:cxn>
                <a:cxn ang="0">
                  <a:pos x="128" y="468"/>
                </a:cxn>
                <a:cxn ang="0">
                  <a:pos x="142" y="407"/>
                </a:cxn>
                <a:cxn ang="0">
                  <a:pos x="152" y="352"/>
                </a:cxn>
                <a:cxn ang="0">
                  <a:pos x="177" y="208"/>
                </a:cxn>
                <a:cxn ang="0">
                  <a:pos x="191" y="117"/>
                </a:cxn>
                <a:cxn ang="0">
                  <a:pos x="204" y="53"/>
                </a:cxn>
                <a:cxn ang="0">
                  <a:pos x="214" y="20"/>
                </a:cxn>
                <a:cxn ang="0">
                  <a:pos x="227" y="1"/>
                </a:cxn>
                <a:cxn ang="0">
                  <a:pos x="233" y="3"/>
                </a:cxn>
                <a:cxn ang="0">
                  <a:pos x="246" y="26"/>
                </a:cxn>
                <a:cxn ang="0">
                  <a:pos x="248" y="33"/>
                </a:cxn>
                <a:cxn ang="0">
                  <a:pos x="252" y="46"/>
                </a:cxn>
                <a:cxn ang="0">
                  <a:pos x="262" y="98"/>
                </a:cxn>
                <a:cxn ang="0">
                  <a:pos x="274" y="170"/>
                </a:cxn>
                <a:cxn ang="0">
                  <a:pos x="278" y="192"/>
                </a:cxn>
                <a:cxn ang="0">
                  <a:pos x="286" y="242"/>
                </a:cxn>
                <a:cxn ang="0">
                  <a:pos x="288" y="255"/>
                </a:cxn>
                <a:cxn ang="0">
                  <a:pos x="294" y="289"/>
                </a:cxn>
                <a:cxn ang="0">
                  <a:pos x="303" y="341"/>
                </a:cxn>
                <a:cxn ang="0">
                  <a:pos x="317" y="414"/>
                </a:cxn>
                <a:cxn ang="0">
                  <a:pos x="323" y="439"/>
                </a:cxn>
                <a:cxn ang="0">
                  <a:pos x="327" y="455"/>
                </a:cxn>
                <a:cxn ang="0">
                  <a:pos x="332" y="479"/>
                </a:cxn>
                <a:cxn ang="0">
                  <a:pos x="341" y="510"/>
                </a:cxn>
                <a:cxn ang="0">
                  <a:pos x="343" y="515"/>
                </a:cxn>
                <a:cxn ang="0">
                  <a:pos x="372" y="569"/>
                </a:cxn>
                <a:cxn ang="0">
                  <a:pos x="400" y="586"/>
                </a:cxn>
                <a:cxn ang="0">
                  <a:pos x="444" y="596"/>
                </a:cxn>
                <a:cxn ang="0">
                  <a:pos x="451" y="595"/>
                </a:cxn>
                <a:cxn ang="0">
                  <a:pos x="453" y="595"/>
                </a:cxn>
              </a:cxnLst>
              <a:rect l="0" t="0" r="r" b="b"/>
              <a:pathLst>
                <a:path w="453" h="597">
                  <a:moveTo>
                    <a:pt x="0" y="591"/>
                  </a:moveTo>
                  <a:cubicBezTo>
                    <a:pt x="3" y="590"/>
                    <a:pt x="4" y="588"/>
                    <a:pt x="7" y="588"/>
                  </a:cubicBezTo>
                  <a:cubicBezTo>
                    <a:pt x="13" y="587"/>
                    <a:pt x="20" y="589"/>
                    <a:pt x="26" y="589"/>
                  </a:cubicBezTo>
                  <a:cubicBezTo>
                    <a:pt x="38" y="589"/>
                    <a:pt x="48" y="588"/>
                    <a:pt x="60" y="582"/>
                  </a:cubicBezTo>
                  <a:cubicBezTo>
                    <a:pt x="78" y="573"/>
                    <a:pt x="93" y="562"/>
                    <a:pt x="107" y="534"/>
                  </a:cubicBezTo>
                  <a:cubicBezTo>
                    <a:pt x="114" y="520"/>
                    <a:pt x="119" y="504"/>
                    <a:pt x="124" y="486"/>
                  </a:cubicBezTo>
                  <a:cubicBezTo>
                    <a:pt x="125" y="480"/>
                    <a:pt x="127" y="474"/>
                    <a:pt x="128" y="468"/>
                  </a:cubicBezTo>
                  <a:cubicBezTo>
                    <a:pt x="133" y="448"/>
                    <a:pt x="138" y="428"/>
                    <a:pt x="142" y="407"/>
                  </a:cubicBezTo>
                  <a:cubicBezTo>
                    <a:pt x="145" y="388"/>
                    <a:pt x="149" y="370"/>
                    <a:pt x="152" y="352"/>
                  </a:cubicBezTo>
                  <a:cubicBezTo>
                    <a:pt x="161" y="305"/>
                    <a:pt x="168" y="256"/>
                    <a:pt x="177" y="208"/>
                  </a:cubicBezTo>
                  <a:cubicBezTo>
                    <a:pt x="182" y="178"/>
                    <a:pt x="186" y="147"/>
                    <a:pt x="191" y="117"/>
                  </a:cubicBezTo>
                  <a:cubicBezTo>
                    <a:pt x="195" y="95"/>
                    <a:pt x="199" y="73"/>
                    <a:pt x="204" y="53"/>
                  </a:cubicBezTo>
                  <a:cubicBezTo>
                    <a:pt x="207" y="40"/>
                    <a:pt x="210" y="30"/>
                    <a:pt x="214" y="20"/>
                  </a:cubicBezTo>
                  <a:cubicBezTo>
                    <a:pt x="218" y="11"/>
                    <a:pt x="221" y="4"/>
                    <a:pt x="227" y="1"/>
                  </a:cubicBezTo>
                  <a:cubicBezTo>
                    <a:pt x="229" y="0"/>
                    <a:pt x="231" y="4"/>
                    <a:pt x="233" y="3"/>
                  </a:cubicBezTo>
                  <a:cubicBezTo>
                    <a:pt x="238" y="11"/>
                    <a:pt x="241" y="14"/>
                    <a:pt x="246" y="26"/>
                  </a:cubicBezTo>
                  <a:cubicBezTo>
                    <a:pt x="247" y="29"/>
                    <a:pt x="247" y="31"/>
                    <a:pt x="248" y="33"/>
                  </a:cubicBezTo>
                  <a:cubicBezTo>
                    <a:pt x="249" y="37"/>
                    <a:pt x="250" y="41"/>
                    <a:pt x="252" y="46"/>
                  </a:cubicBezTo>
                  <a:cubicBezTo>
                    <a:pt x="255" y="61"/>
                    <a:pt x="259" y="80"/>
                    <a:pt x="262" y="98"/>
                  </a:cubicBezTo>
                  <a:cubicBezTo>
                    <a:pt x="267" y="122"/>
                    <a:pt x="270" y="146"/>
                    <a:pt x="274" y="170"/>
                  </a:cubicBezTo>
                  <a:cubicBezTo>
                    <a:pt x="276" y="177"/>
                    <a:pt x="277" y="184"/>
                    <a:pt x="278" y="192"/>
                  </a:cubicBezTo>
                  <a:cubicBezTo>
                    <a:pt x="281" y="209"/>
                    <a:pt x="283" y="225"/>
                    <a:pt x="286" y="242"/>
                  </a:cubicBezTo>
                  <a:cubicBezTo>
                    <a:pt x="286" y="247"/>
                    <a:pt x="287" y="251"/>
                    <a:pt x="288" y="255"/>
                  </a:cubicBezTo>
                  <a:cubicBezTo>
                    <a:pt x="290" y="266"/>
                    <a:pt x="292" y="278"/>
                    <a:pt x="294" y="289"/>
                  </a:cubicBezTo>
                  <a:cubicBezTo>
                    <a:pt x="297" y="307"/>
                    <a:pt x="300" y="324"/>
                    <a:pt x="303" y="341"/>
                  </a:cubicBezTo>
                  <a:cubicBezTo>
                    <a:pt x="307" y="366"/>
                    <a:pt x="312" y="391"/>
                    <a:pt x="317" y="414"/>
                  </a:cubicBezTo>
                  <a:cubicBezTo>
                    <a:pt x="319" y="422"/>
                    <a:pt x="321" y="430"/>
                    <a:pt x="323" y="439"/>
                  </a:cubicBezTo>
                  <a:cubicBezTo>
                    <a:pt x="325" y="444"/>
                    <a:pt x="325" y="450"/>
                    <a:pt x="327" y="455"/>
                  </a:cubicBezTo>
                  <a:cubicBezTo>
                    <a:pt x="329" y="464"/>
                    <a:pt x="330" y="471"/>
                    <a:pt x="332" y="479"/>
                  </a:cubicBezTo>
                  <a:cubicBezTo>
                    <a:pt x="335" y="490"/>
                    <a:pt x="338" y="500"/>
                    <a:pt x="341" y="510"/>
                  </a:cubicBezTo>
                  <a:cubicBezTo>
                    <a:pt x="342" y="512"/>
                    <a:pt x="343" y="513"/>
                    <a:pt x="343" y="515"/>
                  </a:cubicBezTo>
                  <a:cubicBezTo>
                    <a:pt x="352" y="541"/>
                    <a:pt x="359" y="559"/>
                    <a:pt x="372" y="569"/>
                  </a:cubicBezTo>
                  <a:cubicBezTo>
                    <a:pt x="381" y="576"/>
                    <a:pt x="390" y="581"/>
                    <a:pt x="400" y="586"/>
                  </a:cubicBezTo>
                  <a:cubicBezTo>
                    <a:pt x="414" y="594"/>
                    <a:pt x="429" y="597"/>
                    <a:pt x="444" y="596"/>
                  </a:cubicBezTo>
                  <a:cubicBezTo>
                    <a:pt x="447" y="596"/>
                    <a:pt x="450" y="595"/>
                    <a:pt x="451" y="595"/>
                  </a:cubicBezTo>
                  <a:cubicBezTo>
                    <a:pt x="452" y="595"/>
                    <a:pt x="452" y="595"/>
                    <a:pt x="453" y="595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74" name="Freeform 18"/>
            <p:cNvSpPr>
              <a:spLocks noEditPoints="1"/>
            </p:cNvSpPr>
            <p:nvPr/>
          </p:nvSpPr>
          <p:spPr bwMode="auto">
            <a:xfrm>
              <a:off x="4867493" y="2768610"/>
              <a:ext cx="112748" cy="985841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48" y="621"/>
                </a:cxn>
                <a:cxn ang="0">
                  <a:pos x="24" y="621"/>
                </a:cxn>
                <a:cxn ang="0">
                  <a:pos x="23" y="55"/>
                </a:cxn>
                <a:cxn ang="0">
                  <a:pos x="47" y="55"/>
                </a:cxn>
                <a:cxn ang="0">
                  <a:pos x="0" y="66"/>
                </a:cxn>
                <a:cxn ang="0">
                  <a:pos x="35" y="0"/>
                </a:cxn>
                <a:cxn ang="0">
                  <a:pos x="71" y="66"/>
                </a:cxn>
                <a:cxn ang="0">
                  <a:pos x="0" y="66"/>
                </a:cxn>
              </a:cxnLst>
              <a:rect l="0" t="0" r="r" b="b"/>
              <a:pathLst>
                <a:path w="71" h="621">
                  <a:moveTo>
                    <a:pt x="47" y="55"/>
                  </a:moveTo>
                  <a:lnTo>
                    <a:pt x="48" y="621"/>
                  </a:lnTo>
                  <a:lnTo>
                    <a:pt x="24" y="621"/>
                  </a:lnTo>
                  <a:lnTo>
                    <a:pt x="23" y="55"/>
                  </a:lnTo>
                  <a:lnTo>
                    <a:pt x="47" y="55"/>
                  </a:lnTo>
                  <a:close/>
                  <a:moveTo>
                    <a:pt x="0" y="66"/>
                  </a:moveTo>
                  <a:lnTo>
                    <a:pt x="35" y="0"/>
                  </a:lnTo>
                  <a:lnTo>
                    <a:pt x="71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333399"/>
            </a:solidFill>
            <a:ln w="0" cap="flat">
              <a:solidFill>
                <a:srgbClr val="333399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75" name="Freeform 19"/>
            <p:cNvSpPr>
              <a:spLocks noEditPoints="1"/>
            </p:cNvSpPr>
            <p:nvPr/>
          </p:nvSpPr>
          <p:spPr bwMode="auto">
            <a:xfrm>
              <a:off x="4703929" y="3708414"/>
              <a:ext cx="2698012" cy="95250"/>
            </a:xfrm>
            <a:custGeom>
              <a:avLst/>
              <a:gdLst/>
              <a:ahLst/>
              <a:cxnLst>
                <a:cxn ang="0">
                  <a:pos x="34" y="230"/>
                </a:cxn>
                <a:cxn ang="0">
                  <a:pos x="14267" y="238"/>
                </a:cxn>
                <a:cxn ang="0">
                  <a:pos x="14301" y="272"/>
                </a:cxn>
                <a:cxn ang="0">
                  <a:pos x="14267" y="305"/>
                </a:cxn>
                <a:cxn ang="0">
                  <a:pos x="34" y="297"/>
                </a:cxn>
                <a:cxn ang="0">
                  <a:pos x="0" y="263"/>
                </a:cxn>
                <a:cxn ang="0">
                  <a:pos x="34" y="230"/>
                </a:cxn>
                <a:cxn ang="0">
                  <a:pos x="13884" y="9"/>
                </a:cxn>
                <a:cxn ang="0">
                  <a:pos x="14333" y="272"/>
                </a:cxn>
                <a:cxn ang="0">
                  <a:pos x="13884" y="534"/>
                </a:cxn>
                <a:cxn ang="0">
                  <a:pos x="13838" y="522"/>
                </a:cxn>
                <a:cxn ang="0">
                  <a:pos x="13850" y="476"/>
                </a:cxn>
                <a:cxn ang="0">
                  <a:pos x="14250" y="243"/>
                </a:cxn>
                <a:cxn ang="0">
                  <a:pos x="14250" y="301"/>
                </a:cxn>
                <a:cxn ang="0">
                  <a:pos x="13850" y="67"/>
                </a:cxn>
                <a:cxn ang="0">
                  <a:pos x="13838" y="21"/>
                </a:cxn>
                <a:cxn ang="0">
                  <a:pos x="13884" y="9"/>
                </a:cxn>
              </a:cxnLst>
              <a:rect l="0" t="0" r="r" b="b"/>
              <a:pathLst>
                <a:path w="14333" h="543">
                  <a:moveTo>
                    <a:pt x="34" y="230"/>
                  </a:moveTo>
                  <a:lnTo>
                    <a:pt x="14267" y="238"/>
                  </a:lnTo>
                  <a:cubicBezTo>
                    <a:pt x="14286" y="238"/>
                    <a:pt x="14301" y="253"/>
                    <a:pt x="14301" y="272"/>
                  </a:cubicBezTo>
                  <a:cubicBezTo>
                    <a:pt x="14301" y="290"/>
                    <a:pt x="14286" y="305"/>
                    <a:pt x="14267" y="305"/>
                  </a:cubicBezTo>
                  <a:lnTo>
                    <a:pt x="34" y="297"/>
                  </a:lnTo>
                  <a:cubicBezTo>
                    <a:pt x="15" y="297"/>
                    <a:pt x="0" y="282"/>
                    <a:pt x="0" y="263"/>
                  </a:cubicBezTo>
                  <a:cubicBezTo>
                    <a:pt x="0" y="245"/>
                    <a:pt x="15" y="230"/>
                    <a:pt x="34" y="230"/>
                  </a:cubicBezTo>
                  <a:close/>
                  <a:moveTo>
                    <a:pt x="13884" y="9"/>
                  </a:moveTo>
                  <a:lnTo>
                    <a:pt x="14333" y="272"/>
                  </a:lnTo>
                  <a:lnTo>
                    <a:pt x="13884" y="534"/>
                  </a:lnTo>
                  <a:cubicBezTo>
                    <a:pt x="13868" y="543"/>
                    <a:pt x="13847" y="538"/>
                    <a:pt x="13838" y="522"/>
                  </a:cubicBezTo>
                  <a:cubicBezTo>
                    <a:pt x="13829" y="506"/>
                    <a:pt x="13834" y="485"/>
                    <a:pt x="13850" y="476"/>
                  </a:cubicBezTo>
                  <a:lnTo>
                    <a:pt x="14250" y="243"/>
                  </a:lnTo>
                  <a:lnTo>
                    <a:pt x="14250" y="301"/>
                  </a:lnTo>
                  <a:lnTo>
                    <a:pt x="13850" y="67"/>
                  </a:lnTo>
                  <a:cubicBezTo>
                    <a:pt x="13835" y="58"/>
                    <a:pt x="13829" y="37"/>
                    <a:pt x="13838" y="21"/>
                  </a:cubicBezTo>
                  <a:cubicBezTo>
                    <a:pt x="13848" y="5"/>
                    <a:pt x="13868" y="0"/>
                    <a:pt x="13884" y="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76" name="Rectangle 20"/>
            <p:cNvSpPr>
              <a:spLocks noChangeArrowheads="1"/>
            </p:cNvSpPr>
            <p:nvPr/>
          </p:nvSpPr>
          <p:spPr bwMode="auto">
            <a:xfrm>
              <a:off x="7363829" y="3722701"/>
              <a:ext cx="30013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endParaRPr lang="en-US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77" name="Rectangle 21"/>
            <p:cNvSpPr>
              <a:spLocks noChangeArrowheads="1"/>
            </p:cNvSpPr>
            <p:nvPr/>
          </p:nvSpPr>
          <p:spPr bwMode="auto">
            <a:xfrm>
              <a:off x="5798061" y="3729051"/>
              <a:ext cx="30013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i="1" dirty="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endParaRPr lang="en-US" dirty="0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78" name="Rectangle 22"/>
            <p:cNvSpPr>
              <a:spLocks noChangeArrowheads="1"/>
            </p:cNvSpPr>
            <p:nvPr/>
          </p:nvSpPr>
          <p:spPr bwMode="auto">
            <a:xfrm>
              <a:off x="5953685" y="3868752"/>
              <a:ext cx="454168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100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cavity</a:t>
              </a:r>
              <a:endParaRPr lang="en-US" dirty="0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79" name="Rectangle 23"/>
            <p:cNvSpPr>
              <a:spLocks noChangeArrowheads="1"/>
            </p:cNvSpPr>
            <p:nvPr/>
          </p:nvSpPr>
          <p:spPr bwMode="auto">
            <a:xfrm>
              <a:off x="4872257" y="3729051"/>
              <a:ext cx="30013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i="1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endParaRPr lang="en-US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0" name="Rectangle 24"/>
            <p:cNvSpPr>
              <a:spLocks noChangeArrowheads="1"/>
            </p:cNvSpPr>
            <p:nvPr/>
          </p:nvSpPr>
          <p:spPr bwMode="auto">
            <a:xfrm>
              <a:off x="5027881" y="3868752"/>
              <a:ext cx="444640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100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pump</a:t>
              </a:r>
              <a:endParaRPr lang="en-US" dirty="0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1" name="Freeform 25"/>
            <p:cNvSpPr>
              <a:spLocks noEditPoints="1"/>
            </p:cNvSpPr>
            <p:nvPr/>
          </p:nvSpPr>
          <p:spPr bwMode="auto">
            <a:xfrm>
              <a:off x="4923073" y="2668597"/>
              <a:ext cx="925804" cy="69850"/>
            </a:xfrm>
            <a:custGeom>
              <a:avLst/>
              <a:gdLst/>
              <a:ahLst/>
              <a:cxnLst>
                <a:cxn ang="0">
                  <a:pos x="667" y="333"/>
                </a:cxn>
                <a:cxn ang="0">
                  <a:pos x="9167" y="347"/>
                </a:cxn>
                <a:cxn ang="0">
                  <a:pos x="9233" y="414"/>
                </a:cxn>
                <a:cxn ang="0">
                  <a:pos x="9166" y="481"/>
                </a:cxn>
                <a:cxn ang="0">
                  <a:pos x="666" y="466"/>
                </a:cxn>
                <a:cxn ang="0">
                  <a:pos x="600" y="399"/>
                </a:cxn>
                <a:cxn ang="0">
                  <a:pos x="667" y="333"/>
                </a:cxn>
                <a:cxn ang="0">
                  <a:pos x="799" y="800"/>
                </a:cxn>
                <a:cxn ang="0">
                  <a:pos x="0" y="398"/>
                </a:cxn>
                <a:cxn ang="0">
                  <a:pos x="800" y="0"/>
                </a:cxn>
                <a:cxn ang="0">
                  <a:pos x="799" y="800"/>
                </a:cxn>
                <a:cxn ang="0">
                  <a:pos x="9034" y="14"/>
                </a:cxn>
                <a:cxn ang="0">
                  <a:pos x="9833" y="415"/>
                </a:cxn>
                <a:cxn ang="0">
                  <a:pos x="9032" y="814"/>
                </a:cxn>
                <a:cxn ang="0">
                  <a:pos x="9034" y="14"/>
                </a:cxn>
              </a:cxnLst>
              <a:rect l="0" t="0" r="r" b="b"/>
              <a:pathLst>
                <a:path w="9833" h="814">
                  <a:moveTo>
                    <a:pt x="667" y="333"/>
                  </a:moveTo>
                  <a:lnTo>
                    <a:pt x="9167" y="347"/>
                  </a:lnTo>
                  <a:cubicBezTo>
                    <a:pt x="9203" y="347"/>
                    <a:pt x="9233" y="377"/>
                    <a:pt x="9233" y="414"/>
                  </a:cubicBezTo>
                  <a:cubicBezTo>
                    <a:pt x="9233" y="451"/>
                    <a:pt x="9203" y="481"/>
                    <a:pt x="9166" y="481"/>
                  </a:cubicBezTo>
                  <a:lnTo>
                    <a:pt x="666" y="466"/>
                  </a:lnTo>
                  <a:cubicBezTo>
                    <a:pt x="630" y="466"/>
                    <a:pt x="600" y="436"/>
                    <a:pt x="600" y="399"/>
                  </a:cubicBezTo>
                  <a:cubicBezTo>
                    <a:pt x="600" y="363"/>
                    <a:pt x="630" y="333"/>
                    <a:pt x="667" y="333"/>
                  </a:cubicBezTo>
                  <a:close/>
                  <a:moveTo>
                    <a:pt x="799" y="800"/>
                  </a:moveTo>
                  <a:lnTo>
                    <a:pt x="0" y="398"/>
                  </a:lnTo>
                  <a:lnTo>
                    <a:pt x="800" y="0"/>
                  </a:lnTo>
                  <a:lnTo>
                    <a:pt x="799" y="800"/>
                  </a:lnTo>
                  <a:close/>
                  <a:moveTo>
                    <a:pt x="9034" y="14"/>
                  </a:moveTo>
                  <a:lnTo>
                    <a:pt x="9833" y="415"/>
                  </a:lnTo>
                  <a:lnTo>
                    <a:pt x="9032" y="814"/>
                  </a:lnTo>
                  <a:lnTo>
                    <a:pt x="9034" y="1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2" name="Freeform 26"/>
            <p:cNvSpPr>
              <a:spLocks noEditPoints="1"/>
            </p:cNvSpPr>
            <p:nvPr/>
          </p:nvSpPr>
          <p:spPr bwMode="auto">
            <a:xfrm>
              <a:off x="5416941" y="3128974"/>
              <a:ext cx="289016" cy="69850"/>
            </a:xfrm>
            <a:custGeom>
              <a:avLst/>
              <a:gdLst/>
              <a:ahLst/>
              <a:cxnLst>
                <a:cxn ang="0">
                  <a:pos x="67" y="321"/>
                </a:cxn>
                <a:cxn ang="0">
                  <a:pos x="2417" y="334"/>
                </a:cxn>
                <a:cxn ang="0">
                  <a:pos x="2483" y="401"/>
                </a:cxn>
                <a:cxn ang="0">
                  <a:pos x="2416" y="467"/>
                </a:cxn>
                <a:cxn ang="0">
                  <a:pos x="66" y="454"/>
                </a:cxn>
                <a:cxn ang="0">
                  <a:pos x="0" y="387"/>
                </a:cxn>
                <a:cxn ang="0">
                  <a:pos x="67" y="321"/>
                </a:cxn>
                <a:cxn ang="0">
                  <a:pos x="2286" y="0"/>
                </a:cxn>
                <a:cxn ang="0">
                  <a:pos x="3083" y="404"/>
                </a:cxn>
                <a:cxn ang="0">
                  <a:pos x="2281" y="800"/>
                </a:cxn>
                <a:cxn ang="0">
                  <a:pos x="2286" y="0"/>
                </a:cxn>
              </a:cxnLst>
              <a:rect l="0" t="0" r="r" b="b"/>
              <a:pathLst>
                <a:path w="3083" h="800">
                  <a:moveTo>
                    <a:pt x="67" y="321"/>
                  </a:moveTo>
                  <a:lnTo>
                    <a:pt x="2417" y="334"/>
                  </a:lnTo>
                  <a:cubicBezTo>
                    <a:pt x="2454" y="334"/>
                    <a:pt x="2484" y="364"/>
                    <a:pt x="2483" y="401"/>
                  </a:cubicBezTo>
                  <a:cubicBezTo>
                    <a:pt x="2483" y="438"/>
                    <a:pt x="2453" y="467"/>
                    <a:pt x="2416" y="467"/>
                  </a:cubicBezTo>
                  <a:lnTo>
                    <a:pt x="66" y="454"/>
                  </a:lnTo>
                  <a:cubicBezTo>
                    <a:pt x="30" y="454"/>
                    <a:pt x="0" y="424"/>
                    <a:pt x="0" y="387"/>
                  </a:cubicBezTo>
                  <a:cubicBezTo>
                    <a:pt x="0" y="350"/>
                    <a:pt x="30" y="321"/>
                    <a:pt x="67" y="321"/>
                  </a:cubicBezTo>
                  <a:close/>
                  <a:moveTo>
                    <a:pt x="2286" y="0"/>
                  </a:moveTo>
                  <a:lnTo>
                    <a:pt x="3083" y="404"/>
                  </a:lnTo>
                  <a:lnTo>
                    <a:pt x="2281" y="800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3" name="Freeform 27"/>
            <p:cNvSpPr>
              <a:spLocks noEditPoints="1"/>
            </p:cNvSpPr>
            <p:nvPr/>
          </p:nvSpPr>
          <p:spPr bwMode="auto">
            <a:xfrm>
              <a:off x="5991797" y="3128974"/>
              <a:ext cx="290604" cy="69850"/>
            </a:xfrm>
            <a:custGeom>
              <a:avLst/>
              <a:gdLst/>
              <a:ahLst/>
              <a:cxnLst>
                <a:cxn ang="0">
                  <a:pos x="667" y="332"/>
                </a:cxn>
                <a:cxn ang="0">
                  <a:pos x="3017" y="345"/>
                </a:cxn>
                <a:cxn ang="0">
                  <a:pos x="3083" y="413"/>
                </a:cxn>
                <a:cxn ang="0">
                  <a:pos x="3016" y="479"/>
                </a:cxn>
                <a:cxn ang="0">
                  <a:pos x="666" y="466"/>
                </a:cxn>
                <a:cxn ang="0">
                  <a:pos x="600" y="399"/>
                </a:cxn>
                <a:cxn ang="0">
                  <a:pos x="667" y="332"/>
                </a:cxn>
                <a:cxn ang="0">
                  <a:pos x="798" y="800"/>
                </a:cxn>
                <a:cxn ang="0">
                  <a:pos x="0" y="395"/>
                </a:cxn>
                <a:cxn ang="0">
                  <a:pos x="802" y="0"/>
                </a:cxn>
                <a:cxn ang="0">
                  <a:pos x="798" y="800"/>
                </a:cxn>
              </a:cxnLst>
              <a:rect l="0" t="0" r="r" b="b"/>
              <a:pathLst>
                <a:path w="3083" h="800">
                  <a:moveTo>
                    <a:pt x="667" y="332"/>
                  </a:moveTo>
                  <a:lnTo>
                    <a:pt x="3017" y="345"/>
                  </a:lnTo>
                  <a:cubicBezTo>
                    <a:pt x="3054" y="346"/>
                    <a:pt x="3083" y="376"/>
                    <a:pt x="3083" y="413"/>
                  </a:cubicBezTo>
                  <a:cubicBezTo>
                    <a:pt x="3083" y="449"/>
                    <a:pt x="3053" y="479"/>
                    <a:pt x="3016" y="479"/>
                  </a:cubicBezTo>
                  <a:lnTo>
                    <a:pt x="666" y="466"/>
                  </a:lnTo>
                  <a:cubicBezTo>
                    <a:pt x="629" y="466"/>
                    <a:pt x="600" y="436"/>
                    <a:pt x="600" y="399"/>
                  </a:cubicBezTo>
                  <a:cubicBezTo>
                    <a:pt x="600" y="362"/>
                    <a:pt x="630" y="332"/>
                    <a:pt x="667" y="332"/>
                  </a:cubicBezTo>
                  <a:close/>
                  <a:moveTo>
                    <a:pt x="798" y="800"/>
                  </a:moveTo>
                  <a:lnTo>
                    <a:pt x="0" y="395"/>
                  </a:lnTo>
                  <a:lnTo>
                    <a:pt x="802" y="0"/>
                  </a:lnTo>
                  <a:lnTo>
                    <a:pt x="798" y="8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4" name="Rectangle 28"/>
            <p:cNvSpPr>
              <a:spLocks noChangeArrowheads="1"/>
            </p:cNvSpPr>
            <p:nvPr/>
          </p:nvSpPr>
          <p:spPr bwMode="auto">
            <a:xfrm>
              <a:off x="6083901" y="2868623"/>
              <a:ext cx="26837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i="1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k</a:t>
              </a:r>
              <a:endParaRPr lang="en-US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96298" name="Picture 4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4661" y="2368559"/>
              <a:ext cx="1067136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99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4429" y="2232015"/>
              <a:ext cx="1805874" cy="36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307" name="Line 51"/>
            <p:cNvSpPr>
              <a:spLocks noChangeShapeType="1"/>
            </p:cNvSpPr>
            <p:nvPr/>
          </p:nvSpPr>
          <p:spPr bwMode="auto">
            <a:xfrm>
              <a:off x="5848877" y="3681426"/>
              <a:ext cx="1588" cy="1317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527268" y="2684467"/>
              <a:ext cx="241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Back-action damping </a:t>
              </a:r>
            </a:p>
            <a:p>
              <a:pPr algn="l"/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(cooling)</a:t>
              </a:r>
              <a:endParaRPr lang="en-US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65" name="Rectangle 9"/>
            <p:cNvSpPr>
              <a:spLocks noChangeArrowheads="1"/>
            </p:cNvSpPr>
            <p:nvPr/>
          </p:nvSpPr>
          <p:spPr bwMode="auto">
            <a:xfrm>
              <a:off x="4495901" y="4343400"/>
              <a:ext cx="4273342" cy="188583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285" name="Freeform 29"/>
            <p:cNvSpPr>
              <a:spLocks/>
            </p:cNvSpPr>
            <p:nvPr/>
          </p:nvSpPr>
          <p:spPr bwMode="auto">
            <a:xfrm>
              <a:off x="5443865" y="4857633"/>
              <a:ext cx="719364" cy="946153"/>
            </a:xfrm>
            <a:custGeom>
              <a:avLst/>
              <a:gdLst/>
              <a:ahLst/>
              <a:cxnLst>
                <a:cxn ang="0">
                  <a:pos x="0" y="590"/>
                </a:cxn>
                <a:cxn ang="0">
                  <a:pos x="7" y="587"/>
                </a:cxn>
                <a:cxn ang="0">
                  <a:pos x="26" y="589"/>
                </a:cxn>
                <a:cxn ang="0">
                  <a:pos x="60" y="582"/>
                </a:cxn>
                <a:cxn ang="0">
                  <a:pos x="107" y="533"/>
                </a:cxn>
                <a:cxn ang="0">
                  <a:pos x="124" y="485"/>
                </a:cxn>
                <a:cxn ang="0">
                  <a:pos x="128" y="467"/>
                </a:cxn>
                <a:cxn ang="0">
                  <a:pos x="142" y="406"/>
                </a:cxn>
                <a:cxn ang="0">
                  <a:pos x="152" y="351"/>
                </a:cxn>
                <a:cxn ang="0">
                  <a:pos x="177" y="208"/>
                </a:cxn>
                <a:cxn ang="0">
                  <a:pos x="191" y="117"/>
                </a:cxn>
                <a:cxn ang="0">
                  <a:pos x="204" y="53"/>
                </a:cxn>
                <a:cxn ang="0">
                  <a:pos x="214" y="20"/>
                </a:cxn>
                <a:cxn ang="0">
                  <a:pos x="227" y="1"/>
                </a:cxn>
                <a:cxn ang="0">
                  <a:pos x="233" y="3"/>
                </a:cxn>
                <a:cxn ang="0">
                  <a:pos x="246" y="26"/>
                </a:cxn>
                <a:cxn ang="0">
                  <a:pos x="248" y="33"/>
                </a:cxn>
                <a:cxn ang="0">
                  <a:pos x="252" y="45"/>
                </a:cxn>
                <a:cxn ang="0">
                  <a:pos x="263" y="98"/>
                </a:cxn>
                <a:cxn ang="0">
                  <a:pos x="274" y="170"/>
                </a:cxn>
                <a:cxn ang="0">
                  <a:pos x="278" y="192"/>
                </a:cxn>
                <a:cxn ang="0">
                  <a:pos x="286" y="242"/>
                </a:cxn>
                <a:cxn ang="0">
                  <a:pos x="288" y="255"/>
                </a:cxn>
                <a:cxn ang="0">
                  <a:pos x="294" y="289"/>
                </a:cxn>
                <a:cxn ang="0">
                  <a:pos x="303" y="341"/>
                </a:cxn>
                <a:cxn ang="0">
                  <a:pos x="317" y="413"/>
                </a:cxn>
                <a:cxn ang="0">
                  <a:pos x="323" y="438"/>
                </a:cxn>
                <a:cxn ang="0">
                  <a:pos x="327" y="455"/>
                </a:cxn>
                <a:cxn ang="0">
                  <a:pos x="332" y="479"/>
                </a:cxn>
                <a:cxn ang="0">
                  <a:pos x="341" y="509"/>
                </a:cxn>
                <a:cxn ang="0">
                  <a:pos x="343" y="515"/>
                </a:cxn>
                <a:cxn ang="0">
                  <a:pos x="372" y="569"/>
                </a:cxn>
                <a:cxn ang="0">
                  <a:pos x="400" y="586"/>
                </a:cxn>
                <a:cxn ang="0">
                  <a:pos x="444" y="596"/>
                </a:cxn>
                <a:cxn ang="0">
                  <a:pos x="451" y="595"/>
                </a:cxn>
                <a:cxn ang="0">
                  <a:pos x="453" y="594"/>
                </a:cxn>
              </a:cxnLst>
              <a:rect l="0" t="0" r="r" b="b"/>
              <a:pathLst>
                <a:path w="453" h="596">
                  <a:moveTo>
                    <a:pt x="0" y="590"/>
                  </a:moveTo>
                  <a:cubicBezTo>
                    <a:pt x="3" y="590"/>
                    <a:pt x="4" y="588"/>
                    <a:pt x="7" y="587"/>
                  </a:cubicBezTo>
                  <a:cubicBezTo>
                    <a:pt x="13" y="587"/>
                    <a:pt x="20" y="588"/>
                    <a:pt x="26" y="589"/>
                  </a:cubicBezTo>
                  <a:cubicBezTo>
                    <a:pt x="38" y="589"/>
                    <a:pt x="48" y="587"/>
                    <a:pt x="60" y="582"/>
                  </a:cubicBezTo>
                  <a:cubicBezTo>
                    <a:pt x="78" y="573"/>
                    <a:pt x="93" y="562"/>
                    <a:pt x="107" y="533"/>
                  </a:cubicBezTo>
                  <a:cubicBezTo>
                    <a:pt x="114" y="520"/>
                    <a:pt x="119" y="504"/>
                    <a:pt x="124" y="485"/>
                  </a:cubicBezTo>
                  <a:cubicBezTo>
                    <a:pt x="125" y="480"/>
                    <a:pt x="127" y="473"/>
                    <a:pt x="128" y="467"/>
                  </a:cubicBezTo>
                  <a:cubicBezTo>
                    <a:pt x="133" y="448"/>
                    <a:pt x="138" y="428"/>
                    <a:pt x="142" y="406"/>
                  </a:cubicBezTo>
                  <a:cubicBezTo>
                    <a:pt x="145" y="388"/>
                    <a:pt x="149" y="370"/>
                    <a:pt x="152" y="351"/>
                  </a:cubicBezTo>
                  <a:cubicBezTo>
                    <a:pt x="162" y="304"/>
                    <a:pt x="168" y="255"/>
                    <a:pt x="177" y="208"/>
                  </a:cubicBezTo>
                  <a:cubicBezTo>
                    <a:pt x="182" y="178"/>
                    <a:pt x="186" y="146"/>
                    <a:pt x="191" y="117"/>
                  </a:cubicBezTo>
                  <a:cubicBezTo>
                    <a:pt x="195" y="95"/>
                    <a:pt x="199" y="73"/>
                    <a:pt x="204" y="53"/>
                  </a:cubicBezTo>
                  <a:cubicBezTo>
                    <a:pt x="207" y="40"/>
                    <a:pt x="210" y="30"/>
                    <a:pt x="214" y="20"/>
                  </a:cubicBezTo>
                  <a:cubicBezTo>
                    <a:pt x="218" y="11"/>
                    <a:pt x="221" y="4"/>
                    <a:pt x="227" y="1"/>
                  </a:cubicBezTo>
                  <a:cubicBezTo>
                    <a:pt x="229" y="0"/>
                    <a:pt x="231" y="4"/>
                    <a:pt x="233" y="3"/>
                  </a:cubicBezTo>
                  <a:cubicBezTo>
                    <a:pt x="238" y="11"/>
                    <a:pt x="241" y="14"/>
                    <a:pt x="246" y="26"/>
                  </a:cubicBezTo>
                  <a:cubicBezTo>
                    <a:pt x="247" y="28"/>
                    <a:pt x="247" y="30"/>
                    <a:pt x="248" y="33"/>
                  </a:cubicBezTo>
                  <a:cubicBezTo>
                    <a:pt x="249" y="36"/>
                    <a:pt x="250" y="41"/>
                    <a:pt x="252" y="45"/>
                  </a:cubicBezTo>
                  <a:cubicBezTo>
                    <a:pt x="255" y="61"/>
                    <a:pt x="259" y="80"/>
                    <a:pt x="263" y="98"/>
                  </a:cubicBezTo>
                  <a:cubicBezTo>
                    <a:pt x="267" y="122"/>
                    <a:pt x="270" y="146"/>
                    <a:pt x="274" y="170"/>
                  </a:cubicBezTo>
                  <a:cubicBezTo>
                    <a:pt x="276" y="177"/>
                    <a:pt x="277" y="184"/>
                    <a:pt x="278" y="192"/>
                  </a:cubicBezTo>
                  <a:cubicBezTo>
                    <a:pt x="281" y="209"/>
                    <a:pt x="283" y="225"/>
                    <a:pt x="286" y="242"/>
                  </a:cubicBezTo>
                  <a:cubicBezTo>
                    <a:pt x="286" y="247"/>
                    <a:pt x="288" y="250"/>
                    <a:pt x="288" y="255"/>
                  </a:cubicBezTo>
                  <a:cubicBezTo>
                    <a:pt x="290" y="266"/>
                    <a:pt x="292" y="278"/>
                    <a:pt x="294" y="289"/>
                  </a:cubicBezTo>
                  <a:cubicBezTo>
                    <a:pt x="297" y="307"/>
                    <a:pt x="300" y="324"/>
                    <a:pt x="303" y="341"/>
                  </a:cubicBezTo>
                  <a:cubicBezTo>
                    <a:pt x="307" y="366"/>
                    <a:pt x="312" y="391"/>
                    <a:pt x="317" y="413"/>
                  </a:cubicBezTo>
                  <a:cubicBezTo>
                    <a:pt x="319" y="422"/>
                    <a:pt x="321" y="429"/>
                    <a:pt x="323" y="438"/>
                  </a:cubicBezTo>
                  <a:cubicBezTo>
                    <a:pt x="325" y="444"/>
                    <a:pt x="325" y="450"/>
                    <a:pt x="327" y="455"/>
                  </a:cubicBezTo>
                  <a:cubicBezTo>
                    <a:pt x="329" y="464"/>
                    <a:pt x="330" y="471"/>
                    <a:pt x="332" y="479"/>
                  </a:cubicBezTo>
                  <a:cubicBezTo>
                    <a:pt x="335" y="490"/>
                    <a:pt x="338" y="500"/>
                    <a:pt x="341" y="509"/>
                  </a:cubicBezTo>
                  <a:cubicBezTo>
                    <a:pt x="342" y="512"/>
                    <a:pt x="343" y="513"/>
                    <a:pt x="343" y="515"/>
                  </a:cubicBezTo>
                  <a:cubicBezTo>
                    <a:pt x="352" y="541"/>
                    <a:pt x="359" y="559"/>
                    <a:pt x="372" y="569"/>
                  </a:cubicBezTo>
                  <a:cubicBezTo>
                    <a:pt x="381" y="576"/>
                    <a:pt x="390" y="581"/>
                    <a:pt x="400" y="586"/>
                  </a:cubicBezTo>
                  <a:cubicBezTo>
                    <a:pt x="414" y="594"/>
                    <a:pt x="429" y="596"/>
                    <a:pt x="444" y="596"/>
                  </a:cubicBezTo>
                  <a:cubicBezTo>
                    <a:pt x="447" y="596"/>
                    <a:pt x="450" y="595"/>
                    <a:pt x="451" y="595"/>
                  </a:cubicBezTo>
                  <a:cubicBezTo>
                    <a:pt x="452" y="595"/>
                    <a:pt x="452" y="594"/>
                    <a:pt x="453" y="594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6" name="Freeform 30"/>
            <p:cNvSpPr>
              <a:spLocks noEditPoints="1"/>
            </p:cNvSpPr>
            <p:nvPr/>
          </p:nvSpPr>
          <p:spPr bwMode="auto">
            <a:xfrm>
              <a:off x="6668213" y="4857633"/>
              <a:ext cx="112748" cy="985841"/>
            </a:xfrm>
            <a:custGeom>
              <a:avLst/>
              <a:gdLst/>
              <a:ahLst/>
              <a:cxnLst>
                <a:cxn ang="0">
                  <a:pos x="48" y="55"/>
                </a:cxn>
                <a:cxn ang="0">
                  <a:pos x="48" y="621"/>
                </a:cxn>
                <a:cxn ang="0">
                  <a:pos x="24" y="621"/>
                </a:cxn>
                <a:cxn ang="0">
                  <a:pos x="24" y="55"/>
                </a:cxn>
                <a:cxn ang="0">
                  <a:pos x="48" y="55"/>
                </a:cxn>
                <a:cxn ang="0">
                  <a:pos x="0" y="66"/>
                </a:cxn>
                <a:cxn ang="0">
                  <a:pos x="36" y="0"/>
                </a:cxn>
                <a:cxn ang="0">
                  <a:pos x="71" y="66"/>
                </a:cxn>
                <a:cxn ang="0">
                  <a:pos x="0" y="66"/>
                </a:cxn>
              </a:cxnLst>
              <a:rect l="0" t="0" r="r" b="b"/>
              <a:pathLst>
                <a:path w="71" h="621">
                  <a:moveTo>
                    <a:pt x="48" y="55"/>
                  </a:moveTo>
                  <a:lnTo>
                    <a:pt x="48" y="621"/>
                  </a:lnTo>
                  <a:lnTo>
                    <a:pt x="24" y="621"/>
                  </a:lnTo>
                  <a:lnTo>
                    <a:pt x="24" y="55"/>
                  </a:lnTo>
                  <a:lnTo>
                    <a:pt x="48" y="55"/>
                  </a:lnTo>
                  <a:close/>
                  <a:moveTo>
                    <a:pt x="0" y="66"/>
                  </a:moveTo>
                  <a:lnTo>
                    <a:pt x="36" y="0"/>
                  </a:lnTo>
                  <a:lnTo>
                    <a:pt x="71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333399"/>
            </a:solidFill>
            <a:ln w="0" cap="flat">
              <a:solidFill>
                <a:srgbClr val="333399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7" name="Freeform 31"/>
            <p:cNvSpPr>
              <a:spLocks noEditPoints="1"/>
            </p:cNvSpPr>
            <p:nvPr/>
          </p:nvSpPr>
          <p:spPr bwMode="auto">
            <a:xfrm>
              <a:off x="4654629" y="5795849"/>
              <a:ext cx="2698012" cy="95250"/>
            </a:xfrm>
            <a:custGeom>
              <a:avLst/>
              <a:gdLst/>
              <a:ahLst/>
              <a:cxnLst>
                <a:cxn ang="0">
                  <a:pos x="34" y="238"/>
                </a:cxn>
                <a:cxn ang="0">
                  <a:pos x="14267" y="238"/>
                </a:cxn>
                <a:cxn ang="0">
                  <a:pos x="14301" y="271"/>
                </a:cxn>
                <a:cxn ang="0">
                  <a:pos x="14267" y="305"/>
                </a:cxn>
                <a:cxn ang="0">
                  <a:pos x="34" y="305"/>
                </a:cxn>
                <a:cxn ang="0">
                  <a:pos x="0" y="271"/>
                </a:cxn>
                <a:cxn ang="0">
                  <a:pos x="34" y="238"/>
                </a:cxn>
                <a:cxn ang="0">
                  <a:pos x="13884" y="9"/>
                </a:cxn>
                <a:cxn ang="0">
                  <a:pos x="14333" y="271"/>
                </a:cxn>
                <a:cxn ang="0">
                  <a:pos x="13884" y="534"/>
                </a:cxn>
                <a:cxn ang="0">
                  <a:pos x="13838" y="522"/>
                </a:cxn>
                <a:cxn ang="0">
                  <a:pos x="13850" y="476"/>
                </a:cxn>
                <a:cxn ang="0">
                  <a:pos x="14250" y="243"/>
                </a:cxn>
                <a:cxn ang="0">
                  <a:pos x="14250" y="300"/>
                </a:cxn>
                <a:cxn ang="0">
                  <a:pos x="13850" y="67"/>
                </a:cxn>
                <a:cxn ang="0">
                  <a:pos x="13838" y="21"/>
                </a:cxn>
                <a:cxn ang="0">
                  <a:pos x="13884" y="9"/>
                </a:cxn>
              </a:cxnLst>
              <a:rect l="0" t="0" r="r" b="b"/>
              <a:pathLst>
                <a:path w="14333" h="543">
                  <a:moveTo>
                    <a:pt x="34" y="238"/>
                  </a:moveTo>
                  <a:lnTo>
                    <a:pt x="14267" y="238"/>
                  </a:lnTo>
                  <a:cubicBezTo>
                    <a:pt x="14286" y="238"/>
                    <a:pt x="14301" y="253"/>
                    <a:pt x="14301" y="271"/>
                  </a:cubicBezTo>
                  <a:cubicBezTo>
                    <a:pt x="14301" y="290"/>
                    <a:pt x="14286" y="305"/>
                    <a:pt x="14267" y="305"/>
                  </a:cubicBezTo>
                  <a:lnTo>
                    <a:pt x="34" y="305"/>
                  </a:lnTo>
                  <a:cubicBezTo>
                    <a:pt x="15" y="305"/>
                    <a:pt x="0" y="290"/>
                    <a:pt x="0" y="271"/>
                  </a:cubicBezTo>
                  <a:cubicBezTo>
                    <a:pt x="0" y="253"/>
                    <a:pt x="15" y="238"/>
                    <a:pt x="34" y="238"/>
                  </a:cubicBezTo>
                  <a:close/>
                  <a:moveTo>
                    <a:pt x="13884" y="9"/>
                  </a:moveTo>
                  <a:lnTo>
                    <a:pt x="14333" y="271"/>
                  </a:lnTo>
                  <a:lnTo>
                    <a:pt x="13884" y="534"/>
                  </a:lnTo>
                  <a:cubicBezTo>
                    <a:pt x="13868" y="543"/>
                    <a:pt x="13848" y="537"/>
                    <a:pt x="13838" y="522"/>
                  </a:cubicBezTo>
                  <a:cubicBezTo>
                    <a:pt x="13829" y="506"/>
                    <a:pt x="13834" y="485"/>
                    <a:pt x="13850" y="476"/>
                  </a:cubicBezTo>
                  <a:lnTo>
                    <a:pt x="14250" y="243"/>
                  </a:lnTo>
                  <a:lnTo>
                    <a:pt x="14250" y="300"/>
                  </a:lnTo>
                  <a:lnTo>
                    <a:pt x="13850" y="67"/>
                  </a:lnTo>
                  <a:cubicBezTo>
                    <a:pt x="13834" y="58"/>
                    <a:pt x="13829" y="37"/>
                    <a:pt x="13838" y="21"/>
                  </a:cubicBezTo>
                  <a:cubicBezTo>
                    <a:pt x="13848" y="5"/>
                    <a:pt x="13868" y="0"/>
                    <a:pt x="13884" y="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8" name="Rectangle 32"/>
            <p:cNvSpPr>
              <a:spLocks noChangeArrowheads="1"/>
            </p:cNvSpPr>
            <p:nvPr/>
          </p:nvSpPr>
          <p:spPr bwMode="auto">
            <a:xfrm>
              <a:off x="7363829" y="5811724"/>
              <a:ext cx="30013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endParaRPr lang="en-US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89" name="Rectangle 33"/>
            <p:cNvSpPr>
              <a:spLocks noChangeArrowheads="1"/>
            </p:cNvSpPr>
            <p:nvPr/>
          </p:nvSpPr>
          <p:spPr bwMode="auto">
            <a:xfrm>
              <a:off x="5748761" y="5818074"/>
              <a:ext cx="30013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i="1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endParaRPr lang="en-US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90" name="Rectangle 34"/>
            <p:cNvSpPr>
              <a:spLocks noChangeArrowheads="1"/>
            </p:cNvSpPr>
            <p:nvPr/>
          </p:nvSpPr>
          <p:spPr bwMode="auto">
            <a:xfrm>
              <a:off x="5904385" y="5957775"/>
              <a:ext cx="454168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100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cavity</a:t>
              </a:r>
              <a:endParaRPr lang="en-US" dirty="0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91" name="Rectangle 35"/>
            <p:cNvSpPr>
              <a:spLocks noChangeArrowheads="1"/>
            </p:cNvSpPr>
            <p:nvPr/>
          </p:nvSpPr>
          <p:spPr bwMode="auto">
            <a:xfrm>
              <a:off x="6672977" y="5818074"/>
              <a:ext cx="30013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i="1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w</a:t>
              </a:r>
              <a:endParaRPr lang="en-US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92" name="Rectangle 36"/>
            <p:cNvSpPr>
              <a:spLocks noChangeArrowheads="1"/>
            </p:cNvSpPr>
            <p:nvPr/>
          </p:nvSpPr>
          <p:spPr bwMode="auto">
            <a:xfrm>
              <a:off x="6827013" y="5957775"/>
              <a:ext cx="444640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100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pump</a:t>
              </a:r>
              <a:endParaRPr lang="en-US" dirty="0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93" name="Freeform 37"/>
            <p:cNvSpPr>
              <a:spLocks noEditPoints="1"/>
            </p:cNvSpPr>
            <p:nvPr/>
          </p:nvSpPr>
          <p:spPr bwMode="auto">
            <a:xfrm>
              <a:off x="5799577" y="4756033"/>
              <a:ext cx="927392" cy="69850"/>
            </a:xfrm>
            <a:custGeom>
              <a:avLst/>
              <a:gdLst/>
              <a:ahLst/>
              <a:cxnLst>
                <a:cxn ang="0">
                  <a:pos x="333" y="167"/>
                </a:cxn>
                <a:cxn ang="0">
                  <a:pos x="4583" y="167"/>
                </a:cxn>
                <a:cxn ang="0">
                  <a:pos x="4616" y="200"/>
                </a:cxn>
                <a:cxn ang="0">
                  <a:pos x="4583" y="234"/>
                </a:cxn>
                <a:cxn ang="0">
                  <a:pos x="333" y="234"/>
                </a:cxn>
                <a:cxn ang="0">
                  <a:pos x="300" y="200"/>
                </a:cxn>
                <a:cxn ang="0">
                  <a:pos x="333" y="167"/>
                </a:cxn>
                <a:cxn ang="0">
                  <a:pos x="400" y="400"/>
                </a:cxn>
                <a:cxn ang="0">
                  <a:pos x="0" y="200"/>
                </a:cxn>
                <a:cxn ang="0">
                  <a:pos x="400" y="0"/>
                </a:cxn>
                <a:cxn ang="0">
                  <a:pos x="400" y="400"/>
                </a:cxn>
                <a:cxn ang="0">
                  <a:pos x="4516" y="0"/>
                </a:cxn>
                <a:cxn ang="0">
                  <a:pos x="4916" y="200"/>
                </a:cxn>
                <a:cxn ang="0">
                  <a:pos x="4516" y="400"/>
                </a:cxn>
                <a:cxn ang="0">
                  <a:pos x="4516" y="0"/>
                </a:cxn>
              </a:cxnLst>
              <a:rect l="0" t="0" r="r" b="b"/>
              <a:pathLst>
                <a:path w="4916" h="400">
                  <a:moveTo>
                    <a:pt x="333" y="167"/>
                  </a:moveTo>
                  <a:lnTo>
                    <a:pt x="4583" y="167"/>
                  </a:lnTo>
                  <a:cubicBezTo>
                    <a:pt x="4602" y="167"/>
                    <a:pt x="4616" y="182"/>
                    <a:pt x="4616" y="200"/>
                  </a:cubicBezTo>
                  <a:cubicBezTo>
                    <a:pt x="4616" y="219"/>
                    <a:pt x="4602" y="234"/>
                    <a:pt x="4583" y="234"/>
                  </a:cubicBezTo>
                  <a:lnTo>
                    <a:pt x="333" y="234"/>
                  </a:lnTo>
                  <a:cubicBezTo>
                    <a:pt x="315" y="234"/>
                    <a:pt x="300" y="219"/>
                    <a:pt x="300" y="200"/>
                  </a:cubicBezTo>
                  <a:cubicBezTo>
                    <a:pt x="300" y="182"/>
                    <a:pt x="315" y="167"/>
                    <a:pt x="333" y="167"/>
                  </a:cubicBezTo>
                  <a:close/>
                  <a:moveTo>
                    <a:pt x="400" y="400"/>
                  </a:moveTo>
                  <a:lnTo>
                    <a:pt x="0" y="200"/>
                  </a:lnTo>
                  <a:lnTo>
                    <a:pt x="400" y="0"/>
                  </a:lnTo>
                  <a:lnTo>
                    <a:pt x="400" y="400"/>
                  </a:lnTo>
                  <a:close/>
                  <a:moveTo>
                    <a:pt x="4516" y="0"/>
                  </a:moveTo>
                  <a:lnTo>
                    <a:pt x="4916" y="200"/>
                  </a:lnTo>
                  <a:lnTo>
                    <a:pt x="4516" y="400"/>
                  </a:lnTo>
                  <a:lnTo>
                    <a:pt x="4516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94" name="Freeform 38"/>
            <p:cNvSpPr>
              <a:spLocks noEditPoints="1"/>
            </p:cNvSpPr>
            <p:nvPr/>
          </p:nvSpPr>
          <p:spPr bwMode="auto">
            <a:xfrm>
              <a:off x="5367641" y="5217997"/>
              <a:ext cx="289016" cy="68263"/>
            </a:xfrm>
            <a:custGeom>
              <a:avLst/>
              <a:gdLst/>
              <a:ahLst/>
              <a:cxnLst>
                <a:cxn ang="0">
                  <a:pos x="33" y="167"/>
                </a:cxn>
                <a:cxn ang="0">
                  <a:pos x="1208" y="167"/>
                </a:cxn>
                <a:cxn ang="0">
                  <a:pos x="1241" y="200"/>
                </a:cxn>
                <a:cxn ang="0">
                  <a:pos x="1208" y="234"/>
                </a:cxn>
                <a:cxn ang="0">
                  <a:pos x="33" y="234"/>
                </a:cxn>
                <a:cxn ang="0">
                  <a:pos x="0" y="200"/>
                </a:cxn>
                <a:cxn ang="0">
                  <a:pos x="33" y="167"/>
                </a:cxn>
                <a:cxn ang="0">
                  <a:pos x="1141" y="0"/>
                </a:cxn>
                <a:cxn ang="0">
                  <a:pos x="1541" y="200"/>
                </a:cxn>
                <a:cxn ang="0">
                  <a:pos x="1141" y="400"/>
                </a:cxn>
                <a:cxn ang="0">
                  <a:pos x="1141" y="0"/>
                </a:cxn>
              </a:cxnLst>
              <a:rect l="0" t="0" r="r" b="b"/>
              <a:pathLst>
                <a:path w="1541" h="400">
                  <a:moveTo>
                    <a:pt x="33" y="167"/>
                  </a:moveTo>
                  <a:lnTo>
                    <a:pt x="1208" y="167"/>
                  </a:lnTo>
                  <a:cubicBezTo>
                    <a:pt x="1227" y="167"/>
                    <a:pt x="1241" y="182"/>
                    <a:pt x="1241" y="200"/>
                  </a:cubicBezTo>
                  <a:cubicBezTo>
                    <a:pt x="1241" y="219"/>
                    <a:pt x="1227" y="234"/>
                    <a:pt x="1208" y="234"/>
                  </a:cubicBezTo>
                  <a:lnTo>
                    <a:pt x="33" y="234"/>
                  </a:lnTo>
                  <a:cubicBezTo>
                    <a:pt x="15" y="234"/>
                    <a:pt x="0" y="219"/>
                    <a:pt x="0" y="200"/>
                  </a:cubicBezTo>
                  <a:cubicBezTo>
                    <a:pt x="0" y="182"/>
                    <a:pt x="15" y="167"/>
                    <a:pt x="33" y="167"/>
                  </a:cubicBezTo>
                  <a:close/>
                  <a:moveTo>
                    <a:pt x="1141" y="0"/>
                  </a:moveTo>
                  <a:lnTo>
                    <a:pt x="1541" y="200"/>
                  </a:lnTo>
                  <a:lnTo>
                    <a:pt x="1141" y="400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95" name="Freeform 39"/>
            <p:cNvSpPr>
              <a:spLocks noEditPoints="1"/>
            </p:cNvSpPr>
            <p:nvPr/>
          </p:nvSpPr>
          <p:spPr bwMode="auto">
            <a:xfrm>
              <a:off x="5942497" y="5217997"/>
              <a:ext cx="290604" cy="68263"/>
            </a:xfrm>
            <a:custGeom>
              <a:avLst/>
              <a:gdLst/>
              <a:ahLst/>
              <a:cxnLst>
                <a:cxn ang="0">
                  <a:pos x="333" y="167"/>
                </a:cxn>
                <a:cxn ang="0">
                  <a:pos x="1508" y="167"/>
                </a:cxn>
                <a:cxn ang="0">
                  <a:pos x="1542" y="200"/>
                </a:cxn>
                <a:cxn ang="0">
                  <a:pos x="1508" y="234"/>
                </a:cxn>
                <a:cxn ang="0">
                  <a:pos x="333" y="234"/>
                </a:cxn>
                <a:cxn ang="0">
                  <a:pos x="300" y="200"/>
                </a:cxn>
                <a:cxn ang="0">
                  <a:pos x="333" y="167"/>
                </a:cxn>
                <a:cxn ang="0">
                  <a:pos x="400" y="400"/>
                </a:cxn>
                <a:cxn ang="0">
                  <a:pos x="0" y="200"/>
                </a:cxn>
                <a:cxn ang="0">
                  <a:pos x="400" y="0"/>
                </a:cxn>
                <a:cxn ang="0">
                  <a:pos x="400" y="400"/>
                </a:cxn>
              </a:cxnLst>
              <a:rect l="0" t="0" r="r" b="b"/>
              <a:pathLst>
                <a:path w="1542" h="400">
                  <a:moveTo>
                    <a:pt x="333" y="167"/>
                  </a:moveTo>
                  <a:lnTo>
                    <a:pt x="1508" y="167"/>
                  </a:lnTo>
                  <a:cubicBezTo>
                    <a:pt x="1527" y="167"/>
                    <a:pt x="1542" y="182"/>
                    <a:pt x="1542" y="200"/>
                  </a:cubicBezTo>
                  <a:cubicBezTo>
                    <a:pt x="1542" y="219"/>
                    <a:pt x="1527" y="234"/>
                    <a:pt x="1508" y="234"/>
                  </a:cubicBezTo>
                  <a:lnTo>
                    <a:pt x="333" y="234"/>
                  </a:lnTo>
                  <a:cubicBezTo>
                    <a:pt x="315" y="234"/>
                    <a:pt x="300" y="219"/>
                    <a:pt x="300" y="200"/>
                  </a:cubicBezTo>
                  <a:cubicBezTo>
                    <a:pt x="300" y="182"/>
                    <a:pt x="315" y="167"/>
                    <a:pt x="333" y="167"/>
                  </a:cubicBezTo>
                  <a:close/>
                  <a:moveTo>
                    <a:pt x="400" y="400"/>
                  </a:moveTo>
                  <a:lnTo>
                    <a:pt x="0" y="200"/>
                  </a:lnTo>
                  <a:lnTo>
                    <a:pt x="400" y="0"/>
                  </a:lnTo>
                  <a:lnTo>
                    <a:pt x="400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296" name="Rectangle 40"/>
            <p:cNvSpPr>
              <a:spLocks noChangeArrowheads="1"/>
            </p:cNvSpPr>
            <p:nvPr/>
          </p:nvSpPr>
          <p:spPr bwMode="auto">
            <a:xfrm>
              <a:off x="6034601" y="4957646"/>
              <a:ext cx="268372" cy="31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 i="1" smtClean="0">
                  <a:solidFill>
                    <a:srgbClr val="000000"/>
                  </a:solidFill>
                  <a:latin typeface="Symbol" pitchFamily="18" charset="2"/>
                  <a:ea typeface="+mn-ea"/>
                </a:rPr>
                <a:t>k</a:t>
              </a:r>
              <a:endParaRPr lang="en-US" smtClea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96297" name="Picture 4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37645" y="4470282"/>
              <a:ext cx="1068724" cy="27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300" name="Picture 4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40629" y="4467240"/>
              <a:ext cx="1739658" cy="384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308" name="Line 52"/>
            <p:cNvSpPr>
              <a:spLocks noChangeShapeType="1"/>
            </p:cNvSpPr>
            <p:nvPr/>
          </p:nvSpPr>
          <p:spPr bwMode="auto">
            <a:xfrm>
              <a:off x="5799577" y="5784736"/>
              <a:ext cx="1588" cy="1317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927850" y="4927488"/>
              <a:ext cx="1939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Parametric </a:t>
              </a:r>
              <a:r>
                <a:rPr lang="en-US" dirty="0" err="1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ampl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.</a:t>
              </a:r>
            </a:p>
            <a:p>
              <a:pPr algn="l"/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(heating)</a:t>
              </a:r>
              <a:endParaRPr lang="en-US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>
              <a:off x="4724400" y="4343400"/>
              <a:ext cx="3890261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2906" name="Text Box 10"/>
          <p:cNvSpPr txBox="1">
            <a:spLocks noChangeArrowheads="1"/>
          </p:cNvSpPr>
          <p:nvPr/>
        </p:nvSpPr>
        <p:spPr bwMode="auto">
          <a:xfrm>
            <a:off x="4842030" y="1305520"/>
            <a:ext cx="3756025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detuned optical field can substantially modify the dynamics of the resonator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170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5929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3"/>
          <p:cNvSpPr>
            <a:spLocks noChangeArrowheads="1"/>
          </p:cNvSpPr>
          <p:nvPr/>
        </p:nvSpPr>
        <p:spPr bwMode="auto">
          <a:xfrm>
            <a:off x="304800" y="1503363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Laser-cooling via </a:t>
            </a:r>
            <a:b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radiation pressure</a:t>
            </a:r>
          </a:p>
        </p:txBody>
      </p:sp>
      <p:sp>
        <p:nvSpPr>
          <p:cNvPr id="30" name="Cube 29"/>
          <p:cNvSpPr/>
          <p:nvPr/>
        </p:nvSpPr>
        <p:spPr bwMode="auto">
          <a:xfrm>
            <a:off x="1281113" y="2895600"/>
            <a:ext cx="2489200" cy="266700"/>
          </a:xfrm>
          <a:prstGeom prst="cube">
            <a:avLst>
              <a:gd name="adj" fmla="val 3710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Can 28"/>
          <p:cNvSpPr/>
          <p:nvPr/>
        </p:nvSpPr>
        <p:spPr bwMode="auto">
          <a:xfrm>
            <a:off x="2881313" y="2717800"/>
            <a:ext cx="844550" cy="266700"/>
          </a:xfrm>
          <a:prstGeom prst="can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246" name="Straight Arrow Connector 36"/>
          <p:cNvCxnSpPr>
            <a:cxnSpLocks noChangeShapeType="1"/>
          </p:cNvCxnSpPr>
          <p:nvPr/>
        </p:nvCxnSpPr>
        <p:spPr bwMode="auto">
          <a:xfrm rot="5400000">
            <a:off x="3593307" y="3028156"/>
            <a:ext cx="622300" cy="1587"/>
          </a:xfrm>
          <a:prstGeom prst="straightConnector1">
            <a:avLst/>
          </a:prstGeom>
          <a:noFill/>
          <a:ln w="31750" algn="ctr">
            <a:solidFill>
              <a:srgbClr val="FFC000"/>
            </a:solidFill>
            <a:round/>
            <a:headEnd type="triangle" w="lg" len="lg"/>
            <a:tailEnd type="triangle" w="lg" len="lg"/>
          </a:ln>
        </p:spPr>
      </p:cxnSp>
      <p:sp>
        <p:nvSpPr>
          <p:cNvPr id="38" name="U-Turn Arrow 37"/>
          <p:cNvSpPr/>
          <p:nvPr/>
        </p:nvSpPr>
        <p:spPr bwMode="auto">
          <a:xfrm rot="10800000" flipH="1">
            <a:off x="3192463" y="1739900"/>
            <a:ext cx="311150" cy="1066800"/>
          </a:xfrm>
          <a:prstGeom prst="uturnArrow">
            <a:avLst/>
          </a:prstGeom>
          <a:solidFill>
            <a:srgbClr val="99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882900" y="1517650"/>
            <a:ext cx="844550" cy="1289050"/>
            <a:chOff x="2838450" y="1295400"/>
            <a:chExt cx="844550" cy="1289050"/>
          </a:xfrm>
        </p:grpSpPr>
        <p:sp>
          <p:nvSpPr>
            <p:cNvPr id="10262" name="U-Turn Arrow 39"/>
            <p:cNvSpPr>
              <a:spLocks noChangeArrowheads="1"/>
            </p:cNvSpPr>
            <p:nvPr/>
          </p:nvSpPr>
          <p:spPr bwMode="auto">
            <a:xfrm rot="10800000" flipH="1">
              <a:off x="3149600" y="1962150"/>
              <a:ext cx="311150" cy="622300"/>
            </a:xfrm>
            <a:custGeom>
              <a:avLst/>
              <a:gdLst>
                <a:gd name="T0" fmla="*/ 155575 w 311150"/>
                <a:gd name="T1" fmla="*/ 388938 h 622300"/>
                <a:gd name="T2" fmla="*/ 233363 w 311150"/>
                <a:gd name="T3" fmla="*/ 466725 h 622300"/>
                <a:gd name="T4" fmla="*/ 311150 w 311150"/>
                <a:gd name="T5" fmla="*/ 388938 h 622300"/>
                <a:gd name="T6" fmla="*/ 136128 w 311150"/>
                <a:gd name="T7" fmla="*/ 0 h 622300"/>
                <a:gd name="T8" fmla="*/ 38894 w 311150"/>
                <a:gd name="T9" fmla="*/ 622300 h 622300"/>
                <a:gd name="T10" fmla="*/ 5898240 60000 65536"/>
                <a:gd name="T11" fmla="*/ 5898240 60000 65536"/>
                <a:gd name="T12" fmla="*/ 0 60000 65536"/>
                <a:gd name="T13" fmla="*/ 17694720 60000 65536"/>
                <a:gd name="T14" fmla="*/ 5898240 60000 65536"/>
                <a:gd name="T15" fmla="*/ 0 w 311150"/>
                <a:gd name="T16" fmla="*/ 0 h 622300"/>
                <a:gd name="T17" fmla="*/ 311150 w 311150"/>
                <a:gd name="T18" fmla="*/ 622300 h 622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1150" h="622300">
                  <a:moveTo>
                    <a:pt x="0" y="622300"/>
                  </a:moveTo>
                  <a:lnTo>
                    <a:pt x="0" y="136128"/>
                  </a:lnTo>
                  <a:cubicBezTo>
                    <a:pt x="0" y="60946"/>
                    <a:pt x="60946" y="0"/>
                    <a:pt x="136127" y="0"/>
                  </a:cubicBezTo>
                  <a:lnTo>
                    <a:pt x="136128" y="0"/>
                  </a:lnTo>
                  <a:lnTo>
                    <a:pt x="136127" y="0"/>
                  </a:lnTo>
                  <a:cubicBezTo>
                    <a:pt x="211309" y="0"/>
                    <a:pt x="272256" y="60946"/>
                    <a:pt x="272256" y="136128"/>
                  </a:cubicBezTo>
                  <a:lnTo>
                    <a:pt x="272256" y="388938"/>
                  </a:lnTo>
                  <a:lnTo>
                    <a:pt x="311150" y="388938"/>
                  </a:lnTo>
                  <a:lnTo>
                    <a:pt x="233363" y="466725"/>
                  </a:lnTo>
                  <a:lnTo>
                    <a:pt x="155575" y="388938"/>
                  </a:lnTo>
                  <a:lnTo>
                    <a:pt x="194469" y="388938"/>
                  </a:lnTo>
                  <a:lnTo>
                    <a:pt x="194469" y="136128"/>
                  </a:lnTo>
                  <a:cubicBezTo>
                    <a:pt x="194469" y="103907"/>
                    <a:pt x="168348" y="77787"/>
                    <a:pt x="136128" y="77787"/>
                  </a:cubicBezTo>
                  <a:lnTo>
                    <a:pt x="136128" y="77788"/>
                  </a:lnTo>
                  <a:lnTo>
                    <a:pt x="136127" y="77788"/>
                  </a:lnTo>
                  <a:cubicBezTo>
                    <a:pt x="103907" y="77788"/>
                    <a:pt x="77787" y="103908"/>
                    <a:pt x="77787" y="136128"/>
                  </a:cubicBezTo>
                  <a:lnTo>
                    <a:pt x="77788" y="622300"/>
                  </a:lnTo>
                  <a:close/>
                </a:path>
              </a:pathLst>
            </a:custGeom>
            <a:solidFill>
              <a:srgbClr val="99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2" name="U-Turn Arrow 41"/>
            <p:cNvSpPr/>
            <p:nvPr/>
          </p:nvSpPr>
          <p:spPr bwMode="auto">
            <a:xfrm flipH="1">
              <a:off x="3105150" y="1473200"/>
              <a:ext cx="311150" cy="622300"/>
            </a:xfrm>
            <a:prstGeom prst="uturnArrow">
              <a:avLst/>
            </a:prstGeom>
            <a:solidFill>
              <a:srgbClr val="99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Can 30"/>
            <p:cNvSpPr/>
            <p:nvPr/>
          </p:nvSpPr>
          <p:spPr bwMode="auto">
            <a:xfrm>
              <a:off x="2838450" y="1295400"/>
              <a:ext cx="844550" cy="266700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4438650" y="1339850"/>
            <a:ext cx="4337050" cy="2751522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  <a:defRPr/>
            </a:pPr>
            <a:r>
              <a:rPr lang="en-US" sz="2400" u="sng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Requirements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l"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*resolved sideband: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&lt;n&gt;</a:t>
            </a:r>
            <a:r>
              <a:rPr lang="en-US" sz="11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l-GR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l-GR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de-DE" sz="20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absence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of optical absorption</a:t>
            </a:r>
          </a:p>
          <a:p>
            <a:pPr algn="l"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shot-noise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limited optical pump</a:t>
            </a:r>
          </a:p>
          <a:p>
            <a:pPr algn="l"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weak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coupling to environment</a:t>
            </a:r>
          </a:p>
          <a:p>
            <a:pPr algn="l" eaLnBrk="1" hangingPunct="1">
              <a:lnSpc>
                <a:spcPct val="12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cryogenic cavity (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mK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temp.)</a:t>
            </a:r>
          </a:p>
          <a:p>
            <a:pPr algn="l" eaLnBrk="1" hangingPunct="1">
              <a:lnSpc>
                <a:spcPct val="12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 large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(minimal 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dissipation)</a:t>
            </a:r>
          </a:p>
        </p:txBody>
      </p:sp>
      <p:sp>
        <p:nvSpPr>
          <p:cNvPr id="10250" name="Rectangle 13"/>
          <p:cNvSpPr>
            <a:spLocks noChangeArrowheads="1"/>
          </p:cNvSpPr>
          <p:nvPr/>
        </p:nvSpPr>
        <p:spPr bwMode="auto">
          <a:xfrm>
            <a:off x="4616450" y="4318000"/>
            <a:ext cx="41338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To achieve full quantum control:</a:t>
            </a: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4572000" y="4914900"/>
            <a:ext cx="4068763" cy="55721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sx="1000" sy="1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T/ħQ  </a:t>
            </a:r>
            <a:r>
              <a:rPr lang="de-DE" sz="2400" dirty="0">
                <a:solidFill>
                  <a:srgbClr val="000000"/>
                </a:solidFill>
              </a:rPr>
              <a:t>&lt;&lt; </a:t>
            </a:r>
            <a:r>
              <a:rPr lang="el-GR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de-DE" sz="2400" dirty="0">
                <a:solidFill>
                  <a:srgbClr val="000000"/>
                </a:solidFill>
              </a:rPr>
              <a:t> &lt;&lt; </a:t>
            </a:r>
            <a:r>
              <a:rPr lang="el-GR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l-GR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endParaRPr lang="de-DE" sz="2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13"/>
          <p:cNvSpPr>
            <a:spLocks noChangeArrowheads="1"/>
          </p:cNvSpPr>
          <p:nvPr/>
        </p:nvSpPr>
        <p:spPr bwMode="auto">
          <a:xfrm>
            <a:off x="6434138" y="4806950"/>
            <a:ext cx="2311400" cy="855663"/>
          </a:xfrm>
          <a:prstGeom prst="ellipse">
            <a:avLst/>
          </a:prstGeom>
          <a:solidFill>
            <a:srgbClr val="00FF00">
              <a:alpha val="30196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4478338" y="4806950"/>
            <a:ext cx="2293937" cy="855663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4" name="Text Box 6"/>
          <p:cNvSpPr txBox="1">
            <a:spLocks noChangeArrowheads="1"/>
          </p:cNvSpPr>
          <p:nvPr/>
        </p:nvSpPr>
        <p:spPr bwMode="auto">
          <a:xfrm>
            <a:off x="6883400" y="5743575"/>
            <a:ext cx="142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strong coupling</a:t>
            </a:r>
          </a:p>
        </p:txBody>
      </p:sp>
      <p:sp>
        <p:nvSpPr>
          <p:cNvPr id="10255" name="Text Box 4"/>
          <p:cNvSpPr txBox="1">
            <a:spLocks noChangeArrowheads="1"/>
          </p:cNvSpPr>
          <p:nvPr/>
        </p:nvSpPr>
        <p:spPr bwMode="auto">
          <a:xfrm>
            <a:off x="4883150" y="5743575"/>
            <a:ext cx="177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zero entropy </a:t>
            </a:r>
            <a:b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mechanics</a:t>
            </a:r>
          </a:p>
        </p:txBody>
      </p:sp>
      <p:sp>
        <p:nvSpPr>
          <p:cNvPr id="10256" name="TextBox 67"/>
          <p:cNvSpPr txBox="1">
            <a:spLocks noChangeArrowheads="1"/>
          </p:cNvSpPr>
          <p:nvPr/>
        </p:nvSpPr>
        <p:spPr bwMode="auto">
          <a:xfrm>
            <a:off x="2527300" y="1677988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endParaRPr lang="en-US" sz="24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7" name="TextBox 68"/>
          <p:cNvSpPr txBox="1">
            <a:spLocks noChangeArrowheads="1"/>
          </p:cNvSpPr>
          <p:nvPr/>
        </p:nvSpPr>
        <p:spPr bwMode="auto">
          <a:xfrm>
            <a:off x="3416300" y="1677988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endParaRPr lang="en-US" sz="24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8" name="TextBox 69"/>
          <p:cNvSpPr txBox="1">
            <a:spLocks noChangeArrowheads="1"/>
          </p:cNvSpPr>
          <p:nvPr/>
        </p:nvSpPr>
        <p:spPr bwMode="auto">
          <a:xfrm>
            <a:off x="1905000" y="2317750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9" name="Picture 79" descr="sideband_graph_no_cav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29000"/>
            <a:ext cx="411321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0" name="Picture 32" descr="sideband_graph_w_cav_upd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3427413"/>
            <a:ext cx="3836988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Cavity-Assisted Laser Cooling</a:t>
            </a:r>
            <a:endParaRPr lang="en-US" dirty="0"/>
          </a:p>
        </p:txBody>
      </p:sp>
      <p:sp>
        <p:nvSpPr>
          <p:cNvPr id="10261" name="TextBox 69"/>
          <p:cNvSpPr txBox="1">
            <a:spLocks noChangeArrowheads="1"/>
          </p:cNvSpPr>
          <p:nvPr/>
        </p:nvSpPr>
        <p:spPr bwMode="auto">
          <a:xfrm>
            <a:off x="3402013" y="3136900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de-DE" sz="2400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23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4739" name="Picture 3" descr="Fig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72870"/>
            <a:ext cx="2454981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4740" name="Picture 4"/>
          <p:cNvPicPr>
            <a:picLocks noChangeAspect="1" noChangeArrowheads="1"/>
          </p:cNvPicPr>
          <p:nvPr/>
        </p:nvPicPr>
        <p:blipFill>
          <a:blip r:embed="rId4" cstate="print"/>
          <a:srcRect l="4146" r="4642"/>
          <a:stretch>
            <a:fillRect/>
          </a:stretch>
        </p:blipFill>
        <p:spPr bwMode="auto">
          <a:xfrm>
            <a:off x="7061200" y="1450974"/>
            <a:ext cx="19558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474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5859" y="1772920"/>
            <a:ext cx="1890541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47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828800"/>
            <a:ext cx="185902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4743" name="Picture 7"/>
          <p:cNvPicPr>
            <a:picLocks noChangeAspect="1" noChangeArrowheads="1"/>
          </p:cNvPicPr>
          <p:nvPr/>
        </p:nvPicPr>
        <p:blipFill>
          <a:blip r:embed="rId7" cstate="print"/>
          <a:srcRect t="8025"/>
          <a:stretch>
            <a:fillRect/>
          </a:stretch>
        </p:blipFill>
        <p:spPr bwMode="auto">
          <a:xfrm>
            <a:off x="7275512" y="4479925"/>
            <a:ext cx="178593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24744" name="Text Box 8"/>
          <p:cNvSpPr txBox="1">
            <a:spLocks noChangeArrowheads="1"/>
          </p:cNvSpPr>
          <p:nvPr/>
        </p:nvSpPr>
        <p:spPr bwMode="auto">
          <a:xfrm>
            <a:off x="0" y="4573587"/>
            <a:ext cx="4330032" cy="400110"/>
          </a:xfrm>
          <a:prstGeom prst="rect">
            <a:avLst/>
          </a:prstGeom>
          <a:solidFill>
            <a:srgbClr val="99CC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de-DE" sz="2000" b="1" i="1" dirty="0" smtClean="0">
                <a:solidFill>
                  <a:srgbClr val="0070C0"/>
                </a:solidFill>
                <a:latin typeface="Arial" pitchFamily="34" charset="0"/>
                <a:ea typeface="ＭＳ Ｐゴシック" pitchFamily="34" charset="-128"/>
              </a:rPr>
              <a:t>  Nanoelectromechanical Systems</a:t>
            </a:r>
            <a:endParaRPr lang="de-DE" sz="2000" dirty="0" smtClean="0">
              <a:solidFill>
                <a:srgbClr val="0070C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52474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630" y="4662487"/>
            <a:ext cx="283537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24747" name="Rectangle 11"/>
          <p:cNvSpPr>
            <a:spLocks noChangeArrowheads="1"/>
          </p:cNvSpPr>
          <p:nvPr/>
        </p:nvSpPr>
        <p:spPr bwMode="auto">
          <a:xfrm>
            <a:off x="260350" y="6096000"/>
            <a:ext cx="3816350" cy="3365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Rocheleau et al., Nature 463, 72 (2010)</a:t>
            </a:r>
          </a:p>
        </p:txBody>
      </p:sp>
      <p:sp>
        <p:nvSpPr>
          <p:cNvPr id="1524749" name="Text Box 13"/>
          <p:cNvSpPr txBox="1">
            <a:spLocks noChangeArrowheads="1"/>
          </p:cNvSpPr>
          <p:nvPr/>
        </p:nvSpPr>
        <p:spPr bwMode="auto">
          <a:xfrm>
            <a:off x="7458092" y="3028950"/>
            <a:ext cx="1114408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&lt;n&gt; ~ 30</a:t>
            </a:r>
          </a:p>
        </p:txBody>
      </p:sp>
      <p:sp>
        <p:nvSpPr>
          <p:cNvPr id="1524751" name="Text Box 15"/>
          <p:cNvSpPr txBox="1">
            <a:spLocks noChangeArrowheads="1"/>
          </p:cNvSpPr>
          <p:nvPr/>
        </p:nvSpPr>
        <p:spPr bwMode="auto">
          <a:xfrm>
            <a:off x="173138" y="5073650"/>
            <a:ext cx="3616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de-DE" dirty="0" smtClean="0">
                <a:solidFill>
                  <a:srgbClr val="00660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de-DE" dirty="0" smtClean="0">
                <a:solidFill>
                  <a:srgbClr val="006600"/>
                </a:solidFill>
                <a:latin typeface="Arial" pitchFamily="34" charset="0"/>
                <a:ea typeface="ＭＳ Ｐゴシック" pitchFamily="34" charset="-128"/>
              </a:rPr>
              <a:t>cooling via microwave photons</a:t>
            </a:r>
          </a:p>
        </p:txBody>
      </p:sp>
      <p:sp>
        <p:nvSpPr>
          <p:cNvPr id="1524752" name="Text Box 16"/>
          <p:cNvSpPr txBox="1">
            <a:spLocks noChangeArrowheads="1"/>
          </p:cNvSpPr>
          <p:nvPr/>
        </p:nvSpPr>
        <p:spPr bwMode="auto">
          <a:xfrm>
            <a:off x="6083300" y="5562600"/>
            <a:ext cx="98616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de-DE" b="1" dirty="0" smtClean="0">
                <a:latin typeface="Arial" pitchFamily="34" charset="0"/>
                <a:ea typeface="ＭＳ Ｐゴシック" pitchFamily="34" charset="-128"/>
              </a:rPr>
              <a:t>&lt;n&gt; ~ 4</a:t>
            </a:r>
          </a:p>
        </p:txBody>
      </p:sp>
      <p:sp>
        <p:nvSpPr>
          <p:cNvPr id="1524753" name="Text Box 17"/>
          <p:cNvSpPr txBox="1">
            <a:spLocks noChangeArrowheads="1"/>
          </p:cNvSpPr>
          <p:nvPr/>
        </p:nvSpPr>
        <p:spPr bwMode="auto">
          <a:xfrm>
            <a:off x="1057292" y="3281918"/>
            <a:ext cx="1114408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de-DE" b="1" dirty="0" smtClean="0">
                <a:latin typeface="Arial" pitchFamily="34" charset="0"/>
                <a:ea typeface="ＭＳ Ｐゴシック" pitchFamily="34" charset="-128"/>
              </a:rPr>
              <a:t>&lt;n&gt; ~ 60</a:t>
            </a:r>
          </a:p>
        </p:txBody>
      </p:sp>
      <p:sp>
        <p:nvSpPr>
          <p:cNvPr id="1524754" name="Text Box 18"/>
          <p:cNvSpPr txBox="1">
            <a:spLocks noChangeArrowheads="1"/>
          </p:cNvSpPr>
          <p:nvPr/>
        </p:nvSpPr>
        <p:spPr bwMode="auto">
          <a:xfrm>
            <a:off x="4438650" y="3784600"/>
            <a:ext cx="4705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Gröblacher et al., Nature Physics 5, 485 (2009)</a:t>
            </a:r>
          </a:p>
        </p:txBody>
      </p:sp>
      <p:sp>
        <p:nvSpPr>
          <p:cNvPr id="1524755" name="Line 19"/>
          <p:cNvSpPr>
            <a:spLocks noChangeShapeType="1"/>
          </p:cNvSpPr>
          <p:nvPr/>
        </p:nvSpPr>
        <p:spPr bwMode="auto">
          <a:xfrm>
            <a:off x="4438650" y="1295400"/>
            <a:ext cx="0" cy="2933700"/>
          </a:xfrm>
          <a:prstGeom prst="line">
            <a:avLst/>
          </a:prstGeom>
          <a:noFill/>
          <a:ln w="25400">
            <a:solidFill>
              <a:srgbClr val="275EA7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24756" name="Text Box 20"/>
          <p:cNvSpPr txBox="1">
            <a:spLocks noChangeArrowheads="1"/>
          </p:cNvSpPr>
          <p:nvPr/>
        </p:nvSpPr>
        <p:spPr bwMode="auto">
          <a:xfrm>
            <a:off x="-6350" y="3784600"/>
            <a:ext cx="444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Schliesser et al., Nature Physics 5, 509 (2009)</a:t>
            </a:r>
          </a:p>
        </p:txBody>
      </p:sp>
      <p:sp>
        <p:nvSpPr>
          <p:cNvPr id="1524758" name="Text Box 22"/>
          <p:cNvSpPr txBox="1">
            <a:spLocks noChangeArrowheads="1"/>
          </p:cNvSpPr>
          <p:nvPr/>
        </p:nvSpPr>
        <p:spPr bwMode="auto">
          <a:xfrm>
            <a:off x="393700" y="5473700"/>
            <a:ext cx="3744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Mechanics capacitively coupled to a superconducting microwave resonator</a:t>
            </a:r>
          </a:p>
        </p:txBody>
      </p:sp>
      <p:sp>
        <p:nvSpPr>
          <p:cNvPr id="1524764" name="Line 28"/>
          <p:cNvSpPr>
            <a:spLocks noChangeShapeType="1"/>
          </p:cNvSpPr>
          <p:nvPr/>
        </p:nvSpPr>
        <p:spPr bwMode="auto">
          <a:xfrm>
            <a:off x="7634288" y="5857875"/>
            <a:ext cx="2857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Ultra-Cold Mechanical Systems</a:t>
            </a:r>
            <a:endParaRPr lang="en-US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0" y="1250950"/>
            <a:ext cx="3360215" cy="400110"/>
          </a:xfrm>
          <a:prstGeom prst="rect">
            <a:avLst/>
          </a:prstGeom>
          <a:solidFill>
            <a:srgbClr val="99CC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de-DE" sz="2000" b="1" i="1" dirty="0" smtClean="0">
                <a:solidFill>
                  <a:srgbClr val="0070C0"/>
                </a:solidFill>
                <a:latin typeface="Arial" pitchFamily="34" charset="0"/>
                <a:ea typeface="ＭＳ Ｐゴシック" pitchFamily="34" charset="-128"/>
              </a:rPr>
              <a:t>  Optomechanical Devices</a:t>
            </a:r>
            <a:endParaRPr lang="de-DE" sz="2000" dirty="0" smtClean="0">
              <a:solidFill>
                <a:srgbClr val="0070C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127000" y="4362450"/>
            <a:ext cx="8890000" cy="0"/>
          </a:xfrm>
          <a:prstGeom prst="line">
            <a:avLst/>
          </a:prstGeom>
          <a:noFill/>
          <a:ln w="25400">
            <a:solidFill>
              <a:srgbClr val="275EA7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9"/>
          <p:cNvGrpSpPr/>
          <p:nvPr/>
        </p:nvGrpSpPr>
        <p:grpSpPr>
          <a:xfrm>
            <a:off x="701570" y="3037941"/>
            <a:ext cx="7710990" cy="1667948"/>
            <a:chOff x="267925" y="2843935"/>
            <a:chExt cx="7710990" cy="1667948"/>
          </a:xfrm>
        </p:grpSpPr>
        <p:grpSp>
          <p:nvGrpSpPr>
            <p:cNvPr id="9" name="Group 38"/>
            <p:cNvGrpSpPr/>
            <p:nvPr/>
          </p:nvGrpSpPr>
          <p:grpSpPr>
            <a:xfrm>
              <a:off x="2218195" y="2843935"/>
              <a:ext cx="5760720" cy="1645920"/>
              <a:chOff x="2218195" y="2843935"/>
              <a:chExt cx="5760720" cy="1645920"/>
            </a:xfrm>
          </p:grpSpPr>
          <p:pic>
            <p:nvPicPr>
              <p:cNvPr id="2" name="Picture 4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7705" y="3270898"/>
                <a:ext cx="5486400" cy="11257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ectangle 13"/>
              <p:cNvSpPr>
                <a:spLocks noChangeArrowheads="1"/>
              </p:cNvSpPr>
              <p:nvPr/>
            </p:nvSpPr>
            <p:spPr bwMode="auto">
              <a:xfrm>
                <a:off x="2443105" y="2940553"/>
                <a:ext cx="25654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pPr algn="l"/>
                <a:r>
                  <a:rPr lang="de-DE" i="1" dirty="0">
                    <a:latin typeface="Arial" charset="0"/>
                  </a:rPr>
                  <a:t>Nature</a:t>
                </a:r>
                <a:r>
                  <a:rPr lang="de-DE" dirty="0">
                    <a:latin typeface="Arial" charset="0"/>
                  </a:rPr>
                  <a:t> </a:t>
                </a:r>
                <a:r>
                  <a:rPr lang="de-DE" b="1" dirty="0">
                    <a:latin typeface="Arial" charset="0"/>
                  </a:rPr>
                  <a:t>475</a:t>
                </a:r>
                <a:r>
                  <a:rPr lang="de-DE" dirty="0">
                    <a:latin typeface="Arial" charset="0"/>
                  </a:rPr>
                  <a:t>, 359-363 (2011) </a:t>
                </a:r>
              </a:p>
            </p:txBody>
          </p:sp>
          <p:sp>
            <p:nvSpPr>
              <p:cNvPr id="7" name="AutoShape 31"/>
              <p:cNvSpPr>
                <a:spLocks noChangeArrowheads="1"/>
              </p:cNvSpPr>
              <p:nvPr/>
            </p:nvSpPr>
            <p:spPr bwMode="auto">
              <a:xfrm>
                <a:off x="2218195" y="2843935"/>
                <a:ext cx="5760720" cy="1645920"/>
              </a:xfrm>
              <a:prstGeom prst="roundRect">
                <a:avLst>
                  <a:gd name="adj" fmla="val 16667"/>
                </a:avLst>
              </a:prstGeom>
              <a:noFill/>
              <a:ln w="50800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0" rIns="0" anchor="ctr">
                <a:spAutoFit/>
              </a:bodyPr>
              <a:lstStyle/>
              <a:p>
                <a:endParaRPr lang="de-AT"/>
              </a:p>
            </p:txBody>
          </p:sp>
        </p:grpSp>
        <p:pic>
          <p:nvPicPr>
            <p:cNvPr id="15" name="Picture 3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6057"/>
            <a:stretch/>
          </p:blipFill>
          <p:spPr bwMode="auto">
            <a:xfrm>
              <a:off x="267925" y="2872535"/>
              <a:ext cx="1828800" cy="16393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37"/>
          <p:cNvGrpSpPr/>
          <p:nvPr/>
        </p:nvGrpSpPr>
        <p:grpSpPr>
          <a:xfrm>
            <a:off x="732195" y="1088740"/>
            <a:ext cx="7710235" cy="1771944"/>
            <a:chOff x="237140" y="1026986"/>
            <a:chExt cx="7710235" cy="1771944"/>
          </a:xfrm>
        </p:grpSpPr>
        <p:grpSp>
          <p:nvGrpSpPr>
            <p:cNvPr id="16" name="Group 36"/>
            <p:cNvGrpSpPr/>
            <p:nvPr/>
          </p:nvGrpSpPr>
          <p:grpSpPr>
            <a:xfrm>
              <a:off x="237140" y="1108005"/>
              <a:ext cx="5760720" cy="1645920"/>
              <a:chOff x="237140" y="1108005"/>
              <a:chExt cx="5760720" cy="1645920"/>
            </a:xfrm>
          </p:grpSpPr>
          <p:pic>
            <p:nvPicPr>
              <p:cNvPr id="3" name="Picture 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35" y="1432242"/>
                <a:ext cx="5486400" cy="12555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11"/>
              <p:cNvSpPr>
                <a:spLocks noChangeArrowheads="1"/>
              </p:cNvSpPr>
              <p:nvPr/>
            </p:nvSpPr>
            <p:spPr bwMode="auto">
              <a:xfrm>
                <a:off x="456215" y="1170422"/>
                <a:ext cx="289300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0" rIns="0" anchor="ctr">
                <a:spAutoFit/>
              </a:bodyPr>
              <a:lstStyle/>
              <a:p>
                <a:pPr algn="l"/>
                <a:r>
                  <a:rPr lang="de-DE" i="1" dirty="0">
                    <a:latin typeface="Arial" charset="0"/>
                  </a:rPr>
                  <a:t>Nature</a:t>
                </a:r>
                <a:r>
                  <a:rPr lang="de-DE" dirty="0">
                    <a:latin typeface="Arial" charset="0"/>
                  </a:rPr>
                  <a:t> </a:t>
                </a:r>
                <a:r>
                  <a:rPr lang="de-DE" b="1" dirty="0">
                    <a:latin typeface="Arial" charset="0"/>
                  </a:rPr>
                  <a:t>464</a:t>
                </a:r>
                <a:r>
                  <a:rPr lang="de-DE" dirty="0">
                    <a:latin typeface="Arial" charset="0"/>
                  </a:rPr>
                  <a:t>, 697-703 (2010) </a:t>
                </a:r>
              </a:p>
            </p:txBody>
          </p:sp>
          <p:sp>
            <p:nvSpPr>
              <p:cNvPr id="6" name="AutoShape 30"/>
              <p:cNvSpPr>
                <a:spLocks noChangeArrowheads="1"/>
              </p:cNvSpPr>
              <p:nvPr/>
            </p:nvSpPr>
            <p:spPr bwMode="auto">
              <a:xfrm>
                <a:off x="237140" y="1108005"/>
                <a:ext cx="5760720" cy="1645920"/>
              </a:xfrm>
              <a:prstGeom prst="roundRect">
                <a:avLst>
                  <a:gd name="adj" fmla="val 16667"/>
                </a:avLst>
              </a:prstGeom>
              <a:noFill/>
              <a:ln w="50800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0" rIns="0" anchor="ctr">
                <a:spAutoFit/>
              </a:bodyPr>
              <a:lstStyle/>
              <a:p>
                <a:endParaRPr lang="de-AT"/>
              </a:p>
            </p:txBody>
          </p:sp>
        </p:grpSp>
        <p:pic>
          <p:nvPicPr>
            <p:cNvPr id="19" name="Picture 3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9" t="15429" r="35603"/>
            <a:stretch/>
          </p:blipFill>
          <p:spPr bwMode="auto">
            <a:xfrm>
              <a:off x="6118575" y="1026986"/>
              <a:ext cx="1828800" cy="17719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42"/>
          <p:cNvGrpSpPr/>
          <p:nvPr/>
        </p:nvGrpSpPr>
        <p:grpSpPr>
          <a:xfrm>
            <a:off x="726905" y="4905174"/>
            <a:ext cx="7760530" cy="1645920"/>
            <a:chOff x="665495" y="4824155"/>
            <a:chExt cx="7760530" cy="1645920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6597225" y="4914165"/>
              <a:ext cx="1828800" cy="1492396"/>
              <a:chOff x="6816775" y="4851923"/>
              <a:chExt cx="2358023" cy="1924270"/>
            </a:xfrm>
          </p:grpSpPr>
          <p:pic>
            <p:nvPicPr>
              <p:cNvPr id="13" name="Picture 51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6816775" y="4851923"/>
                <a:ext cx="2358023" cy="191416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3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1335" y="6011018"/>
                <a:ext cx="1381125" cy="76517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" name="Group 40"/>
            <p:cNvGrpSpPr/>
            <p:nvPr/>
          </p:nvGrpSpPr>
          <p:grpSpPr>
            <a:xfrm>
              <a:off x="665495" y="4824155"/>
              <a:ext cx="5760720" cy="1645920"/>
              <a:chOff x="665495" y="4824155"/>
              <a:chExt cx="5760720" cy="1645920"/>
            </a:xfrm>
          </p:grpSpPr>
          <p:sp>
            <p:nvSpPr>
              <p:cNvPr id="11" name="Rectangle 45"/>
              <p:cNvSpPr>
                <a:spLocks noChangeArrowheads="1"/>
              </p:cNvSpPr>
              <p:nvPr/>
            </p:nvSpPr>
            <p:spPr bwMode="auto">
              <a:xfrm>
                <a:off x="907430" y="4892940"/>
                <a:ext cx="2339975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pPr algn="l"/>
                <a:r>
                  <a:rPr lang="de-DE" i="1" dirty="0">
                    <a:latin typeface="Arial" charset="0"/>
                  </a:rPr>
                  <a:t>Nature</a:t>
                </a:r>
                <a:r>
                  <a:rPr lang="de-DE" dirty="0">
                    <a:latin typeface="Arial" charset="0"/>
                  </a:rPr>
                  <a:t> </a:t>
                </a:r>
                <a:r>
                  <a:rPr lang="de-DE" b="1" dirty="0">
                    <a:latin typeface="Arial" charset="0"/>
                  </a:rPr>
                  <a:t>478</a:t>
                </a:r>
                <a:r>
                  <a:rPr lang="de-DE" dirty="0">
                    <a:latin typeface="Arial" charset="0"/>
                  </a:rPr>
                  <a:t>, 89-92 (2011) </a:t>
                </a:r>
              </a:p>
            </p:txBody>
          </p:sp>
          <p:pic>
            <p:nvPicPr>
              <p:cNvPr id="12" name="Picture 50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005" y="5241225"/>
                <a:ext cx="5486400" cy="11579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AutoShape 31"/>
              <p:cNvSpPr>
                <a:spLocks noChangeArrowheads="1"/>
              </p:cNvSpPr>
              <p:nvPr/>
            </p:nvSpPr>
            <p:spPr bwMode="auto">
              <a:xfrm>
                <a:off x="665495" y="4824155"/>
                <a:ext cx="5760720" cy="1645920"/>
              </a:xfrm>
              <a:prstGeom prst="roundRect">
                <a:avLst>
                  <a:gd name="adj" fmla="val 16667"/>
                </a:avLst>
              </a:prstGeom>
              <a:noFill/>
              <a:ln w="50800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0" rIns="0" anchor="ctr">
                <a:spAutoFit/>
              </a:bodyPr>
              <a:lstStyle/>
              <a:p>
                <a:endParaRPr lang="de-AT"/>
              </a:p>
            </p:txBody>
          </p:sp>
        </p:grpSp>
      </p:grp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Mechanics in the Quantum Regime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4301" t="7405" r="37276"/>
          <a:stretch>
            <a:fillRect/>
          </a:stretch>
        </p:blipFill>
        <p:spPr bwMode="auto">
          <a:xfrm>
            <a:off x="393700" y="1384300"/>
            <a:ext cx="23288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725" y="1347787"/>
            <a:ext cx="499427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16650" y="2495550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Ramsey-type interference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Single-Phonon Control of a Resonator</a:t>
            </a:r>
            <a:endParaRPr lang="en-US" dirty="0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v-S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O’Connell, et al. Nature. 464, 697 (2010)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76250" y="4491038"/>
            <a:ext cx="8229600" cy="1728787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Qubit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-coupled 6 GHz piezoelectric bulk acoustic wave resonator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conventional cooling to reach ground state (&lt;n&gt; ~ 0.07 at 20 </a:t>
            </a:r>
            <a:r>
              <a:rPr lang="en-US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mK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Single-phonon readout and quantum control is the key advancement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verification of ground-state and qubit-resonator swap oscillations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generation of coherent phonon states in the resonator via the </a:t>
            </a:r>
            <a:r>
              <a:rPr lang="en-US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qubit</a:t>
            </a:r>
            <a:endParaRPr lang="en-US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60" b="5022"/>
          <a:stretch>
            <a:fillRect/>
          </a:stretch>
        </p:blipFill>
        <p:spPr bwMode="auto">
          <a:xfrm>
            <a:off x="2863558" y="2139950"/>
            <a:ext cx="1352842" cy="21031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2971800" y="1117600"/>
            <a:ext cx="1200150" cy="977900"/>
            <a:chOff x="2971800" y="1073150"/>
            <a:chExt cx="1200150" cy="977900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t="10400" b="7467"/>
            <a:stretch>
              <a:fillRect/>
            </a:stretch>
          </p:blipFill>
          <p:spPr bwMode="auto">
            <a:xfrm>
              <a:off x="2971800" y="1073150"/>
              <a:ext cx="1184275" cy="97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 bwMode="auto">
            <a:xfrm>
              <a:off x="3016250" y="1073150"/>
              <a:ext cx="222250" cy="266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949700" y="1784350"/>
              <a:ext cx="222250" cy="266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Eras Bold ITC"/>
        <a:ea typeface=""/>
        <a:cs typeface=""/>
      </a:majorFont>
      <a:minorFont>
        <a:latin typeface="Eras Demi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fficinaSansITCPro Book" pitchFamily="50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fficinaSansITCPro Book" pitchFamily="50" charset="0"/>
            <a:ea typeface="ＭＳ Ｐゴシック" charset="-128"/>
          </a:defRPr>
        </a:defPPr>
      </a:lst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1172</Words>
  <Application>Microsoft Office PowerPoint</Application>
  <PresentationFormat>On-screen Show (4:3)</PresentationFormat>
  <Paragraphs>244</Paragraphs>
  <Slides>23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5_Blank Presentation</vt:lpstr>
      <vt:lpstr>2_Standarddesign</vt:lpstr>
      <vt:lpstr>CorelDRAW</vt:lpstr>
      <vt:lpstr>Graph</vt:lpstr>
      <vt:lpstr>Slide 1</vt:lpstr>
      <vt:lpstr>Quantum Regime of Microsystems</vt:lpstr>
      <vt:lpstr>Optomechanical Systems</vt:lpstr>
      <vt:lpstr>Progress Towards Quantum Control</vt:lpstr>
      <vt:lpstr>Coupling Mechanics with Light</vt:lpstr>
      <vt:lpstr>Cavity-Assisted Laser Cooling</vt:lpstr>
      <vt:lpstr>Ultra-Cold Mechanical Systems</vt:lpstr>
      <vt:lpstr>Mechanics in the Quantum Regime</vt:lpstr>
      <vt:lpstr>Single-Phonon Control of a Resonator</vt:lpstr>
      <vt:lpstr>Sideband Cooling with Microwaves</vt:lpstr>
      <vt:lpstr>Laser Cooling of an OM Crystal</vt:lpstr>
      <vt:lpstr>Dissipation: The Root of All Evil</vt:lpstr>
      <vt:lpstr>Minimizing Mechanical Losses</vt:lpstr>
      <vt:lpstr>Eliminating the Support Structure</vt:lpstr>
      <vt:lpstr>Slide 15</vt:lpstr>
      <vt:lpstr>Slide 16</vt:lpstr>
      <vt:lpstr>Minimizing the Bath Temperature</vt:lpstr>
      <vt:lpstr>Detuning Driven Interactions</vt:lpstr>
      <vt:lpstr>Large Quantum Superpositions</vt:lpstr>
      <vt:lpstr>Normal mode splitting</vt:lpstr>
      <vt:lpstr>Optomechanical entanglement</vt:lpstr>
      <vt:lpstr>Example Optomechanical Systems</vt:lpstr>
      <vt:lpstr>Trapped Nanoparticles in Vienna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cp:lastModifiedBy>Garrett Cole</cp:lastModifiedBy>
  <cp:revision>2410</cp:revision>
  <dcterms:modified xsi:type="dcterms:W3CDTF">2012-05-16T17:24:05Z</dcterms:modified>
</cp:coreProperties>
</file>