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68" r:id="rId4"/>
    <p:sldId id="258" r:id="rId5"/>
    <p:sldId id="270" r:id="rId6"/>
    <p:sldId id="271" r:id="rId7"/>
    <p:sldId id="261" r:id="rId8"/>
    <p:sldId id="263" r:id="rId9"/>
    <p:sldId id="272" r:id="rId10"/>
    <p:sldId id="260" r:id="rId11"/>
    <p:sldId id="264" r:id="rId12"/>
    <p:sldId id="273" r:id="rId13"/>
    <p:sldId id="265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B9B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3DAD-D4BA-784D-9D40-D9122A293624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D43DE-F856-2744-A224-0B92062EE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202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580CD9-42C6-4A6D-AE1A-7B1EFB6510CB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946DA3-443A-49F4-A815-3E7FF8CD3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437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A810-99BD-4A90-800B-4C2808AE7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d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Hierarchical Control Notes – Blending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Follows quad example</a:t>
            </a:r>
          </a:p>
          <a:p>
            <a:r>
              <a:rPr lang="en-US" dirty="0" smtClean="0"/>
              <a:t>Note: coil drivers and ESD are LASTI style; seismic noise is outdated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Total Distributed Path Gain</a:t>
            </a:r>
            <a:br>
              <a:rPr lang="en-US" sz="3200" dirty="0" smtClean="0"/>
            </a:br>
            <a:r>
              <a:rPr lang="en-US" sz="3200" dirty="0" smtClean="0"/>
              <a:t>Stability Analysis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pic>
        <p:nvPicPr>
          <p:cNvPr id="11" name="Picture 10" descr="2013-01-08_DARMQUAD_HierDesign_HierarcyFilters_StabilityAnalys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0084" y="621137"/>
            <a:ext cx="8455150" cy="6533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DARM Model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pic>
        <p:nvPicPr>
          <p:cNvPr id="10" name="Picture 9" descr="2013-01-08_DARMQUAD_HierDesign_DARMModel_MIMO_OLG_log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30395"/>
            <a:ext cx="8951818" cy="6917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DARM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2013-01-08_DARMQUAD_HierDesign_DARMModel_ClosedLoopPerform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0391" y="398638"/>
            <a:ext cx="8095230" cy="6255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 Loop DAC voltages (10 V limit)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pic>
        <p:nvPicPr>
          <p:cNvPr id="14" name="Picture 13" descr="2013-01-08_DARMQUAD_HierDesign_DARMModel_ControlFor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23084" y="742794"/>
            <a:ext cx="8139331" cy="6289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erarchicalSignalFlow_par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810" y="685800"/>
            <a:ext cx="9067800" cy="6011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Hierarchical Architecture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pic>
        <p:nvPicPr>
          <p:cNvPr id="9" name="Picture 8" descr="HierarchicalSignalFlow_part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39122" y="1020287"/>
            <a:ext cx="7250940" cy="5837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Hierarchical Architecture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784" y="3597031"/>
            <a:ext cx="1749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Low Pass = “LP”</a:t>
            </a:r>
          </a:p>
          <a:p>
            <a:r>
              <a:rPr lang="en-US"/>
              <a:t>High Pass = “HP”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03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Complimentary Blend Filter Design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474041"/>
            <a:ext cx="314263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Blend Design Process:</a:t>
            </a:r>
          </a:p>
          <a:p>
            <a:pPr>
              <a:buFont typeface="Arial"/>
              <a:buChar char="•"/>
            </a:pPr>
            <a:r>
              <a:rPr lang="en-US"/>
              <a:t> Chose blend frequencies based on actuator range cross overs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The high pass filters are generated as compliments of the low pass filters, so only low pass filter design is needed 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Start building blends from </a:t>
            </a:r>
            <a:r>
              <a:rPr lang="en-US">
                <a:solidFill>
                  <a:srgbClr val="008000"/>
                </a:solidFill>
              </a:rPr>
              <a:t>UIM Low Pass (</a:t>
            </a:r>
            <a:r>
              <a:rPr lang="en-US">
                <a:solidFill>
                  <a:srgbClr val="008000"/>
                </a:solidFill>
                <a:latin typeface="Courier"/>
              </a:rPr>
              <a:t>LP</a:t>
            </a:r>
            <a:r>
              <a:rPr lang="en-US" baseline="-25000">
                <a:solidFill>
                  <a:srgbClr val="008000"/>
                </a:solidFill>
                <a:latin typeface="Courier"/>
              </a:rPr>
              <a:t>U-&gt;P</a:t>
            </a:r>
            <a:r>
              <a:rPr lang="en-US">
                <a:solidFill>
                  <a:srgbClr val="008000"/>
                </a:solidFill>
              </a:rPr>
              <a:t>)</a:t>
            </a:r>
            <a:endParaRPr lang="en-US"/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Work your way through the filters down to </a:t>
            </a:r>
            <a:r>
              <a:rPr lang="en-US">
                <a:solidFill>
                  <a:srgbClr val="00B9B9"/>
                </a:solidFill>
              </a:rPr>
              <a:t>TST Low Pass (</a:t>
            </a:r>
            <a:r>
              <a:rPr lang="en-US">
                <a:solidFill>
                  <a:srgbClr val="00B9B9"/>
                </a:solidFill>
                <a:latin typeface="Courier"/>
              </a:rPr>
              <a:t>HP</a:t>
            </a:r>
            <a:r>
              <a:rPr lang="en-US" baseline="-25000">
                <a:solidFill>
                  <a:srgbClr val="00B9B9"/>
                </a:solidFill>
                <a:latin typeface="Courier"/>
              </a:rPr>
              <a:t>P-&gt;T</a:t>
            </a:r>
            <a:r>
              <a:rPr lang="en-US">
                <a:solidFill>
                  <a:srgbClr val="00B9B9"/>
                </a:solidFill>
              </a:rPr>
              <a:t>) </a:t>
            </a:r>
          </a:p>
        </p:txBody>
      </p:sp>
      <p:pic>
        <p:nvPicPr>
          <p:cNvPr id="13" name="Picture 12" descr="T1100595-v2_QUADMaxRange_ETMGap_1p5GainDriver_L_maxdisp_mpc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7120" y="982694"/>
            <a:ext cx="6994471" cy="540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Complimentary Blend Filter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2013-01-08_DARMQUAD_HierDesign_BlendFilters_Breakdow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370813" y="436233"/>
            <a:ext cx="6273962" cy="48480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39588" y="681959"/>
            <a:ext cx="3604412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Our first attempt at the design: </a:t>
            </a:r>
          </a:p>
          <a:p>
            <a:pPr>
              <a:buFont typeface="Arial"/>
              <a:buChar char="•"/>
            </a:pPr>
            <a:r>
              <a:rPr lang="en-US"/>
              <a:t> The </a:t>
            </a:r>
            <a:r>
              <a:rPr lang="en-US">
                <a:solidFill>
                  <a:srgbClr val="008000"/>
                </a:solidFill>
              </a:rPr>
              <a:t>UIM Low Pass (</a:t>
            </a:r>
            <a:r>
              <a:rPr lang="en-US">
                <a:solidFill>
                  <a:srgbClr val="008000"/>
                </a:solidFill>
                <a:latin typeface="Courier"/>
              </a:rPr>
              <a:t>LP</a:t>
            </a:r>
            <a:r>
              <a:rPr lang="en-US" baseline="-25000">
                <a:solidFill>
                  <a:srgbClr val="008000"/>
                </a:solidFill>
                <a:latin typeface="Courier"/>
              </a:rPr>
              <a:t>U-&gt;P</a:t>
            </a:r>
            <a:r>
              <a:rPr lang="en-US">
                <a:solidFill>
                  <a:srgbClr val="008000"/>
                </a:solidFill>
              </a:rPr>
              <a:t>)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is just a complex pair of poles at </a:t>
            </a:r>
            <a:r>
              <a:rPr lang="en-US">
                <a:solidFill>
                  <a:srgbClr val="008000"/>
                </a:solidFill>
              </a:rPr>
              <a:t>UIM </a:t>
            </a:r>
            <a:r>
              <a:rPr lang="en-US">
                <a:solidFill>
                  <a:srgbClr val="000000"/>
                </a:solidFill>
              </a:rPr>
              <a:t>/</a:t>
            </a:r>
            <a:r>
              <a:rPr lang="en-US">
                <a:solidFill>
                  <a:srgbClr val="FF0000"/>
                </a:solidFill>
              </a:rPr>
              <a:t> PUM </a:t>
            </a:r>
            <a:r>
              <a:rPr lang="en-US"/>
              <a:t>crossover (@ 8 Hz, 60 deg phase)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/>
              <a:t> The </a:t>
            </a:r>
            <a:r>
              <a:rPr lang="en-US">
                <a:solidFill>
                  <a:srgbClr val="FF0000"/>
                </a:solidFill>
              </a:rPr>
              <a:t>PUM High Pass (</a:t>
            </a:r>
            <a:r>
              <a:rPr lang="en-US">
                <a:solidFill>
                  <a:srgbClr val="FF0000"/>
                </a:solidFill>
                <a:latin typeface="Courier"/>
              </a:rPr>
              <a:t>HP</a:t>
            </a:r>
            <a:r>
              <a:rPr lang="en-US" baseline="-25000">
                <a:solidFill>
                  <a:srgbClr val="FF0000"/>
                </a:solidFill>
                <a:latin typeface="Courier"/>
              </a:rPr>
              <a:t>U-&gt;P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/>
              <a:t>is the compliment of the </a:t>
            </a:r>
            <a:r>
              <a:rPr lang="en-US">
                <a:solidFill>
                  <a:srgbClr val="008000"/>
                </a:solidFill>
              </a:rPr>
              <a:t>UIM Low Pass</a:t>
            </a:r>
          </a:p>
          <a:p>
            <a:pPr>
              <a:buFont typeface="Arial"/>
              <a:buChar char="•"/>
            </a:pPr>
            <a:endParaRPr lang="en-US"/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 The </a:t>
            </a:r>
            <a:r>
              <a:rPr lang="en-US">
                <a:solidFill>
                  <a:srgbClr val="FF0000"/>
                </a:solidFill>
              </a:rPr>
              <a:t>PUM Low Pass (</a:t>
            </a:r>
            <a:r>
              <a:rPr lang="en-US">
                <a:solidFill>
                  <a:srgbClr val="FF0000"/>
                </a:solidFill>
                <a:latin typeface="Courier"/>
              </a:rPr>
              <a:t>LP</a:t>
            </a:r>
            <a:r>
              <a:rPr lang="en-US" baseline="-25000">
                <a:solidFill>
                  <a:srgbClr val="FF0000"/>
                </a:solidFill>
                <a:latin typeface="Courier"/>
              </a:rPr>
              <a:t>P-&gt;T</a:t>
            </a:r>
            <a:r>
              <a:rPr lang="en-US">
                <a:solidFill>
                  <a:srgbClr val="FF0000"/>
                </a:solidFill>
              </a:rPr>
              <a:t>) </a:t>
            </a:r>
            <a:r>
              <a:rPr lang="en-US">
                <a:solidFill>
                  <a:srgbClr val="000000"/>
                </a:solidFill>
              </a:rPr>
              <a:t>is a pair of complex poles at the </a:t>
            </a:r>
            <a:r>
              <a:rPr lang="en-US">
                <a:solidFill>
                  <a:srgbClr val="FF0000"/>
                </a:solidFill>
              </a:rPr>
              <a:t>PUM</a:t>
            </a:r>
            <a:r>
              <a:rPr lang="en-US">
                <a:solidFill>
                  <a:srgbClr val="000000"/>
                </a:solidFill>
              </a:rPr>
              <a:t> / </a:t>
            </a:r>
            <a:r>
              <a:rPr lang="en-US">
                <a:solidFill>
                  <a:srgbClr val="00B9B9"/>
                </a:solidFill>
              </a:rPr>
              <a:t>TST</a:t>
            </a:r>
            <a:r>
              <a:rPr lang="en-US">
                <a:solidFill>
                  <a:srgbClr val="000000"/>
                </a:solidFill>
              </a:rPr>
              <a:t> crossover (@ 15 Hz, 60 deg phase)</a:t>
            </a:r>
          </a:p>
          <a:p>
            <a:pPr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 The </a:t>
            </a:r>
            <a:r>
              <a:rPr lang="en-US">
                <a:solidFill>
                  <a:srgbClr val="00B9B9"/>
                </a:solidFill>
              </a:rPr>
              <a:t>TST High Pass (</a:t>
            </a:r>
            <a:r>
              <a:rPr lang="en-US">
                <a:solidFill>
                  <a:srgbClr val="00B9B9"/>
                </a:solidFill>
                <a:latin typeface="Courier"/>
              </a:rPr>
              <a:t>HP</a:t>
            </a:r>
            <a:r>
              <a:rPr lang="en-US" baseline="-25000">
                <a:solidFill>
                  <a:srgbClr val="00B9B9"/>
                </a:solidFill>
                <a:latin typeface="Courier"/>
              </a:rPr>
              <a:t>P-&gt;T</a:t>
            </a:r>
            <a:r>
              <a:rPr lang="en-US">
                <a:solidFill>
                  <a:srgbClr val="00B9B9"/>
                </a:solidFill>
              </a:rPr>
              <a:t>) </a:t>
            </a:r>
            <a:r>
              <a:rPr lang="en-US"/>
              <a:t>is the compliment of the </a:t>
            </a:r>
            <a:r>
              <a:rPr lang="en-US">
                <a:solidFill>
                  <a:srgbClr val="FF0000"/>
                </a:solidFill>
              </a:rPr>
              <a:t>PUM Low Pass </a:t>
            </a:r>
            <a:endParaRPr lang="en-US"/>
          </a:p>
          <a:p>
            <a:r>
              <a:rPr lang="en-US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HierarchicalSignalFlow_HierBankDetai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98708" y="5090290"/>
            <a:ext cx="3668017" cy="1826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erarchicalSignalFlow_HierBankDetai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04558" y="640355"/>
            <a:ext cx="3405291" cy="1695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Complimentary Blend Filter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2013-01-08_DARMQUAD_HierDesign_BlendFilters_Tota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394103" y="1091259"/>
            <a:ext cx="7665204" cy="5923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5038" y="2756653"/>
            <a:ext cx="2126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/>
              <a:t>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en-US"/>
              <a:t> sums to one</a:t>
            </a:r>
          </a:p>
          <a:p>
            <a:pPr>
              <a:buFont typeface="Arial"/>
              <a:buChar char="•"/>
            </a:pPr>
            <a:r>
              <a:rPr lang="en-US"/>
              <a:t> Gain peaking is no more than 2</a:t>
            </a:r>
          </a:p>
          <a:p>
            <a:pPr>
              <a:buFont typeface="Arial"/>
              <a:buChar char="•"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PUM “band pass” </a:t>
            </a:r>
            <a:r>
              <a:rPr lang="en-US"/>
              <a:t>comes up as f^2, false as 1/f^2</a:t>
            </a:r>
          </a:p>
          <a:p>
            <a:pPr>
              <a:buFont typeface="Arial"/>
              <a:buChar char="•"/>
            </a:pPr>
            <a:r>
              <a:rPr lang="en-US"/>
              <a:t> </a:t>
            </a:r>
            <a:r>
              <a:rPr lang="en-US">
                <a:solidFill>
                  <a:srgbClr val="00B9B9"/>
                </a:solidFill>
              </a:rPr>
              <a:t>TST High Pass </a:t>
            </a:r>
            <a:r>
              <a:rPr lang="en-US"/>
              <a:t>comes up as f^4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81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Plant Inversion Filter Design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631585"/>
            <a:ext cx="3207925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/>
              <a:t> Complimentary blending/distribution only works if paths are in the same units in the region where the signals are blended</a:t>
            </a:r>
          </a:p>
          <a:p>
            <a:pPr>
              <a:buFont typeface="Arial"/>
              <a:buChar char="•"/>
            </a:pP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 As discussed in G1200632, ISC desires that “from the outside” the transfer function looks as TST Drive &gt; TST Displacment transfer function</a:t>
            </a:r>
          </a:p>
          <a:p>
            <a:pPr>
              <a:buFont typeface="Arial"/>
              <a:buChar char="•"/>
            </a:pP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 So, must invert the *ratio* of dynamics between [</a:t>
            </a:r>
            <a:r>
              <a:rPr lang="en-US" sz="1600">
                <a:solidFill>
                  <a:srgbClr val="008000"/>
                </a:solidFill>
              </a:rPr>
              <a:t>UIM</a:t>
            </a:r>
            <a:r>
              <a:rPr lang="en-US" sz="1600"/>
              <a:t> or </a:t>
            </a:r>
            <a:r>
              <a:rPr lang="en-US" sz="1600">
                <a:solidFill>
                  <a:srgbClr val="FF0000"/>
                </a:solidFill>
              </a:rPr>
              <a:t>PUM</a:t>
            </a:r>
            <a:r>
              <a:rPr lang="en-US" sz="1600"/>
              <a:t>] Drive &gt; </a:t>
            </a:r>
            <a:r>
              <a:rPr lang="en-US" sz="1600">
                <a:solidFill>
                  <a:srgbClr val="00B9B9"/>
                </a:solidFill>
              </a:rPr>
              <a:t>TST</a:t>
            </a:r>
            <a:r>
              <a:rPr lang="en-US" sz="1600"/>
              <a:t> disp and </a:t>
            </a:r>
            <a:r>
              <a:rPr lang="en-US" sz="1600">
                <a:solidFill>
                  <a:srgbClr val="00B9B9"/>
                </a:solidFill>
              </a:rPr>
              <a:t>TST</a:t>
            </a:r>
            <a:r>
              <a:rPr lang="en-US" sz="1600"/>
              <a:t> Drive &gt; </a:t>
            </a:r>
            <a:r>
              <a:rPr lang="en-US" sz="1600">
                <a:solidFill>
                  <a:srgbClr val="00B9B9"/>
                </a:solidFill>
              </a:rPr>
              <a:t>TST</a:t>
            </a:r>
            <a:r>
              <a:rPr lang="en-US" sz="1600"/>
              <a:t> disp</a:t>
            </a:r>
          </a:p>
          <a:p>
            <a:pPr>
              <a:buFont typeface="Arial"/>
              <a:buChar char="•"/>
            </a:pP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 For starters, we use a simplified version of the model that ignores the complicated resonant dynamics (“fit” by hand, and scaled to match the State Space model) </a:t>
            </a:r>
          </a:p>
          <a:p>
            <a:pPr>
              <a:buFont typeface="Arial"/>
              <a:buChar char="•"/>
            </a:pPr>
            <a:endParaRPr lang="en-US" sz="1600"/>
          </a:p>
          <a:p>
            <a:pPr>
              <a:buFont typeface="Arial"/>
              <a:buChar char="•"/>
            </a:pPr>
            <a:r>
              <a:rPr lang="en-US" sz="1600"/>
              <a:t> We do include a high-frequency roll-off so gain of inversion filter does not go to  infinity</a:t>
            </a:r>
          </a:p>
        </p:txBody>
      </p:sp>
      <p:pic>
        <p:nvPicPr>
          <p:cNvPr id="13" name="Picture 12" descr="2013-01-08_DARMQUAD_HierDesign_PlantInversionModel_T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1187" y="771408"/>
            <a:ext cx="6960770" cy="58043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82371" y="1382889"/>
            <a:ext cx="1674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High frequency roll-up to truncate gain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8179" y="2419585"/>
            <a:ext cx="130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Complicated dynamics are ignored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5334000" y="2032000"/>
            <a:ext cx="555038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8010407" y="2356555"/>
            <a:ext cx="536223" cy="225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Inversion Filter Design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64008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Frequency (Hz)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pic>
        <p:nvPicPr>
          <p:cNvPr id="10" name="Picture 9" descr="2013-01-08_DARMQUAD_HierDesign_PlantInversionDesign_UI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15828" y="639678"/>
            <a:ext cx="7651326" cy="5912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5572" y="1891222"/>
            <a:ext cx="194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Scaled to SS model</a:t>
            </a:r>
          </a:p>
        </p:txBody>
      </p:sp>
      <p:sp>
        <p:nvSpPr>
          <p:cNvPr id="12" name="TextBox 11"/>
          <p:cNvSpPr txBox="1"/>
          <p:nvPr/>
        </p:nvSpPr>
        <p:spPr>
          <a:xfrm rot="20191581">
            <a:off x="3804900" y="1756231"/>
            <a:ext cx="48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F7F7F"/>
                </a:solidFill>
              </a:rPr>
              <a:t>f^6</a:t>
            </a:r>
          </a:p>
        </p:txBody>
      </p:sp>
      <p:sp>
        <p:nvSpPr>
          <p:cNvPr id="13" name="TextBox 12"/>
          <p:cNvSpPr txBox="1"/>
          <p:nvPr/>
        </p:nvSpPr>
        <p:spPr>
          <a:xfrm rot="553718">
            <a:off x="4153723" y="2529769"/>
            <a:ext cx="55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60000"/>
                    <a:lumOff val="40000"/>
                  </a:schemeClr>
                </a:solidFill>
              </a:rPr>
              <a:t>f^-2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5731" y="1613101"/>
            <a:ext cx="210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Total Plant Inversion Filter is ratio: </a:t>
            </a:r>
          </a:p>
          <a:p>
            <a:r>
              <a:rPr lang="en-US">
                <a:solidFill>
                  <a:srgbClr val="008000"/>
                </a:solidFill>
              </a:rPr>
              <a:t>TST&gt;TST / UIM &gt; TST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5434" y="843634"/>
            <a:ext cx="143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UIM Example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6804406" y="1937577"/>
            <a:ext cx="250298" cy="15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69611" y="10516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HF Cut-Off</a:t>
            </a:r>
          </a:p>
        </p:txBody>
      </p:sp>
      <p:sp>
        <p:nvSpPr>
          <p:cNvPr id="21" name="TextBox 20"/>
          <p:cNvSpPr txBox="1"/>
          <p:nvPr/>
        </p:nvSpPr>
        <p:spPr>
          <a:xfrm rot="20482391">
            <a:off x="4803968" y="1889816"/>
            <a:ext cx="48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f^4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4515" y="223036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flat at DC</a:t>
            </a:r>
          </a:p>
        </p:txBody>
      </p:sp>
      <p:sp>
        <p:nvSpPr>
          <p:cNvPr id="23" name="TextBox 22"/>
          <p:cNvSpPr txBox="1"/>
          <p:nvPr/>
        </p:nvSpPr>
        <p:spPr>
          <a:xfrm rot="830615">
            <a:off x="6181625" y="1807030"/>
            <a:ext cx="55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f^-2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Plant Inversion Filter Design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G1200692-v3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A810-99BD-4A90-800B-4C2808AE7BA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2013-01-08_DARMQUAD_HierDesign_PlantxPlantInversionFilters_Al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0473" y="455090"/>
            <a:ext cx="8286119" cy="6402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141420">
            <a:off x="4575376" y="1673164"/>
            <a:ext cx="208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same in the region of blending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553</Words>
  <Application>Microsoft Macintosh PowerPoint</Application>
  <PresentationFormat>On-screen Show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Hierarchical Control Notes – Blending Style</vt:lpstr>
      <vt:lpstr>Longitudinal Hierarchical Architecture </vt:lpstr>
      <vt:lpstr>Longitudinal Hierarchical Architecture </vt:lpstr>
      <vt:lpstr>Complimentary Blend Filter Design</vt:lpstr>
      <vt:lpstr>Complimentary Blend Filter Design</vt:lpstr>
      <vt:lpstr>Complimentary Blend Filter Design</vt:lpstr>
      <vt:lpstr>Plant Inversion Filter Design</vt:lpstr>
      <vt:lpstr>Plant Inversion Filter Design</vt:lpstr>
      <vt:lpstr>Plant Inversion Filter Design</vt:lpstr>
      <vt:lpstr>Total Distributed Path Gain Stability Analysis</vt:lpstr>
      <vt:lpstr>DARM Model</vt:lpstr>
      <vt:lpstr>DARM Model</vt:lpstr>
      <vt:lpstr>Closed Loop DAC voltages (10 V limit)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</dc:creator>
  <cp:lastModifiedBy>Jeff Kissel</cp:lastModifiedBy>
  <cp:revision>73</cp:revision>
  <dcterms:created xsi:type="dcterms:W3CDTF">2013-01-08T15:44:54Z</dcterms:created>
  <dcterms:modified xsi:type="dcterms:W3CDTF">2013-01-08T17:41:49Z</dcterms:modified>
</cp:coreProperties>
</file>