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1" r:id="rId4"/>
    <p:sldId id="262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6" autoAdjust="0"/>
    <p:restoredTop sz="95197" autoAdjust="0"/>
  </p:normalViewPr>
  <p:slideViewPr>
    <p:cSldViewPr snapToGrid="0" snapToObjects="1">
      <p:cViewPr varScale="1">
        <p:scale>
          <a:sx n="131" d="100"/>
          <a:sy n="131" d="100"/>
        </p:scale>
        <p:origin x="16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D5BE3C-60B7-487A-A858-F234234DBE2A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4D6950-9355-4A6C-A197-31D25C490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547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ED14-9BD9-464F-9A06-9866B0D358E5}" type="datetimeFigureOut">
              <a:rPr lang="en-US" smtClean="0"/>
              <a:t>3/17/18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AE417-4F13-6247-A035-097BAF224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3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AE417-4F13-6247-A035-097BAF224D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8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1200248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AFC2-2B5D-4DC1-B19D-6C9C07C14CF9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EEEC-F283-47A7-ABB0-5F41B49B13F8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1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887A-5EEF-4F6D-A01B-3132C1A9C3A8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614DE-BEAE-461F-B542-A3A16438EDEF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ext Box 98"/>
          <p:cNvSpPr txBox="1">
            <a:spLocks noChangeArrowheads="1"/>
          </p:cNvSpPr>
          <p:nvPr userDrawn="1"/>
        </p:nvSpPr>
        <p:spPr bwMode="auto">
          <a:xfrm>
            <a:off x="7407275" y="58738"/>
            <a:ext cx="16811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  <a:hlinkClick r:id="rId2"/>
              </a:rPr>
              <a:t>LIGO Document M1200248-v3</a:t>
            </a: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baseline="0" dirty="0">
                <a:latin typeface="Arial" panose="020B0604020202020204" pitchFamily="34" charset="0"/>
              </a:rPr>
              <a:t>17 March 2018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7DF9-2530-443A-8343-3959245F03D3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3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A983-CBB9-4B92-A854-3A2ADDDE8820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7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A733-5857-44F3-B441-9A16E770E0A7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BDFF-9638-41C5-8901-AFA87B788DB0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B501-82E7-4E0A-88AA-A1E1D40743CD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0C6F-47A1-4D77-8DA1-403342B023D3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9B59-B9AD-42F1-AEA9-E83962AF5A2F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5A55C7-3D5E-4218-B7AE-A537AD7369F3}" type="datetime1">
              <a:rPr lang="en-US" altLang="en-US"/>
              <a:pPr>
                <a:defRPr/>
              </a:pPr>
              <a:t>3/17/18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60322/publ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7"/>
          <p:cNvSpPr txBox="1">
            <a:spLocks noChangeArrowheads="1"/>
          </p:cNvSpPr>
          <p:nvPr/>
        </p:nvSpPr>
        <p:spPr bwMode="auto">
          <a:xfrm>
            <a:off x="49451" y="135731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A50021"/>
                </a:solidFill>
              </a:rPr>
              <a:t>The LIGO Scienti</a:t>
            </a:r>
            <a:r>
              <a:rPr lang="en-US" altLang="en-US" dirty="0">
                <a:solidFill>
                  <a:srgbClr val="B01E3B"/>
                </a:solidFill>
              </a:rPr>
              <a:t>fic</a:t>
            </a:r>
            <a:r>
              <a:rPr lang="en-US" altLang="en-US" dirty="0">
                <a:solidFill>
                  <a:srgbClr val="A50021"/>
                </a:solidFill>
              </a:rPr>
              <a:t> Collaboration</a:t>
            </a:r>
            <a:endParaRPr lang="en-US" altLang="en-US" sz="1800" dirty="0">
              <a:solidFill>
                <a:srgbClr val="A50021"/>
              </a:solidFill>
            </a:endParaRPr>
          </a:p>
        </p:txBody>
      </p:sp>
      <p:sp>
        <p:nvSpPr>
          <p:cNvPr id="3077" name="Text Box 48"/>
          <p:cNvSpPr txBox="1">
            <a:spLocks noChangeArrowheads="1"/>
          </p:cNvSpPr>
          <p:nvPr/>
        </p:nvSpPr>
        <p:spPr bwMode="auto">
          <a:xfrm>
            <a:off x="3422964" y="1511328"/>
            <a:ext cx="2194560" cy="36576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Executive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(LSC Spokesperson)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3422964" y="928184"/>
            <a:ext cx="2194560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Council</a:t>
            </a:r>
          </a:p>
        </p:txBody>
      </p:sp>
      <p:cxnSp>
        <p:nvCxnSpPr>
          <p:cNvPr id="9" name="Straight Connector 8"/>
          <p:cNvCxnSpPr>
            <a:stCxn id="132" idx="0"/>
            <a:endCxn id="3140" idx="0"/>
          </p:cNvCxnSpPr>
          <p:nvPr/>
        </p:nvCxnSpPr>
        <p:spPr>
          <a:xfrm>
            <a:off x="2360190" y="2950216"/>
            <a:ext cx="5652909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117804" y="3205577"/>
            <a:ext cx="4503647" cy="38472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 w="9525">
            <a:gradFill>
              <a:gsLst>
                <a:gs pos="0">
                  <a:schemeClr val="accent5">
                    <a:lumMod val="75000"/>
                  </a:schemeClr>
                </a:gs>
                <a:gs pos="74000">
                  <a:schemeClr val="accent5">
                    <a:lumMod val="40000"/>
                    <a:lumOff val="60000"/>
                  </a:schemeClr>
                </a:gs>
                <a:gs pos="83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Data Analysis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u="sng" dirty="0"/>
              <a:t>(P. </a:t>
            </a:r>
            <a:r>
              <a:rPr lang="en-US" altLang="en-US" sz="800" u="sng" dirty="0" err="1"/>
              <a:t>Shawhan</a:t>
            </a:r>
            <a:r>
              <a:rPr lang="en-US" altLang="en-US" sz="800" u="sng" dirty="0"/>
              <a:t>)</a:t>
            </a:r>
          </a:p>
        </p:txBody>
      </p:sp>
      <p:sp>
        <p:nvSpPr>
          <p:cNvPr id="132" name="Line 139"/>
          <p:cNvSpPr>
            <a:spLocks noChangeShapeType="1"/>
          </p:cNvSpPr>
          <p:nvPr/>
        </p:nvSpPr>
        <p:spPr bwMode="auto">
          <a:xfrm>
            <a:off x="2360190" y="2950216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0" name="Line 169"/>
          <p:cNvSpPr>
            <a:spLocks noChangeShapeType="1"/>
          </p:cNvSpPr>
          <p:nvPr/>
        </p:nvSpPr>
        <p:spPr bwMode="auto">
          <a:xfrm flipH="1">
            <a:off x="8013099" y="2950216"/>
            <a:ext cx="0" cy="25014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Text Box 34"/>
          <p:cNvSpPr txBox="1">
            <a:spLocks noChangeArrowheads="1"/>
          </p:cNvSpPr>
          <p:nvPr/>
        </p:nvSpPr>
        <p:spPr bwMode="auto">
          <a:xfrm>
            <a:off x="7030534" y="3200365"/>
            <a:ext cx="2011680" cy="3847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A50021"/>
                </a:solidFill>
              </a:rPr>
              <a:t>Education and 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Hendry)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7030534" y="3835061"/>
            <a:ext cx="2011680" cy="154647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7115938" y="396046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Formal Education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(L. </a:t>
            </a:r>
            <a:r>
              <a:rPr lang="en-US" altLang="en-US" sz="800" dirty="0" err="1"/>
              <a:t>Cominsky</a:t>
            </a:r>
            <a:r>
              <a:rPr lang="en-US" altLang="en-US" sz="800" dirty="0"/>
              <a:t>, A. Henry, W. </a:t>
            </a:r>
            <a:r>
              <a:rPr lang="en-US" altLang="en-US" sz="800" dirty="0" err="1"/>
              <a:t>Katzmann</a:t>
            </a:r>
            <a:r>
              <a:rPr lang="en-US" altLang="en-US" sz="700" dirty="0"/>
              <a:t>)</a:t>
            </a: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7118363" y="4417084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Informal Ed./Public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(A. </a:t>
            </a:r>
            <a:r>
              <a:rPr lang="en-US" altLang="en-US" sz="800" dirty="0" err="1"/>
              <a:t>Stuver</a:t>
            </a:r>
            <a:r>
              <a:rPr lang="en-US" altLang="en-US" sz="800" dirty="0"/>
              <a:t>)</a:t>
            </a:r>
          </a:p>
        </p:txBody>
      </p:sp>
      <p:sp>
        <p:nvSpPr>
          <p:cNvPr id="3139" name="Line 168"/>
          <p:cNvSpPr>
            <a:spLocks noChangeShapeType="1"/>
          </p:cNvSpPr>
          <p:nvPr/>
        </p:nvSpPr>
        <p:spPr bwMode="auto">
          <a:xfrm flipH="1">
            <a:off x="5802120" y="295021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5"/>
          <p:cNvSpPr txBox="1">
            <a:spLocks noChangeArrowheads="1"/>
          </p:cNvSpPr>
          <p:nvPr/>
        </p:nvSpPr>
        <p:spPr bwMode="auto">
          <a:xfrm>
            <a:off x="4804035" y="3196519"/>
            <a:ext cx="2011680" cy="384721"/>
          </a:xfrm>
          <a:prstGeom prst="rect">
            <a:avLst/>
          </a:prstGeom>
          <a:gradFill>
            <a:gsLst>
              <a:gs pos="0">
                <a:schemeClr val="accent3">
                  <a:lumMod val="10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Instrument Science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(B. Lantz)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42246" y="2120350"/>
            <a:ext cx="6959461" cy="523220"/>
            <a:chOff x="1094002" y="1645920"/>
            <a:chExt cx="6959461" cy="523220"/>
          </a:xfrm>
        </p:grpSpPr>
        <p:sp>
          <p:nvSpPr>
            <p:cNvPr id="3074" name="Text Box 3"/>
            <p:cNvSpPr txBox="1">
              <a:spLocks noChangeArrowheads="1"/>
            </p:cNvSpPr>
            <p:nvPr/>
          </p:nvSpPr>
          <p:spPr bwMode="auto">
            <a:xfrm>
              <a:off x="3474720" y="1645920"/>
              <a:ext cx="2194560" cy="523220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Spokesperson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(D. Shoemaker)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Deputy Spokesperson (L. </a:t>
              </a:r>
              <a:r>
                <a:rPr lang="en-US" altLang="en-US" sz="800" dirty="0" err="1"/>
                <a:t>Cadonati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097" name="Text Box 36"/>
            <p:cNvSpPr txBox="1">
              <a:spLocks noChangeArrowheads="1"/>
            </p:cNvSpPr>
            <p:nvPr/>
          </p:nvSpPr>
          <p:spPr bwMode="auto">
            <a:xfrm>
              <a:off x="1094002" y="1776461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2" action="ppaction://hlinksldjump"/>
                </a:rPr>
                <a:t>LSC-Virgo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45" name="Text Box 36"/>
            <p:cNvSpPr txBox="1">
              <a:spLocks noChangeArrowheads="1"/>
            </p:cNvSpPr>
            <p:nvPr/>
          </p:nvSpPr>
          <p:spPr bwMode="auto">
            <a:xfrm>
              <a:off x="6129948" y="1774159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3" action="ppaction://hlinksldjump"/>
                </a:rPr>
                <a:t>LSC Service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52" name="Line 159"/>
            <p:cNvSpPr>
              <a:spLocks noChangeShapeType="1"/>
            </p:cNvSpPr>
            <p:nvPr/>
          </p:nvSpPr>
          <p:spPr bwMode="auto">
            <a:xfrm>
              <a:off x="3017517" y="1916824"/>
              <a:ext cx="457203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59"/>
            <p:cNvSpPr>
              <a:spLocks noChangeShapeType="1"/>
            </p:cNvSpPr>
            <p:nvPr/>
          </p:nvSpPr>
          <p:spPr bwMode="auto">
            <a:xfrm>
              <a:off x="5672746" y="1916824"/>
              <a:ext cx="45373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21287" y="3844428"/>
            <a:ext cx="2011680" cy="2860418"/>
            <a:chOff x="5071457" y="3844428"/>
            <a:chExt cx="2011680" cy="2860418"/>
          </a:xfrm>
        </p:grpSpPr>
        <p:sp>
          <p:nvSpPr>
            <p:cNvPr id="96" name="Rectangle 95"/>
            <p:cNvSpPr/>
            <p:nvPr/>
          </p:nvSpPr>
          <p:spPr>
            <a:xfrm>
              <a:off x="5071457" y="3844428"/>
              <a:ext cx="2011680" cy="28604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0"/>
              <a:tileRect/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3" name="Text Box 6"/>
            <p:cNvSpPr txBox="1">
              <a:spLocks noChangeArrowheads="1"/>
            </p:cNvSpPr>
            <p:nvPr/>
          </p:nvSpPr>
          <p:spPr bwMode="auto">
            <a:xfrm>
              <a:off x="5162455" y="5803586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Adv. Interferometer Configurations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Hild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4" name="Text Box 7"/>
            <p:cNvSpPr txBox="1">
              <a:spLocks noChangeArrowheads="1"/>
            </p:cNvSpPr>
            <p:nvPr/>
          </p:nvSpPr>
          <p:spPr bwMode="auto">
            <a:xfrm>
              <a:off x="5162455" y="4418746"/>
              <a:ext cx="1828800" cy="3690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Lasers and Auxiliary 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Quetschke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5" name="Text Box 8"/>
            <p:cNvSpPr txBox="1">
              <a:spLocks noChangeArrowheads="1"/>
            </p:cNvSpPr>
            <p:nvPr/>
          </p:nvSpPr>
          <p:spPr bwMode="auto">
            <a:xfrm>
              <a:off x="5162455" y="4877489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Gustafson)</a:t>
              </a:r>
            </a:p>
          </p:txBody>
        </p:sp>
        <p:sp>
          <p:nvSpPr>
            <p:cNvPr id="3116" name="Text Box 9"/>
            <p:cNvSpPr txBox="1">
              <a:spLocks noChangeArrowheads="1"/>
            </p:cNvSpPr>
            <p:nvPr/>
          </p:nvSpPr>
          <p:spPr bwMode="auto">
            <a:xfrm>
              <a:off x="5162455" y="5336228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Seismic Isolation and 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(G. Hammond)</a:t>
              </a:r>
            </a:p>
          </p:txBody>
        </p:sp>
        <p:sp>
          <p:nvSpPr>
            <p:cNvPr id="3117" name="Text Box 9"/>
            <p:cNvSpPr txBox="1">
              <a:spLocks noChangeArrowheads="1"/>
            </p:cNvSpPr>
            <p:nvPr/>
          </p:nvSpPr>
          <p:spPr bwMode="auto">
            <a:xfrm>
              <a:off x="5162455" y="3960002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Quantum Noise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Danilishin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82" name="Line 168"/>
          <p:cNvSpPr>
            <a:spLocks noChangeShapeType="1"/>
          </p:cNvSpPr>
          <p:nvPr/>
        </p:nvSpPr>
        <p:spPr bwMode="auto">
          <a:xfrm flipH="1">
            <a:off x="5810746" y="3595886"/>
            <a:ext cx="0" cy="24854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68"/>
          <p:cNvSpPr>
            <a:spLocks noChangeShapeType="1"/>
          </p:cNvSpPr>
          <p:nvPr/>
        </p:nvSpPr>
        <p:spPr bwMode="auto">
          <a:xfrm flipH="1">
            <a:off x="8013099" y="35872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7804" y="3842189"/>
            <a:ext cx="2011680" cy="2277374"/>
            <a:chOff x="117804" y="3842189"/>
            <a:chExt cx="2011680" cy="2277374"/>
          </a:xfrm>
        </p:grpSpPr>
        <p:sp>
          <p:nvSpPr>
            <p:cNvPr id="7" name="Rectangle 6"/>
            <p:cNvSpPr/>
            <p:nvPr/>
          </p:nvSpPr>
          <p:spPr>
            <a:xfrm>
              <a:off x="117804" y="3842189"/>
              <a:ext cx="2011680" cy="2277374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100" name="Text Box 16"/>
            <p:cNvSpPr txBox="1">
              <a:spLocks noChangeArrowheads="1"/>
            </p:cNvSpPr>
            <p:nvPr/>
          </p:nvSpPr>
          <p:spPr bwMode="auto">
            <a:xfrm>
              <a:off x="210685" y="394570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4" action="ppaction://hlinksldjump"/>
                </a:rPr>
                <a:t>Burst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(R. Frey, J. </a:t>
              </a:r>
              <a:r>
                <a:rPr lang="en-US" altLang="en-US" sz="800" dirty="0" err="1"/>
                <a:t>Kanner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1" name="Text Box 17"/>
            <p:cNvSpPr txBox="1">
              <a:spLocks noChangeArrowheads="1"/>
            </p:cNvSpPr>
            <p:nvPr/>
          </p:nvSpPr>
          <p:spPr bwMode="auto">
            <a:xfrm>
              <a:off x="210684" y="449434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5" action="ppaction://hlinksldjump"/>
                </a:rPr>
                <a:t>Compact Binary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Creighton, B. Farr)</a:t>
              </a:r>
            </a:p>
          </p:txBody>
        </p:sp>
        <p:sp>
          <p:nvSpPr>
            <p:cNvPr id="3102" name="Text Box 20"/>
            <p:cNvSpPr txBox="1">
              <a:spLocks noChangeArrowheads="1"/>
            </p:cNvSpPr>
            <p:nvPr/>
          </p:nvSpPr>
          <p:spPr bwMode="auto">
            <a:xfrm>
              <a:off x="210686" y="504298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Continuous Wave Sources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Goetz, A. </a:t>
              </a:r>
              <a:r>
                <a:rPr lang="en-US" altLang="en-US" sz="800" dirty="0" err="1"/>
                <a:t>Sintes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3" name="Text Box 21"/>
            <p:cNvSpPr txBox="1">
              <a:spLocks noChangeArrowheads="1"/>
            </p:cNvSpPr>
            <p:nvPr/>
          </p:nvSpPr>
          <p:spPr bwMode="auto">
            <a:xfrm>
              <a:off x="210686" y="559162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Stochastic Background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(A. </a:t>
              </a:r>
              <a:r>
                <a:rPr lang="en-US" altLang="en-US" sz="800" dirty="0" err="1"/>
                <a:t>Matas</a:t>
              </a:r>
              <a:r>
                <a:rPr lang="en-US" altLang="en-US" sz="800" dirty="0"/>
                <a:t>, J. Romano)</a:t>
              </a:r>
            </a:p>
          </p:txBody>
        </p:sp>
      </p:grpSp>
      <p:sp>
        <p:nvSpPr>
          <p:cNvPr id="87" name="Line 168"/>
          <p:cNvSpPr>
            <a:spLocks noChangeShapeType="1"/>
          </p:cNvSpPr>
          <p:nvPr/>
        </p:nvSpPr>
        <p:spPr bwMode="auto">
          <a:xfrm flipH="1">
            <a:off x="4525938" y="268433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68"/>
          <p:cNvSpPr>
            <a:spLocks noChangeShapeType="1"/>
          </p:cNvSpPr>
          <p:nvPr/>
        </p:nvSpPr>
        <p:spPr bwMode="auto">
          <a:xfrm flipH="1">
            <a:off x="4525938" y="18850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68"/>
          <p:cNvSpPr>
            <a:spLocks noChangeShapeType="1"/>
          </p:cNvSpPr>
          <p:nvPr/>
        </p:nvSpPr>
        <p:spPr bwMode="auto">
          <a:xfrm flipH="1">
            <a:off x="4528757" y="1273651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265299" y="3840480"/>
            <a:ext cx="2356152" cy="1748220"/>
            <a:chOff x="2265299" y="3824937"/>
            <a:chExt cx="2356152" cy="1748220"/>
          </a:xfrm>
        </p:grpSpPr>
        <p:sp>
          <p:nvSpPr>
            <p:cNvPr id="99" name="Rectangle 98"/>
            <p:cNvSpPr/>
            <p:nvPr/>
          </p:nvSpPr>
          <p:spPr>
            <a:xfrm>
              <a:off x="2265299" y="3824937"/>
              <a:ext cx="2356152" cy="1748220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4" name="Text Box 24"/>
            <p:cNvSpPr txBox="1">
              <a:spLocks noChangeArrowheads="1"/>
            </p:cNvSpPr>
            <p:nvPr/>
          </p:nvSpPr>
          <p:spPr bwMode="auto">
            <a:xfrm>
              <a:off x="2862976" y="393466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Computing and Software</a:t>
              </a:r>
              <a:r>
                <a:rPr lang="en-US" altLang="en-US" sz="9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Brady, 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2862978" y="4483305"/>
              <a:ext cx="1645920" cy="3635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hlinkClick r:id="rId6" action="ppaction://hlinksldjump"/>
                </a:rPr>
                <a:t>Detector Characterization</a:t>
              </a:r>
              <a:endParaRPr lang="en-US" altLang="en-US" sz="9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(A. Lundgren, J. McIver)</a:t>
              </a: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867767" y="503194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800" dirty="0"/>
                <a:t>(J. </a:t>
              </a:r>
              <a:r>
                <a:rPr lang="en-US" sz="800" dirty="0" err="1"/>
                <a:t>Kissel</a:t>
              </a:r>
              <a:r>
                <a:rPr lang="en-US" sz="800" dirty="0"/>
                <a:t>, M. Wade) </a:t>
              </a:r>
              <a:endParaRPr lang="en-US" altLang="en-US" sz="800" dirty="0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 rot="16200000">
              <a:off x="1822311" y="4513977"/>
              <a:ext cx="1475101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Optimization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56" name="Line 168"/>
          <p:cNvSpPr>
            <a:spLocks noChangeShapeType="1"/>
          </p:cNvSpPr>
          <p:nvPr/>
        </p:nvSpPr>
        <p:spPr bwMode="auto">
          <a:xfrm flipH="1">
            <a:off x="3406864" y="358221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68"/>
          <p:cNvSpPr>
            <a:spLocks noChangeShapeType="1"/>
          </p:cNvSpPr>
          <p:nvPr/>
        </p:nvSpPr>
        <p:spPr bwMode="auto">
          <a:xfrm flipH="1">
            <a:off x="1109363" y="362185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4909415" y="6275166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Control systems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(D. Coyne)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098699" y="488081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LSC Web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</a:t>
            </a:r>
            <a:r>
              <a:rPr lang="en-US" altLang="en-US" sz="800" dirty="0" err="1"/>
              <a:t>Favata</a:t>
            </a:r>
            <a:r>
              <a:rPr lang="en-US" altLang="en-US" sz="800" dirty="0"/>
              <a:t>)</a:t>
            </a:r>
          </a:p>
        </p:txBody>
      </p:sp>
    </p:spTree>
  </p:cSld>
  <p:clrMapOvr>
    <a:masterClrMapping/>
  </p:clrMapOvr>
  <p:transition advClick="0" advTm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501879" y="337654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Executive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2410" y="815678"/>
            <a:ext cx="6702936" cy="450695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2597811" y="944871"/>
            <a:ext cx="431397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Directorate</a:t>
            </a:r>
          </a:p>
          <a:p>
            <a:pPr algn="ctr">
              <a:buNone/>
            </a:pPr>
            <a:r>
              <a:rPr lang="en-US" altLang="en-US" sz="1000" dirty="0"/>
              <a:t>LSC Spokesperson (David Shoemaker, Executive Committee chair) </a:t>
            </a:r>
          </a:p>
          <a:p>
            <a:pPr algn="ctr">
              <a:buNone/>
            </a:pPr>
            <a:r>
              <a:rPr lang="en-US" altLang="en-US" sz="1000" dirty="0"/>
              <a:t>LSC Deputy Spokesperson (Laura </a:t>
            </a:r>
            <a:r>
              <a:rPr lang="en-US" altLang="en-US" sz="1000" dirty="0" err="1"/>
              <a:t>Cadonati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Executive Director (David </a:t>
            </a:r>
            <a:r>
              <a:rPr lang="en-US" altLang="en-US" sz="1000" dirty="0" err="1"/>
              <a:t>Reitze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Deputy Director (Albert </a:t>
            </a:r>
            <a:r>
              <a:rPr lang="en-US" altLang="en-US" sz="1000" dirty="0" err="1"/>
              <a:t>Lazzarini</a:t>
            </a:r>
            <a:r>
              <a:rPr lang="en-US" altLang="en-US" sz="1000" dirty="0"/>
              <a:t>)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76891" y="3954931"/>
            <a:ext cx="431397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Appointed Members</a:t>
            </a:r>
          </a:p>
          <a:p>
            <a:pPr algn="ctr">
              <a:buNone/>
            </a:pPr>
            <a:r>
              <a:rPr lang="en-US" altLang="en-US" sz="1000" dirty="0"/>
              <a:t>Peter </a:t>
            </a:r>
            <a:r>
              <a:rPr lang="en-US" altLang="en-US" sz="1000" dirty="0" err="1"/>
              <a:t>Shawhan</a:t>
            </a:r>
            <a:r>
              <a:rPr lang="en-US" altLang="en-US" sz="1000" dirty="0"/>
              <a:t> (Data Analysis Committee chair)</a:t>
            </a:r>
          </a:p>
          <a:p>
            <a:pPr algn="ctr">
              <a:buNone/>
            </a:pPr>
            <a:r>
              <a:rPr lang="en-US" altLang="en-US" sz="1000" dirty="0"/>
              <a:t>Brian Lantz (Advanced Detector Committee chair)</a:t>
            </a:r>
          </a:p>
          <a:p>
            <a:pPr algn="ctr">
              <a:buNone/>
            </a:pPr>
            <a:r>
              <a:rPr lang="en-US" altLang="en-US" sz="1000" dirty="0"/>
              <a:t>Andy Lundgren (Detector Characterization Committee co-chair)</a:t>
            </a:r>
          </a:p>
          <a:p>
            <a:pPr algn="ctr">
              <a:buNone/>
            </a:pPr>
            <a:r>
              <a:rPr lang="en-US" altLang="en-US" sz="1000" dirty="0"/>
              <a:t>Stefan </a:t>
            </a:r>
            <a:r>
              <a:rPr lang="en-US" altLang="en-US" sz="1000" dirty="0" err="1"/>
              <a:t>Hild</a:t>
            </a:r>
            <a:r>
              <a:rPr lang="en-US" altLang="en-US" sz="1000" dirty="0"/>
              <a:t> (Publications and Presentations Committee co-chair)</a:t>
            </a:r>
          </a:p>
          <a:p>
            <a:pPr algn="ctr">
              <a:buNone/>
            </a:pPr>
            <a:r>
              <a:rPr lang="en-US" altLang="en-US" sz="1000" dirty="0"/>
              <a:t>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 (Computing and Software Committee co-chair)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597811" y="2063396"/>
            <a:ext cx="431397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LIGO Observatory Representatives</a:t>
            </a:r>
          </a:p>
          <a:p>
            <a:pPr algn="ctr">
              <a:buNone/>
            </a:pPr>
            <a:r>
              <a:rPr lang="en-US" altLang="en-US" sz="1000" dirty="0"/>
              <a:t>Michael Landry (Hanford)</a:t>
            </a:r>
          </a:p>
          <a:p>
            <a:pPr algn="ctr">
              <a:buNone/>
            </a:pPr>
            <a:r>
              <a:rPr lang="en-US" altLang="en-US" sz="1000" dirty="0"/>
              <a:t>Joe </a:t>
            </a:r>
            <a:r>
              <a:rPr lang="en-US" altLang="en-US" sz="1000" dirty="0" err="1"/>
              <a:t>Giaime</a:t>
            </a:r>
            <a:r>
              <a:rPr lang="en-US" altLang="en-US" sz="1000" dirty="0"/>
              <a:t> (Livingston)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576891" y="2829813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Detector Group Representatives</a:t>
            </a:r>
          </a:p>
          <a:p>
            <a:pPr algn="ctr">
              <a:buNone/>
            </a:pPr>
            <a:r>
              <a:rPr lang="en-US" altLang="en-US" sz="1000" dirty="0"/>
              <a:t>Bernard Schutz (GEO)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597811" y="3394340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At large (elected) members </a:t>
            </a:r>
          </a:p>
          <a:p>
            <a:pPr algn="ctr">
              <a:buNone/>
            </a:pPr>
            <a:r>
              <a:rPr lang="en-US" altLang="en-US" sz="1000" dirty="0"/>
              <a:t>Barry </a:t>
            </a:r>
            <a:r>
              <a:rPr lang="en-US" altLang="en-US" sz="1000" dirty="0" err="1"/>
              <a:t>Barish</a:t>
            </a:r>
            <a:r>
              <a:rPr lang="en-US" altLang="en-US" sz="1000" dirty="0"/>
              <a:t>, </a:t>
            </a:r>
            <a:r>
              <a:rPr lang="en-US" altLang="en-US" sz="1000" dirty="0" err="1"/>
              <a:t>Vassiliki</a:t>
            </a:r>
            <a:r>
              <a:rPr lang="en-US" altLang="en-US" sz="1000" dirty="0"/>
              <a:t> </a:t>
            </a:r>
            <a:r>
              <a:rPr lang="en-US" altLang="en-US" sz="1000" dirty="0" err="1"/>
              <a:t>Kalogera</a:t>
            </a:r>
            <a:r>
              <a:rPr lang="en-US" altLang="en-US" sz="1000" dirty="0"/>
              <a:t>, Keith Riles, Peter </a:t>
            </a:r>
            <a:r>
              <a:rPr lang="en-US" altLang="en-US" sz="1000" dirty="0" err="1"/>
              <a:t>Saulson</a:t>
            </a:r>
            <a:endParaRPr lang="en-US" altLang="en-US" sz="1000" dirty="0"/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914831" y="5686426"/>
            <a:ext cx="56799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Invited (non-voting) members</a:t>
            </a:r>
          </a:p>
          <a:p>
            <a:pPr algn="ctr">
              <a:buNone/>
            </a:pPr>
            <a:r>
              <a:rPr lang="en-US" altLang="en-US" sz="1000" dirty="0"/>
              <a:t>Bruce Allen, Stuart Anderson, Lisa </a:t>
            </a:r>
            <a:r>
              <a:rPr lang="en-US" altLang="en-US" sz="1000" dirty="0" err="1"/>
              <a:t>Barsotti</a:t>
            </a:r>
            <a:r>
              <a:rPr lang="en-US" altLang="en-US" sz="1000" dirty="0"/>
              <a:t>, 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, Jess McIver 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-665113" y="3073224"/>
            <a:ext cx="4894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Voting members</a:t>
            </a:r>
          </a:p>
          <a:p>
            <a:pPr algn="ctr"/>
            <a:r>
              <a:rPr lang="en-US" sz="1050" dirty="0"/>
              <a:t>(Bylaws </a:t>
            </a:r>
            <a:r>
              <a:rPr lang="en-US" sz="1050" dirty="0">
                <a:hlinkClick r:id="rId2"/>
              </a:rPr>
              <a:t>LIGO Document M050172</a:t>
            </a:r>
            <a:r>
              <a:rPr lang="en-US" sz="1050" dirty="0"/>
              <a:t>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382410" y="5514618"/>
            <a:ext cx="6702936" cy="77700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01880" y="66094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 Service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58452" y="4741304"/>
            <a:ext cx="7029379" cy="1851229"/>
            <a:chOff x="1579783" y="4575451"/>
            <a:chExt cx="7029379" cy="1851229"/>
          </a:xfrm>
        </p:grpSpPr>
        <p:sp>
          <p:nvSpPr>
            <p:cNvPr id="9" name="Rectangle 8"/>
            <p:cNvSpPr/>
            <p:nvPr/>
          </p:nvSpPr>
          <p:spPr>
            <a:xfrm>
              <a:off x="1587261" y="4587706"/>
              <a:ext cx="7021901" cy="18389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6400800" y="530352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Meeting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Sutton)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011680" y="4751607"/>
              <a:ext cx="201168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err="1"/>
                <a:t>Auth</a:t>
              </a:r>
              <a:r>
                <a:rPr lang="en-US" altLang="en-US" sz="1100" dirty="0"/>
                <a:t> Project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(W. Anderson)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201168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LIGO Magazine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(J. Read)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6400800" y="475488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(Ray Frey)</a:t>
              </a: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20624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 Fellows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(B. O’ Reilly, R. Savage)</a:t>
              </a: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4206240" y="4751607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Beginners Guide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(Min-A Cho)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3102054" y="5850938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Remote Participation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MacLeod)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784974" y="5370260"/>
              <a:ext cx="1851229" cy="261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89417" y="1327779"/>
            <a:ext cx="6006581" cy="2971275"/>
            <a:chOff x="1569851" y="1397481"/>
            <a:chExt cx="6006581" cy="2971275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48463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Academic Advisory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(K. Dooley, E. Goetz)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8463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Election and Membership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(D. Tanner)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21031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8463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Publications and Presentations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, A. </a:t>
              </a:r>
              <a:r>
                <a:rPr lang="en-US" altLang="en-US" sz="1000" dirty="0" err="1"/>
                <a:t>Corsi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21031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MOU Review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(LSC Spokesperson)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21031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92112" y="2675369"/>
              <a:ext cx="29712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Bylaws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M050172</a:t>
              </a:r>
              <a:endParaRPr lang="en-US" sz="10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69851" y="1404772"/>
              <a:ext cx="6006581" cy="2963984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86213" y="6022549"/>
            <a:ext cx="20116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Speakers Board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 J. Smith, TBD)</a:t>
            </a:r>
          </a:p>
        </p:txBody>
      </p:sp>
    </p:spTree>
    <p:extLst>
      <p:ext uri="{BB962C8B-B14F-4D97-AF65-F5344CB8AC3E}">
        <p14:creationId xmlns:p14="http://schemas.microsoft.com/office/powerpoint/2010/main" val="44145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84274" y="66593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69851" y="1404771"/>
            <a:ext cx="6006581" cy="3588590"/>
            <a:chOff x="1319842" y="1252149"/>
            <a:chExt cx="6006581" cy="3588590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828800" y="1464774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Calibration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Wade [L], L. Rolland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480560" y="1463040"/>
              <a:ext cx="2468880" cy="4847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Computing and Software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900" dirty="0"/>
                <a:t>(B. Brady [L], P. </a:t>
              </a:r>
              <a:r>
                <a:rPr lang="en-US" altLang="en-US" sz="900" dirty="0" err="1"/>
                <a:t>Couvares</a:t>
              </a:r>
              <a:r>
                <a:rPr lang="en-US" altLang="en-US" sz="900" dirty="0"/>
                <a:t> [L], M. </a:t>
              </a:r>
              <a:r>
                <a:rPr lang="en-US" altLang="en-US" sz="900" dirty="0" err="1"/>
                <a:t>Punturo</a:t>
              </a:r>
              <a:r>
                <a:rPr lang="en-US" altLang="en-US" sz="900" dirty="0"/>
                <a:t> [V])</a:t>
              </a:r>
              <a:endParaRPr lang="en-US" altLang="en-US" sz="9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4480560" y="3931920"/>
              <a:ext cx="2468880" cy="51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Meeting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Sutton[L], F. </a:t>
              </a:r>
              <a:r>
                <a:rPr lang="en-US" altLang="en-US" sz="1000" dirty="0" err="1"/>
                <a:t>Fidecaro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48056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Joint 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 [L] , N. Leroy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82880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Detector Characterization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(A. Lundgren [L], F. </a:t>
              </a:r>
              <a:r>
                <a:rPr lang="en-US" altLang="en-US" sz="1000" dirty="0" err="1"/>
                <a:t>Robinet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1828799" y="393192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LV Editorial Board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 [L], V. </a:t>
              </a:r>
              <a:r>
                <a:rPr lang="en-US" altLang="en-US" sz="1000" dirty="0" err="1"/>
                <a:t>Fafone</a:t>
              </a:r>
              <a:r>
                <a:rPr lang="en-US" altLang="en-US" sz="1000" dirty="0"/>
                <a:t>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19842" y="1252149"/>
              <a:ext cx="6006581" cy="3588589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259605" y="2838696"/>
              <a:ext cx="35885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LSC-Virgo Attachment A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M060322</a:t>
              </a:r>
              <a:endParaRPr lang="en-US" sz="1050" dirty="0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48056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 [L], F. Marion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82880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Data Analysis Council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</a:t>
              </a:r>
              <a:r>
                <a:rPr lang="en-US" altLang="en-US" sz="1000" dirty="0" err="1"/>
                <a:t>Shawhan</a:t>
              </a:r>
              <a:r>
                <a:rPr lang="en-US" altLang="en-US" sz="1000" dirty="0"/>
                <a:t> [L], G. Prodi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48462" y="5306755"/>
            <a:ext cx="4135619" cy="958454"/>
            <a:chOff x="1568165" y="5045531"/>
            <a:chExt cx="6006581" cy="958454"/>
          </a:xfrm>
        </p:grpSpPr>
        <p:sp>
          <p:nvSpPr>
            <p:cNvPr id="9" name="Rectangle 8"/>
            <p:cNvSpPr/>
            <p:nvPr/>
          </p:nvSpPr>
          <p:spPr>
            <a:xfrm>
              <a:off x="1568165" y="5045531"/>
              <a:ext cx="6006581" cy="958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1308393" y="5320674"/>
              <a:ext cx="9511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224875" y="5349240"/>
              <a:ext cx="2564561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LSC-Virgo 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Frey [L], P. </a:t>
              </a:r>
              <a:r>
                <a:rPr lang="en-US" altLang="en-US" sz="900" dirty="0" err="1"/>
                <a:t>Leaci</a:t>
              </a:r>
              <a:r>
                <a:rPr lang="en-US" altLang="en-US" sz="900" dirty="0"/>
                <a:t> [V])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03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16318" y="2771027"/>
            <a:ext cx="6719977" cy="2284117"/>
            <a:chOff x="1104180" y="2417358"/>
            <a:chExt cx="6719977" cy="2284117"/>
          </a:xfrm>
        </p:grpSpPr>
        <p:sp>
          <p:nvSpPr>
            <p:cNvPr id="9" name="Rectangle 8"/>
            <p:cNvSpPr/>
            <p:nvPr/>
          </p:nvSpPr>
          <p:spPr>
            <a:xfrm>
              <a:off x="1104180" y="2417358"/>
              <a:ext cx="6719977" cy="2284117"/>
            </a:xfrm>
            <a:prstGeom prst="rect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280160" y="256032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Alignment Sensing and Control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347472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Data Acquisition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566928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Input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Nuttall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280160" y="310896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Length Sensing and Control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347472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Output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566928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Photometric 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(S. </a:t>
              </a:r>
              <a:r>
                <a:rPr lang="en-US" altLang="en-US" sz="900" dirty="0" err="1"/>
                <a:t>Kandhasamy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1280160" y="365760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Phys. Environmental Monitoring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Schofield)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347472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Pre-Stabilized Laser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Davis)</a:t>
              </a:r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566928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Seismic Isolation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Sorazu</a:t>
              </a:r>
              <a:r>
                <a:rPr lang="en-US" altLang="en-US" sz="900" dirty="0"/>
                <a:t> and A. Urban)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2377440" y="420624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 Abbott, M. Walker)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4572000" y="420624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Thermal Compensation System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(G. </a:t>
              </a:r>
              <a:r>
                <a:rPr lang="en-US" altLang="en-US" sz="900"/>
                <a:t>Valdes)</a:t>
              </a:r>
              <a:endParaRPr lang="en-US" altLang="en-US" sz="900" dirty="0"/>
            </a:p>
          </p:txBody>
        </p:sp>
      </p:grp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41144" y="616726"/>
            <a:ext cx="2463997" cy="615553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hlinkClick r:id="" action="ppaction://hlinkshowjump?jump=firstslide"/>
              </a:rPr>
              <a:t>Detector Characterization</a:t>
            </a:r>
            <a:endParaRPr lang="en-US" altLang="en-US" sz="16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(A. Lundgren, J. McIver)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77491" y="1578938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Data Quality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(D. MacLeod, L. Nuttall)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710588" y="1578614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(T.J. Massinger, M. Walker)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430144" y="2408393"/>
            <a:ext cx="22860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 subsystems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41489" y="5373330"/>
            <a:ext cx="7296740" cy="1251752"/>
            <a:chOff x="984619" y="4519320"/>
            <a:chExt cx="7296740" cy="1251752"/>
          </a:xfrm>
        </p:grpSpPr>
        <p:sp>
          <p:nvSpPr>
            <p:cNvPr id="72" name="Rectangle 71"/>
            <p:cNvSpPr/>
            <p:nvPr/>
          </p:nvSpPr>
          <p:spPr>
            <a:xfrm>
              <a:off x="984619" y="4519321"/>
              <a:ext cx="7296740" cy="1251751"/>
            </a:xfrm>
            <a:prstGeom prst="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 Box 24"/>
            <p:cNvSpPr txBox="1">
              <a:spLocks noChangeArrowheads="1"/>
            </p:cNvSpPr>
            <p:nvPr/>
          </p:nvSpPr>
          <p:spPr bwMode="auto">
            <a:xfrm>
              <a:off x="3745151" y="465066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Burst Sources Liaisons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Hughey</a:t>
              </a:r>
              <a:r>
                <a:rPr lang="en-US" altLang="en-US" sz="900" dirty="0"/>
                <a:t>, M. Walker)</a:t>
              </a:r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1463040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Compact Binary Sources Liaison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(T.J. Massinger, L. Nuttall)</a:t>
              </a:r>
            </a:p>
          </p:txBody>
        </p:sp>
        <p:sp>
          <p:nvSpPr>
            <p:cNvPr id="77" name="Text Box 24"/>
            <p:cNvSpPr txBox="1">
              <a:spLocks noChangeArrowheads="1"/>
            </p:cNvSpPr>
            <p:nvPr/>
          </p:nvSpPr>
          <p:spPr bwMode="auto">
            <a:xfrm>
              <a:off x="6013255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Continuous Wave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(E. Goetz and A. </a:t>
              </a:r>
              <a:r>
                <a:rPr lang="en-US" altLang="en-US" sz="900" dirty="0" err="1"/>
                <a:t>Sintes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2373134" y="521885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Stochastic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Sammut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84" name="Rectangle 83"/>
            <p:cNvSpPr/>
            <p:nvPr/>
          </p:nvSpPr>
          <p:spPr>
            <a:xfrm rot="16200000">
              <a:off x="597954" y="4937447"/>
              <a:ext cx="1251751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Coordinators</a:t>
              </a:r>
            </a:p>
            <a:p>
              <a:pPr algn="ctr"/>
              <a:r>
                <a:rPr lang="en-US" sz="1050" dirty="0"/>
                <a:t>and liaisons</a:t>
              </a:r>
            </a:p>
          </p:txBody>
        </p:sp>
        <p:sp>
          <p:nvSpPr>
            <p:cNvPr id="85" name="Text Box 24"/>
            <p:cNvSpPr txBox="1">
              <a:spLocks noChangeArrowheads="1"/>
            </p:cNvSpPr>
            <p:nvPr/>
          </p:nvSpPr>
          <p:spPr bwMode="auto">
            <a:xfrm>
              <a:off x="4751457" y="5218853"/>
              <a:ext cx="210312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CDS/GDS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Fisher)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83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03590" y="595336"/>
            <a:ext cx="349369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Burst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(R. Frey [L], J. </a:t>
            </a:r>
            <a:r>
              <a:rPr lang="en-US" altLang="en-US" sz="1200" dirty="0" err="1"/>
              <a:t>Kanner</a:t>
            </a:r>
            <a:r>
              <a:rPr lang="en-US" altLang="en-US" sz="1200" dirty="0"/>
              <a:t> [L], M. A. </a:t>
            </a:r>
            <a:r>
              <a:rPr lang="en-US" altLang="en-US" sz="1200" dirty="0" err="1"/>
              <a:t>Bizouard</a:t>
            </a:r>
            <a:r>
              <a:rPr lang="en-US" altLang="en-US" sz="1200" dirty="0"/>
              <a:t> [V] 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60360" y="1619005"/>
            <a:ext cx="6780157" cy="4634135"/>
            <a:chOff x="1173405" y="1861556"/>
            <a:chExt cx="6780157" cy="463413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542408" y="21336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All-Sky Team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(Burst co-chairs)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1542408" y="3046844"/>
              <a:ext cx="2624150" cy="66172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GW-EM Follow-up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(E. </a:t>
              </a:r>
              <a:r>
                <a:rPr lang="en-US" altLang="en-US" sz="1000" dirty="0" err="1"/>
                <a:t>Katsavounidis</a:t>
              </a:r>
              <a:r>
                <a:rPr lang="en-US" altLang="en-US" sz="1000" dirty="0"/>
                <a:t>[L], L. Singer [L], </a:t>
              </a:r>
              <a:br>
                <a:rPr lang="en-US" altLang="en-US" sz="1000" dirty="0"/>
              </a:br>
              <a:r>
                <a:rPr lang="en-US" altLang="en-US" sz="1000" dirty="0"/>
                <a:t>M. </a:t>
              </a:r>
              <a:r>
                <a:rPr lang="en-US" altLang="en-US" sz="1000" dirty="0" err="1"/>
                <a:t>Branchesi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542408" y="42375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Gamma Ray Bursts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(R. Frey [L], F. </a:t>
              </a:r>
              <a:r>
                <a:rPr lang="en-US" altLang="en-US" sz="1000" dirty="0" err="1"/>
                <a:t>Pannarale</a:t>
              </a:r>
              <a:r>
                <a:rPr lang="en-US" altLang="en-US" sz="1000" dirty="0"/>
                <a:t> [L], M. Was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1535182" y="5134490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Intermediate Mass BH Binaries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(F. </a:t>
              </a:r>
              <a:r>
                <a:rPr lang="en-US" altLang="en-US" sz="1000" dirty="0" err="1"/>
                <a:t>Salemi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4924465" y="21324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GW-High Energy Neutrinos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(I. </a:t>
              </a:r>
              <a:r>
                <a:rPr lang="en-US" altLang="en-US" sz="1000" dirty="0" err="1"/>
                <a:t>Bartos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924465" y="39612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Neutron Star Physics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Clark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4924465" y="30468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Core Collapse Supernovae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</a:t>
              </a:r>
              <a:r>
                <a:rPr lang="en-US" sz="1000" dirty="0" err="1"/>
                <a:t>Szczepanczyk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7483" y="4752532"/>
              <a:ext cx="105830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000" dirty="0"/>
                <a:t>Joint with CBC </a:t>
              </a:r>
              <a:endParaRPr lang="en-US" sz="1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3405" y="1861556"/>
              <a:ext cx="6780157" cy="4634135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4924465" y="4875643"/>
              <a:ext cx="256032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Parameter Estimation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(N. Cornish [L], S. Vitale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00314" y="3581939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2300314" y="5450745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0892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82814" y="395288"/>
            <a:ext cx="361446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Compact Binary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(J. Creighton [L], B. Farr [L], E. Porter [V])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4845561" y="1536432"/>
            <a:ext cx="2764898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O2 Project Subgroups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618223" y="1536432"/>
            <a:ext cx="276489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Research and Development Subgroups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09846" y="2166917"/>
            <a:ext cx="4243469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Catalog of Compact Binaries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(P. Schmidt </a:t>
            </a:r>
            <a:r>
              <a:rPr lang="en-US" sz="1000" dirty="0"/>
              <a:t>[L], Michael </a:t>
            </a:r>
            <a:r>
              <a:rPr lang="en-US" sz="1000" dirty="0" err="1"/>
              <a:t>Pürrer</a:t>
            </a:r>
            <a:r>
              <a:rPr lang="en-US" sz="1000" dirty="0"/>
              <a:t> [L], Josh Willis [L], Brian O’Reilly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109848" y="2807408"/>
            <a:ext cx="4243467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Astrophysical Distribution of Compact Binaries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</a:t>
            </a:r>
            <a:r>
              <a:rPr lang="en-US" sz="1000" dirty="0"/>
              <a:t>C. </a:t>
            </a:r>
            <a:r>
              <a:rPr lang="en-US" sz="1000" dirty="0" err="1"/>
              <a:t>Pankow</a:t>
            </a:r>
            <a:r>
              <a:rPr lang="en-US" sz="1000" dirty="0"/>
              <a:t> [L], D. </a:t>
            </a:r>
            <a:r>
              <a:rPr lang="en-US" sz="1000" dirty="0" err="1"/>
              <a:t>Holz</a:t>
            </a:r>
            <a:r>
              <a:rPr lang="en-US" sz="1000" dirty="0"/>
              <a:t>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109849" y="3447899"/>
            <a:ext cx="4243466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Testing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</a:t>
            </a:r>
            <a:r>
              <a:rPr lang="en-US" sz="1000" dirty="0"/>
              <a:t>S. Vitale [L], A. </a:t>
            </a:r>
            <a:r>
              <a:rPr lang="en-US" sz="1000" dirty="0" err="1"/>
              <a:t>Parameswaran</a:t>
            </a:r>
            <a:r>
              <a:rPr lang="en-US" sz="1000" dirty="0"/>
              <a:t> [L], J. Whelan [L]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109849" y="4088389"/>
            <a:ext cx="4243466" cy="50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B01E3B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Extreme Matter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(J. Read</a:t>
            </a:r>
            <a:r>
              <a:rPr lang="en-US" sz="1000" dirty="0"/>
              <a:t> [L], B. Lackey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4109849" y="4760149"/>
            <a:ext cx="4243466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Searching for Gamma Ray Burst Gravitational Wave Counterparts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(R. Frey [L], F. </a:t>
            </a:r>
            <a:r>
              <a:rPr lang="en-US" altLang="en-US" sz="1000" dirty="0" err="1"/>
              <a:t>Pannarale</a:t>
            </a:r>
            <a:r>
              <a:rPr lang="en-US" altLang="en-US" sz="1000" dirty="0"/>
              <a:t> [L], M. Was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00365" y="2171828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Parameter Estimation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(V. Raymond [L], B. Farr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00365" y="2905535"/>
            <a:ext cx="2579278" cy="5078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Tests of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(W. Del </a:t>
            </a:r>
            <a:r>
              <a:rPr lang="en-US" altLang="en-US" sz="1000" dirty="0" err="1"/>
              <a:t>Pozzo</a:t>
            </a:r>
            <a:r>
              <a:rPr lang="en-US" altLang="en-US" sz="1000" dirty="0"/>
              <a:t> [V], C. Van Den </a:t>
            </a:r>
            <a:r>
              <a:rPr lang="en-US" altLang="en-US" sz="1000" dirty="0" err="1"/>
              <a:t>Broeck</a:t>
            </a:r>
            <a:r>
              <a:rPr lang="en-US" altLang="en-US" sz="1000" dirty="0"/>
              <a:t>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00365" y="3644153"/>
            <a:ext cx="2579278" cy="5078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Waveforms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(H. Pfeiffer [L], F. </a:t>
            </a:r>
            <a:r>
              <a:rPr lang="en-US" altLang="en-US" sz="1000" dirty="0" err="1"/>
              <a:t>Ohme</a:t>
            </a:r>
            <a:r>
              <a:rPr lang="en-US" altLang="en-US" sz="1000" dirty="0"/>
              <a:t> [L], R. </a:t>
            </a:r>
            <a:r>
              <a:rPr lang="en-US" altLang="en-US" sz="1000" dirty="0" err="1"/>
              <a:t>Sturani</a:t>
            </a:r>
            <a:r>
              <a:rPr lang="en-US" altLang="en-US" sz="1000" dirty="0"/>
              <a:t>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11033" y="5850184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Online Searches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(K. Cannon [L], F. Marion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700365" y="4382771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Rates and Population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000" dirty="0"/>
              <a:t>(C. </a:t>
            </a:r>
            <a:r>
              <a:rPr lang="en-US" altLang="en-US" sz="1000" dirty="0" err="1"/>
              <a:t>Pankow</a:t>
            </a:r>
            <a:r>
              <a:rPr lang="en-US" altLang="en-US" sz="1000" dirty="0"/>
              <a:t> [L], W. Farr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700365" y="5116478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Offline Searches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(I. Harry [L], S. Caudill [L], T. Dent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53173" y="5286172"/>
            <a:ext cx="11496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Bursts 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>
          <a:xfrm>
            <a:off x="3963220" y="2029515"/>
            <a:ext cx="4529580" cy="441232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8747" y="2029516"/>
            <a:ext cx="2886407" cy="441232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109849" y="5623184"/>
            <a:ext cx="4243466" cy="4847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Astronomy and Astrophysics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(A. Urban [L], P. </a:t>
            </a:r>
            <a:r>
              <a:rPr lang="en-US" altLang="en-US" sz="900" dirty="0" err="1"/>
              <a:t>Shawhan</a:t>
            </a:r>
            <a:r>
              <a:rPr lang="en-US" altLang="en-US" sz="900" dirty="0"/>
              <a:t> [L], L. Singer [L], P. Brady [L[, M. </a:t>
            </a:r>
            <a:r>
              <a:rPr lang="en-US" altLang="en-US" sz="900" dirty="0" err="1"/>
              <a:t>Branchesi</a:t>
            </a:r>
            <a:r>
              <a:rPr lang="en-US" altLang="en-US" sz="900" dirty="0"/>
              <a:t> [V])</a:t>
            </a:r>
            <a:endParaRPr lang="en-US" altLang="en-US" sz="900" dirty="0">
              <a:solidFill>
                <a:srgbClr val="A5002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3173" y="6138841"/>
            <a:ext cx="11496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Bursts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423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1248</Words>
  <Application>Microsoft Macintosh PowerPoint</Application>
  <PresentationFormat>On-screen Show (4:3)</PresentationFormat>
  <Paragraphs>218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Gabriela Gonzalez</dc:creator>
  <cp:lastModifiedBy>David H Shoemaker</cp:lastModifiedBy>
  <cp:revision>239</cp:revision>
  <cp:lastPrinted>2017-11-03T02:31:53Z</cp:lastPrinted>
  <dcterms:created xsi:type="dcterms:W3CDTF">2012-04-16T15:22:10Z</dcterms:created>
  <dcterms:modified xsi:type="dcterms:W3CDTF">2018-03-17T22:11:37Z</dcterms:modified>
</cp:coreProperties>
</file>