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64" r:id="rId3"/>
    <p:sldId id="261" r:id="rId4"/>
    <p:sldId id="262" r:id="rId5"/>
    <p:sldId id="260" r:id="rId6"/>
    <p:sldId id="259" r:id="rId7"/>
    <p:sldId id="263" r:id="rId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1E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2" autoAdjust="0"/>
    <p:restoredTop sz="95180" autoAdjust="0"/>
  </p:normalViewPr>
  <p:slideViewPr>
    <p:cSldViewPr snapToGrid="0" snapToObjects="1">
      <p:cViewPr>
        <p:scale>
          <a:sx n="115" d="100"/>
          <a:sy n="115" d="100"/>
        </p:scale>
        <p:origin x="1536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-8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BD5BE3C-60B7-487A-A858-F234234DBE2A}" type="datetime1">
              <a:rPr lang="en-US" altLang="en-US"/>
              <a:pPr>
                <a:defRPr/>
              </a:pPr>
              <a:t>3/18/18</a:t>
            </a:fld>
            <a:endParaRPr lang="en-US" alt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-8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44D6950-9355-4A6C-A197-31D25C4900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05478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2ED14-9BD9-464F-9A06-9866B0D358E5}" type="datetimeFigureOut">
              <a:rPr lang="en-US" smtClean="0"/>
              <a:t>3/18/18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AE417-4F13-6247-A035-097BAF224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39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3AE417-4F13-6247-A035-097BAF224D7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88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https://dcc.ligo.org/LIGO-M1200248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BAFC2-2B5D-4DC1-B19D-6C9C07C14CF9}" type="datetime1">
              <a:rPr lang="en-US" altLang="en-US"/>
              <a:pPr>
                <a:defRPr/>
              </a:pPr>
              <a:t>3/18/18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59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1EEEC-F283-47A7-ABB0-5F41B49B13F8}" type="datetime1">
              <a:rPr lang="en-US" altLang="en-US"/>
              <a:pPr>
                <a:defRPr/>
              </a:pPr>
              <a:t>3/18/18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516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4887A-5EEF-4F6D-A01B-3132C1A9C3A8}" type="datetime1">
              <a:rPr lang="en-US" altLang="en-US"/>
              <a:pPr>
                <a:defRPr/>
              </a:pPr>
              <a:t>3/18/18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39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614DE-BEAE-461F-B542-A3A16438EDEF}" type="datetime1">
              <a:rPr lang="en-US" altLang="en-US"/>
              <a:pPr>
                <a:defRPr/>
              </a:pPr>
              <a:t>3/18/18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Text Box 98"/>
          <p:cNvSpPr txBox="1">
            <a:spLocks noChangeArrowheads="1"/>
          </p:cNvSpPr>
          <p:nvPr userDrawn="1"/>
        </p:nvSpPr>
        <p:spPr bwMode="auto">
          <a:xfrm>
            <a:off x="7407275" y="58738"/>
            <a:ext cx="16811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FF0000"/>
                </a:solidFill>
                <a:latin typeface="Arial" panose="020B0604020202020204" pitchFamily="34" charset="0"/>
                <a:hlinkClick r:id="rId2"/>
              </a:rPr>
              <a:t>LIGO Document M1200248-v3</a:t>
            </a:r>
            <a:r>
              <a:rPr lang="en-US" altLang="en-US" sz="800" dirty="0">
                <a:solidFill>
                  <a:srgbClr val="FF0000"/>
                </a:solidFill>
                <a:latin typeface="Arial" panose="020B0604020202020204" pitchFamily="34" charset="0"/>
              </a:rPr>
              <a:t>9</a:t>
            </a:r>
          </a:p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800" baseline="0" dirty="0">
                <a:latin typeface="Arial" panose="020B0604020202020204" pitchFamily="34" charset="0"/>
              </a:rPr>
              <a:t>18 March 2018</a:t>
            </a:r>
            <a:endParaRPr lang="en-US" altLang="en-US" sz="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781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57DF9-2530-443A-8343-3959245F03D3}" type="datetime1">
              <a:rPr lang="en-US" altLang="en-US"/>
              <a:pPr>
                <a:defRPr/>
              </a:pPr>
              <a:t>3/18/18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831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2A983-CBB9-4B92-A854-3A2ADDDE8820}" type="datetime1">
              <a:rPr lang="en-US" altLang="en-US"/>
              <a:pPr>
                <a:defRPr/>
              </a:pPr>
              <a:t>3/18/18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076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AA733-5857-44F3-B441-9A16E770E0A7}" type="datetime1">
              <a:rPr lang="en-US" altLang="en-US"/>
              <a:pPr>
                <a:defRPr/>
              </a:pPr>
              <a:t>3/18/18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1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BBDFF-9638-41C5-8901-AFA87B788DB0}" type="datetime1">
              <a:rPr lang="en-US" altLang="en-US"/>
              <a:pPr>
                <a:defRPr/>
              </a:pPr>
              <a:t>3/18/18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BB501-82E7-4E0A-88AA-A1E1D40743CD}" type="datetime1">
              <a:rPr lang="en-US" altLang="en-US"/>
              <a:pPr>
                <a:defRPr/>
              </a:pPr>
              <a:t>3/18/18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0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20C6F-47A1-4D77-8DA1-403342B023D3}" type="datetime1">
              <a:rPr lang="en-US" altLang="en-US"/>
              <a:pPr>
                <a:defRPr/>
              </a:pPr>
              <a:t>3/18/18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35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39B59-B9AD-42F1-AEA9-E83962AF5A2F}" type="datetime1">
              <a:rPr lang="en-US" altLang="en-US"/>
              <a:pPr>
                <a:defRPr/>
              </a:pPr>
              <a:t>3/18/18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175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95A55C7-3D5E-4218-B7AE-A537AD7369F3}" type="datetime1">
              <a:rPr lang="en-US" altLang="en-US"/>
              <a:pPr>
                <a:defRPr/>
              </a:pPr>
              <a:t>3/18/18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  <a:ea typeface="ＭＳ Ｐゴシック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8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cc.ligo.org/LIGO-M050172/publi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cc.ligo.org/LIGO-M050172/publi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cc.ligo.org/LIGO-M060322/publi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7"/>
          <p:cNvSpPr txBox="1">
            <a:spLocks noChangeArrowheads="1"/>
          </p:cNvSpPr>
          <p:nvPr/>
        </p:nvSpPr>
        <p:spPr bwMode="auto">
          <a:xfrm>
            <a:off x="49451" y="135731"/>
            <a:ext cx="9144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A50021"/>
                </a:solidFill>
              </a:rPr>
              <a:t>The LIGO Scienti</a:t>
            </a:r>
            <a:r>
              <a:rPr lang="en-US" altLang="en-US" dirty="0">
                <a:solidFill>
                  <a:srgbClr val="B01E3B"/>
                </a:solidFill>
              </a:rPr>
              <a:t>fic</a:t>
            </a:r>
            <a:r>
              <a:rPr lang="en-US" altLang="en-US" dirty="0">
                <a:solidFill>
                  <a:srgbClr val="A50021"/>
                </a:solidFill>
              </a:rPr>
              <a:t> Collaboration</a:t>
            </a:r>
            <a:endParaRPr lang="en-US" altLang="en-US" sz="1800" dirty="0">
              <a:solidFill>
                <a:srgbClr val="A50021"/>
              </a:solidFill>
            </a:endParaRPr>
          </a:p>
        </p:txBody>
      </p:sp>
      <p:sp>
        <p:nvSpPr>
          <p:cNvPr id="3077" name="Text Box 48"/>
          <p:cNvSpPr txBox="1">
            <a:spLocks noChangeArrowheads="1"/>
          </p:cNvSpPr>
          <p:nvPr/>
        </p:nvSpPr>
        <p:spPr bwMode="auto">
          <a:xfrm>
            <a:off x="3422964" y="1511328"/>
            <a:ext cx="2194560" cy="36576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LSC Executive Committee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(LSC Spokesperson)</a:t>
            </a:r>
          </a:p>
        </p:txBody>
      </p:sp>
      <p:sp>
        <p:nvSpPr>
          <p:cNvPr id="3082" name="Text Box 3"/>
          <p:cNvSpPr txBox="1">
            <a:spLocks noChangeArrowheads="1"/>
          </p:cNvSpPr>
          <p:nvPr/>
        </p:nvSpPr>
        <p:spPr bwMode="auto">
          <a:xfrm>
            <a:off x="3422964" y="928184"/>
            <a:ext cx="2194560" cy="338554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A50021"/>
                </a:solidFill>
              </a:rPr>
              <a:t>LSC Council</a:t>
            </a:r>
          </a:p>
        </p:txBody>
      </p:sp>
      <p:cxnSp>
        <p:nvCxnSpPr>
          <p:cNvPr id="9" name="Straight Connector 8"/>
          <p:cNvCxnSpPr>
            <a:stCxn id="132" idx="0"/>
            <a:endCxn id="3140" idx="0"/>
          </p:cNvCxnSpPr>
          <p:nvPr/>
        </p:nvCxnSpPr>
        <p:spPr>
          <a:xfrm>
            <a:off x="2360190" y="2950216"/>
            <a:ext cx="5652909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99" name="Text Box 15"/>
          <p:cNvSpPr txBox="1">
            <a:spLocks noChangeArrowheads="1"/>
          </p:cNvSpPr>
          <p:nvPr/>
        </p:nvSpPr>
        <p:spPr bwMode="auto">
          <a:xfrm>
            <a:off x="117804" y="3205577"/>
            <a:ext cx="4503647" cy="38472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16200000" scaled="0"/>
          </a:gradFill>
          <a:ln w="9525">
            <a:gradFill>
              <a:gsLst>
                <a:gs pos="0">
                  <a:schemeClr val="accent5">
                    <a:lumMod val="75000"/>
                  </a:schemeClr>
                </a:gs>
                <a:gs pos="74000">
                  <a:schemeClr val="accent5">
                    <a:lumMod val="40000"/>
                    <a:lumOff val="60000"/>
                  </a:schemeClr>
                </a:gs>
                <a:gs pos="83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1"/>
            </a:gradFill>
            <a:headEnd type="none" w="sm" len="sm"/>
            <a:tailEnd type="none" w="sm" len="sm"/>
          </a:ln>
          <a:effectLst>
            <a:outerShdw blurRad="40005" dist="22860" dir="5400000" algn="ctr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solidFill>
                  <a:srgbClr val="C00000"/>
                </a:solidFill>
              </a:rPr>
              <a:t>Data Analysis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u="sng" dirty="0"/>
              <a:t>(P. </a:t>
            </a:r>
            <a:r>
              <a:rPr lang="en-US" altLang="en-US" sz="800" u="sng" dirty="0" err="1"/>
              <a:t>Shawhan</a:t>
            </a:r>
            <a:r>
              <a:rPr lang="en-US" altLang="en-US" sz="800" u="sng" dirty="0"/>
              <a:t>)</a:t>
            </a:r>
          </a:p>
        </p:txBody>
      </p:sp>
      <p:sp>
        <p:nvSpPr>
          <p:cNvPr id="132" name="Line 139"/>
          <p:cNvSpPr>
            <a:spLocks noChangeShapeType="1"/>
          </p:cNvSpPr>
          <p:nvPr/>
        </p:nvSpPr>
        <p:spPr bwMode="auto">
          <a:xfrm>
            <a:off x="2360190" y="2950216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0" name="Line 169"/>
          <p:cNvSpPr>
            <a:spLocks noChangeShapeType="1"/>
          </p:cNvSpPr>
          <p:nvPr/>
        </p:nvSpPr>
        <p:spPr bwMode="auto">
          <a:xfrm flipH="1">
            <a:off x="8013099" y="2950216"/>
            <a:ext cx="0" cy="250148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" name="Text Box 34"/>
          <p:cNvSpPr txBox="1">
            <a:spLocks noChangeArrowheads="1"/>
          </p:cNvSpPr>
          <p:nvPr/>
        </p:nvSpPr>
        <p:spPr bwMode="auto">
          <a:xfrm>
            <a:off x="7030534" y="3200365"/>
            <a:ext cx="2011680" cy="384721"/>
          </a:xfrm>
          <a:prstGeom prst="rect">
            <a:avLst/>
          </a:prstGeom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solidFill>
                  <a:srgbClr val="A50021"/>
                </a:solidFill>
              </a:rPr>
              <a:t>Education and Public Outreach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(M. Hendry)</a:t>
            </a:r>
          </a:p>
        </p:txBody>
      </p:sp>
      <p:sp>
        <p:nvSpPr>
          <p:cNvPr id="98" name="Rectangle 97"/>
          <p:cNvSpPr/>
          <p:nvPr/>
        </p:nvSpPr>
        <p:spPr>
          <a:xfrm>
            <a:off x="7030534" y="3835061"/>
            <a:ext cx="2011680" cy="1546476"/>
          </a:xfrm>
          <a:prstGeom prst="rect">
            <a:avLst/>
          </a:prstGeom>
          <a:gradFill>
            <a:gsLst>
              <a:gs pos="0">
                <a:schemeClr val="accent2">
                  <a:tint val="100000"/>
                  <a:shade val="100000"/>
                  <a:satMod val="130000"/>
                </a:schemeClr>
              </a:gs>
              <a:gs pos="100000">
                <a:schemeClr val="accent2">
                  <a:tint val="50000"/>
                  <a:shade val="100000"/>
                  <a:satMod val="350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 Box 7"/>
          <p:cNvSpPr txBox="1">
            <a:spLocks noChangeArrowheads="1"/>
          </p:cNvSpPr>
          <p:nvPr/>
        </p:nvSpPr>
        <p:spPr bwMode="auto">
          <a:xfrm>
            <a:off x="7115938" y="3960465"/>
            <a:ext cx="1828800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Formal Education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(L. </a:t>
            </a:r>
            <a:r>
              <a:rPr lang="en-US" altLang="en-US" sz="800" dirty="0" err="1"/>
              <a:t>Cominsky</a:t>
            </a:r>
            <a:r>
              <a:rPr lang="en-US" altLang="en-US" sz="800" dirty="0"/>
              <a:t>, A. Henry, W. </a:t>
            </a:r>
            <a:r>
              <a:rPr lang="en-US" altLang="en-US" sz="800" dirty="0" err="1"/>
              <a:t>Katzmann</a:t>
            </a:r>
            <a:r>
              <a:rPr lang="en-US" altLang="en-US" sz="700" dirty="0"/>
              <a:t>)</a:t>
            </a:r>
          </a:p>
        </p:txBody>
      </p:sp>
      <p:sp>
        <p:nvSpPr>
          <p:cNvPr id="109" name="Text Box 7"/>
          <p:cNvSpPr txBox="1">
            <a:spLocks noChangeArrowheads="1"/>
          </p:cNvSpPr>
          <p:nvPr/>
        </p:nvSpPr>
        <p:spPr bwMode="auto">
          <a:xfrm>
            <a:off x="7118363" y="4417084"/>
            <a:ext cx="1828800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Informal Ed./Public Outreach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(A. </a:t>
            </a:r>
            <a:r>
              <a:rPr lang="en-US" altLang="en-US" sz="800" dirty="0" err="1"/>
              <a:t>Stuver</a:t>
            </a:r>
            <a:r>
              <a:rPr lang="en-US" altLang="en-US" sz="800" dirty="0"/>
              <a:t>)</a:t>
            </a:r>
          </a:p>
        </p:txBody>
      </p:sp>
      <p:sp>
        <p:nvSpPr>
          <p:cNvPr id="3139" name="Line 168"/>
          <p:cNvSpPr>
            <a:spLocks noChangeShapeType="1"/>
          </p:cNvSpPr>
          <p:nvPr/>
        </p:nvSpPr>
        <p:spPr bwMode="auto">
          <a:xfrm flipH="1">
            <a:off x="5802120" y="2950215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2" name="Text Box 5"/>
          <p:cNvSpPr txBox="1">
            <a:spLocks noChangeArrowheads="1"/>
          </p:cNvSpPr>
          <p:nvPr/>
        </p:nvSpPr>
        <p:spPr bwMode="auto">
          <a:xfrm>
            <a:off x="4804035" y="3196519"/>
            <a:ext cx="2011680" cy="384721"/>
          </a:xfrm>
          <a:prstGeom prst="rect">
            <a:avLst/>
          </a:prstGeom>
          <a:gradFill>
            <a:gsLst>
              <a:gs pos="0">
                <a:schemeClr val="accent3">
                  <a:lumMod val="100000"/>
                </a:schemeClr>
              </a:gs>
              <a:gs pos="100000">
                <a:schemeClr val="accent3">
                  <a:lumMod val="40000"/>
                  <a:lumOff val="60000"/>
                </a:schemeClr>
              </a:gs>
            </a:gsLst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>
                <a:solidFill>
                  <a:srgbClr val="C00000"/>
                </a:solidFill>
              </a:rPr>
              <a:t>Instrument Science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(B. Lantz)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042246" y="2120350"/>
            <a:ext cx="6959461" cy="523220"/>
            <a:chOff x="1094002" y="1645920"/>
            <a:chExt cx="6959461" cy="523220"/>
          </a:xfrm>
        </p:grpSpPr>
        <p:sp>
          <p:nvSpPr>
            <p:cNvPr id="3074" name="Text Box 3"/>
            <p:cNvSpPr txBox="1">
              <a:spLocks noChangeArrowheads="1"/>
            </p:cNvSpPr>
            <p:nvPr/>
          </p:nvSpPr>
          <p:spPr bwMode="auto">
            <a:xfrm>
              <a:off x="3474720" y="1645920"/>
              <a:ext cx="2194560" cy="523220"/>
            </a:xfrm>
            <a:prstGeom prst="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LSC Spokesperson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(D. Shoemaker)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Deputy Spokesperson (L. </a:t>
              </a:r>
              <a:r>
                <a:rPr lang="en-US" altLang="en-US" sz="800" dirty="0" err="1"/>
                <a:t>Cadonati</a:t>
              </a:r>
              <a:r>
                <a:rPr lang="en-US" altLang="en-US" sz="800" dirty="0"/>
                <a:t>)</a:t>
              </a:r>
            </a:p>
          </p:txBody>
        </p:sp>
        <p:sp>
          <p:nvSpPr>
            <p:cNvPr id="3097" name="Text Box 36"/>
            <p:cNvSpPr txBox="1">
              <a:spLocks noChangeArrowheads="1"/>
            </p:cNvSpPr>
            <p:nvPr/>
          </p:nvSpPr>
          <p:spPr bwMode="auto">
            <a:xfrm>
              <a:off x="1094002" y="1776461"/>
              <a:ext cx="1923515" cy="276999"/>
            </a:xfrm>
            <a:prstGeom prst="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  <a:hlinkClick r:id="rId2" action="ppaction://hlinksldjump"/>
                </a:rPr>
                <a:t>LSC-Virgo Committees</a:t>
              </a:r>
              <a:endParaRPr lang="en-US" altLang="en-US" sz="1200" dirty="0">
                <a:solidFill>
                  <a:srgbClr val="A50021"/>
                </a:solidFill>
              </a:endParaRPr>
            </a:p>
          </p:txBody>
        </p:sp>
        <p:sp>
          <p:nvSpPr>
            <p:cNvPr id="145" name="Text Box 36"/>
            <p:cNvSpPr txBox="1">
              <a:spLocks noChangeArrowheads="1"/>
            </p:cNvSpPr>
            <p:nvPr/>
          </p:nvSpPr>
          <p:spPr bwMode="auto">
            <a:xfrm>
              <a:off x="6129948" y="1774159"/>
              <a:ext cx="1923515" cy="276999"/>
            </a:xfrm>
            <a:prstGeom prst="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  <a:hlinkClick r:id="rId3" action="ppaction://hlinksldjump"/>
                </a:rPr>
                <a:t>LSC Service Committees</a:t>
              </a:r>
              <a:endParaRPr lang="en-US" altLang="en-US" sz="1200" dirty="0">
                <a:solidFill>
                  <a:srgbClr val="A50021"/>
                </a:solidFill>
              </a:endParaRPr>
            </a:p>
          </p:txBody>
        </p:sp>
        <p:sp>
          <p:nvSpPr>
            <p:cNvPr id="152" name="Line 159"/>
            <p:cNvSpPr>
              <a:spLocks noChangeShapeType="1"/>
            </p:cNvSpPr>
            <p:nvPr/>
          </p:nvSpPr>
          <p:spPr bwMode="auto">
            <a:xfrm>
              <a:off x="3017517" y="1916824"/>
              <a:ext cx="457203" cy="0"/>
            </a:xfrm>
            <a:prstGeom prst="line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Line 159"/>
            <p:cNvSpPr>
              <a:spLocks noChangeShapeType="1"/>
            </p:cNvSpPr>
            <p:nvPr/>
          </p:nvSpPr>
          <p:spPr bwMode="auto">
            <a:xfrm>
              <a:off x="5672746" y="1916824"/>
              <a:ext cx="453738" cy="0"/>
            </a:xfrm>
            <a:prstGeom prst="line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821287" y="3844428"/>
            <a:ext cx="2011680" cy="2860418"/>
            <a:chOff x="5071457" y="3844428"/>
            <a:chExt cx="2011680" cy="2860418"/>
          </a:xfrm>
        </p:grpSpPr>
        <p:sp>
          <p:nvSpPr>
            <p:cNvPr id="96" name="Rectangle 95"/>
            <p:cNvSpPr/>
            <p:nvPr/>
          </p:nvSpPr>
          <p:spPr>
            <a:xfrm>
              <a:off x="5071457" y="3844428"/>
              <a:ext cx="2011680" cy="2860418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100000"/>
                  </a:schemeClr>
                </a:gs>
                <a:gs pos="100000">
                  <a:schemeClr val="accent3">
                    <a:lumMod val="40000"/>
                    <a:lumOff val="60000"/>
                  </a:schemeClr>
                </a:gs>
              </a:gsLst>
              <a:lin ang="16200000" scaled="0"/>
              <a:tileRect/>
            </a:gra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3" name="Text Box 6"/>
            <p:cNvSpPr txBox="1">
              <a:spLocks noChangeArrowheads="1"/>
            </p:cNvSpPr>
            <p:nvPr/>
          </p:nvSpPr>
          <p:spPr bwMode="auto">
            <a:xfrm>
              <a:off x="5162455" y="5803586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Adv. Interferometer Configurations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(S. </a:t>
              </a:r>
              <a:r>
                <a:rPr lang="en-US" altLang="en-US" sz="800" dirty="0" err="1"/>
                <a:t>Hild</a:t>
              </a:r>
              <a:r>
                <a:rPr lang="en-US" altLang="en-US" sz="800" dirty="0"/>
                <a:t>)</a:t>
              </a:r>
            </a:p>
          </p:txBody>
        </p:sp>
        <p:sp>
          <p:nvSpPr>
            <p:cNvPr id="3114" name="Text Box 7"/>
            <p:cNvSpPr txBox="1">
              <a:spLocks noChangeArrowheads="1"/>
            </p:cNvSpPr>
            <p:nvPr/>
          </p:nvSpPr>
          <p:spPr bwMode="auto">
            <a:xfrm>
              <a:off x="5162455" y="4418746"/>
              <a:ext cx="1828800" cy="36908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Lasers and Auxiliary Optics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(V. </a:t>
              </a:r>
              <a:r>
                <a:rPr lang="en-US" altLang="en-US" sz="800" dirty="0" err="1"/>
                <a:t>Quetschke</a:t>
              </a:r>
              <a:r>
                <a:rPr lang="en-US" altLang="en-US" sz="800" dirty="0"/>
                <a:t>)</a:t>
              </a:r>
            </a:p>
          </p:txBody>
        </p:sp>
        <p:sp>
          <p:nvSpPr>
            <p:cNvPr id="3115" name="Text Box 8"/>
            <p:cNvSpPr txBox="1">
              <a:spLocks noChangeArrowheads="1"/>
            </p:cNvSpPr>
            <p:nvPr/>
          </p:nvSpPr>
          <p:spPr bwMode="auto">
            <a:xfrm>
              <a:off x="5162455" y="4877489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Optics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(E. Gustafson)</a:t>
              </a:r>
            </a:p>
          </p:txBody>
        </p:sp>
        <p:sp>
          <p:nvSpPr>
            <p:cNvPr id="3116" name="Text Box 9"/>
            <p:cNvSpPr txBox="1">
              <a:spLocks noChangeArrowheads="1"/>
            </p:cNvSpPr>
            <p:nvPr/>
          </p:nvSpPr>
          <p:spPr bwMode="auto">
            <a:xfrm>
              <a:off x="5162455" y="5336228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Seismic Isolation and Suspensions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(G. Hammond)</a:t>
              </a:r>
            </a:p>
          </p:txBody>
        </p:sp>
        <p:sp>
          <p:nvSpPr>
            <p:cNvPr id="3117" name="Text Box 9"/>
            <p:cNvSpPr txBox="1">
              <a:spLocks noChangeArrowheads="1"/>
            </p:cNvSpPr>
            <p:nvPr/>
          </p:nvSpPr>
          <p:spPr bwMode="auto">
            <a:xfrm>
              <a:off x="5162455" y="3960002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Quantum Noise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800" dirty="0"/>
                <a:t>(S. </a:t>
              </a:r>
              <a:r>
                <a:rPr lang="en-US" altLang="en-US" sz="800" dirty="0" err="1"/>
                <a:t>Danilishin</a:t>
              </a:r>
              <a:r>
                <a:rPr lang="en-US" altLang="en-US" sz="800" dirty="0"/>
                <a:t>)</a:t>
              </a:r>
            </a:p>
          </p:txBody>
        </p:sp>
      </p:grpSp>
      <p:sp>
        <p:nvSpPr>
          <p:cNvPr id="82" name="Line 168"/>
          <p:cNvSpPr>
            <a:spLocks noChangeShapeType="1"/>
          </p:cNvSpPr>
          <p:nvPr/>
        </p:nvSpPr>
        <p:spPr bwMode="auto">
          <a:xfrm flipH="1">
            <a:off x="5810746" y="3595886"/>
            <a:ext cx="0" cy="24854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168"/>
          <p:cNvSpPr>
            <a:spLocks noChangeShapeType="1"/>
          </p:cNvSpPr>
          <p:nvPr/>
        </p:nvSpPr>
        <p:spPr bwMode="auto">
          <a:xfrm flipH="1">
            <a:off x="8013099" y="3587260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117804" y="3842189"/>
            <a:ext cx="2011680" cy="2277374"/>
            <a:chOff x="117804" y="3842189"/>
            <a:chExt cx="2011680" cy="2277374"/>
          </a:xfrm>
        </p:grpSpPr>
        <p:sp>
          <p:nvSpPr>
            <p:cNvPr id="7" name="Rectangle 6"/>
            <p:cNvSpPr/>
            <p:nvPr/>
          </p:nvSpPr>
          <p:spPr>
            <a:xfrm>
              <a:off x="117804" y="3842189"/>
              <a:ext cx="2011680" cy="2277374"/>
            </a:xfrm>
            <a:prstGeom prst="rect">
              <a:avLst/>
            </a:prstGeom>
            <a:gradFill>
              <a:gsLst>
                <a:gs pos="0">
                  <a:schemeClr val="accent6">
                    <a:lumMod val="75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</a:gra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100" name="Text Box 16"/>
            <p:cNvSpPr txBox="1">
              <a:spLocks noChangeArrowheads="1"/>
            </p:cNvSpPr>
            <p:nvPr/>
          </p:nvSpPr>
          <p:spPr bwMode="auto">
            <a:xfrm>
              <a:off x="210685" y="3945703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>
                  <a:hlinkClick r:id="rId4" action="ppaction://hlinksldjump"/>
                </a:rPr>
                <a:t>Burst Sources</a:t>
              </a:r>
              <a:endParaRPr lang="en-US" altLang="en-US" sz="800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(R. Frey, J. </a:t>
              </a:r>
              <a:r>
                <a:rPr lang="en-US" altLang="en-US" sz="800" dirty="0" err="1"/>
                <a:t>Kanner</a:t>
              </a:r>
              <a:r>
                <a:rPr lang="en-US" altLang="en-US" sz="800" dirty="0"/>
                <a:t>)</a:t>
              </a:r>
            </a:p>
          </p:txBody>
        </p:sp>
        <p:sp>
          <p:nvSpPr>
            <p:cNvPr id="3101" name="Text Box 17"/>
            <p:cNvSpPr txBox="1">
              <a:spLocks noChangeArrowheads="1"/>
            </p:cNvSpPr>
            <p:nvPr/>
          </p:nvSpPr>
          <p:spPr bwMode="auto">
            <a:xfrm>
              <a:off x="210684" y="4494343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>
                  <a:hlinkClick r:id="rId5" action="ppaction://hlinksldjump"/>
                </a:rPr>
                <a:t>Compact Binary Sources</a:t>
              </a:r>
              <a:endParaRPr lang="en-US" altLang="en-US" sz="800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(J. Creighton, B. Farr)</a:t>
              </a:r>
            </a:p>
          </p:txBody>
        </p:sp>
        <p:sp>
          <p:nvSpPr>
            <p:cNvPr id="3102" name="Text Box 20"/>
            <p:cNvSpPr txBox="1">
              <a:spLocks noChangeArrowheads="1"/>
            </p:cNvSpPr>
            <p:nvPr/>
          </p:nvSpPr>
          <p:spPr bwMode="auto">
            <a:xfrm>
              <a:off x="210686" y="5042983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Continuous Wave Sources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(E. Goetz, M.A. Papa)</a:t>
              </a:r>
            </a:p>
          </p:txBody>
        </p:sp>
        <p:sp>
          <p:nvSpPr>
            <p:cNvPr id="3103" name="Text Box 21"/>
            <p:cNvSpPr txBox="1">
              <a:spLocks noChangeArrowheads="1"/>
            </p:cNvSpPr>
            <p:nvPr/>
          </p:nvSpPr>
          <p:spPr bwMode="auto">
            <a:xfrm>
              <a:off x="210686" y="5591623"/>
              <a:ext cx="1828800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Stochastic Background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(A. </a:t>
              </a:r>
              <a:r>
                <a:rPr lang="en-US" altLang="en-US" sz="800" dirty="0" err="1"/>
                <a:t>Matas</a:t>
              </a:r>
              <a:r>
                <a:rPr lang="en-US" altLang="en-US" sz="800" dirty="0"/>
                <a:t>, J. Romano)</a:t>
              </a:r>
            </a:p>
          </p:txBody>
        </p:sp>
      </p:grpSp>
      <p:sp>
        <p:nvSpPr>
          <p:cNvPr id="87" name="Line 168"/>
          <p:cNvSpPr>
            <a:spLocks noChangeShapeType="1"/>
          </p:cNvSpPr>
          <p:nvPr/>
        </p:nvSpPr>
        <p:spPr bwMode="auto">
          <a:xfrm flipH="1">
            <a:off x="4525938" y="2684338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Line 168"/>
          <p:cNvSpPr>
            <a:spLocks noChangeShapeType="1"/>
          </p:cNvSpPr>
          <p:nvPr/>
        </p:nvSpPr>
        <p:spPr bwMode="auto">
          <a:xfrm flipH="1">
            <a:off x="4525938" y="1885060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Line 168"/>
          <p:cNvSpPr>
            <a:spLocks noChangeShapeType="1"/>
          </p:cNvSpPr>
          <p:nvPr/>
        </p:nvSpPr>
        <p:spPr bwMode="auto">
          <a:xfrm flipH="1">
            <a:off x="4528757" y="1273651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2265299" y="3840480"/>
            <a:ext cx="2356152" cy="1748220"/>
            <a:chOff x="2265299" y="3824937"/>
            <a:chExt cx="2356152" cy="1748220"/>
          </a:xfrm>
        </p:grpSpPr>
        <p:sp>
          <p:nvSpPr>
            <p:cNvPr id="99" name="Rectangle 98"/>
            <p:cNvSpPr/>
            <p:nvPr/>
          </p:nvSpPr>
          <p:spPr>
            <a:xfrm>
              <a:off x="2265299" y="3824937"/>
              <a:ext cx="2356152" cy="1748220"/>
            </a:xfrm>
            <a:prstGeom prst="rect">
              <a:avLst/>
            </a:prstGeom>
            <a:gradFill>
              <a:gsLst>
                <a:gs pos="0">
                  <a:schemeClr val="accent5">
                    <a:lumMod val="75000"/>
                  </a:schemeClr>
                </a:gs>
                <a:gs pos="100000">
                  <a:schemeClr val="accent5">
                    <a:lumMod val="40000"/>
                    <a:lumOff val="60000"/>
                  </a:schemeClr>
                </a:gs>
              </a:gsLst>
            </a:gra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4" name="Text Box 24"/>
            <p:cNvSpPr txBox="1">
              <a:spLocks noChangeArrowheads="1"/>
            </p:cNvSpPr>
            <p:nvPr/>
          </p:nvSpPr>
          <p:spPr bwMode="auto">
            <a:xfrm>
              <a:off x="2862976" y="3934665"/>
              <a:ext cx="1645920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Computing and Software</a:t>
              </a:r>
              <a:r>
                <a:rPr lang="en-US" altLang="en-US" sz="900" dirty="0"/>
                <a:t>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(P. Brady, P. </a:t>
              </a:r>
              <a:r>
                <a:rPr lang="en-US" altLang="en-US" sz="800" dirty="0" err="1"/>
                <a:t>Couvares</a:t>
              </a:r>
              <a:r>
                <a:rPr lang="en-US" altLang="en-US" sz="800" dirty="0"/>
                <a:t>)</a:t>
              </a:r>
            </a:p>
          </p:txBody>
        </p:sp>
        <p:sp>
          <p:nvSpPr>
            <p:cNvPr id="3106" name="Text Box 27"/>
            <p:cNvSpPr txBox="1">
              <a:spLocks noChangeArrowheads="1"/>
            </p:cNvSpPr>
            <p:nvPr/>
          </p:nvSpPr>
          <p:spPr bwMode="auto">
            <a:xfrm>
              <a:off x="2862978" y="4483305"/>
              <a:ext cx="1645920" cy="36353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hlinkClick r:id="rId6" action="ppaction://hlinksldjump"/>
                </a:rPr>
                <a:t>Detector Characterization</a:t>
              </a:r>
              <a:endParaRPr lang="en-US" altLang="en-US" sz="900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(A. Lundgren, J. McIver)</a:t>
              </a:r>
            </a:p>
          </p:txBody>
        </p:sp>
        <p:sp>
          <p:nvSpPr>
            <p:cNvPr id="49" name="Text Box 27"/>
            <p:cNvSpPr txBox="1">
              <a:spLocks noChangeArrowheads="1"/>
            </p:cNvSpPr>
            <p:nvPr/>
          </p:nvSpPr>
          <p:spPr bwMode="auto">
            <a:xfrm>
              <a:off x="2867767" y="5031945"/>
              <a:ext cx="1645920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Calibration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sz="800" dirty="0"/>
                <a:t>(J. </a:t>
              </a:r>
              <a:r>
                <a:rPr lang="en-US" sz="800" dirty="0" err="1"/>
                <a:t>Kissel</a:t>
              </a:r>
              <a:r>
                <a:rPr lang="en-US" sz="800" dirty="0"/>
                <a:t>, M. Wade) </a:t>
              </a:r>
              <a:endParaRPr lang="en-US" altLang="en-US" sz="800" dirty="0"/>
            </a:p>
          </p:txBody>
        </p:sp>
        <p:sp>
          <p:nvSpPr>
            <p:cNvPr id="54" name="Text Box 8"/>
            <p:cNvSpPr txBox="1">
              <a:spLocks noChangeArrowheads="1"/>
            </p:cNvSpPr>
            <p:nvPr/>
          </p:nvSpPr>
          <p:spPr bwMode="auto">
            <a:xfrm rot="16200000">
              <a:off x="1822311" y="4513977"/>
              <a:ext cx="1475101" cy="33855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Optimization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dirty="0"/>
                <a:t>(P. </a:t>
              </a:r>
              <a:r>
                <a:rPr lang="en-US" altLang="en-US" sz="800" dirty="0" err="1"/>
                <a:t>Couvares</a:t>
              </a:r>
              <a:r>
                <a:rPr lang="en-US" altLang="en-US" sz="800" dirty="0"/>
                <a:t>)</a:t>
              </a:r>
            </a:p>
          </p:txBody>
        </p:sp>
      </p:grpSp>
      <p:sp>
        <p:nvSpPr>
          <p:cNvPr id="56" name="Line 168"/>
          <p:cNvSpPr>
            <a:spLocks noChangeShapeType="1"/>
          </p:cNvSpPr>
          <p:nvPr/>
        </p:nvSpPr>
        <p:spPr bwMode="auto">
          <a:xfrm flipH="1">
            <a:off x="3406864" y="3582218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Line 168"/>
          <p:cNvSpPr>
            <a:spLocks noChangeShapeType="1"/>
          </p:cNvSpPr>
          <p:nvPr/>
        </p:nvSpPr>
        <p:spPr bwMode="auto">
          <a:xfrm flipH="1">
            <a:off x="1109363" y="3621855"/>
            <a:ext cx="0" cy="246303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4909415" y="6275166"/>
            <a:ext cx="1828800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Control systems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(D. Coyne)</a:t>
            </a: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7098699" y="4880815"/>
            <a:ext cx="1828800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LSC Web Committee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(M. </a:t>
            </a:r>
            <a:r>
              <a:rPr lang="en-US" altLang="en-US" sz="800" dirty="0" err="1"/>
              <a:t>Favata</a:t>
            </a:r>
            <a:r>
              <a:rPr lang="en-US" altLang="en-US" sz="800" dirty="0"/>
              <a:t>)</a:t>
            </a:r>
          </a:p>
        </p:txBody>
      </p:sp>
    </p:spTree>
  </p:cSld>
  <p:clrMapOvr>
    <a:masterClrMapping/>
  </p:clrMapOvr>
  <p:transition advClick="0" advTm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501879" y="337654"/>
            <a:ext cx="2463997" cy="338554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A50021"/>
                </a:solidFill>
              </a:rPr>
              <a:t>LSC Executive Committee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82410" y="815678"/>
            <a:ext cx="6702936" cy="4506950"/>
          </a:xfrm>
          <a:prstGeom prst="rect">
            <a:avLst/>
          </a:prstGeom>
          <a:noFill/>
          <a:ln w="12700" cmpd="sng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 Box 3"/>
          <p:cNvSpPr txBox="1">
            <a:spLocks noChangeArrowheads="1"/>
          </p:cNvSpPr>
          <p:nvPr/>
        </p:nvSpPr>
        <p:spPr bwMode="auto">
          <a:xfrm>
            <a:off x="2597811" y="944871"/>
            <a:ext cx="4313972" cy="101566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LSC Directorate</a:t>
            </a:r>
          </a:p>
          <a:p>
            <a:pPr algn="ctr">
              <a:buNone/>
            </a:pPr>
            <a:r>
              <a:rPr lang="en-US" altLang="en-US" sz="1000" dirty="0"/>
              <a:t>LSC Spokesperson (David Shoemaker, Executive Committee chair) </a:t>
            </a:r>
          </a:p>
          <a:p>
            <a:pPr algn="ctr">
              <a:buNone/>
            </a:pPr>
            <a:r>
              <a:rPr lang="en-US" altLang="en-US" sz="1000" dirty="0"/>
              <a:t>LSC Deputy Spokesperson (Laura </a:t>
            </a:r>
            <a:r>
              <a:rPr lang="en-US" altLang="en-US" sz="1000" dirty="0" err="1"/>
              <a:t>Cadonati</a:t>
            </a:r>
            <a:r>
              <a:rPr lang="en-US" altLang="en-US" sz="1000" dirty="0"/>
              <a:t>)</a:t>
            </a:r>
          </a:p>
          <a:p>
            <a:pPr algn="ctr">
              <a:buNone/>
            </a:pPr>
            <a:r>
              <a:rPr lang="en-US" altLang="en-US" sz="1000" dirty="0"/>
              <a:t>LIGO Laboratory Executive Director (David </a:t>
            </a:r>
            <a:r>
              <a:rPr lang="en-US" altLang="en-US" sz="1000" dirty="0" err="1"/>
              <a:t>Reitze</a:t>
            </a:r>
            <a:r>
              <a:rPr lang="en-US" altLang="en-US" sz="1000" dirty="0"/>
              <a:t>)</a:t>
            </a:r>
          </a:p>
          <a:p>
            <a:pPr algn="ctr">
              <a:buNone/>
            </a:pPr>
            <a:r>
              <a:rPr lang="en-US" altLang="en-US" sz="1000" dirty="0"/>
              <a:t>LIGO Laboratory Deputy Director (Albert </a:t>
            </a:r>
            <a:r>
              <a:rPr lang="en-US" altLang="en-US" sz="1000" dirty="0" err="1"/>
              <a:t>Lazzarini</a:t>
            </a:r>
            <a:r>
              <a:rPr lang="en-US" altLang="en-US" sz="1000" dirty="0"/>
              <a:t>)</a:t>
            </a: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2576891" y="3954931"/>
            <a:ext cx="4313972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Appointed Members</a:t>
            </a:r>
          </a:p>
          <a:p>
            <a:pPr algn="ctr">
              <a:buNone/>
            </a:pPr>
            <a:r>
              <a:rPr lang="en-US" altLang="en-US" sz="1000" dirty="0"/>
              <a:t>Peter </a:t>
            </a:r>
            <a:r>
              <a:rPr lang="en-US" altLang="en-US" sz="1000" dirty="0" err="1"/>
              <a:t>Shawhan</a:t>
            </a:r>
            <a:r>
              <a:rPr lang="en-US" altLang="en-US" sz="1000" dirty="0"/>
              <a:t> (Data Analysis Committee chair)</a:t>
            </a:r>
          </a:p>
          <a:p>
            <a:pPr algn="ctr">
              <a:buNone/>
            </a:pPr>
            <a:r>
              <a:rPr lang="en-US" altLang="en-US" sz="1000" dirty="0"/>
              <a:t>Brian Lantz (Advanced Detector Committee chair)</a:t>
            </a:r>
          </a:p>
          <a:p>
            <a:pPr algn="ctr">
              <a:buNone/>
            </a:pPr>
            <a:r>
              <a:rPr lang="en-US" altLang="en-US" sz="1000" dirty="0"/>
              <a:t>Andy Lundgren (Detector Characterization Committee co-chair)</a:t>
            </a:r>
          </a:p>
          <a:p>
            <a:pPr algn="ctr">
              <a:buNone/>
            </a:pPr>
            <a:r>
              <a:rPr lang="en-US" altLang="en-US" sz="1000" dirty="0"/>
              <a:t>Stefan </a:t>
            </a:r>
            <a:r>
              <a:rPr lang="en-US" altLang="en-US" sz="1000" dirty="0" err="1"/>
              <a:t>Hild</a:t>
            </a:r>
            <a:r>
              <a:rPr lang="en-US" altLang="en-US" sz="1000" dirty="0"/>
              <a:t> (Publications and Presentations Committee co-chair)</a:t>
            </a:r>
          </a:p>
          <a:p>
            <a:pPr algn="ctr">
              <a:buNone/>
            </a:pPr>
            <a:r>
              <a:rPr lang="en-US" altLang="en-US" sz="1000" dirty="0"/>
              <a:t>Patrick Brady/Peter </a:t>
            </a:r>
            <a:r>
              <a:rPr lang="en-US" altLang="en-US" sz="1000" dirty="0" err="1"/>
              <a:t>Couvares</a:t>
            </a:r>
            <a:r>
              <a:rPr lang="en-US" altLang="en-US" sz="1000" dirty="0"/>
              <a:t> (Computing and Software Committee co-chair)</a:t>
            </a:r>
          </a:p>
        </p:txBody>
      </p:sp>
      <p:sp>
        <p:nvSpPr>
          <p:cNvPr id="59" name="Text Box 3"/>
          <p:cNvSpPr txBox="1">
            <a:spLocks noChangeArrowheads="1"/>
          </p:cNvSpPr>
          <p:nvPr/>
        </p:nvSpPr>
        <p:spPr bwMode="auto">
          <a:xfrm>
            <a:off x="2597811" y="2063396"/>
            <a:ext cx="4313972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LIGO Observatory Representatives</a:t>
            </a:r>
          </a:p>
          <a:p>
            <a:pPr algn="ctr">
              <a:buNone/>
            </a:pPr>
            <a:r>
              <a:rPr lang="en-US" altLang="en-US" sz="1000" dirty="0"/>
              <a:t>Michael Landry (Hanford)</a:t>
            </a:r>
          </a:p>
          <a:p>
            <a:pPr algn="ctr">
              <a:buNone/>
            </a:pPr>
            <a:r>
              <a:rPr lang="en-US" altLang="en-US" sz="1000" dirty="0"/>
              <a:t>Joe </a:t>
            </a:r>
            <a:r>
              <a:rPr lang="en-US" altLang="en-US" sz="1000" dirty="0" err="1"/>
              <a:t>Giaime</a:t>
            </a:r>
            <a:r>
              <a:rPr lang="en-US" altLang="en-US" sz="1000" dirty="0"/>
              <a:t> (Livingston)</a:t>
            </a:r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2576891" y="2829813"/>
            <a:ext cx="4313972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Detector Group Representatives</a:t>
            </a:r>
          </a:p>
          <a:p>
            <a:pPr algn="ctr">
              <a:buNone/>
            </a:pPr>
            <a:r>
              <a:rPr lang="en-US" altLang="en-US" sz="1000" dirty="0"/>
              <a:t>Bernard Schutz (GEO)</a:t>
            </a:r>
          </a:p>
        </p:txBody>
      </p:sp>
      <p:sp>
        <p:nvSpPr>
          <p:cNvPr id="61" name="Text Box 3"/>
          <p:cNvSpPr txBox="1">
            <a:spLocks noChangeArrowheads="1"/>
          </p:cNvSpPr>
          <p:nvPr/>
        </p:nvSpPr>
        <p:spPr bwMode="auto">
          <a:xfrm>
            <a:off x="2597811" y="3394340"/>
            <a:ext cx="4313972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At large (elected) members </a:t>
            </a:r>
          </a:p>
          <a:p>
            <a:pPr algn="ctr">
              <a:buNone/>
            </a:pPr>
            <a:r>
              <a:rPr lang="en-US" altLang="en-US" sz="1000" dirty="0"/>
              <a:t>Barry </a:t>
            </a:r>
            <a:r>
              <a:rPr lang="en-US" altLang="en-US" sz="1000" dirty="0" err="1"/>
              <a:t>Barish</a:t>
            </a:r>
            <a:r>
              <a:rPr lang="en-US" altLang="en-US" sz="1000" dirty="0"/>
              <a:t>, </a:t>
            </a:r>
            <a:r>
              <a:rPr lang="en-US" altLang="en-US" sz="1000" dirty="0" err="1"/>
              <a:t>Vassiliki</a:t>
            </a:r>
            <a:r>
              <a:rPr lang="en-US" altLang="en-US" sz="1000" dirty="0"/>
              <a:t> </a:t>
            </a:r>
            <a:r>
              <a:rPr lang="en-US" altLang="en-US" sz="1000" dirty="0" err="1"/>
              <a:t>Kalogera</a:t>
            </a:r>
            <a:r>
              <a:rPr lang="en-US" altLang="en-US" sz="1000" dirty="0"/>
              <a:t>, Keith Riles, Peter </a:t>
            </a:r>
            <a:r>
              <a:rPr lang="en-US" altLang="en-US" sz="1000" dirty="0" err="1"/>
              <a:t>Saulson</a:t>
            </a:r>
            <a:endParaRPr lang="en-US" altLang="en-US" sz="1000" dirty="0"/>
          </a:p>
        </p:txBody>
      </p:sp>
      <p:sp>
        <p:nvSpPr>
          <p:cNvPr id="62" name="Text Box 3"/>
          <p:cNvSpPr txBox="1">
            <a:spLocks noChangeArrowheads="1"/>
          </p:cNvSpPr>
          <p:nvPr/>
        </p:nvSpPr>
        <p:spPr bwMode="auto">
          <a:xfrm>
            <a:off x="1914831" y="5686426"/>
            <a:ext cx="5679932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Invited (non-voting) members</a:t>
            </a:r>
          </a:p>
          <a:p>
            <a:pPr algn="ctr">
              <a:buNone/>
            </a:pPr>
            <a:r>
              <a:rPr lang="en-US" altLang="en-US" sz="1000" dirty="0"/>
              <a:t>Bruce Allen, Stuart Anderson, Lisa </a:t>
            </a:r>
            <a:r>
              <a:rPr lang="en-US" altLang="en-US" sz="1000" dirty="0" err="1"/>
              <a:t>Barsotti</a:t>
            </a:r>
            <a:r>
              <a:rPr lang="en-US" altLang="en-US" sz="1000" dirty="0"/>
              <a:t>, Patrick Brady/Peter </a:t>
            </a:r>
            <a:r>
              <a:rPr lang="en-US" altLang="en-US" sz="1000" dirty="0" err="1"/>
              <a:t>Couvares</a:t>
            </a:r>
            <a:r>
              <a:rPr lang="en-US" altLang="en-US" sz="1000" dirty="0"/>
              <a:t>, Jess McIver </a:t>
            </a:r>
          </a:p>
        </p:txBody>
      </p:sp>
      <p:sp>
        <p:nvSpPr>
          <p:cNvPr id="63" name="TextBox 62"/>
          <p:cNvSpPr txBox="1"/>
          <p:nvPr/>
        </p:nvSpPr>
        <p:spPr>
          <a:xfrm rot="16200000">
            <a:off x="-665113" y="3073224"/>
            <a:ext cx="489494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Voting members</a:t>
            </a:r>
          </a:p>
          <a:p>
            <a:pPr algn="ctr"/>
            <a:r>
              <a:rPr lang="en-US" sz="1050" dirty="0"/>
              <a:t>(Bylaws </a:t>
            </a:r>
            <a:r>
              <a:rPr lang="en-US" sz="1050" dirty="0">
                <a:hlinkClick r:id="rId2"/>
              </a:rPr>
              <a:t>LIGO Document M050172</a:t>
            </a:r>
            <a:r>
              <a:rPr lang="en-US" sz="1050" dirty="0"/>
              <a:t>)</a:t>
            </a:r>
          </a:p>
        </p:txBody>
      </p:sp>
      <p:sp>
        <p:nvSpPr>
          <p:cNvPr id="64" name="Rectangle 63"/>
          <p:cNvSpPr/>
          <p:nvPr/>
        </p:nvSpPr>
        <p:spPr>
          <a:xfrm>
            <a:off x="1382410" y="5514618"/>
            <a:ext cx="6702936" cy="777000"/>
          </a:xfrm>
          <a:prstGeom prst="rect">
            <a:avLst/>
          </a:prstGeom>
          <a:noFill/>
          <a:ln w="12700" cmpd="sng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14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501880" y="660945"/>
            <a:ext cx="2463997" cy="338554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A50021"/>
                </a:solidFill>
                <a:hlinkClick r:id="" action="ppaction://hlinkshowjump?jump=firstslide"/>
              </a:rPr>
              <a:t>LSC Service Committees</a:t>
            </a:r>
            <a:endParaRPr lang="en-US" altLang="en-US" sz="1600" dirty="0">
              <a:solidFill>
                <a:srgbClr val="A5002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58452" y="4741304"/>
            <a:ext cx="7029379" cy="1851229"/>
            <a:chOff x="1579783" y="4575451"/>
            <a:chExt cx="7029379" cy="1851229"/>
          </a:xfrm>
        </p:grpSpPr>
        <p:sp>
          <p:nvSpPr>
            <p:cNvPr id="9" name="Rectangle 8"/>
            <p:cNvSpPr/>
            <p:nvPr/>
          </p:nvSpPr>
          <p:spPr>
            <a:xfrm>
              <a:off x="1587261" y="4587706"/>
              <a:ext cx="7021901" cy="183897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 Box 24"/>
            <p:cNvSpPr txBox="1">
              <a:spLocks noChangeArrowheads="1"/>
            </p:cNvSpPr>
            <p:nvPr/>
          </p:nvSpPr>
          <p:spPr bwMode="auto">
            <a:xfrm>
              <a:off x="6400800" y="5303520"/>
              <a:ext cx="201168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Meeting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(P. Sutton)</a:t>
              </a:r>
            </a:p>
          </p:txBody>
        </p:sp>
        <p:sp>
          <p:nvSpPr>
            <p:cNvPr id="50" name="Text Box 24"/>
            <p:cNvSpPr txBox="1">
              <a:spLocks noChangeArrowheads="1"/>
            </p:cNvSpPr>
            <p:nvPr/>
          </p:nvSpPr>
          <p:spPr bwMode="auto">
            <a:xfrm>
              <a:off x="2011680" y="4751607"/>
              <a:ext cx="2011680" cy="36576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 err="1"/>
                <a:t>Auth</a:t>
              </a:r>
              <a:r>
                <a:rPr lang="en-US" altLang="en-US" sz="1100" dirty="0"/>
                <a:t> Project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(W. Anderson)</a:t>
              </a:r>
            </a:p>
          </p:txBody>
        </p:sp>
        <p:sp>
          <p:nvSpPr>
            <p:cNvPr id="52" name="Text Box 24"/>
            <p:cNvSpPr txBox="1">
              <a:spLocks noChangeArrowheads="1"/>
            </p:cNvSpPr>
            <p:nvPr/>
          </p:nvSpPr>
          <p:spPr bwMode="auto">
            <a:xfrm>
              <a:off x="2011680" y="5301159"/>
              <a:ext cx="201168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LIGO Magazine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(J. Read)</a:t>
              </a:r>
            </a:p>
          </p:txBody>
        </p:sp>
        <p:sp>
          <p:nvSpPr>
            <p:cNvPr id="42" name="Text Box 24"/>
            <p:cNvSpPr txBox="1">
              <a:spLocks noChangeArrowheads="1"/>
            </p:cNvSpPr>
            <p:nvPr/>
          </p:nvSpPr>
          <p:spPr bwMode="auto">
            <a:xfrm>
              <a:off x="6400800" y="4754880"/>
              <a:ext cx="201168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Diversity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(Ray Frey)</a:t>
              </a:r>
            </a:p>
          </p:txBody>
        </p:sp>
        <p:sp>
          <p:nvSpPr>
            <p:cNvPr id="46" name="Text Box 24"/>
            <p:cNvSpPr txBox="1">
              <a:spLocks noChangeArrowheads="1"/>
            </p:cNvSpPr>
            <p:nvPr/>
          </p:nvSpPr>
          <p:spPr bwMode="auto">
            <a:xfrm>
              <a:off x="4206240" y="5301159"/>
              <a:ext cx="201168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LSC Fellows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(B. O’ Reilly, R. Savage)</a:t>
              </a:r>
            </a:p>
          </p:txBody>
        </p:sp>
        <p:sp>
          <p:nvSpPr>
            <p:cNvPr id="62" name="Text Box 24"/>
            <p:cNvSpPr txBox="1">
              <a:spLocks noChangeArrowheads="1"/>
            </p:cNvSpPr>
            <p:nvPr/>
          </p:nvSpPr>
          <p:spPr bwMode="auto">
            <a:xfrm>
              <a:off x="4206240" y="4751607"/>
              <a:ext cx="201168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Beginners Guide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(Min-A Cho)</a:t>
              </a:r>
            </a:p>
          </p:txBody>
        </p:sp>
        <p:sp>
          <p:nvSpPr>
            <p:cNvPr id="63" name="Text Box 24"/>
            <p:cNvSpPr txBox="1">
              <a:spLocks noChangeArrowheads="1"/>
            </p:cNvSpPr>
            <p:nvPr/>
          </p:nvSpPr>
          <p:spPr bwMode="auto">
            <a:xfrm>
              <a:off x="3102054" y="5850938"/>
              <a:ext cx="201168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Remote Participation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(D. MacLeod)</a:t>
              </a:r>
            </a:p>
          </p:txBody>
        </p:sp>
        <p:sp>
          <p:nvSpPr>
            <p:cNvPr id="17" name="Rectangle 16"/>
            <p:cNvSpPr/>
            <p:nvPr/>
          </p:nvSpPr>
          <p:spPr>
            <a:xfrm rot="16200000">
              <a:off x="784974" y="5370260"/>
              <a:ext cx="1851229" cy="2616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50" dirty="0"/>
                <a:t>Other Committees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589417" y="1327779"/>
            <a:ext cx="6006581" cy="2971275"/>
            <a:chOff x="1569851" y="1397481"/>
            <a:chExt cx="6006581" cy="2971275"/>
          </a:xfrm>
        </p:grpSpPr>
        <p:sp>
          <p:nvSpPr>
            <p:cNvPr id="33" name="Text Box 3"/>
            <p:cNvSpPr txBox="1">
              <a:spLocks noChangeArrowheads="1"/>
            </p:cNvSpPr>
            <p:nvPr/>
          </p:nvSpPr>
          <p:spPr bwMode="auto">
            <a:xfrm>
              <a:off x="4846320" y="3566160"/>
              <a:ext cx="2479805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LSC Academic Advisory Committee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(K. Dooley, E. Goetz)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38" name="Text Box 3"/>
            <p:cNvSpPr txBox="1">
              <a:spLocks noChangeArrowheads="1"/>
            </p:cNvSpPr>
            <p:nvPr/>
          </p:nvSpPr>
          <p:spPr bwMode="auto">
            <a:xfrm>
              <a:off x="4846320" y="2651760"/>
              <a:ext cx="2479805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Election and Membership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(D. Tanner)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39" name="Text Box 3"/>
            <p:cNvSpPr txBox="1">
              <a:spLocks noChangeArrowheads="1"/>
            </p:cNvSpPr>
            <p:nvPr/>
          </p:nvSpPr>
          <p:spPr bwMode="auto">
            <a:xfrm>
              <a:off x="2103120" y="2651760"/>
              <a:ext cx="2479805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Detection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(S. Whitcomb)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40" name="Text Box 3"/>
            <p:cNvSpPr txBox="1">
              <a:spLocks noChangeArrowheads="1"/>
            </p:cNvSpPr>
            <p:nvPr/>
          </p:nvSpPr>
          <p:spPr bwMode="auto">
            <a:xfrm>
              <a:off x="4846320" y="1737360"/>
              <a:ext cx="2479805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Publications and Presentations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(S. </a:t>
              </a:r>
              <a:r>
                <a:rPr lang="en-US" altLang="en-US" sz="1000" dirty="0" err="1"/>
                <a:t>Hild</a:t>
              </a:r>
              <a:r>
                <a:rPr lang="en-US" altLang="en-US" sz="1000" dirty="0"/>
                <a:t>, A. </a:t>
              </a:r>
              <a:r>
                <a:rPr lang="en-US" altLang="en-US" sz="1000" dirty="0" err="1"/>
                <a:t>Corsi</a:t>
              </a:r>
              <a:r>
                <a:rPr lang="en-US" altLang="en-US" sz="1000" dirty="0"/>
                <a:t>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41" name="Text Box 3"/>
            <p:cNvSpPr txBox="1">
              <a:spLocks noChangeArrowheads="1"/>
            </p:cNvSpPr>
            <p:nvPr/>
          </p:nvSpPr>
          <p:spPr bwMode="auto">
            <a:xfrm>
              <a:off x="2103120" y="3566160"/>
              <a:ext cx="2479805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MOU Review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(LSC Spokesperson)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44" name="Text Box 3"/>
            <p:cNvSpPr txBox="1">
              <a:spLocks noChangeArrowheads="1"/>
            </p:cNvSpPr>
            <p:nvPr/>
          </p:nvSpPr>
          <p:spPr bwMode="auto">
            <a:xfrm>
              <a:off x="2103120" y="1737360"/>
              <a:ext cx="2479805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Run Planning Committee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(L. </a:t>
              </a:r>
              <a:r>
                <a:rPr lang="en-US" altLang="en-US" sz="1000" dirty="0" err="1"/>
                <a:t>Barsotti</a:t>
              </a:r>
              <a:r>
                <a:rPr lang="en-US" altLang="en-US" sz="1000" dirty="0"/>
                <a:t>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16200000">
              <a:off x="292112" y="2675369"/>
              <a:ext cx="2971274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/>
                <a:t>Bylaws Committees</a:t>
              </a:r>
            </a:p>
            <a:p>
              <a:pPr algn="ctr"/>
              <a:r>
                <a:rPr lang="en-US" sz="1050" dirty="0">
                  <a:hlinkClick r:id="rId2"/>
                </a:rPr>
                <a:t>LIGO Document M050172</a:t>
              </a:r>
              <a:endParaRPr lang="en-US" sz="105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569851" y="1404772"/>
              <a:ext cx="6006581" cy="2963984"/>
            </a:xfrm>
            <a:prstGeom prst="rect">
              <a:avLst/>
            </a:prstGeom>
            <a:noFill/>
            <a:ln w="12700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4786213" y="6022549"/>
            <a:ext cx="2011680" cy="400110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/>
              <a:t>Speakers Board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00" dirty="0"/>
              <a:t>( J. Smith, TBD)</a:t>
            </a:r>
          </a:p>
        </p:txBody>
      </p:sp>
    </p:spTree>
    <p:extLst>
      <p:ext uri="{BB962C8B-B14F-4D97-AF65-F5344CB8AC3E}">
        <p14:creationId xmlns:p14="http://schemas.microsoft.com/office/powerpoint/2010/main" val="441458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384274" y="665935"/>
            <a:ext cx="2463997" cy="338554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A50021"/>
                </a:solidFill>
                <a:hlinkClick r:id="" action="ppaction://hlinkshowjump?jump=firstslide"/>
              </a:rPr>
              <a:t>LSC-Virgo Committees</a:t>
            </a:r>
            <a:endParaRPr lang="en-US" altLang="en-US" sz="1600" dirty="0">
              <a:solidFill>
                <a:srgbClr val="A5002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569851" y="1404771"/>
            <a:ext cx="6006581" cy="3588590"/>
            <a:chOff x="1319842" y="1252149"/>
            <a:chExt cx="6006581" cy="3588590"/>
          </a:xfrm>
        </p:grpSpPr>
        <p:sp>
          <p:nvSpPr>
            <p:cNvPr id="33" name="Text Box 3"/>
            <p:cNvSpPr txBox="1">
              <a:spLocks noChangeArrowheads="1"/>
            </p:cNvSpPr>
            <p:nvPr/>
          </p:nvSpPr>
          <p:spPr bwMode="auto">
            <a:xfrm>
              <a:off x="1828800" y="1464774"/>
              <a:ext cx="2468880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Calibration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(M. Wade [L], L. Rolland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38" name="Text Box 3"/>
            <p:cNvSpPr txBox="1">
              <a:spLocks noChangeArrowheads="1"/>
            </p:cNvSpPr>
            <p:nvPr/>
          </p:nvSpPr>
          <p:spPr bwMode="auto">
            <a:xfrm>
              <a:off x="4480560" y="1463040"/>
              <a:ext cx="2468880" cy="4847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Computing and Software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900" dirty="0"/>
                <a:t>(B. Brady [L], P. </a:t>
              </a:r>
              <a:r>
                <a:rPr lang="en-US" altLang="en-US" sz="900" dirty="0" err="1"/>
                <a:t>Couvares</a:t>
              </a:r>
              <a:r>
                <a:rPr lang="en-US" altLang="en-US" sz="900" dirty="0"/>
                <a:t> [L], M. </a:t>
              </a:r>
              <a:r>
                <a:rPr lang="en-US" altLang="en-US" sz="900" dirty="0" err="1"/>
                <a:t>Punturo</a:t>
              </a:r>
              <a:r>
                <a:rPr lang="en-US" altLang="en-US" sz="900" dirty="0"/>
                <a:t> [V])</a:t>
              </a:r>
              <a:endParaRPr lang="en-US" altLang="en-US" sz="900" dirty="0">
                <a:solidFill>
                  <a:srgbClr val="A50021"/>
                </a:solidFill>
              </a:endParaRPr>
            </a:p>
          </p:txBody>
        </p:sp>
        <p:sp>
          <p:nvSpPr>
            <p:cNvPr id="39" name="Text Box 3"/>
            <p:cNvSpPr txBox="1">
              <a:spLocks noChangeArrowheads="1"/>
            </p:cNvSpPr>
            <p:nvPr/>
          </p:nvSpPr>
          <p:spPr bwMode="auto">
            <a:xfrm>
              <a:off x="4480560" y="3931920"/>
              <a:ext cx="2468880" cy="5120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Meeting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(P. Sutton[L], F. </a:t>
              </a:r>
              <a:r>
                <a:rPr lang="en-US" altLang="en-US" sz="1000" dirty="0" err="1"/>
                <a:t>Fidecaro</a:t>
              </a:r>
              <a:r>
                <a:rPr lang="en-US" altLang="en-US" sz="1000" dirty="0"/>
                <a:t>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40" name="Text Box 3"/>
            <p:cNvSpPr txBox="1">
              <a:spLocks noChangeArrowheads="1"/>
            </p:cNvSpPr>
            <p:nvPr/>
          </p:nvSpPr>
          <p:spPr bwMode="auto">
            <a:xfrm>
              <a:off x="4480560" y="3108960"/>
              <a:ext cx="2468880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Joint Run Planning Committee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(L. </a:t>
              </a:r>
              <a:r>
                <a:rPr lang="en-US" altLang="en-US" sz="1000" dirty="0" err="1"/>
                <a:t>Barsotti</a:t>
              </a:r>
              <a:r>
                <a:rPr lang="en-US" altLang="en-US" sz="1000" dirty="0"/>
                <a:t> [L] , N. Leroy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41" name="Text Box 3"/>
            <p:cNvSpPr txBox="1">
              <a:spLocks noChangeArrowheads="1"/>
            </p:cNvSpPr>
            <p:nvPr/>
          </p:nvSpPr>
          <p:spPr bwMode="auto">
            <a:xfrm>
              <a:off x="1828800" y="3108960"/>
              <a:ext cx="2468880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Detector Characterization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(A. Lundgren [L], F. </a:t>
              </a:r>
              <a:r>
                <a:rPr lang="en-US" altLang="en-US" sz="1000" dirty="0" err="1"/>
                <a:t>Robinet</a:t>
              </a:r>
              <a:r>
                <a:rPr lang="en-US" altLang="en-US" sz="1000" dirty="0"/>
                <a:t>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44" name="Text Box 3"/>
            <p:cNvSpPr txBox="1">
              <a:spLocks noChangeArrowheads="1"/>
            </p:cNvSpPr>
            <p:nvPr/>
          </p:nvSpPr>
          <p:spPr bwMode="auto">
            <a:xfrm>
              <a:off x="1828799" y="3931920"/>
              <a:ext cx="2468880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LV Editorial Board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(S. </a:t>
              </a:r>
              <a:r>
                <a:rPr lang="en-US" altLang="en-US" sz="1000" dirty="0" err="1"/>
                <a:t>Hild</a:t>
              </a:r>
              <a:r>
                <a:rPr lang="en-US" altLang="en-US" sz="1000" dirty="0"/>
                <a:t> [L], V. </a:t>
              </a:r>
              <a:r>
                <a:rPr lang="en-US" altLang="en-US" sz="1000" dirty="0" err="1"/>
                <a:t>Fafone</a:t>
              </a:r>
              <a:r>
                <a:rPr lang="en-US" altLang="en-US" sz="1000" dirty="0"/>
                <a:t>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319842" y="1252149"/>
              <a:ext cx="6006581" cy="3588589"/>
            </a:xfrm>
            <a:prstGeom prst="rect">
              <a:avLst/>
            </a:prstGeom>
            <a:noFill/>
            <a:ln w="12700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 rot="16200000">
              <a:off x="-259605" y="2838696"/>
              <a:ext cx="3588589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/>
                <a:t>LSC-Virgo Attachment A Committees</a:t>
              </a:r>
            </a:p>
            <a:p>
              <a:pPr algn="ctr"/>
              <a:r>
                <a:rPr lang="en-US" sz="1050" dirty="0">
                  <a:hlinkClick r:id="rId2"/>
                </a:rPr>
                <a:t>LIGO Document M060322</a:t>
              </a:r>
              <a:endParaRPr lang="en-US" sz="1050" dirty="0"/>
            </a:p>
          </p:txBody>
        </p:sp>
        <p:sp>
          <p:nvSpPr>
            <p:cNvPr id="19" name="Text Box 3"/>
            <p:cNvSpPr txBox="1">
              <a:spLocks noChangeArrowheads="1"/>
            </p:cNvSpPr>
            <p:nvPr/>
          </p:nvSpPr>
          <p:spPr bwMode="auto">
            <a:xfrm>
              <a:off x="4480560" y="2286000"/>
              <a:ext cx="2468880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Detection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(S. Whitcomb [L], F. Marion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21" name="Text Box 3"/>
            <p:cNvSpPr txBox="1">
              <a:spLocks noChangeArrowheads="1"/>
            </p:cNvSpPr>
            <p:nvPr/>
          </p:nvSpPr>
          <p:spPr bwMode="auto">
            <a:xfrm>
              <a:off x="1828800" y="2286000"/>
              <a:ext cx="2468880" cy="5078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Data Analysis Council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(P. </a:t>
              </a:r>
              <a:r>
                <a:rPr lang="en-US" altLang="en-US" sz="1000" dirty="0" err="1"/>
                <a:t>Shawhan</a:t>
              </a:r>
              <a:r>
                <a:rPr lang="en-US" altLang="en-US" sz="1000" dirty="0"/>
                <a:t> [L], G. Prodi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548462" y="5306755"/>
            <a:ext cx="4135619" cy="958454"/>
            <a:chOff x="1568165" y="5045531"/>
            <a:chExt cx="6006581" cy="958454"/>
          </a:xfrm>
        </p:grpSpPr>
        <p:sp>
          <p:nvSpPr>
            <p:cNvPr id="9" name="Rectangle 8"/>
            <p:cNvSpPr/>
            <p:nvPr/>
          </p:nvSpPr>
          <p:spPr>
            <a:xfrm>
              <a:off x="1568165" y="5045531"/>
              <a:ext cx="6006581" cy="9584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 rot="16200000">
              <a:off x="1308393" y="5320674"/>
              <a:ext cx="951124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50" dirty="0"/>
                <a:t>Other Committees</a:t>
              </a:r>
            </a:p>
          </p:txBody>
        </p:sp>
        <p:sp>
          <p:nvSpPr>
            <p:cNvPr id="23" name="Text Box 24"/>
            <p:cNvSpPr txBox="1">
              <a:spLocks noChangeArrowheads="1"/>
            </p:cNvSpPr>
            <p:nvPr/>
          </p:nvSpPr>
          <p:spPr bwMode="auto">
            <a:xfrm>
              <a:off x="3224875" y="5349240"/>
              <a:ext cx="2564561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LSC-Virgo Diversity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(R. Frey [L], P. </a:t>
              </a:r>
              <a:r>
                <a:rPr lang="en-US" altLang="en-US" sz="900" dirty="0" err="1"/>
                <a:t>Leaci</a:t>
              </a:r>
              <a:r>
                <a:rPr lang="en-US" altLang="en-US" sz="900" dirty="0"/>
                <a:t> [V])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1034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216318" y="2771027"/>
            <a:ext cx="6719977" cy="2284117"/>
            <a:chOff x="1104180" y="2417358"/>
            <a:chExt cx="6719977" cy="2284117"/>
          </a:xfrm>
        </p:grpSpPr>
        <p:sp>
          <p:nvSpPr>
            <p:cNvPr id="9" name="Rectangle 8"/>
            <p:cNvSpPr/>
            <p:nvPr/>
          </p:nvSpPr>
          <p:spPr>
            <a:xfrm>
              <a:off x="1104180" y="2417358"/>
              <a:ext cx="6719977" cy="2284117"/>
            </a:xfrm>
            <a:prstGeom prst="rect">
              <a:avLst/>
            </a:prstGeom>
            <a:noFill/>
            <a:ln w="127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1280160" y="2560320"/>
              <a:ext cx="2011680" cy="40011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Alignment Sensing and Control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(P. </a:t>
              </a:r>
              <a:r>
                <a:rPr lang="en-US" altLang="en-US" sz="900" dirty="0" err="1"/>
                <a:t>Altin</a:t>
              </a:r>
              <a:r>
                <a:rPr lang="en-US" altLang="en-US" sz="900" dirty="0"/>
                <a:t>, M. </a:t>
              </a:r>
              <a:r>
                <a:rPr lang="en-US" altLang="en-US" sz="900" dirty="0" err="1"/>
                <a:t>Kasprzack</a:t>
              </a:r>
              <a:r>
                <a:rPr lang="en-US" altLang="en-US" sz="900" dirty="0"/>
                <a:t>, T.J. Massinger)</a:t>
              </a:r>
            </a:p>
          </p:txBody>
        </p:sp>
        <p:sp>
          <p:nvSpPr>
            <p:cNvPr id="43" name="Text Box 24"/>
            <p:cNvSpPr txBox="1">
              <a:spLocks noChangeArrowheads="1"/>
            </p:cNvSpPr>
            <p:nvPr/>
          </p:nvSpPr>
          <p:spPr bwMode="auto">
            <a:xfrm>
              <a:off x="3474720" y="2560320"/>
              <a:ext cx="2011680" cy="36576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Data Acquisition</a:t>
              </a:r>
            </a:p>
          </p:txBody>
        </p:sp>
        <p:sp>
          <p:nvSpPr>
            <p:cNvPr id="47" name="Text Box 24"/>
            <p:cNvSpPr txBox="1">
              <a:spLocks noChangeArrowheads="1"/>
            </p:cNvSpPr>
            <p:nvPr/>
          </p:nvSpPr>
          <p:spPr bwMode="auto">
            <a:xfrm>
              <a:off x="5669280" y="2560320"/>
              <a:ext cx="2011680" cy="36576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Input Mode Cleaner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(L. </a:t>
              </a:r>
              <a:r>
                <a:rPr lang="en-US" altLang="en-US" sz="900" dirty="0" err="1"/>
                <a:t>Nuttall</a:t>
              </a:r>
              <a:r>
                <a:rPr lang="en-US" altLang="en-US" sz="900" dirty="0"/>
                <a:t>)</a:t>
              </a:r>
            </a:p>
          </p:txBody>
        </p:sp>
        <p:sp>
          <p:nvSpPr>
            <p:cNvPr id="48" name="Text Box 24"/>
            <p:cNvSpPr txBox="1">
              <a:spLocks noChangeArrowheads="1"/>
            </p:cNvSpPr>
            <p:nvPr/>
          </p:nvSpPr>
          <p:spPr bwMode="auto">
            <a:xfrm>
              <a:off x="1280160" y="3108960"/>
              <a:ext cx="2011680" cy="40011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Length Sensing and Control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900" dirty="0"/>
                <a:t>(P. </a:t>
              </a:r>
              <a:r>
                <a:rPr lang="en-US" altLang="en-US" sz="900" dirty="0" err="1"/>
                <a:t>Altin</a:t>
              </a:r>
              <a:r>
                <a:rPr lang="en-US" altLang="en-US" sz="900" dirty="0"/>
                <a:t>, T.J. Massinger)</a:t>
              </a:r>
            </a:p>
          </p:txBody>
        </p:sp>
        <p:sp>
          <p:nvSpPr>
            <p:cNvPr id="49" name="Text Box 24"/>
            <p:cNvSpPr txBox="1">
              <a:spLocks noChangeArrowheads="1"/>
            </p:cNvSpPr>
            <p:nvPr/>
          </p:nvSpPr>
          <p:spPr bwMode="auto">
            <a:xfrm>
              <a:off x="3474720" y="3108960"/>
              <a:ext cx="2011680" cy="36576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Output Mode Cleaner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(M. </a:t>
              </a:r>
              <a:r>
                <a:rPr lang="en-US" altLang="en-US" sz="900" dirty="0" err="1"/>
                <a:t>Kasprzack</a:t>
              </a:r>
              <a:r>
                <a:rPr lang="en-US" altLang="en-US" sz="900" dirty="0"/>
                <a:t>)</a:t>
              </a:r>
            </a:p>
          </p:txBody>
        </p:sp>
        <p:sp>
          <p:nvSpPr>
            <p:cNvPr id="50" name="Text Box 24"/>
            <p:cNvSpPr txBox="1">
              <a:spLocks noChangeArrowheads="1"/>
            </p:cNvSpPr>
            <p:nvPr/>
          </p:nvSpPr>
          <p:spPr bwMode="auto">
            <a:xfrm>
              <a:off x="5669280" y="3108960"/>
              <a:ext cx="2011680" cy="36576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Photometric Calibration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(S. </a:t>
              </a:r>
              <a:r>
                <a:rPr lang="en-US" altLang="en-US" sz="900" dirty="0" err="1"/>
                <a:t>Kandhasamy</a:t>
              </a:r>
              <a:r>
                <a:rPr lang="en-US" altLang="en-US" sz="900" dirty="0"/>
                <a:t>)</a:t>
              </a:r>
            </a:p>
          </p:txBody>
        </p:sp>
        <p:sp>
          <p:nvSpPr>
            <p:cNvPr id="51" name="Text Box 24"/>
            <p:cNvSpPr txBox="1">
              <a:spLocks noChangeArrowheads="1"/>
            </p:cNvSpPr>
            <p:nvPr/>
          </p:nvSpPr>
          <p:spPr bwMode="auto">
            <a:xfrm>
              <a:off x="1280160" y="3657600"/>
              <a:ext cx="2011680" cy="36576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Phys. Environmental Monitoring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(R. Schofield)</a:t>
              </a:r>
            </a:p>
          </p:txBody>
        </p:sp>
        <p:sp>
          <p:nvSpPr>
            <p:cNvPr id="52" name="Text Box 24"/>
            <p:cNvSpPr txBox="1">
              <a:spLocks noChangeArrowheads="1"/>
            </p:cNvSpPr>
            <p:nvPr/>
          </p:nvSpPr>
          <p:spPr bwMode="auto">
            <a:xfrm>
              <a:off x="3474720" y="3657600"/>
              <a:ext cx="2011680" cy="40011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Pre-Stabilized Laser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(D. Davis)</a:t>
              </a:r>
            </a:p>
          </p:txBody>
        </p:sp>
        <p:sp>
          <p:nvSpPr>
            <p:cNvPr id="53" name="Text Box 24"/>
            <p:cNvSpPr txBox="1">
              <a:spLocks noChangeArrowheads="1"/>
            </p:cNvSpPr>
            <p:nvPr/>
          </p:nvSpPr>
          <p:spPr bwMode="auto">
            <a:xfrm>
              <a:off x="5669280" y="3657600"/>
              <a:ext cx="2011680" cy="40011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Seismic Isolation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900" dirty="0"/>
                <a:t>(B. </a:t>
              </a:r>
              <a:r>
                <a:rPr lang="en-US" altLang="en-US" sz="900" dirty="0" err="1"/>
                <a:t>Sorazu</a:t>
              </a:r>
              <a:r>
                <a:rPr lang="en-US" altLang="en-US" sz="900" dirty="0"/>
                <a:t> and A. Urban)</a:t>
              </a:r>
            </a:p>
          </p:txBody>
        </p:sp>
        <p:sp>
          <p:nvSpPr>
            <p:cNvPr id="54" name="Text Box 24"/>
            <p:cNvSpPr txBox="1">
              <a:spLocks noChangeArrowheads="1"/>
            </p:cNvSpPr>
            <p:nvPr/>
          </p:nvSpPr>
          <p:spPr bwMode="auto">
            <a:xfrm>
              <a:off x="2377440" y="4206240"/>
              <a:ext cx="2011680" cy="36576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Suspensions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(T. Abbott, M. Walker)</a:t>
              </a:r>
            </a:p>
          </p:txBody>
        </p:sp>
        <p:sp>
          <p:nvSpPr>
            <p:cNvPr id="55" name="Text Box 24"/>
            <p:cNvSpPr txBox="1">
              <a:spLocks noChangeArrowheads="1"/>
            </p:cNvSpPr>
            <p:nvPr/>
          </p:nvSpPr>
          <p:spPr bwMode="auto">
            <a:xfrm>
              <a:off x="4572000" y="4206240"/>
              <a:ext cx="2011680" cy="40011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Thermal Compensation System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(G. </a:t>
              </a:r>
              <a:r>
                <a:rPr lang="en-US" altLang="en-US" sz="900"/>
                <a:t>Valdes)</a:t>
              </a:r>
              <a:endParaRPr lang="en-US" altLang="en-US" sz="900" dirty="0"/>
            </a:p>
          </p:txBody>
        </p:sp>
      </p:grp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341144" y="616726"/>
            <a:ext cx="2463997" cy="615553"/>
          </a:xfrm>
          <a:prstGeom prst="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C00000"/>
                </a:solidFill>
                <a:hlinkClick r:id="" action="ppaction://hlinkshowjump?jump=firstslide"/>
              </a:rPr>
              <a:t>Detector Characterization</a:t>
            </a:r>
            <a:endParaRPr lang="en-US" altLang="en-US" sz="1600" dirty="0">
              <a:solidFill>
                <a:srgbClr val="C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/>
              <a:t>(A. Lundgren, J. McIver)</a:t>
            </a:r>
            <a:endParaRPr lang="en-US" altLang="en-US" sz="1200" dirty="0">
              <a:solidFill>
                <a:srgbClr val="A50021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177491" y="1578938"/>
            <a:ext cx="2286000" cy="5029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Data Quality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(D. MacLeod, L. Nuttall)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4710588" y="1578614"/>
            <a:ext cx="2286000" cy="5029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Instrument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(T.J. Massinger, M. Walker)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3430144" y="2408393"/>
            <a:ext cx="2286000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Instrument subsystems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941489" y="5373330"/>
            <a:ext cx="7296740" cy="1251752"/>
            <a:chOff x="984619" y="4519320"/>
            <a:chExt cx="7296740" cy="1251752"/>
          </a:xfrm>
        </p:grpSpPr>
        <p:sp>
          <p:nvSpPr>
            <p:cNvPr id="72" name="Rectangle 71"/>
            <p:cNvSpPr/>
            <p:nvPr/>
          </p:nvSpPr>
          <p:spPr>
            <a:xfrm>
              <a:off x="984619" y="4519321"/>
              <a:ext cx="7296740" cy="1251751"/>
            </a:xfrm>
            <a:prstGeom prst="rect">
              <a:avLst/>
            </a:prstGeom>
            <a:gradFill>
              <a:gsLst>
                <a:gs pos="0">
                  <a:schemeClr val="accent5">
                    <a:lumMod val="20000"/>
                    <a:lumOff val="8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 Box 24"/>
            <p:cNvSpPr txBox="1">
              <a:spLocks noChangeArrowheads="1"/>
            </p:cNvSpPr>
            <p:nvPr/>
          </p:nvSpPr>
          <p:spPr bwMode="auto">
            <a:xfrm>
              <a:off x="3745151" y="4650663"/>
              <a:ext cx="210312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Burst Sources Liaisons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900" dirty="0"/>
                <a:t>(B. </a:t>
              </a:r>
              <a:r>
                <a:rPr lang="en-US" altLang="en-US" sz="900" dirty="0" err="1"/>
                <a:t>Hughey</a:t>
              </a:r>
              <a:r>
                <a:rPr lang="en-US" altLang="en-US" sz="900" dirty="0"/>
                <a:t>, M. Walker)</a:t>
              </a:r>
            </a:p>
          </p:txBody>
        </p:sp>
        <p:sp>
          <p:nvSpPr>
            <p:cNvPr id="76" name="Text Box 24"/>
            <p:cNvSpPr txBox="1">
              <a:spLocks noChangeArrowheads="1"/>
            </p:cNvSpPr>
            <p:nvPr/>
          </p:nvSpPr>
          <p:spPr bwMode="auto">
            <a:xfrm>
              <a:off x="1463040" y="4651359"/>
              <a:ext cx="210312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Compact Binary Sources Liaison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(T.J. Massinger, L. Nuttall)</a:t>
              </a:r>
            </a:p>
          </p:txBody>
        </p:sp>
        <p:sp>
          <p:nvSpPr>
            <p:cNvPr id="77" name="Text Box 24"/>
            <p:cNvSpPr txBox="1">
              <a:spLocks noChangeArrowheads="1"/>
            </p:cNvSpPr>
            <p:nvPr/>
          </p:nvSpPr>
          <p:spPr bwMode="auto">
            <a:xfrm>
              <a:off x="6013255" y="4651359"/>
              <a:ext cx="210312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Continuous Wave Sources Liaison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900" dirty="0"/>
                <a:t>(E. Goetz and A. </a:t>
              </a:r>
              <a:r>
                <a:rPr lang="en-US" altLang="en-US" sz="900" dirty="0" err="1"/>
                <a:t>Sintes</a:t>
              </a:r>
              <a:r>
                <a:rPr lang="en-US" altLang="en-US" sz="900" dirty="0"/>
                <a:t>)</a:t>
              </a:r>
            </a:p>
          </p:txBody>
        </p:sp>
        <p:sp>
          <p:nvSpPr>
            <p:cNvPr id="78" name="Text Box 24"/>
            <p:cNvSpPr txBox="1">
              <a:spLocks noChangeArrowheads="1"/>
            </p:cNvSpPr>
            <p:nvPr/>
          </p:nvSpPr>
          <p:spPr bwMode="auto">
            <a:xfrm>
              <a:off x="2373134" y="5218853"/>
              <a:ext cx="2103120" cy="40011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Stochastic Sources Liaison</a:t>
              </a:r>
            </a:p>
            <a:p>
              <a:pPr algn="ctr" eaLnBrk="1" hangingPunct="1">
                <a:spcBef>
                  <a:spcPct val="0"/>
                </a:spcBef>
                <a:buNone/>
              </a:pPr>
              <a:r>
                <a:rPr lang="en-US" altLang="en-US" sz="900" dirty="0"/>
                <a:t>(L. </a:t>
              </a:r>
              <a:r>
                <a:rPr lang="en-US" altLang="en-US" sz="900" dirty="0" err="1"/>
                <a:t>Sammut</a:t>
              </a:r>
              <a:r>
                <a:rPr lang="en-US" altLang="en-US" sz="900" dirty="0"/>
                <a:t>)</a:t>
              </a:r>
            </a:p>
          </p:txBody>
        </p:sp>
        <p:sp>
          <p:nvSpPr>
            <p:cNvPr id="84" name="Rectangle 83"/>
            <p:cNvSpPr/>
            <p:nvPr/>
          </p:nvSpPr>
          <p:spPr>
            <a:xfrm rot="16200000">
              <a:off x="597954" y="4937447"/>
              <a:ext cx="1251751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50" dirty="0"/>
                <a:t>Coordinators</a:t>
              </a:r>
            </a:p>
            <a:p>
              <a:pPr algn="ctr"/>
              <a:r>
                <a:rPr lang="en-US" sz="1050" dirty="0"/>
                <a:t>and liaisons</a:t>
              </a:r>
            </a:p>
          </p:txBody>
        </p:sp>
        <p:sp>
          <p:nvSpPr>
            <p:cNvPr id="85" name="Text Box 24"/>
            <p:cNvSpPr txBox="1">
              <a:spLocks noChangeArrowheads="1"/>
            </p:cNvSpPr>
            <p:nvPr/>
          </p:nvSpPr>
          <p:spPr bwMode="auto">
            <a:xfrm>
              <a:off x="4751457" y="5218853"/>
              <a:ext cx="2103120" cy="365760"/>
            </a:xfrm>
            <a:prstGeom prst="rect">
              <a:avLst/>
            </a:prstGeom>
            <a:noFill/>
            <a:ln w="12700">
              <a:solidFill>
                <a:schemeClr val="accent1">
                  <a:lumMod val="50000"/>
                </a:schemeClr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/>
                <a:t>CDS/GDS Coordinator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/>
                <a:t>(R. Fisher)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0835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803590" y="595336"/>
            <a:ext cx="3493698" cy="615553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A50021"/>
                </a:solidFill>
                <a:hlinkClick r:id="" action="ppaction://hlinkshowjump?jump=firstslide"/>
              </a:rPr>
              <a:t>LSC-Virgo Burst Sources</a:t>
            </a:r>
            <a:endParaRPr lang="en-US" altLang="en-US" sz="1600" dirty="0">
              <a:solidFill>
                <a:srgbClr val="A50021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/>
              <a:t>(R. Frey [L], J. </a:t>
            </a:r>
            <a:r>
              <a:rPr lang="en-US" altLang="en-US" sz="1200" dirty="0" err="1"/>
              <a:t>Kanner</a:t>
            </a:r>
            <a:r>
              <a:rPr lang="en-US" altLang="en-US" sz="1200" dirty="0"/>
              <a:t> [L], M. A. </a:t>
            </a:r>
            <a:r>
              <a:rPr lang="en-US" altLang="en-US" sz="1200" dirty="0" err="1"/>
              <a:t>Bizouard</a:t>
            </a:r>
            <a:r>
              <a:rPr lang="en-US" altLang="en-US" sz="1200" dirty="0"/>
              <a:t> [V] )</a:t>
            </a:r>
            <a:endParaRPr lang="en-US" altLang="en-US" sz="1200" dirty="0">
              <a:solidFill>
                <a:srgbClr val="A5002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160360" y="1619005"/>
            <a:ext cx="6780157" cy="4634135"/>
            <a:chOff x="1173405" y="1861556"/>
            <a:chExt cx="6780157" cy="4634135"/>
          </a:xfrm>
        </p:grpSpPr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1542408" y="2133675"/>
              <a:ext cx="2624150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All-Sky Team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(Burst co-chairs)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5" name="Text Box 3"/>
            <p:cNvSpPr txBox="1">
              <a:spLocks noChangeArrowheads="1"/>
            </p:cNvSpPr>
            <p:nvPr/>
          </p:nvSpPr>
          <p:spPr bwMode="auto">
            <a:xfrm>
              <a:off x="1542408" y="3046844"/>
              <a:ext cx="2624150" cy="66172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rgbClr val="B01E3B"/>
              </a:soli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GW-EM Follow-up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(E. </a:t>
              </a:r>
              <a:r>
                <a:rPr lang="en-US" altLang="en-US" sz="1000" dirty="0" err="1"/>
                <a:t>Katsavounidis</a:t>
              </a:r>
              <a:r>
                <a:rPr lang="en-US" altLang="en-US" sz="1000" dirty="0"/>
                <a:t>[L], L. Singer [L], </a:t>
              </a:r>
              <a:br>
                <a:rPr lang="en-US" altLang="en-US" sz="1000" dirty="0"/>
              </a:br>
              <a:r>
                <a:rPr lang="en-US" altLang="en-US" sz="1000" dirty="0"/>
                <a:t>M. </a:t>
              </a:r>
              <a:r>
                <a:rPr lang="en-US" altLang="en-US" sz="1000" dirty="0" err="1"/>
                <a:t>Branchesi</a:t>
              </a:r>
              <a:r>
                <a:rPr lang="en-US" altLang="en-US" sz="1000" dirty="0"/>
                <a:t>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1542408" y="4237575"/>
              <a:ext cx="2624150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gradFill flip="none" rotWithShape="1">
                <a:gsLst>
                  <a:gs pos="0">
                    <a:schemeClr val="accent2">
                      <a:lumMod val="89000"/>
                    </a:schemeClr>
                  </a:gs>
                  <a:gs pos="23000">
                    <a:schemeClr val="accent2">
                      <a:lumMod val="89000"/>
                    </a:schemeClr>
                  </a:gs>
                  <a:gs pos="69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Gamma Ray Bursts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(R. Frey [L], F. </a:t>
              </a:r>
              <a:r>
                <a:rPr lang="en-US" altLang="en-US" sz="1000" dirty="0" err="1"/>
                <a:t>Pannarale</a:t>
              </a:r>
              <a:r>
                <a:rPr lang="en-US" altLang="en-US" sz="1000" dirty="0"/>
                <a:t> [L], M. Was [V])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7" name="Text Box 3"/>
            <p:cNvSpPr txBox="1">
              <a:spLocks noChangeArrowheads="1"/>
            </p:cNvSpPr>
            <p:nvPr/>
          </p:nvSpPr>
          <p:spPr bwMode="auto">
            <a:xfrm>
              <a:off x="1535182" y="5134490"/>
              <a:ext cx="2624150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rgbClr val="B01E3B"/>
              </a:soli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Intermediate Mass BH Binaries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(F. </a:t>
              </a:r>
              <a:r>
                <a:rPr lang="en-US" altLang="en-US" sz="1000" dirty="0" err="1"/>
                <a:t>Salemi</a:t>
              </a:r>
              <a:r>
                <a:rPr lang="en-US" altLang="en-US" sz="1000" dirty="0"/>
                <a:t> [L])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8" name="Text Box 3"/>
            <p:cNvSpPr txBox="1">
              <a:spLocks noChangeArrowheads="1"/>
            </p:cNvSpPr>
            <p:nvPr/>
          </p:nvSpPr>
          <p:spPr bwMode="auto">
            <a:xfrm>
              <a:off x="4924465" y="2132444"/>
              <a:ext cx="2652983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GW-High Energy Neutrinos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(I. </a:t>
              </a:r>
              <a:r>
                <a:rPr lang="en-US" altLang="en-US" sz="1000" dirty="0" err="1"/>
                <a:t>Bartos</a:t>
              </a:r>
              <a:r>
                <a:rPr lang="en-US" altLang="en-US" sz="1000" dirty="0"/>
                <a:t> [L])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9" name="Text Box 3"/>
            <p:cNvSpPr txBox="1">
              <a:spLocks noChangeArrowheads="1"/>
            </p:cNvSpPr>
            <p:nvPr/>
          </p:nvSpPr>
          <p:spPr bwMode="auto">
            <a:xfrm>
              <a:off x="4924465" y="3961244"/>
              <a:ext cx="2652983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Neutron Star Physics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(J. Clark [L])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20" name="Text Box 3"/>
            <p:cNvSpPr txBox="1">
              <a:spLocks noChangeArrowheads="1"/>
            </p:cNvSpPr>
            <p:nvPr/>
          </p:nvSpPr>
          <p:spPr bwMode="auto">
            <a:xfrm>
              <a:off x="4924465" y="3046844"/>
              <a:ext cx="2652983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Core Collapse Supernovae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(M. </a:t>
              </a:r>
              <a:r>
                <a:rPr lang="en-US" sz="1000" dirty="0" err="1"/>
                <a:t>Szczepanczyk</a:t>
              </a:r>
              <a:r>
                <a:rPr lang="en-US" altLang="en-US" sz="1000" dirty="0"/>
                <a:t> [L])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87483" y="4752532"/>
              <a:ext cx="1058303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1000" dirty="0"/>
                <a:t>Joint with CBC </a:t>
              </a:r>
              <a:endParaRPr lang="en-US" sz="10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173405" y="1861556"/>
              <a:ext cx="6780157" cy="4634135"/>
            </a:xfrm>
            <a:prstGeom prst="rect">
              <a:avLst/>
            </a:prstGeom>
            <a:noFill/>
            <a:ln w="12700" cmpd="sng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 Box 3"/>
            <p:cNvSpPr txBox="1">
              <a:spLocks noChangeArrowheads="1"/>
            </p:cNvSpPr>
            <p:nvPr/>
          </p:nvSpPr>
          <p:spPr bwMode="auto">
            <a:xfrm>
              <a:off x="4924465" y="4875643"/>
              <a:ext cx="2560320" cy="50783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miter lim="800000"/>
              <a:headEnd type="none" w="sm" len="sm"/>
              <a:tailEnd type="none" w="sm" len="sm"/>
            </a:ln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 dirty="0">
                  <a:solidFill>
                    <a:srgbClr val="A50021"/>
                  </a:solidFill>
                </a:rPr>
                <a:t>Parameter Estimation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000" dirty="0"/>
                <a:t>(N. Cornish [L], S. Vitale [L])</a:t>
              </a:r>
              <a:endParaRPr lang="en-US" altLang="en-US" sz="1000" dirty="0">
                <a:solidFill>
                  <a:srgbClr val="A50021"/>
                </a:solidFill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2300314" y="3581939"/>
            <a:ext cx="105830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000" dirty="0"/>
              <a:t>Joint with CBC </a:t>
            </a:r>
            <a:endParaRPr lang="en-US" sz="1000" dirty="0"/>
          </a:p>
        </p:txBody>
      </p:sp>
      <p:sp>
        <p:nvSpPr>
          <p:cNvPr id="24" name="Rectangle 23"/>
          <p:cNvSpPr/>
          <p:nvPr/>
        </p:nvSpPr>
        <p:spPr>
          <a:xfrm>
            <a:off x="2300314" y="5450745"/>
            <a:ext cx="105830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000" dirty="0"/>
              <a:t>Joint with CBC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08927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682814" y="395288"/>
            <a:ext cx="3614468" cy="615553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5400000" scaled="1"/>
          </a:gra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dirty="0">
                <a:solidFill>
                  <a:srgbClr val="A50021"/>
                </a:solidFill>
                <a:hlinkClick r:id="" action="ppaction://hlinkshowjump?jump=firstslide"/>
              </a:rPr>
              <a:t>LSC-Virgo Compact Binary Sources</a:t>
            </a:r>
            <a:endParaRPr lang="en-US" altLang="en-US" sz="1600" dirty="0">
              <a:solidFill>
                <a:srgbClr val="A50021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/>
              <a:t>(J. Creighton [L], B. Farr [L], E. Porter [V])</a:t>
            </a:r>
            <a:endParaRPr lang="en-US" altLang="en-US" sz="1200" dirty="0">
              <a:solidFill>
                <a:srgbClr val="A50021"/>
              </a:solidFill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4845561" y="1536432"/>
            <a:ext cx="2764898" cy="2769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O2 Project Subgroups</a:t>
            </a: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618223" y="1536432"/>
            <a:ext cx="2764898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Research and Development Subgroups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109846" y="2166917"/>
            <a:ext cx="4243469" cy="5078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Catalog of Compact Binaries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(P. Schmidt </a:t>
            </a:r>
            <a:r>
              <a:rPr lang="en-US" sz="1000" dirty="0"/>
              <a:t>[L], Michael </a:t>
            </a:r>
            <a:r>
              <a:rPr lang="en-US" sz="1000" dirty="0" err="1"/>
              <a:t>Pürrer</a:t>
            </a:r>
            <a:r>
              <a:rPr lang="en-US" sz="1000" dirty="0"/>
              <a:t> [L], Josh Willis [L], Brian O’Reilly [L]</a:t>
            </a:r>
            <a:r>
              <a:rPr lang="en-US" altLang="en-US" sz="1000" dirty="0"/>
              <a:t>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4109848" y="2807408"/>
            <a:ext cx="4243467" cy="5078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Astrophysical Distribution of Compact Binaries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</a:t>
            </a:r>
            <a:r>
              <a:rPr lang="en-US" sz="1000" dirty="0"/>
              <a:t>C. </a:t>
            </a:r>
            <a:r>
              <a:rPr lang="en-US" sz="1000" dirty="0" err="1"/>
              <a:t>Pankow</a:t>
            </a:r>
            <a:r>
              <a:rPr lang="en-US" sz="1000" dirty="0"/>
              <a:t> [L], D. </a:t>
            </a:r>
            <a:r>
              <a:rPr lang="en-US" sz="1000" dirty="0" err="1"/>
              <a:t>Holz</a:t>
            </a:r>
            <a:r>
              <a:rPr lang="en-US" sz="1000" dirty="0"/>
              <a:t> [L]</a:t>
            </a:r>
            <a:r>
              <a:rPr lang="en-US" altLang="en-US" sz="1000" dirty="0"/>
              <a:t>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4109849" y="3447899"/>
            <a:ext cx="4243466" cy="5078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Testing General Relativity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</a:t>
            </a:r>
            <a:r>
              <a:rPr lang="en-US" sz="1000" dirty="0"/>
              <a:t>S. Vitale [L], A. </a:t>
            </a:r>
            <a:r>
              <a:rPr lang="en-US" sz="1000" dirty="0" err="1"/>
              <a:t>Parameswaran</a:t>
            </a:r>
            <a:r>
              <a:rPr lang="en-US" sz="1000" dirty="0"/>
              <a:t> [L], J. Whelan [L]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4109849" y="4088389"/>
            <a:ext cx="4243466" cy="5029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B01E3B"/>
            </a:soli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Extreme Matter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(J. Read</a:t>
            </a:r>
            <a:r>
              <a:rPr lang="en-US" sz="1000" dirty="0"/>
              <a:t> [L], B. Lackey [L]</a:t>
            </a:r>
            <a:r>
              <a:rPr lang="en-US" altLang="en-US" sz="1000" dirty="0"/>
              <a:t>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4109849" y="4760149"/>
            <a:ext cx="4243466" cy="5078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23000">
                  <a:schemeClr val="accent2">
                    <a:lumMod val="89000"/>
                  </a:schemeClr>
                </a:gs>
                <a:gs pos="69000">
                  <a:schemeClr val="accent2">
                    <a:lumMod val="75000"/>
                  </a:schemeClr>
                </a:gs>
                <a:gs pos="97000">
                  <a:schemeClr val="accent2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Searching for Gamma Ray Burst Gravitational Wave Counterparts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(R. Frey [L], F. </a:t>
            </a:r>
            <a:r>
              <a:rPr lang="en-US" altLang="en-US" sz="1000" dirty="0" err="1"/>
              <a:t>Pannarale</a:t>
            </a:r>
            <a:r>
              <a:rPr lang="en-US" altLang="en-US" sz="1000" dirty="0"/>
              <a:t> [L], M. Was [V])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700365" y="2171828"/>
            <a:ext cx="2579278" cy="5029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Parameter Estimation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(V. Raymond [L], B. Farr [L])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700365" y="2905535"/>
            <a:ext cx="2579278" cy="5078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Tests of General Relativity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(W. Del </a:t>
            </a:r>
            <a:r>
              <a:rPr lang="en-US" altLang="en-US" sz="1000" dirty="0" err="1"/>
              <a:t>Pozzo</a:t>
            </a:r>
            <a:r>
              <a:rPr lang="en-US" altLang="en-US" sz="1000" dirty="0"/>
              <a:t> [V], C. Van Den </a:t>
            </a:r>
            <a:r>
              <a:rPr lang="en-US" altLang="en-US" sz="1000" dirty="0" err="1"/>
              <a:t>Broeck</a:t>
            </a:r>
            <a:r>
              <a:rPr lang="en-US" altLang="en-US" sz="1000" dirty="0"/>
              <a:t> [V])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700365" y="3644153"/>
            <a:ext cx="2579278" cy="5078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Waveforms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(H. Pfeiffer [L], F. </a:t>
            </a:r>
            <a:r>
              <a:rPr lang="en-US" altLang="en-US" sz="1000" dirty="0" err="1"/>
              <a:t>Ohme</a:t>
            </a:r>
            <a:r>
              <a:rPr lang="en-US" altLang="en-US" sz="1000" dirty="0"/>
              <a:t> [L], R. </a:t>
            </a:r>
            <a:r>
              <a:rPr lang="en-US" altLang="en-US" sz="1000" dirty="0" err="1"/>
              <a:t>Sturani</a:t>
            </a:r>
            <a:r>
              <a:rPr lang="en-US" altLang="en-US" sz="1000" dirty="0"/>
              <a:t> [L])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711033" y="5850184"/>
            <a:ext cx="2579278" cy="5029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Online Searches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(K. Cannon [L], F. Marion [V])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51" name="Text Box 3"/>
          <p:cNvSpPr txBox="1">
            <a:spLocks noChangeArrowheads="1"/>
          </p:cNvSpPr>
          <p:nvPr/>
        </p:nvSpPr>
        <p:spPr bwMode="auto">
          <a:xfrm>
            <a:off x="700365" y="4382771"/>
            <a:ext cx="2579278" cy="5029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Rates and Population</a:t>
            </a: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1000" dirty="0"/>
              <a:t>(C. </a:t>
            </a:r>
            <a:r>
              <a:rPr lang="en-US" altLang="en-US" sz="1000" dirty="0" err="1"/>
              <a:t>Pankow</a:t>
            </a:r>
            <a:r>
              <a:rPr lang="en-US" altLang="en-US" sz="1000" dirty="0"/>
              <a:t> [L], W. Farr [L])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700365" y="5116478"/>
            <a:ext cx="2579278" cy="5029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solidFill>
                  <a:srgbClr val="A50021"/>
                </a:solidFill>
              </a:rPr>
              <a:t>Offline Searches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000" dirty="0"/>
              <a:t>(I. Harry [L], S. Caudill [L], T. Dent [L])</a:t>
            </a:r>
            <a:endParaRPr lang="en-US" altLang="en-US" sz="1000" dirty="0">
              <a:solidFill>
                <a:srgbClr val="A5002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653173" y="5286172"/>
            <a:ext cx="114967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000" dirty="0"/>
              <a:t>Joint with Bursts </a:t>
            </a:r>
            <a:endParaRPr lang="en-US" sz="1000" dirty="0"/>
          </a:p>
        </p:txBody>
      </p:sp>
      <p:sp>
        <p:nvSpPr>
          <p:cNvPr id="31" name="Rectangle 30"/>
          <p:cNvSpPr/>
          <p:nvPr/>
        </p:nvSpPr>
        <p:spPr>
          <a:xfrm>
            <a:off x="3963220" y="2029515"/>
            <a:ext cx="4529580" cy="4412328"/>
          </a:xfrm>
          <a:prstGeom prst="rect">
            <a:avLst/>
          </a:prstGeom>
          <a:noFill/>
          <a:ln w="12700" cmpd="sng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58747" y="2029516"/>
            <a:ext cx="2886407" cy="4412328"/>
          </a:xfrm>
          <a:prstGeom prst="rect">
            <a:avLst/>
          </a:prstGeom>
          <a:noFill/>
          <a:ln w="12700" cmpd="sng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4109849" y="5623184"/>
            <a:ext cx="4243466" cy="4847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23000">
                  <a:schemeClr val="accent2">
                    <a:lumMod val="89000"/>
                  </a:schemeClr>
                </a:gs>
                <a:gs pos="69000">
                  <a:schemeClr val="accent2">
                    <a:lumMod val="75000"/>
                  </a:schemeClr>
                </a:gs>
                <a:gs pos="97000">
                  <a:schemeClr val="accent2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  <a:headEnd type="none" w="sm" len="sm"/>
            <a:tailEnd type="none" w="sm" len="sm"/>
          </a:ln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 err="1">
                <a:solidFill>
                  <a:srgbClr val="A50021"/>
                </a:solidFill>
              </a:rPr>
              <a:t>Multimessenger</a:t>
            </a:r>
            <a:r>
              <a:rPr lang="en-US" altLang="en-US" sz="1200" dirty="0">
                <a:solidFill>
                  <a:srgbClr val="A50021"/>
                </a:solidFill>
              </a:rPr>
              <a:t> Astronomy and Astrophysics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900" dirty="0"/>
              <a:t>(A. Urban [L], P. </a:t>
            </a:r>
            <a:r>
              <a:rPr lang="en-US" altLang="en-US" sz="900" dirty="0" err="1"/>
              <a:t>Shawhan</a:t>
            </a:r>
            <a:r>
              <a:rPr lang="en-US" altLang="en-US" sz="900" dirty="0"/>
              <a:t> [L], L. Singer [L], P. Brady [L[, M. </a:t>
            </a:r>
            <a:r>
              <a:rPr lang="en-US" altLang="en-US" sz="900" dirty="0" err="1"/>
              <a:t>Branchesi</a:t>
            </a:r>
            <a:r>
              <a:rPr lang="en-US" altLang="en-US" sz="900" dirty="0"/>
              <a:t> [V])</a:t>
            </a:r>
            <a:endParaRPr lang="en-US" altLang="en-US" sz="900" dirty="0">
              <a:solidFill>
                <a:srgbClr val="A5002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653173" y="6138841"/>
            <a:ext cx="114967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000" dirty="0"/>
              <a:t>Joint with Bursts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564239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2370</TotalTime>
  <Words>1250</Words>
  <Application>Microsoft Macintosh PowerPoint</Application>
  <PresentationFormat>On-screen Show (4:3)</PresentationFormat>
  <Paragraphs>218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Louisiana State University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Gabriela Gonzalez</dc:creator>
  <cp:lastModifiedBy>David H Shoemaker</cp:lastModifiedBy>
  <cp:revision>240</cp:revision>
  <cp:lastPrinted>2017-11-03T02:31:53Z</cp:lastPrinted>
  <dcterms:created xsi:type="dcterms:W3CDTF">2012-04-16T15:22:10Z</dcterms:created>
  <dcterms:modified xsi:type="dcterms:W3CDTF">2018-03-19T00:06:05Z</dcterms:modified>
</cp:coreProperties>
</file>