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64" r:id="rId3"/>
    <p:sldId id="261" r:id="rId4"/>
    <p:sldId id="262" r:id="rId5"/>
    <p:sldId id="260" r:id="rId6"/>
    <p:sldId id="259" r:id="rId7"/>
    <p:sldId id="265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55" autoAdjust="0"/>
    <p:restoredTop sz="93677" autoAdjust="0"/>
  </p:normalViewPr>
  <p:slideViewPr>
    <p:cSldViewPr snapToGrid="0" snapToObjects="1">
      <p:cViewPr>
        <p:scale>
          <a:sx n="155" d="100"/>
          <a:sy n="155" d="100"/>
        </p:scale>
        <p:origin x="912" y="-16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8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D5BE3C-60B7-487A-A858-F234234DBE2A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8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4D6950-9355-4A6C-A197-31D25C4900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547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2ED14-9BD9-464F-9A06-9866B0D358E5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AE417-4F13-6247-A035-097BAF224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3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3AE417-4F13-6247-A035-097BAF224D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8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1200248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BAFC2-2B5D-4DC1-B19D-6C9C07C14CF9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5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EEEC-F283-47A7-ABB0-5F41B49B13F8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1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4887A-5EEF-4F6D-A01B-3132C1A9C3A8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9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614DE-BEAE-461F-B542-A3A16438EDEF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ext Box 98"/>
          <p:cNvSpPr txBox="1">
            <a:spLocks noChangeArrowheads="1"/>
          </p:cNvSpPr>
          <p:nvPr userDrawn="1"/>
        </p:nvSpPr>
        <p:spPr bwMode="auto">
          <a:xfrm>
            <a:off x="7407275" y="58738"/>
            <a:ext cx="16811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FF0000"/>
                </a:solidFill>
                <a:latin typeface="Arial" panose="020B0604020202020204" pitchFamily="34" charset="0"/>
                <a:hlinkClick r:id="rId2"/>
              </a:rPr>
              <a:t>LIGO Document M1200248-v</a:t>
            </a:r>
            <a:r>
              <a:rPr lang="en-US" altLang="en-US" sz="800" dirty="0">
                <a:solidFill>
                  <a:srgbClr val="FF0000"/>
                </a:solidFill>
                <a:latin typeface="Arial" panose="020B0604020202020204" pitchFamily="34" charset="0"/>
              </a:rPr>
              <a:t>48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800" baseline="0" dirty="0">
                <a:latin typeface="Arial" panose="020B0604020202020204" pitchFamily="34" charset="0"/>
              </a:rPr>
              <a:t>15 March 2019</a:t>
            </a:r>
            <a:endParaRPr lang="en-US" altLang="en-US" sz="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78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57DF9-2530-443A-8343-3959245F03D3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3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A983-CBB9-4B92-A854-3A2ADDDE8820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7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AA733-5857-44F3-B441-9A16E770E0A7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BBDFF-9638-41C5-8901-AFA87B788DB0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BB501-82E7-4E0A-88AA-A1E1D40743CD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0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0C6F-47A1-4D77-8DA1-403342B023D3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3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39B59-B9AD-42F1-AEA9-E83962AF5A2F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7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5A55C7-3D5E-4218-B7AE-A537AD7369F3}" type="datetime1">
              <a:rPr lang="en-US" altLang="en-US"/>
              <a:pPr>
                <a:defRPr/>
              </a:pPr>
              <a:t>4/19/19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50172/publi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50172/publ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60322/publi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7"/>
          <p:cNvSpPr txBox="1">
            <a:spLocks noChangeArrowheads="1"/>
          </p:cNvSpPr>
          <p:nvPr/>
        </p:nvSpPr>
        <p:spPr bwMode="auto">
          <a:xfrm>
            <a:off x="63574" y="135731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A50021"/>
                </a:solidFill>
              </a:rPr>
              <a:t>The LIGO Scienti</a:t>
            </a:r>
            <a:r>
              <a:rPr lang="en-US" altLang="en-US" dirty="0">
                <a:solidFill>
                  <a:srgbClr val="B01E3B"/>
                </a:solidFill>
              </a:rPr>
              <a:t>fic</a:t>
            </a:r>
            <a:r>
              <a:rPr lang="en-US" altLang="en-US" dirty="0">
                <a:solidFill>
                  <a:srgbClr val="A50021"/>
                </a:solidFill>
              </a:rPr>
              <a:t> Collaboration</a:t>
            </a:r>
            <a:endParaRPr lang="en-US" altLang="en-US" sz="1800" dirty="0">
              <a:solidFill>
                <a:srgbClr val="A50021"/>
              </a:solidFill>
            </a:endParaRPr>
          </a:p>
        </p:txBody>
      </p:sp>
      <p:sp>
        <p:nvSpPr>
          <p:cNvPr id="3077" name="Text Box 48"/>
          <p:cNvSpPr txBox="1">
            <a:spLocks noChangeArrowheads="1"/>
          </p:cNvSpPr>
          <p:nvPr/>
        </p:nvSpPr>
        <p:spPr bwMode="auto">
          <a:xfrm>
            <a:off x="3422964" y="1511328"/>
            <a:ext cx="2194560" cy="36576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LSC Executive Committee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(LSC Spokesperson)</a:t>
            </a:r>
          </a:p>
        </p:txBody>
      </p:sp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3422964" y="928184"/>
            <a:ext cx="2194560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</a:rPr>
              <a:t>LSC Council</a:t>
            </a:r>
          </a:p>
        </p:txBody>
      </p:sp>
      <p:cxnSp>
        <p:nvCxnSpPr>
          <p:cNvPr id="9" name="Straight Connector 8"/>
          <p:cNvCxnSpPr>
            <a:stCxn id="132" idx="0"/>
            <a:endCxn id="3140" idx="0"/>
          </p:cNvCxnSpPr>
          <p:nvPr/>
        </p:nvCxnSpPr>
        <p:spPr>
          <a:xfrm>
            <a:off x="2360190" y="2950216"/>
            <a:ext cx="5652909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9" name="Text Box 15"/>
          <p:cNvSpPr txBox="1">
            <a:spLocks noChangeArrowheads="1"/>
          </p:cNvSpPr>
          <p:nvPr/>
        </p:nvSpPr>
        <p:spPr bwMode="auto">
          <a:xfrm>
            <a:off x="117804" y="3205577"/>
            <a:ext cx="4503647" cy="38472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0"/>
          </a:gradFill>
          <a:ln w="9525">
            <a:gradFill>
              <a:gsLst>
                <a:gs pos="0">
                  <a:schemeClr val="accent5">
                    <a:lumMod val="75000"/>
                  </a:schemeClr>
                </a:gs>
                <a:gs pos="74000">
                  <a:schemeClr val="accent5">
                    <a:lumMod val="40000"/>
                    <a:lumOff val="60000"/>
                  </a:schemeClr>
                </a:gs>
                <a:gs pos="83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  <a:effectLst>
            <a:outerShdw blurRad="40005" dist="2286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C00000"/>
                </a:solidFill>
              </a:rPr>
              <a:t>Data Analysis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u="sng" dirty="0"/>
              <a:t>(P. </a:t>
            </a:r>
            <a:r>
              <a:rPr lang="en-US" altLang="en-US" sz="800" u="sng" dirty="0" err="1"/>
              <a:t>Shawhan</a:t>
            </a:r>
            <a:r>
              <a:rPr lang="en-US" altLang="en-US" sz="800" u="sng" dirty="0"/>
              <a:t>)</a:t>
            </a:r>
          </a:p>
        </p:txBody>
      </p:sp>
      <p:sp>
        <p:nvSpPr>
          <p:cNvPr id="132" name="Line 139"/>
          <p:cNvSpPr>
            <a:spLocks noChangeShapeType="1"/>
          </p:cNvSpPr>
          <p:nvPr/>
        </p:nvSpPr>
        <p:spPr bwMode="auto">
          <a:xfrm>
            <a:off x="2360190" y="2950216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0" name="Line 169"/>
          <p:cNvSpPr>
            <a:spLocks noChangeShapeType="1"/>
          </p:cNvSpPr>
          <p:nvPr/>
        </p:nvSpPr>
        <p:spPr bwMode="auto">
          <a:xfrm flipH="1">
            <a:off x="8013099" y="2950216"/>
            <a:ext cx="0" cy="25014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Text Box 34"/>
          <p:cNvSpPr txBox="1">
            <a:spLocks noChangeArrowheads="1"/>
          </p:cNvSpPr>
          <p:nvPr/>
        </p:nvSpPr>
        <p:spPr bwMode="auto">
          <a:xfrm>
            <a:off x="7030534" y="3200365"/>
            <a:ext cx="2011680" cy="38472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A50021"/>
                </a:solidFill>
              </a:rPr>
              <a:t>Education and Public Outreach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(M. Hendry)</a:t>
            </a:r>
          </a:p>
        </p:txBody>
      </p:sp>
      <p:sp>
        <p:nvSpPr>
          <p:cNvPr id="98" name="Rectangle 97"/>
          <p:cNvSpPr/>
          <p:nvPr/>
        </p:nvSpPr>
        <p:spPr>
          <a:xfrm>
            <a:off x="7030534" y="3835061"/>
            <a:ext cx="2011680" cy="1546476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7115938" y="3960465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Formal Education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(L. </a:t>
            </a:r>
            <a:r>
              <a:rPr lang="en-US" altLang="en-US" sz="800" dirty="0" err="1"/>
              <a:t>Cominsky</a:t>
            </a:r>
            <a:r>
              <a:rPr lang="en-US" altLang="en-US" sz="800" dirty="0"/>
              <a:t>, A. Henry, W. </a:t>
            </a:r>
            <a:r>
              <a:rPr lang="en-US" altLang="en-US" sz="800" dirty="0" err="1"/>
              <a:t>Katzmann</a:t>
            </a:r>
            <a:r>
              <a:rPr lang="en-US" altLang="en-US" sz="700" dirty="0"/>
              <a:t>)</a:t>
            </a:r>
          </a:p>
        </p:txBody>
      </p: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7118363" y="4417084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Informal Ed./Public Outreach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(A. </a:t>
            </a:r>
            <a:r>
              <a:rPr lang="en-US" altLang="en-US" sz="800" dirty="0" err="1"/>
              <a:t>Stuver</a:t>
            </a:r>
            <a:r>
              <a:rPr lang="en-US" altLang="en-US" sz="800" dirty="0"/>
              <a:t>)</a:t>
            </a:r>
          </a:p>
        </p:txBody>
      </p:sp>
      <p:sp>
        <p:nvSpPr>
          <p:cNvPr id="3139" name="Line 168"/>
          <p:cNvSpPr>
            <a:spLocks noChangeShapeType="1"/>
          </p:cNvSpPr>
          <p:nvPr/>
        </p:nvSpPr>
        <p:spPr bwMode="auto">
          <a:xfrm flipH="1">
            <a:off x="5802120" y="2950215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2" name="Text Box 5"/>
          <p:cNvSpPr txBox="1">
            <a:spLocks noChangeArrowheads="1"/>
          </p:cNvSpPr>
          <p:nvPr/>
        </p:nvSpPr>
        <p:spPr bwMode="auto">
          <a:xfrm>
            <a:off x="4804035" y="3196519"/>
            <a:ext cx="2011680" cy="384721"/>
          </a:xfrm>
          <a:prstGeom prst="rect">
            <a:avLst/>
          </a:prstGeom>
          <a:gradFill>
            <a:gsLst>
              <a:gs pos="0">
                <a:schemeClr val="accent3">
                  <a:lumMod val="100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C00000"/>
                </a:solidFill>
              </a:rPr>
              <a:t>Instrument Science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(B. Lantz)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042246" y="2120350"/>
            <a:ext cx="6959461" cy="523220"/>
            <a:chOff x="1094002" y="1645920"/>
            <a:chExt cx="6959461" cy="523220"/>
          </a:xfrm>
        </p:grpSpPr>
        <p:sp>
          <p:nvSpPr>
            <p:cNvPr id="3074" name="Text Box 3"/>
            <p:cNvSpPr txBox="1">
              <a:spLocks noChangeArrowheads="1"/>
            </p:cNvSpPr>
            <p:nvPr/>
          </p:nvSpPr>
          <p:spPr bwMode="auto">
            <a:xfrm>
              <a:off x="3474720" y="1645920"/>
              <a:ext cx="2194560" cy="523220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LSC Spokesperson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(P. Brady)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Deputy Spokesperson (TBD)</a:t>
              </a:r>
            </a:p>
          </p:txBody>
        </p:sp>
        <p:sp>
          <p:nvSpPr>
            <p:cNvPr id="3097" name="Text Box 36"/>
            <p:cNvSpPr txBox="1">
              <a:spLocks noChangeArrowheads="1"/>
            </p:cNvSpPr>
            <p:nvPr/>
          </p:nvSpPr>
          <p:spPr bwMode="auto">
            <a:xfrm>
              <a:off x="1094002" y="1776461"/>
              <a:ext cx="1923515" cy="276999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  <a:hlinkClick r:id="rId2" action="ppaction://hlinksldjump"/>
                </a:rPr>
                <a:t>LSC-Virgo Committees</a:t>
              </a:r>
              <a:endParaRPr lang="en-US" altLang="en-US" sz="1200" dirty="0">
                <a:solidFill>
                  <a:srgbClr val="A50021"/>
                </a:solidFill>
              </a:endParaRPr>
            </a:p>
          </p:txBody>
        </p:sp>
        <p:sp>
          <p:nvSpPr>
            <p:cNvPr id="145" name="Text Box 36"/>
            <p:cNvSpPr txBox="1">
              <a:spLocks noChangeArrowheads="1"/>
            </p:cNvSpPr>
            <p:nvPr/>
          </p:nvSpPr>
          <p:spPr bwMode="auto">
            <a:xfrm>
              <a:off x="6129948" y="1774159"/>
              <a:ext cx="1923515" cy="276999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  <a:hlinkClick r:id="rId3" action="ppaction://hlinksldjump"/>
                </a:rPr>
                <a:t>LSC Service Committees</a:t>
              </a:r>
              <a:endParaRPr lang="en-US" altLang="en-US" sz="1200" dirty="0">
                <a:solidFill>
                  <a:srgbClr val="A50021"/>
                </a:solidFill>
              </a:endParaRPr>
            </a:p>
          </p:txBody>
        </p:sp>
        <p:sp>
          <p:nvSpPr>
            <p:cNvPr id="152" name="Line 159"/>
            <p:cNvSpPr>
              <a:spLocks noChangeShapeType="1"/>
            </p:cNvSpPr>
            <p:nvPr/>
          </p:nvSpPr>
          <p:spPr bwMode="auto">
            <a:xfrm>
              <a:off x="3017517" y="1916824"/>
              <a:ext cx="457203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159"/>
            <p:cNvSpPr>
              <a:spLocks noChangeShapeType="1"/>
            </p:cNvSpPr>
            <p:nvPr/>
          </p:nvSpPr>
          <p:spPr bwMode="auto">
            <a:xfrm>
              <a:off x="5672746" y="1916824"/>
              <a:ext cx="45373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21287" y="3844428"/>
            <a:ext cx="2011680" cy="2860418"/>
            <a:chOff x="5071457" y="3844428"/>
            <a:chExt cx="2011680" cy="2860418"/>
          </a:xfrm>
        </p:grpSpPr>
        <p:sp>
          <p:nvSpPr>
            <p:cNvPr id="96" name="Rectangle 95"/>
            <p:cNvSpPr/>
            <p:nvPr/>
          </p:nvSpPr>
          <p:spPr>
            <a:xfrm>
              <a:off x="5071457" y="3844428"/>
              <a:ext cx="2011680" cy="2860418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10000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16200000" scaled="0"/>
              <a:tileRect/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3" name="Text Box 6"/>
            <p:cNvSpPr txBox="1">
              <a:spLocks noChangeArrowheads="1"/>
            </p:cNvSpPr>
            <p:nvPr/>
          </p:nvSpPr>
          <p:spPr bwMode="auto">
            <a:xfrm>
              <a:off x="5162455" y="5803586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Adv. Interferometer Configurations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(S. </a:t>
              </a:r>
              <a:r>
                <a:rPr lang="en-US" altLang="en-US" sz="800" dirty="0" err="1"/>
                <a:t>Hild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14" name="Text Box 7"/>
            <p:cNvSpPr txBox="1">
              <a:spLocks noChangeArrowheads="1"/>
            </p:cNvSpPr>
            <p:nvPr/>
          </p:nvSpPr>
          <p:spPr bwMode="auto">
            <a:xfrm>
              <a:off x="5162455" y="4418746"/>
              <a:ext cx="1828800" cy="3690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Lasers and Auxiliary Optics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(V. </a:t>
              </a:r>
              <a:r>
                <a:rPr lang="en-US" altLang="en-US" sz="800" dirty="0" err="1"/>
                <a:t>Quetschke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15" name="Text Box 8"/>
            <p:cNvSpPr txBox="1">
              <a:spLocks noChangeArrowheads="1"/>
            </p:cNvSpPr>
            <p:nvPr/>
          </p:nvSpPr>
          <p:spPr bwMode="auto">
            <a:xfrm>
              <a:off x="5162455" y="4877489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Optics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(S. Reid)</a:t>
              </a:r>
            </a:p>
          </p:txBody>
        </p:sp>
        <p:sp>
          <p:nvSpPr>
            <p:cNvPr id="3116" name="Text Box 9"/>
            <p:cNvSpPr txBox="1">
              <a:spLocks noChangeArrowheads="1"/>
            </p:cNvSpPr>
            <p:nvPr/>
          </p:nvSpPr>
          <p:spPr bwMode="auto">
            <a:xfrm>
              <a:off x="5162455" y="5336228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Seismic Isolation and Suspensions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(G. Hammond)</a:t>
              </a:r>
            </a:p>
          </p:txBody>
        </p:sp>
        <p:sp>
          <p:nvSpPr>
            <p:cNvPr id="3117" name="Text Box 9"/>
            <p:cNvSpPr txBox="1">
              <a:spLocks noChangeArrowheads="1"/>
            </p:cNvSpPr>
            <p:nvPr/>
          </p:nvSpPr>
          <p:spPr bwMode="auto">
            <a:xfrm>
              <a:off x="5162455" y="3960002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Quantum Noise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800" dirty="0"/>
                <a:t>(S. </a:t>
              </a:r>
              <a:r>
                <a:rPr lang="en-US" altLang="en-US" sz="800" dirty="0" err="1"/>
                <a:t>Danilishin</a:t>
              </a:r>
              <a:r>
                <a:rPr lang="en-US" altLang="en-US" sz="800" dirty="0"/>
                <a:t>)</a:t>
              </a:r>
            </a:p>
          </p:txBody>
        </p:sp>
      </p:grpSp>
      <p:sp>
        <p:nvSpPr>
          <p:cNvPr id="82" name="Line 168"/>
          <p:cNvSpPr>
            <a:spLocks noChangeShapeType="1"/>
          </p:cNvSpPr>
          <p:nvPr/>
        </p:nvSpPr>
        <p:spPr bwMode="auto">
          <a:xfrm flipH="1">
            <a:off x="5810746" y="3595886"/>
            <a:ext cx="0" cy="24854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68"/>
          <p:cNvSpPr>
            <a:spLocks noChangeShapeType="1"/>
          </p:cNvSpPr>
          <p:nvPr/>
        </p:nvSpPr>
        <p:spPr bwMode="auto">
          <a:xfrm flipH="1">
            <a:off x="8013099" y="3587260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17804" y="3842189"/>
            <a:ext cx="2011680" cy="2277374"/>
            <a:chOff x="117804" y="3842189"/>
            <a:chExt cx="2011680" cy="2277374"/>
          </a:xfrm>
        </p:grpSpPr>
        <p:sp>
          <p:nvSpPr>
            <p:cNvPr id="7" name="Rectangle 6"/>
            <p:cNvSpPr/>
            <p:nvPr/>
          </p:nvSpPr>
          <p:spPr>
            <a:xfrm>
              <a:off x="117804" y="3842189"/>
              <a:ext cx="2011680" cy="2277374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100" name="Text Box 16"/>
            <p:cNvSpPr txBox="1">
              <a:spLocks noChangeArrowheads="1"/>
            </p:cNvSpPr>
            <p:nvPr/>
          </p:nvSpPr>
          <p:spPr bwMode="auto">
            <a:xfrm>
              <a:off x="210685" y="394570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>
                  <a:hlinkClick r:id="rId4" action="ppaction://hlinksldjump"/>
                </a:rPr>
                <a:t>Burst Sources</a:t>
              </a:r>
              <a:endParaRPr lang="en-US" altLang="en-US" sz="8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(R. Frey, M. </a:t>
              </a:r>
              <a:r>
                <a:rPr lang="en-US" altLang="en-US" sz="800" dirty="0" err="1"/>
                <a:t>Cavaglia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01" name="Text Box 17"/>
            <p:cNvSpPr txBox="1">
              <a:spLocks noChangeArrowheads="1"/>
            </p:cNvSpPr>
            <p:nvPr/>
          </p:nvSpPr>
          <p:spPr bwMode="auto">
            <a:xfrm>
              <a:off x="210684" y="449434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>
                  <a:hlinkClick r:id="rId5" action="ppaction://hlinksldjump"/>
                </a:rPr>
                <a:t>Compact Binary Sources</a:t>
              </a:r>
              <a:endParaRPr lang="en-US" altLang="en-US" sz="8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(J. Creighton, B. Farr)</a:t>
              </a:r>
            </a:p>
          </p:txBody>
        </p:sp>
        <p:sp>
          <p:nvSpPr>
            <p:cNvPr id="3102" name="Text Box 20"/>
            <p:cNvSpPr txBox="1">
              <a:spLocks noChangeArrowheads="1"/>
            </p:cNvSpPr>
            <p:nvPr/>
          </p:nvSpPr>
          <p:spPr bwMode="auto">
            <a:xfrm>
              <a:off x="210686" y="504298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Continuous Wave Sources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(E. Goetz, K. Wette)</a:t>
              </a:r>
            </a:p>
          </p:txBody>
        </p:sp>
        <p:sp>
          <p:nvSpPr>
            <p:cNvPr id="3103" name="Text Box 21"/>
            <p:cNvSpPr txBox="1">
              <a:spLocks noChangeArrowheads="1"/>
            </p:cNvSpPr>
            <p:nvPr/>
          </p:nvSpPr>
          <p:spPr bwMode="auto">
            <a:xfrm>
              <a:off x="210686" y="559162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Stochastic Background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(V. </a:t>
              </a:r>
              <a:r>
                <a:rPr lang="en-US" altLang="en-US" sz="800" dirty="0" err="1"/>
                <a:t>Mandic</a:t>
              </a:r>
              <a:r>
                <a:rPr lang="en-US" altLang="en-US" sz="800" dirty="0"/>
                <a:t>, J. Romano)</a:t>
              </a:r>
            </a:p>
          </p:txBody>
        </p:sp>
      </p:grpSp>
      <p:sp>
        <p:nvSpPr>
          <p:cNvPr id="87" name="Line 168"/>
          <p:cNvSpPr>
            <a:spLocks noChangeShapeType="1"/>
          </p:cNvSpPr>
          <p:nvPr/>
        </p:nvSpPr>
        <p:spPr bwMode="auto">
          <a:xfrm flipH="1">
            <a:off x="4525938" y="2684338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168"/>
          <p:cNvSpPr>
            <a:spLocks noChangeShapeType="1"/>
          </p:cNvSpPr>
          <p:nvPr/>
        </p:nvSpPr>
        <p:spPr bwMode="auto">
          <a:xfrm flipH="1">
            <a:off x="4525938" y="1885060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168"/>
          <p:cNvSpPr>
            <a:spLocks noChangeShapeType="1"/>
          </p:cNvSpPr>
          <p:nvPr/>
        </p:nvSpPr>
        <p:spPr bwMode="auto">
          <a:xfrm flipH="1">
            <a:off x="4528757" y="1273651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2265299" y="3840480"/>
            <a:ext cx="2356152" cy="1748220"/>
            <a:chOff x="2265299" y="3824937"/>
            <a:chExt cx="2356152" cy="1748220"/>
          </a:xfrm>
        </p:grpSpPr>
        <p:sp>
          <p:nvSpPr>
            <p:cNvPr id="99" name="Rectangle 98"/>
            <p:cNvSpPr/>
            <p:nvPr/>
          </p:nvSpPr>
          <p:spPr>
            <a:xfrm>
              <a:off x="2265299" y="3824937"/>
              <a:ext cx="2356152" cy="1748220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4" name="Text Box 24"/>
            <p:cNvSpPr txBox="1">
              <a:spLocks noChangeArrowheads="1"/>
            </p:cNvSpPr>
            <p:nvPr/>
          </p:nvSpPr>
          <p:spPr bwMode="auto">
            <a:xfrm>
              <a:off x="2862976" y="3934665"/>
              <a:ext cx="164592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Computing and Software</a:t>
              </a:r>
              <a:r>
                <a:rPr lang="en-US" altLang="en-US" sz="900" dirty="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(D. Macleod, P. </a:t>
              </a:r>
              <a:r>
                <a:rPr lang="en-US" altLang="en-US" sz="800" dirty="0" err="1"/>
                <a:t>Couvares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06" name="Text Box 27"/>
            <p:cNvSpPr txBox="1">
              <a:spLocks noChangeArrowheads="1"/>
            </p:cNvSpPr>
            <p:nvPr/>
          </p:nvSpPr>
          <p:spPr bwMode="auto">
            <a:xfrm>
              <a:off x="2862978" y="4483305"/>
              <a:ext cx="1645920" cy="3635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hlinkClick r:id="rId6" action="ppaction://hlinksldjump"/>
                </a:rPr>
                <a:t>Detector Characterization</a:t>
              </a:r>
              <a:endParaRPr lang="en-US" altLang="en-US" sz="9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(J. McIver, L. Nuttall)</a:t>
              </a:r>
            </a:p>
          </p:txBody>
        </p:sp>
        <p:sp>
          <p:nvSpPr>
            <p:cNvPr id="49" name="Text Box 27"/>
            <p:cNvSpPr txBox="1">
              <a:spLocks noChangeArrowheads="1"/>
            </p:cNvSpPr>
            <p:nvPr/>
          </p:nvSpPr>
          <p:spPr bwMode="auto">
            <a:xfrm>
              <a:off x="2867767" y="5031945"/>
              <a:ext cx="164592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Calibration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800" dirty="0"/>
                <a:t>(J. </a:t>
              </a:r>
              <a:r>
                <a:rPr lang="en-US" sz="800" dirty="0" err="1"/>
                <a:t>Kissel</a:t>
              </a:r>
              <a:r>
                <a:rPr lang="en-US" sz="800" dirty="0"/>
                <a:t>, M. Wade) </a:t>
              </a:r>
              <a:endParaRPr lang="en-US" altLang="en-US" sz="800" dirty="0"/>
            </a:p>
          </p:txBody>
        </p:sp>
        <p:sp>
          <p:nvSpPr>
            <p:cNvPr id="54" name="Text Box 8"/>
            <p:cNvSpPr txBox="1">
              <a:spLocks noChangeArrowheads="1"/>
            </p:cNvSpPr>
            <p:nvPr/>
          </p:nvSpPr>
          <p:spPr bwMode="auto">
            <a:xfrm rot="16200000">
              <a:off x="1822311" y="4513977"/>
              <a:ext cx="1475101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Optimization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(P. </a:t>
              </a:r>
              <a:r>
                <a:rPr lang="en-US" altLang="en-US" sz="800" dirty="0" err="1"/>
                <a:t>Couvares</a:t>
              </a:r>
              <a:r>
                <a:rPr lang="en-US" altLang="en-US" sz="800" dirty="0"/>
                <a:t>)</a:t>
              </a:r>
            </a:p>
          </p:txBody>
        </p:sp>
      </p:grpSp>
      <p:sp>
        <p:nvSpPr>
          <p:cNvPr id="56" name="Line 168"/>
          <p:cNvSpPr>
            <a:spLocks noChangeShapeType="1"/>
          </p:cNvSpPr>
          <p:nvPr/>
        </p:nvSpPr>
        <p:spPr bwMode="auto">
          <a:xfrm flipH="1">
            <a:off x="3406864" y="3582218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168"/>
          <p:cNvSpPr>
            <a:spLocks noChangeShapeType="1"/>
          </p:cNvSpPr>
          <p:nvPr/>
        </p:nvSpPr>
        <p:spPr bwMode="auto">
          <a:xfrm flipH="1">
            <a:off x="1109363" y="3621855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4909415" y="6275166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Control systems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(G. </a:t>
            </a:r>
            <a:r>
              <a:rPr lang="en-US" altLang="en-US" sz="800" dirty="0" err="1"/>
              <a:t>Vajente</a:t>
            </a:r>
            <a:r>
              <a:rPr lang="en-US" altLang="en-US" sz="800" dirty="0"/>
              <a:t>)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7098699" y="4880815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LSC Web Committee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(M. </a:t>
            </a:r>
            <a:r>
              <a:rPr lang="en-US" altLang="en-US" sz="800" dirty="0" err="1"/>
              <a:t>Favata</a:t>
            </a:r>
            <a:r>
              <a:rPr lang="en-US" altLang="en-US" sz="800" dirty="0"/>
              <a:t>)</a:t>
            </a:r>
          </a:p>
        </p:txBody>
      </p:sp>
    </p:spTree>
  </p:cSld>
  <p:clrMapOvr>
    <a:masterClrMapping/>
  </p:clrMapOvr>
  <p:transition advClick="0" advTm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501879" y="337654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</a:rPr>
              <a:t>LSC Executive Committee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82410" y="815678"/>
            <a:ext cx="6702936" cy="4506950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2597811" y="944871"/>
            <a:ext cx="4313972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LSC Directorate</a:t>
            </a:r>
          </a:p>
          <a:p>
            <a:pPr algn="ctr">
              <a:buNone/>
            </a:pPr>
            <a:r>
              <a:rPr lang="en-US" altLang="en-US" sz="1000" dirty="0"/>
              <a:t>LSC Spokesperson (Patrick Brady, Executive Committee chair) </a:t>
            </a:r>
          </a:p>
          <a:p>
            <a:pPr algn="ctr">
              <a:buNone/>
            </a:pPr>
            <a:r>
              <a:rPr lang="en-US" altLang="en-US" sz="1000" dirty="0"/>
              <a:t>LSC Deputy Spokesperson (TBD)</a:t>
            </a:r>
          </a:p>
          <a:p>
            <a:pPr algn="ctr">
              <a:buNone/>
            </a:pPr>
            <a:r>
              <a:rPr lang="en-US" altLang="en-US" sz="1000" dirty="0"/>
              <a:t>LIGO Laboratory Executive Director (David </a:t>
            </a:r>
            <a:r>
              <a:rPr lang="en-US" altLang="en-US" sz="1000" dirty="0" err="1"/>
              <a:t>Reitze</a:t>
            </a:r>
            <a:r>
              <a:rPr lang="en-US" altLang="en-US" sz="1000" dirty="0"/>
              <a:t>)</a:t>
            </a:r>
          </a:p>
          <a:p>
            <a:pPr algn="ctr">
              <a:buNone/>
            </a:pPr>
            <a:r>
              <a:rPr lang="en-US" altLang="en-US" sz="1000" dirty="0"/>
              <a:t>LIGO Laboratory Deputy Director (Albert </a:t>
            </a:r>
            <a:r>
              <a:rPr lang="en-US" altLang="en-US" sz="1000" dirty="0" err="1"/>
              <a:t>Lazzarini</a:t>
            </a:r>
            <a:r>
              <a:rPr lang="en-US" altLang="en-US" sz="1000" dirty="0"/>
              <a:t>)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76891" y="3954931"/>
            <a:ext cx="4313972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Appointed Members</a:t>
            </a:r>
          </a:p>
          <a:p>
            <a:pPr algn="ctr">
              <a:buNone/>
            </a:pPr>
            <a:r>
              <a:rPr lang="en-US" altLang="en-US" sz="1000" dirty="0"/>
              <a:t>Peter </a:t>
            </a:r>
            <a:r>
              <a:rPr lang="en-US" altLang="en-US" sz="1000" dirty="0" err="1"/>
              <a:t>Shawhan</a:t>
            </a:r>
            <a:r>
              <a:rPr lang="en-US" altLang="en-US" sz="1000" dirty="0"/>
              <a:t> (Data Analysis Committee chair)</a:t>
            </a:r>
          </a:p>
          <a:p>
            <a:pPr algn="ctr">
              <a:buNone/>
            </a:pPr>
            <a:r>
              <a:rPr lang="en-US" altLang="en-US" sz="1000" dirty="0"/>
              <a:t>Brian Lantz (Advanced Detector Committee chair)</a:t>
            </a:r>
          </a:p>
          <a:p>
            <a:pPr algn="ctr">
              <a:buNone/>
            </a:pPr>
            <a:r>
              <a:rPr lang="en-US" altLang="en-US" sz="1000" dirty="0"/>
              <a:t>Jess McIver (Detector Characterization Committee co-chair)</a:t>
            </a:r>
          </a:p>
          <a:p>
            <a:pPr algn="ctr">
              <a:buNone/>
            </a:pPr>
            <a:r>
              <a:rPr lang="en-US" altLang="en-US" sz="1000" dirty="0"/>
              <a:t>Stefan </a:t>
            </a:r>
            <a:r>
              <a:rPr lang="en-US" altLang="en-US" sz="1000" dirty="0" err="1"/>
              <a:t>Hild</a:t>
            </a:r>
            <a:r>
              <a:rPr lang="en-US" altLang="en-US" sz="1000" dirty="0"/>
              <a:t> (Publications and Presentations Committee co-chair)</a:t>
            </a:r>
          </a:p>
          <a:p>
            <a:pPr algn="ctr">
              <a:buNone/>
            </a:pPr>
            <a:r>
              <a:rPr lang="en-US" altLang="en-US" sz="1000" dirty="0"/>
              <a:t>Duncan Macleod/Peter </a:t>
            </a:r>
            <a:r>
              <a:rPr lang="en-US" altLang="en-US" sz="1000" dirty="0" err="1"/>
              <a:t>Couvares</a:t>
            </a:r>
            <a:r>
              <a:rPr lang="en-US" altLang="en-US" sz="1000" dirty="0"/>
              <a:t> (Computing &amp; Software Committee co-chair)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2597811" y="2063396"/>
            <a:ext cx="4313972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LIGO Observatory Representatives</a:t>
            </a:r>
          </a:p>
          <a:p>
            <a:pPr algn="ctr">
              <a:buNone/>
            </a:pPr>
            <a:r>
              <a:rPr lang="en-US" altLang="en-US" sz="1000" dirty="0"/>
              <a:t>Michael Landry (Hanford)</a:t>
            </a:r>
          </a:p>
          <a:p>
            <a:pPr algn="ctr">
              <a:buNone/>
            </a:pPr>
            <a:r>
              <a:rPr lang="en-US" altLang="en-US" sz="1000" dirty="0"/>
              <a:t>Joe </a:t>
            </a:r>
            <a:r>
              <a:rPr lang="en-US" altLang="en-US" sz="1000" dirty="0" err="1"/>
              <a:t>Giaime</a:t>
            </a:r>
            <a:r>
              <a:rPr lang="en-US" altLang="en-US" sz="1000" dirty="0"/>
              <a:t> (Livingston)</a:t>
            </a: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576891" y="2829813"/>
            <a:ext cx="431397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Detector Group Representatives</a:t>
            </a:r>
          </a:p>
          <a:p>
            <a:pPr algn="ctr">
              <a:buNone/>
            </a:pPr>
            <a:r>
              <a:rPr lang="en-US" altLang="en-US" sz="1000" dirty="0"/>
              <a:t>Bernard Schutz (GEO)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597811" y="3394340"/>
            <a:ext cx="431397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At large (elected) members </a:t>
            </a:r>
          </a:p>
          <a:p>
            <a:pPr algn="ctr">
              <a:buNone/>
            </a:pPr>
            <a:r>
              <a:rPr lang="en-US" altLang="en-US" sz="1000" dirty="0"/>
              <a:t>Stefan Ballmer, </a:t>
            </a:r>
            <a:r>
              <a:rPr lang="en-US" altLang="en-US" sz="1000" dirty="0" err="1"/>
              <a:t>Bala</a:t>
            </a:r>
            <a:r>
              <a:rPr lang="en-US" altLang="en-US" sz="1000" dirty="0"/>
              <a:t> </a:t>
            </a:r>
            <a:r>
              <a:rPr lang="en-US" altLang="en-US" sz="1000" dirty="0" err="1"/>
              <a:t>Iyer</a:t>
            </a:r>
            <a:r>
              <a:rPr lang="en-US" altLang="en-US" sz="1000" dirty="0"/>
              <a:t>, </a:t>
            </a:r>
            <a:r>
              <a:rPr lang="en-US" altLang="en-US" sz="1000" dirty="0" err="1"/>
              <a:t>Vassiliki</a:t>
            </a:r>
            <a:r>
              <a:rPr lang="en-US" altLang="en-US" sz="1000" dirty="0"/>
              <a:t> </a:t>
            </a:r>
            <a:r>
              <a:rPr lang="en-US" altLang="en-US" sz="1000" dirty="0" err="1"/>
              <a:t>Kalogera</a:t>
            </a:r>
            <a:r>
              <a:rPr lang="en-US" altLang="en-US" sz="1000" dirty="0"/>
              <a:t>, Keith Riles</a:t>
            </a:r>
          </a:p>
        </p:txBody>
      </p: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1914831" y="5686426"/>
            <a:ext cx="567993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Invited (non-voting) members</a:t>
            </a:r>
          </a:p>
          <a:p>
            <a:pPr algn="ctr">
              <a:buNone/>
            </a:pPr>
            <a:r>
              <a:rPr lang="en-US" altLang="en-US" sz="1000" dirty="0"/>
              <a:t>Stuart Anderson, Lisa Barsotti, Duncan Macleod /Peter </a:t>
            </a:r>
            <a:r>
              <a:rPr lang="en-US" altLang="en-US" sz="1000" dirty="0" err="1"/>
              <a:t>Couvares</a:t>
            </a:r>
            <a:r>
              <a:rPr lang="en-US" altLang="en-US" sz="1000" dirty="0"/>
              <a:t>, Laura Nuttall</a:t>
            </a:r>
          </a:p>
        </p:txBody>
      </p:sp>
      <p:sp>
        <p:nvSpPr>
          <p:cNvPr id="63" name="TextBox 62"/>
          <p:cNvSpPr txBox="1"/>
          <p:nvPr/>
        </p:nvSpPr>
        <p:spPr>
          <a:xfrm rot="16200000">
            <a:off x="-665113" y="3073224"/>
            <a:ext cx="48949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Voting members</a:t>
            </a:r>
          </a:p>
          <a:p>
            <a:pPr algn="ctr"/>
            <a:r>
              <a:rPr lang="en-US" sz="1050" dirty="0"/>
              <a:t>(Bylaws </a:t>
            </a:r>
            <a:r>
              <a:rPr lang="en-US" sz="1050" dirty="0">
                <a:hlinkClick r:id="rId2"/>
              </a:rPr>
              <a:t>LIGO Document M050172</a:t>
            </a:r>
            <a:r>
              <a:rPr lang="en-US" sz="1050" dirty="0"/>
              <a:t>)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382410" y="5514618"/>
            <a:ext cx="6702936" cy="777000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1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501880" y="660945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 Service Committees</a:t>
            </a:r>
            <a:endParaRPr lang="en-US" altLang="en-US" sz="1600" dirty="0">
              <a:solidFill>
                <a:srgbClr val="A5002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58452" y="4741304"/>
            <a:ext cx="7029379" cy="1851229"/>
            <a:chOff x="1579783" y="4575451"/>
            <a:chExt cx="7029379" cy="1851229"/>
          </a:xfrm>
        </p:grpSpPr>
        <p:sp>
          <p:nvSpPr>
            <p:cNvPr id="9" name="Rectangle 8"/>
            <p:cNvSpPr/>
            <p:nvPr/>
          </p:nvSpPr>
          <p:spPr>
            <a:xfrm>
              <a:off x="1587261" y="4587706"/>
              <a:ext cx="7021901" cy="18389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6400800" y="5303520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Meeting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(P. Sutton)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2011680" y="4751607"/>
              <a:ext cx="2011680" cy="36576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 err="1"/>
                <a:t>Auth</a:t>
              </a:r>
              <a:r>
                <a:rPr lang="en-US" altLang="en-US" sz="1100" dirty="0"/>
                <a:t> Project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(W. Anderson)</a:t>
              </a:r>
            </a:p>
          </p:txBody>
        </p: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2011680" y="5301159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LIGO Magazine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(J. Read)</a:t>
              </a:r>
            </a:p>
          </p:txBody>
        </p:sp>
        <p:sp>
          <p:nvSpPr>
            <p:cNvPr id="42" name="Text Box 24"/>
            <p:cNvSpPr txBox="1">
              <a:spLocks noChangeArrowheads="1"/>
            </p:cNvSpPr>
            <p:nvPr/>
          </p:nvSpPr>
          <p:spPr bwMode="auto">
            <a:xfrm>
              <a:off x="6400800" y="4754880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Diversity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(Ray Frey)</a:t>
              </a:r>
            </a:p>
          </p:txBody>
        </p:sp>
        <p:sp>
          <p:nvSpPr>
            <p:cNvPr id="46" name="Text Box 24"/>
            <p:cNvSpPr txBox="1">
              <a:spLocks noChangeArrowheads="1"/>
            </p:cNvSpPr>
            <p:nvPr/>
          </p:nvSpPr>
          <p:spPr bwMode="auto">
            <a:xfrm>
              <a:off x="4206240" y="5301159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LSC Fellows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(B. O’ Reilly, R. Savage)</a:t>
              </a:r>
            </a:p>
          </p:txBody>
        </p:sp>
        <p:sp>
          <p:nvSpPr>
            <p:cNvPr id="62" name="Text Box 24"/>
            <p:cNvSpPr txBox="1">
              <a:spLocks noChangeArrowheads="1"/>
            </p:cNvSpPr>
            <p:nvPr/>
          </p:nvSpPr>
          <p:spPr bwMode="auto">
            <a:xfrm>
              <a:off x="4206240" y="4751607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Beginners Guide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(Min-A Cho)</a:t>
              </a:r>
            </a:p>
          </p:txBody>
        </p:sp>
        <p:sp>
          <p:nvSpPr>
            <p:cNvPr id="63" name="Text Box 24"/>
            <p:cNvSpPr txBox="1">
              <a:spLocks noChangeArrowheads="1"/>
            </p:cNvSpPr>
            <p:nvPr/>
          </p:nvSpPr>
          <p:spPr bwMode="auto">
            <a:xfrm>
              <a:off x="3102054" y="5850938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Remote Participation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(D. MacLeod)</a:t>
              </a:r>
            </a:p>
          </p:txBody>
        </p:sp>
        <p:sp>
          <p:nvSpPr>
            <p:cNvPr id="17" name="Rectangle 16"/>
            <p:cNvSpPr/>
            <p:nvPr/>
          </p:nvSpPr>
          <p:spPr>
            <a:xfrm rot="16200000">
              <a:off x="784974" y="5370260"/>
              <a:ext cx="1851229" cy="2616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Other Committees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589417" y="1327779"/>
            <a:ext cx="6006581" cy="2971275"/>
            <a:chOff x="1569851" y="1397481"/>
            <a:chExt cx="6006581" cy="2971275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4846320" y="35661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LSC Academic Advisory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(K. Dooley, J. </a:t>
              </a:r>
              <a:r>
                <a:rPr lang="en-US" altLang="en-US" sz="1000" dirty="0" err="1"/>
                <a:t>Steinlechner</a:t>
              </a:r>
              <a:r>
                <a:rPr lang="en-US" altLang="en-US" sz="1000" dirty="0"/>
                <a:t>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8" name="Text Box 3"/>
            <p:cNvSpPr txBox="1">
              <a:spLocks noChangeArrowheads="1"/>
            </p:cNvSpPr>
            <p:nvPr/>
          </p:nvSpPr>
          <p:spPr bwMode="auto">
            <a:xfrm>
              <a:off x="4846320" y="26517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Election and Membership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(D. Tanner)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9" name="Text Box 3"/>
            <p:cNvSpPr txBox="1">
              <a:spLocks noChangeArrowheads="1"/>
            </p:cNvSpPr>
            <p:nvPr/>
          </p:nvSpPr>
          <p:spPr bwMode="auto">
            <a:xfrm>
              <a:off x="2103120" y="26517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Whitcomb)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0" name="Text Box 3"/>
            <p:cNvSpPr txBox="1">
              <a:spLocks noChangeArrowheads="1"/>
            </p:cNvSpPr>
            <p:nvPr/>
          </p:nvSpPr>
          <p:spPr bwMode="auto">
            <a:xfrm>
              <a:off x="4846320" y="17373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Publications and Presentations</a:t>
              </a:r>
            </a:p>
            <a:p>
              <a:pPr algn="ctr" eaLnBrk="1" hangingPunct="1">
                <a:spcBef>
                  <a:spcPct val="50000"/>
                </a:spcBef>
                <a:buNone/>
              </a:pPr>
              <a:r>
                <a:rPr lang="en-US" altLang="en-US" sz="1000" dirty="0"/>
                <a:t>(S. </a:t>
              </a:r>
              <a:r>
                <a:rPr lang="en-US" altLang="en-US" sz="1000" dirty="0" err="1"/>
                <a:t>Hild</a:t>
              </a:r>
              <a:r>
                <a:rPr lang="en-US" altLang="en-US" sz="1000" dirty="0"/>
                <a:t>, R. O'Shaughnessy)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2103120" y="35661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MOU Review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(LSC Spokesperson)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2103120" y="17373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Run Planning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(L. Barsotti)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292112" y="2675369"/>
              <a:ext cx="297127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Bylaws Committees</a:t>
              </a:r>
            </a:p>
            <a:p>
              <a:pPr algn="ctr"/>
              <a:r>
                <a:rPr lang="en-US" sz="1050" dirty="0">
                  <a:hlinkClick r:id="rId2"/>
                </a:rPr>
                <a:t>LIGO Document M050172</a:t>
              </a:r>
              <a:endParaRPr lang="en-US" sz="10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569851" y="1404772"/>
              <a:ext cx="6006581" cy="2963984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4786213" y="6022549"/>
            <a:ext cx="2011680" cy="40011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/>
              <a:t>Speakers Board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/>
              <a:t>( J. Smith, TBD)</a:t>
            </a:r>
          </a:p>
        </p:txBody>
      </p:sp>
    </p:spTree>
    <p:extLst>
      <p:ext uri="{BB962C8B-B14F-4D97-AF65-F5344CB8AC3E}">
        <p14:creationId xmlns:p14="http://schemas.microsoft.com/office/powerpoint/2010/main" val="44145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84274" y="665935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Committees</a:t>
            </a:r>
            <a:endParaRPr lang="en-US" altLang="en-US" sz="1600" dirty="0">
              <a:solidFill>
                <a:srgbClr val="A5002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569851" y="1404771"/>
            <a:ext cx="6006581" cy="3588590"/>
            <a:chOff x="1319842" y="1252149"/>
            <a:chExt cx="6006581" cy="3588590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1828800" y="1464774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Calibration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(M. Wade [L], L. Rolland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8" name="Text Box 3"/>
            <p:cNvSpPr txBox="1">
              <a:spLocks noChangeArrowheads="1"/>
            </p:cNvSpPr>
            <p:nvPr/>
          </p:nvSpPr>
          <p:spPr bwMode="auto">
            <a:xfrm>
              <a:off x="4480560" y="1463040"/>
              <a:ext cx="2468880" cy="6232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Computing and Software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900" dirty="0"/>
                <a:t>(D. Macleod, P. </a:t>
              </a:r>
              <a:r>
                <a:rPr lang="en-US" altLang="en-US" sz="900" dirty="0" err="1"/>
                <a:t>Couvares</a:t>
              </a:r>
              <a:r>
                <a:rPr lang="en-US" altLang="en-US" sz="900" dirty="0"/>
                <a:t> [L], </a:t>
              </a:r>
              <a:br>
                <a:rPr lang="en-US" altLang="en-US" sz="900" dirty="0"/>
              </a:br>
              <a:r>
                <a:rPr lang="en-US" altLang="en-US" sz="900" dirty="0"/>
                <a:t>F. </a:t>
              </a:r>
              <a:r>
                <a:rPr lang="en-US" altLang="en-US" sz="900" dirty="0" err="1"/>
                <a:t>Carbognani</a:t>
              </a:r>
              <a:r>
                <a:rPr lang="en-US" altLang="en-US" sz="900" dirty="0"/>
                <a:t>, S Caudill [V])</a:t>
              </a:r>
              <a:endParaRPr lang="en-US" altLang="en-US" sz="900" dirty="0">
                <a:solidFill>
                  <a:srgbClr val="A50021"/>
                </a:solidFill>
              </a:endParaRPr>
            </a:p>
          </p:txBody>
        </p:sp>
        <p:sp>
          <p:nvSpPr>
            <p:cNvPr id="39" name="Text Box 3"/>
            <p:cNvSpPr txBox="1">
              <a:spLocks noChangeArrowheads="1"/>
            </p:cNvSpPr>
            <p:nvPr/>
          </p:nvSpPr>
          <p:spPr bwMode="auto">
            <a:xfrm>
              <a:off x="4480560" y="3931920"/>
              <a:ext cx="2468880" cy="51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Meeting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(P. Sutton [L], F. </a:t>
              </a:r>
              <a:r>
                <a:rPr lang="en-US" altLang="en-US" sz="1000" dirty="0" err="1"/>
                <a:t>Frasconi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0" name="Text Box 3"/>
            <p:cNvSpPr txBox="1">
              <a:spLocks noChangeArrowheads="1"/>
            </p:cNvSpPr>
            <p:nvPr/>
          </p:nvSpPr>
          <p:spPr bwMode="auto">
            <a:xfrm>
              <a:off x="4480560" y="310896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Joint Run Planning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(L. </a:t>
              </a:r>
              <a:r>
                <a:rPr lang="en-US" altLang="en-US" sz="1000" dirty="0" err="1"/>
                <a:t>Barsotti</a:t>
              </a:r>
              <a:r>
                <a:rPr lang="en-US" altLang="en-US" sz="1000" dirty="0"/>
                <a:t> [L] , N. Leroy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1828800" y="310896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Detector Characterization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(J. McIver [L], F. </a:t>
              </a:r>
              <a:r>
                <a:rPr lang="en-US" altLang="en-US" sz="1000" dirty="0" err="1"/>
                <a:t>Robinet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1828799" y="393192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LV Editorial Board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</a:t>
              </a:r>
              <a:r>
                <a:rPr lang="en-US" altLang="en-US" sz="1000" dirty="0" err="1"/>
                <a:t>Hild</a:t>
              </a:r>
              <a:r>
                <a:rPr lang="en-US" altLang="en-US" sz="1000" dirty="0"/>
                <a:t> [L], V. </a:t>
              </a:r>
              <a:r>
                <a:rPr lang="en-US" altLang="en-US" sz="1000" dirty="0" err="1"/>
                <a:t>Fafone</a:t>
              </a:r>
              <a:r>
                <a:rPr lang="en-US" altLang="en-US" sz="1000" dirty="0"/>
                <a:t>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19842" y="1252149"/>
              <a:ext cx="6006581" cy="3588589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-259605" y="2838696"/>
              <a:ext cx="358858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LSC-Virgo Attachment A Committees</a:t>
              </a:r>
            </a:p>
            <a:p>
              <a:pPr algn="ctr"/>
              <a:r>
                <a:rPr lang="en-US" sz="1050" dirty="0">
                  <a:hlinkClick r:id="rId2"/>
                </a:rPr>
                <a:t>LIGO Document M060322</a:t>
              </a:r>
              <a:endParaRPr lang="en-US" sz="1050" dirty="0"/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4480560" y="228600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Whitcomb [L], F. Marion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1828800" y="228600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Data Analysis Council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(P. </a:t>
              </a:r>
              <a:r>
                <a:rPr lang="en-US" altLang="en-US" sz="1000" dirty="0" err="1"/>
                <a:t>Shawhan</a:t>
              </a:r>
              <a:r>
                <a:rPr lang="en-US" altLang="en-US" sz="1000" dirty="0"/>
                <a:t> [L], G. Prodi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569852" y="5306755"/>
            <a:ext cx="6006580" cy="958454"/>
            <a:chOff x="1568165" y="5045531"/>
            <a:chExt cx="6006581" cy="958454"/>
          </a:xfrm>
        </p:grpSpPr>
        <p:sp>
          <p:nvSpPr>
            <p:cNvPr id="9" name="Rectangle 8"/>
            <p:cNvSpPr/>
            <p:nvPr/>
          </p:nvSpPr>
          <p:spPr>
            <a:xfrm>
              <a:off x="1568165" y="5045531"/>
              <a:ext cx="6006581" cy="958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16200000">
              <a:off x="1308393" y="5320674"/>
              <a:ext cx="951124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Other Committees</a:t>
              </a:r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2077122" y="5267449"/>
              <a:ext cx="24688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LSC-Virgo Diversity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Frey [L], T. </a:t>
              </a:r>
              <a:r>
                <a:rPr lang="en-US" altLang="en-US" sz="900" dirty="0" err="1"/>
                <a:t>Regimbau</a:t>
              </a:r>
              <a:r>
                <a:rPr lang="en-US" altLang="en-US" sz="900" dirty="0"/>
                <a:t> [V])</a:t>
              </a:r>
            </a:p>
          </p:txBody>
        </p:sp>
      </p:grpSp>
      <p:sp>
        <p:nvSpPr>
          <p:cNvPr id="18" name="Text Box 24">
            <a:extLst>
              <a:ext uri="{FF2B5EF4-FFF2-40B4-BE49-F238E27FC236}">
                <a16:creationId xmlns:a16="http://schemas.microsoft.com/office/drawing/2014/main" id="{5DC2D36E-88F5-0246-BED2-E4FA1516C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569" y="5528673"/>
            <a:ext cx="2468880" cy="40011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/>
              <a:t>LSC-Virgo EPO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/>
              <a:t>(M. Hendry [L</a:t>
            </a:r>
            <a:r>
              <a:rPr lang="en-US" altLang="en-US" sz="900"/>
              <a:t>], L. </a:t>
            </a:r>
            <a:r>
              <a:rPr lang="en-US" altLang="en-US" sz="900" dirty="0"/>
              <a:t>Conti [V])</a:t>
            </a:r>
          </a:p>
        </p:txBody>
      </p:sp>
    </p:spTree>
    <p:extLst>
      <p:ext uri="{BB962C8B-B14F-4D97-AF65-F5344CB8AC3E}">
        <p14:creationId xmlns:p14="http://schemas.microsoft.com/office/powerpoint/2010/main" val="207103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216318" y="2771027"/>
            <a:ext cx="6719977" cy="2284117"/>
            <a:chOff x="1104180" y="2417358"/>
            <a:chExt cx="6719977" cy="2284117"/>
          </a:xfrm>
        </p:grpSpPr>
        <p:sp>
          <p:nvSpPr>
            <p:cNvPr id="9" name="Rectangle 8"/>
            <p:cNvSpPr/>
            <p:nvPr/>
          </p:nvSpPr>
          <p:spPr>
            <a:xfrm>
              <a:off x="1104180" y="2417358"/>
              <a:ext cx="6719977" cy="2284117"/>
            </a:xfrm>
            <a:prstGeom prst="rect">
              <a:avLst/>
            </a:prstGeom>
            <a:noFill/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1280160" y="256032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Alignment Sensing and Control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(P. </a:t>
              </a:r>
              <a:r>
                <a:rPr lang="en-US" altLang="en-US" sz="900" dirty="0" err="1"/>
                <a:t>Altin</a:t>
              </a:r>
              <a:r>
                <a:rPr lang="en-US" altLang="en-US" sz="900" dirty="0"/>
                <a:t>, M. </a:t>
              </a:r>
              <a:r>
                <a:rPr lang="en-US" altLang="en-US" sz="900" dirty="0" err="1"/>
                <a:t>Kasprzack</a:t>
              </a:r>
              <a:r>
                <a:rPr lang="en-US" altLang="en-US" sz="900" dirty="0"/>
                <a:t>, T.J. Massinger)</a:t>
              </a:r>
            </a:p>
          </p:txBody>
        </p:sp>
        <p:sp>
          <p:nvSpPr>
            <p:cNvPr id="43" name="Text Box 24"/>
            <p:cNvSpPr txBox="1">
              <a:spLocks noChangeArrowheads="1"/>
            </p:cNvSpPr>
            <p:nvPr/>
          </p:nvSpPr>
          <p:spPr bwMode="auto">
            <a:xfrm>
              <a:off x="3474720" y="256032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Data Acquisition</a:t>
              </a:r>
            </a:p>
          </p:txBody>
        </p:sp>
        <p:sp>
          <p:nvSpPr>
            <p:cNvPr id="47" name="Text Box 24"/>
            <p:cNvSpPr txBox="1">
              <a:spLocks noChangeArrowheads="1"/>
            </p:cNvSpPr>
            <p:nvPr/>
          </p:nvSpPr>
          <p:spPr bwMode="auto">
            <a:xfrm>
              <a:off x="5669280" y="256032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Input Mode Cleaner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(L. </a:t>
              </a:r>
              <a:r>
                <a:rPr lang="en-US" altLang="en-US" sz="900" dirty="0" err="1"/>
                <a:t>Nuttall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48" name="Text Box 24"/>
            <p:cNvSpPr txBox="1">
              <a:spLocks noChangeArrowheads="1"/>
            </p:cNvSpPr>
            <p:nvPr/>
          </p:nvSpPr>
          <p:spPr bwMode="auto">
            <a:xfrm>
              <a:off x="1280160" y="310896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Length Sensing and Control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(P. </a:t>
              </a:r>
              <a:r>
                <a:rPr lang="en-US" altLang="en-US" sz="900" dirty="0" err="1"/>
                <a:t>Altin</a:t>
              </a:r>
              <a:r>
                <a:rPr lang="en-US" altLang="en-US" sz="900" dirty="0"/>
                <a:t>, T.J. Massinger)</a:t>
              </a:r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3474720" y="310896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Output Mode Cleaner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(M. </a:t>
              </a:r>
              <a:r>
                <a:rPr lang="en-US" altLang="en-US" sz="900" dirty="0" err="1"/>
                <a:t>Kasprzack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5669280" y="310896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Photometric Calibration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(S. </a:t>
              </a:r>
              <a:r>
                <a:rPr lang="en-US" altLang="en-US" sz="900" dirty="0" err="1"/>
                <a:t>Kandhasamy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51" name="Text Box 24"/>
            <p:cNvSpPr txBox="1">
              <a:spLocks noChangeArrowheads="1"/>
            </p:cNvSpPr>
            <p:nvPr/>
          </p:nvSpPr>
          <p:spPr bwMode="auto">
            <a:xfrm>
              <a:off x="1280160" y="365760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Phys. Environmental Monitoring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Schofield)</a:t>
              </a:r>
            </a:p>
          </p:txBody>
        </p: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3474720" y="365760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Pre-Stabilized Laser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(D. Davis)</a:t>
              </a:r>
            </a:p>
          </p:txBody>
        </p:sp>
        <p:sp>
          <p:nvSpPr>
            <p:cNvPr id="53" name="Text Box 24"/>
            <p:cNvSpPr txBox="1">
              <a:spLocks noChangeArrowheads="1"/>
            </p:cNvSpPr>
            <p:nvPr/>
          </p:nvSpPr>
          <p:spPr bwMode="auto">
            <a:xfrm>
              <a:off x="5669280" y="365760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Seismic Isolation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(B. </a:t>
              </a:r>
              <a:r>
                <a:rPr lang="en-US" altLang="en-US" sz="900" dirty="0" err="1"/>
                <a:t>Sorazu</a:t>
              </a:r>
              <a:r>
                <a:rPr lang="en-US" altLang="en-US" sz="900" dirty="0"/>
                <a:t> and A. Urban)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2377440" y="420624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Suspensions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(T. Abbott, M. Walker)</a:t>
              </a:r>
            </a:p>
          </p:txBody>
        </p:sp>
        <p:sp>
          <p:nvSpPr>
            <p:cNvPr id="55" name="Text Box 24"/>
            <p:cNvSpPr txBox="1">
              <a:spLocks noChangeArrowheads="1"/>
            </p:cNvSpPr>
            <p:nvPr/>
          </p:nvSpPr>
          <p:spPr bwMode="auto">
            <a:xfrm>
              <a:off x="4572000" y="420624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Thermal Compensation System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(G. </a:t>
              </a:r>
              <a:r>
                <a:rPr lang="en-US" altLang="en-US" sz="900"/>
                <a:t>Valdes)</a:t>
              </a:r>
              <a:endParaRPr lang="en-US" altLang="en-US" sz="900" dirty="0"/>
            </a:p>
          </p:txBody>
        </p:sp>
      </p:grp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41144" y="616726"/>
            <a:ext cx="2463997" cy="615553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hlinkClick r:id="" action="ppaction://hlinkshowjump?jump=firstslide"/>
              </a:rPr>
              <a:t>Detector Characterization</a:t>
            </a:r>
            <a:endParaRPr lang="en-US" altLang="en-US" sz="16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(J. McIver, L. Nuttall)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77491" y="1578938"/>
            <a:ext cx="2286000" cy="5029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Data Quality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(D. MacLeod, L. Nuttall)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710588" y="1578614"/>
            <a:ext cx="2286000" cy="5029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Instrument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(T.J. Massinger, M. Walker)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430144" y="2408393"/>
            <a:ext cx="228600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Instrument subsystems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41489" y="5373330"/>
            <a:ext cx="7296740" cy="1251752"/>
            <a:chOff x="984619" y="4519320"/>
            <a:chExt cx="7296740" cy="1251752"/>
          </a:xfrm>
        </p:grpSpPr>
        <p:sp>
          <p:nvSpPr>
            <p:cNvPr id="72" name="Rectangle 71"/>
            <p:cNvSpPr/>
            <p:nvPr/>
          </p:nvSpPr>
          <p:spPr>
            <a:xfrm>
              <a:off x="984619" y="4519321"/>
              <a:ext cx="7296740" cy="1251751"/>
            </a:xfrm>
            <a:prstGeom prst="rect">
              <a:avLst/>
            </a:prstGeom>
            <a:gradFill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 Box 24"/>
            <p:cNvSpPr txBox="1">
              <a:spLocks noChangeArrowheads="1"/>
            </p:cNvSpPr>
            <p:nvPr/>
          </p:nvSpPr>
          <p:spPr bwMode="auto">
            <a:xfrm>
              <a:off x="3745151" y="4650663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Burst Sources Liaisons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(B. </a:t>
              </a:r>
              <a:r>
                <a:rPr lang="en-US" altLang="en-US" sz="900" dirty="0" err="1"/>
                <a:t>Hughey</a:t>
              </a:r>
              <a:r>
                <a:rPr lang="en-US" altLang="en-US" sz="900" dirty="0"/>
                <a:t>, M. Walker)</a:t>
              </a:r>
            </a:p>
          </p:txBody>
        </p:sp>
        <p:sp>
          <p:nvSpPr>
            <p:cNvPr id="76" name="Text Box 24"/>
            <p:cNvSpPr txBox="1">
              <a:spLocks noChangeArrowheads="1"/>
            </p:cNvSpPr>
            <p:nvPr/>
          </p:nvSpPr>
          <p:spPr bwMode="auto">
            <a:xfrm>
              <a:off x="1463040" y="4651359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Compact Binary Sources Liaison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(T.J. Massinger, L. Nuttall)</a:t>
              </a:r>
            </a:p>
          </p:txBody>
        </p:sp>
        <p:sp>
          <p:nvSpPr>
            <p:cNvPr id="77" name="Text Box 24"/>
            <p:cNvSpPr txBox="1">
              <a:spLocks noChangeArrowheads="1"/>
            </p:cNvSpPr>
            <p:nvPr/>
          </p:nvSpPr>
          <p:spPr bwMode="auto">
            <a:xfrm>
              <a:off x="6013255" y="4651359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Continuous Wave Sources Liaison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(E. Goetz and A. </a:t>
              </a:r>
              <a:r>
                <a:rPr lang="en-US" altLang="en-US" sz="900" dirty="0" err="1"/>
                <a:t>Sintes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78" name="Text Box 24"/>
            <p:cNvSpPr txBox="1">
              <a:spLocks noChangeArrowheads="1"/>
            </p:cNvSpPr>
            <p:nvPr/>
          </p:nvSpPr>
          <p:spPr bwMode="auto">
            <a:xfrm>
              <a:off x="2373134" y="5218853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Stochastic Sources Liaison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(L. </a:t>
              </a:r>
              <a:r>
                <a:rPr lang="en-US" altLang="en-US" sz="900" dirty="0" err="1"/>
                <a:t>Sammut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84" name="Rectangle 83"/>
            <p:cNvSpPr/>
            <p:nvPr/>
          </p:nvSpPr>
          <p:spPr>
            <a:xfrm rot="16200000">
              <a:off x="597954" y="4937447"/>
              <a:ext cx="1251751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Coordinators</a:t>
              </a:r>
            </a:p>
            <a:p>
              <a:pPr algn="ctr"/>
              <a:r>
                <a:rPr lang="en-US" sz="1050" dirty="0"/>
                <a:t>and liaisons</a:t>
              </a:r>
            </a:p>
          </p:txBody>
        </p:sp>
        <p:sp>
          <p:nvSpPr>
            <p:cNvPr id="85" name="Text Box 24"/>
            <p:cNvSpPr txBox="1">
              <a:spLocks noChangeArrowheads="1"/>
            </p:cNvSpPr>
            <p:nvPr/>
          </p:nvSpPr>
          <p:spPr bwMode="auto">
            <a:xfrm>
              <a:off x="4751457" y="5218853"/>
              <a:ext cx="2103120" cy="36576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CDS/GDS Coordinator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Fisher)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083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03590" y="595336"/>
            <a:ext cx="3493698" cy="615553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Burst Sources</a:t>
            </a:r>
            <a:endParaRPr lang="en-US" altLang="en-US" sz="1600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(R. Frey [L], M. </a:t>
            </a:r>
            <a:r>
              <a:rPr lang="en-US" altLang="en-US" sz="1200" dirty="0" err="1"/>
              <a:t>Cavaglia</a:t>
            </a:r>
            <a:r>
              <a:rPr lang="en-US" altLang="en-US" sz="1200" dirty="0"/>
              <a:t> [L], M. A. </a:t>
            </a:r>
            <a:r>
              <a:rPr lang="en-US" altLang="en-US" sz="1200" dirty="0" err="1"/>
              <a:t>Bizouard</a:t>
            </a:r>
            <a:r>
              <a:rPr lang="en-US" altLang="en-US" sz="1200" dirty="0"/>
              <a:t> [V] 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60360" y="1619005"/>
            <a:ext cx="6780157" cy="4634135"/>
            <a:chOff x="1173405" y="1861556"/>
            <a:chExt cx="6780157" cy="4634135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542408" y="2133675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All-Sky Team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(Burst co-chairs)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1542408" y="3046844"/>
              <a:ext cx="2624150" cy="66172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rgbClr val="B01E3B"/>
              </a:soli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GW-EM Follow-up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(E. </a:t>
              </a:r>
              <a:r>
                <a:rPr lang="en-US" altLang="en-US" sz="1000" dirty="0" err="1"/>
                <a:t>Katsavounidis</a:t>
              </a:r>
              <a:r>
                <a:rPr lang="en-US" altLang="en-US" sz="1000" dirty="0"/>
                <a:t> [L], L. Singer [L], </a:t>
              </a:r>
              <a:br>
                <a:rPr lang="en-US" altLang="en-US" sz="1000" dirty="0"/>
              </a:br>
              <a:r>
                <a:rPr lang="en-US" altLang="en-US" sz="1000" dirty="0"/>
                <a:t>M. </a:t>
              </a:r>
              <a:r>
                <a:rPr lang="en-US" altLang="en-US" sz="1000" dirty="0" err="1"/>
                <a:t>Branchesi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542408" y="4237575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gradFill flip="none" rotWithShape="1">
                <a:gsLst>
                  <a:gs pos="0">
                    <a:schemeClr val="accent2">
                      <a:lumMod val="89000"/>
                    </a:schemeClr>
                  </a:gs>
                  <a:gs pos="23000">
                    <a:schemeClr val="accent2">
                      <a:lumMod val="89000"/>
                    </a:schemeClr>
                  </a:gs>
                  <a:gs pos="69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Gamma Ray Bursts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(R. Frey [L], F. </a:t>
              </a:r>
              <a:r>
                <a:rPr lang="en-US" altLang="en-US" sz="1000" dirty="0" err="1"/>
                <a:t>Pannarale</a:t>
              </a:r>
              <a:r>
                <a:rPr lang="en-US" altLang="en-US" sz="1000" dirty="0"/>
                <a:t> [L], M. Was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7" name="Text Box 3"/>
            <p:cNvSpPr txBox="1">
              <a:spLocks noChangeArrowheads="1"/>
            </p:cNvSpPr>
            <p:nvPr/>
          </p:nvSpPr>
          <p:spPr bwMode="auto">
            <a:xfrm>
              <a:off x="1535182" y="5134490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rgbClr val="B01E3B"/>
              </a:soli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Intermediate Mass BH Binaries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(F. </a:t>
              </a:r>
              <a:r>
                <a:rPr lang="en-US" altLang="en-US" sz="1000" dirty="0" err="1"/>
                <a:t>Salemi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8" name="Text Box 3"/>
            <p:cNvSpPr txBox="1">
              <a:spLocks noChangeArrowheads="1"/>
            </p:cNvSpPr>
            <p:nvPr/>
          </p:nvSpPr>
          <p:spPr bwMode="auto">
            <a:xfrm>
              <a:off x="4924465" y="21324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GW-High Energy Neutrinos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(I. </a:t>
              </a:r>
              <a:r>
                <a:rPr lang="en-US" altLang="en-US" sz="1000" dirty="0" err="1"/>
                <a:t>Bartos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4924465" y="39612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Neutron Star Physics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(J. Clark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4924465" y="30468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Core Collapse Supernovae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(M. </a:t>
              </a:r>
              <a:r>
                <a:rPr lang="en-US" sz="1000" dirty="0" err="1"/>
                <a:t>Szczepanczyk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7483" y="4752532"/>
              <a:ext cx="105830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1000" dirty="0"/>
                <a:t>Joint with CBC </a:t>
              </a:r>
              <a:endParaRPr lang="en-US" sz="10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73405" y="1861556"/>
              <a:ext cx="6780157" cy="4634135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4924465" y="4875643"/>
              <a:ext cx="256032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Parameter Estimation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(N. Cornish [L], S. Vitale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300314" y="3581939"/>
            <a:ext cx="10583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CBC </a:t>
            </a:r>
            <a:endParaRPr lang="en-US" sz="1000" dirty="0"/>
          </a:p>
        </p:txBody>
      </p:sp>
      <p:sp>
        <p:nvSpPr>
          <p:cNvPr id="24" name="Rectangle 23"/>
          <p:cNvSpPr/>
          <p:nvPr/>
        </p:nvSpPr>
        <p:spPr>
          <a:xfrm>
            <a:off x="2300314" y="5450745"/>
            <a:ext cx="10583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CBC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08927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82814" y="395288"/>
            <a:ext cx="3614468" cy="615553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Compact Binary Sources</a:t>
            </a:r>
            <a:endParaRPr lang="en-US" altLang="en-US" sz="1600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(J. Creighton [L], B. Farr [L], E. Porter [V])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4914833" y="1194201"/>
            <a:ext cx="2764898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solidFill>
                  <a:srgbClr val="A50021"/>
                </a:solidFill>
              </a:rPr>
              <a:t>O3 </a:t>
            </a:r>
            <a:r>
              <a:rPr lang="en-US" altLang="en-US" sz="1200" dirty="0">
                <a:solidFill>
                  <a:srgbClr val="A50021"/>
                </a:solidFill>
              </a:rPr>
              <a:t>Project Subgroups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607334" y="1194201"/>
            <a:ext cx="2764898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Research and Development Subgroups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175547" y="1633930"/>
            <a:ext cx="4243469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Catalog of Compact Binaries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175547" y="2021453"/>
            <a:ext cx="4243467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Astrophysical Distribution of Compact Binaries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175547" y="2405932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Strong </a:t>
            </a:r>
            <a:r>
              <a:rPr lang="en-US" altLang="en-US" sz="1200">
                <a:solidFill>
                  <a:srgbClr val="A50021"/>
                </a:solidFill>
              </a:rPr>
              <a:t>Field Tests of General </a:t>
            </a:r>
            <a:r>
              <a:rPr lang="en-US" altLang="en-US" sz="1200" dirty="0">
                <a:solidFill>
                  <a:srgbClr val="A50021"/>
                </a:solidFill>
              </a:rPr>
              <a:t>Relativity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689476" y="1611239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Parameter Estimation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(V. Raymond [L], C. </a:t>
            </a:r>
            <a:r>
              <a:rPr lang="en-US" altLang="en-US" sz="800" dirty="0" err="1"/>
              <a:t>Haster</a:t>
            </a:r>
            <a:r>
              <a:rPr lang="en-US" altLang="en-US" sz="800" dirty="0"/>
              <a:t> [L])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89476" y="2123380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Tests of General Relativity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(T. Li [L], C. Van Den </a:t>
            </a:r>
            <a:r>
              <a:rPr lang="en-US" altLang="en-US" sz="800" dirty="0" err="1"/>
              <a:t>Broeck</a:t>
            </a:r>
            <a:r>
              <a:rPr lang="en-US" altLang="en-US" sz="800" dirty="0"/>
              <a:t> [V])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89476" y="2627379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Waveforms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(H. Pfeiffer [L], F. </a:t>
            </a:r>
            <a:r>
              <a:rPr lang="en-US" altLang="en-US" sz="800" dirty="0" err="1"/>
              <a:t>Ohme</a:t>
            </a:r>
            <a:r>
              <a:rPr lang="en-US" altLang="en-US" sz="800" dirty="0"/>
              <a:t> [L])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89476" y="5347453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Low-Latency Search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(TBD [L], E. </a:t>
            </a:r>
            <a:r>
              <a:rPr lang="en-US" altLang="en-US" sz="800" dirty="0" err="1"/>
              <a:t>Katsavounidis</a:t>
            </a:r>
            <a:r>
              <a:rPr lang="en-US" altLang="en-US" sz="800" dirty="0"/>
              <a:t> [L], TBD)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689476" y="3131378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Rates and Population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800" dirty="0"/>
              <a:t>(C. </a:t>
            </a:r>
            <a:r>
              <a:rPr lang="en-US" altLang="en-US" sz="800" dirty="0" err="1"/>
              <a:t>Pankow</a:t>
            </a:r>
            <a:r>
              <a:rPr lang="en-US" altLang="en-US" sz="800" dirty="0"/>
              <a:t> [L], W. Farr [L])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689476" y="4836287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All-Sky Search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(I. Harry [L], S. </a:t>
            </a:r>
            <a:r>
              <a:rPr lang="en-US" altLang="en-US" sz="800"/>
              <a:t>Caudill [V], </a:t>
            </a:r>
            <a:r>
              <a:rPr lang="en-US" altLang="en-US" sz="800" dirty="0"/>
              <a:t>T. Dent [L])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035521" y="1505438"/>
            <a:ext cx="4529580" cy="5148994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47858" y="1505437"/>
            <a:ext cx="2886407" cy="5148994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689476" y="3642825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Cosmology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(J. </a:t>
            </a:r>
            <a:r>
              <a:rPr lang="en-US" altLang="en-US" sz="800" dirty="0" err="1"/>
              <a:t>Gair</a:t>
            </a:r>
            <a:r>
              <a:rPr lang="en-US" altLang="en-US" sz="800" dirty="0"/>
              <a:t> [L], A. Ghosh [V])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89476" y="6017104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Externally-Triggered Search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(TBD)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49114" y="5769283"/>
            <a:ext cx="149752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 and </a:t>
            </a:r>
            <a:r>
              <a:rPr lang="en-US" altLang="en-US" sz="800" dirty="0" err="1"/>
              <a:t>DetChar</a:t>
            </a:r>
            <a:endParaRPr lang="en-US" sz="800" dirty="0"/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689476" y="4142984"/>
            <a:ext cx="257927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solidFill>
                  <a:srgbClr val="A50021"/>
                </a:solidFill>
              </a:rPr>
              <a:t>Extreme Matter</a:t>
            </a:r>
            <a:endParaRPr lang="en-US" altLang="en-US" sz="1200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/>
              <a:t>(TBD)</a:t>
            </a:r>
            <a:endParaRPr lang="en-US" altLang="en-US" sz="800" dirty="0">
              <a:solidFill>
                <a:srgbClr val="A5002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41662" y="6451700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</a:t>
            </a:r>
            <a:r>
              <a:rPr lang="en-US" altLang="en-US" sz="800"/>
              <a:t>with Burst</a:t>
            </a:r>
            <a:endParaRPr lang="en-US" sz="800" dirty="0"/>
          </a:p>
        </p:txBody>
      </p:sp>
      <p:sp>
        <p:nvSpPr>
          <p:cNvPr id="30" name="Rectangle 29"/>
          <p:cNvSpPr/>
          <p:nvPr/>
        </p:nvSpPr>
        <p:spPr>
          <a:xfrm>
            <a:off x="1437898" y="4577580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</a:t>
            </a:r>
            <a:r>
              <a:rPr lang="en-US" altLang="en-US" sz="800"/>
              <a:t>with Burst</a:t>
            </a:r>
            <a:endParaRPr lang="en-US" sz="800" dirty="0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175547" y="2790038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Hubble Constant Measurements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4175547" y="3178899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Sub-Solar Mass Binary Search</a:t>
            </a: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4175547" y="3565165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Intermediate Mass Binary Search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722445" y="3812016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</a:t>
            </a:r>
            <a:endParaRPr lang="en-US" sz="800" dirty="0"/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4175547" y="3979751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 err="1">
                <a:solidFill>
                  <a:srgbClr val="A50021"/>
                </a:solidFill>
              </a:rPr>
              <a:t>Multimessenger</a:t>
            </a:r>
            <a:r>
              <a:rPr lang="en-US" altLang="en-US" sz="1200" dirty="0">
                <a:solidFill>
                  <a:srgbClr val="A50021"/>
                </a:solidFill>
              </a:rPr>
              <a:t> Search for GWs and GRBs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722445" y="4226602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</a:t>
            </a:r>
            <a:endParaRPr lang="en-US" sz="800" dirty="0"/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4175547" y="4394337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 err="1">
                <a:solidFill>
                  <a:srgbClr val="A50021"/>
                </a:solidFill>
              </a:rPr>
              <a:t>Multimessenger</a:t>
            </a:r>
            <a:r>
              <a:rPr lang="en-US" altLang="en-US" sz="1200" dirty="0">
                <a:solidFill>
                  <a:srgbClr val="A50021"/>
                </a:solidFill>
              </a:rPr>
              <a:t> Search for GWs and FRBs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722445" y="4641188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</a:t>
            </a:r>
            <a:endParaRPr lang="en-US" sz="800" dirty="0"/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4175547" y="4808474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 err="1">
                <a:solidFill>
                  <a:srgbClr val="A50021"/>
                </a:solidFill>
              </a:rPr>
              <a:t>Multimessenger</a:t>
            </a:r>
            <a:r>
              <a:rPr lang="en-US" altLang="en-US" sz="1200" dirty="0">
                <a:solidFill>
                  <a:srgbClr val="A50021"/>
                </a:solidFill>
              </a:rPr>
              <a:t> Search for GWs and HENs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22445" y="5055325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</a:t>
            </a:r>
            <a:endParaRPr lang="en-US" sz="800" dirty="0"/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4175547" y="5223713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Measuring the Neutron Star Equation of State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722445" y="5470564"/>
            <a:ext cx="912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with Burst</a:t>
            </a:r>
            <a:endParaRPr lang="en-US" sz="800" dirty="0"/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4175547" y="5638952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Stochastic Background from Binary Black Hole Mergers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619050" y="5896816"/>
            <a:ext cx="111921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/>
              <a:t>Joint </a:t>
            </a:r>
            <a:r>
              <a:rPr lang="en-US" altLang="en-US" sz="800"/>
              <a:t>with Stochastic</a:t>
            </a:r>
            <a:endParaRPr lang="en-US" sz="800" dirty="0"/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4186451" y="6244846"/>
            <a:ext cx="424346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Characterizing Exceptional CBC Events</a:t>
            </a:r>
          </a:p>
        </p:txBody>
      </p:sp>
    </p:spTree>
    <p:extLst>
      <p:ext uri="{BB962C8B-B14F-4D97-AF65-F5344CB8AC3E}">
        <p14:creationId xmlns:p14="http://schemas.microsoft.com/office/powerpoint/2010/main" val="79040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4690</TotalTime>
  <Words>1209</Words>
  <Application>Microsoft Macintosh PowerPoint</Application>
  <PresentationFormat>On-screen Show (4:3)</PresentationFormat>
  <Paragraphs>233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Louisiana State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Gabriela Gonzalez</dc:creator>
  <cp:lastModifiedBy>Patrick Brady</cp:lastModifiedBy>
  <cp:revision>267</cp:revision>
  <cp:lastPrinted>2019-04-13T13:51:51Z</cp:lastPrinted>
  <dcterms:created xsi:type="dcterms:W3CDTF">2012-04-16T15:22:10Z</dcterms:created>
  <dcterms:modified xsi:type="dcterms:W3CDTF">2019-04-19T13:38:29Z</dcterms:modified>
</cp:coreProperties>
</file>