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notesSlides/notesSlide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71" r:id="rId2"/>
    <p:sldId id="276" r:id="rId3"/>
    <p:sldId id="297" r:id="rId4"/>
    <p:sldId id="277" r:id="rId5"/>
    <p:sldId id="261" r:id="rId6"/>
    <p:sldId id="295" r:id="rId7"/>
    <p:sldId id="294" r:id="rId8"/>
    <p:sldId id="293" r:id="rId9"/>
    <p:sldId id="296" r:id="rId10"/>
    <p:sldId id="300" r:id="rId11"/>
    <p:sldId id="302" r:id="rId12"/>
    <p:sldId id="304" r:id="rId13"/>
    <p:sldId id="305" r:id="rId14"/>
    <p:sldId id="273" r:id="rId15"/>
    <p:sldId id="268" r:id="rId16"/>
    <p:sldId id="272" r:id="rId17"/>
    <p:sldId id="270" r:id="rId18"/>
    <p:sldId id="274" r:id="rId19"/>
    <p:sldId id="320" r:id="rId20"/>
    <p:sldId id="310" r:id="rId21"/>
    <p:sldId id="311" r:id="rId22"/>
    <p:sldId id="312" r:id="rId23"/>
    <p:sldId id="313" r:id="rId24"/>
    <p:sldId id="314" r:id="rId25"/>
    <p:sldId id="315" r:id="rId26"/>
    <p:sldId id="316" r:id="rId27"/>
    <p:sldId id="317" r:id="rId28"/>
    <p:sldId id="318" r:id="rId29"/>
    <p:sldId id="319" r:id="rId30"/>
    <p:sldId id="275" r:id="rId31"/>
    <p:sldId id="299" r:id="rId32"/>
    <p:sldId id="306" r:id="rId33"/>
    <p:sldId id="298" r:id="rId34"/>
    <p:sldId id="303" r:id="rId35"/>
    <p:sldId id="265" r:id="rId36"/>
    <p:sldId id="290" r:id="rId37"/>
    <p:sldId id="264" r:id="rId38"/>
    <p:sldId id="280" r:id="rId39"/>
    <p:sldId id="281" r:id="rId40"/>
    <p:sldId id="282" r:id="rId41"/>
    <p:sldId id="283" r:id="rId42"/>
    <p:sldId id="285" r:id="rId43"/>
    <p:sldId id="286" r:id="rId44"/>
    <p:sldId id="288" r:id="rId45"/>
    <p:sldId id="291" r:id="rId46"/>
    <p:sldId id="266" r:id="rId47"/>
    <p:sldId id="267" r:id="rId48"/>
    <p:sldId id="269" r:id="rId49"/>
    <p:sldId id="307" r:id="rId50"/>
    <p:sldId id="257" r:id="rId51"/>
    <p:sldId id="258" r:id="rId52"/>
    <p:sldId id="259" r:id="rId53"/>
    <p:sldId id="309" r:id="rId54"/>
    <p:sldId id="278" r:id="rId55"/>
    <p:sldId id="289" r:id="rId56"/>
    <p:sldId id="284" r:id="rId57"/>
    <p:sldId id="279" r:id="rId5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9" d="100"/>
          <a:sy n="99" d="100"/>
        </p:scale>
        <p:origin x="-1320"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emf"/><Relationship Id="rId3"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image" Target="../media/image61.emf"/><Relationship Id="rId2"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1" Type="http://schemas.openxmlformats.org/officeDocument/2006/relationships/image" Target="../media/image65.emf"/><Relationship Id="rId2"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image" Target="../media/image69.emf"/><Relationship Id="rId2" Type="http://schemas.openxmlformats.org/officeDocument/2006/relationships/image" Target="../media/image7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 Id="rId3" Type="http://schemas.openxmlformats.org/officeDocument/2006/relationships/image" Target="../media/image6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 Id="rId3" Type="http://schemas.openxmlformats.org/officeDocument/2006/relationships/image" Target="../media/image7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1" Type="http://schemas.openxmlformats.org/officeDocument/2006/relationships/image" Target="../media/image88.emf"/><Relationship Id="rId2" Type="http://schemas.openxmlformats.org/officeDocument/2006/relationships/image" Target="../media/image8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wmf"/><Relationship Id="rId7" Type="http://schemas.openxmlformats.org/officeDocument/2006/relationships/image" Target="../media/image48.wmf"/><Relationship Id="rId8" Type="http://schemas.openxmlformats.org/officeDocument/2006/relationships/image" Target="../media/image49.wmf"/><Relationship Id="rId9" Type="http://schemas.openxmlformats.org/officeDocument/2006/relationships/image" Target="../media/image50.wmf"/><Relationship Id="rId1" Type="http://schemas.openxmlformats.org/officeDocument/2006/relationships/image" Target="../media/image42.emf"/><Relationship Id="rId2"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image" Target="../media/image51.emf"/><Relationship Id="rId2"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1" Type="http://schemas.openxmlformats.org/officeDocument/2006/relationships/image" Target="../media/image55.emf"/><Relationship Id="rId2"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A3846EFA-0A7D-5847-8C4D-0730F95C4A12}" type="datetimeFigureOut">
              <a:rPr lang="en-US" smtClean="0"/>
              <a:t>10/2/13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9B8FAC3-5D1C-A144-84FC-69C315FAC284}" type="slidenum">
              <a:rPr lang="en-US" smtClean="0"/>
              <a:t>‹#›</a:t>
            </a:fld>
            <a:endParaRPr lang="en-US"/>
          </a:p>
        </p:txBody>
      </p:sp>
    </p:spTree>
    <p:extLst>
      <p:ext uri="{BB962C8B-B14F-4D97-AF65-F5344CB8AC3E}">
        <p14:creationId xmlns:p14="http://schemas.microsoft.com/office/powerpoint/2010/main" val="34137887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3B43837-75FC-4226-A9AA-6D32E3DE76FF}" type="datetimeFigureOut">
              <a:rPr lang="en-US" smtClean="0"/>
              <a:pPr/>
              <a:t>10/2/13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E2B3420-BF1C-492B-A754-3E2AE630AF00}" type="slidenum">
              <a:rPr lang="en-US" smtClean="0"/>
              <a:pPr/>
              <a:t>‹#›</a:t>
            </a:fld>
            <a:endParaRPr lang="en-US"/>
          </a:p>
        </p:txBody>
      </p:sp>
    </p:spTree>
    <p:extLst>
      <p:ext uri="{BB962C8B-B14F-4D97-AF65-F5344CB8AC3E}">
        <p14:creationId xmlns:p14="http://schemas.microsoft.com/office/powerpoint/2010/main" val="3808635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765D6E-FADE-D14D-935B-E2A3D09ACB0E}" type="datetime1">
              <a:rPr lang="en-US" smtClean="0"/>
              <a:t>10/2/13</a:t>
            </a:fld>
            <a:endParaRPr lang="en-US"/>
          </a:p>
        </p:txBody>
      </p:sp>
      <p:sp>
        <p:nvSpPr>
          <p:cNvPr id="5" name="Footer Placeholder 4"/>
          <p:cNvSpPr>
            <a:spLocks noGrp="1"/>
          </p:cNvSpPr>
          <p:nvPr>
            <p:ph type="ftr" sz="quarter" idx="11"/>
          </p:nvPr>
        </p:nvSpPr>
        <p:spPr/>
        <p:txBody>
          <a:bodyPr/>
          <a:lstStyle/>
          <a:p>
            <a:r>
              <a:rPr lang="en-US" smtClean="0"/>
              <a:t>G1200774-v13</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F70F3-55C5-B940-ABE7-165B0928FE1E}" type="datetime1">
              <a:rPr lang="en-US" smtClean="0"/>
              <a:t>10/2/13</a:t>
            </a:fld>
            <a:endParaRPr lang="en-US"/>
          </a:p>
        </p:txBody>
      </p:sp>
      <p:sp>
        <p:nvSpPr>
          <p:cNvPr id="5" name="Footer Placeholder 4"/>
          <p:cNvSpPr>
            <a:spLocks noGrp="1"/>
          </p:cNvSpPr>
          <p:nvPr>
            <p:ph type="ftr" sz="quarter" idx="11"/>
          </p:nvPr>
        </p:nvSpPr>
        <p:spPr/>
        <p:txBody>
          <a:bodyPr/>
          <a:lstStyle/>
          <a:p>
            <a:r>
              <a:rPr lang="en-US" smtClean="0"/>
              <a:t>G1200774-v13</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852F5-C6D5-474F-94B3-1BDF927DBA1D}" type="datetime1">
              <a:rPr lang="en-US" smtClean="0"/>
              <a:t>10/2/13</a:t>
            </a:fld>
            <a:endParaRPr lang="en-US"/>
          </a:p>
        </p:txBody>
      </p:sp>
      <p:sp>
        <p:nvSpPr>
          <p:cNvPr id="5" name="Footer Placeholder 4"/>
          <p:cNvSpPr>
            <a:spLocks noGrp="1"/>
          </p:cNvSpPr>
          <p:nvPr>
            <p:ph type="ftr" sz="quarter" idx="11"/>
          </p:nvPr>
        </p:nvSpPr>
        <p:spPr/>
        <p:txBody>
          <a:bodyPr/>
          <a:lstStyle/>
          <a:p>
            <a:r>
              <a:rPr lang="en-US" smtClean="0"/>
              <a:t>G1200774-v13</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ADEE-E992-0740-A735-2F76C08FA0DC}" type="datetime1">
              <a:rPr lang="en-US" smtClean="0"/>
              <a:t>10/2/13</a:t>
            </a:fld>
            <a:endParaRPr lang="en-US"/>
          </a:p>
        </p:txBody>
      </p:sp>
      <p:sp>
        <p:nvSpPr>
          <p:cNvPr id="5" name="Footer Placeholder 4"/>
          <p:cNvSpPr>
            <a:spLocks noGrp="1"/>
          </p:cNvSpPr>
          <p:nvPr>
            <p:ph type="ftr" sz="quarter" idx="11"/>
          </p:nvPr>
        </p:nvSpPr>
        <p:spPr/>
        <p:txBody>
          <a:bodyPr/>
          <a:lstStyle/>
          <a:p>
            <a:r>
              <a:rPr lang="en-US" smtClean="0"/>
              <a:t>G1200774-v13</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864D7C-A10A-A448-A8AF-AF84460B7112}" type="datetime1">
              <a:rPr lang="en-US" smtClean="0"/>
              <a:t>10/2/13</a:t>
            </a:fld>
            <a:endParaRPr lang="en-US"/>
          </a:p>
        </p:txBody>
      </p:sp>
      <p:sp>
        <p:nvSpPr>
          <p:cNvPr id="5" name="Footer Placeholder 4"/>
          <p:cNvSpPr>
            <a:spLocks noGrp="1"/>
          </p:cNvSpPr>
          <p:nvPr>
            <p:ph type="ftr" sz="quarter" idx="11"/>
          </p:nvPr>
        </p:nvSpPr>
        <p:spPr/>
        <p:txBody>
          <a:bodyPr/>
          <a:lstStyle/>
          <a:p>
            <a:r>
              <a:rPr lang="en-US" smtClean="0"/>
              <a:t>G1200774-v13</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F0CD46-BB4E-464F-8809-DB71B5198A53}" type="datetime1">
              <a:rPr lang="en-US" smtClean="0"/>
              <a:t>10/2/13</a:t>
            </a:fld>
            <a:endParaRPr lang="en-US"/>
          </a:p>
        </p:txBody>
      </p:sp>
      <p:sp>
        <p:nvSpPr>
          <p:cNvPr id="6" name="Footer Placeholder 5"/>
          <p:cNvSpPr>
            <a:spLocks noGrp="1"/>
          </p:cNvSpPr>
          <p:nvPr>
            <p:ph type="ftr" sz="quarter" idx="11"/>
          </p:nvPr>
        </p:nvSpPr>
        <p:spPr/>
        <p:txBody>
          <a:bodyPr/>
          <a:lstStyle/>
          <a:p>
            <a:r>
              <a:rPr lang="en-US" smtClean="0"/>
              <a:t>G1200774-v13</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19620C-D1FB-764A-94DE-EEB1A3BC47C1}" type="datetime1">
              <a:rPr lang="en-US" smtClean="0"/>
              <a:t>10/2/13</a:t>
            </a:fld>
            <a:endParaRPr lang="en-US"/>
          </a:p>
        </p:txBody>
      </p:sp>
      <p:sp>
        <p:nvSpPr>
          <p:cNvPr id="8" name="Footer Placeholder 7"/>
          <p:cNvSpPr>
            <a:spLocks noGrp="1"/>
          </p:cNvSpPr>
          <p:nvPr>
            <p:ph type="ftr" sz="quarter" idx="11"/>
          </p:nvPr>
        </p:nvSpPr>
        <p:spPr/>
        <p:txBody>
          <a:bodyPr/>
          <a:lstStyle/>
          <a:p>
            <a:r>
              <a:rPr lang="en-US" smtClean="0"/>
              <a:t>G1200774-v13</a:t>
            </a:r>
            <a:endParaRPr lang="en-US"/>
          </a:p>
        </p:txBody>
      </p:sp>
      <p:sp>
        <p:nvSpPr>
          <p:cNvPr id="9" name="Slide Number Placeholder 8"/>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35BDB0-84DB-A143-B7CE-63B381F518AC}" type="datetime1">
              <a:rPr lang="en-US" smtClean="0"/>
              <a:t>10/2/13</a:t>
            </a:fld>
            <a:endParaRPr lang="en-US"/>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996A9-78AC-8A4F-B318-7A440B51E674}" type="datetime1">
              <a:rPr lang="en-US" smtClean="0"/>
              <a:t>10/2/13</a:t>
            </a:fld>
            <a:endParaRPr lang="en-US"/>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9AF3-2044-2E46-A74C-C05016FA8286}" type="datetime1">
              <a:rPr lang="en-US" smtClean="0"/>
              <a:t>10/2/13</a:t>
            </a:fld>
            <a:endParaRPr lang="en-US"/>
          </a:p>
        </p:txBody>
      </p:sp>
      <p:sp>
        <p:nvSpPr>
          <p:cNvPr id="6" name="Footer Placeholder 5"/>
          <p:cNvSpPr>
            <a:spLocks noGrp="1"/>
          </p:cNvSpPr>
          <p:nvPr>
            <p:ph type="ftr" sz="quarter" idx="11"/>
          </p:nvPr>
        </p:nvSpPr>
        <p:spPr/>
        <p:txBody>
          <a:bodyPr/>
          <a:lstStyle/>
          <a:p>
            <a:r>
              <a:rPr lang="en-US" smtClean="0"/>
              <a:t>G1200774-v13</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15133B-AE1C-114D-9524-3C0A31475BC1}" type="datetime1">
              <a:rPr lang="en-US" smtClean="0"/>
              <a:t>10/2/13</a:t>
            </a:fld>
            <a:endParaRPr lang="en-US"/>
          </a:p>
        </p:txBody>
      </p:sp>
      <p:sp>
        <p:nvSpPr>
          <p:cNvPr id="6" name="Footer Placeholder 5"/>
          <p:cNvSpPr>
            <a:spLocks noGrp="1"/>
          </p:cNvSpPr>
          <p:nvPr>
            <p:ph type="ftr" sz="quarter" idx="11"/>
          </p:nvPr>
        </p:nvSpPr>
        <p:spPr/>
        <p:txBody>
          <a:bodyPr/>
          <a:lstStyle/>
          <a:p>
            <a:r>
              <a:rPr lang="en-US" smtClean="0"/>
              <a:t>G1200774-v13</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07D1F-4F28-754F-A695-FABA4DC376A0}" type="datetime1">
              <a:rPr lang="en-US" smtClean="0"/>
              <a:t>10/2/13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G1200774-v13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8E451-F719-431D-9969-AF79B2E1EE32}" type="slidenum">
              <a:rPr lang="en-US" smtClean="0"/>
              <a:pPr/>
              <a:t>‹#›</a:t>
            </a:fld>
            <a:r>
              <a:rPr lang="en-US" dirty="0" smtClean="0"/>
              <a:t>/32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emf"/><Relationship Id="rId5" Type="http://schemas.openxmlformats.org/officeDocument/2006/relationships/oleObject" Target="../embeddings/oleObject9.bin"/><Relationship Id="rId6" Type="http://schemas.openxmlformats.org/officeDocument/2006/relationships/image" Target="../media/image2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oleObject" Target="../embeddings/oleObject2.bin"/><Relationship Id="rId7" Type="http://schemas.openxmlformats.org/officeDocument/2006/relationships/image" Target="../media/image3.emf"/><Relationship Id="rId8" Type="http://schemas.openxmlformats.org/officeDocument/2006/relationships/oleObject" Target="../embeddings/oleObject3.bin"/><Relationship Id="rId9" Type="http://schemas.openxmlformats.org/officeDocument/2006/relationships/image" Target="../media/image4.emf"/><Relationship Id="rId10"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9" Type="http://schemas.openxmlformats.org/officeDocument/2006/relationships/oleObject" Target="../embeddings/oleObject13.bin"/><Relationship Id="rId20" Type="http://schemas.openxmlformats.org/officeDocument/2006/relationships/image" Target="../media/image50.wmf"/><Relationship Id="rId10" Type="http://schemas.openxmlformats.org/officeDocument/2006/relationships/image" Target="../media/image45.emf"/><Relationship Id="rId11" Type="http://schemas.openxmlformats.org/officeDocument/2006/relationships/oleObject" Target="../embeddings/oleObject14.bin"/><Relationship Id="rId12" Type="http://schemas.openxmlformats.org/officeDocument/2006/relationships/image" Target="../media/image46.emf"/><Relationship Id="rId13" Type="http://schemas.openxmlformats.org/officeDocument/2006/relationships/oleObject" Target="../embeddings/oleObject15.bin"/><Relationship Id="rId14" Type="http://schemas.openxmlformats.org/officeDocument/2006/relationships/image" Target="../media/image47.wmf"/><Relationship Id="rId15" Type="http://schemas.openxmlformats.org/officeDocument/2006/relationships/oleObject" Target="../embeddings/oleObject16.bin"/><Relationship Id="rId16" Type="http://schemas.openxmlformats.org/officeDocument/2006/relationships/image" Target="../media/image48.wmf"/><Relationship Id="rId17" Type="http://schemas.openxmlformats.org/officeDocument/2006/relationships/oleObject" Target="../embeddings/oleObject17.bin"/><Relationship Id="rId18" Type="http://schemas.openxmlformats.org/officeDocument/2006/relationships/image" Target="../media/image49.wmf"/><Relationship Id="rId19" Type="http://schemas.openxmlformats.org/officeDocument/2006/relationships/oleObject" Target="../embeddings/oleObject18.bin"/><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oleObject" Target="../embeddings/oleObject10.bin"/><Relationship Id="rId4" Type="http://schemas.openxmlformats.org/officeDocument/2006/relationships/image" Target="../media/image42.emf"/><Relationship Id="rId5" Type="http://schemas.openxmlformats.org/officeDocument/2006/relationships/oleObject" Target="../embeddings/oleObject11.bin"/><Relationship Id="rId6" Type="http://schemas.openxmlformats.org/officeDocument/2006/relationships/image" Target="../media/image43.emf"/><Relationship Id="rId7" Type="http://schemas.openxmlformats.org/officeDocument/2006/relationships/oleObject" Target="../embeddings/oleObject12.bin"/><Relationship Id="rId8"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1.emf"/><Relationship Id="rId5" Type="http://schemas.openxmlformats.org/officeDocument/2006/relationships/oleObject" Target="../embeddings/oleObject20.bin"/><Relationship Id="rId6" Type="http://schemas.openxmlformats.org/officeDocument/2006/relationships/image" Target="../media/image52.emf"/><Relationship Id="rId7" Type="http://schemas.openxmlformats.org/officeDocument/2006/relationships/oleObject" Target="../embeddings/oleObject21.bin"/><Relationship Id="rId8" Type="http://schemas.openxmlformats.org/officeDocument/2006/relationships/image" Target="../media/image53.emf"/><Relationship Id="rId9" Type="http://schemas.openxmlformats.org/officeDocument/2006/relationships/oleObject" Target="../embeddings/oleObject22.bin"/><Relationship Id="rId10" Type="http://schemas.openxmlformats.org/officeDocument/2006/relationships/image" Target="../media/image54.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59.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oleObject" Target="../embeddings/oleObject23.bin"/><Relationship Id="rId4" Type="http://schemas.openxmlformats.org/officeDocument/2006/relationships/image" Target="../media/image55.emf"/><Relationship Id="rId5" Type="http://schemas.openxmlformats.org/officeDocument/2006/relationships/oleObject" Target="../embeddings/oleObject24.bin"/><Relationship Id="rId6" Type="http://schemas.openxmlformats.org/officeDocument/2006/relationships/image" Target="../media/image56.emf"/><Relationship Id="rId7" Type="http://schemas.openxmlformats.org/officeDocument/2006/relationships/oleObject" Target="../embeddings/oleObject25.bin"/><Relationship Id="rId8" Type="http://schemas.openxmlformats.org/officeDocument/2006/relationships/image" Target="../media/image57.emf"/><Relationship Id="rId9" Type="http://schemas.openxmlformats.org/officeDocument/2006/relationships/oleObject" Target="../embeddings/oleObject26.bin"/><Relationship Id="rId10"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4.bin"/><Relationship Id="rId5" Type="http://schemas.openxmlformats.org/officeDocument/2006/relationships/image" Target="../media/image6.emf"/><Relationship Id="rId6" Type="http://schemas.openxmlformats.org/officeDocument/2006/relationships/oleObject" Target="../embeddings/oleObject5.bin"/><Relationship Id="rId7" Type="http://schemas.openxmlformats.org/officeDocument/2006/relationships/image" Target="../media/image7.emf"/><Relationship Id="rId8"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60.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61.emf"/><Relationship Id="rId5" Type="http://schemas.openxmlformats.org/officeDocument/2006/relationships/oleObject" Target="../embeddings/oleObject30.bin"/><Relationship Id="rId6" Type="http://schemas.openxmlformats.org/officeDocument/2006/relationships/image" Target="../media/image62.emf"/><Relationship Id="rId7" Type="http://schemas.openxmlformats.org/officeDocument/2006/relationships/oleObject" Target="../embeddings/oleObject31.bin"/><Relationship Id="rId8" Type="http://schemas.openxmlformats.org/officeDocument/2006/relationships/image" Target="../media/image63.emf"/><Relationship Id="rId9" Type="http://schemas.openxmlformats.org/officeDocument/2006/relationships/oleObject" Target="../embeddings/oleObject32.bin"/><Relationship Id="rId10" Type="http://schemas.openxmlformats.org/officeDocument/2006/relationships/image" Target="../media/image64.e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65.emf"/><Relationship Id="rId5" Type="http://schemas.openxmlformats.org/officeDocument/2006/relationships/oleObject" Target="../embeddings/oleObject34.bin"/><Relationship Id="rId6" Type="http://schemas.openxmlformats.org/officeDocument/2006/relationships/image" Target="../media/image66.emf"/><Relationship Id="rId7" Type="http://schemas.openxmlformats.org/officeDocument/2006/relationships/oleObject" Target="../embeddings/oleObject35.bin"/><Relationship Id="rId8" Type="http://schemas.openxmlformats.org/officeDocument/2006/relationships/image" Target="../media/image67.emf"/><Relationship Id="rId9" Type="http://schemas.openxmlformats.org/officeDocument/2006/relationships/oleObject" Target="../embeddings/oleObject36.bin"/><Relationship Id="rId10" Type="http://schemas.openxmlformats.org/officeDocument/2006/relationships/image" Target="../media/image68.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69.emf"/><Relationship Id="rId5" Type="http://schemas.openxmlformats.org/officeDocument/2006/relationships/oleObject" Target="../embeddings/oleObject38.bin"/><Relationship Id="rId6" Type="http://schemas.openxmlformats.org/officeDocument/2006/relationships/image" Target="../media/image70.emf"/><Relationship Id="rId7" Type="http://schemas.openxmlformats.org/officeDocument/2006/relationships/oleObject" Target="../embeddings/oleObject39.bin"/><Relationship Id="rId8" Type="http://schemas.openxmlformats.org/officeDocument/2006/relationships/image" Target="../media/image71.emf"/><Relationship Id="rId9" Type="http://schemas.openxmlformats.org/officeDocument/2006/relationships/oleObject" Target="../embeddings/oleObject40.bin"/><Relationship Id="rId10" Type="http://schemas.openxmlformats.org/officeDocument/2006/relationships/image" Target="../media/image72.emf"/><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73.emf"/><Relationship Id="rId5" Type="http://schemas.openxmlformats.org/officeDocument/2006/relationships/oleObject" Target="../embeddings/oleObject42.bin"/><Relationship Id="rId6" Type="http://schemas.openxmlformats.org/officeDocument/2006/relationships/image" Target="../media/image74.emf"/><Relationship Id="rId7" Type="http://schemas.openxmlformats.org/officeDocument/2006/relationships/oleObject" Target="../embeddings/oleObject43.bin"/><Relationship Id="rId8" Type="http://schemas.openxmlformats.org/officeDocument/2006/relationships/image" Target="../media/image60.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75.emf"/><Relationship Id="rId5" Type="http://schemas.openxmlformats.org/officeDocument/2006/relationships/oleObject" Target="../embeddings/oleObject45.bin"/><Relationship Id="rId6" Type="http://schemas.openxmlformats.org/officeDocument/2006/relationships/image" Target="../media/image76.emf"/><Relationship Id="rId7" Type="http://schemas.openxmlformats.org/officeDocument/2006/relationships/oleObject" Target="../embeddings/oleObject46.bin"/><Relationship Id="rId8" Type="http://schemas.openxmlformats.org/officeDocument/2006/relationships/image" Target="../media/image77.emf"/><Relationship Id="rId9" Type="http://schemas.openxmlformats.org/officeDocument/2006/relationships/image" Target="../media/image78.jp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7.bin"/><Relationship Id="rId4" Type="http://schemas.openxmlformats.org/officeDocument/2006/relationships/image" Target="../media/image79.emf"/><Relationship Id="rId5" Type="http://schemas.openxmlformats.org/officeDocument/2006/relationships/image" Target="../media/image80.jpg"/><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emf"/><Relationship Id="rId5" Type="http://schemas.openxmlformats.org/officeDocument/2006/relationships/oleObject" Target="../embeddings/oleObject6.bin"/><Relationship Id="rId6"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86.emf"/><Relationship Id="rId5" Type="http://schemas.openxmlformats.org/officeDocument/2006/relationships/oleObject" Target="../embeddings/oleObject49.bin"/><Relationship Id="rId6" Type="http://schemas.openxmlformats.org/officeDocument/2006/relationships/image" Target="../media/image87.e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88.emf"/><Relationship Id="rId5" Type="http://schemas.openxmlformats.org/officeDocument/2006/relationships/oleObject" Target="../embeddings/oleObject51.bin"/><Relationship Id="rId6" Type="http://schemas.openxmlformats.org/officeDocument/2006/relationships/image" Target="../media/image89.emf"/><Relationship Id="rId7" Type="http://schemas.openxmlformats.org/officeDocument/2006/relationships/oleObject" Target="../embeddings/oleObject52.bin"/><Relationship Id="rId8" Type="http://schemas.openxmlformats.org/officeDocument/2006/relationships/image" Target="../media/image90.emf"/><Relationship Id="rId9" Type="http://schemas.openxmlformats.org/officeDocument/2006/relationships/oleObject" Target="../embeddings/oleObject53.bin"/><Relationship Id="rId10" Type="http://schemas.openxmlformats.org/officeDocument/2006/relationships/image" Target="../media/image91.emf"/><Relationship Id="rId1" Type="http://schemas.openxmlformats.org/officeDocument/2006/relationships/vmlDrawing" Target="../drawings/vmlDrawing17.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7.bin"/><Relationship Id="rId5" Type="http://schemas.openxmlformats.org/officeDocument/2006/relationships/image" Target="../media/image11.emf"/><Relationship Id="rId6" Type="http://schemas.openxmlformats.org/officeDocument/2006/relationships/oleObject" Target="../embeddings/oleObject8.bin"/><Relationship Id="rId7" Type="http://schemas.openxmlformats.org/officeDocument/2006/relationships/image" Target="../media/image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Global longitudinal quad damping vs. local damping</a:t>
            </a:r>
            <a:endParaRPr lang="en-US" dirty="0"/>
          </a:p>
        </p:txBody>
      </p:sp>
      <p:sp>
        <p:nvSpPr>
          <p:cNvPr id="3" name="Subtitle 2"/>
          <p:cNvSpPr>
            <a:spLocks noGrp="1"/>
          </p:cNvSpPr>
          <p:nvPr>
            <p:ph type="subTitle" idx="1"/>
          </p:nvPr>
        </p:nvSpPr>
        <p:spPr>
          <a:xfrm>
            <a:off x="1371600" y="4038600"/>
            <a:ext cx="6400800" cy="1752600"/>
          </a:xfrm>
        </p:spPr>
        <p:txBody>
          <a:bodyPr/>
          <a:lstStyle/>
          <a:p>
            <a:r>
              <a:rPr lang="en-US" dirty="0" smtClean="0"/>
              <a:t>Brett Shapiro</a:t>
            </a:r>
          </a:p>
          <a:p>
            <a:r>
              <a:rPr lang="en-US" dirty="0" smtClean="0"/>
              <a:t>Stanford University</a:t>
            </a:r>
          </a:p>
        </p:txBody>
      </p:sp>
      <p:sp>
        <p:nvSpPr>
          <p:cNvPr id="5" name="Slide Number Placeholder 4"/>
          <p:cNvSpPr>
            <a:spLocks noGrp="1"/>
          </p:cNvSpPr>
          <p:nvPr>
            <p:ph type="sldNum" sz="quarter" idx="12"/>
          </p:nvPr>
        </p:nvSpPr>
        <p:spPr/>
        <p:txBody>
          <a:bodyPr/>
          <a:lstStyle/>
          <a:p>
            <a:fld id="{6358E451-F719-431D-9969-AF79B2E1EE32}" type="slidenum">
              <a:rPr lang="en-US" smtClean="0"/>
              <a:pPr/>
              <a:t>1</a:t>
            </a:fld>
            <a:r>
              <a:rPr lang="en-US" dirty="0" smtClean="0"/>
              <a:t>/32</a:t>
            </a:r>
            <a:endParaRPr lang="en-US" dirty="0"/>
          </a:p>
        </p:txBody>
      </p:sp>
      <p:sp>
        <p:nvSpPr>
          <p:cNvPr id="6" name="Footer Placeholder 5"/>
          <p:cNvSpPr>
            <a:spLocks noGrp="1"/>
          </p:cNvSpPr>
          <p:nvPr>
            <p:ph type="ftr" sz="quarter" idx="11"/>
          </p:nvPr>
        </p:nvSpPr>
        <p:spPr/>
        <p:txBody>
          <a:bodyPr/>
          <a:lstStyle/>
          <a:p>
            <a:r>
              <a:rPr lang="en-US" dirty="0" smtClean="0"/>
              <a:t>G1200774-v13</a:t>
            </a:r>
            <a:endParaRPr lang="en-US" dirty="0"/>
          </a:p>
        </p:txBody>
      </p:sp>
      <p:pic>
        <p:nvPicPr>
          <p:cNvPr id="7" name="Picture 6"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18" name="Group 17"/>
          <p:cNvGrpSpPr/>
          <p:nvPr/>
        </p:nvGrpSpPr>
        <p:grpSpPr>
          <a:xfrm>
            <a:off x="-1581912" y="-1581912"/>
            <a:ext cx="4248912" cy="3136392"/>
            <a:chOff x="-1581912" y="-1581912"/>
            <a:chExt cx="4248912" cy="3136392"/>
          </a:xfrm>
        </p:grpSpPr>
        <p:sp>
          <p:nvSpPr>
            <p:cNvPr id="19" name="Arc 18"/>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3164781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YARM_Noise_NoDamp_40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29" name="Picture 28" descr="YARM_Noise_NoGlobal_40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28" name="Picture 27" descr="YARM_Noise_40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
        <p:nvSpPr>
          <p:cNvPr id="2" name="Title 1"/>
          <p:cNvSpPr>
            <a:spLocks noGrp="1"/>
          </p:cNvSpPr>
          <p:nvPr>
            <p:ph type="title"/>
          </p:nvPr>
        </p:nvSpPr>
        <p:spPr/>
        <p:txBody>
          <a:bodyPr/>
          <a:lstStyle/>
          <a:p>
            <a:r>
              <a:rPr lang="en-US" dirty="0" smtClean="0"/>
              <a:t>40 m Lab Noise Measurements</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10</a:t>
            </a:fld>
            <a:r>
              <a:rPr lang="en-US" dirty="0" smtClean="0"/>
              <a:t>/32</a:t>
            </a:r>
            <a:endParaRPr lang="en-US" dirty="0"/>
          </a:p>
        </p:txBody>
      </p:sp>
      <p:sp>
        <p:nvSpPr>
          <p:cNvPr id="3" name="TextBox 2"/>
          <p:cNvSpPr txBox="1"/>
          <p:nvPr/>
        </p:nvSpPr>
        <p:spPr>
          <a:xfrm>
            <a:off x="1752600" y="1752600"/>
            <a:ext cx="1752600" cy="369332"/>
          </a:xfrm>
          <a:prstGeom prst="rect">
            <a:avLst/>
          </a:prstGeom>
          <a:noFill/>
        </p:spPr>
        <p:txBody>
          <a:bodyPr wrap="square" rtlCol="0">
            <a:spAutoFit/>
          </a:bodyPr>
          <a:lstStyle/>
          <a:p>
            <a:pPr algn="ctr"/>
            <a:r>
              <a:rPr lang="en-US" dirty="0" smtClean="0"/>
              <a:t>Seismic noise</a:t>
            </a:r>
            <a:endParaRPr lang="en-US" dirty="0"/>
          </a:p>
        </p:txBody>
      </p:sp>
      <p:sp>
        <p:nvSpPr>
          <p:cNvPr id="7" name="TextBox 6"/>
          <p:cNvSpPr txBox="1"/>
          <p:nvPr/>
        </p:nvSpPr>
        <p:spPr>
          <a:xfrm>
            <a:off x="5791200" y="1752600"/>
            <a:ext cx="2362200" cy="369332"/>
          </a:xfrm>
          <a:prstGeom prst="rect">
            <a:avLst/>
          </a:prstGeom>
          <a:noFill/>
        </p:spPr>
        <p:txBody>
          <a:bodyPr wrap="square" rtlCol="0">
            <a:spAutoFit/>
          </a:bodyPr>
          <a:lstStyle/>
          <a:p>
            <a:pPr algn="ctr"/>
            <a:r>
              <a:rPr lang="en-US" dirty="0" smtClean="0"/>
              <a:t>Laser frequency noise</a:t>
            </a:r>
            <a:endParaRPr lang="en-US" dirty="0"/>
          </a:p>
        </p:txBody>
      </p:sp>
      <p:cxnSp>
        <p:nvCxnSpPr>
          <p:cNvPr id="9" name="Straight Arrow Connector 8"/>
          <p:cNvCxnSpPr/>
          <p:nvPr/>
        </p:nvCxnSpPr>
        <p:spPr>
          <a:xfrm flipH="1">
            <a:off x="1524000" y="2133600"/>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05600" y="2133600"/>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62400" y="1752600"/>
            <a:ext cx="1752600" cy="646331"/>
          </a:xfrm>
          <a:prstGeom prst="rect">
            <a:avLst/>
          </a:prstGeom>
          <a:noFill/>
        </p:spPr>
        <p:txBody>
          <a:bodyPr wrap="square" rtlCol="0">
            <a:spAutoFit/>
          </a:bodyPr>
          <a:lstStyle/>
          <a:p>
            <a:pPr algn="ctr"/>
            <a:r>
              <a:rPr lang="en-US" dirty="0" smtClean="0"/>
              <a:t>OSEM sensor noise</a:t>
            </a:r>
            <a:endParaRPr lang="en-US" dirty="0"/>
          </a:p>
        </p:txBody>
      </p:sp>
      <p:sp>
        <p:nvSpPr>
          <p:cNvPr id="15" name="Oval 14"/>
          <p:cNvSpPr/>
          <p:nvPr/>
        </p:nvSpPr>
        <p:spPr>
          <a:xfrm>
            <a:off x="4800600" y="2971800"/>
            <a:ext cx="2286000" cy="106680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4" idx="2"/>
            <a:endCxn id="15" idx="0"/>
          </p:cNvCxnSpPr>
          <p:nvPr/>
        </p:nvCxnSpPr>
        <p:spPr>
          <a:xfrm>
            <a:off x="4838700" y="2398931"/>
            <a:ext cx="1104900" cy="5728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74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SensorNoise_to_YARM_40m_localdam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78" name="Picture 77" descr="SensorNoise_to_YARM_40m_norati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077176"/>
          </a:xfrm>
          <a:prstGeom prst="rect">
            <a:avLst/>
          </a:prstGeom>
        </p:spPr>
      </p:pic>
      <p:pic>
        <p:nvPicPr>
          <p:cNvPr id="71" name="Picture 70" descr="SensorNoise_to_YARM_40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
        <p:nvSpPr>
          <p:cNvPr id="2" name="Title 1"/>
          <p:cNvSpPr>
            <a:spLocks noGrp="1"/>
          </p:cNvSpPr>
          <p:nvPr>
            <p:ph type="title"/>
          </p:nvPr>
        </p:nvSpPr>
        <p:spPr/>
        <p:txBody>
          <a:bodyPr/>
          <a:lstStyle/>
          <a:p>
            <a:r>
              <a:rPr lang="en-US" dirty="0" smtClean="0"/>
              <a:t>40 m Lab Noise Measurements</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11</a:t>
            </a:fld>
            <a:r>
              <a:rPr lang="en-US" dirty="0" smtClean="0"/>
              <a:t>/3</a:t>
            </a:r>
            <a:r>
              <a:rPr lang="en-US" dirty="0"/>
              <a:t>2</a:t>
            </a:r>
          </a:p>
        </p:txBody>
      </p:sp>
      <p:sp>
        <p:nvSpPr>
          <p:cNvPr id="8" name="TextBox 7"/>
          <p:cNvSpPr txBox="1"/>
          <p:nvPr/>
        </p:nvSpPr>
        <p:spPr>
          <a:xfrm>
            <a:off x="1371600" y="5181600"/>
            <a:ext cx="3276600" cy="646331"/>
          </a:xfrm>
          <a:prstGeom prst="rect">
            <a:avLst/>
          </a:prstGeom>
          <a:noFill/>
        </p:spPr>
        <p:txBody>
          <a:bodyPr wrap="square" rtlCol="0">
            <a:spAutoFit/>
          </a:bodyPr>
          <a:lstStyle/>
          <a:p>
            <a:r>
              <a:rPr lang="en-US" dirty="0" smtClean="0"/>
              <a:t>Ideally zero. Magnitude depends on quality of actuator matching.</a:t>
            </a:r>
            <a:endParaRPr lang="en-US" dirty="0"/>
          </a:p>
        </p:txBody>
      </p:sp>
      <p:cxnSp>
        <p:nvCxnSpPr>
          <p:cNvPr id="10" name="Straight Arrow Connector 9"/>
          <p:cNvCxnSpPr/>
          <p:nvPr/>
        </p:nvCxnSpPr>
        <p:spPr>
          <a:xfrm flipV="1">
            <a:off x="2895600" y="4267200"/>
            <a:ext cx="304800" cy="9144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572000" y="4876800"/>
            <a:ext cx="36576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29200" y="5108377"/>
            <a:ext cx="7620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Plant</a:t>
            </a:r>
            <a:endParaRPr lang="en-US" dirty="0"/>
          </a:p>
        </p:txBody>
      </p:sp>
      <p:grpSp>
        <p:nvGrpSpPr>
          <p:cNvPr id="13" name="Group 12"/>
          <p:cNvGrpSpPr/>
          <p:nvPr/>
        </p:nvGrpSpPr>
        <p:grpSpPr>
          <a:xfrm>
            <a:off x="6477000" y="4910257"/>
            <a:ext cx="1447800" cy="685800"/>
            <a:chOff x="6553200" y="5029200"/>
            <a:chExt cx="1447800" cy="685800"/>
          </a:xfrm>
        </p:grpSpPr>
        <p:sp>
          <p:nvSpPr>
            <p:cNvPr id="11" name="Rectangle 10"/>
            <p:cNvSpPr/>
            <p:nvPr/>
          </p:nvSpPr>
          <p:spPr>
            <a:xfrm>
              <a:off x="6553200" y="5029200"/>
              <a:ext cx="1447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Damp control</a:t>
              </a:r>
              <a:endParaRPr lang="en-US" sz="1600" dirty="0"/>
            </a:p>
          </p:txBody>
        </p:sp>
        <p:sp>
          <p:nvSpPr>
            <p:cNvPr id="12" name="Rectangle 11"/>
            <p:cNvSpPr/>
            <p:nvPr/>
          </p:nvSpPr>
          <p:spPr>
            <a:xfrm>
              <a:off x="6553200" y="5410200"/>
              <a:ext cx="1447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Cavity control</a:t>
              </a:r>
              <a:endParaRPr lang="en-US" sz="1600" dirty="0"/>
            </a:p>
          </p:txBody>
        </p:sp>
      </p:grpSp>
      <p:sp>
        <p:nvSpPr>
          <p:cNvPr id="14" name="Oval 13"/>
          <p:cNvSpPr/>
          <p:nvPr/>
        </p:nvSpPr>
        <p:spPr>
          <a:xfrm>
            <a:off x="6019800" y="4953000"/>
            <a:ext cx="228600" cy="2286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5998464" y="4892040"/>
            <a:ext cx="228600" cy="307777"/>
          </a:xfrm>
          <a:prstGeom prst="rect">
            <a:avLst/>
          </a:prstGeom>
          <a:noFill/>
        </p:spPr>
        <p:txBody>
          <a:bodyPr wrap="square" rtlCol="0">
            <a:spAutoFit/>
          </a:bodyPr>
          <a:lstStyle/>
          <a:p>
            <a:r>
              <a:rPr lang="en-US" sz="1400" dirty="0" smtClean="0"/>
              <a:t>+</a:t>
            </a:r>
            <a:endParaRPr lang="en-US" sz="1400" dirty="0"/>
          </a:p>
        </p:txBody>
      </p:sp>
      <p:cxnSp>
        <p:nvCxnSpPr>
          <p:cNvPr id="26" name="Straight Arrow Connector 25"/>
          <p:cNvCxnSpPr/>
          <p:nvPr/>
        </p:nvCxnSpPr>
        <p:spPr>
          <a:xfrm>
            <a:off x="6144768" y="5489377"/>
            <a:ext cx="32918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248400" y="5070277"/>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5413177"/>
            <a:ext cx="3657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44768" y="5413177"/>
            <a:ext cx="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5260777"/>
            <a:ext cx="3657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144768" y="5184577"/>
            <a:ext cx="0" cy="762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724400" y="4800600"/>
            <a:ext cx="1143000" cy="307777"/>
          </a:xfrm>
          <a:prstGeom prst="rect">
            <a:avLst/>
          </a:prstGeom>
          <a:noFill/>
        </p:spPr>
        <p:txBody>
          <a:bodyPr wrap="square" rtlCol="0">
            <a:spAutoFit/>
          </a:bodyPr>
          <a:lstStyle/>
          <a:p>
            <a:r>
              <a:rPr lang="en-US" sz="1400" dirty="0" smtClean="0">
                <a:solidFill>
                  <a:schemeClr val="accent4"/>
                </a:solidFill>
              </a:rPr>
              <a:t>OSEM noise</a:t>
            </a:r>
            <a:endParaRPr lang="en-US" sz="1400" dirty="0">
              <a:solidFill>
                <a:schemeClr val="accent4"/>
              </a:solidFill>
            </a:endParaRPr>
          </a:p>
        </p:txBody>
      </p:sp>
      <p:cxnSp>
        <p:nvCxnSpPr>
          <p:cNvPr id="40" name="Straight Arrow Connector 39"/>
          <p:cNvCxnSpPr/>
          <p:nvPr/>
        </p:nvCxnSpPr>
        <p:spPr>
          <a:xfrm>
            <a:off x="4724400" y="5181600"/>
            <a:ext cx="304800" cy="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800600" y="5336977"/>
            <a:ext cx="228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00600" y="5336977"/>
            <a:ext cx="0" cy="30182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800600" y="5638800"/>
            <a:ext cx="3200400" cy="2977"/>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724400" y="5715000"/>
            <a:ext cx="33528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924800" y="5483422"/>
            <a:ext cx="76200" cy="297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001000" y="5486400"/>
            <a:ext cx="0" cy="1524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077200" y="51054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924800" y="5105400"/>
            <a:ext cx="152400" cy="29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724400" y="51816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14" idx="2"/>
          </p:cNvCxnSpPr>
          <p:nvPr/>
        </p:nvCxnSpPr>
        <p:spPr>
          <a:xfrm>
            <a:off x="5715000" y="4953000"/>
            <a:ext cx="304800" cy="1143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953000" y="5394960"/>
            <a:ext cx="1143000" cy="307777"/>
          </a:xfrm>
          <a:prstGeom prst="rect">
            <a:avLst/>
          </a:prstGeom>
          <a:noFill/>
        </p:spPr>
        <p:txBody>
          <a:bodyPr wrap="square" rtlCol="0">
            <a:spAutoFit/>
          </a:bodyPr>
          <a:lstStyle/>
          <a:p>
            <a:r>
              <a:rPr lang="en-US" sz="1400" dirty="0">
                <a:solidFill>
                  <a:schemeClr val="accent6"/>
                </a:solidFill>
              </a:rPr>
              <a:t>c</a:t>
            </a:r>
            <a:r>
              <a:rPr lang="en-US" sz="1400" dirty="0" smtClean="0">
                <a:solidFill>
                  <a:schemeClr val="accent6"/>
                </a:solidFill>
              </a:rPr>
              <a:t>avity signal</a:t>
            </a:r>
            <a:endParaRPr lang="en-US" sz="1400" dirty="0">
              <a:solidFill>
                <a:schemeClr val="accent6"/>
              </a:solidFill>
            </a:endParaRPr>
          </a:p>
        </p:txBody>
      </p:sp>
      <p:cxnSp>
        <p:nvCxnSpPr>
          <p:cNvPr id="73" name="Straight Arrow Connector 72"/>
          <p:cNvCxnSpPr/>
          <p:nvPr/>
        </p:nvCxnSpPr>
        <p:spPr>
          <a:xfrm>
            <a:off x="3429000" y="3200400"/>
            <a:ext cx="0" cy="838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715000" y="3276600"/>
            <a:ext cx="2743200" cy="369332"/>
          </a:xfrm>
          <a:prstGeom prst="rect">
            <a:avLst/>
          </a:prstGeom>
          <a:noFill/>
        </p:spPr>
        <p:txBody>
          <a:bodyPr wrap="square" rtlCol="0">
            <a:spAutoFit/>
          </a:bodyPr>
          <a:lstStyle/>
          <a:p>
            <a:r>
              <a:rPr lang="en-US" dirty="0" smtClean="0">
                <a:solidFill>
                  <a:srgbClr val="008000"/>
                </a:solidFill>
              </a:rPr>
              <a:t>Global common damping</a:t>
            </a:r>
            <a:endParaRPr lang="en-US" dirty="0">
              <a:solidFill>
                <a:srgbClr val="008000"/>
              </a:solidFill>
            </a:endParaRPr>
          </a:p>
        </p:txBody>
      </p:sp>
      <p:sp>
        <p:nvSpPr>
          <p:cNvPr id="76" name="TextBox 75"/>
          <p:cNvSpPr txBox="1"/>
          <p:nvPr/>
        </p:nvSpPr>
        <p:spPr>
          <a:xfrm>
            <a:off x="1295400" y="2743200"/>
            <a:ext cx="2057400" cy="369332"/>
          </a:xfrm>
          <a:prstGeom prst="rect">
            <a:avLst/>
          </a:prstGeom>
          <a:noFill/>
        </p:spPr>
        <p:txBody>
          <a:bodyPr wrap="square" rtlCol="0">
            <a:spAutoFit/>
          </a:bodyPr>
          <a:lstStyle/>
          <a:p>
            <a:r>
              <a:rPr lang="en-US" dirty="0" smtClean="0">
                <a:solidFill>
                  <a:srgbClr val="0000FF"/>
                </a:solidFill>
              </a:rPr>
              <a:t>Local ITMY damping</a:t>
            </a:r>
            <a:endParaRPr lang="en-US" dirty="0">
              <a:solidFill>
                <a:srgbClr val="0000FF"/>
              </a:solidFill>
            </a:endParaRPr>
          </a:p>
        </p:txBody>
      </p:sp>
      <p:sp>
        <p:nvSpPr>
          <p:cNvPr id="77" name="TextBox 76"/>
          <p:cNvSpPr txBox="1"/>
          <p:nvPr/>
        </p:nvSpPr>
        <p:spPr>
          <a:xfrm>
            <a:off x="2209800" y="1992868"/>
            <a:ext cx="2057400" cy="369332"/>
          </a:xfrm>
          <a:prstGeom prst="rect">
            <a:avLst/>
          </a:prstGeom>
          <a:noFill/>
        </p:spPr>
        <p:txBody>
          <a:bodyPr wrap="square" rtlCol="0">
            <a:spAutoFit/>
          </a:bodyPr>
          <a:lstStyle/>
          <a:p>
            <a:r>
              <a:rPr lang="en-US" dirty="0" smtClean="0">
                <a:solidFill>
                  <a:srgbClr val="FF0000"/>
                </a:solidFill>
              </a:rPr>
              <a:t>Ratio of local/global</a:t>
            </a:r>
            <a:endParaRPr lang="en-US" dirty="0">
              <a:solidFill>
                <a:srgbClr val="FF0000"/>
              </a:solidFill>
            </a:endParaRPr>
          </a:p>
        </p:txBody>
      </p:sp>
    </p:spTree>
    <p:extLst>
      <p:ext uri="{BB962C8B-B14F-4D97-AF65-F5344CB8AC3E}">
        <p14:creationId xmlns:p14="http://schemas.microsoft.com/office/powerpoint/2010/main" val="302838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5"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40 m Lab Damping Measurements</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12</a:t>
            </a:fld>
            <a:r>
              <a:rPr lang="en-US" dirty="0" smtClean="0"/>
              <a:t>/3</a:t>
            </a:r>
            <a:r>
              <a:rPr lang="en-US" dirty="0"/>
              <a:t>2</a:t>
            </a:r>
          </a:p>
        </p:txBody>
      </p:sp>
      <p:pic>
        <p:nvPicPr>
          <p:cNvPr id="10" name="Picture 9" descr="DampUndampTF_40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Tree>
    <p:extLst>
      <p:ext uri="{BB962C8B-B14F-4D97-AF65-F5344CB8AC3E}">
        <p14:creationId xmlns:p14="http://schemas.microsoft.com/office/powerpoint/2010/main" val="24442569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3"/>
          <p:cNvGrpSpPr/>
          <p:nvPr/>
        </p:nvGrpSpPr>
        <p:grpSpPr>
          <a:xfrm>
            <a:off x="4928616" y="2286000"/>
            <a:ext cx="4447419" cy="2441448"/>
            <a:chOff x="4928616" y="2286000"/>
            <a:chExt cx="4447419" cy="2441448"/>
          </a:xfrm>
        </p:grpSpPr>
        <p:pic>
          <p:nvPicPr>
            <p:cNvPr id="167" name="Picture 2"/>
            <p:cNvPicPr>
              <a:picLocks noChangeAspect="1" noChangeArrowheads="1"/>
            </p:cNvPicPr>
            <p:nvPr/>
          </p:nvPicPr>
          <p:blipFill>
            <a:blip r:embed="rId4"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168" name="TextBox 16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cxnSp>
        <p:nvCxnSpPr>
          <p:cNvPr id="159" name="Straight Arrow Connector 24"/>
          <p:cNvCxnSpPr>
            <a:endCxn id="31" idx="6"/>
          </p:cNvCxnSpPr>
          <p:nvPr/>
        </p:nvCxnSpPr>
        <p:spPr bwMode="auto">
          <a:xfrm flipH="1" flipV="1">
            <a:off x="2667000" y="2732532"/>
            <a:ext cx="9144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13</a:t>
            </a:fld>
            <a:r>
              <a:rPr lang="en-US" dirty="0" smtClean="0"/>
              <a:t>/3</a:t>
            </a:r>
            <a:r>
              <a:rPr lang="en-US" dirty="0"/>
              <a:t>2</a:t>
            </a:r>
          </a:p>
        </p:txBody>
      </p:sp>
      <p:sp>
        <p:nvSpPr>
          <p:cNvPr id="171" name="Title 170"/>
          <p:cNvSpPr>
            <a:spLocks noGrp="1"/>
          </p:cNvSpPr>
          <p:nvPr>
            <p:ph type="title"/>
          </p:nvPr>
        </p:nvSpPr>
        <p:spPr/>
        <p:txBody>
          <a:bodyPr>
            <a:normAutofit/>
          </a:bodyPr>
          <a:lstStyle/>
          <a:p>
            <a:r>
              <a:rPr lang="en-US" dirty="0" smtClean="0"/>
              <a:t>Differential Arm Length Damping</a:t>
            </a:r>
            <a:endParaRPr lang="en-US" dirty="0"/>
          </a:p>
        </p:txBody>
      </p:sp>
      <p:grpSp>
        <p:nvGrpSpPr>
          <p:cNvPr id="2" name="Group 216"/>
          <p:cNvGrpSpPr/>
          <p:nvPr/>
        </p:nvGrpSpPr>
        <p:grpSpPr>
          <a:xfrm>
            <a:off x="76200" y="1676400"/>
            <a:ext cx="4805364" cy="5105400"/>
            <a:chOff x="302418" y="1676400"/>
            <a:chExt cx="4805364" cy="5105400"/>
          </a:xfrm>
        </p:grpSpPr>
        <p:grpSp>
          <p:nvGrpSpPr>
            <p:cNvPr id="3" name="Group 166"/>
            <p:cNvGrpSpPr>
              <a:grpSpLocks/>
            </p:cNvGrpSpPr>
            <p:nvPr/>
          </p:nvGrpSpPr>
          <p:grpSpPr bwMode="auto">
            <a:xfrm>
              <a:off x="916780"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526725"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771900"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607218"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426618"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22" name="Rectangle 21"/>
            <p:cNvSpPr/>
            <p:nvPr/>
          </p:nvSpPr>
          <p:spPr bwMode="auto">
            <a:xfrm>
              <a:off x="2059782" y="62484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Control Law</a:t>
              </a:r>
            </a:p>
          </p:txBody>
        </p:sp>
        <p:cxnSp>
          <p:nvCxnSpPr>
            <p:cNvPr id="23" name="Straight Connector 22"/>
            <p:cNvCxnSpPr/>
            <p:nvPr/>
          </p:nvCxnSpPr>
          <p:spPr bwMode="auto">
            <a:xfrm>
              <a:off x="2669382"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495800"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3355182" y="6477000"/>
              <a:ext cx="17502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57438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6119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429000"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5105400"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495801"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495801"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auto">
            <a:xfrm>
              <a:off x="304800" y="6477000"/>
              <a:ext cx="1754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304800"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22939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04006"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304800"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304800"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5" name="Isosceles Triangle 194"/>
            <p:cNvSpPr/>
            <p:nvPr/>
          </p:nvSpPr>
          <p:spPr>
            <a:xfrm rot="5400000">
              <a:off x="3659982"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p:cNvSpPr txBox="1"/>
            <p:nvPr/>
          </p:nvSpPr>
          <p:spPr>
            <a:xfrm>
              <a:off x="3659982" y="6281928"/>
              <a:ext cx="528636" cy="369332"/>
            </a:xfrm>
            <a:prstGeom prst="rect">
              <a:avLst/>
            </a:prstGeom>
            <a:noFill/>
          </p:spPr>
          <p:txBody>
            <a:bodyPr wrap="square" rtlCol="0">
              <a:spAutoFit/>
            </a:bodyPr>
            <a:lstStyle/>
            <a:p>
              <a:r>
                <a:rPr lang="en-US" dirty="0" smtClean="0"/>
                <a:t>0.5</a:t>
              </a:r>
              <a:endParaRPr lang="en-US" dirty="0"/>
            </a:p>
          </p:txBody>
        </p:sp>
        <p:sp>
          <p:nvSpPr>
            <p:cNvPr id="197" name="Isosceles Triangle 196"/>
            <p:cNvSpPr/>
            <p:nvPr/>
          </p:nvSpPr>
          <p:spPr>
            <a:xfrm rot="16200000">
              <a:off x="1069182"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1216818" y="6281928"/>
              <a:ext cx="528636" cy="369332"/>
            </a:xfrm>
            <a:prstGeom prst="rect">
              <a:avLst/>
            </a:prstGeom>
            <a:noFill/>
          </p:spPr>
          <p:txBody>
            <a:bodyPr wrap="square" rtlCol="0">
              <a:spAutoFit/>
            </a:bodyPr>
            <a:lstStyle/>
            <a:p>
              <a:r>
                <a:rPr lang="en-US" dirty="0" smtClean="0"/>
                <a:t>0.5</a:t>
              </a:r>
              <a:endParaRPr lang="en-US" dirty="0"/>
            </a:p>
          </p:txBody>
        </p:sp>
      </p:grpSp>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sp>
        <p:nvSpPr>
          <p:cNvPr id="153" name="TextBox 152"/>
          <p:cNvSpPr txBox="1"/>
          <p:nvPr/>
        </p:nvSpPr>
        <p:spPr>
          <a:xfrm>
            <a:off x="5486400" y="4800600"/>
            <a:ext cx="3352800" cy="1908215"/>
          </a:xfrm>
          <a:prstGeom prst="rect">
            <a:avLst/>
          </a:prstGeom>
          <a:noFill/>
        </p:spPr>
        <p:txBody>
          <a:bodyPr wrap="square" rtlCol="0">
            <a:spAutoFit/>
          </a:bodyPr>
          <a:lstStyle/>
          <a:p>
            <a:pPr marL="285750" indent="-285750">
              <a:spcAft>
                <a:spcPts val="1200"/>
              </a:spcAft>
              <a:buFont typeface="Arial"/>
              <a:buChar char="•"/>
            </a:pPr>
            <a:r>
              <a:rPr lang="en-US" dirty="0" smtClean="0"/>
              <a:t> </a:t>
            </a:r>
            <a:r>
              <a:rPr lang="en-US" dirty="0"/>
              <a:t>If we understand how the </a:t>
            </a:r>
            <a:r>
              <a:rPr lang="en-US" dirty="0" smtClean="0"/>
              <a:t>cavity control </a:t>
            </a:r>
            <a:r>
              <a:rPr lang="en-US" dirty="0"/>
              <a:t>produces this mode, </a:t>
            </a:r>
            <a:r>
              <a:rPr lang="en-US" dirty="0" smtClean="0"/>
              <a:t>can we design </a:t>
            </a:r>
            <a:r>
              <a:rPr lang="en-US" dirty="0"/>
              <a:t>a </a:t>
            </a:r>
            <a:r>
              <a:rPr lang="en-US" dirty="0" smtClean="0"/>
              <a:t>controller </a:t>
            </a:r>
            <a:r>
              <a:rPr lang="en-US" dirty="0"/>
              <a:t>that also damps it?</a:t>
            </a:r>
          </a:p>
          <a:p>
            <a:pPr marL="285750" indent="-285750">
              <a:spcAft>
                <a:spcPts val="1200"/>
              </a:spcAft>
              <a:buFont typeface="Arial"/>
              <a:buChar char="•"/>
            </a:pPr>
            <a:r>
              <a:rPr lang="en-US" dirty="0"/>
              <a:t>If so, then we can </a:t>
            </a:r>
            <a:r>
              <a:rPr lang="en-US" dirty="0" smtClean="0"/>
              <a:t>turn off local damping altogether.</a:t>
            </a:r>
            <a:endParaRPr lang="en-US" dirty="0"/>
          </a:p>
        </p:txBody>
      </p:sp>
      <p:sp>
        <p:nvSpPr>
          <p:cNvPr id="154" name="TextBox 153"/>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463040" y="2557046"/>
            <a:ext cx="528636" cy="338554"/>
          </a:xfrm>
          <a:prstGeom prst="rect">
            <a:avLst/>
          </a:prstGeom>
          <a:noFill/>
        </p:spPr>
        <p:txBody>
          <a:bodyPr wrap="square" rtlCol="0">
            <a:spAutoFit/>
          </a:bodyPr>
          <a:lstStyle/>
          <a:p>
            <a:r>
              <a:rPr lang="en-US" sz="1600" dirty="0" smtClean="0"/>
              <a:t>0.5</a:t>
            </a:r>
            <a:endParaRPr lang="en-US" sz="1600"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052764"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50008" y="2526268"/>
            <a:ext cx="335280" cy="369332"/>
          </a:xfrm>
          <a:prstGeom prst="rect">
            <a:avLst/>
          </a:prstGeom>
          <a:noFill/>
        </p:spPr>
        <p:txBody>
          <a:bodyPr wrap="square" rtlCol="0">
            <a:spAutoFit/>
          </a:bodyPr>
          <a:lstStyle/>
          <a:p>
            <a:r>
              <a:rPr lang="en-US" dirty="0" smtClean="0"/>
              <a:t>-</a:t>
            </a:r>
            <a:endParaRPr lang="en-US" dirty="0"/>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1752600" y="3447871"/>
            <a:ext cx="1447800" cy="1477328"/>
          </a:xfrm>
          <a:prstGeom prst="rect">
            <a:avLst/>
          </a:prstGeom>
          <a:noFill/>
          <a:ln w="19050">
            <a:solidFill>
              <a:schemeClr val="tx1"/>
            </a:solidFill>
          </a:ln>
        </p:spPr>
        <p:txBody>
          <a:bodyPr wrap="square" rtlCol="0">
            <a:spAutoFit/>
          </a:bodyPr>
          <a:lstStyle/>
          <a:p>
            <a:r>
              <a:rPr lang="en-US" dirty="0" smtClean="0"/>
              <a:t>* Differential top to differential top transfer function</a:t>
            </a:r>
            <a:endParaRPr lang="en-US" dirty="0"/>
          </a:p>
        </p:txBody>
      </p:sp>
      <p:cxnSp>
        <p:nvCxnSpPr>
          <p:cNvPr id="170" name="Straight Connector 169"/>
          <p:cNvCxnSpPr/>
          <p:nvPr/>
        </p:nvCxnSpPr>
        <p:spPr bwMode="auto">
          <a:xfrm flipH="1" flipV="1">
            <a:off x="1371600" y="2895600"/>
            <a:ext cx="4572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flipV="1">
            <a:off x="3124200" y="2895600"/>
            <a:ext cx="4572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74" name="TextBox 173"/>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75" name="TextBox 174"/>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76" name="TextBox 175"/>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77" name="TextBox 176"/>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78" name="TextBox 177"/>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179" name="Object 4"/>
          <p:cNvGraphicFramePr>
            <a:graphicFrameLocks noChangeAspect="1"/>
          </p:cNvGraphicFramePr>
          <p:nvPr>
            <p:extLst>
              <p:ext uri="{D42A27DB-BD31-4B8C-83A1-F6EECF244321}">
                <p14:modId xmlns:p14="http://schemas.microsoft.com/office/powerpoint/2010/main" val="732153971"/>
              </p:ext>
            </p:extLst>
          </p:nvPr>
        </p:nvGraphicFramePr>
        <p:xfrm>
          <a:off x="1847850" y="2057400"/>
          <a:ext cx="1220788" cy="609600"/>
        </p:xfrm>
        <a:graphic>
          <a:graphicData uri="http://schemas.openxmlformats.org/presentationml/2006/ole">
            <mc:AlternateContent xmlns:mc="http://schemas.openxmlformats.org/markup-compatibility/2006">
              <mc:Choice xmlns:v="urn:schemas-microsoft-com:vml" Requires="v">
                <p:oleObj spid="_x0000_s25795" name="Equation" r:id="rId5" imgW="787400" imgH="393700" progId="Equation.3">
                  <p:embed/>
                </p:oleObj>
              </mc:Choice>
              <mc:Fallback>
                <p:oleObj name="Equation" r:id="rId5" imgW="787400" imgH="393700" progId="Equation.3">
                  <p:embed/>
                  <p:pic>
                    <p:nvPicPr>
                      <p:cNvPr id="0" name=""/>
                      <p:cNvPicPr>
                        <a:picLocks noChangeAspect="1" noChangeArrowheads="1"/>
                      </p:cNvPicPr>
                      <p:nvPr/>
                    </p:nvPicPr>
                    <p:blipFill>
                      <a:blip r:embed="rId6"/>
                      <a:srcRect/>
                      <a:stretch>
                        <a:fillRect/>
                      </a:stretch>
                    </p:blipFill>
                    <p:spPr bwMode="auto">
                      <a:xfrm>
                        <a:off x="1847850" y="2057400"/>
                        <a:ext cx="1220788" cy="609600"/>
                      </a:xfrm>
                      <a:prstGeom prst="rect">
                        <a:avLst/>
                      </a:prstGeom>
                      <a:noFill/>
                      <a:extLst/>
                    </p:spPr>
                  </p:pic>
                </p:oleObj>
              </mc:Fallback>
            </mc:AlternateContent>
          </a:graphicData>
        </a:graphic>
      </p:graphicFrame>
      <p:sp>
        <p:nvSpPr>
          <p:cNvPr id="180" name="TextBox 179"/>
          <p:cNvSpPr txBox="1"/>
          <p:nvPr/>
        </p:nvSpPr>
        <p:spPr>
          <a:xfrm>
            <a:off x="7696200" y="2590800"/>
            <a:ext cx="381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6268967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IMtoTestT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09344"/>
            <a:ext cx="6863486" cy="3813048"/>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grpSp>
        <p:nvGrpSpPr>
          <p:cNvPr id="8" name="Group 166"/>
          <p:cNvGrpSpPr>
            <a:grpSpLocks/>
          </p:cNvGrpSpPr>
          <p:nvPr/>
        </p:nvGrpSpPr>
        <p:grpSpPr bwMode="auto">
          <a:xfrm>
            <a:off x="690562" y="1828800"/>
            <a:ext cx="723898" cy="3733800"/>
            <a:chOff x="1676118" y="1828800"/>
            <a:chExt cx="723824" cy="3733800"/>
          </a:xfrm>
        </p:grpSpPr>
        <p:sp>
          <p:nvSpPr>
            <p:cNvPr id="96" name="Can 95"/>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7" name="Group 158"/>
            <p:cNvGrpSpPr>
              <a:grpSpLocks/>
            </p:cNvGrpSpPr>
            <p:nvPr/>
          </p:nvGrpSpPr>
          <p:grpSpPr bwMode="auto">
            <a:xfrm>
              <a:off x="1676118" y="1828800"/>
              <a:ext cx="723824" cy="3178180"/>
              <a:chOff x="647027" y="1936739"/>
              <a:chExt cx="1752434" cy="4190999"/>
            </a:xfrm>
          </p:grpSpPr>
          <p:grpSp>
            <p:nvGrpSpPr>
              <p:cNvPr id="99" name="Group 62"/>
              <p:cNvGrpSpPr>
                <a:grpSpLocks/>
              </p:cNvGrpSpPr>
              <p:nvPr/>
            </p:nvGrpSpPr>
            <p:grpSpPr bwMode="auto">
              <a:xfrm>
                <a:off x="943134" y="4222751"/>
                <a:ext cx="161428" cy="764098"/>
                <a:chOff x="908651" y="1905773"/>
                <a:chExt cx="82815" cy="686966"/>
              </a:xfrm>
            </p:grpSpPr>
            <p:cxnSp>
              <p:nvCxnSpPr>
                <p:cNvPr id="144" name="Straight Connector 14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 name="Group 70"/>
              <p:cNvGrpSpPr>
                <a:grpSpLocks/>
              </p:cNvGrpSpPr>
              <p:nvPr/>
            </p:nvGrpSpPr>
            <p:grpSpPr bwMode="auto">
              <a:xfrm>
                <a:off x="1869329" y="4222740"/>
                <a:ext cx="149902" cy="761998"/>
                <a:chOff x="914299" y="1906490"/>
                <a:chExt cx="76901" cy="685082"/>
              </a:xfrm>
            </p:grpSpPr>
            <p:cxnSp>
              <p:nvCxnSpPr>
                <p:cNvPr id="137" name="Straight Connector 13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3" name="Cube 10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4" name="Group 37"/>
              <p:cNvGrpSpPr>
                <a:grpSpLocks/>
              </p:cNvGrpSpPr>
              <p:nvPr/>
            </p:nvGrpSpPr>
            <p:grpSpPr bwMode="auto">
              <a:xfrm>
                <a:off x="950406" y="1936748"/>
                <a:ext cx="153705" cy="762002"/>
                <a:chOff x="913244" y="1905075"/>
                <a:chExt cx="78073" cy="686519"/>
              </a:xfrm>
            </p:grpSpPr>
            <p:cxnSp>
              <p:nvCxnSpPr>
                <p:cNvPr id="130" name="Straight Connector 12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5" name="Group 38"/>
              <p:cNvGrpSpPr>
                <a:grpSpLocks/>
              </p:cNvGrpSpPr>
              <p:nvPr/>
            </p:nvGrpSpPr>
            <p:grpSpPr bwMode="auto">
              <a:xfrm>
                <a:off x="1865195" y="1936739"/>
                <a:ext cx="153717" cy="761999"/>
                <a:chOff x="912727" y="1905812"/>
                <a:chExt cx="78459" cy="685806"/>
              </a:xfrm>
            </p:grpSpPr>
            <p:cxnSp>
              <p:nvCxnSpPr>
                <p:cNvPr id="123" name="Straight Connector 12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06" name="Cube 10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7" name="Group 54"/>
              <p:cNvGrpSpPr>
                <a:grpSpLocks/>
              </p:cNvGrpSpPr>
              <p:nvPr/>
            </p:nvGrpSpPr>
            <p:grpSpPr bwMode="auto">
              <a:xfrm>
                <a:off x="1869329" y="3079743"/>
                <a:ext cx="149902" cy="761998"/>
                <a:chOff x="914299" y="1906491"/>
                <a:chExt cx="76901" cy="685082"/>
              </a:xfrm>
            </p:grpSpPr>
            <p:cxnSp>
              <p:nvCxnSpPr>
                <p:cNvPr id="116" name="Straight Connector 11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8" name="Group 46"/>
              <p:cNvGrpSpPr>
                <a:grpSpLocks/>
              </p:cNvGrpSpPr>
              <p:nvPr/>
            </p:nvGrpSpPr>
            <p:grpSpPr bwMode="auto">
              <a:xfrm>
                <a:off x="943001" y="3079729"/>
                <a:ext cx="161420" cy="764088"/>
                <a:chOff x="908651" y="1905781"/>
                <a:chExt cx="82817" cy="686965"/>
              </a:xfrm>
            </p:grpSpPr>
            <p:cxnSp>
              <p:nvCxnSpPr>
                <p:cNvPr id="109" name="Straight Connector 10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98" name="Can 97"/>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TextBox 204"/>
          <p:cNvSpPr txBox="1">
            <a:spLocks noChangeArrowheads="1"/>
          </p:cNvSpPr>
          <p:nvPr/>
        </p:nvSpPr>
        <p:spPr bwMode="auto">
          <a:xfrm>
            <a:off x="462221" y="1447800"/>
            <a:ext cx="1447948" cy="369332"/>
          </a:xfrm>
          <a:prstGeom prst="rect">
            <a:avLst/>
          </a:prstGeom>
          <a:noFill/>
          <a:ln w="9525">
            <a:noFill/>
            <a:miter lim="800000"/>
            <a:headEnd/>
            <a:tailEnd/>
          </a:ln>
        </p:spPr>
        <p:txBody>
          <a:bodyPr>
            <a:spAutoFit/>
          </a:bodyPr>
          <a:lstStyle/>
          <a:p>
            <a:r>
              <a:rPr lang="en-US" dirty="0">
                <a:latin typeface="Calibri" pitchFamily="34" charset="0"/>
              </a:rPr>
              <a:t>Pendulum </a:t>
            </a:r>
            <a:r>
              <a:rPr lang="en-US" dirty="0" smtClean="0">
                <a:latin typeface="Calibri" pitchFamily="34" charset="0"/>
              </a:rPr>
              <a:t>1</a:t>
            </a:r>
            <a:endParaRPr lang="en-US" dirty="0">
              <a:latin typeface="Calibri" pitchFamily="34" charset="0"/>
            </a:endParaRPr>
          </a:p>
        </p:txBody>
      </p:sp>
      <p:sp>
        <p:nvSpPr>
          <p:cNvPr id="18" name="Rectangle 17"/>
          <p:cNvSpPr/>
          <p:nvPr/>
        </p:nvSpPr>
        <p:spPr bwMode="auto">
          <a:xfrm>
            <a:off x="385764"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30" name="Straight Arrow Connector 24"/>
          <p:cNvCxnSpPr/>
          <p:nvPr/>
        </p:nvCxnSpPr>
        <p:spPr bwMode="auto">
          <a:xfrm flipH="1">
            <a:off x="78582" y="33528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582" y="2971800"/>
            <a:ext cx="533400" cy="369332"/>
          </a:xfrm>
          <a:prstGeom prst="rect">
            <a:avLst/>
          </a:prstGeom>
          <a:noFill/>
        </p:spPr>
        <p:txBody>
          <a:bodyPr wrap="square" rtlCol="0">
            <a:spAutoFit/>
          </a:bodyPr>
          <a:lstStyle/>
          <a:p>
            <a:r>
              <a:rPr lang="en-US" dirty="0"/>
              <a:t>f</a:t>
            </a:r>
            <a:r>
              <a:rPr lang="en-US" baseline="-25000" dirty="0" smtClean="0"/>
              <a:t>2</a:t>
            </a:r>
            <a:endParaRPr lang="en-US" dirty="0"/>
          </a:p>
        </p:txBody>
      </p:sp>
      <p:sp>
        <p:nvSpPr>
          <p:cNvPr id="151" name="TextBox 150"/>
          <p:cNvSpPr txBox="1"/>
          <p:nvPr/>
        </p:nvSpPr>
        <p:spPr>
          <a:xfrm>
            <a:off x="1447800" y="4800600"/>
            <a:ext cx="533400" cy="369332"/>
          </a:xfrm>
          <a:prstGeom prst="rect">
            <a:avLst/>
          </a:prstGeom>
          <a:noFill/>
        </p:spPr>
        <p:txBody>
          <a:bodyPr wrap="square" rtlCol="0">
            <a:spAutoFit/>
          </a:bodyPr>
          <a:lstStyle/>
          <a:p>
            <a:r>
              <a:rPr lang="en-US" dirty="0" smtClean="0"/>
              <a:t>x</a:t>
            </a:r>
            <a:r>
              <a:rPr lang="en-US" baseline="-25000" dirty="0"/>
              <a:t>4</a:t>
            </a:r>
            <a:endParaRPr lang="en-US" dirty="0"/>
          </a:p>
        </p:txBody>
      </p:sp>
      <p:cxnSp>
        <p:nvCxnSpPr>
          <p:cNvPr id="152" name="Straight Arrow Connector 24"/>
          <p:cNvCxnSpPr/>
          <p:nvPr/>
        </p:nvCxnSpPr>
        <p:spPr bwMode="auto">
          <a:xfrm flipH="1">
            <a:off x="1371600" y="51816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3" name="Oval 152"/>
          <p:cNvSpPr/>
          <p:nvPr/>
        </p:nvSpPr>
        <p:spPr>
          <a:xfrm>
            <a:off x="6629400" y="37338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152400" y="5410200"/>
            <a:ext cx="8763000" cy="1477328"/>
          </a:xfrm>
          <a:prstGeom prst="rect">
            <a:avLst/>
          </a:prstGeom>
          <a:noFill/>
        </p:spPr>
        <p:txBody>
          <a:bodyPr wrap="square" rtlCol="0">
            <a:spAutoFit/>
          </a:bodyPr>
          <a:lstStyle/>
          <a:p>
            <a:pPr marL="285750" indent="-285750">
              <a:buFont typeface="Arial"/>
              <a:buChar char="•"/>
            </a:pPr>
            <a:r>
              <a:rPr lang="en-US" dirty="0" smtClean="0"/>
              <a:t>The new top mass modes come from the zeros of the TF between the highest stage with large cavity UGF and the test mass. See more detailed discussion in the ‘Supporting Math’ section.</a:t>
            </a:r>
          </a:p>
          <a:p>
            <a:pPr marL="285750" indent="-285750">
              <a:buFont typeface="Arial"/>
              <a:buChar char="•"/>
            </a:pPr>
            <a:r>
              <a:rPr lang="en-US" dirty="0" smtClean="0"/>
              <a:t>This result can be generalized to the zeros in the cavity loop gain transfer functions (based on observations, no hard math yet). </a:t>
            </a:r>
            <a:endParaRPr lang="en-US" dirty="0"/>
          </a:p>
        </p:txBody>
      </p:sp>
      <p:sp>
        <p:nvSpPr>
          <p:cNvPr id="157" name="Slide Number Placeholder 156"/>
          <p:cNvSpPr>
            <a:spLocks noGrp="1"/>
          </p:cNvSpPr>
          <p:nvPr>
            <p:ph type="sldNum" sz="quarter" idx="12"/>
          </p:nvPr>
        </p:nvSpPr>
        <p:spPr>
          <a:xfrm>
            <a:off x="7010400" y="6492875"/>
            <a:ext cx="2133600" cy="365125"/>
          </a:xfrm>
        </p:spPr>
        <p:txBody>
          <a:bodyPr/>
          <a:lstStyle/>
          <a:p>
            <a:fld id="{6358E451-F719-431D-9969-AF79B2E1EE32}" type="slidenum">
              <a:rPr lang="en-US" smtClean="0"/>
              <a:pPr/>
              <a:t>14</a:t>
            </a:fld>
            <a:r>
              <a:rPr lang="en-US" dirty="0" smtClean="0"/>
              <a:t>/3</a:t>
            </a:r>
            <a:r>
              <a:rPr lang="en-US" dirty="0"/>
              <a:t>2</a:t>
            </a:r>
          </a:p>
        </p:txBody>
      </p:sp>
      <p:sp>
        <p:nvSpPr>
          <p:cNvPr id="5" name="Footer Placeholder 4"/>
          <p:cNvSpPr>
            <a:spLocks noGrp="1"/>
          </p:cNvSpPr>
          <p:nvPr>
            <p:ph type="ftr" sz="quarter" idx="11"/>
          </p:nvPr>
        </p:nvSpPr>
        <p:spPr>
          <a:xfrm>
            <a:off x="5486400" y="6553200"/>
            <a:ext cx="2895600" cy="365125"/>
          </a:xfrm>
        </p:spPr>
        <p:txBody>
          <a:bodyPr/>
          <a:lstStyle/>
          <a:p>
            <a:r>
              <a:rPr lang="en-US" smtClean="0"/>
              <a:t>G1200774-v13</a:t>
            </a:r>
            <a:endParaRPr lang="en-US" dirty="0"/>
          </a:p>
        </p:txBody>
      </p:sp>
    </p:spTree>
    <p:extLst>
      <p:ext uri="{BB962C8B-B14F-4D97-AF65-F5344CB8AC3E}">
        <p14:creationId xmlns:p14="http://schemas.microsoft.com/office/powerpoint/2010/main" val="7342947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adLoopGain_10HzUI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4" name="Footer Placeholder 3"/>
          <p:cNvSpPr>
            <a:spLocks noGrp="1"/>
          </p:cNvSpPr>
          <p:nvPr>
            <p:ph type="ftr" sz="quarter" idx="11"/>
          </p:nvPr>
        </p:nvSpPr>
        <p:spPr>
          <a:xfrm>
            <a:off x="76200" y="6356350"/>
            <a:ext cx="2895600" cy="365125"/>
          </a:xfrm>
        </p:spPr>
        <p:txBody>
          <a:bodyPr/>
          <a:lstStyle/>
          <a:p>
            <a:pPr algn="l"/>
            <a:r>
              <a:rPr lang="en-US" smtClean="0"/>
              <a:t>G1200774-v13</a:t>
            </a:r>
            <a:endParaRPr lang="en-US" dirty="0"/>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15</a:t>
            </a:fld>
            <a:r>
              <a:rPr lang="en-US" dirty="0" smtClean="0"/>
              <a:t>/3</a:t>
            </a:r>
            <a:r>
              <a:rPr lang="en-US" dirty="0"/>
              <a:t>2</a:t>
            </a:r>
          </a:p>
        </p:txBody>
      </p:sp>
      <p:sp>
        <p:nvSpPr>
          <p:cNvPr id="8" name="Oval 7"/>
          <p:cNvSpPr/>
          <p:nvPr/>
        </p:nvSpPr>
        <p:spPr>
          <a:xfrm>
            <a:off x="4343400" y="21336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371600" y="3276600"/>
            <a:ext cx="1524000" cy="738664"/>
          </a:xfrm>
          <a:prstGeom prst="rect">
            <a:avLst/>
          </a:prstGeom>
          <a:solidFill>
            <a:schemeClr val="bg1"/>
          </a:solidFill>
          <a:ln w="12700">
            <a:solidFill>
              <a:schemeClr val="tx1"/>
            </a:solidFill>
          </a:ln>
        </p:spPr>
        <p:txBody>
          <a:bodyPr wrap="square" rtlCol="0">
            <a:spAutoFit/>
          </a:bodyPr>
          <a:lstStyle/>
          <a:p>
            <a:r>
              <a:rPr lang="en-US" sz="1400" dirty="0" smtClean="0"/>
              <a:t>Test UGF: 300 Hz</a:t>
            </a:r>
          </a:p>
          <a:p>
            <a:r>
              <a:rPr lang="en-US" sz="1400" dirty="0" smtClean="0"/>
              <a:t>PUM UGF: 50 Hz</a:t>
            </a:r>
          </a:p>
          <a:p>
            <a:r>
              <a:rPr lang="en-US" sz="1400" dirty="0" smtClean="0"/>
              <a:t>UIM UGF:  10 Hz</a:t>
            </a:r>
          </a:p>
        </p:txBody>
      </p:sp>
    </p:spTree>
    <p:extLst>
      <p:ext uri="{BB962C8B-B14F-4D97-AF65-F5344CB8AC3E}">
        <p14:creationId xmlns:p14="http://schemas.microsoft.com/office/powerpoint/2010/main" val="20383802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adLoopGain_5HzUI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4" name="Footer Placeholder 3"/>
          <p:cNvSpPr>
            <a:spLocks noGrp="1"/>
          </p:cNvSpPr>
          <p:nvPr>
            <p:ph type="ftr" sz="quarter" idx="11"/>
          </p:nvPr>
        </p:nvSpPr>
        <p:spPr>
          <a:xfrm>
            <a:off x="73152" y="6355080"/>
            <a:ext cx="2895600" cy="365125"/>
          </a:xfrm>
        </p:spPr>
        <p:txBody>
          <a:bodyPr/>
          <a:lstStyle/>
          <a:p>
            <a:pPr algn="l"/>
            <a:r>
              <a:rPr lang="en-US" smtClean="0"/>
              <a:t>G1200774-v13</a:t>
            </a:r>
            <a:endParaRPr lang="en-US" dirty="0"/>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16</a:t>
            </a:fld>
            <a:r>
              <a:rPr lang="en-US" dirty="0" smtClean="0"/>
              <a:t>/32</a:t>
            </a:r>
            <a:endParaRPr lang="en-US" dirty="0"/>
          </a:p>
        </p:txBody>
      </p:sp>
      <p:sp>
        <p:nvSpPr>
          <p:cNvPr id="6" name="Oval 5"/>
          <p:cNvSpPr/>
          <p:nvPr/>
        </p:nvSpPr>
        <p:spPr>
          <a:xfrm>
            <a:off x="4343400" y="21336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71600" y="3276600"/>
            <a:ext cx="1524000" cy="738664"/>
          </a:xfrm>
          <a:prstGeom prst="rect">
            <a:avLst/>
          </a:prstGeom>
          <a:solidFill>
            <a:schemeClr val="bg1"/>
          </a:solidFill>
          <a:ln w="12700">
            <a:solidFill>
              <a:schemeClr val="tx1"/>
            </a:solidFill>
          </a:ln>
        </p:spPr>
        <p:txBody>
          <a:bodyPr wrap="square" rtlCol="0">
            <a:spAutoFit/>
          </a:bodyPr>
          <a:lstStyle/>
          <a:p>
            <a:r>
              <a:rPr lang="en-US" sz="1400" dirty="0" smtClean="0"/>
              <a:t>Test UGF: 300 Hz</a:t>
            </a:r>
          </a:p>
          <a:p>
            <a:r>
              <a:rPr lang="en-US" sz="1400" dirty="0" smtClean="0"/>
              <a:t>PUM UGF: 50 Hz</a:t>
            </a:r>
          </a:p>
          <a:p>
            <a:r>
              <a:rPr lang="en-US" sz="1400" dirty="0" smtClean="0"/>
              <a:t>UIM UGF:  5 Hz</a:t>
            </a:r>
          </a:p>
        </p:txBody>
      </p:sp>
    </p:spTree>
    <p:extLst>
      <p:ext uri="{BB962C8B-B14F-4D97-AF65-F5344CB8AC3E}">
        <p14:creationId xmlns:p14="http://schemas.microsoft.com/office/powerpoint/2010/main" val="40368246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17</a:t>
            </a:fld>
            <a:r>
              <a:rPr lang="en-US" dirty="0" smtClean="0"/>
              <a:t>/3</a:t>
            </a:r>
            <a:r>
              <a:rPr lang="en-US" dirty="0"/>
              <a:t>2</a:t>
            </a:r>
          </a:p>
        </p:txBody>
      </p:sp>
      <p:sp>
        <p:nvSpPr>
          <p:cNvPr id="6" name="TextBox 5"/>
          <p:cNvSpPr txBox="1"/>
          <p:nvPr/>
        </p:nvSpPr>
        <p:spPr>
          <a:xfrm>
            <a:off x="1371600" y="4876800"/>
            <a:ext cx="4495800" cy="923330"/>
          </a:xfrm>
          <a:prstGeom prst="rect">
            <a:avLst/>
          </a:prstGeom>
          <a:solidFill>
            <a:schemeClr val="bg1"/>
          </a:solidFill>
          <a:ln w="12700">
            <a:solidFill>
              <a:schemeClr val="tx1"/>
            </a:solidFill>
          </a:ln>
        </p:spPr>
        <p:txBody>
          <a:bodyPr wrap="square" rtlCol="0">
            <a:spAutoFit/>
          </a:bodyPr>
          <a:lstStyle/>
          <a:p>
            <a:r>
              <a:rPr lang="en-US" dirty="0" smtClean="0"/>
              <a:t>The top mass longitudinal differential mode resulting from the cavity loop gains on the previous slides. Damping is OFF!</a:t>
            </a:r>
            <a:endParaRPr lang="en-US" dirty="0"/>
          </a:p>
        </p:txBody>
      </p:sp>
      <p:sp>
        <p:nvSpPr>
          <p:cNvPr id="3" name="Footer Placeholder 2"/>
          <p:cNvSpPr>
            <a:spLocks noGrp="1"/>
          </p:cNvSpPr>
          <p:nvPr>
            <p:ph type="ftr" sz="quarter" idx="11"/>
          </p:nvPr>
        </p:nvSpPr>
        <p:spPr>
          <a:xfrm>
            <a:off x="76200" y="6477000"/>
            <a:ext cx="2895600" cy="365125"/>
          </a:xfrm>
        </p:spPr>
        <p:txBody>
          <a:bodyPr/>
          <a:lstStyle/>
          <a:p>
            <a:pPr algn="l"/>
            <a:r>
              <a:rPr lang="en-US" smtClean="0"/>
              <a:t>G1200774-v13</a:t>
            </a:r>
            <a:endParaRPr lang="en-US"/>
          </a:p>
        </p:txBody>
      </p:sp>
    </p:spTree>
    <p:extLst>
      <p:ext uri="{BB962C8B-B14F-4D97-AF65-F5344CB8AC3E}">
        <p14:creationId xmlns:p14="http://schemas.microsoft.com/office/powerpoint/2010/main" val="32976395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18</a:t>
            </a:fld>
            <a:r>
              <a:rPr lang="en-US" dirty="0" smtClean="0"/>
              <a:t>/3</a:t>
            </a:r>
            <a:r>
              <a:rPr lang="en-US" dirty="0"/>
              <a:t>2</a:t>
            </a:r>
          </a:p>
        </p:txBody>
      </p:sp>
      <p:sp>
        <p:nvSpPr>
          <p:cNvPr id="6" name="TextBox 5"/>
          <p:cNvSpPr txBox="1"/>
          <p:nvPr/>
        </p:nvSpPr>
        <p:spPr>
          <a:xfrm>
            <a:off x="3657600" y="5144869"/>
            <a:ext cx="4495800" cy="646331"/>
          </a:xfrm>
          <a:prstGeom prst="rect">
            <a:avLst/>
          </a:prstGeom>
          <a:solidFill>
            <a:schemeClr val="bg1"/>
          </a:solidFill>
          <a:ln w="12700">
            <a:solidFill>
              <a:schemeClr val="tx1"/>
            </a:solidFill>
          </a:ln>
        </p:spPr>
        <p:txBody>
          <a:bodyPr wrap="square" rtlCol="0">
            <a:spAutoFit/>
          </a:bodyPr>
          <a:lstStyle/>
          <a:p>
            <a:r>
              <a:rPr lang="en-US" dirty="0" smtClean="0"/>
              <a:t>Top mass damping from cavity control. No OSEMs!</a:t>
            </a:r>
            <a:endParaRPr lang="en-US" dirty="0"/>
          </a:p>
        </p:txBody>
      </p:sp>
      <p:sp>
        <p:nvSpPr>
          <p:cNvPr id="9" name="Footer Placeholder 8"/>
          <p:cNvSpPr>
            <a:spLocks noGrp="1"/>
          </p:cNvSpPr>
          <p:nvPr>
            <p:ph type="ftr" sz="quarter" idx="11"/>
          </p:nvPr>
        </p:nvSpPr>
        <p:spPr>
          <a:xfrm>
            <a:off x="3124200" y="6492875"/>
            <a:ext cx="2895600" cy="365125"/>
          </a:xfrm>
        </p:spPr>
        <p:txBody>
          <a:bodyPr/>
          <a:lstStyle/>
          <a:p>
            <a:r>
              <a:rPr lang="en-US" smtClean="0"/>
              <a:t>G1200774-v13</a:t>
            </a:r>
            <a:endParaRPr lang="en-US"/>
          </a:p>
        </p:txBody>
      </p:sp>
    </p:spTree>
    <p:extLst>
      <p:ext uri="{BB962C8B-B14F-4D97-AF65-F5344CB8AC3E}">
        <p14:creationId xmlns:p14="http://schemas.microsoft.com/office/powerpoint/2010/main" val="30061791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LHO Damping Measurements</a:t>
            </a:r>
            <a:br>
              <a:rPr lang="en-US" dirty="0" smtClean="0"/>
            </a:br>
            <a:r>
              <a:rPr lang="en-US" dirty="0" smtClean="0"/>
              <a:t>Setup</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a:xfrm>
            <a:off x="27877" y="6400800"/>
            <a:ext cx="2133600" cy="365125"/>
          </a:xfrm>
        </p:spPr>
        <p:txBody>
          <a:bodyPr/>
          <a:lstStyle/>
          <a:p>
            <a:pPr algn="l"/>
            <a:fld id="{6358E451-F719-431D-9969-AF79B2E1EE32}" type="slidenum">
              <a:rPr lang="en-US" smtClean="0"/>
              <a:pPr algn="l"/>
              <a:t>19</a:t>
            </a:fld>
            <a:r>
              <a:rPr lang="en-US" dirty="0" smtClean="0"/>
              <a:t>/32</a:t>
            </a:r>
            <a:endParaRPr lang="en-US" dirty="0"/>
          </a:p>
        </p:txBody>
      </p:sp>
      <p:sp>
        <p:nvSpPr>
          <p:cNvPr id="7" name="Can 6"/>
          <p:cNvSpPr/>
          <p:nvPr/>
        </p:nvSpPr>
        <p:spPr bwMode="auto">
          <a:xfrm>
            <a:off x="3507870" y="44958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 name="Group 62"/>
          <p:cNvGrpSpPr>
            <a:grpSpLocks/>
          </p:cNvGrpSpPr>
          <p:nvPr/>
        </p:nvGrpSpPr>
        <p:grpSpPr bwMode="auto">
          <a:xfrm>
            <a:off x="3553696" y="3257562"/>
            <a:ext cx="66683" cy="579442"/>
            <a:chOff x="908651" y="1905773"/>
            <a:chExt cx="82815" cy="686966"/>
          </a:xfrm>
        </p:grpSpPr>
        <p:cxnSp>
          <p:nvCxnSpPr>
            <p:cNvPr id="55" name="Straight Connector 54"/>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70"/>
          <p:cNvGrpSpPr>
            <a:grpSpLocks/>
          </p:cNvGrpSpPr>
          <p:nvPr/>
        </p:nvGrpSpPr>
        <p:grpSpPr bwMode="auto">
          <a:xfrm>
            <a:off x="3936290" y="3257554"/>
            <a:ext cx="61922" cy="577850"/>
            <a:chOff x="914299" y="1906490"/>
            <a:chExt cx="76901" cy="685082"/>
          </a:xfrm>
        </p:grpSpPr>
        <p:cxnSp>
          <p:nvCxnSpPr>
            <p:cNvPr id="48" name="Straight Connector 47"/>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bwMode="auto">
          <a:xfrm rot="5400000">
            <a:off x="3300411" y="4412462"/>
            <a:ext cx="577850"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5400000">
            <a:off x="3677441" y="4413255"/>
            <a:ext cx="577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 name="Cube 13"/>
          <p:cNvSpPr/>
          <p:nvPr/>
        </p:nvSpPr>
        <p:spPr bwMode="auto">
          <a:xfrm>
            <a:off x="3436432" y="2940057"/>
            <a:ext cx="723898"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rgbClr val="FFFFFF"/>
                </a:solidFill>
                <a:cs typeface="Arial" charset="0"/>
              </a:rPr>
              <a:t>M1</a:t>
            </a:r>
            <a:endParaRPr lang="en-US" dirty="0">
              <a:solidFill>
                <a:srgbClr val="FFFFFF"/>
              </a:solidFill>
              <a:cs typeface="Arial" charset="0"/>
            </a:endParaRPr>
          </a:p>
        </p:txBody>
      </p:sp>
      <p:grpSp>
        <p:nvGrpSpPr>
          <p:cNvPr id="15" name="Group 37"/>
          <p:cNvGrpSpPr>
            <a:grpSpLocks/>
          </p:cNvGrpSpPr>
          <p:nvPr/>
        </p:nvGrpSpPr>
        <p:grpSpPr bwMode="auto">
          <a:xfrm>
            <a:off x="3561752" y="2419361"/>
            <a:ext cx="63493" cy="577853"/>
            <a:chOff x="913244" y="1905075"/>
            <a:chExt cx="78073" cy="686519"/>
          </a:xfrm>
        </p:grpSpPr>
        <p:cxnSp>
          <p:nvCxnSpPr>
            <p:cNvPr id="41" name="Straight Connector 40"/>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6" name="Group 38"/>
          <p:cNvGrpSpPr>
            <a:grpSpLocks/>
          </p:cNvGrpSpPr>
          <p:nvPr/>
        </p:nvGrpSpPr>
        <p:grpSpPr bwMode="auto">
          <a:xfrm>
            <a:off x="3939635" y="2419354"/>
            <a:ext cx="63498" cy="577850"/>
            <a:chOff x="912727" y="1905812"/>
            <a:chExt cx="78459" cy="685806"/>
          </a:xfrm>
        </p:grpSpPr>
        <p:cxnSp>
          <p:nvCxnSpPr>
            <p:cNvPr id="34" name="Straight Connector 33"/>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9"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 name="Can 8"/>
          <p:cNvSpPr/>
          <p:nvPr/>
        </p:nvSpPr>
        <p:spPr bwMode="auto">
          <a:xfrm>
            <a:off x="3507870" y="36576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2" name="TextBox 204"/>
          <p:cNvSpPr txBox="1">
            <a:spLocks noChangeArrowheads="1"/>
          </p:cNvSpPr>
          <p:nvPr/>
        </p:nvSpPr>
        <p:spPr bwMode="auto">
          <a:xfrm>
            <a:off x="2743200" y="1981200"/>
            <a:ext cx="2286000" cy="369332"/>
          </a:xfrm>
          <a:prstGeom prst="rect">
            <a:avLst/>
          </a:prstGeom>
          <a:noFill/>
          <a:ln w="9525">
            <a:noFill/>
            <a:miter lim="800000"/>
            <a:headEnd/>
            <a:tailEnd/>
          </a:ln>
        </p:spPr>
        <p:txBody>
          <a:bodyPr wrap="square">
            <a:spAutoFit/>
          </a:bodyPr>
          <a:lstStyle/>
          <a:p>
            <a:r>
              <a:rPr lang="en-US" dirty="0" smtClean="0">
                <a:latin typeface="Calibri" pitchFamily="34" charset="0"/>
              </a:rPr>
              <a:t>MC2 triple suspension</a:t>
            </a:r>
            <a:endParaRPr lang="en-US" dirty="0">
              <a:latin typeface="Calibri" pitchFamily="34" charset="0"/>
            </a:endParaRPr>
          </a:p>
        </p:txBody>
      </p:sp>
      <p:sp>
        <p:nvSpPr>
          <p:cNvPr id="63" name="Rectangle 62"/>
          <p:cNvSpPr/>
          <p:nvPr/>
        </p:nvSpPr>
        <p:spPr bwMode="auto">
          <a:xfrm>
            <a:off x="3131634" y="2373317"/>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64" name="Straight Arrow Connector 24"/>
          <p:cNvCxnSpPr/>
          <p:nvPr/>
        </p:nvCxnSpPr>
        <p:spPr bwMode="auto">
          <a:xfrm flipH="1">
            <a:off x="2824452" y="3943354"/>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824452" y="3562354"/>
            <a:ext cx="533400" cy="369332"/>
          </a:xfrm>
          <a:prstGeom prst="rect">
            <a:avLst/>
          </a:prstGeom>
          <a:noFill/>
        </p:spPr>
        <p:txBody>
          <a:bodyPr wrap="square" rtlCol="0">
            <a:spAutoFit/>
          </a:bodyPr>
          <a:lstStyle/>
          <a:p>
            <a:r>
              <a:rPr lang="en-US" dirty="0"/>
              <a:t>f</a:t>
            </a:r>
            <a:r>
              <a:rPr lang="en-US" baseline="-25000" dirty="0" smtClean="0"/>
              <a:t>2</a:t>
            </a:r>
            <a:endParaRPr lang="en-US" dirty="0"/>
          </a:p>
        </p:txBody>
      </p:sp>
      <p:sp>
        <p:nvSpPr>
          <p:cNvPr id="66" name="TextBox 65"/>
          <p:cNvSpPr txBox="1"/>
          <p:nvPr/>
        </p:nvSpPr>
        <p:spPr>
          <a:xfrm>
            <a:off x="4188618" y="2743200"/>
            <a:ext cx="533400" cy="369332"/>
          </a:xfrm>
          <a:prstGeom prst="rect">
            <a:avLst/>
          </a:prstGeom>
          <a:noFill/>
        </p:spPr>
        <p:txBody>
          <a:bodyPr wrap="square" rtlCol="0">
            <a:spAutoFit/>
          </a:bodyPr>
          <a:lstStyle/>
          <a:p>
            <a:r>
              <a:rPr lang="en-US" dirty="0" smtClean="0"/>
              <a:t>x</a:t>
            </a:r>
            <a:r>
              <a:rPr lang="en-US" baseline="-25000" dirty="0"/>
              <a:t>1</a:t>
            </a:r>
            <a:endParaRPr lang="en-US" dirty="0"/>
          </a:p>
        </p:txBody>
      </p:sp>
      <p:cxnSp>
        <p:nvCxnSpPr>
          <p:cNvPr id="67" name="Straight Arrow Connector 24"/>
          <p:cNvCxnSpPr/>
          <p:nvPr/>
        </p:nvCxnSpPr>
        <p:spPr bwMode="auto">
          <a:xfrm flipH="1">
            <a:off x="4112418" y="48768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24"/>
          <p:cNvCxnSpPr/>
          <p:nvPr/>
        </p:nvCxnSpPr>
        <p:spPr bwMode="auto">
          <a:xfrm flipH="1">
            <a:off x="2822070" y="4857754"/>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822070" y="4476754"/>
            <a:ext cx="533400" cy="369332"/>
          </a:xfrm>
          <a:prstGeom prst="rect">
            <a:avLst/>
          </a:prstGeom>
          <a:noFill/>
        </p:spPr>
        <p:txBody>
          <a:bodyPr wrap="square" rtlCol="0">
            <a:spAutoFit/>
          </a:bodyPr>
          <a:lstStyle/>
          <a:p>
            <a:r>
              <a:rPr lang="en-US" dirty="0" smtClean="0"/>
              <a:t>f</a:t>
            </a:r>
            <a:r>
              <a:rPr lang="en-US" baseline="-25000" dirty="0"/>
              <a:t>3</a:t>
            </a:r>
            <a:endParaRPr lang="en-US" dirty="0"/>
          </a:p>
        </p:txBody>
      </p:sp>
      <p:grpSp>
        <p:nvGrpSpPr>
          <p:cNvPr id="74" name="Group 73"/>
          <p:cNvGrpSpPr/>
          <p:nvPr/>
        </p:nvGrpSpPr>
        <p:grpSpPr>
          <a:xfrm>
            <a:off x="3429000" y="5526024"/>
            <a:ext cx="609600" cy="533400"/>
            <a:chOff x="2362200" y="5257800"/>
            <a:chExt cx="609600" cy="533400"/>
          </a:xfrm>
        </p:grpSpPr>
        <p:sp>
          <p:nvSpPr>
            <p:cNvPr id="72" name="Isosceles Triangle 71"/>
            <p:cNvSpPr/>
            <p:nvPr/>
          </p:nvSpPr>
          <p:spPr>
            <a:xfrm rot="16200000">
              <a:off x="2362200" y="5257800"/>
              <a:ext cx="533400" cy="533400"/>
            </a:xfrm>
            <a:prstGeom prst="triangl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2514600" y="5334000"/>
              <a:ext cx="4572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grpSp>
      <p:cxnSp>
        <p:nvCxnSpPr>
          <p:cNvPr id="77" name="Straight Arrow Connector 24"/>
          <p:cNvCxnSpPr/>
          <p:nvPr/>
        </p:nvCxnSpPr>
        <p:spPr bwMode="auto">
          <a:xfrm flipH="1">
            <a:off x="3962400" y="5791200"/>
            <a:ext cx="762000"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24"/>
          <p:cNvCxnSpPr/>
          <p:nvPr/>
        </p:nvCxnSpPr>
        <p:spPr bwMode="auto">
          <a:xfrm flipV="1">
            <a:off x="4724400" y="4876800"/>
            <a:ext cx="0" cy="91440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24"/>
          <p:cNvCxnSpPr/>
          <p:nvPr/>
        </p:nvCxnSpPr>
        <p:spPr bwMode="auto">
          <a:xfrm flipH="1">
            <a:off x="1143000" y="5791200"/>
            <a:ext cx="22860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24"/>
          <p:cNvCxnSpPr/>
          <p:nvPr/>
        </p:nvCxnSpPr>
        <p:spPr bwMode="auto">
          <a:xfrm flipV="1">
            <a:off x="1143000" y="3962400"/>
            <a:ext cx="0" cy="182880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24"/>
          <p:cNvCxnSpPr/>
          <p:nvPr/>
        </p:nvCxnSpPr>
        <p:spPr bwMode="auto">
          <a:xfrm flipH="1">
            <a:off x="1143000" y="3962400"/>
            <a:ext cx="91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1981200" y="3733800"/>
            <a:ext cx="838200" cy="381000"/>
          </a:xfrm>
          <a:prstGeom prst="rect">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r>
              <a:rPr lang="en-US" baseline="-25000" dirty="0" smtClean="0"/>
              <a:t>2</a:t>
            </a:r>
            <a:endParaRPr lang="en-US" baseline="-25000" dirty="0"/>
          </a:p>
        </p:txBody>
      </p:sp>
      <p:cxnSp>
        <p:nvCxnSpPr>
          <p:cNvPr id="89" name="Straight Arrow Connector 24"/>
          <p:cNvCxnSpPr/>
          <p:nvPr/>
        </p:nvCxnSpPr>
        <p:spPr bwMode="auto">
          <a:xfrm flipH="1">
            <a:off x="1143000" y="4876800"/>
            <a:ext cx="91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981200" y="4648200"/>
            <a:ext cx="838200" cy="381000"/>
          </a:xfrm>
          <a:prstGeom prst="rect">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r>
              <a:rPr lang="en-US" baseline="-25000" dirty="0" smtClean="0"/>
              <a:t>3</a:t>
            </a:r>
            <a:endParaRPr lang="en-US" baseline="-25000" dirty="0"/>
          </a:p>
        </p:txBody>
      </p:sp>
      <p:sp>
        <p:nvSpPr>
          <p:cNvPr id="91" name="TextBox 90"/>
          <p:cNvSpPr txBox="1"/>
          <p:nvPr/>
        </p:nvSpPr>
        <p:spPr>
          <a:xfrm>
            <a:off x="3505200" y="3821668"/>
            <a:ext cx="533400" cy="369332"/>
          </a:xfrm>
          <a:prstGeom prst="rect">
            <a:avLst/>
          </a:prstGeom>
          <a:noFill/>
        </p:spPr>
        <p:txBody>
          <a:bodyPr wrap="square" rtlCol="0">
            <a:spAutoFit/>
          </a:bodyPr>
          <a:lstStyle/>
          <a:p>
            <a:r>
              <a:rPr lang="en-US" dirty="0" smtClean="0">
                <a:solidFill>
                  <a:srgbClr val="FFFFFF"/>
                </a:solidFill>
              </a:rPr>
              <a:t>M2</a:t>
            </a:r>
            <a:endParaRPr lang="en-US" dirty="0">
              <a:solidFill>
                <a:srgbClr val="FFFFFF"/>
              </a:solidFill>
            </a:endParaRPr>
          </a:p>
        </p:txBody>
      </p:sp>
      <p:sp>
        <p:nvSpPr>
          <p:cNvPr id="92" name="TextBox 91"/>
          <p:cNvSpPr txBox="1"/>
          <p:nvPr/>
        </p:nvSpPr>
        <p:spPr>
          <a:xfrm>
            <a:off x="3505200" y="4648200"/>
            <a:ext cx="533400" cy="369332"/>
          </a:xfrm>
          <a:prstGeom prst="rect">
            <a:avLst/>
          </a:prstGeom>
          <a:noFill/>
        </p:spPr>
        <p:txBody>
          <a:bodyPr wrap="square" rtlCol="0">
            <a:spAutoFit/>
          </a:bodyPr>
          <a:lstStyle/>
          <a:p>
            <a:r>
              <a:rPr lang="en-US" dirty="0" smtClean="0">
                <a:solidFill>
                  <a:srgbClr val="FFFFFF"/>
                </a:solidFill>
              </a:rPr>
              <a:t>M3</a:t>
            </a:r>
            <a:endParaRPr lang="en-US" dirty="0">
              <a:solidFill>
                <a:srgbClr val="FFFFFF"/>
              </a:solidFill>
            </a:endParaRPr>
          </a:p>
        </p:txBody>
      </p:sp>
      <p:sp>
        <p:nvSpPr>
          <p:cNvPr id="93" name="TextBox 92"/>
          <p:cNvSpPr txBox="1"/>
          <p:nvPr/>
        </p:nvSpPr>
        <p:spPr>
          <a:xfrm>
            <a:off x="4343400" y="4495800"/>
            <a:ext cx="1828800" cy="369332"/>
          </a:xfrm>
          <a:prstGeom prst="rect">
            <a:avLst/>
          </a:prstGeom>
          <a:noFill/>
        </p:spPr>
        <p:txBody>
          <a:bodyPr wrap="square" rtlCol="0">
            <a:spAutoFit/>
          </a:bodyPr>
          <a:lstStyle/>
          <a:p>
            <a:r>
              <a:rPr lang="en-US" dirty="0" smtClean="0"/>
              <a:t>IMC Cavity signal</a:t>
            </a:r>
            <a:endParaRPr lang="en-US" dirty="0"/>
          </a:p>
        </p:txBody>
      </p:sp>
      <p:grpSp>
        <p:nvGrpSpPr>
          <p:cNvPr id="97" name="Group 96"/>
          <p:cNvGrpSpPr/>
          <p:nvPr/>
        </p:nvGrpSpPr>
        <p:grpSpPr>
          <a:xfrm>
            <a:off x="1295400" y="3697224"/>
            <a:ext cx="533400" cy="533400"/>
            <a:chOff x="762000" y="4038600"/>
            <a:chExt cx="533400" cy="533400"/>
          </a:xfrm>
        </p:grpSpPr>
        <p:sp>
          <p:nvSpPr>
            <p:cNvPr id="95" name="Isosceles Triangle 94"/>
            <p:cNvSpPr/>
            <p:nvPr/>
          </p:nvSpPr>
          <p:spPr>
            <a:xfrm rot="5400000">
              <a:off x="762000" y="4038600"/>
              <a:ext cx="533400" cy="533400"/>
            </a:xfrm>
            <a:prstGeom prst="triangl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TextBox 95"/>
            <p:cNvSpPr txBox="1"/>
            <p:nvPr/>
          </p:nvSpPr>
          <p:spPr>
            <a:xfrm>
              <a:off x="762000" y="4038600"/>
              <a:ext cx="457200" cy="369332"/>
            </a:xfrm>
            <a:prstGeom prst="rect">
              <a:avLst/>
            </a:prstGeom>
            <a:noFill/>
          </p:spPr>
          <p:txBody>
            <a:bodyPr wrap="square" rtlCol="0">
              <a:spAutoFit/>
            </a:bodyPr>
            <a:lstStyle/>
            <a:p>
              <a:r>
                <a:rPr lang="en-US" dirty="0" smtClean="0">
                  <a:solidFill>
                    <a:schemeClr val="bg1"/>
                  </a:solidFill>
                </a:rPr>
                <a:t>g</a:t>
              </a:r>
              <a:r>
                <a:rPr lang="en-US" baseline="-25000" dirty="0" smtClean="0">
                  <a:solidFill>
                    <a:schemeClr val="bg1"/>
                  </a:solidFill>
                </a:rPr>
                <a:t>2</a:t>
              </a:r>
              <a:endParaRPr lang="en-US" baseline="-25000" dirty="0">
                <a:solidFill>
                  <a:schemeClr val="bg1"/>
                </a:solidFill>
              </a:endParaRPr>
            </a:p>
          </p:txBody>
        </p:sp>
      </p:grpSp>
      <p:sp>
        <p:nvSpPr>
          <p:cNvPr id="101" name="TextBox 100"/>
          <p:cNvSpPr txBox="1"/>
          <p:nvPr/>
        </p:nvSpPr>
        <p:spPr>
          <a:xfrm>
            <a:off x="0" y="2743200"/>
            <a:ext cx="1524000" cy="369332"/>
          </a:xfrm>
          <a:prstGeom prst="rect">
            <a:avLst/>
          </a:prstGeom>
          <a:noFill/>
        </p:spPr>
        <p:txBody>
          <a:bodyPr wrap="square" rtlCol="0">
            <a:spAutoFit/>
          </a:bodyPr>
          <a:lstStyle/>
          <a:p>
            <a:r>
              <a:rPr lang="en-US" dirty="0" smtClean="0"/>
              <a:t>Variable gain</a:t>
            </a:r>
            <a:endParaRPr lang="en-US" dirty="0"/>
          </a:p>
        </p:txBody>
      </p:sp>
      <p:cxnSp>
        <p:nvCxnSpPr>
          <p:cNvPr id="103" name="Straight Arrow Connector 102"/>
          <p:cNvCxnSpPr>
            <a:stCxn id="101" idx="2"/>
            <a:endCxn id="95" idx="2"/>
          </p:cNvCxnSpPr>
          <p:nvPr/>
        </p:nvCxnSpPr>
        <p:spPr>
          <a:xfrm>
            <a:off x="762000" y="3112532"/>
            <a:ext cx="533400" cy="58469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24"/>
          <p:cNvCxnSpPr/>
          <p:nvPr/>
        </p:nvCxnSpPr>
        <p:spPr bwMode="auto">
          <a:xfrm flipH="1">
            <a:off x="2819400" y="31242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819400" y="2743200"/>
            <a:ext cx="533400" cy="369332"/>
          </a:xfrm>
          <a:prstGeom prst="rect">
            <a:avLst/>
          </a:prstGeom>
          <a:noFill/>
        </p:spPr>
        <p:txBody>
          <a:bodyPr wrap="square" rtlCol="0">
            <a:spAutoFit/>
          </a:bodyPr>
          <a:lstStyle/>
          <a:p>
            <a:r>
              <a:rPr lang="en-US" dirty="0" smtClean="0"/>
              <a:t>f</a:t>
            </a:r>
            <a:r>
              <a:rPr lang="en-US" baseline="-25000" dirty="0"/>
              <a:t>1</a:t>
            </a:r>
            <a:endParaRPr lang="en-US" dirty="0"/>
          </a:p>
        </p:txBody>
      </p:sp>
      <p:cxnSp>
        <p:nvCxnSpPr>
          <p:cNvPr id="106" name="Straight Arrow Connector 24"/>
          <p:cNvCxnSpPr/>
          <p:nvPr/>
        </p:nvCxnSpPr>
        <p:spPr bwMode="auto">
          <a:xfrm flipH="1">
            <a:off x="4114800" y="31242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562600" y="1981200"/>
            <a:ext cx="3429000" cy="1200329"/>
          </a:xfrm>
          <a:prstGeom prst="rect">
            <a:avLst/>
          </a:prstGeom>
          <a:noFill/>
          <a:ln w="19050">
            <a:solidFill>
              <a:schemeClr val="tx1"/>
            </a:solidFill>
          </a:ln>
        </p:spPr>
        <p:txBody>
          <a:bodyPr wrap="square" rtlCol="0">
            <a:spAutoFit/>
          </a:bodyPr>
          <a:lstStyle/>
          <a:p>
            <a:pPr algn="ctr"/>
            <a:r>
              <a:rPr lang="en-US" dirty="0" smtClean="0"/>
              <a:t>Test procedure</a:t>
            </a:r>
          </a:p>
          <a:p>
            <a:r>
              <a:rPr lang="en-US" dirty="0" smtClean="0"/>
              <a:t>Vary </a:t>
            </a:r>
            <a:r>
              <a:rPr lang="en-US" i="1" dirty="0" smtClean="0"/>
              <a:t>g</a:t>
            </a:r>
            <a:r>
              <a:rPr lang="en-US" i="1" baseline="-25000" dirty="0" smtClean="0"/>
              <a:t>2</a:t>
            </a:r>
            <a:r>
              <a:rPr lang="en-US" dirty="0" smtClean="0"/>
              <a:t> and observe the changes in the responses of </a:t>
            </a:r>
            <a:r>
              <a:rPr lang="en-US" i="1" dirty="0" smtClean="0"/>
              <a:t>x</a:t>
            </a:r>
            <a:r>
              <a:rPr lang="en-US" i="1" baseline="-25000" dirty="0" smtClean="0"/>
              <a:t>1</a:t>
            </a:r>
            <a:r>
              <a:rPr lang="en-US" dirty="0" smtClean="0"/>
              <a:t> and the cavity signal to </a:t>
            </a:r>
            <a:r>
              <a:rPr lang="en-US" i="1" dirty="0" smtClean="0"/>
              <a:t>f</a:t>
            </a:r>
            <a:r>
              <a:rPr lang="en-US" i="1" baseline="-25000" dirty="0" smtClean="0"/>
              <a:t>1</a:t>
            </a:r>
            <a:r>
              <a:rPr lang="en-US" dirty="0" smtClean="0"/>
              <a:t>.</a:t>
            </a:r>
            <a:endParaRPr lang="en-US" dirty="0"/>
          </a:p>
        </p:txBody>
      </p:sp>
      <p:sp>
        <p:nvSpPr>
          <p:cNvPr id="108" name="TextBox 107"/>
          <p:cNvSpPr txBox="1"/>
          <p:nvPr/>
        </p:nvSpPr>
        <p:spPr>
          <a:xfrm>
            <a:off x="6400800" y="3505200"/>
            <a:ext cx="2667000" cy="3139321"/>
          </a:xfrm>
          <a:prstGeom prst="rect">
            <a:avLst/>
          </a:prstGeom>
          <a:noFill/>
          <a:ln w="19050">
            <a:solidFill>
              <a:schemeClr val="tx1"/>
            </a:solidFill>
          </a:ln>
        </p:spPr>
        <p:txBody>
          <a:bodyPr wrap="square" rtlCol="0">
            <a:spAutoFit/>
          </a:bodyPr>
          <a:lstStyle/>
          <a:p>
            <a:pPr algn="ctr"/>
            <a:r>
              <a:rPr lang="en-US" dirty="0" smtClean="0"/>
              <a:t>Terminology Key</a:t>
            </a:r>
          </a:p>
          <a:p>
            <a:r>
              <a:rPr lang="en-US" dirty="0" smtClean="0"/>
              <a:t>IMC: input mode cleaner,</a:t>
            </a:r>
          </a:p>
          <a:p>
            <a:r>
              <a:rPr lang="en-US" dirty="0" smtClean="0"/>
              <a:t>the cavity that makes the laser beam nice and round</a:t>
            </a:r>
          </a:p>
          <a:p>
            <a:r>
              <a:rPr lang="en-US" dirty="0" smtClean="0"/>
              <a:t>M1: top mass</a:t>
            </a:r>
          </a:p>
          <a:p>
            <a:r>
              <a:rPr lang="en-US" dirty="0" smtClean="0"/>
              <a:t>M2: middle mass</a:t>
            </a:r>
          </a:p>
          <a:p>
            <a:r>
              <a:rPr lang="en-US" dirty="0" smtClean="0"/>
              <a:t>M3: bottom mass</a:t>
            </a:r>
          </a:p>
          <a:p>
            <a:r>
              <a:rPr lang="en-US" dirty="0"/>
              <a:t>MC2: </a:t>
            </a:r>
            <a:r>
              <a:rPr lang="en-US" dirty="0" smtClean="0"/>
              <a:t>Mode cleaner triple suspension #2</a:t>
            </a:r>
          </a:p>
          <a:p>
            <a:r>
              <a:rPr lang="en-US" dirty="0" smtClean="0"/>
              <a:t>C</a:t>
            </a:r>
            <a:r>
              <a:rPr lang="en-US" baseline="-25000" dirty="0" smtClean="0"/>
              <a:t>2</a:t>
            </a:r>
            <a:r>
              <a:rPr lang="en-US" dirty="0" smtClean="0"/>
              <a:t>: </a:t>
            </a:r>
            <a:r>
              <a:rPr lang="en-US" dirty="0" smtClean="0"/>
              <a:t>M2 feedback filter</a:t>
            </a:r>
          </a:p>
          <a:p>
            <a:r>
              <a:rPr lang="en-US" smtClean="0"/>
              <a:t>C</a:t>
            </a:r>
            <a:r>
              <a:rPr lang="en-US" baseline="-25000" smtClean="0"/>
              <a:t>3</a:t>
            </a:r>
            <a:r>
              <a:rPr lang="en-US" smtClean="0"/>
              <a:t>: M3 </a:t>
            </a:r>
            <a:r>
              <a:rPr lang="en-US"/>
              <a:t>feedback </a:t>
            </a:r>
            <a:r>
              <a:rPr lang="en-US" smtClean="0"/>
              <a:t>filter</a:t>
            </a:r>
            <a:endParaRPr lang="en-US"/>
          </a:p>
        </p:txBody>
      </p:sp>
    </p:spTree>
    <p:extLst>
      <p:ext uri="{BB962C8B-B14F-4D97-AF65-F5344CB8AC3E}">
        <p14:creationId xmlns:p14="http://schemas.microsoft.com/office/powerpoint/2010/main" val="116277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spcBef>
                <a:spcPts val="0"/>
              </a:spcBef>
              <a:spcAft>
                <a:spcPts val="1200"/>
              </a:spcAft>
            </a:pPr>
            <a:r>
              <a:rPr lang="en-US" dirty="0" smtClean="0"/>
              <a:t>Background: local vs. global damping</a:t>
            </a:r>
          </a:p>
          <a:p>
            <a:pPr>
              <a:spcBef>
                <a:spcPts val="0"/>
              </a:spcBef>
              <a:spcAft>
                <a:spcPts val="1200"/>
              </a:spcAft>
            </a:pPr>
            <a:r>
              <a:rPr lang="en-US" dirty="0" smtClean="0"/>
              <a:t>Part I: global </a:t>
            </a:r>
            <a:r>
              <a:rPr lang="en-US" i="1" dirty="0"/>
              <a:t>common</a:t>
            </a:r>
            <a:r>
              <a:rPr lang="en-US" dirty="0"/>
              <a:t> length damping</a:t>
            </a:r>
            <a:endParaRPr lang="en-US" dirty="0" smtClean="0"/>
          </a:p>
          <a:p>
            <a:pPr lvl="1">
              <a:spcBef>
                <a:spcPts val="0"/>
              </a:spcBef>
              <a:spcAft>
                <a:spcPts val="1200"/>
              </a:spcAft>
            </a:pPr>
            <a:r>
              <a:rPr lang="en-US" dirty="0" smtClean="0"/>
              <a:t>Simulations</a:t>
            </a:r>
          </a:p>
          <a:p>
            <a:pPr lvl="1">
              <a:spcBef>
                <a:spcPts val="0"/>
              </a:spcBef>
              <a:spcAft>
                <a:spcPts val="1200"/>
              </a:spcAft>
            </a:pPr>
            <a:r>
              <a:rPr lang="en-US" dirty="0"/>
              <a:t>M</a:t>
            </a:r>
            <a:r>
              <a:rPr lang="en-US" dirty="0" smtClean="0"/>
              <a:t>easurements at 40 m lab</a:t>
            </a:r>
          </a:p>
          <a:p>
            <a:pPr>
              <a:spcBef>
                <a:spcPts val="0"/>
              </a:spcBef>
              <a:spcAft>
                <a:spcPts val="1200"/>
              </a:spcAft>
            </a:pPr>
            <a:r>
              <a:rPr lang="en-US" dirty="0" smtClean="0"/>
              <a:t>Part II: global </a:t>
            </a:r>
            <a:r>
              <a:rPr lang="en-US" i="1" dirty="0" smtClean="0"/>
              <a:t>differential</a:t>
            </a:r>
            <a:r>
              <a:rPr lang="en-US" dirty="0" smtClean="0"/>
              <a:t> arm length </a:t>
            </a:r>
            <a:r>
              <a:rPr lang="en-US" dirty="0"/>
              <a:t>d</a:t>
            </a:r>
            <a:r>
              <a:rPr lang="en-US" dirty="0" smtClean="0"/>
              <a:t>amping without OSEMs</a:t>
            </a:r>
          </a:p>
          <a:p>
            <a:pPr lvl="1">
              <a:spcBef>
                <a:spcPts val="0"/>
              </a:spcBef>
              <a:spcAft>
                <a:spcPts val="1200"/>
              </a:spcAft>
            </a:pPr>
            <a:r>
              <a:rPr lang="en-US" dirty="0" smtClean="0"/>
              <a:t>Simulations</a:t>
            </a:r>
          </a:p>
          <a:p>
            <a:pPr lvl="1">
              <a:spcBef>
                <a:spcPts val="0"/>
              </a:spcBef>
              <a:spcAft>
                <a:spcPts val="1200"/>
              </a:spcAft>
            </a:pPr>
            <a:r>
              <a:rPr lang="en-US" dirty="0" smtClean="0"/>
              <a:t>Measurements at LIGO Hanford</a:t>
            </a:r>
          </a:p>
          <a:p>
            <a:pPr>
              <a:spcBef>
                <a:spcPts val="0"/>
              </a:spcBef>
              <a:spcAft>
                <a:spcPts val="1200"/>
              </a:spcAft>
            </a:pPr>
            <a:r>
              <a:rPr lang="en-US" dirty="0" smtClean="0"/>
              <a:t>Conclusions</a:t>
            </a:r>
          </a:p>
        </p:txBody>
      </p:sp>
      <p:sp>
        <p:nvSpPr>
          <p:cNvPr id="4" name="Footer Placeholder 3"/>
          <p:cNvSpPr>
            <a:spLocks noGrp="1"/>
          </p:cNvSpPr>
          <p:nvPr>
            <p:ph type="ftr" sz="quarter" idx="11"/>
          </p:nvPr>
        </p:nvSpPr>
        <p:spPr/>
        <p:txBody>
          <a:bodyPr/>
          <a:lstStyle/>
          <a:p>
            <a:r>
              <a:rPr lang="en-US" smtClean="0"/>
              <a:t>G1200774-v13</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2</a:t>
            </a:fld>
            <a:r>
              <a:rPr lang="en-US" dirty="0" smtClean="0"/>
              <a:t>/32</a:t>
            </a:r>
            <a:endParaRPr lang="en-US" dirty="0"/>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32117061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LHO Damping Measurements</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20</a:t>
            </a:fld>
            <a:r>
              <a:rPr lang="en-US" dirty="0" smtClean="0"/>
              <a:t>/32</a:t>
            </a:r>
            <a:endParaRPr lang="en-US" dirty="0"/>
          </a:p>
        </p:txBody>
      </p:sp>
      <p:pic>
        <p:nvPicPr>
          <p:cNvPr id="6" name="Picture 5" descr="MC2M1toM1TF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6518"/>
            <a:ext cx="7274859" cy="5621482"/>
          </a:xfrm>
          <a:prstGeom prst="rect">
            <a:avLst/>
          </a:prstGeom>
        </p:spPr>
      </p:pic>
      <p:sp>
        <p:nvSpPr>
          <p:cNvPr id="7" name="TextBox 6"/>
          <p:cNvSpPr txBox="1"/>
          <p:nvPr/>
        </p:nvSpPr>
        <p:spPr>
          <a:xfrm>
            <a:off x="6705600" y="2693075"/>
            <a:ext cx="2438400" cy="2031325"/>
          </a:xfrm>
          <a:prstGeom prst="rect">
            <a:avLst/>
          </a:prstGeom>
          <a:noFill/>
        </p:spPr>
        <p:txBody>
          <a:bodyPr wrap="square" rtlCol="0">
            <a:spAutoFit/>
          </a:bodyPr>
          <a:lstStyle/>
          <a:p>
            <a:pPr algn="ctr"/>
            <a:r>
              <a:rPr lang="en-US" dirty="0" smtClean="0"/>
              <a:t>Terminology Key</a:t>
            </a:r>
          </a:p>
          <a:p>
            <a:r>
              <a:rPr lang="en-US" dirty="0" smtClean="0"/>
              <a:t>M1: top mass</a:t>
            </a:r>
          </a:p>
          <a:p>
            <a:r>
              <a:rPr lang="en-US" dirty="0" smtClean="0"/>
              <a:t>M2: middle mass</a:t>
            </a:r>
          </a:p>
          <a:p>
            <a:r>
              <a:rPr lang="en-US" dirty="0" smtClean="0"/>
              <a:t>M3: bottom mass</a:t>
            </a:r>
          </a:p>
          <a:p>
            <a:r>
              <a:rPr lang="en-US" dirty="0"/>
              <a:t>MC2: triple </a:t>
            </a:r>
            <a:r>
              <a:rPr lang="en-US" dirty="0" smtClean="0"/>
              <a:t>suspension</a:t>
            </a:r>
          </a:p>
          <a:p>
            <a:r>
              <a:rPr lang="en-US" dirty="0" smtClean="0"/>
              <a:t>UGF: unity gain frequency or bandwidth</a:t>
            </a:r>
            <a:endParaRPr lang="en-US" dirty="0"/>
          </a:p>
        </p:txBody>
      </p:sp>
    </p:spTree>
    <p:extLst>
      <p:ext uri="{BB962C8B-B14F-4D97-AF65-F5344CB8AC3E}">
        <p14:creationId xmlns:p14="http://schemas.microsoft.com/office/powerpoint/2010/main" val="8057623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G1200774-v13</a:t>
            </a:r>
            <a:endParaRPr lang="en-US" dirty="0"/>
          </a:p>
        </p:txBody>
      </p:sp>
      <p:pic>
        <p:nvPicPr>
          <p:cNvPr id="3" name="Picture 2" descr="IMCCavityRingdow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440"/>
            <a:ext cx="7277548" cy="562356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LHO Damping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21</a:t>
            </a:fld>
            <a:r>
              <a:rPr lang="en-US" dirty="0" smtClean="0"/>
              <a:t>/32</a:t>
            </a:r>
            <a:endParaRPr lang="en-US" dirty="0"/>
          </a:p>
        </p:txBody>
      </p:sp>
      <p:sp>
        <p:nvSpPr>
          <p:cNvPr id="7" name="TextBox 6"/>
          <p:cNvSpPr txBox="1"/>
          <p:nvPr/>
        </p:nvSpPr>
        <p:spPr>
          <a:xfrm>
            <a:off x="6705600" y="2693075"/>
            <a:ext cx="2438400" cy="2585323"/>
          </a:xfrm>
          <a:prstGeom prst="rect">
            <a:avLst/>
          </a:prstGeom>
          <a:noFill/>
        </p:spPr>
        <p:txBody>
          <a:bodyPr wrap="square" rtlCol="0">
            <a:spAutoFit/>
          </a:bodyPr>
          <a:lstStyle/>
          <a:p>
            <a:pPr algn="ctr"/>
            <a:r>
              <a:rPr lang="en-US" dirty="0" smtClean="0"/>
              <a:t>Terminology Key</a:t>
            </a:r>
          </a:p>
          <a:p>
            <a:r>
              <a:rPr lang="en-US" dirty="0" smtClean="0"/>
              <a:t>IMC: cavity signal, bottom mass sensor</a:t>
            </a:r>
          </a:p>
          <a:p>
            <a:r>
              <a:rPr lang="en-US" dirty="0" smtClean="0"/>
              <a:t>M1: top mass</a:t>
            </a:r>
          </a:p>
          <a:p>
            <a:r>
              <a:rPr lang="en-US" dirty="0" smtClean="0"/>
              <a:t>M2: middle mass</a:t>
            </a:r>
          </a:p>
          <a:p>
            <a:r>
              <a:rPr lang="en-US" dirty="0" smtClean="0"/>
              <a:t>M3: bottom mass</a:t>
            </a:r>
          </a:p>
          <a:p>
            <a:r>
              <a:rPr lang="en-US" dirty="0"/>
              <a:t>MC2: triple </a:t>
            </a:r>
            <a:r>
              <a:rPr lang="en-US" dirty="0" smtClean="0"/>
              <a:t>suspension</a:t>
            </a:r>
          </a:p>
          <a:p>
            <a:r>
              <a:rPr lang="en-US" dirty="0" smtClean="0"/>
              <a:t>UGF: unity gain frequency or bandwidth</a:t>
            </a:r>
            <a:endParaRPr lang="en-US" dirty="0"/>
          </a:p>
        </p:txBody>
      </p:sp>
    </p:spTree>
    <p:extLst>
      <p:ext uri="{BB962C8B-B14F-4D97-AF65-F5344CB8AC3E}">
        <p14:creationId xmlns:p14="http://schemas.microsoft.com/office/powerpoint/2010/main" val="39924835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22</a:t>
            </a:fld>
            <a:endParaRPr lang="en-US"/>
          </a:p>
        </p:txBody>
      </p:sp>
      <p:pic>
        <p:nvPicPr>
          <p:cNvPr id="6" name="Picture 5" descr="IMC_M2_CavityMeasurements_With_Model_Page_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Tree>
    <p:extLst>
      <p:ext uri="{BB962C8B-B14F-4D97-AF65-F5344CB8AC3E}">
        <p14:creationId xmlns:p14="http://schemas.microsoft.com/office/powerpoint/2010/main" val="18518647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23</a:t>
            </a:fld>
            <a:endParaRPr lang="en-US"/>
          </a:p>
        </p:txBody>
      </p:sp>
      <p:pic>
        <p:nvPicPr>
          <p:cNvPr id="6" name="Picture 5" descr="IMC_M2_CavityMeasurements_With_Model_Page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Tree>
    <p:extLst>
      <p:ext uri="{BB962C8B-B14F-4D97-AF65-F5344CB8AC3E}">
        <p14:creationId xmlns:p14="http://schemas.microsoft.com/office/powerpoint/2010/main" val="34261611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24</a:t>
            </a:fld>
            <a:endParaRPr lang="en-US"/>
          </a:p>
        </p:txBody>
      </p:sp>
      <p:pic>
        <p:nvPicPr>
          <p:cNvPr id="2" name="Picture 1" descr="IMC_M2_CavityMeasurements_With_Model_Page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25</a:t>
            </a:fld>
            <a:endParaRPr lang="en-US"/>
          </a:p>
        </p:txBody>
      </p:sp>
      <p:pic>
        <p:nvPicPr>
          <p:cNvPr id="2" name="Picture 1" descr="IMC_M2_CavityMeasurements_With_Model_Page_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26</a:t>
            </a:fld>
            <a:endParaRPr lang="en-US"/>
          </a:p>
        </p:txBody>
      </p:sp>
      <p:pic>
        <p:nvPicPr>
          <p:cNvPr id="2" name="Picture 1" descr="IMC_M2_CavityMeasurements_With_Model_Page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27</a:t>
            </a:fld>
            <a:endParaRPr lang="en-US"/>
          </a:p>
        </p:txBody>
      </p:sp>
      <p:pic>
        <p:nvPicPr>
          <p:cNvPr id="2" name="Picture 1" descr="IMC_M2_CavityMeasurements_With_Model_Page_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28</a:t>
            </a:fld>
            <a:endParaRPr lang="en-US"/>
          </a:p>
        </p:txBody>
      </p:sp>
      <p:pic>
        <p:nvPicPr>
          <p:cNvPr id="2" name="Picture 1" descr="IMC_M2_CavityMeasurements_With_Model_Page_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29</a:t>
            </a:fld>
            <a:endParaRPr lang="en-US"/>
          </a:p>
        </p:txBody>
      </p:sp>
      <p:pic>
        <p:nvPicPr>
          <p:cNvPr id="2" name="Picture 1" descr="IMC_M2_CavityMeasurements_With_Model_Page_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24"/>
          <p:cNvCxnSpPr/>
          <p:nvPr/>
        </p:nvCxnSpPr>
        <p:spPr bwMode="auto">
          <a:xfrm flipH="1">
            <a:off x="2743200" y="2743200"/>
            <a:ext cx="8382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3</a:t>
            </a:fld>
            <a:r>
              <a:rPr lang="en-US" dirty="0" smtClean="0"/>
              <a:t>/3</a:t>
            </a:r>
            <a:r>
              <a:rPr lang="en-US" dirty="0"/>
              <a:t>2</a:t>
            </a:r>
          </a:p>
        </p:txBody>
      </p:sp>
      <p:sp>
        <p:nvSpPr>
          <p:cNvPr id="171" name="Title 170"/>
          <p:cNvSpPr>
            <a:spLocks noGrp="1"/>
          </p:cNvSpPr>
          <p:nvPr>
            <p:ph type="title"/>
          </p:nvPr>
        </p:nvSpPr>
        <p:spPr/>
        <p:txBody>
          <a:bodyPr>
            <a:normAutofit/>
          </a:bodyPr>
          <a:lstStyle/>
          <a:p>
            <a:r>
              <a:rPr lang="en-US" dirty="0" smtClean="0"/>
              <a:t>Usual Local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22" name="Rectangle 21"/>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3" name="Straight Connector 182"/>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195" name="Isosceles Triangle 194"/>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97" name="Isosceles Triangle 196"/>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cxnSp>
        <p:nvCxnSpPr>
          <p:cNvPr id="156" name="Straight Arrow Connector 24"/>
          <p:cNvCxnSpPr/>
          <p:nvPr/>
        </p:nvCxnSpPr>
        <p:spPr bwMode="auto">
          <a:xfrm flipH="1">
            <a:off x="1371600" y="2743200"/>
            <a:ext cx="758952"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528764" y="2557046"/>
            <a:ext cx="528636" cy="338554"/>
          </a:xfrm>
          <a:prstGeom prst="rect">
            <a:avLst/>
          </a:prstGeom>
          <a:noFill/>
        </p:spPr>
        <p:txBody>
          <a:bodyPr wrap="square" rtlCol="0">
            <a:spAutoFit/>
          </a:bodyPr>
          <a:lstStyle/>
          <a:p>
            <a:r>
              <a:rPr lang="en-US" sz="1600" dirty="0" smtClean="0"/>
              <a:t>-1</a:t>
            </a:r>
            <a:endParaRPr lang="en-US" sz="1600"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128964" y="2557046"/>
            <a:ext cx="528636" cy="338554"/>
          </a:xfrm>
          <a:prstGeom prst="rect">
            <a:avLst/>
          </a:prstGeom>
          <a:noFill/>
        </p:spPr>
        <p:txBody>
          <a:bodyPr wrap="square" rtlCol="0">
            <a:spAutoFit/>
          </a:bodyPr>
          <a:lstStyle/>
          <a:p>
            <a:r>
              <a:rPr lang="en-US" sz="1600" dirty="0" smtClean="0"/>
              <a:t>-1</a:t>
            </a:r>
            <a:endParaRPr lang="en-US" sz="1600" dirty="0"/>
          </a:p>
        </p:txBody>
      </p:sp>
      <p:cxnSp>
        <p:nvCxnSpPr>
          <p:cNvPr id="166" name="Straight Connector 165"/>
          <p:cNvCxnSpPr/>
          <p:nvPr/>
        </p:nvCxnSpPr>
        <p:spPr bwMode="auto">
          <a:xfrm flipH="1">
            <a:off x="2133600" y="2743200"/>
            <a:ext cx="0" cy="685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447800" y="3429000"/>
            <a:ext cx="9906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Local damping</a:t>
            </a:r>
            <a:endParaRPr lang="en-US" dirty="0">
              <a:solidFill>
                <a:schemeClr val="tx1"/>
              </a:solidFill>
              <a:cs typeface="Arial" charset="0"/>
            </a:endParaRPr>
          </a:p>
        </p:txBody>
      </p:sp>
      <p:cxnSp>
        <p:nvCxnSpPr>
          <p:cNvPr id="167" name="Straight Connector 166"/>
          <p:cNvCxnSpPr/>
          <p:nvPr/>
        </p:nvCxnSpPr>
        <p:spPr bwMode="auto">
          <a:xfrm flipH="1" flipV="1">
            <a:off x="1371600" y="2895600"/>
            <a:ext cx="2286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auto">
          <a:xfrm flipV="1">
            <a:off x="3352800" y="2895600"/>
            <a:ext cx="2286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bwMode="auto">
          <a:xfrm>
            <a:off x="2514600" y="3429000"/>
            <a:ext cx="9906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Local damping</a:t>
            </a:r>
            <a:endParaRPr lang="en-US" dirty="0">
              <a:solidFill>
                <a:schemeClr val="tx1"/>
              </a:solidFill>
              <a:cs typeface="Arial" charset="0"/>
            </a:endParaRPr>
          </a:p>
        </p:txBody>
      </p:sp>
      <p:cxnSp>
        <p:nvCxnSpPr>
          <p:cNvPr id="170" name="Straight Connector 169"/>
          <p:cNvCxnSpPr/>
          <p:nvPr/>
        </p:nvCxnSpPr>
        <p:spPr bwMode="auto">
          <a:xfrm flipH="1">
            <a:off x="2743200" y="2743200"/>
            <a:ext cx="0" cy="685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5486400" y="4267200"/>
            <a:ext cx="3352800" cy="2031325"/>
          </a:xfrm>
          <a:prstGeom prst="rect">
            <a:avLst/>
          </a:prstGeom>
          <a:noFill/>
          <a:ln w="12700">
            <a:solidFill>
              <a:schemeClr val="tx1"/>
            </a:solidFill>
          </a:ln>
        </p:spPr>
        <p:txBody>
          <a:bodyPr wrap="square" rtlCol="0">
            <a:spAutoFit/>
          </a:bodyPr>
          <a:lstStyle/>
          <a:p>
            <a:pPr>
              <a:buFont typeface="Arial" charset="0"/>
              <a:buChar char="•"/>
            </a:pPr>
            <a:r>
              <a:rPr lang="en-US" dirty="0" smtClean="0"/>
              <a:t> The nominal way of damping</a:t>
            </a:r>
          </a:p>
          <a:p>
            <a:pPr>
              <a:buFont typeface="Arial" charset="0"/>
              <a:buChar char="•"/>
            </a:pPr>
            <a:r>
              <a:rPr lang="en-US" dirty="0"/>
              <a:t> </a:t>
            </a:r>
            <a:r>
              <a:rPr lang="en-US" dirty="0" smtClean="0"/>
              <a:t>OSEM sensor noise coupling to the cavity is non-negligible for these loops.</a:t>
            </a:r>
          </a:p>
          <a:p>
            <a:pPr>
              <a:buFont typeface="Arial" charset="0"/>
              <a:buChar char="•"/>
            </a:pPr>
            <a:r>
              <a:rPr lang="en-US" dirty="0"/>
              <a:t> </a:t>
            </a:r>
            <a:r>
              <a:rPr lang="en-US" dirty="0" smtClean="0"/>
              <a:t>The cavity control influences the top mass response.</a:t>
            </a:r>
          </a:p>
          <a:p>
            <a:pPr>
              <a:buFont typeface="Arial" charset="0"/>
              <a:buChar char="•"/>
            </a:pPr>
            <a:r>
              <a:rPr lang="en-US" dirty="0"/>
              <a:t> </a:t>
            </a:r>
            <a:r>
              <a:rPr lang="en-US" dirty="0" smtClean="0"/>
              <a:t>Damping suppresses all Qs</a:t>
            </a:r>
            <a:endParaRPr lang="en-US" dirty="0"/>
          </a:p>
        </p:txBody>
      </p:sp>
      <p:graphicFrame>
        <p:nvGraphicFramePr>
          <p:cNvPr id="163" name="Object 4"/>
          <p:cNvGraphicFramePr>
            <a:graphicFrameLocks noChangeAspect="1"/>
          </p:cNvGraphicFramePr>
          <p:nvPr>
            <p:extLst>
              <p:ext uri="{D42A27DB-BD31-4B8C-83A1-F6EECF244321}">
                <p14:modId xmlns:p14="http://schemas.microsoft.com/office/powerpoint/2010/main" val="480001029"/>
              </p:ext>
            </p:extLst>
          </p:nvPr>
        </p:nvGraphicFramePr>
        <p:xfrm>
          <a:off x="1970088" y="2362200"/>
          <a:ext cx="404812" cy="381000"/>
        </p:xfrm>
        <a:graphic>
          <a:graphicData uri="http://schemas.openxmlformats.org/presentationml/2006/ole">
            <mc:AlternateContent xmlns:mc="http://schemas.openxmlformats.org/markup-compatibility/2006">
              <mc:Choice xmlns:v="urn:schemas-microsoft-com:vml" Requires="v">
                <p:oleObj spid="_x0000_s20190" name="Equation" r:id="rId4" imgW="228600" imgH="215900" progId="Equation.3">
                  <p:embed/>
                </p:oleObj>
              </mc:Choice>
              <mc:Fallback>
                <p:oleObj name="Equation" r:id="rId4" imgW="228600" imgH="215900" progId="Equation.3">
                  <p:embed/>
                  <p:pic>
                    <p:nvPicPr>
                      <p:cNvPr id="0" name=""/>
                      <p:cNvPicPr>
                        <a:picLocks noChangeAspect="1" noChangeArrowheads="1"/>
                      </p:cNvPicPr>
                      <p:nvPr/>
                    </p:nvPicPr>
                    <p:blipFill>
                      <a:blip r:embed="rId5"/>
                      <a:srcRect/>
                      <a:stretch>
                        <a:fillRect/>
                      </a:stretch>
                    </p:blipFill>
                    <p:spPr bwMode="auto">
                      <a:xfrm>
                        <a:off x="1970088" y="2362200"/>
                        <a:ext cx="404812" cy="381000"/>
                      </a:xfrm>
                      <a:prstGeom prst="rect">
                        <a:avLst/>
                      </a:prstGeom>
                      <a:noFill/>
                      <a:extLst/>
                    </p:spPr>
                  </p:pic>
                </p:oleObj>
              </mc:Fallback>
            </mc:AlternateContent>
          </a:graphicData>
        </a:graphic>
      </p:graphicFrame>
      <p:graphicFrame>
        <p:nvGraphicFramePr>
          <p:cNvPr id="165" name="Object 4"/>
          <p:cNvGraphicFramePr>
            <a:graphicFrameLocks noChangeAspect="1"/>
          </p:cNvGraphicFramePr>
          <p:nvPr>
            <p:extLst>
              <p:ext uri="{D42A27DB-BD31-4B8C-83A1-F6EECF244321}">
                <p14:modId xmlns:p14="http://schemas.microsoft.com/office/powerpoint/2010/main" val="3495504813"/>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20191"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graphicFrame>
        <p:nvGraphicFramePr>
          <p:cNvPr id="172" name="Object 4"/>
          <p:cNvGraphicFramePr>
            <a:graphicFrameLocks noChangeAspect="1"/>
          </p:cNvGraphicFramePr>
          <p:nvPr>
            <p:extLst>
              <p:ext uri="{D42A27DB-BD31-4B8C-83A1-F6EECF244321}">
                <p14:modId xmlns:p14="http://schemas.microsoft.com/office/powerpoint/2010/main" val="1210525119"/>
              </p:ext>
            </p:extLst>
          </p:nvPr>
        </p:nvGraphicFramePr>
        <p:xfrm>
          <a:off x="2578100" y="2351088"/>
          <a:ext cx="403225" cy="403225"/>
        </p:xfrm>
        <a:graphic>
          <a:graphicData uri="http://schemas.openxmlformats.org/presentationml/2006/ole">
            <mc:AlternateContent xmlns:mc="http://schemas.openxmlformats.org/markup-compatibility/2006">
              <mc:Choice xmlns:v="urn:schemas-microsoft-com:vml" Requires="v">
                <p:oleObj spid="_x0000_s20192" name="Equation" r:id="rId8" imgW="228600" imgH="228600" progId="Equation.3">
                  <p:embed/>
                </p:oleObj>
              </mc:Choice>
              <mc:Fallback>
                <p:oleObj name="Equation" r:id="rId8" imgW="228600" imgH="228600" progId="Equation.3">
                  <p:embed/>
                  <p:pic>
                    <p:nvPicPr>
                      <p:cNvPr id="0" name=""/>
                      <p:cNvPicPr>
                        <a:picLocks noChangeAspect="1" noChangeArrowheads="1"/>
                      </p:cNvPicPr>
                      <p:nvPr/>
                    </p:nvPicPr>
                    <p:blipFill>
                      <a:blip r:embed="rId9"/>
                      <a:srcRect/>
                      <a:stretch>
                        <a:fillRect/>
                      </a:stretch>
                    </p:blipFill>
                    <p:spPr bwMode="auto">
                      <a:xfrm>
                        <a:off x="2578100" y="2351088"/>
                        <a:ext cx="403225" cy="403225"/>
                      </a:xfrm>
                      <a:prstGeom prst="rect">
                        <a:avLst/>
                      </a:prstGeom>
                      <a:noFill/>
                      <a:extLst/>
                    </p:spPr>
                  </p:pic>
                </p:oleObj>
              </mc:Fallback>
            </mc:AlternateContent>
          </a:graphicData>
        </a:graphic>
      </p:graphicFrame>
      <p:pic>
        <p:nvPicPr>
          <p:cNvPr id="179" name="Picture 178" descr="ToptoTopTF_cav.png"/>
          <p:cNvPicPr>
            <a:picLocks noChangeAspect="1"/>
          </p:cNvPicPr>
          <p:nvPr/>
        </p:nvPicPr>
        <p:blipFill rotWithShape="1">
          <a:blip r:embed="rId10">
            <a:extLst>
              <a:ext uri="{28A0092B-C50C-407E-A947-70E740481C1C}">
                <a14:useLocalDpi xmlns:a14="http://schemas.microsoft.com/office/drawing/2010/main" val="0"/>
              </a:ext>
            </a:extLst>
          </a:blip>
          <a:srcRect r="5144"/>
          <a:stretch/>
        </p:blipFill>
        <p:spPr>
          <a:xfrm>
            <a:off x="4928616" y="1417320"/>
            <a:ext cx="4215384" cy="2468880"/>
          </a:xfrm>
          <a:prstGeom prst="rect">
            <a:avLst/>
          </a:prstGeom>
        </p:spPr>
      </p:pic>
      <p:sp>
        <p:nvSpPr>
          <p:cNvPr id="173" name="TextBox 172"/>
          <p:cNvSpPr txBox="1"/>
          <p:nvPr/>
        </p:nvSpPr>
        <p:spPr>
          <a:xfrm>
            <a:off x="1447800" y="2971800"/>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74" name="TextBox 173"/>
          <p:cNvSpPr txBox="1"/>
          <p:nvPr/>
        </p:nvSpPr>
        <p:spPr>
          <a:xfrm>
            <a:off x="2971800" y="29718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spTree>
    <p:extLst>
      <p:ext uri="{BB962C8B-B14F-4D97-AF65-F5344CB8AC3E}">
        <p14:creationId xmlns:p14="http://schemas.microsoft.com/office/powerpoint/2010/main" val="7734242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524000"/>
            <a:ext cx="8229600" cy="4953000"/>
          </a:xfrm>
        </p:spPr>
        <p:txBody>
          <a:bodyPr>
            <a:normAutofit/>
          </a:bodyPr>
          <a:lstStyle/>
          <a:p>
            <a:pPr>
              <a:spcBef>
                <a:spcPts val="0"/>
              </a:spcBef>
              <a:spcAft>
                <a:spcPts val="1200"/>
              </a:spcAft>
            </a:pPr>
            <a:r>
              <a:rPr lang="en-US" sz="2500" dirty="0" smtClean="0">
                <a:solidFill>
                  <a:srgbClr val="000000"/>
                </a:solidFill>
              </a:rPr>
              <a:t>Very simple implementation. A matrix transformation and a little bit of actuator tuning.</a:t>
            </a:r>
          </a:p>
          <a:p>
            <a:pPr>
              <a:spcBef>
                <a:spcPts val="0"/>
              </a:spcBef>
              <a:spcAft>
                <a:spcPts val="1200"/>
              </a:spcAft>
            </a:pPr>
            <a:r>
              <a:rPr lang="en-US" sz="2500" dirty="0" smtClean="0">
                <a:solidFill>
                  <a:srgbClr val="000000"/>
                </a:solidFill>
              </a:rPr>
              <a:t>Overall, global damping isolates OSEM sensor noise in two ways:</a:t>
            </a:r>
          </a:p>
          <a:p>
            <a:pPr lvl="1">
              <a:spcBef>
                <a:spcPts val="0"/>
              </a:spcBef>
              <a:spcAft>
                <a:spcPts val="1200"/>
              </a:spcAft>
            </a:pPr>
            <a:r>
              <a:rPr lang="en-US" sz="2100" dirty="0" smtClean="0">
                <a:solidFill>
                  <a:srgbClr val="000000"/>
                </a:solidFill>
              </a:rPr>
              <a:t>1: </a:t>
            </a:r>
            <a:r>
              <a:rPr lang="en-US" sz="2100" b="1" dirty="0" smtClean="0">
                <a:solidFill>
                  <a:srgbClr val="000000"/>
                </a:solidFill>
              </a:rPr>
              <a:t>common </a:t>
            </a:r>
            <a:r>
              <a:rPr lang="en-US" sz="2100" b="1" dirty="0">
                <a:solidFill>
                  <a:srgbClr val="000000"/>
                </a:solidFill>
              </a:rPr>
              <a:t>length </a:t>
            </a:r>
            <a:r>
              <a:rPr lang="en-US" sz="2100" b="1" dirty="0" smtClean="0">
                <a:solidFill>
                  <a:srgbClr val="000000"/>
                </a:solidFill>
              </a:rPr>
              <a:t>damping </a:t>
            </a:r>
            <a:r>
              <a:rPr lang="en-US" sz="2100" dirty="0" smtClean="0">
                <a:solidFill>
                  <a:srgbClr val="000000"/>
                </a:solidFill>
              </a:rPr>
              <a:t>-&gt; damp global DOFs </a:t>
            </a:r>
            <a:r>
              <a:rPr lang="en-US" sz="2100" dirty="0">
                <a:solidFill>
                  <a:srgbClr val="000000"/>
                </a:solidFill>
              </a:rPr>
              <a:t>that couple weakly to the </a:t>
            </a:r>
            <a:r>
              <a:rPr lang="en-US" sz="2100" dirty="0" smtClean="0">
                <a:solidFill>
                  <a:srgbClr val="000000"/>
                </a:solidFill>
              </a:rPr>
              <a:t>cavity</a:t>
            </a:r>
          </a:p>
          <a:p>
            <a:pPr lvl="1">
              <a:spcBef>
                <a:spcPts val="0"/>
              </a:spcBef>
              <a:spcAft>
                <a:spcPts val="1200"/>
              </a:spcAft>
            </a:pPr>
            <a:r>
              <a:rPr lang="en-US" sz="2100" dirty="0" smtClean="0">
                <a:solidFill>
                  <a:srgbClr val="000000"/>
                </a:solidFill>
              </a:rPr>
              <a:t>2: </a:t>
            </a:r>
            <a:r>
              <a:rPr lang="en-US" sz="2100" b="1" dirty="0" smtClean="0">
                <a:solidFill>
                  <a:srgbClr val="000000"/>
                </a:solidFill>
              </a:rPr>
              <a:t>differential length damping </a:t>
            </a:r>
            <a:r>
              <a:rPr lang="en-US" sz="2100" dirty="0" smtClean="0">
                <a:solidFill>
                  <a:srgbClr val="000000"/>
                </a:solidFill>
              </a:rPr>
              <a:t>-&gt; cavity control damps its own DOF</a:t>
            </a:r>
          </a:p>
          <a:p>
            <a:pPr>
              <a:spcBef>
                <a:spcPts val="0"/>
              </a:spcBef>
              <a:spcAft>
                <a:spcPts val="1200"/>
              </a:spcAft>
            </a:pPr>
            <a:r>
              <a:rPr lang="en-US" sz="2500" dirty="0" smtClean="0">
                <a:solidFill>
                  <a:srgbClr val="000000"/>
                </a:solidFill>
              </a:rPr>
              <a:t>Can isolate nearly all longitudinal damping noise.</a:t>
            </a:r>
          </a:p>
          <a:p>
            <a:pPr>
              <a:spcBef>
                <a:spcPts val="0"/>
              </a:spcBef>
              <a:spcAft>
                <a:spcPts val="1200"/>
              </a:spcAft>
            </a:pPr>
            <a:r>
              <a:rPr lang="en-US" sz="2500" dirty="0" smtClean="0">
                <a:solidFill>
                  <a:srgbClr val="000000"/>
                </a:solidFill>
              </a:rPr>
              <a:t>If </a:t>
            </a:r>
            <a:r>
              <a:rPr lang="en-US" sz="2500" dirty="0">
                <a:solidFill>
                  <a:srgbClr val="000000"/>
                </a:solidFill>
              </a:rPr>
              <a:t>all 4 quads are damped globally, the </a:t>
            </a:r>
            <a:r>
              <a:rPr lang="en-US" sz="2500" dirty="0" smtClean="0">
                <a:solidFill>
                  <a:srgbClr val="000000"/>
                </a:solidFill>
              </a:rPr>
              <a:t>cavity control </a:t>
            </a:r>
            <a:r>
              <a:rPr lang="en-US" sz="2500" dirty="0">
                <a:solidFill>
                  <a:srgbClr val="000000"/>
                </a:solidFill>
              </a:rPr>
              <a:t>becomes independent of the </a:t>
            </a:r>
            <a:r>
              <a:rPr lang="en-US" sz="2500" dirty="0" smtClean="0">
                <a:solidFill>
                  <a:srgbClr val="000000"/>
                </a:solidFill>
              </a:rPr>
              <a:t>damping </a:t>
            </a:r>
            <a:r>
              <a:rPr lang="en-US" sz="2500" dirty="0">
                <a:solidFill>
                  <a:srgbClr val="000000"/>
                </a:solidFill>
              </a:rPr>
              <a:t>design</a:t>
            </a:r>
            <a:r>
              <a:rPr lang="en-US" sz="2500" dirty="0" smtClean="0">
                <a:solidFill>
                  <a:srgbClr val="000000"/>
                </a:solidFill>
              </a:rPr>
              <a:t>.</a:t>
            </a:r>
            <a:endParaRPr lang="en-US" sz="2500" dirty="0">
              <a:solidFill>
                <a:srgbClr val="000000"/>
              </a:solidFill>
            </a:endParaRPr>
          </a:p>
        </p:txBody>
      </p:sp>
      <p:sp>
        <p:nvSpPr>
          <p:cNvPr id="4" name="Footer Placeholder 3"/>
          <p:cNvSpPr>
            <a:spLocks noGrp="1"/>
          </p:cNvSpPr>
          <p:nvPr>
            <p:ph type="ftr" sz="quarter" idx="11"/>
          </p:nvPr>
        </p:nvSpPr>
        <p:spPr/>
        <p:txBody>
          <a:bodyPr/>
          <a:lstStyle/>
          <a:p>
            <a:r>
              <a:rPr lang="en-US" smtClean="0"/>
              <a:t>G1200774-v13</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30</a:t>
            </a:fld>
            <a:r>
              <a:rPr lang="en-US" dirty="0" smtClean="0"/>
              <a:t>/3</a:t>
            </a:r>
            <a:r>
              <a:rPr lang="en-US" dirty="0"/>
              <a:t>2</a:t>
            </a:r>
          </a:p>
        </p:txBody>
      </p:sp>
      <p:pic>
        <p:nvPicPr>
          <p:cNvPr id="15" name="Picture 14"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0"/>
            <a:ext cx="1295400" cy="1295400"/>
          </a:xfrm>
          <a:prstGeom prst="rect">
            <a:avLst/>
          </a:prstGeom>
        </p:spPr>
      </p:pic>
      <p:grpSp>
        <p:nvGrpSpPr>
          <p:cNvPr id="16" name="Group 15"/>
          <p:cNvGrpSpPr/>
          <p:nvPr/>
        </p:nvGrpSpPr>
        <p:grpSpPr>
          <a:xfrm>
            <a:off x="-1280160" y="-1280160"/>
            <a:ext cx="3642360" cy="2538985"/>
            <a:chOff x="-1581912" y="-1581912"/>
            <a:chExt cx="4499385" cy="3136392"/>
          </a:xfrm>
        </p:grpSpPr>
        <p:sp>
          <p:nvSpPr>
            <p:cNvPr id="17" name="Arc 16"/>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438374" y="270818"/>
              <a:ext cx="2479099" cy="1140584"/>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5541858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Conclusions cont.</a:t>
            </a:r>
            <a:endParaRPr lang="en-US" dirty="0"/>
          </a:p>
        </p:txBody>
      </p:sp>
      <p:sp>
        <p:nvSpPr>
          <p:cNvPr id="3" name="Content Placeholder 2"/>
          <p:cNvSpPr>
            <a:spLocks noGrp="1"/>
          </p:cNvSpPr>
          <p:nvPr>
            <p:ph idx="1"/>
          </p:nvPr>
        </p:nvSpPr>
        <p:spPr>
          <a:xfrm>
            <a:off x="457200" y="1951037"/>
            <a:ext cx="8229600" cy="4525963"/>
          </a:xfrm>
        </p:spPr>
        <p:txBody>
          <a:bodyPr>
            <a:normAutofit/>
          </a:bodyPr>
          <a:lstStyle/>
          <a:p>
            <a:pPr>
              <a:spcBef>
                <a:spcPts val="0"/>
              </a:spcBef>
              <a:spcAft>
                <a:spcPts val="1200"/>
              </a:spcAft>
            </a:pPr>
            <a:r>
              <a:rPr lang="en-US" dirty="0" smtClean="0">
                <a:solidFill>
                  <a:srgbClr val="000000"/>
                </a:solidFill>
              </a:rPr>
              <a:t>Broadband noise reduction, both in band (&gt;10 Hz) and out of band (&lt;10 Hz).</a:t>
            </a:r>
          </a:p>
          <a:p>
            <a:pPr>
              <a:spcBef>
                <a:spcPts val="0"/>
              </a:spcBef>
              <a:spcAft>
                <a:spcPts val="1200"/>
              </a:spcAft>
            </a:pPr>
            <a:r>
              <a:rPr lang="en-US" dirty="0" smtClean="0">
                <a:solidFill>
                  <a:srgbClr val="000000"/>
                </a:solidFill>
              </a:rPr>
              <a:t>Can still </a:t>
            </a:r>
            <a:r>
              <a:rPr lang="en-US" dirty="0">
                <a:solidFill>
                  <a:srgbClr val="000000"/>
                </a:solidFill>
              </a:rPr>
              <a:t>do </a:t>
            </a:r>
            <a:r>
              <a:rPr lang="en-US" dirty="0" smtClean="0">
                <a:solidFill>
                  <a:srgbClr val="000000"/>
                </a:solidFill>
              </a:rPr>
              <a:t>partial global damping if some quads are not available.</a:t>
            </a:r>
            <a:endParaRPr lang="en-US" dirty="0">
              <a:solidFill>
                <a:srgbClr val="000000"/>
              </a:solidFill>
            </a:endParaRPr>
          </a:p>
          <a:p>
            <a:pPr>
              <a:spcBef>
                <a:spcPts val="0"/>
              </a:spcBef>
              <a:spcAft>
                <a:spcPts val="1200"/>
              </a:spcAft>
            </a:pPr>
            <a:r>
              <a:rPr lang="en-US" dirty="0">
                <a:solidFill>
                  <a:srgbClr val="000000"/>
                </a:solidFill>
              </a:rPr>
              <a:t>Might </a:t>
            </a:r>
            <a:r>
              <a:rPr lang="en-US" dirty="0" smtClean="0">
                <a:solidFill>
                  <a:srgbClr val="000000"/>
                </a:solidFill>
              </a:rPr>
              <a:t>apply global damping to other DOFs and/or other cavities. </a:t>
            </a:r>
            <a:r>
              <a:rPr lang="en-US" dirty="0">
                <a:solidFill>
                  <a:srgbClr val="000000"/>
                </a:solidFill>
              </a:rPr>
              <a:t>E.g. Quad pitch damping, IMC length, etc</a:t>
            </a:r>
            <a:r>
              <a:rPr lang="en-US" dirty="0" smtClean="0">
                <a:solidFill>
                  <a:srgbClr val="000000"/>
                </a:solidFill>
              </a:rPr>
              <a:t>.</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31</a:t>
            </a:fld>
            <a:r>
              <a:rPr lang="en-US" dirty="0" smtClean="0"/>
              <a:t>/32</a:t>
            </a:r>
            <a:endParaRPr lang="en-US" dirty="0"/>
          </a:p>
        </p:txBody>
      </p:sp>
      <p:pic>
        <p:nvPicPr>
          <p:cNvPr id="16" name="Picture 1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0"/>
            <a:ext cx="1295400" cy="1295400"/>
          </a:xfrm>
          <a:prstGeom prst="rect">
            <a:avLst/>
          </a:prstGeom>
        </p:spPr>
      </p:pic>
      <p:grpSp>
        <p:nvGrpSpPr>
          <p:cNvPr id="17" name="Group 16"/>
          <p:cNvGrpSpPr/>
          <p:nvPr/>
        </p:nvGrpSpPr>
        <p:grpSpPr>
          <a:xfrm>
            <a:off x="-1280160" y="-1280160"/>
            <a:ext cx="3642360" cy="2538985"/>
            <a:chOff x="-1581912" y="-1581912"/>
            <a:chExt cx="4499385" cy="3136392"/>
          </a:xfrm>
        </p:grpSpPr>
        <p:sp>
          <p:nvSpPr>
            <p:cNvPr id="18" name="Arc 1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438374" y="270818"/>
              <a:ext cx="2479099" cy="1140584"/>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27195812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Acknowledgements</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smtClean="0"/>
              <a:t>Caltech: 40 m crew, </a:t>
            </a:r>
            <a:r>
              <a:rPr lang="en-US" dirty="0"/>
              <a:t>Rana </a:t>
            </a:r>
            <a:r>
              <a:rPr lang="en-US" dirty="0" smtClean="0"/>
              <a:t>Adhikari, Jenne Driggers, </a:t>
            </a:r>
            <a:r>
              <a:rPr lang="en-US" dirty="0"/>
              <a:t>Jamie </a:t>
            </a:r>
            <a:r>
              <a:rPr lang="en-US" dirty="0" smtClean="0"/>
              <a:t>Rollins</a:t>
            </a:r>
          </a:p>
          <a:p>
            <a:endParaRPr lang="en-US" dirty="0"/>
          </a:p>
          <a:p>
            <a:r>
              <a:rPr lang="en-US" dirty="0" smtClean="0"/>
              <a:t>LHO: commissioning crew</a:t>
            </a:r>
          </a:p>
          <a:p>
            <a:pPr marL="0" indent="0">
              <a:buNone/>
            </a:pPr>
            <a:endParaRPr lang="en-US" dirty="0" smtClean="0"/>
          </a:p>
          <a:p>
            <a:r>
              <a:rPr lang="en-US" dirty="0" smtClean="0"/>
              <a:t>MIT: Kamal Youcef-Toumi, Jeff Kissel. </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32</a:t>
            </a:fld>
            <a:r>
              <a:rPr lang="en-US" dirty="0" smtClean="0"/>
              <a:t>/32</a:t>
            </a:r>
            <a:endParaRPr lang="en-US" dirty="0"/>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3815724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Backups</a:t>
            </a:r>
            <a:endParaRPr lang="en-US" dirty="0"/>
          </a:p>
        </p:txBody>
      </p:sp>
      <p:sp>
        <p:nvSpPr>
          <p:cNvPr id="5" name="Subtitle 4"/>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33</a:t>
            </a:fld>
            <a:endParaRPr lang="en-US"/>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6577526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O Logo.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535"/>
          </a:xfrm>
          <a:prstGeom prst="rect">
            <a:avLst/>
          </a:prstGeom>
        </p:spPr>
      </p:pic>
      <p:sp>
        <p:nvSpPr>
          <p:cNvPr id="2" name="Title 1"/>
          <p:cNvSpPr>
            <a:spLocks noGrp="1"/>
          </p:cNvSpPr>
          <p:nvPr>
            <p:ph type="title"/>
          </p:nvPr>
        </p:nvSpPr>
        <p:spPr/>
        <p:txBody>
          <a:bodyPr/>
          <a:lstStyle/>
          <a:p>
            <a:r>
              <a:rPr lang="en-US" dirty="0" smtClean="0"/>
              <a:t>Differential Damping – all stages</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34</a:t>
            </a:fld>
            <a:endParaRPr lang="en-US"/>
          </a:p>
        </p:txBody>
      </p:sp>
      <p:pic>
        <p:nvPicPr>
          <p:cNvPr id="6" name="Picture 5" descr="DiffDampRingdown_9Nov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7201"/>
            <a:ext cx="9144001" cy="5080000"/>
          </a:xfrm>
          <a:prstGeom prst="rect">
            <a:avLst/>
          </a:prstGeom>
        </p:spPr>
      </p:pic>
      <p:pic>
        <p:nvPicPr>
          <p:cNvPr id="3" name="Picture 2" descr="Stanford_University_seal_2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0"/>
            <a:ext cx="990600" cy="990600"/>
          </a:xfrm>
          <a:prstGeom prst="rect">
            <a:avLst/>
          </a:prstGeom>
        </p:spPr>
      </p:pic>
    </p:spTree>
    <p:extLst>
      <p:ext uri="{BB962C8B-B14F-4D97-AF65-F5344CB8AC3E}">
        <p14:creationId xmlns:p14="http://schemas.microsoft.com/office/powerpoint/2010/main" val="17504072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Supporting Math</a:t>
            </a:r>
            <a:endParaRPr lang="en-US" dirty="0"/>
          </a:p>
        </p:txBody>
      </p:sp>
      <p:sp>
        <p:nvSpPr>
          <p:cNvPr id="7" name="Subtitle 6"/>
          <p:cNvSpPr>
            <a:spLocks noGrp="1"/>
          </p:cNvSpPr>
          <p:nvPr>
            <p:ph type="subTitle" idx="1"/>
          </p:nvPr>
        </p:nvSpPr>
        <p:spPr>
          <a:xfrm>
            <a:off x="838200" y="3505200"/>
            <a:ext cx="7391400" cy="2286000"/>
          </a:xfrm>
        </p:spPr>
        <p:txBody>
          <a:bodyPr>
            <a:normAutofit fontScale="70000" lnSpcReduction="20000"/>
          </a:bodyPr>
          <a:lstStyle/>
          <a:p>
            <a:pPr marL="514350" indent="-514350" algn="l">
              <a:buAutoNum type="arabicPeriod"/>
            </a:pPr>
            <a:r>
              <a:rPr lang="en-US" dirty="0" smtClean="0"/>
              <a:t>Dynamics of common and differential modes</a:t>
            </a:r>
          </a:p>
          <a:p>
            <a:pPr marL="971550" lvl="1" indent="-514350" algn="l">
              <a:buFont typeface="+mj-lt"/>
              <a:buAutoNum type="alphaLcPeriod"/>
            </a:pPr>
            <a:r>
              <a:rPr lang="en-US" dirty="0" smtClean="0"/>
              <a:t>Rotating the pendulum state space equations from local to global coordinates</a:t>
            </a:r>
          </a:p>
          <a:p>
            <a:pPr marL="971550" lvl="1" indent="-514350" algn="l">
              <a:buFont typeface="+mj-lt"/>
              <a:buAutoNum type="alphaLcPeriod"/>
            </a:pPr>
            <a:r>
              <a:rPr lang="en-US" dirty="0" smtClean="0"/>
              <a:t>Noise coupling from common damping to DARM</a:t>
            </a:r>
          </a:p>
          <a:p>
            <a:pPr marL="971550" lvl="1" indent="-514350" algn="l">
              <a:buFont typeface="+mj-lt"/>
              <a:buAutoNum type="alphaLcPeriod"/>
            </a:pPr>
            <a:r>
              <a:rPr lang="en-US" dirty="0" smtClean="0"/>
              <a:t>Double pendulum example</a:t>
            </a:r>
          </a:p>
          <a:p>
            <a:pPr marL="514350" indent="-514350" algn="l">
              <a:buAutoNum type="arabicPeriod"/>
            </a:pPr>
            <a:r>
              <a:rPr lang="en-US" dirty="0" smtClean="0"/>
              <a:t>Change in top mass modes from cavity control – simple two mass system example.</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35</a:t>
            </a:fld>
            <a:endParaRPr lang="en-US"/>
          </a:p>
        </p:txBody>
      </p:sp>
    </p:spTree>
    <p:extLst>
      <p:ext uri="{BB962C8B-B14F-4D97-AF65-F5344CB8AC3E}">
        <p14:creationId xmlns:p14="http://schemas.microsoft.com/office/powerpoint/2010/main" val="30309491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Dynamics of common and differential modes</a:t>
            </a:r>
            <a:br>
              <a:rPr lang="en-US" dirty="0"/>
            </a:b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36</a:t>
            </a:fld>
            <a:endParaRPr lang="en-US"/>
          </a:p>
        </p:txBody>
      </p:sp>
    </p:spTree>
    <p:extLst>
      <p:ext uri="{BB962C8B-B14F-4D97-AF65-F5344CB8AC3E}">
        <p14:creationId xmlns:p14="http://schemas.microsoft.com/office/powerpoint/2010/main" val="38937405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Rotating all ETMX and ETMY local long. DOFs  into global diff. and comm. DOFs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14539691"/>
              </p:ext>
            </p:extLst>
          </p:nvPr>
        </p:nvGraphicFramePr>
        <p:xfrm>
          <a:off x="76200" y="1465263"/>
          <a:ext cx="2919413" cy="949325"/>
        </p:xfrm>
        <a:graphic>
          <a:graphicData uri="http://schemas.openxmlformats.org/presentationml/2006/ole">
            <mc:AlternateContent xmlns:mc="http://schemas.openxmlformats.org/markup-compatibility/2006">
              <mc:Choice xmlns:v="urn:schemas-microsoft-com:vml" Requires="v">
                <p:oleObj spid="_x0000_s45283" name="Equation" r:id="rId3" imgW="2070100" imgH="673100" progId="Equation.3">
                  <p:embed/>
                </p:oleObj>
              </mc:Choice>
              <mc:Fallback>
                <p:oleObj name="Equation" r:id="rId3" imgW="2070100" imgH="673100" progId="Equation.3">
                  <p:embed/>
                  <p:pic>
                    <p:nvPicPr>
                      <p:cNvPr id="0" name=""/>
                      <p:cNvPicPr>
                        <a:picLocks noChangeAspect="1" noChangeArrowheads="1"/>
                      </p:cNvPicPr>
                      <p:nvPr/>
                    </p:nvPicPr>
                    <p:blipFill>
                      <a:blip r:embed="rId4"/>
                      <a:srcRect/>
                      <a:stretch>
                        <a:fillRect/>
                      </a:stretch>
                    </p:blipFill>
                    <p:spPr bwMode="auto">
                      <a:xfrm>
                        <a:off x="76200" y="1465263"/>
                        <a:ext cx="2919413"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1505253178"/>
              </p:ext>
            </p:extLst>
          </p:nvPr>
        </p:nvGraphicFramePr>
        <p:xfrm>
          <a:off x="3349625" y="1470025"/>
          <a:ext cx="2922588" cy="987425"/>
        </p:xfrm>
        <a:graphic>
          <a:graphicData uri="http://schemas.openxmlformats.org/presentationml/2006/ole">
            <mc:AlternateContent xmlns:mc="http://schemas.openxmlformats.org/markup-compatibility/2006">
              <mc:Choice xmlns:v="urn:schemas-microsoft-com:vml" Requires="v">
                <p:oleObj spid="_x0000_s45284" name="Equation" r:id="rId5" imgW="2070100" imgH="698500" progId="Equation.3">
                  <p:embed/>
                </p:oleObj>
              </mc:Choice>
              <mc:Fallback>
                <p:oleObj name="Equation" r:id="rId5" imgW="2070100" imgH="698500" progId="Equation.3">
                  <p:embed/>
                  <p:pic>
                    <p:nvPicPr>
                      <p:cNvPr id="0" name=""/>
                      <p:cNvPicPr>
                        <a:picLocks noChangeAspect="1" noChangeArrowheads="1"/>
                      </p:cNvPicPr>
                      <p:nvPr/>
                    </p:nvPicPr>
                    <p:blipFill>
                      <a:blip r:embed="rId6"/>
                      <a:srcRect/>
                      <a:stretch>
                        <a:fillRect/>
                      </a:stretch>
                    </p:blipFill>
                    <p:spPr bwMode="auto">
                      <a:xfrm>
                        <a:off x="3349625" y="1470025"/>
                        <a:ext cx="292258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2211564207"/>
              </p:ext>
            </p:extLst>
          </p:nvPr>
        </p:nvGraphicFramePr>
        <p:xfrm>
          <a:off x="31750" y="2647950"/>
          <a:ext cx="4229100" cy="609600"/>
        </p:xfrm>
        <a:graphic>
          <a:graphicData uri="http://schemas.openxmlformats.org/presentationml/2006/ole">
            <mc:AlternateContent xmlns:mc="http://schemas.openxmlformats.org/markup-compatibility/2006">
              <mc:Choice xmlns:v="urn:schemas-microsoft-com:vml" Requires="v">
                <p:oleObj spid="_x0000_s45285" name="Equation" r:id="rId7" imgW="2997200" imgH="431800" progId="Equation.3">
                  <p:embed/>
                </p:oleObj>
              </mc:Choice>
              <mc:Fallback>
                <p:oleObj name="Equation" r:id="rId7" imgW="2997200" imgH="431800" progId="Equation.3">
                  <p:embed/>
                  <p:pic>
                    <p:nvPicPr>
                      <p:cNvPr id="0" name=""/>
                      <p:cNvPicPr>
                        <a:picLocks noChangeAspect="1" noChangeArrowheads="1"/>
                      </p:cNvPicPr>
                      <p:nvPr/>
                    </p:nvPicPr>
                    <p:blipFill>
                      <a:blip r:embed="rId8"/>
                      <a:srcRect/>
                      <a:stretch>
                        <a:fillRect/>
                      </a:stretch>
                    </p:blipFill>
                    <p:spPr bwMode="auto">
                      <a:xfrm>
                        <a:off x="31750" y="2647950"/>
                        <a:ext cx="42291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extLst>
              <p:ext uri="{D42A27DB-BD31-4B8C-83A1-F6EECF244321}">
                <p14:modId xmlns:p14="http://schemas.microsoft.com/office/powerpoint/2010/main" val="3474299053"/>
              </p:ext>
            </p:extLst>
          </p:nvPr>
        </p:nvGraphicFramePr>
        <p:xfrm>
          <a:off x="4887912" y="2633663"/>
          <a:ext cx="2884488" cy="719137"/>
        </p:xfrm>
        <a:graphic>
          <a:graphicData uri="http://schemas.openxmlformats.org/presentationml/2006/ole">
            <mc:AlternateContent xmlns:mc="http://schemas.openxmlformats.org/markup-compatibility/2006">
              <mc:Choice xmlns:v="urn:schemas-microsoft-com:vml" Requires="v">
                <p:oleObj spid="_x0000_s45286" name="Equation" r:id="rId9" imgW="2044700" imgH="508000" progId="Equation.3">
                  <p:embed/>
                </p:oleObj>
              </mc:Choice>
              <mc:Fallback>
                <p:oleObj name="Equation" r:id="rId9" imgW="2044700" imgH="508000" progId="Equation.3">
                  <p:embed/>
                  <p:pic>
                    <p:nvPicPr>
                      <p:cNvPr id="0" name=""/>
                      <p:cNvPicPr>
                        <a:picLocks noChangeAspect="1" noChangeArrowheads="1"/>
                      </p:cNvPicPr>
                      <p:nvPr/>
                    </p:nvPicPr>
                    <p:blipFill>
                      <a:blip r:embed="rId10"/>
                      <a:srcRect/>
                      <a:stretch>
                        <a:fillRect/>
                      </a:stretch>
                    </p:blipFill>
                    <p:spPr bwMode="auto">
                      <a:xfrm>
                        <a:off x="4887912" y="2633663"/>
                        <a:ext cx="2884488"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ight Arrow 9"/>
          <p:cNvSpPr/>
          <p:nvPr/>
        </p:nvSpPr>
        <p:spPr>
          <a:xfrm>
            <a:off x="4343400" y="272415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343400" y="310515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31" name="Object 7"/>
          <p:cNvGraphicFramePr>
            <a:graphicFrameLocks noChangeAspect="1"/>
          </p:cNvGraphicFramePr>
          <p:nvPr>
            <p:extLst>
              <p:ext uri="{D42A27DB-BD31-4B8C-83A1-F6EECF244321}">
                <p14:modId xmlns:p14="http://schemas.microsoft.com/office/powerpoint/2010/main" val="700633893"/>
              </p:ext>
            </p:extLst>
          </p:nvPr>
        </p:nvGraphicFramePr>
        <p:xfrm>
          <a:off x="96837" y="3316288"/>
          <a:ext cx="4017963" cy="682625"/>
        </p:xfrm>
        <a:graphic>
          <a:graphicData uri="http://schemas.openxmlformats.org/presentationml/2006/ole">
            <mc:AlternateContent xmlns:mc="http://schemas.openxmlformats.org/markup-compatibility/2006">
              <mc:Choice xmlns:v="urn:schemas-microsoft-com:vml" Requires="v">
                <p:oleObj spid="_x0000_s45287" name="Equation" r:id="rId11" imgW="2844800" imgH="482600" progId="Equation.3">
                  <p:embed/>
                </p:oleObj>
              </mc:Choice>
              <mc:Fallback>
                <p:oleObj name="Equation" r:id="rId11" imgW="2844800" imgH="482600" progId="Equation.3">
                  <p:embed/>
                  <p:pic>
                    <p:nvPicPr>
                      <p:cNvPr id="0" name=""/>
                      <p:cNvPicPr>
                        <a:picLocks noChangeAspect="1" noChangeArrowheads="1"/>
                      </p:cNvPicPr>
                      <p:nvPr/>
                    </p:nvPicPr>
                    <p:blipFill>
                      <a:blip r:embed="rId12"/>
                      <a:srcRect/>
                      <a:stretch>
                        <a:fillRect/>
                      </a:stretch>
                    </p:blipFill>
                    <p:spPr bwMode="auto">
                      <a:xfrm>
                        <a:off x="96837" y="3316288"/>
                        <a:ext cx="4017963"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8"/>
          <p:cNvGraphicFramePr>
            <a:graphicFrameLocks noChangeAspect="1"/>
          </p:cNvGraphicFramePr>
          <p:nvPr/>
        </p:nvGraphicFramePr>
        <p:xfrm>
          <a:off x="109538" y="4114800"/>
          <a:ext cx="3387725" cy="1022350"/>
        </p:xfrm>
        <a:graphic>
          <a:graphicData uri="http://schemas.openxmlformats.org/presentationml/2006/ole">
            <mc:AlternateContent xmlns:mc="http://schemas.openxmlformats.org/markup-compatibility/2006">
              <mc:Choice xmlns:v="urn:schemas-microsoft-com:vml" Requires="v">
                <p:oleObj spid="_x0000_s45288" name="Equation" r:id="rId13" imgW="2400120" imgH="723600" progId="Equation.3">
                  <p:embed/>
                </p:oleObj>
              </mc:Choice>
              <mc:Fallback>
                <p:oleObj name="Equation" r:id="rId13" imgW="2400120" imgH="723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538" y="4114800"/>
                        <a:ext cx="3387725"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3" name="Object 9"/>
          <p:cNvGraphicFramePr>
            <a:graphicFrameLocks noChangeAspect="1"/>
          </p:cNvGraphicFramePr>
          <p:nvPr/>
        </p:nvGraphicFramePr>
        <p:xfrm>
          <a:off x="127000" y="5351462"/>
          <a:ext cx="4017963" cy="1506538"/>
        </p:xfrm>
        <a:graphic>
          <a:graphicData uri="http://schemas.openxmlformats.org/presentationml/2006/ole">
            <mc:AlternateContent xmlns:mc="http://schemas.openxmlformats.org/markup-compatibility/2006">
              <mc:Choice xmlns:v="urn:schemas-microsoft-com:vml" Requires="v">
                <p:oleObj spid="_x0000_s45289" name="Equation" r:id="rId15" imgW="2844720" imgH="1066680" progId="Equation.3">
                  <p:embed/>
                </p:oleObj>
              </mc:Choice>
              <mc:Fallback>
                <p:oleObj name="Equation" r:id="rId15" imgW="2844720" imgH="1066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000" y="5351462"/>
                        <a:ext cx="4017963" cy="150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 name="Object 10"/>
          <p:cNvGraphicFramePr>
            <a:graphicFrameLocks noChangeAspect="1"/>
          </p:cNvGraphicFramePr>
          <p:nvPr/>
        </p:nvGraphicFramePr>
        <p:xfrm>
          <a:off x="4729163" y="5638800"/>
          <a:ext cx="4110037" cy="1004887"/>
        </p:xfrm>
        <a:graphic>
          <a:graphicData uri="http://schemas.openxmlformats.org/presentationml/2006/ole">
            <mc:AlternateContent xmlns:mc="http://schemas.openxmlformats.org/markup-compatibility/2006">
              <mc:Choice xmlns:v="urn:schemas-microsoft-com:vml" Requires="v">
                <p:oleObj spid="_x0000_s45290" name="Equation" r:id="rId17" imgW="2908080" imgH="711000" progId="Equation.3">
                  <p:embed/>
                </p:oleObj>
              </mc:Choice>
              <mc:Fallback>
                <p:oleObj name="Equation" r:id="rId17" imgW="2908080" imgH="7110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29163" y="5638800"/>
                        <a:ext cx="4110037" cy="1004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Arrow 16"/>
          <p:cNvSpPr/>
          <p:nvPr/>
        </p:nvSpPr>
        <p:spPr>
          <a:xfrm>
            <a:off x="3733800" y="6172200"/>
            <a:ext cx="1143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35" name="Object 11"/>
          <p:cNvGraphicFramePr>
            <a:graphicFrameLocks noChangeAspect="1"/>
          </p:cNvGraphicFramePr>
          <p:nvPr/>
        </p:nvGraphicFramePr>
        <p:xfrm>
          <a:off x="4729163" y="4191000"/>
          <a:ext cx="4110037" cy="1004887"/>
        </p:xfrm>
        <a:graphic>
          <a:graphicData uri="http://schemas.openxmlformats.org/presentationml/2006/ole">
            <mc:AlternateContent xmlns:mc="http://schemas.openxmlformats.org/markup-compatibility/2006">
              <mc:Choice xmlns:v="urn:schemas-microsoft-com:vml" Requires="v">
                <p:oleObj spid="_x0000_s45291" name="Equation" r:id="rId19" imgW="2908080" imgH="711000" progId="Equation.3">
                  <p:embed/>
                </p:oleObj>
              </mc:Choice>
              <mc:Fallback>
                <p:oleObj name="Equation" r:id="rId19" imgW="2908080" imgH="7110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29163" y="4191000"/>
                        <a:ext cx="4110037" cy="1004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a:off x="3733800" y="4800600"/>
            <a:ext cx="1143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28600" y="4038600"/>
            <a:ext cx="8610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8600" y="5334000"/>
            <a:ext cx="8610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2297668"/>
            <a:ext cx="3276600" cy="369332"/>
          </a:xfrm>
          <a:prstGeom prst="rect">
            <a:avLst/>
          </a:prstGeom>
          <a:noFill/>
        </p:spPr>
        <p:txBody>
          <a:bodyPr wrap="square" rtlCol="0">
            <a:spAutoFit/>
          </a:bodyPr>
          <a:lstStyle/>
          <a:p>
            <a:r>
              <a:rPr lang="en-US" dirty="0" smtClean="0"/>
              <a:t>Local to global transformations:</a:t>
            </a:r>
            <a:endParaRPr lang="en-US" dirty="0"/>
          </a:p>
        </p:txBody>
      </p:sp>
      <p:sp>
        <p:nvSpPr>
          <p:cNvPr id="2" name="Footer Placeholder 1"/>
          <p:cNvSpPr>
            <a:spLocks noGrp="1"/>
          </p:cNvSpPr>
          <p:nvPr>
            <p:ph type="ftr" sz="quarter" idx="11"/>
          </p:nvPr>
        </p:nvSpPr>
        <p:spPr/>
        <p:txBody>
          <a:bodyPr/>
          <a:lstStyle/>
          <a:p>
            <a:r>
              <a:rPr lang="en-US" smtClean="0"/>
              <a:t>G1200774-v13</a:t>
            </a:r>
            <a:endParaRPr lang="en-US"/>
          </a:p>
        </p:txBody>
      </p:sp>
      <p:sp>
        <p:nvSpPr>
          <p:cNvPr id="3" name="Slide Number Placeholder 2"/>
          <p:cNvSpPr>
            <a:spLocks noGrp="1"/>
          </p:cNvSpPr>
          <p:nvPr>
            <p:ph type="sldNum" sz="quarter" idx="12"/>
          </p:nvPr>
        </p:nvSpPr>
        <p:spPr/>
        <p:txBody>
          <a:bodyPr/>
          <a:lstStyle/>
          <a:p>
            <a:fld id="{6358E451-F719-431D-9969-AF79B2E1EE32}" type="slidenum">
              <a:rPr lang="en-US" smtClean="0"/>
              <a:pPr/>
              <a:t>37</a:t>
            </a:fld>
            <a:endParaRPr lang="en-US"/>
          </a:p>
        </p:txBody>
      </p:sp>
      <p:sp>
        <p:nvSpPr>
          <p:cNvPr id="24" name="TextBox 23"/>
          <p:cNvSpPr txBox="1"/>
          <p:nvPr/>
        </p:nvSpPr>
        <p:spPr>
          <a:xfrm>
            <a:off x="7010400" y="1752600"/>
            <a:ext cx="2019300" cy="646331"/>
          </a:xfrm>
          <a:prstGeom prst="rect">
            <a:avLst/>
          </a:prstGeom>
          <a:noFill/>
        </p:spPr>
        <p:txBody>
          <a:bodyPr wrap="square" rtlCol="0">
            <a:spAutoFit/>
          </a:bodyPr>
          <a:lstStyle/>
          <a:p>
            <a:r>
              <a:rPr lang="en-US" b="1" dirty="0"/>
              <a:t>R</a:t>
            </a:r>
            <a:r>
              <a:rPr lang="en-US" dirty="0" smtClean="0"/>
              <a:t> = sensing matrix</a:t>
            </a:r>
          </a:p>
          <a:p>
            <a:r>
              <a:rPr lang="en-US" b="1" dirty="0" smtClean="0"/>
              <a:t>n</a:t>
            </a:r>
            <a:r>
              <a:rPr lang="en-US" dirty="0" smtClean="0"/>
              <a:t> = sensor noise</a:t>
            </a:r>
            <a:endParaRPr lang="en-US" dirty="0"/>
          </a:p>
        </p:txBody>
      </p:sp>
    </p:spTree>
    <p:extLst>
      <p:ext uri="{BB962C8B-B14F-4D97-AF65-F5344CB8AC3E}">
        <p14:creationId xmlns:p14="http://schemas.microsoft.com/office/powerpoint/2010/main" val="32028198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38</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2900619542"/>
              </p:ext>
            </p:extLst>
          </p:nvPr>
        </p:nvGraphicFramePr>
        <p:xfrm>
          <a:off x="79375" y="2033587"/>
          <a:ext cx="3805238" cy="1525588"/>
        </p:xfrm>
        <a:graphic>
          <a:graphicData uri="http://schemas.openxmlformats.org/presentationml/2006/ole">
            <mc:AlternateContent xmlns:mc="http://schemas.openxmlformats.org/markup-compatibility/2006">
              <mc:Choice xmlns:v="urn:schemas-microsoft-com:vml" Requires="v">
                <p:oleObj spid="_x0000_s28311" name="Equation" r:id="rId3" imgW="2692400" imgH="1079500" progId="Equation.3">
                  <p:embed/>
                </p:oleObj>
              </mc:Choice>
              <mc:Fallback>
                <p:oleObj name="Equation" r:id="rId3" imgW="2692400" imgH="1079500" progId="Equation.3">
                  <p:embed/>
                  <p:pic>
                    <p:nvPicPr>
                      <p:cNvPr id="0" name=""/>
                      <p:cNvPicPr>
                        <a:picLocks noChangeAspect="1" noChangeArrowheads="1"/>
                      </p:cNvPicPr>
                      <p:nvPr/>
                    </p:nvPicPr>
                    <p:blipFill>
                      <a:blip r:embed="rId4"/>
                      <a:srcRect/>
                      <a:stretch>
                        <a:fillRect/>
                      </a:stretch>
                    </p:blipFill>
                    <p:spPr bwMode="auto">
                      <a:xfrm>
                        <a:off x="79375" y="2033587"/>
                        <a:ext cx="3805238" cy="1525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4100561611"/>
              </p:ext>
            </p:extLst>
          </p:nvPr>
        </p:nvGraphicFramePr>
        <p:xfrm>
          <a:off x="4768850" y="1927225"/>
          <a:ext cx="3322638" cy="1577975"/>
        </p:xfrm>
        <a:graphic>
          <a:graphicData uri="http://schemas.openxmlformats.org/presentationml/2006/ole">
            <mc:AlternateContent xmlns:mc="http://schemas.openxmlformats.org/markup-compatibility/2006">
              <mc:Choice xmlns:v="urn:schemas-microsoft-com:vml" Requires="v">
                <p:oleObj spid="_x0000_s28312" name="Equation" r:id="rId5" imgW="2514600" imgH="1193800" progId="Equation.3">
                  <p:embed/>
                </p:oleObj>
              </mc:Choice>
              <mc:Fallback>
                <p:oleObj name="Equation" r:id="rId5" imgW="2514600" imgH="1193800" progId="Equation.3">
                  <p:embed/>
                  <p:pic>
                    <p:nvPicPr>
                      <p:cNvPr id="0" name=""/>
                      <p:cNvPicPr>
                        <a:picLocks noChangeAspect="1" noChangeArrowheads="1"/>
                      </p:cNvPicPr>
                      <p:nvPr/>
                    </p:nvPicPr>
                    <p:blipFill>
                      <a:blip r:embed="rId6"/>
                      <a:srcRect/>
                      <a:stretch>
                        <a:fillRect/>
                      </a:stretch>
                    </p:blipFill>
                    <p:spPr bwMode="auto">
                      <a:xfrm>
                        <a:off x="4768850" y="1927225"/>
                        <a:ext cx="3322638" cy="1577975"/>
                      </a:xfrm>
                      <a:prstGeom prst="rect">
                        <a:avLst/>
                      </a:prstGeom>
                      <a:noFill/>
                      <a:extLst/>
                    </p:spPr>
                  </p:pic>
                </p:oleObj>
              </mc:Fallback>
            </mc:AlternateContent>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2309675710"/>
              </p:ext>
            </p:extLst>
          </p:nvPr>
        </p:nvGraphicFramePr>
        <p:xfrm>
          <a:off x="11113" y="4032250"/>
          <a:ext cx="6932612" cy="920750"/>
        </p:xfrm>
        <a:graphic>
          <a:graphicData uri="http://schemas.openxmlformats.org/presentationml/2006/ole">
            <mc:AlternateContent xmlns:mc="http://schemas.openxmlformats.org/markup-compatibility/2006">
              <mc:Choice xmlns:v="urn:schemas-microsoft-com:vml" Requires="v">
                <p:oleObj spid="_x0000_s28313" name="Equation" r:id="rId7" imgW="4965700" imgH="660400" progId="Equation.3">
                  <p:embed/>
                </p:oleObj>
              </mc:Choice>
              <mc:Fallback>
                <p:oleObj name="Equation" r:id="rId7" imgW="4965700" imgH="660400" progId="Equation.3">
                  <p:embed/>
                  <p:pic>
                    <p:nvPicPr>
                      <p:cNvPr id="0" name=""/>
                      <p:cNvPicPr>
                        <a:picLocks noChangeAspect="1" noChangeArrowheads="1"/>
                      </p:cNvPicPr>
                      <p:nvPr/>
                    </p:nvPicPr>
                    <p:blipFill>
                      <a:blip r:embed="rId8"/>
                      <a:srcRect/>
                      <a:stretch>
                        <a:fillRect/>
                      </a:stretch>
                    </p:blipFill>
                    <p:spPr bwMode="auto">
                      <a:xfrm>
                        <a:off x="11113" y="4032250"/>
                        <a:ext cx="6932612" cy="920750"/>
                      </a:xfrm>
                      <a:prstGeom prst="rect">
                        <a:avLst/>
                      </a:prstGeom>
                      <a:noFill/>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527047077"/>
              </p:ext>
            </p:extLst>
          </p:nvPr>
        </p:nvGraphicFramePr>
        <p:xfrm>
          <a:off x="9525" y="5353050"/>
          <a:ext cx="6196013" cy="1276350"/>
        </p:xfrm>
        <a:graphic>
          <a:graphicData uri="http://schemas.openxmlformats.org/presentationml/2006/ole">
            <mc:AlternateContent xmlns:mc="http://schemas.openxmlformats.org/markup-compatibility/2006">
              <mc:Choice xmlns:v="urn:schemas-microsoft-com:vml" Requires="v">
                <p:oleObj spid="_x0000_s28314" name="Equation" r:id="rId9" imgW="4381500" imgH="901700" progId="Equation.3">
                  <p:embed/>
                </p:oleObj>
              </mc:Choice>
              <mc:Fallback>
                <p:oleObj name="Equation" r:id="rId9" imgW="4381500" imgH="901700" progId="Equation.3">
                  <p:embed/>
                  <p:pic>
                    <p:nvPicPr>
                      <p:cNvPr id="0" name=""/>
                      <p:cNvPicPr>
                        <a:picLocks noChangeAspect="1" noChangeArrowheads="1"/>
                      </p:cNvPicPr>
                      <p:nvPr/>
                    </p:nvPicPr>
                    <p:blipFill>
                      <a:blip r:embed="rId10"/>
                      <a:srcRect/>
                      <a:stretch>
                        <a:fillRect/>
                      </a:stretch>
                    </p:blipFill>
                    <p:spPr bwMode="auto">
                      <a:xfrm>
                        <a:off x="9525" y="5353050"/>
                        <a:ext cx="6196013" cy="127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0" y="3593068"/>
            <a:ext cx="9144000" cy="369332"/>
          </a:xfrm>
          <a:prstGeom prst="rect">
            <a:avLst/>
          </a:prstGeom>
          <a:noFill/>
        </p:spPr>
        <p:txBody>
          <a:bodyPr wrap="square" rtlCol="0">
            <a:spAutoFit/>
          </a:bodyPr>
          <a:lstStyle/>
          <a:p>
            <a:pPr marL="285750" indent="-285750">
              <a:buFont typeface="Arial"/>
              <a:buChar char="•"/>
            </a:pPr>
            <a:r>
              <a:rPr lang="en-US" dirty="0" smtClean="0"/>
              <a:t>Now, substitute in the feedback and transform to Laplace space:</a:t>
            </a:r>
            <a:endParaRPr lang="en-US" dirty="0"/>
          </a:p>
        </p:txBody>
      </p:sp>
      <p:sp>
        <p:nvSpPr>
          <p:cNvPr id="11" name="TextBox 10"/>
          <p:cNvSpPr txBox="1"/>
          <p:nvPr/>
        </p:nvSpPr>
        <p:spPr>
          <a:xfrm>
            <a:off x="0" y="4953000"/>
            <a:ext cx="9144000" cy="369332"/>
          </a:xfrm>
          <a:prstGeom prst="rect">
            <a:avLst/>
          </a:prstGeom>
          <a:noFill/>
        </p:spPr>
        <p:txBody>
          <a:bodyPr wrap="square" rtlCol="0">
            <a:spAutoFit/>
          </a:bodyPr>
          <a:lstStyle/>
          <a:p>
            <a:pPr marL="285750" indent="-285750">
              <a:buFont typeface="Arial"/>
              <a:buChar char="•"/>
            </a:pPr>
            <a:r>
              <a:rPr lang="en-US" dirty="0" smtClean="0"/>
              <a:t>Grouping like terms:</a:t>
            </a:r>
            <a:endParaRPr lang="en-US" dirty="0"/>
          </a:p>
        </p:txBody>
      </p:sp>
      <p:sp>
        <p:nvSpPr>
          <p:cNvPr id="12" name="TextBox 11"/>
          <p:cNvSpPr txBox="1"/>
          <p:nvPr/>
        </p:nvSpPr>
        <p:spPr>
          <a:xfrm>
            <a:off x="381000" y="1447800"/>
            <a:ext cx="8382000" cy="381000"/>
          </a:xfrm>
          <a:prstGeom prst="rect">
            <a:avLst/>
          </a:prstGeom>
          <a:noFill/>
        </p:spPr>
        <p:txBody>
          <a:bodyPr wrap="square" rtlCol="0">
            <a:spAutoFit/>
          </a:bodyPr>
          <a:lstStyle/>
          <a:p>
            <a:pPr algn="ctr"/>
            <a:r>
              <a:rPr lang="en-US" dirty="0" smtClean="0"/>
              <a:t>Determining the coupling of common mode damping to DARM</a:t>
            </a:r>
            <a:endParaRPr lang="en-US" dirty="0"/>
          </a:p>
        </p:txBody>
      </p:sp>
    </p:spTree>
    <p:extLst>
      <p:ext uri="{BB962C8B-B14F-4D97-AF65-F5344CB8AC3E}">
        <p14:creationId xmlns:p14="http://schemas.microsoft.com/office/powerpoint/2010/main" val="42578291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39</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1923574291"/>
              </p:ext>
            </p:extLst>
          </p:nvPr>
        </p:nvGraphicFramePr>
        <p:xfrm>
          <a:off x="9525" y="1998663"/>
          <a:ext cx="4956175" cy="844550"/>
        </p:xfrm>
        <a:graphic>
          <a:graphicData uri="http://schemas.openxmlformats.org/presentationml/2006/ole">
            <mc:AlternateContent xmlns:mc="http://schemas.openxmlformats.org/markup-compatibility/2006">
              <mc:Choice xmlns:v="urn:schemas-microsoft-com:vml" Requires="v">
                <p:oleObj spid="_x0000_s46109" name="Equation" r:id="rId3" imgW="3505200" imgH="596900" progId="Equation.3">
                  <p:embed/>
                </p:oleObj>
              </mc:Choice>
              <mc:Fallback>
                <p:oleObj name="Equation" r:id="rId3" imgW="3505200" imgH="596900" progId="Equation.3">
                  <p:embed/>
                  <p:pic>
                    <p:nvPicPr>
                      <p:cNvPr id="0" name=""/>
                      <p:cNvPicPr>
                        <a:picLocks noChangeAspect="1" noChangeArrowheads="1"/>
                      </p:cNvPicPr>
                      <p:nvPr/>
                    </p:nvPicPr>
                    <p:blipFill>
                      <a:blip r:embed="rId4"/>
                      <a:srcRect/>
                      <a:stretch>
                        <a:fillRect/>
                      </a:stretch>
                    </p:blipFill>
                    <p:spPr bwMode="auto">
                      <a:xfrm>
                        <a:off x="9525" y="1998663"/>
                        <a:ext cx="4956175"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0" y="1524000"/>
            <a:ext cx="9144000" cy="369332"/>
          </a:xfrm>
          <a:prstGeom prst="rect">
            <a:avLst/>
          </a:prstGeom>
          <a:noFill/>
        </p:spPr>
        <p:txBody>
          <a:bodyPr wrap="square" rtlCol="0">
            <a:spAutoFit/>
          </a:bodyPr>
          <a:lstStyle/>
          <a:p>
            <a:pPr marL="285750" indent="-285750">
              <a:buFont typeface="Arial"/>
              <a:buChar char="•"/>
            </a:pPr>
            <a:r>
              <a:rPr lang="en-US" dirty="0" smtClean="0"/>
              <a:t>Solving </a:t>
            </a:r>
            <a:r>
              <a:rPr lang="en-US" b="1" dirty="0" smtClean="0"/>
              <a:t>c</a:t>
            </a:r>
            <a:r>
              <a:rPr lang="en-US" dirty="0" smtClean="0"/>
              <a:t> in terms of </a:t>
            </a:r>
            <a:r>
              <a:rPr lang="en-US" b="1" dirty="0" smtClean="0"/>
              <a:t>d</a:t>
            </a:r>
            <a:r>
              <a:rPr lang="en-US" dirty="0" smtClean="0"/>
              <a:t> and   :</a:t>
            </a:r>
            <a:endParaRPr lang="en-US" dirty="0"/>
          </a:p>
        </p:txBody>
      </p:sp>
      <p:graphicFrame>
        <p:nvGraphicFramePr>
          <p:cNvPr id="14" name="Object 10"/>
          <p:cNvGraphicFramePr>
            <a:graphicFrameLocks noChangeAspect="1"/>
          </p:cNvGraphicFramePr>
          <p:nvPr>
            <p:extLst>
              <p:ext uri="{D42A27DB-BD31-4B8C-83A1-F6EECF244321}">
                <p14:modId xmlns:p14="http://schemas.microsoft.com/office/powerpoint/2010/main" val="1477009465"/>
              </p:ext>
            </p:extLst>
          </p:nvPr>
        </p:nvGraphicFramePr>
        <p:xfrm>
          <a:off x="61912" y="3292475"/>
          <a:ext cx="9082088" cy="862349"/>
        </p:xfrm>
        <a:graphic>
          <a:graphicData uri="http://schemas.openxmlformats.org/presentationml/2006/ole">
            <mc:AlternateContent xmlns:mc="http://schemas.openxmlformats.org/markup-compatibility/2006">
              <mc:Choice xmlns:v="urn:schemas-microsoft-com:vml" Requires="v">
                <p:oleObj spid="_x0000_s46110" name="Equation" r:id="rId5" imgW="6692900" imgH="635000" progId="Equation.3">
                  <p:embed/>
                </p:oleObj>
              </mc:Choice>
              <mc:Fallback>
                <p:oleObj name="Equation" r:id="rId5" imgW="6692900" imgH="635000" progId="Equation.3">
                  <p:embed/>
                  <p:pic>
                    <p:nvPicPr>
                      <p:cNvPr id="0" name=""/>
                      <p:cNvPicPr>
                        <a:picLocks noChangeAspect="1" noChangeArrowheads="1"/>
                      </p:cNvPicPr>
                      <p:nvPr/>
                    </p:nvPicPr>
                    <p:blipFill>
                      <a:blip r:embed="rId6"/>
                      <a:srcRect/>
                      <a:stretch>
                        <a:fillRect/>
                      </a:stretch>
                    </p:blipFill>
                    <p:spPr bwMode="auto">
                      <a:xfrm>
                        <a:off x="61912" y="3292475"/>
                        <a:ext cx="9082088" cy="862349"/>
                      </a:xfrm>
                      <a:prstGeom prst="rect">
                        <a:avLst/>
                      </a:prstGeom>
                      <a:noFill/>
                      <a:extLst/>
                    </p:spPr>
                  </p:pic>
                </p:oleObj>
              </mc:Fallback>
            </mc:AlternateContent>
          </a:graphicData>
        </a:graphic>
      </p:graphicFrame>
      <p:sp>
        <p:nvSpPr>
          <p:cNvPr id="16" name="TextBox 15"/>
          <p:cNvSpPr txBox="1"/>
          <p:nvPr/>
        </p:nvSpPr>
        <p:spPr>
          <a:xfrm>
            <a:off x="0" y="2913618"/>
            <a:ext cx="9144000" cy="369332"/>
          </a:xfrm>
          <a:prstGeom prst="rect">
            <a:avLst/>
          </a:prstGeom>
          <a:noFill/>
        </p:spPr>
        <p:txBody>
          <a:bodyPr wrap="square" rtlCol="0">
            <a:spAutoFit/>
          </a:bodyPr>
          <a:lstStyle/>
          <a:p>
            <a:pPr marL="285750" indent="-285750">
              <a:buFont typeface="Arial"/>
              <a:buChar char="•"/>
            </a:pPr>
            <a:r>
              <a:rPr lang="en-US" dirty="0" smtClean="0"/>
              <a:t>Plugging </a:t>
            </a:r>
            <a:r>
              <a:rPr lang="en-US" b="1" dirty="0" smtClean="0"/>
              <a:t>c </a:t>
            </a:r>
            <a:r>
              <a:rPr lang="en-US" dirty="0" smtClean="0"/>
              <a:t>in to </a:t>
            </a:r>
            <a:r>
              <a:rPr lang="en-US" b="1" dirty="0" smtClean="0"/>
              <a:t>d</a:t>
            </a:r>
            <a:r>
              <a:rPr lang="en-US" dirty="0" smtClean="0"/>
              <a:t> equation:</a:t>
            </a:r>
            <a:endParaRPr lang="en-US" dirty="0"/>
          </a:p>
        </p:txBody>
      </p:sp>
      <p:graphicFrame>
        <p:nvGraphicFramePr>
          <p:cNvPr id="17" name="Object 10"/>
          <p:cNvGraphicFramePr>
            <a:graphicFrameLocks noChangeAspect="1"/>
          </p:cNvGraphicFramePr>
          <p:nvPr>
            <p:extLst>
              <p:ext uri="{D42A27DB-BD31-4B8C-83A1-F6EECF244321}">
                <p14:modId xmlns:p14="http://schemas.microsoft.com/office/powerpoint/2010/main" val="1725826644"/>
              </p:ext>
            </p:extLst>
          </p:nvPr>
        </p:nvGraphicFramePr>
        <p:xfrm>
          <a:off x="3962400" y="5486400"/>
          <a:ext cx="198438" cy="233362"/>
        </p:xfrm>
        <a:graphic>
          <a:graphicData uri="http://schemas.openxmlformats.org/presentationml/2006/ole">
            <mc:AlternateContent xmlns:mc="http://schemas.openxmlformats.org/markup-compatibility/2006">
              <mc:Choice xmlns:v="urn:schemas-microsoft-com:vml" Requires="v">
                <p:oleObj spid="_x0000_s46111" name="Equation" r:id="rId7" imgW="139700" imgH="165100" progId="Equation.3">
                  <p:embed/>
                </p:oleObj>
              </mc:Choice>
              <mc:Fallback>
                <p:oleObj name="Equation" r:id="rId7" imgW="139700" imgH="165100" progId="Equation.3">
                  <p:embed/>
                  <p:pic>
                    <p:nvPicPr>
                      <p:cNvPr id="0" name=""/>
                      <p:cNvPicPr>
                        <a:picLocks noChangeAspect="1" noChangeArrowheads="1"/>
                      </p:cNvPicPr>
                      <p:nvPr/>
                    </p:nvPicPr>
                    <p:blipFill>
                      <a:blip r:embed="rId8"/>
                      <a:srcRect/>
                      <a:stretch>
                        <a:fillRect/>
                      </a:stretch>
                    </p:blipFill>
                    <p:spPr bwMode="auto">
                      <a:xfrm>
                        <a:off x="3962400" y="5486400"/>
                        <a:ext cx="198438" cy="233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3556670038"/>
              </p:ext>
            </p:extLst>
          </p:nvPr>
        </p:nvGraphicFramePr>
        <p:xfrm>
          <a:off x="25400" y="4437063"/>
          <a:ext cx="6985000" cy="969962"/>
        </p:xfrm>
        <a:graphic>
          <a:graphicData uri="http://schemas.openxmlformats.org/presentationml/2006/ole">
            <mc:AlternateContent xmlns:mc="http://schemas.openxmlformats.org/markup-compatibility/2006">
              <mc:Choice xmlns:v="urn:schemas-microsoft-com:vml" Requires="v">
                <p:oleObj spid="_x0000_s46112" name="Equation" r:id="rId9" imgW="4940300" imgH="685800" progId="Equation.3">
                  <p:embed/>
                </p:oleObj>
              </mc:Choice>
              <mc:Fallback>
                <p:oleObj name="Equation" r:id="rId9" imgW="4940300" imgH="685800" progId="Equation.3">
                  <p:embed/>
                  <p:pic>
                    <p:nvPicPr>
                      <p:cNvPr id="0" name=""/>
                      <p:cNvPicPr>
                        <a:picLocks noChangeAspect="1" noChangeArrowheads="1"/>
                      </p:cNvPicPr>
                      <p:nvPr/>
                    </p:nvPicPr>
                    <p:blipFill>
                      <a:blip r:embed="rId10"/>
                      <a:srcRect/>
                      <a:stretch>
                        <a:fillRect/>
                      </a:stretch>
                    </p:blipFill>
                    <p:spPr bwMode="auto">
                      <a:xfrm>
                        <a:off x="25400" y="4437063"/>
                        <a:ext cx="6985000"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0" y="4126468"/>
            <a:ext cx="9144000" cy="369332"/>
          </a:xfrm>
          <a:prstGeom prst="rect">
            <a:avLst/>
          </a:prstGeom>
          <a:noFill/>
        </p:spPr>
        <p:txBody>
          <a:bodyPr wrap="square" rtlCol="0">
            <a:spAutoFit/>
          </a:bodyPr>
          <a:lstStyle/>
          <a:p>
            <a:pPr marL="285750" indent="-285750">
              <a:buFont typeface="Arial"/>
              <a:buChar char="•"/>
            </a:pPr>
            <a:r>
              <a:rPr lang="en-US" dirty="0" smtClean="0"/>
              <a:t>Defining intermediate variables to keep things tidy:</a:t>
            </a:r>
            <a:endParaRPr lang="en-US" dirty="0"/>
          </a:p>
        </p:txBody>
      </p:sp>
      <p:graphicFrame>
        <p:nvGraphicFramePr>
          <p:cNvPr id="20" name="Object 10"/>
          <p:cNvGraphicFramePr>
            <a:graphicFrameLocks noChangeAspect="1"/>
          </p:cNvGraphicFramePr>
          <p:nvPr>
            <p:extLst>
              <p:ext uri="{D42A27DB-BD31-4B8C-83A1-F6EECF244321}">
                <p14:modId xmlns:p14="http://schemas.microsoft.com/office/powerpoint/2010/main" val="996783006"/>
              </p:ext>
            </p:extLst>
          </p:nvPr>
        </p:nvGraphicFramePr>
        <p:xfrm>
          <a:off x="152400" y="5808662"/>
          <a:ext cx="1077912" cy="592138"/>
        </p:xfrm>
        <a:graphic>
          <a:graphicData uri="http://schemas.openxmlformats.org/presentationml/2006/ole">
            <mc:AlternateContent xmlns:mc="http://schemas.openxmlformats.org/markup-compatibility/2006">
              <mc:Choice xmlns:v="urn:schemas-microsoft-com:vml" Requires="v">
                <p:oleObj spid="_x0000_s46113" name="Equation" r:id="rId11" imgW="762000" imgH="419100" progId="Equation.3">
                  <p:embed/>
                </p:oleObj>
              </mc:Choice>
              <mc:Fallback>
                <p:oleObj name="Equation" r:id="rId11" imgW="762000" imgH="419100" progId="Equation.3">
                  <p:embed/>
                  <p:pic>
                    <p:nvPicPr>
                      <p:cNvPr id="0" name=""/>
                      <p:cNvPicPr>
                        <a:picLocks noChangeAspect="1" noChangeArrowheads="1"/>
                      </p:cNvPicPr>
                      <p:nvPr/>
                    </p:nvPicPr>
                    <p:blipFill>
                      <a:blip r:embed="rId12"/>
                      <a:srcRect/>
                      <a:stretch>
                        <a:fillRect/>
                      </a:stretch>
                    </p:blipFill>
                    <p:spPr bwMode="auto">
                      <a:xfrm>
                        <a:off x="152400" y="5808662"/>
                        <a:ext cx="1077912"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8044" y="5410200"/>
            <a:ext cx="9144000" cy="369332"/>
          </a:xfrm>
          <a:prstGeom prst="rect">
            <a:avLst/>
          </a:prstGeom>
          <a:noFill/>
        </p:spPr>
        <p:txBody>
          <a:bodyPr wrap="square" rtlCol="0">
            <a:spAutoFit/>
          </a:bodyPr>
          <a:lstStyle/>
          <a:p>
            <a:pPr marL="285750" indent="-285750">
              <a:buFont typeface="Arial"/>
              <a:buChar char="•"/>
            </a:pPr>
            <a:r>
              <a:rPr lang="en-US" dirty="0" smtClean="0"/>
              <a:t>Then </a:t>
            </a:r>
            <a:r>
              <a:rPr lang="en-US" b="1" dirty="0" smtClean="0"/>
              <a:t>d</a:t>
            </a:r>
            <a:r>
              <a:rPr lang="en-US" dirty="0" smtClean="0"/>
              <a:t> can be written as a function of    :</a:t>
            </a:r>
            <a:endParaRPr lang="en-US" dirty="0"/>
          </a:p>
        </p:txBody>
      </p:sp>
    </p:spTree>
    <p:extLst>
      <p:ext uri="{BB962C8B-B14F-4D97-AF65-F5344CB8AC3E}">
        <p14:creationId xmlns:p14="http://schemas.microsoft.com/office/powerpoint/2010/main" val="23868714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7086600" y="6492875"/>
            <a:ext cx="2133600" cy="365125"/>
          </a:xfrm>
        </p:spPr>
        <p:txBody>
          <a:bodyPr/>
          <a:lstStyle/>
          <a:p>
            <a:fld id="{B6F15528-21DE-4FAA-801E-634DDDAF4B2B}" type="slidenum">
              <a:rPr lang="en-US" smtClean="0"/>
              <a:pPr/>
              <a:t>4</a:t>
            </a:fld>
            <a:r>
              <a:rPr lang="en-US" dirty="0" smtClean="0"/>
              <a:t>/3</a:t>
            </a:r>
            <a:r>
              <a:rPr lang="en-US" dirty="0"/>
              <a:t>2</a:t>
            </a:r>
          </a:p>
        </p:txBody>
      </p:sp>
      <p:sp>
        <p:nvSpPr>
          <p:cNvPr id="171" name="Title 170"/>
          <p:cNvSpPr>
            <a:spLocks noGrp="1"/>
          </p:cNvSpPr>
          <p:nvPr>
            <p:ph type="title"/>
          </p:nvPr>
        </p:nvSpPr>
        <p:spPr/>
        <p:txBody>
          <a:bodyPr>
            <a:normAutofit/>
          </a:bodyPr>
          <a:lstStyle/>
          <a:p>
            <a:r>
              <a:rPr lang="en-US" dirty="0" smtClean="0"/>
              <a:t>Common Arm Length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462221"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410200" y="3964900"/>
            <a:ext cx="3352800" cy="2616101"/>
          </a:xfrm>
          <a:prstGeom prst="rect">
            <a:avLst/>
          </a:prstGeom>
          <a:noFill/>
          <a:ln w="12700">
            <a:solidFill>
              <a:schemeClr val="tx1"/>
            </a:solidFill>
          </a:ln>
        </p:spPr>
        <p:txBody>
          <a:bodyPr wrap="square" rtlCol="0">
            <a:spAutoFit/>
          </a:bodyPr>
          <a:lstStyle/>
          <a:p>
            <a:pPr>
              <a:spcAft>
                <a:spcPts val="1200"/>
              </a:spcAft>
              <a:buFont typeface="Arial" charset="0"/>
              <a:buChar char="•"/>
            </a:pPr>
            <a:r>
              <a:rPr lang="en-US" dirty="0" smtClean="0"/>
              <a:t> Common length DOF independent from cavity control</a:t>
            </a:r>
          </a:p>
          <a:p>
            <a:pPr>
              <a:spcAft>
                <a:spcPts val="1200"/>
              </a:spcAft>
              <a:buFont typeface="Arial" charset="0"/>
              <a:buChar char="•"/>
            </a:pPr>
            <a:r>
              <a:rPr lang="en-US" dirty="0" smtClean="0"/>
              <a:t> The global common length damping injects the same sensor noise into both pendulums</a:t>
            </a:r>
          </a:p>
          <a:p>
            <a:pPr>
              <a:spcAft>
                <a:spcPts val="1200"/>
              </a:spcAft>
              <a:buFont typeface="Arial" charset="0"/>
              <a:buChar char="•"/>
            </a:pPr>
            <a:r>
              <a:rPr lang="en-US" dirty="0"/>
              <a:t> B</a:t>
            </a:r>
            <a:r>
              <a:rPr lang="en-US" dirty="0" smtClean="0"/>
              <a:t>oth pendulums are the same, so noise stays in common mode, i.e. </a:t>
            </a:r>
            <a:r>
              <a:rPr lang="en-US" dirty="0"/>
              <a:t>n</a:t>
            </a:r>
            <a:r>
              <a:rPr lang="en-US" dirty="0" smtClean="0"/>
              <a:t>o damping noise to cavity!</a:t>
            </a:r>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31720" y="2526268"/>
            <a:ext cx="335280" cy="369332"/>
          </a:xfrm>
          <a:prstGeom prst="rect">
            <a:avLst/>
          </a:prstGeom>
          <a:noFill/>
        </p:spPr>
        <p:txBody>
          <a:bodyPr wrap="square" rtlCol="0">
            <a:spAutoFit/>
          </a:bodyPr>
          <a:lstStyle/>
          <a:p>
            <a:r>
              <a:rPr lang="en-US" dirty="0"/>
              <a:t>+</a:t>
            </a:r>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828800" y="3429000"/>
            <a:ext cx="1295400"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Common length damping</a:t>
            </a:r>
            <a:endParaRPr lang="en-US" dirty="0">
              <a:solidFill>
                <a:schemeClr val="tx1"/>
              </a:solidFill>
              <a:cs typeface="Arial" charset="0"/>
            </a:endParaRPr>
          </a:p>
        </p:txBody>
      </p:sp>
      <p:cxnSp>
        <p:nvCxnSpPr>
          <p:cNvPr id="168" name="Straight Connector 167"/>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80" name="TextBox 179"/>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81" name="TextBox 180"/>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82" name="TextBox 181"/>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2" name="TextBox 191"/>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3" name="TextBox 192"/>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194" name="Object 4"/>
          <p:cNvGraphicFramePr>
            <a:graphicFrameLocks noChangeAspect="1"/>
          </p:cNvGraphicFramePr>
          <p:nvPr>
            <p:extLst>
              <p:ext uri="{D42A27DB-BD31-4B8C-83A1-F6EECF244321}">
                <p14:modId xmlns:p14="http://schemas.microsoft.com/office/powerpoint/2010/main" val="4181403647"/>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18929" name="Equation" r:id="rId4" imgW="876300" imgH="393700" progId="Equation.3">
                  <p:embed/>
                </p:oleObj>
              </mc:Choice>
              <mc:Fallback>
                <p:oleObj name="Equation" r:id="rId4" imgW="876300" imgH="393700" progId="Equation.3">
                  <p:embed/>
                  <p:pic>
                    <p:nvPicPr>
                      <p:cNvPr id="0" name=""/>
                      <p:cNvPicPr>
                        <a:picLocks noChangeAspect="1" noChangeArrowheads="1"/>
                      </p:cNvPicPr>
                      <p:nvPr/>
                    </p:nvPicPr>
                    <p:blipFill>
                      <a:blip r:embed="rId5"/>
                      <a:srcRect/>
                      <a:stretch>
                        <a:fillRect/>
                      </a:stretch>
                    </p:blipFill>
                    <p:spPr bwMode="auto">
                      <a:xfrm>
                        <a:off x="1779588" y="2057400"/>
                        <a:ext cx="1358900" cy="609600"/>
                      </a:xfrm>
                      <a:prstGeom prst="rect">
                        <a:avLst/>
                      </a:prstGeom>
                      <a:noFill/>
                      <a:extLst/>
                    </p:spPr>
                  </p:pic>
                </p:oleObj>
              </mc:Fallback>
            </mc:AlternateContent>
          </a:graphicData>
        </a:graphic>
      </p:graphicFrame>
      <p:graphicFrame>
        <p:nvGraphicFramePr>
          <p:cNvPr id="199" name="Object 4"/>
          <p:cNvGraphicFramePr>
            <a:graphicFrameLocks noChangeAspect="1"/>
          </p:cNvGraphicFramePr>
          <p:nvPr>
            <p:extLst>
              <p:ext uri="{D42A27DB-BD31-4B8C-83A1-F6EECF244321}">
                <p14:modId xmlns:p14="http://schemas.microsoft.com/office/powerpoint/2010/main" val="4237131888"/>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18930"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cxnSp>
        <p:nvCxnSpPr>
          <p:cNvPr id="201" name="Straight Connector 200"/>
          <p:cNvCxnSpPr/>
          <p:nvPr/>
        </p:nvCxnSpPr>
        <p:spPr bwMode="auto">
          <a:xfrm flipH="1" flipV="1">
            <a:off x="304800" y="2819400"/>
            <a:ext cx="1752600" cy="3810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2" name="Straight Arrow Connector 24"/>
          <p:cNvCxnSpPr/>
          <p:nvPr/>
        </p:nvCxnSpPr>
        <p:spPr bwMode="auto">
          <a:xfrm flipH="1">
            <a:off x="3048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3" name="Straight Arrow Connector 24"/>
          <p:cNvCxnSpPr/>
          <p:nvPr/>
        </p:nvCxnSpPr>
        <p:spPr bwMode="auto">
          <a:xfrm flipH="1">
            <a:off x="42672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4"/>
          <p:cNvCxnSpPr/>
          <p:nvPr/>
        </p:nvCxnSpPr>
        <p:spPr bwMode="auto">
          <a:xfrm flipH="1" flipV="1">
            <a:off x="2667000" y="2732532"/>
            <a:ext cx="17526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cxnSp>
        <p:nvCxnSpPr>
          <p:cNvPr id="205" name="Straight Connector 204"/>
          <p:cNvCxnSpPr/>
          <p:nvPr/>
        </p:nvCxnSpPr>
        <p:spPr>
          <a:xfrm flipV="1">
            <a:off x="4419600" y="2743200"/>
            <a:ext cx="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69" name="Straight Connector 168"/>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Isosceles Triangle 171"/>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extBox 172"/>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74" name="Isosceles Triangle 173"/>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extBox 174"/>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pic>
        <p:nvPicPr>
          <p:cNvPr id="211" name="Picture 210" descr="ToptoTopTF_nocav.png"/>
          <p:cNvPicPr>
            <a:picLocks noChangeAspect="1"/>
          </p:cNvPicPr>
          <p:nvPr/>
        </p:nvPicPr>
        <p:blipFill rotWithShape="1">
          <a:blip r:embed="rId8">
            <a:extLst>
              <a:ext uri="{28A0092B-C50C-407E-A947-70E740481C1C}">
                <a14:useLocalDpi xmlns:a14="http://schemas.microsoft.com/office/drawing/2010/main" val="0"/>
              </a:ext>
            </a:extLst>
          </a:blip>
          <a:srcRect r="5144"/>
          <a:stretch/>
        </p:blipFill>
        <p:spPr>
          <a:xfrm>
            <a:off x="4928616" y="1417320"/>
            <a:ext cx="4215384" cy="2468880"/>
          </a:xfrm>
          <a:prstGeom prst="rect">
            <a:avLst/>
          </a:prstGeom>
        </p:spPr>
      </p:pic>
      <p:sp>
        <p:nvSpPr>
          <p:cNvPr id="176" name="TextBox 175"/>
          <p:cNvSpPr txBox="1"/>
          <p:nvPr/>
        </p:nvSpPr>
        <p:spPr>
          <a:xfrm>
            <a:off x="76200" y="2678668"/>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77" name="TextBox 176"/>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cxnSp>
        <p:nvCxnSpPr>
          <p:cNvPr id="178" name="Straight Connector 177"/>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346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40</a:t>
            </a:fld>
            <a:endParaRPr lang="en-US"/>
          </a:p>
        </p:txBody>
      </p:sp>
      <p:sp>
        <p:nvSpPr>
          <p:cNvPr id="11" name="TextBox 10"/>
          <p:cNvSpPr txBox="1"/>
          <p:nvPr/>
        </p:nvSpPr>
        <p:spPr>
          <a:xfrm>
            <a:off x="0" y="1524000"/>
            <a:ext cx="9144000" cy="369332"/>
          </a:xfrm>
          <a:prstGeom prst="rect">
            <a:avLst/>
          </a:prstGeom>
          <a:noFill/>
        </p:spPr>
        <p:txBody>
          <a:bodyPr wrap="square" rtlCol="0">
            <a:spAutoFit/>
          </a:bodyPr>
          <a:lstStyle/>
          <a:p>
            <a:r>
              <a:rPr lang="en-US" dirty="0" smtClean="0"/>
              <a:t>Then the transfer function from common mode sensor noise to DARM is:</a:t>
            </a:r>
            <a:endParaRPr lang="en-US" dirty="0"/>
          </a:p>
        </p:txBody>
      </p:sp>
      <p:graphicFrame>
        <p:nvGraphicFramePr>
          <p:cNvPr id="20" name="Object 10"/>
          <p:cNvGraphicFramePr>
            <a:graphicFrameLocks noChangeAspect="1"/>
          </p:cNvGraphicFramePr>
          <p:nvPr>
            <p:extLst>
              <p:ext uri="{D42A27DB-BD31-4B8C-83A1-F6EECF244321}">
                <p14:modId xmlns:p14="http://schemas.microsoft.com/office/powerpoint/2010/main" val="2281067759"/>
              </p:ext>
            </p:extLst>
          </p:nvPr>
        </p:nvGraphicFramePr>
        <p:xfrm>
          <a:off x="58737" y="1990725"/>
          <a:ext cx="7637463" cy="914400"/>
        </p:xfrm>
        <a:graphic>
          <a:graphicData uri="http://schemas.openxmlformats.org/presentationml/2006/ole">
            <mc:AlternateContent xmlns:mc="http://schemas.openxmlformats.org/markup-compatibility/2006">
              <mc:Choice xmlns:v="urn:schemas-microsoft-com:vml" Requires="v">
                <p:oleObj spid="_x0000_s9624" name="Equation" r:id="rId3" imgW="5397500" imgH="647700" progId="Equation.3">
                  <p:embed/>
                </p:oleObj>
              </mc:Choice>
              <mc:Fallback>
                <p:oleObj name="Equation" r:id="rId3" imgW="5397500" imgH="647700" progId="Equation.3">
                  <p:embed/>
                  <p:pic>
                    <p:nvPicPr>
                      <p:cNvPr id="0" name=""/>
                      <p:cNvPicPr>
                        <a:picLocks noChangeAspect="1" noChangeArrowheads="1"/>
                      </p:cNvPicPr>
                      <p:nvPr/>
                    </p:nvPicPr>
                    <p:blipFill>
                      <a:blip r:embed="rId4"/>
                      <a:srcRect/>
                      <a:stretch>
                        <a:fillRect/>
                      </a:stretch>
                    </p:blipFill>
                    <p:spPr bwMode="auto">
                      <a:xfrm>
                        <a:off x="58737" y="1990725"/>
                        <a:ext cx="7637463" cy="914400"/>
                      </a:xfrm>
                      <a:prstGeom prst="rect">
                        <a:avLst/>
                      </a:prstGeom>
                      <a:noFill/>
                      <a:extLst/>
                    </p:spPr>
                  </p:pic>
                </p:oleObj>
              </mc:Fallback>
            </mc:AlternateContent>
          </a:graphicData>
        </a:graphic>
      </p:graphicFrame>
      <p:sp>
        <p:nvSpPr>
          <p:cNvPr id="5" name="Rectangle 4"/>
          <p:cNvSpPr/>
          <p:nvPr/>
        </p:nvSpPr>
        <p:spPr>
          <a:xfrm>
            <a:off x="0" y="2362200"/>
            <a:ext cx="1752600"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3276600"/>
            <a:ext cx="8077200" cy="646331"/>
          </a:xfrm>
          <a:prstGeom prst="rect">
            <a:avLst/>
          </a:prstGeom>
          <a:noFill/>
        </p:spPr>
        <p:txBody>
          <a:bodyPr wrap="square" rtlCol="0">
            <a:spAutoFit/>
          </a:bodyPr>
          <a:lstStyle/>
          <a:p>
            <a:r>
              <a:rPr lang="en-US" dirty="0" smtClean="0"/>
              <a:t>As the plant differences go to zero, </a:t>
            </a:r>
            <a:r>
              <a:rPr lang="en-US" b="1" dirty="0"/>
              <a:t>N</a:t>
            </a:r>
            <a:r>
              <a:rPr lang="en-US" dirty="0"/>
              <a:t> goes to </a:t>
            </a:r>
            <a:r>
              <a:rPr lang="en-US" dirty="0" smtClean="0"/>
              <a:t>zero, and thus the coupling of common mode damping noise to DARM goes to zero.</a:t>
            </a:r>
            <a:endParaRPr lang="en-US" b="1" dirty="0"/>
          </a:p>
        </p:txBody>
      </p:sp>
    </p:spTree>
    <p:extLst>
      <p:ext uri="{BB962C8B-B14F-4D97-AF65-F5344CB8AC3E}">
        <p14:creationId xmlns:p14="http://schemas.microsoft.com/office/powerpoint/2010/main" val="28905514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Simple Common to Diff. Coupling Ex.</a:t>
            </a:r>
            <a:endParaRPr lang="en-US" dirty="0"/>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41</a:t>
            </a:fld>
            <a:endParaRPr lang="en-US"/>
          </a:p>
        </p:txBody>
      </p:sp>
      <p:graphicFrame>
        <p:nvGraphicFramePr>
          <p:cNvPr id="191" name="Object 10"/>
          <p:cNvGraphicFramePr>
            <a:graphicFrameLocks noChangeAspect="1"/>
          </p:cNvGraphicFramePr>
          <p:nvPr>
            <p:extLst>
              <p:ext uri="{D42A27DB-BD31-4B8C-83A1-F6EECF244321}">
                <p14:modId xmlns:p14="http://schemas.microsoft.com/office/powerpoint/2010/main" val="1826091092"/>
              </p:ext>
            </p:extLst>
          </p:nvPr>
        </p:nvGraphicFramePr>
        <p:xfrm>
          <a:off x="457200" y="4322480"/>
          <a:ext cx="2647950" cy="2405627"/>
        </p:xfrm>
        <a:graphic>
          <a:graphicData uri="http://schemas.openxmlformats.org/presentationml/2006/ole">
            <mc:AlternateContent xmlns:mc="http://schemas.openxmlformats.org/markup-compatibility/2006">
              <mc:Choice xmlns:v="urn:schemas-microsoft-com:vml" Requires="v">
                <p:oleObj spid="_x0000_s39256" name="Equation" r:id="rId3" imgW="2349500" imgH="2133600" progId="Equation.3">
                  <p:embed/>
                </p:oleObj>
              </mc:Choice>
              <mc:Fallback>
                <p:oleObj name="Equation" r:id="rId3" imgW="2349500" imgH="2133600" progId="Equation.3">
                  <p:embed/>
                  <p:pic>
                    <p:nvPicPr>
                      <p:cNvPr id="0" name=""/>
                      <p:cNvPicPr>
                        <a:picLocks noChangeAspect="1" noChangeArrowheads="1"/>
                      </p:cNvPicPr>
                      <p:nvPr/>
                    </p:nvPicPr>
                    <p:blipFill>
                      <a:blip r:embed="rId4"/>
                      <a:srcRect/>
                      <a:stretch>
                        <a:fillRect/>
                      </a:stretch>
                    </p:blipFill>
                    <p:spPr bwMode="auto">
                      <a:xfrm>
                        <a:off x="457200" y="4322480"/>
                        <a:ext cx="2647950" cy="2405627"/>
                      </a:xfrm>
                      <a:prstGeom prst="rect">
                        <a:avLst/>
                      </a:prstGeom>
                      <a:noFill/>
                      <a:extLst/>
                    </p:spPr>
                  </p:pic>
                </p:oleObj>
              </mc:Fallback>
            </mc:AlternateContent>
          </a:graphicData>
        </a:graphic>
      </p:graphicFrame>
      <p:graphicFrame>
        <p:nvGraphicFramePr>
          <p:cNvPr id="192" name="Object 10"/>
          <p:cNvGraphicFramePr>
            <a:graphicFrameLocks noChangeAspect="1"/>
          </p:cNvGraphicFramePr>
          <p:nvPr>
            <p:extLst>
              <p:ext uri="{D42A27DB-BD31-4B8C-83A1-F6EECF244321}">
                <p14:modId xmlns:p14="http://schemas.microsoft.com/office/powerpoint/2010/main" val="699016691"/>
              </p:ext>
            </p:extLst>
          </p:nvPr>
        </p:nvGraphicFramePr>
        <p:xfrm>
          <a:off x="5095875" y="1903412"/>
          <a:ext cx="3895725" cy="1830388"/>
        </p:xfrm>
        <a:graphic>
          <a:graphicData uri="http://schemas.openxmlformats.org/presentationml/2006/ole">
            <mc:AlternateContent xmlns:mc="http://schemas.openxmlformats.org/markup-compatibility/2006">
              <mc:Choice xmlns:v="urn:schemas-microsoft-com:vml" Requires="v">
                <p:oleObj spid="_x0000_s39257" name="Equation" r:id="rId5" imgW="2755900" imgH="1295400" progId="Equation.3">
                  <p:embed/>
                </p:oleObj>
              </mc:Choice>
              <mc:Fallback>
                <p:oleObj name="Equation" r:id="rId5" imgW="2755900" imgH="1295400" progId="Equation.3">
                  <p:embed/>
                  <p:pic>
                    <p:nvPicPr>
                      <p:cNvPr id="0" name=""/>
                      <p:cNvPicPr>
                        <a:picLocks noChangeAspect="1" noChangeArrowheads="1"/>
                      </p:cNvPicPr>
                      <p:nvPr/>
                    </p:nvPicPr>
                    <p:blipFill>
                      <a:blip r:embed="rId6"/>
                      <a:srcRect/>
                      <a:stretch>
                        <a:fillRect/>
                      </a:stretch>
                    </p:blipFill>
                    <p:spPr bwMode="auto">
                      <a:xfrm>
                        <a:off x="5095875" y="1903412"/>
                        <a:ext cx="3895725" cy="183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3" name="Object 10"/>
          <p:cNvGraphicFramePr>
            <a:graphicFrameLocks noChangeAspect="1"/>
          </p:cNvGraphicFramePr>
          <p:nvPr>
            <p:extLst>
              <p:ext uri="{D42A27DB-BD31-4B8C-83A1-F6EECF244321}">
                <p14:modId xmlns:p14="http://schemas.microsoft.com/office/powerpoint/2010/main" val="1867352828"/>
              </p:ext>
            </p:extLst>
          </p:nvPr>
        </p:nvGraphicFramePr>
        <p:xfrm>
          <a:off x="5364162" y="3959225"/>
          <a:ext cx="3322638" cy="2517775"/>
        </p:xfrm>
        <a:graphic>
          <a:graphicData uri="http://schemas.openxmlformats.org/presentationml/2006/ole">
            <mc:AlternateContent xmlns:mc="http://schemas.openxmlformats.org/markup-compatibility/2006">
              <mc:Choice xmlns:v="urn:schemas-microsoft-com:vml" Requires="v">
                <p:oleObj spid="_x0000_s39258" name="Equation" r:id="rId7" imgW="2514600" imgH="1905000" progId="Equation.3">
                  <p:embed/>
                </p:oleObj>
              </mc:Choice>
              <mc:Fallback>
                <p:oleObj name="Equation" r:id="rId7" imgW="2514600" imgH="1905000" progId="Equation.3">
                  <p:embed/>
                  <p:pic>
                    <p:nvPicPr>
                      <p:cNvPr id="0" name=""/>
                      <p:cNvPicPr>
                        <a:picLocks noChangeAspect="1" noChangeArrowheads="1"/>
                      </p:cNvPicPr>
                      <p:nvPr/>
                    </p:nvPicPr>
                    <p:blipFill>
                      <a:blip r:embed="rId8"/>
                      <a:srcRect/>
                      <a:stretch>
                        <a:fillRect/>
                      </a:stretch>
                    </p:blipFill>
                    <p:spPr bwMode="auto">
                      <a:xfrm>
                        <a:off x="5364162" y="3959225"/>
                        <a:ext cx="3322638" cy="2517775"/>
                      </a:xfrm>
                      <a:prstGeom prst="rect">
                        <a:avLst/>
                      </a:prstGeom>
                      <a:noFill/>
                      <a:extLst/>
                    </p:spPr>
                  </p:pic>
                </p:oleObj>
              </mc:Fallback>
            </mc:AlternateContent>
          </a:graphicData>
        </a:graphic>
      </p:graphicFrame>
      <p:graphicFrame>
        <p:nvGraphicFramePr>
          <p:cNvPr id="195" name="Object 10"/>
          <p:cNvGraphicFramePr>
            <a:graphicFrameLocks noChangeAspect="1"/>
          </p:cNvGraphicFramePr>
          <p:nvPr>
            <p:extLst>
              <p:ext uri="{D42A27DB-BD31-4B8C-83A1-F6EECF244321}">
                <p14:modId xmlns:p14="http://schemas.microsoft.com/office/powerpoint/2010/main" val="1139584592"/>
              </p:ext>
            </p:extLst>
          </p:nvPr>
        </p:nvGraphicFramePr>
        <p:xfrm>
          <a:off x="3429000" y="5135563"/>
          <a:ext cx="1223963" cy="655637"/>
        </p:xfrm>
        <a:graphic>
          <a:graphicData uri="http://schemas.openxmlformats.org/presentationml/2006/ole">
            <mc:AlternateContent xmlns:mc="http://schemas.openxmlformats.org/markup-compatibility/2006">
              <mc:Choice xmlns:v="urn:schemas-microsoft-com:vml" Requires="v">
                <p:oleObj spid="_x0000_s39259" name="Equation" r:id="rId9" imgW="927100" imgH="495300" progId="Equation.3">
                  <p:embed/>
                </p:oleObj>
              </mc:Choice>
              <mc:Fallback>
                <p:oleObj name="Equation" r:id="rId9" imgW="927100" imgH="495300" progId="Equation.3">
                  <p:embed/>
                  <p:pic>
                    <p:nvPicPr>
                      <p:cNvPr id="0" name=""/>
                      <p:cNvPicPr>
                        <a:picLocks noChangeAspect="1" noChangeArrowheads="1"/>
                      </p:cNvPicPr>
                      <p:nvPr/>
                    </p:nvPicPr>
                    <p:blipFill>
                      <a:blip r:embed="rId10"/>
                      <a:srcRect/>
                      <a:stretch>
                        <a:fillRect/>
                      </a:stretch>
                    </p:blipFill>
                    <p:spPr bwMode="auto">
                      <a:xfrm>
                        <a:off x="3429000" y="5135563"/>
                        <a:ext cx="1223963" cy="655637"/>
                      </a:xfrm>
                      <a:prstGeom prst="rect">
                        <a:avLst/>
                      </a:prstGeom>
                      <a:noFill/>
                      <a:extLst/>
                    </p:spPr>
                  </p:pic>
                </p:oleObj>
              </mc:Fallback>
            </mc:AlternateContent>
          </a:graphicData>
        </a:graphic>
      </p:graphicFrame>
      <p:sp>
        <p:nvSpPr>
          <p:cNvPr id="196" name="TextBox 195"/>
          <p:cNvSpPr txBox="1"/>
          <p:nvPr/>
        </p:nvSpPr>
        <p:spPr>
          <a:xfrm>
            <a:off x="533400" y="914400"/>
            <a:ext cx="7924800" cy="369332"/>
          </a:xfrm>
          <a:prstGeom prst="rect">
            <a:avLst/>
          </a:prstGeom>
          <a:noFill/>
        </p:spPr>
        <p:txBody>
          <a:bodyPr wrap="square" rtlCol="0">
            <a:spAutoFit/>
          </a:bodyPr>
          <a:lstStyle/>
          <a:p>
            <a:pPr algn="ctr"/>
            <a:r>
              <a:rPr lang="en-US" dirty="0" smtClean="0"/>
              <a:t>To show what the matrices on the previous slides look like.</a:t>
            </a:r>
            <a:endParaRPr lang="en-US" dirty="0"/>
          </a:p>
        </p:txBody>
      </p:sp>
      <p:grpSp>
        <p:nvGrpSpPr>
          <p:cNvPr id="198" name="Group 197"/>
          <p:cNvGrpSpPr/>
          <p:nvPr/>
        </p:nvGrpSpPr>
        <p:grpSpPr>
          <a:xfrm>
            <a:off x="76200" y="1371600"/>
            <a:ext cx="4800600" cy="2819400"/>
            <a:chOff x="0" y="1371600"/>
            <a:chExt cx="4800600" cy="2819400"/>
          </a:xfrm>
        </p:grpSpPr>
        <p:grpSp>
          <p:nvGrpSpPr>
            <p:cNvPr id="194" name="Group 193"/>
            <p:cNvGrpSpPr/>
            <p:nvPr/>
          </p:nvGrpSpPr>
          <p:grpSpPr>
            <a:xfrm>
              <a:off x="76200" y="1447800"/>
              <a:ext cx="4648200" cy="2667000"/>
              <a:chOff x="152400" y="1447800"/>
              <a:chExt cx="4648200" cy="2667000"/>
            </a:xfrm>
          </p:grpSpPr>
          <p:sp>
            <p:nvSpPr>
              <p:cNvPr id="92" name="Can 91"/>
              <p:cNvSpPr/>
              <p:nvPr/>
            </p:nvSpPr>
            <p:spPr bwMode="auto">
              <a:xfrm>
                <a:off x="767052" y="303847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7" name="Straight Connector 96"/>
              <p:cNvCxnSpPr/>
              <p:nvPr/>
            </p:nvCxnSpPr>
            <p:spPr bwMode="auto">
              <a:xfrm rot="5400000">
                <a:off x="559593" y="2955132"/>
                <a:ext cx="577850"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auto">
              <a:xfrm rot="5400000">
                <a:off x="936623" y="2955925"/>
                <a:ext cx="577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9" name="Cube 98"/>
              <p:cNvSpPr/>
              <p:nvPr/>
            </p:nvSpPr>
            <p:spPr bwMode="auto">
              <a:xfrm>
                <a:off x="690562" y="2349503"/>
                <a:ext cx="723898"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charset="0"/>
                </a:endParaRPr>
              </a:p>
            </p:txBody>
          </p:sp>
          <p:grpSp>
            <p:nvGrpSpPr>
              <p:cNvPr id="100" name="Group 37"/>
              <p:cNvGrpSpPr>
                <a:grpSpLocks/>
              </p:cNvGrpSpPr>
              <p:nvPr/>
            </p:nvGrpSpPr>
            <p:grpSpPr bwMode="auto">
              <a:xfrm>
                <a:off x="815882" y="1828807"/>
                <a:ext cx="63493" cy="577853"/>
                <a:chOff x="913244" y="1905075"/>
                <a:chExt cx="78073" cy="686519"/>
              </a:xfrm>
            </p:grpSpPr>
            <p:cxnSp>
              <p:nvCxnSpPr>
                <p:cNvPr id="126" name="Straight Connector 125"/>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1" name="Group 38"/>
              <p:cNvGrpSpPr>
                <a:grpSpLocks/>
              </p:cNvGrpSpPr>
              <p:nvPr/>
            </p:nvGrpSpPr>
            <p:grpSpPr bwMode="auto">
              <a:xfrm>
                <a:off x="1193765" y="1828800"/>
                <a:ext cx="63498" cy="577850"/>
                <a:chOff x="912727" y="1905812"/>
                <a:chExt cx="78459" cy="685806"/>
              </a:xfrm>
            </p:grpSpPr>
            <p:cxnSp>
              <p:nvCxnSpPr>
                <p:cNvPr id="119" name="Straight Connector 118"/>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stCxn id="92" idx="4"/>
              </p:cNvCxnSpPr>
              <p:nvPr/>
            </p:nvCxnSpPr>
            <p:spPr bwMode="auto">
              <a:xfrm>
                <a:off x="1300507" y="341947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rot="5400000">
                <a:off x="3414713" y="2955133"/>
                <a:ext cx="577851"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rot="5400000">
                <a:off x="3791744" y="2955927"/>
                <a:ext cx="57785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4" name="Cube 43"/>
              <p:cNvSpPr/>
              <p:nvPr/>
            </p:nvSpPr>
            <p:spPr bwMode="auto">
              <a:xfrm>
                <a:off x="3545682" y="2349503"/>
                <a:ext cx="723900"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45" name="Group 37"/>
              <p:cNvGrpSpPr>
                <a:grpSpLocks/>
              </p:cNvGrpSpPr>
              <p:nvPr/>
            </p:nvGrpSpPr>
            <p:grpSpPr bwMode="auto">
              <a:xfrm>
                <a:off x="3671003" y="1828805"/>
                <a:ext cx="63493" cy="577853"/>
                <a:chOff x="912809" y="1905074"/>
                <a:chExt cx="78073" cy="686519"/>
              </a:xfrm>
            </p:grpSpPr>
            <p:cxnSp>
              <p:nvCxnSpPr>
                <p:cNvPr id="71" name="Straight Connector 70"/>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6" name="Group 38"/>
              <p:cNvGrpSpPr>
                <a:grpSpLocks/>
              </p:cNvGrpSpPr>
              <p:nvPr/>
            </p:nvGrpSpPr>
            <p:grpSpPr bwMode="auto">
              <a:xfrm>
                <a:off x="4045713" y="1828800"/>
                <a:ext cx="66673" cy="577851"/>
                <a:chOff x="908368" y="1905811"/>
                <a:chExt cx="82382" cy="685806"/>
              </a:xfrm>
            </p:grpSpPr>
            <p:cxnSp>
              <p:nvCxnSpPr>
                <p:cNvPr id="64" name="Straight Connector 63"/>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9" name="Can 38"/>
              <p:cNvSpPr/>
              <p:nvPr/>
            </p:nvSpPr>
            <p:spPr bwMode="auto">
              <a:xfrm>
                <a:off x="3622524" y="3038471"/>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204"/>
              <p:cNvSpPr txBox="1">
                <a:spLocks noChangeArrowheads="1"/>
              </p:cNvSpPr>
              <p:nvPr/>
            </p:nvSpPr>
            <p:spPr bwMode="auto">
              <a:xfrm>
                <a:off x="380852" y="14478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10" name="TextBox 205"/>
              <p:cNvSpPr txBox="1">
                <a:spLocks noChangeArrowheads="1"/>
              </p:cNvSpPr>
              <p:nvPr/>
            </p:nvSpPr>
            <p:spPr bwMode="auto">
              <a:xfrm>
                <a:off x="3124200" y="14478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11" name="Rectangle 10"/>
              <p:cNvSpPr/>
              <p:nvPr/>
            </p:nvSpPr>
            <p:spPr bwMode="auto">
              <a:xfrm>
                <a:off x="1752600" y="37338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DARM Error</a:t>
                </a:r>
                <a:endParaRPr lang="en-US" dirty="0">
                  <a:solidFill>
                    <a:schemeClr val="tx1"/>
                  </a:solidFill>
                  <a:cs typeface="Arial" charset="0"/>
                </a:endParaRPr>
              </a:p>
            </p:txBody>
          </p:sp>
          <p:cxnSp>
            <p:nvCxnSpPr>
              <p:cNvPr id="12" name="Straight Connector 11"/>
              <p:cNvCxnSpPr/>
              <p:nvPr/>
            </p:nvCxnSpPr>
            <p:spPr bwMode="auto">
              <a:xfrm flipH="1">
                <a:off x="2438400" y="3419470"/>
                <a:ext cx="4764" cy="31433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385764"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17" name="Rectangle 16"/>
              <p:cNvSpPr/>
              <p:nvPr/>
            </p:nvSpPr>
            <p:spPr bwMode="auto">
              <a:xfrm>
                <a:off x="3202782"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1" name="TextBox 30"/>
              <p:cNvSpPr txBox="1"/>
              <p:nvPr/>
            </p:nvSpPr>
            <p:spPr>
              <a:xfrm>
                <a:off x="1524000" y="1905000"/>
                <a:ext cx="457200" cy="338554"/>
              </a:xfrm>
              <a:prstGeom prst="rect">
                <a:avLst/>
              </a:prstGeom>
              <a:noFill/>
            </p:spPr>
            <p:txBody>
              <a:bodyPr wrap="square" rtlCol="0">
                <a:spAutoFit/>
              </a:bodyPr>
              <a:lstStyle/>
              <a:p>
                <a:r>
                  <a:rPr lang="en-US" sz="1600" dirty="0" smtClean="0"/>
                  <a:t>u</a:t>
                </a:r>
                <a:r>
                  <a:rPr lang="en-US" sz="1600" baseline="-25000" dirty="0" smtClean="0"/>
                  <a:t>x1</a:t>
                </a:r>
                <a:endParaRPr lang="en-US" sz="1600" dirty="0"/>
              </a:p>
            </p:txBody>
          </p:sp>
          <p:sp>
            <p:nvSpPr>
              <p:cNvPr id="147" name="TextBox 146"/>
              <p:cNvSpPr txBox="1"/>
              <p:nvPr/>
            </p:nvSpPr>
            <p:spPr>
              <a:xfrm>
                <a:off x="762000" y="2362200"/>
                <a:ext cx="533400" cy="307777"/>
              </a:xfrm>
              <a:prstGeom prst="rect">
                <a:avLst/>
              </a:prstGeom>
              <a:noFill/>
            </p:spPr>
            <p:txBody>
              <a:bodyPr wrap="square" rtlCol="0">
                <a:spAutoFit/>
              </a:bodyPr>
              <a:lstStyle/>
              <a:p>
                <a:r>
                  <a:rPr lang="en-US" sz="1400" dirty="0" smtClean="0"/>
                  <a:t>m</a:t>
                </a:r>
                <a:r>
                  <a:rPr lang="en-US" sz="1400" baseline="-25000" dirty="0" smtClean="0"/>
                  <a:t>x1</a:t>
                </a:r>
                <a:endParaRPr lang="en-US" sz="1400" dirty="0"/>
              </a:p>
            </p:txBody>
          </p:sp>
          <p:sp>
            <p:nvSpPr>
              <p:cNvPr id="148" name="TextBox 147"/>
              <p:cNvSpPr txBox="1"/>
              <p:nvPr/>
            </p:nvSpPr>
            <p:spPr>
              <a:xfrm>
                <a:off x="3581400" y="2362200"/>
                <a:ext cx="533400" cy="307777"/>
              </a:xfrm>
              <a:prstGeom prst="rect">
                <a:avLst/>
              </a:prstGeom>
              <a:noFill/>
            </p:spPr>
            <p:txBody>
              <a:bodyPr wrap="square" rtlCol="0">
                <a:spAutoFit/>
              </a:bodyPr>
              <a:lstStyle/>
              <a:p>
                <a:r>
                  <a:rPr lang="en-US" sz="1400" dirty="0" smtClean="0"/>
                  <a:t>m</a:t>
                </a:r>
                <a:r>
                  <a:rPr lang="en-US" sz="1400" baseline="-25000" dirty="0" smtClean="0"/>
                  <a:t>y1</a:t>
                </a:r>
                <a:endParaRPr lang="en-US" sz="1400" dirty="0"/>
              </a:p>
            </p:txBody>
          </p:sp>
          <p:sp>
            <p:nvSpPr>
              <p:cNvPr id="149" name="TextBox 148"/>
              <p:cNvSpPr txBox="1"/>
              <p:nvPr/>
            </p:nvSpPr>
            <p:spPr>
              <a:xfrm>
                <a:off x="762000" y="3273623"/>
                <a:ext cx="533400" cy="307777"/>
              </a:xfrm>
              <a:prstGeom prst="rect">
                <a:avLst/>
              </a:prstGeom>
              <a:noFill/>
            </p:spPr>
            <p:txBody>
              <a:bodyPr wrap="square" rtlCol="0">
                <a:spAutoFit/>
              </a:bodyPr>
              <a:lstStyle/>
              <a:p>
                <a:r>
                  <a:rPr lang="en-US" sz="1400" dirty="0"/>
                  <a:t>m</a:t>
                </a:r>
                <a:r>
                  <a:rPr lang="en-US" sz="1400" baseline="-25000" dirty="0" smtClean="0"/>
                  <a:t>x2</a:t>
                </a:r>
                <a:endParaRPr lang="en-US" sz="1400" dirty="0"/>
              </a:p>
            </p:txBody>
          </p:sp>
          <p:sp>
            <p:nvSpPr>
              <p:cNvPr id="150" name="TextBox 149"/>
              <p:cNvSpPr txBox="1"/>
              <p:nvPr/>
            </p:nvSpPr>
            <p:spPr>
              <a:xfrm>
                <a:off x="3581400" y="3276600"/>
                <a:ext cx="533400" cy="307777"/>
              </a:xfrm>
              <a:prstGeom prst="rect">
                <a:avLst/>
              </a:prstGeom>
              <a:noFill/>
            </p:spPr>
            <p:txBody>
              <a:bodyPr wrap="square" rtlCol="0">
                <a:spAutoFit/>
              </a:bodyPr>
              <a:lstStyle/>
              <a:p>
                <a:r>
                  <a:rPr lang="en-US" sz="1400" dirty="0" smtClean="0"/>
                  <a:t>m</a:t>
                </a:r>
                <a:r>
                  <a:rPr lang="en-US" sz="1400" baseline="-25000" dirty="0" smtClean="0"/>
                  <a:t>y2</a:t>
                </a:r>
                <a:endParaRPr lang="en-US" sz="1400" dirty="0"/>
              </a:p>
            </p:txBody>
          </p:sp>
          <p:sp>
            <p:nvSpPr>
              <p:cNvPr id="151" name="TextBox 150"/>
              <p:cNvSpPr txBox="1"/>
              <p:nvPr/>
            </p:nvSpPr>
            <p:spPr>
              <a:xfrm>
                <a:off x="152400" y="1981200"/>
                <a:ext cx="609600" cy="369332"/>
              </a:xfrm>
              <a:prstGeom prst="rect">
                <a:avLst/>
              </a:prstGeom>
              <a:noFill/>
            </p:spPr>
            <p:txBody>
              <a:bodyPr wrap="square" rtlCol="0">
                <a:spAutoFit/>
              </a:bodyPr>
              <a:lstStyle/>
              <a:p>
                <a:r>
                  <a:rPr lang="en-US" dirty="0" smtClean="0"/>
                  <a:t>k</a:t>
                </a:r>
                <a:r>
                  <a:rPr lang="en-US" baseline="-25000" dirty="0" smtClean="0"/>
                  <a:t>x1</a:t>
                </a:r>
                <a:endParaRPr lang="en-US" dirty="0"/>
              </a:p>
            </p:txBody>
          </p:sp>
          <p:sp>
            <p:nvSpPr>
              <p:cNvPr id="152" name="TextBox 151"/>
              <p:cNvSpPr txBox="1"/>
              <p:nvPr/>
            </p:nvSpPr>
            <p:spPr>
              <a:xfrm>
                <a:off x="152400" y="2754868"/>
                <a:ext cx="609600" cy="369332"/>
              </a:xfrm>
              <a:prstGeom prst="rect">
                <a:avLst/>
              </a:prstGeom>
              <a:noFill/>
            </p:spPr>
            <p:txBody>
              <a:bodyPr wrap="square" rtlCol="0">
                <a:spAutoFit/>
              </a:bodyPr>
              <a:lstStyle/>
              <a:p>
                <a:r>
                  <a:rPr lang="en-US" dirty="0" smtClean="0"/>
                  <a:t>k</a:t>
                </a:r>
                <a:r>
                  <a:rPr lang="en-US" baseline="-25000" dirty="0" smtClean="0"/>
                  <a:t>x2</a:t>
                </a:r>
                <a:endParaRPr lang="en-US" dirty="0"/>
              </a:p>
            </p:txBody>
          </p:sp>
          <p:sp>
            <p:nvSpPr>
              <p:cNvPr id="153" name="TextBox 152"/>
              <p:cNvSpPr txBox="1"/>
              <p:nvPr/>
            </p:nvSpPr>
            <p:spPr>
              <a:xfrm>
                <a:off x="4191000" y="1905000"/>
                <a:ext cx="609600" cy="369332"/>
              </a:xfrm>
              <a:prstGeom prst="rect">
                <a:avLst/>
              </a:prstGeom>
              <a:noFill/>
            </p:spPr>
            <p:txBody>
              <a:bodyPr wrap="square" rtlCol="0">
                <a:spAutoFit/>
              </a:bodyPr>
              <a:lstStyle/>
              <a:p>
                <a:r>
                  <a:rPr lang="en-US" dirty="0" smtClean="0"/>
                  <a:t>k</a:t>
                </a:r>
                <a:r>
                  <a:rPr lang="en-US" baseline="-25000" dirty="0"/>
                  <a:t>y</a:t>
                </a:r>
                <a:r>
                  <a:rPr lang="en-US" baseline="-25000" dirty="0" smtClean="0"/>
                  <a:t>1</a:t>
                </a:r>
                <a:endParaRPr lang="en-US" dirty="0"/>
              </a:p>
            </p:txBody>
          </p:sp>
          <p:sp>
            <p:nvSpPr>
              <p:cNvPr id="154" name="TextBox 153"/>
              <p:cNvSpPr txBox="1"/>
              <p:nvPr/>
            </p:nvSpPr>
            <p:spPr>
              <a:xfrm>
                <a:off x="4191000" y="2743200"/>
                <a:ext cx="609600" cy="369332"/>
              </a:xfrm>
              <a:prstGeom prst="rect">
                <a:avLst/>
              </a:prstGeom>
              <a:noFill/>
            </p:spPr>
            <p:txBody>
              <a:bodyPr wrap="square" rtlCol="0">
                <a:spAutoFit/>
              </a:bodyPr>
              <a:lstStyle/>
              <a:p>
                <a:r>
                  <a:rPr lang="en-US" dirty="0" smtClean="0"/>
                  <a:t>k</a:t>
                </a:r>
                <a:r>
                  <a:rPr lang="en-US" baseline="-25000" dirty="0" smtClean="0"/>
                  <a:t>y2</a:t>
                </a:r>
                <a:endParaRPr lang="en-US" dirty="0"/>
              </a:p>
            </p:txBody>
          </p:sp>
          <p:grpSp>
            <p:nvGrpSpPr>
              <p:cNvPr id="167" name="Group 166"/>
              <p:cNvGrpSpPr/>
              <p:nvPr/>
            </p:nvGrpSpPr>
            <p:grpSpPr>
              <a:xfrm>
                <a:off x="1371600" y="1524000"/>
                <a:ext cx="2133599" cy="1219200"/>
                <a:chOff x="5157995" y="3481290"/>
                <a:chExt cx="2367857" cy="1353064"/>
              </a:xfrm>
            </p:grpSpPr>
            <p:cxnSp>
              <p:nvCxnSpPr>
                <p:cNvPr id="155" name="Straight Arrow Connector 24"/>
                <p:cNvCxnSpPr>
                  <a:endCxn id="161" idx="6"/>
                </p:cNvCxnSpPr>
                <p:nvPr/>
              </p:nvCxnSpPr>
              <p:spPr bwMode="auto">
                <a:xfrm flipH="1" flipV="1">
                  <a:off x="6537960" y="4595086"/>
                  <a:ext cx="987892" cy="1067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24"/>
                <p:cNvCxnSpPr>
                  <a:stCxn id="161" idx="2"/>
                </p:cNvCxnSpPr>
                <p:nvPr/>
              </p:nvCxnSpPr>
              <p:spPr bwMode="auto">
                <a:xfrm flipH="1">
                  <a:off x="5242560" y="4595086"/>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5546457" y="4377154"/>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8" name="TextBox 157"/>
                <p:cNvSpPr txBox="1"/>
                <p:nvPr/>
              </p:nvSpPr>
              <p:spPr>
                <a:xfrm>
                  <a:off x="5475021" y="4419600"/>
                  <a:ext cx="528636" cy="341743"/>
                </a:xfrm>
                <a:prstGeom prst="rect">
                  <a:avLst/>
                </a:prstGeom>
                <a:noFill/>
              </p:spPr>
              <p:txBody>
                <a:bodyPr wrap="square" rtlCol="0">
                  <a:spAutoFit/>
                </a:bodyPr>
                <a:lstStyle/>
                <a:p>
                  <a:r>
                    <a:rPr lang="en-US" sz="1100" dirty="0" smtClean="0"/>
                    <a:t>0.5</a:t>
                  </a:r>
                  <a:endParaRPr lang="en-US" sz="1100" dirty="0"/>
                </a:p>
              </p:txBody>
            </p:sp>
            <p:sp>
              <p:nvSpPr>
                <p:cNvPr id="159" name="Isosceles Triangle 158"/>
                <p:cNvSpPr/>
                <p:nvPr/>
              </p:nvSpPr>
              <p:spPr>
                <a:xfrm rot="16200000">
                  <a:off x="6680189" y="4377154"/>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0" name="TextBox 159"/>
                <p:cNvSpPr txBox="1"/>
                <p:nvPr/>
              </p:nvSpPr>
              <p:spPr>
                <a:xfrm>
                  <a:off x="6764755" y="4419600"/>
                  <a:ext cx="528636" cy="341743"/>
                </a:xfrm>
                <a:prstGeom prst="rect">
                  <a:avLst/>
                </a:prstGeom>
                <a:noFill/>
              </p:spPr>
              <p:txBody>
                <a:bodyPr wrap="square" rtlCol="0">
                  <a:spAutoFit/>
                </a:bodyPr>
                <a:lstStyle/>
                <a:p>
                  <a:r>
                    <a:rPr lang="en-US" sz="1100" dirty="0" smtClean="0"/>
                    <a:t>0.5</a:t>
                  </a:r>
                  <a:endParaRPr lang="en-US" sz="1100" dirty="0"/>
                </a:p>
              </p:txBody>
            </p:sp>
            <p:sp>
              <p:nvSpPr>
                <p:cNvPr id="161" name="Oval 160"/>
                <p:cNvSpPr/>
                <p:nvPr/>
              </p:nvSpPr>
              <p:spPr>
                <a:xfrm>
                  <a:off x="6156960" y="4404586"/>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162" name="TextBox 161"/>
                <p:cNvSpPr txBox="1"/>
                <p:nvPr/>
              </p:nvSpPr>
              <p:spPr>
                <a:xfrm>
                  <a:off x="6202679" y="4388822"/>
                  <a:ext cx="335280" cy="361845"/>
                </a:xfrm>
                <a:prstGeom prst="rect">
                  <a:avLst/>
                </a:prstGeom>
                <a:noFill/>
              </p:spPr>
              <p:txBody>
                <a:bodyPr wrap="square" rtlCol="0">
                  <a:spAutoFit/>
                </a:bodyPr>
                <a:lstStyle/>
                <a:p>
                  <a:r>
                    <a:rPr lang="en-US" sz="1200" dirty="0"/>
                    <a:t>+</a:t>
                  </a:r>
                </a:p>
              </p:txBody>
            </p:sp>
            <p:cxnSp>
              <p:nvCxnSpPr>
                <p:cNvPr id="163" name="Straight Connector 162"/>
                <p:cNvCxnSpPr>
                  <a:stCxn id="161" idx="0"/>
                  <a:endCxn id="164" idx="2"/>
                </p:cNvCxnSpPr>
                <p:nvPr/>
              </p:nvCxnSpPr>
              <p:spPr bwMode="auto">
                <a:xfrm flipV="1">
                  <a:off x="6347460" y="4015906"/>
                  <a:ext cx="0" cy="38868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5699759" y="3481290"/>
                  <a:ext cx="1295400" cy="53461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smtClean="0">
                      <a:solidFill>
                        <a:schemeClr val="tx1"/>
                      </a:solidFill>
                      <a:cs typeface="Arial" charset="0"/>
                    </a:rPr>
                    <a:t>Common damping</a:t>
                  </a:r>
                  <a:endParaRPr lang="en-US" sz="1200" dirty="0">
                    <a:solidFill>
                      <a:schemeClr val="tx1"/>
                    </a:solidFill>
                    <a:cs typeface="Arial" charset="0"/>
                  </a:endParaRPr>
                </a:p>
              </p:txBody>
            </p:sp>
            <p:cxnSp>
              <p:nvCxnSpPr>
                <p:cNvPr id="165" name="Straight Connector 164"/>
                <p:cNvCxnSpPr>
                  <a:stCxn id="164" idx="1"/>
                </p:cNvCxnSpPr>
                <p:nvPr/>
              </p:nvCxnSpPr>
              <p:spPr bwMode="auto">
                <a:xfrm flipH="1">
                  <a:off x="5157995" y="3748598"/>
                  <a:ext cx="541764" cy="578357"/>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64" idx="3"/>
                </p:cNvCxnSpPr>
                <p:nvPr/>
              </p:nvCxnSpPr>
              <p:spPr bwMode="auto">
                <a:xfrm>
                  <a:off x="6995159" y="3748597"/>
                  <a:ext cx="457201" cy="628566"/>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8" name="TextBox 177"/>
              <p:cNvSpPr txBox="1"/>
              <p:nvPr/>
            </p:nvSpPr>
            <p:spPr>
              <a:xfrm>
                <a:off x="2819400" y="1905000"/>
                <a:ext cx="533400" cy="338554"/>
              </a:xfrm>
              <a:prstGeom prst="rect">
                <a:avLst/>
              </a:prstGeom>
              <a:noFill/>
            </p:spPr>
            <p:txBody>
              <a:bodyPr wrap="square" rtlCol="0">
                <a:spAutoFit/>
              </a:bodyPr>
              <a:lstStyle/>
              <a:p>
                <a:r>
                  <a:rPr lang="en-US" sz="1600" dirty="0" smtClean="0"/>
                  <a:t>u</a:t>
                </a:r>
                <a:r>
                  <a:rPr lang="en-US" sz="1600" baseline="-25000" dirty="0" smtClean="0"/>
                  <a:t>y1</a:t>
                </a:r>
                <a:endParaRPr lang="en-US" sz="1600" dirty="0"/>
              </a:p>
            </p:txBody>
          </p:sp>
          <p:sp>
            <p:nvSpPr>
              <p:cNvPr id="179" name="TextBox 178"/>
              <p:cNvSpPr txBox="1"/>
              <p:nvPr/>
            </p:nvSpPr>
            <p:spPr>
              <a:xfrm>
                <a:off x="2133600" y="1981200"/>
                <a:ext cx="457200" cy="338554"/>
              </a:xfrm>
              <a:prstGeom prst="rect">
                <a:avLst/>
              </a:prstGeom>
              <a:noFill/>
            </p:spPr>
            <p:txBody>
              <a:bodyPr wrap="square" rtlCol="0">
                <a:spAutoFit/>
              </a:bodyPr>
              <a:lstStyle/>
              <a:p>
                <a:r>
                  <a:rPr lang="en-US" sz="1600" dirty="0" smtClean="0"/>
                  <a:t>c</a:t>
                </a:r>
                <a:r>
                  <a:rPr lang="en-US" sz="1600" baseline="-25000" dirty="0" smtClean="0"/>
                  <a:t>1</a:t>
                </a:r>
                <a:endParaRPr lang="en-US" sz="1600" dirty="0"/>
              </a:p>
            </p:txBody>
          </p:sp>
          <p:sp>
            <p:nvSpPr>
              <p:cNvPr id="180" name="TextBox 179"/>
              <p:cNvSpPr txBox="1"/>
              <p:nvPr/>
            </p:nvSpPr>
            <p:spPr>
              <a:xfrm>
                <a:off x="2438400" y="3352800"/>
                <a:ext cx="457200" cy="338554"/>
              </a:xfrm>
              <a:prstGeom prst="rect">
                <a:avLst/>
              </a:prstGeom>
              <a:noFill/>
            </p:spPr>
            <p:txBody>
              <a:bodyPr wrap="square" rtlCol="0">
                <a:spAutoFit/>
              </a:bodyPr>
              <a:lstStyle/>
              <a:p>
                <a:r>
                  <a:rPr lang="en-US" sz="1600" dirty="0" smtClean="0"/>
                  <a:t>d</a:t>
                </a:r>
                <a:r>
                  <a:rPr lang="en-US" sz="1600" baseline="-25000" dirty="0"/>
                  <a:t>2</a:t>
                </a:r>
                <a:endParaRPr lang="en-US" sz="1600" dirty="0"/>
              </a:p>
            </p:txBody>
          </p:sp>
          <p:sp>
            <p:nvSpPr>
              <p:cNvPr id="182" name="TextBox 181"/>
              <p:cNvSpPr txBox="1"/>
              <p:nvPr/>
            </p:nvSpPr>
            <p:spPr>
              <a:xfrm>
                <a:off x="1371600" y="2438400"/>
                <a:ext cx="457200" cy="338554"/>
              </a:xfrm>
              <a:prstGeom prst="rect">
                <a:avLst/>
              </a:prstGeom>
              <a:noFill/>
            </p:spPr>
            <p:txBody>
              <a:bodyPr wrap="square" rtlCol="0">
                <a:spAutoFit/>
              </a:bodyPr>
              <a:lstStyle/>
              <a:p>
                <a:r>
                  <a:rPr lang="en-US" sz="1600" dirty="0"/>
                  <a:t>x</a:t>
                </a:r>
                <a:r>
                  <a:rPr lang="en-US" sz="1600" baseline="-25000" dirty="0" smtClean="0"/>
                  <a:t>1</a:t>
                </a:r>
                <a:endParaRPr lang="en-US" sz="1600" dirty="0"/>
              </a:p>
            </p:txBody>
          </p:sp>
          <p:sp>
            <p:nvSpPr>
              <p:cNvPr id="183" name="TextBox 182"/>
              <p:cNvSpPr txBox="1"/>
              <p:nvPr/>
            </p:nvSpPr>
            <p:spPr>
              <a:xfrm>
                <a:off x="3124200" y="2438400"/>
                <a:ext cx="457200" cy="338554"/>
              </a:xfrm>
              <a:prstGeom prst="rect">
                <a:avLst/>
              </a:prstGeom>
              <a:noFill/>
            </p:spPr>
            <p:txBody>
              <a:bodyPr wrap="square" rtlCol="0">
                <a:spAutoFit/>
              </a:bodyPr>
              <a:lstStyle/>
              <a:p>
                <a:r>
                  <a:rPr lang="en-US" sz="1600" dirty="0" smtClean="0"/>
                  <a:t>x</a:t>
                </a:r>
                <a:r>
                  <a:rPr lang="en-US" sz="1600" baseline="-25000" dirty="0"/>
                  <a:t>2</a:t>
                </a:r>
                <a:endParaRPr lang="en-US" sz="1600" dirty="0"/>
              </a:p>
            </p:txBody>
          </p:sp>
        </p:grpSp>
        <p:sp>
          <p:nvSpPr>
            <p:cNvPr id="197" name="Rectangle 196"/>
            <p:cNvSpPr/>
            <p:nvPr/>
          </p:nvSpPr>
          <p:spPr>
            <a:xfrm>
              <a:off x="0" y="1371600"/>
              <a:ext cx="4800600" cy="2819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828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42</a:t>
            </a:fld>
            <a:endParaRPr lang="en-US"/>
          </a:p>
        </p:txBody>
      </p:sp>
      <p:graphicFrame>
        <p:nvGraphicFramePr>
          <p:cNvPr id="5" name="Object 11"/>
          <p:cNvGraphicFramePr>
            <a:graphicFrameLocks noChangeAspect="1"/>
          </p:cNvGraphicFramePr>
          <p:nvPr>
            <p:extLst>
              <p:ext uri="{D42A27DB-BD31-4B8C-83A1-F6EECF244321}">
                <p14:modId xmlns:p14="http://schemas.microsoft.com/office/powerpoint/2010/main" val="2798033570"/>
              </p:ext>
            </p:extLst>
          </p:nvPr>
        </p:nvGraphicFramePr>
        <p:xfrm>
          <a:off x="76200" y="152400"/>
          <a:ext cx="2759653" cy="2057400"/>
        </p:xfrm>
        <a:graphic>
          <a:graphicData uri="http://schemas.openxmlformats.org/presentationml/2006/ole">
            <mc:AlternateContent xmlns:mc="http://schemas.openxmlformats.org/markup-compatibility/2006">
              <mc:Choice xmlns:v="urn:schemas-microsoft-com:vml" Requires="v">
                <p:oleObj spid="_x0000_s35201" name="Equation" r:id="rId3" imgW="2197100" imgH="1638300" progId="Equation.3">
                  <p:embed/>
                </p:oleObj>
              </mc:Choice>
              <mc:Fallback>
                <p:oleObj name="Equation" r:id="rId3" imgW="2197100" imgH="1638300" progId="Equation.3">
                  <p:embed/>
                  <p:pic>
                    <p:nvPicPr>
                      <p:cNvPr id="0" name=""/>
                      <p:cNvPicPr>
                        <a:picLocks noChangeAspect="1" noChangeArrowheads="1"/>
                      </p:cNvPicPr>
                      <p:nvPr/>
                    </p:nvPicPr>
                    <p:blipFill>
                      <a:blip r:embed="rId4"/>
                      <a:srcRect/>
                      <a:stretch>
                        <a:fillRect/>
                      </a:stretch>
                    </p:blipFill>
                    <p:spPr bwMode="auto">
                      <a:xfrm>
                        <a:off x="76200" y="152400"/>
                        <a:ext cx="2759653" cy="2057400"/>
                      </a:xfrm>
                      <a:prstGeom prst="rect">
                        <a:avLst/>
                      </a:prstGeom>
                      <a:noFill/>
                      <a:extLst/>
                    </p:spPr>
                  </p:pic>
                </p:oleObj>
              </mc:Fallback>
            </mc:AlternateContent>
          </a:graphicData>
        </a:graphic>
      </p:graphicFrame>
      <p:graphicFrame>
        <p:nvGraphicFramePr>
          <p:cNvPr id="6" name="Object 11"/>
          <p:cNvGraphicFramePr>
            <a:graphicFrameLocks noChangeAspect="1"/>
          </p:cNvGraphicFramePr>
          <p:nvPr>
            <p:extLst>
              <p:ext uri="{D42A27DB-BD31-4B8C-83A1-F6EECF244321}">
                <p14:modId xmlns:p14="http://schemas.microsoft.com/office/powerpoint/2010/main" val="2533132599"/>
              </p:ext>
            </p:extLst>
          </p:nvPr>
        </p:nvGraphicFramePr>
        <p:xfrm>
          <a:off x="3048000" y="76200"/>
          <a:ext cx="2832075" cy="2209800"/>
        </p:xfrm>
        <a:graphic>
          <a:graphicData uri="http://schemas.openxmlformats.org/presentationml/2006/ole">
            <mc:AlternateContent xmlns:mc="http://schemas.openxmlformats.org/markup-compatibility/2006">
              <mc:Choice xmlns:v="urn:schemas-microsoft-com:vml" Requires="v">
                <p:oleObj spid="_x0000_s35202" name="Equation" r:id="rId5" imgW="2197100" imgH="1714500" progId="Equation.3">
                  <p:embed/>
                </p:oleObj>
              </mc:Choice>
              <mc:Fallback>
                <p:oleObj name="Equation" r:id="rId5" imgW="2197100" imgH="1714500" progId="Equation.3">
                  <p:embed/>
                  <p:pic>
                    <p:nvPicPr>
                      <p:cNvPr id="0" name=""/>
                      <p:cNvPicPr>
                        <a:picLocks noChangeAspect="1" noChangeArrowheads="1"/>
                      </p:cNvPicPr>
                      <p:nvPr/>
                    </p:nvPicPr>
                    <p:blipFill>
                      <a:blip r:embed="rId6"/>
                      <a:srcRect/>
                      <a:stretch>
                        <a:fillRect/>
                      </a:stretch>
                    </p:blipFill>
                    <p:spPr bwMode="auto">
                      <a:xfrm>
                        <a:off x="3048000" y="76200"/>
                        <a:ext cx="2832075" cy="2209800"/>
                      </a:xfrm>
                      <a:prstGeom prst="rect">
                        <a:avLst/>
                      </a:prstGeom>
                      <a:noFill/>
                      <a:extLst/>
                    </p:spPr>
                  </p:pic>
                </p:oleObj>
              </mc:Fallback>
            </mc:AlternateContent>
          </a:graphicData>
        </a:graphic>
      </p:graphicFrame>
      <p:graphicFrame>
        <p:nvGraphicFramePr>
          <p:cNvPr id="7" name="Object 11"/>
          <p:cNvGraphicFramePr>
            <a:graphicFrameLocks noChangeAspect="1"/>
          </p:cNvGraphicFramePr>
          <p:nvPr>
            <p:extLst>
              <p:ext uri="{D42A27DB-BD31-4B8C-83A1-F6EECF244321}">
                <p14:modId xmlns:p14="http://schemas.microsoft.com/office/powerpoint/2010/main" val="2064582611"/>
              </p:ext>
            </p:extLst>
          </p:nvPr>
        </p:nvGraphicFramePr>
        <p:xfrm>
          <a:off x="76200" y="2528887"/>
          <a:ext cx="5842775" cy="1966913"/>
        </p:xfrm>
        <a:graphic>
          <a:graphicData uri="http://schemas.openxmlformats.org/presentationml/2006/ole">
            <mc:AlternateContent xmlns:mc="http://schemas.openxmlformats.org/markup-compatibility/2006">
              <mc:Choice xmlns:v="urn:schemas-microsoft-com:vml" Requires="v">
                <p:oleObj spid="_x0000_s35203" name="Equation" r:id="rId7" imgW="5092700" imgH="1714500" progId="Equation.3">
                  <p:embed/>
                </p:oleObj>
              </mc:Choice>
              <mc:Fallback>
                <p:oleObj name="Equation" r:id="rId7" imgW="5092700" imgH="1714500" progId="Equation.3">
                  <p:embed/>
                  <p:pic>
                    <p:nvPicPr>
                      <p:cNvPr id="0" name=""/>
                      <p:cNvPicPr>
                        <a:picLocks noChangeAspect="1" noChangeArrowheads="1"/>
                      </p:cNvPicPr>
                      <p:nvPr/>
                    </p:nvPicPr>
                    <p:blipFill>
                      <a:blip r:embed="rId8"/>
                      <a:srcRect/>
                      <a:stretch>
                        <a:fillRect/>
                      </a:stretch>
                    </p:blipFill>
                    <p:spPr bwMode="auto">
                      <a:xfrm>
                        <a:off x="76200" y="2528887"/>
                        <a:ext cx="5842775" cy="1966913"/>
                      </a:xfrm>
                      <a:prstGeom prst="rect">
                        <a:avLst/>
                      </a:prstGeom>
                      <a:noFill/>
                      <a:ex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1828038637"/>
              </p:ext>
            </p:extLst>
          </p:nvPr>
        </p:nvGraphicFramePr>
        <p:xfrm>
          <a:off x="18511" y="4419602"/>
          <a:ext cx="5925089" cy="1994624"/>
        </p:xfrm>
        <a:graphic>
          <a:graphicData uri="http://schemas.openxmlformats.org/presentationml/2006/ole">
            <mc:AlternateContent xmlns:mc="http://schemas.openxmlformats.org/markup-compatibility/2006">
              <mc:Choice xmlns:v="urn:schemas-microsoft-com:vml" Requires="v">
                <p:oleObj spid="_x0000_s35204" name="Equation" r:id="rId9" imgW="5092700" imgH="1714500" progId="Equation.3">
                  <p:embed/>
                </p:oleObj>
              </mc:Choice>
              <mc:Fallback>
                <p:oleObj name="Equation" r:id="rId9" imgW="5092700" imgH="1714500" progId="Equation.3">
                  <p:embed/>
                  <p:pic>
                    <p:nvPicPr>
                      <p:cNvPr id="0" name=""/>
                      <p:cNvPicPr>
                        <a:picLocks noChangeAspect="1" noChangeArrowheads="1"/>
                      </p:cNvPicPr>
                      <p:nvPr/>
                    </p:nvPicPr>
                    <p:blipFill>
                      <a:blip r:embed="rId10"/>
                      <a:srcRect/>
                      <a:stretch>
                        <a:fillRect/>
                      </a:stretch>
                    </p:blipFill>
                    <p:spPr bwMode="auto">
                      <a:xfrm>
                        <a:off x="18511" y="4419602"/>
                        <a:ext cx="5925089" cy="1994624"/>
                      </a:xfrm>
                      <a:prstGeom prst="rect">
                        <a:avLst/>
                      </a:prstGeom>
                      <a:noFill/>
                      <a:extLst/>
                    </p:spPr>
                  </p:pic>
                </p:oleObj>
              </mc:Fallback>
            </mc:AlternateContent>
          </a:graphicData>
        </a:graphic>
      </p:graphicFrame>
    </p:spTree>
    <p:extLst>
      <p:ext uri="{BB962C8B-B14F-4D97-AF65-F5344CB8AC3E}">
        <p14:creationId xmlns:p14="http://schemas.microsoft.com/office/powerpoint/2010/main" val="18725357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Common to Diff. Coupling Ex</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43</a:t>
            </a:fld>
            <a:endParaRPr lang="en-US"/>
          </a:p>
        </p:txBody>
      </p:sp>
      <p:graphicFrame>
        <p:nvGraphicFramePr>
          <p:cNvPr id="6" name="Object 11"/>
          <p:cNvGraphicFramePr>
            <a:graphicFrameLocks noChangeAspect="1"/>
          </p:cNvGraphicFramePr>
          <p:nvPr>
            <p:extLst>
              <p:ext uri="{D42A27DB-BD31-4B8C-83A1-F6EECF244321}">
                <p14:modId xmlns:p14="http://schemas.microsoft.com/office/powerpoint/2010/main" val="3582291974"/>
              </p:ext>
            </p:extLst>
          </p:nvPr>
        </p:nvGraphicFramePr>
        <p:xfrm>
          <a:off x="1219200" y="1530350"/>
          <a:ext cx="1758950" cy="2279650"/>
        </p:xfrm>
        <a:graphic>
          <a:graphicData uri="http://schemas.openxmlformats.org/presentationml/2006/ole">
            <mc:AlternateContent xmlns:mc="http://schemas.openxmlformats.org/markup-compatibility/2006">
              <mc:Choice xmlns:v="urn:schemas-microsoft-com:vml" Requires="v">
                <p:oleObj spid="_x0000_s1330" name="Equation" r:id="rId3" imgW="1244600" imgH="1612900" progId="Equation.3">
                  <p:embed/>
                </p:oleObj>
              </mc:Choice>
              <mc:Fallback>
                <p:oleObj name="Equation" r:id="rId3" imgW="1244600" imgH="1612900" progId="Equation.3">
                  <p:embed/>
                  <p:pic>
                    <p:nvPicPr>
                      <p:cNvPr id="0" name=""/>
                      <p:cNvPicPr>
                        <a:picLocks noChangeAspect="1" noChangeArrowheads="1"/>
                      </p:cNvPicPr>
                      <p:nvPr/>
                    </p:nvPicPr>
                    <p:blipFill>
                      <a:blip r:embed="rId4"/>
                      <a:srcRect/>
                      <a:stretch>
                        <a:fillRect/>
                      </a:stretch>
                    </p:blipFill>
                    <p:spPr bwMode="auto">
                      <a:xfrm>
                        <a:off x="1219200" y="1530350"/>
                        <a:ext cx="1758950" cy="227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1"/>
          <p:cNvGraphicFramePr>
            <a:graphicFrameLocks noChangeAspect="1"/>
          </p:cNvGraphicFramePr>
          <p:nvPr>
            <p:extLst>
              <p:ext uri="{D42A27DB-BD31-4B8C-83A1-F6EECF244321}">
                <p14:modId xmlns:p14="http://schemas.microsoft.com/office/powerpoint/2010/main" val="166763438"/>
              </p:ext>
            </p:extLst>
          </p:nvPr>
        </p:nvGraphicFramePr>
        <p:xfrm>
          <a:off x="1219200" y="4114800"/>
          <a:ext cx="1741487" cy="2333625"/>
        </p:xfrm>
        <a:graphic>
          <a:graphicData uri="http://schemas.openxmlformats.org/presentationml/2006/ole">
            <mc:AlternateContent xmlns:mc="http://schemas.openxmlformats.org/markup-compatibility/2006">
              <mc:Choice xmlns:v="urn:schemas-microsoft-com:vml" Requires="v">
                <p:oleObj spid="_x0000_s1331" name="Equation" r:id="rId5" imgW="1231900" imgH="1651000" progId="Equation.3">
                  <p:embed/>
                </p:oleObj>
              </mc:Choice>
              <mc:Fallback>
                <p:oleObj name="Equation" r:id="rId5" imgW="1231900" imgH="1651000" progId="Equation.3">
                  <p:embed/>
                  <p:pic>
                    <p:nvPicPr>
                      <p:cNvPr id="0" name=""/>
                      <p:cNvPicPr>
                        <a:picLocks noChangeAspect="1" noChangeArrowheads="1"/>
                      </p:cNvPicPr>
                      <p:nvPr/>
                    </p:nvPicPr>
                    <p:blipFill>
                      <a:blip r:embed="rId6"/>
                      <a:srcRect/>
                      <a:stretch>
                        <a:fillRect/>
                      </a:stretch>
                    </p:blipFill>
                    <p:spPr bwMode="auto">
                      <a:xfrm>
                        <a:off x="1219200" y="4114800"/>
                        <a:ext cx="1741487"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1"/>
          <p:cNvGraphicFramePr>
            <a:graphicFrameLocks noChangeAspect="1"/>
          </p:cNvGraphicFramePr>
          <p:nvPr>
            <p:extLst>
              <p:ext uri="{D42A27DB-BD31-4B8C-83A1-F6EECF244321}">
                <p14:modId xmlns:p14="http://schemas.microsoft.com/office/powerpoint/2010/main" val="4179912424"/>
              </p:ext>
            </p:extLst>
          </p:nvPr>
        </p:nvGraphicFramePr>
        <p:xfrm>
          <a:off x="4191000" y="1524000"/>
          <a:ext cx="4129088" cy="2370138"/>
        </p:xfrm>
        <a:graphic>
          <a:graphicData uri="http://schemas.openxmlformats.org/presentationml/2006/ole">
            <mc:AlternateContent xmlns:mc="http://schemas.openxmlformats.org/markup-compatibility/2006">
              <mc:Choice xmlns:v="urn:schemas-microsoft-com:vml" Requires="v">
                <p:oleObj spid="_x0000_s1332" name="Equation" r:id="rId7" imgW="2921000" imgH="1676400" progId="Equation.3">
                  <p:embed/>
                </p:oleObj>
              </mc:Choice>
              <mc:Fallback>
                <p:oleObj name="Equation" r:id="rId7" imgW="2921000" imgH="1676400" progId="Equation.3">
                  <p:embed/>
                  <p:pic>
                    <p:nvPicPr>
                      <p:cNvPr id="0" name=""/>
                      <p:cNvPicPr>
                        <a:picLocks noChangeAspect="1" noChangeArrowheads="1"/>
                      </p:cNvPicPr>
                      <p:nvPr/>
                    </p:nvPicPr>
                    <p:blipFill>
                      <a:blip r:embed="rId8"/>
                      <a:srcRect/>
                      <a:stretch>
                        <a:fillRect/>
                      </a:stretch>
                    </p:blipFill>
                    <p:spPr bwMode="auto">
                      <a:xfrm>
                        <a:off x="4191000" y="1524000"/>
                        <a:ext cx="4129088" cy="2370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902620452"/>
              </p:ext>
            </p:extLst>
          </p:nvPr>
        </p:nvGraphicFramePr>
        <p:xfrm>
          <a:off x="4191000" y="4030662"/>
          <a:ext cx="4129088" cy="2370138"/>
        </p:xfrm>
        <a:graphic>
          <a:graphicData uri="http://schemas.openxmlformats.org/presentationml/2006/ole">
            <mc:AlternateContent xmlns:mc="http://schemas.openxmlformats.org/markup-compatibility/2006">
              <mc:Choice xmlns:v="urn:schemas-microsoft-com:vml" Requires="v">
                <p:oleObj spid="_x0000_s1333" name="Equation" r:id="rId9" imgW="2921000" imgH="1676400" progId="Equation.3">
                  <p:embed/>
                </p:oleObj>
              </mc:Choice>
              <mc:Fallback>
                <p:oleObj name="Equation" r:id="rId9" imgW="2921000" imgH="1676400" progId="Equation.3">
                  <p:embed/>
                  <p:pic>
                    <p:nvPicPr>
                      <p:cNvPr id="0" name=""/>
                      <p:cNvPicPr>
                        <a:picLocks noChangeAspect="1" noChangeArrowheads="1"/>
                      </p:cNvPicPr>
                      <p:nvPr/>
                    </p:nvPicPr>
                    <p:blipFill>
                      <a:blip r:embed="rId10"/>
                      <a:srcRect/>
                      <a:stretch>
                        <a:fillRect/>
                      </a:stretch>
                    </p:blipFill>
                    <p:spPr bwMode="auto">
                      <a:xfrm>
                        <a:off x="4191000" y="4030662"/>
                        <a:ext cx="4129088" cy="2370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989822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Common to Diff. Coupling Ex</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44</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3066516104"/>
              </p:ext>
            </p:extLst>
          </p:nvPr>
        </p:nvGraphicFramePr>
        <p:xfrm>
          <a:off x="228600" y="1524000"/>
          <a:ext cx="6500812" cy="1006475"/>
        </p:xfrm>
        <a:graphic>
          <a:graphicData uri="http://schemas.openxmlformats.org/presentationml/2006/ole">
            <mc:AlternateContent xmlns:mc="http://schemas.openxmlformats.org/markup-compatibility/2006">
              <mc:Choice xmlns:v="urn:schemas-microsoft-com:vml" Requires="v">
                <p:oleObj spid="_x0000_s52231" name="Equation" r:id="rId3" imgW="4597400" imgH="711200" progId="Equation.3">
                  <p:embed/>
                </p:oleObj>
              </mc:Choice>
              <mc:Fallback>
                <p:oleObj name="Equation" r:id="rId3" imgW="4597400" imgH="711200" progId="Equation.3">
                  <p:embed/>
                  <p:pic>
                    <p:nvPicPr>
                      <p:cNvPr id="0" name=""/>
                      <p:cNvPicPr>
                        <a:picLocks noChangeAspect="1" noChangeArrowheads="1"/>
                      </p:cNvPicPr>
                      <p:nvPr/>
                    </p:nvPicPr>
                    <p:blipFill>
                      <a:blip r:embed="rId4"/>
                      <a:srcRect/>
                      <a:stretch>
                        <a:fillRect/>
                      </a:stretch>
                    </p:blipFill>
                    <p:spPr bwMode="auto">
                      <a:xfrm>
                        <a:off x="228600" y="1524000"/>
                        <a:ext cx="6500812"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4089840848"/>
              </p:ext>
            </p:extLst>
          </p:nvPr>
        </p:nvGraphicFramePr>
        <p:xfrm>
          <a:off x="76200" y="4099740"/>
          <a:ext cx="8975077" cy="2224860"/>
        </p:xfrm>
        <a:graphic>
          <a:graphicData uri="http://schemas.openxmlformats.org/presentationml/2006/ole">
            <mc:AlternateContent xmlns:mc="http://schemas.openxmlformats.org/markup-compatibility/2006">
              <mc:Choice xmlns:v="urn:schemas-microsoft-com:vml" Requires="v">
                <p:oleObj spid="_x0000_s52232" name="Equation" r:id="rId5" imgW="12522200" imgH="3098800" progId="Equation.3">
                  <p:embed/>
                </p:oleObj>
              </mc:Choice>
              <mc:Fallback>
                <p:oleObj name="Equation" r:id="rId5" imgW="12522200" imgH="3098800" progId="Equation.3">
                  <p:embed/>
                  <p:pic>
                    <p:nvPicPr>
                      <p:cNvPr id="0" name=""/>
                      <p:cNvPicPr>
                        <a:picLocks noChangeAspect="1" noChangeArrowheads="1"/>
                      </p:cNvPicPr>
                      <p:nvPr/>
                    </p:nvPicPr>
                    <p:blipFill>
                      <a:blip r:embed="rId6"/>
                      <a:srcRect/>
                      <a:stretch>
                        <a:fillRect/>
                      </a:stretch>
                    </p:blipFill>
                    <p:spPr bwMode="auto">
                      <a:xfrm>
                        <a:off x="76200" y="4099740"/>
                        <a:ext cx="8975077" cy="2224860"/>
                      </a:xfrm>
                      <a:prstGeom prst="rect">
                        <a:avLst/>
                      </a:prstGeom>
                      <a:noFill/>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2914924107"/>
              </p:ext>
            </p:extLst>
          </p:nvPr>
        </p:nvGraphicFramePr>
        <p:xfrm>
          <a:off x="228600" y="2667000"/>
          <a:ext cx="7637463" cy="914400"/>
        </p:xfrm>
        <a:graphic>
          <a:graphicData uri="http://schemas.openxmlformats.org/presentationml/2006/ole">
            <mc:AlternateContent xmlns:mc="http://schemas.openxmlformats.org/markup-compatibility/2006">
              <mc:Choice xmlns:v="urn:schemas-microsoft-com:vml" Requires="v">
                <p:oleObj spid="_x0000_s52233" name="Equation" r:id="rId7" imgW="5397500" imgH="647700" progId="Equation.3">
                  <p:embed/>
                </p:oleObj>
              </mc:Choice>
              <mc:Fallback>
                <p:oleObj name="Equation" r:id="rId7" imgW="5397500" imgH="647700" progId="Equation.3">
                  <p:embed/>
                  <p:pic>
                    <p:nvPicPr>
                      <p:cNvPr id="0" name=""/>
                      <p:cNvPicPr>
                        <a:picLocks noChangeAspect="1" noChangeArrowheads="1"/>
                      </p:cNvPicPr>
                      <p:nvPr/>
                    </p:nvPicPr>
                    <p:blipFill>
                      <a:blip r:embed="rId8"/>
                      <a:srcRect/>
                      <a:stretch>
                        <a:fillRect/>
                      </a:stretch>
                    </p:blipFill>
                    <p:spPr bwMode="auto">
                      <a:xfrm>
                        <a:off x="228600" y="2667000"/>
                        <a:ext cx="7637463" cy="914400"/>
                      </a:xfrm>
                      <a:prstGeom prst="rect">
                        <a:avLst/>
                      </a:prstGeom>
                      <a:noFill/>
                      <a:extLst/>
                    </p:spPr>
                  </p:pic>
                </p:oleObj>
              </mc:Fallback>
            </mc:AlternateContent>
          </a:graphicData>
        </a:graphic>
      </p:graphicFrame>
      <p:sp>
        <p:nvSpPr>
          <p:cNvPr id="10" name="TextBox 9"/>
          <p:cNvSpPr txBox="1"/>
          <p:nvPr/>
        </p:nvSpPr>
        <p:spPr>
          <a:xfrm>
            <a:off x="152400" y="3581400"/>
            <a:ext cx="7620000" cy="369332"/>
          </a:xfrm>
          <a:prstGeom prst="rect">
            <a:avLst/>
          </a:prstGeom>
          <a:noFill/>
        </p:spPr>
        <p:txBody>
          <a:bodyPr wrap="square" rtlCol="0">
            <a:spAutoFit/>
          </a:bodyPr>
          <a:lstStyle/>
          <a:p>
            <a:r>
              <a:rPr lang="en-US" dirty="0" smtClean="0"/>
              <a:t>Plugging in </a:t>
            </a:r>
            <a:r>
              <a:rPr lang="en-US" dirty="0" err="1" smtClean="0"/>
              <a:t>sus</a:t>
            </a:r>
            <a:r>
              <a:rPr lang="en-US" dirty="0" smtClean="0"/>
              <a:t> parameters for </a:t>
            </a:r>
            <a:r>
              <a:rPr lang="en-US" b="1" dirty="0" smtClean="0"/>
              <a:t>N</a:t>
            </a:r>
            <a:r>
              <a:rPr lang="en-US" dirty="0" smtClean="0"/>
              <a:t>:</a:t>
            </a:r>
            <a:endParaRPr lang="en-US" dirty="0"/>
          </a:p>
        </p:txBody>
      </p:sp>
    </p:spTree>
    <p:extLst>
      <p:ext uri="{BB962C8B-B14F-4D97-AF65-F5344CB8AC3E}">
        <p14:creationId xmlns:p14="http://schemas.microsoft.com/office/powerpoint/2010/main" val="125095752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Change in top mass modes from cavity control – simple two mass system example.</a:t>
            </a:r>
            <a:br>
              <a:rPr lang="en-US" dirty="0"/>
            </a:b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45</a:t>
            </a:fld>
            <a:endParaRPr lang="en-US"/>
          </a:p>
        </p:txBody>
      </p:sp>
    </p:spTree>
    <p:extLst>
      <p:ext uri="{BB962C8B-B14F-4D97-AF65-F5344CB8AC3E}">
        <p14:creationId xmlns:p14="http://schemas.microsoft.com/office/powerpoint/2010/main" val="22945455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in top mass modes from cavity control – simple two mass ex.</a:t>
            </a:r>
            <a:endParaRPr lang="en-US" dirty="0"/>
          </a:p>
        </p:txBody>
      </p:sp>
      <p:sp>
        <p:nvSpPr>
          <p:cNvPr id="3" name="Footer Placeholder 2"/>
          <p:cNvSpPr>
            <a:spLocks noGrp="1"/>
          </p:cNvSpPr>
          <p:nvPr>
            <p:ph type="ftr" sz="quarter" idx="11"/>
          </p:nvPr>
        </p:nvSpPr>
        <p:spPr/>
        <p:txBody>
          <a:bodyPr/>
          <a:lstStyle/>
          <a:p>
            <a:r>
              <a:rPr lang="en-US" smtClean="0"/>
              <a:t>G1200774-v13</a:t>
            </a:r>
            <a:endParaRPr lang="en-US" dirty="0"/>
          </a:p>
        </p:txBody>
      </p:sp>
      <p:sp>
        <p:nvSpPr>
          <p:cNvPr id="4" name="Slide Number Placeholder 3"/>
          <p:cNvSpPr>
            <a:spLocks noGrp="1"/>
          </p:cNvSpPr>
          <p:nvPr>
            <p:ph type="sldNum" sz="quarter" idx="12"/>
          </p:nvPr>
        </p:nvSpPr>
        <p:spPr/>
        <p:txBody>
          <a:bodyPr/>
          <a:lstStyle/>
          <a:p>
            <a:fld id="{6358E451-F719-431D-9969-AF79B2E1EE32}" type="slidenum">
              <a:rPr lang="en-US" smtClean="0"/>
              <a:pPr/>
              <a:t>46</a:t>
            </a:fld>
            <a:endParaRPr lang="en-US"/>
          </a:p>
        </p:txBody>
      </p:sp>
      <p:graphicFrame>
        <p:nvGraphicFramePr>
          <p:cNvPr id="44" name="Object 43"/>
          <p:cNvGraphicFramePr>
            <a:graphicFrameLocks noChangeAspect="1"/>
          </p:cNvGraphicFramePr>
          <p:nvPr>
            <p:extLst>
              <p:ext uri="{D42A27DB-BD31-4B8C-83A1-F6EECF244321}">
                <p14:modId xmlns:p14="http://schemas.microsoft.com/office/powerpoint/2010/main" val="4137111010"/>
              </p:ext>
            </p:extLst>
          </p:nvPr>
        </p:nvGraphicFramePr>
        <p:xfrm>
          <a:off x="5191125" y="2316162"/>
          <a:ext cx="1504950" cy="1112838"/>
        </p:xfrm>
        <a:graphic>
          <a:graphicData uri="http://schemas.openxmlformats.org/presentationml/2006/ole">
            <mc:AlternateContent xmlns:mc="http://schemas.openxmlformats.org/markup-compatibility/2006">
              <mc:Choice xmlns:v="urn:schemas-microsoft-com:vml" Requires="v">
                <p:oleObj spid="_x0000_s21205" name="Equation" r:id="rId3" imgW="1066800" imgH="787400" progId="Equation.3">
                  <p:embed/>
                </p:oleObj>
              </mc:Choice>
              <mc:Fallback>
                <p:oleObj name="Equation" r:id="rId3" imgW="1066800" imgH="787400" progId="Equation.3">
                  <p:embed/>
                  <p:pic>
                    <p:nvPicPr>
                      <p:cNvPr id="0" name=""/>
                      <p:cNvPicPr>
                        <a:picLocks noChangeAspect="1" noChangeArrowheads="1"/>
                      </p:cNvPicPr>
                      <p:nvPr/>
                    </p:nvPicPr>
                    <p:blipFill>
                      <a:blip r:embed="rId4"/>
                      <a:srcRect/>
                      <a:stretch>
                        <a:fillRect/>
                      </a:stretch>
                    </p:blipFill>
                    <p:spPr bwMode="auto">
                      <a:xfrm>
                        <a:off x="5191125" y="2316162"/>
                        <a:ext cx="1504950"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118397807"/>
              </p:ext>
            </p:extLst>
          </p:nvPr>
        </p:nvGraphicFramePr>
        <p:xfrm>
          <a:off x="6935788" y="2313114"/>
          <a:ext cx="1827212" cy="1112837"/>
        </p:xfrm>
        <a:graphic>
          <a:graphicData uri="http://schemas.openxmlformats.org/presentationml/2006/ole">
            <mc:AlternateContent xmlns:mc="http://schemas.openxmlformats.org/markup-compatibility/2006">
              <mc:Choice xmlns:v="urn:schemas-microsoft-com:vml" Requires="v">
                <p:oleObj spid="_x0000_s21206" name="Equation" r:id="rId5" imgW="1295400" imgH="787400" progId="Equation.3">
                  <p:embed/>
                </p:oleObj>
              </mc:Choice>
              <mc:Fallback>
                <p:oleObj name="Equation" r:id="rId5" imgW="1295400" imgH="787400" progId="Equation.3">
                  <p:embed/>
                  <p:pic>
                    <p:nvPicPr>
                      <p:cNvPr id="0" name=""/>
                      <p:cNvPicPr>
                        <a:picLocks noChangeAspect="1" noChangeArrowheads="1"/>
                      </p:cNvPicPr>
                      <p:nvPr/>
                    </p:nvPicPr>
                    <p:blipFill>
                      <a:blip r:embed="rId6"/>
                      <a:srcRect/>
                      <a:stretch>
                        <a:fillRect/>
                      </a:stretch>
                    </p:blipFill>
                    <p:spPr bwMode="auto">
                      <a:xfrm>
                        <a:off x="6935788" y="2313114"/>
                        <a:ext cx="1827212" cy="1112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219200" y="2770314"/>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sp>
        <p:nvSpPr>
          <p:cNvPr id="6" name="Rectangle 5"/>
          <p:cNvSpPr/>
          <p:nvPr/>
        </p:nvSpPr>
        <p:spPr>
          <a:xfrm>
            <a:off x="2895600" y="2770314"/>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0" name="Straight Connector 9"/>
          <p:cNvCxnSpPr/>
          <p:nvPr/>
        </p:nvCxnSpPr>
        <p:spPr>
          <a:xfrm>
            <a:off x="457200" y="2770314"/>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 y="3379914"/>
            <a:ext cx="3352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04800" y="2846514"/>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04800" y="2998914"/>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04800" y="3151314"/>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57200" y="2922714"/>
            <a:ext cx="762000" cy="152400"/>
            <a:chOff x="457200" y="2514600"/>
            <a:chExt cx="762000" cy="152400"/>
          </a:xfrm>
        </p:grpSpPr>
        <p:cxnSp>
          <p:nvCxnSpPr>
            <p:cNvPr id="18" name="Straight Connector 17"/>
            <p:cNvCxnSpPr>
              <a:stCxn id="5"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2133600" y="2922714"/>
            <a:ext cx="762000" cy="152400"/>
            <a:chOff x="457200" y="2514600"/>
            <a:chExt cx="762000" cy="152400"/>
          </a:xfrm>
        </p:grpSpPr>
        <p:cxnSp>
          <p:nvCxnSpPr>
            <p:cNvPr id="31" name="Straight Connector 30"/>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8" name="Oval 37"/>
          <p:cNvSpPr/>
          <p:nvPr/>
        </p:nvSpPr>
        <p:spPr>
          <a:xfrm>
            <a:off x="13716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288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480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5052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85800" y="2553382"/>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43" name="TextBox 42"/>
          <p:cNvSpPr txBox="1"/>
          <p:nvPr/>
        </p:nvSpPr>
        <p:spPr>
          <a:xfrm>
            <a:off x="2362200" y="2553382"/>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46" name="TextBox 45"/>
          <p:cNvSpPr txBox="1"/>
          <p:nvPr/>
        </p:nvSpPr>
        <p:spPr>
          <a:xfrm>
            <a:off x="1219200" y="2172382"/>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sp>
        <p:nvSpPr>
          <p:cNvPr id="47" name="TextBox 46"/>
          <p:cNvSpPr txBox="1"/>
          <p:nvPr/>
        </p:nvSpPr>
        <p:spPr>
          <a:xfrm>
            <a:off x="2895600" y="2160714"/>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49" name="Straight Arrow Connector 48"/>
          <p:cNvCxnSpPr/>
          <p:nvPr/>
        </p:nvCxnSpPr>
        <p:spPr>
          <a:xfrm>
            <a:off x="1219200" y="25417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219200" y="2541714"/>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895600" y="25417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895600" y="2541714"/>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810000" y="29989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962400" y="2617914"/>
            <a:ext cx="457200" cy="369332"/>
          </a:xfrm>
          <a:prstGeom prst="rect">
            <a:avLst/>
          </a:prstGeom>
          <a:noFill/>
        </p:spPr>
        <p:txBody>
          <a:bodyPr wrap="square" rtlCol="0">
            <a:spAutoFit/>
          </a:bodyPr>
          <a:lstStyle/>
          <a:p>
            <a:r>
              <a:rPr lang="en-US" dirty="0" smtClean="0"/>
              <a:t>f</a:t>
            </a:r>
            <a:r>
              <a:rPr lang="en-US" baseline="-25000" dirty="0" smtClean="0"/>
              <a:t>2</a:t>
            </a:r>
            <a:endParaRPr lang="en-US" dirty="0"/>
          </a:p>
        </p:txBody>
      </p:sp>
      <p:sp>
        <p:nvSpPr>
          <p:cNvPr id="61" name="TextBox 60"/>
          <p:cNvSpPr txBox="1"/>
          <p:nvPr/>
        </p:nvSpPr>
        <p:spPr>
          <a:xfrm>
            <a:off x="152400" y="1688068"/>
            <a:ext cx="8305800" cy="369332"/>
          </a:xfrm>
          <a:prstGeom prst="rect">
            <a:avLst/>
          </a:prstGeom>
          <a:noFill/>
        </p:spPr>
        <p:txBody>
          <a:bodyPr wrap="square" rtlCol="0">
            <a:spAutoFit/>
          </a:bodyPr>
          <a:lstStyle/>
          <a:p>
            <a:r>
              <a:rPr lang="en-US" dirty="0" smtClean="0"/>
              <a:t>Question: What happens to x</a:t>
            </a:r>
            <a:r>
              <a:rPr lang="en-US" baseline="-25000" dirty="0" smtClean="0"/>
              <a:t>1</a:t>
            </a:r>
            <a:r>
              <a:rPr lang="en-US" dirty="0" smtClean="0"/>
              <a:t> response when we control x</a:t>
            </a:r>
            <a:r>
              <a:rPr lang="en-US" baseline="-25000" dirty="0" smtClean="0"/>
              <a:t>2</a:t>
            </a:r>
            <a:r>
              <a:rPr lang="en-US" dirty="0" smtClean="0"/>
              <a:t> with f</a:t>
            </a:r>
            <a:r>
              <a:rPr lang="en-US" baseline="-25000" dirty="0" smtClean="0"/>
              <a:t>2</a:t>
            </a:r>
            <a:r>
              <a:rPr lang="en-US" dirty="0" smtClean="0"/>
              <a:t>?</a:t>
            </a:r>
            <a:endParaRPr lang="en-US" dirty="0"/>
          </a:p>
        </p:txBody>
      </p:sp>
      <p:graphicFrame>
        <p:nvGraphicFramePr>
          <p:cNvPr id="62" name="Object 61"/>
          <p:cNvGraphicFramePr>
            <a:graphicFrameLocks noChangeAspect="1"/>
          </p:cNvGraphicFramePr>
          <p:nvPr>
            <p:extLst>
              <p:ext uri="{D42A27DB-BD31-4B8C-83A1-F6EECF244321}">
                <p14:modId xmlns:p14="http://schemas.microsoft.com/office/powerpoint/2010/main" val="3264553972"/>
              </p:ext>
            </p:extLst>
          </p:nvPr>
        </p:nvGraphicFramePr>
        <p:xfrm>
          <a:off x="228600" y="3687762"/>
          <a:ext cx="4568826" cy="1112838"/>
        </p:xfrm>
        <a:graphic>
          <a:graphicData uri="http://schemas.openxmlformats.org/presentationml/2006/ole">
            <mc:AlternateContent xmlns:mc="http://schemas.openxmlformats.org/markup-compatibility/2006">
              <mc:Choice xmlns:v="urn:schemas-microsoft-com:vml" Requires="v">
                <p:oleObj spid="_x0000_s21207" name="Equation" r:id="rId7" imgW="3238500" imgH="787400" progId="Equation.3">
                  <p:embed/>
                </p:oleObj>
              </mc:Choice>
              <mc:Fallback>
                <p:oleObj name="Equation" r:id="rId7" imgW="3238500" imgH="787400" progId="Equation.3">
                  <p:embed/>
                  <p:pic>
                    <p:nvPicPr>
                      <p:cNvPr id="0" name=""/>
                      <p:cNvPicPr>
                        <a:picLocks noChangeAspect="1" noChangeArrowheads="1"/>
                      </p:cNvPicPr>
                      <p:nvPr/>
                    </p:nvPicPr>
                    <p:blipFill>
                      <a:blip r:embed="rId8"/>
                      <a:srcRect/>
                      <a:stretch>
                        <a:fillRect/>
                      </a:stretch>
                    </p:blipFill>
                    <p:spPr bwMode="auto">
                      <a:xfrm>
                        <a:off x="228600" y="3687762"/>
                        <a:ext cx="4568826"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6" name="Picture 65" descr="fig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4114800"/>
            <a:ext cx="4114800" cy="2286000"/>
          </a:xfrm>
          <a:prstGeom prst="rect">
            <a:avLst/>
          </a:prstGeom>
        </p:spPr>
      </p:pic>
      <p:sp>
        <p:nvSpPr>
          <p:cNvPr id="67" name="TextBox 66"/>
          <p:cNvSpPr txBox="1"/>
          <p:nvPr/>
        </p:nvSpPr>
        <p:spPr>
          <a:xfrm>
            <a:off x="1828800" y="5486400"/>
            <a:ext cx="2971800" cy="646331"/>
          </a:xfrm>
          <a:prstGeom prst="rect">
            <a:avLst/>
          </a:prstGeom>
          <a:noFill/>
        </p:spPr>
        <p:txBody>
          <a:bodyPr wrap="square" rtlCol="0">
            <a:spAutoFit/>
          </a:bodyPr>
          <a:lstStyle/>
          <a:p>
            <a:r>
              <a:rPr lang="en-US" dirty="0" smtClean="0"/>
              <a:t>When f</a:t>
            </a:r>
            <a:r>
              <a:rPr lang="en-US" baseline="-25000" dirty="0" smtClean="0"/>
              <a:t>2 </a:t>
            </a:r>
            <a:r>
              <a:rPr lang="en-US" dirty="0" smtClean="0"/>
              <a:t>= 0,</a:t>
            </a:r>
          </a:p>
          <a:p>
            <a:r>
              <a:rPr lang="en-US" dirty="0" smtClean="0"/>
              <a:t>The f</a:t>
            </a:r>
            <a:r>
              <a:rPr lang="en-US" baseline="-25000" dirty="0" smtClean="0"/>
              <a:t>1</a:t>
            </a:r>
            <a:r>
              <a:rPr lang="en-US" dirty="0" smtClean="0"/>
              <a:t> to x</a:t>
            </a:r>
            <a:r>
              <a:rPr lang="en-US" baseline="-25000" dirty="0" smtClean="0"/>
              <a:t>1</a:t>
            </a:r>
            <a:r>
              <a:rPr lang="en-US" dirty="0" smtClean="0"/>
              <a:t> TF has two modes</a:t>
            </a:r>
            <a:endParaRPr lang="en-US" dirty="0"/>
          </a:p>
        </p:txBody>
      </p:sp>
      <p:cxnSp>
        <p:nvCxnSpPr>
          <p:cNvPr id="69" name="Straight Arrow Connector 68"/>
          <p:cNvCxnSpPr>
            <a:stCxn id="67" idx="3"/>
          </p:cNvCxnSpPr>
          <p:nvPr/>
        </p:nvCxnSpPr>
        <p:spPr>
          <a:xfrm flipV="1">
            <a:off x="4800600" y="4648203"/>
            <a:ext cx="1981200" cy="1161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7" idx="3"/>
          </p:cNvCxnSpPr>
          <p:nvPr/>
        </p:nvCxnSpPr>
        <p:spPr>
          <a:xfrm flipV="1">
            <a:off x="4800600" y="4648203"/>
            <a:ext cx="2667000" cy="1161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133600" y="2542032"/>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133600" y="2542032"/>
            <a:ext cx="0" cy="22860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2133600" y="2176272"/>
            <a:ext cx="457200" cy="369332"/>
          </a:xfrm>
          <a:prstGeom prst="rect">
            <a:avLst/>
          </a:prstGeom>
          <a:noFill/>
        </p:spPr>
        <p:txBody>
          <a:bodyPr wrap="square" rtlCol="0">
            <a:spAutoFit/>
          </a:bodyPr>
          <a:lstStyle/>
          <a:p>
            <a:r>
              <a:rPr lang="en-US" dirty="0" smtClean="0"/>
              <a:t>f</a:t>
            </a:r>
            <a:r>
              <a:rPr lang="en-US" baseline="-25000" dirty="0"/>
              <a:t>1</a:t>
            </a:r>
            <a:endParaRPr lang="en-US" dirty="0"/>
          </a:p>
        </p:txBody>
      </p:sp>
    </p:spTree>
    <p:extLst>
      <p:ext uri="{BB962C8B-B14F-4D97-AF65-F5344CB8AC3E}">
        <p14:creationId xmlns:p14="http://schemas.microsoft.com/office/powerpoint/2010/main" val="23552206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 in top mass modes from cavity control – simple two mass ex.</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15878724"/>
              </p:ext>
            </p:extLst>
          </p:nvPr>
        </p:nvGraphicFramePr>
        <p:xfrm>
          <a:off x="228600" y="1828800"/>
          <a:ext cx="4711700" cy="1436688"/>
        </p:xfrm>
        <a:graphic>
          <a:graphicData uri="http://schemas.openxmlformats.org/presentationml/2006/ole">
            <mc:AlternateContent xmlns:mc="http://schemas.openxmlformats.org/markup-compatibility/2006">
              <mc:Choice xmlns:v="urn:schemas-microsoft-com:vml" Requires="v">
                <p:oleObj spid="_x0000_s3659" name="Equation" r:id="rId3" imgW="3340100" imgH="1016000" progId="Equation.3">
                  <p:embed/>
                </p:oleObj>
              </mc:Choice>
              <mc:Fallback>
                <p:oleObj name="Equation" r:id="rId3" imgW="3340100" imgH="1016000" progId="Equation.3">
                  <p:embed/>
                  <p:pic>
                    <p:nvPicPr>
                      <p:cNvPr id="0" name=""/>
                      <p:cNvPicPr>
                        <a:picLocks noChangeAspect="1" noChangeArrowheads="1"/>
                      </p:cNvPicPr>
                      <p:nvPr/>
                    </p:nvPicPr>
                    <p:blipFill>
                      <a:blip r:embed="rId4"/>
                      <a:srcRect/>
                      <a:stretch>
                        <a:fillRect/>
                      </a:stretch>
                    </p:blipFill>
                    <p:spPr bwMode="auto">
                      <a:xfrm>
                        <a:off x="228600" y="1828800"/>
                        <a:ext cx="4711700" cy="1436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28600" y="3516868"/>
            <a:ext cx="5334000" cy="369332"/>
          </a:xfrm>
          <a:prstGeom prst="rect">
            <a:avLst/>
          </a:prstGeom>
          <a:noFill/>
        </p:spPr>
        <p:txBody>
          <a:bodyPr wrap="square" rtlCol="0">
            <a:spAutoFit/>
          </a:bodyPr>
          <a:lstStyle/>
          <a:p>
            <a:r>
              <a:rPr lang="en-US" dirty="0" smtClean="0"/>
              <a:t>This is equivalent to</a:t>
            </a:r>
            <a:endParaRPr lang="en-US" dirty="0"/>
          </a:p>
        </p:txBody>
      </p:sp>
      <p:grpSp>
        <p:nvGrpSpPr>
          <p:cNvPr id="56" name="Group 55"/>
          <p:cNvGrpSpPr/>
          <p:nvPr/>
        </p:nvGrpSpPr>
        <p:grpSpPr>
          <a:xfrm>
            <a:off x="228600" y="3810000"/>
            <a:ext cx="4267200" cy="1219200"/>
            <a:chOff x="228600" y="3886200"/>
            <a:chExt cx="4267200" cy="1219200"/>
          </a:xfrm>
        </p:grpSpPr>
        <p:sp>
          <p:nvSpPr>
            <p:cNvPr id="9" name="Rectangle 8"/>
            <p:cNvSpPr/>
            <p:nvPr/>
          </p:nvSpPr>
          <p:spPr>
            <a:xfrm>
              <a:off x="11430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sp>
          <p:nvSpPr>
            <p:cNvPr id="10" name="Rectangle 9"/>
            <p:cNvSpPr/>
            <p:nvPr/>
          </p:nvSpPr>
          <p:spPr>
            <a:xfrm>
              <a:off x="28194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1" name="Straight Connector 10"/>
            <p:cNvCxnSpPr/>
            <p:nvPr/>
          </p:nvCxnSpPr>
          <p:spPr>
            <a:xfrm>
              <a:off x="3810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1000" y="510540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28600" y="45720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28600" y="47244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28600" y="4876800"/>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381000" y="4648200"/>
              <a:ext cx="762000" cy="152400"/>
              <a:chOff x="457200" y="2514600"/>
              <a:chExt cx="762000" cy="152400"/>
            </a:xfrm>
          </p:grpSpPr>
          <p:cxnSp>
            <p:nvCxnSpPr>
              <p:cNvPr id="38" name="Straight Connector 37"/>
              <p:cNvCxnSpPr>
                <a:stCxn id="9"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057400" y="4648200"/>
              <a:ext cx="762000" cy="152400"/>
              <a:chOff x="457200" y="2514600"/>
              <a:chExt cx="762000" cy="152400"/>
            </a:xfrm>
          </p:grpSpPr>
          <p:cxnSp>
            <p:nvCxnSpPr>
              <p:cNvPr id="32" name="Straight Connector 3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Oval 17"/>
            <p:cNvSpPr/>
            <p:nvPr/>
          </p:nvSpPr>
          <p:spPr>
            <a:xfrm>
              <a:off x="12954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7526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9718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4290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09600" y="4278868"/>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23" name="TextBox 22"/>
            <p:cNvSpPr txBox="1"/>
            <p:nvPr/>
          </p:nvSpPr>
          <p:spPr>
            <a:xfrm>
              <a:off x="2286000" y="4278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24" name="TextBox 23"/>
            <p:cNvSpPr txBox="1"/>
            <p:nvPr/>
          </p:nvSpPr>
          <p:spPr>
            <a:xfrm>
              <a:off x="1143000" y="3897868"/>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sp>
          <p:nvSpPr>
            <p:cNvPr id="25" name="TextBox 24"/>
            <p:cNvSpPr txBox="1"/>
            <p:nvPr/>
          </p:nvSpPr>
          <p:spPr>
            <a:xfrm>
              <a:off x="2819400" y="3886200"/>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26" name="Straight Arrow Connector 25"/>
            <p:cNvCxnSpPr/>
            <p:nvPr/>
          </p:nvCxnSpPr>
          <p:spPr>
            <a:xfrm>
              <a:off x="11430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1430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8194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8194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733800" y="4648200"/>
              <a:ext cx="762000" cy="152400"/>
              <a:chOff x="457200" y="2514600"/>
              <a:chExt cx="762000" cy="152400"/>
            </a:xfrm>
          </p:grpSpPr>
          <p:cxnSp>
            <p:nvCxnSpPr>
              <p:cNvPr id="45" name="Straight Connector 44"/>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p:nvPr/>
          </p:nvCxnSpPr>
          <p:spPr>
            <a:xfrm>
              <a:off x="44958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886200" y="4267200"/>
              <a:ext cx="457200" cy="369332"/>
            </a:xfrm>
            <a:prstGeom prst="rect">
              <a:avLst/>
            </a:prstGeom>
            <a:noFill/>
          </p:spPr>
          <p:txBody>
            <a:bodyPr wrap="square" rtlCol="0">
              <a:spAutoFit/>
            </a:bodyPr>
            <a:lstStyle/>
            <a:p>
              <a:r>
                <a:rPr lang="en-US" dirty="0" smtClean="0"/>
                <a:t>C</a:t>
              </a:r>
              <a:endParaRPr lang="en-US" dirty="0"/>
            </a:p>
          </p:txBody>
        </p:sp>
      </p:grpSp>
      <p:sp>
        <p:nvSpPr>
          <p:cNvPr id="57" name="TextBox 56"/>
          <p:cNvSpPr txBox="1"/>
          <p:nvPr/>
        </p:nvSpPr>
        <p:spPr>
          <a:xfrm>
            <a:off x="228600" y="5257800"/>
            <a:ext cx="5334000" cy="369332"/>
          </a:xfrm>
          <a:prstGeom prst="rect">
            <a:avLst/>
          </a:prstGeom>
          <a:noFill/>
        </p:spPr>
        <p:txBody>
          <a:bodyPr wrap="square" rtlCol="0">
            <a:spAutoFit/>
          </a:bodyPr>
          <a:lstStyle/>
          <a:p>
            <a:r>
              <a:rPr lang="en-US" dirty="0" smtClean="0"/>
              <a:t>As we get to C &gt;&gt; k</a:t>
            </a:r>
            <a:r>
              <a:rPr lang="en-US" baseline="-25000" dirty="0" smtClean="0"/>
              <a:t>2</a:t>
            </a:r>
            <a:r>
              <a:rPr lang="en-US" dirty="0" smtClean="0"/>
              <a:t>, then x</a:t>
            </a:r>
            <a:r>
              <a:rPr lang="en-US" baseline="-25000" dirty="0" smtClean="0"/>
              <a:t>1</a:t>
            </a:r>
            <a:r>
              <a:rPr lang="en-US" dirty="0" smtClean="0"/>
              <a:t> approaches this system</a:t>
            </a:r>
            <a:endParaRPr lang="en-US" dirty="0"/>
          </a:p>
        </p:txBody>
      </p:sp>
      <p:grpSp>
        <p:nvGrpSpPr>
          <p:cNvPr id="58" name="Group 57"/>
          <p:cNvGrpSpPr/>
          <p:nvPr/>
        </p:nvGrpSpPr>
        <p:grpSpPr>
          <a:xfrm>
            <a:off x="228600" y="5421868"/>
            <a:ext cx="2590800" cy="1207532"/>
            <a:chOff x="228600" y="3897868"/>
            <a:chExt cx="2590800" cy="1207532"/>
          </a:xfrm>
        </p:grpSpPr>
        <p:sp>
          <p:nvSpPr>
            <p:cNvPr id="59" name="Rectangle 58"/>
            <p:cNvSpPr/>
            <p:nvPr/>
          </p:nvSpPr>
          <p:spPr>
            <a:xfrm>
              <a:off x="11430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cxnSp>
          <p:nvCxnSpPr>
            <p:cNvPr id="61" name="Straight Connector 60"/>
            <p:cNvCxnSpPr/>
            <p:nvPr/>
          </p:nvCxnSpPr>
          <p:spPr>
            <a:xfrm>
              <a:off x="3810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81000" y="5105400"/>
              <a:ext cx="2438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28600" y="45720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228600" y="47244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228600" y="4876800"/>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381000" y="4648200"/>
              <a:ext cx="762000" cy="152400"/>
              <a:chOff x="457200" y="2514600"/>
              <a:chExt cx="762000" cy="152400"/>
            </a:xfrm>
          </p:grpSpPr>
          <p:cxnSp>
            <p:nvCxnSpPr>
              <p:cNvPr id="95" name="Straight Connector 94"/>
              <p:cNvCxnSpPr>
                <a:stCxn id="59"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2057400" y="4648200"/>
              <a:ext cx="762000" cy="152400"/>
              <a:chOff x="457200" y="2514600"/>
              <a:chExt cx="762000" cy="152400"/>
            </a:xfrm>
          </p:grpSpPr>
          <p:cxnSp>
            <p:nvCxnSpPr>
              <p:cNvPr id="89" name="Straight Connector 88"/>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8" name="Oval 67"/>
            <p:cNvSpPr/>
            <p:nvPr/>
          </p:nvSpPr>
          <p:spPr>
            <a:xfrm>
              <a:off x="12954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7526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09600" y="4278868"/>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73" name="TextBox 72"/>
            <p:cNvSpPr txBox="1"/>
            <p:nvPr/>
          </p:nvSpPr>
          <p:spPr>
            <a:xfrm>
              <a:off x="2286000" y="4278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74" name="TextBox 73"/>
            <p:cNvSpPr txBox="1"/>
            <p:nvPr/>
          </p:nvSpPr>
          <p:spPr>
            <a:xfrm>
              <a:off x="1143000" y="3897868"/>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cxnSp>
          <p:nvCxnSpPr>
            <p:cNvPr id="76" name="Straight Arrow Connector 75"/>
            <p:cNvCxnSpPr/>
            <p:nvPr/>
          </p:nvCxnSpPr>
          <p:spPr>
            <a:xfrm>
              <a:off x="11430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11430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8194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02" name="Picture 101" descr="fig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560717"/>
            <a:ext cx="3200400" cy="1778000"/>
          </a:xfrm>
          <a:prstGeom prst="rect">
            <a:avLst/>
          </a:prstGeom>
        </p:spPr>
      </p:pic>
      <p:sp>
        <p:nvSpPr>
          <p:cNvPr id="103" name="TextBox 102"/>
          <p:cNvSpPr txBox="1"/>
          <p:nvPr/>
        </p:nvSpPr>
        <p:spPr>
          <a:xfrm>
            <a:off x="6019800" y="2838271"/>
            <a:ext cx="2971800" cy="1200329"/>
          </a:xfrm>
          <a:prstGeom prst="rect">
            <a:avLst/>
          </a:prstGeom>
          <a:noFill/>
        </p:spPr>
        <p:txBody>
          <a:bodyPr wrap="square" rtlCol="0">
            <a:spAutoFit/>
          </a:bodyPr>
          <a:lstStyle/>
          <a:p>
            <a:r>
              <a:rPr lang="en-US" dirty="0" smtClean="0"/>
              <a:t>The f</a:t>
            </a:r>
            <a:r>
              <a:rPr lang="en-US" baseline="-25000" dirty="0" smtClean="0"/>
              <a:t>1</a:t>
            </a:r>
            <a:r>
              <a:rPr lang="en-US" dirty="0" smtClean="0"/>
              <a:t> to x</a:t>
            </a:r>
            <a:r>
              <a:rPr lang="en-US" baseline="-25000" dirty="0" smtClean="0"/>
              <a:t>1</a:t>
            </a:r>
            <a:r>
              <a:rPr lang="en-US" dirty="0" smtClean="0"/>
              <a:t> TF has one mode. The frequency of this mode happens to be the zero in the TF from f</a:t>
            </a:r>
            <a:r>
              <a:rPr lang="en-US" baseline="-25000" dirty="0" smtClean="0"/>
              <a:t>2</a:t>
            </a:r>
            <a:r>
              <a:rPr lang="en-US" dirty="0" smtClean="0"/>
              <a:t> to x</a:t>
            </a:r>
            <a:r>
              <a:rPr lang="en-US" baseline="-25000" dirty="0" smtClean="0"/>
              <a:t>2</a:t>
            </a:r>
            <a:r>
              <a:rPr lang="en-US" dirty="0" smtClean="0"/>
              <a:t>. </a:t>
            </a:r>
            <a:endParaRPr lang="en-US" dirty="0"/>
          </a:p>
        </p:txBody>
      </p:sp>
      <p:cxnSp>
        <p:nvCxnSpPr>
          <p:cNvPr id="104" name="Straight Arrow Connector 103"/>
          <p:cNvCxnSpPr>
            <a:stCxn id="103" idx="2"/>
          </p:cNvCxnSpPr>
          <p:nvPr/>
        </p:nvCxnSpPr>
        <p:spPr>
          <a:xfrm>
            <a:off x="7505700" y="4038600"/>
            <a:ext cx="1905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3962400" y="5791200"/>
            <a:ext cx="2133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 name="Footer Placeholder 2"/>
          <p:cNvSpPr>
            <a:spLocks noGrp="1"/>
          </p:cNvSpPr>
          <p:nvPr>
            <p:ph type="ftr" sz="quarter" idx="11"/>
          </p:nvPr>
        </p:nvSpPr>
        <p:spPr>
          <a:xfrm>
            <a:off x="3124200" y="6356350"/>
            <a:ext cx="2895600" cy="365125"/>
          </a:xfrm>
        </p:spPr>
        <p:txBody>
          <a:bodyPr/>
          <a:lstStyle/>
          <a:p>
            <a:r>
              <a:rPr lang="en-US" smtClean="0"/>
              <a:t>G1200774-v13</a:t>
            </a:r>
            <a:endParaRPr lang="en-US" dirty="0"/>
          </a:p>
        </p:txBody>
      </p:sp>
    </p:spTree>
    <p:extLst>
      <p:ext uri="{BB962C8B-B14F-4D97-AF65-F5344CB8AC3E}">
        <p14:creationId xmlns:p14="http://schemas.microsoft.com/office/powerpoint/2010/main" val="1148719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 in top mass modes from cavity control – simple two mass ex.</a:t>
            </a:r>
          </a:p>
        </p:txBody>
      </p:sp>
      <p:sp>
        <p:nvSpPr>
          <p:cNvPr id="3" name="Footer Placeholder 2"/>
          <p:cNvSpPr>
            <a:spLocks noGrp="1"/>
          </p:cNvSpPr>
          <p:nvPr>
            <p:ph type="ftr" sz="quarter" idx="11"/>
          </p:nvPr>
        </p:nvSpPr>
        <p:spPr/>
        <p:txBody>
          <a:bodyPr/>
          <a:lstStyle/>
          <a:p>
            <a:r>
              <a:rPr lang="en-US" smtClean="0"/>
              <a:t>G1200774-v13</a:t>
            </a:r>
            <a:endParaRPr lang="en-US" dirty="0"/>
          </a:p>
        </p:txBody>
      </p:sp>
      <p:sp>
        <p:nvSpPr>
          <p:cNvPr id="4" name="Slide Number Placeholder 3"/>
          <p:cNvSpPr>
            <a:spLocks noGrp="1"/>
          </p:cNvSpPr>
          <p:nvPr>
            <p:ph type="sldNum" sz="quarter" idx="12"/>
          </p:nvPr>
        </p:nvSpPr>
        <p:spPr/>
        <p:txBody>
          <a:bodyPr/>
          <a:lstStyle/>
          <a:p>
            <a:fld id="{6358E451-F719-431D-9969-AF79B2E1EE32}" type="slidenum">
              <a:rPr lang="en-US" smtClean="0"/>
              <a:pPr/>
              <a:t>48</a:t>
            </a:fld>
            <a:endParaRPr lang="en-US"/>
          </a:p>
        </p:txBody>
      </p:sp>
      <p:sp>
        <p:nvSpPr>
          <p:cNvPr id="5" name="TextBox 4"/>
          <p:cNvSpPr txBox="1"/>
          <p:nvPr/>
        </p:nvSpPr>
        <p:spPr>
          <a:xfrm>
            <a:off x="381000" y="1447800"/>
            <a:ext cx="4724400" cy="4247317"/>
          </a:xfrm>
          <a:prstGeom prst="rect">
            <a:avLst/>
          </a:prstGeom>
          <a:noFill/>
        </p:spPr>
        <p:txBody>
          <a:bodyPr wrap="square" rtlCol="0">
            <a:spAutoFit/>
          </a:bodyPr>
          <a:lstStyle/>
          <a:p>
            <a:r>
              <a:rPr lang="en-US" dirty="0" smtClean="0"/>
              <a:t>Discussion of why the single x</a:t>
            </a:r>
            <a:r>
              <a:rPr lang="en-US" baseline="-25000" dirty="0" smtClean="0"/>
              <a:t>1</a:t>
            </a:r>
            <a:r>
              <a:rPr lang="en-US" dirty="0" smtClean="0"/>
              <a:t> mode frequency coincides with the f</a:t>
            </a:r>
            <a:r>
              <a:rPr lang="en-US" baseline="-25000" dirty="0" smtClean="0"/>
              <a:t>2</a:t>
            </a:r>
            <a:r>
              <a:rPr lang="en-US" dirty="0" smtClean="0"/>
              <a:t> to x</a:t>
            </a:r>
            <a:r>
              <a:rPr lang="en-US" baseline="-25000" dirty="0" smtClean="0"/>
              <a:t>2</a:t>
            </a:r>
            <a:r>
              <a:rPr lang="en-US" dirty="0"/>
              <a:t> </a:t>
            </a:r>
            <a:r>
              <a:rPr lang="en-US" dirty="0" smtClean="0"/>
              <a:t>TF zero:</a:t>
            </a:r>
          </a:p>
          <a:p>
            <a:endParaRPr lang="en-US" dirty="0" smtClean="0"/>
          </a:p>
          <a:p>
            <a:pPr marL="285750" indent="-285750">
              <a:buFont typeface="Arial"/>
              <a:buChar char="•"/>
            </a:pPr>
            <a:r>
              <a:rPr lang="en-US" dirty="0" smtClean="0"/>
              <a:t>The f</a:t>
            </a:r>
            <a:r>
              <a:rPr lang="en-US" baseline="-25000" dirty="0" smtClean="0"/>
              <a:t>2</a:t>
            </a:r>
            <a:r>
              <a:rPr lang="en-US" dirty="0" smtClean="0"/>
              <a:t> to x</a:t>
            </a:r>
            <a:r>
              <a:rPr lang="en-US" baseline="-25000" dirty="0" smtClean="0"/>
              <a:t>2</a:t>
            </a:r>
            <a:r>
              <a:rPr lang="en-US" dirty="0" smtClean="0"/>
              <a:t> zero occurs at the frequency where the k</a:t>
            </a:r>
            <a:r>
              <a:rPr lang="en-US" baseline="-25000" dirty="0" smtClean="0"/>
              <a:t>2</a:t>
            </a:r>
            <a:r>
              <a:rPr lang="en-US" dirty="0" smtClean="0"/>
              <a:t> spring force exactly balances f</a:t>
            </a:r>
            <a:r>
              <a:rPr lang="en-US" baseline="-25000" dirty="0" smtClean="0"/>
              <a:t>2</a:t>
            </a:r>
            <a:r>
              <a:rPr lang="en-US" dirty="0" smtClean="0"/>
              <a:t>. At this frequency any energy transferred from f</a:t>
            </a:r>
            <a:r>
              <a:rPr lang="en-US" baseline="-25000" dirty="0" smtClean="0"/>
              <a:t>2</a:t>
            </a:r>
            <a:r>
              <a:rPr lang="en-US" dirty="0" smtClean="0"/>
              <a:t> to x</a:t>
            </a:r>
            <a:r>
              <a:rPr lang="en-US" baseline="-25000" dirty="0" smtClean="0"/>
              <a:t>2</a:t>
            </a:r>
            <a:r>
              <a:rPr lang="en-US" dirty="0" smtClean="0"/>
              <a:t> gets sucked out by x</a:t>
            </a:r>
            <a:r>
              <a:rPr lang="en-US" baseline="-25000" dirty="0" smtClean="0"/>
              <a:t>1</a:t>
            </a:r>
            <a:r>
              <a:rPr lang="en-US" dirty="0"/>
              <a:t> </a:t>
            </a:r>
            <a:r>
              <a:rPr lang="en-US" dirty="0" smtClean="0"/>
              <a:t>until x</a:t>
            </a:r>
            <a:r>
              <a:rPr lang="en-US" baseline="-25000" dirty="0" smtClean="0"/>
              <a:t>2</a:t>
            </a:r>
            <a:r>
              <a:rPr lang="en-US" dirty="0" smtClean="0"/>
              <a:t> comes to rest. Thus, there must be some x</a:t>
            </a:r>
            <a:r>
              <a:rPr lang="en-US" baseline="-25000" dirty="0" smtClean="0"/>
              <a:t>1 </a:t>
            </a:r>
            <a:r>
              <a:rPr lang="en-US" dirty="0"/>
              <a:t>resonance</a:t>
            </a:r>
            <a:r>
              <a:rPr lang="en-US" dirty="0" smtClean="0"/>
              <a:t> to absorb this energy until x</a:t>
            </a:r>
            <a:r>
              <a:rPr lang="en-US" baseline="-25000" dirty="0" smtClean="0"/>
              <a:t>2</a:t>
            </a:r>
            <a:r>
              <a:rPr lang="en-US" dirty="0" smtClean="0"/>
              <a:t> comes to rest. However, we do not see x</a:t>
            </a:r>
            <a:r>
              <a:rPr lang="en-US" baseline="-25000" dirty="0" smtClean="0"/>
              <a:t>1</a:t>
            </a:r>
            <a:r>
              <a:rPr lang="en-US" dirty="0" smtClean="0"/>
              <a:t> ‘blow up’ from an f</a:t>
            </a:r>
            <a:r>
              <a:rPr lang="en-US" baseline="-25000" dirty="0" smtClean="0"/>
              <a:t>2</a:t>
            </a:r>
            <a:r>
              <a:rPr lang="en-US" dirty="0" smtClean="0"/>
              <a:t> drive at this frequency because once x</a:t>
            </a:r>
            <a:r>
              <a:rPr lang="en-US" baseline="-25000" dirty="0" smtClean="0"/>
              <a:t>2</a:t>
            </a:r>
            <a:r>
              <a:rPr lang="en-US" dirty="0" smtClean="0"/>
              <a:t> is not moving, it is no longer transferring energy. </a:t>
            </a:r>
            <a:r>
              <a:rPr lang="en-US" dirty="0"/>
              <a:t>O</a:t>
            </a:r>
            <a:r>
              <a:rPr lang="en-US" dirty="0" smtClean="0"/>
              <a:t>nce we physically lock, or control, x</a:t>
            </a:r>
            <a:r>
              <a:rPr lang="en-US" baseline="-25000" dirty="0" smtClean="0"/>
              <a:t>2</a:t>
            </a:r>
            <a:r>
              <a:rPr lang="en-US" dirty="0" smtClean="0"/>
              <a:t> to decouple it from x</a:t>
            </a:r>
            <a:r>
              <a:rPr lang="en-US" baseline="-25000" dirty="0" smtClean="0"/>
              <a:t>1,</a:t>
            </a:r>
            <a:r>
              <a:rPr lang="en-US" dirty="0" smtClean="0"/>
              <a:t> this resonance becomes visible with an x</a:t>
            </a:r>
            <a:r>
              <a:rPr lang="en-US" baseline="-25000" dirty="0" smtClean="0"/>
              <a:t>1</a:t>
            </a:r>
            <a:r>
              <a:rPr lang="en-US" dirty="0" smtClean="0"/>
              <a:t> drive.</a:t>
            </a:r>
          </a:p>
        </p:txBody>
      </p:sp>
      <p:pic>
        <p:nvPicPr>
          <p:cNvPr id="6" name="Picture 5" descr="fig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896070"/>
            <a:ext cx="3886200" cy="2159000"/>
          </a:xfrm>
          <a:prstGeom prst="rect">
            <a:avLst/>
          </a:prstGeom>
        </p:spPr>
      </p:pic>
      <p:sp>
        <p:nvSpPr>
          <p:cNvPr id="7" name="TextBox 6"/>
          <p:cNvSpPr txBox="1"/>
          <p:nvPr/>
        </p:nvSpPr>
        <p:spPr>
          <a:xfrm>
            <a:off x="5867400" y="4334470"/>
            <a:ext cx="2971800" cy="923330"/>
          </a:xfrm>
          <a:prstGeom prst="rect">
            <a:avLst/>
          </a:prstGeom>
          <a:noFill/>
        </p:spPr>
        <p:txBody>
          <a:bodyPr wrap="square" rtlCol="0">
            <a:spAutoFit/>
          </a:bodyPr>
          <a:lstStyle/>
          <a:p>
            <a:r>
              <a:rPr lang="en-US" dirty="0" smtClean="0"/>
              <a:t>The zero in the TF from f</a:t>
            </a:r>
            <a:r>
              <a:rPr lang="en-US" baseline="-25000" dirty="0" smtClean="0"/>
              <a:t>2</a:t>
            </a:r>
            <a:r>
              <a:rPr lang="en-US" dirty="0" smtClean="0"/>
              <a:t> to x</a:t>
            </a:r>
            <a:r>
              <a:rPr lang="en-US" baseline="-25000" dirty="0" smtClean="0"/>
              <a:t>2</a:t>
            </a:r>
            <a:r>
              <a:rPr lang="en-US" dirty="0" smtClean="0"/>
              <a:t>. It coincides with the f</a:t>
            </a:r>
            <a:r>
              <a:rPr lang="en-US" baseline="-25000" dirty="0" smtClean="0"/>
              <a:t>1</a:t>
            </a:r>
            <a:r>
              <a:rPr lang="en-US" dirty="0" smtClean="0"/>
              <a:t> to x</a:t>
            </a:r>
            <a:r>
              <a:rPr lang="en-US" baseline="-25000" dirty="0" smtClean="0"/>
              <a:t>1</a:t>
            </a:r>
            <a:r>
              <a:rPr lang="en-US" dirty="0" smtClean="0"/>
              <a:t> TF mode when x</a:t>
            </a:r>
            <a:r>
              <a:rPr lang="en-US" baseline="-25000" dirty="0" smtClean="0"/>
              <a:t>2</a:t>
            </a:r>
            <a:r>
              <a:rPr lang="en-US" dirty="0" smtClean="0"/>
              <a:t> is locked.</a:t>
            </a:r>
            <a:endParaRPr lang="en-US" dirty="0"/>
          </a:p>
        </p:txBody>
      </p:sp>
      <p:grpSp>
        <p:nvGrpSpPr>
          <p:cNvPr id="48" name="Group 47"/>
          <p:cNvGrpSpPr/>
          <p:nvPr/>
        </p:nvGrpSpPr>
        <p:grpSpPr>
          <a:xfrm>
            <a:off x="762000" y="5562600"/>
            <a:ext cx="3352800" cy="1219200"/>
            <a:chOff x="1143000" y="2743200"/>
            <a:chExt cx="3352800" cy="1219200"/>
          </a:xfrm>
        </p:grpSpPr>
        <p:sp>
          <p:nvSpPr>
            <p:cNvPr id="10" name="Rectangle 9"/>
            <p:cNvSpPr/>
            <p:nvPr/>
          </p:nvSpPr>
          <p:spPr>
            <a:xfrm>
              <a:off x="2971800" y="3352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2" name="Straight Connector 11"/>
            <p:cNvCxnSpPr/>
            <p:nvPr/>
          </p:nvCxnSpPr>
          <p:spPr>
            <a:xfrm>
              <a:off x="1524000" y="3962400"/>
              <a:ext cx="23622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209800" y="3505200"/>
              <a:ext cx="762000" cy="152400"/>
              <a:chOff x="457200" y="2514600"/>
              <a:chExt cx="762000" cy="152400"/>
            </a:xfrm>
          </p:grpSpPr>
          <p:cxnSp>
            <p:nvCxnSpPr>
              <p:cNvPr id="32" name="Straight Connector 3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0" name="Oval 19"/>
            <p:cNvSpPr/>
            <p:nvPr/>
          </p:nvSpPr>
          <p:spPr>
            <a:xfrm>
              <a:off x="3124200" y="3810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581400" y="3810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52600" y="3124200"/>
              <a:ext cx="457200" cy="369332"/>
            </a:xfrm>
            <a:prstGeom prst="rect">
              <a:avLst/>
            </a:prstGeom>
            <a:noFill/>
          </p:spPr>
          <p:txBody>
            <a:bodyPr wrap="square" rtlCol="0">
              <a:spAutoFit/>
            </a:bodyPr>
            <a:lstStyle/>
            <a:p>
              <a:r>
                <a:rPr lang="en-US" dirty="0" smtClean="0"/>
                <a:t>f</a:t>
              </a:r>
              <a:r>
                <a:rPr lang="en-US" baseline="-25000" dirty="0" smtClean="0"/>
                <a:t>k2</a:t>
              </a:r>
              <a:endParaRPr lang="en-US" baseline="-25000" dirty="0"/>
            </a:p>
          </p:txBody>
        </p:sp>
        <p:sp>
          <p:nvSpPr>
            <p:cNvPr id="23" name="TextBox 22"/>
            <p:cNvSpPr txBox="1"/>
            <p:nvPr/>
          </p:nvSpPr>
          <p:spPr>
            <a:xfrm>
              <a:off x="2438400" y="3135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25" name="TextBox 24"/>
            <p:cNvSpPr txBox="1"/>
            <p:nvPr/>
          </p:nvSpPr>
          <p:spPr>
            <a:xfrm>
              <a:off x="2971800" y="2743200"/>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28" name="Straight Arrow Connector 27"/>
            <p:cNvCxnSpPr/>
            <p:nvPr/>
          </p:nvCxnSpPr>
          <p:spPr>
            <a:xfrm>
              <a:off x="2971800" y="3124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971800" y="3124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886200" y="35814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038600" y="3200400"/>
              <a:ext cx="457200" cy="369332"/>
            </a:xfrm>
            <a:prstGeom prst="rect">
              <a:avLst/>
            </a:prstGeom>
            <a:noFill/>
          </p:spPr>
          <p:txBody>
            <a:bodyPr wrap="square" rtlCol="0">
              <a:spAutoFit/>
            </a:bodyPr>
            <a:lstStyle/>
            <a:p>
              <a:r>
                <a:rPr lang="en-US" dirty="0" smtClean="0"/>
                <a:t>f</a:t>
              </a:r>
              <a:r>
                <a:rPr lang="en-US" baseline="-25000" dirty="0" smtClean="0"/>
                <a:t>2</a:t>
              </a:r>
              <a:endParaRPr lang="en-US" dirty="0"/>
            </a:p>
          </p:txBody>
        </p:sp>
        <p:cxnSp>
          <p:nvCxnSpPr>
            <p:cNvPr id="44" name="Straight Arrow Connector 43"/>
            <p:cNvCxnSpPr/>
            <p:nvPr/>
          </p:nvCxnSpPr>
          <p:spPr>
            <a:xfrm flipH="1">
              <a:off x="1905000" y="35814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143000" y="3276600"/>
              <a:ext cx="685800" cy="523220"/>
            </a:xfrm>
            <a:prstGeom prst="rect">
              <a:avLst/>
            </a:prstGeom>
            <a:noFill/>
          </p:spPr>
          <p:txBody>
            <a:bodyPr wrap="square" rtlCol="0">
              <a:spAutoFit/>
            </a:bodyPr>
            <a:lstStyle/>
            <a:p>
              <a:r>
                <a:rPr lang="en-US" sz="2800" dirty="0" smtClean="0"/>
                <a:t>…</a:t>
              </a:r>
              <a:endParaRPr lang="en-US" sz="2800" dirty="0"/>
            </a:p>
          </p:txBody>
        </p:sp>
      </p:grpSp>
      <p:cxnSp>
        <p:nvCxnSpPr>
          <p:cNvPr id="49" name="Straight Arrow Connector 48"/>
          <p:cNvCxnSpPr/>
          <p:nvPr/>
        </p:nvCxnSpPr>
        <p:spPr>
          <a:xfrm flipH="1" flipV="1">
            <a:off x="7467600" y="2810470"/>
            <a:ext cx="228600" cy="145673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358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Change in top mass modes from cavity control – </a:t>
            </a:r>
            <a:r>
              <a:rPr lang="en-US" dirty="0" smtClean="0"/>
              <a:t>Full Quad example</a:t>
            </a:r>
            <a:r>
              <a:rPr lang="en-US" dirty="0"/>
              <a:t>.</a:t>
            </a:r>
            <a:br>
              <a:rPr lang="en-US" dirty="0"/>
            </a:b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49</a:t>
            </a:fld>
            <a:endParaRPr lang="en-US"/>
          </a:p>
        </p:txBody>
      </p:sp>
    </p:spTree>
    <p:extLst>
      <p:ext uri="{BB962C8B-B14F-4D97-AF65-F5344CB8AC3E}">
        <p14:creationId xmlns:p14="http://schemas.microsoft.com/office/powerpoint/2010/main" val="3930338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24"/>
          <p:cNvCxnSpPr>
            <a:endCxn id="31" idx="6"/>
          </p:cNvCxnSpPr>
          <p:nvPr/>
        </p:nvCxnSpPr>
        <p:spPr bwMode="auto">
          <a:xfrm flipH="1" flipV="1">
            <a:off x="2667000" y="2732532"/>
            <a:ext cx="9144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a:t>
            </a:fld>
            <a:r>
              <a:rPr lang="en-US" dirty="0" smtClean="0"/>
              <a:t>/3</a:t>
            </a:r>
            <a:r>
              <a:rPr lang="en-US" dirty="0"/>
              <a:t>2</a:t>
            </a:r>
          </a:p>
        </p:txBody>
      </p:sp>
      <p:sp>
        <p:nvSpPr>
          <p:cNvPr id="171" name="Title 170"/>
          <p:cNvSpPr>
            <a:spLocks noGrp="1"/>
          </p:cNvSpPr>
          <p:nvPr>
            <p:ph type="title"/>
          </p:nvPr>
        </p:nvSpPr>
        <p:spPr/>
        <p:txBody>
          <a:bodyPr>
            <a:normAutofit fontScale="90000"/>
          </a:bodyPr>
          <a:lstStyle/>
          <a:p>
            <a:r>
              <a:rPr lang="en-US" dirty="0" smtClean="0"/>
              <a:t>Differential Arm Length Trans. </a:t>
            </a:r>
            <a:r>
              <a:rPr lang="en-US" dirty="0" err="1" smtClean="0"/>
              <a:t>Func</a:t>
            </a:r>
            <a:r>
              <a:rPr lang="en-US" dirty="0" smtClean="0"/>
              <a:t>.</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64" name="Group 163"/>
          <p:cNvGrpSpPr/>
          <p:nvPr/>
        </p:nvGrpSpPr>
        <p:grpSpPr>
          <a:xfrm>
            <a:off x="4928616" y="1417320"/>
            <a:ext cx="4447419" cy="2441448"/>
            <a:chOff x="4928616" y="2286000"/>
            <a:chExt cx="4447419" cy="2441448"/>
          </a:xfrm>
        </p:grpSpPr>
        <p:pic>
          <p:nvPicPr>
            <p:cNvPr id="167" name="Picture 2"/>
            <p:cNvPicPr>
              <a:picLocks noChangeAspect="1" noChangeArrowheads="1"/>
            </p:cNvPicPr>
            <p:nvPr/>
          </p:nvPicPr>
          <p:blipFill>
            <a:blip r:embed="rId4"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168" name="TextBox 16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sp>
        <p:nvSpPr>
          <p:cNvPr id="218" name="TextBox 217"/>
          <p:cNvSpPr txBox="1"/>
          <p:nvPr/>
        </p:nvSpPr>
        <p:spPr>
          <a:xfrm>
            <a:off x="4953000" y="1417320"/>
            <a:ext cx="304800" cy="369332"/>
          </a:xfrm>
          <a:prstGeom prst="rect">
            <a:avLst/>
          </a:prstGeom>
          <a:noFill/>
        </p:spPr>
        <p:txBody>
          <a:bodyPr wrap="square" rtlCol="0">
            <a:spAutoFit/>
          </a:bodyPr>
          <a:lstStyle/>
          <a:p>
            <a:r>
              <a:rPr lang="en-US" dirty="0" smtClean="0"/>
              <a:t>*</a:t>
            </a:r>
            <a:endParaRPr lang="en-US" dirty="0"/>
          </a:p>
        </p:txBody>
      </p:sp>
      <p:sp>
        <p:nvSpPr>
          <p:cNvPr id="153" name="TextBox 152"/>
          <p:cNvSpPr txBox="1"/>
          <p:nvPr/>
        </p:nvSpPr>
        <p:spPr>
          <a:xfrm>
            <a:off x="5486400" y="4495800"/>
            <a:ext cx="3352800" cy="1754327"/>
          </a:xfrm>
          <a:prstGeom prst="rect">
            <a:avLst/>
          </a:prstGeom>
          <a:noFill/>
          <a:ln w="12700">
            <a:solidFill>
              <a:schemeClr val="tx1"/>
            </a:solidFill>
          </a:ln>
        </p:spPr>
        <p:txBody>
          <a:bodyPr wrap="square" rtlCol="0">
            <a:spAutoFit/>
          </a:bodyPr>
          <a:lstStyle/>
          <a:p>
            <a:pPr>
              <a:buFont typeface="Arial" charset="0"/>
              <a:buChar char="•"/>
            </a:pPr>
            <a:r>
              <a:rPr lang="en-US" dirty="0" smtClean="0"/>
              <a:t> The differential top mass longitudinal DOF behaves just like a cavity-controlled quad.</a:t>
            </a:r>
          </a:p>
          <a:p>
            <a:pPr>
              <a:buFont typeface="Arial" charset="0"/>
              <a:buChar char="•"/>
            </a:pPr>
            <a:r>
              <a:rPr lang="en-US" dirty="0"/>
              <a:t> </a:t>
            </a:r>
            <a:r>
              <a:rPr lang="en-US" dirty="0" smtClean="0"/>
              <a:t>Assumes identical quads (ours are pretty darn close).</a:t>
            </a:r>
          </a:p>
          <a:p>
            <a:pPr>
              <a:buFont typeface="Arial" charset="0"/>
              <a:buChar char="•"/>
            </a:pPr>
            <a:r>
              <a:rPr lang="en-US" dirty="0" smtClean="0"/>
              <a:t> See `Supporting Math’ </a:t>
            </a:r>
            <a:r>
              <a:rPr lang="en-US" dirty="0"/>
              <a:t>slides</a:t>
            </a:r>
            <a:r>
              <a:rPr lang="en-US" dirty="0" smtClean="0"/>
              <a:t>.</a:t>
            </a:r>
            <a:endParaRPr lang="en-US" dirty="0"/>
          </a:p>
        </p:txBody>
      </p:sp>
      <p:sp>
        <p:nvSpPr>
          <p:cNvPr id="154" name="TextBox 153"/>
          <p:cNvSpPr txBox="1"/>
          <p:nvPr/>
        </p:nvSpPr>
        <p:spPr>
          <a:xfrm>
            <a:off x="5504688" y="169164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50008" y="2526268"/>
            <a:ext cx="335280" cy="369332"/>
          </a:xfrm>
          <a:prstGeom prst="rect">
            <a:avLst/>
          </a:prstGeom>
          <a:noFill/>
        </p:spPr>
        <p:txBody>
          <a:bodyPr wrap="square" rtlCol="0">
            <a:spAutoFit/>
          </a:bodyPr>
          <a:lstStyle/>
          <a:p>
            <a:r>
              <a:rPr lang="en-US" dirty="0" smtClean="0"/>
              <a:t>-</a:t>
            </a:r>
            <a:endParaRPr lang="en-US" dirty="0"/>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1752600" y="3447871"/>
            <a:ext cx="1447800" cy="1477328"/>
          </a:xfrm>
          <a:prstGeom prst="rect">
            <a:avLst/>
          </a:prstGeom>
          <a:noFill/>
          <a:ln w="19050">
            <a:solidFill>
              <a:schemeClr val="tx1"/>
            </a:solidFill>
          </a:ln>
        </p:spPr>
        <p:txBody>
          <a:bodyPr wrap="square" rtlCol="0">
            <a:spAutoFit/>
          </a:bodyPr>
          <a:lstStyle/>
          <a:p>
            <a:r>
              <a:rPr lang="en-US" dirty="0" smtClean="0"/>
              <a:t>* Differential top to differential top transfer function</a:t>
            </a:r>
            <a:endParaRPr lang="en-US" dirty="0"/>
          </a:p>
        </p:txBody>
      </p:sp>
      <p:cxnSp>
        <p:nvCxnSpPr>
          <p:cNvPr id="170" name="Straight Connector 169"/>
          <p:cNvCxnSpPr/>
          <p:nvPr/>
        </p:nvCxnSpPr>
        <p:spPr bwMode="auto">
          <a:xfrm flipH="1" flipV="1">
            <a:off x="1371600" y="2895600"/>
            <a:ext cx="6858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74" name="TextBox 173"/>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75" name="TextBox 174"/>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76" name="TextBox 175"/>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77" name="TextBox 176"/>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78" name="TextBox 177"/>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180" name="Rectangle 179"/>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81" name="Straight Connector 180"/>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Isosceles Triangle 188"/>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extBox 189"/>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91" name="Isosceles Triangle 190"/>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Box 191"/>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cxnSp>
        <p:nvCxnSpPr>
          <p:cNvPr id="183" name="Straight Connector 182"/>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447800" y="2895600"/>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94" name="TextBox 193"/>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graphicFrame>
        <p:nvGraphicFramePr>
          <p:cNvPr id="195" name="Object 4"/>
          <p:cNvGraphicFramePr>
            <a:graphicFrameLocks noChangeAspect="1"/>
          </p:cNvGraphicFramePr>
          <p:nvPr>
            <p:extLst>
              <p:ext uri="{D42A27DB-BD31-4B8C-83A1-F6EECF244321}">
                <p14:modId xmlns:p14="http://schemas.microsoft.com/office/powerpoint/2010/main" val="450413915"/>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22760" name="Equation" r:id="rId5" imgW="876300" imgH="393700" progId="Equation.3">
                  <p:embed/>
                </p:oleObj>
              </mc:Choice>
              <mc:Fallback>
                <p:oleObj name="Equation" r:id="rId5" imgW="876300" imgH="393700" progId="Equation.3">
                  <p:embed/>
                  <p:pic>
                    <p:nvPicPr>
                      <p:cNvPr id="0" name=""/>
                      <p:cNvPicPr>
                        <a:picLocks noChangeAspect="1" noChangeArrowheads="1"/>
                      </p:cNvPicPr>
                      <p:nvPr/>
                    </p:nvPicPr>
                    <p:blipFill>
                      <a:blip r:embed="rId6"/>
                      <a:srcRect/>
                      <a:stretch>
                        <a:fillRect/>
                      </a:stretch>
                    </p:blipFill>
                    <p:spPr bwMode="auto">
                      <a:xfrm>
                        <a:off x="1779588" y="2057400"/>
                        <a:ext cx="1358900" cy="609600"/>
                      </a:xfrm>
                      <a:prstGeom prst="rect">
                        <a:avLst/>
                      </a:prstGeom>
                      <a:noFill/>
                      <a:extLst/>
                    </p:spPr>
                  </p:pic>
                </p:oleObj>
              </mc:Fallback>
            </mc:AlternateContent>
          </a:graphicData>
        </a:graphic>
      </p:graphicFrame>
      <p:sp>
        <p:nvSpPr>
          <p:cNvPr id="196" name="TextBox 195"/>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197" name="TextBox 196"/>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spTree>
    <p:extLst>
      <p:ext uri="{BB962C8B-B14F-4D97-AF65-F5344CB8AC3E}">
        <p14:creationId xmlns:p14="http://schemas.microsoft.com/office/powerpoint/2010/main" val="2429676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50</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1"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52"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53"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0354" name="Group 167"/>
          <p:cNvGrpSpPr>
            <a:grpSpLocks/>
          </p:cNvGrpSpPr>
          <p:nvPr/>
        </p:nvGrpSpPr>
        <p:grpSpPr bwMode="auto">
          <a:xfrm>
            <a:off x="3545682" y="2057400"/>
            <a:ext cx="723900" cy="3733801"/>
            <a:chOff x="5523866" y="1828799"/>
            <a:chExt cx="723826" cy="3733801"/>
          </a:xfrm>
        </p:grpSpPr>
        <p:grpSp>
          <p:nvGrpSpPr>
            <p:cNvPr id="100356" name="Group 158"/>
            <p:cNvGrpSpPr>
              <a:grpSpLocks/>
            </p:cNvGrpSpPr>
            <p:nvPr/>
          </p:nvGrpSpPr>
          <p:grpSpPr bwMode="auto">
            <a:xfrm>
              <a:off x="5523866" y="1828799"/>
              <a:ext cx="723826" cy="3178182"/>
              <a:chOff x="646170" y="1936738"/>
              <a:chExt cx="1752434" cy="4190999"/>
            </a:xfrm>
          </p:grpSpPr>
          <p:grpSp>
            <p:nvGrpSpPr>
              <p:cNvPr id="100357"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58"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59"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60"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61"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62"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19" name="Group 218"/>
          <p:cNvGrpSpPr/>
          <p:nvPr/>
        </p:nvGrpSpPr>
        <p:grpSpPr>
          <a:xfrm>
            <a:off x="4930731" y="2286000"/>
            <a:ext cx="4441868" cy="2438400"/>
            <a:chOff x="4930731" y="1524000"/>
            <a:chExt cx="4441868" cy="2438400"/>
          </a:xfrm>
        </p:grpSpPr>
        <p:pic>
          <p:nvPicPr>
            <p:cNvPr id="1031" name="Picture 7"/>
            <p:cNvPicPr>
              <a:picLocks noChangeAspect="1" noChangeArrowheads="1"/>
            </p:cNvPicPr>
            <p:nvPr/>
          </p:nvPicPr>
          <p:blipFill>
            <a:blip r:embed="rId3" cstate="print"/>
            <a:srcRect/>
            <a:stretch>
              <a:fillRect/>
            </a:stretch>
          </p:blipFill>
          <p:spPr bwMode="auto">
            <a:xfrm>
              <a:off x="4930731" y="1524000"/>
              <a:ext cx="4441868" cy="2438400"/>
            </a:xfrm>
            <a:prstGeom prst="rect">
              <a:avLst/>
            </a:prstGeom>
            <a:noFill/>
            <a:ln w="9525">
              <a:noFill/>
              <a:miter lim="800000"/>
              <a:headEnd/>
              <a:tailEnd/>
            </a:ln>
            <a:effectLst/>
          </p:spPr>
        </p:pic>
        <p:sp>
          <p:nvSpPr>
            <p:cNvPr id="218" name="TextBox 217"/>
            <p:cNvSpPr txBox="1"/>
            <p:nvPr/>
          </p:nvSpPr>
          <p:spPr>
            <a:xfrm>
              <a:off x="4953000" y="1524000"/>
              <a:ext cx="304800" cy="369332"/>
            </a:xfrm>
            <a:prstGeom prst="rect">
              <a:avLst/>
            </a:prstGeom>
            <a:noFill/>
          </p:spPr>
          <p:txBody>
            <a:bodyPr wrap="square" rtlCol="0">
              <a:spAutoFit/>
            </a:bodyPr>
            <a:lstStyle/>
            <a:p>
              <a:r>
                <a:rPr lang="en-US" dirty="0" smtClean="0"/>
                <a:t>*</a:t>
              </a:r>
              <a:endParaRPr lang="en-US" dirty="0"/>
            </a:p>
          </p:txBody>
        </p:sp>
      </p:grpSp>
      <p:sp>
        <p:nvSpPr>
          <p:cNvPr id="220" name="TextBox 219"/>
          <p:cNvSpPr txBox="1"/>
          <p:nvPr/>
        </p:nvSpPr>
        <p:spPr>
          <a:xfrm>
            <a:off x="2514600" y="1066800"/>
            <a:ext cx="4572000" cy="400110"/>
          </a:xfrm>
          <a:prstGeom prst="rect">
            <a:avLst/>
          </a:prstGeom>
          <a:noFill/>
        </p:spPr>
        <p:txBody>
          <a:bodyPr wrap="square" rtlCol="0">
            <a:spAutoFit/>
          </a:bodyPr>
          <a:lstStyle/>
          <a:p>
            <a:pPr algn="ctr"/>
            <a:r>
              <a:rPr lang="en-US" sz="2000" dirty="0" smtClean="0"/>
              <a:t>- Case 1: All cavity control on Pendulum 2</a:t>
            </a:r>
            <a:endParaRPr lang="en-US" sz="2000" dirty="0"/>
          </a:p>
        </p:txBody>
      </p:sp>
      <p:sp>
        <p:nvSpPr>
          <p:cNvPr id="221" name="TextBox 220"/>
          <p:cNvSpPr txBox="1"/>
          <p:nvPr/>
        </p:nvSpPr>
        <p:spPr>
          <a:xfrm>
            <a:off x="5486400" y="4800600"/>
            <a:ext cx="3352800" cy="1200329"/>
          </a:xfrm>
          <a:prstGeom prst="rect">
            <a:avLst/>
          </a:prstGeom>
          <a:noFill/>
        </p:spPr>
        <p:txBody>
          <a:bodyPr wrap="square" rtlCol="0">
            <a:spAutoFit/>
          </a:bodyPr>
          <a:lstStyle/>
          <a:p>
            <a:pPr>
              <a:buFont typeface="Arial" charset="0"/>
              <a:buChar char="•"/>
            </a:pPr>
            <a:r>
              <a:rPr lang="en-US" dirty="0" smtClean="0"/>
              <a:t> What you would expect – the quad is just hanging free.</a:t>
            </a:r>
          </a:p>
          <a:p>
            <a:pPr>
              <a:buFont typeface="Arial" charset="0"/>
              <a:buChar char="•"/>
            </a:pPr>
            <a:r>
              <a:rPr lang="en-US" dirty="0" smtClean="0"/>
              <a:t> Note: both pendulums are identical in this simulation.</a:t>
            </a:r>
            <a:endParaRPr lang="en-US" dirty="0"/>
          </a:p>
        </p:txBody>
      </p:sp>
      <p:sp>
        <p:nvSpPr>
          <p:cNvPr id="222" name="TextBox 221"/>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sz="1600" dirty="0"/>
          </a:p>
        </p:txBody>
      </p:sp>
      <p:sp>
        <p:nvSpPr>
          <p:cNvPr id="154" name="Footer Placeholder 153"/>
          <p:cNvSpPr>
            <a:spLocks noGrp="1"/>
          </p:cNvSpPr>
          <p:nvPr>
            <p:ph type="ftr" sz="quarter" idx="11"/>
          </p:nvPr>
        </p:nvSpPr>
        <p:spPr>
          <a:xfrm>
            <a:off x="3124200" y="6492875"/>
            <a:ext cx="2895600" cy="365125"/>
          </a:xfrm>
        </p:spPr>
        <p:txBody>
          <a:bodyPr/>
          <a:lstStyle/>
          <a:p>
            <a:r>
              <a:rPr lang="en-US" smtClean="0"/>
              <a:t>G1200774-v13</a:t>
            </a:r>
            <a:endParaRPr lang="en-US" dirty="0"/>
          </a:p>
        </p:txBody>
      </p:sp>
      <p:sp>
        <p:nvSpPr>
          <p:cNvPr id="155" name="Rectangle 154"/>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6" name="Straight Connector 155"/>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Isosceles Triangle 157"/>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3738564" y="6281928"/>
            <a:ext cx="528636" cy="369332"/>
          </a:xfrm>
          <a:prstGeom prst="rect">
            <a:avLst/>
          </a:prstGeom>
          <a:noFill/>
        </p:spPr>
        <p:txBody>
          <a:bodyPr wrap="square" rtlCol="0">
            <a:spAutoFit/>
          </a:bodyPr>
          <a:lstStyle/>
          <a:p>
            <a:r>
              <a:rPr lang="en-US" dirty="0"/>
              <a:t>1</a:t>
            </a:r>
          </a:p>
        </p:txBody>
      </p:sp>
      <p:sp>
        <p:nvSpPr>
          <p:cNvPr id="160" name="Isosceles Triangle 159"/>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919164" y="6281928"/>
            <a:ext cx="528636" cy="369332"/>
          </a:xfrm>
          <a:prstGeom prst="rect">
            <a:avLst/>
          </a:prstGeom>
          <a:noFill/>
        </p:spPr>
        <p:txBody>
          <a:bodyPr wrap="square" rtlCol="0">
            <a:spAutoFit/>
          </a:bodyPr>
          <a:lstStyle/>
          <a:p>
            <a:r>
              <a:rPr lang="en-US" dirty="0" smtClean="0"/>
              <a:t>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51</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4928616" y="2286000"/>
            <a:ext cx="4447419" cy="2441448"/>
            <a:chOff x="4928616" y="2286000"/>
            <a:chExt cx="4447419" cy="2441448"/>
          </a:xfrm>
        </p:grpSpPr>
        <p:pic>
          <p:nvPicPr>
            <p:cNvPr id="2050" name="Picture 2"/>
            <p:cNvPicPr>
              <a:picLocks noChangeAspect="1" noChangeArrowheads="1"/>
            </p:cNvPicPr>
            <p:nvPr/>
          </p:nvPicPr>
          <p:blipFill>
            <a:blip r:embed="rId3"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sp>
        <p:nvSpPr>
          <p:cNvPr id="220" name="TextBox 219"/>
          <p:cNvSpPr txBox="1"/>
          <p:nvPr/>
        </p:nvSpPr>
        <p:spPr>
          <a:xfrm>
            <a:off x="2514600" y="1066800"/>
            <a:ext cx="4572000" cy="400110"/>
          </a:xfrm>
          <a:prstGeom prst="rect">
            <a:avLst/>
          </a:prstGeom>
          <a:noFill/>
        </p:spPr>
        <p:txBody>
          <a:bodyPr wrap="square" rtlCol="0">
            <a:spAutoFit/>
          </a:bodyPr>
          <a:lstStyle/>
          <a:p>
            <a:pPr algn="ctr"/>
            <a:r>
              <a:rPr lang="en-US" sz="2000" dirty="0" smtClean="0"/>
              <a:t>- Case 2: All cavity control on Pendulum 1</a:t>
            </a:r>
            <a:endParaRPr lang="en-US" sz="2000" dirty="0"/>
          </a:p>
        </p:txBody>
      </p:sp>
      <p:sp>
        <p:nvSpPr>
          <p:cNvPr id="154" name="TextBox 153"/>
          <p:cNvSpPr txBox="1"/>
          <p:nvPr/>
        </p:nvSpPr>
        <p:spPr>
          <a:xfrm>
            <a:off x="5486400" y="4800600"/>
            <a:ext cx="3352800" cy="2031325"/>
          </a:xfrm>
          <a:prstGeom prst="rect">
            <a:avLst/>
          </a:prstGeom>
          <a:noFill/>
        </p:spPr>
        <p:txBody>
          <a:bodyPr wrap="square" rtlCol="0">
            <a:spAutoFit/>
          </a:bodyPr>
          <a:lstStyle/>
          <a:p>
            <a:pPr>
              <a:buFont typeface="Arial" charset="0"/>
              <a:buChar char="•"/>
            </a:pPr>
            <a:r>
              <a:rPr lang="en-US" dirty="0" smtClean="0"/>
              <a:t> The top mass of pendulum 1 behaves like the UIM is clamped to </a:t>
            </a:r>
            <a:r>
              <a:rPr lang="en-US" dirty="0" err="1" smtClean="0"/>
              <a:t>gnd</a:t>
            </a:r>
            <a:r>
              <a:rPr lang="en-US" dirty="0" smtClean="0"/>
              <a:t> when its </a:t>
            </a:r>
            <a:r>
              <a:rPr lang="en-US" dirty="0" err="1" smtClean="0"/>
              <a:t>ugf</a:t>
            </a:r>
            <a:r>
              <a:rPr lang="en-US" dirty="0" smtClean="0"/>
              <a:t> is high. </a:t>
            </a:r>
          </a:p>
          <a:p>
            <a:pPr>
              <a:buFont typeface="Arial" charset="0"/>
              <a:buChar char="•"/>
            </a:pPr>
            <a:r>
              <a:rPr lang="en-US" dirty="0"/>
              <a:t> </a:t>
            </a:r>
            <a:r>
              <a:rPr lang="en-US" dirty="0" smtClean="0"/>
              <a:t>Since the cavity control influences modes, you can use the same effect to apply damping (more on this later)</a:t>
            </a:r>
            <a:endParaRPr lang="en-US" dirty="0"/>
          </a:p>
        </p:txBody>
      </p:sp>
      <p:sp>
        <p:nvSpPr>
          <p:cNvPr id="155" name="TextBox 154"/>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6" name="Footer Placeholder 155"/>
          <p:cNvSpPr>
            <a:spLocks noGrp="1"/>
          </p:cNvSpPr>
          <p:nvPr>
            <p:ph type="ftr" sz="quarter" idx="11"/>
          </p:nvPr>
        </p:nvSpPr>
        <p:spPr>
          <a:xfrm>
            <a:off x="3124200" y="6492875"/>
            <a:ext cx="2895600" cy="365125"/>
          </a:xfrm>
        </p:spPr>
        <p:txBody>
          <a:bodyPr/>
          <a:lstStyle/>
          <a:p>
            <a:r>
              <a:rPr lang="en-US" smtClean="0"/>
              <a:t>G1200774-v13</a:t>
            </a:r>
            <a:endParaRPr lang="en-US" dirty="0"/>
          </a:p>
        </p:txBody>
      </p:sp>
      <p:sp>
        <p:nvSpPr>
          <p:cNvPr id="157" name="Rectangle 156"/>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8" name="Straight Connector 157"/>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Isosceles Triangle 159"/>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738564" y="6281928"/>
            <a:ext cx="528636" cy="369332"/>
          </a:xfrm>
          <a:prstGeom prst="rect">
            <a:avLst/>
          </a:prstGeom>
          <a:noFill/>
        </p:spPr>
        <p:txBody>
          <a:bodyPr wrap="square" rtlCol="0">
            <a:spAutoFit/>
          </a:bodyPr>
          <a:lstStyle/>
          <a:p>
            <a:r>
              <a:rPr lang="en-US" dirty="0" smtClean="0"/>
              <a:t>0</a:t>
            </a:r>
            <a:endParaRPr lang="en-US" dirty="0"/>
          </a:p>
        </p:txBody>
      </p:sp>
      <p:sp>
        <p:nvSpPr>
          <p:cNvPr id="163" name="Isosceles Triangle 162"/>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p:cNvSpPr txBox="1"/>
          <p:nvPr/>
        </p:nvSpPr>
        <p:spPr>
          <a:xfrm>
            <a:off x="919164" y="6281928"/>
            <a:ext cx="528636" cy="369332"/>
          </a:xfrm>
          <a:prstGeom prst="rect">
            <a:avLst/>
          </a:prstGeom>
          <a:noFill/>
        </p:spPr>
        <p:txBody>
          <a:bodyPr wrap="square" rtlCol="0">
            <a:spAutoFit/>
          </a:bodyPr>
          <a:lstStyle/>
          <a:p>
            <a:r>
              <a:rPr lang="en-US" dirty="0"/>
              <a:t>1</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928616" y="2286000"/>
            <a:ext cx="4447420" cy="2441448"/>
          </a:xfrm>
          <a:prstGeom prst="rect">
            <a:avLst/>
          </a:prstGeom>
          <a:noFill/>
          <a:ln w="9525">
            <a:noFill/>
            <a:miter lim="800000"/>
            <a:headEnd/>
            <a:tailEnd/>
          </a:ln>
          <a:effectLst/>
        </p:spPr>
      </p:pic>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52</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sp>
        <p:nvSpPr>
          <p:cNvPr id="220" name="TextBox 219"/>
          <p:cNvSpPr txBox="1"/>
          <p:nvPr/>
        </p:nvSpPr>
        <p:spPr>
          <a:xfrm>
            <a:off x="1447800" y="1066800"/>
            <a:ext cx="6629400" cy="400110"/>
          </a:xfrm>
          <a:prstGeom prst="rect">
            <a:avLst/>
          </a:prstGeom>
          <a:noFill/>
        </p:spPr>
        <p:txBody>
          <a:bodyPr wrap="square" rtlCol="0">
            <a:spAutoFit/>
          </a:bodyPr>
          <a:lstStyle/>
          <a:p>
            <a:pPr algn="ctr"/>
            <a:r>
              <a:rPr lang="en-US" sz="2000" dirty="0" smtClean="0"/>
              <a:t>- Case 3: Cavity control split evenly between both pendulums</a:t>
            </a:r>
            <a:endParaRPr lang="en-US" sz="2000" dirty="0"/>
          </a:p>
        </p:txBody>
      </p:sp>
      <p:sp>
        <p:nvSpPr>
          <p:cNvPr id="153" name="TextBox 152"/>
          <p:cNvSpPr txBox="1"/>
          <p:nvPr/>
        </p:nvSpPr>
        <p:spPr>
          <a:xfrm>
            <a:off x="5486400" y="4800600"/>
            <a:ext cx="3352800" cy="2031325"/>
          </a:xfrm>
          <a:prstGeom prst="rect">
            <a:avLst/>
          </a:prstGeom>
          <a:noFill/>
        </p:spPr>
        <p:txBody>
          <a:bodyPr wrap="square" rtlCol="0">
            <a:spAutoFit/>
          </a:bodyPr>
          <a:lstStyle/>
          <a:p>
            <a:pPr>
              <a:buFont typeface="Arial" charset="0"/>
              <a:buChar char="•"/>
            </a:pPr>
            <a:r>
              <a:rPr lang="en-US" dirty="0" smtClean="0"/>
              <a:t> The top mass response is now an average of the previous two cases -&gt; 5 resonances to damp.</a:t>
            </a:r>
          </a:p>
          <a:p>
            <a:pPr>
              <a:buFont typeface="Arial" charset="0"/>
              <a:buChar char="•"/>
            </a:pPr>
            <a:r>
              <a:rPr lang="en-US" dirty="0"/>
              <a:t> </a:t>
            </a:r>
            <a:r>
              <a:rPr lang="en-US" dirty="0" smtClean="0"/>
              <a:t>Control up to the PUM, rather than the UIM, would yield 6 resonances.</a:t>
            </a:r>
          </a:p>
          <a:p>
            <a:pPr>
              <a:buFont typeface="Arial" charset="0"/>
              <a:buChar char="•"/>
            </a:pPr>
            <a:r>
              <a:rPr lang="en-US" dirty="0" smtClean="0"/>
              <a:t> </a:t>
            </a:r>
            <a:r>
              <a:rPr lang="en-US" dirty="0" err="1" smtClean="0"/>
              <a:t>aLIGO</a:t>
            </a:r>
            <a:r>
              <a:rPr lang="en-US" dirty="0" smtClean="0"/>
              <a:t> will likely behave like this.</a:t>
            </a:r>
            <a:endParaRPr lang="en-US" dirty="0"/>
          </a:p>
        </p:txBody>
      </p:sp>
      <p:sp>
        <p:nvSpPr>
          <p:cNvPr id="154" name="TextBox 153"/>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sp>
        <p:nvSpPr>
          <p:cNvPr id="156" name="Rectangle 155"/>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7" name="Straight Connector 156"/>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Isosceles Triangle 158"/>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62" name="Isosceles Triangle 161"/>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extBox 162"/>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Global Damping RCG Diagram</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53</a:t>
            </a:fld>
            <a:endParaRPr lang="en-US"/>
          </a:p>
        </p:txBody>
      </p:sp>
      <p:pic>
        <p:nvPicPr>
          <p:cNvPr id="7" name="Picture 6" descr="GlobalDamp_Simulink.png"/>
          <p:cNvPicPr>
            <a:picLocks noChangeAspect="1"/>
          </p:cNvPicPr>
          <p:nvPr/>
        </p:nvPicPr>
        <p:blipFill rotWithShape="1">
          <a:blip r:embed="rId2" cstate="print">
            <a:extLst>
              <a:ext uri="{28A0092B-C50C-407E-A947-70E740481C1C}">
                <a14:useLocalDpi xmlns:a14="http://schemas.microsoft.com/office/drawing/2010/main" val="0"/>
              </a:ext>
            </a:extLst>
          </a:blip>
          <a:srcRect l="50172" r="24804" b="45996"/>
          <a:stretch/>
        </p:blipFill>
        <p:spPr>
          <a:xfrm>
            <a:off x="990600" y="1524000"/>
            <a:ext cx="7315200" cy="4933509"/>
          </a:xfrm>
          <a:prstGeom prst="rect">
            <a:avLst/>
          </a:prstGeom>
        </p:spPr>
      </p:pic>
    </p:spTree>
    <p:extLst>
      <p:ext uri="{BB962C8B-B14F-4D97-AF65-F5344CB8AC3E}">
        <p14:creationId xmlns:p14="http://schemas.microsoft.com/office/powerpoint/2010/main" val="26099018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AFBAC18-3FE6-E842-965E-DA02288964F3}" type="slidenum">
              <a:rPr lang="en-US"/>
              <a:pPr/>
              <a:t>54</a:t>
            </a:fld>
            <a:endParaRPr lang="en-US"/>
          </a:p>
        </p:txBody>
      </p:sp>
      <p:pic>
        <p:nvPicPr>
          <p:cNvPr id="10" name="Picture 9" descr="aLIGO_ISCControlScheme-v3.pdf"/>
          <p:cNvPicPr>
            <a:picLocks noChangeAspect="1"/>
          </p:cNvPicPr>
          <p:nvPr/>
        </p:nvPicPr>
        <p:blipFill>
          <a:blip r:embed="rId2"/>
          <a:stretch>
            <a:fillRect/>
          </a:stretch>
        </p:blipFill>
        <p:spPr>
          <a:xfrm>
            <a:off x="218130" y="0"/>
            <a:ext cx="8707740" cy="6858000"/>
          </a:xfrm>
          <a:prstGeom prst="rect">
            <a:avLst/>
          </a:prstGeom>
        </p:spPr>
      </p:pic>
      <p:sp>
        <p:nvSpPr>
          <p:cNvPr id="3" name="Footer Placeholder 2"/>
          <p:cNvSpPr>
            <a:spLocks noGrp="1"/>
          </p:cNvSpPr>
          <p:nvPr>
            <p:ph type="ftr" sz="quarter" idx="11"/>
          </p:nvPr>
        </p:nvSpPr>
        <p:spPr/>
        <p:txBody>
          <a:bodyPr/>
          <a:lstStyle/>
          <a:p>
            <a:r>
              <a:rPr lang="en-US" smtClean="0"/>
              <a:t>G1200774-v13</a:t>
            </a:r>
            <a:endParaRPr lang="en-US"/>
          </a:p>
        </p:txBody>
      </p:sp>
    </p:spTree>
    <p:extLst>
      <p:ext uri="{BB962C8B-B14F-4D97-AF65-F5344CB8AC3E}">
        <p14:creationId xmlns:p14="http://schemas.microsoft.com/office/powerpoint/2010/main" val="30799231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Scratch</a:t>
            </a:r>
            <a:endParaRPr lang="en-US" dirty="0"/>
          </a:p>
        </p:txBody>
      </p:sp>
      <p:sp>
        <p:nvSpPr>
          <p:cNvPr id="6" name="Subtitle 5"/>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55</a:t>
            </a:fld>
            <a:endParaRPr lang="en-US"/>
          </a:p>
        </p:txBody>
      </p:sp>
    </p:spTree>
    <p:extLst>
      <p:ext uri="{BB962C8B-B14F-4D97-AF65-F5344CB8AC3E}">
        <p14:creationId xmlns:p14="http://schemas.microsoft.com/office/powerpoint/2010/main" val="298672769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56</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851705814"/>
              </p:ext>
            </p:extLst>
          </p:nvPr>
        </p:nvGraphicFramePr>
        <p:xfrm>
          <a:off x="76200" y="2057400"/>
          <a:ext cx="8229600" cy="1168045"/>
        </p:xfrm>
        <a:graphic>
          <a:graphicData uri="http://schemas.openxmlformats.org/presentationml/2006/ole">
            <mc:AlternateContent xmlns:mc="http://schemas.openxmlformats.org/markup-compatibility/2006">
              <mc:Choice xmlns:v="urn:schemas-microsoft-com:vml" Requires="v">
                <p:oleObj spid="_x0000_s13202" name="Equation" r:id="rId3" imgW="11099800" imgH="1574800" progId="Equation.3">
                  <p:embed/>
                </p:oleObj>
              </mc:Choice>
              <mc:Fallback>
                <p:oleObj name="Equation" r:id="rId3" imgW="11099800" imgH="1574800" progId="Equation.3">
                  <p:embed/>
                  <p:pic>
                    <p:nvPicPr>
                      <p:cNvPr id="0" name=""/>
                      <p:cNvPicPr>
                        <a:picLocks noChangeAspect="1" noChangeArrowheads="1"/>
                      </p:cNvPicPr>
                      <p:nvPr/>
                    </p:nvPicPr>
                    <p:blipFill>
                      <a:blip r:embed="rId4"/>
                      <a:srcRect/>
                      <a:stretch>
                        <a:fillRect/>
                      </a:stretch>
                    </p:blipFill>
                    <p:spPr bwMode="auto">
                      <a:xfrm>
                        <a:off x="76200" y="2057400"/>
                        <a:ext cx="8229600" cy="1168045"/>
                      </a:xfrm>
                      <a:prstGeom prst="rect">
                        <a:avLst/>
                      </a:prstGeom>
                      <a:noFill/>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2466791782"/>
              </p:ext>
            </p:extLst>
          </p:nvPr>
        </p:nvGraphicFramePr>
        <p:xfrm>
          <a:off x="228600" y="3630612"/>
          <a:ext cx="7589838" cy="1931988"/>
        </p:xfrm>
        <a:graphic>
          <a:graphicData uri="http://schemas.openxmlformats.org/presentationml/2006/ole">
            <mc:AlternateContent xmlns:mc="http://schemas.openxmlformats.org/markup-compatibility/2006">
              <mc:Choice xmlns:v="urn:schemas-microsoft-com:vml" Requires="v">
                <p:oleObj spid="_x0000_s13203" name="Equation" r:id="rId5" imgW="10236200" imgH="2603500" progId="Equation.3">
                  <p:embed/>
                </p:oleObj>
              </mc:Choice>
              <mc:Fallback>
                <p:oleObj name="Equation" r:id="rId5" imgW="10236200" imgH="2603500" progId="Equation.3">
                  <p:embed/>
                  <p:pic>
                    <p:nvPicPr>
                      <p:cNvPr id="0" name=""/>
                      <p:cNvPicPr>
                        <a:picLocks noChangeAspect="1" noChangeArrowheads="1"/>
                      </p:cNvPicPr>
                      <p:nvPr/>
                    </p:nvPicPr>
                    <p:blipFill>
                      <a:blip r:embed="rId6"/>
                      <a:srcRect/>
                      <a:stretch>
                        <a:fillRect/>
                      </a:stretch>
                    </p:blipFill>
                    <p:spPr bwMode="auto">
                      <a:xfrm>
                        <a:off x="228600" y="3630612"/>
                        <a:ext cx="7589838" cy="1931988"/>
                      </a:xfrm>
                      <a:prstGeom prst="rect">
                        <a:avLst/>
                      </a:prstGeom>
                      <a:noFill/>
                      <a:extLst/>
                    </p:spPr>
                  </p:pic>
                </p:oleObj>
              </mc:Fallback>
            </mc:AlternateContent>
          </a:graphicData>
        </a:graphic>
      </p:graphicFrame>
    </p:spTree>
    <p:extLst>
      <p:ext uri="{BB962C8B-B14F-4D97-AF65-F5344CB8AC3E}">
        <p14:creationId xmlns:p14="http://schemas.microsoft.com/office/powerpoint/2010/main" val="6190613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Scratch: Rotating </a:t>
            </a:r>
            <a:r>
              <a:rPr lang="en-US" dirty="0"/>
              <a:t>all ETMX and ETMY local long. DOFs  into global diff. and comm. DOFs</a:t>
            </a:r>
          </a:p>
        </p:txBody>
      </p:sp>
      <p:sp>
        <p:nvSpPr>
          <p:cNvPr id="3" name="Footer Placeholder 2"/>
          <p:cNvSpPr>
            <a:spLocks noGrp="1"/>
          </p:cNvSpPr>
          <p:nvPr>
            <p:ph type="ftr" sz="quarter" idx="11"/>
          </p:nvPr>
        </p:nvSpPr>
        <p:spPr/>
        <p:txBody>
          <a:bodyPr/>
          <a:lstStyle/>
          <a:p>
            <a:r>
              <a:rPr lang="en-US" smtClean="0"/>
              <a:t>G1200774-v13</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57</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67482409"/>
              </p:ext>
            </p:extLst>
          </p:nvPr>
        </p:nvGraphicFramePr>
        <p:xfrm>
          <a:off x="79375" y="1773238"/>
          <a:ext cx="3806825" cy="1598612"/>
        </p:xfrm>
        <a:graphic>
          <a:graphicData uri="http://schemas.openxmlformats.org/presentationml/2006/ole">
            <mc:AlternateContent xmlns:mc="http://schemas.openxmlformats.org/markup-compatibility/2006">
              <mc:Choice xmlns:v="urn:schemas-microsoft-com:vml" Requires="v">
                <p:oleObj spid="_x0000_s27362" name="Equation" r:id="rId3" imgW="2692400" imgH="1130300" progId="Equation.3">
                  <p:embed/>
                </p:oleObj>
              </mc:Choice>
              <mc:Fallback>
                <p:oleObj name="Equation" r:id="rId3" imgW="2692400" imgH="1130300" progId="Equation.3">
                  <p:embed/>
                  <p:pic>
                    <p:nvPicPr>
                      <p:cNvPr id="0" name=""/>
                      <p:cNvPicPr>
                        <a:picLocks noChangeAspect="1" noChangeArrowheads="1"/>
                      </p:cNvPicPr>
                      <p:nvPr/>
                    </p:nvPicPr>
                    <p:blipFill>
                      <a:blip r:embed="rId4"/>
                      <a:srcRect/>
                      <a:stretch>
                        <a:fillRect/>
                      </a:stretch>
                    </p:blipFill>
                    <p:spPr bwMode="auto">
                      <a:xfrm>
                        <a:off x="79375" y="1773238"/>
                        <a:ext cx="3806825" cy="1598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3520784150"/>
              </p:ext>
            </p:extLst>
          </p:nvPr>
        </p:nvGraphicFramePr>
        <p:xfrm>
          <a:off x="4116388" y="1851025"/>
          <a:ext cx="5114925" cy="1162050"/>
        </p:xfrm>
        <a:graphic>
          <a:graphicData uri="http://schemas.openxmlformats.org/presentationml/2006/ole">
            <mc:AlternateContent xmlns:mc="http://schemas.openxmlformats.org/markup-compatibility/2006">
              <mc:Choice xmlns:v="urn:schemas-microsoft-com:vml" Requires="v">
                <p:oleObj spid="_x0000_s27363" name="Equation" r:id="rId5" imgW="4305300" imgH="977900" progId="Equation.3">
                  <p:embed/>
                </p:oleObj>
              </mc:Choice>
              <mc:Fallback>
                <p:oleObj name="Equation" r:id="rId5" imgW="4305300" imgH="977900" progId="Equation.3">
                  <p:embed/>
                  <p:pic>
                    <p:nvPicPr>
                      <p:cNvPr id="0" name=""/>
                      <p:cNvPicPr>
                        <a:picLocks noChangeAspect="1" noChangeArrowheads="1"/>
                      </p:cNvPicPr>
                      <p:nvPr/>
                    </p:nvPicPr>
                    <p:blipFill>
                      <a:blip r:embed="rId6"/>
                      <a:srcRect/>
                      <a:stretch>
                        <a:fillRect/>
                      </a:stretch>
                    </p:blipFill>
                    <p:spPr bwMode="auto">
                      <a:xfrm>
                        <a:off x="4116388" y="1851025"/>
                        <a:ext cx="5114925" cy="1162050"/>
                      </a:xfrm>
                      <a:prstGeom prst="rect">
                        <a:avLst/>
                      </a:prstGeom>
                      <a:noFill/>
                      <a:extLst/>
                    </p:spPr>
                  </p:pic>
                </p:oleObj>
              </mc:Fallback>
            </mc:AlternateContent>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3858386673"/>
              </p:ext>
            </p:extLst>
          </p:nvPr>
        </p:nvGraphicFramePr>
        <p:xfrm>
          <a:off x="76200" y="3727450"/>
          <a:ext cx="8742363" cy="768350"/>
        </p:xfrm>
        <a:graphic>
          <a:graphicData uri="http://schemas.openxmlformats.org/presentationml/2006/ole">
            <mc:AlternateContent xmlns:mc="http://schemas.openxmlformats.org/markup-compatibility/2006">
              <mc:Choice xmlns:v="urn:schemas-microsoft-com:vml" Requires="v">
                <p:oleObj spid="_x0000_s27364" name="Equation" r:id="rId7" imgW="7505700" imgH="660400" progId="Equation.3">
                  <p:embed/>
                </p:oleObj>
              </mc:Choice>
              <mc:Fallback>
                <p:oleObj name="Equation" r:id="rId7" imgW="7505700" imgH="660400" progId="Equation.3">
                  <p:embed/>
                  <p:pic>
                    <p:nvPicPr>
                      <p:cNvPr id="0" name=""/>
                      <p:cNvPicPr>
                        <a:picLocks noChangeAspect="1" noChangeArrowheads="1"/>
                      </p:cNvPicPr>
                      <p:nvPr/>
                    </p:nvPicPr>
                    <p:blipFill>
                      <a:blip r:embed="rId8"/>
                      <a:srcRect/>
                      <a:stretch>
                        <a:fillRect/>
                      </a:stretch>
                    </p:blipFill>
                    <p:spPr bwMode="auto">
                      <a:xfrm>
                        <a:off x="76200" y="3727450"/>
                        <a:ext cx="8742363" cy="768350"/>
                      </a:xfrm>
                      <a:prstGeom prst="rect">
                        <a:avLst/>
                      </a:prstGeom>
                      <a:noFill/>
                      <a:extLst/>
                    </p:spPr>
                  </p:pic>
                </p:oleObj>
              </mc:Fallback>
            </mc:AlternateContent>
          </a:graphicData>
        </a:graphic>
      </p:graphicFrame>
      <p:sp>
        <p:nvSpPr>
          <p:cNvPr id="8" name="TextBox 7"/>
          <p:cNvSpPr txBox="1"/>
          <p:nvPr/>
        </p:nvSpPr>
        <p:spPr>
          <a:xfrm>
            <a:off x="0" y="4563070"/>
            <a:ext cx="9144000" cy="923330"/>
          </a:xfrm>
          <a:prstGeom prst="rect">
            <a:avLst/>
          </a:prstGeom>
          <a:noFill/>
        </p:spPr>
        <p:txBody>
          <a:bodyPr wrap="square" rtlCol="0">
            <a:spAutoFit/>
          </a:bodyPr>
          <a:lstStyle/>
          <a:p>
            <a:r>
              <a:rPr lang="en-US" dirty="0" smtClean="0"/>
              <a:t>For DARM we measure the test masses with the global cavity readout, no local sensors are involved. </a:t>
            </a:r>
            <a:r>
              <a:rPr lang="en-US" dirty="0"/>
              <a:t>T</a:t>
            </a:r>
            <a:r>
              <a:rPr lang="en-US" dirty="0" smtClean="0"/>
              <a:t>he cavity readout must also have very low noise to measure GWs. So make the assumption that </a:t>
            </a:r>
            <a:r>
              <a:rPr lang="en-US" dirty="0" err="1" smtClean="0"/>
              <a:t>n</a:t>
            </a:r>
            <a:r>
              <a:rPr lang="en-US" baseline="-25000" dirty="0" err="1" smtClean="0"/>
              <a:t>x</a:t>
            </a:r>
            <a:r>
              <a:rPr lang="en-US" dirty="0" err="1" smtClean="0"/>
              <a:t>-n</a:t>
            </a:r>
            <a:r>
              <a:rPr lang="en-US" baseline="-25000" dirty="0" err="1" smtClean="0"/>
              <a:t>y</a:t>
            </a:r>
            <a:r>
              <a:rPr lang="en-US" dirty="0" smtClean="0"/>
              <a:t>=0 for cavity control and simplify to:</a:t>
            </a:r>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149584006"/>
              </p:ext>
            </p:extLst>
          </p:nvPr>
        </p:nvGraphicFramePr>
        <p:xfrm>
          <a:off x="93663" y="5486400"/>
          <a:ext cx="8855075" cy="933450"/>
        </p:xfrm>
        <a:graphic>
          <a:graphicData uri="http://schemas.openxmlformats.org/presentationml/2006/ole">
            <mc:AlternateContent xmlns:mc="http://schemas.openxmlformats.org/markup-compatibility/2006">
              <mc:Choice xmlns:v="urn:schemas-microsoft-com:vml" Requires="v">
                <p:oleObj spid="_x0000_s27365" name="Equation" r:id="rId9" imgW="6261100" imgH="660400" progId="Equation.3">
                  <p:embed/>
                </p:oleObj>
              </mc:Choice>
              <mc:Fallback>
                <p:oleObj name="Equation" r:id="rId9" imgW="6261100" imgH="660400" progId="Equation.3">
                  <p:embed/>
                  <p:pic>
                    <p:nvPicPr>
                      <p:cNvPr id="0" name=""/>
                      <p:cNvPicPr>
                        <a:picLocks noChangeAspect="1" noChangeArrowheads="1"/>
                      </p:cNvPicPr>
                      <p:nvPr/>
                    </p:nvPicPr>
                    <p:blipFill>
                      <a:blip r:embed="rId10"/>
                      <a:srcRect/>
                      <a:stretch>
                        <a:fillRect/>
                      </a:stretch>
                    </p:blipFill>
                    <p:spPr bwMode="auto">
                      <a:xfrm>
                        <a:off x="93663" y="5486400"/>
                        <a:ext cx="8855075"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0" y="3288268"/>
            <a:ext cx="9144000" cy="369332"/>
          </a:xfrm>
          <a:prstGeom prst="rect">
            <a:avLst/>
          </a:prstGeom>
          <a:noFill/>
        </p:spPr>
        <p:txBody>
          <a:bodyPr wrap="square" rtlCol="0">
            <a:spAutoFit/>
          </a:bodyPr>
          <a:lstStyle/>
          <a:p>
            <a:r>
              <a:rPr lang="en-US" dirty="0" smtClean="0"/>
              <a:t>Now, substitute in the feedback and transform to Laplace space:</a:t>
            </a:r>
            <a:endParaRPr lang="en-US" dirty="0"/>
          </a:p>
        </p:txBody>
      </p:sp>
    </p:spTree>
    <p:extLst>
      <p:ext uri="{BB962C8B-B14F-4D97-AF65-F5344CB8AC3E}">
        <p14:creationId xmlns:p14="http://schemas.microsoft.com/office/powerpoint/2010/main" val="42439727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6</a:t>
            </a:fld>
            <a:r>
              <a:rPr lang="en-US" dirty="0" smtClean="0"/>
              <a:t>/3</a:t>
            </a:r>
            <a:r>
              <a:rPr lang="en-US" dirty="0"/>
              <a:t>2</a:t>
            </a:r>
          </a:p>
        </p:txBody>
      </p:sp>
      <p:sp>
        <p:nvSpPr>
          <p:cNvPr id="171" name="Title 170"/>
          <p:cNvSpPr>
            <a:spLocks noGrp="1"/>
          </p:cNvSpPr>
          <p:nvPr>
            <p:ph type="title"/>
          </p:nvPr>
        </p:nvSpPr>
        <p:spPr/>
        <p:txBody>
          <a:bodyPr>
            <a:normAutofit fontScale="90000"/>
          </a:bodyPr>
          <a:lstStyle/>
          <a:p>
            <a:r>
              <a:rPr lang="en-US" dirty="0" smtClean="0"/>
              <a:t>Simulated Common Length Damping</a:t>
            </a:r>
            <a:endParaRPr lang="en-US" dirty="0"/>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410200" y="2332434"/>
            <a:ext cx="3352800" cy="3077766"/>
          </a:xfrm>
          <a:prstGeom prst="rect">
            <a:avLst/>
          </a:prstGeom>
          <a:noFill/>
          <a:ln w="12700">
            <a:solidFill>
              <a:schemeClr val="tx1"/>
            </a:solidFill>
          </a:ln>
        </p:spPr>
        <p:txBody>
          <a:bodyPr wrap="square" rtlCol="0">
            <a:spAutoFit/>
          </a:bodyPr>
          <a:lstStyle/>
          <a:p>
            <a:pPr>
              <a:spcAft>
                <a:spcPts val="1200"/>
              </a:spcAft>
            </a:pPr>
            <a:r>
              <a:rPr lang="en-US" dirty="0" smtClean="0"/>
              <a:t>Realistic quads - </a:t>
            </a:r>
            <a:r>
              <a:rPr lang="en-US" dirty="0"/>
              <a:t>e</a:t>
            </a:r>
            <a:r>
              <a:rPr lang="en-US" dirty="0" smtClean="0"/>
              <a:t>rrors on the simulated as-built parameters are:</a:t>
            </a:r>
          </a:p>
          <a:p>
            <a:pPr>
              <a:spcAft>
                <a:spcPts val="1200"/>
              </a:spcAft>
              <a:buFont typeface="Arial" charset="0"/>
              <a:buChar char="•"/>
            </a:pPr>
            <a:r>
              <a:rPr lang="en-US" dirty="0" smtClean="0"/>
              <a:t> Masses: ± 20 grams</a:t>
            </a:r>
          </a:p>
          <a:p>
            <a:pPr>
              <a:spcAft>
                <a:spcPts val="1200"/>
              </a:spcAft>
              <a:buFont typeface="Arial" charset="0"/>
              <a:buChar char="•"/>
            </a:pPr>
            <a:r>
              <a:rPr lang="en-US" dirty="0"/>
              <a:t> </a:t>
            </a:r>
            <a:r>
              <a:rPr lang="en-US" dirty="0" smtClean="0"/>
              <a:t>d’s (</a:t>
            </a:r>
            <a:r>
              <a:rPr lang="en-US" dirty="0" err="1" smtClean="0"/>
              <a:t>dn</a:t>
            </a:r>
            <a:r>
              <a:rPr lang="en-US" dirty="0" smtClean="0"/>
              <a:t>, d1, d3, d4): ± 1 mm</a:t>
            </a:r>
          </a:p>
          <a:p>
            <a:pPr>
              <a:spcAft>
                <a:spcPts val="1200"/>
              </a:spcAft>
              <a:buFont typeface="Arial" charset="0"/>
              <a:buChar char="•"/>
            </a:pPr>
            <a:r>
              <a:rPr lang="en-US" dirty="0"/>
              <a:t> Rotational inertia: </a:t>
            </a:r>
            <a:r>
              <a:rPr lang="en-US" dirty="0" smtClean="0"/>
              <a:t>± 3%</a:t>
            </a:r>
          </a:p>
          <a:p>
            <a:pPr>
              <a:spcAft>
                <a:spcPts val="1200"/>
              </a:spcAft>
              <a:buFont typeface="Arial" charset="0"/>
              <a:buChar char="•"/>
            </a:pPr>
            <a:r>
              <a:rPr lang="en-US" dirty="0"/>
              <a:t> Wire lengths: </a:t>
            </a:r>
            <a:r>
              <a:rPr lang="en-US" dirty="0" smtClean="0"/>
              <a:t>± 0.25 mm</a:t>
            </a:r>
          </a:p>
          <a:p>
            <a:pPr>
              <a:spcAft>
                <a:spcPts val="1200"/>
              </a:spcAft>
              <a:buFont typeface="Arial" charset="0"/>
              <a:buChar char="•"/>
            </a:pPr>
            <a:r>
              <a:rPr lang="en-US" dirty="0"/>
              <a:t> Vertical stiffness: </a:t>
            </a:r>
            <a:r>
              <a:rPr lang="en-US" dirty="0" smtClean="0"/>
              <a:t>± 3%</a:t>
            </a:r>
            <a:endParaRPr lang="en-US" dirty="0"/>
          </a:p>
        </p:txBody>
      </p:sp>
      <p:sp>
        <p:nvSpPr>
          <p:cNvPr id="155" name="Footer Placeholder 154"/>
          <p:cNvSpPr>
            <a:spLocks noGrp="1"/>
          </p:cNvSpPr>
          <p:nvPr>
            <p:ph type="ftr" sz="quarter" idx="11"/>
          </p:nvPr>
        </p:nvSpPr>
        <p:spPr>
          <a:xfrm>
            <a:off x="3124200" y="6492875"/>
            <a:ext cx="2895600" cy="365125"/>
          </a:xfrm>
        </p:spPr>
        <p:txBody>
          <a:bodyPr/>
          <a:lstStyle/>
          <a:p>
            <a:r>
              <a:rPr lang="en-US" smtClean="0"/>
              <a:t>G1200774-v13</a:t>
            </a:r>
            <a:endParaRPr lang="en-US" dirty="0"/>
          </a:p>
        </p:txBody>
      </p:sp>
      <p:grpSp>
        <p:nvGrpSpPr>
          <p:cNvPr id="163" name="Group 166"/>
          <p:cNvGrpSpPr>
            <a:grpSpLocks/>
          </p:cNvGrpSpPr>
          <p:nvPr/>
        </p:nvGrpSpPr>
        <p:grpSpPr bwMode="auto">
          <a:xfrm>
            <a:off x="690562" y="2057400"/>
            <a:ext cx="723898" cy="3733800"/>
            <a:chOff x="1676118" y="1828800"/>
            <a:chExt cx="723824" cy="3733800"/>
          </a:xfrm>
        </p:grpSpPr>
        <p:sp>
          <p:nvSpPr>
            <p:cNvPr id="169" name="Can 168"/>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0" name="Group 158"/>
            <p:cNvGrpSpPr>
              <a:grpSpLocks/>
            </p:cNvGrpSpPr>
            <p:nvPr/>
          </p:nvGrpSpPr>
          <p:grpSpPr bwMode="auto">
            <a:xfrm>
              <a:off x="1676118" y="1828800"/>
              <a:ext cx="723824" cy="3178180"/>
              <a:chOff x="647027" y="1936739"/>
              <a:chExt cx="1752434" cy="4190999"/>
            </a:xfrm>
          </p:grpSpPr>
          <p:grpSp>
            <p:nvGrpSpPr>
              <p:cNvPr id="173" name="Group 62"/>
              <p:cNvGrpSpPr>
                <a:grpSpLocks/>
              </p:cNvGrpSpPr>
              <p:nvPr/>
            </p:nvGrpSpPr>
            <p:grpSpPr bwMode="auto">
              <a:xfrm>
                <a:off x="943134" y="4222751"/>
                <a:ext cx="161428" cy="764098"/>
                <a:chOff x="908651" y="1905773"/>
                <a:chExt cx="82815" cy="686966"/>
              </a:xfrm>
            </p:grpSpPr>
            <p:cxnSp>
              <p:nvCxnSpPr>
                <p:cNvPr id="231" name="Straight Connector 230"/>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4" name="Group 70"/>
              <p:cNvGrpSpPr>
                <a:grpSpLocks/>
              </p:cNvGrpSpPr>
              <p:nvPr/>
            </p:nvGrpSpPr>
            <p:grpSpPr bwMode="auto">
              <a:xfrm>
                <a:off x="1869329" y="4222740"/>
                <a:ext cx="149902" cy="761998"/>
                <a:chOff x="914299" y="1906490"/>
                <a:chExt cx="76901" cy="685082"/>
              </a:xfrm>
            </p:grpSpPr>
            <p:cxnSp>
              <p:nvCxnSpPr>
                <p:cNvPr id="224" name="Straight Connector 223"/>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77" name="Cube 176"/>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78" name="Group 37"/>
              <p:cNvGrpSpPr>
                <a:grpSpLocks/>
              </p:cNvGrpSpPr>
              <p:nvPr/>
            </p:nvGrpSpPr>
            <p:grpSpPr bwMode="auto">
              <a:xfrm>
                <a:off x="950406" y="1936748"/>
                <a:ext cx="153705" cy="762002"/>
                <a:chOff x="913244" y="1905075"/>
                <a:chExt cx="78073" cy="686519"/>
              </a:xfrm>
            </p:grpSpPr>
            <p:cxnSp>
              <p:nvCxnSpPr>
                <p:cNvPr id="217" name="Straight Connector 216"/>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9"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0"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2"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3"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9" name="Group 38"/>
              <p:cNvGrpSpPr>
                <a:grpSpLocks/>
              </p:cNvGrpSpPr>
              <p:nvPr/>
            </p:nvGrpSpPr>
            <p:grpSpPr bwMode="auto">
              <a:xfrm>
                <a:off x="1865195" y="1936739"/>
                <a:ext cx="153717" cy="761999"/>
                <a:chOff x="912727" y="1905812"/>
                <a:chExt cx="78459" cy="685806"/>
              </a:xfrm>
            </p:grpSpPr>
            <p:cxnSp>
              <p:nvCxnSpPr>
                <p:cNvPr id="210" name="Straight Connector 209"/>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2"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5"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80" name="Cube 179"/>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1" name="Group 54"/>
              <p:cNvGrpSpPr>
                <a:grpSpLocks/>
              </p:cNvGrpSpPr>
              <p:nvPr/>
            </p:nvGrpSpPr>
            <p:grpSpPr bwMode="auto">
              <a:xfrm>
                <a:off x="1869329" y="3079743"/>
                <a:ext cx="149902" cy="761998"/>
                <a:chOff x="914299" y="1906491"/>
                <a:chExt cx="76901" cy="685082"/>
              </a:xfrm>
            </p:grpSpPr>
            <p:cxnSp>
              <p:nvCxnSpPr>
                <p:cNvPr id="203" name="Straight Connector 202"/>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82" name="Group 46"/>
              <p:cNvGrpSpPr>
                <a:grpSpLocks/>
              </p:cNvGrpSpPr>
              <p:nvPr/>
            </p:nvGrpSpPr>
            <p:grpSpPr bwMode="auto">
              <a:xfrm>
                <a:off x="943001" y="3079729"/>
                <a:ext cx="161420" cy="764088"/>
                <a:chOff x="908651" y="1905781"/>
                <a:chExt cx="82817" cy="686965"/>
              </a:xfrm>
            </p:grpSpPr>
            <p:cxnSp>
              <p:nvCxnSpPr>
                <p:cNvPr id="192" name="Straight Connector 191"/>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172" name="Can 171"/>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238" name="Straight Connector 237"/>
          <p:cNvCxnSpPr>
            <a:stCxn id="169"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9" name="Group 167"/>
          <p:cNvGrpSpPr>
            <a:grpSpLocks/>
          </p:cNvGrpSpPr>
          <p:nvPr/>
        </p:nvGrpSpPr>
        <p:grpSpPr bwMode="auto">
          <a:xfrm>
            <a:off x="3545682" y="2057400"/>
            <a:ext cx="723900" cy="3733801"/>
            <a:chOff x="5523866" y="1828799"/>
            <a:chExt cx="723826" cy="3733801"/>
          </a:xfrm>
        </p:grpSpPr>
        <p:grpSp>
          <p:nvGrpSpPr>
            <p:cNvPr id="240" name="Group 158"/>
            <p:cNvGrpSpPr>
              <a:grpSpLocks/>
            </p:cNvGrpSpPr>
            <p:nvPr/>
          </p:nvGrpSpPr>
          <p:grpSpPr bwMode="auto">
            <a:xfrm>
              <a:off x="5523866" y="1828799"/>
              <a:ext cx="723826" cy="3178182"/>
              <a:chOff x="646170" y="1936738"/>
              <a:chExt cx="1752434" cy="4190999"/>
            </a:xfrm>
          </p:grpSpPr>
          <p:grpSp>
            <p:nvGrpSpPr>
              <p:cNvPr id="243" name="Group 62"/>
              <p:cNvGrpSpPr>
                <a:grpSpLocks/>
              </p:cNvGrpSpPr>
              <p:nvPr/>
            </p:nvGrpSpPr>
            <p:grpSpPr bwMode="auto">
              <a:xfrm>
                <a:off x="942278" y="4222739"/>
                <a:ext cx="161430" cy="764094"/>
                <a:chOff x="908211" y="1905772"/>
                <a:chExt cx="82816" cy="686966"/>
              </a:xfrm>
            </p:grpSpPr>
            <p:cxnSp>
              <p:nvCxnSpPr>
                <p:cNvPr id="288" name="Straight Connector 287"/>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4" name="Group 70"/>
              <p:cNvGrpSpPr>
                <a:grpSpLocks/>
              </p:cNvGrpSpPr>
              <p:nvPr/>
            </p:nvGrpSpPr>
            <p:grpSpPr bwMode="auto">
              <a:xfrm>
                <a:off x="1868472" y="4222727"/>
                <a:ext cx="149900" cy="761995"/>
                <a:chOff x="913860" y="1906488"/>
                <a:chExt cx="76900" cy="685083"/>
              </a:xfrm>
            </p:grpSpPr>
            <p:cxnSp>
              <p:nvCxnSpPr>
                <p:cNvPr id="281" name="Straight Connector 280"/>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47" name="Cube 246"/>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248" name="Group 37"/>
              <p:cNvGrpSpPr>
                <a:grpSpLocks/>
              </p:cNvGrpSpPr>
              <p:nvPr/>
            </p:nvGrpSpPr>
            <p:grpSpPr bwMode="auto">
              <a:xfrm>
                <a:off x="949550" y="1936745"/>
                <a:ext cx="153705" cy="762002"/>
                <a:chOff x="912809" y="1905074"/>
                <a:chExt cx="78073" cy="686519"/>
              </a:xfrm>
            </p:grpSpPr>
            <p:cxnSp>
              <p:nvCxnSpPr>
                <p:cNvPr id="274" name="Straight Connector 273"/>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9"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9" name="Group 38"/>
              <p:cNvGrpSpPr>
                <a:grpSpLocks/>
              </p:cNvGrpSpPr>
              <p:nvPr/>
            </p:nvGrpSpPr>
            <p:grpSpPr bwMode="auto">
              <a:xfrm>
                <a:off x="1856656" y="1936738"/>
                <a:ext cx="161403" cy="761999"/>
                <a:chOff x="908368" y="1905811"/>
                <a:chExt cx="82382" cy="685806"/>
              </a:xfrm>
            </p:grpSpPr>
            <p:cxnSp>
              <p:nvCxnSpPr>
                <p:cNvPr id="267" name="Straight Connector 266"/>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8"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9"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250" name="Cube 249"/>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251" name="Group 54"/>
              <p:cNvGrpSpPr>
                <a:grpSpLocks/>
              </p:cNvGrpSpPr>
              <p:nvPr/>
            </p:nvGrpSpPr>
            <p:grpSpPr bwMode="auto">
              <a:xfrm>
                <a:off x="1868472" y="3079740"/>
                <a:ext cx="149900" cy="761998"/>
                <a:chOff x="913860" y="1906490"/>
                <a:chExt cx="76900" cy="685082"/>
              </a:xfrm>
            </p:grpSpPr>
            <p:cxnSp>
              <p:nvCxnSpPr>
                <p:cNvPr id="260" name="Straight Connector 259"/>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52" name="Group 46"/>
              <p:cNvGrpSpPr>
                <a:grpSpLocks/>
              </p:cNvGrpSpPr>
              <p:nvPr/>
            </p:nvGrpSpPr>
            <p:grpSpPr bwMode="auto">
              <a:xfrm>
                <a:off x="942277" y="3079741"/>
                <a:ext cx="161430" cy="764094"/>
                <a:chOff x="908212" y="1905779"/>
                <a:chExt cx="82816" cy="686966"/>
              </a:xfrm>
            </p:grpSpPr>
            <p:cxnSp>
              <p:nvCxnSpPr>
                <p:cNvPr id="253" name="Straight Connector 252"/>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241" name="Can 240"/>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2" name="Can 241"/>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95" name="TextBox 204"/>
          <p:cNvSpPr txBox="1">
            <a:spLocks noChangeArrowheads="1"/>
          </p:cNvSpPr>
          <p:nvPr/>
        </p:nvSpPr>
        <p:spPr bwMode="auto">
          <a:xfrm>
            <a:off x="462221"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96"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97" name="Straight Arrow Connector 296"/>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8" name="Rectangle 297"/>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299" name="Rectangle 298"/>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300" name="Straight Connector 299"/>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6"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7" name="Straight Arrow Connector 24"/>
          <p:cNvCxnSpPr>
            <a:stCxn id="310"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08" name="Isosceles Triangle 307"/>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extBox 308"/>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0" name="Oval 309"/>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11" name="TextBox 310"/>
          <p:cNvSpPr txBox="1"/>
          <p:nvPr/>
        </p:nvSpPr>
        <p:spPr>
          <a:xfrm>
            <a:off x="2331720" y="2526268"/>
            <a:ext cx="335280" cy="369332"/>
          </a:xfrm>
          <a:prstGeom prst="rect">
            <a:avLst/>
          </a:prstGeom>
          <a:noFill/>
        </p:spPr>
        <p:txBody>
          <a:bodyPr wrap="square" rtlCol="0">
            <a:spAutoFit/>
          </a:bodyPr>
          <a:lstStyle/>
          <a:p>
            <a:r>
              <a:rPr lang="en-US" dirty="0"/>
              <a:t>+</a:t>
            </a:r>
          </a:p>
        </p:txBody>
      </p:sp>
      <p:cxnSp>
        <p:nvCxnSpPr>
          <p:cNvPr id="312" name="Straight Connector 311"/>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3" name="Rectangle 312"/>
          <p:cNvSpPr/>
          <p:nvPr/>
        </p:nvSpPr>
        <p:spPr bwMode="auto">
          <a:xfrm>
            <a:off x="1828800" y="3429000"/>
            <a:ext cx="1295400"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Common length damping</a:t>
            </a:r>
            <a:endParaRPr lang="en-US" dirty="0">
              <a:solidFill>
                <a:schemeClr val="tx1"/>
              </a:solidFill>
              <a:cs typeface="Arial" charset="0"/>
            </a:endParaRPr>
          </a:p>
        </p:txBody>
      </p:sp>
      <p:sp>
        <p:nvSpPr>
          <p:cNvPr id="315" name="TextBox 314"/>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316" name="TextBox 315"/>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317" name="TextBox 316"/>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318" name="TextBox 317"/>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319" name="TextBox 318"/>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320" name="TextBox 319"/>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321" name="Object 4"/>
          <p:cNvGraphicFramePr>
            <a:graphicFrameLocks noChangeAspect="1"/>
          </p:cNvGraphicFramePr>
          <p:nvPr>
            <p:extLst>
              <p:ext uri="{D42A27DB-BD31-4B8C-83A1-F6EECF244321}">
                <p14:modId xmlns:p14="http://schemas.microsoft.com/office/powerpoint/2010/main" val="1514127422"/>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23999" name="Equation" r:id="rId4" imgW="876300" imgH="393700" progId="Equation.3">
                  <p:embed/>
                </p:oleObj>
              </mc:Choice>
              <mc:Fallback>
                <p:oleObj name="Equation" r:id="rId4" imgW="876300" imgH="393700" progId="Equation.3">
                  <p:embed/>
                  <p:pic>
                    <p:nvPicPr>
                      <p:cNvPr id="0" name=""/>
                      <p:cNvPicPr>
                        <a:picLocks noChangeAspect="1" noChangeArrowheads="1"/>
                      </p:cNvPicPr>
                      <p:nvPr/>
                    </p:nvPicPr>
                    <p:blipFill>
                      <a:blip r:embed="rId5"/>
                      <a:srcRect/>
                      <a:stretch>
                        <a:fillRect/>
                      </a:stretch>
                    </p:blipFill>
                    <p:spPr bwMode="auto">
                      <a:xfrm>
                        <a:off x="1779588" y="2057400"/>
                        <a:ext cx="1358900" cy="609600"/>
                      </a:xfrm>
                      <a:prstGeom prst="rect">
                        <a:avLst/>
                      </a:prstGeom>
                      <a:noFill/>
                      <a:extLst/>
                    </p:spPr>
                  </p:pic>
                </p:oleObj>
              </mc:Fallback>
            </mc:AlternateContent>
          </a:graphicData>
        </a:graphic>
      </p:graphicFrame>
      <p:graphicFrame>
        <p:nvGraphicFramePr>
          <p:cNvPr id="322" name="Object 4"/>
          <p:cNvGraphicFramePr>
            <a:graphicFrameLocks noChangeAspect="1"/>
          </p:cNvGraphicFramePr>
          <p:nvPr>
            <p:extLst>
              <p:ext uri="{D42A27DB-BD31-4B8C-83A1-F6EECF244321}">
                <p14:modId xmlns:p14="http://schemas.microsoft.com/office/powerpoint/2010/main" val="72706030"/>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24000"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cxnSp>
        <p:nvCxnSpPr>
          <p:cNvPr id="324" name="Straight Arrow Connector 24"/>
          <p:cNvCxnSpPr/>
          <p:nvPr/>
        </p:nvCxnSpPr>
        <p:spPr bwMode="auto">
          <a:xfrm flipH="1">
            <a:off x="3048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5" name="Straight Arrow Connector 24"/>
          <p:cNvCxnSpPr/>
          <p:nvPr/>
        </p:nvCxnSpPr>
        <p:spPr bwMode="auto">
          <a:xfrm flipH="1">
            <a:off x="42672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6" name="Straight Arrow Connector 24"/>
          <p:cNvCxnSpPr/>
          <p:nvPr/>
        </p:nvCxnSpPr>
        <p:spPr bwMode="auto">
          <a:xfrm flipH="1" flipV="1">
            <a:off x="2667000" y="2732532"/>
            <a:ext cx="17526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7" name="Isosceles Triangle 326"/>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extBox 327"/>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cxnSp>
        <p:nvCxnSpPr>
          <p:cNvPr id="329" name="Straight Connector 328"/>
          <p:cNvCxnSpPr/>
          <p:nvPr/>
        </p:nvCxnSpPr>
        <p:spPr>
          <a:xfrm flipV="1">
            <a:off x="4419600" y="2743200"/>
            <a:ext cx="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65" name="Straight Connector 164"/>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Isosceles Triangle 166"/>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xtBox 167"/>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84" name="Isosceles Triangle 183"/>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extBox 185"/>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cxnSp>
        <p:nvCxnSpPr>
          <p:cNvPr id="183" name="Straight Connector 182"/>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auto">
          <a:xfrm flipH="1" flipV="1">
            <a:off x="304800" y="2819400"/>
            <a:ext cx="1752600" cy="3810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76200" y="2678668"/>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89" name="TextBox 188"/>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cxnSp>
        <p:nvCxnSpPr>
          <p:cNvPr id="190" name="Straight Connector 189"/>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8627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Simulated Common Length Damping</a:t>
            </a:r>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7</a:t>
            </a:fld>
            <a:r>
              <a:rPr lang="en-US" dirty="0" smtClean="0"/>
              <a:t>/3</a:t>
            </a:r>
            <a:r>
              <a:rPr lang="en-US" dirty="0"/>
              <a:t>2</a:t>
            </a:r>
          </a:p>
        </p:txBody>
      </p:sp>
      <p:pic>
        <p:nvPicPr>
          <p:cNvPr id="3" name="Picture 2" descr="NoisyDampingFil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80000"/>
          </a:xfrm>
          <a:prstGeom prst="rect">
            <a:avLst/>
          </a:prstGeom>
        </p:spPr>
      </p:pic>
    </p:spTree>
    <p:extLst>
      <p:ext uri="{BB962C8B-B14F-4D97-AF65-F5344CB8AC3E}">
        <p14:creationId xmlns:p14="http://schemas.microsoft.com/office/powerpoint/2010/main" val="39888794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stMassNoise_NoGlo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pic>
        <p:nvPicPr>
          <p:cNvPr id="11" name="Picture 10" descr="TestMassNoise_NoTun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pic>
        <p:nvPicPr>
          <p:cNvPr id="10" name="Picture 9" descr="TestMassNoi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sp>
        <p:nvSpPr>
          <p:cNvPr id="2" name="Title 1"/>
          <p:cNvSpPr>
            <a:spLocks noGrp="1"/>
          </p:cNvSpPr>
          <p:nvPr>
            <p:ph type="title"/>
          </p:nvPr>
        </p:nvSpPr>
        <p:spPr/>
        <p:txBody>
          <a:bodyPr/>
          <a:lstStyle/>
          <a:p>
            <a:r>
              <a:rPr lang="en-US" dirty="0" smtClean="0"/>
              <a:t>Simulated Damping Noise to Cavity</a:t>
            </a:r>
            <a:endParaRPr lang="en-US" dirty="0"/>
          </a:p>
        </p:txBody>
      </p:sp>
      <p:sp>
        <p:nvSpPr>
          <p:cNvPr id="4" name="Footer Placeholder 3"/>
          <p:cNvSpPr>
            <a:spLocks noGrp="1"/>
          </p:cNvSpPr>
          <p:nvPr>
            <p:ph type="ftr" sz="quarter" idx="11"/>
          </p:nvPr>
        </p:nvSpPr>
        <p:spPr>
          <a:xfrm>
            <a:off x="5638800" y="6492875"/>
            <a:ext cx="2895600" cy="365125"/>
          </a:xfrm>
        </p:spPr>
        <p:txBody>
          <a:bodyPr/>
          <a:lstStyle/>
          <a:p>
            <a:r>
              <a:rPr lang="en-US" smtClean="0"/>
              <a:t>G1200774-v13</a:t>
            </a:r>
            <a:endParaRPr lang="en-US"/>
          </a:p>
        </p:txBody>
      </p:sp>
      <p:sp>
        <p:nvSpPr>
          <p:cNvPr id="5" name="Slide Number Placeholder 4"/>
          <p:cNvSpPr>
            <a:spLocks noGrp="1"/>
          </p:cNvSpPr>
          <p:nvPr>
            <p:ph type="sldNum" sz="quarter" idx="12"/>
          </p:nvPr>
        </p:nvSpPr>
        <p:spPr>
          <a:xfrm>
            <a:off x="7010400" y="6492875"/>
            <a:ext cx="2133600" cy="365125"/>
          </a:xfrm>
        </p:spPr>
        <p:txBody>
          <a:bodyPr/>
          <a:lstStyle/>
          <a:p>
            <a:fld id="{6358E451-F719-431D-9969-AF79B2E1EE32}" type="slidenum">
              <a:rPr lang="en-US" smtClean="0"/>
              <a:pPr/>
              <a:t>8</a:t>
            </a:fld>
            <a:r>
              <a:rPr lang="en-US" dirty="0" smtClean="0"/>
              <a:t>/3</a:t>
            </a:r>
            <a:r>
              <a:rPr lang="en-US" dirty="0"/>
              <a:t>2</a:t>
            </a:r>
          </a:p>
        </p:txBody>
      </p:sp>
      <p:sp>
        <p:nvSpPr>
          <p:cNvPr id="7" name="TextBox 6"/>
          <p:cNvSpPr txBox="1"/>
          <p:nvPr/>
        </p:nvSpPr>
        <p:spPr>
          <a:xfrm>
            <a:off x="1219200" y="4114800"/>
            <a:ext cx="4191000" cy="923330"/>
          </a:xfrm>
          <a:prstGeom prst="rect">
            <a:avLst/>
          </a:prstGeom>
          <a:solidFill>
            <a:schemeClr val="bg1"/>
          </a:solidFill>
          <a:ln w="12700">
            <a:solidFill>
              <a:schemeClr val="tx1"/>
            </a:solidFill>
          </a:ln>
        </p:spPr>
        <p:txBody>
          <a:bodyPr wrap="square" rtlCol="0">
            <a:spAutoFit/>
          </a:bodyPr>
          <a:lstStyle/>
          <a:p>
            <a:r>
              <a:rPr lang="en-US" dirty="0" smtClean="0"/>
              <a:t>Red curve achieved by scaling top mass actuators so that TFs to cavity are identical at 10 Hz.</a:t>
            </a:r>
            <a:endParaRPr lang="en-US" dirty="0"/>
          </a:p>
        </p:txBody>
      </p:sp>
    </p:spTree>
    <p:extLst>
      <p:ext uri="{BB962C8B-B14F-4D97-AF65-F5344CB8AC3E}">
        <p14:creationId xmlns:p14="http://schemas.microsoft.com/office/powerpoint/2010/main" val="101521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Simulated Damping </a:t>
            </a:r>
            <a:r>
              <a:rPr lang="en-US" dirty="0" err="1" smtClean="0"/>
              <a:t>Ringdown</a:t>
            </a:r>
            <a:endParaRPr lang="en-US" dirty="0"/>
          </a:p>
        </p:txBody>
      </p:sp>
      <p:sp>
        <p:nvSpPr>
          <p:cNvPr id="4" name="Footer Placeholder 3"/>
          <p:cNvSpPr>
            <a:spLocks noGrp="1"/>
          </p:cNvSpPr>
          <p:nvPr>
            <p:ph type="ftr" sz="quarter" idx="11"/>
          </p:nvPr>
        </p:nvSpPr>
        <p:spPr/>
        <p:txBody>
          <a:bodyPr/>
          <a:lstStyle/>
          <a:p>
            <a:r>
              <a:rPr lang="en-US" smtClean="0"/>
              <a:t>G1200774-v13</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9</a:t>
            </a:fld>
            <a:r>
              <a:rPr lang="en-US" dirty="0" smtClean="0"/>
              <a:t>/3</a:t>
            </a:r>
            <a:r>
              <a:rPr lang="en-US" dirty="0"/>
              <a:t>2</a:t>
            </a:r>
          </a:p>
        </p:txBody>
      </p:sp>
      <p:pic>
        <p:nvPicPr>
          <p:cNvPr id="12" name="Picture 11" descr="TestMassImpul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Tree>
    <p:extLst>
      <p:ext uri="{BB962C8B-B14F-4D97-AF65-F5344CB8AC3E}">
        <p14:creationId xmlns:p14="http://schemas.microsoft.com/office/powerpoint/2010/main" val="33860841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9489</TotalTime>
  <Words>2288</Words>
  <Application>Microsoft Macintosh PowerPoint</Application>
  <PresentationFormat>On-screen Show (4:3)</PresentationFormat>
  <Paragraphs>493</Paragraphs>
  <Slides>57</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Equation</vt:lpstr>
      <vt:lpstr>Global longitudinal quad damping vs. local damping</vt:lpstr>
      <vt:lpstr>Summary</vt:lpstr>
      <vt:lpstr>Usual Local Damping</vt:lpstr>
      <vt:lpstr>Common Arm Length Damping</vt:lpstr>
      <vt:lpstr>Differential Arm Length Trans. Func.</vt:lpstr>
      <vt:lpstr>Simulated Common Length Damping</vt:lpstr>
      <vt:lpstr>Simulated Common Length Damping</vt:lpstr>
      <vt:lpstr>Simulated Damping Noise to Cavity</vt:lpstr>
      <vt:lpstr>Simulated Damping Ringdown</vt:lpstr>
      <vt:lpstr>40 m Lab Noise Measurements</vt:lpstr>
      <vt:lpstr>40 m Lab Noise Measurements</vt:lpstr>
      <vt:lpstr>40 m Lab Damping Measurements</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LHO Damping Measurements Setup</vt:lpstr>
      <vt:lpstr>LHO Damping Measurements</vt:lpstr>
      <vt:lpstr>LHO Damping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   Conclusions cont.</vt:lpstr>
      <vt:lpstr>   Acknowledgements</vt:lpstr>
      <vt:lpstr>Backups</vt:lpstr>
      <vt:lpstr>Differential Damping – all stages</vt:lpstr>
      <vt:lpstr>Supporting Math</vt:lpstr>
      <vt:lpstr>Dynamics of common and differential modes </vt:lpstr>
      <vt:lpstr>Rotating all ETMX and ETMY local long. DOFs  into global diff. and comm. DOFs</vt:lpstr>
      <vt:lpstr>Rotating all ETMX and ETMY local long. DOFs  into global diff. and comm. DOFs</vt:lpstr>
      <vt:lpstr>Rotating all ETMX and ETMY local long. DOFs  into global diff. and comm. DOFs</vt:lpstr>
      <vt:lpstr>Rotating all ETMX and ETMY local long. DOFs  into global diff. and comm. DOFs</vt:lpstr>
      <vt:lpstr>Simple Common to Diff. Coupling Ex.</vt:lpstr>
      <vt:lpstr>PowerPoint Presentation</vt:lpstr>
      <vt:lpstr>Simple Common to Diff. Coupling Ex</vt:lpstr>
      <vt:lpstr>Simple Common to Diff. Coupling Ex</vt:lpstr>
      <vt:lpstr>Change in top mass modes from cavity control – simple two mass system example. </vt:lpstr>
      <vt:lpstr>Change in top mass modes from cavity control – simple two mass ex.</vt:lpstr>
      <vt:lpstr>Change in top mass modes from cavity control – simple two mass ex.</vt:lpstr>
      <vt:lpstr>Change in top mass modes from cavity control – simple two mass ex.</vt:lpstr>
      <vt:lpstr>Change in top mass modes from cavity control – Full Quad example. </vt:lpstr>
      <vt:lpstr>Cavity Control Influence on Damping</vt:lpstr>
      <vt:lpstr>Cavity Control Influence on Damping</vt:lpstr>
      <vt:lpstr>Cavity Control Influence on Damping</vt:lpstr>
      <vt:lpstr>Global Damping RCG Diagram</vt:lpstr>
      <vt:lpstr>PowerPoint Presentation</vt:lpstr>
      <vt:lpstr>Scratch</vt:lpstr>
      <vt:lpstr>PowerPoint Presentation</vt:lpstr>
      <vt:lpstr>Scratch: Rotating all ETMX and ETMY local long. DOFs  into global diff. and comm. DOFs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Cavity Control Influence on Damping</dc:title>
  <dc:creator>MIT</dc:creator>
  <cp:lastModifiedBy>Brett Shapiro</cp:lastModifiedBy>
  <cp:revision>523</cp:revision>
  <cp:lastPrinted>2012-11-09T19:34:20Z</cp:lastPrinted>
  <dcterms:created xsi:type="dcterms:W3CDTF">2012-07-19T22:47:21Z</dcterms:created>
  <dcterms:modified xsi:type="dcterms:W3CDTF">2013-10-02T04:43:14Z</dcterms:modified>
</cp:coreProperties>
</file>