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15" r:id="rId2"/>
    <p:sldId id="410" r:id="rId3"/>
    <p:sldId id="422" r:id="rId4"/>
    <p:sldId id="417" r:id="rId5"/>
    <p:sldId id="411" r:id="rId6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AF29BD"/>
    <a:srgbClr val="3E4D1F"/>
    <a:srgbClr val="E6B9B8"/>
    <a:srgbClr val="DCE6F2"/>
    <a:srgbClr val="FF66FF"/>
    <a:srgbClr val="66FF33"/>
    <a:srgbClr val="6666FF"/>
    <a:srgbClr val="F8EDE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2115" autoAdjust="0"/>
  </p:normalViewPr>
  <p:slideViewPr>
    <p:cSldViewPr snapToGrid="0">
      <p:cViewPr varScale="1">
        <p:scale>
          <a:sx n="118" d="100"/>
          <a:sy n="118" d="100"/>
        </p:scale>
        <p:origin x="-14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08"/>
    </p:cViewPr>
  </p:outlineViewPr>
  <p:notesTextViewPr>
    <p:cViewPr>
      <p:scale>
        <a:sx n="100" d="100"/>
        <a:sy n="100" d="100"/>
      </p:scale>
      <p:origin x="0" y="0"/>
    </p:cViewPr>
  </p:notesText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1334998-4336-41CB-9C15-BDF81B1DEC2C}" type="datetimeFigureOut">
              <a:rPr lang="en-US"/>
              <a:pPr>
                <a:defRPr/>
              </a:pPr>
              <a:t>9/18/2012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7" tIns="46244" rIns="92487" bIns="4624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822D07-6CE1-4D2A-9933-72FB191DAB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71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1C5458D-8505-44AA-8BC4-809250D28CD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C5458D-8505-44AA-8BC4-809250D28CD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C5458D-8505-44AA-8BC4-809250D28CD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1C5458D-8505-44AA-8BC4-809250D28CD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LIGO-D1201231-V3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CD1AD-61F2-49FF-BC50-2CF83099A8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9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1726386" y="274638"/>
            <a:ext cx="6960413" cy="405676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LIGO-D1201231-V3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475F9-7843-4847-B715-BB5671823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09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725613" y="274638"/>
            <a:ext cx="6961187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69088"/>
            <a:ext cx="1273175" cy="1857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tint val="75000"/>
                  </a:schemeClr>
                </a:solidFill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en-US" smtClean="0"/>
              <a:t>LIGO-D1201231-V3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2963" y="6650038"/>
            <a:ext cx="669925" cy="203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6F347A-A434-41A5-B591-E61B0B7853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aphicFrame>
        <p:nvGraphicFramePr>
          <p:cNvPr id="1030" name="Object 14"/>
          <p:cNvGraphicFramePr>
            <a:graphicFrameLocks noChangeAspect="1"/>
          </p:cNvGraphicFramePr>
          <p:nvPr userDrawn="1"/>
        </p:nvGraphicFramePr>
        <p:xfrm>
          <a:off x="0" y="0"/>
          <a:ext cx="1366838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Photo Editor Photo" r:id="rId5" imgW="4409524" imgH="3219899" progId="">
                  <p:embed/>
                </p:oleObj>
              </mc:Choice>
              <mc:Fallback>
                <p:oleObj name="Photo Editor Photo" r:id="rId5" imgW="4409524" imgH="3219899" progId="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366838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1"/>
          <p:cNvSpPr>
            <a:spLocks noChangeArrowheads="1"/>
          </p:cNvSpPr>
          <p:nvPr userDrawn="1"/>
        </p:nvSpPr>
        <p:spPr bwMode="auto">
          <a:xfrm>
            <a:off x="0" y="676275"/>
            <a:ext cx="9132888" cy="381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Comic Sans MS" pitchFamily="66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0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85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964E6A5-1D2E-4E32-B43B-0970A9718F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87" name="Date Placeholder 38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LIGO-D1201231-V3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52" name="Title 1"/>
          <p:cNvSpPr>
            <a:spLocks noGrp="1"/>
          </p:cNvSpPr>
          <p:nvPr>
            <p:ph type="title"/>
          </p:nvPr>
        </p:nvSpPr>
        <p:spPr>
          <a:xfrm>
            <a:off x="1725613" y="274638"/>
            <a:ext cx="6961187" cy="406400"/>
          </a:xfrm>
        </p:spPr>
        <p:txBody>
          <a:bodyPr/>
          <a:lstStyle/>
          <a:p>
            <a:r>
              <a:rPr lang="en-US" dirty="0" smtClean="0"/>
              <a:t>LLO Y-End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96" y="946769"/>
            <a:ext cx="4504482" cy="5567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342" y="2272528"/>
            <a:ext cx="3131744" cy="3225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56763" y="3484258"/>
            <a:ext cx="7606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Comic Sans MS" pitchFamily="66" charset="0"/>
                <a:hlinkClick r:id="rId5" action="ppaction://hlinksldjump"/>
              </a:rPr>
              <a:t>CERY</a:t>
            </a:r>
            <a:endParaRPr lang="en-US" sz="1000" b="1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26458" y="3238037"/>
            <a:ext cx="7606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Comic Sans MS" pitchFamily="66" charset="0"/>
                <a:hlinkClick r:id="rId6" action="ppaction://hlinksldjump"/>
              </a:rPr>
              <a:t>VEAY</a:t>
            </a:r>
            <a:endParaRPr lang="en-US" sz="1000" b="1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6906490" y="2743200"/>
            <a:ext cx="109728" cy="548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6698846" y="1138593"/>
            <a:ext cx="1491392" cy="1113863"/>
            <a:chOff x="6698846" y="1138593"/>
            <a:chExt cx="1491392" cy="1113863"/>
          </a:xfrm>
        </p:grpSpPr>
        <p:sp>
          <p:nvSpPr>
            <p:cNvPr id="10" name="Rectangle 9"/>
            <p:cNvSpPr/>
            <p:nvPr/>
          </p:nvSpPr>
          <p:spPr bwMode="auto">
            <a:xfrm>
              <a:off x="6851626" y="1406665"/>
              <a:ext cx="914400" cy="54864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777225" y="1315225"/>
              <a:ext cx="182880" cy="73152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7717645" y="1315225"/>
              <a:ext cx="182880" cy="73152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986269" y="1370521"/>
              <a:ext cx="9144" cy="64008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7680833" y="1369173"/>
              <a:ext cx="9144" cy="64008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887547" y="1617733"/>
              <a:ext cx="90011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 smtClean="0">
                  <a:latin typeface="Comic Sans MS" pitchFamily="66" charset="0"/>
                  <a:sym typeface="Wingdings" pitchFamily="2" charset="2"/>
                </a:rPr>
                <a:t>PVC – 6” x 10</a:t>
              </a:r>
              <a:endParaRPr lang="en-US" sz="700" b="1" dirty="0">
                <a:latin typeface="Comic Sans MS" pitchFamily="66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6432157" y="1617732"/>
              <a:ext cx="90011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 smtClean="0">
                  <a:latin typeface="Comic Sans MS" pitchFamily="66" charset="0"/>
                  <a:sym typeface="Wingdings" pitchFamily="2" charset="2"/>
                </a:rPr>
                <a:t>PVC – 6” Cap</a:t>
              </a:r>
              <a:endParaRPr lang="en-US" sz="700" b="1" dirty="0">
                <a:latin typeface="Comic Sans MS" pitchFamily="66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 rot="16200000">
              <a:off x="7382457" y="1588651"/>
              <a:ext cx="90011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 smtClean="0">
                  <a:latin typeface="Comic Sans MS" pitchFamily="66" charset="0"/>
                  <a:sym typeface="Wingdings" pitchFamily="2" charset="2"/>
                </a:rPr>
                <a:t>PVC – 6” Cap</a:t>
              </a:r>
              <a:endParaRPr lang="en-US" sz="700" b="1" dirty="0">
                <a:latin typeface="Comic Sans MS" pitchFamily="66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90123" y="1138593"/>
              <a:ext cx="90011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 smtClean="0">
                  <a:latin typeface="Comic Sans MS" pitchFamily="66" charset="0"/>
                  <a:sym typeface="Wingdings" pitchFamily="2" charset="2"/>
                </a:rPr>
                <a:t>¾” </a:t>
              </a:r>
              <a:r>
                <a:rPr lang="en-US" sz="600" b="1" dirty="0" err="1" smtClean="0">
                  <a:latin typeface="Comic Sans MS" pitchFamily="66" charset="0"/>
                  <a:sym typeface="Wingdings" pitchFamily="2" charset="2"/>
                </a:rPr>
                <a:t>QuickEdge</a:t>
              </a:r>
              <a:endParaRPr lang="en-US" sz="700" b="1" dirty="0">
                <a:latin typeface="Comic Sans MS" pitchFamily="66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698846" y="2067790"/>
              <a:ext cx="90011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 smtClean="0">
                  <a:latin typeface="Comic Sans MS" pitchFamily="66" charset="0"/>
                  <a:sym typeface="Wingdings" pitchFamily="2" charset="2"/>
                </a:rPr>
                <a:t>5/8” </a:t>
              </a:r>
              <a:r>
                <a:rPr lang="en-US" sz="600" b="1" dirty="0" err="1" smtClean="0">
                  <a:latin typeface="Comic Sans MS" pitchFamily="66" charset="0"/>
                  <a:sym typeface="Wingdings" pitchFamily="2" charset="2"/>
                </a:rPr>
                <a:t>QuickEdge</a:t>
              </a:r>
              <a:endParaRPr lang="en-US" sz="700" b="1" dirty="0">
                <a:latin typeface="Comic Sans MS" pitchFamily="66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007473" y="2558534"/>
            <a:ext cx="9001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omic Sans MS" pitchFamily="66" charset="0"/>
                <a:sym typeface="Wingdings" pitchFamily="2" charset="2"/>
              </a:rPr>
              <a:t>6+” hole centered 24” up, 39” over</a:t>
            </a:r>
            <a:endParaRPr lang="en-US" sz="7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832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Straight Connector 80"/>
          <p:cNvCxnSpPr/>
          <p:nvPr/>
        </p:nvCxnSpPr>
        <p:spPr>
          <a:xfrm>
            <a:off x="2714880" y="4133185"/>
            <a:ext cx="42976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19" name="Group 4118"/>
          <p:cNvGrpSpPr/>
          <p:nvPr/>
        </p:nvGrpSpPr>
        <p:grpSpPr>
          <a:xfrm>
            <a:off x="3098987" y="3861941"/>
            <a:ext cx="461258" cy="91440"/>
            <a:chOff x="3098987" y="3861941"/>
            <a:chExt cx="461258" cy="91440"/>
          </a:xfrm>
        </p:grpSpPr>
        <p:sp>
          <p:nvSpPr>
            <p:cNvPr id="86" name="Rectangle 85"/>
            <p:cNvSpPr>
              <a:spLocks noChangeAspect="1"/>
            </p:cNvSpPr>
            <p:nvPr/>
          </p:nvSpPr>
          <p:spPr bwMode="auto">
            <a:xfrm>
              <a:off x="3098987" y="3861941"/>
              <a:ext cx="91440" cy="914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205" name="Rectangle 204"/>
            <p:cNvSpPr>
              <a:spLocks/>
            </p:cNvSpPr>
            <p:nvPr/>
          </p:nvSpPr>
          <p:spPr bwMode="auto">
            <a:xfrm>
              <a:off x="3121333" y="3893192"/>
              <a:ext cx="438912" cy="3657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</p:grpSp>
      <p:cxnSp>
        <p:nvCxnSpPr>
          <p:cNvPr id="170" name="Straight Connector 169"/>
          <p:cNvCxnSpPr/>
          <p:nvPr/>
        </p:nvCxnSpPr>
        <p:spPr>
          <a:xfrm>
            <a:off x="3550803" y="4183939"/>
            <a:ext cx="0" cy="1088136"/>
          </a:xfrm>
          <a:prstGeom prst="line">
            <a:avLst/>
          </a:prstGeom>
          <a:ln w="381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flipV="1">
            <a:off x="3550736" y="4085591"/>
            <a:ext cx="0" cy="1179869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715245" y="4985681"/>
            <a:ext cx="42976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18" name="Group 4117"/>
          <p:cNvGrpSpPr/>
          <p:nvPr/>
        </p:nvGrpSpPr>
        <p:grpSpPr>
          <a:xfrm>
            <a:off x="2729778" y="5060973"/>
            <a:ext cx="828310" cy="91440"/>
            <a:chOff x="2729778" y="5060973"/>
            <a:chExt cx="828310" cy="91440"/>
          </a:xfrm>
        </p:grpSpPr>
        <p:sp>
          <p:nvSpPr>
            <p:cNvPr id="25" name="Rectangle 24"/>
            <p:cNvSpPr>
              <a:spLocks noChangeAspect="1"/>
            </p:cNvSpPr>
            <p:nvPr/>
          </p:nvSpPr>
          <p:spPr bwMode="auto">
            <a:xfrm>
              <a:off x="3098579" y="5060973"/>
              <a:ext cx="91440" cy="914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202" name="Rectangle 201"/>
            <p:cNvSpPr>
              <a:spLocks/>
            </p:cNvSpPr>
            <p:nvPr/>
          </p:nvSpPr>
          <p:spPr bwMode="auto">
            <a:xfrm>
              <a:off x="2729778" y="5088405"/>
              <a:ext cx="438912" cy="3657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203" name="Rectangle 202"/>
            <p:cNvSpPr>
              <a:spLocks/>
            </p:cNvSpPr>
            <p:nvPr/>
          </p:nvSpPr>
          <p:spPr bwMode="auto">
            <a:xfrm>
              <a:off x="3119176" y="5088405"/>
              <a:ext cx="438912" cy="3657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</p:grpSp>
      <p:cxnSp>
        <p:nvCxnSpPr>
          <p:cNvPr id="55" name="Straight Connector 54"/>
          <p:cNvCxnSpPr/>
          <p:nvPr/>
        </p:nvCxnSpPr>
        <p:spPr>
          <a:xfrm>
            <a:off x="2710047" y="5107112"/>
            <a:ext cx="544758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141918" y="5106693"/>
            <a:ext cx="0" cy="16459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3140251" y="4918126"/>
            <a:ext cx="0" cy="354715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4141964" y="3933828"/>
            <a:ext cx="0" cy="133502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3153410" y="3807014"/>
            <a:ext cx="86868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6030942" y="1365349"/>
            <a:ext cx="0" cy="389534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8" name="Slide Number Placeholder 385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964E6A5-1D2E-4E32-B43B-0970A9718F4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87" name="Date Placeholder 38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LIGO-D1201231-V3</a:t>
            </a:r>
            <a:endParaRPr lang="en-US" dirty="0"/>
          </a:p>
        </p:txBody>
      </p:sp>
      <p:sp>
        <p:nvSpPr>
          <p:cNvPr id="2052" name="Title 1"/>
          <p:cNvSpPr>
            <a:spLocks noGrp="1"/>
          </p:cNvSpPr>
          <p:nvPr>
            <p:ph type="title"/>
          </p:nvPr>
        </p:nvSpPr>
        <p:spPr>
          <a:xfrm>
            <a:off x="1725613" y="274638"/>
            <a:ext cx="6961187" cy="406400"/>
          </a:xfrm>
        </p:spPr>
        <p:txBody>
          <a:bodyPr/>
          <a:lstStyle/>
          <a:p>
            <a:r>
              <a:rPr lang="en-US" dirty="0" smtClean="0"/>
              <a:t>VEAY </a:t>
            </a:r>
            <a:r>
              <a:rPr lang="en-US" dirty="0"/>
              <a:t>LLO Existing Cable Piers Locations</a:t>
            </a:r>
            <a:endParaRPr lang="en-US" dirty="0" smtClean="0"/>
          </a:p>
        </p:txBody>
      </p:sp>
      <p:cxnSp>
        <p:nvCxnSpPr>
          <p:cNvPr id="3" name="Straight Connector 2"/>
          <p:cNvCxnSpPr/>
          <p:nvPr/>
        </p:nvCxnSpPr>
        <p:spPr>
          <a:xfrm>
            <a:off x="2720007" y="5284508"/>
            <a:ext cx="5221705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710047" y="5293446"/>
            <a:ext cx="0" cy="9144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26286" y="5385544"/>
            <a:ext cx="1379621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60684" y="1344546"/>
            <a:ext cx="8674769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16200000">
            <a:off x="3037549" y="5064842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rgbClr val="C00000"/>
                </a:solidFill>
                <a:latin typeface="Comic Sans MS" pitchFamily="66" charset="0"/>
              </a:rPr>
              <a:t>17.5</a:t>
            </a:r>
            <a:endParaRPr lang="en-US" sz="7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66186" y="4829433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rgbClr val="C00000"/>
                </a:solidFill>
                <a:latin typeface="Comic Sans MS" pitchFamily="66" charset="0"/>
              </a:rPr>
              <a:t>46.5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1779845" y="2228483"/>
            <a:ext cx="344905" cy="31282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b="1" dirty="0"/>
          </a:p>
        </p:txBody>
      </p:sp>
      <p:sp>
        <p:nvSpPr>
          <p:cNvPr id="38" name="Oval 37"/>
          <p:cNvSpPr/>
          <p:nvPr/>
        </p:nvSpPr>
        <p:spPr bwMode="auto">
          <a:xfrm>
            <a:off x="1779845" y="3196527"/>
            <a:ext cx="344905" cy="31282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b="1" dirty="0"/>
          </a:p>
        </p:txBody>
      </p:sp>
      <p:sp>
        <p:nvSpPr>
          <p:cNvPr id="39" name="Oval 38"/>
          <p:cNvSpPr/>
          <p:nvPr/>
        </p:nvSpPr>
        <p:spPr bwMode="auto">
          <a:xfrm>
            <a:off x="2814562" y="2228483"/>
            <a:ext cx="344905" cy="31282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b="1" dirty="0"/>
          </a:p>
        </p:txBody>
      </p:sp>
      <p:sp>
        <p:nvSpPr>
          <p:cNvPr id="40" name="Oval 39"/>
          <p:cNvSpPr/>
          <p:nvPr/>
        </p:nvSpPr>
        <p:spPr bwMode="auto">
          <a:xfrm>
            <a:off x="2814562" y="3196527"/>
            <a:ext cx="344905" cy="31282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b="1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4314302" y="1346415"/>
            <a:ext cx="0" cy="85039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987014" y="1348703"/>
            <a:ext cx="0" cy="88696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rot="16200000">
            <a:off x="2506932" y="1702518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rgbClr val="C00000"/>
                </a:solidFill>
                <a:latin typeface="Comic Sans MS" pitchFamily="66" charset="0"/>
              </a:rPr>
              <a:t>95.0</a:t>
            </a:r>
            <a:endParaRPr lang="en-US" sz="7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 rot="16200000">
            <a:off x="3954680" y="1690710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rgbClr val="C00000"/>
                </a:solidFill>
                <a:latin typeface="Comic Sans MS" pitchFamily="66" charset="0"/>
              </a:rPr>
              <a:t>92.5</a:t>
            </a:r>
            <a:endParaRPr lang="en-US" sz="7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2705907" y="5272075"/>
            <a:ext cx="2750354" cy="4318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867970" y="1348703"/>
            <a:ext cx="1766850" cy="1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282098" y="3649942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rgbClr val="C00000"/>
                </a:solidFill>
                <a:latin typeface="Comic Sans MS" pitchFamily="66" charset="0"/>
              </a:rPr>
              <a:t>95.0</a:t>
            </a:r>
            <a:endParaRPr lang="en-US" sz="7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 rot="16200000">
            <a:off x="5870629" y="3494156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rgbClr val="FF0000"/>
                </a:solidFill>
                <a:latin typeface="Comic Sans MS" pitchFamily="66" charset="0"/>
              </a:rPr>
              <a:t>426.0</a:t>
            </a:r>
            <a:endParaRPr lang="en-US" sz="7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675392" y="3328045"/>
            <a:ext cx="11477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omic Sans MS" pitchFamily="66" charset="0"/>
                <a:sym typeface="Wingdings" pitchFamily="2" charset="2"/>
              </a:rPr>
              <a:t>Corner Station </a:t>
            </a:r>
            <a:r>
              <a:rPr lang="en-US" sz="800" dirty="0">
                <a:latin typeface="Symbol" pitchFamily="18" charset="2"/>
              </a:rPr>
              <a:t>®</a:t>
            </a:r>
            <a:r>
              <a:rPr lang="en-US" sz="600" b="1" dirty="0" smtClean="0">
                <a:latin typeface="Comic Sans MS" pitchFamily="66" charset="0"/>
                <a:sym typeface="Wingdings" pitchFamily="2" charset="2"/>
              </a:rPr>
              <a:t> </a:t>
            </a:r>
            <a:endParaRPr lang="en-US" sz="700" b="1" dirty="0">
              <a:latin typeface="Comic Sans MS" pitchFamily="66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569971" y="5363204"/>
            <a:ext cx="90011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omic Sans MS" pitchFamily="66" charset="0"/>
                <a:sym typeface="Wingdings" pitchFamily="2" charset="2"/>
              </a:rPr>
              <a:t>Cargo Door</a:t>
            </a:r>
            <a:endParaRPr lang="en-US" sz="700" b="1" dirty="0">
              <a:latin typeface="Comic Sans MS" pitchFamily="66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903413" y="5170066"/>
            <a:ext cx="9001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omic Sans MS" pitchFamily="66" charset="0"/>
                <a:sym typeface="Wingdings" pitchFamily="2" charset="2"/>
              </a:rPr>
              <a:t>Reference (0) </a:t>
            </a:r>
            <a:r>
              <a:rPr lang="en-US" sz="700" dirty="0">
                <a:latin typeface="Symbol" pitchFamily="18" charset="2"/>
              </a:rPr>
              <a:t>®</a:t>
            </a:r>
            <a:r>
              <a:rPr lang="en-US" sz="500" b="1" dirty="0">
                <a:latin typeface="Comic Sans MS" pitchFamily="66" charset="0"/>
                <a:sym typeface="Wingdings" pitchFamily="2" charset="2"/>
              </a:rPr>
              <a:t> </a:t>
            </a:r>
            <a:endParaRPr lang="en-US" sz="700" b="1" dirty="0">
              <a:latin typeface="Comic Sans MS" pitchFamily="66" charset="0"/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 flipH="1" flipV="1">
            <a:off x="2991777" y="2126032"/>
            <a:ext cx="1316736" cy="821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2709429" y="3714752"/>
            <a:ext cx="1311" cy="1558091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686136" y="4131261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rgbClr val="C00000"/>
                </a:solidFill>
                <a:latin typeface="Comic Sans MS" pitchFamily="66" charset="0"/>
              </a:rPr>
              <a:t>47.0</a:t>
            </a:r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3149940" y="3536729"/>
            <a:ext cx="1" cy="73152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 rot="16200000">
            <a:off x="3195211" y="4413489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rgbClr val="C00000"/>
                </a:solidFill>
                <a:latin typeface="Comic Sans MS" pitchFamily="66" charset="0"/>
              </a:rPr>
              <a:t>149.0</a:t>
            </a:r>
            <a:endParaRPr lang="en-US" sz="7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3401495" y="3911778"/>
            <a:ext cx="0" cy="1362456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3398336" y="3911778"/>
            <a:ext cx="0" cy="1350504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159466" y="3811979"/>
            <a:ext cx="872150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 rot="16200000">
            <a:off x="3788552" y="4429374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rgbClr val="C00000"/>
                </a:solidFill>
                <a:latin typeface="Comic Sans MS" pitchFamily="66" charset="0"/>
              </a:rPr>
              <a:t>145.5</a:t>
            </a:r>
            <a:endParaRPr lang="en-US" sz="7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 rot="16200000">
            <a:off x="1733952" y="2281998"/>
            <a:ext cx="44911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omic Sans MS" pitchFamily="66" charset="0"/>
              </a:rPr>
              <a:t>24.0</a:t>
            </a:r>
            <a:endParaRPr lang="en-US" sz="700" b="1" dirty="0">
              <a:latin typeface="Comic Sans MS" pitchFamily="66" charset="0"/>
            </a:endParaRPr>
          </a:p>
        </p:txBody>
      </p:sp>
      <p:cxnSp>
        <p:nvCxnSpPr>
          <p:cNvPr id="121" name="Straight Connector 120"/>
          <p:cNvCxnSpPr/>
          <p:nvPr/>
        </p:nvCxnSpPr>
        <p:spPr>
          <a:xfrm>
            <a:off x="2644847" y="3509348"/>
            <a:ext cx="1755999" cy="3411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 rot="16200000">
            <a:off x="2322960" y="2792183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omic Sans MS" pitchFamily="66" charset="0"/>
              </a:rPr>
              <a:t>115.0</a:t>
            </a:r>
            <a:endParaRPr lang="en-US" sz="700" b="1" dirty="0">
              <a:latin typeface="Comic Sans MS" pitchFamily="66" charset="0"/>
            </a:endParaRPr>
          </a:p>
        </p:txBody>
      </p:sp>
      <p:cxnSp>
        <p:nvCxnSpPr>
          <p:cNvPr id="123" name="Straight Connector 122"/>
          <p:cNvCxnSpPr/>
          <p:nvPr/>
        </p:nvCxnSpPr>
        <p:spPr>
          <a:xfrm flipV="1">
            <a:off x="2705907" y="2384893"/>
            <a:ext cx="4140" cy="953754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2644847" y="2380849"/>
            <a:ext cx="661407" cy="2056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2644847" y="3359354"/>
            <a:ext cx="661407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3381440" y="1933568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rgbClr val="C00000"/>
                </a:solidFill>
                <a:latin typeface="Comic Sans MS" pitchFamily="66" charset="0"/>
              </a:rPr>
              <a:t>144.0</a:t>
            </a:r>
            <a:endParaRPr lang="en-US" sz="7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 rot="16200000">
            <a:off x="4132141" y="4344771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rgbClr val="C00000"/>
                </a:solidFill>
                <a:latin typeface="Comic Sans MS" pitchFamily="66" charset="0"/>
              </a:rPr>
              <a:t>192.0</a:t>
            </a:r>
            <a:endParaRPr lang="en-US" sz="7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129" name="Straight Connector 128"/>
          <p:cNvCxnSpPr/>
          <p:nvPr/>
        </p:nvCxnSpPr>
        <p:spPr>
          <a:xfrm>
            <a:off x="4308513" y="3512759"/>
            <a:ext cx="0" cy="175564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V="1">
            <a:off x="4308513" y="3543489"/>
            <a:ext cx="2442" cy="1721968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 rot="16200000">
            <a:off x="3307906" y="3285445"/>
            <a:ext cx="44911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omic Sans MS" pitchFamily="66" charset="0"/>
              </a:rPr>
              <a:t>12.0</a:t>
            </a:r>
            <a:endParaRPr lang="en-US" sz="700" b="1" dirty="0">
              <a:latin typeface="Comic Sans MS" pitchFamily="66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 rot="16200000">
            <a:off x="3287382" y="2243577"/>
            <a:ext cx="44911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omic Sans MS" pitchFamily="66" charset="0"/>
              </a:rPr>
              <a:t>12.0</a:t>
            </a:r>
            <a:endParaRPr lang="en-US" sz="700" b="1" dirty="0">
              <a:latin typeface="Comic Sans MS" pitchFamily="66" charset="0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 flipH="1" flipV="1">
            <a:off x="2982251" y="1348703"/>
            <a:ext cx="2941" cy="88110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2982251" y="2971805"/>
            <a:ext cx="9526" cy="1054522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2795325" y="3993258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omic Sans MS" pitchFamily="66" charset="0"/>
              </a:rPr>
              <a:t>20.0</a:t>
            </a:r>
            <a:endParaRPr lang="en-US" sz="700" b="1" dirty="0">
              <a:latin typeface="Comic Sans MS" pitchFamily="66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 rot="16200000">
            <a:off x="2663114" y="3612878"/>
            <a:ext cx="44911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omic Sans MS" pitchFamily="66" charset="0"/>
              </a:rPr>
              <a:t>43.0</a:t>
            </a:r>
            <a:endParaRPr lang="en-US" sz="700" b="1" dirty="0">
              <a:latin typeface="Comic Sans MS" pitchFamily="66" charset="0"/>
            </a:endParaRPr>
          </a:p>
        </p:txBody>
      </p:sp>
      <p:cxnSp>
        <p:nvCxnSpPr>
          <p:cNvPr id="155" name="Straight Connector 154"/>
          <p:cNvCxnSpPr/>
          <p:nvPr/>
        </p:nvCxnSpPr>
        <p:spPr>
          <a:xfrm flipV="1">
            <a:off x="1856140" y="2541838"/>
            <a:ext cx="186104" cy="2056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V="1">
            <a:off x="1863679" y="2227455"/>
            <a:ext cx="186104" cy="2056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3149941" y="4177930"/>
            <a:ext cx="402336" cy="0"/>
          </a:xfrm>
          <a:prstGeom prst="line">
            <a:avLst/>
          </a:prstGeom>
          <a:ln w="381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5" name="Oval 4104"/>
          <p:cNvSpPr/>
          <p:nvPr/>
        </p:nvSpPr>
        <p:spPr bwMode="auto">
          <a:xfrm>
            <a:off x="3529417" y="4161079"/>
            <a:ext cx="45719" cy="45719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sp>
        <p:nvSpPr>
          <p:cNvPr id="173" name="TextBox 172"/>
          <p:cNvSpPr txBox="1"/>
          <p:nvPr/>
        </p:nvSpPr>
        <p:spPr>
          <a:xfrm>
            <a:off x="3017006" y="4034239"/>
            <a:ext cx="4949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44.0</a:t>
            </a:r>
          </a:p>
        </p:txBody>
      </p:sp>
      <p:sp>
        <p:nvSpPr>
          <p:cNvPr id="174" name="TextBox 173"/>
          <p:cNvSpPr txBox="1"/>
          <p:nvPr/>
        </p:nvSpPr>
        <p:spPr>
          <a:xfrm rot="16200000">
            <a:off x="3359869" y="4475986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119.0</a:t>
            </a:r>
            <a:endParaRPr lang="en-US" sz="700" b="1" dirty="0">
              <a:solidFill>
                <a:schemeClr val="accent3">
                  <a:lumMod val="75000"/>
                </a:schemeClr>
              </a:solidFill>
              <a:latin typeface="Comic Sans MS" pitchFamily="66" charset="0"/>
            </a:endParaRPr>
          </a:p>
        </p:txBody>
      </p:sp>
      <p:cxnSp>
        <p:nvCxnSpPr>
          <p:cNvPr id="184" name="Straight Connector 183"/>
          <p:cNvCxnSpPr/>
          <p:nvPr/>
        </p:nvCxnSpPr>
        <p:spPr>
          <a:xfrm flipH="1" flipV="1">
            <a:off x="3157085" y="4181011"/>
            <a:ext cx="471489" cy="2928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/>
          <p:cNvSpPr txBox="1"/>
          <p:nvPr/>
        </p:nvSpPr>
        <p:spPr>
          <a:xfrm>
            <a:off x="3409153" y="4041309"/>
            <a:ext cx="4949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Hole</a:t>
            </a:r>
          </a:p>
        </p:txBody>
      </p:sp>
      <p:grpSp>
        <p:nvGrpSpPr>
          <p:cNvPr id="4117" name="Group 4116"/>
          <p:cNvGrpSpPr/>
          <p:nvPr/>
        </p:nvGrpSpPr>
        <p:grpSpPr>
          <a:xfrm>
            <a:off x="7229676" y="4868731"/>
            <a:ext cx="766171" cy="308330"/>
            <a:chOff x="7372942" y="4528031"/>
            <a:chExt cx="766171" cy="308330"/>
          </a:xfrm>
        </p:grpSpPr>
        <p:sp>
          <p:nvSpPr>
            <p:cNvPr id="167" name="Rectangle 166"/>
            <p:cNvSpPr>
              <a:spLocks noChangeAspect="1"/>
            </p:cNvSpPr>
            <p:nvPr/>
          </p:nvSpPr>
          <p:spPr bwMode="auto">
            <a:xfrm>
              <a:off x="7372942" y="4574644"/>
              <a:ext cx="91440" cy="914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7418663" y="4528031"/>
              <a:ext cx="72045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 smtClean="0">
                  <a:latin typeface="Comic Sans MS" pitchFamily="66" charset="0"/>
                </a:rPr>
                <a:t>= 10.0 x 10.0</a:t>
              </a:r>
              <a:endParaRPr lang="en-US" sz="700" b="1" dirty="0">
                <a:latin typeface="Comic Sans MS" pitchFamily="66" charset="0"/>
              </a:endParaRPr>
            </a:p>
          </p:txBody>
        </p:sp>
        <p:sp>
          <p:nvSpPr>
            <p:cNvPr id="187" name="Oval 186"/>
            <p:cNvSpPr/>
            <p:nvPr/>
          </p:nvSpPr>
          <p:spPr bwMode="auto">
            <a:xfrm>
              <a:off x="7404219" y="4725516"/>
              <a:ext cx="45719" cy="45719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317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7449938" y="4651695"/>
              <a:ext cx="49493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 smtClean="0">
                  <a:solidFill>
                    <a:schemeClr val="accent3">
                      <a:lumMod val="75000"/>
                    </a:schemeClr>
                  </a:solidFill>
                  <a:latin typeface="Comic Sans MS" pitchFamily="66" charset="0"/>
                </a:rPr>
                <a:t>= 4.0 d</a:t>
              </a:r>
            </a:p>
          </p:txBody>
        </p:sp>
      </p:grpSp>
      <p:sp>
        <p:nvSpPr>
          <p:cNvPr id="4115" name="Block Arc 4114"/>
          <p:cNvSpPr/>
          <p:nvPr/>
        </p:nvSpPr>
        <p:spPr bwMode="auto">
          <a:xfrm>
            <a:off x="2795338" y="5061351"/>
            <a:ext cx="276225" cy="268706"/>
          </a:xfrm>
          <a:prstGeom prst="blockArc">
            <a:avLst>
              <a:gd name="adj1" fmla="val 10800000"/>
              <a:gd name="adj2" fmla="val 16175035"/>
              <a:gd name="adj3" fmla="val 25699"/>
            </a:avLst>
          </a:prstGeom>
          <a:solidFill>
            <a:srgbClr val="E6B9B8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0" name="Block Arc 189"/>
          <p:cNvSpPr/>
          <p:nvPr/>
        </p:nvSpPr>
        <p:spPr bwMode="auto">
          <a:xfrm rot="10800000">
            <a:off x="2591665" y="5276922"/>
            <a:ext cx="276225" cy="268706"/>
          </a:xfrm>
          <a:prstGeom prst="blockArc">
            <a:avLst>
              <a:gd name="adj1" fmla="val 10800000"/>
              <a:gd name="adj2" fmla="val 16175035"/>
              <a:gd name="adj3" fmla="val 25699"/>
            </a:avLst>
          </a:prstGeom>
          <a:solidFill>
            <a:srgbClr val="E6B9B8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1" name="Block Arc 190"/>
          <p:cNvSpPr/>
          <p:nvPr/>
        </p:nvSpPr>
        <p:spPr bwMode="auto">
          <a:xfrm rot="10800000">
            <a:off x="3126359" y="4862062"/>
            <a:ext cx="276225" cy="268706"/>
          </a:xfrm>
          <a:prstGeom prst="blockArc">
            <a:avLst>
              <a:gd name="adj1" fmla="val 10800000"/>
              <a:gd name="adj2" fmla="val 16175035"/>
              <a:gd name="adj3" fmla="val 25699"/>
            </a:avLst>
          </a:prstGeom>
          <a:solidFill>
            <a:srgbClr val="E6B9B8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2" name="Block Arc 191"/>
          <p:cNvSpPr/>
          <p:nvPr/>
        </p:nvSpPr>
        <p:spPr bwMode="auto">
          <a:xfrm>
            <a:off x="2468632" y="5482457"/>
            <a:ext cx="276225" cy="268706"/>
          </a:xfrm>
          <a:prstGeom prst="blockArc">
            <a:avLst>
              <a:gd name="adj1" fmla="val 10800000"/>
              <a:gd name="adj2" fmla="val 16175035"/>
              <a:gd name="adj3" fmla="val 25699"/>
            </a:avLst>
          </a:prstGeom>
          <a:solidFill>
            <a:srgbClr val="E6B9B8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116" name="Rectangle 4115"/>
          <p:cNvSpPr/>
          <p:nvPr/>
        </p:nvSpPr>
        <p:spPr bwMode="auto">
          <a:xfrm>
            <a:off x="2935685" y="5061351"/>
            <a:ext cx="328785" cy="74842"/>
          </a:xfrm>
          <a:prstGeom prst="rect">
            <a:avLst/>
          </a:prstGeom>
          <a:solidFill>
            <a:srgbClr val="E6B9B8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sp>
        <p:nvSpPr>
          <p:cNvPr id="194" name="Rectangle 193"/>
          <p:cNvSpPr/>
          <p:nvPr/>
        </p:nvSpPr>
        <p:spPr bwMode="auto">
          <a:xfrm>
            <a:off x="2604666" y="5476604"/>
            <a:ext cx="125112" cy="74842"/>
          </a:xfrm>
          <a:prstGeom prst="rect">
            <a:avLst/>
          </a:prstGeom>
          <a:solidFill>
            <a:srgbClr val="E6B9B8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sp>
        <p:nvSpPr>
          <p:cNvPr id="195" name="Rectangle 194"/>
          <p:cNvSpPr/>
          <p:nvPr/>
        </p:nvSpPr>
        <p:spPr bwMode="auto">
          <a:xfrm rot="16200000">
            <a:off x="2725935" y="5265107"/>
            <a:ext cx="213650" cy="74842"/>
          </a:xfrm>
          <a:prstGeom prst="rect">
            <a:avLst/>
          </a:prstGeom>
          <a:solidFill>
            <a:srgbClr val="E6B9B8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sp>
        <p:nvSpPr>
          <p:cNvPr id="196" name="Rectangle 195"/>
          <p:cNvSpPr/>
          <p:nvPr/>
        </p:nvSpPr>
        <p:spPr bwMode="auto">
          <a:xfrm rot="16200000">
            <a:off x="2644753" y="4232531"/>
            <a:ext cx="1452926" cy="74842"/>
          </a:xfrm>
          <a:prstGeom prst="rect">
            <a:avLst/>
          </a:prstGeom>
          <a:solidFill>
            <a:srgbClr val="E6B9B8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sp>
        <p:nvSpPr>
          <p:cNvPr id="197" name="TextBox 196"/>
          <p:cNvSpPr txBox="1"/>
          <p:nvPr/>
        </p:nvSpPr>
        <p:spPr>
          <a:xfrm>
            <a:off x="3021297" y="3407935"/>
            <a:ext cx="71279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Waterfall</a:t>
            </a:r>
          </a:p>
        </p:txBody>
      </p:sp>
      <p:sp>
        <p:nvSpPr>
          <p:cNvPr id="198" name="Rectangle 197"/>
          <p:cNvSpPr/>
          <p:nvPr/>
        </p:nvSpPr>
        <p:spPr bwMode="auto">
          <a:xfrm rot="16200000">
            <a:off x="2464864" y="5619419"/>
            <a:ext cx="77617" cy="74842"/>
          </a:xfrm>
          <a:prstGeom prst="rect">
            <a:avLst/>
          </a:prstGeom>
          <a:solidFill>
            <a:srgbClr val="E6B9B8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cxnSp>
        <p:nvCxnSpPr>
          <p:cNvPr id="83" name="Straight Connector 82"/>
          <p:cNvCxnSpPr/>
          <p:nvPr/>
        </p:nvCxnSpPr>
        <p:spPr>
          <a:xfrm>
            <a:off x="2710740" y="3911752"/>
            <a:ext cx="803035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20" name="Group 4119"/>
          <p:cNvGrpSpPr/>
          <p:nvPr/>
        </p:nvGrpSpPr>
        <p:grpSpPr>
          <a:xfrm>
            <a:off x="3972517" y="3888108"/>
            <a:ext cx="91440" cy="462609"/>
            <a:chOff x="3972517" y="3888108"/>
            <a:chExt cx="91440" cy="462609"/>
          </a:xfrm>
        </p:grpSpPr>
        <p:sp>
          <p:nvSpPr>
            <p:cNvPr id="27" name="Rectangle 26"/>
            <p:cNvSpPr>
              <a:spLocks noChangeAspect="1"/>
            </p:cNvSpPr>
            <p:nvPr/>
          </p:nvSpPr>
          <p:spPr bwMode="auto">
            <a:xfrm>
              <a:off x="3972517" y="3888108"/>
              <a:ext cx="91440" cy="914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207" name="Rectangle 206"/>
            <p:cNvSpPr>
              <a:spLocks/>
            </p:cNvSpPr>
            <p:nvPr/>
          </p:nvSpPr>
          <p:spPr bwMode="auto">
            <a:xfrm rot="16200000">
              <a:off x="3798781" y="4112973"/>
              <a:ext cx="438912" cy="3657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</p:grpSp>
      <p:cxnSp>
        <p:nvCxnSpPr>
          <p:cNvPr id="106" name="Straight Connector 105"/>
          <p:cNvCxnSpPr/>
          <p:nvPr/>
        </p:nvCxnSpPr>
        <p:spPr>
          <a:xfrm flipV="1">
            <a:off x="4017200" y="3738275"/>
            <a:ext cx="0" cy="1524007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>
            <a:off x="3900926" y="3929768"/>
            <a:ext cx="266262" cy="1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21" name="Group 4120"/>
          <p:cNvGrpSpPr/>
          <p:nvPr/>
        </p:nvGrpSpPr>
        <p:grpSpPr>
          <a:xfrm>
            <a:off x="3900926" y="2160825"/>
            <a:ext cx="459199" cy="91440"/>
            <a:chOff x="3900926" y="2160825"/>
            <a:chExt cx="459199" cy="91440"/>
          </a:xfrm>
        </p:grpSpPr>
        <p:sp>
          <p:nvSpPr>
            <p:cNvPr id="47" name="Rectangle 46"/>
            <p:cNvSpPr>
              <a:spLocks noChangeAspect="1"/>
            </p:cNvSpPr>
            <p:nvPr/>
          </p:nvSpPr>
          <p:spPr bwMode="auto">
            <a:xfrm>
              <a:off x="4268685" y="2160825"/>
              <a:ext cx="91440" cy="914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209" name="Rectangle 208"/>
            <p:cNvSpPr>
              <a:spLocks/>
            </p:cNvSpPr>
            <p:nvPr/>
          </p:nvSpPr>
          <p:spPr bwMode="auto">
            <a:xfrm>
              <a:off x="3900926" y="2188173"/>
              <a:ext cx="438912" cy="3657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</p:grpSp>
      <p:cxnSp>
        <p:nvCxnSpPr>
          <p:cNvPr id="139" name="Straight Connector 138"/>
          <p:cNvCxnSpPr/>
          <p:nvPr/>
        </p:nvCxnSpPr>
        <p:spPr>
          <a:xfrm flipH="1" flipV="1">
            <a:off x="4310955" y="1325445"/>
            <a:ext cx="2941" cy="88110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V="1">
            <a:off x="2795338" y="2227455"/>
            <a:ext cx="829458" cy="2348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/>
          <p:cNvSpPr txBox="1"/>
          <p:nvPr/>
        </p:nvSpPr>
        <p:spPr>
          <a:xfrm>
            <a:off x="3738508" y="2448971"/>
            <a:ext cx="71279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Waterfall</a:t>
            </a:r>
          </a:p>
        </p:txBody>
      </p:sp>
      <p:sp>
        <p:nvSpPr>
          <p:cNvPr id="213" name="Rectangle 212"/>
          <p:cNvSpPr/>
          <p:nvPr/>
        </p:nvSpPr>
        <p:spPr bwMode="auto">
          <a:xfrm rot="16200000">
            <a:off x="3866055" y="2184303"/>
            <a:ext cx="514314" cy="74842"/>
          </a:xfrm>
          <a:prstGeom prst="rect">
            <a:avLst/>
          </a:prstGeom>
          <a:solidFill>
            <a:srgbClr val="E6B9B8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cxnSp>
        <p:nvCxnSpPr>
          <p:cNvPr id="107" name="Straight Connector 106"/>
          <p:cNvCxnSpPr/>
          <p:nvPr/>
        </p:nvCxnSpPr>
        <p:spPr>
          <a:xfrm rot="5400000">
            <a:off x="4590385" y="3454767"/>
            <a:ext cx="0" cy="373075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4308513" y="5330836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rgbClr val="FF0000"/>
                </a:solidFill>
                <a:latin typeface="Comic Sans MS" pitchFamily="66" charset="0"/>
              </a:rPr>
              <a:t>408.0</a:t>
            </a:r>
          </a:p>
        </p:txBody>
      </p:sp>
      <p:cxnSp>
        <p:nvCxnSpPr>
          <p:cNvPr id="115" name="Straight Connector 114"/>
          <p:cNvCxnSpPr/>
          <p:nvPr/>
        </p:nvCxnSpPr>
        <p:spPr>
          <a:xfrm>
            <a:off x="6455761" y="4835322"/>
            <a:ext cx="0" cy="43891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3932198" y="3587597"/>
            <a:ext cx="0" cy="1682496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3152062" y="3595274"/>
            <a:ext cx="768096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3284145" y="3569389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rgbClr val="C00000"/>
                </a:solidFill>
                <a:latin typeface="Comic Sans MS" pitchFamily="66" charset="0"/>
              </a:rPr>
              <a:t>84.0</a:t>
            </a:r>
            <a:endParaRPr lang="en-US" sz="7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 rot="16200000">
            <a:off x="3584904" y="4330922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rgbClr val="C00000"/>
                </a:solidFill>
                <a:latin typeface="Comic Sans MS" pitchFamily="66" charset="0"/>
              </a:rPr>
              <a:t>184.0</a:t>
            </a:r>
          </a:p>
        </p:txBody>
      </p:sp>
      <p:sp>
        <p:nvSpPr>
          <p:cNvPr id="132" name="TextBox 131"/>
          <p:cNvSpPr txBox="1"/>
          <p:nvPr/>
        </p:nvSpPr>
        <p:spPr>
          <a:xfrm rot="16200000">
            <a:off x="6273781" y="4958084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rgbClr val="C00000"/>
                </a:solidFill>
                <a:latin typeface="Comic Sans MS" pitchFamily="66" charset="0"/>
              </a:rPr>
              <a:t>48.0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955045" y="3349853"/>
            <a:ext cx="521208" cy="23774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sp>
        <p:nvSpPr>
          <p:cNvPr id="136" name="Rectangle 135"/>
          <p:cNvSpPr/>
          <p:nvPr/>
        </p:nvSpPr>
        <p:spPr bwMode="auto">
          <a:xfrm>
            <a:off x="6494595" y="4546444"/>
            <a:ext cx="292608" cy="29260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399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1" name="Straight Connector 170"/>
          <p:cNvCxnSpPr/>
          <p:nvPr/>
        </p:nvCxnSpPr>
        <p:spPr>
          <a:xfrm>
            <a:off x="2716508" y="4182693"/>
            <a:ext cx="832104" cy="0"/>
          </a:xfrm>
          <a:prstGeom prst="line">
            <a:avLst/>
          </a:prstGeom>
          <a:ln w="381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/>
          <p:cNvSpPr txBox="1"/>
          <p:nvPr/>
        </p:nvSpPr>
        <p:spPr>
          <a:xfrm>
            <a:off x="2574457" y="4177619"/>
            <a:ext cx="4949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91.0</a:t>
            </a:r>
          </a:p>
        </p:txBody>
      </p:sp>
      <p:cxnSp>
        <p:nvCxnSpPr>
          <p:cNvPr id="184" name="Straight Connector 183"/>
          <p:cNvCxnSpPr/>
          <p:nvPr/>
        </p:nvCxnSpPr>
        <p:spPr>
          <a:xfrm flipH="1">
            <a:off x="2728505" y="4179176"/>
            <a:ext cx="832104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3550803" y="4183939"/>
            <a:ext cx="0" cy="1088136"/>
          </a:xfrm>
          <a:prstGeom prst="line">
            <a:avLst/>
          </a:prstGeom>
          <a:ln w="381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flipV="1">
            <a:off x="3550736" y="3751157"/>
            <a:ext cx="1541" cy="1514304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18" name="Group 4117"/>
          <p:cNvGrpSpPr/>
          <p:nvPr/>
        </p:nvGrpSpPr>
        <p:grpSpPr>
          <a:xfrm>
            <a:off x="2729778" y="5060973"/>
            <a:ext cx="828310" cy="91440"/>
            <a:chOff x="2729778" y="5060973"/>
            <a:chExt cx="828310" cy="91440"/>
          </a:xfrm>
        </p:grpSpPr>
        <p:sp>
          <p:nvSpPr>
            <p:cNvPr id="25" name="Rectangle 24"/>
            <p:cNvSpPr>
              <a:spLocks noChangeAspect="1"/>
            </p:cNvSpPr>
            <p:nvPr/>
          </p:nvSpPr>
          <p:spPr bwMode="auto">
            <a:xfrm>
              <a:off x="3098579" y="5060973"/>
              <a:ext cx="91440" cy="914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202" name="Rectangle 201"/>
            <p:cNvSpPr>
              <a:spLocks/>
            </p:cNvSpPr>
            <p:nvPr/>
          </p:nvSpPr>
          <p:spPr bwMode="auto">
            <a:xfrm>
              <a:off x="2729778" y="5088405"/>
              <a:ext cx="438912" cy="3657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203" name="Rectangle 202"/>
            <p:cNvSpPr>
              <a:spLocks/>
            </p:cNvSpPr>
            <p:nvPr/>
          </p:nvSpPr>
          <p:spPr bwMode="auto">
            <a:xfrm>
              <a:off x="3119176" y="5088405"/>
              <a:ext cx="438912" cy="3657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</p:grpSp>
      <p:cxnSp>
        <p:nvCxnSpPr>
          <p:cNvPr id="109" name="Straight Connector 108"/>
          <p:cNvCxnSpPr/>
          <p:nvPr/>
        </p:nvCxnSpPr>
        <p:spPr>
          <a:xfrm>
            <a:off x="6030942" y="1365349"/>
            <a:ext cx="0" cy="389534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8" name="Slide Number Placeholder 385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964E6A5-1D2E-4E32-B43B-0970A9718F4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87" name="Date Placeholder 38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LIGO-D1201231-V3</a:t>
            </a:r>
            <a:endParaRPr lang="en-US" dirty="0"/>
          </a:p>
        </p:txBody>
      </p:sp>
      <p:sp>
        <p:nvSpPr>
          <p:cNvPr id="2052" name="Title 1"/>
          <p:cNvSpPr>
            <a:spLocks noGrp="1"/>
          </p:cNvSpPr>
          <p:nvPr>
            <p:ph type="title"/>
          </p:nvPr>
        </p:nvSpPr>
        <p:spPr>
          <a:xfrm>
            <a:off x="1725613" y="274638"/>
            <a:ext cx="6961187" cy="406400"/>
          </a:xfrm>
        </p:spPr>
        <p:txBody>
          <a:bodyPr/>
          <a:lstStyle/>
          <a:p>
            <a:r>
              <a:rPr lang="en-US" dirty="0" smtClean="0"/>
              <a:t>VEAY </a:t>
            </a:r>
            <a:r>
              <a:rPr lang="en-US" dirty="0"/>
              <a:t>LLO Existing Cable Piers Locations</a:t>
            </a:r>
            <a:endParaRPr lang="en-US" dirty="0" smtClean="0"/>
          </a:p>
        </p:txBody>
      </p:sp>
      <p:cxnSp>
        <p:nvCxnSpPr>
          <p:cNvPr id="3" name="Straight Connector 2"/>
          <p:cNvCxnSpPr/>
          <p:nvPr/>
        </p:nvCxnSpPr>
        <p:spPr>
          <a:xfrm>
            <a:off x="2720007" y="5284508"/>
            <a:ext cx="5221705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710047" y="5293446"/>
            <a:ext cx="0" cy="9144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26286" y="5385544"/>
            <a:ext cx="1379621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60684" y="1344546"/>
            <a:ext cx="8674769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 bwMode="auto">
          <a:xfrm>
            <a:off x="1779845" y="2228483"/>
            <a:ext cx="344905" cy="31282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b="1" dirty="0"/>
          </a:p>
        </p:txBody>
      </p:sp>
      <p:sp>
        <p:nvSpPr>
          <p:cNvPr id="38" name="Oval 37"/>
          <p:cNvSpPr/>
          <p:nvPr/>
        </p:nvSpPr>
        <p:spPr bwMode="auto">
          <a:xfrm>
            <a:off x="1779845" y="3196527"/>
            <a:ext cx="344905" cy="31282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b="1" dirty="0"/>
          </a:p>
        </p:txBody>
      </p:sp>
      <p:sp>
        <p:nvSpPr>
          <p:cNvPr id="39" name="Oval 38"/>
          <p:cNvSpPr/>
          <p:nvPr/>
        </p:nvSpPr>
        <p:spPr bwMode="auto">
          <a:xfrm>
            <a:off x="2814562" y="2228483"/>
            <a:ext cx="344905" cy="31282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b="1" dirty="0"/>
          </a:p>
        </p:txBody>
      </p:sp>
      <p:sp>
        <p:nvSpPr>
          <p:cNvPr id="40" name="Oval 39"/>
          <p:cNvSpPr/>
          <p:nvPr/>
        </p:nvSpPr>
        <p:spPr bwMode="auto">
          <a:xfrm>
            <a:off x="2814562" y="3196527"/>
            <a:ext cx="344905" cy="31282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b="1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2987014" y="1348703"/>
            <a:ext cx="0" cy="88696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rot="16200000">
            <a:off x="2506932" y="1702518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rgbClr val="C00000"/>
                </a:solidFill>
                <a:latin typeface="Comic Sans MS" pitchFamily="66" charset="0"/>
              </a:rPr>
              <a:t>95.0</a:t>
            </a:r>
            <a:endParaRPr lang="en-US" sz="7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2705907" y="5272075"/>
            <a:ext cx="2750354" cy="4318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867970" y="1348703"/>
            <a:ext cx="1766850" cy="1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 rot="16200000">
            <a:off x="5870629" y="3494156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rgbClr val="FF0000"/>
                </a:solidFill>
                <a:latin typeface="Comic Sans MS" pitchFamily="66" charset="0"/>
              </a:rPr>
              <a:t>426.0</a:t>
            </a:r>
            <a:endParaRPr lang="en-US" sz="7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675392" y="3328045"/>
            <a:ext cx="11477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omic Sans MS" pitchFamily="66" charset="0"/>
                <a:sym typeface="Wingdings" pitchFamily="2" charset="2"/>
              </a:rPr>
              <a:t>Corner Station </a:t>
            </a:r>
            <a:r>
              <a:rPr lang="en-US" sz="800" dirty="0">
                <a:latin typeface="Symbol" pitchFamily="18" charset="2"/>
              </a:rPr>
              <a:t>®</a:t>
            </a:r>
            <a:r>
              <a:rPr lang="en-US" sz="600" b="1" dirty="0" smtClean="0">
                <a:latin typeface="Comic Sans MS" pitchFamily="66" charset="0"/>
                <a:sym typeface="Wingdings" pitchFamily="2" charset="2"/>
              </a:rPr>
              <a:t> </a:t>
            </a:r>
            <a:endParaRPr lang="en-US" sz="700" b="1" dirty="0">
              <a:latin typeface="Comic Sans MS" pitchFamily="66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569971" y="5363204"/>
            <a:ext cx="90011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omic Sans MS" pitchFamily="66" charset="0"/>
                <a:sym typeface="Wingdings" pitchFamily="2" charset="2"/>
              </a:rPr>
              <a:t>Cargo Door</a:t>
            </a:r>
            <a:endParaRPr lang="en-US" sz="700" b="1" dirty="0">
              <a:latin typeface="Comic Sans MS" pitchFamily="66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903413" y="5170066"/>
            <a:ext cx="9001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omic Sans MS" pitchFamily="66" charset="0"/>
                <a:sym typeface="Wingdings" pitchFamily="2" charset="2"/>
              </a:rPr>
              <a:t>Reference (0) </a:t>
            </a:r>
            <a:r>
              <a:rPr lang="en-US" sz="700" dirty="0">
                <a:latin typeface="Symbol" pitchFamily="18" charset="2"/>
              </a:rPr>
              <a:t>®</a:t>
            </a:r>
            <a:r>
              <a:rPr lang="en-US" sz="500" b="1" dirty="0">
                <a:latin typeface="Comic Sans MS" pitchFamily="66" charset="0"/>
                <a:sym typeface="Wingdings" pitchFamily="2" charset="2"/>
              </a:rPr>
              <a:t> </a:t>
            </a:r>
            <a:endParaRPr lang="en-US" sz="700" b="1" dirty="0">
              <a:latin typeface="Comic Sans MS" pitchFamily="66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 rot="16200000">
            <a:off x="3474566" y="4437304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rgbClr val="C00000"/>
                </a:solidFill>
                <a:latin typeface="Comic Sans MS" pitchFamily="66" charset="0"/>
              </a:rPr>
              <a:t>144.0</a:t>
            </a:r>
            <a:endParaRPr lang="en-US" sz="7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 rot="16200000">
            <a:off x="1733952" y="2281998"/>
            <a:ext cx="44911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omic Sans MS" pitchFamily="66" charset="0"/>
              </a:rPr>
              <a:t>24.0</a:t>
            </a:r>
            <a:endParaRPr lang="en-US" sz="700" b="1" dirty="0">
              <a:latin typeface="Comic Sans MS" pitchFamily="66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 rot="16200000">
            <a:off x="2322960" y="2792183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omic Sans MS" pitchFamily="66" charset="0"/>
              </a:rPr>
              <a:t>115.0</a:t>
            </a:r>
            <a:endParaRPr lang="en-US" sz="700" b="1" dirty="0">
              <a:latin typeface="Comic Sans MS" pitchFamily="66" charset="0"/>
            </a:endParaRPr>
          </a:p>
        </p:txBody>
      </p:sp>
      <p:cxnSp>
        <p:nvCxnSpPr>
          <p:cNvPr id="123" name="Straight Connector 122"/>
          <p:cNvCxnSpPr/>
          <p:nvPr/>
        </p:nvCxnSpPr>
        <p:spPr>
          <a:xfrm flipV="1">
            <a:off x="2705907" y="2384893"/>
            <a:ext cx="4140" cy="953754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2644847" y="2380849"/>
            <a:ext cx="661407" cy="2056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2644847" y="3359354"/>
            <a:ext cx="661407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 rot="16200000">
            <a:off x="2525622" y="2194663"/>
            <a:ext cx="44911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latin typeface="Comic Sans MS" pitchFamily="66" charset="0"/>
              </a:rPr>
              <a:t>12.0</a:t>
            </a:r>
            <a:endParaRPr lang="en-US" sz="700" b="1" dirty="0">
              <a:latin typeface="Comic Sans MS" pitchFamily="66" charset="0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 flipV="1">
            <a:off x="2975550" y="1348703"/>
            <a:ext cx="6702" cy="4199167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flipV="1">
            <a:off x="1856140" y="2541838"/>
            <a:ext cx="186104" cy="2056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V="1">
            <a:off x="1863679" y="2227455"/>
            <a:ext cx="186104" cy="2056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5" name="Oval 4104"/>
          <p:cNvSpPr/>
          <p:nvPr/>
        </p:nvSpPr>
        <p:spPr bwMode="auto">
          <a:xfrm>
            <a:off x="3529417" y="4161079"/>
            <a:ext cx="45719" cy="45719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sp>
        <p:nvSpPr>
          <p:cNvPr id="174" name="TextBox 173"/>
          <p:cNvSpPr txBox="1"/>
          <p:nvPr/>
        </p:nvSpPr>
        <p:spPr>
          <a:xfrm rot="16200000">
            <a:off x="3340817" y="4475986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119.0</a:t>
            </a:r>
            <a:endParaRPr lang="en-US" sz="700" b="1" dirty="0">
              <a:solidFill>
                <a:schemeClr val="accent3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 rot="16200000">
            <a:off x="3247814" y="4190415"/>
            <a:ext cx="4949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Hole</a:t>
            </a:r>
          </a:p>
        </p:txBody>
      </p:sp>
      <p:grpSp>
        <p:nvGrpSpPr>
          <p:cNvPr id="4117" name="Group 4116"/>
          <p:cNvGrpSpPr/>
          <p:nvPr/>
        </p:nvGrpSpPr>
        <p:grpSpPr>
          <a:xfrm>
            <a:off x="7229676" y="4868731"/>
            <a:ext cx="766171" cy="308330"/>
            <a:chOff x="7372942" y="4528031"/>
            <a:chExt cx="766171" cy="308330"/>
          </a:xfrm>
        </p:grpSpPr>
        <p:sp>
          <p:nvSpPr>
            <p:cNvPr id="167" name="Rectangle 166"/>
            <p:cNvSpPr>
              <a:spLocks noChangeAspect="1"/>
            </p:cNvSpPr>
            <p:nvPr/>
          </p:nvSpPr>
          <p:spPr bwMode="auto">
            <a:xfrm>
              <a:off x="7372942" y="4574644"/>
              <a:ext cx="91440" cy="914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7418663" y="4528031"/>
              <a:ext cx="72045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 smtClean="0">
                  <a:latin typeface="Comic Sans MS" pitchFamily="66" charset="0"/>
                </a:rPr>
                <a:t>= 10.0 x 10.0</a:t>
              </a:r>
              <a:endParaRPr lang="en-US" sz="700" b="1" dirty="0">
                <a:latin typeface="Comic Sans MS" pitchFamily="66" charset="0"/>
              </a:endParaRPr>
            </a:p>
          </p:txBody>
        </p:sp>
        <p:sp>
          <p:nvSpPr>
            <p:cNvPr id="187" name="Oval 186"/>
            <p:cNvSpPr/>
            <p:nvPr/>
          </p:nvSpPr>
          <p:spPr bwMode="auto">
            <a:xfrm>
              <a:off x="7404219" y="4725516"/>
              <a:ext cx="45719" cy="45719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317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7449938" y="4651695"/>
              <a:ext cx="49493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 smtClean="0">
                  <a:solidFill>
                    <a:schemeClr val="accent3">
                      <a:lumMod val="75000"/>
                    </a:schemeClr>
                  </a:solidFill>
                  <a:latin typeface="Comic Sans MS" pitchFamily="66" charset="0"/>
                </a:rPr>
                <a:t>= 4.0 d</a:t>
              </a:r>
            </a:p>
          </p:txBody>
        </p:sp>
      </p:grpSp>
      <p:sp>
        <p:nvSpPr>
          <p:cNvPr id="4115" name="Block Arc 4114"/>
          <p:cNvSpPr/>
          <p:nvPr/>
        </p:nvSpPr>
        <p:spPr bwMode="auto">
          <a:xfrm>
            <a:off x="2795337" y="5056588"/>
            <a:ext cx="438912" cy="438912"/>
          </a:xfrm>
          <a:prstGeom prst="blockArc">
            <a:avLst>
              <a:gd name="adj1" fmla="val 10800000"/>
              <a:gd name="adj2" fmla="val 16175035"/>
              <a:gd name="adj3" fmla="val 25699"/>
            </a:avLst>
          </a:prstGeom>
          <a:solidFill>
            <a:srgbClr val="E6B9B8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0" name="Block Arc 189"/>
          <p:cNvSpPr/>
          <p:nvPr/>
        </p:nvSpPr>
        <p:spPr bwMode="auto">
          <a:xfrm rot="10800000">
            <a:off x="2467082" y="5144820"/>
            <a:ext cx="438912" cy="438912"/>
          </a:xfrm>
          <a:prstGeom prst="blockArc">
            <a:avLst>
              <a:gd name="adj1" fmla="val 10800000"/>
              <a:gd name="adj2" fmla="val 16175035"/>
              <a:gd name="adj3" fmla="val 25699"/>
            </a:avLst>
          </a:prstGeom>
          <a:solidFill>
            <a:srgbClr val="E6B9B8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1" name="Block Arc 190"/>
          <p:cNvSpPr/>
          <p:nvPr/>
        </p:nvSpPr>
        <p:spPr bwMode="auto">
          <a:xfrm rot="10800000">
            <a:off x="3002520" y="4726520"/>
            <a:ext cx="440208" cy="438912"/>
          </a:xfrm>
          <a:prstGeom prst="blockArc">
            <a:avLst>
              <a:gd name="adj1" fmla="val 10800000"/>
              <a:gd name="adj2" fmla="val 16175035"/>
              <a:gd name="adj3" fmla="val 25699"/>
            </a:avLst>
          </a:prstGeom>
          <a:solidFill>
            <a:srgbClr val="E6B9B8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2" name="Block Arc 191"/>
          <p:cNvSpPr/>
          <p:nvPr/>
        </p:nvSpPr>
        <p:spPr bwMode="auto">
          <a:xfrm>
            <a:off x="2416238" y="5468168"/>
            <a:ext cx="438912" cy="438912"/>
          </a:xfrm>
          <a:prstGeom prst="blockArc">
            <a:avLst>
              <a:gd name="adj1" fmla="val 10800000"/>
              <a:gd name="adj2" fmla="val 16175035"/>
              <a:gd name="adj3" fmla="val 25699"/>
            </a:avLst>
          </a:prstGeom>
          <a:solidFill>
            <a:srgbClr val="E6B9B8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116" name="Rectangle 4115"/>
          <p:cNvSpPr/>
          <p:nvPr/>
        </p:nvSpPr>
        <p:spPr bwMode="auto">
          <a:xfrm>
            <a:off x="3014794" y="5056588"/>
            <a:ext cx="207830" cy="104081"/>
          </a:xfrm>
          <a:prstGeom prst="rect">
            <a:avLst/>
          </a:prstGeom>
          <a:solidFill>
            <a:srgbClr val="E6B9B8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sp>
        <p:nvSpPr>
          <p:cNvPr id="194" name="Rectangle 193"/>
          <p:cNvSpPr/>
          <p:nvPr/>
        </p:nvSpPr>
        <p:spPr bwMode="auto">
          <a:xfrm>
            <a:off x="2635693" y="5470246"/>
            <a:ext cx="52373" cy="113486"/>
          </a:xfrm>
          <a:prstGeom prst="rect">
            <a:avLst/>
          </a:prstGeom>
          <a:solidFill>
            <a:srgbClr val="E6B9B8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sp>
        <p:nvSpPr>
          <p:cNvPr id="195" name="Rectangle 194"/>
          <p:cNvSpPr/>
          <p:nvPr/>
        </p:nvSpPr>
        <p:spPr bwMode="auto">
          <a:xfrm rot="16200000">
            <a:off x="2801903" y="5260038"/>
            <a:ext cx="96602" cy="109730"/>
          </a:xfrm>
          <a:prstGeom prst="rect">
            <a:avLst/>
          </a:prstGeom>
          <a:solidFill>
            <a:srgbClr val="E6B9B8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sp>
        <p:nvSpPr>
          <p:cNvPr id="196" name="Rectangle 195"/>
          <p:cNvSpPr/>
          <p:nvPr/>
        </p:nvSpPr>
        <p:spPr bwMode="auto">
          <a:xfrm rot="16200000">
            <a:off x="2687415" y="4189869"/>
            <a:ext cx="1402487" cy="109728"/>
          </a:xfrm>
          <a:prstGeom prst="rect">
            <a:avLst/>
          </a:prstGeom>
          <a:solidFill>
            <a:srgbClr val="E6B9B8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sp>
        <p:nvSpPr>
          <p:cNvPr id="197" name="TextBox 196"/>
          <p:cNvSpPr txBox="1"/>
          <p:nvPr/>
        </p:nvSpPr>
        <p:spPr>
          <a:xfrm>
            <a:off x="3294539" y="3436390"/>
            <a:ext cx="71279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Waterfall</a:t>
            </a:r>
          </a:p>
        </p:txBody>
      </p:sp>
      <p:sp>
        <p:nvSpPr>
          <p:cNvPr id="198" name="Rectangle 197"/>
          <p:cNvSpPr/>
          <p:nvPr/>
        </p:nvSpPr>
        <p:spPr bwMode="auto">
          <a:xfrm rot="16200000">
            <a:off x="2429914" y="5668658"/>
            <a:ext cx="77617" cy="109728"/>
          </a:xfrm>
          <a:prstGeom prst="rect">
            <a:avLst/>
          </a:prstGeom>
          <a:solidFill>
            <a:srgbClr val="E6B9B8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cxnSp>
        <p:nvCxnSpPr>
          <p:cNvPr id="116" name="Straight Connector 115"/>
          <p:cNvCxnSpPr/>
          <p:nvPr/>
        </p:nvCxnSpPr>
        <p:spPr>
          <a:xfrm flipV="1">
            <a:off x="2795338" y="2227455"/>
            <a:ext cx="829458" cy="2348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rot="5400000">
            <a:off x="4590385" y="3454767"/>
            <a:ext cx="0" cy="373075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4308513" y="5330836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rgbClr val="FF0000"/>
                </a:solidFill>
                <a:latin typeface="Comic Sans MS" pitchFamily="66" charset="0"/>
              </a:rPr>
              <a:t>408.0</a:t>
            </a:r>
          </a:p>
        </p:txBody>
      </p:sp>
      <p:cxnSp>
        <p:nvCxnSpPr>
          <p:cNvPr id="115" name="Straight Connector 114"/>
          <p:cNvCxnSpPr/>
          <p:nvPr/>
        </p:nvCxnSpPr>
        <p:spPr>
          <a:xfrm>
            <a:off x="6455761" y="4835322"/>
            <a:ext cx="0" cy="43891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 rot="16200000">
            <a:off x="6273781" y="4958084"/>
            <a:ext cx="5374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>
                <a:solidFill>
                  <a:srgbClr val="C00000"/>
                </a:solidFill>
                <a:latin typeface="Comic Sans MS" pitchFamily="66" charset="0"/>
              </a:rPr>
              <a:t>48.0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955045" y="3349853"/>
            <a:ext cx="521208" cy="23774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sp>
        <p:nvSpPr>
          <p:cNvPr id="136" name="Rectangle 135"/>
          <p:cNvSpPr/>
          <p:nvPr/>
        </p:nvSpPr>
        <p:spPr bwMode="auto">
          <a:xfrm>
            <a:off x="6494595" y="4546444"/>
            <a:ext cx="292608" cy="29260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grpSp>
        <p:nvGrpSpPr>
          <p:cNvPr id="119" name="Group 118"/>
          <p:cNvGrpSpPr/>
          <p:nvPr/>
        </p:nvGrpSpPr>
        <p:grpSpPr>
          <a:xfrm>
            <a:off x="3884925" y="3336237"/>
            <a:ext cx="661448" cy="276999"/>
            <a:chOff x="3884925" y="3336237"/>
            <a:chExt cx="661448" cy="276999"/>
          </a:xfrm>
        </p:grpSpPr>
        <p:sp>
          <p:nvSpPr>
            <p:cNvPr id="133" name="Rectangle 132"/>
            <p:cNvSpPr/>
            <p:nvPr/>
          </p:nvSpPr>
          <p:spPr bwMode="auto">
            <a:xfrm>
              <a:off x="3955045" y="3349853"/>
              <a:ext cx="521208" cy="237744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884925" y="3336237"/>
              <a:ext cx="6614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 smtClean="0">
                  <a:solidFill>
                    <a:srgbClr val="00CC99"/>
                  </a:solidFill>
                  <a:latin typeface="Comic Sans MS" pitchFamily="66" charset="0"/>
                </a:rPr>
                <a:t>VE Pump</a:t>
              </a:r>
            </a:p>
            <a:p>
              <a:pPr algn="ctr"/>
              <a:r>
                <a:rPr lang="en-US" sz="600" b="1" dirty="0" smtClean="0">
                  <a:solidFill>
                    <a:srgbClr val="00CC99"/>
                  </a:solidFill>
                  <a:latin typeface="Comic Sans MS" pitchFamily="66" charset="0"/>
                </a:rPr>
                <a:t>26 x 56.5</a:t>
              </a:r>
              <a:endParaRPr lang="en-US" sz="700" b="1" dirty="0">
                <a:solidFill>
                  <a:srgbClr val="00CC99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6307374" y="4532211"/>
            <a:ext cx="661448" cy="306841"/>
            <a:chOff x="6307374" y="4532211"/>
            <a:chExt cx="661448" cy="306841"/>
          </a:xfrm>
        </p:grpSpPr>
        <p:sp>
          <p:nvSpPr>
            <p:cNvPr id="141" name="Rectangle 140"/>
            <p:cNvSpPr/>
            <p:nvPr/>
          </p:nvSpPr>
          <p:spPr bwMode="auto">
            <a:xfrm>
              <a:off x="6494595" y="4546444"/>
              <a:ext cx="292608" cy="292608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6307374" y="4532211"/>
              <a:ext cx="66144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 smtClean="0">
                  <a:solidFill>
                    <a:srgbClr val="00CC99"/>
                  </a:solidFill>
                  <a:latin typeface="Comic Sans MS" pitchFamily="66" charset="0"/>
                </a:rPr>
                <a:t>VAC</a:t>
              </a:r>
              <a:endParaRPr lang="en-US" sz="700" b="1" dirty="0">
                <a:solidFill>
                  <a:srgbClr val="00CC99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3898367" y="3751157"/>
            <a:ext cx="661448" cy="360862"/>
            <a:chOff x="4241464" y="6037875"/>
            <a:chExt cx="661448" cy="360862"/>
          </a:xfrm>
        </p:grpSpPr>
        <p:sp>
          <p:nvSpPr>
            <p:cNvPr id="145" name="Rectangle 144"/>
            <p:cNvSpPr/>
            <p:nvPr/>
          </p:nvSpPr>
          <p:spPr bwMode="auto">
            <a:xfrm>
              <a:off x="4463603" y="6042121"/>
              <a:ext cx="219456" cy="356616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4241464" y="6037875"/>
              <a:ext cx="66144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b="1" dirty="0" smtClean="0">
                  <a:solidFill>
                    <a:srgbClr val="00CC99"/>
                  </a:solidFill>
                  <a:latin typeface="Comic Sans MS" pitchFamily="66" charset="0"/>
                </a:rPr>
                <a:t>SUS</a:t>
              </a:r>
              <a:endParaRPr lang="en-US" sz="700" b="1" dirty="0">
                <a:solidFill>
                  <a:srgbClr val="00CC99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2123347" y="3686452"/>
            <a:ext cx="670963" cy="438912"/>
            <a:chOff x="4567703" y="6042121"/>
            <a:chExt cx="670963" cy="438912"/>
          </a:xfrm>
        </p:grpSpPr>
        <p:sp>
          <p:nvSpPr>
            <p:cNvPr id="148" name="Rectangle 147"/>
            <p:cNvSpPr/>
            <p:nvPr/>
          </p:nvSpPr>
          <p:spPr bwMode="auto">
            <a:xfrm>
              <a:off x="4567703" y="6042121"/>
              <a:ext cx="658368" cy="438912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4577218" y="6123077"/>
              <a:ext cx="6614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 smtClean="0">
                  <a:solidFill>
                    <a:srgbClr val="00CC99"/>
                  </a:solidFill>
                  <a:latin typeface="Comic Sans MS" pitchFamily="66" charset="0"/>
                </a:rPr>
                <a:t>ISCB5R</a:t>
              </a:r>
              <a:endParaRPr lang="en-US" sz="600" b="1" dirty="0" smtClean="0">
                <a:solidFill>
                  <a:srgbClr val="00CC99"/>
                </a:solidFill>
                <a:latin typeface="Comic Sans MS" pitchFamily="66" charset="0"/>
              </a:endParaRPr>
            </a:p>
            <a:p>
              <a:pPr algn="ctr"/>
              <a:r>
                <a:rPr lang="en-US" sz="600" b="1" dirty="0" smtClean="0">
                  <a:solidFill>
                    <a:srgbClr val="00CC99"/>
                  </a:solidFill>
                  <a:latin typeface="Comic Sans MS" pitchFamily="66" charset="0"/>
                </a:rPr>
                <a:t>72 x 48</a:t>
              </a:r>
              <a:endParaRPr lang="en-US" sz="700" b="1" dirty="0">
                <a:solidFill>
                  <a:srgbClr val="00CC99"/>
                </a:solidFill>
                <a:latin typeface="Comic Sans MS" pitchFamily="66" charset="0"/>
              </a:endParaRPr>
            </a:p>
          </p:txBody>
        </p:sp>
      </p:grpSp>
      <p:cxnSp>
        <p:nvCxnSpPr>
          <p:cNvPr id="159" name="Straight Connector 158"/>
          <p:cNvCxnSpPr/>
          <p:nvPr/>
        </p:nvCxnSpPr>
        <p:spPr>
          <a:xfrm>
            <a:off x="3677733" y="3949866"/>
            <a:ext cx="0" cy="1316736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2" name="Group 151"/>
          <p:cNvGrpSpPr/>
          <p:nvPr/>
        </p:nvGrpSpPr>
        <p:grpSpPr>
          <a:xfrm>
            <a:off x="2789409" y="3765456"/>
            <a:ext cx="670350" cy="360557"/>
            <a:chOff x="2732253" y="3989317"/>
            <a:chExt cx="670350" cy="360557"/>
          </a:xfrm>
        </p:grpSpPr>
        <p:grpSp>
          <p:nvGrpSpPr>
            <p:cNvPr id="153" name="Group 152"/>
            <p:cNvGrpSpPr/>
            <p:nvPr/>
          </p:nvGrpSpPr>
          <p:grpSpPr>
            <a:xfrm>
              <a:off x="2741155" y="3993258"/>
              <a:ext cx="661448" cy="356616"/>
              <a:chOff x="4255753" y="6042121"/>
              <a:chExt cx="661448" cy="356616"/>
            </a:xfrm>
          </p:grpSpPr>
          <p:sp>
            <p:nvSpPr>
              <p:cNvPr id="157" name="Rectangle 156"/>
              <p:cNvSpPr/>
              <p:nvPr/>
            </p:nvSpPr>
            <p:spPr bwMode="auto">
              <a:xfrm>
                <a:off x="4463603" y="6042121"/>
                <a:ext cx="219456" cy="356616"/>
              </a:xfrm>
              <a:prstGeom prst="rect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/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4255753" y="6089346"/>
                <a:ext cx="661448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600" b="1" dirty="0" smtClean="0">
                  <a:solidFill>
                    <a:srgbClr val="00CC99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154" name="TextBox 153"/>
            <p:cNvSpPr txBox="1"/>
            <p:nvPr/>
          </p:nvSpPr>
          <p:spPr>
            <a:xfrm>
              <a:off x="2732253" y="3989317"/>
              <a:ext cx="66144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b="1" dirty="0" smtClean="0">
                  <a:solidFill>
                    <a:srgbClr val="00CC99"/>
                  </a:solidFill>
                  <a:latin typeface="Comic Sans MS" pitchFamily="66" charset="0"/>
                </a:rPr>
                <a:t>ISC</a:t>
              </a:r>
              <a:endParaRPr lang="en-US" sz="700" b="1" dirty="0">
                <a:solidFill>
                  <a:srgbClr val="00CC99"/>
                </a:solidFill>
                <a:latin typeface="Comic Sans MS" pitchFamily="66" charset="0"/>
              </a:endParaRPr>
            </a:p>
          </p:txBody>
        </p:sp>
      </p:grpSp>
      <p:cxnSp>
        <p:nvCxnSpPr>
          <p:cNvPr id="160" name="Straight Connector 159"/>
          <p:cNvCxnSpPr/>
          <p:nvPr/>
        </p:nvCxnSpPr>
        <p:spPr>
          <a:xfrm flipV="1">
            <a:off x="2711439" y="4169852"/>
            <a:ext cx="1541" cy="1104382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Block Arc 161"/>
          <p:cNvSpPr/>
          <p:nvPr/>
        </p:nvSpPr>
        <p:spPr bwMode="auto">
          <a:xfrm rot="5400000">
            <a:off x="3002520" y="3069788"/>
            <a:ext cx="440208" cy="438912"/>
          </a:xfrm>
          <a:prstGeom prst="blockArc">
            <a:avLst>
              <a:gd name="adj1" fmla="val 10800000"/>
              <a:gd name="adj2" fmla="val 16175035"/>
              <a:gd name="adj3" fmla="val 25699"/>
            </a:avLst>
          </a:prstGeom>
          <a:solidFill>
            <a:srgbClr val="00B050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63" name="Rectangle 162"/>
          <p:cNvSpPr/>
          <p:nvPr/>
        </p:nvSpPr>
        <p:spPr bwMode="auto">
          <a:xfrm>
            <a:off x="3098580" y="3069140"/>
            <a:ext cx="122484" cy="113486"/>
          </a:xfrm>
          <a:prstGeom prst="rect">
            <a:avLst/>
          </a:prstGeom>
          <a:solidFill>
            <a:srgbClr val="00B050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sp>
        <p:nvSpPr>
          <p:cNvPr id="164" name="Rectangle 163"/>
          <p:cNvSpPr/>
          <p:nvPr/>
        </p:nvSpPr>
        <p:spPr bwMode="auto">
          <a:xfrm rot="16200000">
            <a:off x="3278499" y="3345764"/>
            <a:ext cx="218085" cy="109081"/>
          </a:xfrm>
          <a:prstGeom prst="rect">
            <a:avLst/>
          </a:prstGeom>
          <a:solidFill>
            <a:srgbClr val="00B050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grpSp>
        <p:nvGrpSpPr>
          <p:cNvPr id="4119" name="Group 4118"/>
          <p:cNvGrpSpPr/>
          <p:nvPr/>
        </p:nvGrpSpPr>
        <p:grpSpPr>
          <a:xfrm rot="10800000">
            <a:off x="3194247" y="3852415"/>
            <a:ext cx="461258" cy="91440"/>
            <a:chOff x="3098987" y="3861941"/>
            <a:chExt cx="461258" cy="91440"/>
          </a:xfrm>
        </p:grpSpPr>
        <p:sp>
          <p:nvSpPr>
            <p:cNvPr id="86" name="Rectangle 85"/>
            <p:cNvSpPr>
              <a:spLocks noChangeAspect="1"/>
            </p:cNvSpPr>
            <p:nvPr/>
          </p:nvSpPr>
          <p:spPr bwMode="auto">
            <a:xfrm>
              <a:off x="3098987" y="3861941"/>
              <a:ext cx="91440" cy="914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205" name="Rectangle 204"/>
            <p:cNvSpPr>
              <a:spLocks/>
            </p:cNvSpPr>
            <p:nvPr/>
          </p:nvSpPr>
          <p:spPr bwMode="auto">
            <a:xfrm>
              <a:off x="3121333" y="3893192"/>
              <a:ext cx="438912" cy="3657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</p:grpSp>
      <p:grpSp>
        <p:nvGrpSpPr>
          <p:cNvPr id="4120" name="Group 4119"/>
          <p:cNvGrpSpPr/>
          <p:nvPr/>
        </p:nvGrpSpPr>
        <p:grpSpPr>
          <a:xfrm rot="16200000">
            <a:off x="3864940" y="3664296"/>
            <a:ext cx="91440" cy="462609"/>
            <a:chOff x="3972517" y="3888108"/>
            <a:chExt cx="91440" cy="462609"/>
          </a:xfrm>
        </p:grpSpPr>
        <p:sp>
          <p:nvSpPr>
            <p:cNvPr id="27" name="Rectangle 26"/>
            <p:cNvSpPr>
              <a:spLocks noChangeAspect="1"/>
            </p:cNvSpPr>
            <p:nvPr/>
          </p:nvSpPr>
          <p:spPr bwMode="auto">
            <a:xfrm>
              <a:off x="3972517" y="3888108"/>
              <a:ext cx="91440" cy="914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207" name="Rectangle 206"/>
            <p:cNvSpPr>
              <a:spLocks/>
            </p:cNvSpPr>
            <p:nvPr/>
          </p:nvSpPr>
          <p:spPr bwMode="auto">
            <a:xfrm rot="16200000">
              <a:off x="3798781" y="4112973"/>
              <a:ext cx="438912" cy="3657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</p:grpSp>
      <p:sp>
        <p:nvSpPr>
          <p:cNvPr id="161" name="Rectangle 160"/>
          <p:cNvSpPr/>
          <p:nvPr/>
        </p:nvSpPr>
        <p:spPr bwMode="auto">
          <a:xfrm>
            <a:off x="3173835" y="3841662"/>
            <a:ext cx="987552" cy="109728"/>
          </a:xfrm>
          <a:prstGeom prst="rect">
            <a:avLst/>
          </a:prstGeom>
          <a:solidFill>
            <a:srgbClr val="00B050">
              <a:alpha val="3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26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660" y="2648450"/>
            <a:ext cx="2213033" cy="3281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8" name="Slide Number Placeholder 385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964E6A5-1D2E-4E32-B43B-0970A9718F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87" name="Date Placeholder 38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LIGO-D1201231-V3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52" name="Title 1"/>
          <p:cNvSpPr>
            <a:spLocks noGrp="1"/>
          </p:cNvSpPr>
          <p:nvPr>
            <p:ph type="title"/>
          </p:nvPr>
        </p:nvSpPr>
        <p:spPr>
          <a:xfrm>
            <a:off x="1725613" y="274638"/>
            <a:ext cx="6961187" cy="406400"/>
          </a:xfrm>
        </p:spPr>
        <p:txBody>
          <a:bodyPr/>
          <a:lstStyle/>
          <a:p>
            <a:r>
              <a:rPr lang="en-US" dirty="0" smtClean="0"/>
              <a:t>VEAY Overlay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81" y="2397332"/>
            <a:ext cx="3783442" cy="415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636" y="2648450"/>
            <a:ext cx="2648007" cy="330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92408" y="855931"/>
            <a:ext cx="38123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 smtClean="0">
                <a:latin typeface="Comic Sans MS" pitchFamily="66" charset="0"/>
              </a:rPr>
              <a:t>Things that can be done: (Note: Green trace is new tray.)</a:t>
            </a:r>
          </a:p>
          <a:p>
            <a:r>
              <a:rPr lang="en-US" sz="700" b="1" dirty="0" smtClean="0">
                <a:latin typeface="Comic Sans MS" pitchFamily="66" charset="0"/>
              </a:rPr>
              <a:t>1) Remove old cable tray and pier that interferes with dome parking.</a:t>
            </a:r>
            <a:endParaRPr lang="en-US" sz="700" b="1" dirty="0">
              <a:latin typeface="Comic Sans MS" pitchFamily="66" charset="0"/>
            </a:endParaRPr>
          </a:p>
          <a:p>
            <a:r>
              <a:rPr lang="en-US" sz="700" b="1" dirty="0" smtClean="0">
                <a:latin typeface="Comic Sans MS" pitchFamily="66" charset="0"/>
              </a:rPr>
              <a:t>2) Relocate existing piers to support cable tray to L1-SUS-YR1.</a:t>
            </a:r>
          </a:p>
          <a:p>
            <a:r>
              <a:rPr lang="en-US" sz="700" b="1" dirty="0" smtClean="0">
                <a:latin typeface="Comic Sans MS" pitchFamily="66" charset="0"/>
              </a:rPr>
              <a:t>3) Locate L1-ISC-YR1 farther away from existing pier for clearance.</a:t>
            </a:r>
          </a:p>
          <a:p>
            <a:r>
              <a:rPr lang="en-US" sz="700" b="1" dirty="0" smtClean="0">
                <a:latin typeface="Comic Sans MS" pitchFamily="66" charset="0"/>
              </a:rPr>
              <a:t>4) Suggest joining basket around BSC to existing cable tray at waterfall.</a:t>
            </a:r>
          </a:p>
          <a:p>
            <a:r>
              <a:rPr lang="en-US" sz="700" b="1" dirty="0" smtClean="0">
                <a:latin typeface="Comic Sans MS" pitchFamily="66" charset="0"/>
              </a:rPr>
              <a:t>5) Add cable tray to reach L1-SUS-YR1.</a:t>
            </a:r>
          </a:p>
          <a:p>
            <a:endParaRPr lang="en-US" sz="800" b="1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7378" y="855931"/>
            <a:ext cx="432652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 smtClean="0">
                <a:latin typeface="Comic Sans MS" pitchFamily="66" charset="0"/>
              </a:rPr>
              <a:t>Questions and comments:</a:t>
            </a:r>
          </a:p>
          <a:p>
            <a:r>
              <a:rPr lang="en-US" sz="700" b="1" dirty="0" smtClean="0">
                <a:latin typeface="Comic Sans MS" pitchFamily="66" charset="0"/>
              </a:rPr>
              <a:t>1) Where does 11U Short Rack (D1001423-v11) go</a:t>
            </a:r>
            <a:r>
              <a:rPr lang="en-US" sz="700" b="1" dirty="0">
                <a:latin typeface="Comic Sans MS" pitchFamily="66" charset="0"/>
              </a:rPr>
              <a:t>? (Ignore)</a:t>
            </a:r>
            <a:endParaRPr lang="en-US" sz="700" b="1" dirty="0" smtClean="0">
              <a:latin typeface="Comic Sans MS" pitchFamily="66" charset="0"/>
            </a:endParaRPr>
          </a:p>
          <a:p>
            <a:r>
              <a:rPr lang="en-US" sz="700" b="1" dirty="0" smtClean="0">
                <a:latin typeface="Comic Sans MS" pitchFamily="66" charset="0"/>
              </a:rPr>
              <a:t>2) Where does L1-AOS-YR1 (if it needs to exist) go? (Does not exist)</a:t>
            </a:r>
          </a:p>
          <a:p>
            <a:r>
              <a:rPr lang="en-US" sz="700" b="1" dirty="0" smtClean="0">
                <a:latin typeface="Comic Sans MS" pitchFamily="66" charset="0"/>
              </a:rPr>
              <a:t>3) What does pentagon-2 mean regarding tray removal?  Is there tray across the beam tube from L1-SUS-YR1</a:t>
            </a:r>
            <a:r>
              <a:rPr lang="en-US" sz="700" b="1" dirty="0">
                <a:latin typeface="Comic Sans MS" pitchFamily="66" charset="0"/>
              </a:rPr>
              <a:t>? (Ignore)</a:t>
            </a:r>
            <a:endParaRPr lang="en-US" sz="700" b="1" dirty="0" smtClean="0">
              <a:latin typeface="Comic Sans MS" pitchFamily="66" charset="0"/>
            </a:endParaRPr>
          </a:p>
          <a:p>
            <a:r>
              <a:rPr lang="en-US" sz="700" b="1" dirty="0" smtClean="0">
                <a:latin typeface="Comic Sans MS" pitchFamily="66" charset="0"/>
              </a:rPr>
              <a:t>4) Is the called-out 10’ height important for some reason? LLO height is 8’. (OK)</a:t>
            </a:r>
          </a:p>
          <a:p>
            <a:r>
              <a:rPr lang="en-US" sz="700" b="1" dirty="0" smtClean="0">
                <a:latin typeface="Comic Sans MS" pitchFamily="66" charset="0"/>
              </a:rPr>
              <a:t>5) What are the double doors in the note all about</a:t>
            </a:r>
            <a:r>
              <a:rPr lang="en-US" sz="700" b="1" dirty="0">
                <a:latin typeface="Comic Sans MS" pitchFamily="66" charset="0"/>
              </a:rPr>
              <a:t>? (Ignore)</a:t>
            </a:r>
            <a:endParaRPr lang="en-US" sz="700" b="1" dirty="0" smtClean="0">
              <a:latin typeface="Comic Sans MS" pitchFamily="66" charset="0"/>
            </a:endParaRPr>
          </a:p>
          <a:p>
            <a:r>
              <a:rPr lang="en-US" sz="700" b="1" dirty="0" smtClean="0">
                <a:latin typeface="Comic Sans MS" pitchFamily="66" charset="0"/>
              </a:rPr>
              <a:t>6) A door is missing from the garb room to the VEA</a:t>
            </a:r>
            <a:r>
              <a:rPr lang="en-US" sz="700" b="1" dirty="0">
                <a:latin typeface="Comic Sans MS" pitchFamily="66" charset="0"/>
              </a:rPr>
              <a:t>. (Ignore)</a:t>
            </a:r>
            <a:endParaRPr lang="en-US" sz="700" b="1" dirty="0" smtClean="0">
              <a:latin typeface="Comic Sans MS" pitchFamily="66" charset="0"/>
            </a:endParaRPr>
          </a:p>
          <a:p>
            <a:r>
              <a:rPr lang="en-US" sz="700" b="1" dirty="0" smtClean="0">
                <a:latin typeface="Comic Sans MS" pitchFamily="66" charset="0"/>
              </a:rPr>
              <a:t>7) The doors are missing </a:t>
            </a:r>
            <a:r>
              <a:rPr lang="en-US" sz="700" b="1" dirty="0">
                <a:latin typeface="Comic Sans MS" pitchFamily="66" charset="0"/>
              </a:rPr>
              <a:t>from the </a:t>
            </a:r>
            <a:r>
              <a:rPr lang="en-US" sz="700" b="1" dirty="0" smtClean="0">
                <a:latin typeface="Comic Sans MS" pitchFamily="66" charset="0"/>
              </a:rPr>
              <a:t>mechanical room</a:t>
            </a:r>
            <a:r>
              <a:rPr lang="en-US" sz="700" b="1" dirty="0">
                <a:latin typeface="Comic Sans MS" pitchFamily="66" charset="0"/>
              </a:rPr>
              <a:t>. (Ignore)</a:t>
            </a:r>
            <a:endParaRPr lang="en-US" sz="700" b="1" dirty="0" smtClean="0">
              <a:latin typeface="Comic Sans MS" pitchFamily="66" charset="0"/>
            </a:endParaRPr>
          </a:p>
          <a:p>
            <a:r>
              <a:rPr lang="en-US" sz="700" b="1" dirty="0" smtClean="0">
                <a:latin typeface="Comic Sans MS" pitchFamily="66" charset="0"/>
              </a:rPr>
              <a:t>8) L1-VAC-YR1 is missing. (Shown)</a:t>
            </a:r>
          </a:p>
          <a:p>
            <a:r>
              <a:rPr lang="en-US" sz="700" b="1" dirty="0" smtClean="0">
                <a:latin typeface="Comic Sans MS" pitchFamily="66" charset="0"/>
              </a:rPr>
              <a:t>9) All cabling that currently uses under-beam tray and the waterfall is missing. (Kurt)</a:t>
            </a:r>
          </a:p>
          <a:p>
            <a:r>
              <a:rPr lang="en-US" sz="700" b="1" dirty="0" smtClean="0">
                <a:latin typeface="Comic Sans MS" pitchFamily="66" charset="0"/>
              </a:rPr>
              <a:t>10) The Photon Calibrator is </a:t>
            </a:r>
            <a:r>
              <a:rPr lang="en-US" sz="700" b="1" dirty="0">
                <a:latin typeface="Comic Sans MS" pitchFamily="66" charset="0"/>
              </a:rPr>
              <a:t>missing. </a:t>
            </a:r>
            <a:r>
              <a:rPr lang="en-US" sz="700" b="1" dirty="0" smtClean="0">
                <a:latin typeface="Comic Sans MS" pitchFamily="66" charset="0"/>
              </a:rPr>
              <a:t>(Mounted to tube – part of OPLEV)</a:t>
            </a:r>
          </a:p>
          <a:p>
            <a:r>
              <a:rPr lang="en-US" sz="700" b="1" dirty="0" smtClean="0">
                <a:latin typeface="Comic Sans MS" pitchFamily="66" charset="0"/>
              </a:rPr>
              <a:t>11) VE Pumps are not shown. (Shown)</a:t>
            </a:r>
          </a:p>
          <a:p>
            <a:r>
              <a:rPr lang="en-US" sz="700" b="1" dirty="0" smtClean="0">
                <a:latin typeface="Comic Sans MS" pitchFamily="66" charset="0"/>
              </a:rPr>
              <a:t>12) Size of </a:t>
            </a:r>
            <a:r>
              <a:rPr lang="en-US" sz="700" b="1" dirty="0" smtClean="0">
                <a:latin typeface="Comic Sans MS" pitchFamily="66" charset="0"/>
              </a:rPr>
              <a:t>ISCB5R </a:t>
            </a:r>
            <a:r>
              <a:rPr lang="en-US" sz="700" b="1" dirty="0" smtClean="0">
                <a:latin typeface="Comic Sans MS" pitchFamily="66" charset="0"/>
              </a:rPr>
              <a:t>is not specified. (72 x 48)</a:t>
            </a:r>
          </a:p>
          <a:p>
            <a:endParaRPr lang="en-US" sz="700" b="1" dirty="0">
              <a:latin typeface="Comic Sans MS" pitchFamily="66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5673191" y="3209927"/>
            <a:ext cx="333375" cy="309096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5085952" y="4468285"/>
            <a:ext cx="333375" cy="309096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7439243" y="4404658"/>
            <a:ext cx="333375" cy="309096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7961636" y="3858069"/>
            <a:ext cx="333375" cy="309096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8171354" y="4516095"/>
            <a:ext cx="333375" cy="309096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59912" y="5955738"/>
            <a:ext cx="93745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>
                <a:latin typeface="Comic Sans MS" pitchFamily="66" charset="0"/>
              </a:rPr>
              <a:t>Existing layout</a:t>
            </a:r>
            <a:endParaRPr lang="en-US" sz="800" b="1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39243" y="5955738"/>
            <a:ext cx="93745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>
                <a:latin typeface="Comic Sans MS" pitchFamily="66" charset="0"/>
              </a:rPr>
              <a:t>New layout</a:t>
            </a:r>
            <a:endParaRPr lang="en-US" sz="8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135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898989"/>
                </a:solidFill>
                <a:latin typeface="Comic Sans MS" pitchFamily="66" charset="0"/>
              </a:rPr>
              <a:t>LIGO-D1201231-V3</a:t>
            </a:r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2F1C14FF-5661-4850-9273-C10BD9B785D3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5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25613" y="0"/>
            <a:ext cx="7418387" cy="6810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CDS </a:t>
            </a:r>
            <a:r>
              <a:rPr lang="en-US" dirty="0"/>
              <a:t>Electronics Room </a:t>
            </a:r>
            <a:r>
              <a:rPr lang="en-US" dirty="0" smtClean="0"/>
              <a:t>Y-End </a:t>
            </a:r>
            <a:r>
              <a:rPr lang="en-US" dirty="0"/>
              <a:t>(</a:t>
            </a:r>
            <a:r>
              <a:rPr lang="en-US" dirty="0" smtClean="0"/>
              <a:t>CERY) </a:t>
            </a:r>
            <a:r>
              <a:rPr lang="en-US" dirty="0"/>
              <a:t>Rack Layout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646450" y="1744225"/>
            <a:ext cx="5613716" cy="4239402"/>
            <a:chOff x="2646450" y="1744225"/>
            <a:chExt cx="5613716" cy="4239402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6450" y="1744225"/>
              <a:ext cx="3867150" cy="3371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1" name="Rectangle 50"/>
            <p:cNvSpPr/>
            <p:nvPr/>
          </p:nvSpPr>
          <p:spPr bwMode="auto">
            <a:xfrm>
              <a:off x="3031438" y="3276564"/>
              <a:ext cx="457200" cy="7315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10264" name="Rectangle 86"/>
            <p:cNvSpPr>
              <a:spLocks noChangeArrowheads="1"/>
            </p:cNvSpPr>
            <p:nvPr/>
          </p:nvSpPr>
          <p:spPr bwMode="auto">
            <a:xfrm>
              <a:off x="3268738" y="5699985"/>
              <a:ext cx="444352" cy="2154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800" b="1" dirty="0" smtClean="0">
                  <a:latin typeface="Comic Sans MS" pitchFamily="66" charset="0"/>
                </a:rPr>
                <a:t>CERY</a:t>
              </a:r>
              <a:endParaRPr lang="en-US" sz="800" b="1" dirty="0">
                <a:latin typeface="Comic Sans MS" pitchFamily="66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6084093" y="4291600"/>
              <a:ext cx="182563" cy="653177"/>
              <a:chOff x="6084093" y="4291600"/>
              <a:chExt cx="182563" cy="653177"/>
            </a:xfrm>
          </p:grpSpPr>
          <p:sp>
            <p:nvSpPr>
              <p:cNvPr id="105" name="Rectangle 104"/>
              <p:cNvSpPr/>
              <p:nvPr/>
            </p:nvSpPr>
            <p:spPr bwMode="auto">
              <a:xfrm>
                <a:off x="6084093" y="4762214"/>
                <a:ext cx="182563" cy="18256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11" name="Rectangle 110"/>
              <p:cNvSpPr>
                <a:spLocks noChangeAspect="1"/>
              </p:cNvSpPr>
              <p:nvPr/>
            </p:nvSpPr>
            <p:spPr bwMode="auto">
              <a:xfrm rot="5400000">
                <a:off x="5879436" y="4552592"/>
                <a:ext cx="591875" cy="6989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</p:grpSp>
        <p:sp>
          <p:nvSpPr>
            <p:cNvPr id="47" name="Block Arc 46"/>
            <p:cNvSpPr/>
            <p:nvPr/>
          </p:nvSpPr>
          <p:spPr bwMode="auto">
            <a:xfrm>
              <a:off x="6069103" y="4798717"/>
              <a:ext cx="839449" cy="779489"/>
            </a:xfrm>
            <a:prstGeom prst="blockArc">
              <a:avLst>
                <a:gd name="adj1" fmla="val 16285929"/>
                <a:gd name="adj2" fmla="val 102594"/>
                <a:gd name="adj3" fmla="val 19431"/>
              </a:avLst>
            </a:prstGeom>
            <a:solidFill>
              <a:srgbClr val="B7DEE8">
                <a:alpha val="50196"/>
              </a:srgb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 rot="5400000">
              <a:off x="6640790" y="5310444"/>
              <a:ext cx="381129" cy="154395"/>
            </a:xfrm>
            <a:prstGeom prst="rect">
              <a:avLst/>
            </a:prstGeom>
            <a:solidFill>
              <a:srgbClr val="B7DEE8">
                <a:alpha val="50196"/>
              </a:srgb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9" name="Block Arc 48"/>
            <p:cNvSpPr/>
            <p:nvPr/>
          </p:nvSpPr>
          <p:spPr bwMode="auto">
            <a:xfrm rot="10800000">
              <a:off x="6754157" y="5197077"/>
              <a:ext cx="839449" cy="779489"/>
            </a:xfrm>
            <a:prstGeom prst="blockArc">
              <a:avLst>
                <a:gd name="adj1" fmla="val 16285929"/>
                <a:gd name="adj2" fmla="val 102594"/>
                <a:gd name="adj3" fmla="val 19431"/>
              </a:avLst>
            </a:prstGeom>
            <a:solidFill>
              <a:srgbClr val="B7DEE8">
                <a:alpha val="50196"/>
              </a:srgb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 rot="5400000">
              <a:off x="5588282" y="4521800"/>
              <a:ext cx="837170" cy="7889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3" name="Block Arc 52"/>
            <p:cNvSpPr/>
            <p:nvPr/>
          </p:nvSpPr>
          <p:spPr bwMode="auto">
            <a:xfrm rot="10800000">
              <a:off x="6090562" y="4166954"/>
              <a:ext cx="839449" cy="779489"/>
            </a:xfrm>
            <a:prstGeom prst="blockArc">
              <a:avLst>
                <a:gd name="adj1" fmla="val 16285929"/>
                <a:gd name="adj2" fmla="val 102594"/>
                <a:gd name="adj3" fmla="val 19431"/>
              </a:avLst>
            </a:prstGeom>
            <a:solidFill>
              <a:srgbClr val="B7DEE8">
                <a:alpha val="50196"/>
              </a:srgb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7162886" y="5828179"/>
              <a:ext cx="1097280" cy="155448"/>
            </a:xfrm>
            <a:prstGeom prst="rect">
              <a:avLst/>
            </a:prstGeom>
            <a:solidFill>
              <a:srgbClr val="B7DEE8">
                <a:alpha val="50196"/>
              </a:srgb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956678" y="4872107"/>
              <a:ext cx="220732" cy="107722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2921368" y="4904152"/>
              <a:ext cx="458914" cy="13511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490913" y="3282289"/>
              <a:ext cx="457200" cy="731520"/>
            </a:xfrm>
            <a:prstGeom prst="rect">
              <a:avLst/>
            </a:prstGeom>
            <a:solidFill>
              <a:srgbClr val="FBFABE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4176313" y="3282289"/>
              <a:ext cx="457200" cy="731520"/>
            </a:xfrm>
            <a:prstGeom prst="rect">
              <a:avLst/>
            </a:prstGeom>
            <a:solidFill>
              <a:srgbClr val="66FF33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4650288" y="3284789"/>
              <a:ext cx="457200" cy="73152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5121178" y="3284789"/>
              <a:ext cx="457200" cy="73152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5587931" y="3284789"/>
              <a:ext cx="457200" cy="73152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70" name="Rectangle 69"/>
            <p:cNvSpPr/>
            <p:nvPr/>
          </p:nvSpPr>
          <p:spPr bwMode="auto">
            <a:xfrm rot="5400000">
              <a:off x="5012655" y="4452926"/>
              <a:ext cx="457200" cy="73152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sp>
          <p:nvSpPr>
            <p:cNvPr id="75" name="Rectangle 74"/>
            <p:cNvSpPr/>
            <p:nvPr/>
          </p:nvSpPr>
          <p:spPr bwMode="auto">
            <a:xfrm rot="5400000">
              <a:off x="3755444" y="4459892"/>
              <a:ext cx="457200" cy="73152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3142100" y="3638423"/>
              <a:ext cx="182563" cy="653177"/>
              <a:chOff x="6084093" y="4291600"/>
              <a:chExt cx="182563" cy="653177"/>
            </a:xfrm>
          </p:grpSpPr>
          <p:sp>
            <p:nvSpPr>
              <p:cNvPr id="35" name="Rectangle 34"/>
              <p:cNvSpPr/>
              <p:nvPr/>
            </p:nvSpPr>
            <p:spPr bwMode="auto">
              <a:xfrm>
                <a:off x="6084093" y="4762214"/>
                <a:ext cx="182563" cy="18256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6" name="Rectangle 35"/>
              <p:cNvSpPr>
                <a:spLocks noChangeAspect="1"/>
              </p:cNvSpPr>
              <p:nvPr/>
            </p:nvSpPr>
            <p:spPr bwMode="auto">
              <a:xfrm rot="5400000">
                <a:off x="5879436" y="4552592"/>
                <a:ext cx="591875" cy="6989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4659667" y="3638423"/>
              <a:ext cx="182563" cy="653177"/>
              <a:chOff x="6084093" y="4291600"/>
              <a:chExt cx="182563" cy="653177"/>
            </a:xfrm>
          </p:grpSpPr>
          <p:sp>
            <p:nvSpPr>
              <p:cNvPr id="38" name="Rectangle 37"/>
              <p:cNvSpPr/>
              <p:nvPr/>
            </p:nvSpPr>
            <p:spPr bwMode="auto">
              <a:xfrm>
                <a:off x="6084093" y="4762214"/>
                <a:ext cx="182563" cy="18256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9" name="Rectangle 38"/>
              <p:cNvSpPr>
                <a:spLocks noChangeAspect="1"/>
              </p:cNvSpPr>
              <p:nvPr/>
            </p:nvSpPr>
            <p:spPr bwMode="auto">
              <a:xfrm rot="5400000">
                <a:off x="5879436" y="4552592"/>
                <a:ext cx="591875" cy="6989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</p:grpSp>
        <p:sp>
          <p:nvSpPr>
            <p:cNvPr id="40" name="Rectangle 39"/>
            <p:cNvSpPr/>
            <p:nvPr/>
          </p:nvSpPr>
          <p:spPr bwMode="auto">
            <a:xfrm>
              <a:off x="2991033" y="3759290"/>
              <a:ext cx="2855898" cy="175071"/>
            </a:xfrm>
            <a:prstGeom prst="rect">
              <a:avLst/>
            </a:prstGeom>
            <a:solidFill>
              <a:srgbClr val="B7DEE8">
                <a:alpha val="50196"/>
              </a:srgb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 bwMode="auto">
            <a:xfrm rot="5400000">
              <a:off x="5970363" y="4286007"/>
              <a:ext cx="381129" cy="154395"/>
            </a:xfrm>
            <a:prstGeom prst="rect">
              <a:avLst/>
            </a:prstGeom>
            <a:solidFill>
              <a:srgbClr val="B7DEE8">
                <a:alpha val="50196"/>
              </a:srgb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991032" y="3962316"/>
              <a:ext cx="2857189" cy="8750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" name="Block Arc 3"/>
            <p:cNvSpPr/>
            <p:nvPr/>
          </p:nvSpPr>
          <p:spPr bwMode="auto">
            <a:xfrm>
              <a:off x="5657628" y="3971836"/>
              <a:ext cx="381189" cy="386199"/>
            </a:xfrm>
            <a:prstGeom prst="blockArc">
              <a:avLst>
                <a:gd name="adj1" fmla="val 16285929"/>
                <a:gd name="adj2" fmla="val 102594"/>
                <a:gd name="adj3" fmla="val 19431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2" name="Block Arc 51"/>
            <p:cNvSpPr/>
            <p:nvPr/>
          </p:nvSpPr>
          <p:spPr bwMode="auto">
            <a:xfrm>
              <a:off x="5398676" y="3774280"/>
              <a:ext cx="839449" cy="779489"/>
            </a:xfrm>
            <a:prstGeom prst="blockArc">
              <a:avLst>
                <a:gd name="adj1" fmla="val 16285929"/>
                <a:gd name="adj2" fmla="val 102594"/>
                <a:gd name="adj3" fmla="val 19431"/>
              </a:avLst>
            </a:prstGeom>
            <a:solidFill>
              <a:srgbClr val="B7DEE8">
                <a:alpha val="50196"/>
              </a:srgb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3490914" y="4941627"/>
              <a:ext cx="2295289" cy="812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790383" y="4710795"/>
              <a:ext cx="901208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900" dirty="0">
                  <a:latin typeface="Comic Sans MS" pitchFamily="66" charset="0"/>
                </a:rPr>
                <a:t>(</a:t>
              </a:r>
              <a:r>
                <a:rPr lang="en-US" sz="900" dirty="0">
                  <a:latin typeface="Comic Sans MS" pitchFamily="66" charset="0"/>
                  <a:hlinkClick r:id="" action="ppaction://noaction"/>
                </a:rPr>
                <a:t>L1-VDC-YC1</a:t>
              </a:r>
              <a:r>
                <a:rPr lang="en-US" sz="900" dirty="0">
                  <a:latin typeface="Comic Sans MS" pitchFamily="66" charset="0"/>
                </a:rPr>
                <a:t>)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527831" y="4715018"/>
              <a:ext cx="920445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900" dirty="0">
                  <a:latin typeface="Comic Sans MS" pitchFamily="66" charset="0"/>
                </a:rPr>
                <a:t>(</a:t>
              </a:r>
              <a:r>
                <a:rPr lang="en-US" sz="900" dirty="0">
                  <a:latin typeface="Comic Sans MS" pitchFamily="66" charset="0"/>
                  <a:hlinkClick r:id="" action="ppaction://noaction"/>
                </a:rPr>
                <a:t>L1-VDC-YC2</a:t>
              </a:r>
              <a:r>
                <a:rPr lang="en-US" sz="900" dirty="0">
                  <a:latin typeface="Comic Sans MS" pitchFamily="66" charset="0"/>
                </a:rPr>
                <a:t>)</a:t>
              </a:r>
            </a:p>
          </p:txBody>
        </p:sp>
        <p:sp>
          <p:nvSpPr>
            <p:cNvPr id="9" name="Rectangle 8"/>
            <p:cNvSpPr/>
            <p:nvPr/>
          </p:nvSpPr>
          <p:spPr>
            <a:xfrm rot="16200000">
              <a:off x="3248069" y="2695430"/>
              <a:ext cx="942887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900" dirty="0">
                  <a:latin typeface="Comic Sans MS" pitchFamily="66" charset="0"/>
                </a:rPr>
                <a:t>(</a:t>
              </a:r>
              <a:r>
                <a:rPr lang="en-US" sz="900" dirty="0" smtClean="0">
                  <a:latin typeface="Comic Sans MS" pitchFamily="66" charset="0"/>
                  <a:hlinkClick r:id="" action="ppaction://noaction"/>
                </a:rPr>
                <a:t>L1-DAQ-YC1</a:t>
              </a:r>
              <a:r>
                <a:rPr lang="en-US" sz="900" dirty="0">
                  <a:latin typeface="Comic Sans MS" pitchFamily="66" charset="0"/>
                </a:rPr>
                <a:t>)</a:t>
              </a:r>
            </a:p>
          </p:txBody>
        </p:sp>
        <p:sp>
          <p:nvSpPr>
            <p:cNvPr id="10" name="Rectangle 9"/>
            <p:cNvSpPr/>
            <p:nvPr/>
          </p:nvSpPr>
          <p:spPr>
            <a:xfrm rot="16200000">
              <a:off x="5368744" y="2722681"/>
              <a:ext cx="888384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900" dirty="0">
                  <a:latin typeface="Comic Sans MS" pitchFamily="66" charset="0"/>
                </a:rPr>
                <a:t>(</a:t>
              </a:r>
              <a:r>
                <a:rPr lang="en-US" sz="900" dirty="0">
                  <a:latin typeface="Comic Sans MS" pitchFamily="66" charset="0"/>
                  <a:hlinkClick r:id="" action="ppaction://noaction"/>
                </a:rPr>
                <a:t>L1-SEI-YC1</a:t>
              </a:r>
              <a:r>
                <a:rPr lang="en-US" sz="900" dirty="0">
                  <a:latin typeface="Comic Sans MS" pitchFamily="66" charset="0"/>
                </a:rPr>
                <a:t>)</a:t>
              </a:r>
            </a:p>
          </p:txBody>
        </p:sp>
        <p:sp>
          <p:nvSpPr>
            <p:cNvPr id="11" name="Rectangle 10"/>
            <p:cNvSpPr/>
            <p:nvPr/>
          </p:nvSpPr>
          <p:spPr>
            <a:xfrm rot="16200000">
              <a:off x="4861706" y="2709952"/>
              <a:ext cx="918841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900" dirty="0">
                  <a:latin typeface="Comic Sans MS" pitchFamily="66" charset="0"/>
                </a:rPr>
                <a:t>(</a:t>
              </a:r>
              <a:r>
                <a:rPr lang="en-US" sz="900" dirty="0">
                  <a:latin typeface="Comic Sans MS" pitchFamily="66" charset="0"/>
                  <a:hlinkClick r:id="" action="ppaction://noaction"/>
                </a:rPr>
                <a:t>L1-SUS-YC1</a:t>
              </a:r>
              <a:r>
                <a:rPr lang="en-US" sz="900" dirty="0">
                  <a:latin typeface="Comic Sans MS" pitchFamily="66" charset="0"/>
                </a:rPr>
                <a:t>)</a:t>
              </a:r>
            </a:p>
          </p:txBody>
        </p:sp>
        <p:sp>
          <p:nvSpPr>
            <p:cNvPr id="12" name="Rectangle 11"/>
            <p:cNvSpPr/>
            <p:nvPr/>
          </p:nvSpPr>
          <p:spPr>
            <a:xfrm rot="16200000">
              <a:off x="4396395" y="2693024"/>
              <a:ext cx="938077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900" dirty="0">
                  <a:latin typeface="Comic Sans MS" pitchFamily="66" charset="0"/>
                </a:rPr>
                <a:t>(</a:t>
              </a:r>
              <a:r>
                <a:rPr lang="en-US" sz="900" dirty="0">
                  <a:latin typeface="Comic Sans MS" pitchFamily="66" charset="0"/>
                  <a:hlinkClick r:id="" action="ppaction://noaction"/>
                </a:rPr>
                <a:t>L1-SUS-YC2</a:t>
              </a:r>
              <a:r>
                <a:rPr lang="en-US" sz="900" dirty="0">
                  <a:latin typeface="Comic Sans MS" pitchFamily="66" charset="0"/>
                </a:rPr>
                <a:t>)</a:t>
              </a:r>
            </a:p>
          </p:txBody>
        </p:sp>
        <p:sp>
          <p:nvSpPr>
            <p:cNvPr id="13" name="Rectangle 12"/>
            <p:cNvSpPr/>
            <p:nvPr/>
          </p:nvSpPr>
          <p:spPr>
            <a:xfrm rot="16200000">
              <a:off x="3946757" y="2702457"/>
              <a:ext cx="930063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900" dirty="0" smtClean="0">
                  <a:latin typeface="Comic Sans MS" pitchFamily="66" charset="0"/>
                </a:rPr>
                <a:t>(</a:t>
              </a:r>
              <a:r>
                <a:rPr lang="en-US" sz="900" dirty="0" smtClean="0">
                  <a:latin typeface="Comic Sans MS" pitchFamily="66" charset="0"/>
                  <a:hlinkClick r:id="" action="ppaction://noaction"/>
                </a:rPr>
                <a:t>L1-TCS-YC1</a:t>
              </a:r>
              <a:r>
                <a:rPr lang="en-US" sz="900" dirty="0" smtClean="0">
                  <a:latin typeface="Comic Sans MS" pitchFamily="66" charset="0"/>
                </a:rPr>
                <a:t>)</a:t>
              </a:r>
              <a:endParaRPr lang="en-US" sz="900" dirty="0">
                <a:latin typeface="Comic Sans MS" pitchFamily="66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 rot="5400000">
              <a:off x="4905340" y="4339063"/>
              <a:ext cx="649898" cy="7142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 bwMode="auto">
            <a:xfrm rot="5400000">
              <a:off x="3592772" y="4336184"/>
              <a:ext cx="655655" cy="714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 rot="16200000">
              <a:off x="2811036" y="2689705"/>
              <a:ext cx="898003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900" dirty="0">
                  <a:latin typeface="Comic Sans MS" pitchFamily="66" charset="0"/>
                </a:rPr>
                <a:t>(</a:t>
              </a:r>
              <a:r>
                <a:rPr lang="en-US" sz="900" dirty="0" smtClean="0">
                  <a:latin typeface="Comic Sans MS" pitchFamily="66" charset="0"/>
                  <a:hlinkClick r:id="" action="ppaction://noaction"/>
                </a:rPr>
                <a:t>L1-FAC-YC1</a:t>
              </a:r>
              <a:r>
                <a:rPr lang="en-US" sz="900" dirty="0">
                  <a:latin typeface="Comic Sans MS" pitchFamily="66" charset="0"/>
                </a:rPr>
                <a:t>)</a:t>
              </a:r>
            </a:p>
          </p:txBody>
        </p:sp>
      </p:grpSp>
      <p:sp>
        <p:nvSpPr>
          <p:cNvPr id="57" name="TextBox 36"/>
          <p:cNvSpPr txBox="1">
            <a:spLocks noChangeArrowheads="1"/>
          </p:cNvSpPr>
          <p:nvPr/>
        </p:nvSpPr>
        <p:spPr bwMode="auto">
          <a:xfrm>
            <a:off x="817900" y="728663"/>
            <a:ext cx="1327507" cy="21544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800" b="1" dirty="0" smtClean="0">
                <a:latin typeface="Comic Sans MS" pitchFamily="66" charset="0"/>
                <a:hlinkClick r:id="" action="ppaction://noaction"/>
              </a:rPr>
              <a:t>&lt;&lt; Y-End Racks</a:t>
            </a:r>
            <a:endParaRPr lang="en-US" sz="800" b="1" dirty="0">
              <a:latin typeface="Comic Sans MS" pitchFamily="66" charset="0"/>
            </a:endParaRP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4744638" y="5387641"/>
            <a:ext cx="862377" cy="420066"/>
          </a:xfrm>
          <a:prstGeom prst="wedgeRectCallout">
            <a:avLst>
              <a:gd name="adj1" fmla="val -81177"/>
              <a:gd name="adj2" fmla="val -146331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AC Power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8" name="Rectangular Callout 57"/>
          <p:cNvSpPr/>
          <p:nvPr/>
        </p:nvSpPr>
        <p:spPr bwMode="auto">
          <a:xfrm>
            <a:off x="7113029" y="4627220"/>
            <a:ext cx="862377" cy="420066"/>
          </a:xfrm>
          <a:prstGeom prst="wedgeRectCallout">
            <a:avLst>
              <a:gd name="adj1" fmla="val -86349"/>
              <a:gd name="adj2" fmla="val 39493"/>
            </a:avLst>
          </a:prstGeom>
          <a:solidFill>
            <a:srgbClr val="B7DEE8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Signals and Fiber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1" name="Rectangular Callout 60"/>
          <p:cNvSpPr/>
          <p:nvPr/>
        </p:nvSpPr>
        <p:spPr bwMode="auto">
          <a:xfrm>
            <a:off x="1476401" y="4038237"/>
            <a:ext cx="862377" cy="420066"/>
          </a:xfrm>
          <a:prstGeom prst="wedgeRectCallout">
            <a:avLst>
              <a:gd name="adj1" fmla="val 148129"/>
              <a:gd name="adj2" fmla="val -59613"/>
            </a:avLst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solidFill>
                  <a:schemeClr val="tx1"/>
                </a:solidFill>
              </a:rPr>
              <a:t>DC Power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589685" y="929024"/>
            <a:ext cx="53610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1100" dirty="0" smtClean="0">
                <a:latin typeface="Comic Sans MS" pitchFamily="66" charset="0"/>
              </a:rPr>
              <a:t>It </a:t>
            </a:r>
            <a:r>
              <a:rPr lang="en-US" sz="1100" dirty="0">
                <a:latin typeface="Comic Sans MS" pitchFamily="66" charset="0"/>
              </a:rPr>
              <a:t>is 65’ from the L1-FAC-YC1 Rack to the knee of the waterfall in the VEAY</a:t>
            </a:r>
            <a:r>
              <a:rPr lang="en-US" sz="1100" dirty="0" smtClean="0">
                <a:latin typeface="Comic Sans MS" pitchFamily="66" charset="0"/>
              </a:rPr>
              <a:t>.</a:t>
            </a:r>
          </a:p>
          <a:p>
            <a:pPr eaLnBrk="1" hangingPunct="1"/>
            <a:r>
              <a:rPr lang="en-US" sz="1100" dirty="0" smtClean="0">
                <a:latin typeface="Comic Sans MS" pitchFamily="66" charset="0"/>
              </a:rPr>
              <a:t>The height of the cable trays is 8’.</a:t>
            </a:r>
            <a:endParaRPr lang="en-US" sz="11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08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GO-dl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3">
            <a:lumMod val="40000"/>
            <a:lumOff val="60000"/>
          </a:schemeClr>
        </a:solidFill>
        <a:ln w="3175">
          <a:solidFill>
            <a:schemeClr val="tx1"/>
          </a:solidFill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27316</TotalTime>
  <Words>502</Words>
  <Application>Microsoft Office PowerPoint</Application>
  <PresentationFormat>On-screen Show (4:3)</PresentationFormat>
  <Paragraphs>123</Paragraphs>
  <Slides>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LIGO-dlk</vt:lpstr>
      <vt:lpstr>Photo Editor Photo</vt:lpstr>
      <vt:lpstr>LLO Y-End</vt:lpstr>
      <vt:lpstr>VEAY LLO Existing Cable Piers Locations</vt:lpstr>
      <vt:lpstr>VEAY LLO Existing Cable Piers Locations</vt:lpstr>
      <vt:lpstr>VEAY Overlay</vt:lpstr>
      <vt:lpstr>CDS Electronics Room Y-End (CERY) Rack Layout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 Subsystem – Rack L1-PEM-01</dc:title>
  <dc:creator>David L Kinzel</dc:creator>
  <cp:lastModifiedBy>David Kinzel</cp:lastModifiedBy>
  <cp:revision>135</cp:revision>
  <cp:lastPrinted>2012-09-10T17:23:34Z</cp:lastPrinted>
  <dcterms:created xsi:type="dcterms:W3CDTF">2012-09-13T13:57:31Z</dcterms:created>
  <dcterms:modified xsi:type="dcterms:W3CDTF">2012-09-18T21:23:56Z</dcterms:modified>
</cp:coreProperties>
</file>