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76" r:id="rId2"/>
    <p:sldId id="258" r:id="rId3"/>
    <p:sldId id="260" r:id="rId4"/>
    <p:sldId id="261" r:id="rId5"/>
    <p:sldId id="277" r:id="rId6"/>
    <p:sldId id="278" r:id="rId7"/>
    <p:sldId id="274" r:id="rId8"/>
    <p:sldId id="271" r:id="rId9"/>
    <p:sldId id="263" r:id="rId10"/>
    <p:sldId id="273" r:id="rId11"/>
    <p:sldId id="272" r:id="rId12"/>
    <p:sldId id="266" r:id="rId13"/>
    <p:sldId id="267" r:id="rId14"/>
    <p:sldId id="268" r:id="rId15"/>
    <p:sldId id="270" r:id="rId16"/>
    <p:sldId id="269" r:id="rId17"/>
    <p:sldId id="25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6995" autoAdjust="0"/>
  </p:normalViewPr>
  <p:slideViewPr>
    <p:cSldViewPr snapToGrid="0" snapToObjects="1">
      <p:cViewPr varScale="1">
        <p:scale>
          <a:sx n="101" d="100"/>
          <a:sy n="101" d="100"/>
        </p:scale>
        <p:origin x="-10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2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6AC16-AB0F-B544-9F3C-F9086A6D420B}" type="datetimeFigureOut">
              <a:rPr lang="en-US" smtClean="0"/>
              <a:t>9/10/12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148CA-C29C-4E46-9862-F68EEEC79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598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55545-10C2-5E42-8F52-AF3C1BF80647}" type="datetimeFigureOut">
              <a:rPr lang="en-US" smtClean="0"/>
              <a:t>9/10/12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939D0-58D9-F540-8173-AAD435B92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6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8B5603E-7404-CE49-AA3B-3BC81952A98B}" type="slidenum">
              <a:rPr lang="en-US" sz="1100">
                <a:latin typeface="Symbol" charset="0"/>
              </a:rPr>
              <a:pPr/>
              <a:t>1</a:t>
            </a:fld>
            <a:endParaRPr lang="en-US" sz="1100">
              <a:latin typeface="Symbo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85C5B2-FA8F-CC40-8EE7-F3BD075E61E6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r>
              <a:rPr lang="en-US" baseline="0" dirty="0" smtClean="0"/>
              <a:t> of talk! </a:t>
            </a:r>
            <a:r>
              <a:rPr lang="en-US" baseline="0" dirty="0" err="1" smtClean="0"/>
              <a:t>Theorical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engineering channel Feynman, conversational dinner, exciting!!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Basic view of optical coatings. Want HR </a:t>
            </a:r>
            <a:r>
              <a:rPr lang="en-US" dirty="0" err="1" smtClean="0"/>
              <a:t>caotings</a:t>
            </a:r>
            <a:r>
              <a:rPr lang="en-US" baseline="0" dirty="0" smtClean="0"/>
              <a:t> to be highly reflective and </a:t>
            </a:r>
            <a:r>
              <a:rPr lang="en-US" baseline="0" dirty="0" err="1" smtClean="0"/>
              <a:t>ar</a:t>
            </a:r>
            <a:r>
              <a:rPr lang="en-US" baseline="0" dirty="0" smtClean="0"/>
              <a:t> coatings not to reflect. Simple enough. </a:t>
            </a:r>
          </a:p>
          <a:p>
            <a:r>
              <a:rPr lang="en-US" baseline="0" dirty="0" smtClean="0"/>
              <a:t>But we want them to do this as perfectly as possible. Coatings cannot absorb, scatter, or  reflect/transmit more than they should.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939D0-58D9-F540-8173-AAD435B923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559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Power term means</a:t>
            </a:r>
            <a:r>
              <a:rPr lang="en-US" baseline="0" dirty="0" smtClean="0"/>
              <a:t> sag…elaborate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939D0-58D9-F540-8173-AAD435B923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6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Thickness calculation based on the spectrum measured after</a:t>
            </a:r>
            <a:r>
              <a:rPr lang="en-US" baseline="0" dirty="0" smtClean="0"/>
              <a:t> each etch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939D0-58D9-F540-8173-AAD435B9238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20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</a:t>
            </a:r>
            <a:r>
              <a:rPr lang="en-US" baseline="0" dirty="0" smtClean="0"/>
              <a:t> is = no post deposition anneal</a:t>
            </a:r>
          </a:p>
          <a:p>
            <a:endParaRPr lang="en-US" baseline="0" dirty="0" smtClean="0"/>
          </a:p>
          <a:p>
            <a:r>
              <a:rPr lang="en-US" dirty="0" smtClean="0"/>
              <a:t>Design &lt; 1/20 wave </a:t>
            </a:r>
            <a:r>
              <a:rPr lang="en-US" dirty="0" err="1" smtClean="0"/>
              <a:t>Tantala</a:t>
            </a:r>
            <a:r>
              <a:rPr lang="en-US" dirty="0" smtClean="0"/>
              <a:t> + ¼ wave Silica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2BE5A7-0AF9-3940-A9C2-B6A497423D0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624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As-Is = No post deposition anneal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2BE5A7-0AF9-3940-A9C2-B6A497423D0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42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350C post</a:t>
            </a:r>
            <a:r>
              <a:rPr lang="en-US" baseline="0" dirty="0" smtClean="0"/>
              <a:t> deposition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2BE5A7-0AF9-3940-A9C2-B6A497423D0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46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350 C. post </a:t>
            </a:r>
            <a:r>
              <a:rPr lang="en-US" dirty="0" err="1" smtClean="0"/>
              <a:t>depsition</a:t>
            </a:r>
            <a:r>
              <a:rPr lang="en-US" dirty="0" smtClean="0"/>
              <a:t> anneal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2BE5A7-0AF9-3940-A9C2-B6A497423D0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21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14FF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114FFB"/>
                </a:solidFill>
                <a:latin typeface="Helvetica"/>
              </a:rPr>
              <a:t>LIGO II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DE093D-157C-D34A-A482-32E79FE2FF53}" type="slidenum">
              <a:rPr lang="en-US">
                <a:solidFill>
                  <a:srgbClr val="114FFB"/>
                </a:solidFill>
                <a:latin typeface="Helvetica"/>
              </a:rPr>
              <a:pPr/>
              <a:t>‹#›</a:t>
            </a:fld>
            <a:endParaRPr lang="en-US">
              <a:solidFill>
                <a:srgbClr val="114FFB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42092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14FF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114FFB"/>
                </a:solidFill>
                <a:latin typeface="Helvetica"/>
              </a:rPr>
              <a:t>LIGO II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C2D476-F954-644D-8016-E0C4F2C07627}" type="slidenum">
              <a:rPr lang="en-US">
                <a:solidFill>
                  <a:srgbClr val="114FFB"/>
                </a:solidFill>
                <a:latin typeface="Helvetica"/>
              </a:rPr>
              <a:pPr/>
              <a:t>‹#›</a:t>
            </a:fld>
            <a:endParaRPr lang="en-US">
              <a:solidFill>
                <a:srgbClr val="114FFB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443364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28600"/>
            <a:ext cx="20383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9626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14FF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114FFB"/>
                </a:solidFill>
                <a:latin typeface="Helvetica"/>
              </a:rPr>
              <a:t>LIGO II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60760A-28E3-594D-A164-D10DBE637A6C}" type="slidenum">
              <a:rPr lang="en-US">
                <a:solidFill>
                  <a:srgbClr val="114FFB"/>
                </a:solidFill>
                <a:latin typeface="Helvetica"/>
              </a:rPr>
              <a:pPr/>
              <a:t>‹#›</a:t>
            </a:fld>
            <a:endParaRPr lang="en-US">
              <a:solidFill>
                <a:srgbClr val="114FFB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018232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14FF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114FFB"/>
                </a:solidFill>
                <a:latin typeface="Helvetica"/>
              </a:rPr>
              <a:t>LIGO II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7FD71-56A8-2143-B004-8DF159CCAC17}" type="slidenum">
              <a:rPr lang="en-US">
                <a:solidFill>
                  <a:srgbClr val="114FFB"/>
                </a:solidFill>
                <a:latin typeface="Helvetica"/>
              </a:rPr>
              <a:pPr/>
              <a:t>‹#›</a:t>
            </a:fld>
            <a:endParaRPr lang="en-US">
              <a:solidFill>
                <a:srgbClr val="114FFB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65111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14FF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114FFB"/>
                </a:solidFill>
                <a:latin typeface="Helvetica"/>
              </a:rPr>
              <a:t>LIGO II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43C85-3742-1E4F-B8D9-7426B49F47E6}" type="slidenum">
              <a:rPr lang="en-US">
                <a:solidFill>
                  <a:srgbClr val="114FFB"/>
                </a:solidFill>
                <a:latin typeface="Helvetica"/>
              </a:rPr>
              <a:pPr/>
              <a:t>‹#›</a:t>
            </a:fld>
            <a:endParaRPr lang="en-US">
              <a:solidFill>
                <a:srgbClr val="114FFB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566152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14FF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114FFB"/>
                </a:solidFill>
                <a:latin typeface="Helvetica"/>
              </a:rPr>
              <a:t>LIGO II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87C099-3FD6-EC40-8EAC-902F111A2D4E}" type="slidenum">
              <a:rPr lang="en-US">
                <a:solidFill>
                  <a:srgbClr val="114FFB"/>
                </a:solidFill>
                <a:latin typeface="Helvetica"/>
              </a:rPr>
              <a:pPr/>
              <a:t>‹#›</a:t>
            </a:fld>
            <a:endParaRPr lang="en-US">
              <a:solidFill>
                <a:srgbClr val="114FFB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964315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14FFB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114FFB"/>
                </a:solidFill>
                <a:latin typeface="Helvetica"/>
              </a:rPr>
              <a:t>LIGO II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3FE90-8D48-EA4B-B26F-826C29E4B4FB}" type="slidenum">
              <a:rPr lang="en-US">
                <a:solidFill>
                  <a:srgbClr val="114FFB"/>
                </a:solidFill>
                <a:latin typeface="Helvetica"/>
              </a:rPr>
              <a:pPr/>
              <a:t>‹#›</a:t>
            </a:fld>
            <a:endParaRPr lang="en-US">
              <a:solidFill>
                <a:srgbClr val="114FFB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68185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14FF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114FFB"/>
                </a:solidFill>
                <a:latin typeface="Helvetica"/>
              </a:rPr>
              <a:t>LIGO II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01B731-6415-6041-8367-87134FDD62D3}" type="slidenum">
              <a:rPr lang="en-US">
                <a:solidFill>
                  <a:srgbClr val="114FFB"/>
                </a:solidFill>
                <a:latin typeface="Helvetica"/>
              </a:rPr>
              <a:pPr/>
              <a:t>‹#›</a:t>
            </a:fld>
            <a:endParaRPr lang="en-US">
              <a:solidFill>
                <a:srgbClr val="114FFB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526099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14FFB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114FFB"/>
                </a:solidFill>
                <a:latin typeface="Helvetica"/>
              </a:rPr>
              <a:t>LIGO II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ABD8CB-4BE5-EC45-AD64-78D3FF147964}" type="slidenum">
              <a:rPr lang="en-US">
                <a:solidFill>
                  <a:srgbClr val="114FFB"/>
                </a:solidFill>
                <a:latin typeface="Helvetica"/>
              </a:rPr>
              <a:pPr/>
              <a:t>‹#›</a:t>
            </a:fld>
            <a:endParaRPr lang="en-US">
              <a:solidFill>
                <a:srgbClr val="114FFB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99131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14FF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114FFB"/>
                </a:solidFill>
                <a:latin typeface="Helvetica"/>
              </a:rPr>
              <a:t>LIGO II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86A26-B514-0B43-96B8-226EEF3BF277}" type="slidenum">
              <a:rPr lang="en-US">
                <a:solidFill>
                  <a:srgbClr val="114FFB"/>
                </a:solidFill>
                <a:latin typeface="Helvetica"/>
              </a:rPr>
              <a:pPr/>
              <a:t>‹#›</a:t>
            </a:fld>
            <a:endParaRPr lang="en-US">
              <a:solidFill>
                <a:srgbClr val="114FFB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45508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14FF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114FFB"/>
                </a:solidFill>
                <a:latin typeface="Helvetica"/>
              </a:rPr>
              <a:t>LIGO II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A17F8-AB32-5A47-BEA8-3E84CC833B74}" type="slidenum">
              <a:rPr lang="en-US">
                <a:solidFill>
                  <a:srgbClr val="114FFB"/>
                </a:solidFill>
                <a:latin typeface="Helvetica"/>
              </a:rPr>
              <a:pPr/>
              <a:t>‹#›</a:t>
            </a:fld>
            <a:endParaRPr lang="en-US">
              <a:solidFill>
                <a:srgbClr val="114FFB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41764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vmlDrawing" Target="../drawings/vmlDrawing1.vml"/><Relationship Id="rId14" Type="http://schemas.openxmlformats.org/officeDocument/2006/relationships/oleObject" Target="../embeddings/oleObject1.bin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14FFB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1" i="1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114FFB"/>
                </a:solidFill>
                <a:latin typeface="Helvetica"/>
                <a:ea typeface="ＭＳ Ｐゴシック" charset="0"/>
              </a:rPr>
              <a:t>LIGO II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64AA1EE7-79DB-8A49-8846-82D0ACA748F3}" type="slidenum">
              <a:rPr lang="en-US">
                <a:solidFill>
                  <a:srgbClr val="114FFB"/>
                </a:solidFill>
                <a:latin typeface="Helvetica"/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114FFB"/>
              </a:solidFill>
              <a:latin typeface="Helvetica"/>
              <a:ea typeface="ＭＳ Ｐゴシック" charset="0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28600"/>
            <a:ext cx="7239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762000" y="6107347"/>
            <a:ext cx="10342575" cy="739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LIGO</a:t>
            </a:r>
            <a:r>
              <a:rPr lang="en-US" sz="1200" dirty="0" smtClean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-G1200960</a:t>
            </a:r>
            <a:r>
              <a:rPr lang="en-US" sz="1400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			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latin typeface="Helvetica" charset="0"/>
              <a:ea typeface="ＭＳ Ｐゴシック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		                                                                                                               				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4430713" y="6484938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114FFB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4479925" y="318928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114FFB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4479925" y="3108325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114FFB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114FFB"/>
              </a:solidFill>
              <a:latin typeface="Times New Roman" charset="0"/>
              <a:ea typeface="ＭＳ Ｐゴシック" charset="0"/>
            </a:endParaRPr>
          </a:p>
        </p:txBody>
      </p:sp>
      <p:graphicFrame>
        <p:nvGraphicFramePr>
          <p:cNvPr id="3086" name="Object 14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" name="Photo Editor Photo" r:id="rId14" imgW="4409524" imgH="3219899" progId="MSPhotoEd.3">
                  <p:embed/>
                </p:oleObj>
              </mc:Choice>
              <mc:Fallback>
                <p:oleObj name="Photo Editor Photo" r:id="rId14" imgW="4409524" imgH="321989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66838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9590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Monotype Sorts" charset="0"/>
        <a:buChar char="l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Monotype Sorts" charset="0"/>
        <a:buChar char="l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08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630" y="3153553"/>
            <a:ext cx="4584192" cy="3048000"/>
          </a:xfrm>
          <a:prstGeom prst="rect">
            <a:avLst/>
          </a:prstGeom>
        </p:spPr>
      </p:pic>
      <p:sp>
        <p:nvSpPr>
          <p:cNvPr id="1536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35A843E-F12E-5041-AC63-33A351567342}" type="slidenum">
              <a:rPr lang="en-US" sz="900" b="0">
                <a:latin typeface="Helvetica" charset="0"/>
              </a:rPr>
              <a:pPr/>
              <a:t>1</a:t>
            </a:fld>
            <a:endParaRPr lang="en-US" sz="1400" b="0" i="0">
              <a:latin typeface="Helvetica" charset="0"/>
            </a:endParaRP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5942013" y="265113"/>
            <a:ext cx="260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400" b="0">
                <a:latin typeface="Times New Roman" charset="0"/>
              </a:rPr>
              <a:t> </a:t>
            </a:r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22300" y="1579299"/>
            <a:ext cx="7772400" cy="1338855"/>
          </a:xfrm>
        </p:spPr>
        <p:txBody>
          <a:bodyPr/>
          <a:lstStyle/>
          <a:p>
            <a:r>
              <a:rPr lang="en-US" dirty="0" smtClean="0"/>
              <a:t>Adventures </a:t>
            </a:r>
            <a:r>
              <a:rPr lang="en-US" dirty="0"/>
              <a:t>in AR Absorption </a:t>
            </a:r>
            <a:r>
              <a:rPr lang="en-US" dirty="0" smtClean="0"/>
              <a:t>with </a:t>
            </a:r>
            <a:r>
              <a:rPr lang="en-US" dirty="0" err="1"/>
              <a:t>aLIGO</a:t>
            </a:r>
            <a:r>
              <a:rPr lang="en-US" dirty="0"/>
              <a:t> Core </a:t>
            </a:r>
            <a:r>
              <a:rPr lang="en-US" dirty="0" smtClean="0"/>
              <a:t>Optics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944912"/>
            <a:ext cx="4140529" cy="566665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1600" dirty="0" smtClean="0">
                <a:latin typeface="Helvetica" charset="0"/>
                <a:ea typeface="ＭＳ Ｐゴシック" charset="0"/>
                <a:cs typeface="ＭＳ Ｐゴシック" charset="0"/>
              </a:rPr>
              <a:t>LSC-VIRGO , 2012</a:t>
            </a:r>
            <a:endParaRPr lang="en-US" sz="16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304800" y="4745038"/>
            <a:ext cx="8534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</a:pPr>
            <a:r>
              <a:rPr lang="en-US" sz="2000" b="0" dirty="0" smtClean="0">
                <a:solidFill>
                  <a:schemeClr val="tx2"/>
                </a:solidFill>
              </a:rPr>
              <a:t>Margot Phelps</a:t>
            </a:r>
          </a:p>
          <a:p>
            <a:pPr>
              <a:spcBef>
                <a:spcPct val="10000"/>
              </a:spcBef>
            </a:pPr>
            <a:r>
              <a:rPr lang="en-US" sz="2000" b="0" dirty="0" err="1" smtClean="0">
                <a:solidFill>
                  <a:schemeClr val="tx2"/>
                </a:solidFill>
              </a:rPr>
              <a:t>GariLynn</a:t>
            </a:r>
            <a:r>
              <a:rPr lang="en-US" sz="2000" b="0" dirty="0" smtClean="0">
                <a:solidFill>
                  <a:schemeClr val="tx2"/>
                </a:solidFill>
              </a:rPr>
              <a:t> Billingsley</a:t>
            </a:r>
          </a:p>
          <a:p>
            <a:pPr>
              <a:spcBef>
                <a:spcPct val="10000"/>
              </a:spcBef>
            </a:pPr>
            <a:r>
              <a:rPr lang="en-US" sz="2000" b="0" dirty="0" err="1" smtClean="0">
                <a:solidFill>
                  <a:schemeClr val="tx2"/>
                </a:solidFill>
              </a:rPr>
              <a:t>Liyuan</a:t>
            </a:r>
            <a:r>
              <a:rPr lang="en-US" sz="2000" b="0" dirty="0" smtClean="0">
                <a:solidFill>
                  <a:schemeClr val="tx2"/>
                </a:solidFill>
              </a:rPr>
              <a:t> Zhang</a:t>
            </a:r>
            <a:endParaRPr lang="en-US" sz="2000" b="0" dirty="0">
              <a:solidFill>
                <a:schemeClr val="tx2"/>
              </a:solidFill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774700" y="36249"/>
            <a:ext cx="777240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4000" b="1" dirty="0" smtClean="0"/>
              <a:t>Optical Coatings</a:t>
            </a:r>
            <a:br>
              <a:rPr lang="en-US" sz="4000" b="1" dirty="0" smtClean="0"/>
            </a:br>
            <a:endParaRPr lang="en-US" sz="4000" b="1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73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Differences in BS and CP coating Designs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78100"/>
            <a:ext cx="777240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CP					BS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Coating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114FFB"/>
                </a:solidFill>
              </a:rPr>
              <a:t>Advanced LIGO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7FD71-56A8-2143-B004-8DF159CCAC17}" type="slidenum">
              <a:rPr lang="en-US" smtClean="0">
                <a:solidFill>
                  <a:srgbClr val="114FFB"/>
                </a:solidFill>
                <a:latin typeface="Helvetica"/>
              </a:rPr>
              <a:pPr/>
              <a:t>10</a:t>
            </a:fld>
            <a:endParaRPr lang="en-US">
              <a:solidFill>
                <a:srgbClr val="114FFB"/>
              </a:solidFill>
              <a:latin typeface="Helvetica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675469" y="4029809"/>
            <a:ext cx="1211164" cy="211648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675469" y="4268642"/>
            <a:ext cx="1211163" cy="6147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rgbClr val="114FFB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436078" y="3280070"/>
            <a:ext cx="1211164" cy="211648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419884" y="3532695"/>
            <a:ext cx="1227358" cy="5587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rgbClr val="114FFB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427981" y="3960219"/>
            <a:ext cx="1219261" cy="39886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rgbClr val="114FFB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427981" y="3595253"/>
            <a:ext cx="1211164" cy="32969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3" name="Up Arrow 12"/>
          <p:cNvSpPr/>
          <p:nvPr/>
        </p:nvSpPr>
        <p:spPr bwMode="auto">
          <a:xfrm>
            <a:off x="4374303" y="2351721"/>
            <a:ext cx="305732" cy="452757"/>
          </a:xfrm>
          <a:prstGeom prst="up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5162149" y="3960219"/>
            <a:ext cx="978408" cy="32877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6" name="Left Arrow 15"/>
          <p:cNvSpPr/>
          <p:nvPr/>
        </p:nvSpPr>
        <p:spPr bwMode="auto">
          <a:xfrm>
            <a:off x="3033791" y="4006338"/>
            <a:ext cx="978408" cy="293043"/>
          </a:xfrm>
          <a:prstGeom prst="lef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366838" y="4359087"/>
            <a:ext cx="6573215" cy="423297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/>
              <a:t>Substrate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642290" y="3137319"/>
            <a:ext cx="697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SiO2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726336" y="3394195"/>
            <a:ext cx="6039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Ta205</a:t>
            </a:r>
            <a:endParaRPr lang="en-US" sz="1200" dirty="0"/>
          </a:p>
        </p:txBody>
      </p:sp>
      <p:sp>
        <p:nvSpPr>
          <p:cNvPr id="20" name="Rectangle 19"/>
          <p:cNvSpPr/>
          <p:nvPr/>
        </p:nvSpPr>
        <p:spPr>
          <a:xfrm>
            <a:off x="7621516" y="3958850"/>
            <a:ext cx="813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Ta205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676467" y="3589518"/>
            <a:ext cx="697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SiO2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35545" y="3872125"/>
            <a:ext cx="697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SiO2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40307" y="4135101"/>
            <a:ext cx="7087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Ta205</a:t>
            </a: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1649063" y="3248463"/>
            <a:ext cx="599008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0" name="Rectangle 29"/>
          <p:cNvSpPr/>
          <p:nvPr/>
        </p:nvSpPr>
        <p:spPr>
          <a:xfrm>
            <a:off x="4293023" y="2814638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579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CPs: Exploring AR Absorption layer by layer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Etch and measurements </a:t>
            </a:r>
            <a:r>
              <a:rPr lang="en-US" dirty="0"/>
              <a:t>done at CIT: Phelps and Zhang</a:t>
            </a:r>
          </a:p>
          <a:p>
            <a:r>
              <a:rPr lang="en-US" dirty="0" smtClean="0"/>
              <a:t>Advanced LIGO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78AA-DC7A-CA4E-A9D6-B465FAC7B88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9" name="Content Placeholder 8" descr="etchLoss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11" r="-7611"/>
          <a:stretch/>
        </p:blipFill>
        <p:spPr>
          <a:xfrm>
            <a:off x="955675" y="1981200"/>
            <a:ext cx="8687628" cy="3295607"/>
          </a:xfrm>
        </p:spPr>
      </p:pic>
    </p:spTree>
    <p:extLst>
      <p:ext uri="{BB962C8B-B14F-4D97-AF65-F5344CB8AC3E}">
        <p14:creationId xmlns:p14="http://schemas.microsoft.com/office/powerpoint/2010/main" val="4164198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Goldilocks and the AR Absorption  300 C°, Too cold</a:t>
            </a:r>
            <a:endParaRPr lang="en-US" dirty="0"/>
          </a:p>
        </p:txBody>
      </p:sp>
      <p:pic>
        <p:nvPicPr>
          <p:cNvPr id="5" name="Content Placeholder 4" descr="137_AR.tif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57" b="-7157"/>
          <a:stretch>
            <a:fillRect/>
          </a:stretch>
        </p:blipFill>
        <p:spPr>
          <a:xfrm>
            <a:off x="685800" y="2008220"/>
            <a:ext cx="7772400" cy="4114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3DB4C7-CFEC-3D47-A9D9-7ACD4F9DDCEA}" type="slidenum">
              <a:rPr lang="en-US" smtClean="0"/>
              <a:pPr>
                <a:defRPr/>
              </a:pPr>
              <a:t>12</a:t>
            </a:fld>
            <a:endParaRPr lang="en-US" sz="1400" i="0"/>
          </a:p>
        </p:txBody>
      </p:sp>
      <p:sp>
        <p:nvSpPr>
          <p:cNvPr id="6" name="TextBox 5"/>
          <p:cNvSpPr txBox="1"/>
          <p:nvPr/>
        </p:nvSpPr>
        <p:spPr>
          <a:xfrm>
            <a:off x="1154000" y="5808543"/>
            <a:ext cx="7332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Anneal and absorption measurements done at CIT: </a:t>
            </a:r>
            <a:r>
              <a:rPr lang="en-US" dirty="0"/>
              <a:t>P</a:t>
            </a:r>
            <a:r>
              <a:rPr lang="en-US" dirty="0" smtClean="0"/>
              <a:t>helps and Zhang</a:t>
            </a:r>
          </a:p>
          <a:p>
            <a:r>
              <a:rPr lang="en-US" dirty="0"/>
              <a:t>	</a:t>
            </a:r>
            <a:r>
              <a:rPr lang="en-US" dirty="0" smtClean="0"/>
              <a:t>				Advanced LIGO </a:t>
            </a:r>
            <a:endParaRPr lang="en-US" dirty="0"/>
          </a:p>
        </p:txBody>
      </p:sp>
      <p:sp>
        <p:nvSpPr>
          <p:cNvPr id="8" name="Left Arrow 7"/>
          <p:cNvSpPr/>
          <p:nvPr/>
        </p:nvSpPr>
        <p:spPr bwMode="auto">
          <a:xfrm>
            <a:off x="8382000" y="4038600"/>
            <a:ext cx="609600" cy="152400"/>
          </a:xfrm>
          <a:prstGeom prst="leftArrow">
            <a:avLst/>
          </a:prstGeom>
          <a:solidFill>
            <a:schemeClr val="tx1"/>
          </a:solidFill>
          <a:ln w="28575" cap="rnd" cmpd="sng" algn="ctr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6699" y="2590800"/>
            <a:ext cx="367130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64977" y="2590800"/>
            <a:ext cx="13646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initial anneal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51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 Absorption 350</a:t>
            </a:r>
            <a:r>
              <a:rPr lang="en-US" dirty="0"/>
              <a:t> C</a:t>
            </a:r>
            <a:r>
              <a:rPr lang="en-US" dirty="0" smtClean="0"/>
              <a:t>°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</a:t>
            </a:r>
            <a:r>
              <a:rPr lang="en-US" dirty="0" smtClean="0"/>
              <a:t>till too cold</a:t>
            </a:r>
            <a:endParaRPr lang="en-US" dirty="0"/>
          </a:p>
        </p:txBody>
      </p:sp>
      <p:pic>
        <p:nvPicPr>
          <p:cNvPr id="5" name="Content Placeholder 4" descr="138_AR2.tif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914" b="-4914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3DB4C7-CFEC-3D47-A9D9-7ACD4F9DDCEA}" type="slidenum">
              <a:rPr lang="en-US" smtClean="0"/>
              <a:pPr>
                <a:defRPr/>
              </a:pPr>
              <a:t>13</a:t>
            </a:fld>
            <a:endParaRPr lang="en-US" sz="1400" i="0"/>
          </a:p>
        </p:txBody>
      </p:sp>
      <p:sp>
        <p:nvSpPr>
          <p:cNvPr id="8" name="TextBox 7"/>
          <p:cNvSpPr txBox="1"/>
          <p:nvPr/>
        </p:nvSpPr>
        <p:spPr>
          <a:xfrm>
            <a:off x="1246930" y="5772834"/>
            <a:ext cx="7332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Anneal and absorption measurements done at CIT: Phelps and Zhang</a:t>
            </a:r>
          </a:p>
          <a:p>
            <a:r>
              <a:rPr lang="en-US" dirty="0"/>
              <a:t>					Advanced LIGO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31478" y="2526542"/>
            <a:ext cx="4094622" cy="34125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57600" y="2526542"/>
            <a:ext cx="13646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initial anneal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84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 Absorption 375</a:t>
            </a:r>
            <a:r>
              <a:rPr lang="en-US" dirty="0"/>
              <a:t> C°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getting warmer</a:t>
            </a:r>
            <a:endParaRPr lang="en-US" dirty="0"/>
          </a:p>
        </p:txBody>
      </p:sp>
      <p:pic>
        <p:nvPicPr>
          <p:cNvPr id="5" name="Content Placeholder 4" descr="136_AR3.tif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790" b="-6790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3DB4C7-CFEC-3D47-A9D9-7ACD4F9DDCEA}" type="slidenum">
              <a:rPr lang="en-US" smtClean="0"/>
              <a:pPr>
                <a:defRPr/>
              </a:pPr>
              <a:t>14</a:t>
            </a:fld>
            <a:endParaRPr lang="en-US" sz="1400" i="0"/>
          </a:p>
        </p:txBody>
      </p:sp>
      <p:sp>
        <p:nvSpPr>
          <p:cNvPr id="8" name="TextBox 7"/>
          <p:cNvSpPr txBox="1"/>
          <p:nvPr/>
        </p:nvSpPr>
        <p:spPr>
          <a:xfrm>
            <a:off x="1224594" y="5678724"/>
            <a:ext cx="7332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Anneal and absorption measurements done at CIT: Phelps and Zhang</a:t>
            </a:r>
          </a:p>
          <a:p>
            <a:r>
              <a:rPr lang="en-US" dirty="0"/>
              <a:t>					Advanced LIGO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34894" y="2519751"/>
            <a:ext cx="4129305" cy="348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4666" y="2519751"/>
            <a:ext cx="16129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350 C  initial anneal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17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 </a:t>
            </a:r>
            <a:r>
              <a:rPr lang="en-US" dirty="0" smtClean="0"/>
              <a:t>Absorption 425</a:t>
            </a:r>
            <a:r>
              <a:rPr lang="en-US" dirty="0"/>
              <a:t> C°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too hot</a:t>
            </a:r>
            <a:endParaRPr lang="en-US" dirty="0"/>
          </a:p>
        </p:txBody>
      </p:sp>
      <p:pic>
        <p:nvPicPr>
          <p:cNvPr id="5" name="Content Placeholder 4" descr="143_AR5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63" b="-6863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3DB4C7-CFEC-3D47-A9D9-7ACD4F9DDCEA}" type="slidenum">
              <a:rPr lang="en-US" smtClean="0"/>
              <a:pPr>
                <a:defRPr/>
              </a:pPr>
              <a:t>15</a:t>
            </a:fld>
            <a:endParaRPr lang="en-US" sz="1400" i="0"/>
          </a:p>
        </p:txBody>
      </p:sp>
      <p:sp>
        <p:nvSpPr>
          <p:cNvPr id="8" name="TextBox 7"/>
          <p:cNvSpPr txBox="1"/>
          <p:nvPr/>
        </p:nvSpPr>
        <p:spPr>
          <a:xfrm>
            <a:off x="1271588" y="5716369"/>
            <a:ext cx="7332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Anneal and absorption measurements done at CIT: Phelps and Zhang</a:t>
            </a:r>
          </a:p>
          <a:p>
            <a:r>
              <a:rPr lang="en-US" dirty="0"/>
              <a:t>					Advanced LIGO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54099" y="2514600"/>
            <a:ext cx="374660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64372" y="2514600"/>
            <a:ext cx="16129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350 C  initial anneal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67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696200" cy="1143000"/>
          </a:xfrm>
        </p:spPr>
        <p:txBody>
          <a:bodyPr/>
          <a:lstStyle/>
          <a:p>
            <a:r>
              <a:rPr lang="en-US" dirty="0" smtClean="0"/>
              <a:t>AR Absorption 400</a:t>
            </a:r>
            <a:r>
              <a:rPr lang="en-US" dirty="0"/>
              <a:t> C°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Just right!</a:t>
            </a:r>
            <a:endParaRPr lang="en-US" dirty="0"/>
          </a:p>
        </p:txBody>
      </p:sp>
      <p:pic>
        <p:nvPicPr>
          <p:cNvPr id="5" name="Content Placeholder 4" descr="141_AR4.tif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37" b="-6137"/>
          <a:stretch>
            <a:fillRect/>
          </a:stretch>
        </p:blipFill>
        <p:spPr>
          <a:xfrm>
            <a:off x="685800" y="1968500"/>
            <a:ext cx="7772400" cy="4114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3DB4C7-CFEC-3D47-A9D9-7ACD4F9DDCEA}" type="slidenum">
              <a:rPr lang="en-US" smtClean="0"/>
              <a:pPr>
                <a:defRPr/>
              </a:pPr>
              <a:t>16</a:t>
            </a:fld>
            <a:endParaRPr lang="en-US" sz="1400" i="0"/>
          </a:p>
        </p:txBody>
      </p:sp>
      <p:sp>
        <p:nvSpPr>
          <p:cNvPr id="8" name="TextBox 7"/>
          <p:cNvSpPr txBox="1"/>
          <p:nvPr/>
        </p:nvSpPr>
        <p:spPr>
          <a:xfrm>
            <a:off x="1295400" y="5690969"/>
            <a:ext cx="7332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Anneal and absorption measurements done at CIT: Phelps and Zhang</a:t>
            </a:r>
          </a:p>
          <a:p>
            <a:r>
              <a:rPr lang="en-US" dirty="0"/>
              <a:t>					Advanced LIGO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55800" y="2546351"/>
            <a:ext cx="3644900" cy="2476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52850" y="2546351"/>
            <a:ext cx="16129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350 C  initial anneal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67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Found clues </a:t>
            </a:r>
            <a:r>
              <a:rPr lang="en-US" dirty="0"/>
              <a:t>to </a:t>
            </a:r>
            <a:r>
              <a:rPr lang="en-US" dirty="0" smtClean="0"/>
              <a:t>mechanisms </a:t>
            </a:r>
            <a:r>
              <a:rPr lang="en-US" dirty="0"/>
              <a:t>behind AR </a:t>
            </a:r>
            <a:r>
              <a:rPr lang="en-US" dirty="0" smtClean="0"/>
              <a:t>absorption</a:t>
            </a:r>
          </a:p>
          <a:p>
            <a:pPr lvl="1"/>
            <a:r>
              <a:rPr lang="en-US" dirty="0" smtClean="0"/>
              <a:t>Absorption is either in the </a:t>
            </a:r>
            <a:r>
              <a:rPr lang="en-US" dirty="0" err="1" smtClean="0"/>
              <a:t>tantala</a:t>
            </a:r>
            <a:r>
              <a:rPr lang="en-US" dirty="0" smtClean="0"/>
              <a:t> layers or in the interfacial layer between the </a:t>
            </a:r>
            <a:r>
              <a:rPr lang="en-US" dirty="0" err="1" smtClean="0"/>
              <a:t>tantala</a:t>
            </a:r>
            <a:r>
              <a:rPr lang="en-US" dirty="0" smtClean="0"/>
              <a:t> and silica(from etching tests)</a:t>
            </a:r>
          </a:p>
          <a:p>
            <a:pPr lvl="1"/>
            <a:r>
              <a:rPr lang="en-US" dirty="0" smtClean="0"/>
              <a:t>Anneal environment is important, esp. temperature(from anneal tests)</a:t>
            </a:r>
          </a:p>
          <a:p>
            <a:pPr lvl="1"/>
            <a:r>
              <a:rPr lang="en-US" dirty="0" err="1" smtClean="0"/>
              <a:t>Tantala</a:t>
            </a:r>
            <a:r>
              <a:rPr lang="en-US" dirty="0" smtClean="0"/>
              <a:t> film thickness</a:t>
            </a:r>
            <a:r>
              <a:rPr lang="en-US" dirty="0"/>
              <a:t> </a:t>
            </a:r>
            <a:r>
              <a:rPr lang="en-US" dirty="0" smtClean="0"/>
              <a:t>and position in coating stack(looking at CP </a:t>
            </a:r>
            <a:r>
              <a:rPr lang="en-US" dirty="0" err="1" smtClean="0"/>
              <a:t>vs</a:t>
            </a:r>
            <a:r>
              <a:rPr lang="en-US" dirty="0" smtClean="0"/>
              <a:t> BS)</a:t>
            </a:r>
          </a:p>
          <a:p>
            <a:pPr lvl="1"/>
            <a:r>
              <a:rPr lang="en-US" dirty="0" smtClean="0"/>
              <a:t>HR behaves differently than AR(no energy in deeper layers of HR)</a:t>
            </a:r>
          </a:p>
          <a:p>
            <a:r>
              <a:rPr lang="en-US" dirty="0" smtClean="0"/>
              <a:t>the CP design has been optimized, now applying those lessons to correct the </a:t>
            </a:r>
            <a:r>
              <a:rPr lang="en-US" dirty="0" err="1" smtClean="0"/>
              <a:t>beamsplitter</a:t>
            </a:r>
            <a:r>
              <a:rPr lang="en-US" dirty="0"/>
              <a:t> </a:t>
            </a:r>
            <a:r>
              <a:rPr lang="en-US" dirty="0" smtClean="0"/>
              <a:t>absorption</a:t>
            </a:r>
          </a:p>
          <a:p>
            <a:r>
              <a:rPr lang="en-US" dirty="0" smtClean="0"/>
              <a:t>Hope to help answer some fundamental questions about </a:t>
            </a:r>
            <a:r>
              <a:rPr lang="en-US" dirty="0"/>
              <a:t>how </a:t>
            </a:r>
            <a:r>
              <a:rPr lang="en-US" dirty="0" err="1"/>
              <a:t>tantala</a:t>
            </a:r>
            <a:r>
              <a:rPr lang="en-US" dirty="0"/>
              <a:t> coatings work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114FFB"/>
                </a:solidFill>
              </a:rPr>
              <a:t>Advanced LIGO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7FD71-56A8-2143-B004-8DF159CCAC17}" type="slidenum">
              <a:rPr lang="en-US" smtClean="0">
                <a:solidFill>
                  <a:srgbClr val="114FFB"/>
                </a:solidFill>
                <a:latin typeface="Helvetica"/>
              </a:rPr>
              <a:pPr/>
              <a:t>17</a:t>
            </a:fld>
            <a:endParaRPr lang="en-US" dirty="0">
              <a:solidFill>
                <a:srgbClr val="114FFB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401092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114FFB"/>
                </a:solidFill>
                <a:latin typeface="Helvetica"/>
              </a:rPr>
              <a:t>Advanced LIGO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5E10-1EA9-4343-8477-251EB59E78B7}" type="slidenum">
              <a:rPr lang="en-US">
                <a:solidFill>
                  <a:srgbClr val="114FFB"/>
                </a:solidFill>
                <a:latin typeface="Helvetica"/>
              </a:rPr>
              <a:pPr/>
              <a:t>2</a:t>
            </a:fld>
            <a:endParaRPr lang="en-US">
              <a:solidFill>
                <a:srgbClr val="114FFB"/>
              </a:solidFill>
              <a:latin typeface="Helvetica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sz="3200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AR and HR </a:t>
            </a:r>
          </a:p>
          <a:p>
            <a:r>
              <a:rPr lang="en-US" sz="2000" dirty="0" err="1" smtClean="0"/>
              <a:t>Tantala</a:t>
            </a:r>
            <a:r>
              <a:rPr lang="en-US" sz="2000" dirty="0" smtClean="0"/>
              <a:t> thin films</a:t>
            </a:r>
          </a:p>
          <a:p>
            <a:r>
              <a:rPr lang="en-US" sz="2000" dirty="0" smtClean="0"/>
              <a:t>Compensation Plate Coating loss</a:t>
            </a:r>
            <a:endParaRPr lang="en-US" sz="2000" dirty="0"/>
          </a:p>
          <a:p>
            <a:pPr>
              <a:defRPr/>
            </a:pPr>
            <a:r>
              <a:rPr lang="en-US" sz="2000" dirty="0" smtClean="0"/>
              <a:t>Anneal Temperature</a:t>
            </a:r>
          </a:p>
          <a:p>
            <a:r>
              <a:rPr lang="en-US" sz="2000" dirty="0"/>
              <a:t>AR coatings- </a:t>
            </a:r>
            <a:r>
              <a:rPr lang="en-US" sz="2000" dirty="0" err="1"/>
              <a:t>aLIGO</a:t>
            </a:r>
            <a:r>
              <a:rPr lang="en-US" sz="2000" dirty="0"/>
              <a:t> </a:t>
            </a:r>
            <a:r>
              <a:rPr lang="en-US" sz="2000" dirty="0" err="1" smtClean="0"/>
              <a:t>Beamsplitter</a:t>
            </a:r>
            <a:endParaRPr lang="en-US" sz="2000" dirty="0" smtClean="0"/>
          </a:p>
          <a:p>
            <a:r>
              <a:rPr lang="en-US" sz="2000" dirty="0"/>
              <a:t>AR coatings- </a:t>
            </a:r>
            <a:r>
              <a:rPr lang="en-US" sz="2000" dirty="0" err="1"/>
              <a:t>aLIGO</a:t>
            </a:r>
            <a:r>
              <a:rPr lang="en-US" sz="2000" dirty="0"/>
              <a:t> Compensation </a:t>
            </a:r>
            <a:r>
              <a:rPr lang="en-US" sz="2000" dirty="0" smtClean="0"/>
              <a:t>Plate </a:t>
            </a:r>
          </a:p>
          <a:p>
            <a:r>
              <a:rPr lang="en-US" sz="2000" dirty="0" smtClean="0"/>
              <a:t>Trial and error! </a:t>
            </a:r>
          </a:p>
          <a:p>
            <a:r>
              <a:rPr lang="en-US" sz="2000" dirty="0" smtClean="0"/>
              <a:t>Real mechanisms behind AR absorption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" name="Picture 1" descr="r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032" y="1976175"/>
            <a:ext cx="3117604" cy="433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72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HR and AR Coatings on Recycling Cavity Optics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aLIGO</a:t>
            </a:r>
            <a:r>
              <a:rPr lang="en-US" dirty="0" smtClean="0"/>
              <a:t> COC optical coatings- made up of silica (SiO2) and </a:t>
            </a:r>
            <a:r>
              <a:rPr lang="en-US" dirty="0" err="1" smtClean="0"/>
              <a:t>tantala</a:t>
            </a:r>
            <a:r>
              <a:rPr lang="en-US" dirty="0" smtClean="0"/>
              <a:t> (Ta205) layers of varying width. </a:t>
            </a:r>
          </a:p>
          <a:p>
            <a:r>
              <a:rPr lang="en-US" dirty="0" smtClean="0"/>
              <a:t>Coating absorption- Strict absorption requirements for all </a:t>
            </a:r>
            <a:r>
              <a:rPr lang="en-US" dirty="0" err="1" smtClean="0"/>
              <a:t>aLIGO</a:t>
            </a:r>
            <a:r>
              <a:rPr lang="en-US" dirty="0" smtClean="0"/>
              <a:t> coatings on optics, &lt;1ppm   </a:t>
            </a:r>
          </a:p>
          <a:p>
            <a:r>
              <a:rPr lang="en-US" dirty="0" smtClean="0"/>
              <a:t>Harder to meet this on AR than on HR</a:t>
            </a:r>
            <a:endParaRPr lang="en-US" dirty="0"/>
          </a:p>
          <a:p>
            <a:pPr lvl="1"/>
            <a:r>
              <a:rPr lang="en-US" dirty="0" smtClean="0"/>
              <a:t>Can achieve &lt;1ppm for HR, AR is much more sensitive.  </a:t>
            </a:r>
            <a:endParaRPr lang="en-US" dirty="0"/>
          </a:p>
          <a:p>
            <a:r>
              <a:rPr lang="en-US" dirty="0" smtClean="0"/>
              <a:t>HR coatings-not worried about transmission</a:t>
            </a:r>
          </a:p>
          <a:p>
            <a:pPr lvl="1"/>
            <a:r>
              <a:rPr lang="en-US" dirty="0" err="1" smtClean="0"/>
              <a:t>Tantala</a:t>
            </a:r>
            <a:r>
              <a:rPr lang="en-US" dirty="0" smtClean="0"/>
              <a:t> is used deeper in the stack, and in thicker layer</a:t>
            </a:r>
            <a:endParaRPr lang="en-US" dirty="0"/>
          </a:p>
          <a:p>
            <a:r>
              <a:rPr lang="en-US" dirty="0" smtClean="0"/>
              <a:t>AR coatings- power transmission throughout all layers, not just the top as in HR. 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14FFB"/>
                </a:solidFill>
                <a:latin typeface="Helvetica"/>
              </a:rPr>
              <a:t>Advanced LIGO</a:t>
            </a:r>
            <a:endParaRPr lang="en-US" dirty="0">
              <a:solidFill>
                <a:srgbClr val="114FFB"/>
              </a:solidFill>
              <a:latin typeface="Helvetic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7FD71-56A8-2143-B004-8DF159CCAC17}" type="slidenum">
              <a:rPr lang="en-US" smtClean="0">
                <a:solidFill>
                  <a:srgbClr val="114FFB"/>
                </a:solidFill>
                <a:latin typeface="Helvetica"/>
              </a:rPr>
              <a:pPr/>
              <a:t>3</a:t>
            </a:fld>
            <a:endParaRPr lang="en-US">
              <a:solidFill>
                <a:srgbClr val="114FFB"/>
              </a:solidFill>
              <a:latin typeface="Helvetica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9464" y="3683000"/>
            <a:ext cx="8945636" cy="2413000"/>
            <a:chOff x="109464" y="3683000"/>
            <a:chExt cx="8945636" cy="2413000"/>
          </a:xfrm>
        </p:grpSpPr>
        <p:pic>
          <p:nvPicPr>
            <p:cNvPr id="6" name="Picture 5" descr="uncoated optic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64" y="3683000"/>
              <a:ext cx="4652137" cy="2413000"/>
            </a:xfrm>
            <a:prstGeom prst="rect">
              <a:avLst/>
            </a:prstGeom>
          </p:spPr>
        </p:pic>
        <p:pic>
          <p:nvPicPr>
            <p:cNvPr id="7" name="Picture 6" descr="hr coated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8601" y="3683000"/>
              <a:ext cx="4166499" cy="2413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25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thin film </a:t>
            </a:r>
            <a:r>
              <a:rPr lang="en-US" dirty="0" err="1" smtClean="0"/>
              <a:t>tantala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114FFB"/>
                </a:solidFill>
              </a:rPr>
              <a:t>Advanced LIGO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7FD71-56A8-2143-B004-8DF159CCAC17}" type="slidenum">
              <a:rPr lang="en-US" smtClean="0">
                <a:solidFill>
                  <a:srgbClr val="114FFB"/>
                </a:solidFill>
                <a:latin typeface="Helvetica"/>
              </a:rPr>
              <a:pPr/>
              <a:t>4</a:t>
            </a:fld>
            <a:endParaRPr lang="en-US">
              <a:solidFill>
                <a:srgbClr val="114FFB"/>
              </a:solidFill>
              <a:latin typeface="Helvetica"/>
            </a:endParaRPr>
          </a:p>
        </p:txBody>
      </p:sp>
      <p:pic>
        <p:nvPicPr>
          <p:cNvPr id="13" name="Content Placeholder 12" descr="c01548.jpe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583" r="-84583"/>
          <a:stretch>
            <a:fillRect/>
          </a:stretch>
        </p:blipFill>
        <p:spPr>
          <a:xfrm>
            <a:off x="4950645" y="2240846"/>
            <a:ext cx="4066043" cy="3786908"/>
          </a:xfrm>
        </p:spPr>
      </p:pic>
      <p:grpSp>
        <p:nvGrpSpPr>
          <p:cNvPr id="6" name="Group 5"/>
          <p:cNvGrpSpPr/>
          <p:nvPr/>
        </p:nvGrpSpPr>
        <p:grpSpPr>
          <a:xfrm>
            <a:off x="6312420" y="2260710"/>
            <a:ext cx="1875778" cy="3342600"/>
            <a:chOff x="6312420" y="2260710"/>
            <a:chExt cx="1875778" cy="3342600"/>
          </a:xfrm>
        </p:grpSpPr>
        <p:sp>
          <p:nvSpPr>
            <p:cNvPr id="17" name="Left-Right Arrow 16"/>
            <p:cNvSpPr/>
            <p:nvPr/>
          </p:nvSpPr>
          <p:spPr bwMode="auto">
            <a:xfrm rot="5131761">
              <a:off x="5610264" y="3734813"/>
              <a:ext cx="1798705" cy="394394"/>
            </a:xfrm>
            <a:prstGeom prst="leftRightArrow">
              <a:avLst>
                <a:gd name="adj1" fmla="val 32854"/>
                <a:gd name="adj2" fmla="val 29197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8" name="Up-Down Arrow 17"/>
            <p:cNvSpPr/>
            <p:nvPr/>
          </p:nvSpPr>
          <p:spPr bwMode="auto">
            <a:xfrm rot="21262082">
              <a:off x="7618974" y="2260710"/>
              <a:ext cx="569224" cy="3342600"/>
            </a:xfrm>
            <a:prstGeom prst="upDownArrow">
              <a:avLst>
                <a:gd name="adj1" fmla="val 47536"/>
                <a:gd name="adj2" fmla="val 51703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990600" y="1639533"/>
            <a:ext cx="4504267" cy="430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14FFB"/>
              </a:buClr>
              <a:buSzPct val="75000"/>
              <a:buFont typeface="Monotype Sorts" charset="0"/>
              <a:buChar char="l"/>
            </a:pPr>
            <a:r>
              <a:rPr lang="en-US" sz="2400" kern="0" dirty="0" smtClean="0">
                <a:solidFill>
                  <a:srgbClr val="114FFB"/>
                </a:solidFill>
              </a:rPr>
              <a:t>Stress </a:t>
            </a:r>
            <a:r>
              <a:rPr lang="en-US" sz="2400" kern="0" dirty="0">
                <a:solidFill>
                  <a:srgbClr val="114FFB"/>
                </a:solidFill>
              </a:rPr>
              <a:t>B</a:t>
            </a:r>
            <a:r>
              <a:rPr lang="en-US" sz="2400" kern="0" dirty="0" smtClean="0">
                <a:solidFill>
                  <a:srgbClr val="114FFB"/>
                </a:solidFill>
              </a:rPr>
              <a:t>alance </a:t>
            </a:r>
          </a:p>
          <a:p>
            <a:pPr marL="800100" lvl="1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14FFB"/>
              </a:buClr>
              <a:buSzPct val="75000"/>
              <a:buFont typeface="Monotype Sorts" charset="0"/>
              <a:buChar char="l"/>
            </a:pPr>
            <a:r>
              <a:rPr lang="en-US" sz="2400" kern="0" dirty="0" smtClean="0">
                <a:solidFill>
                  <a:srgbClr val="114FFB"/>
                </a:solidFill>
              </a:rPr>
              <a:t>beam splitter design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14FFB"/>
              </a:buClr>
              <a:buSzPct val="75000"/>
              <a:buFont typeface="Monotype Sorts" charset="0"/>
              <a:buChar char="l"/>
            </a:pPr>
            <a:r>
              <a:rPr lang="en-US" sz="2400" kern="0" dirty="0" smtClean="0">
                <a:solidFill>
                  <a:srgbClr val="114FFB"/>
                </a:solidFill>
              </a:rPr>
              <a:t>Aspect ratio</a:t>
            </a:r>
          </a:p>
          <a:p>
            <a:pPr marL="800100" lvl="1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14FFB"/>
              </a:buClr>
              <a:buSzPct val="75000"/>
              <a:buFont typeface="Monotype Sorts" charset="0"/>
              <a:buChar char="l"/>
            </a:pPr>
            <a:r>
              <a:rPr lang="en-US" sz="2400" kern="0" dirty="0" smtClean="0">
                <a:solidFill>
                  <a:srgbClr val="114FFB"/>
                </a:solidFill>
              </a:rPr>
              <a:t>Test masses: ~2:1</a:t>
            </a:r>
          </a:p>
          <a:p>
            <a:pPr marL="800100" lvl="1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14FFB"/>
              </a:buClr>
              <a:buSzPct val="75000"/>
              <a:buFont typeface="Monotype Sorts" charset="0"/>
              <a:buChar char="l"/>
            </a:pPr>
            <a:r>
              <a:rPr lang="en-US" sz="2400" kern="0" dirty="0" err="1" smtClean="0">
                <a:solidFill>
                  <a:srgbClr val="114FFB"/>
                </a:solidFill>
              </a:rPr>
              <a:t>Beamsplitters</a:t>
            </a:r>
            <a:r>
              <a:rPr lang="en-US" sz="2400" kern="0" dirty="0" smtClean="0">
                <a:solidFill>
                  <a:srgbClr val="114FFB"/>
                </a:solidFill>
              </a:rPr>
              <a:t> ~6:1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14FFB"/>
              </a:buClr>
              <a:buSzPct val="75000"/>
              <a:buFont typeface="Monotype Sorts" charset="0"/>
              <a:buChar char="l"/>
            </a:pPr>
            <a:r>
              <a:rPr lang="en-US" sz="2400" kern="0" dirty="0" smtClean="0">
                <a:solidFill>
                  <a:srgbClr val="114FFB"/>
                </a:solidFill>
              </a:rPr>
              <a:t>Power term measured before coating BS02: 4.66nm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14FFB"/>
              </a:buClr>
              <a:buSzPct val="75000"/>
              <a:buFont typeface="Monotype Sorts" charset="0"/>
              <a:buChar char="l"/>
            </a:pPr>
            <a:r>
              <a:rPr lang="en-US" sz="2400" kern="0" dirty="0" smtClean="0">
                <a:solidFill>
                  <a:srgbClr val="114FFB"/>
                </a:solidFill>
              </a:rPr>
              <a:t>Measured after coating BS02:  </a:t>
            </a:r>
            <a:r>
              <a:rPr lang="en-US" sz="2400" kern="0" dirty="0">
                <a:solidFill>
                  <a:srgbClr val="114FFB"/>
                </a:solidFill>
              </a:rPr>
              <a:t>5.8nm </a:t>
            </a:r>
            <a:r>
              <a:rPr lang="en-US" sz="2400" kern="0" dirty="0" smtClean="0">
                <a:solidFill>
                  <a:srgbClr val="114FFB"/>
                </a:solidFill>
              </a:rPr>
              <a:t>(G. Billingsley)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14FFB"/>
              </a:buClr>
              <a:buSzPct val="75000"/>
              <a:buFont typeface="Monotype Sorts" charset="0"/>
              <a:buChar char="l"/>
            </a:pPr>
            <a:r>
              <a:rPr lang="en-US" sz="2400" kern="0" dirty="0" smtClean="0">
                <a:solidFill>
                  <a:srgbClr val="114FFB"/>
                </a:solidFill>
              </a:rPr>
              <a:t>But the downsides..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373809" y="1859108"/>
            <a:ext cx="3770191" cy="4445645"/>
            <a:chOff x="5373809" y="1859108"/>
            <a:chExt cx="3770191" cy="4445645"/>
          </a:xfrm>
        </p:grpSpPr>
        <p:sp>
          <p:nvSpPr>
            <p:cNvPr id="20" name="Rectangle 19"/>
            <p:cNvSpPr/>
            <p:nvPr/>
          </p:nvSpPr>
          <p:spPr>
            <a:xfrm>
              <a:off x="5373809" y="1859108"/>
              <a:ext cx="377019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14FFB"/>
                </a:buClr>
                <a:buSzPct val="75000"/>
              </a:pPr>
              <a:r>
                <a:rPr lang="en-US" sz="2000" kern="0" dirty="0" smtClean="0">
                  <a:solidFill>
                    <a:srgbClr val="114FFB"/>
                  </a:solidFill>
                </a:rPr>
                <a:t>Mismatched IBS coating stress</a:t>
              </a:r>
              <a:endParaRPr lang="en-US" sz="2000" kern="0" dirty="0">
                <a:solidFill>
                  <a:srgbClr val="114FFB"/>
                </a:solidFill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5866935" y="3562677"/>
              <a:ext cx="2889041" cy="2742076"/>
              <a:chOff x="5866935" y="3562677"/>
              <a:chExt cx="2889041" cy="2742076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5866935" y="3562677"/>
                <a:ext cx="2889041" cy="553998"/>
                <a:chOff x="5866935" y="3562677"/>
                <a:chExt cx="2889041" cy="553998"/>
              </a:xfrm>
            </p:grpSpPr>
            <p:sp>
              <p:nvSpPr>
                <p:cNvPr id="21" name="Rectangle 20"/>
                <p:cNvSpPr/>
                <p:nvPr/>
              </p:nvSpPr>
              <p:spPr>
                <a:xfrm>
                  <a:off x="8126777" y="3562677"/>
                  <a:ext cx="62919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defTabSz="9144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14FFB"/>
                    </a:buClr>
                    <a:buSzPct val="75000"/>
                  </a:pPr>
                  <a:r>
                    <a:rPr lang="en-US" sz="2400" kern="0" dirty="0" smtClean="0">
                      <a:solidFill>
                        <a:srgbClr val="114FFB"/>
                      </a:solidFill>
                    </a:rPr>
                    <a:t>HR</a:t>
                  </a:r>
                  <a:endParaRPr lang="en-US" sz="2400" kern="0" dirty="0">
                    <a:solidFill>
                      <a:srgbClr val="114FFB"/>
                    </a:solidFill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5866935" y="3747343"/>
                  <a:ext cx="46970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defTabSz="9144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14FFB"/>
                    </a:buClr>
                    <a:buSzPct val="75000"/>
                  </a:pPr>
                  <a:r>
                    <a:rPr lang="en-US" sz="1600" kern="0" dirty="0" smtClean="0">
                      <a:solidFill>
                        <a:srgbClr val="114FFB"/>
                      </a:solidFill>
                    </a:rPr>
                    <a:t>AR</a:t>
                  </a:r>
                  <a:r>
                    <a:rPr lang="en-US" kern="0" dirty="0" smtClean="0">
                      <a:solidFill>
                        <a:srgbClr val="114FFB"/>
                      </a:solidFill>
                    </a:rPr>
                    <a:t> </a:t>
                  </a:r>
                  <a:endParaRPr lang="en-US" kern="0" dirty="0">
                    <a:solidFill>
                      <a:srgbClr val="114FFB"/>
                    </a:solidFill>
                  </a:endParaRPr>
                </a:p>
              </p:txBody>
            </p:sp>
          </p:grpSp>
          <p:sp>
            <p:nvSpPr>
              <p:cNvPr id="3" name="Rectangle 2"/>
              <p:cNvSpPr/>
              <p:nvPr/>
            </p:nvSpPr>
            <p:spPr>
              <a:xfrm>
                <a:off x="6398147" y="5843088"/>
                <a:ext cx="14075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kern="0" dirty="0" smtClean="0">
                    <a:solidFill>
                      <a:srgbClr val="114FFB"/>
                    </a:solidFill>
                  </a:rPr>
                  <a:t>HR &gt; AR</a:t>
                </a:r>
                <a:endParaRPr lang="en-US" sz="2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5739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Examples-HR side of each</a:t>
            </a:r>
            <a:endParaRPr lang="en-US" dirty="0"/>
          </a:p>
        </p:txBody>
      </p:sp>
      <p:pic>
        <p:nvPicPr>
          <p:cNvPr id="7" name="Content Placeholder 6" descr="HR1,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73" r="-22373"/>
          <a:stretch>
            <a:fillRect/>
          </a:stretch>
        </p:blipFill>
        <p:spPr>
          <a:xfrm>
            <a:off x="-960277" y="1738386"/>
            <a:ext cx="6767557" cy="402473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Measured </a:t>
            </a:r>
            <a:r>
              <a:rPr lang="en-US" dirty="0"/>
              <a:t>at </a:t>
            </a:r>
            <a:r>
              <a:rPr lang="en-US" dirty="0" smtClean="0"/>
              <a:t>CIT by Zhang</a:t>
            </a:r>
            <a:endParaRPr lang="en-US" dirty="0"/>
          </a:p>
          <a:p>
            <a:r>
              <a:rPr lang="en-US" dirty="0" smtClean="0">
                <a:solidFill>
                  <a:srgbClr val="114FFB"/>
                </a:solidFill>
              </a:rPr>
              <a:t>Advanced </a:t>
            </a:r>
            <a:r>
              <a:rPr lang="en-US" dirty="0">
                <a:solidFill>
                  <a:srgbClr val="114FFB"/>
                </a:solidFill>
              </a:rPr>
              <a:t>LIGO</a:t>
            </a:r>
          </a:p>
          <a:p>
            <a:endParaRPr lang="en-US" dirty="0">
              <a:solidFill>
                <a:srgbClr val="114FFB"/>
              </a:solidFill>
              <a:latin typeface="Helvetic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7FD71-56A8-2143-B004-8DF159CCAC17}" type="slidenum">
              <a:rPr lang="en-US" smtClean="0">
                <a:solidFill>
                  <a:srgbClr val="114FFB"/>
                </a:solidFill>
                <a:latin typeface="Helvetica"/>
              </a:rPr>
              <a:pPr/>
              <a:t>5</a:t>
            </a:fld>
            <a:endParaRPr lang="en-US">
              <a:solidFill>
                <a:srgbClr val="114FFB"/>
              </a:solidFill>
              <a:latin typeface="Helvetica"/>
            </a:endParaRPr>
          </a:p>
        </p:txBody>
      </p:sp>
      <p:pic>
        <p:nvPicPr>
          <p:cNvPr id="8" name="Picture 7" descr="HR3,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871" y="1826904"/>
            <a:ext cx="4436343" cy="393621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>
            <a:off x="682423" y="2805276"/>
            <a:ext cx="1677625" cy="0"/>
          </a:xfrm>
          <a:prstGeom prst="line">
            <a:avLst/>
          </a:prstGeom>
          <a:ln>
            <a:solidFill>
              <a:srgbClr val="FF0000"/>
            </a:solidFill>
            <a:headEnd type="none" w="sm" len="sm"/>
            <a:tailEnd type="none" w="sm" len="sm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5159919" y="4700422"/>
            <a:ext cx="1635881" cy="0"/>
          </a:xfrm>
          <a:prstGeom prst="line">
            <a:avLst/>
          </a:prstGeom>
          <a:ln>
            <a:solidFill>
              <a:srgbClr val="FF0000"/>
            </a:solidFill>
            <a:headEnd type="none" w="sm" len="sm"/>
            <a:tailEnd type="none" w="sm" len="sm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>
            <a:off x="5159919" y="2805276"/>
            <a:ext cx="1635881" cy="0"/>
          </a:xfrm>
          <a:prstGeom prst="line">
            <a:avLst/>
          </a:prstGeom>
          <a:ln>
            <a:solidFill>
              <a:srgbClr val="FF0000"/>
            </a:solidFill>
            <a:headEnd type="none" w="sm" len="sm"/>
            <a:tailEnd type="none" w="sm" len="sm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auto">
          <a:xfrm>
            <a:off x="655980" y="4800089"/>
            <a:ext cx="1704068" cy="0"/>
          </a:xfrm>
          <a:prstGeom prst="line">
            <a:avLst/>
          </a:prstGeom>
          <a:ln>
            <a:solidFill>
              <a:srgbClr val="FF0000"/>
            </a:solidFill>
            <a:headEnd type="none" w="sm" len="sm"/>
            <a:tailEnd type="none" w="sm" len="sm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111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 optics-AR side</a:t>
            </a:r>
            <a:endParaRPr lang="en-US" dirty="0"/>
          </a:p>
        </p:txBody>
      </p:sp>
      <p:pic>
        <p:nvPicPr>
          <p:cNvPr id="6" name="Content Placeholder 5" descr="AR1,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62" r="-24862"/>
          <a:stretch>
            <a:fillRect/>
          </a:stretch>
        </p:blipFill>
        <p:spPr>
          <a:xfrm>
            <a:off x="-867740" y="1808594"/>
            <a:ext cx="6107854" cy="41148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14FFB"/>
                </a:solidFill>
              </a:rPr>
              <a:t>Measured at CIT by Zhang</a:t>
            </a:r>
          </a:p>
          <a:p>
            <a:r>
              <a:rPr lang="en-US" dirty="0" smtClean="0">
                <a:solidFill>
                  <a:srgbClr val="114FFB"/>
                </a:solidFill>
              </a:rPr>
              <a:t>Advanced </a:t>
            </a:r>
            <a:r>
              <a:rPr lang="en-US" dirty="0">
                <a:solidFill>
                  <a:srgbClr val="114FFB"/>
                </a:solidFill>
              </a:rPr>
              <a:t>LIGO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7FD71-56A8-2143-B004-8DF159CCAC17}" type="slidenum">
              <a:rPr lang="en-US" smtClean="0">
                <a:solidFill>
                  <a:srgbClr val="114FFB"/>
                </a:solidFill>
                <a:latin typeface="Helvetica"/>
              </a:rPr>
              <a:pPr/>
              <a:t>6</a:t>
            </a:fld>
            <a:endParaRPr lang="en-US" dirty="0">
              <a:solidFill>
                <a:srgbClr val="114FFB"/>
              </a:solidFill>
              <a:latin typeface="Helvetica"/>
            </a:endParaRPr>
          </a:p>
        </p:txBody>
      </p:sp>
      <p:pic>
        <p:nvPicPr>
          <p:cNvPr id="7" name="Picture 6" descr="AR3,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035" y="1808594"/>
            <a:ext cx="4619007" cy="409093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 bwMode="auto">
          <a:xfrm>
            <a:off x="540252" y="2531962"/>
            <a:ext cx="1507502" cy="0"/>
          </a:xfrm>
          <a:prstGeom prst="line">
            <a:avLst/>
          </a:prstGeom>
          <a:ln>
            <a:solidFill>
              <a:srgbClr val="FF0000"/>
            </a:solidFill>
            <a:headEnd type="none" w="sm" len="sm"/>
            <a:tailEnd type="none" w="sm" len="sm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 flipH="1">
            <a:off x="4795920" y="3003314"/>
            <a:ext cx="1833106" cy="0"/>
          </a:xfrm>
          <a:prstGeom prst="line">
            <a:avLst/>
          </a:prstGeom>
          <a:ln>
            <a:solidFill>
              <a:srgbClr val="FF0000"/>
            </a:solidFill>
            <a:headEnd type="none" w="sm" len="sm"/>
            <a:tailEnd type="none" w="sm" len="sm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540252" y="5053683"/>
            <a:ext cx="1592321" cy="0"/>
          </a:xfrm>
          <a:prstGeom prst="line">
            <a:avLst/>
          </a:prstGeom>
          <a:ln>
            <a:solidFill>
              <a:srgbClr val="FF0000"/>
            </a:solidFill>
            <a:headEnd type="none" w="sm" len="sm"/>
            <a:tailEnd type="none" w="sm" len="sm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 bwMode="auto">
          <a:xfrm>
            <a:off x="4795920" y="5196291"/>
            <a:ext cx="1833105" cy="0"/>
          </a:xfrm>
          <a:prstGeom prst="line">
            <a:avLst/>
          </a:prstGeom>
          <a:ln>
            <a:solidFill>
              <a:srgbClr val="FF0000"/>
            </a:solidFill>
            <a:headEnd type="none" w="sm" len="sm"/>
            <a:tailEnd type="none" w="sm" len="sm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38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 bwMode="auto">
          <a:xfrm>
            <a:off x="242886" y="1987144"/>
            <a:ext cx="2391102" cy="246317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</a:t>
            </a:r>
            <a:r>
              <a:rPr lang="en-US" dirty="0" smtClean="0"/>
              <a:t>of </a:t>
            </a:r>
            <a:r>
              <a:rPr lang="en-US" dirty="0" err="1" smtClean="0"/>
              <a:t>Beamsplitter</a:t>
            </a:r>
            <a:r>
              <a:rPr lang="en-US" dirty="0" smtClean="0"/>
              <a:t> HR Absorption(measured at Caltech)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1700741"/>
              </p:ext>
            </p:extLst>
          </p:nvPr>
        </p:nvGraphicFramePr>
        <p:xfrm>
          <a:off x="3009900" y="1716573"/>
          <a:ext cx="6019800" cy="3451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960"/>
                <a:gridCol w="1203960"/>
                <a:gridCol w="1203960"/>
                <a:gridCol w="1203960"/>
                <a:gridCol w="1203960"/>
              </a:tblGrid>
              <a:tr h="15311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Optic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serial number</a:t>
                      </a: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-x(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avg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+x(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avg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-y(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avg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+y(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avg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62431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BS03</a:t>
                      </a:r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0.48ppm</a:t>
                      </a:r>
                    </a:p>
                    <a:p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0.45ppm</a:t>
                      </a:r>
                    </a:p>
                    <a:p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0.5ppm</a:t>
                      </a:r>
                    </a:p>
                    <a:p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0.37ppm</a:t>
                      </a:r>
                    </a:p>
                    <a:p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</a:tr>
              <a:tr h="62431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BS05</a:t>
                      </a:r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0.29ppm</a:t>
                      </a:r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0.29ppm</a:t>
                      </a:r>
                    </a:p>
                    <a:p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0.29ppm</a:t>
                      </a:r>
                    </a:p>
                    <a:p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0.29ppm</a:t>
                      </a:r>
                    </a:p>
                    <a:p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</a:tr>
              <a:tr h="62431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BS06</a:t>
                      </a:r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0.29ppm</a:t>
                      </a:r>
                    </a:p>
                    <a:p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0.29ppm</a:t>
                      </a:r>
                    </a:p>
                    <a:p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0.29ppm</a:t>
                      </a:r>
                    </a:p>
                    <a:p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0.29ppm</a:t>
                      </a:r>
                    </a:p>
                    <a:p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14FFB"/>
                </a:solidFill>
                <a:latin typeface="Helvetica"/>
              </a:rPr>
              <a:t>Advanced LIGO</a:t>
            </a:r>
            <a:endParaRPr lang="en-US" dirty="0">
              <a:solidFill>
                <a:srgbClr val="114FFB"/>
              </a:solidFill>
              <a:latin typeface="Helvetic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7FD71-56A8-2143-B004-8DF159CCAC17}" type="slidenum">
              <a:rPr lang="en-US" smtClean="0">
                <a:solidFill>
                  <a:srgbClr val="114FFB"/>
                </a:solidFill>
                <a:latin typeface="Helvetica"/>
              </a:rPr>
              <a:pPr/>
              <a:t>7</a:t>
            </a:fld>
            <a:endParaRPr lang="en-US">
              <a:solidFill>
                <a:srgbClr val="114FFB"/>
              </a:solidFill>
              <a:latin typeface="Helvetica"/>
            </a:endParaRPr>
          </a:p>
        </p:txBody>
      </p:sp>
      <p:sp>
        <p:nvSpPr>
          <p:cNvPr id="7" name="Quad Arrow 6"/>
          <p:cNvSpPr/>
          <p:nvPr/>
        </p:nvSpPr>
        <p:spPr bwMode="auto">
          <a:xfrm>
            <a:off x="293971" y="1987144"/>
            <a:ext cx="2340017" cy="2469233"/>
          </a:xfrm>
          <a:prstGeom prst="quadArrow">
            <a:avLst>
              <a:gd name="adj1" fmla="val 3988"/>
              <a:gd name="adj2" fmla="val 6166"/>
              <a:gd name="adj3" fmla="val 17156"/>
            </a:avLst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2595" y="1663978"/>
            <a:ext cx="8258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Arrow</a:t>
            </a:r>
          </a:p>
          <a:p>
            <a:r>
              <a:rPr lang="en-US" dirty="0" smtClean="0"/>
              <a:t>      +y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541301" y="2875002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+x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3398" y="2875002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-x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05778" y="4173235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-y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39502" y="4572724"/>
            <a:ext cx="25325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Measured a 20mm line</a:t>
            </a:r>
          </a:p>
          <a:p>
            <a:r>
              <a:rPr lang="en-US" dirty="0" smtClean="0"/>
              <a:t> on each axis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608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 bwMode="auto">
          <a:xfrm>
            <a:off x="242886" y="1987144"/>
            <a:ext cx="2391102" cy="246317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</a:t>
            </a:r>
            <a:r>
              <a:rPr lang="en-US" dirty="0" err="1" smtClean="0"/>
              <a:t>Beamsplitter</a:t>
            </a:r>
            <a:r>
              <a:rPr lang="en-US" dirty="0" smtClean="0"/>
              <a:t> AR Absorption(measured at Caltech)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3636323"/>
              </p:ext>
            </p:extLst>
          </p:nvPr>
        </p:nvGraphicFramePr>
        <p:xfrm>
          <a:off x="3009900" y="1716573"/>
          <a:ext cx="6019800" cy="3451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960"/>
                <a:gridCol w="1203960"/>
                <a:gridCol w="1203960"/>
                <a:gridCol w="1203960"/>
                <a:gridCol w="1203960"/>
              </a:tblGrid>
              <a:tr h="15311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Optic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serial number</a:t>
                      </a: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-x(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avg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+x(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avg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-y(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avg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+y(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avg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62431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BS03</a:t>
                      </a:r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4ppm</a:t>
                      </a:r>
                    </a:p>
                    <a:p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2.7ppm</a:t>
                      </a:r>
                    </a:p>
                    <a:p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11ppm</a:t>
                      </a:r>
                    </a:p>
                    <a:p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2ppm</a:t>
                      </a:r>
                    </a:p>
                    <a:p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</a:tr>
              <a:tr h="62431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BS05</a:t>
                      </a:r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16ppm</a:t>
                      </a:r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16ppm</a:t>
                      </a:r>
                    </a:p>
                    <a:p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50ppm</a:t>
                      </a:r>
                    </a:p>
                    <a:p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4ppm</a:t>
                      </a:r>
                    </a:p>
                    <a:p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</a:tr>
              <a:tr h="62431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BS06</a:t>
                      </a:r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1.6ppm</a:t>
                      </a:r>
                    </a:p>
                    <a:p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1.8ppm</a:t>
                      </a:r>
                    </a:p>
                    <a:p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0.9ppm</a:t>
                      </a:r>
                    </a:p>
                    <a:p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1.4ppm</a:t>
                      </a:r>
                    </a:p>
                    <a:p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114FFB"/>
                </a:solidFill>
              </a:rPr>
              <a:t>Advanced LIGO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7FD71-56A8-2143-B004-8DF159CCAC17}" type="slidenum">
              <a:rPr lang="en-US" smtClean="0">
                <a:solidFill>
                  <a:srgbClr val="114FFB"/>
                </a:solidFill>
                <a:latin typeface="Helvetica"/>
              </a:rPr>
              <a:pPr/>
              <a:t>8</a:t>
            </a:fld>
            <a:endParaRPr lang="en-US">
              <a:solidFill>
                <a:srgbClr val="114FFB"/>
              </a:solidFill>
              <a:latin typeface="Helvetica"/>
            </a:endParaRPr>
          </a:p>
        </p:txBody>
      </p:sp>
      <p:sp>
        <p:nvSpPr>
          <p:cNvPr id="7" name="Quad Arrow 6"/>
          <p:cNvSpPr/>
          <p:nvPr/>
        </p:nvSpPr>
        <p:spPr bwMode="auto">
          <a:xfrm>
            <a:off x="293971" y="1987144"/>
            <a:ext cx="2340017" cy="2469233"/>
          </a:xfrm>
          <a:prstGeom prst="quadArrow">
            <a:avLst>
              <a:gd name="adj1" fmla="val 3988"/>
              <a:gd name="adj2" fmla="val 6166"/>
              <a:gd name="adj3" fmla="val 17156"/>
            </a:avLst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2595" y="1663978"/>
            <a:ext cx="8258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Arrow</a:t>
            </a:r>
          </a:p>
          <a:p>
            <a:r>
              <a:rPr lang="en-US" dirty="0" smtClean="0"/>
              <a:t>      +y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541301" y="2875002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+x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3398" y="2875002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-x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05778" y="4173235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-y</a:t>
            </a:r>
            <a:endParaRPr lang="en-US" dirty="0"/>
          </a:p>
        </p:txBody>
      </p:sp>
      <p:graphicFrame>
        <p:nvGraphicFramePr>
          <p:cNvPr id="1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3044447"/>
              </p:ext>
            </p:extLst>
          </p:nvPr>
        </p:nvGraphicFramePr>
        <p:xfrm>
          <a:off x="3009900" y="1716573"/>
          <a:ext cx="6019800" cy="3451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960"/>
                <a:gridCol w="1203960"/>
                <a:gridCol w="1203960"/>
                <a:gridCol w="1203960"/>
                <a:gridCol w="1203960"/>
              </a:tblGrid>
              <a:tr h="15311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Optic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serial number</a:t>
                      </a: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-x(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avg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+x(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avg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-y(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avg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+y(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avg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624313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BS03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4ppm</a:t>
                      </a:r>
                    </a:p>
                    <a:p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2.7ppm</a:t>
                      </a:r>
                    </a:p>
                    <a:p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11ppm</a:t>
                      </a:r>
                    </a:p>
                    <a:p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2ppm</a:t>
                      </a:r>
                    </a:p>
                    <a:p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</a:tr>
              <a:tr h="624313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BS05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16ppm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16ppm</a:t>
                      </a:r>
                    </a:p>
                    <a:p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50ppm</a:t>
                      </a:r>
                    </a:p>
                    <a:p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4ppm</a:t>
                      </a:r>
                    </a:p>
                    <a:p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</a:tr>
              <a:tr h="624313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BS06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1.6ppm</a:t>
                      </a:r>
                    </a:p>
                    <a:p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1.8ppm</a:t>
                      </a:r>
                    </a:p>
                    <a:p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0.9ppm</a:t>
                      </a:r>
                    </a:p>
                    <a:p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1.4ppm</a:t>
                      </a:r>
                    </a:p>
                    <a:p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42886" y="45543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Measured a 20mm line</a:t>
            </a:r>
          </a:p>
          <a:p>
            <a:r>
              <a:rPr lang="en-US" dirty="0"/>
              <a:t> on each axis</a:t>
            </a:r>
          </a:p>
        </p:txBody>
      </p:sp>
    </p:spTree>
    <p:extLst>
      <p:ext uri="{BB962C8B-B14F-4D97-AF65-F5344CB8AC3E}">
        <p14:creationId xmlns:p14="http://schemas.microsoft.com/office/powerpoint/2010/main" val="3088895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impossible to get a low loss AR?</a:t>
            </a:r>
            <a:r>
              <a:rPr lang="en-US" dirty="0"/>
              <a:t> </a:t>
            </a:r>
            <a:r>
              <a:rPr lang="en-US" dirty="0" smtClean="0"/>
              <a:t>Actually, no.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574" y="1618312"/>
            <a:ext cx="7875626" cy="1522929"/>
          </a:xfrm>
        </p:spPr>
        <p:txBody>
          <a:bodyPr/>
          <a:lstStyle/>
          <a:p>
            <a:r>
              <a:rPr lang="en-US" dirty="0" smtClean="0"/>
              <a:t>We have optimized our </a:t>
            </a:r>
            <a:r>
              <a:rPr lang="en-US" dirty="0"/>
              <a:t>CP </a:t>
            </a:r>
            <a:r>
              <a:rPr lang="en-US" dirty="0" smtClean="0"/>
              <a:t>design through trial and error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14FFB"/>
                </a:solidFill>
                <a:latin typeface="Helvetica"/>
              </a:rPr>
              <a:t>Advanced LIGO</a:t>
            </a:r>
            <a:endParaRPr lang="en-US" dirty="0">
              <a:solidFill>
                <a:srgbClr val="114FFB"/>
              </a:solidFill>
              <a:latin typeface="Helvetic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7FD71-56A8-2143-B004-8DF159CCAC17}" type="slidenum">
              <a:rPr lang="en-US" smtClean="0">
                <a:solidFill>
                  <a:srgbClr val="114FFB"/>
                </a:solidFill>
                <a:latin typeface="Helvetica"/>
              </a:rPr>
              <a:pPr/>
              <a:t>9</a:t>
            </a:fld>
            <a:endParaRPr lang="en-US">
              <a:solidFill>
                <a:srgbClr val="114FFB"/>
              </a:solidFill>
              <a:latin typeface="Helvetica"/>
            </a:endParaRPr>
          </a:p>
        </p:txBody>
      </p:sp>
      <p:pic>
        <p:nvPicPr>
          <p:cNvPr id="6" name="Picture 5" descr="IMG_07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872" y="2137405"/>
            <a:ext cx="5617374" cy="411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38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114FFB"/>
      </a:dk1>
      <a:lt1>
        <a:srgbClr val="FFFFFF"/>
      </a:lt1>
      <a:dk2>
        <a:srgbClr val="000000"/>
      </a:dk2>
      <a:lt2>
        <a:srgbClr val="CECECE"/>
      </a:lt2>
      <a:accent1>
        <a:srgbClr val="D49FFF"/>
      </a:accent1>
      <a:accent2>
        <a:srgbClr val="618FFD"/>
      </a:accent2>
      <a:accent3>
        <a:srgbClr val="FFFFFF"/>
      </a:accent3>
      <a:accent4>
        <a:srgbClr val="0D42D6"/>
      </a:accent4>
      <a:accent5>
        <a:srgbClr val="E6CDFF"/>
      </a:accent5>
      <a:accent6>
        <a:srgbClr val="5781E5"/>
      </a:accent6>
      <a:hlink>
        <a:srgbClr val="009688"/>
      </a:hlink>
      <a:folHlink>
        <a:srgbClr val="DADADA"/>
      </a:folHlink>
    </a:clrScheme>
    <a:fontScheme name="Default Design">
      <a:majorFont>
        <a:latin typeface="Helvetica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1561</TotalTime>
  <Words>827</Words>
  <Application>Microsoft Macintosh PowerPoint</Application>
  <PresentationFormat>On-screen Show (4:3)</PresentationFormat>
  <Paragraphs>213</Paragraphs>
  <Slides>17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Default Design</vt:lpstr>
      <vt:lpstr>Photo Editor Photo</vt:lpstr>
      <vt:lpstr>Adventures in AR Absorption with aLIGO Core Optics</vt:lpstr>
      <vt:lpstr>Outline</vt:lpstr>
      <vt:lpstr>HR and AR Coatings on Recycling Cavity Optics</vt:lpstr>
      <vt:lpstr>Why use thin film tantala?</vt:lpstr>
      <vt:lpstr>4 Examples-HR side of each</vt:lpstr>
      <vt:lpstr>Same optics-AR side</vt:lpstr>
      <vt:lpstr>Comparison of Beamsplitter HR Absorption(measured at Caltech) </vt:lpstr>
      <vt:lpstr>Comparison of Beamsplitter AR Absorption(measured at Caltech)</vt:lpstr>
      <vt:lpstr>Is it impossible to get a low loss AR? Actually, no. </vt:lpstr>
      <vt:lpstr>Differences in BS and CP coating Designs</vt:lpstr>
      <vt:lpstr>CPs: Exploring AR Absorption layer by layer</vt:lpstr>
      <vt:lpstr>Goldilocks and the AR Absorption  300 C°, Too cold</vt:lpstr>
      <vt:lpstr>AR Absorption 350 C° Still too cold</vt:lpstr>
      <vt:lpstr>AR Absorption 375 C°  getting warmer</vt:lpstr>
      <vt:lpstr>AR Absorption 425 C°  too hot</vt:lpstr>
      <vt:lpstr>AR Absorption 400 C°  Just right!</vt:lpstr>
      <vt:lpstr>Conclusion</vt:lpstr>
    </vt:vector>
  </TitlesOfParts>
  <Company>Caltech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Optical Coatings-Adventures in AR with Advanced LIGO Core Optics</dc:title>
  <dc:creator>Margot Phelps</dc:creator>
  <cp:lastModifiedBy>Margot Phelps</cp:lastModifiedBy>
  <cp:revision>103</cp:revision>
  <cp:lastPrinted>2012-09-05T16:31:01Z</cp:lastPrinted>
  <dcterms:created xsi:type="dcterms:W3CDTF">2012-08-29T05:04:35Z</dcterms:created>
  <dcterms:modified xsi:type="dcterms:W3CDTF">2012-09-10T06:40:15Z</dcterms:modified>
</cp:coreProperties>
</file>