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</p:sldMasterIdLst>
  <p:notesMasterIdLst>
    <p:notesMasterId r:id="rId16"/>
  </p:notesMasterIdLst>
  <p:handoutMasterIdLst>
    <p:handoutMasterId r:id="rId17"/>
  </p:handoutMasterIdLst>
  <p:sldIdLst>
    <p:sldId id="530" r:id="rId4"/>
    <p:sldId id="531" r:id="rId5"/>
    <p:sldId id="532" r:id="rId6"/>
    <p:sldId id="533" r:id="rId7"/>
    <p:sldId id="540" r:id="rId8"/>
    <p:sldId id="534" r:id="rId9"/>
    <p:sldId id="539" r:id="rId10"/>
    <p:sldId id="543" r:id="rId11"/>
    <p:sldId id="538" r:id="rId12"/>
    <p:sldId id="537" r:id="rId13"/>
    <p:sldId id="542" r:id="rId14"/>
    <p:sldId id="541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6FF33"/>
    <a:srgbClr val="99FF33"/>
    <a:srgbClr val="B2B2B2"/>
    <a:srgbClr val="FEB37A"/>
    <a:srgbClr val="FE9F58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 autoAdjust="0"/>
    <p:restoredTop sz="98955" autoAdjust="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notesViewPr>
    <p:cSldViewPr snapToGrid="0">
      <p:cViewPr varScale="1">
        <p:scale>
          <a:sx n="51" d="100"/>
          <a:sy n="51" d="100"/>
        </p:scale>
        <p:origin x="-2466" y="-114"/>
      </p:cViewPr>
      <p:guideLst>
        <p:guide orient="horz" pos="3024"/>
        <p:guide pos="230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EOM%20Measurements%20DF_plo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EOM%20Measurements%20DF_p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EOM%20Measurements%20DF_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OSA_plot_LH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OSA_plot_LH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_work\talk\_lvc0912\OSA_plot_L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M for 9.1 MHz</c:v>
          </c:tx>
          <c:xVal>
            <c:numRef>
              <c:f>'After retune'!$A$43:$A$62</c:f>
              <c:numCache>
                <c:formatCode>General</c:formatCode>
                <c:ptCount val="20"/>
                <c:pt idx="0">
                  <c:v>8.5</c:v>
                </c:pt>
                <c:pt idx="1">
                  <c:v>8.6</c:v>
                </c:pt>
                <c:pt idx="2">
                  <c:v>8.7000000000000011</c:v>
                </c:pt>
                <c:pt idx="3">
                  <c:v>8.8000000000000007</c:v>
                </c:pt>
                <c:pt idx="4">
                  <c:v>8.9</c:v>
                </c:pt>
                <c:pt idx="5">
                  <c:v>9</c:v>
                </c:pt>
                <c:pt idx="6">
                  <c:v>9.1</c:v>
                </c:pt>
                <c:pt idx="7">
                  <c:v>9.15</c:v>
                </c:pt>
                <c:pt idx="8">
                  <c:v>9.17</c:v>
                </c:pt>
                <c:pt idx="9">
                  <c:v>9.18</c:v>
                </c:pt>
                <c:pt idx="10">
                  <c:v>9.19</c:v>
                </c:pt>
                <c:pt idx="11">
                  <c:v>9.2000000000000011</c:v>
                </c:pt>
                <c:pt idx="12">
                  <c:v>9.23</c:v>
                </c:pt>
                <c:pt idx="13">
                  <c:v>9.25</c:v>
                </c:pt>
                <c:pt idx="14">
                  <c:v>9.27</c:v>
                </c:pt>
                <c:pt idx="15">
                  <c:v>9.3000000000000007</c:v>
                </c:pt>
                <c:pt idx="16">
                  <c:v>9.4</c:v>
                </c:pt>
                <c:pt idx="17">
                  <c:v>9.5</c:v>
                </c:pt>
                <c:pt idx="18">
                  <c:v>9.6</c:v>
                </c:pt>
                <c:pt idx="19">
                  <c:v>9.7000000000000011</c:v>
                </c:pt>
              </c:numCache>
            </c:numRef>
          </c:xVal>
          <c:yVal>
            <c:numRef>
              <c:f>'After retune'!$D$43:$D$62</c:f>
              <c:numCache>
                <c:formatCode>0.00E+00</c:formatCode>
                <c:ptCount val="20"/>
                <c:pt idx="0">
                  <c:v>9.8561076060916269E-2</c:v>
                </c:pt>
                <c:pt idx="1">
                  <c:v>0.10419761445034553</c:v>
                </c:pt>
                <c:pt idx="2">
                  <c:v>0.11084094137869047</c:v>
                </c:pt>
                <c:pt idx="3">
                  <c:v>0.12873006086935784</c:v>
                </c:pt>
                <c:pt idx="4">
                  <c:v>0.14735767952260145</c:v>
                </c:pt>
                <c:pt idx="5">
                  <c:v>0.19566735620873071</c:v>
                </c:pt>
                <c:pt idx="6">
                  <c:v>0.29568322818274884</c:v>
                </c:pt>
                <c:pt idx="7">
                  <c:v>0.35456210417116735</c:v>
                </c:pt>
                <c:pt idx="8">
                  <c:v>0.38097618973218961</c:v>
                </c:pt>
                <c:pt idx="9">
                  <c:v>0.38840332498208996</c:v>
                </c:pt>
                <c:pt idx="10">
                  <c:v>0.36722900601279146</c:v>
                </c:pt>
                <c:pt idx="11">
                  <c:v>0.25523098781859765</c:v>
                </c:pt>
                <c:pt idx="12">
                  <c:v>0.36095112451094302</c:v>
                </c:pt>
                <c:pt idx="13">
                  <c:v>0.34142558277233515</c:v>
                </c:pt>
                <c:pt idx="14">
                  <c:v>0.31532296368734652</c:v>
                </c:pt>
                <c:pt idx="15">
                  <c:v>0.27516228977511747</c:v>
                </c:pt>
                <c:pt idx="16">
                  <c:v>0.18516401995451023</c:v>
                </c:pt>
                <c:pt idx="17">
                  <c:v>0.12649110640673525</c:v>
                </c:pt>
                <c:pt idx="18">
                  <c:v>0.11710800875382402</c:v>
                </c:pt>
                <c:pt idx="19">
                  <c:v>0.10690449676496976</c:v>
                </c:pt>
              </c:numCache>
            </c:numRef>
          </c:yVal>
        </c:ser>
        <c:axId val="61782656"/>
        <c:axId val="61884288"/>
      </c:scatterChart>
      <c:valAx>
        <c:axId val="61782656"/>
        <c:scaling>
          <c:orientation val="minMax"/>
          <c:max val="9.7000000000000011"/>
          <c:min val="8.5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1884288"/>
        <c:crosses val="autoZero"/>
        <c:crossBetween val="midCat"/>
        <c:majorUnit val="0.1"/>
      </c:valAx>
      <c:valAx>
        <c:axId val="61884288"/>
        <c:scaling>
          <c:orientation val="minMax"/>
          <c:max val="0.5"/>
          <c:min val="0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178265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60127661125692622"/>
          <c:y val="3.7037037037037063E-2"/>
          <c:w val="0.35732332069602418"/>
          <c:h val="9.4923811606882555E-2"/>
        </c:manualLayout>
      </c:layout>
      <c:overlay val="1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</c:chart>
  <c:spPr>
    <a:noFill/>
    <a:ln>
      <a:solidFill>
        <a:srgbClr val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M for 45.5 MHz</c:v>
          </c:tx>
          <c:xVal>
            <c:numRef>
              <c:f>'After retune'!$A$27:$A$39</c:f>
              <c:numCache>
                <c:formatCode>General</c:formatCode>
                <c:ptCount val="13"/>
                <c:pt idx="0">
                  <c:v>44.8</c:v>
                </c:pt>
                <c:pt idx="1">
                  <c:v>44.9</c:v>
                </c:pt>
                <c:pt idx="2">
                  <c:v>45</c:v>
                </c:pt>
                <c:pt idx="3">
                  <c:v>45.1</c:v>
                </c:pt>
                <c:pt idx="4">
                  <c:v>45.3</c:v>
                </c:pt>
                <c:pt idx="5">
                  <c:v>45.4</c:v>
                </c:pt>
                <c:pt idx="6">
                  <c:v>45.5</c:v>
                </c:pt>
                <c:pt idx="7">
                  <c:v>45.6</c:v>
                </c:pt>
                <c:pt idx="8">
                  <c:v>45.7</c:v>
                </c:pt>
                <c:pt idx="9">
                  <c:v>45.8</c:v>
                </c:pt>
                <c:pt idx="10">
                  <c:v>45.9</c:v>
                </c:pt>
                <c:pt idx="11">
                  <c:v>46</c:v>
                </c:pt>
                <c:pt idx="12">
                  <c:v>46.1</c:v>
                </c:pt>
              </c:numCache>
            </c:numRef>
          </c:xVal>
          <c:yVal>
            <c:numRef>
              <c:f>'After retune'!$D$27:$D$39</c:f>
              <c:numCache>
                <c:formatCode>0.00E+00</c:formatCode>
                <c:ptCount val="13"/>
                <c:pt idx="0">
                  <c:v>7.9282496717209217E-2</c:v>
                </c:pt>
                <c:pt idx="1">
                  <c:v>9.7100831245522448E-2</c:v>
                </c:pt>
                <c:pt idx="2">
                  <c:v>0.10555973258234952</c:v>
                </c:pt>
                <c:pt idx="3">
                  <c:v>0.12649110640673525</c:v>
                </c:pt>
                <c:pt idx="4">
                  <c:v>0.15023790657297051</c:v>
                </c:pt>
                <c:pt idx="5">
                  <c:v>0.14142135623730956</c:v>
                </c:pt>
                <c:pt idx="6">
                  <c:v>0.11710800875382399</c:v>
                </c:pt>
                <c:pt idx="7">
                  <c:v>0.10141851056742196</c:v>
                </c:pt>
                <c:pt idx="8">
                  <c:v>8.1064348337777842E-2</c:v>
                </c:pt>
                <c:pt idx="9">
                  <c:v>6.9282032302755092E-2</c:v>
                </c:pt>
                <c:pt idx="10">
                  <c:v>5.8554004376911988E-2</c:v>
                </c:pt>
                <c:pt idx="11">
                  <c:v>4.7809144373375745E-2</c:v>
                </c:pt>
                <c:pt idx="12">
                  <c:v>3.7796447300922735E-2</c:v>
                </c:pt>
              </c:numCache>
            </c:numRef>
          </c:yVal>
        </c:ser>
        <c:axId val="62646144"/>
        <c:axId val="62647680"/>
      </c:scatterChart>
      <c:valAx>
        <c:axId val="62646144"/>
        <c:scaling>
          <c:orientation val="minMax"/>
          <c:max val="45.9"/>
          <c:min val="44.8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647680"/>
        <c:crosses val="autoZero"/>
        <c:crossBetween val="midCat"/>
        <c:majorUnit val="0.1"/>
      </c:valAx>
      <c:valAx>
        <c:axId val="62647680"/>
        <c:scaling>
          <c:orientation val="minMax"/>
          <c:max val="0.5"/>
          <c:min val="0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646144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6115315446680281"/>
          <c:y val="3.7037037037037056E-2"/>
          <c:w val="0.39744677748614776"/>
          <c:h val="9.4923811606882527E-2"/>
        </c:manualLayout>
      </c:layout>
      <c:overlay val="1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</c:chart>
  <c:spPr>
    <a:ln>
      <a:solidFill>
        <a:srgbClr val="000000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M for 24.1 MHz</c:v>
          </c:tx>
          <c:xVal>
            <c:numRef>
              <c:f>'After retune'!$A$13:$A$22</c:f>
              <c:numCache>
                <c:formatCode>General</c:formatCode>
                <c:ptCount val="10"/>
                <c:pt idx="0">
                  <c:v>23.4</c:v>
                </c:pt>
                <c:pt idx="1">
                  <c:v>23.5</c:v>
                </c:pt>
                <c:pt idx="2">
                  <c:v>23.6</c:v>
                </c:pt>
                <c:pt idx="3">
                  <c:v>23.7</c:v>
                </c:pt>
                <c:pt idx="4">
                  <c:v>23.8</c:v>
                </c:pt>
                <c:pt idx="5">
                  <c:v>23.9</c:v>
                </c:pt>
                <c:pt idx="6">
                  <c:v>24</c:v>
                </c:pt>
                <c:pt idx="7">
                  <c:v>24.1</c:v>
                </c:pt>
                <c:pt idx="8">
                  <c:v>24.2</c:v>
                </c:pt>
                <c:pt idx="9">
                  <c:v>24.3</c:v>
                </c:pt>
              </c:numCache>
            </c:numRef>
          </c:xVal>
          <c:yVal>
            <c:numRef>
              <c:f>'After retune'!$D$13:$D$22</c:f>
              <c:numCache>
                <c:formatCode>0.00E+00</c:formatCode>
                <c:ptCount val="10"/>
                <c:pt idx="0">
                  <c:v>4.1403933560541291E-2</c:v>
                </c:pt>
                <c:pt idx="1">
                  <c:v>5.3452248382484864E-2</c:v>
                </c:pt>
                <c:pt idx="2">
                  <c:v>6.5465367070797711E-2</c:v>
                </c:pt>
                <c:pt idx="3">
                  <c:v>8.4515425472851721E-2</c:v>
                </c:pt>
                <c:pt idx="4">
                  <c:v>4.7809144373375745E-2</c:v>
                </c:pt>
                <c:pt idx="5">
                  <c:v>8.4515425472851721E-2</c:v>
                </c:pt>
                <c:pt idx="6">
                  <c:v>8.4515425472851721E-2</c:v>
                </c:pt>
                <c:pt idx="7">
                  <c:v>6.761234037828133E-2</c:v>
                </c:pt>
                <c:pt idx="8">
                  <c:v>5.3452248382484864E-2</c:v>
                </c:pt>
                <c:pt idx="9">
                  <c:v>4.1403933560541291E-2</c:v>
                </c:pt>
              </c:numCache>
            </c:numRef>
          </c:yVal>
        </c:ser>
        <c:axId val="62794368"/>
        <c:axId val="62804352"/>
      </c:scatterChart>
      <c:valAx>
        <c:axId val="62794368"/>
        <c:scaling>
          <c:orientation val="minMax"/>
          <c:max val="24.4"/>
          <c:min val="23.4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804352"/>
        <c:crosses val="autoZero"/>
        <c:crossBetween val="midCat"/>
        <c:majorUnit val="0.1"/>
      </c:valAx>
      <c:valAx>
        <c:axId val="62804352"/>
        <c:scaling>
          <c:orientation val="minMax"/>
          <c:max val="0.5"/>
          <c:min val="0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79436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58275809273840773"/>
          <c:y val="3.7037037037037056E-2"/>
          <c:w val="0.37584183921454289"/>
          <c:h val="9.4923811606882527E-2"/>
        </c:manualLayout>
      </c:layout>
      <c:overlay val="1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</c:chart>
  <c:spPr>
    <a:ln>
      <a:solidFill>
        <a:srgbClr val="00000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v>M for 9.1MHz</c:v>
          </c:tx>
          <c:spPr>
            <a:ln>
              <a:solidFill>
                <a:srgbClr val="0070C0"/>
              </a:solidFill>
            </a:ln>
          </c:spPr>
          <c:cat>
            <c:numRef>
              <c:f>Sheet1!$A$4:$A$14</c:f>
              <c:numCache>
                <c:formatCode>0.00</c:formatCode>
                <c:ptCount val="11"/>
                <c:pt idx="0">
                  <c:v>8.9</c:v>
                </c:pt>
                <c:pt idx="1">
                  <c:v>8.9500000000000028</c:v>
                </c:pt>
                <c:pt idx="2">
                  <c:v>9</c:v>
                </c:pt>
                <c:pt idx="3">
                  <c:v>9.0500000000000007</c:v>
                </c:pt>
                <c:pt idx="4">
                  <c:v>9.1</c:v>
                </c:pt>
                <c:pt idx="5">
                  <c:v>9.15</c:v>
                </c:pt>
                <c:pt idx="6">
                  <c:v>9.2000000000000011</c:v>
                </c:pt>
                <c:pt idx="7">
                  <c:v>9.25</c:v>
                </c:pt>
                <c:pt idx="8">
                  <c:v>9.3000000000000007</c:v>
                </c:pt>
                <c:pt idx="9">
                  <c:v>9.3500000000000032</c:v>
                </c:pt>
                <c:pt idx="10">
                  <c:v>9.4</c:v>
                </c:pt>
              </c:numCache>
            </c:numRef>
          </c:cat>
          <c:val>
            <c:numRef>
              <c:f>Sheet1!$C$4:$C$14</c:f>
              <c:numCache>
                <c:formatCode>0.00</c:formatCode>
                <c:ptCount val="11"/>
                <c:pt idx="0">
                  <c:v>0.19766073824070488</c:v>
                </c:pt>
                <c:pt idx="1">
                  <c:v>0.22823896086298237</c:v>
                </c:pt>
                <c:pt idx="2">
                  <c:v>0.26236846095200866</c:v>
                </c:pt>
                <c:pt idx="3">
                  <c:v>0.31988369979626813</c:v>
                </c:pt>
                <c:pt idx="4">
                  <c:v>0.39058691674822377</c:v>
                </c:pt>
                <c:pt idx="5">
                  <c:v>0.42916901858315443</c:v>
                </c:pt>
                <c:pt idx="6">
                  <c:v>0.40919660368228422</c:v>
                </c:pt>
                <c:pt idx="7">
                  <c:v>0.35041503631325338</c:v>
                </c:pt>
                <c:pt idx="8">
                  <c:v>0.28611267905543641</c:v>
                </c:pt>
                <c:pt idx="9">
                  <c:v>0.22823896086298237</c:v>
                </c:pt>
                <c:pt idx="10">
                  <c:v>0.18801286447821156</c:v>
                </c:pt>
              </c:numCache>
            </c:numRef>
          </c:val>
        </c:ser>
        <c:marker val="1"/>
        <c:axId val="62841984"/>
        <c:axId val="62843520"/>
      </c:lineChart>
      <c:catAx>
        <c:axId val="62841984"/>
        <c:scaling>
          <c:orientation val="minMax"/>
        </c:scaling>
        <c:axPos val="b"/>
        <c:numFmt formatCode="0.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843520"/>
        <c:crosses val="autoZero"/>
        <c:auto val="1"/>
        <c:lblAlgn val="ctr"/>
        <c:lblOffset val="100"/>
        <c:tickLblSkip val="1"/>
      </c:catAx>
      <c:valAx>
        <c:axId val="62843520"/>
        <c:scaling>
          <c:orientation val="minMax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2841984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</c:chart>
  <c:spPr>
    <a:ln>
      <a:solidFill>
        <a:srgbClr val="000000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v>M for 45.5MHz</c:v>
          </c:tx>
          <c:spPr>
            <a:ln>
              <a:solidFill>
                <a:srgbClr val="0070C0"/>
              </a:solidFill>
            </a:ln>
          </c:spPr>
          <c:cat>
            <c:numRef>
              <c:f>Sheet1!$I$7:$I$17</c:f>
              <c:numCache>
                <c:formatCode>0.00</c:formatCode>
                <c:ptCount val="11"/>
                <c:pt idx="0">
                  <c:v>45.1</c:v>
                </c:pt>
                <c:pt idx="1">
                  <c:v>45.2</c:v>
                </c:pt>
                <c:pt idx="2">
                  <c:v>45.3</c:v>
                </c:pt>
                <c:pt idx="3">
                  <c:v>45.4</c:v>
                </c:pt>
                <c:pt idx="4">
                  <c:v>45.5</c:v>
                </c:pt>
                <c:pt idx="5">
                  <c:v>45.6</c:v>
                </c:pt>
                <c:pt idx="6">
                  <c:v>45.7</c:v>
                </c:pt>
                <c:pt idx="7">
                  <c:v>45.8</c:v>
                </c:pt>
                <c:pt idx="8">
                  <c:v>45.9</c:v>
                </c:pt>
                <c:pt idx="9">
                  <c:v>46</c:v>
                </c:pt>
                <c:pt idx="10">
                  <c:v>46.1</c:v>
                </c:pt>
              </c:numCache>
            </c:numRef>
          </c:cat>
          <c:val>
            <c:numRef>
              <c:f>Sheet1!$K$7:$K$17</c:f>
              <c:numCache>
                <c:formatCode>0.00</c:formatCode>
                <c:ptCount val="11"/>
                <c:pt idx="0">
                  <c:v>0.21180135288546245</c:v>
                </c:pt>
                <c:pt idx="1">
                  <c:v>0.23680111138915744</c:v>
                </c:pt>
                <c:pt idx="2">
                  <c:v>0.26298075690946093</c:v>
                </c:pt>
                <c:pt idx="3">
                  <c:v>0.29002094671369916</c:v>
                </c:pt>
                <c:pt idx="4">
                  <c:v>0.31474659737755356</c:v>
                </c:pt>
                <c:pt idx="5">
                  <c:v>0.31474659737755356</c:v>
                </c:pt>
                <c:pt idx="6">
                  <c:v>0.30570892025787172</c:v>
                </c:pt>
                <c:pt idx="7">
                  <c:v>0.27343437080986543</c:v>
                </c:pt>
                <c:pt idx="8">
                  <c:v>0.23680111138915744</c:v>
                </c:pt>
                <c:pt idx="9">
                  <c:v>0.20278435671200779</c:v>
                </c:pt>
                <c:pt idx="10">
                  <c:v>0.17825740078487476</c:v>
                </c:pt>
              </c:numCache>
            </c:numRef>
          </c:val>
        </c:ser>
        <c:marker val="1"/>
        <c:axId val="65218432"/>
        <c:axId val="65219968"/>
      </c:lineChart>
      <c:catAx>
        <c:axId val="65218432"/>
        <c:scaling>
          <c:orientation val="minMax"/>
        </c:scaling>
        <c:axPos val="b"/>
        <c:numFmt formatCode="0.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5219968"/>
        <c:crosses val="autoZero"/>
        <c:auto val="1"/>
        <c:lblAlgn val="ctr"/>
        <c:lblOffset val="100"/>
        <c:tickLblSkip val="1"/>
      </c:catAx>
      <c:valAx>
        <c:axId val="65219968"/>
        <c:scaling>
          <c:orientation val="minMax"/>
          <c:max val="0.5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5218432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</c:chart>
  <c:spPr>
    <a:ln>
      <a:solidFill>
        <a:schemeClr val="tx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v>M for 24.1MHz</c:v>
          </c:tx>
          <c:spPr>
            <a:ln>
              <a:solidFill>
                <a:srgbClr val="0070C0"/>
              </a:solidFill>
            </a:ln>
          </c:spPr>
          <c:cat>
            <c:numRef>
              <c:f>Sheet1!$E$4:$E$14</c:f>
              <c:numCache>
                <c:formatCode>0.00</c:formatCode>
                <c:ptCount val="11"/>
                <c:pt idx="0">
                  <c:v>23.8</c:v>
                </c:pt>
                <c:pt idx="1">
                  <c:v>23.85</c:v>
                </c:pt>
                <c:pt idx="2">
                  <c:v>23.9</c:v>
                </c:pt>
                <c:pt idx="3">
                  <c:v>23.95</c:v>
                </c:pt>
                <c:pt idx="4">
                  <c:v>24</c:v>
                </c:pt>
                <c:pt idx="5">
                  <c:v>24.05</c:v>
                </c:pt>
                <c:pt idx="6">
                  <c:v>24.1</c:v>
                </c:pt>
                <c:pt idx="7">
                  <c:v>24.150000000000006</c:v>
                </c:pt>
                <c:pt idx="8">
                  <c:v>24.2</c:v>
                </c:pt>
                <c:pt idx="9">
                  <c:v>24.25</c:v>
                </c:pt>
                <c:pt idx="10">
                  <c:v>24.3</c:v>
                </c:pt>
              </c:numCache>
            </c:numRef>
          </c:cat>
          <c:val>
            <c:numRef>
              <c:f>Sheet1!$G$4:$G$14</c:f>
              <c:numCache>
                <c:formatCode>0.00</c:formatCode>
                <c:ptCount val="11"/>
                <c:pt idx="0">
                  <c:v>0.11547005383792515</c:v>
                </c:pt>
                <c:pt idx="1">
                  <c:v>0.14474937289114931</c:v>
                </c:pt>
                <c:pt idx="2">
                  <c:v>0.15735915849388868</c:v>
                </c:pt>
                <c:pt idx="3">
                  <c:v>0.17994708216848759</c:v>
                </c:pt>
                <c:pt idx="4">
                  <c:v>0.18516401995451023</c:v>
                </c:pt>
                <c:pt idx="5">
                  <c:v>0.17994708216848759</c:v>
                </c:pt>
                <c:pt idx="6">
                  <c:v>0.14474937289114931</c:v>
                </c:pt>
                <c:pt idx="7">
                  <c:v>0.13801311186847093</c:v>
                </c:pt>
                <c:pt idx="8">
                  <c:v>0.13093073414159548</c:v>
                </c:pt>
                <c:pt idx="9">
                  <c:v>0.11547005383792515</c:v>
                </c:pt>
                <c:pt idx="10">
                  <c:v>9.7590007294853356E-2</c:v>
                </c:pt>
              </c:numCache>
            </c:numRef>
          </c:val>
        </c:ser>
        <c:marker val="1"/>
        <c:axId val="65239680"/>
        <c:axId val="65249664"/>
      </c:lineChart>
      <c:catAx>
        <c:axId val="65239680"/>
        <c:scaling>
          <c:orientation val="minMax"/>
        </c:scaling>
        <c:axPos val="b"/>
        <c:numFmt formatCode="0.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5249664"/>
        <c:crosses val="autoZero"/>
        <c:auto val="1"/>
        <c:lblAlgn val="ctr"/>
        <c:lblOffset val="100"/>
        <c:tickLblSkip val="1"/>
      </c:catAx>
      <c:valAx>
        <c:axId val="65249664"/>
        <c:scaling>
          <c:orientation val="minMax"/>
          <c:max val="0.5"/>
        </c:scaling>
        <c:axPos val="l"/>
        <c:majorGridlines/>
        <c:numFmt formatCode="0.00" sourceLinked="0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5239680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</c:chart>
  <c:spPr>
    <a:ln>
      <a:solidFill>
        <a:srgbClr val="000000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83F7-D743-4D34-A4DB-7723EC366E57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9934-E6E9-4A14-8DDF-4BE81F9AD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</a:defRPr>
            </a:lvl1pPr>
          </a:lstStyle>
          <a:p>
            <a:fld id="{29561B9D-2EF0-47E7-A0CF-71482DD352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CFF9-2B25-4CDC-980D-FBE3A1ACAEC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B9265-F1E3-4260-BC3D-8ACB93BB5AD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75330-2079-4275-BBFF-05CB15F2836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57DAD-17F6-4BBD-8A47-8F7ED07928E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D0892-CD38-4A35-A60F-B5F9C35FA3F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8E86D-3EAE-4B15-9332-46B329EC9BA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02AE-E09C-4CA1-98A8-8C459C5478F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3BFF-9A99-44AA-A294-F9BDFB4F96D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89393-815E-4A7A-A0D4-DC3BFF2CEEB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F4643-7D17-4073-BF53-7A81C1104B3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C27D-1FCB-4A68-8FC3-3AA3D17E3A4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88" y="65436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26300" y="65405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F69AE732-2C50-4C7F-859C-76FF7AD1D53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388" y="65436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5405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1E14DF23-603E-4B15-9D43-381BCE585F1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388" y="65436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6300" y="65405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5D6901E-82F7-4AA1-ADAF-340BC9872CA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245B9-B5A6-47F4-94D8-968A6AA9491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F0B79-1354-4B0A-8ECC-F273FCA063E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CE49-D8E5-44AE-901C-43C9798BAE7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6832-7D9F-4B96-8283-7CBAC83503A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145F9-38D5-416C-9AA9-9838F0AE16C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60414-5B99-4FE3-BD93-D6C29017CB1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4654-79A0-4E32-8E68-C7DA3369084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A04C8-C010-4FF3-B0A9-A5983C2DC12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56552-A832-4E69-9CA8-E5AF0E9FBCB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8BC2-2150-4BE9-92B7-72C734BF783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59864-0F73-4FD6-BA48-A1F6094C502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31" name="Photo Editor Photo" r:id="rId14" imgW="4409524" imgH="3219899" progId="">
              <p:embed/>
            </p:oleObj>
          </a:graphicData>
        </a:graphic>
      </p:graphicFrame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7794625" y="6613525"/>
            <a:ext cx="1349375" cy="244475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LIGO-G050423-00-Z</a:t>
            </a:r>
          </a:p>
        </p:txBody>
      </p:sp>
      <p:grpSp>
        <p:nvGrpSpPr>
          <p:cNvPr id="1036" name="Group 12"/>
          <p:cNvGrpSpPr>
            <a:grpSpLocks/>
          </p:cNvGrpSpPr>
          <p:nvPr userDrawn="1"/>
        </p:nvGrpSpPr>
        <p:grpSpPr bwMode="auto">
          <a:xfrm>
            <a:off x="609600" y="1219200"/>
            <a:ext cx="4976813" cy="69850"/>
            <a:chOff x="2256" y="624"/>
            <a:chExt cx="3456" cy="48"/>
          </a:xfrm>
        </p:grpSpPr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2256" y="624"/>
              <a:ext cx="24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3216" y="67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B37A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_2011_fin2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3771" y="98882"/>
            <a:ext cx="1146412" cy="851848"/>
          </a:xfrm>
          <a:prstGeom prst="rect">
            <a:avLst/>
          </a:prstGeom>
        </p:spPr>
      </p:pic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76200"/>
            <a:ext cx="624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8" y="654367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de-DE" smtClean="0"/>
              <a:t>LIGO-G1200980</a:t>
            </a:r>
            <a:endParaRPr lang="de-DE" dirty="0"/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5405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50F06F9-D13F-44F6-B3C3-0F50A013FAC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641031" name="Group 7"/>
          <p:cNvGrpSpPr>
            <a:grpSpLocks/>
          </p:cNvGrpSpPr>
          <p:nvPr userDrawn="1"/>
        </p:nvGrpSpPr>
        <p:grpSpPr bwMode="auto">
          <a:xfrm>
            <a:off x="609600" y="990600"/>
            <a:ext cx="4976813" cy="69850"/>
            <a:chOff x="2256" y="624"/>
            <a:chExt cx="3456" cy="48"/>
          </a:xfrm>
        </p:grpSpPr>
        <p:sp>
          <p:nvSpPr>
            <p:cNvPr id="641032" name="Line 8"/>
            <p:cNvSpPr>
              <a:spLocks noChangeShapeType="1"/>
            </p:cNvSpPr>
            <p:nvPr userDrawn="1"/>
          </p:nvSpPr>
          <p:spPr bwMode="auto">
            <a:xfrm>
              <a:off x="2256" y="624"/>
              <a:ext cx="24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1033" name="Line 9"/>
            <p:cNvSpPr>
              <a:spLocks noChangeShapeType="1"/>
            </p:cNvSpPr>
            <p:nvPr userDrawn="1"/>
          </p:nvSpPr>
          <p:spPr bwMode="auto">
            <a:xfrm>
              <a:off x="3216" y="67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6" descr="lsc_logo2"/>
          <p:cNvPicPr>
            <a:picLocks noChangeAspect="1" noChangeArrowheads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848600" y="196850"/>
            <a:ext cx="1143000" cy="577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8" y="654367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de-DE" smtClean="0"/>
              <a:t>LIGO-G1200980</a:t>
            </a:r>
            <a:endParaRPr lang="de-DE"/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5405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17D1D72-66DB-414F-8933-B0ABA4E3762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524295" name="Group 7"/>
          <p:cNvGrpSpPr>
            <a:grpSpLocks/>
          </p:cNvGrpSpPr>
          <p:nvPr userDrawn="1"/>
        </p:nvGrpSpPr>
        <p:grpSpPr bwMode="auto">
          <a:xfrm>
            <a:off x="609600" y="990600"/>
            <a:ext cx="4976813" cy="69850"/>
            <a:chOff x="2256" y="624"/>
            <a:chExt cx="3456" cy="48"/>
          </a:xfrm>
        </p:grpSpPr>
        <p:sp>
          <p:nvSpPr>
            <p:cNvPr id="524296" name="Line 8"/>
            <p:cNvSpPr>
              <a:spLocks noChangeShapeType="1"/>
            </p:cNvSpPr>
            <p:nvPr userDrawn="1"/>
          </p:nvSpPr>
          <p:spPr bwMode="auto">
            <a:xfrm>
              <a:off x="2256" y="624"/>
              <a:ext cx="24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4297" name="Line 9"/>
            <p:cNvSpPr>
              <a:spLocks noChangeShapeType="1"/>
            </p:cNvSpPr>
            <p:nvPr userDrawn="1"/>
          </p:nvSpPr>
          <p:spPr bwMode="auto">
            <a:xfrm>
              <a:off x="3216" y="672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4298" name="Picture 10" descr="ligo_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423988" cy="984250"/>
          </a:xfrm>
          <a:prstGeom prst="rect">
            <a:avLst/>
          </a:prstGeom>
          <a:noFill/>
        </p:spPr>
      </p:pic>
      <p:pic>
        <p:nvPicPr>
          <p:cNvPr id="524299" name="Picture 11" descr="lsc_logo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29600" y="152400"/>
            <a:ext cx="838200" cy="423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20535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</a:rPr>
              <a:t>aLIGO</a:t>
            </a:r>
            <a:r>
              <a:rPr lang="en-US" sz="3400" b="1" dirty="0" smtClean="0">
                <a:solidFill>
                  <a:schemeClr val="tx1"/>
                </a:solidFill>
              </a:rPr>
              <a:t> EOM at LLO and LHO</a:t>
            </a:r>
            <a:br>
              <a:rPr lang="en-US" sz="3400" b="1" dirty="0" smtClean="0">
                <a:solidFill>
                  <a:schemeClr val="tx1"/>
                </a:solidFill>
              </a:rPr>
            </a:br>
            <a:r>
              <a:rPr lang="en-US" sz="3400" b="1" dirty="0" smtClean="0">
                <a:solidFill>
                  <a:schemeClr val="tx1"/>
                </a:solidFill>
              </a:rPr>
              <a:t>Assembly/testing/installation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2501900"/>
            <a:ext cx="9144000" cy="4401205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Volker </a:t>
            </a:r>
            <a:r>
              <a:rPr lang="en-US" sz="2400" b="1" dirty="0" err="1">
                <a:solidFill>
                  <a:schemeClr val="tx1"/>
                </a:solidFill>
              </a:rPr>
              <a:t>Quetschke</a:t>
            </a:r>
            <a:r>
              <a:rPr lang="en-US" sz="2400" b="1" dirty="0">
                <a:solidFill>
                  <a:schemeClr val="tx1"/>
                </a:solidFill>
              </a:rPr>
              <a:t>, Gregorio Tellez</a:t>
            </a:r>
            <a:r>
              <a:rPr lang="en-US" sz="2400" b="1" dirty="0" smtClean="0">
                <a:solidFill>
                  <a:schemeClr val="tx1"/>
                </a:solidFill>
              </a:rPr>
              <a:t>, Joseph Coleman,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Center for Gravitational Wave Astronomy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&amp; Department of Physics and Astronomy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University of Texas at Brownsville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the LIGO-UF </a:t>
            </a:r>
            <a:r>
              <a:rPr lang="en-US" sz="2400" b="1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Department of Physics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University of Florida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RFAM vs.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went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1800" dirty="0" smtClean="0"/>
              <a:t>https://alog.ligo-wa.caltech.edu/aLOG/index.php?callRep=3695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198091"/>
          <a:ext cx="6096000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RFAM/PM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0.000177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9.13E-05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0.000234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3.17E-05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0.000226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Re-tuning for LIGO India?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depth / RFAM 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LLO - Chris explanation:</a:t>
            </a:r>
            <a:br>
              <a:rPr lang="en-US" dirty="0" smtClean="0"/>
            </a:br>
            <a:r>
              <a:rPr lang="en-US" dirty="0" smtClean="0"/>
              <a:t>&lt; </a:t>
            </a:r>
            <a:r>
              <a:rPr lang="en-US" sz="1800" dirty="0" smtClean="0"/>
              <a:t>https://alog.ligo-la.caltech.edu/aLOG/index.php?callRep=2901</a:t>
            </a:r>
            <a:r>
              <a:rPr lang="en-US" dirty="0" smtClean="0"/>
              <a:t> &gt;</a:t>
            </a:r>
          </a:p>
          <a:p>
            <a:r>
              <a:rPr lang="en-US" dirty="0" smtClean="0"/>
              <a:t>PM </a:t>
            </a:r>
            <a:r>
              <a:rPr lang="en-US" dirty="0" err="1" smtClean="0"/>
              <a:t>vs</a:t>
            </a:r>
            <a:r>
              <a:rPr lang="en-US" dirty="0" smtClean="0"/>
              <a:t> freq:</a:t>
            </a:r>
            <a:br>
              <a:rPr lang="en-US" dirty="0" smtClean="0"/>
            </a:br>
            <a:r>
              <a:rPr lang="en-US" dirty="0" smtClean="0"/>
              <a:t>&lt; </a:t>
            </a:r>
            <a:r>
              <a:rPr lang="en-US" sz="1800" dirty="0" smtClean="0"/>
              <a:t>https://alog.ligo-la.caltech.edu/aLOG/index.php?callRep=3027 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AM at peak:</a:t>
            </a:r>
            <a:br>
              <a:rPr lang="en-US" dirty="0" smtClean="0"/>
            </a:br>
            <a:r>
              <a:rPr lang="en-US" dirty="0" smtClean="0"/>
              <a:t>&lt; </a:t>
            </a:r>
            <a:r>
              <a:rPr lang="en-US" sz="1800" dirty="0" smtClean="0"/>
              <a:t>https://alog.ligo-la.caltech.edu/aLOG/index.php?callRep=3034</a:t>
            </a:r>
            <a:r>
              <a:rPr lang="en-US" dirty="0" smtClean="0"/>
              <a:t> &gt;</a:t>
            </a:r>
          </a:p>
          <a:p>
            <a:endParaRPr lang="en-US" dirty="0" smtClean="0"/>
          </a:p>
          <a:p>
            <a:r>
              <a:rPr lang="en-US" dirty="0" smtClean="0"/>
              <a:t>LHO - PM </a:t>
            </a:r>
            <a:r>
              <a:rPr lang="en-US" dirty="0" err="1" smtClean="0"/>
              <a:t>vs</a:t>
            </a:r>
            <a:r>
              <a:rPr lang="en-US" dirty="0" smtClean="0"/>
              <a:t> freq: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sz="1800" dirty="0" smtClean="0"/>
              <a:t> https://alog.ligo-wa.caltech.edu/aLOG/index.php?callRep=3693 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AM at peak: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sz="1800" dirty="0" smtClean="0"/>
              <a:t> https://alog.ligo-wa.caltech.edu/aLOG/index.php?callRep=3695 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Assembly/testing/installation </a:t>
            </a:r>
            <a:br>
              <a:rPr lang="en-US" sz="2400" smtClean="0"/>
            </a:br>
            <a:r>
              <a:rPr lang="en-US" sz="2400" smtClean="0"/>
              <a:t>of the aLIGO phase modulators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229600" cy="4648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err="1" smtClean="0"/>
              <a:t>aLIGO</a:t>
            </a:r>
            <a:r>
              <a:rPr lang="en-US" sz="2400" dirty="0" smtClean="0"/>
              <a:t> modulators follow the design of the </a:t>
            </a:r>
            <a:r>
              <a:rPr lang="en-US" sz="2400" dirty="0" err="1" smtClean="0"/>
              <a:t>eLIGO</a:t>
            </a:r>
            <a:r>
              <a:rPr lang="en-US" sz="2400" dirty="0" smtClean="0"/>
              <a:t> modulators, but were adjusted to follow </a:t>
            </a:r>
            <a:r>
              <a:rPr lang="en-US" sz="2400" dirty="0" err="1" smtClean="0"/>
              <a:t>aLIGO</a:t>
            </a:r>
            <a:r>
              <a:rPr lang="en-US" sz="2400" dirty="0" smtClean="0"/>
              <a:t> specifications:</a:t>
            </a:r>
          </a:p>
          <a:p>
            <a:pPr eaLnBrk="1" hangingPunct="1">
              <a:defRPr/>
            </a:pPr>
            <a:r>
              <a:rPr lang="en-US" sz="2400" dirty="0" smtClean="0"/>
              <a:t>Three electrode, wedged RTP crystal</a:t>
            </a:r>
            <a:br>
              <a:rPr lang="en-US" sz="2400" dirty="0" smtClean="0"/>
            </a:br>
            <a:r>
              <a:rPr lang="en-US" sz="2400" dirty="0" smtClean="0"/>
              <a:t>(rubidium </a:t>
            </a:r>
            <a:r>
              <a:rPr lang="en-US" sz="2400" dirty="0" err="1" smtClean="0"/>
              <a:t>titanyl</a:t>
            </a:r>
            <a:r>
              <a:rPr lang="en-US" sz="2400" dirty="0" smtClean="0"/>
              <a:t> phosphate - RbTiOPO4)</a:t>
            </a:r>
          </a:p>
          <a:p>
            <a:pPr lvl="1" eaLnBrk="1" hangingPunct="1">
              <a:defRPr/>
            </a:pPr>
            <a:r>
              <a:rPr lang="en-US" sz="2000" dirty="0" smtClean="0"/>
              <a:t>Wedged avoids cavity effects and reduces</a:t>
            </a:r>
            <a:br>
              <a:rPr lang="en-US" sz="2000" dirty="0" smtClean="0"/>
            </a:br>
            <a:r>
              <a:rPr lang="en-US" sz="2000" dirty="0" smtClean="0"/>
              <a:t>amplitude modulation</a:t>
            </a:r>
          </a:p>
          <a:p>
            <a:pPr lvl="1" eaLnBrk="1" hangingPunct="1">
              <a:defRPr/>
            </a:pPr>
            <a:r>
              <a:rPr lang="en-US" sz="2000" dirty="0" smtClean="0"/>
              <a:t>RTP has low absorption, is capable to handle</a:t>
            </a:r>
            <a:br>
              <a:rPr lang="en-US" sz="2000" dirty="0" smtClean="0"/>
            </a:br>
            <a:r>
              <a:rPr lang="en-US" sz="2000" dirty="0" smtClean="0"/>
              <a:t>200W exhibits a small thermal lens</a:t>
            </a:r>
          </a:p>
          <a:p>
            <a:pPr lvl="1" eaLnBrk="1" hangingPunct="1">
              <a:defRPr/>
            </a:pPr>
            <a:r>
              <a:rPr lang="en-US" sz="2000" dirty="0" smtClean="0"/>
              <a:t>Three electrodes on one crystal minimize the number of optical surfaces (and the price)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92675" y="5006975"/>
            <a:ext cx="3794125" cy="1470025"/>
            <a:chOff x="3810000" y="5181600"/>
            <a:chExt cx="3794768" cy="1470472"/>
          </a:xfrm>
        </p:grpSpPr>
        <p:pic>
          <p:nvPicPr>
            <p:cNvPr id="5141" name="Picture 6" descr="mod_3electrodes_v3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5181600"/>
              <a:ext cx="3794768" cy="147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Text Box 58"/>
            <p:cNvSpPr txBox="1">
              <a:spLocks noChangeArrowheads="1"/>
            </p:cNvSpPr>
            <p:nvPr/>
          </p:nvSpPr>
          <p:spPr bwMode="auto">
            <a:xfrm>
              <a:off x="4422315" y="5376446"/>
              <a:ext cx="753732" cy="307777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15 mm</a:t>
              </a:r>
            </a:p>
          </p:txBody>
        </p:sp>
        <p:sp>
          <p:nvSpPr>
            <p:cNvPr id="5143" name="Text Box 59"/>
            <p:cNvSpPr txBox="1">
              <a:spLocks noChangeArrowheads="1"/>
            </p:cNvSpPr>
            <p:nvPr/>
          </p:nvSpPr>
          <p:spPr bwMode="auto">
            <a:xfrm>
              <a:off x="5184315" y="5377727"/>
              <a:ext cx="654346" cy="307777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7 mm</a:t>
              </a:r>
            </a:p>
          </p:txBody>
        </p:sp>
        <p:sp>
          <p:nvSpPr>
            <p:cNvPr id="5144" name="Text Box 60"/>
            <p:cNvSpPr txBox="1">
              <a:spLocks noChangeArrowheads="1"/>
            </p:cNvSpPr>
            <p:nvPr/>
          </p:nvSpPr>
          <p:spPr bwMode="auto">
            <a:xfrm>
              <a:off x="5869860" y="5377727"/>
              <a:ext cx="753732" cy="307777"/>
            </a:xfrm>
            <a:prstGeom prst="rect">
              <a:avLst/>
            </a:prstGeom>
            <a:noFill/>
            <a:ln w="2857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15 mm</a:t>
              </a:r>
            </a:p>
          </p:txBody>
        </p:sp>
      </p:grpSp>
      <p:graphicFrame>
        <p:nvGraphicFramePr>
          <p:cNvPr id="11" name="Group 65"/>
          <p:cNvGraphicFramePr>
            <a:graphicFrameLocks/>
          </p:cNvGraphicFramePr>
          <p:nvPr/>
        </p:nvGraphicFramePr>
        <p:xfrm>
          <a:off x="1003300" y="5392738"/>
          <a:ext cx="3533775" cy="1066800"/>
        </p:xfrm>
        <a:graphic>
          <a:graphicData uri="http://schemas.openxmlformats.org/drawingml/2006/table">
            <a:tbl>
              <a:tblPr/>
              <a:tblGrid>
                <a:gridCol w="1520825"/>
                <a:gridCol w="201295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Angle [degrees]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0" name="Picture 11" descr="DSC02141_xtal2_on_spac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057400"/>
            <a:ext cx="2568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Assembly/tuning at UTB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91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Assemble modulators in clean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Build and tune three simultaneous pi-network resonant circuits with 50 Ω input impedance.</a:t>
            </a:r>
            <a:br>
              <a:rPr lang="en-US" sz="2400" smtClean="0"/>
            </a:br>
            <a:r>
              <a:rPr lang="en-US" sz="2400" smtClean="0"/>
              <a:t>(9.1 / 24.1 / 45.5 MHz)</a:t>
            </a:r>
          </a:p>
        </p:txBody>
      </p:sp>
      <p:pic>
        <p:nvPicPr>
          <p:cNvPr id="6149" name="Picture 9" descr="DSC02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143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DSC020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DSC020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DSC020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7432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DSC020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DSC02141_xtal2_on_spac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86200"/>
            <a:ext cx="25844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F:\DCIM\104MSDCF\DSC0226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800600"/>
            <a:ext cx="235108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at UF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91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Finalize tuning at UF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Measure sidebands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Test high power compatibility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657600" y="1143000"/>
          <a:ext cx="5334001" cy="1331976"/>
        </p:xfrm>
        <a:graphic>
          <a:graphicData uri="http://schemas.openxmlformats.org/drawingml/2006/table">
            <a:tbl>
              <a:tblPr/>
              <a:tblGrid>
                <a:gridCol w="1062261"/>
                <a:gridCol w="1069826"/>
                <a:gridCol w="972569"/>
                <a:gridCol w="1081173"/>
                <a:gridCol w="1148172"/>
              </a:tblGrid>
              <a:tr h="340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Frequency [MHz]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EOM-1: Number of turns per coil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EOM-1pi network shunt capacitance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EOM-2: Number of turns per coil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EOM-2 pi network shunt capacitance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820 pF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680 pF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270 pF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270 pF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45.5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en-US" sz="11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210 pF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190 pF</a:t>
                      </a:r>
                      <a:endParaRPr lang="en-US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690" marR="6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05" name="Picture 17" descr="F:\DCIM\104MSDCF\DSC022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3048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81400" y="2743200"/>
          <a:ext cx="3648710" cy="1226820"/>
        </p:xfrm>
        <a:graphic>
          <a:graphicData uri="http://schemas.openxmlformats.org/drawingml/2006/table">
            <a:tbl>
              <a:tblPr/>
              <a:tblGrid>
                <a:gridCol w="1248410"/>
                <a:gridCol w="1257300"/>
                <a:gridCol w="1143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Frequency [MHz]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 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EOM 2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24.1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0.117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0.184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45.5</a:t>
                      </a:r>
                      <a:endParaRPr lang="en-US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0.299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219200" y="54864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</a:rPr>
              <a:t>Setup with 150W laser and realistic beam parameters to 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verify </a:t>
            </a:r>
            <a:r>
              <a:rPr lang="en-US" sz="1800" kern="0" dirty="0">
                <a:solidFill>
                  <a:schemeClr val="tx1"/>
                </a:solidFill>
                <a:latin typeface="+mn-lt"/>
              </a:rPr>
              <a:t>high-power compatibility</a:t>
            </a:r>
          </a:p>
        </p:txBody>
      </p:sp>
      <p:pic>
        <p:nvPicPr>
          <p:cNvPr id="7229" name="Picture 20" descr="F:\DCIM\104MSDCF\DSC023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1485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505200" y="4038600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</a:rPr>
              <a:t>Sidebands measured with three 24 </a:t>
            </a:r>
            <a:r>
              <a:rPr lang="en-US" sz="1800" kern="0" dirty="0" err="1">
                <a:solidFill>
                  <a:schemeClr val="tx1"/>
                </a:solidFill>
                <a:latin typeface="+mn-lt"/>
              </a:rPr>
              <a:t>dBm</a:t>
            </a:r>
            <a:r>
              <a:rPr lang="en-US" sz="1800" kern="0" dirty="0">
                <a:solidFill>
                  <a:schemeClr val="tx1"/>
                </a:solidFill>
                <a:latin typeface="+mn-lt"/>
              </a:rPr>
              <a:t> signals simultaneously</a:t>
            </a:r>
            <a:br>
              <a:rPr lang="en-US" sz="1800" kern="0" dirty="0">
                <a:solidFill>
                  <a:schemeClr val="tx1"/>
                </a:solidFill>
                <a:latin typeface="+mn-lt"/>
              </a:rPr>
            </a:br>
            <a:r>
              <a:rPr lang="en-US" sz="1800" kern="0" dirty="0">
                <a:solidFill>
                  <a:schemeClr val="tx1"/>
                </a:solidFill>
                <a:latin typeface="+mn-lt"/>
              </a:rPr>
              <a:t>driving all three</a:t>
            </a:r>
            <a:br>
              <a:rPr lang="en-US" sz="1800" kern="0" dirty="0">
                <a:solidFill>
                  <a:schemeClr val="tx1"/>
                </a:solidFill>
                <a:latin typeface="+mn-lt"/>
              </a:rPr>
            </a:br>
            <a:r>
              <a:rPr lang="en-US" sz="1800" kern="0" dirty="0">
                <a:solidFill>
                  <a:schemeClr val="tx1"/>
                </a:solidFill>
                <a:latin typeface="+mn-lt"/>
              </a:rPr>
              <a:t>electrodes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at LHO H2 12/2011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installed, but shortly after uninstalled and retuned for H1 frequencies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Installation at LLO 07/2011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91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L1 modulator install</a:t>
            </a:r>
          </a:p>
        </p:txBody>
      </p:sp>
      <p:pic>
        <p:nvPicPr>
          <p:cNvPr id="8197" name="Picture 10" descr="DSC_03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906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DSC_03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695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DSC_03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288" y="35052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DSC_0354_zoo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95800"/>
            <a:ext cx="1546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depth for 24 </a:t>
            </a:r>
            <a:r>
              <a:rPr lang="en-US" dirty="0" err="1" smtClean="0"/>
              <a:t>dBm</a:t>
            </a:r>
            <a:r>
              <a:rPr lang="en-US" dirty="0" smtClean="0"/>
              <a:t>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63237" y="11430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68982" y="1156854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68983" y="3934691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7093" y="3948544"/>
            <a:ext cx="3934690" cy="22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6075" lvl="0" indent="-346075">
              <a:spcBef>
                <a:spcPct val="20000"/>
              </a:spcBef>
              <a:buSzPct val="60000"/>
              <a:buBlip>
                <a:blip r:embed="rId5"/>
              </a:buBlip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re-tuning was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done 04/2012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https://alog.ligo-la.caltech.edu/</a:t>
            </a:r>
            <a:br>
              <a:rPr lang="en-US" sz="1800" kern="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kern="0" dirty="0" err="1" smtClean="0">
                <a:solidFill>
                  <a:schemeClr val="tx1"/>
                </a:solidFill>
                <a:latin typeface="+mn-lt"/>
              </a:rPr>
              <a:t>aLOG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800" kern="0" dirty="0" err="1" smtClean="0">
                <a:solidFill>
                  <a:schemeClr val="tx1"/>
                </a:solidFill>
                <a:latin typeface="+mn-lt"/>
              </a:rPr>
              <a:t>index.php?callRep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=3027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RFAM vs.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RFAM measurements with 24dBm drive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https://alog.ligo-la.caltech.edu/aLOG/index.php?callRep=3034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198091"/>
          <a:ext cx="6096000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Freq.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RFAM/PM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6.2E-06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0.000041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3.9E-05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1.0E-06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0.000012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at LHO 08/2012 </a:t>
            </a:r>
            <a:br>
              <a:rPr lang="en-US" dirty="0" smtClean="0"/>
            </a:br>
            <a:r>
              <a:rPr lang="en-US" dirty="0" smtClean="0"/>
              <a:t>Modulation depth for 24 </a:t>
            </a:r>
            <a:r>
              <a:rPr lang="en-US" dirty="0" err="1" smtClean="0"/>
              <a:t>dBm</a:t>
            </a:r>
            <a:r>
              <a:rPr lang="en-US" dirty="0" smtClean="0"/>
              <a:t>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LIGO-G1200980</a:t>
            </a:r>
            <a:endParaRPr lang="de-DE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93963" y="1156854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13563" y="11430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613564" y="392776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7093" y="3948544"/>
            <a:ext cx="3934690" cy="22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6075" lvl="0" indent="-346075">
              <a:spcBef>
                <a:spcPct val="20000"/>
              </a:spcBef>
              <a:buSzPct val="60000"/>
              <a:buBlip>
                <a:blip r:embed="rId5"/>
              </a:buBlip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6075" lvl="0" indent="-346075">
              <a:spcBef>
                <a:spcPct val="20000"/>
              </a:spcBef>
              <a:buSzPct val="60000"/>
              <a:buBlip>
                <a:blip r:embed="rId5"/>
              </a:buBlip>
              <a:defRPr/>
            </a:pPr>
            <a:endParaRPr lang="en-US" sz="2800" kern="0" dirty="0" smtClean="0">
              <a:solidFill>
                <a:schemeClr val="tx1"/>
              </a:solidFill>
              <a:latin typeface="+mn-lt"/>
            </a:endParaRPr>
          </a:p>
          <a:p>
            <a:pPr marL="346075" lvl="0" indent="-346075">
              <a:spcBef>
                <a:spcPct val="20000"/>
              </a:spcBef>
              <a:buSzPct val="60000"/>
              <a:buBlip>
                <a:blip r:embed="rId5"/>
              </a:buBlip>
              <a:defRPr/>
            </a:pP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https://alog.ligo-wa.caltech.edu/</a:t>
            </a:r>
            <a:br>
              <a:rPr lang="en-US" sz="1800" kern="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kern="0" dirty="0" err="1" smtClean="0">
                <a:solidFill>
                  <a:schemeClr val="tx1"/>
                </a:solidFill>
                <a:latin typeface="+mn-lt"/>
              </a:rPr>
              <a:t>aLOG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1800" kern="0" dirty="0" err="1" smtClean="0">
                <a:solidFill>
                  <a:schemeClr val="tx1"/>
                </a:solidFill>
                <a:latin typeface="+mn-lt"/>
              </a:rPr>
              <a:t>index.php?callRep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=3693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eminarvorlage">
  <a:themeElements>
    <a:clrScheme name="2_seminarvorl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eminar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eminar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minar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minar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minar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minar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minar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minar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minarvorlage">
  <a:themeElements>
    <a:clrScheme name="1_seminarvorl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eminar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arrow" w="lg" len="lg"/>
          <a:tailEnd type="arrow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eminarvorl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minarvorl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minarvorl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minarvorl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minar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minar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minar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13359</TotalTime>
  <Words>329</Words>
  <Application>Microsoft Office PowerPoint</Application>
  <PresentationFormat>On-screen Show (4:3)</PresentationFormat>
  <Paragraphs>169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Default Design</vt:lpstr>
      <vt:lpstr>2_seminarvorlage</vt:lpstr>
      <vt:lpstr>1_seminarvorlage</vt:lpstr>
      <vt:lpstr>Photo Editor Photo</vt:lpstr>
      <vt:lpstr>Slide 1</vt:lpstr>
      <vt:lpstr>Assembly/testing/installation  of the aLIGO phase modulators</vt:lpstr>
      <vt:lpstr>Assembly/tuning at UTB</vt:lpstr>
      <vt:lpstr>Test at UF</vt:lpstr>
      <vt:lpstr>Installation at LHO H2 12/2011</vt:lpstr>
      <vt:lpstr>Installation at LLO 07/2011</vt:lpstr>
      <vt:lpstr>Modulation depth for 24 dBm drive</vt:lpstr>
      <vt:lpstr>RFAM vs. PM</vt:lpstr>
      <vt:lpstr>Installation at LHO 08/2012  Modulation depth for 24 dBm drive</vt:lpstr>
      <vt:lpstr>RFAM vs. PM</vt:lpstr>
      <vt:lpstr>What’s Next?</vt:lpstr>
      <vt:lpstr>Modulation depth / RFAM LLO</vt:lpstr>
    </vt:vector>
  </TitlesOfParts>
  <Company>Department of Physics / 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Volker Quetschke</dc:creator>
  <cp:lastModifiedBy>Volker Quetschke</cp:lastModifiedBy>
  <cp:revision>289</cp:revision>
  <dcterms:created xsi:type="dcterms:W3CDTF">2003-03-13T22:15:54Z</dcterms:created>
  <dcterms:modified xsi:type="dcterms:W3CDTF">2012-09-10T12:02:45Z</dcterms:modified>
</cp:coreProperties>
</file>