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875838" cy="7315200"/>
  <p:notesSz cx="6858000" cy="9144000"/>
  <p:defaultTextStyle>
    <a:defPPr>
      <a:defRPr lang="en-US"/>
    </a:defPPr>
    <a:lvl1pPr marL="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117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234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351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468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585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702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819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9360" algn="l" defTabSz="4911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936" y="-288"/>
      </p:cViewPr>
      <p:guideLst>
        <p:guide orient="horz" pos="2304"/>
        <p:guide pos="3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FEDC-9EAE-F545-8B63-F730B905FD23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1948-4EB9-FD46-B88D-64E3C0B6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7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5C6B6-802D-E448-A197-AC9735ACD830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85800"/>
            <a:ext cx="4629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E4E0-6948-4148-B7F0-37716290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4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117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234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351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468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5585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702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819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9360" algn="l" defTabSz="4911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272454"/>
            <a:ext cx="839446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76" y="4145280"/>
            <a:ext cx="69130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18CB93DB-3B93-1342-A4D6-4D609803C4E8}" type="datetime1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687944E5-5166-C145-935D-EDA0B70C5542}" type="datetime1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982" y="292948"/>
            <a:ext cx="222206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92" y="292948"/>
            <a:ext cx="650159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B1794F3B-6C4D-364B-B252-946CD5E0B994}" type="datetime1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56210C8C-0089-4A49-A357-6C64EDF748F0}" type="datetime1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3" y="4700694"/>
            <a:ext cx="8394462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123" y="3100495"/>
            <a:ext cx="8394462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1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2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35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4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5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7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8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9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F88C4344-39BA-294F-A18F-46A3B859B61B}" type="datetime1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92" y="1706880"/>
            <a:ext cx="4361828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218" y="1706880"/>
            <a:ext cx="4361828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61517CE7-BF59-F04D-9296-1FDD5D58F531}" type="datetime1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637454"/>
            <a:ext cx="4363544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170" indent="0">
              <a:buNone/>
              <a:defRPr sz="2100" b="1"/>
            </a:lvl2pPr>
            <a:lvl3pPr marL="982340" indent="0">
              <a:buNone/>
              <a:defRPr sz="1900" b="1"/>
            </a:lvl3pPr>
            <a:lvl4pPr marL="1473510" indent="0">
              <a:buNone/>
              <a:defRPr sz="1700" b="1"/>
            </a:lvl4pPr>
            <a:lvl5pPr marL="1964680" indent="0">
              <a:buNone/>
              <a:defRPr sz="1700" b="1"/>
            </a:lvl5pPr>
            <a:lvl6pPr marL="2455850" indent="0">
              <a:buNone/>
              <a:defRPr sz="1700" b="1"/>
            </a:lvl6pPr>
            <a:lvl7pPr marL="2947020" indent="0">
              <a:buNone/>
              <a:defRPr sz="1700" b="1"/>
            </a:lvl7pPr>
            <a:lvl8pPr marL="3438190" indent="0">
              <a:buNone/>
              <a:defRPr sz="1700" b="1"/>
            </a:lvl8pPr>
            <a:lvl9pPr marL="392936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92" y="2319867"/>
            <a:ext cx="4363544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789" y="1637454"/>
            <a:ext cx="4365258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170" indent="0">
              <a:buNone/>
              <a:defRPr sz="2100" b="1"/>
            </a:lvl2pPr>
            <a:lvl3pPr marL="982340" indent="0">
              <a:buNone/>
              <a:defRPr sz="1900" b="1"/>
            </a:lvl3pPr>
            <a:lvl4pPr marL="1473510" indent="0">
              <a:buNone/>
              <a:defRPr sz="1700" b="1"/>
            </a:lvl4pPr>
            <a:lvl5pPr marL="1964680" indent="0">
              <a:buNone/>
              <a:defRPr sz="1700" b="1"/>
            </a:lvl5pPr>
            <a:lvl6pPr marL="2455850" indent="0">
              <a:buNone/>
              <a:defRPr sz="1700" b="1"/>
            </a:lvl6pPr>
            <a:lvl7pPr marL="2947020" indent="0">
              <a:buNone/>
              <a:defRPr sz="1700" b="1"/>
            </a:lvl7pPr>
            <a:lvl8pPr marL="3438190" indent="0">
              <a:buNone/>
              <a:defRPr sz="1700" b="1"/>
            </a:lvl8pPr>
            <a:lvl9pPr marL="392936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789" y="2319867"/>
            <a:ext cx="4365258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B8C6D3B4-9A57-284B-BA56-BF89168F7C6B}" type="datetime1">
              <a:rPr lang="en-US" smtClean="0"/>
              <a:t>1/2/13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48432364-D1F6-5A44-9C34-F72E733013BE}" type="datetime1">
              <a:rPr lang="en-US" smtClean="0"/>
              <a:t>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B5F06709-0B35-624E-B1B8-96A48409F84B}" type="datetime1">
              <a:rPr lang="en-US" smtClean="0"/>
              <a:t>1/2/13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91253"/>
            <a:ext cx="3249083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178" y="291254"/>
            <a:ext cx="552086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2" y="1530774"/>
            <a:ext cx="3249083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1170" indent="0">
              <a:buNone/>
              <a:defRPr sz="1300"/>
            </a:lvl2pPr>
            <a:lvl3pPr marL="982340" indent="0">
              <a:buNone/>
              <a:defRPr sz="1100"/>
            </a:lvl3pPr>
            <a:lvl4pPr marL="1473510" indent="0">
              <a:buNone/>
              <a:defRPr sz="1000"/>
            </a:lvl4pPr>
            <a:lvl5pPr marL="1964680" indent="0">
              <a:buNone/>
              <a:defRPr sz="1000"/>
            </a:lvl5pPr>
            <a:lvl6pPr marL="2455850" indent="0">
              <a:buNone/>
              <a:defRPr sz="1000"/>
            </a:lvl6pPr>
            <a:lvl7pPr marL="2947020" indent="0">
              <a:buNone/>
              <a:defRPr sz="1000"/>
            </a:lvl7pPr>
            <a:lvl8pPr marL="3438190" indent="0">
              <a:buNone/>
              <a:defRPr sz="1000"/>
            </a:lvl8pPr>
            <a:lvl9pPr marL="3929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854EECE7-8EC7-B741-A942-C00E06666D23}" type="datetime1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33" y="5120640"/>
            <a:ext cx="5925503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733" y="653627"/>
            <a:ext cx="5925503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91170" indent="0">
              <a:buNone/>
              <a:defRPr sz="3000"/>
            </a:lvl2pPr>
            <a:lvl3pPr marL="982340" indent="0">
              <a:buNone/>
              <a:defRPr sz="2600"/>
            </a:lvl3pPr>
            <a:lvl4pPr marL="1473510" indent="0">
              <a:buNone/>
              <a:defRPr sz="2100"/>
            </a:lvl4pPr>
            <a:lvl5pPr marL="1964680" indent="0">
              <a:buNone/>
              <a:defRPr sz="2100"/>
            </a:lvl5pPr>
            <a:lvl6pPr marL="2455850" indent="0">
              <a:buNone/>
              <a:defRPr sz="2100"/>
            </a:lvl6pPr>
            <a:lvl7pPr marL="2947020" indent="0">
              <a:buNone/>
              <a:defRPr sz="2100"/>
            </a:lvl7pPr>
            <a:lvl8pPr marL="3438190" indent="0">
              <a:buNone/>
              <a:defRPr sz="2100"/>
            </a:lvl8pPr>
            <a:lvl9pPr marL="392936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733" y="5725161"/>
            <a:ext cx="5925503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1170" indent="0">
              <a:buNone/>
              <a:defRPr sz="1300"/>
            </a:lvl2pPr>
            <a:lvl3pPr marL="982340" indent="0">
              <a:buNone/>
              <a:defRPr sz="1100"/>
            </a:lvl3pPr>
            <a:lvl4pPr marL="1473510" indent="0">
              <a:buNone/>
              <a:defRPr sz="1000"/>
            </a:lvl4pPr>
            <a:lvl5pPr marL="1964680" indent="0">
              <a:buNone/>
              <a:defRPr sz="1000"/>
            </a:lvl5pPr>
            <a:lvl6pPr marL="2455850" indent="0">
              <a:buNone/>
              <a:defRPr sz="1000"/>
            </a:lvl6pPr>
            <a:lvl7pPr marL="2947020" indent="0">
              <a:buNone/>
              <a:defRPr sz="1000"/>
            </a:lvl7pPr>
            <a:lvl8pPr marL="3438190" indent="0">
              <a:buNone/>
              <a:defRPr sz="1000"/>
            </a:lvl8pPr>
            <a:lvl9pPr marL="3929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3792" y="6780107"/>
            <a:ext cx="2304362" cy="389467"/>
          </a:xfrm>
          <a:prstGeom prst="rect">
            <a:avLst/>
          </a:prstGeom>
        </p:spPr>
        <p:txBody>
          <a:bodyPr lIns="98234" tIns="49117" rIns="98234" bIns="49117"/>
          <a:lstStyle/>
          <a:p>
            <a:fld id="{1879AAD4-665A-6044-BE32-C16B0456268A}" type="datetime1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92" y="292947"/>
            <a:ext cx="8888254" cy="1219200"/>
          </a:xfrm>
          <a:prstGeom prst="rect">
            <a:avLst/>
          </a:prstGeom>
        </p:spPr>
        <p:txBody>
          <a:bodyPr vert="horz" lIns="98234" tIns="49117" rIns="98234" bIns="491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706880"/>
            <a:ext cx="8888254" cy="4827694"/>
          </a:xfrm>
          <a:prstGeom prst="rect">
            <a:avLst/>
          </a:prstGeom>
        </p:spPr>
        <p:txBody>
          <a:bodyPr vert="horz" lIns="98234" tIns="49117" rIns="98234" bIns="491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861387"/>
            <a:ext cx="1755705" cy="389467"/>
          </a:xfrm>
          <a:prstGeom prst="rect">
            <a:avLst/>
          </a:prstGeom>
        </p:spPr>
        <p:txBody>
          <a:bodyPr vert="horz" lIns="98234" tIns="49117" rIns="98234" bIns="491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G1201295-v2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671" y="6847840"/>
            <a:ext cx="1783137" cy="389467"/>
          </a:xfrm>
          <a:prstGeom prst="rect">
            <a:avLst/>
          </a:prstGeom>
        </p:spPr>
        <p:txBody>
          <a:bodyPr vert="horz" lIns="98234" tIns="49117" rIns="98234" bIns="4911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A17A-1893-5F4D-8C25-27CF1028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9117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377" indent="-368377" algn="l" defTabSz="49117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151" indent="-306981" algn="l" defTabSz="49117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925" indent="-245585" algn="l" defTabSz="49117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9095" indent="-245585" algn="l" defTabSz="49117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10265" indent="-245585" algn="l" defTabSz="49117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1435" indent="-245585" algn="l" defTabSz="49117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2605" indent="-245585" algn="l" defTabSz="49117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3775" indent="-245585" algn="l" defTabSz="49117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4945" indent="-245585" algn="l" defTabSz="49117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117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234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51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68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85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702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819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9360" algn="l" defTabSz="4911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069254"/>
            <a:ext cx="8394462" cy="1568027"/>
          </a:xfrm>
        </p:spPr>
        <p:txBody>
          <a:bodyPr/>
          <a:lstStyle/>
          <a:p>
            <a:r>
              <a:rPr lang="en-US" dirty="0" smtClean="0"/>
              <a:t>Magnetic Coupling to Test Mass Suspensions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Analysis of R. Schofield’s B-field coupling measurements at LHO, </a:t>
            </a:r>
          </a:p>
          <a:p>
            <a:r>
              <a:rPr lang="en-US" dirty="0" smtClean="0"/>
              <a:t>December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b="1" i="1" dirty="0"/>
              <a:t>Latest Schofield measurements: </a:t>
            </a:r>
            <a:br>
              <a:rPr lang="en-US" sz="3900" b="1" i="1" dirty="0"/>
            </a:br>
            <a:r>
              <a:rPr lang="en-US" sz="3900" b="1" i="1" dirty="0"/>
              <a:t>H1 ITMY </a:t>
            </a:r>
            <a:r>
              <a:rPr lang="en-US" sz="3400" b="1" i="1" dirty="0"/>
              <a:t>(LHO log entry 4944)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4" y="1650639"/>
            <a:ext cx="7736073" cy="55676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807323" y="3440838"/>
            <a:ext cx="3063339" cy="2763520"/>
          </a:xfrm>
          <a:prstGeom prst="line">
            <a:avLst/>
          </a:prstGeom>
          <a:ln w="381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200536" y="3097636"/>
            <a:ext cx="3063339" cy="2763520"/>
          </a:xfrm>
          <a:prstGeom prst="line">
            <a:avLst/>
          </a:prstGeom>
          <a:ln w="381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Callout 1 7"/>
          <p:cNvSpPr/>
          <p:nvPr/>
        </p:nvSpPr>
        <p:spPr>
          <a:xfrm>
            <a:off x="6748513" y="4461369"/>
            <a:ext cx="2011745" cy="957298"/>
          </a:xfrm>
          <a:prstGeom prst="borderCallout1">
            <a:avLst>
              <a:gd name="adj1" fmla="val 18750"/>
              <a:gd name="adj2" fmla="val -606"/>
              <a:gd name="adj3" fmla="val 112500"/>
              <a:gd name="adj4" fmla="val -38333"/>
            </a:avLst>
          </a:prstGeom>
          <a:solidFill>
            <a:srgbClr val="FF6600"/>
          </a:solidFill>
          <a:ln w="19050" cmpd="sng">
            <a:solidFill>
              <a:srgbClr val="FF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r>
              <a:rPr lang="en-US" dirty="0" smtClean="0"/>
              <a:t>1/f</a:t>
            </a:r>
            <a:r>
              <a:rPr lang="en-US" baseline="30000" dirty="0" smtClean="0"/>
              <a:t>4</a:t>
            </a:r>
            <a:r>
              <a:rPr lang="en-US" dirty="0" smtClean="0"/>
              <a:t>, consistent w/ coupling to penultimate stage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7297149" y="2339062"/>
            <a:ext cx="2304362" cy="957298"/>
          </a:xfrm>
          <a:prstGeom prst="borderCallout1">
            <a:avLst>
              <a:gd name="adj1" fmla="val 23228"/>
              <a:gd name="adj2" fmla="val -2688"/>
              <a:gd name="adj3" fmla="val -26306"/>
              <a:gd name="adj4" fmla="val -28720"/>
            </a:avLst>
          </a:prstGeom>
          <a:ln w="19050" cmpd="sng"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r>
              <a:rPr lang="en-US" sz="1500" dirty="0"/>
              <a:t>TOP ECD magnets removed (many); UIM blade ECD magnets removed (2x per blade)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90687" y="2041031"/>
            <a:ext cx="1581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92948"/>
            <a:ext cx="8888254" cy="1106875"/>
          </a:xfrm>
        </p:spPr>
        <p:txBody>
          <a:bodyPr>
            <a:noAutofit/>
          </a:bodyPr>
          <a:lstStyle/>
          <a:p>
            <a:r>
              <a:rPr lang="en-US" sz="3900" b="1" i="1" dirty="0"/>
              <a:t>How did we set max PM stage magnet size? (T050271)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21" y="2004884"/>
            <a:ext cx="6309563" cy="493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145" y="1673052"/>
            <a:ext cx="4595430" cy="3939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8234" tIns="49117" rIns="98234" bIns="49117" rtlCol="0">
            <a:spAutoFit/>
          </a:bodyPr>
          <a:lstStyle/>
          <a:p>
            <a:r>
              <a:rPr lang="en-US" dirty="0" smtClean="0"/>
              <a:t>Coupling measurements from </a:t>
            </a:r>
            <a:r>
              <a:rPr lang="en-US" dirty="0" err="1" smtClean="0"/>
              <a:t>iLIGO</a:t>
            </a:r>
            <a:r>
              <a:rPr lang="en-US" dirty="0" smtClean="0"/>
              <a:t> (2005):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7534899" y="2953163"/>
            <a:ext cx="1911158" cy="650251"/>
          </a:xfrm>
          <a:prstGeom prst="borderCallout1">
            <a:avLst>
              <a:gd name="adj1" fmla="val 48451"/>
              <a:gd name="adj2" fmla="val -199"/>
              <a:gd name="adj3" fmla="val 48291"/>
              <a:gd name="adj4" fmla="val -38183"/>
            </a:avLst>
          </a:prstGeom>
          <a:ln w="19050" cmpd="sng"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r>
              <a:rPr lang="en-US" sz="1700" dirty="0"/>
              <a:t>Used 10 N/T/A-m</a:t>
            </a:r>
            <a:r>
              <a:rPr lang="en-US" sz="1700" baseline="30000" dirty="0"/>
              <a:t>2 </a:t>
            </a:r>
            <a:r>
              <a:rPr lang="en-US" sz="1700" dirty="0"/>
              <a:t>to set limits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20697"/>
            <a:ext cx="8888254" cy="763692"/>
          </a:xfrm>
        </p:spPr>
        <p:txBody>
          <a:bodyPr>
            <a:normAutofit/>
          </a:bodyPr>
          <a:lstStyle/>
          <a:p>
            <a:r>
              <a:rPr lang="en-US" sz="3900" b="1" i="1" dirty="0"/>
              <a:t>Magnetic field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2" y="1133404"/>
            <a:ext cx="6597608" cy="4687147"/>
          </a:xfrm>
          <a:prstGeom prst="rect">
            <a:avLst/>
          </a:prstGeom>
          <a:ln w="1905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89" y="3585350"/>
            <a:ext cx="3822568" cy="3346027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4111" y="5996659"/>
            <a:ext cx="3035905" cy="689420"/>
          </a:xfrm>
          <a:prstGeom prst="rect">
            <a:avLst/>
          </a:prstGeom>
          <a:noFill/>
        </p:spPr>
        <p:txBody>
          <a:bodyPr wrap="square" lIns="98234" tIns="49117" rIns="98234" bIns="49117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Flux-gate magnetometer,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Noise floor: 2-3 </a:t>
            </a:r>
            <a:r>
              <a:rPr lang="en-US" dirty="0" err="1" smtClean="0">
                <a:solidFill>
                  <a:srgbClr val="FF6600"/>
                </a:solidFill>
              </a:rPr>
              <a:t>pT</a:t>
            </a:r>
            <a:r>
              <a:rPr lang="en-US" dirty="0" smtClean="0">
                <a:solidFill>
                  <a:srgbClr val="FF6600"/>
                </a:solidFill>
              </a:rPr>
              <a:t>/</a:t>
            </a:r>
            <a:r>
              <a:rPr lang="en-US" dirty="0" err="1" smtClean="0">
                <a:solidFill>
                  <a:srgbClr val="FF6600"/>
                </a:solidFill>
              </a:rPr>
              <a:t>rtHz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273" y="2895931"/>
            <a:ext cx="1856291" cy="689420"/>
          </a:xfrm>
          <a:prstGeom prst="rect">
            <a:avLst/>
          </a:prstGeom>
          <a:noFill/>
        </p:spPr>
        <p:txBody>
          <a:bodyPr wrap="square" lIns="98234" tIns="49117" rIns="98234" bIns="49117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Vault Coil magnetometer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297399" y="1860398"/>
            <a:ext cx="1911158" cy="650251"/>
          </a:xfrm>
          <a:prstGeom prst="borderCallout1">
            <a:avLst>
              <a:gd name="adj1" fmla="val 48451"/>
              <a:gd name="adj2" fmla="val -199"/>
              <a:gd name="adj3" fmla="val 48291"/>
              <a:gd name="adj4" fmla="val -38183"/>
            </a:avLst>
          </a:prstGeom>
          <a:ln w="19050" cmpd="sng"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r>
              <a:rPr lang="en-US" sz="1700" dirty="0"/>
              <a:t>Used 10</a:t>
            </a:r>
            <a:r>
              <a:rPr lang="en-US" sz="1700" baseline="30000" dirty="0"/>
              <a:t>-11</a:t>
            </a:r>
            <a:r>
              <a:rPr lang="en-US" sz="1700" dirty="0"/>
              <a:t> T/</a:t>
            </a:r>
            <a:r>
              <a:rPr lang="en-US" sz="1700" dirty="0" err="1"/>
              <a:t>rtHz</a:t>
            </a:r>
            <a:r>
              <a:rPr lang="en-US" sz="1700" baseline="30000" dirty="0"/>
              <a:t>  </a:t>
            </a:r>
            <a:r>
              <a:rPr lang="en-US" sz="1700" dirty="0"/>
              <a:t>to set limits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i="1" dirty="0"/>
              <a:t>PM stage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2" y="1508760"/>
            <a:ext cx="8888254" cy="53390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PM</a:t>
            </a:r>
            <a:r>
              <a:rPr lang="en-US" baseline="-25000" dirty="0" err="1" smtClean="0"/>
              <a:t>force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TM</a:t>
            </a:r>
            <a:r>
              <a:rPr lang="en-US" baseline="-25000" dirty="0" err="1" smtClean="0">
                <a:sym typeface="Wingdings"/>
              </a:rPr>
              <a:t>displacement</a:t>
            </a:r>
            <a:r>
              <a:rPr lang="en-US" dirty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 T= 2.8e-8 m/N @10 Hz</a:t>
            </a:r>
          </a:p>
          <a:p>
            <a:r>
              <a:rPr lang="en-US" dirty="0" err="1" smtClean="0"/>
              <a:t>Cplg</a:t>
            </a:r>
            <a:r>
              <a:rPr lang="en-US" dirty="0" smtClean="0"/>
              <a:t> * mu *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noise</a:t>
            </a:r>
            <a:r>
              <a:rPr lang="en-US" dirty="0" smtClean="0"/>
              <a:t> * T(10 Hz) &lt; 1e-20 m/</a:t>
            </a:r>
            <a:r>
              <a:rPr lang="en-US" dirty="0" err="1" smtClean="0"/>
              <a:t>rtHz</a:t>
            </a:r>
            <a:endParaRPr lang="en-US" dirty="0" smtClean="0"/>
          </a:p>
          <a:p>
            <a:r>
              <a:rPr lang="en-US" dirty="0" smtClean="0"/>
              <a:t>Mu &lt; 3.6 mA-m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Actual PM magnets: </a:t>
            </a:r>
          </a:p>
          <a:p>
            <a:pPr lvl="1"/>
            <a:r>
              <a:rPr lang="en-US" dirty="0" smtClean="0"/>
              <a:t>2mm </a:t>
            </a:r>
            <a:r>
              <a:rPr lang="en-US" dirty="0" err="1" smtClean="0"/>
              <a:t>diam</a:t>
            </a:r>
            <a:r>
              <a:rPr lang="en-US" dirty="0" smtClean="0"/>
              <a:t> x 6mm long,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1"/>
            <a:r>
              <a:rPr lang="en-US" dirty="0" smtClean="0"/>
              <a:t>Mu = 0.015 A-m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Paired with a compensation magnet, 30 mm axial separation</a:t>
            </a:r>
          </a:p>
          <a:p>
            <a:pPr lvl="1"/>
            <a:r>
              <a:rPr lang="en-US" dirty="0" smtClean="0"/>
              <a:t>Yes, magnet Mu is bigger than limit, but effective Mu thought/hoped to be several times smaller due to compensating magnet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92948"/>
            <a:ext cx="8888254" cy="935284"/>
          </a:xfrm>
        </p:spPr>
        <p:txBody>
          <a:bodyPr>
            <a:normAutofit/>
          </a:bodyPr>
          <a:lstStyle/>
          <a:p>
            <a:r>
              <a:rPr lang="en-US" sz="3900" b="1" i="1" dirty="0"/>
              <a:t>Observed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2" y="4614902"/>
            <a:ext cx="8888254" cy="2009987"/>
          </a:xfrm>
        </p:spPr>
        <p:txBody>
          <a:bodyPr/>
          <a:lstStyle/>
          <a:p>
            <a:r>
              <a:rPr lang="en-US" dirty="0" smtClean="0"/>
              <a:t>Implied B-field gradients:</a:t>
            </a:r>
          </a:p>
          <a:p>
            <a:pPr lvl="1"/>
            <a:r>
              <a:rPr lang="en-US" dirty="0" smtClean="0">
                <a:sym typeface="Wingdings"/>
              </a:rPr>
              <a:t>Pitch: (1/B)dB/dx = 70 m</a:t>
            </a:r>
            <a:r>
              <a:rPr lang="en-US" baseline="30000" dirty="0" smtClean="0">
                <a:sym typeface="Wingdings"/>
              </a:rPr>
              <a:t>-1 </a:t>
            </a:r>
            <a:r>
              <a:rPr lang="en-US" dirty="0" smtClean="0">
                <a:sym typeface="Wingdings"/>
              </a:rPr>
              <a:t>(1.5 cm scale)</a:t>
            </a:r>
          </a:p>
          <a:p>
            <a:pPr lvl="1"/>
            <a:r>
              <a:rPr lang="en-US" dirty="0" smtClean="0">
                <a:sym typeface="Wingdings"/>
              </a:rPr>
              <a:t>Yaw: </a:t>
            </a:r>
            <a:r>
              <a:rPr lang="en-US" dirty="0" smtClean="0">
                <a:sym typeface="Wingdings"/>
              </a:rPr>
              <a:t>(1/B)dB/dx = 2000 m</a:t>
            </a:r>
            <a:r>
              <a:rPr lang="en-US" baseline="30000" dirty="0" smtClean="0">
                <a:sym typeface="Wingdings"/>
              </a:rPr>
              <a:t>-1 </a:t>
            </a:r>
            <a:r>
              <a:rPr lang="en-US" dirty="0" smtClean="0">
                <a:sym typeface="Wingdings"/>
              </a:rPr>
              <a:t>(1/2 mm scale ??)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46308"/>
              </p:ext>
            </p:extLst>
          </p:nvPr>
        </p:nvGraphicFramePr>
        <p:xfrm>
          <a:off x="493790" y="1490134"/>
          <a:ext cx="8760237" cy="176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06"/>
                <a:gridCol w="2023805"/>
                <a:gridCol w="2066115"/>
                <a:gridCol w="1776888"/>
                <a:gridCol w="2048323"/>
              </a:tblGrid>
              <a:tr h="97536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PM </a:t>
                      </a:r>
                      <a:r>
                        <a:rPr lang="en-US" sz="1900" dirty="0" smtClean="0">
                          <a:sym typeface="Wingdings"/>
                        </a:rPr>
                        <a:t> TM torque-to-angle (SUS model)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Measured coupling</a:t>
                      </a:r>
                      <a:endParaRPr lang="en-US" sz="1900" dirty="0"/>
                    </a:p>
                  </a:txBody>
                  <a:tcPr marL="98758" marR="9875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Implied torque coupling</a:t>
                      </a:r>
                      <a:endParaRPr lang="en-US" sz="1900" dirty="0"/>
                    </a:p>
                  </a:txBody>
                  <a:tcPr marL="98758" marR="9875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B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smtClean="0">
                          <a:sym typeface="Wingdings"/>
                        </a:rPr>
                        <a:t> Force  (12cm lever; normalized by mu)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</a:tr>
              <a:tr h="39556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Pitch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2e-5 rad/N-m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2.5e-6 rad/T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0.125 N-m/T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70 N/T/A-m</a:t>
                      </a:r>
                      <a:r>
                        <a:rPr lang="en-US" sz="1900" baseline="30000" dirty="0" smtClean="0"/>
                        <a:t>2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</a:tr>
              <a:tr h="39556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Yaw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7e-6 rad/N-m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2.5e-5 rad/T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3.5 N-m/T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2000 N/T/A-m</a:t>
                      </a:r>
                      <a:r>
                        <a:rPr lang="en-US" sz="1900" baseline="30000" dirty="0" smtClean="0"/>
                        <a:t>2</a:t>
                      </a:r>
                      <a:endParaRPr lang="en-US" sz="1900" dirty="0"/>
                    </a:p>
                  </a:txBody>
                  <a:tcPr marL="98758" marR="98758" marT="48768" marB="48768"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690368" y="3476978"/>
            <a:ext cx="1956879" cy="1002453"/>
          </a:xfrm>
          <a:prstGeom prst="wedgeRectCallout">
            <a:avLst>
              <a:gd name="adj1" fmla="val -35698"/>
              <a:gd name="adj2" fmla="val -70833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r>
              <a:rPr lang="en-US" dirty="0" smtClean="0"/>
              <a:t>Compare to </a:t>
            </a:r>
          </a:p>
          <a:p>
            <a:pPr algn="ctr"/>
            <a:r>
              <a:rPr lang="en-US" dirty="0" smtClean="0"/>
              <a:t>10 N/T/A-m</a:t>
            </a:r>
            <a:r>
              <a:rPr lang="en-US" baseline="30000" dirty="0" smtClean="0"/>
              <a:t>2</a:t>
            </a:r>
            <a:r>
              <a:rPr lang="en-US" dirty="0" smtClean="0"/>
              <a:t> used to set limits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1" y="4804553"/>
            <a:ext cx="3680579" cy="38382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92947"/>
            <a:ext cx="8888254" cy="1034626"/>
          </a:xfrm>
        </p:spPr>
        <p:txBody>
          <a:bodyPr>
            <a:normAutofit/>
          </a:bodyPr>
          <a:lstStyle/>
          <a:p>
            <a:r>
              <a:rPr lang="en-US" sz="3900" b="1" i="1" dirty="0"/>
              <a:t>Extrapolation to longitudinal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" y="1399823"/>
            <a:ext cx="8979698" cy="5134752"/>
          </a:xfrm>
        </p:spPr>
        <p:txBody>
          <a:bodyPr/>
          <a:lstStyle/>
          <a:p>
            <a:r>
              <a:rPr lang="en-US" dirty="0" smtClean="0"/>
              <a:t>For force applied at PM magnets, relation between displacement and angle (above 5 Hz):</a:t>
            </a:r>
          </a:p>
          <a:p>
            <a:pPr lvl="1"/>
            <a:r>
              <a:rPr lang="en-US" dirty="0" smtClean="0"/>
              <a:t>Pitch: 0.01 m/rad</a:t>
            </a:r>
          </a:p>
          <a:p>
            <a:pPr lvl="1"/>
            <a:r>
              <a:rPr lang="en-US" dirty="0" smtClean="0"/>
              <a:t>Yaw: 0.03 m/rad</a:t>
            </a:r>
          </a:p>
          <a:p>
            <a:r>
              <a:rPr lang="en-US" dirty="0" smtClean="0"/>
              <a:t>Potential longitudinal coupling, inferred from measured pit/yaw coupling, is thus, @10 Hz: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7.5e-7 m/Tesla</a:t>
            </a:r>
            <a:r>
              <a:rPr lang="en-US" dirty="0" smtClean="0"/>
              <a:t>, from yaw measurement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2.5e-8 m/Tesla</a:t>
            </a:r>
            <a:r>
              <a:rPr lang="en-US" dirty="0" smtClean="0"/>
              <a:t>, from pitch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563880"/>
            <a:ext cx="8888254" cy="966893"/>
          </a:xfrm>
        </p:spPr>
        <p:txBody>
          <a:bodyPr>
            <a:normAutofit/>
          </a:bodyPr>
          <a:lstStyle/>
          <a:p>
            <a:r>
              <a:rPr lang="en-US" sz="3900" dirty="0"/>
              <a:t>Strain noise, assuming 10 </a:t>
            </a:r>
            <a:r>
              <a:rPr lang="en-US" sz="3900" dirty="0" err="1"/>
              <a:t>pT</a:t>
            </a:r>
            <a:r>
              <a:rPr lang="en-US" sz="3900" dirty="0"/>
              <a:t>/</a:t>
            </a:r>
            <a:r>
              <a:rPr lang="en-US" sz="3900" dirty="0" err="1"/>
              <a:t>rtHz</a:t>
            </a:r>
            <a:endParaRPr lang="en-US" sz="3900" dirty="0"/>
          </a:p>
        </p:txBody>
      </p:sp>
      <p:pic>
        <p:nvPicPr>
          <p:cNvPr id="7" name="Picture 6" descr="StrainBn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853" y="94058"/>
            <a:ext cx="5648960" cy="8332738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 rot="14100000">
            <a:off x="872386" y="4464796"/>
            <a:ext cx="4279163" cy="923717"/>
          </a:xfrm>
          <a:prstGeom prst="trapezoid">
            <a:avLst>
              <a:gd name="adj" fmla="val 68095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 flipH="1">
            <a:off x="1213164" y="2947576"/>
            <a:ext cx="1517227" cy="363408"/>
          </a:xfrm>
          <a:prstGeom prst="triangle">
            <a:avLst>
              <a:gd name="adj" fmla="val 64450"/>
            </a:avLst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34" tIns="49117" rIns="98234" bIns="49117" spcCol="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48952" y="5527040"/>
            <a:ext cx="2069613" cy="393954"/>
          </a:xfrm>
          <a:prstGeom prst="rect">
            <a:avLst/>
          </a:prstGeom>
          <a:noFill/>
        </p:spPr>
        <p:txBody>
          <a:bodyPr wrap="none" lIns="98234" tIns="49117" rIns="98234" bIns="49117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25 W, T=35% SRM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6311" y="2629514"/>
            <a:ext cx="1222603" cy="689420"/>
          </a:xfrm>
          <a:prstGeom prst="rect">
            <a:avLst/>
          </a:prstGeom>
          <a:noFill/>
        </p:spPr>
        <p:txBody>
          <a:bodyPr wrap="none" lIns="98234" tIns="49117" rIns="98234" bIns="49117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From yaw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coupling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53020" y="3318934"/>
            <a:ext cx="233180" cy="3928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7279" y="5718154"/>
            <a:ext cx="1315240" cy="689420"/>
          </a:xfrm>
          <a:prstGeom prst="rect">
            <a:avLst/>
          </a:prstGeom>
          <a:noFill/>
        </p:spPr>
        <p:txBody>
          <a:bodyPr wrap="none" lIns="98234" tIns="49117" rIns="98234" bIns="49117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From pitch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coupling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04362" y="5378027"/>
            <a:ext cx="371949" cy="3401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292947"/>
            <a:ext cx="8888254" cy="980439"/>
          </a:xfrm>
        </p:spPr>
        <p:txBody>
          <a:bodyPr>
            <a:normAutofit/>
          </a:bodyPr>
          <a:lstStyle/>
          <a:p>
            <a:r>
              <a:rPr lang="en-US" sz="3900" b="1" i="1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2" y="1246293"/>
            <a:ext cx="8888254" cy="5432213"/>
          </a:xfrm>
        </p:spPr>
        <p:txBody>
          <a:bodyPr>
            <a:normAutofit lnSpcReduction="10000"/>
          </a:bodyPr>
          <a:lstStyle/>
          <a:p>
            <a:r>
              <a:rPr lang="en-US" sz="3000" dirty="0" err="1"/>
              <a:t>aOSEM</a:t>
            </a:r>
            <a:r>
              <a:rPr lang="en-US" sz="3000" dirty="0"/>
              <a:t> holders on the reaction chain PM stage (L2) will be replaced with slit parts (reduce eddy currents)</a:t>
            </a:r>
          </a:p>
          <a:p>
            <a:pPr lvl="1"/>
            <a:r>
              <a:rPr lang="en-US" sz="2600" dirty="0"/>
              <a:t>H1 ITMY: can be replaced in-situ, but may wait for an opportune time</a:t>
            </a:r>
          </a:p>
          <a:p>
            <a:pPr lvl="1"/>
            <a:r>
              <a:rPr lang="en-US" sz="2600" dirty="0"/>
              <a:t>L1 ITMX: parts being prepared now</a:t>
            </a:r>
          </a:p>
          <a:p>
            <a:r>
              <a:rPr lang="en-US" dirty="0" smtClean="0"/>
              <a:t>Prospect for measuring Longitudinal coupling</a:t>
            </a:r>
          </a:p>
          <a:p>
            <a:pPr lvl="1"/>
            <a:r>
              <a:rPr lang="en-US" dirty="0" smtClean="0"/>
              <a:t>Applied fields are ‘tens of micro-Tesla’</a:t>
            </a:r>
          </a:p>
          <a:p>
            <a:pPr lvl="1"/>
            <a:r>
              <a:rPr lang="en-US" dirty="0" smtClean="0"/>
              <a:t>Longitudinal motion of 10</a:t>
            </a:r>
            <a:r>
              <a:rPr lang="en-US" baseline="30000" dirty="0" smtClean="0"/>
              <a:t>-12</a:t>
            </a:r>
            <a:r>
              <a:rPr lang="en-US" dirty="0" smtClean="0"/>
              <a:t> – few 10</a:t>
            </a:r>
            <a:r>
              <a:rPr lang="en-US" baseline="30000" dirty="0" smtClean="0"/>
              <a:t>-11</a:t>
            </a:r>
            <a:r>
              <a:rPr lang="en-US" dirty="0" smtClean="0"/>
              <a:t> meters</a:t>
            </a:r>
          </a:p>
          <a:p>
            <a:pPr lvl="1"/>
            <a:r>
              <a:rPr lang="en-US" dirty="0" smtClean="0"/>
              <a:t>H2OAT sensitivity at 10 Hz: ~10</a:t>
            </a:r>
            <a:r>
              <a:rPr lang="en-US" baseline="30000" dirty="0" smtClean="0"/>
              <a:t>-10</a:t>
            </a:r>
            <a:r>
              <a:rPr lang="en-US" dirty="0" smtClean="0"/>
              <a:t> m/</a:t>
            </a:r>
            <a:r>
              <a:rPr lang="en-US" dirty="0" err="1" smtClean="0"/>
              <a:t>rtHz</a:t>
            </a:r>
            <a:endParaRPr lang="en-US" dirty="0" smtClean="0"/>
          </a:p>
          <a:p>
            <a:pPr lvl="1"/>
            <a:r>
              <a:rPr lang="en-US" dirty="0" smtClean="0"/>
              <a:t>L1 will have Michelson sensing, ~10</a:t>
            </a:r>
            <a:r>
              <a:rPr lang="en-US" baseline="30000" dirty="0" smtClean="0"/>
              <a:t>-16</a:t>
            </a:r>
            <a:r>
              <a:rPr lang="en-US" dirty="0" smtClean="0"/>
              <a:t> m/</a:t>
            </a:r>
            <a:r>
              <a:rPr lang="en-US" dirty="0" err="1" smtClean="0"/>
              <a:t>rtHz</a:t>
            </a:r>
            <a:r>
              <a:rPr lang="en-US" dirty="0" smtClean="0"/>
              <a:t> or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A17A-1893-5F4D-8C25-27CF102870DF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G1201295-v2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21697</TotalTime>
  <Words>596</Words>
  <Application>Microsoft Macintosh PowerPoint</Application>
  <PresentationFormat>Custom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Magnetic Coupling to Test Mass Suspensions</vt:lpstr>
      <vt:lpstr>Latest Schofield measurements:  H1 ITMY (LHO log entry 4944)</vt:lpstr>
      <vt:lpstr>How did we set max PM stage magnet size? (T050271)</vt:lpstr>
      <vt:lpstr>Magnetic field noise</vt:lpstr>
      <vt:lpstr>PM stage coupling</vt:lpstr>
      <vt:lpstr>Observed coupling</vt:lpstr>
      <vt:lpstr>Extrapolation to longitudinal motion</vt:lpstr>
      <vt:lpstr>Strain noise, assuming 10 pT/rtHz</vt:lpstr>
      <vt:lpstr>Next steps</vt:lpstr>
    </vt:vector>
  </TitlesOfParts>
  <Company>M.I.T.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Coupling to Test Mass Suspensions</dc:title>
  <dc:creator>Peter Fritschel User</dc:creator>
  <cp:lastModifiedBy>Peter Fritschel User</cp:lastModifiedBy>
  <cp:revision>31</cp:revision>
  <cp:lastPrinted>2012-12-19T04:01:16Z</cp:lastPrinted>
  <dcterms:created xsi:type="dcterms:W3CDTF">2012-12-18T14:40:11Z</dcterms:created>
  <dcterms:modified xsi:type="dcterms:W3CDTF">2013-01-02T16:17:35Z</dcterms:modified>
</cp:coreProperties>
</file>