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87" r:id="rId3"/>
    <p:sldId id="288" r:id="rId4"/>
    <p:sldId id="289" r:id="rId5"/>
    <p:sldId id="312" r:id="rId6"/>
    <p:sldId id="290" r:id="rId7"/>
    <p:sldId id="265" r:id="rId8"/>
    <p:sldId id="261" r:id="rId9"/>
    <p:sldId id="313" r:id="rId10"/>
    <p:sldId id="291" r:id="rId11"/>
    <p:sldId id="272" r:id="rId12"/>
    <p:sldId id="316" r:id="rId13"/>
    <p:sldId id="292" r:id="rId14"/>
    <p:sldId id="303" r:id="rId15"/>
    <p:sldId id="317" r:id="rId16"/>
    <p:sldId id="305" r:id="rId17"/>
    <p:sldId id="298" r:id="rId18"/>
    <p:sldId id="323" r:id="rId19"/>
    <p:sldId id="318" r:id="rId20"/>
    <p:sldId id="307" r:id="rId21"/>
    <p:sldId id="300" r:id="rId22"/>
    <p:sldId id="319" r:id="rId23"/>
    <p:sldId id="299" r:id="rId24"/>
    <p:sldId id="301" r:id="rId25"/>
    <p:sldId id="304" r:id="rId26"/>
    <p:sldId id="315" r:id="rId27"/>
    <p:sldId id="285" r:id="rId28"/>
    <p:sldId id="314" r:id="rId29"/>
    <p:sldId id="276" r:id="rId30"/>
    <p:sldId id="279" r:id="rId31"/>
    <p:sldId id="277" r:id="rId32"/>
    <p:sldId id="280" r:id="rId33"/>
    <p:sldId id="311" r:id="rId34"/>
    <p:sldId id="324" r:id="rId35"/>
    <p:sldId id="321" r:id="rId36"/>
    <p:sldId id="260" r:id="rId37"/>
    <p:sldId id="270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785B0"/>
    <a:srgbClr val="AAC47E"/>
    <a:srgbClr val="C87978"/>
    <a:srgbClr val="7997C5"/>
    <a:srgbClr val="FF99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21" autoAdjust="0"/>
    <p:restoredTop sz="99414" autoAdjust="0"/>
  </p:normalViewPr>
  <p:slideViewPr>
    <p:cSldViewPr snapToGrid="0" snapToObjects="1">
      <p:cViewPr>
        <p:scale>
          <a:sx n="70" d="100"/>
          <a:sy n="70" d="100"/>
        </p:scale>
        <p:origin x="-2040" y="-4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5%20Prudential%20Body%20Box%20Result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5%20Prudential%20Body%20Box%20Results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cuments:KateWindows:Body%20Box:T13000931-v6%20Prudential%20Body%20Box%20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Margot's Number of 0.3um Particles</a:t>
            </a:r>
          </a:p>
        </c:rich>
      </c:tx>
      <c:layout>
        <c:manualLayout>
          <c:xMode val="edge"/>
          <c:yMode val="edge"/>
          <c:x val="0.33458633691915302"/>
          <c:y val="2.15816549135862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8597316180547803E-2"/>
          <c:y val="8.0537808043074893E-2"/>
          <c:w val="0.85845048242209099"/>
          <c:h val="0.768773809387255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'Test Data'!$A$5</c:f>
              <c:strCache>
                <c:ptCount val="1"/>
                <c:pt idx="0">
                  <c:v>2010 garb w/ scrubs</c:v>
                </c:pt>
              </c:strCache>
            </c:strRef>
          </c:tx>
          <c:spPr>
            <a:solidFill>
              <a:srgbClr val="800000"/>
            </a:solidFill>
          </c:spPr>
          <c:invertIfNegative val="0"/>
          <c:cat>
            <c:strRef>
              <c:f>('Test Data'!$A$11:$A$15,'Test Data'!$A$17:$A$21,'Test Data'!$A$23:$A$25)</c:f>
              <c:strCache>
                <c:ptCount val="13"/>
                <c:pt idx="0">
                  <c:v>Still (1 min)</c:v>
                </c:pt>
                <c:pt idx="1">
                  <c:v>Arm Reach (1 min)</c:v>
                </c:pt>
                <c:pt idx="2">
                  <c:v>Arm Reach (1 min)</c:v>
                </c:pt>
                <c:pt idx="3">
                  <c:v>Arm Reach (1 min)</c:v>
                </c:pt>
                <c:pt idx="4">
                  <c:v>Arm Reach (1 min)</c:v>
                </c:pt>
                <c:pt idx="5">
                  <c:v>Still (1 min)</c:v>
                </c:pt>
                <c:pt idx="6">
                  <c:v>Marching (1 min)</c:v>
                </c:pt>
                <c:pt idx="7">
                  <c:v>Marching (1 min)</c:v>
                </c:pt>
                <c:pt idx="8">
                  <c:v>Marching (1 min)</c:v>
                </c:pt>
                <c:pt idx="9">
                  <c:v>Marching (1 min)</c:v>
                </c:pt>
                <c:pt idx="10">
                  <c:v>Still (1 min)</c:v>
                </c:pt>
                <c:pt idx="11">
                  <c:v>Knee Bends (1 min)</c:v>
                </c:pt>
                <c:pt idx="12">
                  <c:v>Still (1 min)</c:v>
                </c:pt>
              </c:strCache>
            </c:strRef>
          </c:cat>
          <c:val>
            <c:numRef>
              <c:f>('Test Data'!$AF$11:$AF$15,'Test Data'!$AF$17:$AF$21,'Test Data'!$AF$23:$AF$25)</c:f>
              <c:numCache>
                <c:formatCode>0.0</c:formatCode>
                <c:ptCount val="13"/>
                <c:pt idx="0">
                  <c:v>105.94410000000001</c:v>
                </c:pt>
                <c:pt idx="1">
                  <c:v>70.629399999999976</c:v>
                </c:pt>
                <c:pt idx="2">
                  <c:v>317.83229999999998</c:v>
                </c:pt>
                <c:pt idx="3">
                  <c:v>176.5735</c:v>
                </c:pt>
                <c:pt idx="4">
                  <c:v>317.83229999999998</c:v>
                </c:pt>
                <c:pt idx="5">
                  <c:v>0</c:v>
                </c:pt>
                <c:pt idx="6">
                  <c:v>317.83229999999998</c:v>
                </c:pt>
                <c:pt idx="7">
                  <c:v>494.4058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70.629399999999976</c:v>
                </c:pt>
                <c:pt idx="12">
                  <c:v>1094.7556999999999</c:v>
                </c:pt>
              </c:numCache>
            </c:numRef>
          </c:val>
        </c:ser>
        <c:ser>
          <c:idx val="1"/>
          <c:order val="1"/>
          <c:tx>
            <c:strRef>
              <c:f>'Test Data'!$A$36</c:f>
              <c:strCache>
                <c:ptCount val="1"/>
                <c:pt idx="0">
                  <c:v>2008 garb w/ scrubs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val>
            <c:numRef>
              <c:f>('Test Data'!$AF$42:$AF$46,'Test Data'!$AF$48:$AF$52,'Test Data'!$AF$54:$AF$56)</c:f>
              <c:numCache>
                <c:formatCode>0.0</c:formatCode>
                <c:ptCount val="13"/>
                <c:pt idx="0">
                  <c:v>317.83229999999998</c:v>
                </c:pt>
                <c:pt idx="1">
                  <c:v>141.25880000000001</c:v>
                </c:pt>
                <c:pt idx="2">
                  <c:v>1906.9938</c:v>
                </c:pt>
                <c:pt idx="3">
                  <c:v>600.34989999999959</c:v>
                </c:pt>
                <c:pt idx="4">
                  <c:v>353.14699999999999</c:v>
                </c:pt>
                <c:pt idx="5">
                  <c:v>176.5735</c:v>
                </c:pt>
                <c:pt idx="6">
                  <c:v>1553.8468</c:v>
                </c:pt>
                <c:pt idx="7">
                  <c:v>247.2029</c:v>
                </c:pt>
                <c:pt idx="8">
                  <c:v>317.83229999999998</c:v>
                </c:pt>
                <c:pt idx="9">
                  <c:v>600.34989999999959</c:v>
                </c:pt>
                <c:pt idx="10">
                  <c:v>247.2029</c:v>
                </c:pt>
                <c:pt idx="11">
                  <c:v>2118.8820000000001</c:v>
                </c:pt>
                <c:pt idx="12">
                  <c:v>565.03519999999958</c:v>
                </c:pt>
              </c:numCache>
            </c:numRef>
          </c:val>
        </c:ser>
        <c:ser>
          <c:idx val="2"/>
          <c:order val="2"/>
          <c:tx>
            <c:strRef>
              <c:f>'Test Data'!$A$62</c:f>
              <c:strCache>
                <c:ptCount val="1"/>
                <c:pt idx="0">
                  <c:v>2010 garb w/ street clothes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val>
            <c:numRef>
              <c:f>('Test Data'!$AF$68:$AF$72,'Test Data'!$AF$74:$AF$78,'Test Data'!$AF$80:$AF$82)</c:f>
              <c:numCache>
                <c:formatCode>0.0</c:formatCode>
                <c:ptCount val="13"/>
                <c:pt idx="0">
                  <c:v>3248.9524000000001</c:v>
                </c:pt>
                <c:pt idx="1">
                  <c:v>3213.6377000000002</c:v>
                </c:pt>
                <c:pt idx="2">
                  <c:v>353.14699999999999</c:v>
                </c:pt>
                <c:pt idx="3">
                  <c:v>670.97929999999997</c:v>
                </c:pt>
                <c:pt idx="4">
                  <c:v>282.51760000000002</c:v>
                </c:pt>
                <c:pt idx="5">
                  <c:v>1236.0145</c:v>
                </c:pt>
                <c:pt idx="6">
                  <c:v>988.81159999999954</c:v>
                </c:pt>
                <c:pt idx="7">
                  <c:v>1341.9585999999999</c:v>
                </c:pt>
                <c:pt idx="8">
                  <c:v>1059.441</c:v>
                </c:pt>
                <c:pt idx="9">
                  <c:v>247.2029</c:v>
                </c:pt>
                <c:pt idx="10">
                  <c:v>600.34989999999959</c:v>
                </c:pt>
                <c:pt idx="11">
                  <c:v>1871.6791000000001</c:v>
                </c:pt>
                <c:pt idx="12">
                  <c:v>1730.4203</c:v>
                </c:pt>
              </c:numCache>
            </c:numRef>
          </c:val>
        </c:ser>
        <c:ser>
          <c:idx val="3"/>
          <c:order val="3"/>
          <c:tx>
            <c:strRef>
              <c:f>'Test Data'!$A$94</c:f>
              <c:strCache>
                <c:ptCount val="1"/>
                <c:pt idx="0">
                  <c:v>New garb w/ scrubs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val>
            <c:numRef>
              <c:f>('Test Data'!$AF$99:$AF$103,'Test Data'!$AF$105:$AF$109,'Test Data'!$AF$111:$AF$113)</c:f>
              <c:numCache>
                <c:formatCode>0.0</c:formatCode>
                <c:ptCount val="13"/>
                <c:pt idx="0">
                  <c:v>211.88820000000001</c:v>
                </c:pt>
                <c:pt idx="1">
                  <c:v>1094.7556999999999</c:v>
                </c:pt>
                <c:pt idx="2">
                  <c:v>388.46170000000001</c:v>
                </c:pt>
                <c:pt idx="3">
                  <c:v>353.14699999999999</c:v>
                </c:pt>
                <c:pt idx="4">
                  <c:v>776.92340000000002</c:v>
                </c:pt>
                <c:pt idx="5">
                  <c:v>1024.1262999999999</c:v>
                </c:pt>
                <c:pt idx="6">
                  <c:v>1341.9585999999999</c:v>
                </c:pt>
                <c:pt idx="7">
                  <c:v>847.55279999999959</c:v>
                </c:pt>
                <c:pt idx="8">
                  <c:v>847.55279999999959</c:v>
                </c:pt>
                <c:pt idx="9">
                  <c:v>988.81159999999954</c:v>
                </c:pt>
                <c:pt idx="10">
                  <c:v>459.09109999999959</c:v>
                </c:pt>
                <c:pt idx="11">
                  <c:v>423.77640000000002</c:v>
                </c:pt>
                <c:pt idx="12">
                  <c:v>1094.7556999999999</c:v>
                </c:pt>
              </c:numCache>
            </c:numRef>
          </c:val>
        </c:ser>
        <c:ser>
          <c:idx val="4"/>
          <c:order val="4"/>
          <c:tx>
            <c:strRef>
              <c:f>'Test Data'!$A$119</c:f>
              <c:strCache>
                <c:ptCount val="1"/>
                <c:pt idx="0">
                  <c:v>New garb w/ street clothes</c:v>
                </c:pt>
              </c:strCache>
            </c:strRef>
          </c:tx>
          <c:spPr>
            <a:solidFill>
              <a:srgbClr val="FFFF66"/>
            </a:solidFill>
          </c:spPr>
          <c:invertIfNegative val="0"/>
          <c:val>
            <c:numRef>
              <c:f>('Test Data'!$AF$124:$AF$128,'Test Data'!$AF$130:$AF$134,'Test Data'!$AF$136:$AF$138)</c:f>
              <c:numCache>
                <c:formatCode>0.0</c:formatCode>
                <c:ptCount val="13"/>
                <c:pt idx="0">
                  <c:v>105.94410000000001</c:v>
                </c:pt>
                <c:pt idx="1">
                  <c:v>70.629399999999976</c:v>
                </c:pt>
                <c:pt idx="2">
                  <c:v>176.5735</c:v>
                </c:pt>
                <c:pt idx="3">
                  <c:v>0</c:v>
                </c:pt>
                <c:pt idx="4">
                  <c:v>388.46170000000001</c:v>
                </c:pt>
                <c:pt idx="5">
                  <c:v>953.4969000000001</c:v>
                </c:pt>
                <c:pt idx="6">
                  <c:v>600.34989999999959</c:v>
                </c:pt>
                <c:pt idx="7">
                  <c:v>741.6087</c:v>
                </c:pt>
                <c:pt idx="8">
                  <c:v>1165.3851</c:v>
                </c:pt>
                <c:pt idx="9">
                  <c:v>1412.588</c:v>
                </c:pt>
                <c:pt idx="10">
                  <c:v>812.23810000000003</c:v>
                </c:pt>
                <c:pt idx="11">
                  <c:v>670.97929999999997</c:v>
                </c:pt>
                <c:pt idx="12">
                  <c:v>211.88820000000001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916416"/>
        <c:axId val="121922304"/>
      </c:barChart>
      <c:catAx>
        <c:axId val="1219164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1200000"/>
          <a:lstStyle/>
          <a:p>
            <a:pPr>
              <a:defRPr/>
            </a:pPr>
            <a:endParaRPr lang="en-US"/>
          </a:p>
        </c:txPr>
        <c:crossAx val="121922304"/>
        <c:crosses val="autoZero"/>
        <c:auto val="1"/>
        <c:lblAlgn val="ctr"/>
        <c:lblOffset val="100"/>
        <c:noMultiLvlLbl val="0"/>
      </c:catAx>
      <c:valAx>
        <c:axId val="1219223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particles per cubic meter</a:t>
                </a:r>
              </a:p>
            </c:rich>
          </c:tx>
          <c:layout>
            <c:manualLayout>
              <c:xMode val="edge"/>
              <c:yMode val="edge"/>
              <c:x val="1.6325828989686201E-3"/>
              <c:y val="0.23188001279605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121916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106166130642104"/>
          <c:y val="9.5561911098026198E-2"/>
          <c:w val="0.20790018426301399"/>
          <c:h val="0.2636188526801400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Average Number of 0.5um Particles</a:t>
            </a:r>
          </a:p>
        </c:rich>
      </c:tx>
      <c:layout>
        <c:manualLayout>
          <c:xMode val="edge"/>
          <c:yMode val="edge"/>
          <c:x val="0.294851873399185"/>
          <c:y val="2.710027100271000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9432789123019199E-2"/>
          <c:y val="0.13712737127371299"/>
          <c:w val="0.87152446129433603"/>
          <c:h val="0.71221302255250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'Test Data- short'!$B$2:$G$2</c:f>
              <c:strCache>
                <c:ptCount val="1"/>
                <c:pt idx="0">
                  <c:v>Calum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'Test Data- short'!$A$7:$A$8</c:f>
              <c:strCache>
                <c:ptCount val="2"/>
                <c:pt idx="0">
                  <c:v>New garb w/ scrubs</c:v>
                </c:pt>
                <c:pt idx="1">
                  <c:v>New garb w/ street clothes</c:v>
                </c:pt>
              </c:strCache>
            </c:strRef>
          </c:cat>
          <c:val>
            <c:numRef>
              <c:f>'Test Data- short'!$C$7:$C$8</c:f>
              <c:numCache>
                <c:formatCode>0</c:formatCode>
                <c:ptCount val="2"/>
                <c:pt idx="0">
                  <c:v>882.86749999999927</c:v>
                </c:pt>
                <c:pt idx="1">
                  <c:v>980.66205384615387</c:v>
                </c:pt>
              </c:numCache>
            </c:numRef>
          </c:val>
        </c:ser>
        <c:ser>
          <c:idx val="3"/>
          <c:order val="1"/>
          <c:tx>
            <c:v>Grand Mean</c:v>
          </c:tx>
          <c:invertIfNegative val="0"/>
          <c:cat>
            <c:strRef>
              <c:f>'Test Data- short'!$A$7:$A$8</c:f>
              <c:strCache>
                <c:ptCount val="2"/>
                <c:pt idx="0">
                  <c:v>New garb w/ scrubs</c:v>
                </c:pt>
                <c:pt idx="1">
                  <c:v>New garb w/ street clothes</c:v>
                </c:pt>
              </c:strCache>
            </c:strRef>
          </c:cat>
          <c:val>
            <c:numRef>
              <c:f>{}</c:f>
            </c:numRef>
          </c:val>
        </c:ser>
        <c:ser>
          <c:idx val="1"/>
          <c:order val="2"/>
          <c:tx>
            <c:strRef>
              <c:f>'Test Data- short'!$H$2:$L$2</c:f>
              <c:strCache>
                <c:ptCount val="1"/>
                <c:pt idx="0">
                  <c:v>Margot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'Test Data- short'!$A$7:$A$8</c:f>
              <c:strCache>
                <c:ptCount val="2"/>
                <c:pt idx="0">
                  <c:v>New garb w/ scrubs</c:v>
                </c:pt>
                <c:pt idx="1">
                  <c:v>New garb w/ street clothes</c:v>
                </c:pt>
              </c:strCache>
            </c:strRef>
          </c:cat>
          <c:val>
            <c:numRef>
              <c:f>'Test Data- short'!$I$7:$I$8</c:f>
              <c:numCache>
                <c:formatCode>0</c:formatCode>
                <c:ptCount val="2"/>
                <c:pt idx="0">
                  <c:v>73.345915384615395</c:v>
                </c:pt>
                <c:pt idx="1">
                  <c:v>86.928492307692238</c:v>
                </c:pt>
              </c:numCache>
            </c:numRef>
          </c:val>
        </c:ser>
        <c:ser>
          <c:idx val="2"/>
          <c:order val="3"/>
          <c:tx>
            <c:strRef>
              <c:f>'Test Data- short'!$M$2:$Q$2</c:f>
              <c:strCache>
                <c:ptCount val="1"/>
                <c:pt idx="0">
                  <c:v>Kate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'Test Data- short'!$A$7:$A$8</c:f>
              <c:strCache>
                <c:ptCount val="2"/>
                <c:pt idx="0">
                  <c:v>New garb w/ scrubs</c:v>
                </c:pt>
                <c:pt idx="1">
                  <c:v>New garb w/ street clothes</c:v>
                </c:pt>
              </c:strCache>
            </c:strRef>
          </c:cat>
          <c:val>
            <c:numRef>
              <c:f>'Test Data- short'!$N$7:$N$8</c:f>
              <c:numCache>
                <c:formatCode>0</c:formatCode>
                <c:ptCount val="2"/>
                <c:pt idx="0">
                  <c:v>19.01560769230769</c:v>
                </c:pt>
                <c:pt idx="1">
                  <c:v>165.70743846153849</c:v>
                </c:pt>
              </c:numCache>
            </c:numRef>
          </c:val>
        </c:ser>
        <c:ser>
          <c:idx val="4"/>
          <c:order val="4"/>
          <c:tx>
            <c:strRef>
              <c:f>'Test Data- short'!$R$2:$V$2</c:f>
              <c:strCache>
                <c:ptCount val="1"/>
                <c:pt idx="0">
                  <c:v>Betsy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'Test Data- short'!$A$7:$A$8</c:f>
              <c:strCache>
                <c:ptCount val="2"/>
                <c:pt idx="0">
                  <c:v>New garb w/ scrubs</c:v>
                </c:pt>
                <c:pt idx="1">
                  <c:v>New garb w/ street clothes</c:v>
                </c:pt>
              </c:strCache>
            </c:strRef>
          </c:cat>
          <c:val>
            <c:numRef>
              <c:f>'Test Data- short'!$S$7:$S$8</c:f>
              <c:numCache>
                <c:formatCode>0</c:formatCode>
                <c:ptCount val="2"/>
                <c:pt idx="0">
                  <c:v>296.10017692307702</c:v>
                </c:pt>
                <c:pt idx="1">
                  <c:v>312.39926923076922</c:v>
                </c:pt>
              </c:numCache>
            </c:numRef>
          </c:val>
        </c:ser>
        <c:ser>
          <c:idx val="5"/>
          <c:order val="5"/>
          <c:tx>
            <c:v>Grand Mean</c:v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'Test Data- short'!$A$7:$A$8</c:f>
              <c:strCache>
                <c:ptCount val="2"/>
                <c:pt idx="0">
                  <c:v>New garb w/ scrubs</c:v>
                </c:pt>
                <c:pt idx="1">
                  <c:v>New garb w/ street clothes</c:v>
                </c:pt>
              </c:strCache>
            </c:strRef>
          </c:cat>
          <c:val>
            <c:numRef>
              <c:f>'Test Data- short'!$X$7:$X$8</c:f>
              <c:numCache>
                <c:formatCode>0</c:formatCode>
                <c:ptCount val="2"/>
                <c:pt idx="0">
                  <c:v>317.83229999999998</c:v>
                </c:pt>
                <c:pt idx="1">
                  <c:v>386.42431346153791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039744"/>
        <c:axId val="123041280"/>
      </c:barChart>
      <c:catAx>
        <c:axId val="12303974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123041280"/>
        <c:crosses val="autoZero"/>
        <c:auto val="1"/>
        <c:lblAlgn val="ctr"/>
        <c:lblOffset val="100"/>
        <c:noMultiLvlLbl val="0"/>
      </c:catAx>
      <c:valAx>
        <c:axId val="123041280"/>
        <c:scaling>
          <c:orientation val="minMax"/>
          <c:max val="10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23039744"/>
        <c:crosses val="autoZero"/>
        <c:crossBetween val="between"/>
        <c:majorUnit val="200"/>
      </c:valAx>
    </c:plotArea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744956236693593E-2"/>
          <c:y val="3.45514771875607E-2"/>
          <c:w val="0.68658060446306901"/>
          <c:h val="0.87050343736410196"/>
        </c:manualLayout>
      </c:layout>
      <c:scatterChart>
        <c:scatterStyle val="lineMarker"/>
        <c:varyColors val="0"/>
        <c:ser>
          <c:idx val="3"/>
          <c:order val="0"/>
          <c:tx>
            <c:strRef>
              <c:f>Class!$A$4</c:f>
              <c:strCache>
                <c:ptCount val="1"/>
                <c:pt idx="0">
                  <c:v>ISO 3 (~Class 1)</c:v>
                </c:pt>
              </c:strCache>
            </c:strRef>
          </c:tx>
          <c:spPr>
            <a:ln w="50800">
              <a:solidFill>
                <a:srgbClr val="77B7CD"/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Class!$B$4:$H$4</c:f>
              <c:numCache>
                <c:formatCode>0.0</c:formatCode>
                <c:ptCount val="7"/>
                <c:pt idx="0" formatCode="0">
                  <c:v>1000</c:v>
                </c:pt>
                <c:pt idx="1">
                  <c:v>236.51441168139891</c:v>
                </c:pt>
                <c:pt idx="2">
                  <c:v>101.76250525627469</c:v>
                </c:pt>
                <c:pt idx="3">
                  <c:v>35.167572461635586</c:v>
                </c:pt>
                <c:pt idx="4">
                  <c:v>8.3176377110267108</c:v>
                </c:pt>
                <c:pt idx="5">
                  <c:v>0.29251112691216402</c:v>
                </c:pt>
                <c:pt idx="6">
                  <c:v>6.91830970918937E-2</c:v>
                </c:pt>
              </c:numCache>
            </c:numRef>
          </c:yVal>
          <c:smooth val="0"/>
        </c:ser>
        <c:ser>
          <c:idx val="4"/>
          <c:order val="1"/>
          <c:tx>
            <c:strRef>
              <c:f>Class!$A$5</c:f>
              <c:strCache>
                <c:ptCount val="1"/>
                <c:pt idx="0">
                  <c:v>ISO 4 (~Class 10)</c:v>
                </c:pt>
              </c:strCache>
            </c:strRef>
          </c:tx>
          <c:spPr>
            <a:ln w="50800">
              <a:solidFill>
                <a:srgbClr val="D5A5A4"/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Class!$B$5:$H$5</c:f>
              <c:numCache>
                <c:formatCode>0.0</c:formatCode>
                <c:ptCount val="7"/>
                <c:pt idx="0" formatCode="0">
                  <c:v>10000</c:v>
                </c:pt>
                <c:pt idx="1">
                  <c:v>2365.14411681399</c:v>
                </c:pt>
                <c:pt idx="2">
                  <c:v>1017.625052562747</c:v>
                </c:pt>
                <c:pt idx="3">
                  <c:v>351.67572461635598</c:v>
                </c:pt>
                <c:pt idx="4">
                  <c:v>83.176377110266941</c:v>
                </c:pt>
                <c:pt idx="5">
                  <c:v>2.9251112691216439</c:v>
                </c:pt>
                <c:pt idx="6">
                  <c:v>0.69183097091893697</c:v>
                </c:pt>
              </c:numCache>
            </c:numRef>
          </c:yVal>
          <c:smooth val="0"/>
        </c:ser>
        <c:ser>
          <c:idx val="5"/>
          <c:order val="2"/>
          <c:tx>
            <c:strRef>
              <c:f>Class!$A$6</c:f>
              <c:strCache>
                <c:ptCount val="1"/>
                <c:pt idx="0">
                  <c:v>ISO 5 (~Class 100)</c:v>
                </c:pt>
              </c:strCache>
            </c:strRef>
          </c:tx>
          <c:spPr>
            <a:ln w="50800"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Class!$B$6:$H$6</c:f>
              <c:numCache>
                <c:formatCode>0.0</c:formatCode>
                <c:ptCount val="7"/>
                <c:pt idx="0" formatCode="0">
                  <c:v>100000</c:v>
                </c:pt>
                <c:pt idx="1">
                  <c:v>23651.4411681399</c:v>
                </c:pt>
                <c:pt idx="2">
                  <c:v>10176.250525627471</c:v>
                </c:pt>
                <c:pt idx="3">
                  <c:v>3516.75724616356</c:v>
                </c:pt>
                <c:pt idx="4">
                  <c:v>831.76377110267197</c:v>
                </c:pt>
                <c:pt idx="5">
                  <c:v>29.251112691216441</c:v>
                </c:pt>
                <c:pt idx="6">
                  <c:v>6.9183097091893702</c:v>
                </c:pt>
              </c:numCache>
            </c:numRef>
          </c:yVal>
          <c:smooth val="0"/>
        </c:ser>
        <c:ser>
          <c:idx val="2"/>
          <c:order val="3"/>
          <c:tx>
            <c:v>Calum - scrubs</c:v>
          </c:tx>
          <c:spPr>
            <a:ln w="381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'Test Data- short'!$B$3:$E$3</c:f>
              <c:numCache>
                <c:formatCode>0.0</c:formatCode>
                <c:ptCount val="4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</c:numCache>
            </c:numRef>
          </c:xVal>
          <c:yVal>
            <c:numRef>
              <c:f>'Test Data- short'!$B$7:$E$7</c:f>
              <c:numCache>
                <c:formatCode>0</c:formatCode>
                <c:ptCount val="4"/>
                <c:pt idx="0">
                  <c:v>2083.5673000000002</c:v>
                </c:pt>
                <c:pt idx="1">
                  <c:v>882.86749999999915</c:v>
                </c:pt>
                <c:pt idx="2">
                  <c:v>393.89473076923082</c:v>
                </c:pt>
                <c:pt idx="3">
                  <c:v>46.180761538461539</c:v>
                </c:pt>
              </c:numCache>
            </c:numRef>
          </c:yVal>
          <c:smooth val="0"/>
        </c:ser>
        <c:ser>
          <c:idx val="6"/>
          <c:order val="4"/>
          <c:tx>
            <c:v>Calum - street clothes</c:v>
          </c:tx>
          <c:spPr>
            <a:ln w="38100">
              <a:solidFill>
                <a:schemeClr val="accent1"/>
              </a:solidFill>
              <a:prstDash val="sysDot"/>
            </a:ln>
          </c:spPr>
          <c:marker>
            <c:symbol val="none"/>
          </c:marker>
          <c:xVal>
            <c:numRef>
              <c:f>'Test Data- short'!$B$3:$G$3</c:f>
              <c:numCache>
                <c:formatCode>0.0</c:formatCode>
                <c:ptCount val="6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  <c:pt idx="4">
                  <c:v>5</c:v>
                </c:pt>
                <c:pt idx="5">
                  <c:v>10</c:v>
                </c:pt>
              </c:numCache>
            </c:numRef>
          </c:xVal>
          <c:yVal>
            <c:numRef>
              <c:f>'Test Data- short'!$B$8:$G$8</c:f>
              <c:numCache>
                <c:formatCode>0</c:formatCode>
                <c:ptCount val="6"/>
                <c:pt idx="0">
                  <c:v>2213.9600384615401</c:v>
                </c:pt>
                <c:pt idx="1">
                  <c:v>980.66205384615387</c:v>
                </c:pt>
                <c:pt idx="2">
                  <c:v>402.04427692307701</c:v>
                </c:pt>
                <c:pt idx="3">
                  <c:v>40.74773076923077</c:v>
                </c:pt>
                <c:pt idx="4">
                  <c:v>8.1495461538461544</c:v>
                </c:pt>
                <c:pt idx="5">
                  <c:v>2.7165153846153851</c:v>
                </c:pt>
              </c:numCache>
            </c:numRef>
          </c:yVal>
          <c:smooth val="0"/>
        </c:ser>
        <c:ser>
          <c:idx val="0"/>
          <c:order val="5"/>
          <c:tx>
            <c:v>Margot - scrubs</c:v>
          </c:tx>
          <c:spPr>
            <a:ln w="3810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'Test Data- short'!$H$3:$J$3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short'!$H$7:$J$7</c:f>
              <c:numCache>
                <c:formatCode>0</c:formatCode>
                <c:ptCount val="3"/>
                <c:pt idx="0">
                  <c:v>757.90779230769294</c:v>
                </c:pt>
                <c:pt idx="1">
                  <c:v>73.345915384615395</c:v>
                </c:pt>
                <c:pt idx="2">
                  <c:v>40.747730769230778</c:v>
                </c:pt>
              </c:numCache>
            </c:numRef>
          </c:yVal>
          <c:smooth val="0"/>
        </c:ser>
        <c:ser>
          <c:idx val="1"/>
          <c:order val="6"/>
          <c:tx>
            <c:v>Margot - street clothes</c:v>
          </c:tx>
          <c:spPr>
            <a:ln w="38100">
              <a:solidFill>
                <a:schemeClr val="accent2"/>
              </a:solidFill>
              <a:prstDash val="sysDot"/>
            </a:ln>
          </c:spPr>
          <c:marker>
            <c:symbol val="none"/>
          </c:marker>
          <c:xVal>
            <c:numRef>
              <c:f>'Test Data- short'!$H$3:$J$3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short'!$H$8:$J$8</c:f>
              <c:numCache>
                <c:formatCode>0</c:formatCode>
                <c:ptCount val="3"/>
                <c:pt idx="0">
                  <c:v>562.31868461538465</c:v>
                </c:pt>
                <c:pt idx="1">
                  <c:v>86.928492307692224</c:v>
                </c:pt>
                <c:pt idx="2">
                  <c:v>21.73212307692302</c:v>
                </c:pt>
              </c:numCache>
            </c:numRef>
          </c:yVal>
          <c:smooth val="0"/>
        </c:ser>
        <c:ser>
          <c:idx val="7"/>
          <c:order val="7"/>
          <c:tx>
            <c:v>Kate - scrubs</c:v>
          </c:tx>
          <c:spPr>
            <a:ln w="38100">
              <a:solidFill>
                <a:schemeClr val="accent3"/>
              </a:solidFill>
              <a:prstDash val="solid"/>
            </a:ln>
          </c:spPr>
          <c:marker>
            <c:symbol val="none"/>
          </c:marker>
          <c:xVal>
            <c:numRef>
              <c:f>'Test Data- short'!$M$3:$O$3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short'!$M$7:$O$7</c:f>
              <c:numCache>
                <c:formatCode>0</c:formatCode>
                <c:ptCount val="3"/>
                <c:pt idx="0">
                  <c:v>844.8362846153841</c:v>
                </c:pt>
                <c:pt idx="1">
                  <c:v>19.01560769230769</c:v>
                </c:pt>
                <c:pt idx="2">
                  <c:v>2.7165153846153851</c:v>
                </c:pt>
              </c:numCache>
            </c:numRef>
          </c:yVal>
          <c:smooth val="0"/>
        </c:ser>
        <c:ser>
          <c:idx val="8"/>
          <c:order val="8"/>
          <c:tx>
            <c:v>Kate - street clothes</c:v>
          </c:tx>
          <c:spPr>
            <a:ln w="38100">
              <a:solidFill>
                <a:schemeClr val="accent3"/>
              </a:solidFill>
              <a:prstDash val="sysDot"/>
            </a:ln>
          </c:spPr>
          <c:marker>
            <c:symbol val="none"/>
          </c:marker>
          <c:xVal>
            <c:numRef>
              <c:f>'Test Data- short'!$M$3:$P$3</c:f>
              <c:numCache>
                <c:formatCode>0.0</c:formatCode>
                <c:ptCount val="4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</c:numCache>
            </c:numRef>
          </c:xVal>
          <c:yVal>
            <c:numRef>
              <c:f>'Test Data- short'!$M$8:$P$8</c:f>
              <c:numCache>
                <c:formatCode>0</c:formatCode>
                <c:ptCount val="4"/>
                <c:pt idx="0">
                  <c:v>872.00143846153833</c:v>
                </c:pt>
                <c:pt idx="1">
                  <c:v>165.70743846153849</c:v>
                </c:pt>
                <c:pt idx="2">
                  <c:v>57.046823076923083</c:v>
                </c:pt>
                <c:pt idx="3">
                  <c:v>2.7165153846153851</c:v>
                </c:pt>
              </c:numCache>
            </c:numRef>
          </c:yVal>
          <c:smooth val="0"/>
        </c:ser>
        <c:ser>
          <c:idx val="9"/>
          <c:order val="9"/>
          <c:tx>
            <c:v>Betsy - scrubs</c:v>
          </c:tx>
          <c:spPr>
            <a:ln w="38100"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'Test Data- short'!$R$3:$T$3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short'!$R$7:$T$7</c:f>
              <c:numCache>
                <c:formatCode>0</c:formatCode>
                <c:ptCount val="3"/>
                <c:pt idx="0">
                  <c:v>1820.0653076923079</c:v>
                </c:pt>
                <c:pt idx="1">
                  <c:v>296.10017692307702</c:v>
                </c:pt>
                <c:pt idx="2">
                  <c:v>97.794553846153832</c:v>
                </c:pt>
              </c:numCache>
            </c:numRef>
          </c:yVal>
          <c:smooth val="0"/>
        </c:ser>
        <c:ser>
          <c:idx val="10"/>
          <c:order val="10"/>
          <c:tx>
            <c:v>Betsy - street clothes</c:v>
          </c:tx>
          <c:spPr>
            <a:ln w="38100">
              <a:solidFill>
                <a:schemeClr val="accent4"/>
              </a:solidFill>
              <a:prstDash val="sysDot"/>
            </a:ln>
          </c:spPr>
          <c:marker>
            <c:symbol val="none"/>
          </c:marker>
          <c:xVal>
            <c:numRef>
              <c:f>'Test Data- short'!$R$3:$T$3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short'!$R$8:$T$8</c:f>
              <c:numCache>
                <c:formatCode>0</c:formatCode>
                <c:ptCount val="3"/>
                <c:pt idx="0">
                  <c:v>1369.1237538461539</c:v>
                </c:pt>
                <c:pt idx="1">
                  <c:v>312.39926923076922</c:v>
                </c:pt>
                <c:pt idx="2">
                  <c:v>92.361523076923064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776576"/>
        <c:axId val="122791040"/>
      </c:scatterChart>
      <c:valAx>
        <c:axId val="122776576"/>
        <c:scaling>
          <c:logBase val="10"/>
          <c:orientation val="minMax"/>
          <c:max val="10"/>
          <c:min val="0.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Particle size (um)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2791040"/>
        <c:crossesAt val="0"/>
        <c:crossBetween val="midCat"/>
        <c:majorUnit val="10"/>
      </c:valAx>
      <c:valAx>
        <c:axId val="122791040"/>
        <c:scaling>
          <c:logBase val="10"/>
          <c:orientation val="minMax"/>
          <c:max val="10000"/>
          <c:min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particles per cubic meter</a:t>
                </a:r>
              </a:p>
            </c:rich>
          </c:tx>
          <c:layout>
            <c:manualLayout>
              <c:xMode val="edge"/>
              <c:yMode val="edge"/>
              <c:x val="1.06043504218625E-2"/>
              <c:y val="0.29220962832054898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122776576"/>
        <c:crossesAt val="0.1"/>
        <c:crossBetween val="midCat"/>
      </c:valAx>
    </c:plotArea>
    <c:legend>
      <c:legendPos val="r"/>
      <c:layout>
        <c:manualLayout>
          <c:xMode val="edge"/>
          <c:yMode val="edge"/>
          <c:x val="0.77937270739488396"/>
          <c:y val="3.61681023714574E-2"/>
          <c:w val="0.22062729260511599"/>
          <c:h val="0.8699815872017170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Average Number of 0.3um </a:t>
            </a:r>
            <a:r>
              <a:rPr lang="en-US" dirty="0" smtClean="0"/>
              <a:t>Particles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9454385116556702E-2"/>
          <c:y val="0.13712737127371299"/>
          <c:w val="0.80871347063994503"/>
          <c:h val="0.75240965235688495"/>
        </c:manualLayout>
      </c:layout>
      <c:barChart>
        <c:barDir val="col"/>
        <c:grouping val="clustered"/>
        <c:varyColors val="0"/>
        <c:ser>
          <c:idx val="0"/>
          <c:order val="0"/>
          <c:tx>
            <c:v>Calum*</c:v>
          </c:tx>
          <c:spPr>
            <a:solidFill>
              <a:schemeClr val="accent1"/>
            </a:solidFill>
          </c:spPr>
          <c:invertIfNegative val="0"/>
          <c:cat>
            <c:strRef>
              <c:f>('Test Data- short'!$A$4,'Test Data- short'!$A$6)</c:f>
              <c:strCache>
                <c:ptCount val="2"/>
                <c:pt idx="0">
                  <c:v>2010 garb w/ scrubs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short'!$B$5,'Test Data- short'!$B$6)</c:f>
              <c:numCache>
                <c:formatCode>0</c:formatCode>
                <c:ptCount val="2"/>
                <c:pt idx="0">
                  <c:v>1151.8025230769231</c:v>
                </c:pt>
                <c:pt idx="1">
                  <c:v>2393.2500538461541</c:v>
                </c:pt>
              </c:numCache>
            </c:numRef>
          </c:val>
        </c:ser>
        <c:ser>
          <c:idx val="3"/>
          <c:order val="1"/>
          <c:tx>
            <c:v>Grand Mean</c:v>
          </c:tx>
          <c:invertIfNegative val="0"/>
          <c:cat>
            <c:strRef>
              <c:f>('Test Data- short'!$A$4,'Test Data- short'!$A$6)</c:f>
              <c:strCache>
                <c:ptCount val="2"/>
                <c:pt idx="0">
                  <c:v>2010 garb w/ scrubs</c:v>
                </c:pt>
                <c:pt idx="1">
                  <c:v>2010 garb w/ street clothes</c:v>
                </c:pt>
              </c:strCache>
            </c:strRef>
          </c:cat>
          <c:val>
            <c:numRef>
              <c:f>{}</c:f>
            </c:numRef>
          </c:val>
        </c:ser>
        <c:ser>
          <c:idx val="1"/>
          <c:order val="2"/>
          <c:tx>
            <c:strRef>
              <c:f>'Test Data- short'!$H$2:$L$2</c:f>
              <c:strCache>
                <c:ptCount val="1"/>
                <c:pt idx="0">
                  <c:v>Margot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('Test Data- short'!$A$4,'Test Data- short'!$A$6)</c:f>
              <c:strCache>
                <c:ptCount val="2"/>
                <c:pt idx="0">
                  <c:v>2010 garb w/ scrubs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short'!$H$4,'Test Data- short'!$H$6)</c:f>
              <c:numCache>
                <c:formatCode>0</c:formatCode>
                <c:ptCount val="2"/>
                <c:pt idx="0">
                  <c:v>228.1872923076923</c:v>
                </c:pt>
                <c:pt idx="1">
                  <c:v>1295.7778384615399</c:v>
                </c:pt>
              </c:numCache>
            </c:numRef>
          </c:val>
        </c:ser>
        <c:ser>
          <c:idx val="2"/>
          <c:order val="3"/>
          <c:tx>
            <c:strRef>
              <c:f>'Test Data- short'!$M$2:$Q$2</c:f>
              <c:strCache>
                <c:ptCount val="1"/>
                <c:pt idx="0">
                  <c:v>Kate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('Test Data- short'!$A$4,'Test Data- short'!$A$6)</c:f>
              <c:strCache>
                <c:ptCount val="2"/>
                <c:pt idx="0">
                  <c:v>2010 garb w/ scrubs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short'!$M$4,'Test Data- short'!$M$6)</c:f>
              <c:numCache>
                <c:formatCode>0</c:formatCode>
                <c:ptCount val="2"/>
                <c:pt idx="0">
                  <c:v>543.30307692307701</c:v>
                </c:pt>
                <c:pt idx="1">
                  <c:v>1464.201792307693</c:v>
                </c:pt>
              </c:numCache>
            </c:numRef>
          </c:val>
        </c:ser>
        <c:ser>
          <c:idx val="5"/>
          <c:order val="4"/>
          <c:tx>
            <c:v>Grand Mean</c:v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('Test Data- short'!$A$4,'Test Data- short'!$A$6)</c:f>
              <c:strCache>
                <c:ptCount val="2"/>
                <c:pt idx="0">
                  <c:v>2010 garb w/ scrubs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short'!$B$11,'Test Data- short'!$AB$6)</c:f>
              <c:numCache>
                <c:formatCode>0</c:formatCode>
                <c:ptCount val="2"/>
                <c:pt idx="0">
                  <c:v>641.09763076923082</c:v>
                </c:pt>
                <c:pt idx="1">
                  <c:v>1717.7432282051279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816768"/>
        <c:axId val="122834944"/>
      </c:barChart>
      <c:catAx>
        <c:axId val="12281676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122834944"/>
        <c:crosses val="autoZero"/>
        <c:auto val="1"/>
        <c:lblAlgn val="ctr"/>
        <c:lblOffset val="100"/>
        <c:noMultiLvlLbl val="0"/>
      </c:catAx>
      <c:valAx>
        <c:axId val="122834944"/>
        <c:scaling>
          <c:orientation val="minMax"/>
          <c:max val="24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22816768"/>
        <c:crosses val="autoZero"/>
        <c:crossBetween val="between"/>
        <c:majorUnit val="400"/>
      </c:valAx>
    </c:plotArea>
    <c:legend>
      <c:legendPos val="r"/>
      <c:layout>
        <c:manualLayout>
          <c:xMode val="edge"/>
          <c:yMode val="edge"/>
          <c:x val="0.88243599282000895"/>
          <c:y val="0.26675334632616299"/>
          <c:w val="0.115188942795715"/>
          <c:h val="0.339419946193406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Average Number of 0.5um Particles</a:t>
            </a:r>
          </a:p>
        </c:rich>
      </c:tx>
      <c:layout>
        <c:manualLayout>
          <c:xMode val="edge"/>
          <c:yMode val="edge"/>
          <c:x val="0.33447095298922602"/>
          <c:y val="1.61362458198229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6927400487918701E-2"/>
          <c:y val="0.13712737127371299"/>
          <c:w val="0.84682300238444796"/>
          <c:h val="0.74806655000706201"/>
        </c:manualLayout>
      </c:layout>
      <c:barChart>
        <c:barDir val="col"/>
        <c:grouping val="clustered"/>
        <c:varyColors val="0"/>
        <c:ser>
          <c:idx val="0"/>
          <c:order val="0"/>
          <c:tx>
            <c:v>Calum*</c:v>
          </c:tx>
          <c:spPr>
            <a:solidFill>
              <a:schemeClr val="accent1"/>
            </a:solidFill>
          </c:spPr>
          <c:invertIfNegative val="0"/>
          <c:cat>
            <c:strRef>
              <c:f>('Test Data- short'!$A$4,'Test Data- short'!$A$6)</c:f>
              <c:strCache>
                <c:ptCount val="2"/>
                <c:pt idx="0">
                  <c:v>2010 garb w/ scrubs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short'!$C$5,'Test Data- short'!$C$6)</c:f>
              <c:numCache>
                <c:formatCode>0</c:formatCode>
                <c:ptCount val="2"/>
                <c:pt idx="0">
                  <c:v>437.35897692307702</c:v>
                </c:pt>
                <c:pt idx="1">
                  <c:v>567.75171538461541</c:v>
                </c:pt>
              </c:numCache>
            </c:numRef>
          </c:val>
        </c:ser>
        <c:ser>
          <c:idx val="3"/>
          <c:order val="1"/>
          <c:tx>
            <c:v>Grand Mean</c:v>
          </c:tx>
          <c:invertIfNegative val="0"/>
          <c:cat>
            <c:strRef>
              <c:f>('Test Data- short'!$A$4,'Test Data- short'!$A$6)</c:f>
              <c:strCache>
                <c:ptCount val="2"/>
                <c:pt idx="0">
                  <c:v>2010 garb w/ scrubs</c:v>
                </c:pt>
                <c:pt idx="1">
                  <c:v>2010 garb w/ street clothes</c:v>
                </c:pt>
              </c:strCache>
            </c:strRef>
          </c:cat>
          <c:val>
            <c:numRef>
              <c:f>{}</c:f>
            </c:numRef>
          </c:val>
        </c:ser>
        <c:ser>
          <c:idx val="1"/>
          <c:order val="2"/>
          <c:tx>
            <c:strRef>
              <c:f>'Test Data- short'!$H$2:$L$2</c:f>
              <c:strCache>
                <c:ptCount val="1"/>
                <c:pt idx="0">
                  <c:v>Margot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('Test Data- short'!$A$4,'Test Data- short'!$A$6)</c:f>
              <c:strCache>
                <c:ptCount val="2"/>
                <c:pt idx="0">
                  <c:v>2010 garb w/ scrubs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short'!$I$4,'Test Data- short'!$I$6)</c:f>
              <c:numCache>
                <c:formatCode>0</c:formatCode>
                <c:ptCount val="2"/>
                <c:pt idx="0">
                  <c:v>48.897276923076937</c:v>
                </c:pt>
                <c:pt idx="1">
                  <c:v>133.1092538461539</c:v>
                </c:pt>
              </c:numCache>
            </c:numRef>
          </c:val>
        </c:ser>
        <c:ser>
          <c:idx val="2"/>
          <c:order val="3"/>
          <c:tx>
            <c:strRef>
              <c:f>'Test Data- short'!$M$2:$Q$2</c:f>
              <c:strCache>
                <c:ptCount val="1"/>
                <c:pt idx="0">
                  <c:v>Kate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('Test Data- short'!$A$4,'Test Data- short'!$A$6)</c:f>
              <c:strCache>
                <c:ptCount val="2"/>
                <c:pt idx="0">
                  <c:v>2010 garb w/ scrubs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short'!$N$4,'Test Data- short'!$N$6)</c:f>
              <c:numCache>
                <c:formatCode>0</c:formatCode>
                <c:ptCount val="2"/>
                <c:pt idx="0">
                  <c:v>149.4083461538462</c:v>
                </c:pt>
                <c:pt idx="1">
                  <c:v>505.27186153846139</c:v>
                </c:pt>
              </c:numCache>
            </c:numRef>
          </c:val>
        </c:ser>
        <c:ser>
          <c:idx val="5"/>
          <c:order val="4"/>
          <c:tx>
            <c:v>Grand Mean</c:v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('Test Data- short'!$A$4,'Test Data- short'!$A$6)</c:f>
              <c:strCache>
                <c:ptCount val="2"/>
                <c:pt idx="0">
                  <c:v>2010 garb w/ scrubs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short'!$C$11,'Test Data- short'!$AC$6)</c:f>
              <c:numCache>
                <c:formatCode>0</c:formatCode>
                <c:ptCount val="2"/>
                <c:pt idx="0">
                  <c:v>211.88820000000001</c:v>
                </c:pt>
                <c:pt idx="1">
                  <c:v>402.04427692307701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874880"/>
        <c:axId val="122876672"/>
      </c:barChart>
      <c:catAx>
        <c:axId val="122874880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122876672"/>
        <c:crosses val="autoZero"/>
        <c:auto val="1"/>
        <c:lblAlgn val="ctr"/>
        <c:lblOffset val="100"/>
        <c:noMultiLvlLbl val="0"/>
      </c:catAx>
      <c:valAx>
        <c:axId val="122876672"/>
        <c:scaling>
          <c:orientation val="minMax"/>
          <c:max val="6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22874880"/>
        <c:crosses val="autoZero"/>
        <c:crossBetween val="between"/>
        <c:majorUnit val="150"/>
      </c:valAx>
    </c:plotArea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304932088002393E-2"/>
          <c:y val="0.116807591358772"/>
          <c:w val="0.69202059016247797"/>
          <c:h val="0.75769493236422403"/>
        </c:manualLayout>
      </c:layout>
      <c:scatterChart>
        <c:scatterStyle val="lineMarker"/>
        <c:varyColors val="0"/>
        <c:ser>
          <c:idx val="3"/>
          <c:order val="0"/>
          <c:tx>
            <c:strRef>
              <c:f>Class!$A$4</c:f>
              <c:strCache>
                <c:ptCount val="1"/>
                <c:pt idx="0">
                  <c:v>ISO 3 (~Class 1)</c:v>
                </c:pt>
              </c:strCache>
            </c:strRef>
          </c:tx>
          <c:spPr>
            <a:ln w="50800">
              <a:solidFill>
                <a:srgbClr val="77B7CD"/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Class!$B$4:$H$4</c:f>
              <c:numCache>
                <c:formatCode>0.0</c:formatCode>
                <c:ptCount val="7"/>
                <c:pt idx="0" formatCode="0">
                  <c:v>1000</c:v>
                </c:pt>
                <c:pt idx="1">
                  <c:v>236.51441168139891</c:v>
                </c:pt>
                <c:pt idx="2">
                  <c:v>101.76250525627469</c:v>
                </c:pt>
                <c:pt idx="3">
                  <c:v>35.167572461635586</c:v>
                </c:pt>
                <c:pt idx="4">
                  <c:v>8.3176377110267108</c:v>
                </c:pt>
                <c:pt idx="5">
                  <c:v>0.29251112691216402</c:v>
                </c:pt>
                <c:pt idx="6">
                  <c:v>6.91830970918937E-2</c:v>
                </c:pt>
              </c:numCache>
            </c:numRef>
          </c:yVal>
          <c:smooth val="0"/>
        </c:ser>
        <c:ser>
          <c:idx val="4"/>
          <c:order val="1"/>
          <c:tx>
            <c:strRef>
              <c:f>Class!$A$5</c:f>
              <c:strCache>
                <c:ptCount val="1"/>
                <c:pt idx="0">
                  <c:v>ISO 4 (~Class 10)</c:v>
                </c:pt>
              </c:strCache>
            </c:strRef>
          </c:tx>
          <c:spPr>
            <a:ln w="50800">
              <a:solidFill>
                <a:srgbClr val="D5A5A4"/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Class!$B$5:$H$5</c:f>
              <c:numCache>
                <c:formatCode>0.0</c:formatCode>
                <c:ptCount val="7"/>
                <c:pt idx="0" formatCode="0">
                  <c:v>10000</c:v>
                </c:pt>
                <c:pt idx="1">
                  <c:v>2365.14411681399</c:v>
                </c:pt>
                <c:pt idx="2">
                  <c:v>1017.625052562747</c:v>
                </c:pt>
                <c:pt idx="3">
                  <c:v>351.67572461635598</c:v>
                </c:pt>
                <c:pt idx="4">
                  <c:v>83.176377110266941</c:v>
                </c:pt>
                <c:pt idx="5">
                  <c:v>2.9251112691216439</c:v>
                </c:pt>
                <c:pt idx="6">
                  <c:v>0.69183097091893697</c:v>
                </c:pt>
              </c:numCache>
            </c:numRef>
          </c:yVal>
          <c:smooth val="0"/>
        </c:ser>
        <c:ser>
          <c:idx val="5"/>
          <c:order val="2"/>
          <c:tx>
            <c:strRef>
              <c:f>Class!$A$6</c:f>
              <c:strCache>
                <c:ptCount val="1"/>
                <c:pt idx="0">
                  <c:v>ISO 5 (~Class 100)</c:v>
                </c:pt>
              </c:strCache>
            </c:strRef>
          </c:tx>
          <c:spPr>
            <a:ln w="50800"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Class!$B$6:$H$6</c:f>
              <c:numCache>
                <c:formatCode>0.0</c:formatCode>
                <c:ptCount val="7"/>
                <c:pt idx="0" formatCode="0">
                  <c:v>100000</c:v>
                </c:pt>
                <c:pt idx="1">
                  <c:v>23651.4411681399</c:v>
                </c:pt>
                <c:pt idx="2">
                  <c:v>10176.250525627471</c:v>
                </c:pt>
                <c:pt idx="3">
                  <c:v>3516.75724616356</c:v>
                </c:pt>
                <c:pt idx="4">
                  <c:v>831.76377110267197</c:v>
                </c:pt>
                <c:pt idx="5">
                  <c:v>29.251112691216441</c:v>
                </c:pt>
                <c:pt idx="6">
                  <c:v>6.9183097091893702</c:v>
                </c:pt>
              </c:numCache>
            </c:numRef>
          </c:yVal>
          <c:smooth val="0"/>
        </c:ser>
        <c:ser>
          <c:idx val="2"/>
          <c:order val="3"/>
          <c:tx>
            <c:v>Calum* - scrubs</c:v>
          </c:tx>
          <c:spPr>
            <a:ln w="381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'Test Data- short'!$B$3:$E$3</c:f>
              <c:numCache>
                <c:formatCode>0.0</c:formatCode>
                <c:ptCount val="4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</c:numCache>
            </c:numRef>
          </c:xVal>
          <c:yVal>
            <c:numRef>
              <c:f>'Test Data- short'!$B$5:$E$5</c:f>
              <c:numCache>
                <c:formatCode>0</c:formatCode>
                <c:ptCount val="4"/>
                <c:pt idx="0">
                  <c:v>1151.8025230769231</c:v>
                </c:pt>
                <c:pt idx="1">
                  <c:v>437.35897692307702</c:v>
                </c:pt>
                <c:pt idx="2">
                  <c:v>162.99092307692311</c:v>
                </c:pt>
                <c:pt idx="3">
                  <c:v>8.1495461538461544</c:v>
                </c:pt>
              </c:numCache>
            </c:numRef>
          </c:yVal>
          <c:smooth val="0"/>
        </c:ser>
        <c:ser>
          <c:idx val="6"/>
          <c:order val="4"/>
          <c:tx>
            <c:v>Calum - street clothes</c:v>
          </c:tx>
          <c:spPr>
            <a:ln w="38100">
              <a:solidFill>
                <a:schemeClr val="accent1"/>
              </a:solidFill>
              <a:prstDash val="sysDot"/>
            </a:ln>
          </c:spPr>
          <c:marker>
            <c:symbol val="none"/>
          </c:marker>
          <c:xVal>
            <c:numRef>
              <c:f>'Test Data- short'!$B$3:$F$3</c:f>
              <c:numCache>
                <c:formatCode>0.0</c:formatCode>
                <c:ptCount val="5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  <c:pt idx="4">
                  <c:v>5</c:v>
                </c:pt>
              </c:numCache>
            </c:numRef>
          </c:xVal>
          <c:yVal>
            <c:numRef>
              <c:f>'Test Data- short'!$B$6:$F$6</c:f>
              <c:numCache>
                <c:formatCode>0</c:formatCode>
                <c:ptCount val="5"/>
                <c:pt idx="0">
                  <c:v>2393.2500538461541</c:v>
                </c:pt>
                <c:pt idx="1">
                  <c:v>567.75171538461541</c:v>
                </c:pt>
                <c:pt idx="2">
                  <c:v>249.91941538461529</c:v>
                </c:pt>
                <c:pt idx="3">
                  <c:v>29.88166923076918</c:v>
                </c:pt>
                <c:pt idx="4">
                  <c:v>2.7165153846153851</c:v>
                </c:pt>
              </c:numCache>
            </c:numRef>
          </c:yVal>
          <c:smooth val="0"/>
        </c:ser>
        <c:ser>
          <c:idx val="0"/>
          <c:order val="5"/>
          <c:tx>
            <c:v>Margot - scrubs</c:v>
          </c:tx>
          <c:spPr>
            <a:ln w="3810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'Test Data- short'!$H$3:$I$3</c:f>
              <c:numCache>
                <c:formatCode>0.0</c:formatCode>
                <c:ptCount val="2"/>
                <c:pt idx="0">
                  <c:v>0.3</c:v>
                </c:pt>
                <c:pt idx="1">
                  <c:v>0.5</c:v>
                </c:pt>
              </c:numCache>
            </c:numRef>
          </c:xVal>
          <c:yVal>
            <c:numRef>
              <c:f>'Test Data- short'!$H$4:$I$4</c:f>
              <c:numCache>
                <c:formatCode>0</c:formatCode>
                <c:ptCount val="2"/>
                <c:pt idx="0">
                  <c:v>228.1872923076923</c:v>
                </c:pt>
                <c:pt idx="1">
                  <c:v>48.897276923076937</c:v>
                </c:pt>
              </c:numCache>
            </c:numRef>
          </c:yVal>
          <c:smooth val="0"/>
        </c:ser>
        <c:ser>
          <c:idx val="1"/>
          <c:order val="6"/>
          <c:tx>
            <c:v>Margot - street clothes</c:v>
          </c:tx>
          <c:spPr>
            <a:ln w="38100">
              <a:solidFill>
                <a:schemeClr val="accent2"/>
              </a:solidFill>
              <a:prstDash val="sysDot"/>
            </a:ln>
          </c:spPr>
          <c:marker>
            <c:symbol val="none"/>
          </c:marker>
          <c:xVal>
            <c:numRef>
              <c:f>'Test Data- short'!$H$3:$K$3</c:f>
              <c:numCache>
                <c:formatCode>0.0</c:formatCode>
                <c:ptCount val="4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</c:numCache>
            </c:numRef>
          </c:xVal>
          <c:yVal>
            <c:numRef>
              <c:f>'Test Data- short'!$H$6:$K$6</c:f>
              <c:numCache>
                <c:formatCode>0</c:formatCode>
                <c:ptCount val="4"/>
                <c:pt idx="0">
                  <c:v>1295.7778384615399</c:v>
                </c:pt>
                <c:pt idx="1">
                  <c:v>133.1092538461539</c:v>
                </c:pt>
                <c:pt idx="2">
                  <c:v>32.598184615384618</c:v>
                </c:pt>
                <c:pt idx="3">
                  <c:v>2.7165153846153851</c:v>
                </c:pt>
              </c:numCache>
            </c:numRef>
          </c:yVal>
          <c:smooth val="0"/>
        </c:ser>
        <c:ser>
          <c:idx val="7"/>
          <c:order val="7"/>
          <c:tx>
            <c:v>Kate - scrubs</c:v>
          </c:tx>
          <c:spPr>
            <a:ln w="38100">
              <a:solidFill>
                <a:schemeClr val="accent3"/>
              </a:solidFill>
              <a:prstDash val="solid"/>
            </a:ln>
          </c:spPr>
          <c:marker>
            <c:symbol val="none"/>
          </c:marker>
          <c:xVal>
            <c:numRef>
              <c:f>'Test Data- short'!$M$3:$O$3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short'!$M$4:$O$4</c:f>
              <c:numCache>
                <c:formatCode>0</c:formatCode>
                <c:ptCount val="3"/>
                <c:pt idx="0">
                  <c:v>543.30307692307701</c:v>
                </c:pt>
                <c:pt idx="1">
                  <c:v>149.4083461538462</c:v>
                </c:pt>
                <c:pt idx="2">
                  <c:v>32.598184615384618</c:v>
                </c:pt>
              </c:numCache>
            </c:numRef>
          </c:yVal>
          <c:smooth val="0"/>
        </c:ser>
        <c:ser>
          <c:idx val="8"/>
          <c:order val="8"/>
          <c:tx>
            <c:v>Kate - street clothes</c:v>
          </c:tx>
          <c:spPr>
            <a:ln w="38100">
              <a:solidFill>
                <a:schemeClr val="accent3"/>
              </a:solidFill>
              <a:prstDash val="sysDot"/>
            </a:ln>
          </c:spPr>
          <c:marker>
            <c:symbol val="none"/>
          </c:marker>
          <c:xVal>
            <c:numRef>
              <c:f>'Test Data- short'!$M$3:$O$3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short'!$M$6:$O$6</c:f>
              <c:numCache>
                <c:formatCode>0</c:formatCode>
                <c:ptCount val="3"/>
                <c:pt idx="0">
                  <c:v>1464.201792307693</c:v>
                </c:pt>
                <c:pt idx="1">
                  <c:v>505.27186153846139</c:v>
                </c:pt>
                <c:pt idx="2">
                  <c:v>89.645007692307701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077760"/>
        <c:axId val="123079680"/>
      </c:scatterChart>
      <c:valAx>
        <c:axId val="123077760"/>
        <c:scaling>
          <c:logBase val="10"/>
          <c:orientation val="minMax"/>
          <c:max val="5"/>
          <c:min val="0.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Particle size (um)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3079680"/>
        <c:crossesAt val="0"/>
        <c:crossBetween val="midCat"/>
        <c:majorUnit val="10"/>
      </c:valAx>
      <c:valAx>
        <c:axId val="123079680"/>
        <c:scaling>
          <c:logBase val="10"/>
          <c:orientation val="minMax"/>
          <c:max val="10000"/>
          <c:min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particles per cubic meter</a:t>
                </a:r>
              </a:p>
            </c:rich>
          </c:tx>
          <c:layout>
            <c:manualLayout>
              <c:xMode val="edge"/>
              <c:yMode val="edge"/>
              <c:x val="3.6934575702719801E-3"/>
              <c:y val="0.292209569957601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123077760"/>
        <c:crossesAt val="0.1"/>
        <c:crossBetween val="midCat"/>
      </c:valAx>
    </c:plotArea>
    <c:legend>
      <c:legendPos val="r"/>
      <c:layout>
        <c:manualLayout>
          <c:xMode val="edge"/>
          <c:yMode val="edge"/>
          <c:x val="0.77937270739488396"/>
          <c:y val="0.13722572178477699"/>
          <c:w val="0.22062729260511599"/>
          <c:h val="0.691368261659599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Cumulative Averages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1939682325911797E-2"/>
          <c:y val="9.9186991869918695E-2"/>
          <c:w val="0.87197869624769297"/>
          <c:h val="0.78715447154471496"/>
        </c:manualLayout>
      </c:layout>
      <c:barChart>
        <c:barDir val="col"/>
        <c:grouping val="clustered"/>
        <c:varyColors val="0"/>
        <c:ser>
          <c:idx val="0"/>
          <c:order val="0"/>
          <c:tx>
            <c:v>Margot - scrubs</c:v>
          </c:tx>
          <c:spPr>
            <a:solidFill>
              <a:schemeClr val="accent2"/>
            </a:solidFill>
          </c:spPr>
          <c:invertIfNegative val="0"/>
          <c:cat>
            <c:numRef>
              <c:f>'Test Data- short'!$B$28:$D$28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cat>
          <c:val>
            <c:numRef>
              <c:f>'Test Data- short'!$B$29:$D$29</c:f>
              <c:numCache>
                <c:formatCode>0</c:formatCode>
                <c:ptCount val="3"/>
                <c:pt idx="0">
                  <c:v>228.1872923076923</c:v>
                </c:pt>
                <c:pt idx="1">
                  <c:v>48.897276923076937</c:v>
                </c:pt>
                <c:pt idx="2">
                  <c:v>0</c:v>
                </c:pt>
              </c:numCache>
            </c:numRef>
          </c:val>
        </c:ser>
        <c:ser>
          <c:idx val="3"/>
          <c:order val="1"/>
          <c:tx>
            <c:v>Grand Mean</c:v>
          </c:tx>
          <c:invertIfNegative val="0"/>
          <c:cat>
            <c:numRef>
              <c:f>'Test Data- short'!$B$28:$D$28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cat>
          <c:val>
            <c:numRef>
              <c:f>{}</c:f>
            </c:numRef>
          </c:val>
        </c:ser>
        <c:ser>
          <c:idx val="1"/>
          <c:order val="2"/>
          <c:tx>
            <c:v>Margot - street clothes</c:v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val>
            <c:numRef>
              <c:f>'Test Data- short'!$B$30:$D$30</c:f>
              <c:numCache>
                <c:formatCode>0</c:formatCode>
                <c:ptCount val="3"/>
                <c:pt idx="0">
                  <c:v>1295.7778384615399</c:v>
                </c:pt>
                <c:pt idx="1">
                  <c:v>133.1092538461539</c:v>
                </c:pt>
                <c:pt idx="2">
                  <c:v>32.598184615384618</c:v>
                </c:pt>
              </c:numCache>
            </c:numRef>
          </c:val>
        </c:ser>
        <c:ser>
          <c:idx val="2"/>
          <c:order val="3"/>
          <c:tx>
            <c:v>Margot &amp; Kate - scrubs</c:v>
          </c:tx>
          <c:spPr>
            <a:solidFill>
              <a:schemeClr val="accent3">
                <a:lumMod val="75000"/>
              </a:schemeClr>
            </a:solidFill>
          </c:spPr>
          <c:invertIfNegative val="0"/>
          <c:val>
            <c:numRef>
              <c:f>'Test Data- short'!$G$29:$I$29</c:f>
              <c:numCache>
                <c:formatCode>0</c:formatCode>
                <c:ptCount val="3"/>
                <c:pt idx="0">
                  <c:v>771.49036923076926</c:v>
                </c:pt>
                <c:pt idx="1">
                  <c:v>198.3056230769231</c:v>
                </c:pt>
                <c:pt idx="2">
                  <c:v>32.598184615384618</c:v>
                </c:pt>
              </c:numCache>
            </c:numRef>
          </c:val>
        </c:ser>
        <c:ser>
          <c:idx val="4"/>
          <c:order val="4"/>
          <c:tx>
            <c:v>Margot &amp; Kate - street clothes</c:v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val>
            <c:numRef>
              <c:f>'Test Data- short'!$G$30:$I$30</c:f>
              <c:numCache>
                <c:formatCode>0</c:formatCode>
                <c:ptCount val="3"/>
                <c:pt idx="0">
                  <c:v>2759.9796307692309</c:v>
                </c:pt>
                <c:pt idx="1">
                  <c:v>638.38111538461476</c:v>
                </c:pt>
                <c:pt idx="2">
                  <c:v>122.2431923076923</c:v>
                </c:pt>
              </c:numCache>
            </c:numRef>
          </c:val>
        </c:ser>
        <c:ser>
          <c:idx val="5"/>
          <c:order val="5"/>
          <c:tx>
            <c:v>Margot, Kate, Calum* - scrubs</c:v>
          </c:tx>
          <c:spPr>
            <a:solidFill>
              <a:schemeClr val="accent1">
                <a:lumMod val="75000"/>
              </a:schemeClr>
            </a:solidFill>
          </c:spPr>
          <c:invertIfNegative val="0"/>
          <c:val>
            <c:numRef>
              <c:f>'Test Data- short'!$L$29:$N$29</c:f>
              <c:numCache>
                <c:formatCode>0</c:formatCode>
                <c:ptCount val="3"/>
                <c:pt idx="0">
                  <c:v>1923.292892307692</c:v>
                </c:pt>
                <c:pt idx="1">
                  <c:v>635.66460000000006</c:v>
                </c:pt>
                <c:pt idx="2">
                  <c:v>195.58910769230769</c:v>
                </c:pt>
              </c:numCache>
            </c:numRef>
          </c:val>
        </c:ser>
        <c:ser>
          <c:idx val="6"/>
          <c:order val="6"/>
          <c:tx>
            <c:v>Margot, Kate, Calum - street clothes</c:v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val>
            <c:numRef>
              <c:f>'Test Data- short'!$L$30:$N$30</c:f>
              <c:numCache>
                <c:formatCode>0</c:formatCode>
                <c:ptCount val="3"/>
                <c:pt idx="0">
                  <c:v>5153.2296846153849</c:v>
                </c:pt>
                <c:pt idx="1">
                  <c:v>1206.1328307692311</c:v>
                </c:pt>
                <c:pt idx="2">
                  <c:v>372.16260769230757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131776"/>
        <c:axId val="123138048"/>
      </c:barChart>
      <c:catAx>
        <c:axId val="1231317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Particle</a:t>
                </a:r>
                <a:r>
                  <a:rPr lang="en-US" baseline="0" dirty="0" smtClean="0"/>
                  <a:t> size (um)</a:t>
                </a:r>
                <a:endParaRPr lang="en-US" dirty="0"/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123138048"/>
        <c:crosses val="autoZero"/>
        <c:auto val="1"/>
        <c:lblAlgn val="ctr"/>
        <c:lblOffset val="100"/>
        <c:noMultiLvlLbl val="0"/>
      </c:catAx>
      <c:valAx>
        <c:axId val="123138048"/>
        <c:scaling>
          <c:orientation val="minMax"/>
          <c:max val="52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particles per cubic meter</a:t>
                </a:r>
              </a:p>
            </c:rich>
          </c:tx>
          <c:layout>
            <c:manualLayout>
              <c:xMode val="edge"/>
              <c:yMode val="edge"/>
              <c:x val="7.5930144267274098E-3"/>
              <c:y val="0.34814610109220201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123131776"/>
        <c:crosses val="autoZero"/>
        <c:crossBetween val="between"/>
        <c:majorUnit val="1040"/>
      </c:valAx>
    </c:plotArea>
    <c:legend>
      <c:legendPos val="r"/>
      <c:layout>
        <c:manualLayout>
          <c:xMode val="edge"/>
          <c:yMode val="edge"/>
          <c:x val="0.66190809599010503"/>
          <c:y val="0.11078974884237"/>
          <c:w val="0.284931475080341"/>
          <c:h val="0.32725134967885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14260717410299E-2"/>
          <c:y val="3.0027301842047601E-2"/>
          <c:w val="0.58473840769903795"/>
          <c:h val="0.89158650771417503"/>
        </c:manualLayout>
      </c:layout>
      <c:scatterChart>
        <c:scatterStyle val="lineMarker"/>
        <c:varyColors val="0"/>
        <c:ser>
          <c:idx val="12"/>
          <c:order val="0"/>
          <c:tx>
            <c:v>ISO 3 (~Class 1)</c:v>
          </c:tx>
          <c:spPr>
            <a:ln w="50800">
              <a:solidFill>
                <a:srgbClr val="77B7CD"/>
              </a:solidFill>
              <a:prstDash val="solid"/>
            </a:ln>
          </c:spPr>
          <c:marker>
            <c:symbol val="none"/>
          </c:marker>
          <c:xVal>
            <c:numRef>
              <c:f>Class!$B$3:$G$3</c:f>
              <c:numCache>
                <c:formatCode>General</c:formatCode>
                <c:ptCount val="6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</c:numCache>
            </c:numRef>
          </c:xVal>
          <c:yVal>
            <c:numRef>
              <c:f>Class!$B$4:$G$4</c:f>
              <c:numCache>
                <c:formatCode>0.0</c:formatCode>
                <c:ptCount val="6"/>
                <c:pt idx="0" formatCode="0">
                  <c:v>1000</c:v>
                </c:pt>
                <c:pt idx="1">
                  <c:v>236.51441168139891</c:v>
                </c:pt>
                <c:pt idx="2">
                  <c:v>101.76250525627469</c:v>
                </c:pt>
                <c:pt idx="3">
                  <c:v>35.167572461635586</c:v>
                </c:pt>
                <c:pt idx="4">
                  <c:v>8.3176377110267108</c:v>
                </c:pt>
                <c:pt idx="5">
                  <c:v>0.29251112691216402</c:v>
                </c:pt>
              </c:numCache>
            </c:numRef>
          </c:yVal>
          <c:smooth val="0"/>
        </c:ser>
        <c:ser>
          <c:idx val="13"/>
          <c:order val="1"/>
          <c:tx>
            <c:v>ISO 4 (~Class 10)</c:v>
          </c:tx>
          <c:spPr>
            <a:ln w="50800">
              <a:solidFill>
                <a:srgbClr val="D5A5A4"/>
              </a:solidFill>
              <a:prstDash val="solid"/>
            </a:ln>
          </c:spPr>
          <c:marker>
            <c:symbol val="none"/>
          </c:marker>
          <c:xVal>
            <c:numRef>
              <c:f>Class!$B$3:$G$3</c:f>
              <c:numCache>
                <c:formatCode>General</c:formatCode>
                <c:ptCount val="6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</c:numCache>
            </c:numRef>
          </c:xVal>
          <c:yVal>
            <c:numRef>
              <c:f>Class!$B$5:$G$5</c:f>
              <c:numCache>
                <c:formatCode>0.0</c:formatCode>
                <c:ptCount val="6"/>
                <c:pt idx="0" formatCode="0">
                  <c:v>10000</c:v>
                </c:pt>
                <c:pt idx="1">
                  <c:v>2365.14411681399</c:v>
                </c:pt>
                <c:pt idx="2">
                  <c:v>1017.625052562747</c:v>
                </c:pt>
                <c:pt idx="3">
                  <c:v>351.67572461635598</c:v>
                </c:pt>
                <c:pt idx="4">
                  <c:v>83.176377110266856</c:v>
                </c:pt>
                <c:pt idx="5">
                  <c:v>2.9251112691216439</c:v>
                </c:pt>
              </c:numCache>
            </c:numRef>
          </c:yVal>
          <c:smooth val="0"/>
        </c:ser>
        <c:ser>
          <c:idx val="14"/>
          <c:order val="2"/>
          <c:tx>
            <c:v>ISO 5 (~Class 100)</c:v>
          </c:tx>
          <c:spPr>
            <a:ln w="50800">
              <a:solidFill>
                <a:srgbClr val="FAC090"/>
              </a:solidFill>
              <a:prstDash val="solid"/>
            </a:ln>
          </c:spPr>
          <c:marker>
            <c:symbol val="none"/>
          </c:marker>
          <c:xVal>
            <c:numRef>
              <c:f>Class!$B$3:$G$3</c:f>
              <c:numCache>
                <c:formatCode>General</c:formatCode>
                <c:ptCount val="6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</c:numCache>
            </c:numRef>
          </c:xVal>
          <c:yVal>
            <c:numRef>
              <c:f>Class!$B$6:$G$6</c:f>
              <c:numCache>
                <c:formatCode>0.0</c:formatCode>
                <c:ptCount val="6"/>
                <c:pt idx="0" formatCode="0">
                  <c:v>100000</c:v>
                </c:pt>
                <c:pt idx="1">
                  <c:v>23651.4411681399</c:v>
                </c:pt>
                <c:pt idx="2">
                  <c:v>10176.250525627471</c:v>
                </c:pt>
                <c:pt idx="3">
                  <c:v>3516.75724616356</c:v>
                </c:pt>
                <c:pt idx="4">
                  <c:v>831.76377110267197</c:v>
                </c:pt>
                <c:pt idx="5">
                  <c:v>29.251112691216441</c:v>
                </c:pt>
              </c:numCache>
            </c:numRef>
          </c:yVal>
          <c:smooth val="0"/>
        </c:ser>
        <c:ser>
          <c:idx val="15"/>
          <c:order val="3"/>
          <c:tx>
            <c:v>ISO 6 (~Class 1,000)</c:v>
          </c:tx>
          <c:spPr>
            <a:ln w="50800">
              <a:solidFill>
                <a:srgbClr val="9785B0"/>
              </a:solidFill>
              <a:prstDash val="solid"/>
            </a:ln>
          </c:spPr>
          <c:marker>
            <c:symbol val="none"/>
          </c:marker>
          <c:xVal>
            <c:numRef>
              <c:f>Class!$B$3:$G$3</c:f>
              <c:numCache>
                <c:formatCode>General</c:formatCode>
                <c:ptCount val="6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</c:numCache>
            </c:numRef>
          </c:xVal>
          <c:yVal>
            <c:numRef>
              <c:f>Class!$B$7:$G$7</c:f>
              <c:numCache>
                <c:formatCode>0.0</c:formatCode>
                <c:ptCount val="6"/>
                <c:pt idx="0" formatCode="0">
                  <c:v>1000000</c:v>
                </c:pt>
                <c:pt idx="1">
                  <c:v>236514.41168139901</c:v>
                </c:pt>
                <c:pt idx="2">
                  <c:v>101762.5052562747</c:v>
                </c:pt>
                <c:pt idx="3">
                  <c:v>35167.572461635573</c:v>
                </c:pt>
                <c:pt idx="4">
                  <c:v>8317.6377110267149</c:v>
                </c:pt>
                <c:pt idx="5">
                  <c:v>292.51112691216372</c:v>
                </c:pt>
              </c:numCache>
            </c:numRef>
          </c:yVal>
          <c:smooth val="0"/>
        </c:ser>
        <c:ser>
          <c:idx val="1"/>
          <c:order val="4"/>
          <c:tx>
            <c:strRef>
              <c:f>'E10000149 Data'!$F$12</c:f>
              <c:strCache>
                <c:ptCount val="1"/>
                <c:pt idx="0">
                  <c:v>Cleanroom A (SEI): quiescent </c:v>
                </c:pt>
              </c:strCache>
            </c:strRef>
          </c:tx>
          <c:spPr>
            <a:ln>
              <a:solidFill>
                <a:srgbClr val="FF6600"/>
              </a:solidFill>
              <a:prstDash val="sysDot"/>
            </a:ln>
          </c:spPr>
          <c:marker>
            <c:symbol val="circle"/>
            <c:size val="5"/>
            <c:spPr>
              <a:solidFill>
                <a:srgbClr val="FF6600"/>
              </a:solidFill>
              <a:ln>
                <a:solidFill>
                  <a:srgbClr val="FF6600"/>
                </a:solidFill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Data'!$A$12:$B$12</c:f>
              <c:numCache>
                <c:formatCode>0.0</c:formatCode>
                <c:ptCount val="2"/>
                <c:pt idx="0">
                  <c:v>1147.72775</c:v>
                </c:pt>
                <c:pt idx="1">
                  <c:v>353.14699999999999</c:v>
                </c:pt>
              </c:numCache>
            </c:numRef>
          </c:yVal>
          <c:smooth val="0"/>
        </c:ser>
        <c:ser>
          <c:idx val="0"/>
          <c:order val="5"/>
          <c:tx>
            <c:strRef>
              <c:f>'E10000149 Data'!$F$9</c:f>
              <c:strCache>
                <c:ptCount val="1"/>
                <c:pt idx="0">
                  <c:v>Cleanroom A (SEI): walking 2-3 ft from counter, fully garbed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square"/>
            <c:size val="5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Data'!$A$9:$B$9</c:f>
              <c:numCache>
                <c:formatCode>0.0</c:formatCode>
                <c:ptCount val="2"/>
                <c:pt idx="0">
                  <c:v>4237.7640000000001</c:v>
                </c:pt>
                <c:pt idx="1">
                  <c:v>706.29399999999998</c:v>
                </c:pt>
              </c:numCache>
            </c:numRef>
          </c:yVal>
          <c:smooth val="0"/>
        </c:ser>
        <c:ser>
          <c:idx val="2"/>
          <c:order val="6"/>
          <c:tx>
            <c:strRef>
              <c:f>'E10000149 Data'!$F$14</c:f>
              <c:strCache>
                <c:ptCount val="1"/>
                <c:pt idx="0">
                  <c:v>Cleanroom D (SUS): quiescent</c:v>
                </c:pt>
              </c:strCache>
            </c:strRef>
          </c:tx>
          <c:spPr>
            <a:ln>
              <a:solidFill>
                <a:srgbClr val="99CCFF"/>
              </a:solidFill>
              <a:prstDash val="sysDot"/>
            </a:ln>
          </c:spPr>
          <c:marker>
            <c:symbol val="circle"/>
            <c:size val="5"/>
            <c:spPr>
              <a:solidFill>
                <a:srgbClr val="99CCFF"/>
              </a:solidFill>
              <a:ln>
                <a:solidFill>
                  <a:srgbClr val="99CCFF"/>
                </a:solidFill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Data'!$A$14:$B$14</c:f>
              <c:numCache>
                <c:formatCode>0.0</c:formatCode>
                <c:ptCount val="2"/>
                <c:pt idx="0">
                  <c:v>3531.47</c:v>
                </c:pt>
                <c:pt idx="1">
                  <c:v>1147.72775</c:v>
                </c:pt>
              </c:numCache>
            </c:numRef>
          </c:yVal>
          <c:smooth val="0"/>
        </c:ser>
        <c:ser>
          <c:idx val="3"/>
          <c:order val="7"/>
          <c:tx>
            <c:strRef>
              <c:f>'E10000149 Data'!$F$10</c:f>
              <c:strCache>
                <c:ptCount val="1"/>
                <c:pt idx="0">
                  <c:v>Cleanroom D (SUS): shuffling 1 - 2 ft from counter, fully garbed</c:v>
                </c:pt>
              </c:strCache>
            </c:strRef>
          </c:tx>
          <c:spPr>
            <a:ln>
              <a:solidFill>
                <a:srgbClr val="99CCFF"/>
              </a:solidFill>
              <a:prstDash val="sysDash"/>
            </a:ln>
          </c:spPr>
          <c:marker>
            <c:symbol val="square"/>
            <c:size val="5"/>
            <c:spPr>
              <a:solidFill>
                <a:srgbClr val="99CCFF"/>
              </a:solidFill>
              <a:ln>
                <a:solidFill>
                  <a:srgbClr val="99CCFF"/>
                </a:solidFill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Data'!$A$10:$B$10</c:f>
              <c:numCache>
                <c:formatCode>0.0</c:formatCode>
                <c:ptCount val="2"/>
                <c:pt idx="0">
                  <c:v>6886.3665000000001</c:v>
                </c:pt>
                <c:pt idx="1">
                  <c:v>2648.6025</c:v>
                </c:pt>
              </c:numCache>
            </c:numRef>
          </c:yVal>
          <c:smooth val="0"/>
        </c:ser>
        <c:ser>
          <c:idx val="4"/>
          <c:order val="8"/>
          <c:tx>
            <c:strRef>
              <c:f>'E10000149 Data'!$F$11</c:f>
              <c:strCache>
                <c:ptCount val="1"/>
                <c:pt idx="0">
                  <c:v>Cleanroom D (SUS): walking 2-3 ft from counter, fully garbed</c:v>
                </c:pt>
              </c:strCache>
            </c:strRef>
          </c:tx>
          <c:spPr>
            <a:ln>
              <a:solidFill>
                <a:srgbClr val="99CCFF"/>
              </a:solidFill>
            </a:ln>
          </c:spPr>
          <c:marker>
            <c:symbol val="square"/>
            <c:size val="5"/>
            <c:spPr>
              <a:solidFill>
                <a:srgbClr val="99CCFF"/>
              </a:solidFill>
              <a:ln>
                <a:solidFill>
                  <a:srgbClr val="99CCFF"/>
                </a:solidFill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Data'!$A$11:$B$11</c:f>
              <c:numCache>
                <c:formatCode>0.0</c:formatCode>
                <c:ptCount val="2"/>
                <c:pt idx="0">
                  <c:v>20659.0995</c:v>
                </c:pt>
                <c:pt idx="1">
                  <c:v>6180.0725000000002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744256"/>
        <c:axId val="123746560"/>
      </c:scatterChart>
      <c:valAx>
        <c:axId val="123744256"/>
        <c:scaling>
          <c:logBase val="10"/>
          <c:orientation val="minMax"/>
          <c:max val="3"/>
          <c:min val="0.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Particle Size (um)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23746560"/>
        <c:crossesAt val="0"/>
        <c:crossBetween val="midCat"/>
      </c:valAx>
      <c:valAx>
        <c:axId val="123746560"/>
        <c:scaling>
          <c:logBase val="10"/>
          <c:orientation val="minMax"/>
          <c:max val="100000"/>
          <c:min val="10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Particle Count per cubic meter</a:t>
                </a:r>
              </a:p>
            </c:rich>
          </c:tx>
          <c:layout>
            <c:manualLayout>
              <c:xMode val="edge"/>
              <c:yMode val="edge"/>
              <c:x val="7.9073709536307893E-3"/>
              <c:y val="0.36241196192685199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123744256"/>
        <c:crossesAt val="0.1"/>
        <c:crossBetween val="midCat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69387653105861802"/>
          <c:y val="3.3644100375170703E-2"/>
          <c:w val="0.30612346894138198"/>
          <c:h val="0.91604233001615598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836066745913296E-2"/>
          <c:y val="4.0943937220424602E-2"/>
          <c:w val="0.61222356470720696"/>
          <c:h val="0.89245943284808205"/>
        </c:manualLayout>
      </c:layout>
      <c:scatterChart>
        <c:scatterStyle val="lineMarker"/>
        <c:varyColors val="0"/>
        <c:ser>
          <c:idx val="12"/>
          <c:order val="0"/>
          <c:tx>
            <c:strRef>
              <c:f>Class!$A$4</c:f>
              <c:strCache>
                <c:ptCount val="1"/>
                <c:pt idx="0">
                  <c:v>ISO 3 (~Class 1)</c:v>
                </c:pt>
              </c:strCache>
            </c:strRef>
          </c:tx>
          <c:spPr>
            <a:ln w="50800">
              <a:solidFill>
                <a:srgbClr val="77B7CD"/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Class!$B$4:$H$4</c:f>
              <c:numCache>
                <c:formatCode>0.0</c:formatCode>
                <c:ptCount val="7"/>
                <c:pt idx="0" formatCode="0">
                  <c:v>1000</c:v>
                </c:pt>
                <c:pt idx="1">
                  <c:v>236.51441168139891</c:v>
                </c:pt>
                <c:pt idx="2">
                  <c:v>101.76250525627469</c:v>
                </c:pt>
                <c:pt idx="3">
                  <c:v>35.167572461635586</c:v>
                </c:pt>
                <c:pt idx="4">
                  <c:v>8.3176377110267108</c:v>
                </c:pt>
                <c:pt idx="5">
                  <c:v>0.29251112691216402</c:v>
                </c:pt>
                <c:pt idx="6">
                  <c:v>6.91830970918937E-2</c:v>
                </c:pt>
              </c:numCache>
            </c:numRef>
          </c:yVal>
          <c:smooth val="0"/>
        </c:ser>
        <c:ser>
          <c:idx val="13"/>
          <c:order val="1"/>
          <c:tx>
            <c:strRef>
              <c:f>Class!$A$5</c:f>
              <c:strCache>
                <c:ptCount val="1"/>
                <c:pt idx="0">
                  <c:v>ISO 4 (~Class 10)</c:v>
                </c:pt>
              </c:strCache>
            </c:strRef>
          </c:tx>
          <c:spPr>
            <a:ln w="50800">
              <a:solidFill>
                <a:srgbClr val="C87978"/>
              </a:solidFill>
            </a:ln>
          </c:spPr>
          <c:marker>
            <c:symbol val="none"/>
          </c:marker>
          <c:dPt>
            <c:idx val="5"/>
            <c:bubble3D val="0"/>
            <c:spPr>
              <a:ln w="50800">
                <a:solidFill>
                  <a:srgbClr val="D5A5A4"/>
                </a:solidFill>
              </a:ln>
            </c:spPr>
          </c:dPt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Class!$B$5:$H$5</c:f>
              <c:numCache>
                <c:formatCode>0.0</c:formatCode>
                <c:ptCount val="7"/>
                <c:pt idx="0" formatCode="0">
                  <c:v>10000</c:v>
                </c:pt>
                <c:pt idx="1">
                  <c:v>2365.14411681399</c:v>
                </c:pt>
                <c:pt idx="2">
                  <c:v>1017.625052562747</c:v>
                </c:pt>
                <c:pt idx="3">
                  <c:v>351.67572461635598</c:v>
                </c:pt>
                <c:pt idx="4">
                  <c:v>83.176377110267012</c:v>
                </c:pt>
                <c:pt idx="5">
                  <c:v>2.9251112691216439</c:v>
                </c:pt>
                <c:pt idx="6">
                  <c:v>0.69183097091893697</c:v>
                </c:pt>
              </c:numCache>
            </c:numRef>
          </c:yVal>
          <c:smooth val="0"/>
        </c:ser>
        <c:ser>
          <c:idx val="14"/>
          <c:order val="2"/>
          <c:tx>
            <c:strRef>
              <c:f>Class!$A$6</c:f>
              <c:strCache>
                <c:ptCount val="1"/>
                <c:pt idx="0">
                  <c:v>ISO 5 (~Class 100)</c:v>
                </c:pt>
              </c:strCache>
            </c:strRef>
          </c:tx>
          <c:spPr>
            <a:ln w="50800">
              <a:solidFill>
                <a:srgbClr val="FAC090"/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Class!$B$6:$H$6</c:f>
              <c:numCache>
                <c:formatCode>0.0</c:formatCode>
                <c:ptCount val="7"/>
                <c:pt idx="0" formatCode="0">
                  <c:v>100000</c:v>
                </c:pt>
                <c:pt idx="1">
                  <c:v>23651.4411681399</c:v>
                </c:pt>
                <c:pt idx="2">
                  <c:v>10176.250525627471</c:v>
                </c:pt>
                <c:pt idx="3">
                  <c:v>3516.75724616356</c:v>
                </c:pt>
                <c:pt idx="4">
                  <c:v>831.76377110267174</c:v>
                </c:pt>
                <c:pt idx="5">
                  <c:v>29.251112691216441</c:v>
                </c:pt>
                <c:pt idx="6">
                  <c:v>6.9183097091893702</c:v>
                </c:pt>
              </c:numCache>
            </c:numRef>
          </c:yVal>
          <c:smooth val="0"/>
        </c:ser>
        <c:ser>
          <c:idx val="15"/>
          <c:order val="3"/>
          <c:tx>
            <c:strRef>
              <c:f>Class!$A$7</c:f>
              <c:strCache>
                <c:ptCount val="1"/>
                <c:pt idx="0">
                  <c:v>ISO 6 (~Class 1,000)</c:v>
                </c:pt>
              </c:strCache>
            </c:strRef>
          </c:tx>
          <c:spPr>
            <a:ln w="50800">
              <a:solidFill>
                <a:srgbClr val="9785B0"/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Class!$B$7:$H$7</c:f>
              <c:numCache>
                <c:formatCode>0.0</c:formatCode>
                <c:ptCount val="7"/>
                <c:pt idx="0" formatCode="0">
                  <c:v>1000000</c:v>
                </c:pt>
                <c:pt idx="1">
                  <c:v>236514.41168139901</c:v>
                </c:pt>
                <c:pt idx="2">
                  <c:v>101762.5052562747</c:v>
                </c:pt>
                <c:pt idx="3">
                  <c:v>35167.572461635573</c:v>
                </c:pt>
                <c:pt idx="4">
                  <c:v>8317.6377110267149</c:v>
                </c:pt>
                <c:pt idx="5">
                  <c:v>292.51112691216412</c:v>
                </c:pt>
                <c:pt idx="6">
                  <c:v>69.183097091893643</c:v>
                </c:pt>
              </c:numCache>
            </c:numRef>
          </c:yVal>
          <c:smooth val="0"/>
        </c:ser>
        <c:ser>
          <c:idx val="7"/>
          <c:order val="4"/>
          <c:tx>
            <c:v>Margot- 2010 garb w/ scrubs</c:v>
          </c:tx>
          <c:spPr>
            <a:ln w="38100">
              <a:solidFill>
                <a:srgbClr val="C0504D"/>
              </a:solidFill>
              <a:prstDash val="solid"/>
            </a:ln>
          </c:spPr>
          <c:marker>
            <c:symbol val="square"/>
            <c:size val="7"/>
            <c:spPr>
              <a:solidFill>
                <a:schemeClr val="accent2"/>
              </a:solidFill>
              <a:ln>
                <a:solidFill>
                  <a:srgbClr val="C0504D"/>
                </a:solidFill>
              </a:ln>
            </c:spPr>
          </c:marker>
          <c:xVal>
            <c:numRef>
              <c:f>'Test Data- short'!$H$3:$I$3</c:f>
              <c:numCache>
                <c:formatCode>0.0</c:formatCode>
                <c:ptCount val="2"/>
                <c:pt idx="0">
                  <c:v>0.3</c:v>
                </c:pt>
                <c:pt idx="1">
                  <c:v>0.5</c:v>
                </c:pt>
              </c:numCache>
            </c:numRef>
          </c:xVal>
          <c:yVal>
            <c:numRef>
              <c:f>'Test Data- short'!$H$4:$I$4</c:f>
              <c:numCache>
                <c:formatCode>0</c:formatCode>
                <c:ptCount val="2"/>
                <c:pt idx="0">
                  <c:v>228.1872923076923</c:v>
                </c:pt>
                <c:pt idx="1">
                  <c:v>48.897276923076937</c:v>
                </c:pt>
              </c:numCache>
            </c:numRef>
          </c:yVal>
          <c:smooth val="0"/>
        </c:ser>
        <c:ser>
          <c:idx val="9"/>
          <c:order val="5"/>
          <c:tx>
            <c:v>Margot - 2010 garb w/ street clothes</c:v>
          </c:tx>
          <c:spPr>
            <a:ln w="38100">
              <a:solidFill>
                <a:srgbClr val="C0504D"/>
              </a:solidFill>
              <a:prstDash val="sysDot"/>
            </a:ln>
          </c:spPr>
          <c:marker>
            <c:symbol val="circle"/>
            <c:size val="7"/>
            <c:spPr>
              <a:solidFill>
                <a:schemeClr val="accent2"/>
              </a:solidFill>
              <a:ln>
                <a:solidFill>
                  <a:srgbClr val="C0504D"/>
                </a:solidFill>
              </a:ln>
            </c:spPr>
          </c:marker>
          <c:xVal>
            <c:numRef>
              <c:f>'Test Data- short'!$H$3:$K$3</c:f>
              <c:numCache>
                <c:formatCode>0.0</c:formatCode>
                <c:ptCount val="4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</c:numCache>
            </c:numRef>
          </c:xVal>
          <c:yVal>
            <c:numRef>
              <c:f>'Test Data- short'!$H$6:$K$6</c:f>
              <c:numCache>
                <c:formatCode>0</c:formatCode>
                <c:ptCount val="4"/>
                <c:pt idx="0">
                  <c:v>1295.7778384615399</c:v>
                </c:pt>
                <c:pt idx="1">
                  <c:v>133.1092538461539</c:v>
                </c:pt>
                <c:pt idx="2">
                  <c:v>32.598184615384618</c:v>
                </c:pt>
                <c:pt idx="3">
                  <c:v>2.7165153846153851</c:v>
                </c:pt>
              </c:numCache>
            </c:numRef>
          </c:yVal>
          <c:smooth val="0"/>
        </c:ser>
        <c:ser>
          <c:idx val="0"/>
          <c:order val="6"/>
          <c:tx>
            <c:v>Kate - 2010 garb  w/ scrubs</c:v>
          </c:tx>
          <c:spPr>
            <a:ln w="38100">
              <a:solidFill>
                <a:srgbClr val="9BBB59"/>
              </a:solidFill>
              <a:prstDash val="solid"/>
            </a:ln>
          </c:spPr>
          <c:marker>
            <c:symbol val="square"/>
            <c:size val="7"/>
            <c:spPr>
              <a:solidFill>
                <a:schemeClr val="accent3"/>
              </a:solidFill>
              <a:ln>
                <a:solidFill>
                  <a:srgbClr val="9BBB59"/>
                </a:solidFill>
              </a:ln>
            </c:spPr>
          </c:marker>
          <c:xVal>
            <c:numRef>
              <c:f>'Test Data- short'!$M$3:$O$3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short'!$M$4:$O$4</c:f>
              <c:numCache>
                <c:formatCode>0</c:formatCode>
                <c:ptCount val="3"/>
                <c:pt idx="0">
                  <c:v>543.30307692307701</c:v>
                </c:pt>
                <c:pt idx="1">
                  <c:v>149.4083461538462</c:v>
                </c:pt>
                <c:pt idx="2">
                  <c:v>32.598184615384618</c:v>
                </c:pt>
              </c:numCache>
            </c:numRef>
          </c:yVal>
          <c:smooth val="0"/>
        </c:ser>
        <c:ser>
          <c:idx val="3"/>
          <c:order val="7"/>
          <c:tx>
            <c:v>Kate - 2010 garb w/ street clothes</c:v>
          </c:tx>
          <c:spPr>
            <a:ln w="38100">
              <a:solidFill>
                <a:schemeClr val="accent3"/>
              </a:solidFill>
              <a:prstDash val="sysDot"/>
            </a:ln>
          </c:spPr>
          <c:marker>
            <c:symbol val="circ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  <a:prstDash val="solid"/>
              </a:ln>
            </c:spPr>
          </c:marker>
          <c:xVal>
            <c:numRef>
              <c:f>'Test Data- short'!$M$3:$O$3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short'!$M$6:$O$6</c:f>
              <c:numCache>
                <c:formatCode>0</c:formatCode>
                <c:ptCount val="3"/>
                <c:pt idx="0">
                  <c:v>1464.201792307693</c:v>
                </c:pt>
                <c:pt idx="1">
                  <c:v>505.27186153846139</c:v>
                </c:pt>
                <c:pt idx="2">
                  <c:v>89.645007692307701</c:v>
                </c:pt>
              </c:numCache>
            </c:numRef>
          </c:yVal>
          <c:smooth val="0"/>
        </c:ser>
        <c:ser>
          <c:idx val="1"/>
          <c:order val="8"/>
          <c:tx>
            <c:strRef>
              <c:f>'E10000149 Data'!$F$12</c:f>
              <c:strCache>
                <c:ptCount val="1"/>
                <c:pt idx="0">
                  <c:v>Cleanroom A (SEI): quiescent </c:v>
                </c:pt>
              </c:strCache>
            </c:strRef>
          </c:tx>
          <c:spPr>
            <a:ln>
              <a:solidFill>
                <a:srgbClr val="FF6600"/>
              </a:solidFill>
              <a:prstDash val="sysDot"/>
            </a:ln>
          </c:spPr>
          <c:marker>
            <c:symbol val="circle"/>
            <c:size val="5"/>
            <c:spPr>
              <a:solidFill>
                <a:srgbClr val="FF6600"/>
              </a:solidFill>
              <a:ln>
                <a:solidFill>
                  <a:srgbClr val="FF6600"/>
                </a:solidFill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Data'!$A$12:$B$12</c:f>
              <c:numCache>
                <c:formatCode>0.0</c:formatCode>
                <c:ptCount val="2"/>
                <c:pt idx="0">
                  <c:v>1147.72775</c:v>
                </c:pt>
                <c:pt idx="1">
                  <c:v>353.14699999999999</c:v>
                </c:pt>
              </c:numCache>
            </c:numRef>
          </c:yVal>
          <c:smooth val="0"/>
        </c:ser>
        <c:ser>
          <c:idx val="2"/>
          <c:order val="9"/>
          <c:tx>
            <c:strRef>
              <c:f>'E10000149 Data'!$F$9</c:f>
              <c:strCache>
                <c:ptCount val="1"/>
                <c:pt idx="0">
                  <c:v>Cleanroom A (SEI): walking 2-3 ft from counter, fully garbed</c:v>
                </c:pt>
              </c:strCache>
            </c:strRef>
          </c:tx>
          <c:spPr>
            <a:ln>
              <a:solidFill>
                <a:srgbClr val="FF6600"/>
              </a:solidFill>
              <a:prstDash val="solid"/>
            </a:ln>
          </c:spPr>
          <c:marker>
            <c:symbol val="star"/>
            <c:size val="5"/>
            <c:spPr>
              <a:solidFill>
                <a:srgbClr val="FF6600"/>
              </a:solidFill>
              <a:ln>
                <a:solidFill>
                  <a:srgbClr val="FF6600"/>
                </a:solidFill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Data'!$A$9:$B$9</c:f>
              <c:numCache>
                <c:formatCode>0.0</c:formatCode>
                <c:ptCount val="2"/>
                <c:pt idx="0">
                  <c:v>4237.7640000000001</c:v>
                </c:pt>
                <c:pt idx="1">
                  <c:v>706.29399999999998</c:v>
                </c:pt>
              </c:numCache>
            </c:numRef>
          </c:yVal>
          <c:smooth val="0"/>
        </c:ser>
        <c:ser>
          <c:idx val="4"/>
          <c:order val="10"/>
          <c:tx>
            <c:strRef>
              <c:f>'E10000149 Data'!$F$14</c:f>
              <c:strCache>
                <c:ptCount val="1"/>
                <c:pt idx="0">
                  <c:v>Cleanroom D (SUS): quiescent</c:v>
                </c:pt>
              </c:strCache>
            </c:strRef>
          </c:tx>
          <c:spPr>
            <a:ln>
              <a:solidFill>
                <a:srgbClr val="99CCFF"/>
              </a:solidFill>
              <a:prstDash val="sysDot"/>
            </a:ln>
          </c:spPr>
          <c:marker>
            <c:symbol val="circle"/>
            <c:size val="5"/>
            <c:spPr>
              <a:solidFill>
                <a:srgbClr val="99CCFF"/>
              </a:solidFill>
              <a:ln>
                <a:solidFill>
                  <a:srgbClr val="99CCFF"/>
                </a:solidFill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Data'!$A$14:$B$14</c:f>
              <c:numCache>
                <c:formatCode>0.0</c:formatCode>
                <c:ptCount val="2"/>
                <c:pt idx="0">
                  <c:v>3531.47</c:v>
                </c:pt>
                <c:pt idx="1">
                  <c:v>1147.72775</c:v>
                </c:pt>
              </c:numCache>
            </c:numRef>
          </c:yVal>
          <c:smooth val="0"/>
        </c:ser>
        <c:ser>
          <c:idx val="5"/>
          <c:order val="11"/>
          <c:tx>
            <c:strRef>
              <c:f>'E10000149 Data'!$F$10</c:f>
              <c:strCache>
                <c:ptCount val="1"/>
                <c:pt idx="0">
                  <c:v>Cleanroom D (SUS): shuffling 1 - 2 ft from counter, fully garbed</c:v>
                </c:pt>
              </c:strCache>
            </c:strRef>
          </c:tx>
          <c:spPr>
            <a:ln>
              <a:solidFill>
                <a:srgbClr val="99CCFF"/>
              </a:solidFill>
              <a:prstDash val="dash"/>
            </a:ln>
          </c:spPr>
          <c:marker>
            <c:symbol val="square"/>
            <c:size val="5"/>
            <c:spPr>
              <a:solidFill>
                <a:srgbClr val="99CCFF"/>
              </a:solidFill>
              <a:ln>
                <a:solidFill>
                  <a:srgbClr val="99CCFF"/>
                </a:solidFill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Data'!$A$10:$B$10</c:f>
              <c:numCache>
                <c:formatCode>0.0</c:formatCode>
                <c:ptCount val="2"/>
                <c:pt idx="0">
                  <c:v>6886.3665000000001</c:v>
                </c:pt>
                <c:pt idx="1">
                  <c:v>2648.6025</c:v>
                </c:pt>
              </c:numCache>
            </c:numRef>
          </c:yVal>
          <c:smooth val="0"/>
        </c:ser>
        <c:ser>
          <c:idx val="6"/>
          <c:order val="12"/>
          <c:tx>
            <c:strRef>
              <c:f>'E10000149 Data'!$F$11</c:f>
              <c:strCache>
                <c:ptCount val="1"/>
                <c:pt idx="0">
                  <c:v>Cleanroom D (SUS): walking 2-3 ft from counter, fully garbed</c:v>
                </c:pt>
              </c:strCache>
            </c:strRef>
          </c:tx>
          <c:spPr>
            <a:ln>
              <a:solidFill>
                <a:srgbClr val="99CCFF"/>
              </a:solidFill>
            </a:ln>
          </c:spPr>
          <c:marker>
            <c:symbol val="square"/>
            <c:size val="5"/>
            <c:spPr>
              <a:solidFill>
                <a:srgbClr val="99CCFF"/>
              </a:solidFill>
              <a:ln>
                <a:solidFill>
                  <a:srgbClr val="99CCFF"/>
                </a:solidFill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Data'!$A$11:$B$11</c:f>
              <c:numCache>
                <c:formatCode>0.0</c:formatCode>
                <c:ptCount val="2"/>
                <c:pt idx="0">
                  <c:v>20659.0995</c:v>
                </c:pt>
                <c:pt idx="1">
                  <c:v>6180.0725000000002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155392"/>
        <c:axId val="124166144"/>
      </c:scatterChart>
      <c:valAx>
        <c:axId val="124155392"/>
        <c:scaling>
          <c:logBase val="10"/>
          <c:orientation val="minMax"/>
          <c:max val="3.5"/>
          <c:min val="0.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Particle Size (um)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24166144"/>
        <c:crossesAt val="1"/>
        <c:crossBetween val="midCat"/>
      </c:valAx>
      <c:valAx>
        <c:axId val="124166144"/>
        <c:scaling>
          <c:logBase val="10"/>
          <c:orientation val="minMax"/>
          <c:max val="100000"/>
          <c:min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Particle Count (/m3)</a:t>
                </a:r>
              </a:p>
            </c:rich>
          </c:tx>
          <c:layout>
            <c:manualLayout>
              <c:xMode val="edge"/>
              <c:yMode val="edge"/>
              <c:x val="7.2742042318489899E-3"/>
              <c:y val="0.42876078891580899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124155392"/>
        <c:crossesAt val="0.1"/>
        <c:crossBetween val="midCat"/>
      </c:valAx>
    </c:plotArea>
    <c:legend>
      <c:legendPos val="r"/>
      <c:layout>
        <c:manualLayout>
          <c:xMode val="edge"/>
          <c:yMode val="edge"/>
          <c:x val="0.72583648280888102"/>
          <c:y val="1.80569608058659E-3"/>
          <c:w val="0.27416351719111898"/>
          <c:h val="0.93565640644240899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14260717410299E-2"/>
          <c:y val="3.1069291338582699E-2"/>
          <c:w val="0.63444575678040205"/>
          <c:h val="0.90714208223972004"/>
        </c:manualLayout>
      </c:layout>
      <c:scatterChart>
        <c:scatterStyle val="lineMarker"/>
        <c:varyColors val="0"/>
        <c:ser>
          <c:idx val="12"/>
          <c:order val="0"/>
          <c:tx>
            <c:v>ISO 3 (~Class 1)</c:v>
          </c:tx>
          <c:spPr>
            <a:ln w="50800">
              <a:solidFill>
                <a:srgbClr val="77B7CD"/>
              </a:solidFill>
              <a:prstDash val="solid"/>
            </a:ln>
          </c:spPr>
          <c:marker>
            <c:symbol val="none"/>
          </c:marker>
          <c:xVal>
            <c:numRef>
              <c:f>Class!$B$3:$G$3</c:f>
              <c:numCache>
                <c:formatCode>General</c:formatCode>
                <c:ptCount val="6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</c:numCache>
            </c:numRef>
          </c:xVal>
          <c:yVal>
            <c:numRef>
              <c:f>Class!$B$4:$G$4</c:f>
              <c:numCache>
                <c:formatCode>0.0</c:formatCode>
                <c:ptCount val="6"/>
                <c:pt idx="0" formatCode="0">
                  <c:v>1000</c:v>
                </c:pt>
                <c:pt idx="1">
                  <c:v>236.51441168139891</c:v>
                </c:pt>
                <c:pt idx="2">
                  <c:v>101.76250525627469</c:v>
                </c:pt>
                <c:pt idx="3">
                  <c:v>35.167572461635586</c:v>
                </c:pt>
                <c:pt idx="4">
                  <c:v>8.3176377110267108</c:v>
                </c:pt>
                <c:pt idx="5">
                  <c:v>0.29251112691216402</c:v>
                </c:pt>
              </c:numCache>
            </c:numRef>
          </c:yVal>
          <c:smooth val="0"/>
        </c:ser>
        <c:ser>
          <c:idx val="13"/>
          <c:order val="1"/>
          <c:tx>
            <c:v>ISO 4 (~Class 10)</c:v>
          </c:tx>
          <c:spPr>
            <a:ln w="50800">
              <a:solidFill>
                <a:srgbClr val="D5A5A4"/>
              </a:solidFill>
              <a:prstDash val="solid"/>
            </a:ln>
          </c:spPr>
          <c:marker>
            <c:symbol val="none"/>
          </c:marker>
          <c:xVal>
            <c:numRef>
              <c:f>Class!$B$3:$G$3</c:f>
              <c:numCache>
                <c:formatCode>General</c:formatCode>
                <c:ptCount val="6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</c:numCache>
            </c:numRef>
          </c:xVal>
          <c:yVal>
            <c:numRef>
              <c:f>Class!$B$5:$G$5</c:f>
              <c:numCache>
                <c:formatCode>0.0</c:formatCode>
                <c:ptCount val="6"/>
                <c:pt idx="0" formatCode="0">
                  <c:v>10000</c:v>
                </c:pt>
                <c:pt idx="1">
                  <c:v>2365.14411681399</c:v>
                </c:pt>
                <c:pt idx="2">
                  <c:v>1017.625052562747</c:v>
                </c:pt>
                <c:pt idx="3">
                  <c:v>351.67572461635598</c:v>
                </c:pt>
                <c:pt idx="4">
                  <c:v>83.176377110266856</c:v>
                </c:pt>
                <c:pt idx="5">
                  <c:v>2.9251112691216439</c:v>
                </c:pt>
              </c:numCache>
            </c:numRef>
          </c:yVal>
          <c:smooth val="0"/>
        </c:ser>
        <c:ser>
          <c:idx val="14"/>
          <c:order val="2"/>
          <c:tx>
            <c:v>ISO 5 (~Class 100)</c:v>
          </c:tx>
          <c:spPr>
            <a:ln w="50800">
              <a:solidFill>
                <a:srgbClr val="FAC090"/>
              </a:solidFill>
              <a:prstDash val="solid"/>
            </a:ln>
          </c:spPr>
          <c:marker>
            <c:symbol val="none"/>
          </c:marker>
          <c:xVal>
            <c:numRef>
              <c:f>Class!$B$3:$G$3</c:f>
              <c:numCache>
                <c:formatCode>General</c:formatCode>
                <c:ptCount val="6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</c:numCache>
            </c:numRef>
          </c:xVal>
          <c:yVal>
            <c:numRef>
              <c:f>Class!$B$6:$G$6</c:f>
              <c:numCache>
                <c:formatCode>0.0</c:formatCode>
                <c:ptCount val="6"/>
                <c:pt idx="0" formatCode="0">
                  <c:v>100000</c:v>
                </c:pt>
                <c:pt idx="1">
                  <c:v>23651.4411681399</c:v>
                </c:pt>
                <c:pt idx="2">
                  <c:v>10176.250525627471</c:v>
                </c:pt>
                <c:pt idx="3">
                  <c:v>3516.75724616356</c:v>
                </c:pt>
                <c:pt idx="4">
                  <c:v>831.76377110267197</c:v>
                </c:pt>
                <c:pt idx="5">
                  <c:v>29.251112691216441</c:v>
                </c:pt>
              </c:numCache>
            </c:numRef>
          </c:yVal>
          <c:smooth val="0"/>
        </c:ser>
        <c:ser>
          <c:idx val="15"/>
          <c:order val="3"/>
          <c:tx>
            <c:v>ISO 6 (~Class 1,000)</c:v>
          </c:tx>
          <c:spPr>
            <a:ln w="50800">
              <a:solidFill>
                <a:srgbClr val="9785B0"/>
              </a:solidFill>
              <a:prstDash val="solid"/>
            </a:ln>
          </c:spPr>
          <c:marker>
            <c:symbol val="none"/>
          </c:marker>
          <c:xVal>
            <c:numRef>
              <c:f>Class!$B$3:$G$3</c:f>
              <c:numCache>
                <c:formatCode>General</c:formatCode>
                <c:ptCount val="6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</c:numCache>
            </c:numRef>
          </c:xVal>
          <c:yVal>
            <c:numRef>
              <c:f>Class!$B$7:$G$7</c:f>
              <c:numCache>
                <c:formatCode>0.0</c:formatCode>
                <c:ptCount val="6"/>
                <c:pt idx="0" formatCode="0">
                  <c:v>1000000</c:v>
                </c:pt>
                <c:pt idx="1">
                  <c:v>236514.41168139901</c:v>
                </c:pt>
                <c:pt idx="2">
                  <c:v>101762.5052562747</c:v>
                </c:pt>
                <c:pt idx="3">
                  <c:v>35167.572461635573</c:v>
                </c:pt>
                <c:pt idx="4">
                  <c:v>8317.6377110267149</c:v>
                </c:pt>
                <c:pt idx="5">
                  <c:v>292.51112691216372</c:v>
                </c:pt>
              </c:numCache>
            </c:numRef>
          </c:yVal>
          <c:smooth val="0"/>
        </c:ser>
        <c:ser>
          <c:idx val="19"/>
          <c:order val="4"/>
          <c:tx>
            <c:strRef>
              <c:f>'E10000149 Data'!$F$28</c:f>
              <c:strCache>
                <c:ptCount val="1"/>
                <c:pt idx="0">
                  <c:v>Cleanroom A (Large triple): quiescent</c:v>
                </c:pt>
              </c:strCache>
            </c:strRef>
          </c:tx>
          <c:spPr>
            <a:ln w="25400">
              <a:solidFill>
                <a:schemeClr val="accent5"/>
              </a:solidFill>
              <a:prstDash val="sysDot"/>
            </a:ln>
          </c:spPr>
          <c:marker>
            <c:symbol val="circle"/>
            <c:size val="5"/>
            <c:spPr>
              <a:solidFill>
                <a:schemeClr val="accent5"/>
              </a:solidFill>
              <a:ln>
                <a:solidFill>
                  <a:schemeClr val="accent5"/>
                </a:solidFill>
                <a:prstDash val="solid"/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Data'!$A$28:$B$28</c:f>
              <c:numCache>
                <c:formatCode>0.0</c:formatCode>
                <c:ptCount val="2"/>
                <c:pt idx="0">
                  <c:v>6427.2754000000004</c:v>
                </c:pt>
                <c:pt idx="1">
                  <c:v>353.14699999999999</c:v>
                </c:pt>
              </c:numCache>
            </c:numRef>
          </c:yVal>
          <c:smooth val="0"/>
        </c:ser>
        <c:ser>
          <c:idx val="1"/>
          <c:order val="5"/>
          <c:tx>
            <c:strRef>
              <c:f>'E10000149 Data'!$F$32</c:f>
              <c:strCache>
                <c:ptCount val="1"/>
                <c:pt idx="0">
                  <c:v>Cleanroom A: shuffling 1 - 2 ft from counter, fully garbed</c:v>
                </c:pt>
              </c:strCache>
            </c:strRef>
          </c:tx>
          <c:spPr>
            <a:ln>
              <a:solidFill>
                <a:schemeClr val="accent5"/>
              </a:solidFill>
              <a:prstDash val="dash"/>
            </a:ln>
          </c:spPr>
          <c:marker>
            <c:symbol val="square"/>
            <c:size val="5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Data'!$A$32:$B$32</c:f>
              <c:numCache>
                <c:formatCode>0.0</c:formatCode>
                <c:ptCount val="2"/>
                <c:pt idx="0">
                  <c:v>7592.6605</c:v>
                </c:pt>
                <c:pt idx="1">
                  <c:v>353.14699999999999</c:v>
                </c:pt>
              </c:numCache>
            </c:numRef>
          </c:yVal>
          <c:smooth val="0"/>
        </c:ser>
        <c:ser>
          <c:idx val="0"/>
          <c:order val="6"/>
          <c:tx>
            <c:strRef>
              <c:f>'E10000149 Data'!$F$33</c:f>
              <c:strCache>
                <c:ptCount val="1"/>
                <c:pt idx="0">
                  <c:v>Cleanroom A: walking 2 - 3 ft from counter, fully garbed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ymbol val="square"/>
            <c:size val="5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</c:marker>
          <c:xVal>
            <c:numRef>
              <c:f>'E10000149 Data'!$A$26:$B$26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Data'!$A$33:$B$33</c:f>
              <c:numCache>
                <c:formatCode>0.0</c:formatCode>
                <c:ptCount val="2"/>
                <c:pt idx="0">
                  <c:v>15008.747499999999</c:v>
                </c:pt>
                <c:pt idx="1">
                  <c:v>353.14699999999999</c:v>
                </c:pt>
              </c:numCache>
            </c:numRef>
          </c:yVal>
          <c:smooth val="0"/>
        </c:ser>
        <c:ser>
          <c:idx val="2"/>
          <c:order val="7"/>
          <c:tx>
            <c:strRef>
              <c:f>'E10000149 Data'!$F$29</c:f>
              <c:strCache>
                <c:ptCount val="1"/>
                <c:pt idx="0">
                  <c:v>Cleanroom B: quiescent </c:v>
                </c:pt>
              </c:strCache>
            </c:strRef>
          </c:tx>
          <c:spPr>
            <a:ln>
              <a:solidFill>
                <a:schemeClr val="accent4">
                  <a:lumMod val="60000"/>
                  <a:lumOff val="40000"/>
                </a:schemeClr>
              </a:solidFill>
              <a:prstDash val="sysDot"/>
            </a:ln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'E10000149 Data'!$A$26:$B$26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Data'!$A$29:$B$29</c:f>
              <c:numCache>
                <c:formatCode>0.0</c:formatCode>
                <c:ptCount val="2"/>
                <c:pt idx="0">
                  <c:v>882.86749999999836</c:v>
                </c:pt>
                <c:pt idx="1">
                  <c:v>353.14699999999999</c:v>
                </c:pt>
              </c:numCache>
            </c:numRef>
          </c:yVal>
          <c:smooth val="0"/>
        </c:ser>
        <c:ser>
          <c:idx val="3"/>
          <c:order val="8"/>
          <c:tx>
            <c:strRef>
              <c:f>'E10000149 Data'!$F$31</c:f>
              <c:strCache>
                <c:ptCount val="1"/>
                <c:pt idx="0">
                  <c:v>Cleanroom B: shuffling 1 - 2 ft from counter, full garbed</c:v>
                </c:pt>
              </c:strCache>
            </c:strRef>
          </c:tx>
          <c:spPr>
            <a:ln>
              <a:solidFill>
                <a:schemeClr val="accent4">
                  <a:lumMod val="60000"/>
                  <a:lumOff val="40000"/>
                </a:schemeClr>
              </a:solidFill>
            </a:ln>
          </c:spPr>
          <c:marker>
            <c:symbol val="squar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'E10000149 Data'!$A$26:$B$26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Data'!$A$31:$B$31</c:f>
              <c:numCache>
                <c:formatCode>0.0</c:formatCode>
                <c:ptCount val="2"/>
                <c:pt idx="0">
                  <c:v>1942.3085000000001</c:v>
                </c:pt>
                <c:pt idx="1">
                  <c:v>353.14699999999999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571584"/>
        <c:axId val="123582336"/>
      </c:scatterChart>
      <c:valAx>
        <c:axId val="123571584"/>
        <c:scaling>
          <c:logBase val="10"/>
          <c:orientation val="minMax"/>
          <c:max val="3"/>
          <c:min val="0.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Particle Size (um)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23582336"/>
        <c:crossesAt val="0"/>
        <c:crossBetween val="midCat"/>
      </c:valAx>
      <c:valAx>
        <c:axId val="123582336"/>
        <c:scaling>
          <c:logBase val="10"/>
          <c:orientation val="minMax"/>
          <c:max val="100000"/>
          <c:min val="10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Particle </a:t>
                </a:r>
                <a:r>
                  <a:rPr lang="en-US" dirty="0" smtClean="0"/>
                  <a:t>Count</a:t>
                </a:r>
                <a:r>
                  <a:rPr lang="en-US" baseline="0" dirty="0" smtClean="0"/>
                  <a:t> per cubic meter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5172790901137401E-3"/>
              <c:y val="0.36327209098862601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123571584"/>
        <c:crossesAt val="0.1"/>
        <c:crossBetween val="midCat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73722495625546802"/>
          <c:y val="1.19391076115485E-2"/>
          <c:w val="0.26277504374453198"/>
          <c:h val="0.92209824369563398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836066745913296E-2"/>
          <c:y val="3.00169046665777E-2"/>
          <c:w val="0.61222356470720696"/>
          <c:h val="0.90338657644253995"/>
        </c:manualLayout>
      </c:layout>
      <c:scatterChart>
        <c:scatterStyle val="lineMarker"/>
        <c:varyColors val="0"/>
        <c:ser>
          <c:idx val="12"/>
          <c:order val="0"/>
          <c:tx>
            <c:strRef>
              <c:f>Class!$A$4</c:f>
              <c:strCache>
                <c:ptCount val="1"/>
                <c:pt idx="0">
                  <c:v>ISO 3 (~Class 1)</c:v>
                </c:pt>
              </c:strCache>
            </c:strRef>
          </c:tx>
          <c:spPr>
            <a:ln w="50800">
              <a:solidFill>
                <a:srgbClr val="77B7CD"/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Class!$B$4:$H$4</c:f>
              <c:numCache>
                <c:formatCode>0.0</c:formatCode>
                <c:ptCount val="7"/>
                <c:pt idx="0" formatCode="0">
                  <c:v>1000</c:v>
                </c:pt>
                <c:pt idx="1">
                  <c:v>236.51441168139891</c:v>
                </c:pt>
                <c:pt idx="2">
                  <c:v>101.76250525627469</c:v>
                </c:pt>
                <c:pt idx="3">
                  <c:v>35.167572461635586</c:v>
                </c:pt>
                <c:pt idx="4">
                  <c:v>8.3176377110267108</c:v>
                </c:pt>
                <c:pt idx="5">
                  <c:v>0.29251112691216402</c:v>
                </c:pt>
                <c:pt idx="6">
                  <c:v>6.91830970918937E-2</c:v>
                </c:pt>
              </c:numCache>
            </c:numRef>
          </c:yVal>
          <c:smooth val="0"/>
        </c:ser>
        <c:ser>
          <c:idx val="13"/>
          <c:order val="1"/>
          <c:tx>
            <c:strRef>
              <c:f>Class!$A$5</c:f>
              <c:strCache>
                <c:ptCount val="1"/>
                <c:pt idx="0">
                  <c:v>ISO 4 (~Class 10)</c:v>
                </c:pt>
              </c:strCache>
            </c:strRef>
          </c:tx>
          <c:spPr>
            <a:ln w="50800">
              <a:solidFill>
                <a:srgbClr val="C87978"/>
              </a:solidFill>
            </a:ln>
          </c:spPr>
          <c:marker>
            <c:symbol val="none"/>
          </c:marker>
          <c:dPt>
            <c:idx val="5"/>
            <c:bubble3D val="0"/>
            <c:spPr>
              <a:ln w="50800">
                <a:solidFill>
                  <a:srgbClr val="D5A5A4"/>
                </a:solidFill>
              </a:ln>
            </c:spPr>
          </c:dPt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Class!$B$5:$H$5</c:f>
              <c:numCache>
                <c:formatCode>0.0</c:formatCode>
                <c:ptCount val="7"/>
                <c:pt idx="0" formatCode="0">
                  <c:v>10000</c:v>
                </c:pt>
                <c:pt idx="1">
                  <c:v>2365.14411681399</c:v>
                </c:pt>
                <c:pt idx="2">
                  <c:v>1017.625052562747</c:v>
                </c:pt>
                <c:pt idx="3">
                  <c:v>351.67572461635598</c:v>
                </c:pt>
                <c:pt idx="4">
                  <c:v>83.176377110267012</c:v>
                </c:pt>
                <c:pt idx="5">
                  <c:v>2.9251112691216439</c:v>
                </c:pt>
                <c:pt idx="6">
                  <c:v>0.69183097091893697</c:v>
                </c:pt>
              </c:numCache>
            </c:numRef>
          </c:yVal>
          <c:smooth val="0"/>
        </c:ser>
        <c:ser>
          <c:idx val="14"/>
          <c:order val="2"/>
          <c:tx>
            <c:strRef>
              <c:f>Class!$A$6</c:f>
              <c:strCache>
                <c:ptCount val="1"/>
                <c:pt idx="0">
                  <c:v>ISO 5 (~Class 100)</c:v>
                </c:pt>
              </c:strCache>
            </c:strRef>
          </c:tx>
          <c:spPr>
            <a:ln w="50800">
              <a:solidFill>
                <a:srgbClr val="FAC090"/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Class!$B$6:$H$6</c:f>
              <c:numCache>
                <c:formatCode>0.0</c:formatCode>
                <c:ptCount val="7"/>
                <c:pt idx="0" formatCode="0">
                  <c:v>100000</c:v>
                </c:pt>
                <c:pt idx="1">
                  <c:v>23651.4411681399</c:v>
                </c:pt>
                <c:pt idx="2">
                  <c:v>10176.250525627471</c:v>
                </c:pt>
                <c:pt idx="3">
                  <c:v>3516.75724616356</c:v>
                </c:pt>
                <c:pt idx="4">
                  <c:v>831.76377110267174</c:v>
                </c:pt>
                <c:pt idx="5">
                  <c:v>29.251112691216441</c:v>
                </c:pt>
                <c:pt idx="6">
                  <c:v>6.9183097091893702</c:v>
                </c:pt>
              </c:numCache>
            </c:numRef>
          </c:yVal>
          <c:smooth val="0"/>
        </c:ser>
        <c:ser>
          <c:idx val="15"/>
          <c:order val="3"/>
          <c:tx>
            <c:strRef>
              <c:f>Class!$A$7</c:f>
              <c:strCache>
                <c:ptCount val="1"/>
                <c:pt idx="0">
                  <c:v>ISO 6 (~Class 1,000)</c:v>
                </c:pt>
              </c:strCache>
            </c:strRef>
          </c:tx>
          <c:spPr>
            <a:ln w="50800">
              <a:solidFill>
                <a:srgbClr val="9785B0"/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Class!$B$7:$H$7</c:f>
              <c:numCache>
                <c:formatCode>0.0</c:formatCode>
                <c:ptCount val="7"/>
                <c:pt idx="0" formatCode="0">
                  <c:v>1000000</c:v>
                </c:pt>
                <c:pt idx="1">
                  <c:v>236514.41168139901</c:v>
                </c:pt>
                <c:pt idx="2">
                  <c:v>101762.5052562747</c:v>
                </c:pt>
                <c:pt idx="3">
                  <c:v>35167.572461635573</c:v>
                </c:pt>
                <c:pt idx="4">
                  <c:v>8317.6377110267149</c:v>
                </c:pt>
                <c:pt idx="5">
                  <c:v>292.51112691216412</c:v>
                </c:pt>
                <c:pt idx="6">
                  <c:v>69.183097091893643</c:v>
                </c:pt>
              </c:numCache>
            </c:numRef>
          </c:yVal>
          <c:smooth val="0"/>
        </c:ser>
        <c:ser>
          <c:idx val="7"/>
          <c:order val="4"/>
          <c:tx>
            <c:v>Margot- 2010 garb w/ scrubs</c:v>
          </c:tx>
          <c:spPr>
            <a:ln w="38100">
              <a:solidFill>
                <a:srgbClr val="C0504D"/>
              </a:solidFill>
              <a:prstDash val="solid"/>
            </a:ln>
          </c:spPr>
          <c:marker>
            <c:symbol val="square"/>
            <c:size val="7"/>
            <c:spPr>
              <a:solidFill>
                <a:schemeClr val="accent2"/>
              </a:solidFill>
              <a:ln>
                <a:solidFill>
                  <a:srgbClr val="C0504D"/>
                </a:solidFill>
              </a:ln>
            </c:spPr>
          </c:marker>
          <c:xVal>
            <c:numRef>
              <c:f>'Test Data- short'!$H$3:$I$3</c:f>
              <c:numCache>
                <c:formatCode>0.0</c:formatCode>
                <c:ptCount val="2"/>
                <c:pt idx="0">
                  <c:v>0.3</c:v>
                </c:pt>
                <c:pt idx="1">
                  <c:v>0.5</c:v>
                </c:pt>
              </c:numCache>
            </c:numRef>
          </c:xVal>
          <c:yVal>
            <c:numRef>
              <c:f>'Test Data- short'!$H$4:$I$4</c:f>
              <c:numCache>
                <c:formatCode>0</c:formatCode>
                <c:ptCount val="2"/>
                <c:pt idx="0">
                  <c:v>228.1872923076923</c:v>
                </c:pt>
                <c:pt idx="1">
                  <c:v>48.897276923076937</c:v>
                </c:pt>
              </c:numCache>
            </c:numRef>
          </c:yVal>
          <c:smooth val="0"/>
        </c:ser>
        <c:ser>
          <c:idx val="9"/>
          <c:order val="5"/>
          <c:tx>
            <c:v>Margot - 2010 garb w/ street clothes</c:v>
          </c:tx>
          <c:spPr>
            <a:ln w="38100">
              <a:solidFill>
                <a:srgbClr val="C0504D"/>
              </a:solidFill>
              <a:prstDash val="sysDot"/>
            </a:ln>
          </c:spPr>
          <c:marker>
            <c:symbol val="circle"/>
            <c:size val="7"/>
            <c:spPr>
              <a:solidFill>
                <a:schemeClr val="accent2"/>
              </a:solidFill>
              <a:ln>
                <a:solidFill>
                  <a:srgbClr val="C0504D"/>
                </a:solidFill>
              </a:ln>
            </c:spPr>
          </c:marker>
          <c:xVal>
            <c:numRef>
              <c:f>'Test Data- short'!$H$3:$K$3</c:f>
              <c:numCache>
                <c:formatCode>0.0</c:formatCode>
                <c:ptCount val="4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</c:numCache>
            </c:numRef>
          </c:xVal>
          <c:yVal>
            <c:numRef>
              <c:f>'Test Data- short'!$H$6:$K$6</c:f>
              <c:numCache>
                <c:formatCode>0</c:formatCode>
                <c:ptCount val="4"/>
                <c:pt idx="0">
                  <c:v>1295.7778384615399</c:v>
                </c:pt>
                <c:pt idx="1">
                  <c:v>133.1092538461539</c:v>
                </c:pt>
                <c:pt idx="2">
                  <c:v>32.598184615384618</c:v>
                </c:pt>
                <c:pt idx="3">
                  <c:v>2.7165153846153851</c:v>
                </c:pt>
              </c:numCache>
            </c:numRef>
          </c:yVal>
          <c:smooth val="0"/>
        </c:ser>
        <c:ser>
          <c:idx val="0"/>
          <c:order val="6"/>
          <c:tx>
            <c:v>Kate - 2010 garb  w/ scrubs</c:v>
          </c:tx>
          <c:spPr>
            <a:ln w="38100">
              <a:solidFill>
                <a:srgbClr val="9BBB59"/>
              </a:solidFill>
              <a:prstDash val="solid"/>
            </a:ln>
          </c:spPr>
          <c:marker>
            <c:symbol val="square"/>
            <c:size val="7"/>
            <c:spPr>
              <a:solidFill>
                <a:schemeClr val="accent3"/>
              </a:solidFill>
              <a:ln>
                <a:solidFill>
                  <a:srgbClr val="9BBB59"/>
                </a:solidFill>
              </a:ln>
            </c:spPr>
          </c:marker>
          <c:xVal>
            <c:numRef>
              <c:f>'Test Data- short'!$M$3:$O$3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short'!$M$4:$O$4</c:f>
              <c:numCache>
                <c:formatCode>0</c:formatCode>
                <c:ptCount val="3"/>
                <c:pt idx="0">
                  <c:v>543.30307692307701</c:v>
                </c:pt>
                <c:pt idx="1">
                  <c:v>149.4083461538462</c:v>
                </c:pt>
                <c:pt idx="2">
                  <c:v>32.598184615384618</c:v>
                </c:pt>
              </c:numCache>
            </c:numRef>
          </c:yVal>
          <c:smooth val="0"/>
        </c:ser>
        <c:ser>
          <c:idx val="3"/>
          <c:order val="7"/>
          <c:tx>
            <c:v>Kate - 2010 garb w/ street clothes</c:v>
          </c:tx>
          <c:spPr>
            <a:ln w="38100">
              <a:solidFill>
                <a:schemeClr val="accent3"/>
              </a:solidFill>
              <a:prstDash val="sysDot"/>
            </a:ln>
          </c:spPr>
          <c:marker>
            <c:symbol val="circ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  <a:prstDash val="solid"/>
              </a:ln>
            </c:spPr>
          </c:marker>
          <c:xVal>
            <c:numRef>
              <c:f>'Test Data- short'!$M$3:$O$3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short'!$M$6:$O$6</c:f>
              <c:numCache>
                <c:formatCode>0</c:formatCode>
                <c:ptCount val="3"/>
                <c:pt idx="0">
                  <c:v>1464.201792307693</c:v>
                </c:pt>
                <c:pt idx="1">
                  <c:v>505.27186153846139</c:v>
                </c:pt>
                <c:pt idx="2">
                  <c:v>89.645007692307701</c:v>
                </c:pt>
              </c:numCache>
            </c:numRef>
          </c:yVal>
          <c:smooth val="0"/>
        </c:ser>
        <c:ser>
          <c:idx val="1"/>
          <c:order val="8"/>
          <c:tx>
            <c:strRef>
              <c:f>'E10000149 Data'!$F$28</c:f>
              <c:strCache>
                <c:ptCount val="1"/>
                <c:pt idx="0">
                  <c:v>Cleanroom A (Large triple): quiescent</c:v>
                </c:pt>
              </c:strCache>
            </c:strRef>
          </c:tx>
          <c:spPr>
            <a:ln>
              <a:solidFill>
                <a:schemeClr val="accent5"/>
              </a:solidFill>
              <a:prstDash val="sysDot"/>
            </a:ln>
          </c:spPr>
          <c:marker>
            <c:symbol val="circle"/>
            <c:size val="5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Data'!$A$28:$B$28</c:f>
              <c:numCache>
                <c:formatCode>0.0</c:formatCode>
                <c:ptCount val="2"/>
                <c:pt idx="0">
                  <c:v>6427.2754000000004</c:v>
                </c:pt>
                <c:pt idx="1">
                  <c:v>353.14699999999999</c:v>
                </c:pt>
              </c:numCache>
            </c:numRef>
          </c:yVal>
          <c:smooth val="0"/>
        </c:ser>
        <c:ser>
          <c:idx val="2"/>
          <c:order val="9"/>
          <c:tx>
            <c:strRef>
              <c:f>'E10000149 Data'!$F$32</c:f>
              <c:strCache>
                <c:ptCount val="1"/>
                <c:pt idx="0">
                  <c:v>Cleanroom A: shuffling 1 - 2 ft from counter, fully garbed</c:v>
                </c:pt>
              </c:strCache>
            </c:strRef>
          </c:tx>
          <c:spPr>
            <a:ln>
              <a:solidFill>
                <a:schemeClr val="accent5"/>
              </a:solidFill>
              <a:prstDash val="dash"/>
            </a:ln>
          </c:spPr>
          <c:marker>
            <c:symbol val="square"/>
            <c:size val="5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</c:marker>
          <c:dPt>
            <c:idx val="1"/>
            <c:bubble3D val="0"/>
          </c:dPt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Data'!$A$32:$B$32</c:f>
              <c:numCache>
                <c:formatCode>0.0</c:formatCode>
                <c:ptCount val="2"/>
                <c:pt idx="0">
                  <c:v>7592.6605</c:v>
                </c:pt>
                <c:pt idx="1">
                  <c:v>353.14699999999999</c:v>
                </c:pt>
              </c:numCache>
            </c:numRef>
          </c:yVal>
          <c:smooth val="0"/>
        </c:ser>
        <c:ser>
          <c:idx val="4"/>
          <c:order val="10"/>
          <c:tx>
            <c:strRef>
              <c:f>'E10000149 Data'!$F$33</c:f>
              <c:strCache>
                <c:ptCount val="1"/>
                <c:pt idx="0">
                  <c:v>Cleanroom A: walking 2 - 3 ft from counter, fully garbed</c:v>
                </c:pt>
              </c:strCache>
            </c:strRef>
          </c:tx>
          <c:spPr>
            <a:ln>
              <a:solidFill>
                <a:schemeClr val="accent5"/>
              </a:solidFill>
              <a:prstDash val="solid"/>
            </a:ln>
          </c:spPr>
          <c:marker>
            <c:symbol val="square"/>
            <c:size val="5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Data'!$A$33:$B$33</c:f>
              <c:numCache>
                <c:formatCode>0.0</c:formatCode>
                <c:ptCount val="2"/>
                <c:pt idx="0">
                  <c:v>15008.747499999999</c:v>
                </c:pt>
                <c:pt idx="1">
                  <c:v>353.14699999999999</c:v>
                </c:pt>
              </c:numCache>
            </c:numRef>
          </c:yVal>
          <c:smooth val="0"/>
        </c:ser>
        <c:ser>
          <c:idx val="5"/>
          <c:order val="11"/>
          <c:tx>
            <c:strRef>
              <c:f>'E10000149 Data'!$F$29</c:f>
              <c:strCache>
                <c:ptCount val="1"/>
                <c:pt idx="0">
                  <c:v>Cleanroom B: quiescent </c:v>
                </c:pt>
              </c:strCache>
            </c:strRef>
          </c:tx>
          <c:spPr>
            <a:ln>
              <a:solidFill>
                <a:schemeClr val="accent4">
                  <a:lumMod val="60000"/>
                  <a:lumOff val="40000"/>
                </a:schemeClr>
              </a:solidFill>
              <a:prstDash val="sysDot"/>
            </a:ln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Data'!$A$29:$B$29</c:f>
              <c:numCache>
                <c:formatCode>0.0</c:formatCode>
                <c:ptCount val="2"/>
                <c:pt idx="0">
                  <c:v>882.86749999999915</c:v>
                </c:pt>
                <c:pt idx="1">
                  <c:v>353.14699999999999</c:v>
                </c:pt>
              </c:numCache>
            </c:numRef>
          </c:yVal>
          <c:smooth val="0"/>
        </c:ser>
        <c:ser>
          <c:idx val="6"/>
          <c:order val="12"/>
          <c:tx>
            <c:strRef>
              <c:f>'E10000149 Data'!$F$31</c:f>
              <c:strCache>
                <c:ptCount val="1"/>
                <c:pt idx="0">
                  <c:v>Cleanroom B: shuffling 1 - 2 ft from counter, full garbed</c:v>
                </c:pt>
              </c:strCache>
            </c:strRef>
          </c:tx>
          <c:spPr>
            <a:ln>
              <a:solidFill>
                <a:schemeClr val="accent4">
                  <a:lumMod val="60000"/>
                  <a:lumOff val="40000"/>
                </a:schemeClr>
              </a:solidFill>
            </a:ln>
          </c:spPr>
          <c:marker>
            <c:symbol val="squar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'E10000149 Data'!$A$7:$B$7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xVal>
          <c:yVal>
            <c:numRef>
              <c:f>'E10000149 Data'!$A$31:$B$31</c:f>
              <c:numCache>
                <c:formatCode>0.0</c:formatCode>
                <c:ptCount val="2"/>
                <c:pt idx="0">
                  <c:v>1942.3085000000001</c:v>
                </c:pt>
                <c:pt idx="1">
                  <c:v>353.14699999999999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638528"/>
        <c:axId val="123640832"/>
      </c:scatterChart>
      <c:valAx>
        <c:axId val="123638528"/>
        <c:scaling>
          <c:logBase val="10"/>
          <c:orientation val="minMax"/>
          <c:max val="3.5"/>
          <c:min val="0.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Particle Size (um)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23640832"/>
        <c:crossesAt val="1"/>
        <c:crossBetween val="midCat"/>
      </c:valAx>
      <c:valAx>
        <c:axId val="123640832"/>
        <c:scaling>
          <c:logBase val="10"/>
          <c:orientation val="minMax"/>
          <c:max val="100000"/>
          <c:min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Particle Count (/m3)</a:t>
                </a:r>
              </a:p>
            </c:rich>
          </c:tx>
          <c:layout>
            <c:manualLayout>
              <c:xMode val="edge"/>
              <c:yMode val="edge"/>
              <c:x val="7.2742042318489899E-3"/>
              <c:y val="0.42876078891580899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123638528"/>
        <c:crossesAt val="0.1"/>
        <c:crossBetween val="midCat"/>
      </c:valAx>
    </c:plotArea>
    <c:legend>
      <c:legendPos val="r"/>
      <c:layout>
        <c:manualLayout>
          <c:xMode val="edge"/>
          <c:yMode val="edge"/>
          <c:x val="0.713389059505392"/>
          <c:y val="2.54918389223362E-2"/>
          <c:w val="0.286610940494608"/>
          <c:h val="0.940200928524916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Average Number of 0.3um Particles                                               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0147003683363"/>
          <c:y val="0.10189701897019"/>
          <c:w val="0.78609839211275001"/>
          <c:h val="0.78111336576274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'Test Data- short'!$B$2:$G$2</c:f>
              <c:strCache>
                <c:ptCount val="1"/>
                <c:pt idx="0">
                  <c:v>Calum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'Test Data- short'!$A$4:$A$8</c:f>
              <c:strCache>
                <c:ptCount val="5"/>
                <c:pt idx="0">
                  <c:v>2010 garb w/ scrubs</c:v>
                </c:pt>
                <c:pt idx="1">
                  <c:v>2008 garb w/ scrubs</c:v>
                </c:pt>
                <c:pt idx="2">
                  <c:v>2010 garb w/ street clothes</c:v>
                </c:pt>
                <c:pt idx="3">
                  <c:v>New garb w/ scrubs</c:v>
                </c:pt>
                <c:pt idx="4">
                  <c:v>New garb w/ street clothes</c:v>
                </c:pt>
              </c:strCache>
            </c:strRef>
          </c:cat>
          <c:val>
            <c:numRef>
              <c:f>'Test Data- short'!$B$4:$B$8</c:f>
              <c:numCache>
                <c:formatCode>0</c:formatCode>
                <c:ptCount val="5"/>
                <c:pt idx="0">
                  <c:v>1936.87546923077</c:v>
                </c:pt>
                <c:pt idx="1">
                  <c:v>1151.8025230769231</c:v>
                </c:pt>
                <c:pt idx="2">
                  <c:v>2393.2500538461541</c:v>
                </c:pt>
                <c:pt idx="3">
                  <c:v>2083.5673000000002</c:v>
                </c:pt>
                <c:pt idx="4">
                  <c:v>2213.9600384615401</c:v>
                </c:pt>
              </c:numCache>
            </c:numRef>
          </c:val>
        </c:ser>
        <c:ser>
          <c:idx val="3"/>
          <c:order val="1"/>
          <c:tx>
            <c:v>Grand Mean</c:v>
          </c:tx>
          <c:invertIfNegative val="0"/>
          <c:cat>
            <c:strRef>
              <c:f>'Test Data- short'!$A$4:$A$8</c:f>
              <c:strCache>
                <c:ptCount val="5"/>
                <c:pt idx="0">
                  <c:v>2010 garb w/ scrubs</c:v>
                </c:pt>
                <c:pt idx="1">
                  <c:v>2008 garb w/ scrubs</c:v>
                </c:pt>
                <c:pt idx="2">
                  <c:v>2010 garb w/ street clothes</c:v>
                </c:pt>
                <c:pt idx="3">
                  <c:v>New garb w/ scrubs</c:v>
                </c:pt>
                <c:pt idx="4">
                  <c:v>New garb w/ street clothes</c:v>
                </c:pt>
              </c:strCache>
            </c:strRef>
          </c:cat>
          <c:val>
            <c:numRef>
              <c:f>{}</c:f>
            </c:numRef>
          </c:val>
        </c:ser>
        <c:ser>
          <c:idx val="1"/>
          <c:order val="2"/>
          <c:tx>
            <c:strRef>
              <c:f>'Test Data'!$Y$7:$AR$7</c:f>
              <c:strCache>
                <c:ptCount val="1"/>
                <c:pt idx="0">
                  <c:v>Margot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'Test Data- short'!$A$4:$A$8</c:f>
              <c:strCache>
                <c:ptCount val="5"/>
                <c:pt idx="0">
                  <c:v>2010 garb w/ scrubs</c:v>
                </c:pt>
                <c:pt idx="1">
                  <c:v>2008 garb w/ scrubs</c:v>
                </c:pt>
                <c:pt idx="2">
                  <c:v>2010 garb w/ street clothes</c:v>
                </c:pt>
                <c:pt idx="3">
                  <c:v>New garb w/ scrubs</c:v>
                </c:pt>
                <c:pt idx="4">
                  <c:v>New garb w/ street clothes</c:v>
                </c:pt>
              </c:strCache>
            </c:strRef>
          </c:cat>
          <c:val>
            <c:numRef>
              <c:f>'Test Data- short'!$H$4:$H$8</c:f>
              <c:numCache>
                <c:formatCode>0</c:formatCode>
                <c:ptCount val="5"/>
                <c:pt idx="0">
                  <c:v>228.1872923076923</c:v>
                </c:pt>
                <c:pt idx="1">
                  <c:v>703.57748461538472</c:v>
                </c:pt>
                <c:pt idx="2">
                  <c:v>1295.7778384615399</c:v>
                </c:pt>
                <c:pt idx="3">
                  <c:v>757.90779230769294</c:v>
                </c:pt>
                <c:pt idx="4">
                  <c:v>562.31868461538465</c:v>
                </c:pt>
              </c:numCache>
            </c:numRef>
          </c:val>
        </c:ser>
        <c:ser>
          <c:idx val="2"/>
          <c:order val="3"/>
          <c:tx>
            <c:strRef>
              <c:f>'Test Data'!$AS$38:$BL$38</c:f>
              <c:strCache>
                <c:ptCount val="1"/>
                <c:pt idx="0">
                  <c:v>Kate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'Test Data- short'!$A$4:$A$8</c:f>
              <c:strCache>
                <c:ptCount val="5"/>
                <c:pt idx="0">
                  <c:v>2010 garb w/ scrubs</c:v>
                </c:pt>
                <c:pt idx="1">
                  <c:v>2008 garb w/ scrubs</c:v>
                </c:pt>
                <c:pt idx="2">
                  <c:v>2010 garb w/ street clothes</c:v>
                </c:pt>
                <c:pt idx="3">
                  <c:v>New garb w/ scrubs</c:v>
                </c:pt>
                <c:pt idx="4">
                  <c:v>New garb w/ street clothes</c:v>
                </c:pt>
              </c:strCache>
            </c:strRef>
          </c:cat>
          <c:val>
            <c:numRef>
              <c:f>'Test Data- short'!$M$4:$M$8</c:f>
              <c:numCache>
                <c:formatCode>0</c:formatCode>
                <c:ptCount val="5"/>
                <c:pt idx="0">
                  <c:v>543.30307692307701</c:v>
                </c:pt>
                <c:pt idx="1">
                  <c:v>1983.056230769231</c:v>
                </c:pt>
                <c:pt idx="2">
                  <c:v>1464.201792307693</c:v>
                </c:pt>
                <c:pt idx="3">
                  <c:v>844.83628461538399</c:v>
                </c:pt>
                <c:pt idx="4">
                  <c:v>872.00143846153833</c:v>
                </c:pt>
              </c:numCache>
            </c:numRef>
          </c:val>
        </c:ser>
        <c:ser>
          <c:idx val="4"/>
          <c:order val="4"/>
          <c:tx>
            <c:strRef>
              <c:f>'Test Data'!$BM$95:$CF$95</c:f>
              <c:strCache>
                <c:ptCount val="1"/>
                <c:pt idx="0">
                  <c:v>Betsy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'Test Data- short'!$A$4:$A$8</c:f>
              <c:strCache>
                <c:ptCount val="5"/>
                <c:pt idx="0">
                  <c:v>2010 garb w/ scrubs</c:v>
                </c:pt>
                <c:pt idx="1">
                  <c:v>2008 garb w/ scrubs</c:v>
                </c:pt>
                <c:pt idx="2">
                  <c:v>2010 garb w/ street clothes</c:v>
                </c:pt>
                <c:pt idx="3">
                  <c:v>New garb w/ scrubs</c:v>
                </c:pt>
                <c:pt idx="4">
                  <c:v>New garb w/ street clothes</c:v>
                </c:pt>
              </c:strCache>
            </c:strRef>
          </c:cat>
          <c:val>
            <c:numRef>
              <c:f>'Test Data- short'!$R$7:$R$8</c:f>
              <c:numCache>
                <c:formatCode>0</c:formatCode>
                <c:ptCount val="2"/>
                <c:pt idx="0">
                  <c:v>1820.0653076923079</c:v>
                </c:pt>
                <c:pt idx="1">
                  <c:v>1369.1237538461539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488704"/>
        <c:axId val="122490240"/>
      </c:barChart>
      <c:catAx>
        <c:axId val="122488704"/>
        <c:scaling>
          <c:orientation val="minMax"/>
        </c:scaling>
        <c:delete val="0"/>
        <c:axPos val="b"/>
        <c:majorTickMark val="out"/>
        <c:minorTickMark val="none"/>
        <c:tickLblPos val="nextTo"/>
        <c:crossAx val="122490240"/>
        <c:crosses val="autoZero"/>
        <c:auto val="1"/>
        <c:lblAlgn val="ctr"/>
        <c:lblOffset val="100"/>
        <c:noMultiLvlLbl val="0"/>
      </c:catAx>
      <c:valAx>
        <c:axId val="122490240"/>
        <c:scaling>
          <c:orientation val="minMax"/>
          <c:max val="25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particles per cubic meter</a:t>
                </a:r>
              </a:p>
            </c:rich>
          </c:tx>
          <c:layout>
            <c:manualLayout>
              <c:xMode val="edge"/>
              <c:yMode val="edge"/>
              <c:x val="7.5930144267274098E-3"/>
              <c:y val="0.34814610109220201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122488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344427534793402"/>
          <c:y val="0.41779750917658198"/>
          <c:w val="9.97490019629899E-2"/>
          <c:h val="0.191118171835146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Average Number of 0.3um </a:t>
            </a:r>
            <a:r>
              <a:rPr lang="en-US" dirty="0" smtClean="0"/>
              <a:t>Particles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6230076672555001E-2"/>
          <c:y val="0.13712737127371299"/>
          <c:w val="0.79638682822552698"/>
          <c:h val="0.73879477132599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'Test Data- short'!$B$2:$G$2</c:f>
              <c:strCache>
                <c:ptCount val="1"/>
                <c:pt idx="0">
                  <c:v>Calum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('Test Data- short'!$A$7,'Test Data- short'!$A$4,'Test Data- short'!$A$5)</c:f>
              <c:strCache>
                <c:ptCount val="3"/>
                <c:pt idx="0">
                  <c:v>New garb w/ scrubs</c:v>
                </c:pt>
                <c:pt idx="1">
                  <c:v>2010 garb w/ scrubs</c:v>
                </c:pt>
                <c:pt idx="2">
                  <c:v>2008 garb w/ scrubs</c:v>
                </c:pt>
              </c:strCache>
            </c:strRef>
          </c:cat>
          <c:val>
            <c:numRef>
              <c:f>('Test Data- short'!$B$7,'Test Data- short'!$B$4,'Test Data- short'!$B$5)</c:f>
              <c:numCache>
                <c:formatCode>0</c:formatCode>
                <c:ptCount val="3"/>
                <c:pt idx="0">
                  <c:v>2083.5673000000002</c:v>
                </c:pt>
                <c:pt idx="1">
                  <c:v>1936.87546923077</c:v>
                </c:pt>
                <c:pt idx="2">
                  <c:v>1151.8025230769231</c:v>
                </c:pt>
              </c:numCache>
            </c:numRef>
          </c:val>
        </c:ser>
        <c:ser>
          <c:idx val="3"/>
          <c:order val="1"/>
          <c:tx>
            <c:v>Grand Mean</c:v>
          </c:tx>
          <c:invertIfNegative val="0"/>
          <c:cat>
            <c:strRef>
              <c:f>('Test Data- short'!$A$7,'Test Data- short'!$A$4,'Test Data- short'!$A$5)</c:f>
              <c:strCache>
                <c:ptCount val="3"/>
                <c:pt idx="0">
                  <c:v>New garb w/ scrubs</c:v>
                </c:pt>
                <c:pt idx="1">
                  <c:v>2010 garb w/ scrubs</c:v>
                </c:pt>
                <c:pt idx="2">
                  <c:v>2008 garb w/ scrubs</c:v>
                </c:pt>
              </c:strCache>
            </c:strRef>
          </c:cat>
          <c:val>
            <c:numRef>
              <c:f>{}</c:f>
            </c:numRef>
          </c:val>
        </c:ser>
        <c:ser>
          <c:idx val="1"/>
          <c:order val="2"/>
          <c:tx>
            <c:strRef>
              <c:f>'Test Data- short'!$H$2:$L$2</c:f>
              <c:strCache>
                <c:ptCount val="1"/>
                <c:pt idx="0">
                  <c:v>Margot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val>
            <c:numRef>
              <c:f>('Test Data- short'!$H$7,'Test Data- short'!$H$4,'Test Data- short'!$H$5)</c:f>
              <c:numCache>
                <c:formatCode>0</c:formatCode>
                <c:ptCount val="3"/>
                <c:pt idx="0">
                  <c:v>757.90779230769294</c:v>
                </c:pt>
                <c:pt idx="1">
                  <c:v>228.1872923076923</c:v>
                </c:pt>
                <c:pt idx="2">
                  <c:v>703.57748461538472</c:v>
                </c:pt>
              </c:numCache>
            </c:numRef>
          </c:val>
        </c:ser>
        <c:ser>
          <c:idx val="2"/>
          <c:order val="3"/>
          <c:tx>
            <c:strRef>
              <c:f>'Test Data- short'!$M$2:$Q$2</c:f>
              <c:strCache>
                <c:ptCount val="1"/>
                <c:pt idx="0">
                  <c:v>Kate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val>
            <c:numRef>
              <c:f>('Test Data- short'!$M$7,'Test Data- short'!$M$4,'Test Data- short'!$M$5)</c:f>
              <c:numCache>
                <c:formatCode>0</c:formatCode>
                <c:ptCount val="3"/>
                <c:pt idx="0">
                  <c:v>844.8362846153841</c:v>
                </c:pt>
                <c:pt idx="1">
                  <c:v>543.30307692307701</c:v>
                </c:pt>
                <c:pt idx="2">
                  <c:v>1983.056230769231</c:v>
                </c:pt>
              </c:numCache>
            </c:numRef>
          </c:val>
        </c:ser>
        <c:ser>
          <c:idx val="4"/>
          <c:order val="4"/>
          <c:tx>
            <c:strRef>
              <c:f>'Test Data- short'!$AB$2:$AF$2</c:f>
              <c:strCache>
                <c:ptCount val="1"/>
                <c:pt idx="0">
                  <c:v>Grand Mean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val>
            <c:numRef>
              <c:f>('Test Data- short'!$AB$7,'Test Data- short'!$AB$4,'Test Data- short'!$AB$5)</c:f>
              <c:numCache>
                <c:formatCode>0</c:formatCode>
                <c:ptCount val="3"/>
                <c:pt idx="0">
                  <c:v>1228.7704589743589</c:v>
                </c:pt>
                <c:pt idx="1">
                  <c:v>902.78861282051275</c:v>
                </c:pt>
                <c:pt idx="2">
                  <c:v>1279.478746153846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540800"/>
        <c:axId val="122542336"/>
      </c:barChart>
      <c:catAx>
        <c:axId val="1225408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22542336"/>
        <c:crosses val="autoZero"/>
        <c:auto val="1"/>
        <c:lblAlgn val="ctr"/>
        <c:lblOffset val="100"/>
        <c:noMultiLvlLbl val="0"/>
      </c:catAx>
      <c:valAx>
        <c:axId val="122542336"/>
        <c:scaling>
          <c:orientation val="minMax"/>
          <c:max val="24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22540800"/>
        <c:crosses val="autoZero"/>
        <c:crossBetween val="between"/>
        <c:majorUnit val="600"/>
      </c:valAx>
    </c:plotArea>
    <c:legend>
      <c:legendPos val="r"/>
      <c:layout>
        <c:manualLayout>
          <c:xMode val="edge"/>
          <c:yMode val="edge"/>
          <c:x val="0.88680880035665699"/>
          <c:y val="0.30530853517578299"/>
          <c:w val="0.111094407341431"/>
          <c:h val="0.325250288791430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algn="ctr" rtl="0">
              <a:defRPr/>
            </a:pPr>
            <a:r>
              <a:rPr lang="en-US" dirty="0"/>
              <a:t>Average Number of 0.5um </a:t>
            </a:r>
            <a:r>
              <a:rPr lang="en-US" dirty="0" smtClean="0"/>
              <a:t>Particles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7659200027174298E-2"/>
          <c:y val="0.13170731707317099"/>
          <c:w val="0.85499676228471899"/>
          <c:h val="0.74633813630439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'Test Data- short'!$B$2:$G$2</c:f>
              <c:strCache>
                <c:ptCount val="1"/>
                <c:pt idx="0">
                  <c:v>Calum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('Test Data- short'!$A$7,'Test Data- short'!$A$4,'Test Data- short'!$A$5)</c:f>
              <c:strCache>
                <c:ptCount val="3"/>
                <c:pt idx="0">
                  <c:v>New garb w/ scrubs</c:v>
                </c:pt>
                <c:pt idx="1">
                  <c:v>2010 garb w/ scrubs</c:v>
                </c:pt>
                <c:pt idx="2">
                  <c:v>2008 garb w/ scrubs</c:v>
                </c:pt>
              </c:strCache>
            </c:strRef>
          </c:cat>
          <c:val>
            <c:numRef>
              <c:f>('Test Data- short'!$C$7,'Test Data- short'!$C$4,'Test Data- short'!$C$5)</c:f>
              <c:numCache>
                <c:formatCode>0</c:formatCode>
                <c:ptCount val="3"/>
                <c:pt idx="0">
                  <c:v>882.86749999999915</c:v>
                </c:pt>
                <c:pt idx="1">
                  <c:v>844.83628461538376</c:v>
                </c:pt>
                <c:pt idx="2">
                  <c:v>437.35897692307702</c:v>
                </c:pt>
              </c:numCache>
            </c:numRef>
          </c:val>
        </c:ser>
        <c:ser>
          <c:idx val="3"/>
          <c:order val="1"/>
          <c:tx>
            <c:v>Grand Mean</c:v>
          </c:tx>
          <c:invertIfNegative val="0"/>
          <c:cat>
            <c:strRef>
              <c:f>('Test Data- short'!$A$7,'Test Data- short'!$A$4,'Test Data- short'!$A$5)</c:f>
              <c:strCache>
                <c:ptCount val="3"/>
                <c:pt idx="0">
                  <c:v>New garb w/ scrubs</c:v>
                </c:pt>
                <c:pt idx="1">
                  <c:v>2010 garb w/ scrubs</c:v>
                </c:pt>
                <c:pt idx="2">
                  <c:v>2008 garb w/ scrubs</c:v>
                </c:pt>
              </c:strCache>
            </c:strRef>
          </c:cat>
          <c:val>
            <c:numRef>
              <c:f>{}</c:f>
            </c:numRef>
          </c:val>
        </c:ser>
        <c:ser>
          <c:idx val="1"/>
          <c:order val="2"/>
          <c:tx>
            <c:strRef>
              <c:f>'Test Data- short'!$H$2:$L$2</c:f>
              <c:strCache>
                <c:ptCount val="1"/>
                <c:pt idx="0">
                  <c:v>Margot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val>
            <c:numRef>
              <c:f>('Test Data- short'!$I$7,'Test Data- short'!$I$4,'Test Data- short'!$I$5)</c:f>
              <c:numCache>
                <c:formatCode>0</c:formatCode>
                <c:ptCount val="3"/>
                <c:pt idx="0">
                  <c:v>73.345915384615395</c:v>
                </c:pt>
                <c:pt idx="1">
                  <c:v>48.897276923076937</c:v>
                </c:pt>
                <c:pt idx="2">
                  <c:v>81.495461538461456</c:v>
                </c:pt>
              </c:numCache>
            </c:numRef>
          </c:val>
        </c:ser>
        <c:ser>
          <c:idx val="2"/>
          <c:order val="3"/>
          <c:tx>
            <c:strRef>
              <c:f>'Test Data- short'!$M$2:$Q$2</c:f>
              <c:strCache>
                <c:ptCount val="1"/>
                <c:pt idx="0">
                  <c:v>Kate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val>
            <c:numRef>
              <c:f>('Test Data- short'!$N$7,'Test Data- short'!$N$4,'Test Data- short'!$N$5)</c:f>
              <c:numCache>
                <c:formatCode>0</c:formatCode>
                <c:ptCount val="3"/>
                <c:pt idx="0">
                  <c:v>19.01560769230769</c:v>
                </c:pt>
                <c:pt idx="1">
                  <c:v>149.4083461538462</c:v>
                </c:pt>
                <c:pt idx="2">
                  <c:v>448.22503846153791</c:v>
                </c:pt>
              </c:numCache>
            </c:numRef>
          </c:val>
        </c:ser>
        <c:ser>
          <c:idx val="4"/>
          <c:order val="4"/>
          <c:tx>
            <c:strRef>
              <c:f>'Test Data- short'!$AB$2:$AF$2</c:f>
              <c:strCache>
                <c:ptCount val="1"/>
                <c:pt idx="0">
                  <c:v>Grand Mean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val>
            <c:numRef>
              <c:f>('Test Data- short'!$AC$7,'Test Data- short'!$AC$4,'Test Data- short'!$AC$5)</c:f>
              <c:numCache>
                <c:formatCode>0</c:formatCode>
                <c:ptCount val="3"/>
                <c:pt idx="0">
                  <c:v>325.076341025641</c:v>
                </c:pt>
                <c:pt idx="1">
                  <c:v>347.71396923076918</c:v>
                </c:pt>
                <c:pt idx="2">
                  <c:v>322.35982564102562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234368"/>
        <c:axId val="122235904"/>
      </c:barChart>
      <c:catAx>
        <c:axId val="1222343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22235904"/>
        <c:crosses val="autoZero"/>
        <c:auto val="1"/>
        <c:lblAlgn val="ctr"/>
        <c:lblOffset val="100"/>
        <c:noMultiLvlLbl val="0"/>
      </c:catAx>
      <c:valAx>
        <c:axId val="122235904"/>
        <c:scaling>
          <c:orientation val="minMax"/>
          <c:max val="900"/>
          <c:min val="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122234368"/>
        <c:crosses val="autoZero"/>
        <c:crossBetween val="between"/>
        <c:majorUnit val="150"/>
      </c:valAx>
    </c:plotArea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328849518810096E-2"/>
          <c:y val="3.9884514435695503E-2"/>
          <c:w val="0.68060783027121596"/>
          <c:h val="0.83718211185140301"/>
        </c:manualLayout>
      </c:layout>
      <c:scatterChart>
        <c:scatterStyle val="lineMarker"/>
        <c:varyColors val="0"/>
        <c:ser>
          <c:idx val="3"/>
          <c:order val="0"/>
          <c:tx>
            <c:strRef>
              <c:f>Class!$A$4</c:f>
              <c:strCache>
                <c:ptCount val="1"/>
                <c:pt idx="0">
                  <c:v>ISO 3 (~Class 1)</c:v>
                </c:pt>
              </c:strCache>
            </c:strRef>
          </c:tx>
          <c:spPr>
            <a:ln w="50800">
              <a:solidFill>
                <a:srgbClr val="77B7CD"/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Class!$B$4:$H$4</c:f>
              <c:numCache>
                <c:formatCode>0.0</c:formatCode>
                <c:ptCount val="7"/>
                <c:pt idx="0" formatCode="0">
                  <c:v>1000</c:v>
                </c:pt>
                <c:pt idx="1">
                  <c:v>236.51441168139891</c:v>
                </c:pt>
                <c:pt idx="2">
                  <c:v>101.76250525627469</c:v>
                </c:pt>
                <c:pt idx="3">
                  <c:v>35.167572461635586</c:v>
                </c:pt>
                <c:pt idx="4">
                  <c:v>8.3176377110267108</c:v>
                </c:pt>
                <c:pt idx="5">
                  <c:v>0.29251112691216402</c:v>
                </c:pt>
                <c:pt idx="6">
                  <c:v>6.91830970918937E-2</c:v>
                </c:pt>
              </c:numCache>
            </c:numRef>
          </c:yVal>
          <c:smooth val="0"/>
        </c:ser>
        <c:ser>
          <c:idx val="4"/>
          <c:order val="1"/>
          <c:tx>
            <c:strRef>
              <c:f>Class!$A$5</c:f>
              <c:strCache>
                <c:ptCount val="1"/>
                <c:pt idx="0">
                  <c:v>ISO 4 (~Class 10)</c:v>
                </c:pt>
              </c:strCache>
            </c:strRef>
          </c:tx>
          <c:spPr>
            <a:ln w="50800">
              <a:solidFill>
                <a:srgbClr val="D5A5A4"/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Class!$B$5:$H$5</c:f>
              <c:numCache>
                <c:formatCode>0.0</c:formatCode>
                <c:ptCount val="7"/>
                <c:pt idx="0" formatCode="0">
                  <c:v>10000</c:v>
                </c:pt>
                <c:pt idx="1">
                  <c:v>2365.14411681399</c:v>
                </c:pt>
                <c:pt idx="2">
                  <c:v>1017.625052562747</c:v>
                </c:pt>
                <c:pt idx="3">
                  <c:v>351.67572461635598</c:v>
                </c:pt>
                <c:pt idx="4">
                  <c:v>83.176377110266898</c:v>
                </c:pt>
                <c:pt idx="5">
                  <c:v>2.9251112691216439</c:v>
                </c:pt>
                <c:pt idx="6">
                  <c:v>0.69183097091893697</c:v>
                </c:pt>
              </c:numCache>
            </c:numRef>
          </c:yVal>
          <c:smooth val="0"/>
        </c:ser>
        <c:ser>
          <c:idx val="5"/>
          <c:order val="2"/>
          <c:tx>
            <c:strRef>
              <c:f>Class!$A$6</c:f>
              <c:strCache>
                <c:ptCount val="1"/>
                <c:pt idx="0">
                  <c:v>ISO 5 (~Class 100)</c:v>
                </c:pt>
              </c:strCache>
            </c:strRef>
          </c:tx>
          <c:spPr>
            <a:ln w="50800"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Class!$B$6:$H$6</c:f>
              <c:numCache>
                <c:formatCode>0.0</c:formatCode>
                <c:ptCount val="7"/>
                <c:pt idx="0" formatCode="0">
                  <c:v>100000</c:v>
                </c:pt>
                <c:pt idx="1">
                  <c:v>23651.4411681399</c:v>
                </c:pt>
                <c:pt idx="2">
                  <c:v>10176.250525627471</c:v>
                </c:pt>
                <c:pt idx="3">
                  <c:v>3516.75724616356</c:v>
                </c:pt>
                <c:pt idx="4">
                  <c:v>831.76377110267197</c:v>
                </c:pt>
                <c:pt idx="5">
                  <c:v>29.251112691216441</c:v>
                </c:pt>
                <c:pt idx="6">
                  <c:v>6.9183097091893702</c:v>
                </c:pt>
              </c:numCache>
            </c:numRef>
          </c:yVal>
          <c:smooth val="0"/>
        </c:ser>
        <c:ser>
          <c:idx val="2"/>
          <c:order val="3"/>
          <c:tx>
            <c:v>Calum - new garb w/ scrubs</c:v>
          </c:tx>
          <c:spPr>
            <a:ln w="381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'Test Data- short'!$B$3:$E$3</c:f>
              <c:numCache>
                <c:formatCode>0.0</c:formatCode>
                <c:ptCount val="4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</c:numCache>
            </c:numRef>
          </c:xVal>
          <c:yVal>
            <c:numRef>
              <c:f>'Test Data- short'!$B$7:$E$7</c:f>
              <c:numCache>
                <c:formatCode>0</c:formatCode>
                <c:ptCount val="4"/>
                <c:pt idx="0">
                  <c:v>2083.5673000000002</c:v>
                </c:pt>
                <c:pt idx="1">
                  <c:v>882.86749999999904</c:v>
                </c:pt>
                <c:pt idx="2">
                  <c:v>393.89473076923082</c:v>
                </c:pt>
                <c:pt idx="3">
                  <c:v>46.180761538461539</c:v>
                </c:pt>
              </c:numCache>
            </c:numRef>
          </c:yVal>
          <c:smooth val="0"/>
        </c:ser>
        <c:ser>
          <c:idx val="6"/>
          <c:order val="4"/>
          <c:tx>
            <c:v>Calum - 2010 garb w/ scrubs</c:v>
          </c:tx>
          <c:spPr>
            <a:ln w="38100">
              <a:solidFill>
                <a:schemeClr val="accent1"/>
              </a:solidFill>
              <a:prstDash val="sysDot"/>
            </a:ln>
          </c:spPr>
          <c:marker>
            <c:symbol val="none"/>
          </c:marker>
          <c:xVal>
            <c:numRef>
              <c:f>'Test Data- short'!$B$3:$E$3</c:f>
              <c:numCache>
                <c:formatCode>0.0</c:formatCode>
                <c:ptCount val="4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</c:numCache>
            </c:numRef>
          </c:xVal>
          <c:yVal>
            <c:numRef>
              <c:f>'Test Data- short'!$B$4:$E$4</c:f>
              <c:numCache>
                <c:formatCode>0</c:formatCode>
                <c:ptCount val="4"/>
                <c:pt idx="0">
                  <c:v>1936.87546923077</c:v>
                </c:pt>
                <c:pt idx="1">
                  <c:v>844.83628461538365</c:v>
                </c:pt>
                <c:pt idx="2">
                  <c:v>323.26533076923062</c:v>
                </c:pt>
                <c:pt idx="3">
                  <c:v>16.299092307692309</c:v>
                </c:pt>
              </c:numCache>
            </c:numRef>
          </c:yVal>
          <c:smooth val="0"/>
        </c:ser>
        <c:ser>
          <c:idx val="7"/>
          <c:order val="5"/>
          <c:tx>
            <c:v>Calum - 2008 garb w/ scrubs</c:v>
          </c:tx>
          <c:spPr>
            <a:ln w="38100">
              <a:solidFill>
                <a:schemeClr val="accent1"/>
              </a:solidFill>
              <a:prstDash val="dash"/>
            </a:ln>
          </c:spPr>
          <c:marker>
            <c:symbol val="none"/>
          </c:marker>
          <c:xVal>
            <c:numRef>
              <c:f>'Test Data- short'!$B$3:$E$3</c:f>
              <c:numCache>
                <c:formatCode>0.0</c:formatCode>
                <c:ptCount val="4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</c:numCache>
            </c:numRef>
          </c:xVal>
          <c:yVal>
            <c:numRef>
              <c:f>'Test Data- short'!$B$5:$E$5</c:f>
              <c:numCache>
                <c:formatCode>0</c:formatCode>
                <c:ptCount val="4"/>
                <c:pt idx="0">
                  <c:v>1151.8025230769231</c:v>
                </c:pt>
                <c:pt idx="1">
                  <c:v>437.35897692307702</c:v>
                </c:pt>
                <c:pt idx="2">
                  <c:v>162.99092307692311</c:v>
                </c:pt>
                <c:pt idx="3">
                  <c:v>8.1495461538461544</c:v>
                </c:pt>
              </c:numCache>
            </c:numRef>
          </c:yVal>
          <c:smooth val="0"/>
        </c:ser>
        <c:ser>
          <c:idx val="0"/>
          <c:order val="6"/>
          <c:tx>
            <c:v>Margot - new garb w/ scrubs</c:v>
          </c:tx>
          <c:spPr>
            <a:ln w="3810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'Test Data- short'!$H$3:$J$3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short'!$H$7:$J$7</c:f>
              <c:numCache>
                <c:formatCode>0</c:formatCode>
                <c:ptCount val="3"/>
                <c:pt idx="0">
                  <c:v>757.90779230769294</c:v>
                </c:pt>
                <c:pt idx="1">
                  <c:v>73.345915384615395</c:v>
                </c:pt>
                <c:pt idx="2">
                  <c:v>40.747730769230778</c:v>
                </c:pt>
              </c:numCache>
            </c:numRef>
          </c:yVal>
          <c:smooth val="0"/>
        </c:ser>
        <c:ser>
          <c:idx val="1"/>
          <c:order val="7"/>
          <c:tx>
            <c:v>Margot - 2010 garb w/ scrubs</c:v>
          </c:tx>
          <c:spPr>
            <a:ln w="38100">
              <a:prstDash val="sysDot"/>
            </a:ln>
          </c:spPr>
          <c:marker>
            <c:symbol val="none"/>
          </c:marker>
          <c:xVal>
            <c:numRef>
              <c:f>'Test Data- short'!$H$3:$I$3</c:f>
              <c:numCache>
                <c:formatCode>0.0</c:formatCode>
                <c:ptCount val="2"/>
                <c:pt idx="0">
                  <c:v>0.3</c:v>
                </c:pt>
                <c:pt idx="1">
                  <c:v>0.5</c:v>
                </c:pt>
              </c:numCache>
            </c:numRef>
          </c:xVal>
          <c:yVal>
            <c:numRef>
              <c:f>'Test Data- short'!$H$4:$I$4</c:f>
              <c:numCache>
                <c:formatCode>0</c:formatCode>
                <c:ptCount val="2"/>
                <c:pt idx="0">
                  <c:v>228.1872923076923</c:v>
                </c:pt>
                <c:pt idx="1">
                  <c:v>48.897276923076937</c:v>
                </c:pt>
              </c:numCache>
            </c:numRef>
          </c:yVal>
          <c:smooth val="0"/>
        </c:ser>
        <c:ser>
          <c:idx val="8"/>
          <c:order val="8"/>
          <c:tx>
            <c:v>Margot - 2008 garb w/ scrubs</c:v>
          </c:tx>
          <c:spPr>
            <a:ln w="38100">
              <a:solidFill>
                <a:schemeClr val="accent2"/>
              </a:solidFill>
              <a:prstDash val="dash"/>
            </a:ln>
          </c:spPr>
          <c:marker>
            <c:symbol val="none"/>
          </c:marker>
          <c:xVal>
            <c:numRef>
              <c:f>'Test Data- short'!$H$3:$J$3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short'!$H$5:$J$5</c:f>
              <c:numCache>
                <c:formatCode>0</c:formatCode>
                <c:ptCount val="3"/>
                <c:pt idx="0">
                  <c:v>703.57748461538472</c:v>
                </c:pt>
                <c:pt idx="1">
                  <c:v>81.495461538461441</c:v>
                </c:pt>
                <c:pt idx="2">
                  <c:v>16.299092307692309</c:v>
                </c:pt>
              </c:numCache>
            </c:numRef>
          </c:yVal>
          <c:smooth val="0"/>
        </c:ser>
        <c:ser>
          <c:idx val="9"/>
          <c:order val="9"/>
          <c:tx>
            <c:v>Kate - new garb w/ scrubs</c:v>
          </c:tx>
          <c:spPr>
            <a:ln w="38100"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'Test Data- short'!$M$3:$O$3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short'!$M$7:$O$7</c:f>
              <c:numCache>
                <c:formatCode>0</c:formatCode>
                <c:ptCount val="3"/>
                <c:pt idx="0">
                  <c:v>844.83628461538399</c:v>
                </c:pt>
                <c:pt idx="1">
                  <c:v>19.01560769230769</c:v>
                </c:pt>
                <c:pt idx="2">
                  <c:v>2.7165153846153851</c:v>
                </c:pt>
              </c:numCache>
            </c:numRef>
          </c:yVal>
          <c:smooth val="0"/>
        </c:ser>
        <c:ser>
          <c:idx val="10"/>
          <c:order val="10"/>
          <c:tx>
            <c:v>Kate - 2010 garb w/ scrubs</c:v>
          </c:tx>
          <c:spPr>
            <a:ln w="38100">
              <a:solidFill>
                <a:schemeClr val="accent3"/>
              </a:solidFill>
              <a:prstDash val="sysDot"/>
            </a:ln>
          </c:spPr>
          <c:marker>
            <c:symbol val="none"/>
          </c:marker>
          <c:xVal>
            <c:numRef>
              <c:f>'Test Data- short'!$M$3:$O$3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short'!$M$4:$O$4</c:f>
              <c:numCache>
                <c:formatCode>0</c:formatCode>
                <c:ptCount val="3"/>
                <c:pt idx="0">
                  <c:v>543.30307692307701</c:v>
                </c:pt>
                <c:pt idx="1">
                  <c:v>149.4083461538462</c:v>
                </c:pt>
                <c:pt idx="2">
                  <c:v>32.598184615384618</c:v>
                </c:pt>
              </c:numCache>
            </c:numRef>
          </c:yVal>
          <c:smooth val="0"/>
        </c:ser>
        <c:ser>
          <c:idx val="11"/>
          <c:order val="11"/>
          <c:tx>
            <c:v>Kate - 2008 garb w/ scrubs</c:v>
          </c:tx>
          <c:spPr>
            <a:ln w="38100">
              <a:solidFill>
                <a:schemeClr val="accent3"/>
              </a:solidFill>
              <a:prstDash val="dash"/>
            </a:ln>
          </c:spPr>
          <c:marker>
            <c:symbol val="none"/>
          </c:marker>
          <c:xVal>
            <c:numRef>
              <c:f>'Test Data- short'!$M$3:$O$3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short'!$M$5:$O$5</c:f>
              <c:numCache>
                <c:formatCode>0</c:formatCode>
                <c:ptCount val="3"/>
                <c:pt idx="0">
                  <c:v>1983.056230769231</c:v>
                </c:pt>
                <c:pt idx="1">
                  <c:v>448.22503846153779</c:v>
                </c:pt>
                <c:pt idx="2">
                  <c:v>86.928492307692196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328576"/>
        <c:axId val="122330496"/>
      </c:scatterChart>
      <c:valAx>
        <c:axId val="122328576"/>
        <c:scaling>
          <c:logBase val="10"/>
          <c:orientation val="minMax"/>
          <c:max val="3"/>
          <c:min val="0.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Particle size (um)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2330496"/>
        <c:crossesAt val="0"/>
        <c:crossBetween val="midCat"/>
        <c:majorUnit val="10"/>
      </c:valAx>
      <c:valAx>
        <c:axId val="122330496"/>
        <c:scaling>
          <c:logBase val="10"/>
          <c:orientation val="minMax"/>
          <c:max val="10000"/>
          <c:min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particles per cubic meter</a:t>
                </a:r>
              </a:p>
            </c:rich>
          </c:tx>
          <c:layout>
            <c:manualLayout>
              <c:xMode val="edge"/>
              <c:yMode val="edge"/>
              <c:x val="1.22853237095363E-2"/>
              <c:y val="0.29220947611602599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122328576"/>
        <c:crossesAt val="0.1"/>
        <c:crossBetween val="midCat"/>
      </c:valAx>
    </c:plotArea>
    <c:legend>
      <c:legendPos val="r"/>
      <c:layout>
        <c:manualLayout>
          <c:xMode val="edge"/>
          <c:yMode val="edge"/>
          <c:x val="0.78065835520559901"/>
          <c:y val="0.117587079960445"/>
          <c:w val="0.21934164479440099"/>
          <c:h val="0.69874742580254401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Average Number of 0.3um Particles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1939684798205695E-2"/>
          <c:y val="0.13712737127371299"/>
          <c:w val="0.78208539875323402"/>
          <c:h val="0.72297278630575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'Test Data- short'!$B$2:$G$2</c:f>
              <c:strCache>
                <c:ptCount val="1"/>
                <c:pt idx="0">
                  <c:v>Calum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('Test Data- short'!$A$8,'Test Data- short'!$A$6)</c:f>
              <c:strCache>
                <c:ptCount val="2"/>
                <c:pt idx="0">
                  <c:v>New garb w/ street clothes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short'!$B$8,'Test Data- short'!$B$6)</c:f>
              <c:numCache>
                <c:formatCode>0</c:formatCode>
                <c:ptCount val="2"/>
                <c:pt idx="0">
                  <c:v>2213.9600384615401</c:v>
                </c:pt>
                <c:pt idx="1">
                  <c:v>2393.2500538461541</c:v>
                </c:pt>
              </c:numCache>
            </c:numRef>
          </c:val>
        </c:ser>
        <c:ser>
          <c:idx val="3"/>
          <c:order val="1"/>
          <c:tx>
            <c:v>Grand Mean</c:v>
          </c:tx>
          <c:invertIfNegative val="0"/>
          <c:cat>
            <c:strRef>
              <c:f>('Test Data- short'!$A$8,'Test Data- short'!$A$6)</c:f>
              <c:strCache>
                <c:ptCount val="2"/>
                <c:pt idx="0">
                  <c:v>New garb w/ street clothes</c:v>
                </c:pt>
                <c:pt idx="1">
                  <c:v>2010 garb w/ street clothes</c:v>
                </c:pt>
              </c:strCache>
            </c:strRef>
          </c:cat>
          <c:val>
            <c:numRef>
              <c:f>{}</c:f>
            </c:numRef>
          </c:val>
        </c:ser>
        <c:ser>
          <c:idx val="1"/>
          <c:order val="2"/>
          <c:tx>
            <c:strRef>
              <c:f>'Test Data- short'!$H$2:$L$2</c:f>
              <c:strCache>
                <c:ptCount val="1"/>
                <c:pt idx="0">
                  <c:v>Margot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('Test Data- short'!$A$8,'Test Data- short'!$A$6)</c:f>
              <c:strCache>
                <c:ptCount val="2"/>
                <c:pt idx="0">
                  <c:v>New garb w/ street clothes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short'!$H$8,'Test Data- short'!$H$6)</c:f>
              <c:numCache>
                <c:formatCode>0</c:formatCode>
                <c:ptCount val="2"/>
                <c:pt idx="0">
                  <c:v>562.31868461538465</c:v>
                </c:pt>
                <c:pt idx="1">
                  <c:v>1295.7778384615399</c:v>
                </c:pt>
              </c:numCache>
            </c:numRef>
          </c:val>
        </c:ser>
        <c:ser>
          <c:idx val="2"/>
          <c:order val="3"/>
          <c:tx>
            <c:strRef>
              <c:f>'Test Data- short'!$M$2:$Q$2</c:f>
              <c:strCache>
                <c:ptCount val="1"/>
                <c:pt idx="0">
                  <c:v>Kate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('Test Data- short'!$A$8,'Test Data- short'!$A$6)</c:f>
              <c:strCache>
                <c:ptCount val="2"/>
                <c:pt idx="0">
                  <c:v>New garb w/ street clothes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short'!$M$8,'Test Data- short'!$M$6)</c:f>
              <c:numCache>
                <c:formatCode>0</c:formatCode>
                <c:ptCount val="2"/>
                <c:pt idx="0">
                  <c:v>872.00143846153833</c:v>
                </c:pt>
                <c:pt idx="1">
                  <c:v>1464.201792307693</c:v>
                </c:pt>
              </c:numCache>
            </c:numRef>
          </c:val>
        </c:ser>
        <c:ser>
          <c:idx val="5"/>
          <c:order val="4"/>
          <c:tx>
            <c:v>Grand Mean</c:v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('Test Data- short'!$A$8,'Test Data- short'!$A$6)</c:f>
              <c:strCache>
                <c:ptCount val="2"/>
                <c:pt idx="0">
                  <c:v>New garb w/ street clothes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short'!$AB$8,'Test Data- short'!$AB$6)</c:f>
              <c:numCache>
                <c:formatCode>0</c:formatCode>
                <c:ptCount val="2"/>
                <c:pt idx="0">
                  <c:v>1216.0933871794871</c:v>
                </c:pt>
                <c:pt idx="1">
                  <c:v>1717.7432282051279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446208"/>
        <c:axId val="122447744"/>
      </c:barChart>
      <c:catAx>
        <c:axId val="12244620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22447744"/>
        <c:crosses val="autoZero"/>
        <c:auto val="1"/>
        <c:lblAlgn val="ctr"/>
        <c:lblOffset val="100"/>
        <c:noMultiLvlLbl val="0"/>
      </c:catAx>
      <c:valAx>
        <c:axId val="122447744"/>
        <c:scaling>
          <c:orientation val="minMax"/>
          <c:max val="24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22446208"/>
        <c:crosses val="autoZero"/>
        <c:crossBetween val="between"/>
        <c:majorUnit val="600"/>
      </c:valAx>
      <c:spPr>
        <a:noFill/>
      </c:spPr>
    </c:plotArea>
    <c:legend>
      <c:legendPos val="r"/>
      <c:layout>
        <c:manualLayout>
          <c:xMode val="edge"/>
          <c:yMode val="edge"/>
          <c:x val="0.87021945945971801"/>
          <c:y val="0.229466419688033"/>
          <c:w val="0.118577673332008"/>
          <c:h val="0.4109370925475839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Average Number of 0.5um Particles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7022600681702098E-2"/>
          <c:y val="0.13712737127371299"/>
          <c:w val="0.83789230531703895"/>
          <c:h val="0.739791664900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'Test Data- short'!$B$2:$G$2</c:f>
              <c:strCache>
                <c:ptCount val="1"/>
                <c:pt idx="0">
                  <c:v>Calum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('Test Data- short'!$A$8,'Test Data- short'!$A$6)</c:f>
              <c:strCache>
                <c:ptCount val="2"/>
                <c:pt idx="0">
                  <c:v>New garb w/ street clothes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short'!$C$8,'Test Data- short'!$C$6)</c:f>
              <c:numCache>
                <c:formatCode>0</c:formatCode>
                <c:ptCount val="2"/>
                <c:pt idx="0">
                  <c:v>980.66205384615387</c:v>
                </c:pt>
                <c:pt idx="1">
                  <c:v>567.75171538461541</c:v>
                </c:pt>
              </c:numCache>
            </c:numRef>
          </c:val>
        </c:ser>
        <c:ser>
          <c:idx val="3"/>
          <c:order val="1"/>
          <c:tx>
            <c:v>Grand Mean</c:v>
          </c:tx>
          <c:invertIfNegative val="0"/>
          <c:cat>
            <c:strRef>
              <c:f>('Test Data- short'!$A$8,'Test Data- short'!$A$6)</c:f>
              <c:strCache>
                <c:ptCount val="2"/>
                <c:pt idx="0">
                  <c:v>New garb w/ street clothes</c:v>
                </c:pt>
                <c:pt idx="1">
                  <c:v>2010 garb w/ street clothes</c:v>
                </c:pt>
              </c:strCache>
            </c:strRef>
          </c:cat>
          <c:val>
            <c:numRef>
              <c:f>{}</c:f>
            </c:numRef>
          </c:val>
        </c:ser>
        <c:ser>
          <c:idx val="1"/>
          <c:order val="2"/>
          <c:tx>
            <c:strRef>
              <c:f>'Test Data- short'!$H$2:$L$2</c:f>
              <c:strCache>
                <c:ptCount val="1"/>
                <c:pt idx="0">
                  <c:v>Margot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('Test Data- short'!$A$8,'Test Data- short'!$A$6)</c:f>
              <c:strCache>
                <c:ptCount val="2"/>
                <c:pt idx="0">
                  <c:v>New garb w/ street clothes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short'!$I$8,'Test Data- short'!$I$6)</c:f>
              <c:numCache>
                <c:formatCode>0</c:formatCode>
                <c:ptCount val="2"/>
                <c:pt idx="0">
                  <c:v>86.928492307692238</c:v>
                </c:pt>
                <c:pt idx="1">
                  <c:v>133.1092538461539</c:v>
                </c:pt>
              </c:numCache>
            </c:numRef>
          </c:val>
        </c:ser>
        <c:ser>
          <c:idx val="2"/>
          <c:order val="3"/>
          <c:tx>
            <c:strRef>
              <c:f>'Test Data- short'!$M$2:$Q$2</c:f>
              <c:strCache>
                <c:ptCount val="1"/>
                <c:pt idx="0">
                  <c:v>Kate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('Test Data- short'!$A$8,'Test Data- short'!$A$6)</c:f>
              <c:strCache>
                <c:ptCount val="2"/>
                <c:pt idx="0">
                  <c:v>New garb w/ street clothes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short'!$N$8,'Test Data- short'!$N$6)</c:f>
              <c:numCache>
                <c:formatCode>0</c:formatCode>
                <c:ptCount val="2"/>
                <c:pt idx="0">
                  <c:v>165.70743846153849</c:v>
                </c:pt>
                <c:pt idx="1">
                  <c:v>505.27186153846139</c:v>
                </c:pt>
              </c:numCache>
            </c:numRef>
          </c:val>
        </c:ser>
        <c:ser>
          <c:idx val="5"/>
          <c:order val="4"/>
          <c:tx>
            <c:v>Grand Mean</c:v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('Test Data- short'!$A$8,'Test Data- short'!$A$6)</c:f>
              <c:strCache>
                <c:ptCount val="2"/>
                <c:pt idx="0">
                  <c:v>New garb w/ street clothes</c:v>
                </c:pt>
                <c:pt idx="1">
                  <c:v>2010 garb w/ street clothes</c:v>
                </c:pt>
              </c:strCache>
            </c:strRef>
          </c:cat>
          <c:val>
            <c:numRef>
              <c:f>('Test Data- short'!$AC$8,'Test Data- short'!$AC$6)</c:f>
              <c:numCache>
                <c:formatCode>0</c:formatCode>
                <c:ptCount val="2"/>
                <c:pt idx="0">
                  <c:v>411.09932820512819</c:v>
                </c:pt>
                <c:pt idx="1">
                  <c:v>402.04427692307701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360960"/>
        <c:axId val="122362496"/>
      </c:barChart>
      <c:catAx>
        <c:axId val="122360960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122362496"/>
        <c:crosses val="autoZero"/>
        <c:auto val="1"/>
        <c:lblAlgn val="ctr"/>
        <c:lblOffset val="100"/>
        <c:noMultiLvlLbl val="0"/>
      </c:catAx>
      <c:valAx>
        <c:axId val="122362496"/>
        <c:scaling>
          <c:orientation val="minMax"/>
          <c:max val="10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22360960"/>
        <c:crosses val="autoZero"/>
        <c:crossBetween val="between"/>
        <c:majorUnit val="200"/>
      </c:valAx>
    </c:plotArea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051103437563"/>
          <c:y val="8.3474258025439105E-2"/>
          <c:w val="0.67227450324399896"/>
          <c:h val="0.82692570159499301"/>
        </c:manualLayout>
      </c:layout>
      <c:scatterChart>
        <c:scatterStyle val="lineMarker"/>
        <c:varyColors val="0"/>
        <c:ser>
          <c:idx val="3"/>
          <c:order val="0"/>
          <c:tx>
            <c:strRef>
              <c:f>Class!$A$4</c:f>
              <c:strCache>
                <c:ptCount val="1"/>
                <c:pt idx="0">
                  <c:v>ISO 3 (~Class 1)</c:v>
                </c:pt>
              </c:strCache>
            </c:strRef>
          </c:tx>
          <c:spPr>
            <a:ln w="50800">
              <a:solidFill>
                <a:srgbClr val="77B7CD"/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Class!$B$4:$H$4</c:f>
              <c:numCache>
                <c:formatCode>0.0</c:formatCode>
                <c:ptCount val="7"/>
                <c:pt idx="0" formatCode="0">
                  <c:v>1000</c:v>
                </c:pt>
                <c:pt idx="1">
                  <c:v>236.51441168139891</c:v>
                </c:pt>
                <c:pt idx="2">
                  <c:v>101.76250525627469</c:v>
                </c:pt>
                <c:pt idx="3">
                  <c:v>35.167572461635586</c:v>
                </c:pt>
                <c:pt idx="4">
                  <c:v>8.3176377110267108</c:v>
                </c:pt>
                <c:pt idx="5">
                  <c:v>0.29251112691216402</c:v>
                </c:pt>
                <c:pt idx="6">
                  <c:v>6.91830970918937E-2</c:v>
                </c:pt>
              </c:numCache>
            </c:numRef>
          </c:yVal>
          <c:smooth val="0"/>
        </c:ser>
        <c:ser>
          <c:idx val="4"/>
          <c:order val="1"/>
          <c:tx>
            <c:strRef>
              <c:f>Class!$A$5</c:f>
              <c:strCache>
                <c:ptCount val="1"/>
                <c:pt idx="0">
                  <c:v>ISO 4 (~Class 10)</c:v>
                </c:pt>
              </c:strCache>
            </c:strRef>
          </c:tx>
          <c:spPr>
            <a:ln w="50800">
              <a:solidFill>
                <a:srgbClr val="D5A5A4"/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Class!$B$5:$H$5</c:f>
              <c:numCache>
                <c:formatCode>0.0</c:formatCode>
                <c:ptCount val="7"/>
                <c:pt idx="0" formatCode="0">
                  <c:v>10000</c:v>
                </c:pt>
                <c:pt idx="1">
                  <c:v>2365.14411681399</c:v>
                </c:pt>
                <c:pt idx="2">
                  <c:v>1017.625052562747</c:v>
                </c:pt>
                <c:pt idx="3">
                  <c:v>351.67572461635598</c:v>
                </c:pt>
                <c:pt idx="4">
                  <c:v>83.176377110266941</c:v>
                </c:pt>
                <c:pt idx="5">
                  <c:v>2.9251112691216439</c:v>
                </c:pt>
                <c:pt idx="6">
                  <c:v>0.69183097091893697</c:v>
                </c:pt>
              </c:numCache>
            </c:numRef>
          </c:yVal>
          <c:smooth val="0"/>
        </c:ser>
        <c:ser>
          <c:idx val="5"/>
          <c:order val="2"/>
          <c:tx>
            <c:strRef>
              <c:f>Class!$A$6</c:f>
              <c:strCache>
                <c:ptCount val="1"/>
                <c:pt idx="0">
                  <c:v>ISO 5 (~Class 100)</c:v>
                </c:pt>
              </c:strCache>
            </c:strRef>
          </c:tx>
          <c:spPr>
            <a:ln w="50800"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Class!$B$3:$H$3</c:f>
              <c:numCache>
                <c:formatCode>General</c:formatCode>
                <c:ptCount val="7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  <c:pt idx="4" formatCode="0.0">
                  <c:v>1</c:v>
                </c:pt>
                <c:pt idx="5" formatCode="0.0">
                  <c:v>5</c:v>
                </c:pt>
                <c:pt idx="6" formatCode="0.0">
                  <c:v>10</c:v>
                </c:pt>
              </c:numCache>
            </c:numRef>
          </c:xVal>
          <c:yVal>
            <c:numRef>
              <c:f>Class!$B$6:$H$6</c:f>
              <c:numCache>
                <c:formatCode>0.0</c:formatCode>
                <c:ptCount val="7"/>
                <c:pt idx="0" formatCode="0">
                  <c:v>100000</c:v>
                </c:pt>
                <c:pt idx="1">
                  <c:v>23651.4411681399</c:v>
                </c:pt>
                <c:pt idx="2">
                  <c:v>10176.250525627471</c:v>
                </c:pt>
                <c:pt idx="3">
                  <c:v>3516.75724616356</c:v>
                </c:pt>
                <c:pt idx="4">
                  <c:v>831.76377110267197</c:v>
                </c:pt>
                <c:pt idx="5">
                  <c:v>29.251112691216441</c:v>
                </c:pt>
                <c:pt idx="6">
                  <c:v>6.9183097091893702</c:v>
                </c:pt>
              </c:numCache>
            </c:numRef>
          </c:yVal>
          <c:smooth val="0"/>
        </c:ser>
        <c:ser>
          <c:idx val="2"/>
          <c:order val="3"/>
          <c:tx>
            <c:v>Calum - new garb w/ street clothes</c:v>
          </c:tx>
          <c:spPr>
            <a:ln w="381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'Test Data- short'!$B$3:$G$3</c:f>
              <c:numCache>
                <c:formatCode>0.0</c:formatCode>
                <c:ptCount val="6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  <c:pt idx="4">
                  <c:v>5</c:v>
                </c:pt>
                <c:pt idx="5">
                  <c:v>10</c:v>
                </c:pt>
              </c:numCache>
            </c:numRef>
          </c:xVal>
          <c:yVal>
            <c:numRef>
              <c:f>'Test Data- short'!$B$8:$G$8</c:f>
              <c:numCache>
                <c:formatCode>0</c:formatCode>
                <c:ptCount val="6"/>
                <c:pt idx="0">
                  <c:v>2213.9600384615401</c:v>
                </c:pt>
                <c:pt idx="1">
                  <c:v>980.66205384615387</c:v>
                </c:pt>
                <c:pt idx="2">
                  <c:v>402.04427692307701</c:v>
                </c:pt>
                <c:pt idx="3">
                  <c:v>40.74773076923077</c:v>
                </c:pt>
                <c:pt idx="4">
                  <c:v>8.1495461538461544</c:v>
                </c:pt>
                <c:pt idx="5">
                  <c:v>2.7165153846153851</c:v>
                </c:pt>
              </c:numCache>
            </c:numRef>
          </c:yVal>
          <c:smooth val="0"/>
        </c:ser>
        <c:ser>
          <c:idx val="6"/>
          <c:order val="4"/>
          <c:tx>
            <c:v>Calum - 2010 garb w/ street clothes</c:v>
          </c:tx>
          <c:spPr>
            <a:ln w="38100">
              <a:solidFill>
                <a:schemeClr val="accent1"/>
              </a:solidFill>
              <a:prstDash val="sysDot"/>
            </a:ln>
          </c:spPr>
          <c:marker>
            <c:symbol val="none"/>
          </c:marker>
          <c:xVal>
            <c:numRef>
              <c:f>'Test Data- short'!$B$3:$F$3</c:f>
              <c:numCache>
                <c:formatCode>0.0</c:formatCode>
                <c:ptCount val="5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  <c:pt idx="4">
                  <c:v>5</c:v>
                </c:pt>
              </c:numCache>
            </c:numRef>
          </c:xVal>
          <c:yVal>
            <c:numRef>
              <c:f>'Test Data- short'!$B$6:$F$6</c:f>
              <c:numCache>
                <c:formatCode>0</c:formatCode>
                <c:ptCount val="5"/>
                <c:pt idx="0">
                  <c:v>2393.2500538461541</c:v>
                </c:pt>
                <c:pt idx="1">
                  <c:v>567.75171538461541</c:v>
                </c:pt>
                <c:pt idx="2">
                  <c:v>249.91941538461529</c:v>
                </c:pt>
                <c:pt idx="3">
                  <c:v>29.88166923076918</c:v>
                </c:pt>
                <c:pt idx="4">
                  <c:v>2.7165153846153851</c:v>
                </c:pt>
              </c:numCache>
            </c:numRef>
          </c:yVal>
          <c:smooth val="0"/>
        </c:ser>
        <c:ser>
          <c:idx val="0"/>
          <c:order val="5"/>
          <c:tx>
            <c:v>Margot - new garb w/ street clothes</c:v>
          </c:tx>
          <c:spPr>
            <a:ln w="3810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'Test Data- short'!$H$3:$J$3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short'!$H$8:$J$8</c:f>
              <c:numCache>
                <c:formatCode>0</c:formatCode>
                <c:ptCount val="3"/>
                <c:pt idx="0">
                  <c:v>562.31868461538465</c:v>
                </c:pt>
                <c:pt idx="1">
                  <c:v>86.928492307692224</c:v>
                </c:pt>
                <c:pt idx="2">
                  <c:v>21.73212307692302</c:v>
                </c:pt>
              </c:numCache>
            </c:numRef>
          </c:yVal>
          <c:smooth val="0"/>
        </c:ser>
        <c:ser>
          <c:idx val="1"/>
          <c:order val="6"/>
          <c:tx>
            <c:v>Margot - 2010 garb w/ street clothes</c:v>
          </c:tx>
          <c:spPr>
            <a:ln w="38100">
              <a:prstDash val="sysDot"/>
            </a:ln>
          </c:spPr>
          <c:marker>
            <c:symbol val="none"/>
          </c:marker>
          <c:xVal>
            <c:numRef>
              <c:f>'Test Data- short'!$H$3:$K$3</c:f>
              <c:numCache>
                <c:formatCode>0.0</c:formatCode>
                <c:ptCount val="4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</c:numCache>
            </c:numRef>
          </c:xVal>
          <c:yVal>
            <c:numRef>
              <c:f>'Test Data- short'!$H$6:$K$6</c:f>
              <c:numCache>
                <c:formatCode>0</c:formatCode>
                <c:ptCount val="4"/>
                <c:pt idx="0">
                  <c:v>1295.7778384615399</c:v>
                </c:pt>
                <c:pt idx="1">
                  <c:v>133.1092538461539</c:v>
                </c:pt>
                <c:pt idx="2">
                  <c:v>32.598184615384618</c:v>
                </c:pt>
                <c:pt idx="3">
                  <c:v>2.7165153846153851</c:v>
                </c:pt>
              </c:numCache>
            </c:numRef>
          </c:yVal>
          <c:smooth val="0"/>
        </c:ser>
        <c:ser>
          <c:idx val="9"/>
          <c:order val="7"/>
          <c:tx>
            <c:v>Kate - new garb w/ street clothes</c:v>
          </c:tx>
          <c:spPr>
            <a:ln w="38100"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'Test Data- short'!$M$3:$P$3</c:f>
              <c:numCache>
                <c:formatCode>0.0</c:formatCode>
                <c:ptCount val="4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  <c:pt idx="3">
                  <c:v>3</c:v>
                </c:pt>
              </c:numCache>
            </c:numRef>
          </c:xVal>
          <c:yVal>
            <c:numRef>
              <c:f>'Test Data- short'!$M$8:$P$8</c:f>
              <c:numCache>
                <c:formatCode>0</c:formatCode>
                <c:ptCount val="4"/>
                <c:pt idx="0">
                  <c:v>872.00143846153833</c:v>
                </c:pt>
                <c:pt idx="1">
                  <c:v>165.70743846153849</c:v>
                </c:pt>
                <c:pt idx="2">
                  <c:v>57.046823076923083</c:v>
                </c:pt>
                <c:pt idx="3">
                  <c:v>2.7165153846153851</c:v>
                </c:pt>
              </c:numCache>
            </c:numRef>
          </c:yVal>
          <c:smooth val="0"/>
        </c:ser>
        <c:ser>
          <c:idx val="10"/>
          <c:order val="8"/>
          <c:tx>
            <c:v>Kate - 2010 garb w/ street clothes</c:v>
          </c:tx>
          <c:spPr>
            <a:ln w="38100">
              <a:solidFill>
                <a:schemeClr val="accent3"/>
              </a:solidFill>
              <a:prstDash val="sysDot"/>
            </a:ln>
          </c:spPr>
          <c:marker>
            <c:symbol val="none"/>
          </c:marker>
          <c:xVal>
            <c:numRef>
              <c:f>'Test Data- short'!$M$3:$O$3</c:f>
              <c:numCache>
                <c:formatCode>0.0</c:formatCode>
                <c:ptCount val="3"/>
                <c:pt idx="0">
                  <c:v>0.3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'Test Data- short'!$M$6:$O$6</c:f>
              <c:numCache>
                <c:formatCode>0</c:formatCode>
                <c:ptCount val="3"/>
                <c:pt idx="0">
                  <c:v>1464.201792307693</c:v>
                </c:pt>
                <c:pt idx="1">
                  <c:v>505.27186153846139</c:v>
                </c:pt>
                <c:pt idx="2">
                  <c:v>89.645007692307701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399360"/>
        <c:axId val="122946304"/>
      </c:scatterChart>
      <c:valAx>
        <c:axId val="122399360"/>
        <c:scaling>
          <c:logBase val="10"/>
          <c:orientation val="minMax"/>
          <c:max val="5"/>
          <c:min val="0.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Particle size (um)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2946304"/>
        <c:crossesAt val="0"/>
        <c:crossBetween val="midCat"/>
        <c:majorUnit val="10"/>
        <c:minorUnit val="10"/>
      </c:valAx>
      <c:valAx>
        <c:axId val="122946304"/>
        <c:scaling>
          <c:logBase val="10"/>
          <c:orientation val="minMax"/>
          <c:max val="10000"/>
          <c:min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particles per cubic meter</a:t>
                </a:r>
              </a:p>
            </c:rich>
          </c:tx>
          <c:layout>
            <c:manualLayout>
              <c:xMode val="edge"/>
              <c:yMode val="edge"/>
              <c:x val="2.06186897351033E-2"/>
              <c:y val="0.292209569957601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122399360"/>
        <c:crossesAt val="0.1"/>
        <c:crossBetween val="midCat"/>
      </c:valAx>
    </c:plotArea>
    <c:legend>
      <c:legendPos val="r"/>
      <c:layout>
        <c:manualLayout>
          <c:xMode val="edge"/>
          <c:yMode val="edge"/>
          <c:x val="0.78621391076115499"/>
          <c:y val="8.0815465374520501E-2"/>
          <c:w val="0.19989720034995601"/>
          <c:h val="0.778234605289722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Average Number of 0.3um Particles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1939632545931701E-2"/>
          <c:y val="0.13712737127371299"/>
          <c:w val="0.78208541119859998"/>
          <c:h val="0.72886878501889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'Test Data- short'!$B$2:$G$2</c:f>
              <c:strCache>
                <c:ptCount val="1"/>
                <c:pt idx="0">
                  <c:v>Calum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'Test Data- short'!$A$7:$A$8</c:f>
              <c:strCache>
                <c:ptCount val="2"/>
                <c:pt idx="0">
                  <c:v>New garb w/ scrubs</c:v>
                </c:pt>
                <c:pt idx="1">
                  <c:v>New garb w/ street clothes</c:v>
                </c:pt>
              </c:strCache>
            </c:strRef>
          </c:cat>
          <c:val>
            <c:numRef>
              <c:f>'Test Data- short'!$B$7:$B$8</c:f>
              <c:numCache>
                <c:formatCode>0</c:formatCode>
                <c:ptCount val="2"/>
                <c:pt idx="0">
                  <c:v>2083.5673000000002</c:v>
                </c:pt>
                <c:pt idx="1">
                  <c:v>2213.9600384615401</c:v>
                </c:pt>
              </c:numCache>
            </c:numRef>
          </c:val>
        </c:ser>
        <c:ser>
          <c:idx val="3"/>
          <c:order val="1"/>
          <c:tx>
            <c:v>Grand Mean</c:v>
          </c:tx>
          <c:invertIfNegative val="0"/>
          <c:cat>
            <c:strRef>
              <c:f>'Test Data- short'!$A$7:$A$8</c:f>
              <c:strCache>
                <c:ptCount val="2"/>
                <c:pt idx="0">
                  <c:v>New garb w/ scrubs</c:v>
                </c:pt>
                <c:pt idx="1">
                  <c:v>New garb w/ street clothes</c:v>
                </c:pt>
              </c:strCache>
            </c:strRef>
          </c:cat>
          <c:val>
            <c:numRef>
              <c:f>{}</c:f>
            </c:numRef>
          </c:val>
        </c:ser>
        <c:ser>
          <c:idx val="1"/>
          <c:order val="2"/>
          <c:tx>
            <c:strRef>
              <c:f>'Test Data- short'!$H$2:$L$2</c:f>
              <c:strCache>
                <c:ptCount val="1"/>
                <c:pt idx="0">
                  <c:v>Margot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'Test Data- short'!$A$7:$A$8</c:f>
              <c:strCache>
                <c:ptCount val="2"/>
                <c:pt idx="0">
                  <c:v>New garb w/ scrubs</c:v>
                </c:pt>
                <c:pt idx="1">
                  <c:v>New garb w/ street clothes</c:v>
                </c:pt>
              </c:strCache>
            </c:strRef>
          </c:cat>
          <c:val>
            <c:numRef>
              <c:f>'Test Data- short'!$H$7:$H$8</c:f>
              <c:numCache>
                <c:formatCode>0</c:formatCode>
                <c:ptCount val="2"/>
                <c:pt idx="0">
                  <c:v>757.90779230769294</c:v>
                </c:pt>
                <c:pt idx="1">
                  <c:v>562.31868461538465</c:v>
                </c:pt>
              </c:numCache>
            </c:numRef>
          </c:val>
        </c:ser>
        <c:ser>
          <c:idx val="2"/>
          <c:order val="3"/>
          <c:tx>
            <c:strRef>
              <c:f>'Test Data- short'!$M$2:$Q$2</c:f>
              <c:strCache>
                <c:ptCount val="1"/>
                <c:pt idx="0">
                  <c:v>Kate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'Test Data- short'!$A$7:$A$8</c:f>
              <c:strCache>
                <c:ptCount val="2"/>
                <c:pt idx="0">
                  <c:v>New garb w/ scrubs</c:v>
                </c:pt>
                <c:pt idx="1">
                  <c:v>New garb w/ street clothes</c:v>
                </c:pt>
              </c:strCache>
            </c:strRef>
          </c:cat>
          <c:val>
            <c:numRef>
              <c:f>'Test Data- short'!$M$7:$M$8</c:f>
              <c:numCache>
                <c:formatCode>0</c:formatCode>
                <c:ptCount val="2"/>
                <c:pt idx="0">
                  <c:v>844.83628461538399</c:v>
                </c:pt>
                <c:pt idx="1">
                  <c:v>872.00143846153833</c:v>
                </c:pt>
              </c:numCache>
            </c:numRef>
          </c:val>
        </c:ser>
        <c:ser>
          <c:idx val="4"/>
          <c:order val="4"/>
          <c:tx>
            <c:strRef>
              <c:f>'Test Data- short'!$R$2:$V$2</c:f>
              <c:strCache>
                <c:ptCount val="1"/>
                <c:pt idx="0">
                  <c:v>Betsy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'Test Data- short'!$A$7:$A$8</c:f>
              <c:strCache>
                <c:ptCount val="2"/>
                <c:pt idx="0">
                  <c:v>New garb w/ scrubs</c:v>
                </c:pt>
                <c:pt idx="1">
                  <c:v>New garb w/ street clothes</c:v>
                </c:pt>
              </c:strCache>
            </c:strRef>
          </c:cat>
          <c:val>
            <c:numRef>
              <c:f>'Test Data- short'!$R$7:$R$8</c:f>
              <c:numCache>
                <c:formatCode>0</c:formatCode>
                <c:ptCount val="2"/>
                <c:pt idx="0">
                  <c:v>1820.0653076923079</c:v>
                </c:pt>
                <c:pt idx="1">
                  <c:v>1369.1237538461539</c:v>
                </c:pt>
              </c:numCache>
            </c:numRef>
          </c:val>
        </c:ser>
        <c:ser>
          <c:idx val="5"/>
          <c:order val="5"/>
          <c:tx>
            <c:v>Grand Mean</c:v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'Test Data- short'!$A$7:$A$8</c:f>
              <c:strCache>
                <c:ptCount val="2"/>
                <c:pt idx="0">
                  <c:v>New garb w/ scrubs</c:v>
                </c:pt>
                <c:pt idx="1">
                  <c:v>New garb w/ street clothes</c:v>
                </c:pt>
              </c:strCache>
            </c:strRef>
          </c:cat>
          <c:val>
            <c:numRef>
              <c:f>'Test Data- short'!$W$7:$W$8</c:f>
              <c:numCache>
                <c:formatCode>0</c:formatCode>
                <c:ptCount val="2"/>
                <c:pt idx="0">
                  <c:v>1376.594171153846</c:v>
                </c:pt>
                <c:pt idx="1">
                  <c:v>1254.350978846154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980608"/>
        <c:axId val="122998784"/>
      </c:barChart>
      <c:catAx>
        <c:axId val="12298060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122998784"/>
        <c:crosses val="autoZero"/>
        <c:auto val="1"/>
        <c:lblAlgn val="ctr"/>
        <c:lblOffset val="100"/>
        <c:noMultiLvlLbl val="0"/>
      </c:catAx>
      <c:valAx>
        <c:axId val="122998784"/>
        <c:scaling>
          <c:orientation val="minMax"/>
          <c:max val="24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22980608"/>
        <c:crosses val="autoZero"/>
        <c:crossBetween val="between"/>
        <c:majorUnit val="600"/>
      </c:valAx>
    </c:plotArea>
    <c:legend>
      <c:legendPos val="r"/>
      <c:layout>
        <c:manualLayout>
          <c:xMode val="edge"/>
          <c:yMode val="edge"/>
          <c:x val="0.86860648748020397"/>
          <c:y val="0.259437463934029"/>
          <c:w val="0.111751859142607"/>
          <c:h val="0.4933076450550060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E3817-F604-9844-BBFB-2A85AF522411}" type="datetimeFigureOut">
              <a:rPr lang="en-US" smtClean="0"/>
              <a:t>3/19/2013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FF84E-AB00-5845-9A82-00E48A629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521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0FA86-22D4-7A40-BDDE-4D973F284D3F}" type="datetimeFigureOut">
              <a:rPr lang="en-US" smtClean="0"/>
              <a:t>3/19/2013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25A6F-DFDD-6544-B7A7-192F26C09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556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25A6F-DFDD-6544-B7A7-192F26C09E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6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CC752-211D-4310-AF6A-973773FB6954}" type="datetime1">
              <a:rPr lang="en-US" smtClean="0"/>
              <a:t>3/19/2013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0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32DFB-6A6F-451D-9E15-828B50C5AB13}" type="datetime1">
              <a:rPr lang="en-US" smtClean="0"/>
              <a:t>3/19/2013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02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7471-DC6C-4E1E-9B3C-D7B511953C09}" type="datetime1">
              <a:rPr lang="en-US" smtClean="0"/>
              <a:t>3/19/2013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8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FC4FB-24D8-4C7F-91D5-36F9A4B9C96E}" type="datetime1">
              <a:rPr lang="en-US" smtClean="0"/>
              <a:t>3/19/2013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9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B1D7-F335-4DFF-BC89-B16711A1D418}" type="datetime1">
              <a:rPr lang="en-US" smtClean="0"/>
              <a:t>3/19/2013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8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A8D7-797A-41B6-91DD-00367F5FEEBB}" type="datetime1">
              <a:rPr lang="en-US" smtClean="0"/>
              <a:t>3/19/2013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0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CAF4-71EF-4FE0-BDB6-C078A7290708}" type="datetime1">
              <a:rPr lang="en-US" smtClean="0"/>
              <a:t>3/19/2013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9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20E4E-3943-437B-8BDF-26E3C3131664}" type="datetime1">
              <a:rPr lang="en-US" smtClean="0"/>
              <a:t>3/19/2013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8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5982-9186-4055-9836-BA050BCD3D9A}" type="datetime1">
              <a:rPr lang="en-US" smtClean="0"/>
              <a:t>3/19/2013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9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F6424-8B10-480C-9565-25D7BE1F8D20}" type="datetime1">
              <a:rPr lang="en-US" smtClean="0"/>
              <a:t>3/19/2013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4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4BD8-46FF-49D0-BB49-EF33C3126161}" type="datetime1">
              <a:rPr lang="en-US" smtClean="0"/>
              <a:t>3/19/2013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0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BEA6-293E-4A7F-B51F-4CD4F9739CAF}" type="datetime1">
              <a:rPr lang="en-US" smtClean="0"/>
              <a:t>3/19/2013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FB3EA-CE4F-F04D-BF62-65D10BA84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aramark-cleanroom.com/widgets/cleanroom_extractable/optimizing_cleanroom_performance.pdf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Prudential Body Box Results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Kate </a:t>
            </a:r>
            <a:r>
              <a:rPr lang="en-US" sz="2800" dirty="0" smtClean="0"/>
              <a:t>Gushwa</a:t>
            </a:r>
          </a:p>
          <a:p>
            <a:r>
              <a:rPr lang="en-US" sz="2800" dirty="0" smtClean="0"/>
              <a:t>Margot Phelps</a:t>
            </a:r>
          </a:p>
          <a:p>
            <a:r>
              <a:rPr lang="en-US" sz="2800" dirty="0" smtClean="0"/>
              <a:t>Calum </a:t>
            </a:r>
            <a:r>
              <a:rPr lang="en-US" sz="2800" dirty="0" err="1" smtClean="0"/>
              <a:t>Torrie</a:t>
            </a:r>
            <a:endParaRPr lang="en-US" sz="28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T1300093-v7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0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Scrubs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4"/>
          </a:xfrm>
        </p:spPr>
        <p:txBody>
          <a:bodyPr/>
          <a:lstStyle/>
          <a:p>
            <a:r>
              <a:rPr lang="en-US" dirty="0" smtClean="0"/>
              <a:t>ESD Micro Denier polyester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CAM0001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3" t="11760" r="1304"/>
          <a:stretch/>
        </p:blipFill>
        <p:spPr>
          <a:xfrm>
            <a:off x="1180842" y="2125546"/>
            <a:ext cx="2801306" cy="4124349"/>
          </a:xfrm>
          <a:prstGeom prst="rect">
            <a:avLst/>
          </a:prstGeom>
        </p:spPr>
      </p:pic>
      <p:pic>
        <p:nvPicPr>
          <p:cNvPr id="8" name="Picture 7" descr="im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 t="2811"/>
          <a:stretch/>
        </p:blipFill>
        <p:spPr>
          <a:xfrm>
            <a:off x="5162990" y="2125546"/>
            <a:ext cx="2800169" cy="411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6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Important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580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“Adjusted” particle count:</a:t>
            </a:r>
          </a:p>
          <a:p>
            <a:pPr lvl="1"/>
            <a:r>
              <a:rPr lang="en-US" sz="2400" dirty="0" smtClean="0"/>
              <a:t>Initial count (measured before subject entered) subtracted from counts for each activity.</a:t>
            </a:r>
          </a:p>
          <a:p>
            <a:endParaRPr lang="en-US" sz="1200" dirty="0" smtClean="0"/>
          </a:p>
          <a:p>
            <a:r>
              <a:rPr lang="en-US" sz="2800" dirty="0" smtClean="0"/>
              <a:t>Negative counts:</a:t>
            </a:r>
          </a:p>
          <a:p>
            <a:pPr lvl="1"/>
            <a:r>
              <a:rPr lang="en-US" sz="2400" dirty="0" smtClean="0"/>
              <a:t>In Margot’s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test &amp; Kate’s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test, the adjusted particle count for some of the activities was a negative number. The count was zeroed for these cases.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2800" dirty="0" smtClean="0"/>
              <a:t>Anomaly:</a:t>
            </a:r>
            <a:endParaRPr lang="en-US" sz="2800" dirty="0"/>
          </a:p>
          <a:p>
            <a:pPr lvl="1"/>
            <a:r>
              <a:rPr lang="en-US" sz="2400" dirty="0" smtClean="0"/>
              <a:t>Calum was an anomaly. He shed more in 2010 garb (which had a hole) than 2008 garb.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T1300093-v7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Interpreting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580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Each subject’s counts (like graph below) were averaged for comparison.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934717"/>
              </p:ext>
            </p:extLst>
          </p:nvPr>
        </p:nvGraphicFramePr>
        <p:xfrm>
          <a:off x="127000" y="2032000"/>
          <a:ext cx="9017000" cy="4707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Body Box Averages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T1300093-v7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8423607"/>
              </p:ext>
            </p:extLst>
          </p:nvPr>
        </p:nvGraphicFramePr>
        <p:xfrm>
          <a:off x="38100" y="1230923"/>
          <a:ext cx="9067800" cy="5039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826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What we’re looking for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T1300093-v7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033482"/>
              </p:ext>
            </p:extLst>
          </p:nvPr>
        </p:nvGraphicFramePr>
        <p:xfrm>
          <a:off x="165098" y="1409711"/>
          <a:ext cx="8788401" cy="3979068"/>
        </p:xfrm>
        <a:graphic>
          <a:graphicData uri="http://schemas.openxmlformats.org/drawingml/2006/table">
            <a:tbl>
              <a:tblPr/>
              <a:tblGrid>
                <a:gridCol w="977902"/>
                <a:gridCol w="1206987"/>
                <a:gridCol w="1546500"/>
                <a:gridCol w="2781970"/>
                <a:gridCol w="2275042"/>
              </a:tblGrid>
              <a:tr h="413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What is it?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What is learned?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How it's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evaluated?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96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Garb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C3</a:t>
                      </a:r>
                    </a:p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Shedding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Particle generation by C3 garb</a:t>
                      </a:r>
                    </a:p>
                  </a:txBody>
                  <a:tcPr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How LIGO's garb is holding up. Whether we need to purchase new garb.</a:t>
                      </a:r>
                    </a:p>
                  </a:txBody>
                  <a:tcPr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New vs. 2010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vs. 2008 garb,</a:t>
                      </a:r>
                    </a:p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constant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= scrubs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778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Shielding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Particle penetration through garb </a:t>
                      </a:r>
                    </a:p>
                  </a:txBody>
                  <a:tcPr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How effectively LIGO's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garb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contains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particles generated by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clothes (linting)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and people.</a:t>
                      </a:r>
                    </a:p>
                  </a:txBody>
                  <a:tcPr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New garb vs. 2010 garb,  constant = street clothes</a:t>
                      </a:r>
                    </a:p>
                  </a:txBody>
                  <a:tcPr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7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Clothing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Scrubs?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Particle generation by clothes worn under garb</a:t>
                      </a:r>
                    </a:p>
                  </a:txBody>
                  <a:tcPr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Whether implementing scrubs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under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garb will significantly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reduce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contamination.</a:t>
                      </a:r>
                    </a:p>
                  </a:txBody>
                  <a:tcPr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Scrubs vs.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street clothes,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) constant = new garb</a:t>
                      </a:r>
                    </a:p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ii) constant = 2010 garb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5598720"/>
            <a:ext cx="8229600" cy="1002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 smtClean="0"/>
              <a:t>Note: Can never fully separate variables (ex: shedding, shielding). This is just our best attempt.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514137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900801"/>
            <a:ext cx="7772400" cy="169965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C3 Shedding</a:t>
            </a:r>
            <a:endParaRPr lang="en-US" sz="4800" b="1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New vs. 2010 vs. 2008 garb</a:t>
            </a:r>
          </a:p>
          <a:p>
            <a:r>
              <a:rPr lang="en-US" dirty="0" smtClean="0"/>
              <a:t>constant = scrubs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T1300093-v7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6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C3 Shedding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158234"/>
              </p:ext>
            </p:extLst>
          </p:nvPr>
        </p:nvGraphicFramePr>
        <p:xfrm>
          <a:off x="146538" y="1022837"/>
          <a:ext cx="8880231" cy="2888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1080213" y="2417376"/>
            <a:ext cx="273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Number of particles per cubic meter</a:t>
            </a:r>
            <a:endParaRPr lang="en-US" sz="1200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7473584"/>
              </p:ext>
            </p:extLst>
          </p:nvPr>
        </p:nvGraphicFramePr>
        <p:xfrm>
          <a:off x="457200" y="3921125"/>
          <a:ext cx="8360834" cy="280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-1080213" y="5217726"/>
            <a:ext cx="273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Number of particles per cubic meter</a:t>
            </a:r>
            <a:endParaRPr lang="en-US" sz="1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56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C3 Shedding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6058983"/>
              </p:ext>
            </p:extLst>
          </p:nvPr>
        </p:nvGraphicFramePr>
        <p:xfrm>
          <a:off x="0" y="2019300"/>
          <a:ext cx="9144000" cy="4635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62540"/>
            <a:ext cx="8229600" cy="478777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Compare blue to blue, red to red, green to green.</a:t>
            </a:r>
          </a:p>
          <a:p>
            <a:r>
              <a:rPr lang="en-US" sz="2000" b="1" dirty="0" smtClean="0"/>
              <a:t>In terms of shedding, our old garb is holding up well.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60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dirty="0" smtClean="0"/>
              <a:t>C3 Shedding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2880077"/>
              </p:ext>
            </p:extLst>
          </p:nvPr>
        </p:nvGraphicFramePr>
        <p:xfrm>
          <a:off x="457196" y="3182620"/>
          <a:ext cx="8229600" cy="1463040"/>
        </p:xfrm>
        <a:graphic>
          <a:graphicData uri="http://schemas.openxmlformats.org/drawingml/2006/table">
            <a:tbl>
              <a:tblPr/>
              <a:tblGrid>
                <a:gridCol w="1968501"/>
                <a:gridCol w="1143000"/>
                <a:gridCol w="1143000"/>
                <a:gridCol w="1130300"/>
                <a:gridCol w="1346200"/>
                <a:gridCol w="1498599"/>
              </a:tblGrid>
              <a:tr h="292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MARGOT: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Avg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# of Particles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0.5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 Particles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Highest Class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2008 garb w/ scrubs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6500"/>
                          </a:solidFill>
                          <a:effectLst/>
                          <a:latin typeface="Times New Roman"/>
                        </a:rPr>
                        <a:t>704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81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65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9C6500"/>
                          </a:solidFill>
                          <a:effectLst/>
                          <a:latin typeface="Times New Roman"/>
                        </a:rPr>
                        <a:t>10,418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9C6500"/>
                          </a:solidFill>
                          <a:effectLst/>
                          <a:latin typeface="Times New Roman"/>
                        </a:rPr>
                        <a:t>4.3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2010 garb w/ scrubs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228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49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3,602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4.0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New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garb w/ scrubs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758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9C6500"/>
                          </a:solidFill>
                          <a:effectLst/>
                          <a:latin typeface="Times New Roman"/>
                        </a:rPr>
                        <a:t>73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41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11,336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4.4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201358"/>
              </p:ext>
            </p:extLst>
          </p:nvPr>
        </p:nvGraphicFramePr>
        <p:xfrm>
          <a:off x="457201" y="1480820"/>
          <a:ext cx="8229599" cy="1460500"/>
        </p:xfrm>
        <a:graphic>
          <a:graphicData uri="http://schemas.openxmlformats.org/drawingml/2006/table">
            <a:tbl>
              <a:tblPr/>
              <a:tblGrid>
                <a:gridCol w="1968500"/>
                <a:gridCol w="1106491"/>
                <a:gridCol w="1155343"/>
                <a:gridCol w="1155343"/>
                <a:gridCol w="1358023"/>
                <a:gridCol w="1485899"/>
              </a:tblGrid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CALUM: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Avg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# of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Particles (um)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0.5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 Particles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Highest Class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2008 garb w/ scrubs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1,152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437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163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22,884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4.8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2010 garb w/ scrubs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6500"/>
                          </a:solidFill>
                          <a:effectLst/>
                          <a:latin typeface="Times New Roman"/>
                        </a:rPr>
                        <a:t>1,937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6500"/>
                          </a:solidFill>
                          <a:effectLst/>
                          <a:latin typeface="Times New Roman"/>
                        </a:rPr>
                        <a:t>845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6500"/>
                          </a:solidFill>
                          <a:effectLst/>
                          <a:latin typeface="Times New Roman"/>
                        </a:rPr>
                        <a:t>323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6500"/>
                          </a:solidFill>
                          <a:effectLst/>
                          <a:latin typeface="Times New Roman"/>
                        </a:rPr>
                        <a:t>40,577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9C6500"/>
                          </a:solidFill>
                          <a:effectLst/>
                          <a:latin typeface="Times New Roman"/>
                        </a:rPr>
                        <a:t>5.1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New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garb w/ scrubs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2,084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883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394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44,285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5.8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330933"/>
              </p:ext>
            </p:extLst>
          </p:nvPr>
        </p:nvGraphicFramePr>
        <p:xfrm>
          <a:off x="457199" y="4880610"/>
          <a:ext cx="8229597" cy="1463040"/>
        </p:xfrm>
        <a:graphic>
          <a:graphicData uri="http://schemas.openxmlformats.org/drawingml/2006/table">
            <a:tbl>
              <a:tblPr/>
              <a:tblGrid>
                <a:gridCol w="1981201"/>
                <a:gridCol w="1129508"/>
                <a:gridCol w="1143792"/>
                <a:gridCol w="1130300"/>
                <a:gridCol w="1346200"/>
                <a:gridCol w="1498596"/>
              </a:tblGrid>
              <a:tr h="292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KATE: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Avg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# of Particles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0.5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 Particles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Highest Class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2008 garb w/ scrubs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1,983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448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87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32,737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Times New Roman"/>
                        </a:rPr>
                        <a:t>4.6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2010 garb w/ scrubs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543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9C6500"/>
                          </a:solidFill>
                          <a:effectLst/>
                          <a:latin typeface="Times New Roman"/>
                        </a:rPr>
                        <a:t>149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6500"/>
                          </a:solidFill>
                          <a:effectLst/>
                          <a:latin typeface="Times New Roman"/>
                        </a:rPr>
                        <a:t>33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9,429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4.2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New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garb w/ scrubs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9C6500"/>
                          </a:solidFill>
                          <a:effectLst/>
                          <a:latin typeface="Times New Roman"/>
                        </a:rPr>
                        <a:t>845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6500"/>
                          </a:solidFill>
                          <a:effectLst/>
                          <a:latin typeface="Times New Roman"/>
                        </a:rPr>
                        <a:t>11,265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6500"/>
                          </a:solidFill>
                          <a:effectLst/>
                          <a:latin typeface="Times New Roman"/>
                        </a:rPr>
                        <a:t>4.5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0191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900801"/>
            <a:ext cx="7772400" cy="169965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Shielding</a:t>
            </a:r>
            <a:endParaRPr lang="en-US" sz="4800" b="1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New garb vs. 2010 garb</a:t>
            </a:r>
          </a:p>
          <a:p>
            <a:r>
              <a:rPr lang="en-US" dirty="0" smtClean="0"/>
              <a:t>constant = street clothes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T1300093-v7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Body 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1615" y="1338387"/>
            <a:ext cx="3956540" cy="478777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Series of exercises performed inside an ISO Class 3 box.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Particles collected at knee and sub floor levels.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T1300093-v7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E7FB3EA-CE4F-F04D-BF62-65D10BA84890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 descr="Calum bo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8" r="8912"/>
          <a:stretch/>
        </p:blipFill>
        <p:spPr>
          <a:xfrm>
            <a:off x="254553" y="1143000"/>
            <a:ext cx="4510681" cy="521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1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Shielding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080213" y="2417376"/>
            <a:ext cx="273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Number of particles per cubic meter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80213" y="5217726"/>
            <a:ext cx="273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Number of particles per cubic meter</a:t>
            </a:r>
            <a:endParaRPr lang="en-US" sz="1200" b="1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1640553"/>
              </p:ext>
            </p:extLst>
          </p:nvPr>
        </p:nvGraphicFramePr>
        <p:xfrm>
          <a:off x="309034" y="943462"/>
          <a:ext cx="8834966" cy="2968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2217307"/>
              </p:ext>
            </p:extLst>
          </p:nvPr>
        </p:nvGraphicFramePr>
        <p:xfrm>
          <a:off x="266700" y="3771900"/>
          <a:ext cx="8420100" cy="2949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80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Shielding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406150"/>
              </p:ext>
            </p:extLst>
          </p:nvPr>
        </p:nvGraphicFramePr>
        <p:xfrm>
          <a:off x="1" y="1612900"/>
          <a:ext cx="9144000" cy="5108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62540"/>
            <a:ext cx="8229600" cy="4787778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Brand new garb is a better barrier.</a:t>
            </a:r>
          </a:p>
          <a:p>
            <a:r>
              <a:rPr lang="en-US" sz="1600" i="1" dirty="0"/>
              <a:t>D</a:t>
            </a:r>
            <a:r>
              <a:rPr lang="en-US" sz="1600" i="1" dirty="0" smtClean="0"/>
              <a:t>id </a:t>
            </a:r>
            <a:r>
              <a:rPr lang="en-US" sz="1600" i="1" dirty="0"/>
              <a:t>not </a:t>
            </a:r>
            <a:r>
              <a:rPr lang="en-US" sz="1600" i="1" dirty="0" smtClean="0"/>
              <a:t>test </a:t>
            </a:r>
            <a:r>
              <a:rPr lang="en-US" sz="1600" i="1" dirty="0"/>
              <a:t>2008 garb w/ street clothes, so had to use Calum’s anomalous 2010 garb </a:t>
            </a:r>
            <a:r>
              <a:rPr lang="en-US" sz="1600" i="1" dirty="0" smtClean="0"/>
              <a:t>data. </a:t>
            </a:r>
            <a:endParaRPr lang="en-US" sz="1600" i="1" dirty="0"/>
          </a:p>
          <a:p>
            <a:endParaRPr lang="en-US" sz="2000" b="1" dirty="0" smtClean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900801"/>
            <a:ext cx="7772400" cy="169965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Scrubs?</a:t>
            </a:r>
            <a:endParaRPr lang="en-US" sz="4800" b="1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Scrubs vs. street clothes</a:t>
            </a:r>
          </a:p>
          <a:p>
            <a:pPr marL="571500" indent="-571500">
              <a:buAutoNum type="romanLcParenR"/>
            </a:pPr>
            <a:r>
              <a:rPr lang="en-US" dirty="0" smtClean="0"/>
              <a:t>constant = new garb</a:t>
            </a:r>
          </a:p>
          <a:p>
            <a:pPr marL="571500" indent="-571500">
              <a:buAutoNum type="romanLcParenR"/>
            </a:pPr>
            <a:r>
              <a:rPr lang="en-US" dirty="0" smtClean="0"/>
              <a:t>constant = 2010 garb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Scrubs vs. Street Clothes (New Garb)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0510312"/>
              </p:ext>
            </p:extLst>
          </p:nvPr>
        </p:nvGraphicFramePr>
        <p:xfrm>
          <a:off x="114300" y="1085850"/>
          <a:ext cx="9029700" cy="268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-1208899" y="2268150"/>
            <a:ext cx="273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Number of particles per cubic meter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207348" y="5217726"/>
            <a:ext cx="273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Number of particles per cubic meter</a:t>
            </a:r>
            <a:endParaRPr lang="en-US" sz="1200" b="1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5554700"/>
              </p:ext>
            </p:extLst>
          </p:nvPr>
        </p:nvGraphicFramePr>
        <p:xfrm>
          <a:off x="457200" y="3886200"/>
          <a:ext cx="8377766" cy="2711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60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Scrubs vs. Street Clothes (New Garb)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3698674"/>
              </p:ext>
            </p:extLst>
          </p:nvPr>
        </p:nvGraphicFramePr>
        <p:xfrm>
          <a:off x="152400" y="2412006"/>
          <a:ext cx="8877300" cy="394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62540"/>
            <a:ext cx="8572500" cy="4787778"/>
          </a:xfrm>
        </p:spPr>
        <p:txBody>
          <a:bodyPr>
            <a:normAutofit/>
          </a:bodyPr>
          <a:lstStyle/>
          <a:p>
            <a:r>
              <a:rPr lang="en-US" sz="1700" dirty="0" smtClean="0"/>
              <a:t>Kate shed less in scrubs.</a:t>
            </a:r>
          </a:p>
          <a:p>
            <a:r>
              <a:rPr lang="en-US" sz="1700" dirty="0" smtClean="0"/>
              <a:t>Subtler difference for Calum, Margot, and Betsy.</a:t>
            </a:r>
          </a:p>
          <a:p>
            <a:r>
              <a:rPr lang="en-US" sz="1700" b="1" dirty="0" smtClean="0"/>
              <a:t>New garb is better at shielding, and masks the contamination from people and clothes. OR new garb sheds more, and masks the benefits of scrubs.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8143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Scrubs vs. Street Clothes (2010 Garb)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226750" y="2861874"/>
            <a:ext cx="273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Number of particles per cubic meter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207347" y="5354251"/>
            <a:ext cx="273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Number of particles per cubic meter</a:t>
            </a:r>
            <a:endParaRPr lang="en-US" sz="1200" b="1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6040158"/>
              </p:ext>
            </p:extLst>
          </p:nvPr>
        </p:nvGraphicFramePr>
        <p:xfrm>
          <a:off x="294850" y="1507067"/>
          <a:ext cx="8849149" cy="2858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645770"/>
              </p:ext>
            </p:extLst>
          </p:nvPr>
        </p:nvGraphicFramePr>
        <p:xfrm>
          <a:off x="457200" y="4334933"/>
          <a:ext cx="8631766" cy="2361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128674"/>
            <a:ext cx="8229600" cy="4787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i="1" dirty="0" smtClean="0"/>
              <a:t>* Used Calum’s 2008 garb w/ scrubs data due to anomalous test with 2010 garb (had a hole).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33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Scrubs vs. Street Clothes (2010 Garb)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26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62540"/>
            <a:ext cx="8229600" cy="4787778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Wearing scrubs made a difference in cleanroom class for Margot and Kate.</a:t>
            </a:r>
          </a:p>
          <a:p>
            <a:pPr marL="0" indent="0">
              <a:buNone/>
            </a:pPr>
            <a:endParaRPr lang="en-US" sz="600" dirty="0" smtClean="0"/>
          </a:p>
          <a:p>
            <a:pPr marL="0" indent="0">
              <a:buNone/>
            </a:pPr>
            <a:r>
              <a:rPr lang="en-US" sz="1600" i="1" dirty="0" smtClean="0"/>
              <a:t>* Used Calum’s 2008 garb w/ scrubs data due to anomalous test with 2010 garb (had a hole).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9388013"/>
              </p:ext>
            </p:extLst>
          </p:nvPr>
        </p:nvGraphicFramePr>
        <p:xfrm>
          <a:off x="139700" y="1819275"/>
          <a:ext cx="90043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03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Scrubs vs Street Clothes (2010 Garb)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 Cumulative Results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82700"/>
            <a:ext cx="8510954" cy="144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z="2000" dirty="0" smtClean="0"/>
              <a:t>Graph highlights benefits of scrubs for compounded contamination.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1486921"/>
              </p:ext>
            </p:extLst>
          </p:nvPr>
        </p:nvGraphicFramePr>
        <p:xfrm>
          <a:off x="88900" y="1811867"/>
          <a:ext cx="9055100" cy="468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9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Further Evidence for Scrubs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58060"/>
          </a:xfrm>
        </p:spPr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Amarak</a:t>
            </a:r>
            <a:r>
              <a:rPr lang="en-US" sz="2800" dirty="0" smtClean="0"/>
              <a:t> study showed coveralls over street clothes shed more than frocks over scrubs.</a:t>
            </a:r>
            <a:endParaRPr lang="en-US" sz="24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031"/>
          <a:stretch/>
        </p:blipFill>
        <p:spPr>
          <a:xfrm>
            <a:off x="1638300" y="2247900"/>
            <a:ext cx="56261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6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LLO High Bay Particle Count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275792"/>
              </p:ext>
            </p:extLst>
          </p:nvPr>
        </p:nvGraphicFramePr>
        <p:xfrm>
          <a:off x="0" y="1787770"/>
          <a:ext cx="9144000" cy="4933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143000"/>
            <a:ext cx="8510954" cy="144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People are the largest source of contamination in a cleanroom.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7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8386"/>
            <a:ext cx="8229600" cy="47877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During each test:</a:t>
            </a:r>
          </a:p>
          <a:p>
            <a:r>
              <a:rPr lang="en-US" dirty="0">
                <a:solidFill>
                  <a:srgbClr val="3366FF"/>
                </a:solidFill>
              </a:rPr>
              <a:t>Stand still (1 min)</a:t>
            </a:r>
          </a:p>
          <a:p>
            <a:r>
              <a:rPr lang="en-US" dirty="0"/>
              <a:t>Reach arms </a:t>
            </a:r>
            <a:r>
              <a:rPr lang="en-US" dirty="0" smtClean="0"/>
              <a:t>out </a:t>
            </a:r>
            <a:r>
              <a:rPr lang="en-US" dirty="0"/>
              <a:t>then touch shoulders (5 min)</a:t>
            </a:r>
          </a:p>
          <a:p>
            <a:r>
              <a:rPr lang="en-US" dirty="0">
                <a:solidFill>
                  <a:srgbClr val="3366FF"/>
                </a:solidFill>
              </a:rPr>
              <a:t>Stand still (1 min)</a:t>
            </a:r>
          </a:p>
          <a:p>
            <a:r>
              <a:rPr lang="en-US" dirty="0"/>
              <a:t>March and touch shoulders (5 min)</a:t>
            </a:r>
          </a:p>
          <a:p>
            <a:r>
              <a:rPr lang="en-US" dirty="0">
                <a:solidFill>
                  <a:srgbClr val="3366FF"/>
                </a:solidFill>
              </a:rPr>
              <a:t>Stand still (1 min)</a:t>
            </a:r>
          </a:p>
          <a:p>
            <a:r>
              <a:rPr lang="en-US" dirty="0"/>
              <a:t>Bend knees (1 min)</a:t>
            </a:r>
          </a:p>
          <a:p>
            <a:r>
              <a:rPr lang="en-US" dirty="0">
                <a:solidFill>
                  <a:srgbClr val="3366FF"/>
                </a:solidFill>
              </a:rPr>
              <a:t>Stand still (1 min)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T1300093-v7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6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LLO High Bay vs</a:t>
            </a:r>
            <a:r>
              <a:rPr lang="en-US" dirty="0"/>
              <a:t> </a:t>
            </a:r>
            <a:r>
              <a:rPr lang="en-US" dirty="0" smtClean="0"/>
              <a:t>Margot &amp; Kate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43000"/>
            <a:ext cx="8510954" cy="144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Apples to oranges comparison, but gives idea of scale of improvement.</a:t>
            </a: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279974"/>
              </p:ext>
            </p:extLst>
          </p:nvPr>
        </p:nvGraphicFramePr>
        <p:xfrm>
          <a:off x="139700" y="1640332"/>
          <a:ext cx="8828454" cy="5081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19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LLO Banquet Room Particle Count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442365"/>
              </p:ext>
            </p:extLst>
          </p:nvPr>
        </p:nvGraphicFramePr>
        <p:xfrm>
          <a:off x="0" y="1143000"/>
          <a:ext cx="9144000" cy="557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70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LLO Banquet Room vs Margot &amp; Kate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602376"/>
              </p:ext>
            </p:extLst>
          </p:nvPr>
        </p:nvGraphicFramePr>
        <p:xfrm>
          <a:off x="190500" y="1143000"/>
          <a:ext cx="8661400" cy="5399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58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59800" cy="52133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Garb </a:t>
            </a:r>
            <a:r>
              <a:rPr lang="en-US" sz="2400" b="1" dirty="0"/>
              <a:t>Shedding:</a:t>
            </a:r>
          </a:p>
          <a:p>
            <a:r>
              <a:rPr lang="en-US" sz="2400" dirty="0"/>
              <a:t>Old LIGO garb holding up well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Additional washes may reduce shedding for brand new garb. (Discussing with Prudential)</a:t>
            </a:r>
          </a:p>
          <a:p>
            <a:pPr lvl="1"/>
            <a:endParaRPr lang="en-US" sz="1500" dirty="0"/>
          </a:p>
          <a:p>
            <a:pPr marL="0" indent="0">
              <a:buNone/>
            </a:pPr>
            <a:r>
              <a:rPr lang="en-US" sz="2400" b="1" dirty="0"/>
              <a:t>Garb </a:t>
            </a:r>
            <a:r>
              <a:rPr lang="en-US" sz="2400" b="1" dirty="0" smtClean="0"/>
              <a:t>Shielding:</a:t>
            </a:r>
            <a:endParaRPr lang="en-US" sz="2400" b="1" dirty="0"/>
          </a:p>
          <a:p>
            <a:r>
              <a:rPr lang="en-US" sz="2400" dirty="0" smtClean="0"/>
              <a:t>2010 garb shed 10,300 – 12,500 more particles than new garb (ignoring Calum’s anomalous 2010 data).</a:t>
            </a:r>
          </a:p>
          <a:p>
            <a:r>
              <a:rPr lang="en-US" sz="2400" dirty="0" smtClean="0"/>
              <a:t>New garb is a better barrier. </a:t>
            </a:r>
          </a:p>
          <a:p>
            <a:pPr marL="457200" lvl="1" indent="0">
              <a:buNone/>
            </a:pPr>
            <a:endParaRPr lang="en-US" sz="1500" b="1" dirty="0" smtClean="0"/>
          </a:p>
          <a:p>
            <a:pPr marL="0" indent="0">
              <a:buNone/>
            </a:pPr>
            <a:r>
              <a:rPr lang="en-US" sz="2400" b="1" dirty="0" smtClean="0"/>
              <a:t>Scrubs:</a:t>
            </a:r>
          </a:p>
          <a:p>
            <a:r>
              <a:rPr lang="en-US" sz="2400" dirty="0" smtClean="0"/>
              <a:t>Street clothes shed 15,400 – 19,300 more particles than scrubs.</a:t>
            </a:r>
          </a:p>
          <a:p>
            <a:r>
              <a:rPr lang="en-US" sz="2400" dirty="0"/>
              <a:t>Made a difference in cleanroom class for Margot and Kate.</a:t>
            </a:r>
          </a:p>
          <a:p>
            <a:pPr lvl="1"/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Input from Prudential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59800" cy="5213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Garb Shedding:</a:t>
            </a:r>
          </a:p>
          <a:p>
            <a:r>
              <a:rPr lang="en-US" sz="2400" dirty="0" smtClean="0"/>
              <a:t>C3 sheds larger amounts of particles initially.</a:t>
            </a:r>
          </a:p>
          <a:p>
            <a:r>
              <a:rPr lang="en-US" sz="2400" dirty="0" smtClean="0"/>
              <a:t>3 washes brings shedding down to an acceptable level.</a:t>
            </a:r>
          </a:p>
          <a:p>
            <a:r>
              <a:rPr lang="en-US" sz="2400" dirty="0" smtClean="0"/>
              <a:t>Garb sheds less and less up until 20-25 washes, then it sheds again, then it slows again.</a:t>
            </a:r>
          </a:p>
          <a:p>
            <a:r>
              <a:rPr lang="en-US" sz="2400" dirty="0" smtClean="0"/>
              <a:t>Waiting for additional input from test lab.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/>
              <a:t>Garb Shielding:</a:t>
            </a:r>
          </a:p>
          <a:p>
            <a:r>
              <a:rPr lang="en-US" sz="2400" dirty="0" smtClean="0"/>
              <a:t>Fabric weave tightens over time, and there is less penetration between the fibers.</a:t>
            </a:r>
          </a:p>
          <a:p>
            <a:r>
              <a:rPr lang="en-US" sz="2400" dirty="0" smtClean="0"/>
              <a:t>Older garb is a much better barrier than newer garb until the fabric begins to breakdown somewhere above 150 cycles.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3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57200" y="1281113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Ideal</a:t>
            </a:r>
            <a:endParaRPr lang="en-US" sz="32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57200" y="1920875"/>
            <a:ext cx="4040188" cy="395128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Implement scrubs.</a:t>
            </a:r>
          </a:p>
          <a:p>
            <a:pPr lvl="1"/>
            <a:r>
              <a:rPr lang="en-US" dirty="0" smtClean="0"/>
              <a:t>Should offer at least ½ a cleanroom class improvement (log graph, factor of ~3 reduction in particles).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Plan upcoming purchase of new garb.</a:t>
            </a:r>
          </a:p>
          <a:p>
            <a:pPr lvl="1"/>
            <a:r>
              <a:rPr lang="en-US" dirty="0" smtClean="0"/>
              <a:t>Investigating total number of washes before retirement.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4645025" y="1281113"/>
            <a:ext cx="4041775" cy="639762"/>
          </a:xfrm>
        </p:spPr>
        <p:txBody>
          <a:bodyPr/>
          <a:lstStyle/>
          <a:p>
            <a:pPr algn="ctr"/>
            <a:r>
              <a:rPr lang="en-US" sz="3200" dirty="0" smtClean="0"/>
              <a:t>Backup</a:t>
            </a:r>
            <a:endParaRPr lang="en-US" sz="3200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5025" y="1920875"/>
            <a:ext cx="4041775" cy="395128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Buy new garb now.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3000" dirty="0"/>
          </a:p>
          <a:p>
            <a:pPr marL="0" indent="0" algn="ctr">
              <a:buNone/>
            </a:pPr>
            <a:r>
              <a:rPr lang="en-US" i="1" dirty="0" smtClean="0"/>
              <a:t>Body Box selection tests or </a:t>
            </a:r>
            <a:r>
              <a:rPr lang="en-US" i="1" dirty="0" err="1" smtClean="0"/>
              <a:t>Helmke</a:t>
            </a:r>
            <a:r>
              <a:rPr lang="en-US" i="1" dirty="0" smtClean="0"/>
              <a:t> drum tests      (material, type)</a:t>
            </a:r>
            <a:endParaRPr lang="en-US" i="1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35</a:t>
            </a:fld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667500" y="2463800"/>
            <a:ext cx="0" cy="15875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97388" y="4279784"/>
            <a:ext cx="468312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37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24466"/>
            <a:ext cx="8229600" cy="989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Old Garb in Action at LHO</a:t>
            </a:r>
            <a:endParaRPr lang="en-US" sz="32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504619" y="1570885"/>
            <a:ext cx="3771042" cy="5287115"/>
            <a:chOff x="504619" y="1570885"/>
            <a:chExt cx="3771042" cy="5287115"/>
          </a:xfrm>
        </p:grpSpPr>
        <p:grpSp>
          <p:nvGrpSpPr>
            <p:cNvPr id="16" name="Group 15"/>
            <p:cNvGrpSpPr/>
            <p:nvPr/>
          </p:nvGrpSpPr>
          <p:grpSpPr>
            <a:xfrm>
              <a:off x="504619" y="1570885"/>
              <a:ext cx="3771042" cy="5287115"/>
              <a:chOff x="457200" y="1605467"/>
              <a:chExt cx="3771042" cy="5287115"/>
            </a:xfrm>
          </p:grpSpPr>
          <p:pic>
            <p:nvPicPr>
              <p:cNvPr id="9" name="Picture 8" descr="IMG_3697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39" t="21878" r="5299" b="5196"/>
              <a:stretch/>
            </p:blipFill>
            <p:spPr>
              <a:xfrm rot="5400000">
                <a:off x="-116430" y="2179097"/>
                <a:ext cx="4918302" cy="3771042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57200" y="6523250"/>
                <a:ext cx="37710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Best case</a:t>
                </a:r>
              </a:p>
            </p:txBody>
          </p:sp>
        </p:grp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2246453" y="1708623"/>
              <a:ext cx="1093437" cy="1093543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275661" y="1570884"/>
            <a:ext cx="4738741" cy="5287116"/>
            <a:chOff x="4275661" y="1570884"/>
            <a:chExt cx="4738741" cy="5287116"/>
          </a:xfrm>
        </p:grpSpPr>
        <p:grpSp>
          <p:nvGrpSpPr>
            <p:cNvPr id="17" name="Group 16"/>
            <p:cNvGrpSpPr/>
            <p:nvPr/>
          </p:nvGrpSpPr>
          <p:grpSpPr>
            <a:xfrm>
              <a:off x="4275661" y="1570884"/>
              <a:ext cx="4738741" cy="5287116"/>
              <a:chOff x="4205368" y="1605466"/>
              <a:chExt cx="4738741" cy="5287116"/>
            </a:xfrm>
          </p:grpSpPr>
          <p:pic>
            <p:nvPicPr>
              <p:cNvPr id="10" name="Picture 9" descr="IMG_3703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83" t="16804" r="27455"/>
              <a:stretch/>
            </p:blipFill>
            <p:spPr>
              <a:xfrm>
                <a:off x="4667202" y="1605466"/>
                <a:ext cx="3815072" cy="4918302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4205368" y="6523250"/>
                <a:ext cx="47387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Cheek &amp; hair exposed, </a:t>
                </a:r>
                <a:r>
                  <a:rPr lang="en-US" dirty="0"/>
                  <a:t>b</a:t>
                </a:r>
                <a:r>
                  <a:rPr lang="en-US" dirty="0" smtClean="0"/>
                  <a:t>ouffant cap slipped</a:t>
                </a:r>
              </a:p>
            </p:txBody>
          </p:sp>
        </p:grp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5864820" y="2075165"/>
              <a:ext cx="868558" cy="8686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Content Placeholder 2"/>
          <p:cNvSpPr txBox="1">
            <a:spLocks/>
          </p:cNvSpPr>
          <p:nvPr/>
        </p:nvSpPr>
        <p:spPr>
          <a:xfrm>
            <a:off x="129595" y="894141"/>
            <a:ext cx="8884808" cy="863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Photos highlight effects of movement on garb.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36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8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66"/>
            <a:ext cx="8229600" cy="98905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Old Garb in Action at LHO</a:t>
            </a:r>
            <a:endParaRPr lang="en-US" sz="3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29595" y="1412028"/>
            <a:ext cx="8884808" cy="5445972"/>
            <a:chOff x="129595" y="1013517"/>
            <a:chExt cx="8884808" cy="5445972"/>
          </a:xfrm>
        </p:grpSpPr>
        <p:grpSp>
          <p:nvGrpSpPr>
            <p:cNvPr id="6" name="Group 5"/>
            <p:cNvGrpSpPr/>
            <p:nvPr/>
          </p:nvGrpSpPr>
          <p:grpSpPr>
            <a:xfrm>
              <a:off x="129596" y="1013517"/>
              <a:ext cx="2880360" cy="5076640"/>
              <a:chOff x="129597" y="1781360"/>
              <a:chExt cx="2880360" cy="5076640"/>
            </a:xfrm>
          </p:grpSpPr>
          <p:pic>
            <p:nvPicPr>
              <p:cNvPr id="10" name="Picture 9" descr="DSC_0008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63" t="8354" r="17701" b="34819"/>
              <a:stretch/>
            </p:blipFill>
            <p:spPr>
              <a:xfrm rot="16200000">
                <a:off x="-968543" y="2879500"/>
                <a:ext cx="5076640" cy="2880360"/>
              </a:xfrm>
              <a:prstGeom prst="rect">
                <a:avLst/>
              </a:prstGeom>
            </p:spPr>
          </p:pic>
          <p:sp>
            <p:nvSpPr>
              <p:cNvPr id="5" name="Oval 4"/>
              <p:cNvSpPr>
                <a:spLocks noChangeAspect="1"/>
              </p:cNvSpPr>
              <p:nvPr/>
            </p:nvSpPr>
            <p:spPr>
              <a:xfrm>
                <a:off x="1269918" y="2188713"/>
                <a:ext cx="728612" cy="728684"/>
              </a:xfrm>
              <a:prstGeom prst="ellipse">
                <a:avLst/>
              </a:prstGeom>
              <a:noFill/>
              <a:ln>
                <a:solidFill>
                  <a:srgbClr val="008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139553" y="1013523"/>
              <a:ext cx="2872626" cy="5076633"/>
              <a:chOff x="3139554" y="1781366"/>
              <a:chExt cx="2872626" cy="5076633"/>
            </a:xfrm>
          </p:grpSpPr>
          <p:pic>
            <p:nvPicPr>
              <p:cNvPr id="11" name="Picture 10" descr="DSC_0011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94"/>
              <a:stretch/>
            </p:blipFill>
            <p:spPr>
              <a:xfrm rot="16200000">
                <a:off x="2037550" y="2883370"/>
                <a:ext cx="5076633" cy="2872626"/>
              </a:xfrm>
              <a:prstGeom prst="rect">
                <a:avLst/>
              </a:prstGeom>
            </p:spPr>
          </p:pic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4318730" y="2522571"/>
                <a:ext cx="473135" cy="47318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141776" y="1013523"/>
              <a:ext cx="2872627" cy="5076634"/>
              <a:chOff x="6141777" y="1781366"/>
              <a:chExt cx="2872627" cy="5076634"/>
            </a:xfrm>
          </p:grpSpPr>
          <p:pic>
            <p:nvPicPr>
              <p:cNvPr id="12" name="Picture 11" descr="DSC_0009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33" t="12501" r="31173" b="4849"/>
              <a:stretch/>
            </p:blipFill>
            <p:spPr>
              <a:xfrm>
                <a:off x="6141777" y="1781366"/>
                <a:ext cx="2872627" cy="5076634"/>
              </a:xfrm>
              <a:prstGeom prst="rect">
                <a:avLst/>
              </a:prstGeom>
            </p:spPr>
          </p:pic>
          <p:sp>
            <p:nvSpPr>
              <p:cNvPr id="23" name="Oval 22"/>
              <p:cNvSpPr>
                <a:spLocks noChangeAspect="1"/>
              </p:cNvSpPr>
              <p:nvPr/>
            </p:nvSpPr>
            <p:spPr>
              <a:xfrm>
                <a:off x="6659439" y="3575540"/>
                <a:ext cx="1144390" cy="114450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29595" y="6090157"/>
              <a:ext cx="2880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Best case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31817" y="6090157"/>
              <a:ext cx="2880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Cheek and hair exposed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34041" y="6090157"/>
              <a:ext cx="2880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Cheek, hair, chin exposed</a:t>
              </a:r>
            </a:p>
          </p:txBody>
        </p:sp>
      </p:grpSp>
      <p:sp>
        <p:nvSpPr>
          <p:cNvPr id="28" name="Content Placeholder 2"/>
          <p:cNvSpPr txBox="1">
            <a:spLocks/>
          </p:cNvSpPr>
          <p:nvPr/>
        </p:nvSpPr>
        <p:spPr>
          <a:xfrm>
            <a:off x="129595" y="894141"/>
            <a:ext cx="8884808" cy="863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Photos highlight effects of movement on garb.</a:t>
            </a:r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37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3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Constants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8386"/>
            <a:ext cx="8229600" cy="4787778"/>
          </a:xfrm>
        </p:spPr>
        <p:txBody>
          <a:bodyPr>
            <a:normAutofit/>
          </a:bodyPr>
          <a:lstStyle/>
          <a:p>
            <a:r>
              <a:rPr lang="en-US" dirty="0" smtClean="0"/>
              <a:t>Wore:</a:t>
            </a:r>
          </a:p>
          <a:p>
            <a:pPr lvl="1"/>
            <a:r>
              <a:rPr lang="en-US" dirty="0" smtClean="0"/>
              <a:t>Bouffant cap</a:t>
            </a:r>
          </a:p>
          <a:p>
            <a:pPr lvl="1"/>
            <a:r>
              <a:rPr lang="en-US" dirty="0" smtClean="0"/>
              <a:t>Booties </a:t>
            </a:r>
          </a:p>
          <a:p>
            <a:pPr lvl="1"/>
            <a:endParaRPr lang="en-US" sz="1000" dirty="0"/>
          </a:p>
          <a:p>
            <a:r>
              <a:rPr lang="en-US" dirty="0"/>
              <a:t>Same activities performed during each test</a:t>
            </a:r>
            <a:r>
              <a:rPr lang="en-US" dirty="0" smtClean="0"/>
              <a:t>.</a:t>
            </a:r>
          </a:p>
          <a:p>
            <a:endParaRPr lang="en-US" sz="1000" dirty="0"/>
          </a:p>
          <a:p>
            <a:r>
              <a:rPr lang="en-US" dirty="0"/>
              <a:t>Garb removed immediately after tests</a:t>
            </a:r>
            <a:r>
              <a:rPr lang="en-US" dirty="0" smtClean="0"/>
              <a:t>.</a:t>
            </a:r>
          </a:p>
          <a:p>
            <a:endParaRPr lang="en-US" sz="1000" dirty="0"/>
          </a:p>
          <a:p>
            <a:r>
              <a:rPr lang="en-US" dirty="0" smtClean="0"/>
              <a:t>Subjects were tested in the same order to allow a cool down period between tests.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T1300093-v7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6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Constants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8386"/>
            <a:ext cx="4399280" cy="478777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Short </a:t>
            </a:r>
            <a:r>
              <a:rPr lang="en-US" sz="2800" dirty="0"/>
              <a:t>wait after </a:t>
            </a:r>
            <a:r>
              <a:rPr lang="en-US" sz="2800" dirty="0" smtClean="0"/>
              <a:t>each test while </a:t>
            </a:r>
            <a:r>
              <a:rPr lang="en-US" sz="2800" dirty="0"/>
              <a:t>the particle count stabilized in the empty Body Box. </a:t>
            </a:r>
            <a:endParaRPr lang="en-US" sz="2800" dirty="0" smtClean="0"/>
          </a:p>
          <a:p>
            <a:pPr marL="0" indent="0">
              <a:buNone/>
            </a:pPr>
            <a:endParaRPr lang="en-US" sz="900" dirty="0" smtClean="0"/>
          </a:p>
          <a:p>
            <a:pPr marL="0" indent="0">
              <a:buNone/>
            </a:pPr>
            <a:endParaRPr lang="en-US" sz="900" dirty="0"/>
          </a:p>
          <a:p>
            <a:r>
              <a:rPr lang="en-US" sz="2800" dirty="0"/>
              <a:t>Subjects had breakfast and drove to Prudential in scrubs to better simulate normal use.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T1300093-v7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IMG_24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16" y="1026160"/>
            <a:ext cx="3985150" cy="533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9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Prudential Trips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103313"/>
            <a:ext cx="4040188" cy="639762"/>
          </a:xfrm>
        </p:spPr>
        <p:txBody>
          <a:bodyPr/>
          <a:lstStyle/>
          <a:p>
            <a:pPr algn="ctr"/>
            <a:r>
              <a:rPr lang="en-US" dirty="0" smtClean="0"/>
              <a:t>Trip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199" y="1743074"/>
            <a:ext cx="4187825" cy="4613275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Participants: </a:t>
            </a:r>
            <a:r>
              <a:rPr lang="en-US" sz="2000" dirty="0" smtClean="0"/>
              <a:t>Calum, Margot, Kate</a:t>
            </a:r>
          </a:p>
          <a:p>
            <a:pPr marL="0" indent="0">
              <a:buNone/>
            </a:pPr>
            <a:endParaRPr lang="en-US" sz="500" dirty="0" smtClean="0"/>
          </a:p>
          <a:p>
            <a:r>
              <a:rPr lang="en-US" sz="2000" b="1" dirty="0" smtClean="0"/>
              <a:t>Tests: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2000" u="sng" dirty="0" smtClean="0"/>
              <a:t>2010 garb </a:t>
            </a:r>
            <a:r>
              <a:rPr lang="en-US" sz="2000" u="sng" dirty="0"/>
              <a:t>w/ scrubs</a:t>
            </a:r>
          </a:p>
          <a:p>
            <a:pPr marL="1257300" lvl="1" indent="-339725"/>
            <a:r>
              <a:rPr lang="en-US" sz="1800" dirty="0" smtClean="0"/>
              <a:t>LHO hood &amp; new veils</a:t>
            </a:r>
          </a:p>
          <a:p>
            <a:pPr marL="1257300" lvl="1" indent="-339725"/>
            <a:endParaRPr lang="en-US" sz="500" dirty="0"/>
          </a:p>
          <a:p>
            <a:pPr marL="914400" indent="-514350">
              <a:buFont typeface="+mj-lt"/>
              <a:buAutoNum type="arabicPeriod"/>
            </a:pPr>
            <a:r>
              <a:rPr lang="en-US" sz="2000" u="sng" dirty="0" smtClean="0"/>
              <a:t>2008 </a:t>
            </a:r>
            <a:r>
              <a:rPr lang="en-US" sz="2000" u="sng" dirty="0"/>
              <a:t>garb w/ scrubs</a:t>
            </a:r>
          </a:p>
          <a:p>
            <a:pPr marL="1257300" lvl="1" indent="-339725"/>
            <a:r>
              <a:rPr lang="en-US" sz="1800" dirty="0"/>
              <a:t>LHO hood </a:t>
            </a:r>
            <a:r>
              <a:rPr lang="en-US" sz="1800" dirty="0" smtClean="0"/>
              <a:t>disposable mask</a:t>
            </a:r>
          </a:p>
          <a:p>
            <a:pPr marL="1257300" lvl="1" indent="-339725"/>
            <a:endParaRPr lang="en-US" sz="500" dirty="0"/>
          </a:p>
          <a:p>
            <a:pPr marL="914400" indent="-514350">
              <a:buFont typeface="+mj-lt"/>
              <a:buAutoNum type="arabicPeriod"/>
            </a:pPr>
            <a:r>
              <a:rPr lang="en-US" sz="2000" u="sng" dirty="0" smtClean="0"/>
              <a:t>2010 garb </a:t>
            </a:r>
            <a:r>
              <a:rPr lang="en-US" sz="2000" u="sng" dirty="0"/>
              <a:t>w/ street clothes</a:t>
            </a:r>
          </a:p>
          <a:p>
            <a:pPr marL="1257300" lvl="1" indent="-339725"/>
            <a:r>
              <a:rPr lang="en-US" sz="1800" dirty="0" smtClean="0"/>
              <a:t>Calum: shorts</a:t>
            </a:r>
          </a:p>
          <a:p>
            <a:pPr marL="1257300" lvl="1" indent="-339725"/>
            <a:r>
              <a:rPr lang="en-US" sz="1800" dirty="0" smtClean="0"/>
              <a:t>Margot: slacks</a:t>
            </a:r>
          </a:p>
          <a:p>
            <a:pPr marL="1257300" lvl="1" indent="-339725"/>
            <a:r>
              <a:rPr lang="en-US" sz="1800" dirty="0" smtClean="0"/>
              <a:t>Kate: jeans</a:t>
            </a:r>
          </a:p>
          <a:p>
            <a:pPr marL="1257300" lvl="1" indent="-339725"/>
            <a:endParaRPr lang="en-US" sz="1000" dirty="0" smtClean="0"/>
          </a:p>
          <a:p>
            <a:pPr marL="0" indent="0">
              <a:buNone/>
            </a:pPr>
            <a:r>
              <a:rPr lang="en-US" sz="2000" i="1" dirty="0" smtClean="0"/>
              <a:t>*Assume 15-17 washes per year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103313"/>
            <a:ext cx="4041775" cy="639762"/>
          </a:xfrm>
        </p:spPr>
        <p:txBody>
          <a:bodyPr/>
          <a:lstStyle/>
          <a:p>
            <a:pPr algn="ctr"/>
            <a:r>
              <a:rPr lang="en-US" dirty="0" smtClean="0"/>
              <a:t>Trip #2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743074"/>
            <a:ext cx="4257675" cy="4613276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Participants: </a:t>
            </a:r>
            <a:r>
              <a:rPr lang="en-US" sz="2000" dirty="0"/>
              <a:t>Calum, </a:t>
            </a:r>
            <a:r>
              <a:rPr lang="en-US" sz="2000" dirty="0" smtClean="0"/>
              <a:t>Margot</a:t>
            </a:r>
            <a:r>
              <a:rPr lang="en-US" sz="2000" dirty="0"/>
              <a:t>, </a:t>
            </a:r>
            <a:r>
              <a:rPr lang="en-US" sz="2000" dirty="0" smtClean="0"/>
              <a:t>Kate, Betsy</a:t>
            </a:r>
          </a:p>
          <a:p>
            <a:endParaRPr lang="en-US" sz="500" dirty="0"/>
          </a:p>
          <a:p>
            <a:r>
              <a:rPr lang="en-US" sz="2000" b="1" dirty="0"/>
              <a:t>Tests: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2000" u="sng" dirty="0" smtClean="0"/>
              <a:t>Brand new garb w/ scrubs</a:t>
            </a:r>
            <a:endParaRPr lang="en-US" sz="2000" u="sng" dirty="0"/>
          </a:p>
          <a:p>
            <a:pPr marL="1257300" lvl="1" indent="-339725"/>
            <a:r>
              <a:rPr lang="en-US" sz="1800" dirty="0"/>
              <a:t>LHO hood </a:t>
            </a:r>
            <a:r>
              <a:rPr lang="en-US" sz="1800" dirty="0" smtClean="0"/>
              <a:t>(one size fits all)</a:t>
            </a:r>
          </a:p>
          <a:p>
            <a:pPr marL="1257300" lvl="1" indent="-339725"/>
            <a:r>
              <a:rPr lang="en-US" sz="1800" dirty="0" smtClean="0"/>
              <a:t>New veils (Betsy in mask)</a:t>
            </a:r>
            <a:endParaRPr lang="en-US" sz="1800" dirty="0"/>
          </a:p>
          <a:p>
            <a:pPr marL="917575" lvl="1" indent="0">
              <a:buNone/>
            </a:pPr>
            <a:endParaRPr lang="en-US" sz="500" dirty="0"/>
          </a:p>
          <a:p>
            <a:pPr marL="914400" indent="-514350">
              <a:buFont typeface="+mj-lt"/>
              <a:buAutoNum type="arabicPeriod"/>
            </a:pPr>
            <a:r>
              <a:rPr lang="en-US" sz="2000" u="sng" dirty="0" smtClean="0"/>
              <a:t>Brand new garb w/ street clothes</a:t>
            </a:r>
            <a:endParaRPr lang="en-US" sz="2000" u="sng" dirty="0"/>
          </a:p>
          <a:p>
            <a:pPr marL="1257300" lvl="1" indent="-339725"/>
            <a:r>
              <a:rPr lang="en-US" sz="1800" dirty="0"/>
              <a:t>Calum: shorts</a:t>
            </a:r>
          </a:p>
          <a:p>
            <a:pPr marL="1257300" lvl="1" indent="-339725"/>
            <a:r>
              <a:rPr lang="en-US" sz="1800" dirty="0"/>
              <a:t>Margot: slacks</a:t>
            </a:r>
          </a:p>
          <a:p>
            <a:pPr marL="1257300" lvl="1" indent="-339725"/>
            <a:r>
              <a:rPr lang="en-US" sz="1800" dirty="0" smtClean="0"/>
              <a:t>Kate &amp; Betsy: jeans</a:t>
            </a:r>
          </a:p>
          <a:p>
            <a:pPr marL="1257300" lvl="1" indent="-339725"/>
            <a:endParaRPr lang="en-US" sz="1000" dirty="0"/>
          </a:p>
          <a:p>
            <a:pPr marL="0" indent="0">
              <a:buNone/>
            </a:pPr>
            <a:r>
              <a:rPr lang="en-US" sz="2000" i="1" dirty="0" smtClean="0"/>
              <a:t>*Virgin garb washed 3x (customary before first use)</a:t>
            </a:r>
            <a:endParaRPr lang="en-US" sz="20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T1300093-v7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26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66"/>
            <a:ext cx="8229600" cy="98905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2008 Garb</a:t>
            </a:r>
            <a:endParaRPr lang="en-US" sz="3200" dirty="0"/>
          </a:p>
        </p:txBody>
      </p:sp>
      <p:pic>
        <p:nvPicPr>
          <p:cNvPr id="15" name="Picture 14" descr="CAM000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4" y="954291"/>
            <a:ext cx="2103791" cy="2880360"/>
          </a:xfrm>
          <a:prstGeom prst="rect">
            <a:avLst/>
          </a:prstGeom>
        </p:spPr>
      </p:pic>
      <p:pic>
        <p:nvPicPr>
          <p:cNvPr id="16" name="Picture 15" descr="CAM00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31" y="3919907"/>
            <a:ext cx="2103791" cy="2880360"/>
          </a:xfrm>
          <a:prstGeom prst="rect">
            <a:avLst/>
          </a:prstGeom>
        </p:spPr>
      </p:pic>
      <p:pic>
        <p:nvPicPr>
          <p:cNvPr id="17" name="Picture 16" descr="Kate box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815" y="3919907"/>
            <a:ext cx="2121154" cy="2880360"/>
          </a:xfrm>
          <a:prstGeom prst="rect">
            <a:avLst/>
          </a:prstGeom>
        </p:spPr>
      </p:pic>
      <p:pic>
        <p:nvPicPr>
          <p:cNvPr id="18" name="Picture 17" descr="Margot box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52" y="3919907"/>
            <a:ext cx="2118933" cy="2880360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3508584" y="955786"/>
            <a:ext cx="5178216" cy="2878865"/>
          </a:xfrm>
        </p:spPr>
        <p:txBody>
          <a:bodyPr>
            <a:norm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ize of gaps between mask and hood varied between subjects.</a:t>
            </a:r>
          </a:p>
          <a:p>
            <a:endParaRPr lang="en-US" sz="800" dirty="0" smtClean="0"/>
          </a:p>
          <a:p>
            <a:r>
              <a:rPr lang="en-US" sz="2000" dirty="0" smtClean="0"/>
              <a:t>Was “best case” test of old garb because subjects had well-fitting hoods.</a:t>
            </a:r>
          </a:p>
          <a:p>
            <a:endParaRPr lang="en-US" sz="900" dirty="0" smtClean="0"/>
          </a:p>
          <a:p>
            <a:r>
              <a:rPr lang="en-US" sz="2000" dirty="0" smtClean="0"/>
              <a:t>Sometimes have to wear wrong size at observatories, resulting in bigger gaps.</a:t>
            </a:r>
          </a:p>
          <a:p>
            <a:endParaRPr lang="en-US" sz="20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7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489025" y="4933892"/>
            <a:ext cx="211676" cy="0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750913" y="5086292"/>
            <a:ext cx="0" cy="190637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239867" y="5255032"/>
            <a:ext cx="211676" cy="0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83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66"/>
            <a:ext cx="8229600" cy="98905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2010 Garb</a:t>
            </a:r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508585" y="1790699"/>
            <a:ext cx="2131994" cy="5009569"/>
            <a:chOff x="3480633" y="1848431"/>
            <a:chExt cx="2131994" cy="5009569"/>
          </a:xfrm>
        </p:grpSpPr>
        <p:pic>
          <p:nvPicPr>
            <p:cNvPr id="7" name="Picture 6" descr="CAM00012.jpe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" t="29001"/>
            <a:stretch/>
          </p:blipFill>
          <p:spPr>
            <a:xfrm>
              <a:off x="3480633" y="1848431"/>
              <a:ext cx="2131994" cy="2043951"/>
            </a:xfrm>
            <a:prstGeom prst="rect">
              <a:avLst/>
            </a:prstGeom>
          </p:spPr>
        </p:pic>
        <p:pic>
          <p:nvPicPr>
            <p:cNvPr id="8" name="Picture 7" descr="CAM00016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633" y="3979134"/>
              <a:ext cx="2126830" cy="2878866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326834" y="1790699"/>
            <a:ext cx="2130911" cy="5009568"/>
            <a:chOff x="6365188" y="1848431"/>
            <a:chExt cx="2130911" cy="5009568"/>
          </a:xfrm>
        </p:grpSpPr>
        <p:pic>
          <p:nvPicPr>
            <p:cNvPr id="6" name="Picture 5" descr="CAM00011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01"/>
            <a:stretch/>
          </p:blipFill>
          <p:spPr>
            <a:xfrm>
              <a:off x="6365188" y="1848431"/>
              <a:ext cx="2130911" cy="2043951"/>
            </a:xfrm>
            <a:prstGeom prst="rect">
              <a:avLst/>
            </a:prstGeom>
          </p:spPr>
        </p:pic>
        <p:pic>
          <p:nvPicPr>
            <p:cNvPr id="9" name="Picture 8" descr="CAM0002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185" y="3979134"/>
              <a:ext cx="2112917" cy="287886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86255" y="955785"/>
            <a:ext cx="2130911" cy="5844483"/>
            <a:chOff x="575819" y="1013517"/>
            <a:chExt cx="2130911" cy="5844483"/>
          </a:xfrm>
        </p:grpSpPr>
        <p:pic>
          <p:nvPicPr>
            <p:cNvPr id="5" name="Picture 4" descr="CAM00010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19" y="1013517"/>
              <a:ext cx="2130911" cy="2878866"/>
            </a:xfrm>
            <a:prstGeom prst="rect">
              <a:avLst/>
            </a:prstGeom>
          </p:spPr>
        </p:pic>
        <p:pic>
          <p:nvPicPr>
            <p:cNvPr id="10" name="Picture 9" descr="Calum box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3" r="774" b="-463"/>
            <a:stretch/>
          </p:blipFill>
          <p:spPr>
            <a:xfrm>
              <a:off x="577693" y="3979134"/>
              <a:ext cx="2127163" cy="2878866"/>
            </a:xfrm>
            <a:prstGeom prst="rect">
              <a:avLst/>
            </a:prstGeom>
          </p:spPr>
        </p:pic>
      </p:grp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432384" y="955786"/>
            <a:ext cx="5178216" cy="83491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Calum – hole in suit covered with tape.</a:t>
            </a:r>
          </a:p>
          <a:p>
            <a:r>
              <a:rPr lang="en-US" dirty="0" smtClean="0"/>
              <a:t>Kate – noticeable shedding and loose threads.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5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66"/>
            <a:ext cx="8229600" cy="98905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New Garb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B3EA-CE4F-F04D-BF62-65D10BA84890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 descr="IMG_247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27" y="3503875"/>
            <a:ext cx="2130552" cy="2852475"/>
          </a:xfrm>
          <a:prstGeom prst="rect">
            <a:avLst/>
          </a:prstGeom>
        </p:spPr>
      </p:pic>
      <p:pic>
        <p:nvPicPr>
          <p:cNvPr id="11" name="Picture 10" descr="IMG_2476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52" y="3503874"/>
            <a:ext cx="2130552" cy="2852475"/>
          </a:xfrm>
          <a:prstGeom prst="rect">
            <a:avLst/>
          </a:prstGeom>
        </p:spPr>
      </p:pic>
      <p:pic>
        <p:nvPicPr>
          <p:cNvPr id="15" name="Picture 14" descr="IMG_248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29" y="3503875"/>
            <a:ext cx="2130552" cy="2852475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1143000"/>
            <a:ext cx="8229600" cy="4983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Never worn before test.</a:t>
            </a:r>
          </a:p>
          <a:p>
            <a:r>
              <a:rPr lang="en-US" dirty="0" smtClean="0"/>
              <a:t>Washed 3 times.</a:t>
            </a:r>
          </a:p>
          <a:p>
            <a:r>
              <a:rPr lang="en-US" dirty="0" smtClean="0"/>
              <a:t>One size fits all hood (adjustable).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T1300093-v7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1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8309</TotalTime>
  <Words>1581</Words>
  <Application>Microsoft Office PowerPoint</Application>
  <PresentationFormat>On-screen Show (4:3)</PresentationFormat>
  <Paragraphs>388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Prudential Body Box Results</vt:lpstr>
      <vt:lpstr>Body Box</vt:lpstr>
      <vt:lpstr>Exercises</vt:lpstr>
      <vt:lpstr>Constants</vt:lpstr>
      <vt:lpstr>Constants</vt:lpstr>
      <vt:lpstr>Prudential Trips</vt:lpstr>
      <vt:lpstr>2008 Garb</vt:lpstr>
      <vt:lpstr>2010 Garb</vt:lpstr>
      <vt:lpstr>New Garb</vt:lpstr>
      <vt:lpstr>Scrubs</vt:lpstr>
      <vt:lpstr>Important Notes</vt:lpstr>
      <vt:lpstr>Interpreting Data</vt:lpstr>
      <vt:lpstr>Body Box Averages</vt:lpstr>
      <vt:lpstr>What we’re looking for</vt:lpstr>
      <vt:lpstr>C3 Shedding</vt:lpstr>
      <vt:lpstr>C3 Shedding</vt:lpstr>
      <vt:lpstr>C3 Shedding</vt:lpstr>
      <vt:lpstr>C3 Shedding</vt:lpstr>
      <vt:lpstr>Shielding</vt:lpstr>
      <vt:lpstr>Shielding</vt:lpstr>
      <vt:lpstr>Shielding</vt:lpstr>
      <vt:lpstr>Scrubs?</vt:lpstr>
      <vt:lpstr>Scrubs vs. Street Clothes (New Garb)</vt:lpstr>
      <vt:lpstr>Scrubs vs. Street Clothes (New Garb)</vt:lpstr>
      <vt:lpstr>Scrubs vs. Street Clothes (2010 Garb)</vt:lpstr>
      <vt:lpstr>Scrubs vs. Street Clothes (2010 Garb)</vt:lpstr>
      <vt:lpstr>Scrubs vs Street Clothes (2010 Garb)   Cumulative Results</vt:lpstr>
      <vt:lpstr>Further Evidence for Scrubs</vt:lpstr>
      <vt:lpstr>LLO High Bay Particle Count</vt:lpstr>
      <vt:lpstr>LLO High Bay vs Margot &amp; Kate</vt:lpstr>
      <vt:lpstr>LLO Banquet Room Particle Count</vt:lpstr>
      <vt:lpstr>LLO Banquet Room vs Margot &amp; Kate</vt:lpstr>
      <vt:lpstr>Conclusions</vt:lpstr>
      <vt:lpstr>Input from Prudential</vt:lpstr>
      <vt:lpstr>Recommendations</vt:lpstr>
      <vt:lpstr>PowerPoint Presentation</vt:lpstr>
      <vt:lpstr>Old Garb in Action at LHO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Gushwa</dc:creator>
  <cp:lastModifiedBy>Calum Torrie</cp:lastModifiedBy>
  <cp:revision>191</cp:revision>
  <cp:lastPrinted>2013-02-12T19:16:27Z</cp:lastPrinted>
  <dcterms:created xsi:type="dcterms:W3CDTF">2013-02-07T21:26:52Z</dcterms:created>
  <dcterms:modified xsi:type="dcterms:W3CDTF">2013-03-19T23:25:32Z</dcterms:modified>
</cp:coreProperties>
</file>