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81.png" ContentType="image/png"/>
  <Override PartName="/ppt/media/image80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4.png" ContentType="image/png"/>
  <Override PartName="/ppt/media/image72.png" ContentType="image/png"/>
  <Override PartName="/ppt/media/image63.png" ContentType="image/png"/>
  <Override PartName="/ppt/media/image62.png" ContentType="image/png"/>
  <Override PartName="/ppt/media/image60.png" ContentType="image/png"/>
  <Override PartName="/ppt/media/image59.png" ContentType="image/png"/>
  <Override PartName="/ppt/media/image78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65.jpeg" ContentType="image/jpe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77.png" ContentType="image/png"/>
  <Override PartName="/ppt/media/image22.png" ContentType="image/png"/>
  <Override PartName="/ppt/media/image55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12.png" ContentType="image/png"/>
  <Override PartName="/ppt/media/image39.png" ContentType="image/png"/>
  <Override PartName="/ppt/media/image31.jpeg" ContentType="image/jpeg"/>
  <Override PartName="/ppt/media/image35.png" ContentType="image/png"/>
  <Override PartName="/ppt/media/image23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79.png" ContentType="image/pn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7036AF8D-1701-447A-AFB7-34E1BA2319DB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jpe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Relationship Id="rId48" Type="http://schemas.openxmlformats.org/officeDocument/2006/relationships/image" Target="../media/image50.png"/><Relationship Id="rId49" Type="http://schemas.openxmlformats.org/officeDocument/2006/relationships/image" Target="../media/image51.png"/><Relationship Id="rId50" Type="http://schemas.openxmlformats.org/officeDocument/2006/relationships/image" Target="../media/image52.pn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png"/><Relationship Id="rId56" Type="http://schemas.openxmlformats.org/officeDocument/2006/relationships/image" Target="../media/image58.png"/><Relationship Id="rId57" Type="http://schemas.openxmlformats.org/officeDocument/2006/relationships/image" Target="../media/image59.png"/><Relationship Id="rId58" Type="http://schemas.openxmlformats.org/officeDocument/2006/relationships/image" Target="../media/image60.png"/><Relationship Id="rId59" Type="http://schemas.openxmlformats.org/officeDocument/2006/relationships/image" Target="../media/image61.png"/><Relationship Id="rId60" Type="http://schemas.openxmlformats.org/officeDocument/2006/relationships/image" Target="../media/image62.png"/><Relationship Id="rId61" Type="http://schemas.openxmlformats.org/officeDocument/2006/relationships/image" Target="../media/image63.png"/><Relationship Id="rId62" Type="http://schemas.openxmlformats.org/officeDocument/2006/relationships/image" Target="../media/image64.png"/><Relationship Id="rId63" Type="http://schemas.openxmlformats.org/officeDocument/2006/relationships/image" Target="../media/image65.jpeg"/><Relationship Id="rId64" Type="http://schemas.openxmlformats.org/officeDocument/2006/relationships/image" Target="../media/image66.png"/><Relationship Id="rId65" Type="http://schemas.openxmlformats.org/officeDocument/2006/relationships/image" Target="../media/image67.png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png"/><Relationship Id="rId69" Type="http://schemas.openxmlformats.org/officeDocument/2006/relationships/image" Target="../media/image71.png"/><Relationship Id="rId70" Type="http://schemas.openxmlformats.org/officeDocument/2006/relationships/image" Target="../media/image72.png"/><Relationship Id="rId71" Type="http://schemas.openxmlformats.org/officeDocument/2006/relationships/image" Target="../media/image73.png"/><Relationship Id="rId72" Type="http://schemas.openxmlformats.org/officeDocument/2006/relationships/image" Target="../media/image74.png"/><Relationship Id="rId73" Type="http://schemas.openxmlformats.org/officeDocument/2006/relationships/image" Target="../media/image75.pn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000" y="8424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1596960" y="783360"/>
            <a:ext cx="6785640" cy="6544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en-US" sz="4000">
                <a:solidFill>
                  <a:srgbClr val="0000ff"/>
                </a:solidFill>
                <a:latin typeface="Times New Roman"/>
              </a:rPr>
              <a:t>LIGO Scientific Collaboration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0" y="1662480"/>
            <a:ext cx="2244600" cy="405324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1000">
                <a:solidFill>
                  <a:srgbClr val="000000"/>
                </a:solidFill>
                <a:latin typeface="Arial"/>
              </a:rPr>
              <a:t>Abilene Christian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Albert-Einstein Institut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Andrews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American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California Institute of Technology California State Univ., Fullerton Canadian Inst. Th. Astrophysics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Carleton College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College of William and Mary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Columbia U. in the City of New York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Embry-Riddle Aeronautical Univ.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Eötvös Loránd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Georgia Institute of Technology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Goddard Space Flight Center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Hobart &amp; William Smith Colleges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ICTP-SAIFR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IndIGO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IAP-Russian Acad. of Sciences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Inst. Nacional Pesquisas Espaciais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Kenyon College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Korean Gravitational-Wave Group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Louisiana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Montana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Montclair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Moscow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National Tsinghua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Northwestern University</a:t>
            </a:r>
            <a:endParaRPr/>
          </a:p>
        </p:txBody>
      </p:sp>
      <p:sp>
        <p:nvSpPr>
          <p:cNvPr id="42" name="TextShape 3"/>
          <p:cNvSpPr txBox="1"/>
          <p:nvPr/>
        </p:nvSpPr>
        <p:spPr>
          <a:xfrm>
            <a:off x="41760" y="5943600"/>
            <a:ext cx="9833760" cy="37728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Australian Consortium for Interferometric Gravitational Astronomy (ACIGA): </a:t>
            </a:r>
            <a:endParaRPr/>
          </a:p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Australian National University, Charles Sturt University, Monash University, University of Adelaide, University of Melbourne, University of Western Australia </a:t>
            </a:r>
            <a:endParaRPr/>
          </a:p>
        </p:txBody>
      </p:sp>
      <p:sp>
        <p:nvSpPr>
          <p:cNvPr id="43" name="TextShape 4"/>
          <p:cNvSpPr txBox="1"/>
          <p:nvPr/>
        </p:nvSpPr>
        <p:spPr>
          <a:xfrm>
            <a:off x="52560" y="6429240"/>
            <a:ext cx="10097280" cy="66348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German/British Collaboration for the Detection of Gravitational Waves (GEO600): </a:t>
            </a:r>
            <a:endParaRPr/>
          </a:p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Cardiff University, Leibniz Universität Hannover, Albert-Einstein Institut, Hannover, King's College London, Rutherford Appleton Laboratory,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University of Birmingham, University of Cambridge, University of Glasgow, University of Hamburg, University of Sheffield,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University of Southampton, University of Strathclyde, University of the West of Scotland </a:t>
            </a:r>
            <a:endParaRPr/>
          </a:p>
        </p:txBody>
      </p:sp>
      <p:sp>
        <p:nvSpPr>
          <p:cNvPr id="44" name="TextShape 5"/>
          <p:cNvSpPr txBox="1"/>
          <p:nvPr/>
        </p:nvSpPr>
        <p:spPr>
          <a:xfrm>
            <a:off x="82800" y="5669280"/>
            <a:ext cx="10015200" cy="40572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LIGO Laboratory: California Institute of Technology, Massachusetts Institute of Technology, LIGO Hanford Observatory, LIGO Livingston Observatory </a:t>
            </a:r>
            <a:endParaRPr/>
          </a:p>
          <a:p>
            <a:pPr algn="ctr"/>
            <a:endParaRPr/>
          </a:p>
        </p:txBody>
      </p:sp>
      <p:sp>
        <p:nvSpPr>
          <p:cNvPr id="45" name="TextShape 6"/>
          <p:cNvSpPr txBox="1"/>
          <p:nvPr/>
        </p:nvSpPr>
        <p:spPr>
          <a:xfrm>
            <a:off x="7844400" y="1689840"/>
            <a:ext cx="2194560" cy="41022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1000">
                <a:solidFill>
                  <a:srgbClr val="000000"/>
                </a:solidFill>
                <a:latin typeface="Arial"/>
              </a:rPr>
              <a:t>Penn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Rochester Institute of Technology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Sonoma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Southern Univ. and A&amp;M College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Stanford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Syracuse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Szeged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Texas Tech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Trinity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Tsinghua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Universitat de les Illes Balears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Alabama in Huntsville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Brussels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Chicago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Florida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Maryland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Michigan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Minnesota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Mississippi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Oregon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Sannio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Univ. of Texas-Rio Grande Valley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Washington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Wisconsin-Milwaukee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Washington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West Virginia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Whitman College</a:t>
            </a:r>
            <a:endParaRPr/>
          </a:p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160"/>
            <a:ext cx="2103120" cy="75420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05280" y="4682880"/>
            <a:ext cx="970200" cy="45648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461840" y="2905200"/>
            <a:ext cx="578880" cy="45756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5454000" y="1662480"/>
            <a:ext cx="1511640" cy="47556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6546240" y="2042280"/>
            <a:ext cx="1130760" cy="61524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4031640" y="3173040"/>
            <a:ext cx="420840" cy="39132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3304080" y="1796400"/>
            <a:ext cx="1184040" cy="2120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2557800" y="2296080"/>
            <a:ext cx="579240" cy="50328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6630840" y="5140800"/>
            <a:ext cx="1105200" cy="20448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3215880" y="5052600"/>
            <a:ext cx="920880" cy="27972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4919040" y="2835360"/>
            <a:ext cx="361800" cy="43704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5110560" y="3564720"/>
            <a:ext cx="811080" cy="42912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347080" y="5242680"/>
            <a:ext cx="716040" cy="37512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2196720" y="5354280"/>
            <a:ext cx="984960" cy="28872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4642560" y="3922200"/>
            <a:ext cx="535320" cy="5320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7294320" y="3803400"/>
            <a:ext cx="567720" cy="50760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3400200" y="5354280"/>
            <a:ext cx="1210320" cy="28008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6158880" y="5276520"/>
            <a:ext cx="1598040" cy="3301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4175640" y="5073120"/>
            <a:ext cx="889200" cy="27972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3537000" y="2473560"/>
            <a:ext cx="452160" cy="53172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3189600" y="2496960"/>
            <a:ext cx="294840" cy="39600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4135320" y="2445840"/>
            <a:ext cx="420840" cy="29556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4714200" y="2359080"/>
            <a:ext cx="368280" cy="44748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7359480" y="2933280"/>
            <a:ext cx="526320" cy="50328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3979080" y="2066040"/>
            <a:ext cx="631440" cy="29304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6483240" y="4803480"/>
            <a:ext cx="1402560" cy="31284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3484440" y="3384720"/>
            <a:ext cx="427680" cy="33552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4663080" y="2085120"/>
            <a:ext cx="1184040" cy="27396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3663360" y="4235760"/>
            <a:ext cx="444240" cy="54396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1"/>
          <a:stretch>
            <a:fillRect/>
          </a:stretch>
        </p:blipFill>
        <p:spPr>
          <a:xfrm>
            <a:off x="3400200" y="3027240"/>
            <a:ext cx="526320" cy="27936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2"/>
          <a:stretch>
            <a:fillRect/>
          </a:stretch>
        </p:blipFill>
        <p:spPr>
          <a:xfrm>
            <a:off x="3189600" y="4235400"/>
            <a:ext cx="428400" cy="4474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3"/>
          <a:stretch>
            <a:fillRect/>
          </a:stretch>
        </p:blipFill>
        <p:spPr>
          <a:xfrm>
            <a:off x="2136600" y="4297320"/>
            <a:ext cx="421200" cy="4420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4"/>
          <a:stretch>
            <a:fillRect/>
          </a:stretch>
        </p:blipFill>
        <p:spPr>
          <a:xfrm>
            <a:off x="4663080" y="5294520"/>
            <a:ext cx="678960" cy="323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5"/>
          <a:stretch>
            <a:fillRect/>
          </a:stretch>
        </p:blipFill>
        <p:spPr>
          <a:xfrm>
            <a:off x="2141640" y="3774240"/>
            <a:ext cx="469080" cy="5072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6"/>
          <a:stretch>
            <a:fillRect/>
          </a:stretch>
        </p:blipFill>
        <p:spPr>
          <a:xfrm>
            <a:off x="5768280" y="2445840"/>
            <a:ext cx="912240" cy="2797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7"/>
          <a:stretch>
            <a:fillRect/>
          </a:stretch>
        </p:blipFill>
        <p:spPr>
          <a:xfrm>
            <a:off x="5800320" y="2815200"/>
            <a:ext cx="481320" cy="50112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8"/>
          <a:stretch>
            <a:fillRect/>
          </a:stretch>
        </p:blipFill>
        <p:spPr>
          <a:xfrm>
            <a:off x="3610800" y="4811400"/>
            <a:ext cx="994680" cy="20736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9"/>
          <a:stretch>
            <a:fillRect/>
          </a:stretch>
        </p:blipFill>
        <p:spPr>
          <a:xfrm>
            <a:off x="2740680" y="1792440"/>
            <a:ext cx="428040" cy="41040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40"/>
          <a:stretch>
            <a:fillRect/>
          </a:stretch>
        </p:blipFill>
        <p:spPr>
          <a:xfrm>
            <a:off x="3979080" y="2781000"/>
            <a:ext cx="474840" cy="32400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41"/>
          <a:stretch>
            <a:fillRect/>
          </a:stretch>
        </p:blipFill>
        <p:spPr>
          <a:xfrm>
            <a:off x="3999600" y="3642480"/>
            <a:ext cx="526320" cy="4471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42"/>
          <a:stretch>
            <a:fillRect/>
          </a:stretch>
        </p:blipFill>
        <p:spPr>
          <a:xfrm>
            <a:off x="6877080" y="3815640"/>
            <a:ext cx="353880" cy="3621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43"/>
          <a:stretch>
            <a:fillRect/>
          </a:stretch>
        </p:blipFill>
        <p:spPr>
          <a:xfrm>
            <a:off x="5207760" y="4089600"/>
            <a:ext cx="1098000" cy="22068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44"/>
          <a:stretch>
            <a:fillRect/>
          </a:stretch>
        </p:blipFill>
        <p:spPr>
          <a:xfrm>
            <a:off x="5200560" y="4310280"/>
            <a:ext cx="947520" cy="3358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45"/>
          <a:stretch>
            <a:fillRect/>
          </a:stretch>
        </p:blipFill>
        <p:spPr>
          <a:xfrm>
            <a:off x="4547520" y="1769400"/>
            <a:ext cx="1005120" cy="33768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46"/>
          <a:stretch>
            <a:fillRect/>
          </a:stretch>
        </p:blipFill>
        <p:spPr>
          <a:xfrm>
            <a:off x="4978800" y="3290400"/>
            <a:ext cx="354960" cy="27396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47"/>
          <a:stretch>
            <a:fillRect/>
          </a:stretch>
        </p:blipFill>
        <p:spPr>
          <a:xfrm>
            <a:off x="2103120" y="2196000"/>
            <a:ext cx="507600" cy="44748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48"/>
          <a:stretch>
            <a:fillRect/>
          </a:stretch>
        </p:blipFill>
        <p:spPr>
          <a:xfrm>
            <a:off x="2136600" y="1748520"/>
            <a:ext cx="632160" cy="44748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49"/>
          <a:stretch>
            <a:fillRect/>
          </a:stretch>
        </p:blipFill>
        <p:spPr>
          <a:xfrm>
            <a:off x="6441120" y="3714480"/>
            <a:ext cx="394560" cy="41940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50"/>
          <a:stretch>
            <a:fillRect/>
          </a:stretch>
        </p:blipFill>
        <p:spPr>
          <a:xfrm>
            <a:off x="2121840" y="3238920"/>
            <a:ext cx="330480" cy="4374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51"/>
          <a:stretch>
            <a:fillRect/>
          </a:stretch>
        </p:blipFill>
        <p:spPr>
          <a:xfrm>
            <a:off x="6447240" y="4164120"/>
            <a:ext cx="352080" cy="38772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52"/>
          <a:stretch>
            <a:fillRect/>
          </a:stretch>
        </p:blipFill>
        <p:spPr>
          <a:xfrm>
            <a:off x="5159160" y="2359080"/>
            <a:ext cx="578880" cy="47808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3"/>
          <a:stretch>
            <a:fillRect/>
          </a:stretch>
        </p:blipFill>
        <p:spPr>
          <a:xfrm>
            <a:off x="5884200" y="2109960"/>
            <a:ext cx="812160" cy="25164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54"/>
          <a:stretch>
            <a:fillRect/>
          </a:stretch>
        </p:blipFill>
        <p:spPr>
          <a:xfrm>
            <a:off x="2679120" y="3957840"/>
            <a:ext cx="1213560" cy="31356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55"/>
          <a:stretch>
            <a:fillRect/>
          </a:stretch>
        </p:blipFill>
        <p:spPr>
          <a:xfrm>
            <a:off x="2146320" y="2801520"/>
            <a:ext cx="938160" cy="4492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56"/>
          <a:stretch>
            <a:fillRect/>
          </a:stretch>
        </p:blipFill>
        <p:spPr>
          <a:xfrm>
            <a:off x="5094720" y="4783320"/>
            <a:ext cx="1126440" cy="39132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57"/>
          <a:stretch>
            <a:fillRect/>
          </a:stretch>
        </p:blipFill>
        <p:spPr>
          <a:xfrm>
            <a:off x="4178160" y="4201920"/>
            <a:ext cx="492480" cy="53496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58"/>
          <a:stretch>
            <a:fillRect/>
          </a:stretch>
        </p:blipFill>
        <p:spPr>
          <a:xfrm>
            <a:off x="4578480" y="3410280"/>
            <a:ext cx="578880" cy="4777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59"/>
          <a:stretch>
            <a:fillRect/>
          </a:stretch>
        </p:blipFill>
        <p:spPr>
          <a:xfrm>
            <a:off x="3210120" y="3676320"/>
            <a:ext cx="795960" cy="4269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60"/>
          <a:stretch>
            <a:fillRect/>
          </a:stretch>
        </p:blipFill>
        <p:spPr>
          <a:xfrm>
            <a:off x="5363280" y="2892960"/>
            <a:ext cx="384480" cy="47628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61"/>
          <a:stretch>
            <a:fillRect/>
          </a:stretch>
        </p:blipFill>
        <p:spPr>
          <a:xfrm>
            <a:off x="6782040" y="1728360"/>
            <a:ext cx="1018080" cy="53820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62"/>
          <a:stretch>
            <a:fillRect/>
          </a:stretch>
        </p:blipFill>
        <p:spPr>
          <a:xfrm>
            <a:off x="7359480" y="2469960"/>
            <a:ext cx="473760" cy="49356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63"/>
          <a:stretch>
            <a:fillRect/>
          </a:stretch>
        </p:blipFill>
        <p:spPr>
          <a:xfrm>
            <a:off x="3031920" y="4687560"/>
            <a:ext cx="365400" cy="3312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64"/>
          <a:stretch>
            <a:fillRect/>
          </a:stretch>
        </p:blipFill>
        <p:spPr>
          <a:xfrm>
            <a:off x="2588040" y="4279320"/>
            <a:ext cx="626760" cy="3715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65"/>
          <a:stretch>
            <a:fillRect/>
          </a:stretch>
        </p:blipFill>
        <p:spPr>
          <a:xfrm>
            <a:off x="5904000" y="3338280"/>
            <a:ext cx="821160" cy="36252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66"/>
          <a:stretch>
            <a:fillRect/>
          </a:stretch>
        </p:blipFill>
        <p:spPr>
          <a:xfrm>
            <a:off x="6779520" y="2513160"/>
            <a:ext cx="517320" cy="33984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67"/>
          <a:stretch>
            <a:fillRect/>
          </a:stretch>
        </p:blipFill>
        <p:spPr>
          <a:xfrm>
            <a:off x="2482200" y="3144960"/>
            <a:ext cx="812520" cy="3078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68"/>
          <a:stretch>
            <a:fillRect/>
          </a:stretch>
        </p:blipFill>
        <p:spPr>
          <a:xfrm>
            <a:off x="6304320" y="2759040"/>
            <a:ext cx="473400" cy="49572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69"/>
          <a:stretch>
            <a:fillRect/>
          </a:stretch>
        </p:blipFill>
        <p:spPr>
          <a:xfrm>
            <a:off x="6788880" y="2831040"/>
            <a:ext cx="578880" cy="38736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70"/>
          <a:stretch>
            <a:fillRect/>
          </a:stretch>
        </p:blipFill>
        <p:spPr>
          <a:xfrm>
            <a:off x="2559240" y="3556800"/>
            <a:ext cx="850320" cy="21960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71"/>
          <a:stretch>
            <a:fillRect/>
          </a:stretch>
        </p:blipFill>
        <p:spPr>
          <a:xfrm>
            <a:off x="2399760" y="5096880"/>
            <a:ext cx="537840" cy="25740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2"/>
          <a:stretch>
            <a:fillRect/>
          </a:stretch>
        </p:blipFill>
        <p:spPr>
          <a:xfrm>
            <a:off x="7358400" y="4349520"/>
            <a:ext cx="434520" cy="44640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73"/>
          <a:stretch>
            <a:fillRect/>
          </a:stretch>
        </p:blipFill>
        <p:spPr>
          <a:xfrm>
            <a:off x="6826320" y="4267080"/>
            <a:ext cx="468000" cy="49752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74"/>
          <a:stretch>
            <a:fillRect/>
          </a:stretch>
        </p:blipFill>
        <p:spPr>
          <a:xfrm>
            <a:off x="4768200" y="4605120"/>
            <a:ext cx="1043640" cy="1803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75"/>
          <a:stretch>
            <a:fillRect/>
          </a:stretch>
        </p:blipFill>
        <p:spPr>
          <a:xfrm>
            <a:off x="6104160" y="4428360"/>
            <a:ext cx="421560" cy="4446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76"/>
          <a:stretch>
            <a:fillRect/>
          </a:stretch>
        </p:blipFill>
        <p:spPr>
          <a:xfrm>
            <a:off x="5525640" y="3822120"/>
            <a:ext cx="865440" cy="24552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77"/>
          <a:stretch>
            <a:fillRect/>
          </a:stretch>
        </p:blipFill>
        <p:spPr>
          <a:xfrm>
            <a:off x="6926040" y="3486600"/>
            <a:ext cx="918000" cy="28944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78"/>
          <a:stretch>
            <a:fillRect/>
          </a:stretch>
        </p:blipFill>
        <p:spPr>
          <a:xfrm>
            <a:off x="6610320" y="3268800"/>
            <a:ext cx="748080" cy="16776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79"/>
          <a:stretch>
            <a:fillRect/>
          </a:stretch>
        </p:blipFill>
        <p:spPr>
          <a:xfrm>
            <a:off x="3168720" y="2053800"/>
            <a:ext cx="707400" cy="36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